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1CFC64AD-8C79-46B9-82D4-25E7605E74B8}"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90827-rev.pdf" TargetMode="External"/><Relationship Id="rId4" Type="http://schemas.openxmlformats.org/officeDocument/2006/relationships/hyperlink" Target="https://ftp.pwg.org/pub/pwg/ipp/wd/wd-ippeveselfcert11-20190827-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191216-rev.pdf"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nodriver20-20191121-rev.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2001DD.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2001DD-rev.pdf"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www.3dpdfconsortium.org"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mf.io"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February 5, 2020"/>
          <p:cNvSpPr txBox="1"/>
          <p:nvPr>
            <p:ph type="subTitle" sz="half" idx="1"/>
          </p:nvPr>
        </p:nvSpPr>
        <p:spPr>
          <a:prstGeom prst="rect">
            <a:avLst/>
          </a:prstGeom>
        </p:spPr>
        <p:txBody>
          <a:bodyPr/>
          <a:lstStyle>
            <a:lvl1pPr marR="40639">
              <a:spcBef>
                <a:spcPts val="500"/>
              </a:spcBef>
            </a:lvl1pPr>
          </a:lstStyle>
          <a:p>
            <a:pPr/>
            <a:r>
              <a:t>February 5,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IPP Everywhere"/>
          <p:cNvSpPr txBox="1"/>
          <p:nvPr>
            <p:ph type="title"/>
          </p:nvPr>
        </p:nvSpPr>
        <p:spPr>
          <a:prstGeom prst="rect">
            <a:avLst/>
          </a:prstGeom>
        </p:spPr>
        <p:txBody>
          <a:bodyPr/>
          <a:lstStyle/>
          <a:p>
            <a:pPr/>
            <a:r>
              <a:t>IPP Everywhere</a:t>
            </a:r>
          </a:p>
        </p:txBody>
      </p:sp>
      <p:sp>
        <p:nvSpPr>
          <p:cNvPr id="157"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https://ftp.pwg.org/pub/pwg/ipp/wd/wd-ippeve11-20190827-rev.pdf</a:t>
            </a:r>
          </a:p>
          <a:p>
            <a:pPr/>
            <a:r>
              <a:t>Prototype draft of manual:</a:t>
            </a:r>
          </a:p>
          <a:p>
            <a:pPr lvl="1"/>
            <a:r>
              <a:rPr u="sng">
                <a:hlinkClick r:id="rId4" invalidUrl="" action="" tgtFrame="" tooltip="" history="1" highlightClick="0" endSnd="0"/>
              </a:rPr>
              <a:t>https://ftp.pwg.org/pub/pwg/ipp/wd/wd-ippeveselfcert11-20190827-rev.pdf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Update 4 for v1.0 tools in Q1 2020 </a:t>
            </a:r>
          </a:p>
          <a:p>
            <a:pPr lvl="1"/>
            <a:r>
              <a:t>Stable drafts and beta tools for v1.1 in Q1 2020</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Everywhere Self-Certification"/>
          <p:cNvSpPr txBox="1"/>
          <p:nvPr>
            <p:ph type="title"/>
          </p:nvPr>
        </p:nvSpPr>
        <p:spPr>
          <a:prstGeom prst="rect">
            <a:avLst/>
          </a:prstGeom>
        </p:spPr>
        <p:txBody>
          <a:bodyPr/>
          <a:lstStyle/>
          <a:p>
            <a:pPr/>
            <a:r>
              <a:t>IPP Everywhere Self-Certification</a:t>
            </a:r>
          </a:p>
        </p:txBody>
      </p:sp>
      <p:sp>
        <p:nvSpPr>
          <p:cNvPr id="166"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v1.0 is tracking CUPS 2.2.x (previous stable branch)</a:t>
            </a:r>
          </a:p>
          <a:p>
            <a:pPr lvl="1" marL="840739" indent="-342899">
              <a:defRPr sz="2800"/>
            </a:pPr>
            <a:r>
              <a:t>Need an update 4 for another Windows packaging issue and the new JSON submission tool</a:t>
            </a:r>
          </a:p>
          <a:p>
            <a:pPr marL="383539" indent="-342899">
              <a:defRPr sz="2900"/>
            </a:pPr>
            <a:r>
              <a:t>v1.1 self-certifications tools on track for Q1 2020</a:t>
            </a:r>
          </a:p>
          <a:p>
            <a:pPr lvl="1" marL="840739" indent="-342899">
              <a:defRPr sz="2900"/>
            </a:pPr>
            <a:r>
              <a:t>v1.1 tracks CUPS 2.3.x (current stable branch)</a:t>
            </a:r>
          </a:p>
          <a:p>
            <a:pPr lvl="1" marL="840739" indent="-342899">
              <a:defRPr sz="2900"/>
            </a:pPr>
            <a:r>
              <a:t>Includes new JSON submission tool and test updates</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2"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7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4" name="Lunch Break"/>
          <p:cNvSpPr txBox="1"/>
          <p:nvPr>
            <p:ph type="ctrTitle"/>
          </p:nvPr>
        </p:nvSpPr>
        <p:spPr>
          <a:prstGeom prst="rect">
            <a:avLst/>
          </a:prstGeom>
        </p:spPr>
        <p:txBody>
          <a:bodyPr/>
          <a:lstStyle/>
          <a:p>
            <a:pPr/>
            <a:r>
              <a:t>Lunch Break</a:t>
            </a:r>
          </a:p>
        </p:txBody>
      </p:sp>
      <p:sp>
        <p:nvSpPr>
          <p:cNvPr id="175" name="Resuming at 11:30 MDT"/>
          <p:cNvSpPr txBox="1"/>
          <p:nvPr>
            <p:ph type="subTitle" sz="half" idx="1"/>
          </p:nvPr>
        </p:nvSpPr>
        <p:spPr>
          <a:prstGeom prst="rect">
            <a:avLst/>
          </a:prstGeom>
        </p:spPr>
        <p:txBody>
          <a:bodyPr/>
          <a:lstStyle/>
          <a:p>
            <a:pPr/>
          </a:p>
          <a:p>
            <a:pPr>
              <a:defRPr i="1"/>
            </a:pPr>
            <a:r>
              <a:t>Resuming at 11:30 MDT</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IPP Production Printing Ext. v2.0"/>
          <p:cNvSpPr txBox="1"/>
          <p:nvPr>
            <p:ph type="title"/>
          </p:nvPr>
        </p:nvSpPr>
        <p:spPr>
          <a:prstGeom prst="rect">
            <a:avLst/>
          </a:prstGeom>
        </p:spPr>
        <p:txBody>
          <a:bodyPr/>
          <a:lstStyle/>
          <a:p>
            <a:pPr/>
            <a:r>
              <a:t>IPP Production Printing Ext. v2.0</a:t>
            </a:r>
          </a:p>
        </p:txBody>
      </p:sp>
      <p:sp>
        <p:nvSpPr>
          <p:cNvPr id="184" name="Current prototype draft:…"/>
          <p:cNvSpPr txBox="1"/>
          <p:nvPr>
            <p:ph type="body" idx="1"/>
          </p:nvPr>
        </p:nvSpPr>
        <p:spPr>
          <a:prstGeom prst="rect">
            <a:avLst/>
          </a:prstGeom>
        </p:spPr>
        <p:txBody>
          <a:bodyPr/>
          <a:lstStyle/>
          <a:p>
            <a:pPr/>
            <a:r>
              <a:t>Current prototype draft:</a:t>
            </a:r>
          </a:p>
          <a:p>
            <a:pPr lvl="1"/>
            <a:r>
              <a:rPr u="sng">
                <a:hlinkClick r:id="rId3" invalidUrl="" action="" tgtFrame="" tooltip="" history="1" highlightClick="0" endSnd="0"/>
              </a:rPr>
              <a:t>https://ftp.pwg.org/pub/pwg/ipp/wd/wd-ippppx20-20191216-rev.pdf</a:t>
            </a:r>
          </a:p>
          <a:p>
            <a:pPr/>
            <a:r>
              <a:t>Revision of PWG 5100.3-2001:</a:t>
            </a:r>
          </a:p>
          <a:p>
            <a:pPr lvl="1"/>
            <a:r>
              <a:t>Addressed all issues/errata</a:t>
            </a:r>
          </a:p>
          <a:p>
            <a:pPr lvl="1"/>
            <a:r>
              <a:t>Finishing attributes were moved to PWG 5100.1-2017: IPP Finishings v2.1</a:t>
            </a:r>
          </a:p>
          <a:p>
            <a:pPr lvl="1"/>
            <a:r>
              <a:t>The "job-account-id", "job-accounting-user-id", "job-sheets-col", and "media-col" attributes were moved to PWG 5100.7-2019: IPP Job Extensions v2.0</a:t>
            </a:r>
          </a:p>
          <a:p>
            <a:pPr lvl="1"/>
            <a:r>
              <a:t>References to the old PWG 5100.4-2001 (Override Attributes) working draft have been removed since that specification was withdrawn</a:t>
            </a:r>
          </a:p>
          <a:p>
            <a:pPr/>
            <a:r>
              <a:t>Proposed schedule:</a:t>
            </a:r>
          </a:p>
          <a:p>
            <a:pPr lvl="1"/>
            <a:r>
              <a:t>Stable draft Q1/Q2 2020</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Driverless Printing Extensions v2.0"/>
          <p:cNvSpPr txBox="1"/>
          <p:nvPr>
            <p:ph type="title"/>
          </p:nvPr>
        </p:nvSpPr>
        <p:spPr>
          <a:prstGeom prst="rect">
            <a:avLst/>
          </a:prstGeom>
        </p:spPr>
        <p:txBody>
          <a:bodyPr/>
          <a:lstStyle/>
          <a:p>
            <a:pPr/>
            <a:r>
              <a:t>IPP Driverless Printing Extensions v2.0</a:t>
            </a:r>
          </a:p>
        </p:txBody>
      </p:sp>
      <p:sp>
        <p:nvSpPr>
          <p:cNvPr id="193"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https://ftp.pwg.org/pub/pwg/ipp/wd/wd-ippnodriver20-20191121-rev.pdf</a:t>
            </a:r>
          </a:p>
          <a:p>
            <a:pPr/>
            <a:r>
              <a:t>Originally called "IPP Job and Printer Extensions - Set 3 (JPS3)"</a:t>
            </a:r>
          </a:p>
          <a:p>
            <a:pPr/>
            <a:r>
              <a:t>Revision of PWG 5100.13-2012:</a:t>
            </a:r>
          </a:p>
          <a:p>
            <a:pPr lvl="1"/>
            <a:r>
              <a:t>Resolved all reported issues/errata</a:t>
            </a:r>
          </a:p>
          <a:p>
            <a:pPr lvl="1"/>
            <a:r>
              <a:t>Added message catalog syntax extensions and semantics for "_tooltip" and "_helpurl" (from HELPME best practice draft)</a:t>
            </a:r>
          </a:p>
          <a:p>
            <a:pPr lvl="1"/>
            <a:r>
              <a:t>Added "soft-proof-icc-profiles" and "print-quality-hints-supported" (from PQI best practice draft) </a:t>
            </a:r>
          </a:p>
          <a:p>
            <a:pPr lvl="1"/>
            <a:r>
              <a:t>Added extensions to "print-color-mode" and "print-quality" (from PQI best practice draft) </a:t>
            </a:r>
          </a:p>
          <a:p>
            <a:pPr/>
            <a:r>
              <a:t>Proposed schedule:</a:t>
            </a:r>
          </a:p>
          <a:p>
            <a:pPr lvl="1"/>
            <a:r>
              <a:t>Prototype draft Q1/Q2 2020</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9"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01" name="Break"/>
          <p:cNvSpPr txBox="1"/>
          <p:nvPr>
            <p:ph type="ctrTitle"/>
          </p:nvPr>
        </p:nvSpPr>
        <p:spPr>
          <a:prstGeom prst="rect">
            <a:avLst/>
          </a:prstGeom>
        </p:spPr>
        <p:txBody>
          <a:bodyPr/>
          <a:lstStyle/>
          <a:p>
            <a:pPr/>
            <a:r>
              <a:t>Break</a:t>
            </a:r>
          </a:p>
        </p:txBody>
      </p:sp>
      <p:sp>
        <p:nvSpPr>
          <p:cNvPr id="202" name="Resuming at 14:00 MDT"/>
          <p:cNvSpPr txBox="1"/>
          <p:nvPr>
            <p:ph type="subTitle" sz="half" idx="1"/>
          </p:nvPr>
        </p:nvSpPr>
        <p:spPr>
          <a:prstGeom prst="rect">
            <a:avLst/>
          </a:prstGeom>
        </p:spPr>
        <p:txBody>
          <a:bodyPr/>
          <a:lstStyle/>
          <a:p>
            <a:pPr/>
          </a:p>
          <a:p>
            <a:pPr>
              <a:defRPr i="1"/>
            </a:pPr>
            <a:r>
              <a:t>Resuming at 14:00 MDT</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Job Accounting with IPP v1.0"/>
          <p:cNvSpPr txBox="1"/>
          <p:nvPr>
            <p:ph type="title"/>
          </p:nvPr>
        </p:nvSpPr>
        <p:spPr>
          <a:prstGeom prst="rect">
            <a:avLst/>
          </a:prstGeom>
        </p:spPr>
        <p:txBody>
          <a:bodyPr/>
          <a:lstStyle/>
          <a:p>
            <a:pPr/>
            <a:r>
              <a:t>Job Accounting with IPP v1.0</a:t>
            </a:r>
          </a:p>
        </p:txBody>
      </p:sp>
      <p:sp>
        <p:nvSpPr>
          <p:cNvPr id="211"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https://ftp.pwg.org/pub/pwg/ipp/wd/wd-ippaccounting10-202001DD.pdf</a:t>
            </a:r>
          </a:p>
          <a:p>
            <a:pPr/>
            <a:r>
              <a:t>Best Practice document defining how to support job accounting with existing IPP attributes and functionality</a:t>
            </a:r>
          </a:p>
          <a:p>
            <a:pPr lvl="1"/>
            <a:r>
              <a:t>Like the Implementor's Guide but for standards-based job accounting</a:t>
            </a:r>
          </a:p>
          <a:p>
            <a:pPr/>
            <a:r>
              <a:t>Next slides:</a:t>
            </a:r>
          </a:p>
          <a:p>
            <a:pPr lvl="1"/>
            <a:r>
              <a:t>Survey on the pwg-announce and IPP mailings lists</a:t>
            </a:r>
          </a:p>
          <a:p>
            <a:pPr lvl="1"/>
            <a:r>
              <a:t>Informed consent and optional metadata</a:t>
            </a:r>
          </a:p>
          <a:p>
            <a:pPr/>
            <a:r>
              <a:t>Proposed schedule:</a:t>
            </a:r>
          </a:p>
          <a:p>
            <a:pPr lvl="1"/>
            <a:r>
              <a:t>Prototype draft in Q1 2020</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7"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0" name="IPP Workgroup Session, Day 2"/>
          <p:cNvSpPr txBox="1"/>
          <p:nvPr>
            <p:ph type="ctrTitle"/>
          </p:nvPr>
        </p:nvSpPr>
        <p:spPr>
          <a:prstGeom prst="rect">
            <a:avLst/>
          </a:prstGeom>
        </p:spPr>
        <p:txBody>
          <a:bodyPr/>
          <a:lstStyle/>
          <a:p>
            <a:pPr/>
            <a:r>
              <a:t>IPP Workgroup Session, Day 2</a:t>
            </a:r>
          </a:p>
        </p:txBody>
      </p:sp>
      <p:sp>
        <p:nvSpPr>
          <p:cNvPr id="221" name="February 6, 2020"/>
          <p:cNvSpPr txBox="1"/>
          <p:nvPr>
            <p:ph type="subTitle" sz="half" idx="1"/>
          </p:nvPr>
        </p:nvSpPr>
        <p:spPr>
          <a:prstGeom prst="rect">
            <a:avLst/>
          </a:prstGeom>
        </p:spPr>
        <p:txBody>
          <a:bodyPr/>
          <a:lstStyle>
            <a:lvl1pPr marR="40639">
              <a:spcBef>
                <a:spcPts val="500"/>
              </a:spcBef>
            </a:lvl1pPr>
          </a:lstStyle>
          <a:p>
            <a:pPr/>
            <a:r>
              <a:t>February 6, 2020</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PWG IP Policy"/>
          <p:cNvSpPr txBox="1"/>
          <p:nvPr>
            <p:ph type="title"/>
          </p:nvPr>
        </p:nvSpPr>
        <p:spPr>
          <a:prstGeom prst="rect">
            <a:avLst/>
          </a:prstGeom>
        </p:spPr>
        <p:txBody>
          <a:bodyPr/>
          <a:lstStyle/>
          <a:p>
            <a:pPr/>
            <a:r>
              <a:t>PWG IP Policy</a:t>
            </a:r>
          </a:p>
        </p:txBody>
      </p:sp>
      <p:sp>
        <p:nvSpPr>
          <p:cNvPr id="22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Agenda"/>
          <p:cNvSpPr txBox="1"/>
          <p:nvPr>
            <p:ph type="title"/>
          </p:nvPr>
        </p:nvSpPr>
        <p:spPr>
          <a:prstGeom prst="rect">
            <a:avLst/>
          </a:prstGeom>
        </p:spPr>
        <p:txBody>
          <a:bodyPr/>
          <a:lstStyle/>
          <a:p>
            <a:pPr/>
            <a:r>
              <a:t>Agenda</a:t>
            </a:r>
          </a:p>
        </p:txBody>
      </p:sp>
      <p:graphicFrame>
        <p:nvGraphicFramePr>
          <p:cNvPr id="238"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39" name="February 6,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6, 2020 (US Mountain Standard Time)</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7" name="IPP Encrypted Jobs and Docs. v1.0"/>
          <p:cNvSpPr txBox="1"/>
          <p:nvPr>
            <p:ph type="title"/>
          </p:nvPr>
        </p:nvSpPr>
        <p:spPr>
          <a:prstGeom prst="rect">
            <a:avLst/>
          </a:prstGeom>
        </p:spPr>
        <p:txBody>
          <a:bodyPr/>
          <a:lstStyle/>
          <a:p>
            <a:pPr/>
            <a:r>
              <a:t>IPP Encrypted Jobs and Docs. v1.0</a:t>
            </a:r>
          </a:p>
        </p:txBody>
      </p:sp>
      <p:sp>
        <p:nvSpPr>
          <p:cNvPr id="248"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https://ftp.pwg.org/pub/pwg/ipp/wd/wd-ipptrustnoone10-202001DD-rev.pdf</a:t>
            </a:r>
          </a:p>
          <a:p>
            <a:pPr/>
            <a:r>
              <a:t>Summary:</a:t>
            </a:r>
          </a:p>
          <a:p>
            <a:pPr lvl="1"/>
            <a:r>
              <a:t>Goal is to provide end-to-end privacy and data integrity through intermediaries using existing public-key standards</a:t>
            </a:r>
          </a:p>
          <a:p>
            <a:pPr lvl="1"/>
            <a:r>
              <a:t>Defines new PGP-encrypted IPP message format, associated attributes, and operations</a:t>
            </a:r>
          </a:p>
          <a:p>
            <a:pPr/>
            <a:r>
              <a:t>Proposed schedule:</a:t>
            </a:r>
          </a:p>
          <a:p>
            <a:pPr lvl="1"/>
            <a:r>
              <a:t>Prototype draft Q1 2020</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IPP Enterprise Printing Extensions v2.0"/>
          <p:cNvSpPr txBox="1"/>
          <p:nvPr>
            <p:ph type="title"/>
          </p:nvPr>
        </p:nvSpPr>
        <p:spPr>
          <a:prstGeom prst="rect">
            <a:avLst/>
          </a:prstGeom>
        </p:spPr>
        <p:txBody>
          <a:bodyPr/>
          <a:lstStyle/>
          <a:p>
            <a:pPr/>
            <a:r>
              <a:t>IPP Enterprise Printing Extensions v2.0</a:t>
            </a:r>
          </a:p>
        </p:txBody>
      </p:sp>
      <p:sp>
        <p:nvSpPr>
          <p:cNvPr id="257"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https://ftp.pwg.org/pub/pwg/ipp/wd/wd-ippepx20-20191010-rev.pdf</a:t>
            </a:r>
          </a:p>
          <a:p>
            <a:pPr/>
            <a:r>
              <a:t>Update of PWG 5100.11-2010 ("JPS2")</a:t>
            </a:r>
          </a:p>
          <a:p>
            <a:pPr lvl="1"/>
            <a:r>
              <a:t>Dropped job-save-disposition, replacing it with new Job Storage feature</a:t>
            </a:r>
          </a:p>
          <a:p>
            <a:pPr lvl="1"/>
            <a:r>
              <a:t>Dropped pages-per-subset, replaced by job-pages-per-subset in 5100.1</a:t>
            </a:r>
          </a:p>
          <a:p>
            <a:pPr lvl="1"/>
            <a:r>
              <a:t>Dropped sheet-collate (base attribute from RFC 3381 is obsolete)</a:t>
            </a:r>
          </a:p>
          <a:p>
            <a:pPr lvl="1"/>
            <a:r>
              <a:t>Some non-enterprise-specific attributes were moved to PWG 5100.7</a:t>
            </a:r>
          </a:p>
          <a:p>
            <a:pPr/>
            <a:r>
              <a:t>Proposed schedule:</a:t>
            </a:r>
          </a:p>
          <a:p>
            <a:pPr lvl="1"/>
            <a:r>
              <a:t>Prototype draft in Q4 2019/Q1 2020</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3"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6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5" name="Break"/>
          <p:cNvSpPr txBox="1"/>
          <p:nvPr>
            <p:ph type="ctrTitle"/>
          </p:nvPr>
        </p:nvSpPr>
        <p:spPr>
          <a:prstGeom prst="rect">
            <a:avLst/>
          </a:prstGeom>
        </p:spPr>
        <p:txBody>
          <a:bodyPr/>
          <a:lstStyle/>
          <a:p>
            <a:pPr/>
            <a:r>
              <a:t>Break</a:t>
            </a:r>
          </a:p>
        </p:txBody>
      </p:sp>
      <p:sp>
        <p:nvSpPr>
          <p:cNvPr id="266" name="Resuming at 14:00 MDT"/>
          <p:cNvSpPr txBox="1"/>
          <p:nvPr>
            <p:ph type="subTitle" sz="half" idx="1"/>
          </p:nvPr>
        </p:nvSpPr>
        <p:spPr>
          <a:prstGeom prst="rect">
            <a:avLst/>
          </a:prstGeom>
        </p:spPr>
        <p:txBody>
          <a:bodyPr/>
          <a:lstStyle/>
          <a:p>
            <a:pPr/>
          </a:p>
          <a:p>
            <a:pPr>
              <a:defRPr i="1"/>
            </a:pPr>
            <a:r>
              <a:t>Resuming at 14:00 MDT</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3D Printing Liaisons (1/2)"/>
          <p:cNvSpPr txBox="1"/>
          <p:nvPr>
            <p:ph type="title"/>
          </p:nvPr>
        </p:nvSpPr>
        <p:spPr>
          <a:prstGeom prst="rect">
            <a:avLst/>
          </a:prstGeom>
        </p:spPr>
        <p:txBody>
          <a:bodyPr/>
          <a:lstStyle/>
          <a:p>
            <a:pPr/>
            <a:r>
              <a:t>3D Printing Liaisons (1/2)</a:t>
            </a:r>
          </a:p>
        </p:txBody>
      </p:sp>
      <p:sp>
        <p:nvSpPr>
          <p:cNvPr id="275" name="America Makes…"/>
          <p:cNvSpPr txBox="1"/>
          <p:nvPr>
            <p:ph type="body" idx="1"/>
          </p:nvPr>
        </p:nvSpPr>
        <p:spPr>
          <a:prstGeom prst="rect">
            <a:avLst/>
          </a:prstGeom>
        </p:spPr>
        <p:txBody>
          <a:bodyPr/>
          <a:lstStyle/>
          <a:p>
            <a:pPr marL="383539" indent="-342899">
              <a:defRPr sz="2800"/>
            </a:pPr>
            <a:r>
              <a:t>America Makes</a:t>
            </a:r>
          </a:p>
          <a:p>
            <a:pPr lvl="1" marL="840739" indent="-342899">
              <a:defRPr sz="2800"/>
            </a:pPr>
            <a:r>
              <a:rPr u="sng">
                <a:hlinkClick r:id="rId3" invalidUrl="" action="" tgtFrame="" tooltip="" history="1" highlightClick="0" endSnd="0"/>
              </a:rPr>
              <a:t>https://www.americamakes.us/</a:t>
            </a:r>
          </a:p>
          <a:p>
            <a:pPr marL="383539" indent="-342899">
              <a:defRPr sz="2800"/>
            </a:pPr>
            <a:r>
              <a:t>ASTM Committee F42 on Additive Manufacturing Technologies</a:t>
            </a:r>
          </a:p>
          <a:p>
            <a:pPr lvl="1">
              <a:defRPr sz="2200"/>
            </a:pPr>
            <a:r>
              <a:rPr u="sng">
                <a:hlinkClick r:id="rId4"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5" invalidUrl="" action="" tgtFrame="" tooltip="" history="1" highlightClick="0" endSnd="0"/>
              </a:rPr>
              <a:t>https://isotc.iso.org/livelink/livelink?func=ll&amp;objId=19905763&amp;objAction=browse&amp;viewType=1</a:t>
            </a:r>
          </a:p>
          <a:p>
            <a:pPr lvl="1">
              <a:defRPr sz="2200"/>
            </a:pPr>
            <a:r>
              <a:t>Participation in the ISO initiative is currently via INCITS (supports US TAG)</a:t>
            </a:r>
          </a:p>
          <a:p>
            <a:pPr lvl="1">
              <a:defRPr sz="2200"/>
            </a:pPr>
            <a:r>
              <a:t>ISTO working with INCITS to engage with official PWG liaison agreement</a:t>
            </a:r>
          </a:p>
          <a:p>
            <a:pPr lvl="1">
              <a:defRPr sz="2200"/>
            </a:pPr>
            <a:r>
              <a:t>INCITS also working on "4D printing" (moving parts)</a:t>
            </a:r>
          </a:p>
          <a:p>
            <a:pPr marL="383539" indent="-342899">
              <a:defRPr sz="2800"/>
            </a:pPr>
            <a:r>
              <a:t>3D PDF Consortium + ISO/IEC TC171 WG12 Metadata</a:t>
            </a:r>
          </a:p>
          <a:p>
            <a:pPr lvl="1">
              <a:defRPr sz="2200"/>
            </a:pPr>
            <a:r>
              <a:rPr u="sng">
                <a:hlinkClick r:id="rId6" invalidUrl="" action="" tgtFrame="" tooltip="" history="1" highlightClick="0" endSnd="0"/>
              </a:rPr>
              <a:t>https://www.3dpdfconsortium.org</a:t>
            </a:r>
          </a:p>
          <a:p>
            <a:pPr lvl="1">
              <a:defRPr sz="2200"/>
            </a:pPr>
            <a:r>
              <a:t>Y.1447 semantics are not fully aligned with PWG semantics</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3D Printing Liaisons (2/2)"/>
          <p:cNvSpPr txBox="1"/>
          <p:nvPr>
            <p:ph type="title"/>
          </p:nvPr>
        </p:nvSpPr>
        <p:spPr>
          <a:prstGeom prst="rect">
            <a:avLst/>
          </a:prstGeom>
        </p:spPr>
        <p:txBody>
          <a:bodyPr/>
          <a:lstStyle/>
          <a:p>
            <a:pPr/>
            <a:r>
              <a:t>3D Printing Liaisons (2/2)</a:t>
            </a:r>
          </a:p>
        </p:txBody>
      </p:sp>
      <p:sp>
        <p:nvSpPr>
          <p:cNvPr id="284" name="3D Concrete Printing Standards Development…"/>
          <p:cNvSpPr txBox="1"/>
          <p:nvPr>
            <p:ph type="body" idx="1"/>
          </p:nvPr>
        </p:nvSpPr>
        <p:spPr>
          <a:prstGeom prst="rect">
            <a:avLst/>
          </a:prstGeom>
        </p:spPr>
        <p:txBody>
          <a:bodyPr/>
          <a:lstStyle/>
          <a:p>
            <a:pPr/>
            <a:r>
              <a:t>3D Concrete Printing Standards Development</a:t>
            </a:r>
          </a:p>
          <a:p>
            <a:pPr lvl="1"/>
            <a:r>
              <a:t>ACI, ASTM, NIST</a:t>
            </a:r>
          </a:p>
          <a:p>
            <a:pPr lvl="1"/>
            <a:r>
              <a:t>ACI 564 Committee Meetings</a:t>
            </a:r>
          </a:p>
          <a:p>
            <a:pPr lvl="2"/>
            <a:r>
              <a:t>Spring 2020 in Chicago, IL</a:t>
            </a:r>
          </a:p>
          <a:p>
            <a:pPr lvl="2"/>
            <a:r>
              <a:t>Fall 2020 in Raleigh, NC</a:t>
            </a:r>
          </a:p>
          <a:p>
            <a:pPr lvl="1"/>
            <a:r>
              <a:t>July 6-8, 2020 - Digital Concrete 2020 - Eindhoven University, Netherlands</a:t>
            </a:r>
          </a:p>
          <a:p>
            <a:pPr lvl="2"/>
            <a:r>
              <a:t>https://digitalconcrete2020.com/</a:t>
            </a:r>
          </a:p>
          <a:p>
            <a:pPr/>
            <a:r>
              <a:t>3MF Consortium</a:t>
            </a:r>
          </a:p>
          <a:p>
            <a:pPr lvl="1"/>
            <a:r>
              <a:rPr>
                <a:hlinkClick r:id="rId3" invalidUrl="" action="" tgtFrame="" tooltip="" history="1" highlightClick="0" endSnd="0"/>
              </a:rPr>
              <a:t>https://www.3mf.io</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0" name="Copyright © 2020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2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92" name="Next Steps"/>
          <p:cNvSpPr txBox="1"/>
          <p:nvPr>
            <p:ph type="ctrTitle"/>
          </p:nvPr>
        </p:nvSpPr>
        <p:spPr>
          <a:prstGeom prst="rect">
            <a:avLst/>
          </a:prstGeom>
        </p:spPr>
        <p:txBody>
          <a:bodyPr/>
          <a:lstStyle/>
          <a:p>
            <a:pPr/>
            <a:r>
              <a:t>Next Steps</a:t>
            </a:r>
          </a:p>
        </p:txBody>
      </p:sp>
      <p:sp>
        <p:nvSpPr>
          <p:cNvPr id="293" name="Body"/>
          <p:cNvSpPr txBox="1"/>
          <p:nvPr>
            <p:ph type="subTitle" sz="half" idx="1"/>
          </p:nvPr>
        </p:nvSpPr>
        <p:spPr>
          <a:prstGeom prst="rect">
            <a:avLst/>
          </a:prstGeom>
        </p:spPr>
        <p:txBody>
          <a:bodyPr/>
          <a:lstStyle/>
          <a:p>
            <a:pPr/>
          </a:p>
        </p:txBody>
      </p:sp>
      <p:sp>
        <p:nvSpPr>
          <p:cNvPr id="294"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Next Steps"/>
          <p:cNvSpPr txBox="1"/>
          <p:nvPr>
            <p:ph type="title"/>
          </p:nvPr>
        </p:nvSpPr>
        <p:spPr>
          <a:prstGeom prst="rect">
            <a:avLst/>
          </a:prstGeom>
        </p:spPr>
        <p:txBody>
          <a:bodyPr/>
          <a:lstStyle/>
          <a:p>
            <a:pPr/>
            <a:r>
              <a:t>Next Steps</a:t>
            </a:r>
          </a:p>
        </p:txBody>
      </p:sp>
      <p:sp>
        <p:nvSpPr>
          <p:cNvPr id="302" name="IPP Encrypted Jobs and Documents v1.0 (Mike/Smith)…"/>
          <p:cNvSpPr txBox="1"/>
          <p:nvPr>
            <p:ph type="body" idx="1"/>
          </p:nvPr>
        </p:nvSpPr>
        <p:spPr>
          <a:prstGeom prst="rect">
            <a:avLst/>
          </a:prstGeom>
        </p:spPr>
        <p:txBody>
          <a:bodyPr/>
          <a:lstStyle/>
          <a:p>
            <a:pPr/>
            <a:r>
              <a:t>IPP Encrypted Jobs and Documents v1.0 (Mike/Smith)</a:t>
            </a:r>
          </a:p>
          <a:p>
            <a:pPr lvl="1"/>
            <a:r>
              <a:t>Prototype draft in Q2 2020</a:t>
            </a:r>
          </a:p>
          <a:p>
            <a:pPr/>
            <a:r>
              <a:t>IPP Enterprise Printing Extensions v2.0 (Smith)</a:t>
            </a:r>
          </a:p>
          <a:p>
            <a:pPr lvl="1"/>
            <a:r>
              <a:t>Prototype draft in Q1/Q2 2020</a:t>
            </a:r>
          </a:p>
          <a:p>
            <a:pPr/>
            <a:r>
              <a:t>IPP Everywhere and Self-Certification v1.1 (Mike/Smith)</a:t>
            </a:r>
          </a:p>
          <a:p>
            <a:pPr lvl="1"/>
            <a:r>
              <a:t>Stable working drafts/beta tools in Q1 2020</a:t>
            </a:r>
          </a:p>
          <a:p>
            <a:pPr/>
            <a:r>
              <a:t>IPP Driverless Printing Extensions v2.0 (Smith)</a:t>
            </a:r>
          </a:p>
          <a:p>
            <a:pPr lvl="1"/>
            <a:r>
              <a:t>Prototype draft in Q1/Q2 2020</a:t>
            </a:r>
          </a:p>
          <a:p>
            <a:pPr/>
            <a:r>
              <a:t>IPP Label Printing Extensions v1.0 (Mike)</a:t>
            </a:r>
          </a:p>
          <a:p>
            <a:pPr lvl="1"/>
            <a:r>
              <a:t>IPP WG approval in Q1 2020</a:t>
            </a:r>
          </a:p>
          <a:p>
            <a:pPr/>
            <a:r>
              <a:t>IPP Production Printing Extensions v2.0 (Mike)</a:t>
            </a:r>
          </a:p>
          <a:p>
            <a:pPr lvl="1"/>
            <a:r>
              <a:t>Stable draft in Q1 2020</a:t>
            </a:r>
          </a:p>
          <a:p>
            <a:pPr/>
            <a:r>
              <a:t>Job Accounting with IPP v1.0 (Mike)</a:t>
            </a:r>
          </a:p>
          <a:p>
            <a:pPr lvl="1"/>
            <a:r>
              <a:t>Prototype draft in Q1 2020</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More Information"/>
          <p:cNvSpPr txBox="1"/>
          <p:nvPr>
            <p:ph type="title"/>
          </p:nvPr>
        </p:nvSpPr>
        <p:spPr>
          <a:prstGeom prst="rect">
            <a:avLst/>
          </a:prstGeom>
        </p:spPr>
        <p:txBody>
          <a:bodyPr/>
          <a:lstStyle/>
          <a:p>
            <a:pPr/>
            <a:r>
              <a:t>More Information</a:t>
            </a:r>
          </a:p>
        </p:txBody>
      </p:sp>
      <p:sp>
        <p:nvSpPr>
          <p:cNvPr id="311"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February 13 and 27, 2020 at 3pm ET</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1/2)"/>
          <p:cNvSpPr txBox="1"/>
          <p:nvPr>
            <p:ph type="title"/>
          </p:nvPr>
        </p:nvSpPr>
        <p:spPr>
          <a:prstGeom prst="rect">
            <a:avLst/>
          </a:prstGeom>
        </p:spPr>
        <p:txBody>
          <a:bodyPr/>
          <a:lstStyle/>
          <a:p>
            <a:pPr/>
            <a:r>
              <a:t>Agenda (1/2)</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February 5,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5, 2020 (US Mountain Standard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2/2)"/>
          <p:cNvSpPr txBox="1"/>
          <p:nvPr>
            <p:ph type="title"/>
          </p:nvPr>
        </p:nvSpPr>
        <p:spPr>
          <a:prstGeom prst="rect">
            <a:avLst/>
          </a:prstGeom>
        </p:spPr>
        <p:txBody>
          <a:bodyPr/>
          <a:lstStyle/>
          <a:p>
            <a:pPr/>
            <a:r>
              <a:t>Agenda (2/2)</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February 6, 2020 (US Mountain Standard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February 6, 2020 (US Mountain Standard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defRPr i="1"/>
            </a:pPr>
            <a:r>
              <a:t>Will be doing a charter update in 2020</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Michael Sweet (Apple) – IPP Encrypted Jobs and Documents v1.0, IPP Everywhere v1.1, IPP Everywhere Printer Self-Certification Manual v1.1, IPP Label Printing Extensions v1.0, IPP Production Printing Extensions v2.0, Job Accounting with IPP v1.0</a:t>
            </a:r>
          </a:p>
          <a:p>
            <a:pPr lvl="1"/>
            <a:r>
              <a:t>Smith Kennedy (HP Inc.) – IPP Driverless Printing Extensions v2.0, IPP Encrypted Jobs and Documents v1.0, IPP Enterprise Printing Extensions v2.0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marL="383539" indent="-342899">
              <a:defRPr sz="2800"/>
            </a:pPr>
            <a:r>
              <a:t>PWG Specifications in development:</a:t>
            </a:r>
          </a:p>
          <a:p>
            <a:pPr lvl="1">
              <a:defRPr sz="2200"/>
            </a:pPr>
            <a:r>
              <a:t>IPP Encrypted Jobs and Documents v1.0			- Interim </a:t>
            </a:r>
          </a:p>
          <a:p>
            <a:pPr lvl="1">
              <a:defRPr sz="2200"/>
            </a:pPr>
            <a:r>
              <a:t>IPP Everywhere v1.1					- Stable</a:t>
            </a:r>
          </a:p>
          <a:p>
            <a:pPr lvl="1">
              <a:defRPr sz="2200"/>
            </a:pPr>
            <a:r>
              <a:t>IPP Everywhere Printer Self-Certification Manual v1.1	- Prototype</a:t>
            </a:r>
          </a:p>
          <a:p>
            <a:pPr lvl="1">
              <a:defRPr sz="2200"/>
            </a:pPr>
            <a:r>
              <a:t>IPP Enterprise Printing Extensions v2.0			- Interim</a:t>
            </a:r>
          </a:p>
          <a:p>
            <a:pPr lvl="1">
              <a:defRPr sz="2200"/>
            </a:pPr>
            <a:r>
              <a:t>IPP Driverless Printing Extensions v2.0			- Interim</a:t>
            </a:r>
          </a:p>
          <a:p>
            <a:pPr lvl="1">
              <a:defRPr sz="2200"/>
            </a:pPr>
            <a:r>
              <a:t>IPP Production Printing Extensions v2.0			- Prototype</a:t>
            </a:r>
          </a:p>
          <a:p>
            <a:pPr lvl="1">
              <a:defRPr sz="2200"/>
            </a:pPr>
            <a:r>
              <a:t>IPP Transaction-Based Printing Extensions v1.1		- Stable</a:t>
            </a:r>
          </a:p>
          <a:p>
            <a:pPr marL="383539" indent="-342899">
              <a:defRPr sz="2800"/>
            </a:pPr>
            <a:r>
              <a:t>IPP Best Practices in development:</a:t>
            </a:r>
          </a:p>
          <a:p>
            <a:pPr lvl="1">
              <a:defRPr sz="2200"/>
            </a:pPr>
            <a:r>
              <a:t>Job Accounting with IPP v1.0				- Interim</a:t>
            </a:r>
          </a:p>
          <a:p>
            <a:pPr marL="383539" indent="-342899">
              <a:defRPr sz="2800"/>
            </a:pPr>
            <a:r>
              <a:t>IPP Registrations in development:</a:t>
            </a:r>
          </a:p>
          <a:p>
            <a:pPr lvl="1">
              <a:defRPr sz="2200"/>
            </a:pPr>
            <a:r>
              <a:t>IPP Label Printing Extensions v1.0			- Stable</a:t>
            </a:r>
          </a:p>
          <a:p>
            <a:pPr marL="383539" indent="-342899">
              <a:defRPr sz="2800"/>
            </a:pPr>
            <a:r>
              <a:t>Recently published:</a:t>
            </a:r>
          </a:p>
          <a:p>
            <a:pPr lvl="1">
              <a:defRPr sz="2200"/>
            </a:pPr>
            <a:r>
              <a:t>PWG 5100.7-2019: IPP Job Extensions v2.0</a:t>
            </a:r>
          </a:p>
          <a:p>
            <a:pPr lvl="1">
              <a:defRPr sz="2200"/>
            </a:pPr>
            <a:r>
              <a:t>PWG 5100.22-2019: IPP System Service v1.0</a:t>
            </a:r>
          </a:p>
          <a:p>
            <a:pPr lvl="1">
              <a:defRPr sz="2200"/>
            </a:pPr>
            <a:r>
              <a:t>PWG 5199.10-2019: IPP Authentication Methods v1.0</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20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2020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a:t>
            </a:r>
          </a:p>
          <a:p>
            <a:pPr lvl="1">
              <a:defRPr sz="2200"/>
            </a:pPr>
            <a:r>
              <a:t>PWG 5100.9-2009 (Printer State Extensions): 1 issue</a:t>
            </a:r>
          </a:p>
          <a:p>
            <a:pPr lvl="1">
              <a:defRPr sz="2200"/>
            </a:pPr>
            <a:r>
              <a:t>PWG 5100.12-2015 (IPP 2.0, 2.1, and 2.2): 2 issues</a:t>
            </a:r>
          </a:p>
          <a:p>
            <a:pPr lvl="1">
              <a:defRPr sz="2200"/>
            </a:pPr>
            <a:r>
              <a:t>PWG 5100.15-2014 (FaxOut): 2 issues</a:t>
            </a:r>
          </a:p>
          <a:p>
            <a:pPr lvl="1">
              <a:defRPr sz="2200"/>
            </a:pPr>
            <a:r>
              <a:t>PWG 5100.18-2015 (Infrastructure Extensions): 5 issues</a:t>
            </a:r>
          </a:p>
          <a:p>
            <a:pPr lvl="1">
              <a:defRPr sz="2200"/>
            </a:pPr>
            <a:r>
              <a:t>PWG 5100.19-2015 (Implementor's Guide 2.0): 6 issues</a:t>
            </a:r>
          </a:p>
          <a:p>
            <a:pPr lvl="1">
              <a:defRPr sz="2200"/>
            </a:pPr>
            <a:r>
              <a:t>PWG 5107.3-2019 (MFD Alerts v1.1): 1 issue</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5100.16-2015 (Transactions): 3 issues</a:t>
            </a:r>
          </a:p>
          <a:p>
            <a:pPr lvl="1">
              <a:defRPr sz="2200"/>
            </a:pPr>
            <a:r>
              <a:t>PWG 5100.20-2016 (Everywhere Self-Cert v1.0): 3 issues</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