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8F4ABE72-5A9D-496C-A258-08DF77C15561}"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90827-rev.pdf" TargetMode="External"/><Relationship Id="rId4" Type="http://schemas.openxmlformats.org/officeDocument/2006/relationships/hyperlink" Target="https://ftp.pwg.org/pub/pwg/ipp/wd/wd-ippeveselfcert11-20190827-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istopwg.github.io/ippeveselfcert"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0130-rev.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129.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200128-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www.3dpdfconsortium.org"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drupa.com/en/Visitors/drupa_Hot_Spots/drupa_cube" TargetMode="External"/><Relationship Id="rId4" Type="http://schemas.openxmlformats.org/officeDocument/2006/relationships/hyperlink" Target="https://am.vdma.org/en/viewer/-/v2article/render/37276908" TargetMode="External"/><Relationship Id="rId5" Type="http://schemas.openxmlformats.org/officeDocument/2006/relationships/hyperlink" Target="https://digitalconcrete2020.com/"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event.asme.org/AM-Medical?_ga=2.106579136.2109177329.1581010631-1170165851.1578507399" TargetMode="External"/><Relationship Id="rId4" Type="http://schemas.openxmlformats.org/officeDocument/2006/relationships/hyperlink" Target="https://www.3mf.io"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February 5, 2020"/>
          <p:cNvSpPr txBox="1"/>
          <p:nvPr>
            <p:ph type="subTitle" sz="half" idx="1"/>
          </p:nvPr>
        </p:nvSpPr>
        <p:spPr>
          <a:prstGeom prst="rect">
            <a:avLst/>
          </a:prstGeom>
        </p:spPr>
        <p:txBody>
          <a:bodyPr/>
          <a:lstStyle>
            <a:lvl1pPr marR="40639">
              <a:spcBef>
                <a:spcPts val="500"/>
              </a:spcBef>
            </a:lvl1pPr>
          </a:lstStyle>
          <a:p>
            <a:pPr/>
            <a:r>
              <a:t>February 5,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IPP Everywhere"/>
          <p:cNvSpPr txBox="1"/>
          <p:nvPr>
            <p:ph type="title"/>
          </p:nvPr>
        </p:nvSpPr>
        <p:spPr>
          <a:prstGeom prst="rect">
            <a:avLst/>
          </a:prstGeom>
        </p:spPr>
        <p:txBody>
          <a:bodyPr/>
          <a:lstStyle/>
          <a:p>
            <a:pPr/>
            <a:r>
              <a:t>IPP Everywhere</a:t>
            </a:r>
          </a:p>
        </p:txBody>
      </p:sp>
      <p:sp>
        <p:nvSpPr>
          <p:cNvPr id="157"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https://ftp.pwg.org/pub/pwg/ipp/wd/wd-ippeve11-20190827-rev.pdf</a:t>
            </a:r>
          </a:p>
          <a:p>
            <a:pPr/>
            <a:r>
              <a:t>Prototype draft of manual:</a:t>
            </a:r>
          </a:p>
          <a:p>
            <a:pPr lvl="1"/>
            <a:r>
              <a:rPr u="sng">
                <a:hlinkClick r:id="rId4" invalidUrl="" action="" tgtFrame="" tooltip="" history="1" highlightClick="0" endSnd="0"/>
              </a:rPr>
              <a:t>https://ftp.pwg.org/pub/pwg/ipp/wd/wd-ippeveselfcert11-20190827-rev.pdf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Update 4 for v1.0 tools in Q1 2020 </a:t>
            </a:r>
          </a:p>
          <a:p>
            <a:pPr lvl="1"/>
            <a:r>
              <a:t>Stable drafts and beta tools for v1.1 in Q1 2020</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Everywhere Self-Certification"/>
          <p:cNvSpPr txBox="1"/>
          <p:nvPr>
            <p:ph type="title"/>
          </p:nvPr>
        </p:nvSpPr>
        <p:spPr>
          <a:prstGeom prst="rect">
            <a:avLst/>
          </a:prstGeom>
        </p:spPr>
        <p:txBody>
          <a:bodyPr/>
          <a:lstStyle/>
          <a:p>
            <a:pPr/>
            <a:r>
              <a:t>IPP Everywhere Self-Certification</a:t>
            </a:r>
          </a:p>
        </p:txBody>
      </p:sp>
      <p:sp>
        <p:nvSpPr>
          <p:cNvPr id="166"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v1.0 is tracking CUPS 2.2.x (previous stable branch)</a:t>
            </a:r>
          </a:p>
          <a:p>
            <a:pPr lvl="1" marL="840739" indent="-342899">
              <a:defRPr sz="2800"/>
            </a:pPr>
            <a:r>
              <a:t>Need an update 4 for another Windows packaging issue and the new JSON submission tool</a:t>
            </a:r>
          </a:p>
          <a:p>
            <a:pPr marL="383539" indent="-342899">
              <a:defRPr sz="2900"/>
            </a:pPr>
            <a:r>
              <a:t>v1.1 self-certifications tools on track for Q1 2020</a:t>
            </a:r>
          </a:p>
          <a:p>
            <a:pPr lvl="1" marL="840739" indent="-342899">
              <a:defRPr sz="2900"/>
            </a:pPr>
            <a:r>
              <a:t>v1.1 tracks CUPS 2.3.x (current stable branch)</a:t>
            </a:r>
          </a:p>
          <a:p>
            <a:pPr lvl="1" marL="840739" indent="-342899">
              <a:defRPr sz="2900"/>
            </a:pPr>
            <a:r>
              <a:t>Includes new JSON submission tool and test updates</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Everywhere Printer Self-Certification Tools v1.0 Update 4"/>
          <p:cNvSpPr txBox="1"/>
          <p:nvPr>
            <p:ph type="title"/>
          </p:nvPr>
        </p:nvSpPr>
        <p:spPr>
          <a:prstGeom prst="rect">
            <a:avLst/>
          </a:prstGeom>
        </p:spPr>
        <p:txBody>
          <a:bodyPr/>
          <a:lstStyle/>
          <a:p>
            <a:pPr/>
            <a:r>
              <a:t>IPP Everywhere Printer Self-Certification Tools v1.0 Update 4</a:t>
            </a:r>
          </a:p>
        </p:txBody>
      </p:sp>
      <p:sp>
        <p:nvSpPr>
          <p:cNvPr id="175" name="Now available for testing:…"/>
          <p:cNvSpPr txBox="1"/>
          <p:nvPr>
            <p:ph type="body" idx="1"/>
          </p:nvPr>
        </p:nvSpPr>
        <p:spPr>
          <a:prstGeom prst="rect">
            <a:avLst/>
          </a:prstGeom>
        </p:spPr>
        <p:txBody>
          <a:bodyPr/>
          <a:lstStyle/>
          <a:p>
            <a:pPr/>
            <a:r>
              <a:t>Now available for testing:</a:t>
            </a:r>
          </a:p>
          <a:p>
            <a:pPr lvl="1"/>
            <a:r>
              <a:rPr u="sng">
                <a:hlinkClick r:id="rId3" invalidUrl="" action="" tgtFrame="" tooltip="" history="1" highlightClick="0" endSnd="0"/>
              </a:rPr>
              <a:t>https://istopwg.github.io/ippeveselfcert</a:t>
            </a:r>
          </a:p>
          <a:p>
            <a:pPr/>
            <a:r>
              <a:t>Please test with your printers and respond before February 27, 2020</a:t>
            </a:r>
          </a:p>
          <a:p>
            <a:pPr/>
            <a:r>
              <a:t>Additional changes for Windows 10:</a:t>
            </a:r>
          </a:p>
          <a:p>
            <a:pPr lvl="1"/>
            <a:r>
              <a:t>Program Files directory is now read-only, so we can't store results files in the tools directory, nor can we extract the PWG Raster files for the test</a:t>
            </a:r>
          </a:p>
          <a:p>
            <a:pPr lvl="1"/>
            <a:r>
              <a:t>The Windows tools now store results files on the desktop</a:t>
            </a:r>
          </a:p>
          <a:p>
            <a:pPr lvl="1"/>
            <a:r>
              <a:t>Similarly, the tools now look on the desktop for the PWG Raster file directories</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Lunch Break"/>
          <p:cNvSpPr txBox="1"/>
          <p:nvPr>
            <p:ph type="ctrTitle"/>
          </p:nvPr>
        </p:nvSpPr>
        <p:spPr>
          <a:prstGeom prst="rect">
            <a:avLst/>
          </a:prstGeom>
        </p:spPr>
        <p:txBody>
          <a:bodyPr/>
          <a:lstStyle/>
          <a:p>
            <a:pPr/>
            <a:r>
              <a:t>Lunch Break</a:t>
            </a:r>
          </a:p>
        </p:txBody>
      </p:sp>
      <p:sp>
        <p:nvSpPr>
          <p:cNvPr id="184" name="Resuming at 11:30 MDT"/>
          <p:cNvSpPr txBox="1"/>
          <p:nvPr>
            <p:ph type="subTitle" sz="half" idx="1"/>
          </p:nvPr>
        </p:nvSpPr>
        <p:spPr>
          <a:prstGeom prst="rect">
            <a:avLst/>
          </a:prstGeom>
        </p:spPr>
        <p:txBody>
          <a:bodyPr/>
          <a:lstStyle/>
          <a:p>
            <a:pPr/>
          </a:p>
          <a:p>
            <a:pPr>
              <a:defRPr i="1"/>
            </a:pPr>
            <a:r>
              <a:t>Resuming at 11:30 MDT</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Production Printing Ext. v2.0"/>
          <p:cNvSpPr txBox="1"/>
          <p:nvPr>
            <p:ph type="title"/>
          </p:nvPr>
        </p:nvSpPr>
        <p:spPr>
          <a:prstGeom prst="rect">
            <a:avLst/>
          </a:prstGeom>
        </p:spPr>
        <p:txBody>
          <a:bodyPr/>
          <a:lstStyle/>
          <a:p>
            <a:pPr/>
            <a:r>
              <a:t>IPP Production Printing Ext. v2.0</a:t>
            </a:r>
          </a:p>
        </p:txBody>
      </p:sp>
      <p:sp>
        <p:nvSpPr>
          <p:cNvPr id="193" name="Current prototype draft:…"/>
          <p:cNvSpPr txBox="1"/>
          <p:nvPr>
            <p:ph type="body" idx="1"/>
          </p:nvPr>
        </p:nvSpPr>
        <p:spPr>
          <a:prstGeom prst="rect">
            <a:avLst/>
          </a:prstGeom>
        </p:spPr>
        <p:txBody>
          <a:bodyPr/>
          <a:lstStyle/>
          <a:p>
            <a:pPr/>
            <a:r>
              <a:t>Current prototype draft:</a:t>
            </a:r>
          </a:p>
          <a:p>
            <a:pPr lvl="1"/>
            <a:r>
              <a:rPr u="sng">
                <a:hlinkClick r:id="rId3" invalidUrl="" action="" tgtFrame="" tooltip="" history="1" highlightClick="0" endSnd="0"/>
              </a:rPr>
              <a:t>https://ftp.pwg.org/pub/pwg/ipp/wd/wd-ippppx20-20200130-rev.pdf</a:t>
            </a:r>
          </a:p>
          <a:p>
            <a:pPr/>
            <a:r>
              <a:t>Revision of PWG 5100.3-2001:</a:t>
            </a:r>
          </a:p>
          <a:p>
            <a:pPr lvl="1"/>
            <a:r>
              <a:t>Addressed all issues/errata</a:t>
            </a:r>
          </a:p>
          <a:p>
            <a:pPr lvl="1"/>
            <a:r>
              <a:t>Finishing attributes were moved to PWG 5100.1-2017: IPP Finishings v2.1</a:t>
            </a:r>
          </a:p>
          <a:p>
            <a:pPr lvl="1"/>
            <a:r>
              <a:t>The "job-account-id", "job-accounting-user-id", "job-sheets-col", and "media-col" attributes were moved to PWG 5100.7-2019: IPP Job Extensions v2.0</a:t>
            </a:r>
          </a:p>
          <a:p>
            <a:pPr lvl="1"/>
            <a:r>
              <a:t>References to the old PWG 5100.4-2001 (Override Attributes) working draft have been removed since that specification was withdrawn</a:t>
            </a:r>
          </a:p>
          <a:p>
            <a:pPr/>
            <a:r>
              <a:t>Proposed schedule:</a:t>
            </a:r>
          </a:p>
          <a:p>
            <a:pPr lvl="1"/>
            <a:r>
              <a:t>Stable draft Q1/Q2 2020</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Driverless Printing Extensions v2.0"/>
          <p:cNvSpPr txBox="1"/>
          <p:nvPr>
            <p:ph type="title"/>
          </p:nvPr>
        </p:nvSpPr>
        <p:spPr>
          <a:prstGeom prst="rect">
            <a:avLst/>
          </a:prstGeom>
        </p:spPr>
        <p:txBody>
          <a:bodyPr/>
          <a:lstStyle/>
          <a:p>
            <a:pPr/>
            <a:r>
              <a:t>IPP Driverless Printing Extensions v2.0</a:t>
            </a:r>
          </a:p>
        </p:txBody>
      </p:sp>
      <p:sp>
        <p:nvSpPr>
          <p:cNvPr id="202"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https://ftp.pwg.org/pub/pwg/ipp/wd/wd-ippnodriver20-20200204-rev.pdf</a:t>
            </a:r>
          </a:p>
          <a:p>
            <a:pPr/>
            <a:r>
              <a:t>Originally called "IPP Job and Printer Extensions - Set 3 (JPS3)"</a:t>
            </a:r>
          </a:p>
          <a:p>
            <a:pPr/>
            <a:r>
              <a:t>Revision of PWG 5100.13-2012:</a:t>
            </a:r>
          </a:p>
          <a:p>
            <a:pPr lvl="1"/>
            <a:r>
              <a:t>Resolved all reported issues/errata</a:t>
            </a:r>
          </a:p>
          <a:p>
            <a:pPr lvl="1"/>
            <a:r>
              <a:t>Added message catalog syntax extensions and semantics for "_tooltip" and "_helpurl" (from HELPME best practice draft)</a:t>
            </a:r>
          </a:p>
          <a:p>
            <a:pPr lvl="1"/>
            <a:r>
              <a:t>Added "soft-proof-icc-profiles" and "print-quality-hints-supported" (from PQI best practice draft) </a:t>
            </a:r>
          </a:p>
          <a:p>
            <a:pPr lvl="1"/>
            <a:r>
              <a:t>Added extensions to "print-color-mode" and "print-quality" (from PQI best practice draft) </a:t>
            </a:r>
          </a:p>
          <a:p>
            <a:pPr/>
            <a:r>
              <a:t>Proposed schedule:</a:t>
            </a:r>
          </a:p>
          <a:p>
            <a:pPr lvl="1"/>
            <a:r>
              <a:t>Prototype draft Q2 2020</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8"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0" name="Break"/>
          <p:cNvSpPr txBox="1"/>
          <p:nvPr>
            <p:ph type="ctrTitle"/>
          </p:nvPr>
        </p:nvSpPr>
        <p:spPr>
          <a:prstGeom prst="rect">
            <a:avLst/>
          </a:prstGeom>
        </p:spPr>
        <p:txBody>
          <a:bodyPr/>
          <a:lstStyle/>
          <a:p>
            <a:pPr/>
            <a:r>
              <a:t>Break</a:t>
            </a:r>
          </a:p>
        </p:txBody>
      </p:sp>
      <p:sp>
        <p:nvSpPr>
          <p:cNvPr id="211" name="Resuming at 14:00 MDT"/>
          <p:cNvSpPr txBox="1"/>
          <p:nvPr>
            <p:ph type="subTitle" sz="half" idx="1"/>
          </p:nvPr>
        </p:nvSpPr>
        <p:spPr>
          <a:prstGeom prst="rect">
            <a:avLst/>
          </a:prstGeom>
        </p:spPr>
        <p:txBody>
          <a:bodyPr/>
          <a:lstStyle/>
          <a:p>
            <a:pPr/>
          </a:p>
          <a:p>
            <a:pPr>
              <a:defRPr i="1"/>
            </a:pPr>
            <a:r>
              <a:t>Resuming at 14:00 MDT</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Job Accounting with IPP v1.0"/>
          <p:cNvSpPr txBox="1"/>
          <p:nvPr>
            <p:ph type="title"/>
          </p:nvPr>
        </p:nvSpPr>
        <p:spPr>
          <a:prstGeom prst="rect">
            <a:avLst/>
          </a:prstGeom>
        </p:spPr>
        <p:txBody>
          <a:bodyPr/>
          <a:lstStyle/>
          <a:p>
            <a:pPr/>
            <a:r>
              <a:t>Job Accounting with IPP v1.0</a:t>
            </a:r>
          </a:p>
        </p:txBody>
      </p:sp>
      <p:sp>
        <p:nvSpPr>
          <p:cNvPr id="220"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https://ftp.pwg.org/pub/pwg/ipp/wd/wd-ippaccounting10-20200129.pdf</a:t>
            </a:r>
          </a:p>
          <a:p>
            <a:pPr/>
            <a:r>
              <a:t>Best Practice document defining how to support job accounting with existing IPP attributes and functionality</a:t>
            </a:r>
          </a:p>
          <a:p>
            <a:pPr lvl="1"/>
            <a:r>
              <a:t>Like the Implementor's Guide but for standards-based job accounting</a:t>
            </a:r>
          </a:p>
          <a:p>
            <a:pPr/>
            <a:r>
              <a:t>"printer-requested-job-attributes" moved to IPP Transaction-Based Printing Extensions v1.1</a:t>
            </a:r>
          </a:p>
          <a:p>
            <a:pPr/>
            <a:r>
              <a:t>Next slides:</a:t>
            </a:r>
          </a:p>
          <a:p>
            <a:pPr lvl="1"/>
            <a:r>
              <a:t>Refining use cases/requirements</a:t>
            </a:r>
          </a:p>
          <a:p>
            <a:pPr lvl="1"/>
            <a:r>
              <a:t>Identify specific attributes for accounting</a:t>
            </a:r>
          </a:p>
          <a:p>
            <a:pPr lvl="1"/>
            <a:r>
              <a:t>How to support legacy clients?</a:t>
            </a:r>
          </a:p>
          <a:p>
            <a:pPr/>
            <a:r>
              <a:t>Proposed schedule:</a:t>
            </a:r>
          </a:p>
          <a:p>
            <a:pPr lvl="1"/>
            <a:r>
              <a:t>Prototype draft in Q2 2020</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Refining Use Cases/Requirements"/>
          <p:cNvSpPr txBox="1"/>
          <p:nvPr>
            <p:ph type="title"/>
          </p:nvPr>
        </p:nvSpPr>
        <p:spPr>
          <a:prstGeom prst="rect">
            <a:avLst/>
          </a:prstGeom>
        </p:spPr>
        <p:txBody>
          <a:bodyPr/>
          <a:lstStyle/>
          <a:p>
            <a:pPr/>
            <a:r>
              <a:t>Refining Use Cases/Requirements</a:t>
            </a:r>
          </a:p>
        </p:txBody>
      </p:sp>
      <p:sp>
        <p:nvSpPr>
          <p:cNvPr id="229" name="Clearly define how and why &quot;job-account-id&quot; and &quot;job-accounting-user-id&quot; are used…"/>
          <p:cNvSpPr txBox="1"/>
          <p:nvPr>
            <p:ph type="body" idx="1"/>
          </p:nvPr>
        </p:nvSpPr>
        <p:spPr>
          <a:prstGeom prst="rect">
            <a:avLst/>
          </a:prstGeom>
        </p:spPr>
        <p:txBody>
          <a:bodyPr/>
          <a:lstStyle/>
          <a:p>
            <a:pPr/>
            <a:r>
              <a:t>Clearly define how and why "job-account-id" and "job-accounting-user-id" are used</a:t>
            </a:r>
          </a:p>
          <a:p>
            <a:pPr lvl="1"/>
            <a:r>
              <a:t>Identify business and legal issues with using unauthenticated values</a:t>
            </a:r>
          </a:p>
          <a:p>
            <a:pPr lvl="1"/>
            <a:r>
              <a:t>Need to document expectations and limitations</a:t>
            </a:r>
          </a:p>
          <a:p>
            <a:pPr/>
            <a:r>
              <a:t>Are there other use cases or requirements that we are not capturing?</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Identify Specific Attributes"/>
          <p:cNvSpPr txBox="1"/>
          <p:nvPr>
            <p:ph type="title"/>
          </p:nvPr>
        </p:nvSpPr>
        <p:spPr>
          <a:prstGeom prst="rect">
            <a:avLst/>
          </a:prstGeom>
        </p:spPr>
        <p:txBody>
          <a:bodyPr/>
          <a:lstStyle/>
          <a:p>
            <a:pPr/>
            <a:r>
              <a:t>Identify Specific Attributes</a:t>
            </a:r>
          </a:p>
        </p:txBody>
      </p:sp>
      <p:sp>
        <p:nvSpPr>
          <p:cNvPr id="238" name="Key previously identified attributes:…"/>
          <p:cNvSpPr txBox="1"/>
          <p:nvPr>
            <p:ph type="body" idx="1"/>
          </p:nvPr>
        </p:nvSpPr>
        <p:spPr>
          <a:prstGeom prst="rect">
            <a:avLst/>
          </a:prstGeom>
        </p:spPr>
        <p:txBody>
          <a:bodyPr/>
          <a:lstStyle/>
          <a:p>
            <a:pPr/>
            <a:r>
              <a:t>Key previously identified attributes:</a:t>
            </a:r>
          </a:p>
          <a:p>
            <a:pPr lvl="1"/>
            <a:r>
              <a:t>"copies"</a:t>
            </a:r>
          </a:p>
          <a:p>
            <a:pPr lvl="1"/>
            <a:r>
              <a:t>"finishings" / "finishings-col"</a:t>
            </a:r>
          </a:p>
          <a:p>
            <a:pPr lvl="1"/>
            <a:r>
              <a:t>"document-format"</a:t>
            </a:r>
          </a:p>
          <a:p>
            <a:pPr lvl="1"/>
            <a:r>
              <a:t>"document-format-details"</a:t>
            </a:r>
          </a:p>
          <a:p>
            <a:pPr lvl="1"/>
            <a:r>
              <a:t>"document-name"</a:t>
            </a:r>
          </a:p>
          <a:p>
            <a:pPr lvl="1"/>
            <a:r>
              <a:t>"job-account-id"</a:t>
            </a:r>
          </a:p>
          <a:p>
            <a:pPr lvl="1"/>
            <a:r>
              <a:t>"job-accounting-user-id"</a:t>
            </a:r>
          </a:p>
          <a:p>
            <a:pPr lvl="1"/>
            <a:r>
              <a:t>"job-name"</a:t>
            </a:r>
          </a:p>
          <a:p>
            <a:pPr lvl="1"/>
            <a:r>
              <a:t>"job-originating-user-name" / "requesting-user-name"</a:t>
            </a:r>
          </a:p>
          <a:p>
            <a:pPr lvl="1"/>
            <a:r>
              <a:t>"media" / "media-col"</a:t>
            </a:r>
          </a:p>
          <a:p>
            <a:pPr lvl="1"/>
            <a:r>
              <a:t>"print-color-mode"</a:t>
            </a:r>
          </a:p>
          <a:p>
            <a:pPr/>
            <a:r>
              <a:t>Others?</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How to Support Legacy Clients?"/>
          <p:cNvSpPr txBox="1"/>
          <p:nvPr>
            <p:ph type="title"/>
          </p:nvPr>
        </p:nvSpPr>
        <p:spPr>
          <a:prstGeom prst="rect">
            <a:avLst/>
          </a:prstGeom>
        </p:spPr>
        <p:txBody>
          <a:bodyPr/>
          <a:lstStyle/>
          <a:p>
            <a:pPr/>
            <a:r>
              <a:t>How to Support Legacy Clients?</a:t>
            </a:r>
          </a:p>
        </p:txBody>
      </p:sp>
      <p:sp>
        <p:nvSpPr>
          <p:cNvPr id="247" name="During a transitional phase, accounting systems will need to support Clients that have not yet been updated…"/>
          <p:cNvSpPr txBox="1"/>
          <p:nvPr>
            <p:ph type="body" idx="1"/>
          </p:nvPr>
        </p:nvSpPr>
        <p:spPr>
          <a:prstGeom prst="rect">
            <a:avLst/>
          </a:prstGeom>
        </p:spPr>
        <p:txBody>
          <a:bodyPr/>
          <a:lstStyle/>
          <a:p>
            <a:pPr/>
            <a:r>
              <a:t>During a transitional phase, accounting systems will need to support Clients that have not yet been updated</a:t>
            </a:r>
          </a:p>
          <a:p>
            <a:pPr/>
            <a:r>
              <a:t>What recommendations can we provide?</a:t>
            </a:r>
          </a:p>
          <a:p>
            <a:pPr lvl="1"/>
            <a:r>
              <a:t>Provide default/derived values when the Client doesn't supply?</a:t>
            </a:r>
          </a:p>
          <a:p>
            <a:pPr lvl="1"/>
            <a:r>
              <a:t>Reject job creation requests?</a:t>
            </a:r>
          </a:p>
          <a:p>
            <a:pPr lvl="1"/>
            <a:r>
              <a:t>Hold jobs so that End User can supply the required values to release?</a:t>
            </a:r>
          </a:p>
          <a:p>
            <a:pPr lvl="2"/>
            <a:r>
              <a:t>Probably would need a new job-state-reason for this...</a:t>
            </a:r>
          </a:p>
          <a:p>
            <a:pPr lvl="1"/>
            <a:r>
              <a:t>Others?</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5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53"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5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6" name="IPP Workgroup Session, Day 2"/>
          <p:cNvSpPr txBox="1"/>
          <p:nvPr>
            <p:ph type="ctrTitle"/>
          </p:nvPr>
        </p:nvSpPr>
        <p:spPr>
          <a:prstGeom prst="rect">
            <a:avLst/>
          </a:prstGeom>
        </p:spPr>
        <p:txBody>
          <a:bodyPr/>
          <a:lstStyle/>
          <a:p>
            <a:pPr/>
            <a:r>
              <a:t>IPP Workgroup Session, Day 2</a:t>
            </a:r>
          </a:p>
        </p:txBody>
      </p:sp>
      <p:sp>
        <p:nvSpPr>
          <p:cNvPr id="257" name="February 6, 2020"/>
          <p:cNvSpPr txBox="1"/>
          <p:nvPr>
            <p:ph type="subTitle" sz="half" idx="1"/>
          </p:nvPr>
        </p:nvSpPr>
        <p:spPr>
          <a:prstGeom prst="rect">
            <a:avLst/>
          </a:prstGeom>
        </p:spPr>
        <p:txBody>
          <a:bodyPr/>
          <a:lstStyle>
            <a:lvl1pPr marR="40639">
              <a:spcBef>
                <a:spcPts val="500"/>
              </a:spcBef>
            </a:lvl1pPr>
          </a:lstStyle>
          <a:p>
            <a:pPr/>
            <a:r>
              <a:t>February 6, 2020</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PWG IP Policy"/>
          <p:cNvSpPr txBox="1"/>
          <p:nvPr>
            <p:ph type="title"/>
          </p:nvPr>
        </p:nvSpPr>
        <p:spPr>
          <a:prstGeom prst="rect">
            <a:avLst/>
          </a:prstGeom>
        </p:spPr>
        <p:txBody>
          <a:bodyPr/>
          <a:lstStyle/>
          <a:p>
            <a:pPr/>
            <a:r>
              <a:t>PWG IP Policy</a:t>
            </a:r>
          </a:p>
        </p:txBody>
      </p:sp>
      <p:sp>
        <p:nvSpPr>
          <p:cNvPr id="265"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3" name="Agenda"/>
          <p:cNvSpPr txBox="1"/>
          <p:nvPr>
            <p:ph type="title"/>
          </p:nvPr>
        </p:nvSpPr>
        <p:spPr>
          <a:prstGeom prst="rect">
            <a:avLst/>
          </a:prstGeom>
        </p:spPr>
        <p:txBody>
          <a:bodyPr/>
          <a:lstStyle/>
          <a:p>
            <a:pPr/>
            <a:r>
              <a:t>Agenda</a:t>
            </a:r>
          </a:p>
        </p:txBody>
      </p:sp>
      <p:graphicFrame>
        <p:nvGraphicFramePr>
          <p:cNvPr id="274"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75" name="February 6,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6, 2020 (US Mountain Standard Time)</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PP Encrypted Jobs and Docs. v1.0"/>
          <p:cNvSpPr txBox="1"/>
          <p:nvPr>
            <p:ph type="title"/>
          </p:nvPr>
        </p:nvSpPr>
        <p:spPr>
          <a:prstGeom prst="rect">
            <a:avLst/>
          </a:prstGeom>
        </p:spPr>
        <p:txBody>
          <a:bodyPr/>
          <a:lstStyle/>
          <a:p>
            <a:pPr/>
            <a:r>
              <a:t>IPP Encrypted Jobs and Docs. v1.0</a:t>
            </a:r>
          </a:p>
        </p:txBody>
      </p:sp>
      <p:sp>
        <p:nvSpPr>
          <p:cNvPr id="284"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https://ftp.pwg.org/pub/pwg/ipp/wd/wd-ipptrustnoone10-20200128-rev.pdf</a:t>
            </a:r>
          </a:p>
          <a:p>
            <a:pPr/>
            <a:r>
              <a:t>Summary:</a:t>
            </a:r>
          </a:p>
          <a:p>
            <a:pPr lvl="1"/>
            <a:r>
              <a:t>Goal is to provide end-to-end privacy and data integrity through intermediaries using existing public-key standards</a:t>
            </a:r>
          </a:p>
          <a:p>
            <a:pPr lvl="1"/>
            <a:r>
              <a:t>Defines new PGP-encrypted IPP message format, associated attributes, and operations</a:t>
            </a:r>
          </a:p>
          <a:p>
            <a:pPr/>
            <a:r>
              <a:t>Proposed schedule:</a:t>
            </a:r>
          </a:p>
          <a:p>
            <a:pPr lvl="1"/>
            <a:r>
              <a:t>Prototype draft Q3 2020</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IPP Enterprise Printing Extensions v2.0"/>
          <p:cNvSpPr txBox="1"/>
          <p:nvPr>
            <p:ph type="title"/>
          </p:nvPr>
        </p:nvSpPr>
        <p:spPr>
          <a:prstGeom prst="rect">
            <a:avLst/>
          </a:prstGeom>
        </p:spPr>
        <p:txBody>
          <a:bodyPr/>
          <a:lstStyle/>
          <a:p>
            <a:pPr/>
            <a:r>
              <a:t>IPP Enterprise Printing Extensions v2.0</a:t>
            </a:r>
          </a:p>
        </p:txBody>
      </p:sp>
      <p:sp>
        <p:nvSpPr>
          <p:cNvPr id="293"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https://ftp.pwg.org/pub/pwg/ipp/wd/wd-ippepx20-20191010-rev.pdf</a:t>
            </a:r>
          </a:p>
          <a:p>
            <a:pPr/>
            <a:r>
              <a:t>Update of PWG 5100.11-2010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Q2 2020</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1" name="Break"/>
          <p:cNvSpPr txBox="1"/>
          <p:nvPr>
            <p:ph type="ctrTitle"/>
          </p:nvPr>
        </p:nvSpPr>
        <p:spPr>
          <a:prstGeom prst="rect">
            <a:avLst/>
          </a:prstGeom>
        </p:spPr>
        <p:txBody>
          <a:bodyPr/>
          <a:lstStyle/>
          <a:p>
            <a:pPr/>
            <a:r>
              <a:t>Break</a:t>
            </a:r>
          </a:p>
        </p:txBody>
      </p:sp>
      <p:sp>
        <p:nvSpPr>
          <p:cNvPr id="302" name="Resuming at 14:00 MDT"/>
          <p:cNvSpPr txBox="1"/>
          <p:nvPr>
            <p:ph type="subTitle" sz="half" idx="1"/>
          </p:nvPr>
        </p:nvSpPr>
        <p:spPr>
          <a:prstGeom prst="rect">
            <a:avLst/>
          </a:prstGeom>
        </p:spPr>
        <p:txBody>
          <a:bodyPr/>
          <a:lstStyle/>
          <a:p>
            <a:pPr/>
          </a:p>
          <a:p>
            <a:pPr>
              <a:defRPr i="1"/>
            </a:pPr>
            <a:r>
              <a:t>Resuming at 14:00 MDT</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3D Printing Liaisons (1/3)"/>
          <p:cNvSpPr txBox="1"/>
          <p:nvPr>
            <p:ph type="title"/>
          </p:nvPr>
        </p:nvSpPr>
        <p:spPr>
          <a:prstGeom prst="rect">
            <a:avLst/>
          </a:prstGeom>
        </p:spPr>
        <p:txBody>
          <a:bodyPr/>
          <a:lstStyle/>
          <a:p>
            <a:pPr/>
            <a:r>
              <a:t>3D Printing Liaisons (1/3)</a:t>
            </a:r>
          </a:p>
        </p:txBody>
      </p:sp>
      <p:sp>
        <p:nvSpPr>
          <p:cNvPr id="311"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New work product WK71395 focused on laser powder bed fusion 3D Printing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INCITS – PWG liaison agreement needs INCITS Executive Board Approval</a:t>
            </a:r>
          </a:p>
          <a:p>
            <a:pPr lvl="1" marR="57798">
              <a:defRPr sz="2100"/>
            </a:pPr>
            <a:r>
              <a:t>INCITS also working on "4D printing" (moving parts)</a:t>
            </a:r>
          </a:p>
          <a:p>
            <a:pPr marL="383539" marR="57798" indent="-342899">
              <a:defRPr sz="2700"/>
            </a:pPr>
            <a:r>
              <a:t>3D PDF Consortium + ISO/IEC TC171 WG12 Metadata</a:t>
            </a:r>
          </a:p>
          <a:p>
            <a:pPr lvl="1" marR="57798">
              <a:defRPr sz="2100" u="sng"/>
            </a:pPr>
            <a:r>
              <a:rPr>
                <a:solidFill>
                  <a:srgbClr val="0000FF"/>
                </a:solidFill>
                <a:uFill>
                  <a:solidFill>
                    <a:srgbClr val="0000FF"/>
                  </a:solidFill>
                </a:uFill>
                <a:hlinkClick r:id="rId6" invalidUrl="" action="" tgtFrame="" tooltip="" history="1" highlightClick="0" endSnd="0"/>
              </a:rPr>
              <a:t>https://www.3dpdfconsortium.org</a:t>
            </a:r>
          </a:p>
          <a:p>
            <a:pPr lvl="1" marR="57798">
              <a:defRPr sz="2100"/>
            </a:pPr>
            <a:r>
              <a:t>Y14</a:t>
            </a:r>
            <a:r>
              <a:t>.</a:t>
            </a:r>
            <a:r>
              <a:t>47 semantics are not fully aligned with PWG semantics</a:t>
            </a:r>
          </a:p>
          <a:p>
            <a:pPr lvl="1" marR="57798">
              <a:defRPr sz="2100"/>
            </a:pPr>
            <a:r>
              <a:t>ISTO working with 3D PDF Consortium to engage with official PWG liaison agreement</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3D Printing Liaisons (2/3)"/>
          <p:cNvSpPr txBox="1"/>
          <p:nvPr>
            <p:ph type="title"/>
          </p:nvPr>
        </p:nvSpPr>
        <p:spPr>
          <a:prstGeom prst="rect">
            <a:avLst/>
          </a:prstGeom>
        </p:spPr>
        <p:txBody>
          <a:bodyPr/>
          <a:lstStyle/>
          <a:p>
            <a:pPr/>
            <a:r>
              <a:t>3D Printing Liaisons (2/3)</a:t>
            </a:r>
          </a:p>
        </p:txBody>
      </p:sp>
      <p:sp>
        <p:nvSpPr>
          <p:cNvPr id="320" name="Drupa 2020 – PWG scheduled for three presentations…"/>
          <p:cNvSpPr txBox="1"/>
          <p:nvPr>
            <p:ph type="body" idx="1"/>
          </p:nvPr>
        </p:nvSpPr>
        <p:spPr>
          <a:prstGeom prst="rect">
            <a:avLst/>
          </a:prstGeom>
        </p:spPr>
        <p:txBody>
          <a:bodyPr/>
          <a:lstStyle/>
          <a:p>
            <a:pPr marR="57798"/>
            <a:r>
              <a:t>Drupa 2020 – PWG scheduled for three presentations</a:t>
            </a:r>
          </a:p>
          <a:p>
            <a:pPr lvl="1" marR="57798"/>
            <a:r>
              <a:t>Drupa Cube (future of print – 3D Printing) June 20</a:t>
            </a:r>
            <a:r>
              <a:rPr baseline="30000"/>
              <a:t>th</a:t>
            </a:r>
            <a:r>
              <a:t>, 2020 </a:t>
            </a:r>
          </a:p>
          <a:p>
            <a:pPr lvl="1" marR="57798">
              <a:defRPr sz="2200"/>
            </a:pPr>
            <a:r>
              <a:rPr u="sng">
                <a:solidFill>
                  <a:srgbClr val="0000FF"/>
                </a:solidFill>
                <a:uFill>
                  <a:solidFill>
                    <a:srgbClr val="0000FF"/>
                  </a:solidFill>
                </a:uFill>
                <a:hlinkClick r:id="rId3" invalidUrl="" action="" tgtFrame="" tooltip="" history="1" highlightClick="0" endSnd="0"/>
              </a:rPr>
              <a:t>https://www.drupa.com/en/Visitors/drupa_Hot_Spots/drupa_cube</a:t>
            </a:r>
          </a:p>
          <a:p>
            <a:pPr lvl="1" marR="57798"/>
            <a:r>
              <a:t>Drupa 3D Fab+Print Lectures </a:t>
            </a:r>
            <a:r>
              <a:rPr i="1" sz="2200"/>
              <a:t>(June 20</a:t>
            </a:r>
            <a:r>
              <a:rPr baseline="30000" i="1" sz="2200"/>
              <a:t>th</a:t>
            </a:r>
            <a:r>
              <a:rPr i="1" sz="2200"/>
              <a:t>, 2020 &amp; June 22</a:t>
            </a:r>
            <a:r>
              <a:rPr baseline="30000" i="1" sz="2200"/>
              <a:t>nd</a:t>
            </a:r>
            <a:r>
              <a:rPr i="1" sz="2200"/>
              <a:t>, 2020)</a:t>
            </a:r>
          </a:p>
          <a:p>
            <a:pPr lvl="1" marR="57798">
              <a:defRPr sz="2200"/>
            </a:pPr>
            <a:r>
              <a:rPr u="sng">
                <a:solidFill>
                  <a:srgbClr val="0000FF"/>
                </a:solidFill>
                <a:uFill>
                  <a:solidFill>
                    <a:srgbClr val="0000FF"/>
                  </a:solidFill>
                </a:uFill>
                <a:hlinkClick r:id="rId4" invalidUrl="" action="" tgtFrame="" tooltip="" history="1" highlightClick="0" endSnd="0"/>
              </a:rPr>
              <a:t>https://am.vdma.org/en/viewer/-/v2article/render/37276908</a:t>
            </a:r>
          </a:p>
          <a:p>
            <a:pPr marR="57798"/>
            <a:r>
              <a:t>3D Concrete Printing Standards Development</a:t>
            </a:r>
          </a:p>
          <a:p>
            <a:pPr lvl="1" marR="57798"/>
            <a:r>
              <a:t>ACI, ASTM, NIST</a:t>
            </a:r>
          </a:p>
          <a:p>
            <a:pPr lvl="1" marR="57798"/>
            <a:r>
              <a:t>ACI 564 Committee Meetings</a:t>
            </a:r>
          </a:p>
          <a:p>
            <a:pPr lvl="2" marL="1183638" marR="57798"/>
            <a:r>
              <a:t>Spring 2020 in Chicago, IL</a:t>
            </a:r>
          </a:p>
          <a:p>
            <a:pPr lvl="2" marL="1183638" marR="57798"/>
            <a:r>
              <a:t>Fall 2020 in Raleigh, NC</a:t>
            </a:r>
          </a:p>
          <a:p>
            <a:pPr lvl="1" marR="57798"/>
            <a:r>
              <a:t>March 12, 2020 (tentative) for massive WebEx with PWG and others on concrete printing</a:t>
            </a:r>
          </a:p>
          <a:p>
            <a:pPr lvl="1" marR="57798"/>
            <a:r>
              <a:t>July 6-8, 2020 - Digital Concrete 2020 - Eindhoven University, Netherlands</a:t>
            </a:r>
          </a:p>
          <a:p>
            <a:pPr lvl="2" marL="1183638" marR="57798"/>
            <a:r>
              <a:rPr u="sng">
                <a:solidFill>
                  <a:srgbClr val="0000FF"/>
                </a:solidFill>
                <a:uFill>
                  <a:solidFill>
                    <a:srgbClr val="0000FF"/>
                  </a:solidFill>
                </a:uFill>
                <a:hlinkClick r:id="rId5" invalidUrl="" action="" tgtFrame="" tooltip="" history="1" highlightClick="0" endSnd="0"/>
              </a:rPr>
              <a:t>https://digitalconcrete2020.com/</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3D Printing Liaisons (3/3)"/>
          <p:cNvSpPr txBox="1"/>
          <p:nvPr>
            <p:ph type="title"/>
          </p:nvPr>
        </p:nvSpPr>
        <p:spPr>
          <a:prstGeom prst="rect">
            <a:avLst/>
          </a:prstGeom>
        </p:spPr>
        <p:txBody>
          <a:bodyPr/>
          <a:lstStyle/>
          <a:p>
            <a:pPr/>
            <a:r>
              <a:t>3D Printing Liaisons (3/3)</a:t>
            </a:r>
          </a:p>
        </p:txBody>
      </p:sp>
      <p:sp>
        <p:nvSpPr>
          <p:cNvPr id="329" name="Healthcare 3D Printing &amp; Bioprinting…"/>
          <p:cNvSpPr txBox="1"/>
          <p:nvPr>
            <p:ph type="body" idx="1"/>
          </p:nvPr>
        </p:nvSpPr>
        <p:spPr>
          <a:prstGeom prst="rect">
            <a:avLst/>
          </a:prstGeom>
        </p:spPr>
        <p:txBody>
          <a:bodyPr/>
          <a:lstStyle/>
          <a:p>
            <a:pPr marR="57798"/>
            <a:r>
              <a:t>Healthcare 3D Printing &amp; Bioprinting</a:t>
            </a:r>
          </a:p>
          <a:p>
            <a:pPr lvl="1" marR="57798"/>
            <a:r>
              <a:t>Attending Additive Manufacturing Strategies 2020 – The Business of 3D Printing: Medicine, Dentistry and Metals – </a:t>
            </a:r>
            <a:r>
              <a:rPr i="1"/>
              <a:t>Feb 11</a:t>
            </a:r>
            <a:r>
              <a:rPr baseline="30000" i="1"/>
              <a:t>th</a:t>
            </a:r>
            <a:r>
              <a:rPr i="1"/>
              <a:t> &amp; 12</a:t>
            </a:r>
            <a:r>
              <a:rPr baseline="30000" i="1"/>
              <a:t>th</a:t>
            </a:r>
            <a:r>
              <a:rPr i="1"/>
              <a:t>, 2020  in Boston, MA</a:t>
            </a:r>
          </a:p>
          <a:p>
            <a:pPr lvl="1" marR="57798"/>
            <a:r>
              <a:t>Attending 3DHEALS Boston - Design for Healthcare 3D Printing and Bioprinting – March 18</a:t>
            </a:r>
            <a:r>
              <a:rPr baseline="30000"/>
              <a:t>th</a:t>
            </a:r>
            <a:r>
              <a:t>, 2020</a:t>
            </a:r>
          </a:p>
          <a:p>
            <a:pPr lvl="1" marR="57798"/>
            <a:r>
              <a:t>Submitted Presentation Abstract for ARMI | BIOFABUSA SPRING SUMMIT: Meeting in the Millyard 2020 – </a:t>
            </a:r>
            <a:r>
              <a:rPr i="1"/>
              <a:t>May 20</a:t>
            </a:r>
            <a:r>
              <a:rPr baseline="30000" i="1"/>
              <a:t>th</a:t>
            </a:r>
            <a:r>
              <a:rPr i="1"/>
              <a:t> &amp; 21</a:t>
            </a:r>
            <a:r>
              <a:rPr baseline="30000" i="1"/>
              <a:t>st</a:t>
            </a:r>
            <a:r>
              <a:rPr i="1"/>
              <a:t>, 2020 in Manchester, NH</a:t>
            </a:r>
          </a:p>
          <a:p>
            <a:pPr lvl="1" marR="57798"/>
            <a:r>
              <a:t>RAPID+TCT Tradeshow  - </a:t>
            </a:r>
            <a:r>
              <a:rPr i="1"/>
              <a:t>April 19</a:t>
            </a:r>
            <a:r>
              <a:rPr baseline="30000" i="1"/>
              <a:t>th</a:t>
            </a:r>
            <a:r>
              <a:rPr i="1"/>
              <a:t> to April 23</a:t>
            </a:r>
            <a:r>
              <a:rPr baseline="30000" i="1"/>
              <a:t>rd</a:t>
            </a:r>
            <a:r>
              <a:rPr i="1"/>
              <a:t>, 2020 in Anaheim, CA </a:t>
            </a:r>
          </a:p>
          <a:p>
            <a:pPr lvl="1" marR="57798"/>
            <a:r>
              <a:t>ASME AM Medical Additive Manufacturing &amp; 3D Innovations –       </a:t>
            </a:r>
            <a:r>
              <a:rPr i="1"/>
              <a:t>May 27</a:t>
            </a:r>
            <a:r>
              <a:rPr baseline="30000" i="1"/>
              <a:t>th</a:t>
            </a:r>
            <a:r>
              <a:rPr i="1"/>
              <a:t> &amp; 28</a:t>
            </a:r>
            <a:r>
              <a:rPr baseline="30000" i="1"/>
              <a:t>th</a:t>
            </a:r>
            <a:r>
              <a:rPr i="1"/>
              <a:t>, 2020 in Minneapolis. MN</a:t>
            </a:r>
          </a:p>
          <a:p>
            <a:pPr lvl="1" marR="57798">
              <a:defRPr sz="2000"/>
            </a:pPr>
            <a:r>
              <a:rPr u="sng">
                <a:solidFill>
                  <a:srgbClr val="0000FF"/>
                </a:solidFill>
                <a:uFill>
                  <a:solidFill>
                    <a:srgbClr val="0000FF"/>
                  </a:solidFill>
                </a:uFill>
                <a:hlinkClick r:id="rId3" invalidUrl="" action="" tgtFrame="" tooltip="" history="1" highlightClick="0" endSnd="0"/>
              </a:rPr>
              <a:t>https://event.asme.org/AM-Medical?_ga=2.106579136.2109177329.1581010631-1170165851.1578507399</a:t>
            </a:r>
          </a:p>
          <a:p>
            <a:pPr marR="57798"/>
            <a:r>
              <a:t>3MF Consortium</a:t>
            </a:r>
          </a:p>
          <a:p>
            <a:pPr lvl="1" marR="57798"/>
            <a:r>
              <a:rPr u="sng">
                <a:solidFill>
                  <a:srgbClr val="0000FF"/>
                </a:solidFill>
                <a:uFill>
                  <a:solidFill>
                    <a:srgbClr val="0000FF"/>
                  </a:solidFill>
                </a:uFill>
                <a:hlinkClick r:id="rId4" invalidUrl="" action="" tgtFrame="" tooltip="" history="1" highlightClick="0" endSnd="0"/>
              </a:rPr>
              <a:t>https://www.3mf.io</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2)"/>
          <p:cNvSpPr txBox="1"/>
          <p:nvPr>
            <p:ph type="title"/>
          </p:nvPr>
        </p:nvSpPr>
        <p:spPr>
          <a:prstGeom prst="rect">
            <a:avLst/>
          </a:prstGeom>
        </p:spPr>
        <p:txBody>
          <a:bodyPr/>
          <a:lstStyle/>
          <a:p>
            <a:pPr/>
            <a:r>
              <a:t>Agenda (1/2)</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February 5,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5, 2020 (US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35"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37" name="Next Steps"/>
          <p:cNvSpPr txBox="1"/>
          <p:nvPr>
            <p:ph type="ctrTitle"/>
          </p:nvPr>
        </p:nvSpPr>
        <p:spPr>
          <a:prstGeom prst="rect">
            <a:avLst/>
          </a:prstGeom>
        </p:spPr>
        <p:txBody>
          <a:bodyPr/>
          <a:lstStyle/>
          <a:p>
            <a:pPr/>
            <a:r>
              <a:t>Next Steps</a:t>
            </a:r>
          </a:p>
        </p:txBody>
      </p:sp>
      <p:sp>
        <p:nvSpPr>
          <p:cNvPr id="338" name="Body"/>
          <p:cNvSpPr txBox="1"/>
          <p:nvPr>
            <p:ph type="subTitle" sz="half" idx="1"/>
          </p:nvPr>
        </p:nvSpPr>
        <p:spPr>
          <a:prstGeom prst="rect">
            <a:avLst/>
          </a:prstGeom>
        </p:spPr>
        <p:txBody>
          <a:bodyPr/>
          <a:lstStyle/>
          <a:p>
            <a:pPr/>
          </a:p>
        </p:txBody>
      </p:sp>
      <p:sp>
        <p:nvSpPr>
          <p:cNvPr id="33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6" name="Next Steps"/>
          <p:cNvSpPr txBox="1"/>
          <p:nvPr>
            <p:ph type="title"/>
          </p:nvPr>
        </p:nvSpPr>
        <p:spPr>
          <a:prstGeom prst="rect">
            <a:avLst/>
          </a:prstGeom>
        </p:spPr>
        <p:txBody>
          <a:bodyPr/>
          <a:lstStyle/>
          <a:p>
            <a:pPr/>
            <a:r>
              <a:t>Next Steps</a:t>
            </a:r>
          </a:p>
        </p:txBody>
      </p:sp>
      <p:sp>
        <p:nvSpPr>
          <p:cNvPr id="347" name="IPP Encrypted Jobs and Documents v1.0 (Mike/Smith)…"/>
          <p:cNvSpPr txBox="1"/>
          <p:nvPr>
            <p:ph type="body" idx="1"/>
          </p:nvPr>
        </p:nvSpPr>
        <p:spPr>
          <a:prstGeom prst="rect">
            <a:avLst/>
          </a:prstGeom>
        </p:spPr>
        <p:txBody>
          <a:bodyPr/>
          <a:lstStyle/>
          <a:p>
            <a:pPr/>
            <a:r>
              <a:t>IPP Encrypted Jobs and Documents v1.0 (Mike/Smith)</a:t>
            </a:r>
          </a:p>
          <a:p>
            <a:pPr lvl="1"/>
            <a:r>
              <a:t>Prototype draft in Q3 2020</a:t>
            </a:r>
          </a:p>
          <a:p>
            <a:pPr/>
            <a:r>
              <a:t>IPP Enterprise Printing Extensions v2.0 (Smith)</a:t>
            </a:r>
          </a:p>
          <a:p>
            <a:pPr lvl="1"/>
            <a:r>
              <a:t>Prototype draft in Q2 2020</a:t>
            </a:r>
          </a:p>
          <a:p>
            <a:pPr/>
            <a:r>
              <a:t>IPP Everywhere and Self-Certification v1.1 (Mike/Smith)</a:t>
            </a:r>
          </a:p>
          <a:p>
            <a:pPr lvl="1"/>
            <a:r>
              <a:t>Stable working drafts/beta tools in Q1 2020</a:t>
            </a:r>
          </a:p>
          <a:p>
            <a:pPr/>
            <a:r>
              <a:t>IPP Driverless Printing Extensions v2.0 (Smith)</a:t>
            </a:r>
          </a:p>
          <a:p>
            <a:pPr lvl="1"/>
            <a:r>
              <a:t>Prototype draft in Q2 2020</a:t>
            </a:r>
          </a:p>
          <a:p>
            <a:pPr/>
            <a:r>
              <a:t>IPP Label Printing Extensions v1.0 (Mike)</a:t>
            </a:r>
          </a:p>
          <a:p>
            <a:pPr lvl="1"/>
            <a:r>
              <a:t>IPP WG approval in Q1 2020</a:t>
            </a:r>
          </a:p>
          <a:p>
            <a:pPr/>
            <a:r>
              <a:t>IPP Production Printing Extensions v2.0 (Mike)</a:t>
            </a:r>
          </a:p>
          <a:p>
            <a:pPr lvl="1"/>
            <a:r>
              <a:t>Stable draft in Q2 2020</a:t>
            </a:r>
          </a:p>
          <a:p>
            <a:pPr/>
            <a:r>
              <a:t>Job Accounting with IPP v1.0 (Mike)</a:t>
            </a:r>
          </a:p>
          <a:p>
            <a:pPr lvl="1"/>
            <a:r>
              <a:t>Prototype draft in Q2 2020</a:t>
            </a:r>
          </a:p>
        </p:txBody>
      </p:sp>
      <p:sp>
        <p:nvSpPr>
          <p:cNvPr id="3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5" name="More Information"/>
          <p:cNvSpPr txBox="1"/>
          <p:nvPr>
            <p:ph type="title"/>
          </p:nvPr>
        </p:nvSpPr>
        <p:spPr>
          <a:prstGeom prst="rect">
            <a:avLst/>
          </a:prstGeom>
        </p:spPr>
        <p:txBody>
          <a:bodyPr/>
          <a:lstStyle/>
          <a:p>
            <a:pPr/>
            <a:r>
              <a:t>More Information</a:t>
            </a:r>
          </a:p>
        </p:txBody>
      </p:sp>
      <p:sp>
        <p:nvSpPr>
          <p:cNvPr id="356"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February 13 and 27, 2020 at 3pm ET</a:t>
            </a:r>
          </a:p>
        </p:txBody>
      </p:sp>
      <p:sp>
        <p:nvSpPr>
          <p:cNvPr id="3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2)"/>
          <p:cNvSpPr txBox="1"/>
          <p:nvPr>
            <p:ph type="title"/>
          </p:nvPr>
        </p:nvSpPr>
        <p:spPr>
          <a:prstGeom prst="rect">
            <a:avLst/>
          </a:prstGeom>
        </p:spPr>
        <p:txBody>
          <a:bodyPr/>
          <a:lstStyle/>
          <a:p>
            <a:pPr/>
            <a:r>
              <a:t>Agenda (2/2)</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February 6,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6, 2020 (US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Everywhere v1.1, IPP Everywhere Printer Self-Certification Manual v1.1, IPP Label Printing Extensions v1.0,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Interim </a:t>
            </a:r>
          </a:p>
          <a:p>
            <a:pPr lvl="1">
              <a:defRPr sz="2200"/>
            </a:pPr>
            <a:r>
              <a:t>IPP Everywhere v1.1					- Stable</a:t>
            </a:r>
          </a:p>
          <a:p>
            <a:pPr lvl="1">
              <a:defRPr sz="2200"/>
            </a:pPr>
            <a:r>
              <a:t>IPP Everywhere Printer Self-Certification Manual v1.1	- Prototype</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r>
              <a:t>IPP Transaction-Based Printing Extensions v1.1		- WG Last Call</a:t>
            </a:r>
          </a:p>
          <a:p>
            <a:pPr marL="383539" indent="-342899">
              <a:defRPr sz="2800"/>
            </a:pPr>
            <a:r>
              <a:t>IPP Best Practices in development:</a:t>
            </a:r>
          </a:p>
          <a:p>
            <a:pPr lvl="1">
              <a:defRPr sz="2200"/>
            </a:pPr>
            <a:r>
              <a:t>Job Accounting with IPP v1.0				- Interim</a:t>
            </a:r>
          </a:p>
          <a:p>
            <a:pPr marL="383539" indent="-342899">
              <a:defRPr sz="2800"/>
            </a:pPr>
            <a:r>
              <a:t>IPP Registrations in development:</a:t>
            </a:r>
          </a:p>
          <a:p>
            <a:pPr lvl="1">
              <a:defRPr sz="2200"/>
            </a:pPr>
            <a:r>
              <a:t>IPP Label Printing Extensions v1.0			- WG Last Call</a:t>
            </a:r>
          </a:p>
          <a:p>
            <a:pPr marL="383539" indent="-342899">
              <a:defRPr sz="2800"/>
            </a:pPr>
            <a:r>
              <a:t>Recently published:</a:t>
            </a:r>
          </a:p>
          <a:p>
            <a:pPr lvl="1">
              <a:defRPr sz="2200"/>
            </a:pPr>
            <a:r>
              <a:t>PWG 5100.7-2019: IPP Job Extensions v2.0</a:t>
            </a:r>
          </a:p>
          <a:p>
            <a:pPr lvl="1">
              <a:defRPr sz="2200"/>
            </a:pPr>
            <a:r>
              <a:t>PWG 5100.22-2019: IPP System Service v1.0</a:t>
            </a:r>
          </a:p>
          <a:p>
            <a:pPr lvl="1">
              <a:defRPr sz="2200"/>
            </a:pPr>
            <a:r>
              <a:t>PWG 5199.10-2019: IPP Authentication Methods v1.0</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5100.16-2015 (Transactions): 3 issues</a:t>
            </a:r>
          </a:p>
          <a:p>
            <a:pPr lvl="1">
              <a:defRPr sz="2200"/>
            </a:pPr>
            <a:r>
              <a:t>PWG 5100.20-2016 (Everywhere Self-Cert v1.0): 3 issues</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