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926-rev.pdf" TargetMode="External"/><Relationship Id="rId4" Type="http://schemas.openxmlformats.org/officeDocument/2006/relationships/hyperlink" Target="https://ftp.pwg.org/pub/pwg/ipp/wd/wd-ippeveselfcert11-20180704-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eveselfcert"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stm.org/COMMITTEE/F42.htm" TargetMode="External"/><Relationship Id="rId4" Type="http://schemas.openxmlformats.org/officeDocument/2006/relationships/hyperlink" Target="https://isotc.iso.org/livelink/livelink?func=ll&amp;objId=19905763&amp;objAction=browse&amp;viewType=1" TargetMode="External"/><Relationship Id="rId5" Type="http://schemas.openxmlformats.org/officeDocument/2006/relationships/hyperlink" Target="https://www.3dpdfconsortium.org" TargetMode="External"/><Relationship Id="rId6" Type="http://schemas.openxmlformats.org/officeDocument/2006/relationships/hyperlink" Target="https://www.3mf.io"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90201-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wgsafegcode10-20190117-rev.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90130-rev.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uth10-20190116-rev.pdf"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2v20-20180904.pdf" TargetMode="Externa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mpmfdalerts10-20181228-rev.pdf" TargetMode="Externa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90201.pdf" TargetMode="External"/><Relationship Id="rId4" Type="http://schemas.openxmlformats.org/officeDocument/2006/relationships/hyperlink" Target="https://ftp.pwg.org/pub/pwg/ipp/wd/wd-ippauth-20190116.pdf" TargetMode="External"/><Relationship Id="rId5" Type="http://schemas.openxmlformats.org/officeDocument/2006/relationships/hyperlink" Target="https://ftp.pwg.org/pub/pwg/ipp/wd/wd-pwgsafegcode10-20190117.pdf"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February 13, 2019"/>
          <p:cNvSpPr txBox="1"/>
          <p:nvPr>
            <p:ph type="subTitle" sz="half" idx="1"/>
          </p:nvPr>
        </p:nvSpPr>
        <p:spPr>
          <a:prstGeom prst="rect">
            <a:avLst/>
          </a:prstGeom>
        </p:spPr>
        <p:txBody>
          <a:bodyPr/>
          <a:lstStyle>
            <a:lvl1pPr marR="40639">
              <a:spcBef>
                <a:spcPts val="500"/>
              </a:spcBef>
            </a:lvl1pPr>
          </a:lstStyle>
          <a:p>
            <a:pPr/>
            <a:r>
              <a:t>February 13, 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Errata Updates"/>
          <p:cNvSpPr txBox="1"/>
          <p:nvPr>
            <p:ph type="title"/>
          </p:nvPr>
        </p:nvSpPr>
        <p:spPr>
          <a:prstGeom prst="rect">
            <a:avLst/>
          </a:prstGeom>
        </p:spPr>
        <p:txBody>
          <a:bodyPr/>
          <a:lstStyle/>
          <a:p>
            <a:pPr/>
            <a:r>
              <a:t>Errata Updates</a:t>
            </a:r>
          </a:p>
        </p:txBody>
      </p:sp>
      <p:sp>
        <p:nvSpPr>
          <p:cNvPr id="157" name="We currently have three older specifications being updated:…"/>
          <p:cNvSpPr txBox="1"/>
          <p:nvPr>
            <p:ph type="body" idx="1"/>
          </p:nvPr>
        </p:nvSpPr>
        <p:spPr>
          <a:prstGeom prst="rect">
            <a:avLst/>
          </a:prstGeom>
        </p:spPr>
        <p:txBody>
          <a:bodyPr/>
          <a:lstStyle/>
          <a:p>
            <a:pPr/>
            <a:r>
              <a:t>We currently have three older specifications being updated:</a:t>
            </a:r>
          </a:p>
          <a:p>
            <a:pPr lvl="1"/>
            <a:r>
              <a:t>IPP Document Object v1.1</a:t>
            </a:r>
          </a:p>
          <a:p>
            <a:pPr lvl="1"/>
            <a:r>
              <a:t>IPP Job Extensions v1.1</a:t>
            </a:r>
          </a:p>
          <a:p>
            <a:pPr lvl="1"/>
            <a:r>
              <a:t>IPP Job and Printer Extensions - Set 2 v2.0</a:t>
            </a:r>
          </a:p>
          <a:p>
            <a:pPr/>
            <a:r>
              <a:t>Many attributes are being marked obsolete, in most cases because the attribute turned out to have poor interoperability, bad side-effects, or duplicated the functionality of another existing attribute</a:t>
            </a:r>
          </a:p>
          <a:p>
            <a:pPr/>
            <a:r>
              <a:t>Q: Should we include the rationale/lessons learned behind these changes in the corresponding errata updates?</a:t>
            </a:r>
          </a:p>
          <a:p>
            <a:pPr/>
            <a:r>
              <a:t>Q: How can we apply these lessons-learned to future specifications and updates?</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Errata Updates (con't)"/>
          <p:cNvSpPr txBox="1"/>
          <p:nvPr>
            <p:ph type="title"/>
          </p:nvPr>
        </p:nvSpPr>
        <p:spPr>
          <a:prstGeom prst="rect">
            <a:avLst/>
          </a:prstGeom>
        </p:spPr>
        <p:txBody>
          <a:bodyPr/>
          <a:lstStyle/>
          <a:p>
            <a:pPr/>
            <a:r>
              <a:t>Errata Updates (con't)</a:t>
            </a:r>
          </a:p>
        </p:txBody>
      </p:sp>
      <p:sp>
        <p:nvSpPr>
          <p:cNvPr id="166" name="IPP Document Object v1.1…"/>
          <p:cNvSpPr txBox="1"/>
          <p:nvPr>
            <p:ph type="body" idx="1"/>
          </p:nvPr>
        </p:nvSpPr>
        <p:spPr>
          <a:prstGeom prst="rect">
            <a:avLst/>
          </a:prstGeom>
        </p:spPr>
        <p:txBody>
          <a:bodyPr/>
          <a:lstStyle/>
          <a:p>
            <a:pPr/>
            <a:r>
              <a:t>IPP Document Object v1.1</a:t>
            </a:r>
          </a:p>
          <a:p>
            <a:pPr lvl="1"/>
            <a:r>
              <a:t>The Delete-Document operation being obsoleted because it destroys accounting information</a:t>
            </a:r>
          </a:p>
          <a:p>
            <a:pPr lvl="1"/>
            <a:r>
              <a:t>Imported the (already optional) "document-charset" Document Status attribute from IPP Job Extensions</a:t>
            </a:r>
          </a:p>
          <a:p>
            <a:pPr lvl="1"/>
            <a:r>
              <a:t>The "compression" and "document-digital-signature" Document Status attributes are obsolete because they serve no purpose</a:t>
            </a:r>
          </a:p>
          <a:p>
            <a:pPr lvl="1"/>
            <a:r>
              <a:t>The "document-format-details", "document-format-details-detected", "document-format-version", and "document-format-version-detected" Document Status attributes are obsolete because these attributes have poor interoperability (no registered values, no standard value formats) and have serious privacy issues</a:t>
            </a:r>
          </a:p>
          <a:p>
            <a:pPr lvl="1"/>
            <a:r>
              <a:t>"impressions-completed-current-copy" and Attributes being obsoleted because the parent specification (RFC 3381) is obsolete</a:t>
            </a:r>
          </a:p>
          <a:p>
            <a:pPr lvl="1"/>
            <a:r>
              <a:t>The Overview of Changes section includes a brief rationale for all of these</a:t>
            </a:r>
          </a:p>
          <a:p>
            <a:pPr lvl="1"/>
            <a:r>
              <a:t>Just v1.1 because nothing new has been added</a:t>
            </a:r>
          </a:p>
        </p:txBody>
      </p:sp>
      <p:sp>
        <p:nvSpPr>
          <p:cNvPr id="167"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Errata Updates (con't)"/>
          <p:cNvSpPr txBox="1"/>
          <p:nvPr>
            <p:ph type="title"/>
          </p:nvPr>
        </p:nvSpPr>
        <p:spPr>
          <a:prstGeom prst="rect">
            <a:avLst/>
          </a:prstGeom>
        </p:spPr>
        <p:txBody>
          <a:bodyPr/>
          <a:lstStyle/>
          <a:p>
            <a:pPr/>
            <a:r>
              <a:t>Errata Updates (con't)</a:t>
            </a:r>
          </a:p>
        </p:txBody>
      </p:sp>
      <p:sp>
        <p:nvSpPr>
          <p:cNvPr id="175" name="IPP Job Extensions v1.1…"/>
          <p:cNvSpPr txBox="1"/>
          <p:nvPr>
            <p:ph type="body" idx="1"/>
          </p:nvPr>
        </p:nvSpPr>
        <p:spPr>
          <a:xfrm>
            <a:off x="647700" y="1968500"/>
            <a:ext cx="11709400" cy="7480300"/>
          </a:xfrm>
          <a:prstGeom prst="rect">
            <a:avLst/>
          </a:prstGeom>
        </p:spPr>
        <p:txBody>
          <a:bodyPr/>
          <a:lstStyle/>
          <a:p>
            <a:pPr/>
            <a:r>
              <a:t>IPP Job Extensions v1.1</a:t>
            </a:r>
          </a:p>
          <a:p>
            <a:pPr lvl="1"/>
            <a:r>
              <a:t>Added a RECOMMENDED "job-mandatory-attributes-supported" Printer Description attribute so that fine-grained attribute fidelity capabilities can be discovered by the Client</a:t>
            </a:r>
          </a:p>
          <a:p>
            <a:pPr lvl="1"/>
            <a:r>
              <a:t>Removed the (already optional) "document-charset" Document Status attribute, which is now in the IPP Document Object v1.1 spec</a:t>
            </a:r>
          </a:p>
          <a:p>
            <a:pPr lvl="1"/>
            <a:r>
              <a:t>The "document-digital-signature" operation attribute is obsolete because it serves no purpose</a:t>
            </a:r>
          </a:p>
          <a:p>
            <a:pPr lvl="1"/>
            <a:r>
              <a:t>The "document-format-details" and "document-format-version" attributes are obsolete because these attributes have poor interoperability (no registered values, no standard value formats) and have serious privacy issues</a:t>
            </a:r>
          </a:p>
          <a:p>
            <a:pPr lvl="1"/>
            <a:r>
              <a:t>The "job-copies", "job-cover-back", etc. attributes are obsolete because they duplicate the corresponding "copies", "cover-back", etc. attributes and are incompatible with STD 92's "multiple-document-handling" attribute</a:t>
            </a:r>
          </a:p>
          <a:p>
            <a:pPr lvl="1"/>
            <a:r>
              <a:t>Just v1.1 because nothing has been added that increases conformance requirements</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3" name="Errata Updates (con't)"/>
          <p:cNvSpPr txBox="1"/>
          <p:nvPr>
            <p:ph type="title"/>
          </p:nvPr>
        </p:nvSpPr>
        <p:spPr>
          <a:prstGeom prst="rect">
            <a:avLst/>
          </a:prstGeom>
        </p:spPr>
        <p:txBody>
          <a:bodyPr/>
          <a:lstStyle/>
          <a:p>
            <a:pPr/>
            <a:r>
              <a:t>Errata Updates (con't)</a:t>
            </a:r>
          </a:p>
        </p:txBody>
      </p:sp>
      <p:sp>
        <p:nvSpPr>
          <p:cNvPr id="184" name="IPP Job and Printer Extensions - Set 2 v2.0…"/>
          <p:cNvSpPr txBox="1"/>
          <p:nvPr>
            <p:ph type="body" idx="1"/>
          </p:nvPr>
        </p:nvSpPr>
        <p:spPr>
          <a:prstGeom prst="rect">
            <a:avLst/>
          </a:prstGeom>
        </p:spPr>
        <p:txBody>
          <a:bodyPr/>
          <a:lstStyle/>
          <a:p>
            <a:pPr/>
            <a:r>
              <a:t>IPP Job and Printer Extensions - Set 2 v2.0</a:t>
            </a:r>
          </a:p>
          <a:p>
            <a:pPr lvl="1"/>
            <a:r>
              <a:t>The "job-save-disposition" attribute is obsolete because it doesn't do what is needed for whole-job retention on a MFD</a:t>
            </a:r>
          </a:p>
          <a:p>
            <a:pPr lvl="2"/>
            <a:r>
              <a:t>New (simpler) Retained Job functionality will replace it, with well-defined amendments to the Job lifecycle in STD 92</a:t>
            </a:r>
          </a:p>
          <a:p>
            <a:pPr lvl="1"/>
            <a:r>
              <a:t>v2.0 because major new functionality is being added</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Everywhere Self-Certification"/>
          <p:cNvSpPr txBox="1"/>
          <p:nvPr>
            <p:ph type="title"/>
          </p:nvPr>
        </p:nvSpPr>
        <p:spPr>
          <a:prstGeom prst="rect">
            <a:avLst/>
          </a:prstGeom>
        </p:spPr>
        <p:txBody>
          <a:bodyPr/>
          <a:lstStyle/>
          <a:p>
            <a:pPr/>
            <a:r>
              <a:t>IPP Everywhere Self-Certification</a:t>
            </a:r>
          </a:p>
        </p:txBody>
      </p:sp>
      <p:sp>
        <p:nvSpPr>
          <p:cNvPr id="193"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Fixes all known issues in v1.0 tools</a:t>
            </a:r>
          </a:p>
          <a:p>
            <a:pPr lvl="1" marL="840739" indent="-342899">
              <a:defRPr sz="2800"/>
            </a:pPr>
            <a:r>
              <a:t>v1.0 is tracking CUPS 2.2.x (current stable branch)</a:t>
            </a:r>
          </a:p>
          <a:p>
            <a:pPr marL="383539" indent="-342899">
              <a:defRPr sz="2900"/>
            </a:pPr>
            <a:r>
              <a:t>Planning future 1.1 errata update for manual and tools in Q1 2019</a:t>
            </a:r>
          </a:p>
          <a:p>
            <a:pPr lvl="1" marL="840739" indent="-342899">
              <a:defRPr sz="2900"/>
            </a:pPr>
            <a:r>
              <a:t>v1.1 will track CUPS 2.3.x (current development branch)</a:t>
            </a:r>
          </a:p>
        </p:txBody>
      </p:sp>
      <p:sp>
        <p:nvSpPr>
          <p:cNvPr id="1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Everywhere v1.1"/>
          <p:cNvSpPr txBox="1"/>
          <p:nvPr>
            <p:ph type="title"/>
          </p:nvPr>
        </p:nvSpPr>
        <p:spPr>
          <a:prstGeom prst="rect">
            <a:avLst/>
          </a:prstGeom>
        </p:spPr>
        <p:txBody>
          <a:bodyPr/>
          <a:lstStyle/>
          <a:p>
            <a:pPr/>
            <a:r>
              <a:t>IPP Everywhere v1.1</a:t>
            </a:r>
          </a:p>
        </p:txBody>
      </p:sp>
      <p:sp>
        <p:nvSpPr>
          <p:cNvPr id="202"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https://ftp.pwg.org/pub/pwg/ipp/wd/wd-ippeve11-20190128-rev.pdf</a:t>
            </a:r>
          </a:p>
          <a:p>
            <a:pPr/>
            <a:r>
              <a:t>Prototype draft of manual:</a:t>
            </a:r>
          </a:p>
          <a:p>
            <a:pPr lvl="1"/>
            <a:r>
              <a:rPr u="sng">
                <a:hlinkClick r:id="rId4" invalidUrl="" action="" tgtFrame="" tooltip="" history="1" highlightClick="0" endSnd="0"/>
              </a:rPr>
              <a:t>https://ftp.pwg.org/pub/pwg/ipp/wd/wd-ippeveselfcert11-20180704-rev.pdf</a:t>
            </a:r>
          </a:p>
          <a:p>
            <a:pPr/>
            <a:r>
              <a:t>Q: Because the PWG server infrastructure will be changing on its own scheduler, should we separate the submission process (web site) from the certification process (manual+tools)?</a:t>
            </a:r>
          </a:p>
          <a:p>
            <a:pPr/>
            <a:r>
              <a:t>Proposed schedule:</a:t>
            </a:r>
          </a:p>
          <a:p>
            <a:pPr lvl="1"/>
            <a:r>
              <a:t>Stable drafts and beta tools Q1 2019</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Self-Certification 1.1 Tools Update"/>
          <p:cNvSpPr txBox="1"/>
          <p:nvPr>
            <p:ph type="title"/>
          </p:nvPr>
        </p:nvSpPr>
        <p:spPr>
          <a:prstGeom prst="rect">
            <a:avLst/>
          </a:prstGeom>
        </p:spPr>
        <p:txBody>
          <a:bodyPr/>
          <a:lstStyle/>
          <a:p>
            <a:pPr/>
            <a:r>
              <a:t>Self-Certification 1.1 Tools Update</a:t>
            </a:r>
          </a:p>
        </p:txBody>
      </p:sp>
      <p:sp>
        <p:nvSpPr>
          <p:cNvPr id="211" name="Align with conformance requirements in v1.1 spec…"/>
          <p:cNvSpPr txBox="1"/>
          <p:nvPr>
            <p:ph type="body" idx="1"/>
          </p:nvPr>
        </p:nvSpPr>
        <p:spPr>
          <a:prstGeom prst="rect">
            <a:avLst/>
          </a:prstGeom>
        </p:spPr>
        <p:txBody>
          <a:bodyPr/>
          <a:lstStyle/>
          <a:p>
            <a:pPr/>
            <a:r>
              <a:t>Align with conformance requirements in v1.1 spec</a:t>
            </a:r>
          </a:p>
          <a:p>
            <a:pPr/>
            <a:r>
              <a:t>More tests for required operations: Cancel-My-Jobs, Close-Job, Identify-Printer</a:t>
            </a:r>
          </a:p>
          <a:p>
            <a:pPr/>
            <a:r>
              <a:t>New OS requirements</a:t>
            </a:r>
          </a:p>
          <a:p>
            <a:pPr lvl="1"/>
            <a:r>
              <a:t>Linux: Ubuntu LTS 18.04 (64-bit Intel)</a:t>
            </a:r>
          </a:p>
          <a:p>
            <a:pPr lvl="1"/>
            <a:r>
              <a:t>macOS: 10.14 or later (64-bit Intel)</a:t>
            </a:r>
          </a:p>
          <a:p>
            <a:pPr lvl="1"/>
            <a:r>
              <a:t>Windows: 7 or later (64-bit Intel)</a:t>
            </a:r>
          </a:p>
          <a:p>
            <a:pPr/>
            <a:r>
              <a:t>New submission tool</a:t>
            </a:r>
          </a:p>
          <a:p>
            <a:pPr lvl="1"/>
            <a:r>
              <a:t>Locally "validate" the testing results and then generate a file that can be submitted to the PWG</a:t>
            </a:r>
          </a:p>
          <a:p>
            <a:pPr lvl="1"/>
            <a:r>
              <a:t>Generated file could be submitted to ippeveselfcert mailing list, Github issue tracker, etc.</a:t>
            </a:r>
          </a:p>
        </p:txBody>
      </p:sp>
      <p:sp>
        <p:nvSpPr>
          <p:cNvPr id="2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9" name="Self-Certification 1.1 Manual Update"/>
          <p:cNvSpPr txBox="1"/>
          <p:nvPr>
            <p:ph type="title"/>
          </p:nvPr>
        </p:nvSpPr>
        <p:spPr>
          <a:prstGeom prst="rect">
            <a:avLst/>
          </a:prstGeom>
        </p:spPr>
        <p:txBody>
          <a:bodyPr/>
          <a:lstStyle/>
          <a:p>
            <a:pPr/>
            <a:r>
              <a:t>Self-Certification 1.1 Manual Update</a:t>
            </a:r>
          </a:p>
        </p:txBody>
      </p:sp>
      <p:sp>
        <p:nvSpPr>
          <p:cNvPr id="220" name="Update instructions for 1.1 tools…"/>
          <p:cNvSpPr txBox="1"/>
          <p:nvPr>
            <p:ph type="body" idx="1"/>
          </p:nvPr>
        </p:nvSpPr>
        <p:spPr>
          <a:prstGeom prst="rect">
            <a:avLst/>
          </a:prstGeom>
        </p:spPr>
        <p:txBody>
          <a:bodyPr/>
          <a:lstStyle/>
          <a:p>
            <a:pPr/>
            <a:r>
              <a:t>Update instructions for 1.1 tools</a:t>
            </a:r>
          </a:p>
          <a:p>
            <a:pPr/>
            <a:r>
              <a:t>Update section 8 (submission) to use local submission tool</a:t>
            </a:r>
          </a:p>
          <a:p>
            <a:pPr lvl="1"/>
            <a:r>
              <a:t>Existing submission page (</a:t>
            </a:r>
            <a:r>
              <a:rPr u="sng">
                <a:hlinkClick r:id="rId3" invalidUrl="" action="" tgtFrame="" tooltip="" history="1" highlightClick="0" endSnd="0"/>
              </a:rPr>
              <a:t>https://www.pwg.org/ippeveselfcert</a:t>
            </a:r>
            <a:r>
              <a:t>) can become a static web page providing instructions and/or redirect to correct Github issue tracker</a:t>
            </a:r>
          </a:p>
          <a:p>
            <a:pPr lvl="1"/>
            <a:r>
              <a:t>Instructions would tell tester to run the submission tool to create a submission file, and then direct them to the web page to proceed further</a:t>
            </a:r>
          </a:p>
        </p:txBody>
      </p:sp>
      <p:sp>
        <p:nvSpPr>
          <p:cNvPr id="22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Self-Certification Portal Update"/>
          <p:cNvSpPr txBox="1"/>
          <p:nvPr>
            <p:ph type="title"/>
          </p:nvPr>
        </p:nvSpPr>
        <p:spPr>
          <a:prstGeom prst="rect">
            <a:avLst/>
          </a:prstGeom>
        </p:spPr>
        <p:txBody>
          <a:bodyPr/>
          <a:lstStyle/>
          <a:p>
            <a:pPr/>
            <a:r>
              <a:t>Self-Certification Portal Update</a:t>
            </a:r>
          </a:p>
        </p:txBody>
      </p:sp>
      <p:sp>
        <p:nvSpPr>
          <p:cNvPr id="229" name="Work-in-progress available at:…"/>
          <p:cNvSpPr txBox="1"/>
          <p:nvPr>
            <p:ph type="body" idx="1"/>
          </p:nvPr>
        </p:nvSpPr>
        <p:spPr>
          <a:prstGeom prst="rect">
            <a:avLst/>
          </a:prstGeom>
        </p:spPr>
        <p:txBody>
          <a:bodyPr/>
          <a:lstStyle/>
          <a:p>
            <a:pPr/>
            <a:r>
              <a:t>Work-in-progress available at:</a:t>
            </a:r>
          </a:p>
          <a:p>
            <a:pPr lvl="1"/>
            <a:r>
              <a:t>https://beta.pwg.org/printers</a:t>
            </a:r>
          </a:p>
          <a:p>
            <a:pPr/>
            <a:r>
              <a:t>Move to Github issues/pull requests (dependent on new web server architecture)</a:t>
            </a:r>
          </a:p>
          <a:p>
            <a:pPr lvl="1"/>
            <a:r>
              <a:t>Could also accept submission files via ippeveselfcert list</a:t>
            </a:r>
          </a:p>
          <a:p>
            <a:pPr/>
            <a:r>
              <a:t>Printer list page updates:</a:t>
            </a:r>
          </a:p>
          <a:p>
            <a:pPr lvl="1"/>
            <a:r>
              <a:t>Track implementation type: logical device (server) vs. physical device (printer)</a:t>
            </a:r>
          </a:p>
          <a:p>
            <a:pPr lvl="1"/>
            <a:r>
              <a:t>Track specific capabilities (type of finishers, etc.)</a:t>
            </a:r>
          </a:p>
          <a:p>
            <a:pPr/>
            <a:r>
              <a:t>Existing submissions will be updated by hand (only 2 have finishers, all are printers)</a:t>
            </a:r>
          </a:p>
        </p:txBody>
      </p:sp>
      <p:sp>
        <p:nvSpPr>
          <p:cNvPr id="2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3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35"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3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37" name="Lunch Break"/>
          <p:cNvSpPr txBox="1"/>
          <p:nvPr>
            <p:ph type="ctrTitle"/>
          </p:nvPr>
        </p:nvSpPr>
        <p:spPr>
          <a:prstGeom prst="rect">
            <a:avLst/>
          </a:prstGeom>
        </p:spPr>
        <p:txBody>
          <a:bodyPr/>
          <a:lstStyle/>
          <a:p>
            <a:pPr/>
            <a:r>
              <a:t>Lunch Break</a:t>
            </a:r>
          </a:p>
        </p:txBody>
      </p:sp>
      <p:sp>
        <p:nvSpPr>
          <p:cNvPr id="238" name="Resuming at 11:30am MT"/>
          <p:cNvSpPr txBox="1"/>
          <p:nvPr>
            <p:ph type="subTitle" sz="half" idx="1"/>
          </p:nvPr>
        </p:nvSpPr>
        <p:spPr>
          <a:prstGeom prst="rect">
            <a:avLst/>
          </a:prstGeom>
        </p:spPr>
        <p:txBody>
          <a:bodyPr/>
          <a:lstStyle/>
          <a:p>
            <a:pPr/>
          </a:p>
          <a:p>
            <a:pPr>
              <a:defRPr i="1"/>
            </a:pPr>
            <a:r>
              <a:t>Resuming at 11:30am MT</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6" name="IPP 3D Liaison Discussions"/>
          <p:cNvSpPr txBox="1"/>
          <p:nvPr>
            <p:ph type="title"/>
          </p:nvPr>
        </p:nvSpPr>
        <p:spPr>
          <a:prstGeom prst="rect">
            <a:avLst/>
          </a:prstGeom>
        </p:spPr>
        <p:txBody>
          <a:bodyPr/>
          <a:lstStyle/>
          <a:p>
            <a:pPr/>
            <a:r>
              <a:t>IPP 3D Liaison Discussions</a:t>
            </a:r>
          </a:p>
        </p:txBody>
      </p:sp>
      <p:sp>
        <p:nvSpPr>
          <p:cNvPr id="247" name="ASTM Committee F42 on Additive Manufacturing Technologies…"/>
          <p:cNvSpPr txBox="1"/>
          <p:nvPr>
            <p:ph type="body" idx="1"/>
          </p:nvPr>
        </p:nvSpPr>
        <p:spPr>
          <a:prstGeom prst="rect">
            <a:avLst/>
          </a:prstGeom>
        </p:spPr>
        <p:txBody>
          <a:bodyPr/>
          <a:lstStyle/>
          <a:p>
            <a:pPr marL="383539" indent="-342899">
              <a:defRPr sz="2800"/>
            </a:pPr>
            <a:r>
              <a:t>ASTM Committee F42 on Additive Manufacturing Technologies</a:t>
            </a:r>
          </a:p>
          <a:p>
            <a:pPr lvl="1">
              <a:defRPr sz="2200"/>
            </a:pPr>
            <a:r>
              <a:rPr u="sng">
                <a:hlinkClick r:id="rId3"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4" invalidUrl="" action="" tgtFrame="" tooltip="" history="1" highlightClick="0" endSnd="0"/>
              </a:rPr>
              <a:t>https://isotc.iso.org/livelink/livelink?func=ll&amp;objId=19905763&amp;objAction=browse&amp;viewType=1</a:t>
            </a:r>
          </a:p>
          <a:p>
            <a:pPr lvl="1">
              <a:defRPr sz="2200"/>
            </a:pPr>
            <a:r>
              <a:t>Participation in the ISO initiative is currently via the INCITS Ad Hoc.</a:t>
            </a:r>
          </a:p>
          <a:p>
            <a:pPr marL="383539" indent="-342899">
              <a:defRPr sz="2800"/>
            </a:pPr>
            <a:r>
              <a:t>3D PDF Consortium</a:t>
            </a:r>
          </a:p>
          <a:p>
            <a:pPr lvl="1">
              <a:defRPr sz="2200"/>
            </a:pPr>
            <a:r>
              <a:rPr u="sng">
                <a:hlinkClick r:id="rId5" invalidUrl="" action="" tgtFrame="" tooltip="" history="1" highlightClick="0" endSnd="0"/>
              </a:rPr>
              <a:t>https://www.3dpdfconsortium.org</a:t>
            </a:r>
          </a:p>
          <a:p>
            <a:pPr marL="383539" indent="-342899">
              <a:defRPr sz="2800"/>
            </a:pPr>
            <a:r>
              <a:t>3D Concrete Printing Standards Development</a:t>
            </a:r>
          </a:p>
          <a:p>
            <a:pPr lvl="1">
              <a:defRPr sz="2200"/>
            </a:pPr>
            <a:r>
              <a:t>NIST</a:t>
            </a:r>
          </a:p>
          <a:p>
            <a:pPr lvl="1">
              <a:defRPr sz="2200"/>
            </a:pPr>
            <a:r>
              <a:t>ACI</a:t>
            </a:r>
          </a:p>
          <a:p>
            <a:pPr lvl="1">
              <a:defRPr sz="2200"/>
            </a:pPr>
            <a:r>
              <a:t>ASTM</a:t>
            </a:r>
          </a:p>
          <a:p>
            <a:pPr marL="383539" indent="-342899">
              <a:defRPr sz="2800"/>
            </a:pPr>
            <a:r>
              <a:t>3MF Consortium</a:t>
            </a:r>
          </a:p>
          <a:p>
            <a:pPr lvl="1">
              <a:defRPr sz="2200"/>
            </a:pPr>
            <a:r>
              <a:rPr u="sng">
                <a:hlinkClick r:id="rId6" invalidUrl="" action="" tgtFrame="" tooltip="" history="1" highlightClick="0" endSnd="0"/>
              </a:rPr>
              <a:t>https://www.3mf.io</a:t>
            </a:r>
          </a:p>
        </p:txBody>
      </p:sp>
      <p:sp>
        <p:nvSpPr>
          <p:cNvPr id="2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5" name="IPP 3D Printing Extensions v1.1"/>
          <p:cNvSpPr txBox="1"/>
          <p:nvPr>
            <p:ph type="title"/>
          </p:nvPr>
        </p:nvSpPr>
        <p:spPr>
          <a:prstGeom prst="rect">
            <a:avLst/>
          </a:prstGeom>
        </p:spPr>
        <p:txBody>
          <a:bodyPr/>
          <a:lstStyle/>
          <a:p>
            <a:pPr/>
            <a:r>
              <a:t>IPP 3D Printing Extensions v1.1</a:t>
            </a:r>
          </a:p>
        </p:txBody>
      </p:sp>
      <p:sp>
        <p:nvSpPr>
          <p:cNvPr id="256"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https://ftp.pwg.org/pub/pwg/ipp/wd/wd-ipp3d11-20190201-rev.pdf</a:t>
            </a:r>
          </a:p>
          <a:p>
            <a:pPr/>
            <a:r>
              <a:t>Errata update</a:t>
            </a:r>
          </a:p>
          <a:p>
            <a:pPr lvl="1"/>
            <a:r>
              <a:t>Address specific implementation issues on entry-level 3D printers</a:t>
            </a:r>
          </a:p>
          <a:p>
            <a:pPr lvl="1"/>
            <a:r>
              <a:t>Enable support for generic cloud/local slicing services (PWG Safe G-Code/3MF Slice Extension) </a:t>
            </a:r>
          </a:p>
          <a:p>
            <a:pPr lvl="1"/>
            <a:r>
              <a:t>Define naming convention for "material-type" values</a:t>
            </a:r>
          </a:p>
          <a:p>
            <a:pPr/>
            <a:r>
              <a:t>IPP WG Last Call ends February 15, 2019</a:t>
            </a:r>
          </a:p>
          <a:p>
            <a:pPr/>
            <a:r>
              <a:t>Proposed schedule:</a:t>
            </a:r>
          </a:p>
          <a:p>
            <a:pPr lvl="1"/>
            <a:r>
              <a:t>PWG Call for Objections Q1 2019</a:t>
            </a:r>
          </a:p>
        </p:txBody>
      </p:sp>
      <p:sp>
        <p:nvSpPr>
          <p:cNvPr id="2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4" name="PWG Safe G-Code Subset for 3D Printing"/>
          <p:cNvSpPr txBox="1"/>
          <p:nvPr>
            <p:ph type="title"/>
          </p:nvPr>
        </p:nvSpPr>
        <p:spPr>
          <a:prstGeom prst="rect">
            <a:avLst/>
          </a:prstGeom>
        </p:spPr>
        <p:txBody>
          <a:bodyPr/>
          <a:lstStyle/>
          <a:p>
            <a:pPr/>
            <a:r>
              <a:t>PWG Safe G-Code Subset for 3D Printing</a:t>
            </a:r>
          </a:p>
        </p:txBody>
      </p:sp>
      <p:sp>
        <p:nvSpPr>
          <p:cNvPr id="265"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https://ftp.pwg.org/pub/pwg/ipp/wd/wd-pwgsafegcode10-20190117-rev.pdf</a:t>
            </a:r>
          </a:p>
          <a:p>
            <a:pPr/>
            <a:r>
              <a:t>Best Practice document that defines a common subset of G-Code for FDM printers</a:t>
            </a:r>
          </a:p>
          <a:p>
            <a:pPr lvl="1"/>
            <a:r>
              <a:t>Convenient format for adoption by existing 3D printers</a:t>
            </a:r>
          </a:p>
          <a:p>
            <a:pPr lvl="1"/>
            <a:r>
              <a:t>Targeting only as a best practice document because G-Code isn't an ideal long-term intermediate format</a:t>
            </a:r>
          </a:p>
          <a:p>
            <a:pPr/>
            <a:r>
              <a:t>PWG Last Call ends February 28, 2019</a:t>
            </a:r>
          </a:p>
          <a:p>
            <a:pPr/>
            <a:r>
              <a:t>Proposed schedule:</a:t>
            </a:r>
          </a:p>
          <a:p>
            <a:pPr lvl="1"/>
            <a:r>
              <a:t>PWG Formal Vote Q1 2019</a:t>
            </a:r>
          </a:p>
        </p:txBody>
      </p:sp>
      <p:sp>
        <p:nvSpPr>
          <p:cNvPr id="26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73" name="Break"/>
          <p:cNvSpPr txBox="1"/>
          <p:nvPr>
            <p:ph type="ctrTitle"/>
          </p:nvPr>
        </p:nvSpPr>
        <p:spPr>
          <a:prstGeom prst="rect">
            <a:avLst/>
          </a:prstGeom>
        </p:spPr>
        <p:txBody>
          <a:bodyPr/>
          <a:lstStyle/>
          <a:p>
            <a:pPr/>
            <a:r>
              <a:t>Break</a:t>
            </a:r>
          </a:p>
        </p:txBody>
      </p:sp>
      <p:sp>
        <p:nvSpPr>
          <p:cNvPr id="274" name="Resuming at 1:15pm MT"/>
          <p:cNvSpPr txBox="1"/>
          <p:nvPr>
            <p:ph type="subTitle" sz="half" idx="1"/>
          </p:nvPr>
        </p:nvSpPr>
        <p:spPr>
          <a:prstGeom prst="rect">
            <a:avLst/>
          </a:prstGeom>
        </p:spPr>
        <p:txBody>
          <a:bodyPr/>
          <a:lstStyle/>
          <a:p>
            <a:pPr/>
          </a:p>
          <a:p>
            <a:pPr>
              <a:defRPr i="1"/>
            </a:pPr>
            <a:r>
              <a:t>Resuming at 1:15pm MT</a:t>
            </a:r>
          </a:p>
        </p:txBody>
      </p:sp>
      <p:sp>
        <p:nvSpPr>
          <p:cNvPr id="27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2" name="IPP System Service (SYSTEM)"/>
          <p:cNvSpPr txBox="1"/>
          <p:nvPr>
            <p:ph type="title"/>
          </p:nvPr>
        </p:nvSpPr>
        <p:spPr>
          <a:prstGeom prst="rect">
            <a:avLst/>
          </a:prstGeom>
        </p:spPr>
        <p:txBody>
          <a:bodyPr/>
          <a:lstStyle/>
          <a:p>
            <a:pPr/>
            <a:r>
              <a:t>IPP System Service (SYSTEM)</a:t>
            </a:r>
          </a:p>
        </p:txBody>
      </p:sp>
      <p:sp>
        <p:nvSpPr>
          <p:cNvPr id="283"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https://ftp.pwg.org/pub/pwg/ipp/wd/wd-ippsystem10-20190130-rev.pdf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Almost all required attributes and operations have been prototyped in the ippsample project (see next)</a:t>
            </a:r>
          </a:p>
          <a:p>
            <a:pPr/>
            <a:r>
              <a:t>Proposed Schedule:</a:t>
            </a:r>
          </a:p>
          <a:p>
            <a:pPr lvl="1"/>
            <a:r>
              <a:t>Stable draft in Q1 2019</a:t>
            </a:r>
          </a:p>
        </p:txBody>
      </p:sp>
      <p:sp>
        <p:nvSpPr>
          <p:cNvPr id="28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1" name="IPP System Service Prototyping"/>
          <p:cNvSpPr txBox="1"/>
          <p:nvPr>
            <p:ph type="title"/>
          </p:nvPr>
        </p:nvSpPr>
        <p:spPr>
          <a:prstGeom prst="rect">
            <a:avLst/>
          </a:prstGeom>
        </p:spPr>
        <p:txBody>
          <a:bodyPr/>
          <a:lstStyle/>
          <a:p>
            <a:pPr/>
            <a:r>
              <a:t>IPP System Service Prototyping</a:t>
            </a:r>
          </a:p>
        </p:txBody>
      </p:sp>
      <p:sp>
        <p:nvSpPr>
          <p:cNvPr id="292" name="Prototyped resource objects in ippserver…"/>
          <p:cNvSpPr txBox="1"/>
          <p:nvPr>
            <p:ph type="body" idx="1"/>
          </p:nvPr>
        </p:nvSpPr>
        <p:spPr>
          <a:prstGeom prst="rect">
            <a:avLst/>
          </a:prstGeom>
        </p:spPr>
        <p:txBody>
          <a:bodyPr/>
          <a:lstStyle/>
          <a:p>
            <a:pPr/>
            <a:r>
              <a:t>Prototyped resource objects in ippserver</a:t>
            </a:r>
          </a:p>
          <a:p>
            <a:pPr lvl="1"/>
            <a:r>
              <a:t>Resource types currently supported: ICC profiles, icons/images, and strings files</a:t>
            </a:r>
          </a:p>
          <a:p>
            <a:pPr/>
            <a:r>
              <a:t>Identified some missing attributes:</a:t>
            </a:r>
          </a:p>
          <a:p>
            <a:pPr lvl="1"/>
            <a:r>
              <a:t>"resource-signature (1setOf octetString)" Resource Status attribute (copied from operation attribute of same name)</a:t>
            </a:r>
          </a:p>
          <a:p>
            <a:pPr lvl="1"/>
            <a:r>
              <a:t>Cancel-Resource: "message (text(127))" operation attribute, same as Cancel-Job in STD 92 </a:t>
            </a:r>
          </a:p>
          <a:p>
            <a:pPr lvl="1"/>
            <a:r>
              <a:t>Create-Resource: "resource-string-version (octetString)" and </a:t>
            </a:r>
            <a:br/>
            <a:r>
              <a:t>"resource-version (text(MAX))" operation attributes</a:t>
            </a:r>
          </a:p>
          <a:p>
            <a:pPr/>
            <a:r>
              <a:t>Currently implementing Allocate-Printer-Resources</a:t>
            </a:r>
          </a:p>
          <a:p>
            <a:pPr lvl="1"/>
            <a:r>
              <a:t>Q: Should we add a "resource-natural-language (naturalLanguage)" attribute for localized resources like strings files? That would allow Allocate-Printer-Resources to auto-update the printer-strings-uri/languages-supported attributes</a:t>
            </a:r>
          </a:p>
        </p:txBody>
      </p:sp>
      <p:sp>
        <p:nvSpPr>
          <p:cNvPr id="2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0" name="IPP Authentication Methods"/>
          <p:cNvSpPr txBox="1"/>
          <p:nvPr>
            <p:ph type="title"/>
          </p:nvPr>
        </p:nvSpPr>
        <p:spPr>
          <a:prstGeom prst="rect">
            <a:avLst/>
          </a:prstGeom>
        </p:spPr>
        <p:txBody>
          <a:bodyPr/>
          <a:lstStyle/>
          <a:p>
            <a:pPr/>
            <a:r>
              <a:t>IPP Authentication Methods</a:t>
            </a:r>
          </a:p>
        </p:txBody>
      </p:sp>
      <p:sp>
        <p:nvSpPr>
          <p:cNvPr id="301"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https://ftp.pwg.org/pub/pwg/ipp/wd/wd-ippauth10-20190116-rev.pdf</a:t>
            </a:r>
            <a:r>
              <a:t> </a:t>
            </a:r>
          </a:p>
          <a:p>
            <a:pPr/>
            <a:r>
              <a:t>Provides an overview of how HTTP authentication methods are used with IPP</a:t>
            </a:r>
          </a:p>
          <a:p>
            <a:pPr lvl="1"/>
            <a:r>
              <a:t>Currently HTTP Basic, HTTP Digest, HTTP Bearer (OAuth 2.0), HTTP Negotiate (Kerberos), TLS Client Certificate</a:t>
            </a:r>
          </a:p>
          <a:p>
            <a:pPr lvl="1"/>
            <a:r>
              <a:t>Discussion about SAML authentication with OAuth 2.0</a:t>
            </a:r>
          </a:p>
          <a:p>
            <a:pPr/>
            <a:r>
              <a:t>PWG Last Call ends February 28, 2019</a:t>
            </a:r>
          </a:p>
          <a:p>
            <a:pPr/>
            <a:r>
              <a:t>Proposed Schedule:</a:t>
            </a:r>
          </a:p>
          <a:p>
            <a:pPr lvl="1"/>
            <a:r>
              <a:t>PWG Formal Vote Q1 2019</a:t>
            </a:r>
          </a:p>
        </p:txBody>
      </p:sp>
      <p:sp>
        <p:nvSpPr>
          <p:cNvPr id="30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07"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0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0" name="IPP Workgroup Session, Day 2"/>
          <p:cNvSpPr txBox="1"/>
          <p:nvPr>
            <p:ph type="ctrTitle"/>
          </p:nvPr>
        </p:nvSpPr>
        <p:spPr>
          <a:prstGeom prst="rect">
            <a:avLst/>
          </a:prstGeom>
        </p:spPr>
        <p:txBody>
          <a:bodyPr/>
          <a:lstStyle/>
          <a:p>
            <a:pPr/>
            <a:r>
              <a:t>IPP Workgroup Session, Day 2</a:t>
            </a:r>
          </a:p>
        </p:txBody>
      </p:sp>
      <p:sp>
        <p:nvSpPr>
          <p:cNvPr id="311" name="February 14, 2019"/>
          <p:cNvSpPr txBox="1"/>
          <p:nvPr>
            <p:ph type="subTitle" sz="half" idx="1"/>
          </p:nvPr>
        </p:nvSpPr>
        <p:spPr>
          <a:prstGeom prst="rect">
            <a:avLst/>
          </a:prstGeom>
        </p:spPr>
        <p:txBody>
          <a:bodyPr/>
          <a:lstStyle>
            <a:lvl1pPr marR="40639">
              <a:spcBef>
                <a:spcPts val="500"/>
              </a:spcBef>
            </a:lvl1pPr>
          </a:lstStyle>
          <a:p>
            <a:pPr/>
            <a:r>
              <a:t>February 14, 2019</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1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8" name="PWG IP Policy"/>
          <p:cNvSpPr txBox="1"/>
          <p:nvPr>
            <p:ph type="title"/>
          </p:nvPr>
        </p:nvSpPr>
        <p:spPr>
          <a:prstGeom prst="rect">
            <a:avLst/>
          </a:prstGeom>
        </p:spPr>
        <p:txBody>
          <a:bodyPr/>
          <a:lstStyle/>
          <a:p>
            <a:pPr/>
            <a:r>
              <a:t>PWG IP Policy</a:t>
            </a:r>
          </a:p>
        </p:txBody>
      </p:sp>
      <p:sp>
        <p:nvSpPr>
          <p:cNvPr id="319"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32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2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7" name="Agenda"/>
          <p:cNvSpPr txBox="1"/>
          <p:nvPr>
            <p:ph type="title"/>
          </p:nvPr>
        </p:nvSpPr>
        <p:spPr>
          <a:prstGeom prst="rect">
            <a:avLst/>
          </a:prstGeom>
        </p:spPr>
        <p:txBody>
          <a:bodyPr/>
          <a:lstStyle/>
          <a:p>
            <a:pPr/>
            <a:r>
              <a:t>Agenda</a:t>
            </a:r>
          </a:p>
        </p:txBody>
      </p:sp>
      <p:graphicFrame>
        <p:nvGraphicFramePr>
          <p:cNvPr id="328"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JPS2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MFD Alerts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329" name="February 14, 2019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14, 2019 (Mountain Standard Time)</a:t>
            </a:r>
          </a:p>
        </p:txBody>
      </p:sp>
      <p:sp>
        <p:nvSpPr>
          <p:cNvPr id="3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10:15 - 10:30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 Status Report and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Authentication Methods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February 13, 2019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13, 2019 (Mountain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IPP Job and Printer Extensions - Set 2 v2.0 (JPS2)"/>
          <p:cNvSpPr txBox="1"/>
          <p:nvPr>
            <p:ph type="title"/>
          </p:nvPr>
        </p:nvSpPr>
        <p:spPr>
          <a:prstGeom prst="rect">
            <a:avLst/>
          </a:prstGeom>
        </p:spPr>
        <p:txBody>
          <a:bodyPr/>
          <a:lstStyle/>
          <a:p>
            <a:pPr/>
            <a:r>
              <a:t>IPP Job and Printer Extensions - Set 2 v2.0 (JPS2)</a:t>
            </a:r>
          </a:p>
        </p:txBody>
      </p:sp>
      <p:sp>
        <p:nvSpPr>
          <p:cNvPr id="338"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https://ftp.pwg.org/pub/pwg/ipp/wd/wd-ippjobprinterext2v20-20180904.pdf</a:t>
            </a:r>
          </a:p>
          <a:p>
            <a:pPr/>
            <a:r>
              <a:t>Changes:</a:t>
            </a:r>
          </a:p>
          <a:p>
            <a:pPr lvl="1"/>
            <a:r>
              <a:t>Obsoletion of job-save-disposition</a:t>
            </a:r>
          </a:p>
          <a:p>
            <a:pPr lvl="1"/>
            <a:r>
              <a:t>Addition of job-reprint-password, job-retain-until</a:t>
            </a:r>
          </a:p>
          <a:p>
            <a:pPr/>
            <a:r>
              <a:t>Proposed schedule:</a:t>
            </a:r>
          </a:p>
          <a:p>
            <a:pPr lvl="1"/>
            <a:r>
              <a:t>Prototype draft Q2 2019</a:t>
            </a:r>
          </a:p>
        </p:txBody>
      </p:sp>
      <p:sp>
        <p:nvSpPr>
          <p:cNvPr id="3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4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44"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4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46" name="Break"/>
          <p:cNvSpPr txBox="1"/>
          <p:nvPr>
            <p:ph type="ctrTitle"/>
          </p:nvPr>
        </p:nvSpPr>
        <p:spPr>
          <a:prstGeom prst="rect">
            <a:avLst/>
          </a:prstGeom>
        </p:spPr>
        <p:txBody>
          <a:bodyPr/>
          <a:lstStyle/>
          <a:p>
            <a:pPr/>
            <a:r>
              <a:t>Break</a:t>
            </a:r>
          </a:p>
        </p:txBody>
      </p:sp>
      <p:sp>
        <p:nvSpPr>
          <p:cNvPr id="347" name="Resuming at 1:15pm MT"/>
          <p:cNvSpPr txBox="1"/>
          <p:nvPr>
            <p:ph type="subTitle" sz="half" idx="1"/>
          </p:nvPr>
        </p:nvSpPr>
        <p:spPr>
          <a:prstGeom prst="rect">
            <a:avLst/>
          </a:prstGeom>
        </p:spPr>
        <p:txBody>
          <a:bodyPr/>
          <a:lstStyle/>
          <a:p>
            <a:pPr/>
          </a:p>
          <a:p>
            <a:pPr>
              <a:defRPr i="1"/>
            </a:pPr>
            <a:r>
              <a:t>Resuming at 1:15pm MT</a:t>
            </a:r>
          </a:p>
        </p:txBody>
      </p:sp>
      <p:sp>
        <p:nvSpPr>
          <p:cNvPr id="3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5" name="MFD Alerts v1.1"/>
          <p:cNvSpPr txBox="1"/>
          <p:nvPr>
            <p:ph type="title"/>
          </p:nvPr>
        </p:nvSpPr>
        <p:spPr>
          <a:prstGeom prst="rect">
            <a:avLst/>
          </a:prstGeom>
        </p:spPr>
        <p:txBody>
          <a:bodyPr/>
          <a:lstStyle/>
          <a:p>
            <a:pPr/>
            <a:r>
              <a:t>MFD Alerts v1.1</a:t>
            </a:r>
          </a:p>
        </p:txBody>
      </p:sp>
      <p:sp>
        <p:nvSpPr>
          <p:cNvPr id="356"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https://ftp.pwg.org/pub/pwg/ipp/wd/wd-pmpmfdalerts10-20181228-rev.pdf</a:t>
            </a:r>
          </a:p>
          <a:p>
            <a:pPr/>
            <a:r>
              <a:t>Changes:</a:t>
            </a:r>
          </a:p>
          <a:p>
            <a:pPr lvl="1"/>
            <a:r>
              <a:t>New marker supply alerts</a:t>
            </a:r>
          </a:p>
          <a:p>
            <a:pPr lvl="1"/>
            <a:r>
              <a:t>General cleanup/registration fixes</a:t>
            </a:r>
          </a:p>
          <a:p>
            <a:pPr/>
            <a:r>
              <a:t>Proposed schedule:</a:t>
            </a:r>
          </a:p>
          <a:p>
            <a:pPr lvl="1"/>
            <a:r>
              <a:t>Prototype draft Q2 2019</a:t>
            </a:r>
          </a:p>
        </p:txBody>
      </p:sp>
      <p:sp>
        <p:nvSpPr>
          <p:cNvPr id="3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6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62"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6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64" name="Next Steps"/>
          <p:cNvSpPr txBox="1"/>
          <p:nvPr>
            <p:ph type="ctrTitle"/>
          </p:nvPr>
        </p:nvSpPr>
        <p:spPr>
          <a:prstGeom prst="rect">
            <a:avLst/>
          </a:prstGeom>
        </p:spPr>
        <p:txBody>
          <a:bodyPr/>
          <a:lstStyle/>
          <a:p>
            <a:pPr/>
            <a:r>
              <a:t>Next Steps</a:t>
            </a:r>
          </a:p>
        </p:txBody>
      </p:sp>
      <p:sp>
        <p:nvSpPr>
          <p:cNvPr id="365" name="Body"/>
          <p:cNvSpPr txBox="1"/>
          <p:nvPr>
            <p:ph type="subTitle" sz="half" idx="1"/>
          </p:nvPr>
        </p:nvSpPr>
        <p:spPr>
          <a:prstGeom prst="rect">
            <a:avLst/>
          </a:prstGeom>
        </p:spPr>
        <p:txBody>
          <a:bodyPr/>
          <a:lstStyle/>
          <a:p>
            <a:pPr/>
          </a:p>
        </p:txBody>
      </p:sp>
      <p:sp>
        <p:nvSpPr>
          <p:cNvPr id="36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7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7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73" name="Next Steps"/>
          <p:cNvSpPr txBox="1"/>
          <p:nvPr>
            <p:ph type="title"/>
          </p:nvPr>
        </p:nvSpPr>
        <p:spPr>
          <a:prstGeom prst="rect">
            <a:avLst/>
          </a:prstGeom>
        </p:spPr>
        <p:txBody>
          <a:bodyPr/>
          <a:lstStyle/>
          <a:p>
            <a:pPr/>
            <a:r>
              <a:t>Next Steps</a:t>
            </a:r>
          </a:p>
        </p:txBody>
      </p:sp>
      <p:sp>
        <p:nvSpPr>
          <p:cNvPr id="374" name="IPP Authentication Methods (Smith)…"/>
          <p:cNvSpPr txBox="1"/>
          <p:nvPr>
            <p:ph type="body" idx="1"/>
          </p:nvPr>
        </p:nvSpPr>
        <p:spPr>
          <a:prstGeom prst="rect">
            <a:avLst/>
          </a:prstGeom>
        </p:spPr>
        <p:txBody>
          <a:bodyPr/>
          <a:lstStyle/>
          <a:p>
            <a:pPr/>
            <a:r>
              <a:t>IPP Authentication Methods (Smith)</a:t>
            </a:r>
          </a:p>
          <a:p>
            <a:pPr lvl="1"/>
            <a:r>
              <a:t>PWG Formal Vote in Q1 2019</a:t>
            </a:r>
          </a:p>
          <a:p>
            <a:pPr/>
            <a:r>
              <a:t>IPP Document Object v1.1 (Mike)</a:t>
            </a:r>
          </a:p>
          <a:p>
            <a:pPr lvl="1"/>
            <a:r>
              <a:t>Stable draft and IPP WG Last Call in Q1 2019</a:t>
            </a:r>
          </a:p>
          <a:p>
            <a:pPr/>
            <a:r>
              <a:t>IPP Everywhere and Self-Certification v1.1 (Mike/Smith)</a:t>
            </a:r>
          </a:p>
          <a:p>
            <a:pPr lvl="1"/>
            <a:r>
              <a:t>Stable working drafts/beta tools in Q1 2019</a:t>
            </a:r>
          </a:p>
          <a:p>
            <a:pPr/>
            <a:r>
              <a:t>IPP Job Extensions v1.1 (Mike)</a:t>
            </a:r>
          </a:p>
          <a:p>
            <a:pPr lvl="1"/>
            <a:r>
              <a:t>Stable draft and IPP WG Last Call in Q1 2019</a:t>
            </a:r>
          </a:p>
          <a:p>
            <a:pPr/>
            <a:r>
              <a:t>IPP Job and Printer Extensions - Set 2 v2.0 (Smith)</a:t>
            </a:r>
          </a:p>
          <a:p>
            <a:pPr lvl="1"/>
            <a:r>
              <a:t>Prototype draft in Q2 2019</a:t>
            </a:r>
          </a:p>
        </p:txBody>
      </p:sp>
      <p:sp>
        <p:nvSpPr>
          <p:cNvPr id="37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82" name="Next Steps (con't)"/>
          <p:cNvSpPr txBox="1"/>
          <p:nvPr>
            <p:ph type="title"/>
          </p:nvPr>
        </p:nvSpPr>
        <p:spPr>
          <a:prstGeom prst="rect">
            <a:avLst/>
          </a:prstGeom>
        </p:spPr>
        <p:txBody>
          <a:bodyPr/>
          <a:lstStyle/>
          <a:p>
            <a:pPr/>
            <a:r>
              <a:t>Next Steps (con't)</a:t>
            </a:r>
          </a:p>
        </p:txBody>
      </p:sp>
      <p:sp>
        <p:nvSpPr>
          <p:cNvPr id="383" name="IPP System Service (Ira/Mike)…"/>
          <p:cNvSpPr txBox="1"/>
          <p:nvPr>
            <p:ph type="body" idx="1"/>
          </p:nvPr>
        </p:nvSpPr>
        <p:spPr>
          <a:prstGeom prst="rect">
            <a:avLst/>
          </a:prstGeom>
        </p:spPr>
        <p:txBody>
          <a:bodyPr/>
          <a:lstStyle/>
          <a:p>
            <a:pPr/>
            <a:r>
              <a:t>IPP System Service (Ira/Mike)</a:t>
            </a:r>
          </a:p>
          <a:p>
            <a:pPr lvl="1"/>
            <a:r>
              <a:t>Stable working draft and IPP WG Last Call in Q2 2019 </a:t>
            </a:r>
          </a:p>
          <a:p>
            <a:pPr/>
            <a:r>
              <a:t>IPP 3D Printing Extensions v1.1 (Mike)</a:t>
            </a:r>
          </a:p>
          <a:p>
            <a:pPr lvl="1"/>
            <a:r>
              <a:t>PWG Call for Objections in Q1 2019</a:t>
            </a:r>
          </a:p>
          <a:p>
            <a:pPr/>
            <a:r>
              <a:t>PWG Safe G-Code Subset for 3D Printing (Mike)</a:t>
            </a:r>
          </a:p>
          <a:p>
            <a:pPr lvl="1"/>
            <a:r>
              <a:t>PWG Formal Vote in Q1 2019</a:t>
            </a:r>
          </a:p>
          <a:p>
            <a:pPr/>
            <a:r>
              <a:t>MFD Alerts v1.1 (Ira - Errata Update)</a:t>
            </a:r>
          </a:p>
          <a:p>
            <a:pPr lvl="1"/>
            <a:r>
              <a:t>Prototype working draft in Q2 2019</a:t>
            </a:r>
          </a:p>
          <a:p>
            <a:pPr/>
            <a:r>
              <a:t>Investigate other errata updates:</a:t>
            </a:r>
          </a:p>
          <a:p>
            <a:pPr lvl="1"/>
            <a:r>
              <a:t>RFC 3996: 'ippget' Pull Notification Method</a:t>
            </a:r>
          </a:p>
          <a:p>
            <a:pPr/>
            <a:r>
              <a:t>IPP Encrypted Jobs and Documents (Mike/Smith)</a:t>
            </a:r>
          </a:p>
          <a:p>
            <a:pPr lvl="1"/>
            <a:r>
              <a:t>Prototype draft in Q3 2019</a:t>
            </a:r>
          </a:p>
        </p:txBody>
      </p:sp>
      <p:sp>
        <p:nvSpPr>
          <p:cNvPr id="38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8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91" name="More Information"/>
          <p:cNvSpPr txBox="1"/>
          <p:nvPr>
            <p:ph type="title"/>
          </p:nvPr>
        </p:nvSpPr>
        <p:spPr>
          <a:prstGeom prst="rect">
            <a:avLst/>
          </a:prstGeom>
        </p:spPr>
        <p:txBody>
          <a:bodyPr/>
          <a:lstStyle/>
          <a:p>
            <a:pPr/>
            <a:r>
              <a:t>More Information</a:t>
            </a:r>
          </a:p>
        </p:txBody>
      </p:sp>
      <p:sp>
        <p:nvSpPr>
          <p:cNvPr id="392"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February 28, 2018 and March 14, 2019 at 3pm ET</a:t>
            </a:r>
          </a:p>
        </p:txBody>
      </p:sp>
      <p:sp>
        <p:nvSpPr>
          <p:cNvPr id="3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JPS2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MFD Alerts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February 14, 2019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14, 2019 (Mountain Standard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MFD Alerts v1.1</a:t>
            </a:r>
          </a:p>
          <a:p>
            <a:pPr lvl="1"/>
            <a:r>
              <a:t>Michael Sweet (Apple) – IPP 3D Printing Extensions v1.1, IPP Document Object v1.1, IPP Encrypted Jobs and Documents, IPP Everywhere v1.1, IPP Everywhere Printer Self-Certification Manual v1.1, IPP Job Extensions v1.1, IPP System Service, PWG Safe G-Code</a:t>
            </a:r>
          </a:p>
          <a:p>
            <a:pPr lvl="1"/>
            <a:r>
              <a:t>Smith Kennedy (HP Inc.) – IPP Authentication Methods, IPP Encrypted Jobs and Documents, IPP Job and Printer Extensions - Set 2 v2.0 (JPS2)</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2)"/>
          <p:cNvSpPr txBox="1"/>
          <p:nvPr>
            <p:ph type="title"/>
          </p:nvPr>
        </p:nvSpPr>
        <p:spPr>
          <a:prstGeom prst="rect">
            <a:avLst/>
          </a:prstGeom>
        </p:spPr>
        <p:txBody>
          <a:bodyPr/>
          <a:lstStyle/>
          <a:p>
            <a:pPr/>
            <a:r>
              <a:t>Status (1/2)</a:t>
            </a:r>
          </a:p>
        </p:txBody>
      </p:sp>
      <p:sp>
        <p:nvSpPr>
          <p:cNvPr id="130" name="PWG Specifications in development:…"/>
          <p:cNvSpPr txBox="1"/>
          <p:nvPr>
            <p:ph type="body" idx="1"/>
          </p:nvPr>
        </p:nvSpPr>
        <p:spPr>
          <a:prstGeom prst="rect">
            <a:avLst/>
          </a:prstGeom>
        </p:spPr>
        <p:txBody>
          <a:bodyPr/>
          <a:lstStyle/>
          <a:p>
            <a:pPr marL="383539" indent="-342899">
              <a:defRPr sz="2900"/>
            </a:pPr>
            <a:r>
              <a:t>PWG Specifications in development:</a:t>
            </a:r>
          </a:p>
          <a:p>
            <a:pPr lvl="1">
              <a:defRPr sz="2300"/>
            </a:pPr>
            <a:r>
              <a:t>IPP 3D Printing Extensions v1.1		- IPP WG Last Call</a:t>
            </a:r>
          </a:p>
          <a:p>
            <a:pPr lvl="1">
              <a:defRPr sz="2300"/>
            </a:pPr>
            <a:r>
              <a:t>IPP Document Object v1.1			- Interim Draft</a:t>
            </a:r>
          </a:p>
          <a:p>
            <a:pPr lvl="1">
              <a:defRPr sz="2300"/>
            </a:pPr>
            <a:r>
              <a:t>IPP Everywhere v1.1				- Stable Draft</a:t>
            </a:r>
          </a:p>
          <a:p>
            <a:pPr lvl="1">
              <a:defRPr sz="2300"/>
            </a:pPr>
            <a:r>
              <a:t>IPP Everywhere Printer Self-Certification 	- Prototype Draft</a:t>
            </a:r>
            <a:br/>
            <a:r>
              <a:t>Manual v1.1</a:t>
            </a:r>
          </a:p>
          <a:p>
            <a:pPr lvl="1">
              <a:defRPr sz="2300"/>
            </a:pPr>
            <a:r>
              <a:t>IPP Job Extensions v1.1			- Interim Draft</a:t>
            </a:r>
          </a:p>
          <a:p>
            <a:pPr lvl="1">
              <a:defRPr sz="2300"/>
            </a:pPr>
            <a:r>
              <a:t>IPP Job and Printer Extensions - Set 2 v2.0	- Initial Draft</a:t>
            </a:r>
          </a:p>
          <a:p>
            <a:pPr lvl="1">
              <a:defRPr sz="2300"/>
            </a:pPr>
            <a:r>
              <a:t>IPP System Service v1.0			- Prototype Draft</a:t>
            </a:r>
          </a:p>
          <a:p>
            <a:pPr lvl="1">
              <a:defRPr sz="2300"/>
            </a:pPr>
            <a:r>
              <a:t>MFD Alerts v1.1				- Initial Draft</a:t>
            </a:r>
          </a:p>
          <a:p>
            <a:pPr marL="383539" indent="-342899">
              <a:defRPr sz="2900"/>
            </a:pPr>
            <a:r>
              <a:t>IPP Best Practices in development:</a:t>
            </a:r>
          </a:p>
          <a:p>
            <a:pPr lvl="1">
              <a:defRPr sz="2300"/>
            </a:pPr>
            <a:r>
              <a:t>IPP Authentication Methods			- PWG Last Call</a:t>
            </a:r>
          </a:p>
          <a:p>
            <a:pPr lvl="1">
              <a:defRPr sz="2300"/>
            </a:pPr>
            <a:r>
              <a:t>IPP Encrypted Jobs and Documents		- Interim Draft</a:t>
            </a:r>
          </a:p>
          <a:p>
            <a:pPr lvl="1">
              <a:defRPr sz="2300"/>
            </a:pPr>
            <a:r>
              <a:t>PWG Safe G-Code Subset for 3D Printing	- PWG Last Call</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2)"/>
          <p:cNvSpPr txBox="1"/>
          <p:nvPr>
            <p:ph type="title"/>
          </p:nvPr>
        </p:nvSpPr>
        <p:spPr>
          <a:prstGeom prst="rect">
            <a:avLst/>
          </a:prstGeom>
        </p:spPr>
        <p:txBody>
          <a:bodyPr/>
          <a:lstStyle/>
          <a:p>
            <a:pPr/>
            <a:r>
              <a:t>Status (2/2)</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355 printers currently listed (tripled since August 2017)</a:t>
            </a:r>
          </a:p>
          <a:p>
            <a:pPr lvl="1"/>
            <a:r>
              <a:t>Second 1.0 self-certification tools update released in October 2017</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Last Calls"/>
          <p:cNvSpPr txBox="1"/>
          <p:nvPr>
            <p:ph type="title"/>
          </p:nvPr>
        </p:nvSpPr>
        <p:spPr>
          <a:prstGeom prst="rect">
            <a:avLst/>
          </a:prstGeom>
        </p:spPr>
        <p:txBody>
          <a:bodyPr/>
          <a:lstStyle/>
          <a:p>
            <a:pPr/>
            <a:r>
              <a:t>Last Calls</a:t>
            </a:r>
          </a:p>
        </p:txBody>
      </p:sp>
      <p:sp>
        <p:nvSpPr>
          <p:cNvPr id="148" name="IPP 3D Printing Extensions v1.1 (IPP WG Last Call)…"/>
          <p:cNvSpPr txBox="1"/>
          <p:nvPr>
            <p:ph type="body" idx="1"/>
          </p:nvPr>
        </p:nvSpPr>
        <p:spPr>
          <a:prstGeom prst="rect">
            <a:avLst/>
          </a:prstGeom>
        </p:spPr>
        <p:txBody>
          <a:bodyPr/>
          <a:lstStyle/>
          <a:p>
            <a:pPr/>
            <a:r>
              <a:t>IPP 3D Printing Extensions v1.1 (IPP WG Last Call)</a:t>
            </a:r>
          </a:p>
          <a:p>
            <a:pPr lvl="1"/>
            <a:r>
              <a:rPr u="sng">
                <a:hlinkClick r:id="rId3" invalidUrl="" action="" tgtFrame="" tooltip="" history="1" highlightClick="0" endSnd="0"/>
              </a:rPr>
              <a:t>https://ftp.pwg.org/pub/pwg/ipp/wd/wd-ipp3d11-20190201.pdf</a:t>
            </a:r>
          </a:p>
          <a:p>
            <a:pPr lvl="1"/>
            <a:r>
              <a:t>Ends February 15, 2019</a:t>
            </a:r>
          </a:p>
          <a:p>
            <a:pPr/>
            <a:r>
              <a:t>IPP Authentication Methods (PWG Last Call)</a:t>
            </a:r>
          </a:p>
          <a:p>
            <a:pPr lvl="1"/>
            <a:r>
              <a:rPr u="sng">
                <a:hlinkClick r:id="rId4" invalidUrl="" action="" tgtFrame="" tooltip="" history="1" highlightClick="0" endSnd="0"/>
              </a:rPr>
              <a:t>https://ftp.pwg.org/pub/pwg/ipp/wd/wd-ippauth-20190116.pdf</a:t>
            </a:r>
          </a:p>
          <a:p>
            <a:pPr lvl="1"/>
            <a:r>
              <a:t>Ends February 28, 2019</a:t>
            </a:r>
          </a:p>
          <a:p>
            <a:pPr/>
            <a:r>
              <a:t>PWG Safe G-Code Subset for 3D Printing (PWG Last Call)</a:t>
            </a:r>
          </a:p>
          <a:p>
            <a:pPr lvl="1"/>
            <a:r>
              <a:rPr u="sng">
                <a:hlinkClick r:id="rId5" invalidUrl="" action="" tgtFrame="" tooltip="" history="1" highlightClick="0" endSnd="0"/>
              </a:rPr>
              <a:t>https://ftp.pwg.org/pub/pwg/ipp/wd/wd-pwgsafegcode10-20190117.pdf</a:t>
            </a:r>
          </a:p>
          <a:p>
            <a:pPr lvl="1"/>
            <a:r>
              <a:t>Ends February 28, 2019</a:t>
            </a:r>
          </a:p>
          <a:p>
            <a:pPr/>
          </a:p>
          <a:p>
            <a:pPr/>
            <a:r>
              <a:t>Please review these documents and respond before the corresponding deadlines so that we can advance them to PWG Formal Vote/Call for Objections as appropriate</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