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youtube.com/watch?v=_mE_JmwFi1Y&amp;t=1s" TargetMode="External"/><Relationship Id="rId4" Type="http://schemas.openxmlformats.org/officeDocument/2006/relationships/hyperlink" Target="https://en.wikipedia.org/wiki/Fuzzing"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stm.org/COMMITTEE/F42.htm" TargetMode="External"/><Relationship Id="rId4" Type="http://schemas.openxmlformats.org/officeDocument/2006/relationships/hyperlink" Target="http://standards.ieee.org/develop/wg/C3DP.html" TargetMode="External"/><Relationship Id="rId5" Type="http://schemas.openxmlformats.org/officeDocument/2006/relationships/hyperlink" Target="http://www.iso.org/committee/45020.html" TargetMode="External"/><Relationship Id="rId6" Type="http://schemas.openxmlformats.org/officeDocument/2006/relationships/hyperlink" Target="http://www.3dpdfconsortium.org" TargetMode="External"/><Relationship Id="rId7" Type="http://schemas.openxmlformats.org/officeDocument/2006/relationships/hyperlink" Target="http://www.3mf.io" TargetMode="External"/><Relationship Id="rId8" Type="http://schemas.openxmlformats.org/officeDocument/2006/relationships/hyperlink" Target="http://www.3dprintingindustry.com"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iki.linuxfoundation.org/gsoc/google-summer-code-2018"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acronyms.thefreedictionary.com/IPP" TargetMode="External"/><Relationship Id="rId4" Type="http://schemas.openxmlformats.org/officeDocument/2006/relationships/hyperlink" Target="https://github.com/istopwg/pwg-books"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hitepaper/tb-savepassword-20180205-rev.pdf" TargetMode="External"/><Relationship Id="rId4" Type="http://schemas.openxmlformats.org/officeDocument/2006/relationships/hyperlink" Target="https://www.pwg.org/pipermail/ipp/2017/019446.html" TargetMode="Externa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80112-rev.pdf" TargetMode="Externa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hitepaper/tb-ippauth-20171205-rev.pdf" TargetMode="Externa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tools.ietf.org/html/rfc7662" TargetMode="External"/><Relationship Id="rId4" Type="http://schemas.openxmlformats.org/officeDocument/2006/relationships/hyperlink" Target="https://aaronparecki.com/oauth-2-simplified/" TargetMode="Externa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michaelrsweet/moauth" TargetMode="External"/><Relationship Id="rId4" Type="http://schemas.openxmlformats.org/officeDocument/2006/relationships/hyperlink" Target="https://michaelrsweet.github.io/moauth" TargetMode="Externa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February 7, 2018"/>
          <p:cNvSpPr txBox="1"/>
          <p:nvPr>
            <p:ph type="subTitle" sz="half" idx="1"/>
          </p:nvPr>
        </p:nvSpPr>
        <p:spPr>
          <a:prstGeom prst="rect">
            <a:avLst/>
          </a:prstGeom>
        </p:spPr>
        <p:txBody>
          <a:bodyPr/>
          <a:lstStyle>
            <a:lvl1pPr marR="40639">
              <a:spcBef>
                <a:spcPts val="500"/>
              </a:spcBef>
            </a:lvl1pPr>
          </a:lstStyle>
          <a:p>
            <a:pPr/>
            <a:r>
              <a:t>February 7,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IPP Everywhere Self-Certification"/>
          <p:cNvSpPr txBox="1"/>
          <p:nvPr>
            <p:ph type="title"/>
          </p:nvPr>
        </p:nvSpPr>
        <p:spPr>
          <a:prstGeom prst="rect">
            <a:avLst/>
          </a:prstGeom>
        </p:spPr>
        <p:txBody>
          <a:bodyPr/>
          <a:lstStyle/>
          <a:p>
            <a:pPr/>
            <a:r>
              <a:t>IPP Everywhere Self-Certification</a:t>
            </a:r>
          </a:p>
        </p:txBody>
      </p:sp>
      <p:sp>
        <p:nvSpPr>
          <p:cNvPr id="159"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2 of self-certification tools on October 13th, 2017</a:t>
            </a:r>
          </a:p>
          <a:p>
            <a:pPr lvl="1" marL="840739" indent="-342899">
              <a:defRPr sz="2800"/>
            </a:pPr>
            <a:r>
              <a:t>Need MSI package update for Windows</a:t>
            </a:r>
          </a:p>
          <a:p>
            <a:pPr marL="383539" indent="-342899">
              <a:defRPr sz="2900"/>
            </a:pPr>
            <a:r>
              <a:t>Planning future 1.1 errata update for manual and tools in 2018</a:t>
            </a:r>
          </a:p>
          <a:p>
            <a:pPr marL="383539" indent="-342899">
              <a:defRPr sz="2900"/>
            </a:pPr>
            <a:r>
              <a:t>Potential ipptool additions for improved resiliency and security?</a:t>
            </a:r>
          </a:p>
        </p:txBody>
      </p:sp>
      <p:sp>
        <p:nvSpPr>
          <p:cNvPr id="16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Self-Certification 1.1 Update"/>
          <p:cNvSpPr txBox="1"/>
          <p:nvPr>
            <p:ph type="title"/>
          </p:nvPr>
        </p:nvSpPr>
        <p:spPr>
          <a:prstGeom prst="rect">
            <a:avLst/>
          </a:prstGeom>
        </p:spPr>
        <p:txBody>
          <a:bodyPr/>
          <a:lstStyle/>
          <a:p>
            <a:pPr/>
            <a:r>
              <a:t>Self-Certification 1.1 Update</a:t>
            </a:r>
          </a:p>
        </p:txBody>
      </p:sp>
      <p:sp>
        <p:nvSpPr>
          <p:cNvPr id="168" name="Planning future 1.1 errata update for manual and tools in 2018:…"/>
          <p:cNvSpPr txBox="1"/>
          <p:nvPr>
            <p:ph type="body" idx="1"/>
          </p:nvPr>
        </p:nvSpPr>
        <p:spPr>
          <a:prstGeom prst="rect">
            <a:avLst/>
          </a:prstGeom>
        </p:spPr>
        <p:txBody>
          <a:bodyPr/>
          <a:lstStyle/>
          <a:p>
            <a:pPr/>
            <a:r>
              <a:t>Planning future 1.1 errata update for manual and tools in 2018:</a:t>
            </a:r>
          </a:p>
          <a:p>
            <a:pPr lvl="1"/>
            <a:r>
              <a:t>More tests: Cancel-My-Jobs, Close-Job, Identify-Printer</a:t>
            </a:r>
          </a:p>
          <a:p>
            <a:pPr lvl="1"/>
            <a:r>
              <a:t>Portal changes: Record specific capabilities (type of finishers, etc.)</a:t>
            </a:r>
          </a:p>
          <a:p>
            <a:pPr lvl="1"/>
            <a:r>
              <a:t>Other necessary changes that are not simple bug fixes in the tools/submission portal</a:t>
            </a:r>
          </a:p>
          <a:p>
            <a:pPr lvl="1"/>
            <a:r>
              <a:t>Also review process stuff - how long can vendors continue to submit 1.0 results after 1.1 is approved?</a:t>
            </a:r>
          </a:p>
          <a:p>
            <a:pPr/>
            <a:r>
              <a:t>Proposed Schedule:</a:t>
            </a:r>
          </a:p>
          <a:p>
            <a:pPr lvl="1"/>
            <a:r>
              <a:t>1.1 errata update: Initial draft/betas in Q2 2018</a:t>
            </a:r>
          </a:p>
        </p:txBody>
      </p:sp>
      <p:sp>
        <p:nvSpPr>
          <p:cNvPr id="16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7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6" name="Enhancements for ipptool"/>
          <p:cNvSpPr txBox="1"/>
          <p:nvPr>
            <p:ph type="title"/>
          </p:nvPr>
        </p:nvSpPr>
        <p:spPr>
          <a:prstGeom prst="rect">
            <a:avLst/>
          </a:prstGeom>
        </p:spPr>
        <p:txBody>
          <a:bodyPr/>
          <a:lstStyle/>
          <a:p>
            <a:pPr/>
            <a:r>
              <a:t>Enhancements for ipptool</a:t>
            </a:r>
          </a:p>
        </p:txBody>
      </p:sp>
      <p:sp>
        <p:nvSpPr>
          <p:cNvPr id="177" name="TLS/1.3 includes mandatory use of randomly generated extensions on the client side to improve interoperability and resiliency (&quot;GREASE&quot;):…"/>
          <p:cNvSpPr txBox="1"/>
          <p:nvPr>
            <p:ph type="body" idx="1"/>
          </p:nvPr>
        </p:nvSpPr>
        <p:spPr>
          <a:prstGeom prst="rect">
            <a:avLst/>
          </a:prstGeom>
        </p:spPr>
        <p:txBody>
          <a:bodyPr/>
          <a:lstStyle/>
          <a:p>
            <a:pPr/>
            <a:r>
              <a:t>TLS/1.3 includes mandatory use of randomly generated extensions on the client side to improve interoperability and resiliency ("GREASE"):</a:t>
            </a:r>
          </a:p>
          <a:p>
            <a:pPr lvl="1"/>
            <a:r>
              <a:rPr u="sng">
                <a:hlinkClick r:id="rId3" invalidUrl="" action="" tgtFrame="" tooltip="" history="1" highlightClick="0" endSnd="0"/>
              </a:rPr>
              <a:t>https://www.youtube.com/watch?v=_mE_JmwFi1Y&amp;t=1s</a:t>
            </a:r>
          </a:p>
          <a:p>
            <a:pPr/>
            <a:r>
              <a:t>Other security testing software makes use of "fuzzing" to validate input handling:</a:t>
            </a:r>
          </a:p>
          <a:p>
            <a:pPr lvl="1"/>
            <a:r>
              <a:rPr u="sng">
                <a:hlinkClick r:id="rId4" invalidUrl="" action="" tgtFrame="" tooltip="" history="1" highlightClick="0" endSnd="0"/>
              </a:rPr>
              <a:t>https://en.wikipedia.org/wiki/Fuzzing</a:t>
            </a:r>
          </a:p>
          <a:p>
            <a:pPr/>
            <a:r>
              <a:t>Q: Should we try to incorporate that into IPP?</a:t>
            </a:r>
          </a:p>
          <a:p>
            <a:pPr lvl="1"/>
            <a:r>
              <a:t>ipptool options/directives?</a:t>
            </a:r>
          </a:p>
          <a:p>
            <a:pPr lvl="1"/>
            <a:r>
              <a:t>Client recommendations?</a:t>
            </a:r>
          </a:p>
        </p:txBody>
      </p:sp>
      <p:sp>
        <p:nvSpPr>
          <p:cNvPr id="17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5" name="IPP 3D Liaison Discussions"/>
          <p:cNvSpPr txBox="1"/>
          <p:nvPr>
            <p:ph type="title"/>
          </p:nvPr>
        </p:nvSpPr>
        <p:spPr>
          <a:prstGeom prst="rect">
            <a:avLst/>
          </a:prstGeom>
        </p:spPr>
        <p:txBody>
          <a:bodyPr/>
          <a:lstStyle/>
          <a:p>
            <a:pPr/>
            <a:r>
              <a:t>IPP 3D Liaison Discussions</a:t>
            </a:r>
          </a:p>
        </p:txBody>
      </p:sp>
      <p:sp>
        <p:nvSpPr>
          <p:cNvPr id="186" name="ASTM Committee F42 on Additive Manufacturing Technologies…"/>
          <p:cNvSpPr txBox="1"/>
          <p:nvPr>
            <p:ph type="body" idx="1"/>
          </p:nvPr>
        </p:nvSpPr>
        <p:spPr>
          <a:prstGeom prst="rect">
            <a:avLst/>
          </a:prstGeom>
        </p:spPr>
        <p:txBody>
          <a:bodyPr/>
          <a:lstStyle/>
          <a:p>
            <a:pPr/>
            <a:r>
              <a:t>ASTM Committee F42 on Additive Manufacturing Technologies</a:t>
            </a:r>
          </a:p>
          <a:p>
            <a:pPr lvl="1"/>
            <a:r>
              <a:rPr u="sng">
                <a:hlinkClick r:id="rId3" invalidUrl="" action="" tgtFrame="" tooltip="" history="1" highlightClick="0" endSnd="0"/>
              </a:rPr>
              <a:t>www.astm.org/COMMITTEE/F42.htm</a:t>
            </a:r>
          </a:p>
          <a:p>
            <a:pPr/>
            <a:r>
              <a:t>IEEE Consumer 3D Printing Working Group (P3030)</a:t>
            </a:r>
          </a:p>
          <a:p>
            <a:pPr lvl="1"/>
            <a:r>
              <a:rPr u="sng">
                <a:hlinkClick r:id="rId4" invalidUrl="" action="" tgtFrame="" tooltip="" history="1" highlightClick="0" endSnd="0"/>
              </a:rPr>
              <a:t>standards.ieee.org/develop/wg/C3DP.html</a:t>
            </a:r>
          </a:p>
          <a:p>
            <a:pPr/>
            <a:r>
              <a:t>ISO/IEC JTC 1 3D Printing and Scanning Study Group</a:t>
            </a:r>
          </a:p>
          <a:p>
            <a:pPr lvl="1"/>
            <a:r>
              <a:rPr u="sng">
                <a:hlinkClick r:id="rId5" invalidUrl="" action="" tgtFrame="" tooltip="" history="1" highlightClick="0" endSnd="0"/>
              </a:rPr>
              <a:t>www.iso.org/committee/45020.html</a:t>
            </a:r>
          </a:p>
          <a:p>
            <a:pPr/>
            <a:r>
              <a:t>3D PDF Consortium</a:t>
            </a:r>
          </a:p>
          <a:p>
            <a:pPr lvl="1"/>
            <a:r>
              <a:rPr u="sng">
                <a:hlinkClick r:id="rId6" invalidUrl="" action="" tgtFrame="" tooltip="" history="1" highlightClick="0" endSnd="0"/>
              </a:rPr>
              <a:t>www.3dpdfconsortium.org</a:t>
            </a:r>
          </a:p>
          <a:p>
            <a:pPr/>
            <a:r>
              <a:t>3MF Consortium</a:t>
            </a:r>
          </a:p>
          <a:p>
            <a:pPr lvl="1"/>
            <a:r>
              <a:rPr u="sng">
                <a:hlinkClick r:id="rId7" invalidUrl="" action="" tgtFrame="" tooltip="" history="1" highlightClick="0" endSnd="0"/>
              </a:rPr>
              <a:t>www.3mf.io</a:t>
            </a:r>
          </a:p>
          <a:p>
            <a:pPr/>
            <a:r>
              <a:t>Press requests</a:t>
            </a:r>
          </a:p>
          <a:p>
            <a:pPr lvl="1"/>
            <a:r>
              <a:t>"3D Printing Industry" web site: </a:t>
            </a:r>
            <a:r>
              <a:rPr u="sng">
                <a:hlinkClick r:id="rId8" invalidUrl="" action="" tgtFrame="" tooltip="" history="1" highlightClick="0" endSnd="0"/>
              </a:rPr>
              <a:t>www.3dprintingindustry.com</a:t>
            </a:r>
          </a:p>
        </p:txBody>
      </p:sp>
      <p:sp>
        <p:nvSpPr>
          <p:cNvPr id="1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2"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9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4" name="Lunch Break"/>
          <p:cNvSpPr txBox="1"/>
          <p:nvPr>
            <p:ph type="ctrTitle"/>
          </p:nvPr>
        </p:nvSpPr>
        <p:spPr>
          <a:prstGeom prst="rect">
            <a:avLst/>
          </a:prstGeom>
        </p:spPr>
        <p:txBody>
          <a:bodyPr/>
          <a:lstStyle/>
          <a:p>
            <a:pPr/>
            <a:r>
              <a:t>Lunch Break</a:t>
            </a:r>
          </a:p>
        </p:txBody>
      </p:sp>
      <p:sp>
        <p:nvSpPr>
          <p:cNvPr id="195" name="Body"/>
          <p:cNvSpPr txBox="1"/>
          <p:nvPr>
            <p:ph type="subTitle" sz="half" idx="1"/>
          </p:nvPr>
        </p:nvSpPr>
        <p:spPr>
          <a:prstGeom prst="rect">
            <a:avLst/>
          </a:prstGeom>
        </p:spPr>
        <p:txBody>
          <a:bodyPr/>
          <a:lstStyle/>
          <a:p>
            <a:pPr/>
          </a:p>
        </p:txBody>
      </p:sp>
      <p:sp>
        <p:nvSpPr>
          <p:cNvPr id="19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3" name="OpenPrinting Google Summer of Code"/>
          <p:cNvSpPr txBox="1"/>
          <p:nvPr>
            <p:ph type="title"/>
          </p:nvPr>
        </p:nvSpPr>
        <p:spPr>
          <a:prstGeom prst="rect">
            <a:avLst/>
          </a:prstGeom>
        </p:spPr>
        <p:txBody>
          <a:bodyPr/>
          <a:lstStyle/>
          <a:p>
            <a:pPr/>
            <a:r>
              <a:t>OpenPrinting Google Summer of Code</a:t>
            </a:r>
          </a:p>
        </p:txBody>
      </p:sp>
      <p:sp>
        <p:nvSpPr>
          <p:cNvPr id="204" name="Linux Foundation has been approved to participate…"/>
          <p:cNvSpPr txBox="1"/>
          <p:nvPr>
            <p:ph type="body" idx="1"/>
          </p:nvPr>
        </p:nvSpPr>
        <p:spPr>
          <a:prstGeom prst="rect">
            <a:avLst/>
          </a:prstGeom>
        </p:spPr>
        <p:txBody>
          <a:bodyPr/>
          <a:lstStyle/>
          <a:p>
            <a:pPr/>
            <a:r>
              <a:t>Linux Foundation has been approved to participate</a:t>
            </a:r>
          </a:p>
          <a:p>
            <a:pPr lvl="1"/>
            <a:r>
              <a:t>More than 100 university students expressed interest prior to approval</a:t>
            </a:r>
          </a:p>
          <a:p>
            <a:pPr lvl="1"/>
            <a:r>
              <a:t>Now going through resumes, etc.</a:t>
            </a:r>
          </a:p>
          <a:p>
            <a:pPr/>
            <a:r>
              <a:t>Page for 2018 project ideas:</a:t>
            </a:r>
          </a:p>
          <a:p>
            <a:pPr lvl="1"/>
            <a:r>
              <a:rPr u="sng">
                <a:hlinkClick r:id="rId3" invalidUrl="" action="" tgtFrame="" tooltip="" history="1" highlightClick="0" endSnd="0"/>
              </a:rPr>
              <a:t>https://wiki.linuxfoundation.org/gsoc/google-summer-code-2018</a:t>
            </a:r>
          </a:p>
        </p:txBody>
      </p:sp>
      <p:sp>
        <p:nvSpPr>
          <p:cNvPr id="2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2" name="&quot;Welcome to Printing with IPP&quot;"/>
          <p:cNvSpPr txBox="1"/>
          <p:nvPr>
            <p:ph type="title"/>
          </p:nvPr>
        </p:nvSpPr>
        <p:spPr>
          <a:prstGeom prst="rect">
            <a:avLst/>
          </a:prstGeom>
        </p:spPr>
        <p:txBody>
          <a:bodyPr/>
          <a:lstStyle/>
          <a:p>
            <a:pPr/>
            <a:r>
              <a:t>"Welcome to Printing with IPP"</a:t>
            </a:r>
          </a:p>
        </p:txBody>
      </p:sp>
      <p:sp>
        <p:nvSpPr>
          <p:cNvPr id="213" name="A short introduction to IPP client development…"/>
          <p:cNvSpPr txBox="1"/>
          <p:nvPr>
            <p:ph type="body" idx="1"/>
          </p:nvPr>
        </p:nvSpPr>
        <p:spPr>
          <a:prstGeom prst="rect">
            <a:avLst/>
          </a:prstGeom>
        </p:spPr>
        <p:txBody>
          <a:bodyPr/>
          <a:lstStyle/>
          <a:p>
            <a:pPr/>
            <a:r>
              <a:t>A short introduction to IPP client development</a:t>
            </a:r>
          </a:p>
          <a:p>
            <a:pPr/>
            <a:r>
              <a:t>Needs a real title</a:t>
            </a:r>
          </a:p>
          <a:p>
            <a:pPr lvl="1"/>
            <a:r>
              <a:t>Title should expand IPP to Internet Printing Protocol due to acronym collisions - </a:t>
            </a:r>
            <a:r>
              <a:rPr u="sng">
                <a:hlinkClick r:id="rId3" invalidUrl="" action="" tgtFrame="" tooltip="" history="1" highlightClick="0" endSnd="0"/>
              </a:rPr>
              <a:t>acronyms.thefreedictionary.com/IPP</a:t>
            </a:r>
            <a:r>
              <a:t> shows 102 different expansions of IPP!</a:t>
            </a:r>
          </a:p>
          <a:p>
            <a:pPr/>
            <a:r>
              <a:t>Target audience is developers new to IPP, typically enterprise web applications</a:t>
            </a:r>
          </a:p>
          <a:p>
            <a:pPr/>
            <a:r>
              <a:t>Development being tracked in a new Github repository:</a:t>
            </a:r>
          </a:p>
          <a:p>
            <a:pPr lvl="1"/>
            <a:r>
              <a:rPr u="sng">
                <a:hlinkClick r:id="rId4" invalidUrl="" action="" tgtFrame="" tooltip="" history="1" highlightClick="0" endSnd="0"/>
              </a:rPr>
              <a:t>https://github.com/istopwg/pwg-books</a:t>
            </a:r>
          </a:p>
          <a:p>
            <a:pPr/>
            <a:r>
              <a:t>Goal is to provide EPUB, PDF, and online HTML versions that we can point people to as needed</a:t>
            </a:r>
          </a:p>
          <a:p>
            <a:pPr/>
            <a:r>
              <a:t>Not our typical standards document!</a:t>
            </a:r>
          </a:p>
          <a:p>
            <a:pPr/>
            <a:r>
              <a:t>Volunteer editors (so far): Smith Kennedy (HP), Mike Sweet (Apple), Pete Zehler (Xerox)</a:t>
            </a:r>
          </a:p>
        </p:txBody>
      </p:sp>
      <p:sp>
        <p:nvSpPr>
          <p:cNvPr id="21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1" name="Break"/>
          <p:cNvSpPr txBox="1"/>
          <p:nvPr>
            <p:ph type="ctrTitle"/>
          </p:nvPr>
        </p:nvSpPr>
        <p:spPr>
          <a:prstGeom prst="rect">
            <a:avLst/>
          </a:prstGeom>
        </p:spPr>
        <p:txBody>
          <a:bodyPr/>
          <a:lstStyle/>
          <a:p>
            <a:pPr/>
            <a:r>
              <a:t>Break</a:t>
            </a:r>
          </a:p>
        </p:txBody>
      </p:sp>
      <p:sp>
        <p:nvSpPr>
          <p:cNvPr id="222" name="Body"/>
          <p:cNvSpPr txBox="1"/>
          <p:nvPr>
            <p:ph type="subTitle" sz="half" idx="1"/>
          </p:nvPr>
        </p:nvSpPr>
        <p:spPr>
          <a:prstGeom prst="rect">
            <a:avLst/>
          </a:prstGeom>
        </p:spPr>
        <p:txBody>
          <a:bodyPr/>
          <a:lstStyle/>
          <a:p>
            <a:pPr/>
          </a:p>
        </p:txBody>
      </p:sp>
      <p:sp>
        <p:nvSpPr>
          <p:cNvPr id="22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0" name="IPP Job Save Password"/>
          <p:cNvSpPr txBox="1"/>
          <p:nvPr>
            <p:ph type="title"/>
          </p:nvPr>
        </p:nvSpPr>
        <p:spPr>
          <a:prstGeom prst="rect">
            <a:avLst/>
          </a:prstGeom>
        </p:spPr>
        <p:txBody>
          <a:bodyPr/>
          <a:lstStyle/>
          <a:p>
            <a:pPr/>
            <a:r>
              <a:t>IPP Job Save Password</a:t>
            </a:r>
          </a:p>
        </p:txBody>
      </p:sp>
      <p:sp>
        <p:nvSpPr>
          <p:cNvPr id="231" name="Interim draft:…"/>
          <p:cNvSpPr txBox="1"/>
          <p:nvPr>
            <p:ph type="body" idx="1"/>
          </p:nvPr>
        </p:nvSpPr>
        <p:spPr>
          <a:prstGeom prst="rect">
            <a:avLst/>
          </a:prstGeom>
        </p:spPr>
        <p:txBody>
          <a:bodyPr/>
          <a:lstStyle/>
          <a:p>
            <a:pPr/>
            <a:r>
              <a:t>Interim draft:</a:t>
            </a:r>
          </a:p>
          <a:p>
            <a:pPr lvl="1"/>
            <a:r>
              <a:rPr>
                <a:hlinkClick r:id="rId3" invalidUrl="" action="" tgtFrame="" tooltip="" history="1" highlightClick="0" endSnd="0"/>
              </a:rPr>
              <a:t>https://ftp.pwg.org/pub/pwg/ipp/whitepaper/tb-savepassword-20180205-rev.pdf</a:t>
            </a:r>
          </a:p>
          <a:p>
            <a:pPr/>
            <a:r>
              <a:t>Discussions:</a:t>
            </a:r>
          </a:p>
          <a:p>
            <a:pPr lvl="1"/>
            <a:r>
              <a:rPr>
                <a:hlinkClick r:id="rId4" invalidUrl="" action="" tgtFrame="" tooltip="" history="1" highlightClick="0" endSnd="0"/>
              </a:rPr>
              <a:t>https://www.pwg.org/pipermail/ipp/2017/019446.html</a:t>
            </a:r>
          </a:p>
          <a:p>
            <a:pPr lvl="1"/>
            <a:r>
              <a:t>Encryption isn't a requirement, but access control </a:t>
            </a:r>
            <a:r>
              <a:rPr i="1"/>
              <a:t>is</a:t>
            </a:r>
          </a:p>
          <a:p>
            <a:pPr lvl="1"/>
            <a:r>
              <a:t>Use cases and flow of information: do we have enough here?</a:t>
            </a:r>
          </a:p>
          <a:p>
            <a:pPr lvl="1"/>
            <a:r>
              <a:t>Security considerations: putting "save-password" in "job-save-disposition" exposed the password in the Job Ticket - maybe we need to refactor this: "job-save-accesses (1setOf collection)" attribute to provide credentials for saving to a URI like we do for document-access (INFRA) and destination-accesses (FaxOut)?</a:t>
            </a:r>
          </a:p>
          <a:p>
            <a:pPr lvl="2"/>
            <a:r>
              <a:t>See next slide...</a:t>
            </a:r>
          </a:p>
          <a:p>
            <a:pPr lvl="1"/>
            <a:r>
              <a:t>Overlap with Encrypted Documents?</a:t>
            </a:r>
          </a:p>
        </p:txBody>
      </p:sp>
      <p:sp>
        <p:nvSpPr>
          <p:cNvPr id="2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9" name="Security and Attributes"/>
          <p:cNvSpPr txBox="1"/>
          <p:nvPr>
            <p:ph type="title"/>
          </p:nvPr>
        </p:nvSpPr>
        <p:spPr>
          <a:prstGeom prst="rect">
            <a:avLst/>
          </a:prstGeom>
        </p:spPr>
        <p:txBody>
          <a:bodyPr/>
          <a:lstStyle/>
          <a:p>
            <a:pPr/>
            <a:r>
              <a:t>Security and Attributes</a:t>
            </a:r>
          </a:p>
        </p:txBody>
      </p:sp>
      <p:sp>
        <p:nvSpPr>
          <p:cNvPr id="240" name="IPP attributes may contain sensitive/confidential/personally-identifying information…"/>
          <p:cNvSpPr txBox="1"/>
          <p:nvPr>
            <p:ph type="body" idx="1"/>
          </p:nvPr>
        </p:nvSpPr>
        <p:spPr>
          <a:prstGeom prst="rect">
            <a:avLst/>
          </a:prstGeom>
        </p:spPr>
        <p:txBody>
          <a:bodyPr/>
          <a:lstStyle/>
          <a:p>
            <a:pPr/>
            <a:r>
              <a:t>IPP attributes may contain sensitive/confidential/personally-identifying information</a:t>
            </a:r>
          </a:p>
          <a:p>
            <a:pPr lvl="1"/>
            <a:r>
              <a:t>requesting-user-name/job-originating-user-name ("John Doe, CEO"), job-name/document-name ("Jane Doe's Performance Review"), etc.</a:t>
            </a:r>
          </a:p>
          <a:p>
            <a:pPr/>
            <a:r>
              <a:t>IPP attributes may also contain security credentials</a:t>
            </a:r>
          </a:p>
          <a:p>
            <a:pPr lvl="1"/>
            <a:r>
              <a:t>destination-accesses, document-access, document-password, job-password, job-password-encryption</a:t>
            </a:r>
          </a:p>
          <a:p>
            <a:pPr lvl="1">
              <a:defRPr i="1"/>
            </a:pPr>
            <a:r>
              <a:t>These attributes REQUIRE data protection in transit and at rest</a:t>
            </a:r>
          </a:p>
          <a:p>
            <a:pPr/>
            <a:r>
              <a:t>Historically sensitive information is only available to authenticated Clients</a:t>
            </a:r>
          </a:p>
          <a:p>
            <a:pPr/>
            <a:r>
              <a:t>Security credentials are </a:t>
            </a:r>
            <a:r>
              <a:rPr i="1"/>
              <a:t>never</a:t>
            </a:r>
            <a:r>
              <a:t> returned by the Get-Jobs, Get-Job-Attributes, Get-Documents, or Get-Document-Attributes operations</a:t>
            </a:r>
          </a:p>
          <a:p>
            <a:pPr lvl="1"/>
            <a:r>
              <a:t>IPP INFRA provides them via the Fetch-Job and Fetch-Document operations, which require authentication with an approved proxy-role account</a:t>
            </a:r>
          </a:p>
        </p:txBody>
      </p:sp>
      <p:sp>
        <p:nvSpPr>
          <p:cNvPr id="24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4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46"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4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4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9" name="IPP Workgroup Session, Day 2"/>
          <p:cNvSpPr txBox="1"/>
          <p:nvPr>
            <p:ph type="ctrTitle"/>
          </p:nvPr>
        </p:nvSpPr>
        <p:spPr>
          <a:prstGeom prst="rect">
            <a:avLst/>
          </a:prstGeom>
        </p:spPr>
        <p:txBody>
          <a:bodyPr/>
          <a:lstStyle/>
          <a:p>
            <a:pPr/>
            <a:r>
              <a:t>IPP Workgroup Session, Day 2</a:t>
            </a:r>
          </a:p>
        </p:txBody>
      </p:sp>
      <p:sp>
        <p:nvSpPr>
          <p:cNvPr id="250" name="February 8, 2018"/>
          <p:cNvSpPr txBox="1"/>
          <p:nvPr>
            <p:ph type="subTitle" sz="half" idx="1"/>
          </p:nvPr>
        </p:nvSpPr>
        <p:spPr>
          <a:prstGeom prst="rect">
            <a:avLst/>
          </a:prstGeom>
        </p:spPr>
        <p:txBody>
          <a:bodyPr/>
          <a:lstStyle>
            <a:lvl1pPr marR="40639">
              <a:spcBef>
                <a:spcPts val="500"/>
              </a:spcBef>
            </a:lvl1pPr>
          </a:lstStyle>
          <a:p>
            <a:pPr/>
            <a:r>
              <a:t>February 8, 2018</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7" name="PWG IP Policy"/>
          <p:cNvSpPr txBox="1"/>
          <p:nvPr>
            <p:ph type="title"/>
          </p:nvPr>
        </p:nvSpPr>
        <p:spPr>
          <a:prstGeom prst="rect">
            <a:avLst/>
          </a:prstGeom>
        </p:spPr>
        <p:txBody>
          <a:bodyPr/>
          <a:lstStyle/>
          <a:p>
            <a:pPr/>
            <a:r>
              <a:t>PWG IP Policy</a:t>
            </a:r>
          </a:p>
        </p:txBody>
      </p:sp>
      <p:sp>
        <p:nvSpPr>
          <p:cNvPr id="258"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7" name="Agenda"/>
          <p:cNvSpPr txBox="1"/>
          <p:nvPr>
            <p:ph type="title"/>
          </p:nvPr>
        </p:nvSpPr>
        <p:spPr>
          <a:prstGeom prst="rect">
            <a:avLst/>
          </a:prstGeom>
        </p:spPr>
        <p:txBody>
          <a:bodyPr/>
          <a:lstStyle/>
          <a:p>
            <a:pPr/>
            <a:r>
              <a:t>Agenda</a:t>
            </a:r>
          </a:p>
        </p:txBody>
      </p:sp>
      <p:graphicFrame>
        <p:nvGraphicFramePr>
          <p:cNvPr id="268"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IPP 3D Liaisons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924898">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Google Summer of Code and
"Welcome to Printing with IPP"</a:t>
                      </a:r>
                    </a:p>
                  </a:txBody>
                  <a:tcPr marL="50800" marR="50800" marT="50800" marB="50800" anchor="t" anchorCtr="0" horzOverflow="overflow">
                    <a:lnL w="0">
                      <a:miter lim="400000"/>
                    </a:lnL>
                    <a:lnR w="0">
                      <a:miter lim="400000"/>
                    </a:lnR>
                    <a:lnT w="0">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2:00 - 2:15</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0">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2:15 - 3:30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Job Save Password</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69" name="February 7,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7, 2018 (Pacific Standard Time)</a:t>
            </a:r>
          </a:p>
        </p:txBody>
      </p:sp>
      <p:graphicFrame>
        <p:nvGraphicFramePr>
          <p:cNvPr id="270" name="Table"/>
          <p:cNvGraphicFramePr/>
          <p:nvPr/>
        </p:nvGraphicFramePr>
        <p:xfrm>
          <a:off x="1441449" y="67977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924898">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OAuth2 and IPP Authentication and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71" name="February 8, 2018"/>
          <p:cNvSpPr txBox="1"/>
          <p:nvPr/>
        </p:nvSpPr>
        <p:spPr>
          <a:xfrm>
            <a:off x="1416050" y="617444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8, 2018</a:t>
            </a:r>
          </a:p>
        </p:txBody>
      </p:sp>
      <p:sp>
        <p:nvSpPr>
          <p:cNvPr id="272" name="Rectangle"/>
          <p:cNvSpPr/>
          <p:nvPr/>
        </p:nvSpPr>
        <p:spPr>
          <a:xfrm>
            <a:off x="1209800" y="1753615"/>
            <a:ext cx="10845800" cy="4292818"/>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7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9" name="IPP System Service (SYSTEM)"/>
          <p:cNvSpPr txBox="1"/>
          <p:nvPr>
            <p:ph type="title"/>
          </p:nvPr>
        </p:nvSpPr>
        <p:spPr>
          <a:prstGeom prst="rect">
            <a:avLst/>
          </a:prstGeom>
        </p:spPr>
        <p:txBody>
          <a:bodyPr/>
          <a:lstStyle/>
          <a:p>
            <a:pPr/>
            <a:r>
              <a:t>IPP System Service (SYSTEM)</a:t>
            </a:r>
          </a:p>
        </p:txBody>
      </p:sp>
      <p:sp>
        <p:nvSpPr>
          <p:cNvPr id="280"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https://ftp.pwg.org/pub/pwg/ipp/wd/wd-ippsystem10-20180112-rev.pdf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Q2/Q3 2018</a:t>
            </a:r>
          </a:p>
        </p:txBody>
      </p:sp>
      <p:sp>
        <p:nvSpPr>
          <p:cNvPr id="28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8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86"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8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88" name="Lunch Break"/>
          <p:cNvSpPr txBox="1"/>
          <p:nvPr>
            <p:ph type="ctrTitle"/>
          </p:nvPr>
        </p:nvSpPr>
        <p:spPr>
          <a:prstGeom prst="rect">
            <a:avLst/>
          </a:prstGeom>
        </p:spPr>
        <p:txBody>
          <a:bodyPr/>
          <a:lstStyle/>
          <a:p>
            <a:pPr/>
            <a:r>
              <a:t>Lunch Break</a:t>
            </a:r>
          </a:p>
        </p:txBody>
      </p:sp>
      <p:sp>
        <p:nvSpPr>
          <p:cNvPr id="289" name="Body"/>
          <p:cNvSpPr txBox="1"/>
          <p:nvPr>
            <p:ph type="subTitle" sz="half" idx="1"/>
          </p:nvPr>
        </p:nvSpPr>
        <p:spPr>
          <a:prstGeom prst="rect">
            <a:avLst/>
          </a:prstGeom>
        </p:spPr>
        <p:txBody>
          <a:bodyPr/>
          <a:lstStyle/>
          <a:p>
            <a:pPr/>
          </a:p>
        </p:txBody>
      </p:sp>
      <p:sp>
        <p:nvSpPr>
          <p:cNvPr id="29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9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7" name="IPP Authentication Methods"/>
          <p:cNvSpPr txBox="1"/>
          <p:nvPr>
            <p:ph type="title"/>
          </p:nvPr>
        </p:nvSpPr>
        <p:spPr>
          <a:prstGeom prst="rect">
            <a:avLst/>
          </a:prstGeom>
        </p:spPr>
        <p:txBody>
          <a:bodyPr/>
          <a:lstStyle/>
          <a:p>
            <a:pPr/>
            <a:r>
              <a:t>IPP Authentication Methods</a:t>
            </a:r>
          </a:p>
        </p:txBody>
      </p:sp>
      <p:sp>
        <p:nvSpPr>
          <p:cNvPr id="298"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https://ftp.pwg.org/pub/pwg/ipp/whitepaper/tb-ippauth-20171205-rev.pdf</a:t>
            </a:r>
            <a:r>
              <a:t> </a:t>
            </a:r>
          </a:p>
          <a:p>
            <a:pPr/>
            <a:r>
              <a:t>Provides an overview of how HTTP authentication methods are used with IPP</a:t>
            </a:r>
          </a:p>
          <a:p>
            <a:pPr lvl="1"/>
            <a:r>
              <a:t>Currently HTTP Basic, HTTP Digest, HTTP Bearer (OAuth 2.0), HTTP Negotiate (Kerberos)</a:t>
            </a:r>
          </a:p>
          <a:p>
            <a:pPr lvl="1"/>
            <a:r>
              <a:t>Maybe HTTP MutualAuth and others in the future</a:t>
            </a:r>
          </a:p>
        </p:txBody>
      </p:sp>
      <p:sp>
        <p:nvSpPr>
          <p:cNvPr id="29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6" name="IPP and OAuth 2.0"/>
          <p:cNvSpPr txBox="1"/>
          <p:nvPr>
            <p:ph type="title"/>
          </p:nvPr>
        </p:nvSpPr>
        <p:spPr>
          <a:prstGeom prst="rect">
            <a:avLst/>
          </a:prstGeom>
        </p:spPr>
        <p:txBody>
          <a:bodyPr/>
          <a:lstStyle/>
          <a:p>
            <a:pPr/>
            <a:r>
              <a:t>IPP and OAuth 2.0</a:t>
            </a:r>
          </a:p>
        </p:txBody>
      </p:sp>
      <p:sp>
        <p:nvSpPr>
          <p:cNvPr id="307" name="OAuth 2.0 (RFC 6749) defines four (sometimes confusing) roles: Authorization Server, Client, Resource Owner, and Resource Server…"/>
          <p:cNvSpPr txBox="1"/>
          <p:nvPr>
            <p:ph type="body" idx="1"/>
          </p:nvPr>
        </p:nvSpPr>
        <p:spPr>
          <a:prstGeom prst="rect">
            <a:avLst/>
          </a:prstGeom>
        </p:spPr>
        <p:txBody>
          <a:bodyPr/>
          <a:lstStyle/>
          <a:p>
            <a:pPr/>
            <a:r>
              <a:t>OAuth 2.0 (RFC 6749) defines four (sometimes confusing) roles: Authorization Server, Client, Resource Owner, and Resource Server</a:t>
            </a:r>
          </a:p>
          <a:p>
            <a:pPr/>
            <a:r>
              <a:t>OAuth 2.0 uses a multi-step authentication process:</a:t>
            </a:r>
          </a:p>
          <a:p>
            <a:pPr lvl="1"/>
            <a:r>
              <a:t>Step 1 involves a web-based authorization/authentication process where a Client requests authorization from the Resource Owner (via the Client's web browser viewing a page on the Authorization Server)</a:t>
            </a:r>
          </a:p>
          <a:p>
            <a:pPr lvl="2"/>
            <a:r>
              <a:t>If successful, the Client client gets a "grant" approving access in a redirection URL with URL-encoded form variables</a:t>
            </a:r>
          </a:p>
          <a:p>
            <a:pPr lvl="2"/>
            <a:r>
              <a:t>PKCE (RFC 7636) is used for "native apps" to securely perform this step</a:t>
            </a:r>
          </a:p>
          <a:p>
            <a:pPr lvl="1"/>
            <a:r>
              <a:t>Step 2 involves the Client requesting an "access token" from the Authorization Server using the grant it got from step 1. This request is a HTTP POST using form variables</a:t>
            </a:r>
          </a:p>
          <a:p>
            <a:pPr lvl="1"/>
            <a:r>
              <a:t>Step 3 involves the Client supplying the access token to the Resource Server to authenticate/authorize access to the resource. For IPP/HTTP the Bearer method (RFC 6750) is used</a:t>
            </a:r>
          </a:p>
        </p:txBody>
      </p:sp>
      <p:sp>
        <p:nvSpPr>
          <p:cNvPr id="30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1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5" name="IPP and OAuth 2.0 (con't)"/>
          <p:cNvSpPr txBox="1"/>
          <p:nvPr>
            <p:ph type="title"/>
          </p:nvPr>
        </p:nvSpPr>
        <p:spPr>
          <a:prstGeom prst="rect">
            <a:avLst/>
          </a:prstGeom>
        </p:spPr>
        <p:txBody>
          <a:bodyPr/>
          <a:lstStyle/>
          <a:p>
            <a:pPr/>
            <a:r>
              <a:t>IPP and OAuth 2.0 (con't)</a:t>
            </a:r>
          </a:p>
        </p:txBody>
      </p:sp>
      <p:sp>
        <p:nvSpPr>
          <p:cNvPr id="316" name="OAuth 2.0 also has a password grant method where you supply a username and password and get an access token…"/>
          <p:cNvSpPr txBox="1"/>
          <p:nvPr>
            <p:ph type="body" idx="1"/>
          </p:nvPr>
        </p:nvSpPr>
        <p:spPr>
          <a:prstGeom prst="rect">
            <a:avLst/>
          </a:prstGeom>
        </p:spPr>
        <p:txBody>
          <a:bodyPr/>
          <a:lstStyle/>
          <a:p>
            <a:pPr/>
            <a:r>
              <a:t>OAuth 2.0 also has a password grant method where you supply a username and password and get an access token</a:t>
            </a:r>
          </a:p>
          <a:p>
            <a:pPr lvl="1"/>
            <a:r>
              <a:t>Replaces steps 1 and 2 on the previous slide with a single POST with the credentials (no web browser needed)</a:t>
            </a:r>
          </a:p>
          <a:p>
            <a:pPr lvl="1"/>
            <a:r>
              <a:t>Not widely implemented since it does not support things like two-factor authentication, captchas, and other enhancements to the traditional username + password approach</a:t>
            </a:r>
          </a:p>
          <a:p>
            <a:pPr/>
            <a:r>
              <a:t>Printers that implement OAuth 2.0 as an authentication method also must use token introspection (RFC 7662)</a:t>
            </a:r>
          </a:p>
          <a:p>
            <a:pPr lvl="1"/>
            <a:r>
              <a:rPr u="sng">
                <a:hlinkClick r:id="rId3" invalidUrl="" action="" tgtFrame="" tooltip="" history="1" highlightClick="0" endSnd="0"/>
              </a:rPr>
              <a:t>https://tools.ietf.org/html/rfc7662</a:t>
            </a:r>
          </a:p>
          <a:p>
            <a:pPr/>
            <a:r>
              <a:t>Good background reading:</a:t>
            </a:r>
          </a:p>
          <a:p>
            <a:pPr lvl="1"/>
            <a:r>
              <a:rPr u="sng">
                <a:hlinkClick r:id="rId4" invalidUrl="" action="" tgtFrame="" tooltip="" history="1" highlightClick="0" endSnd="0"/>
              </a:rPr>
              <a:t>https://aaronparecki.com/oauth-2-simplified/</a:t>
            </a:r>
          </a:p>
        </p:txBody>
      </p:sp>
      <p:sp>
        <p:nvSpPr>
          <p:cNvPr id="31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4" name="mOAuth Project"/>
          <p:cNvSpPr txBox="1"/>
          <p:nvPr>
            <p:ph type="title"/>
          </p:nvPr>
        </p:nvSpPr>
        <p:spPr>
          <a:prstGeom prst="rect">
            <a:avLst/>
          </a:prstGeom>
        </p:spPr>
        <p:txBody>
          <a:bodyPr/>
          <a:lstStyle/>
          <a:p>
            <a:pPr/>
            <a:r>
              <a:t>mOAuth Project</a:t>
            </a:r>
          </a:p>
        </p:txBody>
      </p:sp>
      <p:sp>
        <p:nvSpPr>
          <p:cNvPr id="325" name="mOAuth is a basic OAuth 2.0 client/server implementation that is geared towards testing and development of OAuth-based services. The client library supports authorization of native macOS, iOS, and Linux applications with PKCE:…"/>
          <p:cNvSpPr txBox="1"/>
          <p:nvPr>
            <p:ph type="body" idx="1"/>
          </p:nvPr>
        </p:nvSpPr>
        <p:spPr>
          <a:prstGeom prst="rect">
            <a:avLst/>
          </a:prstGeom>
        </p:spPr>
        <p:txBody>
          <a:bodyPr/>
          <a:lstStyle/>
          <a:p>
            <a:pPr marL="383539" indent="-342899">
              <a:defRPr sz="2800"/>
            </a:pPr>
            <a:r>
              <a:t>mOAuth is a basic OAuth 2.0 client/server implementation that is geared towards testing and development of OAuth-based services. The client library supports authorization of native macOS, iOS, and Linux applications with PKCE:</a:t>
            </a:r>
          </a:p>
          <a:p>
            <a:pPr lvl="1">
              <a:defRPr sz="2200"/>
            </a:pPr>
            <a:r>
              <a:rPr u="sng">
                <a:hlinkClick r:id="rId3" invalidUrl="" action="" tgtFrame="" tooltip="" history="1" highlightClick="0" endSnd="0"/>
              </a:rPr>
              <a:t>https://github.com/michaelrsweet/moauth</a:t>
            </a:r>
          </a:p>
          <a:p>
            <a:pPr lvl="1">
              <a:defRPr sz="2200"/>
            </a:pPr>
            <a:r>
              <a:rPr u="sng">
                <a:hlinkClick r:id="rId4" invalidUrl="" action="" tgtFrame="" tooltip="" history="1" highlightClick="0" endSnd="0"/>
              </a:rPr>
              <a:t>https://michaelrsweet.github.io/moauth</a:t>
            </a:r>
          </a:p>
          <a:p>
            <a:pPr marL="383539" indent="-342899">
              <a:defRPr sz="2800"/>
            </a:pPr>
            <a:r>
              <a:t>The server is both an Authorization Server and a Resource Server that supports:</a:t>
            </a:r>
          </a:p>
          <a:p>
            <a:pPr lvl="1">
              <a:defRPr sz="2200"/>
            </a:pPr>
            <a:r>
              <a:t>User account authentication/authorization using PAM</a:t>
            </a:r>
          </a:p>
          <a:p>
            <a:pPr lvl="1">
              <a:defRPr sz="2200"/>
            </a:pPr>
            <a:r>
              <a:t>Traditional web-based authorization grants with redirection as well as resource owner password credentials grants</a:t>
            </a:r>
          </a:p>
          <a:p>
            <a:pPr lvl="1">
              <a:defRPr sz="2200"/>
            </a:pPr>
            <a:r>
              <a:t>Token introspection for services</a:t>
            </a:r>
          </a:p>
          <a:p>
            <a:pPr lvl="1">
              <a:defRPr sz="2200"/>
            </a:pPr>
            <a:r>
              <a:t>Basic Resource Server functionality with implicit and explicit ACLs</a:t>
            </a:r>
          </a:p>
          <a:p>
            <a:pPr lvl="1">
              <a:defRPr sz="2200"/>
            </a:pPr>
            <a:r>
              <a:t>Customizable web interface</a:t>
            </a:r>
          </a:p>
          <a:p>
            <a:pPr marL="383539" indent="-342899">
              <a:defRPr sz="2800"/>
            </a:pPr>
            <a:r>
              <a:t>License: Apache 2.0 w/GPL2+LGPL2 exception</a:t>
            </a:r>
          </a:p>
          <a:p>
            <a:pPr marL="383539" indent="-342899">
              <a:defRPr sz="2800"/>
            </a:pPr>
            <a:r>
              <a:t>Status: Nearing beta release</a:t>
            </a:r>
          </a:p>
        </p:txBody>
      </p:sp>
      <p:sp>
        <p:nvSpPr>
          <p:cNvPr id="32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3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3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3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33" name="Future Projects"/>
          <p:cNvSpPr txBox="1"/>
          <p:nvPr>
            <p:ph type="ctrTitle"/>
          </p:nvPr>
        </p:nvSpPr>
        <p:spPr>
          <a:prstGeom prst="rect">
            <a:avLst/>
          </a:prstGeom>
        </p:spPr>
        <p:txBody>
          <a:bodyPr/>
          <a:lstStyle/>
          <a:p>
            <a:pPr/>
            <a:r>
              <a:t>Future Projects</a:t>
            </a:r>
          </a:p>
        </p:txBody>
      </p:sp>
      <p:sp>
        <p:nvSpPr>
          <p:cNvPr id="334" name="Body"/>
          <p:cNvSpPr txBox="1"/>
          <p:nvPr>
            <p:ph type="subTitle" sz="half" idx="1"/>
          </p:nvPr>
        </p:nvSpPr>
        <p:spPr>
          <a:prstGeom prst="rect">
            <a:avLst/>
          </a:prstGeom>
        </p:spPr>
        <p:txBody>
          <a:bodyPr/>
          <a:lstStyle/>
          <a:p>
            <a:pPr/>
          </a:p>
        </p:txBody>
      </p:sp>
      <p:sp>
        <p:nvSpPr>
          <p:cNvPr id="33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Agenda"/>
          <p:cNvSpPr txBox="1"/>
          <p:nvPr>
            <p:ph type="title"/>
          </p:nvPr>
        </p:nvSpPr>
        <p:spPr>
          <a:prstGeom prst="rect">
            <a:avLst/>
          </a:prstGeom>
        </p:spPr>
        <p:txBody>
          <a:bodyPr/>
          <a:lstStyle/>
          <a:p>
            <a:pPr/>
            <a:r>
              <a:t>Agenda</a:t>
            </a:r>
          </a:p>
        </p:txBody>
      </p:sp>
      <p:graphicFrame>
        <p:nvGraphicFramePr>
          <p:cNvPr id="93"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IPP 3D Liaisons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924898">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Google Summer of Code and
"Welcome to Printing with IPP"</a:t>
                      </a:r>
                    </a:p>
                  </a:txBody>
                  <a:tcPr marL="50800" marR="50800" marT="50800" marB="50800" anchor="t" anchorCtr="0" horzOverflow="overflow">
                    <a:lnL w="0">
                      <a:miter lim="400000"/>
                    </a:lnL>
                    <a:lnR w="0">
                      <a:miter lim="400000"/>
                    </a:lnR>
                    <a:lnT w="0">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2:00 - 2:15</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0">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2:15 - 3:30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Job Save Password</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February 7,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7, 2018 (Pacific Standard Time)</a:t>
            </a:r>
          </a:p>
        </p:txBody>
      </p:sp>
      <p:graphicFrame>
        <p:nvGraphicFramePr>
          <p:cNvPr id="95" name="Table"/>
          <p:cNvGraphicFramePr/>
          <p:nvPr/>
        </p:nvGraphicFramePr>
        <p:xfrm>
          <a:off x="1441449" y="67977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4699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924898">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OAuth2 and IPP Authentication and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6" name="February 8, 2018"/>
          <p:cNvSpPr txBox="1"/>
          <p:nvPr/>
        </p:nvSpPr>
        <p:spPr>
          <a:xfrm>
            <a:off x="1416050" y="617444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8, 2018</a:t>
            </a:r>
          </a:p>
        </p:txBody>
      </p:sp>
      <p:sp>
        <p:nvSpPr>
          <p:cNvPr id="97" name="Rectangle"/>
          <p:cNvSpPr/>
          <p:nvPr/>
        </p:nvSpPr>
        <p:spPr>
          <a:xfrm>
            <a:off x="1209800" y="6149103"/>
            <a:ext cx="10845800" cy="3033958"/>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4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2" name="Future Projects"/>
          <p:cNvSpPr txBox="1"/>
          <p:nvPr>
            <p:ph type="title"/>
          </p:nvPr>
        </p:nvSpPr>
        <p:spPr>
          <a:prstGeom prst="rect">
            <a:avLst/>
          </a:prstGeom>
        </p:spPr>
        <p:txBody>
          <a:bodyPr/>
          <a:lstStyle/>
          <a:p>
            <a:pPr/>
            <a:r>
              <a:t>Future Projects</a:t>
            </a:r>
          </a:p>
        </p:txBody>
      </p:sp>
      <p:sp>
        <p:nvSpPr>
          <p:cNvPr id="343" name="IPP Document Encryption v1.0 (Smith)…"/>
          <p:cNvSpPr txBox="1"/>
          <p:nvPr>
            <p:ph type="body" idx="1"/>
          </p:nvPr>
        </p:nvSpPr>
        <p:spPr>
          <a:prstGeom prst="rect">
            <a:avLst/>
          </a:prstGeom>
        </p:spPr>
        <p:txBody>
          <a:bodyPr/>
          <a:lstStyle/>
          <a:p>
            <a:pPr marL="383539" indent="-342899">
              <a:defRPr sz="2600"/>
            </a:pPr>
            <a:r>
              <a:t>IPP Document Encryption v1.0 (Smith)</a:t>
            </a:r>
          </a:p>
          <a:p>
            <a:pPr marL="383539" indent="-342899">
              <a:defRPr sz="2600"/>
            </a:pPr>
            <a:r>
              <a:t>IPP Everywhere Client Self-Certification</a:t>
            </a:r>
          </a:p>
          <a:p>
            <a:pPr marL="383539" indent="-342899">
              <a:defRPr sz="2600"/>
            </a:pPr>
            <a:r>
              <a:t>IPP Everywhere MFD / IPP Everywhere 2.0</a:t>
            </a:r>
          </a:p>
          <a:p>
            <a:pPr marL="383539" indent="-342899">
              <a:defRPr sz="2600"/>
            </a:pPr>
            <a:r>
              <a:t>IPP Transform Service v1.0 (Ira/Paul)</a:t>
            </a:r>
          </a:p>
          <a:p>
            <a:pPr marL="383539" indent="-342899">
              <a:defRPr sz="2600"/>
            </a:pPr>
          </a:p>
          <a:p>
            <a:pPr marL="383539" indent="-342899">
              <a:defRPr sz="2600"/>
            </a:pPr>
          </a:p>
          <a:p>
            <a:pPr marL="383539" indent="-342899">
              <a:defRPr sz="2600"/>
            </a:pPr>
            <a:r>
              <a:t>Also:</a:t>
            </a:r>
          </a:p>
          <a:p>
            <a:pPr lvl="1" marL="840739" indent="-342899">
              <a:defRPr sz="2600"/>
            </a:pPr>
            <a:r>
              <a:t>Q: Should the PWG/IPP WG shift from a focus on specifications to reference implementations &amp; certification?</a:t>
            </a:r>
          </a:p>
        </p:txBody>
      </p:sp>
      <p:sp>
        <p:nvSpPr>
          <p:cNvPr id="34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4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4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5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51" name="Next Steps"/>
          <p:cNvSpPr txBox="1"/>
          <p:nvPr>
            <p:ph type="ctrTitle"/>
          </p:nvPr>
        </p:nvSpPr>
        <p:spPr>
          <a:prstGeom prst="rect">
            <a:avLst/>
          </a:prstGeom>
        </p:spPr>
        <p:txBody>
          <a:bodyPr/>
          <a:lstStyle/>
          <a:p>
            <a:pPr/>
            <a:r>
              <a:t>Next Steps</a:t>
            </a:r>
          </a:p>
        </p:txBody>
      </p:sp>
      <p:sp>
        <p:nvSpPr>
          <p:cNvPr id="352" name="Body"/>
          <p:cNvSpPr txBox="1"/>
          <p:nvPr>
            <p:ph type="subTitle" sz="half" idx="1"/>
          </p:nvPr>
        </p:nvSpPr>
        <p:spPr>
          <a:prstGeom prst="rect">
            <a:avLst/>
          </a:prstGeom>
        </p:spPr>
        <p:txBody>
          <a:bodyPr/>
          <a:lstStyle/>
          <a:p>
            <a:pPr/>
          </a:p>
        </p:txBody>
      </p:sp>
      <p:sp>
        <p:nvSpPr>
          <p:cNvPr id="35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5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0" name="Next Steps"/>
          <p:cNvSpPr txBox="1"/>
          <p:nvPr>
            <p:ph type="title"/>
          </p:nvPr>
        </p:nvSpPr>
        <p:spPr>
          <a:prstGeom prst="rect">
            <a:avLst/>
          </a:prstGeom>
        </p:spPr>
        <p:txBody>
          <a:bodyPr/>
          <a:lstStyle/>
          <a:p>
            <a:pPr/>
            <a:r>
              <a:t>Next Steps</a:t>
            </a:r>
          </a:p>
        </p:txBody>
      </p:sp>
      <p:sp>
        <p:nvSpPr>
          <p:cNvPr id="36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362" name="IPP Schedule.pdf" descr="IPP Schedule.pdf"/>
          <p:cNvPicPr>
            <a:picLocks noChangeAspect="1"/>
          </p:cNvPicPr>
          <p:nvPr/>
        </p:nvPicPr>
        <p:blipFill>
          <a:blip r:embed="rId3">
            <a:extLst/>
          </a:blip>
          <a:stretch>
            <a:fillRect/>
          </a:stretch>
        </p:blipFill>
        <p:spPr>
          <a:xfrm>
            <a:off x="0" y="1965277"/>
            <a:ext cx="13004800" cy="5823046"/>
          </a:xfrm>
          <a:prstGeom prst="rect">
            <a:avLst/>
          </a:prstGeom>
        </p:spPr>
      </p:pic>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6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9" name="Next Steps"/>
          <p:cNvSpPr txBox="1"/>
          <p:nvPr>
            <p:ph type="title"/>
          </p:nvPr>
        </p:nvSpPr>
        <p:spPr>
          <a:prstGeom prst="rect">
            <a:avLst/>
          </a:prstGeom>
        </p:spPr>
        <p:txBody>
          <a:bodyPr/>
          <a:lstStyle/>
          <a:p>
            <a:pPr/>
            <a:r>
              <a:t>Next Steps</a:t>
            </a:r>
          </a:p>
        </p:txBody>
      </p:sp>
      <p:sp>
        <p:nvSpPr>
          <p:cNvPr id="370" name="Advance IPP/1.1 to IETF Internet Standard…"/>
          <p:cNvSpPr txBox="1"/>
          <p:nvPr>
            <p:ph type="body" idx="1"/>
          </p:nvPr>
        </p:nvSpPr>
        <p:spPr>
          <a:prstGeom prst="rect">
            <a:avLst/>
          </a:prstGeom>
        </p:spPr>
        <p:txBody>
          <a:bodyPr/>
          <a:lstStyle/>
          <a:p>
            <a:pPr/>
            <a:r>
              <a:t>Advance IPP/1.1 to IETF Internet Standard</a:t>
            </a:r>
          </a:p>
          <a:p>
            <a:pPr lvl="1"/>
            <a:r>
              <a:t>Request change of status after IETF 101</a:t>
            </a:r>
          </a:p>
          <a:p>
            <a:pPr/>
            <a:r>
              <a:t>IPP Authentication Methods, IPP Job Save Password (Smith)</a:t>
            </a:r>
          </a:p>
          <a:p>
            <a:pPr lvl="1"/>
            <a:r>
              <a:t>Continue developing as white papers/registrations</a:t>
            </a:r>
          </a:p>
          <a:p>
            <a:pPr/>
            <a:r>
              <a:t>"Welcome to Printing with IPP" Book (Mike/Pete/Smith)</a:t>
            </a:r>
          </a:p>
          <a:p>
            <a:pPr lvl="1"/>
            <a:r>
              <a:t>Continue developing, publish drafts ASAP</a:t>
            </a:r>
          </a:p>
          <a:p>
            <a:pPr/>
            <a:r>
              <a:t>IPP System Service (Ira/Mike)</a:t>
            </a:r>
          </a:p>
          <a:p>
            <a:pPr lvl="1"/>
            <a:r>
              <a:t>Stable working draft in Q2/Q3 2018</a:t>
            </a:r>
          </a:p>
          <a:p>
            <a:pPr/>
            <a:r>
              <a:t>IPP Everywhere Printer Self-Certification Manual v1.1 (Mike/Smith)</a:t>
            </a:r>
          </a:p>
          <a:p>
            <a:pPr lvl="1"/>
            <a:r>
              <a:t>Interim working draft in Q2 2018</a:t>
            </a:r>
          </a:p>
          <a:p>
            <a:pPr/>
            <a:r>
              <a:t>MFD Alerts v1.1 (Ira/Mike/Smith - Errata Update)</a:t>
            </a:r>
          </a:p>
          <a:p>
            <a:pPr lvl="1"/>
            <a:r>
              <a:t>Initial working draft in Q1/Q2 2018</a:t>
            </a:r>
          </a:p>
        </p:txBody>
      </p:sp>
      <p:sp>
        <p:nvSpPr>
          <p:cNvPr id="37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7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78" name="More Information"/>
          <p:cNvSpPr txBox="1"/>
          <p:nvPr>
            <p:ph type="title"/>
          </p:nvPr>
        </p:nvSpPr>
        <p:spPr>
          <a:prstGeom prst="rect">
            <a:avLst/>
          </a:prstGeom>
        </p:spPr>
        <p:txBody>
          <a:bodyPr/>
          <a:lstStyle/>
          <a:p>
            <a:pPr/>
            <a:r>
              <a:t>More Information</a:t>
            </a:r>
          </a:p>
        </p:txBody>
      </p:sp>
      <p:sp>
        <p:nvSpPr>
          <p:cNvPr id="379"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February 15, 2018 and March 1, 2018 at 3pm ET</a:t>
            </a:r>
          </a:p>
        </p:txBody>
      </p:sp>
      <p:sp>
        <p:nvSpPr>
          <p:cNvPr id="38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Charter"/>
          <p:cNvSpPr txBox="1"/>
          <p:nvPr>
            <p:ph type="title"/>
          </p:nvPr>
        </p:nvSpPr>
        <p:spPr>
          <a:prstGeom prst="rect">
            <a:avLst/>
          </a:prstGeom>
        </p:spPr>
        <p:txBody>
          <a:bodyPr/>
          <a:lstStyle/>
          <a:p>
            <a:pPr/>
            <a:r>
              <a:t>Charter</a:t>
            </a:r>
          </a:p>
        </p:txBody>
      </p:sp>
      <p:sp>
        <p:nvSpPr>
          <p:cNvPr id="105"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Officers"/>
          <p:cNvSpPr txBox="1"/>
          <p:nvPr>
            <p:ph type="title"/>
          </p:nvPr>
        </p:nvSpPr>
        <p:spPr>
          <a:prstGeom prst="rect">
            <a:avLst/>
          </a:prstGeom>
        </p:spPr>
        <p:txBody>
          <a:bodyPr/>
          <a:lstStyle/>
          <a:p>
            <a:pPr/>
            <a:r>
              <a:t>Officers</a:t>
            </a:r>
          </a:p>
        </p:txBody>
      </p:sp>
      <p:sp>
        <p:nvSpPr>
          <p:cNvPr id="115"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a:t>
            </a:r>
          </a:p>
          <a:p>
            <a:pPr lvl="1"/>
            <a:r>
              <a:t>Smith Kennedy (HP Inc.) – Various white papers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tatus (1/3)"/>
          <p:cNvSpPr txBox="1"/>
          <p:nvPr>
            <p:ph type="title"/>
          </p:nvPr>
        </p:nvSpPr>
        <p:spPr>
          <a:prstGeom prst="rect">
            <a:avLst/>
          </a:prstGeom>
        </p:spPr>
        <p:txBody>
          <a:bodyPr/>
          <a:lstStyle/>
          <a:p>
            <a:pPr/>
            <a:r>
              <a:t>Status (1/3)</a:t>
            </a:r>
          </a:p>
        </p:txBody>
      </p:sp>
      <p:sp>
        <p:nvSpPr>
          <p:cNvPr id="123" name="PWG Specifications in development:…"/>
          <p:cNvSpPr txBox="1"/>
          <p:nvPr>
            <p:ph type="body" idx="1"/>
          </p:nvPr>
        </p:nvSpPr>
        <p:spPr>
          <a:prstGeom prst="rect">
            <a:avLst/>
          </a:prstGeom>
        </p:spPr>
        <p:txBody>
          <a:bodyPr/>
          <a:lstStyle/>
          <a:p>
            <a:pPr/>
            <a:r>
              <a:t>PWG Specifications in development:</a:t>
            </a:r>
          </a:p>
          <a:p>
            <a:pPr lvl="1"/>
            <a:r>
              <a:t>IPP System Service v1.0 (SYSTEM)	- Prototype Draft</a:t>
            </a:r>
          </a:p>
          <a:p>
            <a:pPr lvl="1"/>
          </a:p>
          <a:p>
            <a:pPr/>
            <a:r>
              <a:t>IPP Registration Documents in development:</a:t>
            </a:r>
          </a:p>
          <a:p>
            <a:pPr lvl="1"/>
            <a:r>
              <a:t>IPP Authentication Methods		- Interim Draft</a:t>
            </a:r>
          </a:p>
          <a:p>
            <a:pPr lvl="1"/>
            <a:r>
              <a:t>IPP Job Save Password		- Interim Draft</a:t>
            </a:r>
          </a:p>
        </p:txBody>
      </p:sp>
      <p:sp>
        <p:nvSpPr>
          <p:cNvPr id="12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tatus (2/3)"/>
          <p:cNvSpPr txBox="1"/>
          <p:nvPr>
            <p:ph type="title"/>
          </p:nvPr>
        </p:nvSpPr>
        <p:spPr>
          <a:prstGeom prst="rect">
            <a:avLst/>
          </a:prstGeom>
        </p:spPr>
        <p:txBody>
          <a:bodyPr/>
          <a:lstStyle/>
          <a:p>
            <a:pPr/>
            <a:r>
              <a:t>Status (2/3)</a:t>
            </a:r>
          </a:p>
        </p:txBody>
      </p:sp>
      <p:sp>
        <p:nvSpPr>
          <p:cNvPr id="132" name="Recent IPP WG Approved Documents:…"/>
          <p:cNvSpPr txBox="1"/>
          <p:nvPr>
            <p:ph type="body" idx="1"/>
          </p:nvPr>
        </p:nvSpPr>
        <p:spPr>
          <a:prstGeom prst="rect">
            <a:avLst/>
          </a:prstGeom>
        </p:spPr>
        <p:txBody>
          <a:bodyPr/>
          <a:lstStyle/>
          <a:p>
            <a:pPr/>
            <a:r>
              <a:t>Recent IPP WG Approved Documents:</a:t>
            </a:r>
          </a:p>
          <a:p>
            <a:pPr lvl="1"/>
            <a:r>
              <a:t>"IPP Get-User-Printer-Attributes" Registration</a:t>
            </a:r>
          </a:p>
          <a:p>
            <a:pPr lvl="1"/>
            <a:r>
              <a:t>"IPP Presets" Registration</a:t>
            </a:r>
          </a:p>
          <a:p>
            <a:pPr lvl="1"/>
            <a:r>
              <a:t>"Supporting Multi-Purpose Trays" Best Practice</a:t>
            </a:r>
          </a:p>
          <a:p>
            <a:pPr lvl="1"/>
          </a:p>
          <a:p>
            <a:pPr/>
            <a:r>
              <a:t>Recent PWG Approved Documents:</a:t>
            </a:r>
          </a:p>
          <a:p>
            <a:pPr lvl="1"/>
            <a:r>
              <a:t>PWG 3D Print Job Ticket and Associated Capabilities v1.0 (PJT3D)</a:t>
            </a:r>
          </a:p>
          <a:p>
            <a:pPr lvl="1"/>
            <a:r>
              <a:t>PWG 5100.1-2017: IPP Finishings 2.1 (FIN)</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p:txBody>
      </p:sp>
      <p:sp>
        <p:nvSpPr>
          <p:cNvPr id="13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tatus (3/3)"/>
          <p:cNvSpPr txBox="1"/>
          <p:nvPr>
            <p:ph type="title"/>
          </p:nvPr>
        </p:nvSpPr>
        <p:spPr>
          <a:prstGeom prst="rect">
            <a:avLst/>
          </a:prstGeom>
        </p:spPr>
        <p:txBody>
          <a:bodyPr/>
          <a:lstStyle/>
          <a:p>
            <a:pPr/>
            <a:r>
              <a:t>Status (3/3)</a:t>
            </a:r>
          </a:p>
        </p:txBody>
      </p:sp>
      <p:sp>
        <p:nvSpPr>
          <p:cNvPr id="141"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206 printers currently listed (more than doubled since August 2017)</a:t>
            </a:r>
          </a:p>
          <a:p>
            <a:pPr lvl="1"/>
            <a:r>
              <a:t>Second 1.0 self-certification tools update released in October 2017</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IETF IPP/1.1 Updates"/>
          <p:cNvSpPr txBox="1"/>
          <p:nvPr>
            <p:ph type="title"/>
          </p:nvPr>
        </p:nvSpPr>
        <p:spPr>
          <a:prstGeom prst="rect">
            <a:avLst/>
          </a:prstGeom>
        </p:spPr>
        <p:txBody>
          <a:bodyPr/>
          <a:lstStyle/>
          <a:p>
            <a:pPr/>
            <a:r>
              <a:t>IETF IPP/1.1 Updates</a:t>
            </a:r>
          </a:p>
        </p:txBody>
      </p:sp>
      <p:sp>
        <p:nvSpPr>
          <p:cNvPr id="150" name="RFCs 8010 and 8011 have been published which replace (obsolete) RFCs 2910, 2911, 3381 (deprecated job progress attributes), and 3382 (collection attribute syntax)…"/>
          <p:cNvSpPr txBox="1"/>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a:r>
              <a:rPr b="1"/>
              <a:t>Pending:</a:t>
            </a:r>
            <a:r>
              <a:t> Advance RFC 8010 and 8011 to IETF Internet Standard through status change</a:t>
            </a:r>
          </a:p>
          <a:p>
            <a:pPr lvl="2">
              <a:spcBef>
                <a:spcPts val="600"/>
              </a:spcBef>
            </a:pPr>
            <a:r>
              <a:t>IESG process described in RFCs 2026 and 6410</a:t>
            </a:r>
          </a:p>
          <a:p>
            <a:pPr lvl="2">
              <a:spcBef>
                <a:spcPts val="600"/>
              </a:spcBef>
            </a:pPr>
            <a:r>
              <a:t>Mike and Ira working on this - will contact area directors after IETF 101</a:t>
            </a:r>
          </a:p>
        </p:txBody>
      </p:sp>
      <p:sp>
        <p:nvSpPr>
          <p:cNvPr id="151"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