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Shape 1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 name="Shape 2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Shape 2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Shape 4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43" name="Shape 4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Shape 44"/>
          <p:cNvSpPr/>
          <p:nvPr>
            <p:ph type="title"/>
          </p:nvPr>
        </p:nvSpPr>
        <p:spPr>
          <a:xfrm>
            <a:off x="647700" y="65475"/>
            <a:ext cx="10782300" cy="14478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Shape 5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56" name="Shape 5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Shape 57"/>
          <p:cNvSpPr/>
          <p:nvPr>
            <p:ph type="title"/>
          </p:nvPr>
        </p:nvSpPr>
        <p:spPr>
          <a:xfrm>
            <a:off x="647700" y="65475"/>
            <a:ext cx="10744200" cy="1447801"/>
          </a:xfrm>
          <a:prstGeom prst="rect">
            <a:avLst/>
          </a:prstGeom>
        </p:spPr>
        <p:txBody>
          <a:bodyPr/>
          <a:lstStyle/>
          <a:p>
            <a:pPr/>
            <a:r>
              <a:t>Title Text</a:t>
            </a:r>
          </a:p>
        </p:txBody>
      </p:sp>
      <p:sp>
        <p:nvSpPr>
          <p:cNvPr id="58" name="Shape 58"/>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Shape 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6" name="Shape 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Shape 7"/>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70108-rev.pdf"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finishings21-20170111-rev.pdf" TargetMode="External"/><Relationship Id="rId4" Type="http://schemas.openxmlformats.org/officeDocument/2006/relationships/hyperlink" Target="http://www.pwg.org/pipermail/pwg-announce/2017/003777.html"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3d10-20170110-rev.pdf"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nsi.org/amsc" TargetMode="External"/><Relationship Id="rId4" Type="http://schemas.openxmlformats.org/officeDocument/2006/relationships/hyperlink" Target="https://www.astm.org/COMMITTEE/F42.htm" TargetMode="External"/><Relationship Id="rId5" Type="http://schemas.openxmlformats.org/officeDocument/2006/relationships/hyperlink" Target="http://www.iso.org/iso/iso_technical_committee?commid=629086"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Shape 69"/>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Shape 71"/>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72" name="Shape 72"/>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hape 7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Shape 74"/>
          <p:cNvSpPr/>
          <p:nvPr>
            <p:ph type="ctrTitle"/>
          </p:nvPr>
        </p:nvSpPr>
        <p:spPr>
          <a:prstGeom prst="rect">
            <a:avLst/>
          </a:prstGeom>
        </p:spPr>
        <p:txBody>
          <a:bodyPr/>
          <a:lstStyle/>
          <a:p>
            <a:pPr/>
            <a:r>
              <a:t>IPP Workgroup Session, Day 1</a:t>
            </a:r>
          </a:p>
        </p:txBody>
      </p:sp>
      <p:sp>
        <p:nvSpPr>
          <p:cNvPr id="75" name="Shape 75"/>
          <p:cNvSpPr/>
          <p:nvPr>
            <p:ph type="subTitle" sz="half" idx="1"/>
          </p:nvPr>
        </p:nvSpPr>
        <p:spPr>
          <a:prstGeom prst="rect">
            <a:avLst/>
          </a:prstGeom>
        </p:spPr>
        <p:txBody>
          <a:bodyPr/>
          <a:lstStyle/>
          <a:p>
            <a:pPr marR="40639">
              <a:spcBef>
                <a:spcPts val="500"/>
              </a:spcBef>
            </a:pPr>
            <a:r>
              <a:t>February 14, 2017</a:t>
            </a:r>
          </a:p>
          <a:p>
            <a:pPr marR="40639">
              <a:spcBef>
                <a:spcPts val="500"/>
              </a:spcBef>
            </a:pPr>
            <a:r>
              <a:t>Sunnyvale, CA (Apple)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Shape 154"/>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55"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56" name="Shape 156"/>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57" name="Shape 157"/>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58" name="Shape 158"/>
          <p:cNvSpPr/>
          <p:nvPr>
            <p:ph type="ctrTitle"/>
          </p:nvPr>
        </p:nvSpPr>
        <p:spPr>
          <a:prstGeom prst="rect">
            <a:avLst/>
          </a:prstGeom>
        </p:spPr>
        <p:txBody>
          <a:bodyPr/>
          <a:lstStyle/>
          <a:p>
            <a:pPr/>
            <a:r>
              <a:t>Break</a:t>
            </a:r>
          </a:p>
        </p:txBody>
      </p:sp>
      <p:sp>
        <p:nvSpPr>
          <p:cNvPr id="159" name="Shape 159"/>
          <p:cNvSpPr/>
          <p:nvPr>
            <p:ph type="subTitle" sz="half" idx="1"/>
          </p:nvPr>
        </p:nvSpPr>
        <p:spPr>
          <a:prstGeom prst="rect">
            <a:avLst/>
          </a:prstGeom>
        </p:spPr>
        <p:txBody>
          <a:bodyPr/>
          <a:lstStyle/>
          <a:p>
            <a:pPr/>
          </a:p>
        </p:txBody>
      </p:sp>
      <p:sp>
        <p:nvSpPr>
          <p:cNvPr id="160" name="Shape 16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Shape 16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Shape 16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66" name="Shape 16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Shape 167"/>
          <p:cNvSpPr/>
          <p:nvPr>
            <p:ph type="title"/>
          </p:nvPr>
        </p:nvSpPr>
        <p:spPr>
          <a:prstGeom prst="rect">
            <a:avLst/>
          </a:prstGeom>
        </p:spPr>
        <p:txBody>
          <a:bodyPr/>
          <a:lstStyle/>
          <a:p>
            <a:pPr/>
            <a:r>
              <a:t>IPP System Service (SYSTEM)</a:t>
            </a:r>
          </a:p>
        </p:txBody>
      </p:sp>
      <p:sp>
        <p:nvSpPr>
          <p:cNvPr id="168" name="Shape 168"/>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http://ftp.pwg.org/pub/pwg/ipp/wd/wd-ippsystem10-20170108-rev.pdf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Prototype draft in Q1/Q2 2017</a:t>
            </a:r>
          </a:p>
        </p:txBody>
      </p:sp>
      <p:sp>
        <p:nvSpPr>
          <p:cNvPr id="169" name="Shape 169"/>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3" name="Shape 17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4" name="Shape 17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75" name="Shape 17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6" name="Shape 176"/>
          <p:cNvSpPr/>
          <p:nvPr>
            <p:ph type="title"/>
          </p:nvPr>
        </p:nvSpPr>
        <p:spPr>
          <a:prstGeom prst="rect">
            <a:avLst/>
          </a:prstGeom>
        </p:spPr>
        <p:txBody>
          <a:bodyPr/>
          <a:lstStyle/>
          <a:p>
            <a:pPr/>
            <a:r>
              <a:t>Proposal/White Paper</a:t>
            </a:r>
          </a:p>
        </p:txBody>
      </p:sp>
      <p:sp>
        <p:nvSpPr>
          <p:cNvPr id="177" name="Shape 177"/>
          <p:cNvSpPr/>
          <p:nvPr>
            <p:ph type="body" idx="1"/>
          </p:nvPr>
        </p:nvSpPr>
        <p:spPr>
          <a:prstGeom prst="rect">
            <a:avLst/>
          </a:prstGeom>
        </p:spPr>
        <p:txBody>
          <a:bodyPr/>
          <a:lstStyle/>
          <a:p>
            <a:pPr/>
            <a:r>
              <a:t>White Paper (if we have one):</a:t>
            </a:r>
          </a:p>
          <a:p>
            <a:pPr lvl="1"/>
            <a:r>
              <a:t>...</a:t>
            </a:r>
          </a:p>
          <a:p>
            <a:pPr/>
            <a:r>
              <a:t>Get-User-Printer-Attributes/Get-User-Supported-Values</a:t>
            </a:r>
          </a:p>
          <a:p>
            <a:pPr lvl="1"/>
            <a:r>
              <a:t>Defines an operation that provides a Get-Printer-Attributes response filtered by the most authenticated user</a:t>
            </a:r>
          </a:p>
          <a:p>
            <a:pPr lvl="1"/>
            <a:r>
              <a:t>Useful for things like limiting which users can print in color, use a particular letterhead, etc.</a:t>
            </a:r>
          </a:p>
          <a:p>
            <a:pPr lvl="1"/>
            <a:r>
              <a:t>Clients that support the operation will only show available print options to the user instead of reporting an error (or having the options silently overridden by the Printer) when the user submits the job</a:t>
            </a:r>
          </a:p>
          <a:p>
            <a:pPr lvl="1"/>
            <a:r>
              <a:t>Needed because Get-Printer-Attributes is not defined as an authenticated operation (so no clients support it), nor does it include the "most authenticated user identity" as a filter criteria (which isn't something we can expose using "get-attributes-supported")</a:t>
            </a:r>
          </a:p>
          <a:p>
            <a:pPr/>
            <a:r>
              <a:t>Want to discuss how we will formally define and register this operation</a:t>
            </a:r>
          </a:p>
        </p:txBody>
      </p:sp>
      <p:sp>
        <p:nvSpPr>
          <p:cNvPr id="178" name="Shape 17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Shape 181"/>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2"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3" name="Shape 183"/>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84" name="Shape 184"/>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5" name="Shape 18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86" name="Shape 186"/>
          <p:cNvSpPr/>
          <p:nvPr>
            <p:ph type="ctrTitle"/>
          </p:nvPr>
        </p:nvSpPr>
        <p:spPr>
          <a:prstGeom prst="rect">
            <a:avLst/>
          </a:prstGeom>
        </p:spPr>
        <p:txBody>
          <a:bodyPr/>
          <a:lstStyle/>
          <a:p>
            <a:pPr/>
            <a:r>
              <a:t>IPP Workgroup Session, Day 2</a:t>
            </a:r>
          </a:p>
        </p:txBody>
      </p:sp>
      <p:sp>
        <p:nvSpPr>
          <p:cNvPr id="187" name="Shape 187"/>
          <p:cNvSpPr/>
          <p:nvPr>
            <p:ph type="subTitle" sz="half" idx="1"/>
          </p:nvPr>
        </p:nvSpPr>
        <p:spPr>
          <a:prstGeom prst="rect">
            <a:avLst/>
          </a:prstGeom>
        </p:spPr>
        <p:txBody>
          <a:bodyPr/>
          <a:lstStyle/>
          <a:p>
            <a:pPr marR="40639">
              <a:spcBef>
                <a:spcPts val="500"/>
              </a:spcBef>
            </a:pPr>
            <a:r>
              <a:t>February 15, 2017</a:t>
            </a:r>
          </a:p>
          <a:p>
            <a:pPr marR="40639">
              <a:spcBef>
                <a:spcPts val="500"/>
              </a:spcBef>
            </a:pPr>
            <a:r>
              <a:t>Sunnyvale, CA (Apple)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1" name="Shape 19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2" name="Shape 19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93" name="Shape 19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Shape 194"/>
          <p:cNvSpPr/>
          <p:nvPr>
            <p:ph type="title"/>
          </p:nvPr>
        </p:nvSpPr>
        <p:spPr>
          <a:prstGeom prst="rect">
            <a:avLst/>
          </a:prstGeom>
        </p:spPr>
        <p:txBody>
          <a:bodyPr/>
          <a:lstStyle/>
          <a:p>
            <a:pPr/>
            <a:r>
              <a:t>PWG IP Policy</a:t>
            </a:r>
          </a:p>
        </p:txBody>
      </p:sp>
      <p:sp>
        <p:nvSpPr>
          <p:cNvPr id="195" name="Shape 195"/>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196" name="Shape 19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Shape 1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1" name="Shape 20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2" name="Shape 20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3" name="Shape 20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4" name="Shape 204"/>
          <p:cNvSpPr/>
          <p:nvPr>
            <p:ph type="title"/>
          </p:nvPr>
        </p:nvSpPr>
        <p:spPr>
          <a:prstGeom prst="rect">
            <a:avLst/>
          </a:prstGeom>
        </p:spPr>
        <p:txBody>
          <a:bodyPr/>
          <a:lstStyle/>
          <a:p>
            <a:pPr/>
            <a:r>
              <a:t>Agenda</a:t>
            </a:r>
          </a:p>
        </p:txBody>
      </p:sp>
      <p:graphicFrame>
        <p:nvGraphicFramePr>
          <p:cNvPr id="205" name="Table 205"/>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06" name="Shape 206"/>
          <p:cNvSpPr/>
          <p:nvPr/>
        </p:nvSpPr>
        <p:spPr>
          <a:xfrm>
            <a:off x="1416050" y="1997334"/>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14, 2017</a:t>
            </a:r>
          </a:p>
        </p:txBody>
      </p:sp>
      <p:graphicFrame>
        <p:nvGraphicFramePr>
          <p:cNvPr id="207" name="Table 207"/>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9:00 - 9:45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9:45 - 11:45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and Related Standards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11:45 - 12:00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208" name="Shape 208"/>
          <p:cNvSpPr/>
          <p:nvPr/>
        </p:nvSpPr>
        <p:spPr>
          <a:xfrm>
            <a:off x="1416050" y="4968707"/>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15, 2017</a:t>
            </a:r>
          </a:p>
        </p:txBody>
      </p:sp>
      <p:sp>
        <p:nvSpPr>
          <p:cNvPr id="209" name="Shape 209"/>
          <p:cNvSpPr/>
          <p:nvPr/>
        </p:nvSpPr>
        <p:spPr>
          <a:xfrm>
            <a:off x="787400" y="1906603"/>
            <a:ext cx="10845800" cy="298493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3" name="Shape 21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4" name="Shape 21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15" name="Shape 21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6" name="Shape 216"/>
          <p:cNvSpPr/>
          <p:nvPr>
            <p:ph type="title"/>
          </p:nvPr>
        </p:nvSpPr>
        <p:spPr>
          <a:prstGeom prst="rect">
            <a:avLst/>
          </a:prstGeom>
        </p:spPr>
        <p:txBody>
          <a:bodyPr/>
          <a:lstStyle/>
          <a:p>
            <a:pPr/>
            <a:r>
              <a:t>IPP Finishings 2.1</a:t>
            </a:r>
          </a:p>
        </p:txBody>
      </p:sp>
      <p:sp>
        <p:nvSpPr>
          <p:cNvPr id="217" name="Shape 217"/>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http://ftp.pwg.org/pub/pwg/ipp/wd/wd-ippfinishings21-20170111-rev.pdf</a:t>
            </a:r>
          </a:p>
          <a:p>
            <a:pPr/>
            <a:r>
              <a:t>PWG Formal Vote ends February 17, 2017 (this Friday)</a:t>
            </a:r>
          </a:p>
          <a:p>
            <a:pPr lvl="1"/>
            <a:r>
              <a:rPr u="sng">
                <a:hlinkClick r:id="rId4" invalidUrl="" action="" tgtFrame="" tooltip="" history="1" highlightClick="0" endSnd="0"/>
              </a:rPr>
              <a:t>http://www.pwg.org/pipermail/pwg-announce/2017/003777.html</a:t>
            </a:r>
          </a:p>
          <a:p>
            <a:pPr/>
            <a:r>
              <a:t>One reported issue/question concerning how to include the 'jog-offset' finishing process</a:t>
            </a:r>
          </a:p>
          <a:p>
            <a:pPr lvl="1"/>
            <a:r>
              <a:t>Answer is to use a "finishing-template" value of 'job-offset'</a:t>
            </a:r>
          </a:p>
          <a:p>
            <a:pPr lvl="1"/>
            <a:r>
              <a:t>Will investigate whether a "jogging" collection is necessary for "finishings-col" in a future update</a:t>
            </a:r>
          </a:p>
        </p:txBody>
      </p:sp>
      <p:sp>
        <p:nvSpPr>
          <p:cNvPr id="218" name="Shape 21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2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2" name="Shape 22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3" name="Shape 22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24" name="Shape 22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5" name="Shape 225"/>
          <p:cNvSpPr/>
          <p:nvPr>
            <p:ph type="title"/>
          </p:nvPr>
        </p:nvSpPr>
        <p:spPr>
          <a:prstGeom prst="rect">
            <a:avLst/>
          </a:prstGeom>
        </p:spPr>
        <p:txBody>
          <a:bodyPr/>
          <a:lstStyle/>
          <a:p>
            <a:pPr/>
            <a:r>
              <a:t>IPP 3D Printing Extensions</a:t>
            </a:r>
          </a:p>
        </p:txBody>
      </p:sp>
      <p:sp>
        <p:nvSpPr>
          <p:cNvPr id="226" name="Shape 226"/>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http://ftp.pwg.org/pub/pwg/ipp/wd/wd-ipp3d10-20170110-rev.pdf</a:t>
            </a:r>
          </a:p>
          <a:p>
            <a:pPr/>
            <a:r>
              <a:t>PWG Formal Vote Concluded on February 10, 2017</a:t>
            </a:r>
          </a:p>
          <a:p>
            <a:pPr lvl="1"/>
            <a:r>
              <a:t>Results: ...</a:t>
            </a:r>
          </a:p>
          <a:p>
            <a:pPr/>
            <a:r>
              <a:t>Editorial comments:</a:t>
            </a:r>
          </a:p>
          <a:p>
            <a:pPr lvl="1"/>
            <a:r>
              <a:t>Need to update RFC 8010/8011 references (new publication date)</a:t>
            </a:r>
          </a:p>
          <a:p>
            <a:pPr lvl="1"/>
            <a:r>
              <a:t>Request to change attribute name (next slide)</a:t>
            </a:r>
          </a:p>
          <a:p>
            <a:pPr/>
            <a:r>
              <a:t>Next steps:</a:t>
            </a:r>
          </a:p>
          <a:p>
            <a:pPr lvl="1"/>
            <a:r>
              <a:t>Publication: ASAP</a:t>
            </a:r>
          </a:p>
          <a:p>
            <a:pPr lvl="1"/>
            <a:r>
              <a:t>Interoperability testing: Q1 2018?</a:t>
            </a:r>
          </a:p>
          <a:p>
            <a:pPr lvl="1"/>
            <a:r>
              <a:t>Continue to develop IPP sample code?</a:t>
            </a:r>
          </a:p>
        </p:txBody>
      </p:sp>
      <p:sp>
        <p:nvSpPr>
          <p:cNvPr id="227" name="Shape 22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1" name="Shape 23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2" name="Shape 23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33" name="Shape 23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4" name="Shape 234"/>
          <p:cNvSpPr/>
          <p:nvPr>
            <p:ph type="title"/>
          </p:nvPr>
        </p:nvSpPr>
        <p:spPr>
          <a:prstGeom prst="rect">
            <a:avLst/>
          </a:prstGeom>
        </p:spPr>
        <p:txBody>
          <a:bodyPr/>
          <a:lstStyle/>
          <a:p>
            <a:pPr/>
            <a:r>
              <a:t>IPP 3D Printing Extensions</a:t>
            </a:r>
          </a:p>
        </p:txBody>
      </p:sp>
      <p:sp>
        <p:nvSpPr>
          <p:cNvPr id="235" name="Shape 235"/>
          <p:cNvSpPr/>
          <p:nvPr>
            <p:ph type="body" idx="1"/>
          </p:nvPr>
        </p:nvSpPr>
        <p:spPr>
          <a:prstGeom prst="rect">
            <a:avLst/>
          </a:prstGeom>
        </p:spPr>
        <p:txBody>
          <a:bodyPr/>
          <a:lstStyle/>
          <a:p>
            <a:pPr/>
            <a:r>
              <a:t>Request to change name of "print-rafts" Job Template attribute to "print-base"</a:t>
            </a:r>
          </a:p>
          <a:p>
            <a:pPr lvl="1"/>
            <a:r>
              <a:t>It is more than just rafts - values include 'brim', 'raft', and 'skirt'</a:t>
            </a:r>
          </a:p>
          <a:p>
            <a:pPr lvl="1"/>
            <a:r>
              <a:t>Current name is a holdover from existing 3D printer UI which started with rafts and then added brims and skirts</a:t>
            </a:r>
          </a:p>
          <a:p>
            <a:pPr lvl="1"/>
            <a:r>
              <a:t>No change in semantics, just a wording change</a:t>
            </a:r>
          </a:p>
          <a:p>
            <a:pPr/>
            <a:r>
              <a:t>Also affects the 'raft' value for "material-purpose"</a:t>
            </a:r>
          </a:p>
          <a:p>
            <a:pPr/>
            <a:r>
              <a:t>Change list:</a:t>
            </a:r>
          </a:p>
          <a:p>
            <a:pPr lvl="1"/>
            <a:r>
              <a:t>"print-rafts" -&gt; "print-base"</a:t>
            </a:r>
          </a:p>
          <a:p>
            <a:pPr lvl="1"/>
            <a:r>
              <a:t>"print-rafts-default" -&gt; "print-base-default"</a:t>
            </a:r>
          </a:p>
          <a:p>
            <a:pPr lvl="1"/>
            <a:r>
              <a:t>"print-rafts-supported" -&gt; "print-base-supported"</a:t>
            </a:r>
          </a:p>
          <a:p>
            <a:pPr lvl="1"/>
            <a:r>
              <a:t>"material-purpose" value 'raft' -&gt; 'base'</a:t>
            </a:r>
          </a:p>
        </p:txBody>
      </p:sp>
      <p:sp>
        <p:nvSpPr>
          <p:cNvPr id="236" name="Shape 23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0" name="Shape 24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1" name="Shape 24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42" name="Shape 24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Shape 243"/>
          <p:cNvSpPr/>
          <p:nvPr>
            <p:ph type="title"/>
          </p:nvPr>
        </p:nvSpPr>
        <p:spPr>
          <a:prstGeom prst="rect">
            <a:avLst/>
          </a:prstGeom>
        </p:spPr>
        <p:txBody>
          <a:bodyPr/>
          <a:lstStyle/>
          <a:p>
            <a:pPr/>
            <a:r>
              <a:t>Other 3D Standards Activities</a:t>
            </a:r>
          </a:p>
        </p:txBody>
      </p:sp>
      <p:sp>
        <p:nvSpPr>
          <p:cNvPr id="244" name="Shape 244"/>
          <p:cNvSpPr/>
          <p:nvPr>
            <p:ph type="body" idx="1"/>
          </p:nvPr>
        </p:nvSpPr>
        <p:spPr>
          <a:prstGeom prst="rect">
            <a:avLst/>
          </a:prstGeom>
        </p:spPr>
        <p:txBody>
          <a:bodyPr/>
          <a:lstStyle/>
          <a:p>
            <a:pPr/>
            <a:r>
              <a:t>ANSI Additive Manufacturing Standardization Collaborative (AMSC)</a:t>
            </a:r>
          </a:p>
          <a:p>
            <a:pPr lvl="1"/>
            <a:r>
              <a:rPr u="sng">
                <a:hlinkClick r:id="rId3" invalidUrl="" action="" tgtFrame="" tooltip="" history="1" highlightClick="0" endSnd="0"/>
              </a:rPr>
              <a:t>http://www.ansi.org/amsc</a:t>
            </a:r>
          </a:p>
          <a:p>
            <a:pPr/>
            <a:r>
              <a:t>ASTM F42</a:t>
            </a:r>
          </a:p>
          <a:p>
            <a:pPr lvl="1"/>
            <a:r>
              <a:rPr u="sng">
                <a:hlinkClick r:id="rId4" invalidUrl="" action="" tgtFrame="" tooltip="" history="1" highlightClick="0" endSnd="0"/>
              </a:rPr>
              <a:t>https://www.astm.org/COMMITTEE/F42.htm</a:t>
            </a:r>
          </a:p>
          <a:p>
            <a:pPr/>
            <a:r>
              <a:t>ISO TC 261</a:t>
            </a:r>
          </a:p>
          <a:p>
            <a:pPr lvl="1"/>
            <a:r>
              <a:rPr u="sng">
                <a:hlinkClick r:id="rId5" invalidUrl="" action="" tgtFrame="" tooltip="" history="1" highlightClick="0" endSnd="0"/>
              </a:rPr>
              <a:t>http://www.iso.org/iso/iso_technical_committee?commid=629086</a:t>
            </a:r>
          </a:p>
        </p:txBody>
      </p:sp>
      <p:sp>
        <p:nvSpPr>
          <p:cNvPr id="245" name="Shape 24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Shape 7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Shape 8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81" name="Shape 8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Shape 82"/>
          <p:cNvSpPr/>
          <p:nvPr>
            <p:ph type="title"/>
          </p:nvPr>
        </p:nvSpPr>
        <p:spPr>
          <a:prstGeom prst="rect">
            <a:avLst/>
          </a:prstGeom>
        </p:spPr>
        <p:txBody>
          <a:bodyPr/>
          <a:lstStyle/>
          <a:p>
            <a:pPr/>
            <a:r>
              <a:t>PWG IP Policy</a:t>
            </a:r>
          </a:p>
        </p:txBody>
      </p:sp>
      <p:sp>
        <p:nvSpPr>
          <p:cNvPr id="83" name="Shape 83"/>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hape 84"/>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Shape 24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Shape 25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51" name="Shape 25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Shape 252"/>
          <p:cNvSpPr/>
          <p:nvPr>
            <p:ph type="title"/>
          </p:nvPr>
        </p:nvSpPr>
        <p:spPr>
          <a:prstGeom prst="rect">
            <a:avLst/>
          </a:prstGeom>
        </p:spPr>
        <p:txBody>
          <a:bodyPr/>
          <a:lstStyle/>
          <a:p>
            <a:pPr/>
            <a:r>
              <a:t>Other 3D Standards Activities</a:t>
            </a:r>
          </a:p>
        </p:txBody>
      </p:sp>
      <p:sp>
        <p:nvSpPr>
          <p:cNvPr id="253" name="Shape 253"/>
          <p:cNvSpPr/>
          <p:nvPr>
            <p:ph type="body" idx="1"/>
          </p:nvPr>
        </p:nvSpPr>
        <p:spPr>
          <a:prstGeom prst="rect">
            <a:avLst/>
          </a:prstGeom>
        </p:spPr>
        <p:txBody>
          <a:bodyPr/>
          <a:lstStyle/>
          <a:p>
            <a:pPr/>
            <a:r>
              <a:t>AMSC is trying to coordinate the standards activities of multiple organizations</a:t>
            </a:r>
          </a:p>
          <a:p>
            <a:pPr/>
            <a:r>
              <a:t>Focus is largely on material and device standardization and validation for metal powder printing</a:t>
            </a:r>
          </a:p>
          <a:p>
            <a:pPr lvl="1"/>
            <a:r>
              <a:t>Quality control issues are a major issue - very hard to get consistent, repeatable results</a:t>
            </a:r>
          </a:p>
          <a:p>
            <a:pPr/>
            <a:r>
              <a:t>Machine interfaces are largely seen as an "unsolvable" problem</a:t>
            </a:r>
          </a:p>
          <a:p>
            <a:pPr lvl="1"/>
            <a:r>
              <a:t>Probably due to the process orientation (implementation details differ wildly between vendors) - no attempt to develop an abstract data model or interfaces like we have in IPP/PWG SM</a:t>
            </a:r>
          </a:p>
          <a:p>
            <a:pPr/>
            <a:r>
              <a:t>Currently no recognition of document formats other than STL and AMF</a:t>
            </a:r>
          </a:p>
          <a:p>
            <a:pPr/>
            <a:r>
              <a:t>Most work is happening behind "closed doors" - investigating liaison opportunities</a:t>
            </a:r>
          </a:p>
        </p:txBody>
      </p:sp>
      <p:sp>
        <p:nvSpPr>
          <p:cNvPr id="254" name="Shape 25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Shape 25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Shape 25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0" name="Shape 26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hape 261"/>
          <p:cNvSpPr/>
          <p:nvPr>
            <p:ph type="title"/>
          </p:nvPr>
        </p:nvSpPr>
        <p:spPr>
          <a:prstGeom prst="rect">
            <a:avLst/>
          </a:prstGeom>
        </p:spPr>
        <p:txBody>
          <a:bodyPr/>
          <a:lstStyle/>
          <a:p>
            <a:pPr/>
            <a:r>
              <a:t>Where IPP 3D Fits</a:t>
            </a:r>
          </a:p>
        </p:txBody>
      </p:sp>
      <p:sp>
        <p:nvSpPr>
          <p:cNvPr id="262" name="Shape 262"/>
          <p:cNvSpPr/>
          <p:nvPr>
            <p:ph type="body" idx="1"/>
          </p:nvPr>
        </p:nvSpPr>
        <p:spPr>
          <a:prstGeom prst="rect">
            <a:avLst/>
          </a:prstGeom>
        </p:spPr>
        <p:txBody>
          <a:bodyPr/>
          <a:lstStyle/>
          <a:p>
            <a:pPr/>
            <a:r>
              <a:t>IPP provides a high-level vendor-neutral machine interface between Clients and Printers (or print services) that allows Clients to discover Printers, query for status and capabilities, submit jobs, and then query the status of those jobs</a:t>
            </a:r>
          </a:p>
          <a:p>
            <a:pPr/>
            <a:r>
              <a:t>Capabilities can be extended to include things like material or process conformance to a particular standard (currently being defined by ANSI/ASTM/ISO)</a:t>
            </a:r>
          </a:p>
          <a:p>
            <a:pPr/>
            <a:r>
              <a:t>Finishing processes can be extended to include things like annealing, polishing, etc., although typically such things are done by separate machines </a:t>
            </a:r>
          </a:p>
          <a:p>
            <a:pPr/>
            <a:r>
              <a:t>Job processing already supports multiple document formats identified by MIME media type, i.e., supporting STL and AMF is already possible</a:t>
            </a:r>
          </a:p>
          <a:p>
            <a:pPr/>
            <a:r>
              <a:t>In short: we are right in the middle</a:t>
            </a:r>
          </a:p>
        </p:txBody>
      </p:sp>
      <p:sp>
        <p:nvSpPr>
          <p:cNvPr id="263" name="Shape 26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6" name="Shape 266"/>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67"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68" name="Shape 268"/>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9" name="Shape 269"/>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70" name="Shape 270"/>
          <p:cNvSpPr/>
          <p:nvPr>
            <p:ph type="ctrTitle"/>
          </p:nvPr>
        </p:nvSpPr>
        <p:spPr>
          <a:prstGeom prst="rect">
            <a:avLst/>
          </a:prstGeom>
        </p:spPr>
        <p:txBody>
          <a:bodyPr/>
          <a:lstStyle/>
          <a:p>
            <a:pPr/>
            <a:r>
              <a:t>Next Steps</a:t>
            </a:r>
          </a:p>
        </p:txBody>
      </p:sp>
      <p:sp>
        <p:nvSpPr>
          <p:cNvPr id="271" name="Shape 271"/>
          <p:cNvSpPr/>
          <p:nvPr>
            <p:ph type="subTitle" sz="half" idx="1"/>
          </p:nvPr>
        </p:nvSpPr>
        <p:spPr>
          <a:prstGeom prst="rect">
            <a:avLst/>
          </a:prstGeom>
        </p:spPr>
        <p:txBody>
          <a:bodyPr/>
          <a:lstStyle/>
          <a:p>
            <a:pPr/>
          </a:p>
        </p:txBody>
      </p:sp>
      <p:sp>
        <p:nvSpPr>
          <p:cNvPr id="272" name="Shape 272"/>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5" name="Shape 27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7" name="Shape 27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78" name="Shape 27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9" name="Shape 279"/>
          <p:cNvSpPr/>
          <p:nvPr>
            <p:ph type="title"/>
          </p:nvPr>
        </p:nvSpPr>
        <p:spPr>
          <a:prstGeom prst="rect">
            <a:avLst/>
          </a:prstGeom>
        </p:spPr>
        <p:txBody>
          <a:bodyPr/>
          <a:lstStyle/>
          <a:p>
            <a:pPr/>
            <a:r>
              <a:t>Next Steps</a:t>
            </a:r>
          </a:p>
        </p:txBody>
      </p:sp>
      <p:sp>
        <p:nvSpPr>
          <p:cNvPr id="280" name="Shape 280"/>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81" name="IPP Schedule.pdf"/>
          <p:cNvPicPr>
            <a:picLocks noChangeAspect="1"/>
          </p:cNvPicPr>
          <p:nvPr/>
        </p:nvPicPr>
        <p:blipFill>
          <a:blip r:embed="rId3">
            <a:extLst/>
          </a:blip>
          <a:stretch>
            <a:fillRect/>
          </a:stretch>
        </p:blipFill>
        <p:spPr>
          <a:xfrm>
            <a:off x="-1" y="1906990"/>
            <a:ext cx="13004801" cy="7296263"/>
          </a:xfrm>
          <a:prstGeom prst="rect">
            <a:avLst/>
          </a:prstGeom>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5" name="Shape 28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6" name="Shape 28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87" name="Shape 28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8" name="Shape 288"/>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9" name="Shape 289"/>
          <p:cNvSpPr/>
          <p:nvPr>
            <p:ph type="title"/>
          </p:nvPr>
        </p:nvSpPr>
        <p:spPr>
          <a:prstGeom prst="rect">
            <a:avLst/>
          </a:prstGeom>
        </p:spPr>
        <p:txBody>
          <a:bodyPr/>
          <a:lstStyle/>
          <a:p>
            <a:pPr/>
            <a:r>
              <a:t>Next Steps</a:t>
            </a:r>
          </a:p>
        </p:txBody>
      </p:sp>
      <p:sp>
        <p:nvSpPr>
          <p:cNvPr id="290" name="Shape 290"/>
          <p:cNvSpPr/>
          <p:nvPr>
            <p:ph type="body" idx="1"/>
          </p:nvPr>
        </p:nvSpPr>
        <p:spPr>
          <a:prstGeom prst="rect">
            <a:avLst/>
          </a:prstGeom>
        </p:spPr>
        <p:txBody>
          <a:bodyPr/>
          <a:lstStyle/>
          <a:p>
            <a:pPr marL="383539" indent="-342899">
              <a:defRPr sz="2400"/>
            </a:pPr>
            <a:r>
              <a:t>Advance IPP/1.1 to IETF Internet Standard</a:t>
            </a:r>
          </a:p>
          <a:p>
            <a:pPr lvl="1" marL="783590" indent="-285750"/>
            <a:r>
              <a:t>Request change of status in July 2017</a:t>
            </a:r>
          </a:p>
          <a:p>
            <a:pPr marL="383539" indent="-342899">
              <a:defRPr sz="2400"/>
            </a:pPr>
            <a:r>
              <a:t>IPP System Service</a:t>
            </a:r>
          </a:p>
          <a:p>
            <a:pPr lvl="1" marL="783590" indent="-285750"/>
            <a:r>
              <a:t>Prototype working draft in Q1/Q2 2017</a:t>
            </a:r>
          </a:p>
          <a:p>
            <a:pPr marL="383539" indent="-342899">
              <a:defRPr sz="2400"/>
            </a:pPr>
            <a:r>
              <a:t>IPP 3D Printing Extensions</a:t>
            </a:r>
          </a:p>
          <a:p>
            <a:pPr lvl="1" marL="783590" indent="-285750"/>
            <a:r>
              <a:t>Publish approved candidate standard</a:t>
            </a:r>
          </a:p>
          <a:p>
            <a:pPr lvl="1" marL="783590" indent="-285750"/>
            <a:r>
              <a:t>Other work/liaisons as appropriate</a:t>
            </a:r>
          </a:p>
          <a:p>
            <a:pPr marL="383539" indent="-342899">
              <a:defRPr sz="2400"/>
            </a:pPr>
            <a:r>
              <a:t>IPP Finishings 2.1</a:t>
            </a:r>
          </a:p>
          <a:p>
            <a:pPr lvl="1" marL="783590" indent="-285750"/>
            <a:r>
              <a:t>Complete PWG Formal Vote</a:t>
            </a:r>
          </a:p>
          <a:p>
            <a:pPr marL="383539" indent="-342899">
              <a:defRPr sz="2400"/>
            </a:pPr>
            <a:r>
              <a:t>IPP Everywhere Printer Self-Certification Manual v1.1</a:t>
            </a:r>
          </a:p>
          <a:p>
            <a:pPr lvl="1" marL="783590" indent="-285750"/>
            <a:r>
              <a:t>Interim working draft in Q1/Q2 2017</a:t>
            </a:r>
          </a:p>
          <a:p>
            <a:pPr marL="383539" indent="-342899">
              <a:defRPr sz="2400"/>
            </a:pPr>
            <a:r>
              <a:t>IPP Transform Service v1.0</a:t>
            </a:r>
          </a:p>
          <a:p>
            <a:pPr lvl="1" marL="783590" indent="-285750"/>
            <a:r>
              <a:t>Initial working draft in Q1/Q2 2017</a:t>
            </a:r>
          </a:p>
          <a:p>
            <a:pPr marL="383539" indent="-342899">
              <a:defRPr sz="2400"/>
            </a:pPr>
            <a:r>
              <a:t>Other errata (IPP State, etc.) in 2017</a:t>
            </a:r>
          </a:p>
          <a:p>
            <a:pPr lvl="1" marL="840739" indent="-342899"/>
            <a:r>
              <a:t>Specific documents for 2017?</a:t>
            </a:r>
          </a:p>
          <a:p>
            <a:pPr lvl="1" marL="840739" indent="-342899"/>
            <a:r>
              <a:t>Volunteers?</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4" name="Shape 29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5" name="Shape 29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96" name="Shape 29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7" name="Shape 29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8" name="Shape 298"/>
          <p:cNvSpPr/>
          <p:nvPr>
            <p:ph type="title"/>
          </p:nvPr>
        </p:nvSpPr>
        <p:spPr>
          <a:prstGeom prst="rect">
            <a:avLst/>
          </a:prstGeom>
        </p:spPr>
        <p:txBody>
          <a:bodyPr/>
          <a:lstStyle/>
          <a:p>
            <a:pPr/>
            <a:r>
              <a:t>More Information</a:t>
            </a:r>
          </a:p>
        </p:txBody>
      </p:sp>
      <p:sp>
        <p:nvSpPr>
          <p:cNvPr id="299" name="Shape 299"/>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weekly phone conferences announced on the IPP mailing list</a:t>
            </a:r>
          </a:p>
          <a:p>
            <a:pPr lvl="1"/>
            <a:r>
              <a:t>Next conference calls March 1, 2017 and March 15, 2017 at 1pm 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Shape 8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Shape 8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0" name="Shape 9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hape 9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Shape 92"/>
          <p:cNvSpPr/>
          <p:nvPr>
            <p:ph type="title"/>
          </p:nvPr>
        </p:nvSpPr>
        <p:spPr>
          <a:prstGeom prst="rect">
            <a:avLst/>
          </a:prstGeom>
        </p:spPr>
        <p:txBody>
          <a:bodyPr/>
          <a:lstStyle/>
          <a:p>
            <a:pPr/>
            <a:r>
              <a:t>Agenda</a:t>
            </a:r>
          </a:p>
        </p:txBody>
      </p:sp>
      <p:graphicFrame>
        <p:nvGraphicFramePr>
          <p:cNvPr id="93" name="Table 93"/>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Shape 94"/>
          <p:cNvSpPr/>
          <p:nvPr/>
        </p:nvSpPr>
        <p:spPr>
          <a:xfrm>
            <a:off x="1416050" y="1997334"/>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14, 2017</a:t>
            </a:r>
          </a:p>
        </p:txBody>
      </p:sp>
      <p:graphicFrame>
        <p:nvGraphicFramePr>
          <p:cNvPr id="95" name="Table 95"/>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9:00 - 9:45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9:45 - 11:45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and Related Standards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11:45 - 12:00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96" name="Shape 96"/>
          <p:cNvSpPr/>
          <p:nvPr/>
        </p:nvSpPr>
        <p:spPr>
          <a:xfrm>
            <a:off x="1416050" y="4968707"/>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15, 2017</a:t>
            </a:r>
          </a:p>
        </p:txBody>
      </p:sp>
      <p:sp>
        <p:nvSpPr>
          <p:cNvPr id="97" name="Shape 97"/>
          <p:cNvSpPr/>
          <p:nvPr/>
        </p:nvSpPr>
        <p:spPr>
          <a:xfrm>
            <a:off x="787400" y="4952363"/>
            <a:ext cx="10845800" cy="298493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Shape 1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Shape 10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03" name="Shape 10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Shape 104"/>
          <p:cNvSpPr/>
          <p:nvPr>
            <p:ph type="title"/>
          </p:nvPr>
        </p:nvSpPr>
        <p:spPr>
          <a:prstGeom prst="rect">
            <a:avLst/>
          </a:prstGeom>
        </p:spPr>
        <p:txBody>
          <a:bodyPr/>
          <a:lstStyle/>
          <a:p>
            <a:pPr/>
            <a:r>
              <a:t>Charter</a:t>
            </a:r>
          </a:p>
        </p:txBody>
      </p:sp>
      <p:sp>
        <p:nvSpPr>
          <p:cNvPr id="105" name="Shape 105"/>
          <p:cNvSpPr/>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http://ftp.pwg.org/pub/pwg/ipp/charter/ch-ipp-charter-20151225.pdf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hape 106"/>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Shape 11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Shape 11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12" name="Shape 11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hape 11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Shape 114"/>
          <p:cNvSpPr/>
          <p:nvPr>
            <p:ph type="title"/>
          </p:nvPr>
        </p:nvSpPr>
        <p:spPr>
          <a:prstGeom prst="rect">
            <a:avLst/>
          </a:prstGeom>
        </p:spPr>
        <p:txBody>
          <a:bodyPr/>
          <a:lstStyle/>
          <a:p>
            <a:pPr/>
            <a:r>
              <a:t>Officers</a:t>
            </a:r>
          </a:p>
        </p:txBody>
      </p:sp>
      <p:sp>
        <p:nvSpPr>
          <p:cNvPr id="115" name="Shape 115"/>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 IPP 3D Printing Extensions</a:t>
            </a:r>
          </a:p>
          <a:p>
            <a:pPr lvl="1"/>
            <a:r>
              <a:t>Smith Kennedy (HP Inc.) – IPP Finishings 2.1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Shape 11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Shape 12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21" name="Shape 12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hape 122"/>
          <p:cNvSpPr/>
          <p:nvPr>
            <p:ph type="title"/>
          </p:nvPr>
        </p:nvSpPr>
        <p:spPr>
          <a:prstGeom prst="rect">
            <a:avLst/>
          </a:prstGeom>
        </p:spPr>
        <p:txBody>
          <a:bodyPr/>
          <a:lstStyle/>
          <a:p>
            <a:pPr/>
            <a:r>
              <a:t>Status (1/2)</a:t>
            </a:r>
          </a:p>
        </p:txBody>
      </p:sp>
      <p:sp>
        <p:nvSpPr>
          <p:cNvPr id="123" name="Shape 123"/>
          <p:cNvSpPr/>
          <p:nvPr>
            <p:ph type="body" idx="1"/>
          </p:nvPr>
        </p:nvSpPr>
        <p:spPr>
          <a:prstGeom prst="rect">
            <a:avLst/>
          </a:prstGeom>
        </p:spPr>
        <p:txBody>
          <a:bodyPr/>
          <a:lstStyle/>
          <a:p>
            <a:pPr/>
            <a:r>
              <a:t>PWG Specifications in development:</a:t>
            </a:r>
          </a:p>
          <a:p>
            <a:pPr lvl="1"/>
            <a:r>
              <a:t>IPP 3D Printing Extensions (3D)	- Completed PWG Formal Vote</a:t>
            </a:r>
          </a:p>
          <a:p>
            <a:pPr lvl="1"/>
            <a:r>
              <a:t>IPP System Service (SYSTEM)	- Interim Draft</a:t>
            </a:r>
          </a:p>
          <a:p>
            <a:pPr lvl="1"/>
            <a:r>
              <a:t>IPP Finishings 2.1 (FIN)		- PWG Formal Vote</a:t>
            </a:r>
            <a:br/>
          </a:p>
          <a:p>
            <a:pPr/>
            <a:r>
              <a:t>Recent Candidate Standards:</a:t>
            </a:r>
          </a:p>
          <a:p>
            <a:pPr lvl="1"/>
            <a:r>
              <a:t>PWG 5100.20-2016: IPP Everywhere Printer Self-Certification Manual v1.0 (SELFCERT)</a:t>
            </a:r>
            <a:br/>
          </a:p>
          <a:p>
            <a:pPr/>
            <a:r>
              <a:t>Recent IETF RFCs:</a:t>
            </a:r>
          </a:p>
          <a:p>
            <a:pPr lvl="1"/>
            <a:r>
              <a:t>RFC 8010: Internet Printing Protocol/1.1: Encoding and Transport</a:t>
            </a:r>
          </a:p>
          <a:p>
            <a:pPr lvl="1"/>
            <a:r>
              <a:t>RFC 8011: Internet Printing Protocol/1.1: Model and Semantics</a:t>
            </a:r>
          </a:p>
        </p:txBody>
      </p:sp>
      <p:sp>
        <p:nvSpPr>
          <p:cNvPr id="124" name="Shape 12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Shape 12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Shape 12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0" name="Shape 13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hape 131"/>
          <p:cNvSpPr/>
          <p:nvPr>
            <p:ph type="title"/>
          </p:nvPr>
        </p:nvSpPr>
        <p:spPr>
          <a:prstGeom prst="rect">
            <a:avLst/>
          </a:prstGeom>
        </p:spPr>
        <p:txBody>
          <a:bodyPr/>
          <a:lstStyle/>
          <a:p>
            <a:pPr/>
            <a:r>
              <a:t>Status (2/2)</a:t>
            </a:r>
          </a:p>
        </p:txBody>
      </p:sp>
      <p:sp>
        <p:nvSpPr>
          <p:cNvPr id="132" name="Shape 132"/>
          <p:cNvSpPr/>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25 printers currently listed</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and ipptool</a:t>
            </a:r>
          </a:p>
        </p:txBody>
      </p:sp>
      <p:sp>
        <p:nvSpPr>
          <p:cNvPr id="133" name="Shape 133"/>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Shape 13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Shape 13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9" name="Shape 13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hape 140"/>
          <p:cNvSpPr/>
          <p:nvPr>
            <p:ph type="title"/>
          </p:nvPr>
        </p:nvSpPr>
        <p:spPr>
          <a:prstGeom prst="rect">
            <a:avLst/>
          </a:prstGeom>
        </p:spPr>
        <p:txBody>
          <a:bodyPr/>
          <a:lstStyle/>
          <a:p>
            <a:pPr/>
            <a:r>
              <a:t>IETF IPP/1.1 Updates</a:t>
            </a:r>
          </a:p>
        </p:txBody>
      </p:sp>
      <p:sp>
        <p:nvSpPr>
          <p:cNvPr id="141" name="Shape 141"/>
          <p:cNvSpPr/>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lvl="1">
              <a:defRPr i="1"/>
            </a:pPr>
            <a:r>
              <a:t>RFCs will eventually be advanced to IETF Internet Standard through status change (IESG process described in RFCs 2026 and 6410)</a:t>
            </a:r>
          </a:p>
          <a:p>
            <a:pPr/>
            <a:r>
              <a:t>Proposed schedule:</a:t>
            </a:r>
          </a:p>
          <a:p>
            <a:pPr lvl="1"/>
            <a:r>
              <a:t>Request IESG change of status in July 2017 (six months after the publication of RFCs 8010 and 8011)</a:t>
            </a:r>
          </a:p>
        </p:txBody>
      </p:sp>
      <p:sp>
        <p:nvSpPr>
          <p:cNvPr id="142" name="Shape 142"/>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Shape 14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Shape 14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48" name="Shape 14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Shape 149"/>
          <p:cNvSpPr/>
          <p:nvPr>
            <p:ph type="title"/>
          </p:nvPr>
        </p:nvSpPr>
        <p:spPr>
          <a:prstGeom prst="rect">
            <a:avLst/>
          </a:prstGeom>
        </p:spPr>
        <p:txBody>
          <a:bodyPr/>
          <a:lstStyle/>
          <a:p>
            <a:pPr/>
            <a:r>
              <a:t>IPP Everywhere Self-Certification</a:t>
            </a:r>
          </a:p>
        </p:txBody>
      </p:sp>
      <p:sp>
        <p:nvSpPr>
          <p:cNvPr id="150" name="Shape 150"/>
          <p:cNvSpPr/>
          <p:nvPr>
            <p:ph type="body" idx="1"/>
          </p:nvPr>
        </p:nvSpPr>
        <p:spPr>
          <a:prstGeom prst="rect">
            <a:avLst/>
          </a:prstGeom>
        </p:spPr>
        <p:txBody>
          <a:bodyPr/>
          <a:lstStyle/>
          <a:p>
            <a:pPr marL="383539" indent="-342899">
              <a:defRPr sz="2900"/>
            </a:pPr>
            <a:r>
              <a:t>Resources:</a:t>
            </a:r>
          </a:p>
          <a:p>
            <a:pPr lvl="1">
              <a:defRPr sz="2900"/>
            </a:pPr>
            <a:r>
              <a:rPr u="sng">
                <a:hlinkClick r:id="rId3" invalidUrl="" action="" tgtFrame="" tooltip="" history="1" highlightClick="0" endSnd="0"/>
              </a:rPr>
              <a:t>http://www.pwg.org/ipp/everywhere.html</a:t>
            </a:r>
            <a:r>
              <a:t> (for tools/info)</a:t>
            </a:r>
          </a:p>
          <a:p>
            <a:pPr lvl="1">
              <a:defRPr sz="2900"/>
            </a:pPr>
            <a:r>
              <a:rPr u="sng">
                <a:hlinkClick r:id="rId4" invalidUrl="" action="" tgtFrame="" tooltip="" history="1" highlightClick="0" endSnd="0"/>
              </a:rPr>
              <a:t>https://www.pwg.org/ippeveselfcert</a:t>
            </a:r>
            <a:r>
              <a:t> (submission form)</a:t>
            </a:r>
          </a:p>
          <a:p>
            <a:pPr lvl="1">
              <a:defRPr sz="2900"/>
            </a:pPr>
            <a:r>
              <a:rPr u="sng">
                <a:hlinkClick r:id="rId5" invalidUrl="" action="" tgtFrame="" tooltip="" history="1" highlightClick="0" endSnd="0"/>
              </a:rPr>
              <a:t>http://www.pwg.org/printers</a:t>
            </a:r>
            <a:r>
              <a:t> (printer list)</a:t>
            </a:r>
          </a:p>
          <a:p>
            <a:pPr lvl="1">
              <a:defRPr sz="2900"/>
            </a:pPr>
            <a:r>
              <a:rPr u="sng">
                <a:hlinkClick r:id="rId6" invalidUrl="" action="" tgtFrame="" tooltip="" history="1" highlightClick="0" endSnd="0"/>
              </a:rPr>
              <a:t>https://github.com/istopwg/ippeveselfcert</a:t>
            </a:r>
            <a:r>
              <a:t> (Github repo)</a:t>
            </a:r>
          </a:p>
          <a:p>
            <a:pPr marL="383539" indent="-342899">
              <a:defRPr sz="2900"/>
            </a:pPr>
            <a:r>
              <a:t>Released v1.0 Update 1 of self-certification tools on October 28th, 2016</a:t>
            </a:r>
          </a:p>
          <a:p>
            <a:pPr/>
            <a:r>
              <a:t>Planning future 1.1 errata update for manual and tools in 2017:</a:t>
            </a:r>
          </a:p>
          <a:p>
            <a:pPr lvl="1"/>
            <a:r>
              <a:t>More tests (Cancel-My-Jobs, Close-Job, Identify-Printer)</a:t>
            </a:r>
          </a:p>
          <a:p>
            <a:pPr lvl="1"/>
            <a:r>
              <a:t>Other necessary changes that are not simple bug fixes in the tools/submission portal</a:t>
            </a:r>
          </a:p>
          <a:p>
            <a:pPr marL="383539" indent="-342899">
              <a:defRPr sz="2900"/>
            </a:pPr>
            <a:r>
              <a:t>Proposed Schedule:</a:t>
            </a:r>
          </a:p>
          <a:p>
            <a:pPr lvl="1">
              <a:defRPr sz="2900"/>
            </a:pPr>
            <a:r>
              <a:t>1.1 errata update: Q1/Q2 2017</a:t>
            </a:r>
          </a:p>
        </p:txBody>
      </p:sp>
      <p:sp>
        <p:nvSpPr>
          <p:cNvPr id="151" name="Shape 15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