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1pPr>
    <a:lvl2pPr marL="57799" marR="57799" indent="3429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2pPr>
    <a:lvl3pPr marL="57799" marR="57799" indent="6858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3pPr>
    <a:lvl4pPr marL="57799" marR="57799" indent="10287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4pPr>
    <a:lvl5pPr marL="57799" marR="57799" indent="13716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5pPr>
    <a:lvl6pPr marL="57799" marR="57799" indent="17145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6pPr>
    <a:lvl7pPr marL="57799" marR="57799" indent="20574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7pPr>
    <a:lvl8pPr marL="57799" marR="57799" indent="24003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8pPr>
    <a:lvl9pPr marL="57799" marR="57799" indent="274320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8F44A2F1-9E1F-4B54-A3A2-5F16C0AD49E2}"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inor">
          <a:srgbClr val="000000"/>
        </a:fontRef>
        <a:srgbClr val="000000"/>
      </a:tcTxStyle>
      <a:tcStyle>
        <a:tcBdr>
          <a:left>
            <a:ln w="28575"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28575"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lastRow>
    <a:fir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8575"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000000">
              <a:alpha val="25000"/>
            </a:srgbClr>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hape 65"/>
          <p:cNvSpPr/>
          <p:nvPr>
            <p:ph type="sldImg"/>
          </p:nvPr>
        </p:nvSpPr>
        <p:spPr>
          <a:xfrm>
            <a:off x="1143000" y="685800"/>
            <a:ext cx="4572000" cy="3429000"/>
          </a:xfrm>
          <a:prstGeom prst="rect">
            <a:avLst/>
          </a:prstGeom>
        </p:spPr>
        <p:txBody>
          <a:bodyPr/>
          <a:lstStyle/>
          <a:p>
            <a:pPr/>
          </a:p>
        </p:txBody>
      </p:sp>
      <p:sp>
        <p:nvSpPr>
          <p:cNvPr id="66" name="Shape 6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825500" latinLnBrk="0">
      <a:defRPr>
        <a:latin typeface="Lucida Grande"/>
        <a:ea typeface="Lucida Grande"/>
        <a:cs typeface="Lucida Grande"/>
        <a:sym typeface="Lucida Grande"/>
      </a:defRPr>
    </a:lvl1pPr>
    <a:lvl2pPr indent="228600" defTabSz="825500" latinLnBrk="0">
      <a:defRPr>
        <a:latin typeface="Lucida Grande"/>
        <a:ea typeface="Lucida Grande"/>
        <a:cs typeface="Lucida Grande"/>
        <a:sym typeface="Lucida Grande"/>
      </a:defRPr>
    </a:lvl2pPr>
    <a:lvl3pPr indent="457200" defTabSz="825500" latinLnBrk="0">
      <a:defRPr>
        <a:latin typeface="Lucida Grande"/>
        <a:ea typeface="Lucida Grande"/>
        <a:cs typeface="Lucida Grande"/>
        <a:sym typeface="Lucida Grande"/>
      </a:defRPr>
    </a:lvl3pPr>
    <a:lvl4pPr indent="685800" defTabSz="825500" latinLnBrk="0">
      <a:defRPr>
        <a:latin typeface="Lucida Grande"/>
        <a:ea typeface="Lucida Grande"/>
        <a:cs typeface="Lucida Grande"/>
        <a:sym typeface="Lucida Grande"/>
      </a:defRPr>
    </a:lvl4pPr>
    <a:lvl5pPr indent="914400" defTabSz="825500" latinLnBrk="0">
      <a:defRPr>
        <a:latin typeface="Lucida Grande"/>
        <a:ea typeface="Lucida Grande"/>
        <a:cs typeface="Lucida Grande"/>
        <a:sym typeface="Lucida Grande"/>
      </a:defRPr>
    </a:lvl5pPr>
    <a:lvl6pPr indent="1143000" defTabSz="825500" latinLnBrk="0">
      <a:defRPr>
        <a:latin typeface="Lucida Grande"/>
        <a:ea typeface="Lucida Grande"/>
        <a:cs typeface="Lucida Grande"/>
        <a:sym typeface="Lucida Grande"/>
      </a:defRPr>
    </a:lvl6pPr>
    <a:lvl7pPr indent="1371600" defTabSz="825500" latinLnBrk="0">
      <a:defRPr>
        <a:latin typeface="Lucida Grande"/>
        <a:ea typeface="Lucida Grande"/>
        <a:cs typeface="Lucida Grande"/>
        <a:sym typeface="Lucida Grande"/>
      </a:defRPr>
    </a:lvl7pPr>
    <a:lvl8pPr indent="1600200" defTabSz="825500" latinLnBrk="0">
      <a:defRPr>
        <a:latin typeface="Lucida Grande"/>
        <a:ea typeface="Lucida Grande"/>
        <a:cs typeface="Lucida Grande"/>
        <a:sym typeface="Lucida Grande"/>
      </a:defRPr>
    </a:lvl8pPr>
    <a:lvl9pPr indent="1828800" defTabSz="825500" latinLnBrk="0">
      <a:defRPr>
        <a:latin typeface="Lucida Grande"/>
        <a:ea typeface="Lucida Grande"/>
        <a:cs typeface="Lucida Grande"/>
        <a:sym typeface="Lucida Grand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0" showMasterPhAnim="1">
  <p:cSld name="Title">
    <p:spTree>
      <p:nvGrpSpPr>
        <p:cNvPr id="1" name=""/>
        <p:cNvGrpSpPr/>
        <p:nvPr/>
      </p:nvGrpSpPr>
      <p:grpSpPr>
        <a:xfrm>
          <a:off x="0" y="0"/>
          <a:ext cx="0" cy="0"/>
          <a:chOff x="0" y="0"/>
          <a:chExt cx="0" cy="0"/>
        </a:xfrm>
      </p:grpSpPr>
      <p:sp>
        <p:nvSpPr>
          <p:cNvPr id="16" name="Shape 1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 name="Shape 17"/>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9" name="Shape 19"/>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0" name="Shape 20"/>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21" name="Shape 21"/>
          <p:cNvSpPr/>
          <p:nvPr>
            <p:ph type="title"/>
          </p:nvPr>
        </p:nvSpPr>
        <p:spPr>
          <a:xfrm>
            <a:off x="647700" y="4533900"/>
            <a:ext cx="11709400" cy="1803400"/>
          </a:xfrm>
          <a:prstGeom prst="rect">
            <a:avLst/>
          </a:prstGeom>
        </p:spPr>
        <p:txBody>
          <a:bodyPr/>
          <a:lstStyle>
            <a:lvl1pPr>
              <a:defRPr>
                <a:solidFill>
                  <a:srgbClr val="000000"/>
                </a:solidFill>
                <a:uFill>
                  <a:solidFill>
                    <a:srgbClr val="000000"/>
                  </a:solidFill>
                </a:uFill>
              </a:defRPr>
            </a:lvl1pPr>
          </a:lstStyle>
          <a:p>
            <a:pPr/>
            <a:r>
              <a:t>Title Text</a:t>
            </a:r>
          </a:p>
        </p:txBody>
      </p:sp>
      <p:sp>
        <p:nvSpPr>
          <p:cNvPr id="22" name="Shape 22"/>
          <p:cNvSpPr/>
          <p:nvPr>
            <p:ph type="body" sz="half" idx="1"/>
          </p:nvPr>
        </p:nvSpPr>
        <p:spPr>
          <a:xfrm>
            <a:off x="647700" y="6324600"/>
            <a:ext cx="11709400" cy="2895600"/>
          </a:xfrm>
          <a:prstGeom prst="rect">
            <a:avLst/>
          </a:prstGeom>
        </p:spPr>
        <p:txBody>
          <a:bodyPr/>
          <a:lstStyle>
            <a:lvl1pPr marL="0" indent="0">
              <a:buSzTx/>
              <a:buNone/>
              <a:defRPr sz="3400"/>
            </a:lvl1pPr>
            <a:lvl2pPr marL="0" indent="0">
              <a:buSzTx/>
              <a:buNone/>
              <a:defRPr sz="3400"/>
            </a:lvl2pPr>
            <a:lvl3pPr marL="0" indent="0">
              <a:buSzTx/>
              <a:buNone/>
              <a:defRPr sz="3400"/>
            </a:lvl3pPr>
            <a:lvl4pPr marL="0" indent="0">
              <a:buSzTx/>
              <a:buNone/>
              <a:defRPr sz="3400"/>
            </a:lvl4pPr>
            <a:lvl5pPr marL="0" indent="0">
              <a:buSzTx/>
              <a:buNone/>
              <a:defRPr sz="3400"/>
            </a:lvl5pPr>
          </a:lstStyle>
          <a:p>
            <a:pPr/>
            <a:r>
              <a:t>Body Level One</a:t>
            </a:r>
          </a:p>
          <a:p>
            <a:pPr lvl="1"/>
            <a:r>
              <a:t>Body Level Two</a:t>
            </a:r>
          </a:p>
          <a:p>
            <a:pPr lvl="2"/>
            <a:r>
              <a:t>Body Level Three</a:t>
            </a:r>
          </a:p>
          <a:p>
            <a:pPr lvl="3"/>
            <a:r>
              <a:t>Body Level Four</a:t>
            </a:r>
          </a:p>
          <a:p>
            <a:pPr lvl="4"/>
            <a:r>
              <a:t>Body Level Five</a:t>
            </a:r>
          </a:p>
        </p:txBody>
      </p:sp>
      <p:sp>
        <p:nvSpPr>
          <p:cNvPr id="23" name="Shape 2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Bullet Slide">
    <p:spTree>
      <p:nvGrpSpPr>
        <p:cNvPr id="1" name=""/>
        <p:cNvGrpSpPr/>
        <p:nvPr/>
      </p:nvGrpSpPr>
      <p:grpSpPr>
        <a:xfrm>
          <a:off x="0" y="0"/>
          <a:ext cx="0" cy="0"/>
          <a:chOff x="0" y="0"/>
          <a:chExt cx="0" cy="0"/>
        </a:xfrm>
      </p:grpSpPr>
      <p:sp>
        <p:nvSpPr>
          <p:cNvPr id="30" name="Shape 30"/>
          <p:cNvSpPr/>
          <p:nvPr>
            <p:ph type="title"/>
          </p:nvPr>
        </p:nvSpPr>
        <p:spPr>
          <a:prstGeom prst="rect">
            <a:avLst/>
          </a:prstGeom>
        </p:spPr>
        <p:txBody>
          <a:bodyPr/>
          <a:lstStyle/>
          <a:p>
            <a:pPr/>
            <a:r>
              <a:t>Title Text</a:t>
            </a:r>
          </a:p>
        </p:txBody>
      </p:sp>
      <p:sp>
        <p:nvSpPr>
          <p:cNvPr id="31" name="Shape 31"/>
          <p:cNvSpPr/>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2" name="Shape 32"/>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0" showMasterPhAnim="1">
  <p:cSld name="Diagram Slide">
    <p:spTree>
      <p:nvGrpSpPr>
        <p:cNvPr id="1" name=""/>
        <p:cNvGrpSpPr/>
        <p:nvPr/>
      </p:nvGrpSpPr>
      <p:grpSpPr>
        <a:xfrm>
          <a:off x="0" y="0"/>
          <a:ext cx="0" cy="0"/>
          <a:chOff x="0" y="0"/>
          <a:chExt cx="0" cy="0"/>
        </a:xfrm>
      </p:grpSpPr>
      <p:sp>
        <p:nvSpPr>
          <p:cNvPr id="39" name="Shape 3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40" name="Shape 4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4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2" name="Shape 4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43" name="Shape 4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44" name="Shape 44"/>
          <p:cNvSpPr/>
          <p:nvPr>
            <p:ph type="title"/>
          </p:nvPr>
        </p:nvSpPr>
        <p:spPr>
          <a:xfrm>
            <a:off x="647700" y="65475"/>
            <a:ext cx="10782300" cy="1447801"/>
          </a:xfrm>
          <a:prstGeom prst="rect">
            <a:avLst/>
          </a:prstGeom>
        </p:spPr>
        <p:txBody>
          <a:bodyPr/>
          <a:lstStyle/>
          <a:p>
            <a:pPr/>
            <a:r>
              <a:t>Title Text</a:t>
            </a:r>
          </a:p>
        </p:txBody>
      </p:sp>
      <p:sp>
        <p:nvSpPr>
          <p:cNvPr id="45" name="Shape 4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0" showMasterPhAnim="1">
  <p:cSld name="2-Column Slide">
    <p:spTree>
      <p:nvGrpSpPr>
        <p:cNvPr id="1" name=""/>
        <p:cNvGrpSpPr/>
        <p:nvPr/>
      </p:nvGrpSpPr>
      <p:grpSpPr>
        <a:xfrm>
          <a:off x="0" y="0"/>
          <a:ext cx="0" cy="0"/>
          <a:chOff x="0" y="0"/>
          <a:chExt cx="0" cy="0"/>
        </a:xfrm>
      </p:grpSpPr>
      <p:sp>
        <p:nvSpPr>
          <p:cNvPr id="52" name="Shape 5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3" name="Shape 5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5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55" name="Shape 5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56" name="Shape 5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57" name="Shape 57"/>
          <p:cNvSpPr/>
          <p:nvPr>
            <p:ph type="title"/>
          </p:nvPr>
        </p:nvSpPr>
        <p:spPr>
          <a:xfrm>
            <a:off x="647700" y="65475"/>
            <a:ext cx="10744200" cy="1447801"/>
          </a:xfrm>
          <a:prstGeom prst="rect">
            <a:avLst/>
          </a:prstGeom>
        </p:spPr>
        <p:txBody>
          <a:bodyPr/>
          <a:lstStyle/>
          <a:p>
            <a:pPr/>
            <a:r>
              <a:t>Title Text</a:t>
            </a:r>
          </a:p>
        </p:txBody>
      </p:sp>
      <p:sp>
        <p:nvSpPr>
          <p:cNvPr id="58" name="Shape 58"/>
          <p:cNvSpPr/>
          <p:nvPr>
            <p:ph type="body" idx="1"/>
          </p:nvPr>
        </p:nvSpPr>
        <p:spPr>
          <a:xfrm>
            <a:off x="647700" y="1955800"/>
            <a:ext cx="11557000" cy="7480300"/>
          </a:xfrm>
          <a:prstGeom prst="rect">
            <a:avLst/>
          </a:prstGeom>
        </p:spPr>
        <p:txBody>
          <a:bodyPr numCol="2" spcCol="577850"/>
          <a:lstStyle/>
          <a:p>
            <a:pPr/>
            <a:r>
              <a:t>Body Level One</a:t>
            </a:r>
          </a:p>
          <a:p>
            <a:pPr lvl="1"/>
            <a:r>
              <a:t>Body Level Two</a:t>
            </a:r>
          </a:p>
          <a:p>
            <a:pPr lvl="2"/>
            <a:r>
              <a:t>Body Level Three</a:t>
            </a:r>
          </a:p>
          <a:p>
            <a:pPr lvl="3"/>
            <a:r>
              <a:t>Body Level Four</a:t>
            </a:r>
          </a:p>
          <a:p>
            <a:pPr lvl="4"/>
            <a:r>
              <a:t>Body Level Five</a:t>
            </a:r>
          </a:p>
        </p:txBody>
      </p:sp>
      <p:sp>
        <p:nvSpPr>
          <p:cNvPr id="59" name="Shape 5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4" name="Shape 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5" name="Shape 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6" name="Shape 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7" name="Shape 7"/>
          <p:cNvSpPr/>
          <p:nvPr>
            <p:ph type="title"/>
          </p:nvPr>
        </p:nvSpPr>
        <p:spPr>
          <a:xfrm>
            <a:off x="647700" y="65475"/>
            <a:ext cx="10769600" cy="1447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lstStyle/>
          <a:p>
            <a:pPr/>
            <a:r>
              <a:t>Title Text</a:t>
            </a:r>
          </a:p>
        </p:txBody>
      </p:sp>
      <p:sp>
        <p:nvSpPr>
          <p:cNvPr id="8" name="Shape 8"/>
          <p:cNvSpPr/>
          <p:nvPr>
            <p:ph type="body" idx="1"/>
          </p:nvPr>
        </p:nvSpPr>
        <p:spPr>
          <a:xfrm>
            <a:off x="647700" y="1955800"/>
            <a:ext cx="11709400" cy="74803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lstStyle>
            <a:lvl2pPr marL="783590" indent="-285750">
              <a:spcBef>
                <a:spcPts val="600"/>
              </a:spcBef>
              <a:defRPr sz="2400"/>
            </a:lvl2pPr>
            <a:lvl3pPr marL="1183639" indent="-228600">
              <a:defRPr sz="2400"/>
            </a:lvl3pPr>
            <a:lvl4pPr marL="1640839" indent="-228600">
              <a:spcBef>
                <a:spcPts val="500"/>
              </a:spcBef>
              <a:defRPr sz="1800"/>
            </a:lvl4pPr>
            <a:lvl5pPr marL="2098039" indent="-228600">
              <a:spcBef>
                <a:spcPts val="500"/>
              </a:spcBef>
              <a:defRPr sz="1800"/>
            </a:lvl5pPr>
          </a:lstStyle>
          <a:p>
            <a:pPr/>
            <a:r>
              <a:t>Body Level One</a:t>
            </a:r>
          </a:p>
          <a:p>
            <a:pPr lvl="1"/>
            <a:r>
              <a:t>Body Level Two</a:t>
            </a:r>
          </a:p>
          <a:p>
            <a:pPr lvl="2"/>
            <a:r>
              <a:t>Body Level Three</a:t>
            </a:r>
          </a:p>
          <a:p>
            <a:pPr lvl="3"/>
            <a:r>
              <a:t>Body Level Four</a:t>
            </a:r>
          </a:p>
          <a:p>
            <a:pPr lvl="4"/>
            <a:r>
              <a:t>Body Level Five</a:t>
            </a:r>
          </a:p>
        </p:txBody>
      </p:sp>
      <p:sp>
        <p:nvSpPr>
          <p:cNvPr id="9" name="Shape 9"/>
          <p:cNvSpPr/>
          <p:nvPr>
            <p:ph type="sldNum" sz="quarter" idx="2"/>
          </p:nvPr>
        </p:nvSpPr>
        <p:spPr>
          <a:xfrm>
            <a:off x="12513354" y="9487551"/>
            <a:ext cx="210468" cy="197384"/>
          </a:xfrm>
          <a:prstGeom prst="rect">
            <a:avLst/>
          </a:prstGeom>
          <a:ln w="12700">
            <a:miter lim="400000"/>
          </a:ln>
        </p:spPr>
        <p:txBody>
          <a:bodyPr wrap="none" lIns="0" tIns="0" rIns="0" bIns="0" anchor="ctr">
            <a:spAutoFit/>
          </a:bodyPr>
          <a:lstStyle>
            <a:lvl1pPr marL="0" marR="0" algn="ctr" defTabSz="825500">
              <a:defRPr sz="1400">
                <a:solidFill>
                  <a:srgbClr val="FFFFFF"/>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Lst>
  <p:transition xmlns:p14="http://schemas.microsoft.com/office/powerpoint/2010/main" spd="med" advClick="1"/>
  <p:txStyles>
    <p:titleStyle>
      <a:lvl1pPr marL="57799" marR="57799" indent="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1pPr>
      <a:lvl2pPr marL="57799" marR="57799" indent="228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2pPr>
      <a:lvl3pPr marL="57799" marR="57799" indent="457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3pPr>
      <a:lvl4pPr marL="57799" marR="57799" indent="685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4pPr>
      <a:lvl5pPr marL="57799" marR="57799" indent="9144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5pPr>
      <a:lvl6pPr marL="57799" marR="57799" indent="11430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6pPr>
      <a:lvl7pPr marL="57799" marR="57799" indent="13716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7pPr>
      <a:lvl8pPr marL="57799" marR="57799" indent="16002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8pPr>
      <a:lvl9pPr marL="57799" marR="57799" indent="1828800" algn="l" defTabSz="1295400" rtl="0" latinLnBrk="0">
        <a:lnSpc>
          <a:spcPct val="100000"/>
        </a:lnSpc>
        <a:spcBef>
          <a:spcPts val="0"/>
        </a:spcBef>
        <a:spcAft>
          <a:spcPts val="0"/>
        </a:spcAft>
        <a:buClrTx/>
        <a:buSzTx/>
        <a:buFontTx/>
        <a:buNone/>
        <a:tabLst/>
        <a:defRPr b="0" baseline="0" cap="none" i="0" spc="0" strike="noStrike" sz="4200" u="none">
          <a:ln>
            <a:noFill/>
          </a:ln>
          <a:solidFill>
            <a:srgbClr val="FFFFFF"/>
          </a:solidFill>
          <a:uFill>
            <a:solidFill>
              <a:srgbClr val="FFFFFF"/>
            </a:solidFill>
          </a:uFill>
          <a:latin typeface="+mn-lt"/>
          <a:ea typeface="+mn-ea"/>
          <a:cs typeface="+mn-cs"/>
          <a:sym typeface="Verdana"/>
        </a:defRPr>
      </a:lvl9pPr>
    </p:titleStyle>
    <p:bodyStyle>
      <a:lvl1pPr marL="383540" marR="57799" indent="-3429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1pPr>
      <a:lvl2pPr marL="855027" marR="57799" indent="-357187"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2pPr>
      <a:lvl3pPr marL="1240789" marR="57799" indent="-28575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3pPr>
      <a:lvl4pPr marL="17932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4pPr>
      <a:lvl5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5pPr>
      <a:lvl6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6pPr>
      <a:lvl7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7pPr>
      <a:lvl8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8pPr>
      <a:lvl9pPr marL="2250439" marR="57799" indent="-381000" algn="l" defTabSz="1295400" rtl="0" latinLnBrk="0">
        <a:lnSpc>
          <a:spcPct val="100000"/>
        </a:lnSpc>
        <a:spcBef>
          <a:spcPts val="800"/>
        </a:spcBef>
        <a:spcAft>
          <a:spcPts val="0"/>
        </a:spcAft>
        <a:buClrTx/>
        <a:buSzPct val="100000"/>
        <a:buFontTx/>
        <a:buChar char="•"/>
        <a:tabLst/>
        <a:defRPr b="0" baseline="0" cap="none" i="0" spc="0" strike="noStrike" sz="3000" u="none">
          <a:ln>
            <a:noFill/>
          </a:ln>
          <a:solidFill>
            <a:srgbClr val="000000"/>
          </a:solidFill>
          <a:uFill>
            <a:solidFill>
              <a:srgbClr val="000000"/>
            </a:solidFill>
          </a:uFill>
          <a:latin typeface="+mn-lt"/>
          <a:ea typeface="+mn-ea"/>
          <a:cs typeface="+mn-cs"/>
          <a:sym typeface="Verdana"/>
        </a:defRPr>
      </a:lvl9pPr>
    </p:bodyStyle>
    <p:otherStyle>
      <a:lvl1pPr marL="0" marR="0" indent="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1pPr>
      <a:lvl2pPr marL="0" marR="0" indent="228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2pPr>
      <a:lvl3pPr marL="0" marR="0" indent="457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3pPr>
      <a:lvl4pPr marL="0" marR="0" indent="685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4pPr>
      <a:lvl5pPr marL="0" marR="0" indent="9144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5pPr>
      <a:lvl6pPr marL="0" marR="0" indent="11430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6pPr>
      <a:lvl7pPr marL="0" marR="0" indent="13716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7pPr>
      <a:lvl8pPr marL="0" marR="0" indent="16002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8pPr>
      <a:lvl9pPr marL="0" marR="0" indent="1828800" algn="ctr" defTabSz="825500" latinLnBrk="0">
        <a:lnSpc>
          <a:spcPct val="100000"/>
        </a:lnSpc>
        <a:spcBef>
          <a:spcPts val="0"/>
        </a:spcBef>
        <a:spcAft>
          <a:spcPts val="0"/>
        </a:spcAft>
        <a:buClrTx/>
        <a:buSzTx/>
        <a:buFontTx/>
        <a:buNone/>
        <a:tabLst/>
        <a:defRPr b="0" baseline="0" cap="none" i="0" spc="0" strike="noStrike" sz="1400" u="none">
          <a:ln>
            <a:noFill/>
          </a:ln>
          <a:solidFill>
            <a:schemeClr val="tx1"/>
          </a:solidFill>
          <a:uFill>
            <a:solidFill>
              <a:srgbClr val="000000"/>
            </a:solidFill>
          </a:uFill>
          <a:latin typeface="+mn-lt"/>
          <a:ea typeface="+mn-ea"/>
          <a:cs typeface="+mn-cs"/>
          <a:sym typeface="Arial"/>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system10-20170212-rev.pdf" TargetMode="Externa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hitepaper/tb-userop-20170201.pdf" TargetMode="Externa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finishings21-20170111-rev.pdf" TargetMode="External"/><Relationship Id="rId4" Type="http://schemas.openxmlformats.org/officeDocument/2006/relationships/hyperlink" Target="http://www.pwg.org/pipermail/pwg-announce/2017/003777.html" TargetMode="External"/></Relationships>

</file>

<file path=ppt/slides/_rels/slide1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wd/wd-ipp3d10-20170110-rev.pdf" TargetMode="External"/></Relationships>

</file>

<file path=ppt/slides/_rels/slide1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chair/membership_docs/pwg-ip-policy.pdf" TargetMode="External"/></Relationships>

</file>

<file path=ppt/slides/_rels/slide2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1.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s://istopwg.github.io/ippregistry" TargetMode="External"/></Relationships>

</file>

<file path=ppt/slides/_rels/slide22.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ansi.org/amsc" TargetMode="External"/><Relationship Id="rId4" Type="http://schemas.openxmlformats.org/officeDocument/2006/relationships/hyperlink" Target="https://www.astm.org/COMMITTEE/F42.htm" TargetMode="External"/><Relationship Id="rId5" Type="http://schemas.openxmlformats.org/officeDocument/2006/relationships/hyperlink" Target="http://www.iso.org/iso/iso_technical_committee?commid=629086" TargetMode="External"/><Relationship Id="rId6" Type="http://schemas.openxmlformats.org/officeDocument/2006/relationships/hyperlink" Target="https://www.nist.gov/topics/additive-manufacturing" TargetMode="External"/></Relationships>

</file>

<file path=ppt/slides/_rels/slide23.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7.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28.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 Id="rId3" Type="http://schemas.openxmlformats.org/officeDocument/2006/relationships/image" Target="../media/image3.png"/></Relationships>

</file>

<file path=ppt/slides/_rels/slide2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ndex.html" TargetMode="External"/><Relationship Id="rId4" Type="http://schemas.openxmlformats.org/officeDocument/2006/relationships/hyperlink" Target="https://www.pwg.org/mailman/listinfo/ipp" TargetMode="External"/></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ftp.pwg.org/pub/pwg/ipp/charter/ch-ipp-charter-20151225.pdf" TargetMode="External"/></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ipp-registrations.xml" TargetMode="External"/><Relationship Id="rId4" Type="http://schemas.openxmlformats.org/officeDocument/2006/relationships/hyperlink" Target="https://github.com/istopwg/ippregistry" TargetMode="External"/><Relationship Id="rId5" Type="http://schemas.openxmlformats.org/officeDocument/2006/relationships/hyperlink" Target="https://www.pwg.org/printers" TargetMode="External"/><Relationship Id="rId6" Type="http://schemas.openxmlformats.org/officeDocument/2006/relationships/hyperlink" Target="https://github.com/istopwg/ippsample" TargetMode="Externa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tools.ietf.org/html/rfc8010" TargetMode="External"/><Relationship Id="rId4" Type="http://schemas.openxmlformats.org/officeDocument/2006/relationships/hyperlink" Target="http://tools.ietf.org/html/rfc8011" TargetMode="External"/></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hyperlink" Target="http://www.pwg.org/ipp/" TargetMode="External"/><Relationship Id="rId4" Type="http://schemas.openxmlformats.org/officeDocument/2006/relationships/hyperlink" Target="https://www.pwg.org/ippeveselfcert" TargetMode="External"/><Relationship Id="rId5" Type="http://schemas.openxmlformats.org/officeDocument/2006/relationships/hyperlink" Target="http://www.pwg.org/printers" TargetMode="External"/><Relationship Id="rId6" Type="http://schemas.openxmlformats.org/officeDocument/2006/relationships/hyperlink" Target="https://github.com/istopwg/ippeveselfcert"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68" name="Shape 6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69" name="Shape 69"/>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70"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71" name="Shape 71"/>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72" name="Shape 72"/>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73" name="Shape 73"/>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74" name="Shape 74"/>
          <p:cNvSpPr/>
          <p:nvPr>
            <p:ph type="ctrTitle"/>
          </p:nvPr>
        </p:nvSpPr>
        <p:spPr>
          <a:prstGeom prst="rect">
            <a:avLst/>
          </a:prstGeom>
        </p:spPr>
        <p:txBody>
          <a:bodyPr/>
          <a:lstStyle/>
          <a:p>
            <a:pPr/>
            <a:r>
              <a:t>IPP Workgroup Session, Day 1</a:t>
            </a:r>
          </a:p>
        </p:txBody>
      </p:sp>
      <p:sp>
        <p:nvSpPr>
          <p:cNvPr id="75" name="Shape 75"/>
          <p:cNvSpPr/>
          <p:nvPr>
            <p:ph type="subTitle" sz="half" idx="1"/>
          </p:nvPr>
        </p:nvSpPr>
        <p:spPr>
          <a:prstGeom prst="rect">
            <a:avLst/>
          </a:prstGeom>
        </p:spPr>
        <p:txBody>
          <a:bodyPr/>
          <a:lstStyle/>
          <a:p>
            <a:pPr marR="40639">
              <a:spcBef>
                <a:spcPts val="500"/>
              </a:spcBef>
            </a:pPr>
            <a:r>
              <a:t>February 14, 2017</a:t>
            </a:r>
          </a:p>
          <a:p>
            <a:pPr marR="40639">
              <a:spcBef>
                <a:spcPts val="500"/>
              </a:spcBef>
            </a:pPr>
            <a:r>
              <a:t>Sunnyvale, CA (Apple)</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3" name="Shape 153"/>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54" name="Shape 154"/>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55"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56" name="Shape 156"/>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57" name="Shape 157"/>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58" name="Shape 158"/>
          <p:cNvSpPr/>
          <p:nvPr>
            <p:ph type="ctrTitle"/>
          </p:nvPr>
        </p:nvSpPr>
        <p:spPr>
          <a:prstGeom prst="rect">
            <a:avLst/>
          </a:prstGeom>
        </p:spPr>
        <p:txBody>
          <a:bodyPr/>
          <a:lstStyle/>
          <a:p>
            <a:pPr/>
            <a:r>
              <a:t>Break</a:t>
            </a:r>
          </a:p>
        </p:txBody>
      </p:sp>
      <p:sp>
        <p:nvSpPr>
          <p:cNvPr id="159" name="Shape 159"/>
          <p:cNvSpPr/>
          <p:nvPr>
            <p:ph type="subTitle" sz="half" idx="1"/>
          </p:nvPr>
        </p:nvSpPr>
        <p:spPr>
          <a:prstGeom prst="rect">
            <a:avLst/>
          </a:prstGeom>
        </p:spPr>
        <p:txBody>
          <a:bodyPr/>
          <a:lstStyle/>
          <a:p>
            <a:pPr/>
          </a:p>
        </p:txBody>
      </p:sp>
      <p:sp>
        <p:nvSpPr>
          <p:cNvPr id="160" name="Shape 160"/>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62" name="Shape 16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6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64" name="Shape 16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65" name="Shape 16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66" name="Shape 16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67" name="Shape 167"/>
          <p:cNvSpPr/>
          <p:nvPr>
            <p:ph type="title"/>
          </p:nvPr>
        </p:nvSpPr>
        <p:spPr>
          <a:prstGeom prst="rect">
            <a:avLst/>
          </a:prstGeom>
        </p:spPr>
        <p:txBody>
          <a:bodyPr/>
          <a:lstStyle/>
          <a:p>
            <a:pPr/>
            <a:r>
              <a:t>IPP System Service (SYSTEM)</a:t>
            </a:r>
          </a:p>
        </p:txBody>
      </p:sp>
      <p:sp>
        <p:nvSpPr>
          <p:cNvPr id="168" name="Shape 168"/>
          <p:cNvSpPr/>
          <p:nvPr>
            <p:ph type="body" idx="1"/>
          </p:nvPr>
        </p:nvSpPr>
        <p:spPr>
          <a:prstGeom prst="rect">
            <a:avLst/>
          </a:prstGeom>
        </p:spPr>
        <p:txBody>
          <a:bodyPr/>
          <a:lstStyle/>
          <a:p>
            <a:pPr/>
            <a:r>
              <a:t>Current interim draft at:</a:t>
            </a:r>
          </a:p>
          <a:p>
            <a:pPr lvl="1"/>
            <a:r>
              <a:rPr u="sng">
                <a:hlinkClick r:id="rId3" invalidUrl="" action="" tgtFrame="" tooltip="" history="1" highlightClick="0" endSnd="0"/>
              </a:rPr>
              <a:t>http://ftp.pwg.org/pub/pwg/ipp/wd/wd-ippsystem10-20170212-rev.pdf</a:t>
            </a:r>
          </a:p>
          <a:p>
            <a:pPr/>
            <a:r>
              <a:t>Combines and implements a concrete IPP binding of the following abstract Semantic Model 2.0 services and objects:</a:t>
            </a:r>
          </a:p>
          <a:p>
            <a:pPr lvl="1"/>
            <a:r>
              <a:t>PWG 5108.06: System Object and System Control Service</a:t>
            </a:r>
          </a:p>
          <a:p>
            <a:pPr lvl="1"/>
            <a:r>
              <a:t>PWG 5108.03: Network Resource Service</a:t>
            </a:r>
          </a:p>
          <a:p>
            <a:pPr lvl="1"/>
            <a:r>
              <a:t>PWG 5109.1: Cloud Imaging Requirements and Model</a:t>
            </a:r>
          </a:p>
          <a:p>
            <a:pPr/>
            <a:r>
              <a:t>Proposed Schedule:</a:t>
            </a:r>
          </a:p>
          <a:p>
            <a:pPr lvl="1"/>
            <a:r>
              <a:t>Prototype draft in Q1/Q2 2017</a:t>
            </a:r>
          </a:p>
        </p:txBody>
      </p:sp>
      <p:sp>
        <p:nvSpPr>
          <p:cNvPr id="169" name="Shape 169"/>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1" name="Shape 171"/>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72"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73" name="Shape 173"/>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74" name="Shape 174"/>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75" name="Shape 175"/>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76" name="Shape 176"/>
          <p:cNvSpPr/>
          <p:nvPr>
            <p:ph type="title"/>
          </p:nvPr>
        </p:nvSpPr>
        <p:spPr>
          <a:prstGeom prst="rect">
            <a:avLst/>
          </a:prstGeom>
        </p:spPr>
        <p:txBody>
          <a:bodyPr/>
          <a:lstStyle/>
          <a:p>
            <a:pPr/>
            <a:r>
              <a:t>"Get-User-Printer-Attributes" Proposal</a:t>
            </a:r>
          </a:p>
        </p:txBody>
      </p:sp>
      <p:sp>
        <p:nvSpPr>
          <p:cNvPr id="177" name="Shape 177"/>
          <p:cNvSpPr/>
          <p:nvPr>
            <p:ph type="body" idx="1"/>
          </p:nvPr>
        </p:nvSpPr>
        <p:spPr>
          <a:prstGeom prst="rect">
            <a:avLst/>
          </a:prstGeom>
        </p:spPr>
        <p:txBody>
          <a:bodyPr/>
          <a:lstStyle/>
          <a:p>
            <a:pPr/>
            <a:r>
              <a:t>White Paper:</a:t>
            </a:r>
          </a:p>
          <a:p>
            <a:pPr lvl="1"/>
            <a:r>
              <a:rPr u="sng">
                <a:hlinkClick r:id="rId3" invalidUrl="" action="" tgtFrame="" tooltip="" history="1" highlightClick="0" endSnd="0"/>
              </a:rPr>
              <a:t>http://ftp.pwg.org/pub/pwg/ipp/whitepaper/tb-userop-20170201.pdf</a:t>
            </a:r>
            <a:r>
              <a:t> </a:t>
            </a:r>
          </a:p>
          <a:p>
            <a:pPr/>
            <a:r>
              <a:t>Get-User-Printer-Attributes Operation</a:t>
            </a:r>
          </a:p>
          <a:p>
            <a:pPr lvl="1"/>
            <a:r>
              <a:t>Provides a Get-Printer-Attributes response filtered by the most authenticated user</a:t>
            </a:r>
          </a:p>
          <a:p>
            <a:pPr lvl="1"/>
            <a:r>
              <a:t>Useful for things like limiting which users can print in color, use a particular letterhead, etc.</a:t>
            </a:r>
          </a:p>
          <a:p>
            <a:pPr lvl="1"/>
            <a:r>
              <a:t>Clients that support the operation will only show available print options to the user instead of reporting an error (or having the options silently overridden by the Printer) when the user submits the job</a:t>
            </a:r>
          </a:p>
          <a:p>
            <a:pPr lvl="1"/>
            <a:r>
              <a:t>Needed because Get-Printer-Attributes is not defined as an authenticated operation (so no clients support it), nor does it include the "most authenticated user identity" as a filter criteria (which isn't something we can expose using "printer-get-attributes-supported")</a:t>
            </a:r>
          </a:p>
        </p:txBody>
      </p:sp>
      <p:sp>
        <p:nvSpPr>
          <p:cNvPr id="178" name="Shape 178"/>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0" name="Shape 18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81" name="Shape 181"/>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182"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183" name="Shape 183"/>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84" name="Shape 184"/>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185" name="Shape 185"/>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86" name="Shape 186"/>
          <p:cNvSpPr/>
          <p:nvPr>
            <p:ph type="ctrTitle"/>
          </p:nvPr>
        </p:nvSpPr>
        <p:spPr>
          <a:prstGeom prst="rect">
            <a:avLst/>
          </a:prstGeom>
        </p:spPr>
        <p:txBody>
          <a:bodyPr/>
          <a:lstStyle/>
          <a:p>
            <a:pPr/>
            <a:r>
              <a:t>IPP Workgroup Session, Day 2</a:t>
            </a:r>
          </a:p>
        </p:txBody>
      </p:sp>
      <p:sp>
        <p:nvSpPr>
          <p:cNvPr id="187" name="Shape 187"/>
          <p:cNvSpPr/>
          <p:nvPr>
            <p:ph type="subTitle" sz="half" idx="1"/>
          </p:nvPr>
        </p:nvSpPr>
        <p:spPr>
          <a:prstGeom prst="rect">
            <a:avLst/>
          </a:prstGeom>
        </p:spPr>
        <p:txBody>
          <a:bodyPr/>
          <a:lstStyle/>
          <a:p>
            <a:pPr marR="40639">
              <a:spcBef>
                <a:spcPts val="500"/>
              </a:spcBef>
            </a:pPr>
            <a:r>
              <a:t>February 15, 2017</a:t>
            </a:r>
          </a:p>
          <a:p>
            <a:pPr marR="40639">
              <a:spcBef>
                <a:spcPts val="500"/>
              </a:spcBef>
            </a:pPr>
            <a:r>
              <a:t>Sunnyvale, CA (Apple)</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9" name="Shape 18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9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91" name="Shape 19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2" name="Shape 19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93" name="Shape 19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94" name="Shape 194"/>
          <p:cNvSpPr/>
          <p:nvPr>
            <p:ph type="title"/>
          </p:nvPr>
        </p:nvSpPr>
        <p:spPr>
          <a:prstGeom prst="rect">
            <a:avLst/>
          </a:prstGeom>
        </p:spPr>
        <p:txBody>
          <a:bodyPr/>
          <a:lstStyle/>
          <a:p>
            <a:pPr/>
            <a:r>
              <a:t>PWG IP Policy</a:t>
            </a:r>
          </a:p>
        </p:txBody>
      </p:sp>
      <p:sp>
        <p:nvSpPr>
          <p:cNvPr id="195" name="Shape 195"/>
          <p:cNvSpPr/>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196" name="Shape 196"/>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8" name="Shape 19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99" name="Shape 19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0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01" name="Shape 20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02" name="Shape 20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03" name="Shape 203"/>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04" name="Shape 204"/>
          <p:cNvSpPr/>
          <p:nvPr>
            <p:ph type="title"/>
          </p:nvPr>
        </p:nvSpPr>
        <p:spPr>
          <a:prstGeom prst="rect">
            <a:avLst/>
          </a:prstGeom>
        </p:spPr>
        <p:txBody>
          <a:bodyPr/>
          <a:lstStyle/>
          <a:p>
            <a:pPr/>
            <a:r>
              <a:t>Agenda</a:t>
            </a:r>
          </a:p>
        </p:txBody>
      </p:sp>
      <p:graphicFrame>
        <p:nvGraphicFramePr>
          <p:cNvPr id="205" name="Table 205"/>
          <p:cNvGraphicFramePr/>
          <p:nvPr/>
        </p:nvGraphicFramePr>
        <p:xfrm>
          <a:off x="1441449" y="2608965"/>
          <a:ext cx="10147301" cy="3291558"/>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2:30 - 3:00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and Updates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3:00 - 5:00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 &amp; White Paper</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206" name="Shape 206"/>
          <p:cNvSpPr/>
          <p:nvPr/>
        </p:nvSpPr>
        <p:spPr>
          <a:xfrm>
            <a:off x="1416050" y="1997334"/>
            <a:ext cx="349875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February 14, 2017</a:t>
            </a:r>
          </a:p>
        </p:txBody>
      </p:sp>
      <p:graphicFrame>
        <p:nvGraphicFramePr>
          <p:cNvPr id="207" name="Table 207"/>
          <p:cNvGraphicFramePr/>
          <p:nvPr/>
        </p:nvGraphicFramePr>
        <p:xfrm>
          <a:off x="1441449" y="5591977"/>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9:00 - 9:45</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Finishings 2.1</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9:45 - 11:45</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3D and Related Standards</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11:45 - 12:00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Next Steps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bl>
          </a:graphicData>
        </a:graphic>
      </p:graphicFrame>
      <p:sp>
        <p:nvSpPr>
          <p:cNvPr id="208" name="Shape 208"/>
          <p:cNvSpPr/>
          <p:nvPr/>
        </p:nvSpPr>
        <p:spPr>
          <a:xfrm>
            <a:off x="1416050" y="4968707"/>
            <a:ext cx="349875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February 15, 2017</a:t>
            </a:r>
          </a:p>
        </p:txBody>
      </p:sp>
      <p:sp>
        <p:nvSpPr>
          <p:cNvPr id="209" name="Shape 209"/>
          <p:cNvSpPr/>
          <p:nvPr/>
        </p:nvSpPr>
        <p:spPr>
          <a:xfrm>
            <a:off x="787400" y="1906603"/>
            <a:ext cx="10845800" cy="2668778"/>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11" name="Shape 211"/>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12"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13" name="Shape 213"/>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14" name="Shape 214"/>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15" name="Shape 215"/>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16" name="Shape 216"/>
          <p:cNvSpPr/>
          <p:nvPr>
            <p:ph type="title"/>
          </p:nvPr>
        </p:nvSpPr>
        <p:spPr>
          <a:prstGeom prst="rect">
            <a:avLst/>
          </a:prstGeom>
        </p:spPr>
        <p:txBody>
          <a:bodyPr/>
          <a:lstStyle/>
          <a:p>
            <a:pPr/>
            <a:r>
              <a:t>IPP Finishings 2.1</a:t>
            </a:r>
          </a:p>
        </p:txBody>
      </p:sp>
      <p:sp>
        <p:nvSpPr>
          <p:cNvPr id="217" name="Shape 217"/>
          <p:cNvSpPr/>
          <p:nvPr>
            <p:ph type="body" idx="1"/>
          </p:nvPr>
        </p:nvSpPr>
        <p:spPr>
          <a:prstGeom prst="rect">
            <a:avLst/>
          </a:prstGeom>
        </p:spPr>
        <p:txBody>
          <a:bodyPr/>
          <a:lstStyle/>
          <a:p>
            <a:pPr/>
            <a:r>
              <a:t>Current stable draft:</a:t>
            </a:r>
          </a:p>
          <a:p>
            <a:pPr lvl="1"/>
            <a:r>
              <a:rPr u="sng">
                <a:hlinkClick r:id="rId3" invalidUrl="" action="" tgtFrame="" tooltip="" history="1" highlightClick="0" endSnd="0"/>
              </a:rPr>
              <a:t>http://ftp.pwg.org/pub/pwg/ipp/wd/wd-ippfinishings21-20170111-rev.pdf</a:t>
            </a:r>
          </a:p>
          <a:p>
            <a:pPr/>
            <a:r>
              <a:t>PWG Formal Vote ends February 17, 2017 (this Friday)</a:t>
            </a:r>
          </a:p>
          <a:p>
            <a:pPr lvl="1"/>
            <a:r>
              <a:rPr u="sng">
                <a:hlinkClick r:id="rId4" invalidUrl="" action="" tgtFrame="" tooltip="" history="1" highlightClick="0" endSnd="0"/>
              </a:rPr>
              <a:t>http://www.pwg.org/pipermail/pwg-announce/2017/003777.html</a:t>
            </a:r>
          </a:p>
          <a:p>
            <a:pPr/>
            <a:r>
              <a:t>One reported issue/question concerning how to include the 'jog-offset' finishing process</a:t>
            </a:r>
          </a:p>
          <a:p>
            <a:pPr lvl="1"/>
            <a:r>
              <a:t>Answer is to use a "finishing-template" value of 'jog-offset'</a:t>
            </a:r>
          </a:p>
          <a:p>
            <a:pPr lvl="1"/>
            <a:r>
              <a:t>Will investigate whether a "jogging" collection is necessary for "finishings-col" in a future update</a:t>
            </a:r>
          </a:p>
          <a:p>
            <a:pPr lvl="2"/>
            <a:r>
              <a:t>Also 'mailbox' and 'stacker' values for "output-bin" Job Template attribute</a:t>
            </a:r>
          </a:p>
        </p:txBody>
      </p:sp>
      <p:sp>
        <p:nvSpPr>
          <p:cNvPr id="218" name="Shape 218"/>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0" name="Shape 22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2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22" name="Shape 222"/>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23" name="Shape 223"/>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24" name="Shape 224"/>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25" name="Shape 225"/>
          <p:cNvSpPr/>
          <p:nvPr>
            <p:ph type="title"/>
          </p:nvPr>
        </p:nvSpPr>
        <p:spPr>
          <a:prstGeom prst="rect">
            <a:avLst/>
          </a:prstGeom>
        </p:spPr>
        <p:txBody>
          <a:bodyPr/>
          <a:lstStyle/>
          <a:p>
            <a:pPr/>
            <a:r>
              <a:t>IPP 3D Printing Extensions</a:t>
            </a:r>
          </a:p>
        </p:txBody>
      </p:sp>
      <p:sp>
        <p:nvSpPr>
          <p:cNvPr id="226" name="Shape 226"/>
          <p:cNvSpPr/>
          <p:nvPr>
            <p:ph type="body" idx="1"/>
          </p:nvPr>
        </p:nvSpPr>
        <p:spPr>
          <a:prstGeom prst="rect">
            <a:avLst/>
          </a:prstGeom>
        </p:spPr>
        <p:txBody>
          <a:bodyPr/>
          <a:lstStyle/>
          <a:p>
            <a:pPr/>
            <a:r>
              <a:t>Current stable draft:</a:t>
            </a:r>
          </a:p>
          <a:p>
            <a:pPr lvl="1"/>
            <a:r>
              <a:rPr u="sng">
                <a:hlinkClick r:id="rId3" invalidUrl="" action="" tgtFrame="" tooltip="" history="1" highlightClick="0" endSnd="0"/>
              </a:rPr>
              <a:t>http://ftp.pwg.org/pub/pwg/ipp/wd/wd-ipp3d10-20170110-rev.pdf</a:t>
            </a:r>
          </a:p>
          <a:p>
            <a:pPr/>
            <a:r>
              <a:t>PWG Formal Vote Concluded on February 10, 2017</a:t>
            </a:r>
          </a:p>
          <a:p>
            <a:pPr lvl="1"/>
            <a:r>
              <a:t>Results: PASSED with 8 votes - 5 yes and 3 abstain</a:t>
            </a:r>
          </a:p>
          <a:p>
            <a:pPr/>
            <a:r>
              <a:t>Editorial comments:</a:t>
            </a:r>
          </a:p>
          <a:p>
            <a:pPr lvl="1"/>
            <a:r>
              <a:t>Two requests to change attribute names and values (next two slides)</a:t>
            </a:r>
          </a:p>
          <a:p>
            <a:pPr lvl="1"/>
            <a:r>
              <a:t>One request to add (missing) Build Platform and Chamber "printer-state-reasons" values</a:t>
            </a:r>
          </a:p>
          <a:p>
            <a:pPr lvl="1"/>
            <a:r>
              <a:t>Need to update RFC 8010/8011 references (new publication date)</a:t>
            </a:r>
          </a:p>
          <a:p>
            <a:pPr lvl="1"/>
            <a:r>
              <a:t>Minor changes to definitions in terminology (harmonize with ISO/ASTM 52900:2015)</a:t>
            </a:r>
          </a:p>
          <a:p>
            <a:pPr/>
            <a:r>
              <a:t>Next steps:</a:t>
            </a:r>
          </a:p>
          <a:p>
            <a:pPr lvl="1"/>
            <a:r>
              <a:t>Publication: ASAP</a:t>
            </a:r>
          </a:p>
          <a:p>
            <a:pPr lvl="1"/>
            <a:r>
              <a:t>Interoperability testing: Q1 2018?</a:t>
            </a:r>
          </a:p>
          <a:p>
            <a:pPr lvl="1"/>
            <a:r>
              <a:t>PWG Semantic Model Schema for 3MF</a:t>
            </a:r>
          </a:p>
          <a:p>
            <a:pPr lvl="1"/>
            <a:r>
              <a:t>Continue to develop IPP sample code, add conformance tests?</a:t>
            </a:r>
          </a:p>
        </p:txBody>
      </p:sp>
      <p:sp>
        <p:nvSpPr>
          <p:cNvPr id="227" name="Shape 227"/>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29" name="Shape 22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31" name="Shape 23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32" name="Shape 23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33" name="Shape 23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34" name="Shape 234"/>
          <p:cNvSpPr/>
          <p:nvPr>
            <p:ph type="title"/>
          </p:nvPr>
        </p:nvSpPr>
        <p:spPr>
          <a:prstGeom prst="rect">
            <a:avLst/>
          </a:prstGeom>
        </p:spPr>
        <p:txBody>
          <a:bodyPr/>
          <a:lstStyle/>
          <a:p>
            <a:pPr/>
            <a:r>
              <a:t>IPP 3D Editorial Change Request 1</a:t>
            </a:r>
          </a:p>
        </p:txBody>
      </p:sp>
      <p:sp>
        <p:nvSpPr>
          <p:cNvPr id="235" name="Shape 235"/>
          <p:cNvSpPr/>
          <p:nvPr>
            <p:ph type="body" idx="1"/>
          </p:nvPr>
        </p:nvSpPr>
        <p:spPr>
          <a:prstGeom prst="rect">
            <a:avLst/>
          </a:prstGeom>
        </p:spPr>
        <p:txBody>
          <a:bodyPr/>
          <a:lstStyle/>
          <a:p>
            <a:pPr/>
            <a:r>
              <a:t>Request to change name of "print-rafts" Job Template attribute to "print-base"</a:t>
            </a:r>
          </a:p>
          <a:p>
            <a:pPr lvl="1"/>
            <a:r>
              <a:t>It is more than just rafts - values include 'brim', 'raft', and 'skirt'</a:t>
            </a:r>
          </a:p>
          <a:p>
            <a:pPr lvl="1"/>
            <a:r>
              <a:t>Current name is a holdover from existing 3D printer UI which started with rafts and then added brims and skirts</a:t>
            </a:r>
          </a:p>
          <a:p>
            <a:pPr lvl="1"/>
            <a:r>
              <a:t>No change in semantics, just a wording change</a:t>
            </a:r>
          </a:p>
          <a:p>
            <a:pPr/>
            <a:r>
              <a:t>Also affects the 'raft' value for "material-purpose"</a:t>
            </a:r>
          </a:p>
          <a:p>
            <a:pPr/>
            <a:r>
              <a:t>Change list:</a:t>
            </a:r>
          </a:p>
          <a:p>
            <a:pPr lvl="1"/>
            <a:r>
              <a:t>"print-rafts" -&gt; "print-base"</a:t>
            </a:r>
          </a:p>
          <a:p>
            <a:pPr lvl="1"/>
            <a:r>
              <a:t>"print-rafts-actual" -&gt; "print-base-actual"</a:t>
            </a:r>
          </a:p>
          <a:p>
            <a:pPr lvl="1"/>
            <a:r>
              <a:t>"print-rafts-default" -&gt; "print-base-default"</a:t>
            </a:r>
          </a:p>
          <a:p>
            <a:pPr lvl="1"/>
            <a:r>
              <a:t>"print-rafts-supported" -&gt; "print-base-supported"</a:t>
            </a:r>
          </a:p>
          <a:p>
            <a:pPr lvl="1"/>
            <a:r>
              <a:t>"material-purpose" value 'raft' -&gt; 'base'</a:t>
            </a:r>
          </a:p>
        </p:txBody>
      </p:sp>
      <p:sp>
        <p:nvSpPr>
          <p:cNvPr id="236" name="Shape 236"/>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38" name="Shape 238"/>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39"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0" name="Shape 24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41" name="Shape 24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42" name="Shape 24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43" name="Shape 243"/>
          <p:cNvSpPr/>
          <p:nvPr>
            <p:ph type="title"/>
          </p:nvPr>
        </p:nvSpPr>
        <p:spPr>
          <a:prstGeom prst="rect">
            <a:avLst/>
          </a:prstGeom>
        </p:spPr>
        <p:txBody>
          <a:bodyPr/>
          <a:lstStyle/>
          <a:p>
            <a:pPr/>
            <a:r>
              <a:t>IPP 3D Editorial Change Request 2</a:t>
            </a:r>
          </a:p>
        </p:txBody>
      </p:sp>
      <p:sp>
        <p:nvSpPr>
          <p:cNvPr id="244" name="Shape 244"/>
          <p:cNvSpPr/>
          <p:nvPr>
            <p:ph type="body" idx="1"/>
          </p:nvPr>
        </p:nvSpPr>
        <p:spPr>
          <a:prstGeom prst="rect">
            <a:avLst/>
          </a:prstGeom>
        </p:spPr>
        <p:txBody>
          <a:bodyPr/>
          <a:lstStyle/>
          <a:p>
            <a:pPr/>
            <a:r>
              <a:t>Request to change name of "printer-bed-temperature" Job Template attribute to "platform-temperature"</a:t>
            </a:r>
          </a:p>
          <a:p>
            <a:pPr lvl="1"/>
            <a:r>
              <a:t>We use both "Print Bed" and "Build Platform" in the document, but "Build Platform" seems to be the more common name</a:t>
            </a:r>
          </a:p>
          <a:p>
            <a:pPr lvl="1"/>
            <a:r>
              <a:t> No change in semantics, just a wording change</a:t>
            </a:r>
          </a:p>
          <a:p>
            <a:pPr/>
            <a:r>
              <a:t>Change list:</a:t>
            </a:r>
          </a:p>
          <a:p>
            <a:pPr lvl="1"/>
            <a:r>
              <a:t>"printer-bed-temperature" -&gt; "platform-temperature"</a:t>
            </a:r>
          </a:p>
          <a:p>
            <a:pPr lvl="1"/>
            <a:r>
              <a:t>"printer-bed-temperature-actual" -&gt; "platform-temperature-actual"</a:t>
            </a:r>
          </a:p>
          <a:p>
            <a:pPr lvl="1"/>
            <a:r>
              <a:t>"printer-bed-temperature-default" -&gt; "platform-temperature-default"</a:t>
            </a:r>
          </a:p>
          <a:p>
            <a:pPr lvl="1"/>
            <a:r>
              <a:t>"printer-bed-temperature-supported" -&gt; "platform-temperature-supported"</a:t>
            </a:r>
          </a:p>
          <a:p>
            <a:pPr lvl="1"/>
            <a:r>
              <a:t>Global change of "Print Bed" and "Printer Bed" to "Build Platform"</a:t>
            </a:r>
          </a:p>
          <a:p>
            <a:pPr lvl="1"/>
            <a:r>
              <a:t>Global change of "build platform" to "Build Platform"</a:t>
            </a:r>
          </a:p>
        </p:txBody>
      </p:sp>
      <p:sp>
        <p:nvSpPr>
          <p:cNvPr id="245" name="Shape 245"/>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77" name="Shape 7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7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79" name="Shape 7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0" name="Shape 8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81" name="Shape 8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82" name="Shape 82"/>
          <p:cNvSpPr/>
          <p:nvPr>
            <p:ph type="title"/>
          </p:nvPr>
        </p:nvSpPr>
        <p:spPr>
          <a:prstGeom prst="rect">
            <a:avLst/>
          </a:prstGeom>
        </p:spPr>
        <p:txBody>
          <a:bodyPr/>
          <a:lstStyle/>
          <a:p>
            <a:pPr/>
            <a:r>
              <a:t>PWG IP Policy</a:t>
            </a:r>
          </a:p>
        </p:txBody>
      </p:sp>
      <p:sp>
        <p:nvSpPr>
          <p:cNvPr id="83" name="Shape 83"/>
          <p:cNvSpPr/>
          <p:nvPr>
            <p:ph type="body" idx="1"/>
          </p:nvPr>
        </p:nvSpPr>
        <p:spPr>
          <a:prstGeom prst="rect">
            <a:avLst/>
          </a:prstGeom>
        </p:spPr>
        <p:txBody>
          <a:bodyPr/>
          <a:lstStyle/>
          <a:p>
            <a:pPr/>
            <a:r>
              <a:t>"This meeting is being held in accordance with the PWG Intellectual Property Policy"</a:t>
            </a:r>
          </a:p>
          <a:p>
            <a:pPr lvl="1"/>
            <a:r>
              <a:rPr u="sng">
                <a:hlinkClick r:id="rId3" invalidUrl="" action="" tgtFrame="" tooltip="" history="1" highlightClick="0" endSnd="0"/>
              </a:rPr>
              <a:t>http://www.pwg.org/chair/membership_docs/pwg-ip-policy.pdf</a:t>
            </a:r>
          </a:p>
          <a:p>
            <a:pPr/>
            <a:r>
              <a:t>TL;DR: Anything you say in a PWG meeting or email to a PWG address can be used in a PWG standard</a:t>
            </a:r>
          </a:p>
          <a:p>
            <a:pPr lvl="1"/>
            <a:r>
              <a:t>(but please do read the IP policy above if you haven't done so)</a:t>
            </a:r>
          </a:p>
        </p:txBody>
      </p:sp>
      <p:sp>
        <p:nvSpPr>
          <p:cNvPr id="84" name="Shape 84"/>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47" name="Shape 24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4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49" name="Shape 24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0" name="Shape 25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51" name="Shape 25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52" name="Shape 252"/>
          <p:cNvSpPr/>
          <p:nvPr>
            <p:ph type="title"/>
          </p:nvPr>
        </p:nvSpPr>
        <p:spPr>
          <a:prstGeom prst="rect">
            <a:avLst/>
          </a:prstGeom>
        </p:spPr>
        <p:txBody>
          <a:bodyPr/>
          <a:lstStyle/>
          <a:p>
            <a:pPr/>
            <a:r>
              <a:t>IPP 3D Editorial Change Request 3</a:t>
            </a:r>
          </a:p>
        </p:txBody>
      </p:sp>
      <p:sp>
        <p:nvSpPr>
          <p:cNvPr id="253" name="Shape 253"/>
          <p:cNvSpPr/>
          <p:nvPr>
            <p:ph type="body" idx="1"/>
          </p:nvPr>
        </p:nvSpPr>
        <p:spPr>
          <a:prstGeom prst="rect">
            <a:avLst/>
          </a:prstGeom>
        </p:spPr>
        <p:txBody>
          <a:bodyPr/>
          <a:lstStyle/>
          <a:p>
            <a:pPr/>
            <a:r>
              <a:t>Request to add one Chamber and several Build Platform state keywords for "printer-state-reasons"</a:t>
            </a:r>
          </a:p>
          <a:p>
            <a:pPr lvl="1"/>
            <a:r>
              <a:t>We have them for all other identified subunits, but not for the Build Platform</a:t>
            </a:r>
          </a:p>
          <a:p>
            <a:pPr lvl="1"/>
            <a:r>
              <a:t>Missing the "failure" state keyword for the Chamber.</a:t>
            </a:r>
          </a:p>
          <a:p>
            <a:pPr/>
            <a:r>
              <a:t>Change list:</a:t>
            </a:r>
          </a:p>
          <a:p>
            <a:pPr lvl="1"/>
            <a:r>
              <a:t>Add 'chamber-failure', 'platform-cooling', 'platform-failure', 'platform-heating', 'platform-temperature-high', and 'platform-temperature-low' to section 9.2 (printer-state-reasons)</a:t>
            </a:r>
          </a:p>
        </p:txBody>
      </p:sp>
      <p:sp>
        <p:nvSpPr>
          <p:cNvPr id="254" name="Shape 254"/>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56" name="Shape 256"/>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57"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58" name="Shape 25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59" name="Shape 259"/>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60" name="Shape 260"/>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61" name="Shape 261"/>
          <p:cNvSpPr/>
          <p:nvPr>
            <p:ph type="title"/>
          </p:nvPr>
        </p:nvSpPr>
        <p:spPr>
          <a:prstGeom prst="rect">
            <a:avLst/>
          </a:prstGeom>
        </p:spPr>
        <p:txBody>
          <a:bodyPr/>
          <a:lstStyle/>
          <a:p>
            <a:pPr/>
            <a:r>
              <a:t>PWG Semantic Model Schema</a:t>
            </a:r>
          </a:p>
        </p:txBody>
      </p:sp>
      <p:sp>
        <p:nvSpPr>
          <p:cNvPr id="262" name="Shape 262"/>
          <p:cNvSpPr/>
          <p:nvPr>
            <p:ph type="body" idx="1"/>
          </p:nvPr>
        </p:nvSpPr>
        <p:spPr>
          <a:prstGeom prst="rect">
            <a:avLst/>
          </a:prstGeom>
        </p:spPr>
        <p:txBody>
          <a:bodyPr/>
          <a:lstStyle/>
          <a:p>
            <a:pPr/>
            <a:r>
              <a:t>Auto-generated XML schema from IANA IPP registry</a:t>
            </a:r>
          </a:p>
          <a:p>
            <a:pPr/>
            <a:r>
              <a:t>Current "draft" schema available on IPP registry project page:</a:t>
            </a:r>
          </a:p>
          <a:p>
            <a:pPr lvl="1"/>
            <a:r>
              <a:rPr u="sng">
                <a:hlinkClick r:id="rId3" invalidUrl="" action="" tgtFrame="" tooltip="" history="1" highlightClick="0" endSnd="0"/>
              </a:rPr>
              <a:t>https://istopwg.github.io/ippregistry</a:t>
            </a:r>
          </a:p>
          <a:p>
            <a:pPr/>
            <a:r>
              <a:t>Need to review and prepare example job tickets</a:t>
            </a:r>
          </a:p>
        </p:txBody>
      </p:sp>
      <p:sp>
        <p:nvSpPr>
          <p:cNvPr id="263" name="Shape 263"/>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65" name="Shape 265"/>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66"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67" name="Shape 267"/>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68" name="Shape 268"/>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69" name="Shape 269"/>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0" name="Shape 270"/>
          <p:cNvSpPr/>
          <p:nvPr>
            <p:ph type="title"/>
          </p:nvPr>
        </p:nvSpPr>
        <p:spPr>
          <a:prstGeom prst="rect">
            <a:avLst/>
          </a:prstGeom>
        </p:spPr>
        <p:txBody>
          <a:bodyPr/>
          <a:lstStyle/>
          <a:p>
            <a:pPr/>
            <a:r>
              <a:t>Other 3D Standards Activities</a:t>
            </a:r>
          </a:p>
        </p:txBody>
      </p:sp>
      <p:sp>
        <p:nvSpPr>
          <p:cNvPr id="271" name="Shape 271"/>
          <p:cNvSpPr/>
          <p:nvPr>
            <p:ph type="body" idx="1"/>
          </p:nvPr>
        </p:nvSpPr>
        <p:spPr>
          <a:prstGeom prst="rect">
            <a:avLst/>
          </a:prstGeom>
        </p:spPr>
        <p:txBody>
          <a:bodyPr/>
          <a:lstStyle/>
          <a:p>
            <a:pPr/>
            <a:r>
              <a:t>ANSI Additive Manufacturing Standardization Collaborative (AMSC)</a:t>
            </a:r>
          </a:p>
          <a:p>
            <a:pPr lvl="1"/>
            <a:r>
              <a:rPr u="sng">
                <a:hlinkClick r:id="rId3" invalidUrl="" action="" tgtFrame="" tooltip="" history="1" highlightClick="0" endSnd="0"/>
              </a:rPr>
              <a:t>http://www.ansi.org/amsc</a:t>
            </a:r>
          </a:p>
          <a:p>
            <a:pPr/>
            <a:r>
              <a:t>ASTM F42</a:t>
            </a:r>
          </a:p>
          <a:p>
            <a:pPr lvl="1"/>
            <a:r>
              <a:rPr u="sng">
                <a:hlinkClick r:id="rId4" invalidUrl="" action="" tgtFrame="" tooltip="" history="1" highlightClick="0" endSnd="0"/>
              </a:rPr>
              <a:t>https://www.astm.org/COMMITTEE/F42.htm</a:t>
            </a:r>
          </a:p>
          <a:p>
            <a:pPr lvl="1"/>
            <a:r>
              <a:t>ISO/ASTM 52900:2015, "Additive manufacturing -- General principles -- Terminology"</a:t>
            </a:r>
          </a:p>
          <a:p>
            <a:pPr/>
            <a:r>
              <a:t>ISO TC 261</a:t>
            </a:r>
          </a:p>
          <a:p>
            <a:pPr lvl="1"/>
            <a:r>
              <a:rPr u="sng">
                <a:hlinkClick r:id="rId5" invalidUrl="" action="" tgtFrame="" tooltip="" history="1" highlightClick="0" endSnd="0"/>
              </a:rPr>
              <a:t>http://www.iso.org/iso/iso_technical_committee?commid=629086</a:t>
            </a:r>
          </a:p>
          <a:p>
            <a:pPr lvl="1"/>
            <a:r>
              <a:t>ISO 17296-4:2014, "Additive manufacturing -- General principles -- Part 4: Overview of data processing"</a:t>
            </a:r>
          </a:p>
          <a:p>
            <a:pPr lvl="1"/>
            <a:r>
              <a:t>ISO/ASTM 52915:2016, "Specification for additive manufacturing file format (AMF) Version 1.2"</a:t>
            </a:r>
          </a:p>
          <a:p>
            <a:pPr/>
            <a:r>
              <a:t>National Institute of Standards and Technology (NIST)</a:t>
            </a:r>
          </a:p>
          <a:p>
            <a:pPr lvl="1"/>
            <a:r>
              <a:rPr u="sng">
                <a:hlinkClick r:id="rId6" invalidUrl="" action="" tgtFrame="" tooltip="" history="1" highlightClick="0" endSnd="0"/>
              </a:rPr>
              <a:t>https://www.nist.gov/topics/additive-manufacturing</a:t>
            </a:r>
          </a:p>
          <a:p>
            <a:pPr lvl="1"/>
            <a:r>
              <a:t>Involved with AMSC and others</a:t>
            </a:r>
          </a:p>
        </p:txBody>
      </p:sp>
      <p:sp>
        <p:nvSpPr>
          <p:cNvPr id="272" name="Shape 272"/>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74" name="Shape 274"/>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75"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76" name="Shape 27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77" name="Shape 277"/>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78" name="Shape 278"/>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79" name="Shape 279"/>
          <p:cNvSpPr/>
          <p:nvPr>
            <p:ph type="title"/>
          </p:nvPr>
        </p:nvSpPr>
        <p:spPr>
          <a:prstGeom prst="rect">
            <a:avLst/>
          </a:prstGeom>
        </p:spPr>
        <p:txBody>
          <a:bodyPr/>
          <a:lstStyle/>
          <a:p>
            <a:pPr/>
            <a:r>
              <a:t>AMSC</a:t>
            </a:r>
          </a:p>
        </p:txBody>
      </p:sp>
      <p:sp>
        <p:nvSpPr>
          <p:cNvPr id="280" name="Shape 280"/>
          <p:cNvSpPr/>
          <p:nvPr>
            <p:ph type="body" idx="1"/>
          </p:nvPr>
        </p:nvSpPr>
        <p:spPr>
          <a:prstGeom prst="rect">
            <a:avLst/>
          </a:prstGeom>
        </p:spPr>
        <p:txBody>
          <a:bodyPr/>
          <a:lstStyle/>
          <a:p>
            <a:pPr/>
            <a:r>
              <a:t>AMSC is trying to coordinate the standards activities of multiple organizations - not writing their own standards</a:t>
            </a:r>
          </a:p>
          <a:p>
            <a:pPr/>
            <a:r>
              <a:t>Current effort is a roadmap document spanning all areas of additive manufacturing development, which identifies known standards and "gaps" where standards are needed</a:t>
            </a:r>
          </a:p>
          <a:p>
            <a:pPr/>
            <a:r>
              <a:t>Five major working groups: Design, Process and Materials, Qualification and Certification, Nondestructive Evaluation, and Maintenance</a:t>
            </a:r>
          </a:p>
          <a:p>
            <a:pPr lvl="1"/>
            <a:r>
              <a:t>The PWG's work mainly falls under the Process Control Sub-Group (part of Process and Materials) </a:t>
            </a:r>
          </a:p>
          <a:p>
            <a:pPr/>
            <a:r>
              <a:t>Focus is largely on material and device standardization and validation for metal powder printing</a:t>
            </a:r>
          </a:p>
          <a:p>
            <a:pPr lvl="1"/>
            <a:r>
              <a:t>Quality control issues are a major driving issue - very hard to get consistent, repeatable results</a:t>
            </a:r>
          </a:p>
        </p:txBody>
      </p:sp>
      <p:sp>
        <p:nvSpPr>
          <p:cNvPr id="281" name="Shape 28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83" name="Shape 283"/>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84"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85" name="Shape 285"/>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86" name="Shape 286"/>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87" name="Shape 287"/>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88" name="Shape 288"/>
          <p:cNvSpPr/>
          <p:nvPr>
            <p:ph type="title"/>
          </p:nvPr>
        </p:nvSpPr>
        <p:spPr>
          <a:prstGeom prst="rect">
            <a:avLst/>
          </a:prstGeom>
        </p:spPr>
        <p:txBody>
          <a:bodyPr/>
          <a:lstStyle/>
          <a:p>
            <a:pPr/>
            <a:r>
              <a:t>AMSC - Process Control Sub-Group</a:t>
            </a:r>
          </a:p>
        </p:txBody>
      </p:sp>
      <p:sp>
        <p:nvSpPr>
          <p:cNvPr id="289" name="Shape 289"/>
          <p:cNvSpPr/>
          <p:nvPr>
            <p:ph type="body" idx="1"/>
          </p:nvPr>
        </p:nvSpPr>
        <p:spPr>
          <a:prstGeom prst="rect">
            <a:avLst/>
          </a:prstGeom>
        </p:spPr>
        <p:txBody>
          <a:bodyPr/>
          <a:lstStyle/>
          <a:p>
            <a:pPr/>
            <a:r>
              <a:t>Machine interfaces are largely seen as an "unsolvable" problem</a:t>
            </a:r>
          </a:p>
          <a:p>
            <a:pPr lvl="1"/>
            <a:r>
              <a:t>Probably due to the process orientation (implementation details differ wildly between vendors) - no attempt to develop an abstract data model or interfaces like we have in IPP/PWG SM</a:t>
            </a:r>
          </a:p>
          <a:p>
            <a:pPr/>
            <a:r>
              <a:t>Currently no recognition of document formats other than STL and AMF, e.g., 3MF and PDF with 3D content</a:t>
            </a:r>
          </a:p>
          <a:p>
            <a:pPr/>
            <a:r>
              <a:t>We have reached out to AMSC to be recognized as a standards organization that is addressing these issues</a:t>
            </a:r>
          </a:p>
          <a:p>
            <a:pPr lvl="1"/>
            <a:r>
              <a:t>We have been added to the AMSC Roadmap document</a:t>
            </a:r>
          </a:p>
          <a:p>
            <a:pPr lvl="1"/>
            <a:r>
              <a:t>Working with ISTO to establish proper liaison relationship with AMSC and other standards bodies</a:t>
            </a:r>
          </a:p>
          <a:p>
            <a:pPr lvl="1"/>
            <a:r>
              <a:t>Formal liaison needed due to differing IP policies/openness</a:t>
            </a:r>
          </a:p>
        </p:txBody>
      </p:sp>
      <p:sp>
        <p:nvSpPr>
          <p:cNvPr id="290" name="Shape 290"/>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92" name="Shape 292"/>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293"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294" name="Shape 294"/>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295" name="Shape 295"/>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296" name="Shape 296"/>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297" name="Shape 297"/>
          <p:cNvSpPr/>
          <p:nvPr>
            <p:ph type="title"/>
          </p:nvPr>
        </p:nvSpPr>
        <p:spPr>
          <a:prstGeom prst="rect">
            <a:avLst/>
          </a:prstGeom>
        </p:spPr>
        <p:txBody>
          <a:bodyPr/>
          <a:lstStyle/>
          <a:p>
            <a:pPr/>
            <a:r>
              <a:t>ISO TC 261</a:t>
            </a:r>
          </a:p>
        </p:txBody>
      </p:sp>
      <p:sp>
        <p:nvSpPr>
          <p:cNvPr id="298" name="Shape 298"/>
          <p:cNvSpPr/>
          <p:nvPr>
            <p:ph type="body" idx="1"/>
          </p:nvPr>
        </p:nvSpPr>
        <p:spPr>
          <a:prstGeom prst="rect">
            <a:avLst/>
          </a:prstGeom>
        </p:spPr>
        <p:txBody>
          <a:bodyPr/>
          <a:lstStyle/>
          <a:p>
            <a:pPr/>
            <a:r>
              <a:t>Also responsible for the joint ISO/ASTM terminology document (which is basically part 1 of the 17296 series)</a:t>
            </a:r>
          </a:p>
          <a:p>
            <a:pPr lvl="1"/>
            <a:r>
              <a:t>AMSC wants everyone to use/reference the terminology document</a:t>
            </a:r>
          </a:p>
          <a:p>
            <a:pPr lvl="1"/>
            <a:r>
              <a:t>PWG can't use a normative reference to a non-free standard</a:t>
            </a:r>
          </a:p>
          <a:p>
            <a:pPr lvl="2"/>
            <a:r>
              <a:t>but the terminology in the IPP 3D spec is already almost identical...</a:t>
            </a:r>
          </a:p>
          <a:p>
            <a:pPr lvl="1"/>
            <a:r>
              <a:t>Still working out the details, but will not hold up publication of IPP 3D for this</a:t>
            </a:r>
          </a:p>
          <a:p>
            <a:pPr/>
            <a:r>
              <a:t>Data processing overview specification is all about data exchange requirements - no discussion of how to interface Clients to Printers, provide status and capabilities, etc.</a:t>
            </a:r>
          </a:p>
        </p:txBody>
      </p:sp>
      <p:sp>
        <p:nvSpPr>
          <p:cNvPr id="299" name="Shape 299"/>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01" name="Shape 301"/>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02"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03" name="Shape 303"/>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04" name="Shape 304"/>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305" name="Shape 305"/>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06" name="Shape 306"/>
          <p:cNvSpPr/>
          <p:nvPr>
            <p:ph type="title"/>
          </p:nvPr>
        </p:nvSpPr>
        <p:spPr>
          <a:prstGeom prst="rect">
            <a:avLst/>
          </a:prstGeom>
        </p:spPr>
        <p:txBody>
          <a:bodyPr/>
          <a:lstStyle/>
          <a:p>
            <a:pPr/>
            <a:r>
              <a:t>Where IPP 3D Fits</a:t>
            </a:r>
          </a:p>
        </p:txBody>
      </p:sp>
      <p:sp>
        <p:nvSpPr>
          <p:cNvPr id="307" name="Shape 307"/>
          <p:cNvSpPr/>
          <p:nvPr>
            <p:ph type="body" idx="1"/>
          </p:nvPr>
        </p:nvSpPr>
        <p:spPr>
          <a:prstGeom prst="rect">
            <a:avLst/>
          </a:prstGeom>
        </p:spPr>
        <p:txBody>
          <a:bodyPr/>
          <a:lstStyle/>
          <a:p>
            <a:pPr/>
            <a:r>
              <a:t>IPP provides a high-level vendor-neutral machine interface between Clients and Printers (or print services) that allows Clients to discover Printers, query for status and capabilities, submit jobs, and then query the status of those jobs</a:t>
            </a:r>
          </a:p>
          <a:p>
            <a:pPr/>
            <a:r>
              <a:t>Capabilities can be extended to include things like material or process conformance to a particular standard (currently being defined by ANSI/ASTM/ISO)</a:t>
            </a:r>
          </a:p>
          <a:p>
            <a:pPr/>
            <a:r>
              <a:t>Finishing processes can be extended to include things like annealing, polishing, etc., although typically such things are done by separate machines </a:t>
            </a:r>
          </a:p>
          <a:p>
            <a:pPr/>
            <a:r>
              <a:t>Job processing already supports multiple document formats identified by MIME media type, i.e., supporting STL and AMF is already possible</a:t>
            </a:r>
          </a:p>
          <a:p>
            <a:pPr/>
            <a:r>
              <a:t>In short: we are right in the middle</a:t>
            </a:r>
          </a:p>
        </p:txBody>
      </p:sp>
      <p:sp>
        <p:nvSpPr>
          <p:cNvPr id="308" name="Shape 308"/>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0" name="Shape 31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11" name="Shape 311"/>
          <p:cNvSpPr/>
          <p:nvPr/>
        </p:nvSpPr>
        <p:spPr>
          <a:xfrm>
            <a:off x="596900" y="3644900"/>
            <a:ext cx="8208297" cy="715827"/>
          </a:xfrm>
          <a:prstGeom prst="rect">
            <a:avLst/>
          </a:prstGeom>
          <a:ln w="12700">
            <a:miter lim="400000"/>
          </a:ln>
          <a:extLst>
            <a:ext uri="{C572A759-6A51-4108-AA02-DFA0A04FC94B}">
              <ma14:wrappingTextBoxFlag xmlns:ma14="http://schemas.microsoft.com/office/mac/drawingml/2011/main" val="1"/>
            </a:ext>
          </a:extLst>
        </p:spPr>
        <p:txBody>
          <a:bodyPr wrap="none" lIns="0" tIns="0" rIns="0" bIns="0">
            <a:spAutoFit/>
          </a:bodyPr>
          <a:lstStyle>
            <a:lvl1pPr>
              <a:defRPr b="1" sz="5000">
                <a:solidFill>
                  <a:srgbClr val="5D70B7"/>
                </a:solidFill>
                <a:uFill>
                  <a:solidFill>
                    <a:srgbClr val="5D70B7"/>
                  </a:solidFill>
                </a:uFill>
              </a:defRPr>
            </a:lvl1pPr>
          </a:lstStyle>
          <a:p>
            <a:pPr/>
            <a:r>
              <a:t>The Printer Working Group</a:t>
            </a:r>
          </a:p>
        </p:txBody>
      </p:sp>
      <p:pic>
        <p:nvPicPr>
          <p:cNvPr id="312" name="pwg-transparency.png"/>
          <p:cNvPicPr>
            <a:picLocks noChangeAspect="1"/>
          </p:cNvPicPr>
          <p:nvPr/>
        </p:nvPicPr>
        <p:blipFill>
          <a:blip r:embed="rId2">
            <a:extLst/>
          </a:blip>
          <a:stretch>
            <a:fillRect/>
          </a:stretch>
        </p:blipFill>
        <p:spPr>
          <a:xfrm>
            <a:off x="647700" y="647700"/>
            <a:ext cx="2709334" cy="2942038"/>
          </a:xfrm>
          <a:prstGeom prst="rect">
            <a:avLst/>
          </a:prstGeom>
        </p:spPr>
      </p:pic>
      <p:sp>
        <p:nvSpPr>
          <p:cNvPr id="313" name="Shape 313"/>
          <p:cNvSpPr/>
          <p:nvPr/>
        </p:nvSpPr>
        <p:spPr>
          <a:xfrm>
            <a:off x="177800" y="9484642"/>
            <a:ext cx="121539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314" name="Shape 314"/>
          <p:cNvSpPr/>
          <p:nvPr/>
        </p:nvSpPr>
        <p:spPr>
          <a:xfrm>
            <a:off x="3289300" y="3378200"/>
            <a:ext cx="373805" cy="298984"/>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1400"/>
            </a:lvl1pPr>
          </a:lstStyle>
          <a:p>
            <a:pPr/>
            <a:r>
              <a:t>®</a:t>
            </a:r>
          </a:p>
        </p:txBody>
      </p:sp>
      <p:sp>
        <p:nvSpPr>
          <p:cNvPr id="315" name="Shape 315"/>
          <p:cNvSpPr/>
          <p:nvPr>
            <p:ph type="ctrTitle"/>
          </p:nvPr>
        </p:nvSpPr>
        <p:spPr>
          <a:prstGeom prst="rect">
            <a:avLst/>
          </a:prstGeom>
        </p:spPr>
        <p:txBody>
          <a:bodyPr/>
          <a:lstStyle/>
          <a:p>
            <a:pPr/>
            <a:r>
              <a:t>Next Steps</a:t>
            </a:r>
          </a:p>
        </p:txBody>
      </p:sp>
      <p:sp>
        <p:nvSpPr>
          <p:cNvPr id="316" name="Shape 316"/>
          <p:cNvSpPr/>
          <p:nvPr>
            <p:ph type="subTitle" sz="half" idx="1"/>
          </p:nvPr>
        </p:nvSpPr>
        <p:spPr>
          <a:prstGeom prst="rect">
            <a:avLst/>
          </a:prstGeom>
        </p:spPr>
        <p:txBody>
          <a:bodyPr/>
          <a:lstStyle/>
          <a:p>
            <a:pPr/>
          </a:p>
        </p:txBody>
      </p:sp>
      <p:sp>
        <p:nvSpPr>
          <p:cNvPr id="317" name="Shape 317"/>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19" name="Shape 31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20" name="Shape 320"/>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1"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22" name="Shape 32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323" name="Shape 32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24" name="Shape 324"/>
          <p:cNvSpPr/>
          <p:nvPr>
            <p:ph type="title"/>
          </p:nvPr>
        </p:nvSpPr>
        <p:spPr>
          <a:prstGeom prst="rect">
            <a:avLst/>
          </a:prstGeom>
        </p:spPr>
        <p:txBody>
          <a:bodyPr/>
          <a:lstStyle/>
          <a:p>
            <a:pPr/>
            <a:r>
              <a:t>Next Steps</a:t>
            </a:r>
          </a:p>
        </p:txBody>
      </p:sp>
      <p:sp>
        <p:nvSpPr>
          <p:cNvPr id="325" name="Shape 325"/>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pic>
        <p:nvPicPr>
          <p:cNvPr id="326" name="IPP Schedule.pdf"/>
          <p:cNvPicPr>
            <a:picLocks noChangeAspect="1"/>
          </p:cNvPicPr>
          <p:nvPr/>
        </p:nvPicPr>
        <p:blipFill>
          <a:blip r:embed="rId3">
            <a:extLst/>
          </a:blip>
          <a:stretch>
            <a:fillRect/>
          </a:stretch>
        </p:blipFill>
        <p:spPr>
          <a:xfrm>
            <a:off x="-1" y="1906990"/>
            <a:ext cx="13004801" cy="7296263"/>
          </a:xfrm>
          <a:prstGeom prst="rect">
            <a:avLst/>
          </a:prstGeom>
        </p:spPr>
      </p:pic>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28" name="Shape 328"/>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29"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0" name="Shape 33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31" name="Shape 33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332" name="Shape 33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33" name="Shape 333"/>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34" name="Shape 334"/>
          <p:cNvSpPr/>
          <p:nvPr>
            <p:ph type="title"/>
          </p:nvPr>
        </p:nvSpPr>
        <p:spPr>
          <a:prstGeom prst="rect">
            <a:avLst/>
          </a:prstGeom>
        </p:spPr>
        <p:txBody>
          <a:bodyPr/>
          <a:lstStyle/>
          <a:p>
            <a:pPr/>
            <a:r>
              <a:t>Next Steps</a:t>
            </a:r>
          </a:p>
        </p:txBody>
      </p:sp>
      <p:sp>
        <p:nvSpPr>
          <p:cNvPr id="335" name="Shape 335"/>
          <p:cNvSpPr/>
          <p:nvPr>
            <p:ph type="body" idx="1"/>
          </p:nvPr>
        </p:nvSpPr>
        <p:spPr>
          <a:prstGeom prst="rect">
            <a:avLst/>
          </a:prstGeom>
        </p:spPr>
        <p:txBody>
          <a:bodyPr/>
          <a:lstStyle/>
          <a:p>
            <a:pPr marL="383539" indent="-342899">
              <a:defRPr sz="2400"/>
            </a:pPr>
            <a:r>
              <a:t>Advance IPP/1.1 to IETF Internet Standard</a:t>
            </a:r>
          </a:p>
          <a:p>
            <a:pPr lvl="1" marL="783590" indent="-285750"/>
            <a:r>
              <a:t>Request change of status in July 2017</a:t>
            </a:r>
          </a:p>
          <a:p>
            <a:pPr marL="383539" indent="-342899">
              <a:defRPr sz="2400"/>
            </a:pPr>
            <a:r>
              <a:t>IPP System Service</a:t>
            </a:r>
          </a:p>
          <a:p>
            <a:pPr lvl="1" marL="783590" indent="-285750"/>
            <a:r>
              <a:t>Prototype working draft in Q1/Q2 2017</a:t>
            </a:r>
          </a:p>
          <a:p>
            <a:pPr marL="383539" indent="-342899">
              <a:defRPr sz="2400"/>
            </a:pPr>
            <a:r>
              <a:t>IPP 3D Printing Extensions</a:t>
            </a:r>
          </a:p>
          <a:p>
            <a:pPr lvl="1" marL="783590" indent="-285750"/>
            <a:r>
              <a:t>Publish approved candidate standard</a:t>
            </a:r>
          </a:p>
          <a:p>
            <a:pPr lvl="1" marL="783590" indent="-285750"/>
            <a:r>
              <a:t>Other work/liaisons as appropriate</a:t>
            </a:r>
          </a:p>
          <a:p>
            <a:pPr marL="383539" indent="-342899">
              <a:defRPr sz="2400"/>
            </a:pPr>
            <a:r>
              <a:t>IPP Finishings 2.1</a:t>
            </a:r>
          </a:p>
          <a:p>
            <a:pPr lvl="1" marL="783590" indent="-285750"/>
            <a:r>
              <a:t>Complete PWG Formal Vote</a:t>
            </a:r>
          </a:p>
          <a:p>
            <a:pPr marL="383539" indent="-342899">
              <a:defRPr sz="2400"/>
            </a:pPr>
            <a:r>
              <a:t>IPP Everywhere Printer Self-Certification Manual v1.1</a:t>
            </a:r>
          </a:p>
          <a:p>
            <a:pPr lvl="1" marL="783590" indent="-285750"/>
            <a:r>
              <a:t>Interim working draft in Q1/Q2 2017</a:t>
            </a:r>
          </a:p>
          <a:p>
            <a:pPr marL="383539" indent="-342899">
              <a:defRPr sz="2400"/>
            </a:pPr>
            <a:r>
              <a:t>IPP Transform Service v1.0</a:t>
            </a:r>
          </a:p>
          <a:p>
            <a:pPr lvl="1" marL="783590" indent="-285750"/>
            <a:r>
              <a:t>Initial working draft in Q2 2017</a:t>
            </a:r>
          </a:p>
          <a:p>
            <a:pPr marL="383539" indent="-342899">
              <a:defRPr sz="2400"/>
            </a:pPr>
            <a:r>
              <a:t>Other errata (MFD Alerts, etc.) in 2017</a:t>
            </a:r>
          </a:p>
          <a:p>
            <a:pPr lvl="1" marL="840739" indent="-342899"/>
            <a:r>
              <a:t>Specific documents for 2017?</a:t>
            </a:r>
          </a:p>
          <a:p>
            <a:pPr lvl="1" marL="840739" indent="-342899"/>
            <a:r>
              <a:t>Volunteers?</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86" name="Shape 8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87" name="Shape 8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8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89" name="Shape 89"/>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90" name="Shape 90"/>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91" name="Shape 91"/>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92" name="Shape 92"/>
          <p:cNvSpPr/>
          <p:nvPr>
            <p:ph type="title"/>
          </p:nvPr>
        </p:nvSpPr>
        <p:spPr>
          <a:prstGeom prst="rect">
            <a:avLst/>
          </a:prstGeom>
        </p:spPr>
        <p:txBody>
          <a:bodyPr/>
          <a:lstStyle/>
          <a:p>
            <a:pPr/>
            <a:r>
              <a:t>Agenda</a:t>
            </a:r>
          </a:p>
        </p:txBody>
      </p:sp>
      <p:graphicFrame>
        <p:nvGraphicFramePr>
          <p:cNvPr id="93" name="Table 93"/>
          <p:cNvGraphicFramePr/>
          <p:nvPr/>
        </p:nvGraphicFramePr>
        <p:xfrm>
          <a:off x="1441449" y="2608965"/>
          <a:ext cx="10147301" cy="3291558"/>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2:30 - 3:00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Workgroup Status and Updates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3:00 - 5:00</a:t>
                      </a:r>
                    </a:p>
                  </a:txBody>
                  <a:tcPr marL="50800" marR="50800" marT="50800" marB="50800" anchor="t" anchorCtr="0" horzOverflow="overflow">
                    <a:lnL w="0">
                      <a:miter lim="400000"/>
                    </a:lnL>
                    <a:lnR w="0">
                      <a:miter lim="400000"/>
                    </a:lnR>
                    <a:lnT w="0">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System Service &amp; White Paper</a:t>
                      </a:r>
                    </a:p>
                  </a:txBody>
                  <a:tcPr marL="50800" marR="50800" marT="50800" marB="50800" anchor="t" anchorCtr="0" horzOverflow="overflow">
                    <a:lnL w="0">
                      <a:miter lim="400000"/>
                    </a:lnL>
                    <a:lnR w="0">
                      <a:miter lim="400000"/>
                    </a:lnR>
                    <a:lnT w="0">
                      <a:miter lim="400000"/>
                    </a:lnT>
                    <a:lnB w="0">
                      <a:miter lim="400000"/>
                    </a:lnB>
                  </a:tcPr>
                </a:tc>
              </a:tr>
            </a:tbl>
          </a:graphicData>
        </a:graphic>
      </p:graphicFrame>
      <p:sp>
        <p:nvSpPr>
          <p:cNvPr id="94" name="Shape 94"/>
          <p:cNvSpPr/>
          <p:nvPr/>
        </p:nvSpPr>
        <p:spPr>
          <a:xfrm>
            <a:off x="1416050" y="1997334"/>
            <a:ext cx="349875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February 14, 2017</a:t>
            </a:r>
          </a:p>
        </p:txBody>
      </p:sp>
      <p:graphicFrame>
        <p:nvGraphicFramePr>
          <p:cNvPr id="95" name="Table 95"/>
          <p:cNvGraphicFramePr/>
          <p:nvPr/>
        </p:nvGraphicFramePr>
        <p:xfrm>
          <a:off x="1441449" y="5591977"/>
          <a:ext cx="10147301" cy="2235201"/>
        </p:xfrm>
        <a:graphic xmlns:a="http://schemas.openxmlformats.org/drawingml/2006/main">
          <a:graphicData uri="http://schemas.openxmlformats.org/drawingml/2006/table">
            <a:tbl>
              <a:tblPr firstCol="0" firstRow="1" lastCol="0" lastRow="0" bandCol="0" bandRow="1" rtl="0">
                <a:tableStyleId>{8F44A2F1-9E1F-4B54-A3A2-5F16C0AD49E2}</a:tableStyleId>
              </a:tblPr>
              <a:tblGrid>
                <a:gridCol w="2670870"/>
                <a:gridCol w="7476429"/>
              </a:tblGrid>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When</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What</a:t>
                      </a:r>
                    </a:p>
                  </a:txBody>
                  <a:tcPr marL="50800" marR="50800" marT="50800" marB="50800" anchor="t" anchorCtr="0" horzOverflow="overflow">
                    <a:lnL w="0">
                      <a:miter lim="400000"/>
                    </a:lnL>
                    <a:lnR w="0">
                      <a:miter lim="400000"/>
                    </a:lnR>
                    <a:lnT w="0">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9:00 - 9:45</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Finishings 2.1</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9:45 - 11:45</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IPP 3D and Related Standards</a:t>
                      </a:r>
                    </a:p>
                  </a:txBody>
                  <a:tcPr marL="50800" marR="50800" marT="50800" marB="50800" anchor="t" anchorCtr="0" horzOverflow="overflow">
                    <a:lnL w="0">
                      <a:miter lim="400000"/>
                    </a:lnL>
                    <a:lnR w="0">
                      <a:miter lim="400000"/>
                    </a:lnR>
                    <a:lnT w="25400">
                      <a:solidFill>
                        <a:srgbClr val="515151"/>
                      </a:solidFill>
                      <a:miter lim="400000"/>
                    </a:lnT>
                    <a:lnB w="25400">
                      <a:solidFill>
                        <a:srgbClr val="515151"/>
                      </a:solidFill>
                      <a:miter lim="400000"/>
                    </a:lnB>
                  </a:tcPr>
                </a:tc>
              </a:tr>
              <a:tr h="558800">
                <a:tc>
                  <a:txBody>
                    <a:bodyPr/>
                    <a:lstStyle/>
                    <a:p>
                      <a:pPr marR="57799" algn="l" defTabSz="1295400">
                        <a:spcBef>
                          <a:spcPts val="600"/>
                        </a:spcBef>
                        <a:tabLst>
                          <a:tab pos="1295400" algn="l"/>
                        </a:tabLst>
                        <a:defRPr sz="1800">
                          <a:uFillTx/>
                        </a:defRPr>
                      </a:pPr>
                      <a:r>
                        <a:rPr sz="2400">
                          <a:uFill>
                            <a:solidFill>
                              <a:srgbClr val="000000"/>
                            </a:solidFill>
                          </a:uFill>
                          <a:sym typeface="Verdana"/>
                        </a:rPr>
                        <a:t>11:45 - 12:00</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c>
                  <a:txBody>
                    <a:bodyPr/>
                    <a:lstStyle/>
                    <a:p>
                      <a:pPr marR="57799" algn="l" defTabSz="1295400">
                        <a:spcBef>
                          <a:spcPts val="600"/>
                        </a:spcBef>
                        <a:tabLst>
                          <a:tab pos="1295400" algn="l"/>
                        </a:tabLst>
                        <a:defRPr sz="1800">
                          <a:uFillTx/>
                        </a:defRPr>
                      </a:pPr>
                      <a:r>
                        <a:rPr sz="2400">
                          <a:uFill>
                            <a:solidFill>
                              <a:srgbClr val="000000"/>
                            </a:solidFill>
                          </a:uFill>
                          <a:sym typeface="Verdana"/>
                        </a:rPr>
                        <a:t>Next Steps</a:t>
                      </a:r>
                    </a:p>
                  </a:txBody>
                  <a:tcPr marL="50800" marR="50800" marT="50800" marB="50800" anchor="t" anchorCtr="0" horzOverflow="overflow">
                    <a:lnL w="0">
                      <a:miter lim="400000"/>
                    </a:lnL>
                    <a:lnR w="0">
                      <a:miter lim="400000"/>
                    </a:lnR>
                    <a:lnT w="25400">
                      <a:solidFill>
                        <a:srgbClr val="515151"/>
                      </a:solidFill>
                      <a:miter lim="400000"/>
                    </a:lnT>
                    <a:lnB w="0">
                      <a:miter lim="400000"/>
                    </a:lnB>
                  </a:tcPr>
                </a:tc>
              </a:tr>
            </a:tbl>
          </a:graphicData>
        </a:graphic>
      </p:graphicFrame>
      <p:sp>
        <p:nvSpPr>
          <p:cNvPr id="96" name="Shape 96"/>
          <p:cNvSpPr/>
          <p:nvPr/>
        </p:nvSpPr>
        <p:spPr>
          <a:xfrm>
            <a:off x="1416050" y="4968707"/>
            <a:ext cx="3498750" cy="546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sz="3100"/>
            </a:lvl1pPr>
          </a:lstStyle>
          <a:p>
            <a:pPr/>
            <a:r>
              <a:t>February 15, 2017</a:t>
            </a:r>
          </a:p>
        </p:txBody>
      </p:sp>
      <p:sp>
        <p:nvSpPr>
          <p:cNvPr id="97" name="Shape 97"/>
          <p:cNvSpPr/>
          <p:nvPr/>
        </p:nvSpPr>
        <p:spPr>
          <a:xfrm>
            <a:off x="787400" y="4952363"/>
            <a:ext cx="10845800" cy="2984936"/>
          </a:xfrm>
          <a:prstGeom prst="rect">
            <a:avLst/>
          </a:prstGeom>
          <a:solidFill>
            <a:srgbClr val="FFFFFF">
              <a:alpha val="67082"/>
            </a:srgbClr>
          </a:solidFill>
          <a:ln w="12700">
            <a:miter lim="400000"/>
          </a:ln>
        </p:spPr>
        <p:txBody>
          <a:bodyPr lIns="50800" tIns="50800" rIns="50800" bIns="50800" anchor="ctr"/>
          <a:lstStyle/>
          <a:p>
            <a:pP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337" name="Shape 33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33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339" name="Shape 33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340" name="Shape 34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341" name="Shape 34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342" name="Shape 342"/>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43" name="Shape 343"/>
          <p:cNvSpPr/>
          <p:nvPr>
            <p:ph type="title"/>
          </p:nvPr>
        </p:nvSpPr>
        <p:spPr>
          <a:prstGeom prst="rect">
            <a:avLst/>
          </a:prstGeom>
        </p:spPr>
        <p:txBody>
          <a:bodyPr/>
          <a:lstStyle/>
          <a:p>
            <a:pPr/>
            <a:r>
              <a:t>More Information</a:t>
            </a:r>
          </a:p>
        </p:txBody>
      </p:sp>
      <p:sp>
        <p:nvSpPr>
          <p:cNvPr id="344" name="Shape 344"/>
          <p:cNvSpPr/>
          <p:nvPr>
            <p:ph type="body" idx="1"/>
          </p:nvPr>
        </p:nvSpPr>
        <p:spPr>
          <a:prstGeom prst="rect">
            <a:avLst/>
          </a:prstGeom>
        </p:spPr>
        <p:txBody>
          <a:bodyPr/>
          <a:lstStyle/>
          <a:p>
            <a:pPr/>
            <a:r>
              <a:t>We welcome participation from all interested parties</a:t>
            </a:r>
          </a:p>
          <a:p>
            <a:pPr/>
            <a:r>
              <a:t>IPP Working Group web page</a:t>
            </a:r>
          </a:p>
          <a:p>
            <a:pPr lvl="1"/>
            <a:r>
              <a:rPr u="sng">
                <a:hlinkClick r:id="rId3" invalidUrl="" action="" tgtFrame="" tooltip="" history="1" highlightClick="0" endSnd="0"/>
              </a:rPr>
              <a:t>http://www.pwg.org/ipp/index.html</a:t>
            </a:r>
            <a:r>
              <a:t> </a:t>
            </a:r>
          </a:p>
          <a:p>
            <a:pPr/>
            <a:r>
              <a:t>Subscribe to the IPP mailing list </a:t>
            </a:r>
          </a:p>
          <a:p>
            <a:pPr lvl="1"/>
            <a:r>
              <a:rPr u="sng">
                <a:hlinkClick r:id="rId4" invalidUrl="" action="" tgtFrame="" tooltip="" history="1" highlightClick="0" endSnd="0"/>
              </a:rPr>
              <a:t>https://www.pwg.org/mailman/listinfo/ipp</a:t>
            </a:r>
          </a:p>
          <a:p>
            <a:pPr/>
            <a:r>
              <a:t>IPP WG holds weekly phone conferences announced on the IPP mailing list</a:t>
            </a:r>
          </a:p>
          <a:p>
            <a:pPr lvl="1"/>
            <a:r>
              <a:t>Discuss: Move IPP calls to Thursdays at 2pm or 3pm ET?</a:t>
            </a:r>
          </a:p>
          <a:p>
            <a:pPr lvl="1"/>
            <a:r>
              <a:t>Next conference calls currently scheduled for Wednesday, March 1, 2017 and March 15, 2017 at 1pm ET</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99" name="Shape 99"/>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0"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01" name="Shape 101"/>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02" name="Shape 102"/>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03" name="Shape 103"/>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04" name="Shape 104"/>
          <p:cNvSpPr/>
          <p:nvPr>
            <p:ph type="title"/>
          </p:nvPr>
        </p:nvSpPr>
        <p:spPr>
          <a:prstGeom prst="rect">
            <a:avLst/>
          </a:prstGeom>
        </p:spPr>
        <p:txBody>
          <a:bodyPr/>
          <a:lstStyle/>
          <a:p>
            <a:pPr/>
            <a:r>
              <a:t>Charter</a:t>
            </a:r>
          </a:p>
        </p:txBody>
      </p:sp>
      <p:sp>
        <p:nvSpPr>
          <p:cNvPr id="105" name="Shape 105"/>
          <p:cNvSpPr/>
          <p:nvPr>
            <p:ph type="body" idx="1"/>
          </p:nvPr>
        </p:nvSpPr>
        <p:spPr>
          <a:prstGeom prst="rect">
            <a:avLst/>
          </a:prstGeom>
        </p:spPr>
        <p:txBody>
          <a:bodyPr/>
          <a:lstStyle/>
          <a:p>
            <a:pPr/>
            <a:r>
              <a:t>Current charter:</a:t>
            </a:r>
          </a:p>
          <a:p>
            <a:pPr lvl="1"/>
            <a:r>
              <a:rPr u="sng">
                <a:hlinkClick r:id="rId3" invalidUrl="" action="" tgtFrame="" tooltip="" history="1" highlightClick="0" endSnd="0"/>
              </a:rPr>
              <a:t>http://ftp.pwg.org/pub/pwg/ipp/charter/ch-ipp-charter-20151225.pdf</a:t>
            </a:r>
          </a:p>
          <a:p>
            <a:pPr/>
            <a:r>
              <a:t>The Internet Printing Protocol (IPP) workgroup is chartered with the maintenance of IPP, the IETF IPP registry, and support for new clients, network architectures (Cloud, SDN), service bindings for MFDs and Imaging Systems, and emerging technologies such as 3D Printing</a:t>
            </a:r>
          </a:p>
          <a:p>
            <a:pPr/>
            <a:r>
              <a:t>In addition, we maintain the IETF Finisher MIB, Job MIB, and Printer MIB registries, and handle synchronization with changes in IPP</a:t>
            </a:r>
          </a:p>
        </p:txBody>
      </p:sp>
      <p:sp>
        <p:nvSpPr>
          <p:cNvPr id="106" name="Shape 106"/>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08" name="Shape 108"/>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09"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0" name="Shape 110"/>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11" name="Shape 111"/>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12" name="Shape 112"/>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13" name="Shape 113"/>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14" name="Shape 114"/>
          <p:cNvSpPr/>
          <p:nvPr>
            <p:ph type="title"/>
          </p:nvPr>
        </p:nvSpPr>
        <p:spPr>
          <a:prstGeom prst="rect">
            <a:avLst/>
          </a:prstGeom>
        </p:spPr>
        <p:txBody>
          <a:bodyPr/>
          <a:lstStyle/>
          <a:p>
            <a:pPr/>
            <a:r>
              <a:t>Officers</a:t>
            </a:r>
          </a:p>
        </p:txBody>
      </p:sp>
      <p:sp>
        <p:nvSpPr>
          <p:cNvPr id="115" name="Shape 115"/>
          <p:cNvSpPr/>
          <p:nvPr>
            <p:ph type="body" idx="1"/>
          </p:nvPr>
        </p:nvSpPr>
        <p:spPr>
          <a:prstGeom prst="rect">
            <a:avLst/>
          </a:prstGeom>
        </p:spPr>
        <p:txBody>
          <a:bodyPr/>
          <a:lstStyle/>
          <a:p>
            <a:pPr/>
            <a:r>
              <a:t>IPP WG Co-Chairs:</a:t>
            </a:r>
          </a:p>
          <a:p>
            <a:pPr lvl="1"/>
            <a:r>
              <a:t>Paul Tykodi (TCS)</a:t>
            </a:r>
          </a:p>
          <a:p>
            <a:pPr lvl="1"/>
            <a:r>
              <a:t>Ira McDonald (High North)</a:t>
            </a:r>
          </a:p>
          <a:p>
            <a:pPr/>
            <a:r>
              <a:t>IPP WG Secretary:</a:t>
            </a:r>
          </a:p>
          <a:p>
            <a:pPr lvl="1"/>
            <a:r>
              <a:t>Michael Sweet (Apple)</a:t>
            </a:r>
          </a:p>
          <a:p>
            <a:pPr/>
            <a:r>
              <a:t>IPP WG Document Editors:</a:t>
            </a:r>
          </a:p>
          <a:p>
            <a:pPr lvl="1"/>
            <a:r>
              <a:t>Ira McDonald (High North) – IPP System Service (SYSTEM)</a:t>
            </a:r>
          </a:p>
          <a:p>
            <a:pPr lvl="1"/>
            <a:r>
              <a:t>Michael Sweet (Apple) – IPP System Service (SYSTEM), IPP 3D Printing Extensions</a:t>
            </a:r>
          </a:p>
          <a:p>
            <a:pPr lvl="1"/>
            <a:r>
              <a:t>Smith Kennedy (HP Inc.) – IPP Finishings 2.1</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7" name="Shape 117"/>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18"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19" name="Shape 119"/>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0" name="Shape 120"/>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21" name="Shape 121"/>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22" name="Shape 122"/>
          <p:cNvSpPr/>
          <p:nvPr>
            <p:ph type="title"/>
          </p:nvPr>
        </p:nvSpPr>
        <p:spPr>
          <a:prstGeom prst="rect">
            <a:avLst/>
          </a:prstGeom>
        </p:spPr>
        <p:txBody>
          <a:bodyPr/>
          <a:lstStyle/>
          <a:p>
            <a:pPr/>
            <a:r>
              <a:t>Status (1/2)</a:t>
            </a:r>
          </a:p>
        </p:txBody>
      </p:sp>
      <p:sp>
        <p:nvSpPr>
          <p:cNvPr id="123" name="Shape 123"/>
          <p:cNvSpPr/>
          <p:nvPr>
            <p:ph type="body" idx="1"/>
          </p:nvPr>
        </p:nvSpPr>
        <p:spPr>
          <a:prstGeom prst="rect">
            <a:avLst/>
          </a:prstGeom>
        </p:spPr>
        <p:txBody>
          <a:bodyPr/>
          <a:lstStyle/>
          <a:p>
            <a:pPr/>
            <a:r>
              <a:t>PWG Specifications in development:</a:t>
            </a:r>
          </a:p>
          <a:p>
            <a:pPr lvl="1"/>
            <a:r>
              <a:t>IPP 3D Printing Extensions (3D)	- Completed PWG Formal Vote</a:t>
            </a:r>
          </a:p>
          <a:p>
            <a:pPr lvl="1"/>
            <a:r>
              <a:t>IPP Finishings 2.1 (FIN)		- PWG Formal Vote</a:t>
            </a:r>
          </a:p>
          <a:p>
            <a:pPr lvl="1"/>
            <a:r>
              <a:t>IPP System Service (SYSTEM)	- Interim Draft</a:t>
            </a:r>
            <a:br/>
          </a:p>
          <a:p>
            <a:pPr/>
            <a:r>
              <a:t>Recent Candidate Standards:</a:t>
            </a:r>
          </a:p>
          <a:p>
            <a:pPr lvl="1"/>
            <a:r>
              <a:t>PWG 5100.20-2016: IPP Everywhere Printer Self-Certification Manual v1.0 (SELFCERT)</a:t>
            </a:r>
            <a:br/>
          </a:p>
          <a:p>
            <a:pPr/>
            <a:r>
              <a:t>Recent IETF RFCs:</a:t>
            </a:r>
          </a:p>
          <a:p>
            <a:pPr lvl="1"/>
            <a:r>
              <a:t>RFC 8010: Internet Printing Protocol/1.1: Encoding and Transport</a:t>
            </a:r>
          </a:p>
          <a:p>
            <a:pPr lvl="1"/>
            <a:r>
              <a:t>RFC 8011: Internet Printing Protocol/1.1: Model and Semantics</a:t>
            </a:r>
          </a:p>
        </p:txBody>
      </p:sp>
      <p:sp>
        <p:nvSpPr>
          <p:cNvPr id="124" name="Shape 124"/>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Shape 126"/>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27"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28" name="Shape 128"/>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29" name="Shape 129"/>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30" name="Shape 130"/>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31" name="Shape 131"/>
          <p:cNvSpPr/>
          <p:nvPr>
            <p:ph type="title"/>
          </p:nvPr>
        </p:nvSpPr>
        <p:spPr>
          <a:prstGeom prst="rect">
            <a:avLst/>
          </a:prstGeom>
        </p:spPr>
        <p:txBody>
          <a:bodyPr/>
          <a:lstStyle/>
          <a:p>
            <a:pPr/>
            <a:r>
              <a:t>Status (2/2)</a:t>
            </a:r>
          </a:p>
        </p:txBody>
      </p:sp>
      <p:sp>
        <p:nvSpPr>
          <p:cNvPr id="132" name="Shape 132"/>
          <p:cNvSpPr/>
          <p:nvPr>
            <p:ph type="body" idx="1"/>
          </p:nvPr>
        </p:nvSpPr>
        <p:spPr>
          <a:prstGeom prst="rect">
            <a:avLst/>
          </a:prstGeom>
        </p:spPr>
        <p:txBody>
          <a:bodyPr/>
          <a:lstStyle/>
          <a:p>
            <a:pPr/>
            <a:r>
              <a:t>Up-to-date pending IANA registrations online:</a:t>
            </a:r>
          </a:p>
          <a:p>
            <a:pPr lvl="1"/>
            <a:r>
              <a:rPr u="sng">
                <a:hlinkClick r:id="rId3" invalidUrl="" action="" tgtFrame="" tooltip="" history="1" highlightClick="0" endSnd="0"/>
              </a:rPr>
              <a:t>http://www.pwg.org/ipp/ipp-registrations.xml</a:t>
            </a:r>
          </a:p>
          <a:p>
            <a:pPr lvl="1"/>
            <a:r>
              <a:t>Continue to maintain this in parallel for new specifications</a:t>
            </a:r>
          </a:p>
          <a:p>
            <a:pPr lvl="1"/>
            <a:r>
              <a:t>Github repository: </a:t>
            </a:r>
            <a:r>
              <a:rPr u="sng">
                <a:hlinkClick r:id="rId4" invalidUrl="" action="" tgtFrame="" tooltip="" history="1" highlightClick="0" endSnd="0"/>
              </a:rPr>
              <a:t>https://github.com/istopwg/ippregistry</a:t>
            </a:r>
            <a:br/>
          </a:p>
          <a:p>
            <a:pPr/>
            <a:r>
              <a:t>IPP Everywhere Printer Self-Certifications:</a:t>
            </a:r>
          </a:p>
          <a:p>
            <a:pPr lvl="1"/>
            <a:r>
              <a:rPr u="sng">
                <a:hlinkClick r:id="rId5" invalidUrl="" action="" tgtFrame="" tooltip="" history="1" highlightClick="0" endSnd="0"/>
              </a:rPr>
              <a:t>https://www.pwg.org/printers</a:t>
            </a:r>
            <a:r>
              <a:t> </a:t>
            </a:r>
          </a:p>
          <a:p>
            <a:pPr lvl="1"/>
            <a:r>
              <a:t>25 printers currently listed</a:t>
            </a:r>
          </a:p>
          <a:p>
            <a:pPr lvl="1"/>
            <a:r>
              <a:t>1.0 self-certification tools update released in October 2016</a:t>
            </a:r>
            <a:br/>
          </a:p>
          <a:p>
            <a:pPr/>
            <a:r>
              <a:t>IPP Sample Code:</a:t>
            </a:r>
          </a:p>
          <a:p>
            <a:pPr lvl="1"/>
            <a:r>
              <a:t>Github repository:</a:t>
            </a:r>
          </a:p>
          <a:p>
            <a:pPr lvl="2"/>
            <a:r>
              <a:rPr u="sng">
                <a:hlinkClick r:id="rId6" invalidUrl="" action="" tgtFrame="" tooltip="" history="1" highlightClick="0" endSnd="0"/>
              </a:rPr>
              <a:t>https://github.com/istopwg/ippsample</a:t>
            </a:r>
          </a:p>
          <a:p>
            <a:pPr lvl="1"/>
            <a:r>
              <a:t>Fork of CUPS code includes ippfind, ippproxy, ippserver, and ipptool</a:t>
            </a:r>
          </a:p>
        </p:txBody>
      </p:sp>
      <p:sp>
        <p:nvSpPr>
          <p:cNvPr id="133" name="Shape 133"/>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5" name="Shape 135"/>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36"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37" name="Shape 137"/>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38" name="Shape 138"/>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39" name="Shape 139"/>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0" name="Shape 140"/>
          <p:cNvSpPr/>
          <p:nvPr>
            <p:ph type="title"/>
          </p:nvPr>
        </p:nvSpPr>
        <p:spPr>
          <a:prstGeom prst="rect">
            <a:avLst/>
          </a:prstGeom>
        </p:spPr>
        <p:txBody>
          <a:bodyPr/>
          <a:lstStyle/>
          <a:p>
            <a:pPr/>
            <a:r>
              <a:t>IETF IPP/1.1 Updates</a:t>
            </a:r>
          </a:p>
        </p:txBody>
      </p:sp>
      <p:sp>
        <p:nvSpPr>
          <p:cNvPr id="141" name="Shape 141"/>
          <p:cNvSpPr/>
          <p:nvPr>
            <p:ph type="body" idx="1"/>
          </p:nvPr>
        </p:nvSpPr>
        <p:spPr>
          <a:prstGeom prst="rect">
            <a:avLst/>
          </a:prstGeom>
        </p:spPr>
        <p:txBody>
          <a:bodyPr/>
          <a:lstStyle/>
          <a:p>
            <a:pPr/>
            <a:r>
              <a:t>RFCs 8010 and 8011 have been published which replace (obsolete) RFCs 2910, 2911, 3381 (deprecated job progress attributes), and 3382 (collection attribute syntax)</a:t>
            </a:r>
          </a:p>
          <a:p>
            <a:pPr/>
            <a:r>
              <a:t>Published RFCs:</a:t>
            </a:r>
          </a:p>
          <a:p>
            <a:pPr lvl="1"/>
            <a:r>
              <a:rPr u="sng">
                <a:hlinkClick r:id="rId3" invalidUrl="" action="" tgtFrame="" tooltip="" history="1" highlightClick="0" endSnd="0"/>
              </a:rPr>
              <a:t>http://tools.ietf.org/html/rfc8010</a:t>
            </a:r>
          </a:p>
          <a:p>
            <a:pPr lvl="1"/>
            <a:r>
              <a:rPr u="sng">
                <a:hlinkClick r:id="rId4" invalidUrl="" action="" tgtFrame="" tooltip="" history="1" highlightClick="0" endSnd="0"/>
              </a:rPr>
              <a:t>http://tools.ietf.org/html/rfc8011</a:t>
            </a:r>
          </a:p>
          <a:p>
            <a:pPr lvl="1">
              <a:defRPr i="1"/>
            </a:pPr>
            <a:r>
              <a:t>RFCs will eventually be advanced to IETF Internet Standard through status change (IESG process described in RFCs 2026 and 6410)</a:t>
            </a:r>
          </a:p>
          <a:p>
            <a:pPr/>
            <a:r>
              <a:t>Proposed schedule:</a:t>
            </a:r>
          </a:p>
          <a:p>
            <a:pPr lvl="1"/>
            <a:r>
              <a:t>Request IESG change of status in July 2017 (six months after the publication of RFCs 8010 and 8011)</a:t>
            </a:r>
          </a:p>
        </p:txBody>
      </p:sp>
      <p:sp>
        <p:nvSpPr>
          <p:cNvPr id="142" name="Shape 142"/>
          <p:cNvSpPr/>
          <p:nvPr>
            <p:ph type="sldNum" sz="quarter" idx="2"/>
          </p:nvPr>
        </p:nvSpPr>
        <p:spPr>
          <a:xfrm>
            <a:off x="12555087" y="9487551"/>
            <a:ext cx="127001" cy="197384"/>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4" name="Shape 144"/>
          <p:cNvSpPr/>
          <p:nvPr/>
        </p:nvSpPr>
        <p:spPr>
          <a:xfrm>
            <a:off x="0" y="0"/>
            <a:ext cx="13004800" cy="1625600"/>
          </a:xfrm>
          <a:prstGeom prst="rect">
            <a:avLst/>
          </a:prstGeom>
          <a:solidFill>
            <a:srgbClr val="5D70B7"/>
          </a:solidFill>
        </p:spPr>
        <p:txBody>
          <a:bodyPr lIns="50800" tIns="50800" rIns="50800" bIns="50800" anchor="ctr"/>
          <a:lstStyle/>
          <a:p>
            <a:pPr/>
          </a:p>
        </p:txBody>
      </p:sp>
      <p:pic>
        <p:nvPicPr>
          <p:cNvPr id="145" name="pwg-4dark-bkgrnd-transparency.png"/>
          <p:cNvPicPr>
            <a:picLocks noChangeAspect="1"/>
          </p:cNvPicPr>
          <p:nvPr/>
        </p:nvPicPr>
        <p:blipFill>
          <a:blip r:embed="rId2">
            <a:extLst/>
          </a:blip>
          <a:stretch>
            <a:fillRect/>
          </a:stretch>
        </p:blipFill>
        <p:spPr>
          <a:xfrm>
            <a:off x="11607800" y="177800"/>
            <a:ext cx="1216862" cy="1270000"/>
          </a:xfrm>
          <a:prstGeom prst="rect">
            <a:avLst/>
          </a:prstGeom>
        </p:spPr>
      </p:pic>
      <p:sp>
        <p:nvSpPr>
          <p:cNvPr id="146" name="Shape 146"/>
          <p:cNvSpPr/>
          <p:nvPr/>
        </p:nvSpPr>
        <p:spPr>
          <a:xfrm>
            <a:off x="0" y="9423400"/>
            <a:ext cx="13004800" cy="330200"/>
          </a:xfrm>
          <a:prstGeom prst="rect">
            <a:avLst/>
          </a:prstGeom>
          <a:solidFill>
            <a:srgbClr val="5D70B7"/>
          </a:solidFill>
          <a:ln>
            <a:miter lim="400000"/>
          </a:ln>
        </p:spPr>
        <p:txBody>
          <a:bodyPr lIns="50800" tIns="50800" rIns="50800" bIns="50800" anchor="ctr"/>
          <a:lstStyle/>
          <a:p>
            <a:pPr/>
          </a:p>
        </p:txBody>
      </p:sp>
      <p:sp>
        <p:nvSpPr>
          <p:cNvPr id="147" name="Shape 147"/>
          <p:cNvSpPr/>
          <p:nvPr/>
        </p:nvSpPr>
        <p:spPr>
          <a:xfrm>
            <a:off x="177800" y="9484642"/>
            <a:ext cx="12065000" cy="20320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spAutoFit/>
          </a:bodyPr>
          <a:lstStyle>
            <a:lvl1pPr>
              <a:buClr>
                <a:srgbClr val="000000"/>
              </a:buClr>
              <a:buFont typeface="Arial"/>
              <a:defRPr sz="1400">
                <a:solidFill>
                  <a:srgbClr val="FFFFFF"/>
                </a:solidFill>
                <a:uFill>
                  <a:solidFill>
                    <a:srgbClr val="FFFFFF"/>
                  </a:solidFill>
                </a:uFill>
              </a:defRPr>
            </a:lvl1pPr>
          </a:lstStyle>
          <a:p>
            <a:pPr/>
            <a:r>
              <a:t>Copyright © 2017 The Printer Working Group. All rights reserved. The IPP Everywhere and PWG logos are registered trademarks of the IEEE-ISTO.</a:t>
            </a:r>
          </a:p>
        </p:txBody>
      </p:sp>
      <p:sp>
        <p:nvSpPr>
          <p:cNvPr id="148" name="Shape 148"/>
          <p:cNvSpPr/>
          <p:nvPr/>
        </p:nvSpPr>
        <p:spPr>
          <a:xfrm>
            <a:off x="12573000" y="1155700"/>
            <a:ext cx="263784" cy="18759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700"/>
            </a:lvl1pPr>
          </a:lstStyle>
          <a:p>
            <a:pPr/>
            <a:r>
              <a:t>®</a:t>
            </a:r>
          </a:p>
        </p:txBody>
      </p:sp>
      <p:sp>
        <p:nvSpPr>
          <p:cNvPr id="149" name="Shape 149"/>
          <p:cNvSpPr/>
          <p:nvPr>
            <p:ph type="title"/>
          </p:nvPr>
        </p:nvSpPr>
        <p:spPr>
          <a:prstGeom prst="rect">
            <a:avLst/>
          </a:prstGeom>
        </p:spPr>
        <p:txBody>
          <a:bodyPr/>
          <a:lstStyle/>
          <a:p>
            <a:pPr/>
            <a:r>
              <a:t>IPP Everywhere Self-Certification</a:t>
            </a:r>
          </a:p>
        </p:txBody>
      </p:sp>
      <p:sp>
        <p:nvSpPr>
          <p:cNvPr id="150" name="Shape 150"/>
          <p:cNvSpPr/>
          <p:nvPr>
            <p:ph type="body" idx="1"/>
          </p:nvPr>
        </p:nvSpPr>
        <p:spPr>
          <a:prstGeom prst="rect">
            <a:avLst/>
          </a:prstGeom>
        </p:spPr>
        <p:txBody>
          <a:bodyPr/>
          <a:lstStyle/>
          <a:p>
            <a:pPr marL="383539" indent="-342899">
              <a:defRPr sz="2900"/>
            </a:pPr>
            <a:r>
              <a:t>Resources:</a:t>
            </a:r>
          </a:p>
          <a:p>
            <a:pPr lvl="1">
              <a:defRPr sz="2900"/>
            </a:pPr>
            <a:r>
              <a:rPr u="sng">
                <a:hlinkClick r:id="rId3" invalidUrl="" action="" tgtFrame="" tooltip="" history="1" highlightClick="0" endSnd="0"/>
              </a:rPr>
              <a:t>http://www.pwg.org/ipp/everywhere.html</a:t>
            </a:r>
            <a:r>
              <a:t> (for tools/info)</a:t>
            </a:r>
          </a:p>
          <a:p>
            <a:pPr lvl="1">
              <a:defRPr sz="2900"/>
            </a:pPr>
            <a:r>
              <a:rPr u="sng">
                <a:hlinkClick r:id="rId4" invalidUrl="" action="" tgtFrame="" tooltip="" history="1" highlightClick="0" endSnd="0"/>
              </a:rPr>
              <a:t>https://www.pwg.org/ippeveselfcert</a:t>
            </a:r>
            <a:r>
              <a:t> (submission form)</a:t>
            </a:r>
          </a:p>
          <a:p>
            <a:pPr lvl="1">
              <a:defRPr sz="2900"/>
            </a:pPr>
            <a:r>
              <a:rPr u="sng">
                <a:hlinkClick r:id="rId5" invalidUrl="" action="" tgtFrame="" tooltip="" history="1" highlightClick="0" endSnd="0"/>
              </a:rPr>
              <a:t>http://www.pwg.org/printers</a:t>
            </a:r>
            <a:r>
              <a:t> (printer list)</a:t>
            </a:r>
          </a:p>
          <a:p>
            <a:pPr lvl="1">
              <a:defRPr sz="2900"/>
            </a:pPr>
            <a:r>
              <a:rPr u="sng">
                <a:hlinkClick r:id="rId6" invalidUrl="" action="" tgtFrame="" tooltip="" history="1" highlightClick="0" endSnd="0"/>
              </a:rPr>
              <a:t>https://github.com/istopwg/ippeveselfcert</a:t>
            </a:r>
            <a:r>
              <a:t> (Github repo)</a:t>
            </a:r>
          </a:p>
          <a:p>
            <a:pPr marL="383539" indent="-342899">
              <a:defRPr sz="2900"/>
            </a:pPr>
            <a:r>
              <a:t>Released v1.0 Update 1 of self-certification tools on October 28th, 2016</a:t>
            </a:r>
          </a:p>
          <a:p>
            <a:pPr/>
            <a:r>
              <a:t>Planning future 1.1 errata update for manual and tools in 2017:</a:t>
            </a:r>
          </a:p>
          <a:p>
            <a:pPr lvl="1"/>
            <a:r>
              <a:t>More tests (Cancel-My-Jobs, Close-Job, Identify-Printer)</a:t>
            </a:r>
          </a:p>
          <a:p>
            <a:pPr lvl="1"/>
            <a:r>
              <a:t>Other necessary changes that are not simple bug fixes in the tools/submission portal</a:t>
            </a:r>
          </a:p>
          <a:p>
            <a:pPr marL="383539" indent="-342899">
              <a:defRPr sz="2900"/>
            </a:pPr>
            <a:r>
              <a:t>Proposed Schedule:</a:t>
            </a:r>
          </a:p>
          <a:p>
            <a:pPr lvl="1">
              <a:defRPr sz="2900"/>
            </a:pPr>
            <a:r>
              <a:t>1.1 errata update: Q1/Q2 2017</a:t>
            </a:r>
          </a:p>
        </p:txBody>
      </p:sp>
      <p:sp>
        <p:nvSpPr>
          <p:cNvPr id="151" name="Shape 151"/>
          <p:cNvSpPr/>
          <p:nvPr>
            <p:ph type="sldNum" sz="quarter" idx="2"/>
          </p:nvPr>
        </p:nvSpPr>
        <p:spPr>
          <a:xfrm>
            <a:off x="12513354" y="9484642"/>
            <a:ext cx="210468" cy="203201"/>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Verdana"/>
        <a:ea typeface="Verdana"/>
        <a:cs typeface="Verdana"/>
      </a:majorFont>
      <a:minorFont>
        <a:latin typeface="Verdana"/>
        <a:ea typeface="Verdana"/>
        <a:cs typeface="Verdan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A941"/>
        </a:solidFill>
        <a:ln w="9525" cap="flat">
          <a:solidFill>
            <a:srgbClr val="000000"/>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9525" cap="flat">
          <a:solidFill>
            <a:srgbClr val="000000"/>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57799" marR="57799" indent="0" algn="l" defTabSz="12954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000000"/>
            </a:solidFill>
            <a:effectLst/>
            <a:uFill>
              <a:solidFill>
                <a:srgbClr val="000000"/>
              </a:solidFill>
            </a:uFill>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