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57799" marR="57799" indent="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ph type="sldImg"/>
          </p:nvPr>
        </p:nvSpPr>
        <p:spPr>
          <a:xfrm>
            <a:off x="1143000" y="685800"/>
            <a:ext cx="4572000" cy="3429000"/>
          </a:xfrm>
          <a:prstGeom prst="rect">
            <a:avLst/>
          </a:prstGeom>
        </p:spPr>
        <p:txBody>
          <a:bodyPr/>
          <a:lstStyle/>
          <a:p>
            <a:pPr/>
          </a:p>
        </p:txBody>
      </p:sp>
      <p:sp>
        <p:nvSpPr>
          <p:cNvPr id="66" name="Shape 6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825500" latinLnBrk="0">
      <a:defRPr>
        <a:latin typeface="Lucida Grande"/>
        <a:ea typeface="Lucida Grande"/>
        <a:cs typeface="Lucida Grande"/>
        <a:sym typeface="Lucida Grande"/>
      </a:defRPr>
    </a:lvl1pPr>
    <a:lvl2pPr indent="228600" defTabSz="825500" latinLnBrk="0">
      <a:defRPr>
        <a:latin typeface="Lucida Grande"/>
        <a:ea typeface="Lucida Grande"/>
        <a:cs typeface="Lucida Grande"/>
        <a:sym typeface="Lucida Grande"/>
      </a:defRPr>
    </a:lvl2pPr>
    <a:lvl3pPr indent="457200" defTabSz="825500" latinLnBrk="0">
      <a:defRPr>
        <a:latin typeface="Lucida Grande"/>
        <a:ea typeface="Lucida Grande"/>
        <a:cs typeface="Lucida Grande"/>
        <a:sym typeface="Lucida Grande"/>
      </a:defRPr>
    </a:lvl3pPr>
    <a:lvl4pPr indent="685800" defTabSz="825500" latinLnBrk="0">
      <a:defRPr>
        <a:latin typeface="Lucida Grande"/>
        <a:ea typeface="Lucida Grande"/>
        <a:cs typeface="Lucida Grande"/>
        <a:sym typeface="Lucida Grande"/>
      </a:defRPr>
    </a:lvl4pPr>
    <a:lvl5pPr indent="914400" defTabSz="825500" latinLnBrk="0">
      <a:defRPr>
        <a:latin typeface="Lucida Grande"/>
        <a:ea typeface="Lucida Grande"/>
        <a:cs typeface="Lucida Grande"/>
        <a:sym typeface="Lucida Grande"/>
      </a:defRPr>
    </a:lvl5pPr>
    <a:lvl6pPr indent="1143000" defTabSz="825500" latinLnBrk="0">
      <a:defRPr>
        <a:latin typeface="Lucida Grande"/>
        <a:ea typeface="Lucida Grande"/>
        <a:cs typeface="Lucida Grande"/>
        <a:sym typeface="Lucida Grande"/>
      </a:defRPr>
    </a:lvl6pPr>
    <a:lvl7pPr indent="1371600" defTabSz="825500" latinLnBrk="0">
      <a:defRPr>
        <a:latin typeface="Lucida Grande"/>
        <a:ea typeface="Lucida Grande"/>
        <a:cs typeface="Lucida Grande"/>
        <a:sym typeface="Lucida Grande"/>
      </a:defRPr>
    </a:lvl7pPr>
    <a:lvl8pPr indent="1600200" defTabSz="825500" latinLnBrk="0">
      <a:defRPr>
        <a:latin typeface="Lucida Grande"/>
        <a:ea typeface="Lucida Grande"/>
        <a:cs typeface="Lucida Grande"/>
        <a:sym typeface="Lucida Grande"/>
      </a:defRPr>
    </a:lvl8pPr>
    <a:lvl9pPr indent="1828800" defTabSz="825500" latinLnBrk="0">
      <a:defRPr>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p:spTree>
      <p:nvGrpSpPr>
        <p:cNvPr id="1" name=""/>
        <p:cNvGrpSpPr/>
        <p:nvPr/>
      </p:nvGrpSpPr>
      <p:grpSpPr>
        <a:xfrm>
          <a:off x="0" y="0"/>
          <a:ext cx="0" cy="0"/>
          <a:chOff x="0" y="0"/>
          <a:chExt cx="0" cy="0"/>
        </a:xfrm>
      </p:grpSpPr>
      <p:sp>
        <p:nvSpPr>
          <p:cNvPr id="16" name="Shape 16"/>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17" name="Shape 17"/>
          <p:cNvSpPr/>
          <p:nvPr/>
        </p:nvSpPr>
        <p:spPr>
          <a:xfrm>
            <a:off x="596900" y="3644900"/>
            <a:ext cx="8208297" cy="71582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b="1" sz="5000">
                <a:solidFill>
                  <a:srgbClr val="5D70B7"/>
                </a:solidFill>
                <a:uFill>
                  <a:solidFill>
                    <a:srgbClr val="5D70B7"/>
                  </a:solidFill>
                </a:uFill>
              </a:defRPr>
            </a:lvl1pPr>
          </a:lstStyle>
          <a:p>
            <a:pPr/>
            <a:r>
              <a:t>The Printer Working Group</a:t>
            </a:r>
          </a:p>
        </p:txBody>
      </p:sp>
      <p:pic>
        <p:nvPicPr>
          <p:cNvPr id="18" name="pwg-transparency.png"/>
          <p:cNvPicPr>
            <a:picLocks noChangeAspect="1"/>
          </p:cNvPicPr>
          <p:nvPr/>
        </p:nvPicPr>
        <p:blipFill>
          <a:blip r:embed="rId2">
            <a:extLst/>
          </a:blip>
          <a:stretch>
            <a:fillRect/>
          </a:stretch>
        </p:blipFill>
        <p:spPr>
          <a:xfrm>
            <a:off x="647700" y="647700"/>
            <a:ext cx="2709334" cy="2942038"/>
          </a:xfrm>
          <a:prstGeom prst="rect">
            <a:avLst/>
          </a:prstGeom>
        </p:spPr>
      </p:pic>
      <p:sp>
        <p:nvSpPr>
          <p:cNvPr id="19" name="Shape 19"/>
          <p:cNvSpPr/>
          <p:nvPr/>
        </p:nvSpPr>
        <p:spPr>
          <a:xfrm>
            <a:off x="177800" y="9484642"/>
            <a:ext cx="121539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20" name="Shape 20"/>
          <p:cNvSpPr/>
          <p:nvPr/>
        </p:nvSpPr>
        <p:spPr>
          <a:xfrm>
            <a:off x="3289300" y="3378200"/>
            <a:ext cx="373805"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400"/>
            </a:lvl1pPr>
          </a:lstStyle>
          <a:p>
            <a:pPr/>
            <a:r>
              <a:t>®</a:t>
            </a:r>
          </a:p>
        </p:txBody>
      </p:sp>
      <p:sp>
        <p:nvSpPr>
          <p:cNvPr id="21" name="Shape 21"/>
          <p:cNvSpPr/>
          <p:nvPr>
            <p:ph type="title"/>
          </p:nvPr>
        </p:nvSpPr>
        <p:spPr>
          <a:xfrm>
            <a:off x="647700" y="4533900"/>
            <a:ext cx="11709400" cy="1803400"/>
          </a:xfrm>
          <a:prstGeom prst="rect">
            <a:avLst/>
          </a:prstGeom>
        </p:spPr>
        <p:txBody>
          <a:bodyPr/>
          <a:lstStyle>
            <a:lvl1pPr>
              <a:defRPr>
                <a:solidFill>
                  <a:srgbClr val="000000"/>
                </a:solidFill>
                <a:uFill>
                  <a:solidFill>
                    <a:srgbClr val="000000"/>
                  </a:solidFill>
                </a:uFill>
              </a:defRPr>
            </a:lvl1pPr>
          </a:lstStyle>
          <a:p>
            <a:pPr/>
            <a:r>
              <a:t>Title Text</a:t>
            </a:r>
          </a:p>
        </p:txBody>
      </p:sp>
      <p:sp>
        <p:nvSpPr>
          <p:cNvPr id="22" name="Shape 22"/>
          <p:cNvSpPr/>
          <p:nvPr>
            <p:ph type="body" sz="half" idx="1"/>
          </p:nvPr>
        </p:nvSpPr>
        <p:spPr>
          <a:xfrm>
            <a:off x="647700" y="6324600"/>
            <a:ext cx="11709400" cy="2895600"/>
          </a:xfrm>
          <a:prstGeom prst="rect">
            <a:avLst/>
          </a:prstGeom>
        </p:spPr>
        <p:txBody>
          <a:bodyPr/>
          <a:lstStyle>
            <a:lvl1pPr marL="0" indent="0">
              <a:buSzTx/>
              <a:buNone/>
              <a:defRPr sz="3400"/>
            </a:lvl1pPr>
            <a:lvl2pPr marL="0" indent="0">
              <a:buSzTx/>
              <a:buNone/>
              <a:defRPr sz="3400"/>
            </a:lvl2pPr>
            <a:lvl3pPr marL="0" indent="0">
              <a:buSzTx/>
              <a:buNone/>
              <a:defRPr sz="3400"/>
            </a:lvl3pPr>
            <a:lvl4pPr marL="0" indent="0">
              <a:buSzTx/>
              <a:buNone/>
              <a:defRPr sz="3400"/>
            </a:lvl4pPr>
            <a:lvl5pPr marL="0" indent="0">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Bullet Slide">
    <p:spTree>
      <p:nvGrpSpPr>
        <p:cNvPr id="1" name=""/>
        <p:cNvGrpSpPr/>
        <p:nvPr/>
      </p:nvGrpSpPr>
      <p:grpSpPr>
        <a:xfrm>
          <a:off x="0" y="0"/>
          <a:ext cx="0" cy="0"/>
          <a:chOff x="0" y="0"/>
          <a:chExt cx="0" cy="0"/>
        </a:xfrm>
      </p:grpSpPr>
      <p:sp>
        <p:nvSpPr>
          <p:cNvPr id="30" name="Shape 30"/>
          <p:cNvSpPr/>
          <p:nvPr>
            <p:ph type="title"/>
          </p:nvPr>
        </p:nvSpPr>
        <p:spPr>
          <a:prstGeom prst="rect">
            <a:avLst/>
          </a:prstGeom>
        </p:spPr>
        <p:txBody>
          <a:bodyPr/>
          <a:lstStyle/>
          <a:p>
            <a:pPr/>
            <a:r>
              <a:t>Title Text</a:t>
            </a:r>
          </a:p>
        </p:txBody>
      </p:sp>
      <p:sp>
        <p:nvSpPr>
          <p:cNvPr id="31" name="Shape 31"/>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2" name="Shape 3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Diagram Slide">
    <p:spTree>
      <p:nvGrpSpPr>
        <p:cNvPr id="1" name=""/>
        <p:cNvGrpSpPr/>
        <p:nvPr/>
      </p:nvGrpSpPr>
      <p:grpSpPr>
        <a:xfrm>
          <a:off x="0" y="0"/>
          <a:ext cx="0" cy="0"/>
          <a:chOff x="0" y="0"/>
          <a:chExt cx="0" cy="0"/>
        </a:xfrm>
      </p:grpSpPr>
      <p:sp>
        <p:nvSpPr>
          <p:cNvPr id="39" name="Shape 39"/>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40" name="Shape 40"/>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41"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42" name="Shape 42"/>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43" name="Shape 43"/>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44" name="Shape 44"/>
          <p:cNvSpPr/>
          <p:nvPr>
            <p:ph type="title"/>
          </p:nvPr>
        </p:nvSpPr>
        <p:spPr>
          <a:xfrm>
            <a:off x="647700" y="65475"/>
            <a:ext cx="10782300" cy="1447801"/>
          </a:xfrm>
          <a:prstGeom prst="rect">
            <a:avLst/>
          </a:prstGeom>
        </p:spPr>
        <p:txBody>
          <a:bodyPr/>
          <a:lstStyle/>
          <a:p>
            <a:pPr/>
            <a:r>
              <a:t>Title Text</a:t>
            </a:r>
          </a:p>
        </p:txBody>
      </p:sp>
      <p:sp>
        <p:nvSpPr>
          <p:cNvPr id="45" name="Shape 4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2-Column Slide">
    <p:spTree>
      <p:nvGrpSpPr>
        <p:cNvPr id="1" name=""/>
        <p:cNvGrpSpPr/>
        <p:nvPr/>
      </p:nvGrpSpPr>
      <p:grpSpPr>
        <a:xfrm>
          <a:off x="0" y="0"/>
          <a:ext cx="0" cy="0"/>
          <a:chOff x="0" y="0"/>
          <a:chExt cx="0" cy="0"/>
        </a:xfrm>
      </p:grpSpPr>
      <p:sp>
        <p:nvSpPr>
          <p:cNvPr id="52" name="Shape 52"/>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53" name="Shape 53"/>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54"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55" name="Shape 55"/>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56" name="Shape 56"/>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57" name="Shape 57"/>
          <p:cNvSpPr/>
          <p:nvPr>
            <p:ph type="title"/>
          </p:nvPr>
        </p:nvSpPr>
        <p:spPr>
          <a:xfrm>
            <a:off x="647700" y="65475"/>
            <a:ext cx="10744200" cy="1447801"/>
          </a:xfrm>
          <a:prstGeom prst="rect">
            <a:avLst/>
          </a:prstGeom>
        </p:spPr>
        <p:txBody>
          <a:bodyPr/>
          <a:lstStyle/>
          <a:p>
            <a:pPr/>
            <a:r>
              <a:t>Title Text</a:t>
            </a:r>
          </a:p>
        </p:txBody>
      </p:sp>
      <p:sp>
        <p:nvSpPr>
          <p:cNvPr id="58" name="Shape 58"/>
          <p:cNvSpPr/>
          <p:nvPr>
            <p:ph type="body" idx="1"/>
          </p:nvPr>
        </p:nvSpPr>
        <p:spPr>
          <a:xfrm>
            <a:off x="647700" y="1955800"/>
            <a:ext cx="11557000" cy="7480300"/>
          </a:xfrm>
          <a:prstGeom prst="rect">
            <a:avLst/>
          </a:prstGeom>
        </p:spPr>
        <p:txBody>
          <a:bodyPr numCol="2" spcCol="577850"/>
          <a:lstStyle/>
          <a:p>
            <a:pPr/>
            <a:r>
              <a:t>Body Level One</a:t>
            </a:r>
          </a:p>
          <a:p>
            <a:pPr lvl="1"/>
            <a:r>
              <a:t>Body Level Two</a:t>
            </a:r>
          </a:p>
          <a:p>
            <a:pPr lvl="2"/>
            <a:r>
              <a:t>Body Level Three</a:t>
            </a:r>
          </a:p>
          <a:p>
            <a:pPr lvl="3"/>
            <a:r>
              <a:t>Body Level Four</a:t>
            </a:r>
          </a:p>
          <a:p>
            <a:pPr lvl="4"/>
            <a:r>
              <a:t>Body Level Five</a:t>
            </a:r>
          </a:p>
        </p:txBody>
      </p:sp>
      <p:sp>
        <p:nvSpPr>
          <p:cNvPr id="59" name="Shape 5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3"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4" name="Shape 4"/>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5" name="Shape 5"/>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6" name="Shape 6"/>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7" name="Shape 7"/>
          <p:cNvSpPr/>
          <p:nvPr>
            <p:ph type="title"/>
          </p:nvPr>
        </p:nvSpPr>
        <p:spPr>
          <a:xfrm>
            <a:off x="647700" y="65475"/>
            <a:ext cx="10769600" cy="144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p>
            <a:pPr/>
            <a:r>
              <a:t>Title Text</a:t>
            </a:r>
          </a:p>
        </p:txBody>
      </p:sp>
      <p:sp>
        <p:nvSpPr>
          <p:cNvPr id="8" name="Shape 8"/>
          <p:cNvSpPr/>
          <p:nvPr>
            <p:ph type="body" idx="1"/>
          </p:nvPr>
        </p:nvSpPr>
        <p:spPr>
          <a:xfrm>
            <a:off x="647700" y="1955800"/>
            <a:ext cx="11709400" cy="7480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783590" indent="-285750">
              <a:spcBef>
                <a:spcPts val="600"/>
              </a:spcBef>
              <a:defRPr sz="2400"/>
            </a:lvl2pPr>
            <a:lvl3pPr marL="1183639" indent="-228600">
              <a:defRPr sz="2400"/>
            </a:lvl3pPr>
            <a:lvl4pPr marL="1640839" indent="-228600">
              <a:spcBef>
                <a:spcPts val="500"/>
              </a:spcBef>
              <a:defRPr sz="1800"/>
            </a:lvl4pPr>
            <a:lvl5pPr marL="2098039" indent="-228600">
              <a:spcBef>
                <a:spcPts val="500"/>
              </a:spcBef>
              <a:defRPr sz="1800"/>
            </a:lvl5pPr>
          </a:lstStyle>
          <a:p>
            <a:pPr/>
            <a:r>
              <a:t>Body Level One</a:t>
            </a:r>
          </a:p>
          <a:p>
            <a:pPr lvl="1"/>
            <a:r>
              <a:t>Body Level Two</a:t>
            </a:r>
          </a:p>
          <a:p>
            <a:pPr lvl="2"/>
            <a:r>
              <a:t>Body Level Three</a:t>
            </a:r>
          </a:p>
          <a:p>
            <a:pPr lvl="3"/>
            <a:r>
              <a:t>Body Level Four</a:t>
            </a:r>
          </a:p>
          <a:p>
            <a:pPr lvl="4"/>
            <a:r>
              <a:t>Body Level Five</a:t>
            </a:r>
          </a:p>
        </p:txBody>
      </p:sp>
      <p:sp>
        <p:nvSpPr>
          <p:cNvPr id="9" name="Shape 9"/>
          <p:cNvSpPr/>
          <p:nvPr>
            <p:ph type="sldNum" sz="quarter" idx="2"/>
          </p:nvPr>
        </p:nvSpPr>
        <p:spPr>
          <a:xfrm>
            <a:off x="12513354" y="9487551"/>
            <a:ext cx="210468" cy="197384"/>
          </a:xfrm>
          <a:prstGeom prst="rect">
            <a:avLst/>
          </a:prstGeom>
          <a:ln w="12700">
            <a:miter lim="400000"/>
          </a:ln>
        </p:spPr>
        <p:txBody>
          <a:bodyPr wrap="none" lIns="0" tIns="0" rIns="0" bIns="0" anchor="ctr">
            <a:spAutoFit/>
          </a:bodyPr>
          <a:lstStyle>
            <a:lvl1pPr marL="0" marR="0" algn="ctr" defTabSz="825500">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transition xmlns:p14="http://schemas.microsoft.com/office/powerpoint/2010/main" spd="med" advClick="1"/>
  <p:txStyles>
    <p:titleStyle>
      <a:lvl1pPr marL="57799" marR="57799" indent="0" algn="l" defTabSz="1295400" rtl="0" latinLnBrk="0">
        <a:lnSpc>
          <a:spcPct val="100000"/>
        </a:lnSpc>
        <a:spcBef>
          <a:spcPts val="0"/>
        </a:spcBef>
        <a:spcAft>
          <a:spcPts val="0"/>
        </a:spcAft>
        <a:buClrTx/>
        <a:buSzTx/>
        <a:buFontTx/>
        <a:buNone/>
        <a:tabLst/>
        <a:defRPr b="0" baseline="0" cap="none" i="0" spc="0" strike="noStrike" sz="4200" u="none">
          <a:ln>
            <a:noFill/>
          </a:ln>
          <a:solidFill>
            <a:srgbClr val="FFFFFF"/>
          </a:solidFill>
          <a:uFill>
            <a:solidFill>
              <a:srgbClr val="FFFFFF"/>
            </a:solidFill>
          </a:uFill>
          <a:latin typeface="+mn-lt"/>
          <a:ea typeface="+mn-ea"/>
          <a:cs typeface="+mn-cs"/>
          <a:sym typeface="Verdana"/>
        </a:defRPr>
      </a:lvl1pPr>
      <a:lvl2pPr marL="57799" marR="57799" indent="228600" algn="l" defTabSz="1295400" rtl="0" latinLnBrk="0">
        <a:lnSpc>
          <a:spcPct val="100000"/>
        </a:lnSpc>
        <a:spcBef>
          <a:spcPts val="0"/>
        </a:spcBef>
        <a:spcAft>
          <a:spcPts val="0"/>
        </a:spcAft>
        <a:buClrTx/>
        <a:buSzTx/>
        <a:buFontTx/>
        <a:buNone/>
        <a:tabLst/>
        <a:defRPr b="0" baseline="0" cap="none" i="0" spc="0" strike="noStrike" sz="4200" u="none">
          <a:ln>
            <a:noFill/>
          </a:ln>
          <a:solidFill>
            <a:srgbClr val="FFFFFF"/>
          </a:solidFill>
          <a:uFill>
            <a:solidFill>
              <a:srgbClr val="FFFFFF"/>
            </a:solidFill>
          </a:uFill>
          <a:latin typeface="+mn-lt"/>
          <a:ea typeface="+mn-ea"/>
          <a:cs typeface="+mn-cs"/>
          <a:sym typeface="Verdana"/>
        </a:defRPr>
      </a:lvl2pPr>
      <a:lvl3pPr marL="57799" marR="57799" indent="457200" algn="l" defTabSz="1295400" rtl="0" latinLnBrk="0">
        <a:lnSpc>
          <a:spcPct val="100000"/>
        </a:lnSpc>
        <a:spcBef>
          <a:spcPts val="0"/>
        </a:spcBef>
        <a:spcAft>
          <a:spcPts val="0"/>
        </a:spcAft>
        <a:buClrTx/>
        <a:buSzTx/>
        <a:buFontTx/>
        <a:buNone/>
        <a:tabLst/>
        <a:defRPr b="0" baseline="0" cap="none" i="0" spc="0" strike="noStrike" sz="4200" u="none">
          <a:ln>
            <a:noFill/>
          </a:ln>
          <a:solidFill>
            <a:srgbClr val="FFFFFF"/>
          </a:solidFill>
          <a:uFill>
            <a:solidFill>
              <a:srgbClr val="FFFFFF"/>
            </a:solidFill>
          </a:uFill>
          <a:latin typeface="+mn-lt"/>
          <a:ea typeface="+mn-ea"/>
          <a:cs typeface="+mn-cs"/>
          <a:sym typeface="Verdana"/>
        </a:defRPr>
      </a:lvl3pPr>
      <a:lvl4pPr marL="57799" marR="57799" indent="685800" algn="l" defTabSz="1295400" rtl="0" latinLnBrk="0">
        <a:lnSpc>
          <a:spcPct val="100000"/>
        </a:lnSpc>
        <a:spcBef>
          <a:spcPts val="0"/>
        </a:spcBef>
        <a:spcAft>
          <a:spcPts val="0"/>
        </a:spcAft>
        <a:buClrTx/>
        <a:buSzTx/>
        <a:buFontTx/>
        <a:buNone/>
        <a:tabLst/>
        <a:defRPr b="0" baseline="0" cap="none" i="0" spc="0" strike="noStrike" sz="4200" u="none">
          <a:ln>
            <a:noFill/>
          </a:ln>
          <a:solidFill>
            <a:srgbClr val="FFFFFF"/>
          </a:solidFill>
          <a:uFill>
            <a:solidFill>
              <a:srgbClr val="FFFFFF"/>
            </a:solidFill>
          </a:uFill>
          <a:latin typeface="+mn-lt"/>
          <a:ea typeface="+mn-ea"/>
          <a:cs typeface="+mn-cs"/>
          <a:sym typeface="Verdana"/>
        </a:defRPr>
      </a:lvl4pPr>
      <a:lvl5pPr marL="57799" marR="57799" indent="914400" algn="l" defTabSz="1295400" rtl="0" latinLnBrk="0">
        <a:lnSpc>
          <a:spcPct val="100000"/>
        </a:lnSpc>
        <a:spcBef>
          <a:spcPts val="0"/>
        </a:spcBef>
        <a:spcAft>
          <a:spcPts val="0"/>
        </a:spcAft>
        <a:buClrTx/>
        <a:buSzTx/>
        <a:buFontTx/>
        <a:buNone/>
        <a:tabLst/>
        <a:defRPr b="0" baseline="0" cap="none" i="0" spc="0" strike="noStrike" sz="4200" u="none">
          <a:ln>
            <a:noFill/>
          </a:ln>
          <a:solidFill>
            <a:srgbClr val="FFFFFF"/>
          </a:solidFill>
          <a:uFill>
            <a:solidFill>
              <a:srgbClr val="FFFFFF"/>
            </a:solidFill>
          </a:uFill>
          <a:latin typeface="+mn-lt"/>
          <a:ea typeface="+mn-ea"/>
          <a:cs typeface="+mn-cs"/>
          <a:sym typeface="Verdana"/>
        </a:defRPr>
      </a:lvl5pPr>
      <a:lvl6pPr marL="57799" marR="57799" indent="1143000" algn="l" defTabSz="1295400" rtl="0" latinLnBrk="0">
        <a:lnSpc>
          <a:spcPct val="100000"/>
        </a:lnSpc>
        <a:spcBef>
          <a:spcPts val="0"/>
        </a:spcBef>
        <a:spcAft>
          <a:spcPts val="0"/>
        </a:spcAft>
        <a:buClrTx/>
        <a:buSzTx/>
        <a:buFontTx/>
        <a:buNone/>
        <a:tabLst/>
        <a:defRPr b="0" baseline="0" cap="none" i="0" spc="0" strike="noStrike" sz="4200" u="none">
          <a:ln>
            <a:noFill/>
          </a:ln>
          <a:solidFill>
            <a:srgbClr val="FFFFFF"/>
          </a:solidFill>
          <a:uFill>
            <a:solidFill>
              <a:srgbClr val="FFFFFF"/>
            </a:solidFill>
          </a:uFill>
          <a:latin typeface="+mn-lt"/>
          <a:ea typeface="+mn-ea"/>
          <a:cs typeface="+mn-cs"/>
          <a:sym typeface="Verdana"/>
        </a:defRPr>
      </a:lvl6pPr>
      <a:lvl7pPr marL="57799" marR="57799" indent="1371600" algn="l" defTabSz="1295400" rtl="0" latinLnBrk="0">
        <a:lnSpc>
          <a:spcPct val="100000"/>
        </a:lnSpc>
        <a:spcBef>
          <a:spcPts val="0"/>
        </a:spcBef>
        <a:spcAft>
          <a:spcPts val="0"/>
        </a:spcAft>
        <a:buClrTx/>
        <a:buSzTx/>
        <a:buFontTx/>
        <a:buNone/>
        <a:tabLst/>
        <a:defRPr b="0" baseline="0" cap="none" i="0" spc="0" strike="noStrike" sz="4200" u="none">
          <a:ln>
            <a:noFill/>
          </a:ln>
          <a:solidFill>
            <a:srgbClr val="FFFFFF"/>
          </a:solidFill>
          <a:uFill>
            <a:solidFill>
              <a:srgbClr val="FFFFFF"/>
            </a:solidFill>
          </a:uFill>
          <a:latin typeface="+mn-lt"/>
          <a:ea typeface="+mn-ea"/>
          <a:cs typeface="+mn-cs"/>
          <a:sym typeface="Verdana"/>
        </a:defRPr>
      </a:lvl7pPr>
      <a:lvl8pPr marL="57799" marR="57799" indent="1600200" algn="l" defTabSz="1295400" rtl="0" latinLnBrk="0">
        <a:lnSpc>
          <a:spcPct val="100000"/>
        </a:lnSpc>
        <a:spcBef>
          <a:spcPts val="0"/>
        </a:spcBef>
        <a:spcAft>
          <a:spcPts val="0"/>
        </a:spcAft>
        <a:buClrTx/>
        <a:buSzTx/>
        <a:buFontTx/>
        <a:buNone/>
        <a:tabLst/>
        <a:defRPr b="0" baseline="0" cap="none" i="0" spc="0" strike="noStrike" sz="4200" u="none">
          <a:ln>
            <a:noFill/>
          </a:ln>
          <a:solidFill>
            <a:srgbClr val="FFFFFF"/>
          </a:solidFill>
          <a:uFill>
            <a:solidFill>
              <a:srgbClr val="FFFFFF"/>
            </a:solidFill>
          </a:uFill>
          <a:latin typeface="+mn-lt"/>
          <a:ea typeface="+mn-ea"/>
          <a:cs typeface="+mn-cs"/>
          <a:sym typeface="Verdana"/>
        </a:defRPr>
      </a:lvl8pPr>
      <a:lvl9pPr marL="57799" marR="57799" indent="1828800" algn="l" defTabSz="1295400" rtl="0" latinLnBrk="0">
        <a:lnSpc>
          <a:spcPct val="100000"/>
        </a:lnSpc>
        <a:spcBef>
          <a:spcPts val="0"/>
        </a:spcBef>
        <a:spcAft>
          <a:spcPts val="0"/>
        </a:spcAft>
        <a:buClrTx/>
        <a:buSzTx/>
        <a:buFontTx/>
        <a:buNone/>
        <a:tabLst/>
        <a:defRPr b="0" baseline="0" cap="none" i="0" spc="0" strike="noStrike" sz="4200" u="none">
          <a:ln>
            <a:noFill/>
          </a:ln>
          <a:solidFill>
            <a:srgbClr val="FFFFFF"/>
          </a:solidFill>
          <a:uFill>
            <a:solidFill>
              <a:srgbClr val="FFFFFF"/>
            </a:solidFill>
          </a:uFill>
          <a:latin typeface="+mn-lt"/>
          <a:ea typeface="+mn-ea"/>
          <a:cs typeface="+mn-cs"/>
          <a:sym typeface="Verdana"/>
        </a:defRPr>
      </a:lvl9pPr>
    </p:titleStyle>
    <p:bodyStyle>
      <a:lvl1pPr marL="383540" marR="57799" indent="-342900" algn="l" defTabSz="1295400" rtl="0" latinLnBrk="0">
        <a:lnSpc>
          <a:spcPct val="100000"/>
        </a:lnSpc>
        <a:spcBef>
          <a:spcPts val="800"/>
        </a:spcBef>
        <a:spcAft>
          <a:spcPts val="0"/>
        </a:spcAft>
        <a:buClrTx/>
        <a:buSzPct val="100000"/>
        <a:buFontTx/>
        <a:buChar char="•"/>
        <a:tabLst/>
        <a:defRPr b="0" baseline="0" cap="none" i="0" spc="0" strike="noStrike" sz="3000" u="none">
          <a:ln>
            <a:noFill/>
          </a:ln>
          <a:solidFill>
            <a:srgbClr val="000000"/>
          </a:solidFill>
          <a:uFill>
            <a:solidFill>
              <a:srgbClr val="000000"/>
            </a:solidFill>
          </a:uFill>
          <a:latin typeface="+mn-lt"/>
          <a:ea typeface="+mn-ea"/>
          <a:cs typeface="+mn-cs"/>
          <a:sym typeface="Verdana"/>
        </a:defRPr>
      </a:lvl1pPr>
      <a:lvl2pPr marL="855027" marR="57799" indent="-357187" algn="l" defTabSz="1295400" rtl="0" latinLnBrk="0">
        <a:lnSpc>
          <a:spcPct val="100000"/>
        </a:lnSpc>
        <a:spcBef>
          <a:spcPts val="800"/>
        </a:spcBef>
        <a:spcAft>
          <a:spcPts val="0"/>
        </a:spcAft>
        <a:buClrTx/>
        <a:buSzPct val="100000"/>
        <a:buFontTx/>
        <a:buChar char="•"/>
        <a:tabLst/>
        <a:defRPr b="0" baseline="0" cap="none" i="0" spc="0" strike="noStrike" sz="3000" u="none">
          <a:ln>
            <a:noFill/>
          </a:ln>
          <a:solidFill>
            <a:srgbClr val="000000"/>
          </a:solidFill>
          <a:uFill>
            <a:solidFill>
              <a:srgbClr val="000000"/>
            </a:solidFill>
          </a:uFill>
          <a:latin typeface="+mn-lt"/>
          <a:ea typeface="+mn-ea"/>
          <a:cs typeface="+mn-cs"/>
          <a:sym typeface="Verdana"/>
        </a:defRPr>
      </a:lvl2pPr>
      <a:lvl3pPr marL="1240789" marR="57799" indent="-285750" algn="l" defTabSz="1295400" rtl="0" latinLnBrk="0">
        <a:lnSpc>
          <a:spcPct val="100000"/>
        </a:lnSpc>
        <a:spcBef>
          <a:spcPts val="800"/>
        </a:spcBef>
        <a:spcAft>
          <a:spcPts val="0"/>
        </a:spcAft>
        <a:buClrTx/>
        <a:buSzPct val="100000"/>
        <a:buFontTx/>
        <a:buChar char="•"/>
        <a:tabLst/>
        <a:defRPr b="0" baseline="0" cap="none" i="0" spc="0" strike="noStrike" sz="3000" u="none">
          <a:ln>
            <a:noFill/>
          </a:ln>
          <a:solidFill>
            <a:srgbClr val="000000"/>
          </a:solidFill>
          <a:uFill>
            <a:solidFill>
              <a:srgbClr val="000000"/>
            </a:solidFill>
          </a:uFill>
          <a:latin typeface="+mn-lt"/>
          <a:ea typeface="+mn-ea"/>
          <a:cs typeface="+mn-cs"/>
          <a:sym typeface="Verdana"/>
        </a:defRPr>
      </a:lvl3pPr>
      <a:lvl4pPr marL="1793239" marR="57799" indent="-381000" algn="l" defTabSz="1295400" rtl="0" latinLnBrk="0">
        <a:lnSpc>
          <a:spcPct val="100000"/>
        </a:lnSpc>
        <a:spcBef>
          <a:spcPts val="800"/>
        </a:spcBef>
        <a:spcAft>
          <a:spcPts val="0"/>
        </a:spcAft>
        <a:buClrTx/>
        <a:buSzPct val="100000"/>
        <a:buFontTx/>
        <a:buChar char="•"/>
        <a:tabLst/>
        <a:defRPr b="0" baseline="0" cap="none" i="0" spc="0" strike="noStrike" sz="3000" u="none">
          <a:ln>
            <a:noFill/>
          </a:ln>
          <a:solidFill>
            <a:srgbClr val="000000"/>
          </a:solidFill>
          <a:uFill>
            <a:solidFill>
              <a:srgbClr val="000000"/>
            </a:solidFill>
          </a:uFill>
          <a:latin typeface="+mn-lt"/>
          <a:ea typeface="+mn-ea"/>
          <a:cs typeface="+mn-cs"/>
          <a:sym typeface="Verdana"/>
        </a:defRPr>
      </a:lvl4pPr>
      <a:lvl5pPr marL="2250439" marR="57799" indent="-381000" algn="l" defTabSz="1295400" rtl="0" latinLnBrk="0">
        <a:lnSpc>
          <a:spcPct val="100000"/>
        </a:lnSpc>
        <a:spcBef>
          <a:spcPts val="800"/>
        </a:spcBef>
        <a:spcAft>
          <a:spcPts val="0"/>
        </a:spcAft>
        <a:buClrTx/>
        <a:buSzPct val="100000"/>
        <a:buFontTx/>
        <a:buChar char="•"/>
        <a:tabLst/>
        <a:defRPr b="0" baseline="0" cap="none" i="0" spc="0" strike="noStrike" sz="3000" u="none">
          <a:ln>
            <a:noFill/>
          </a:ln>
          <a:solidFill>
            <a:srgbClr val="000000"/>
          </a:solidFill>
          <a:uFill>
            <a:solidFill>
              <a:srgbClr val="000000"/>
            </a:solidFill>
          </a:uFill>
          <a:latin typeface="+mn-lt"/>
          <a:ea typeface="+mn-ea"/>
          <a:cs typeface="+mn-cs"/>
          <a:sym typeface="Verdana"/>
        </a:defRPr>
      </a:lvl5pPr>
      <a:lvl6pPr marL="2250439" marR="57799" indent="-381000" algn="l" defTabSz="1295400" rtl="0" latinLnBrk="0">
        <a:lnSpc>
          <a:spcPct val="100000"/>
        </a:lnSpc>
        <a:spcBef>
          <a:spcPts val="800"/>
        </a:spcBef>
        <a:spcAft>
          <a:spcPts val="0"/>
        </a:spcAft>
        <a:buClrTx/>
        <a:buSzPct val="100000"/>
        <a:buFontTx/>
        <a:buChar char="•"/>
        <a:tabLst/>
        <a:defRPr b="0" baseline="0" cap="none" i="0" spc="0" strike="noStrike" sz="3000" u="none">
          <a:ln>
            <a:noFill/>
          </a:ln>
          <a:solidFill>
            <a:srgbClr val="000000"/>
          </a:solidFill>
          <a:uFill>
            <a:solidFill>
              <a:srgbClr val="000000"/>
            </a:solidFill>
          </a:uFill>
          <a:latin typeface="+mn-lt"/>
          <a:ea typeface="+mn-ea"/>
          <a:cs typeface="+mn-cs"/>
          <a:sym typeface="Verdana"/>
        </a:defRPr>
      </a:lvl6pPr>
      <a:lvl7pPr marL="2250439" marR="57799" indent="-381000" algn="l" defTabSz="1295400" rtl="0" latinLnBrk="0">
        <a:lnSpc>
          <a:spcPct val="100000"/>
        </a:lnSpc>
        <a:spcBef>
          <a:spcPts val="800"/>
        </a:spcBef>
        <a:spcAft>
          <a:spcPts val="0"/>
        </a:spcAft>
        <a:buClrTx/>
        <a:buSzPct val="100000"/>
        <a:buFontTx/>
        <a:buChar char="•"/>
        <a:tabLst/>
        <a:defRPr b="0" baseline="0" cap="none" i="0" spc="0" strike="noStrike" sz="3000" u="none">
          <a:ln>
            <a:noFill/>
          </a:ln>
          <a:solidFill>
            <a:srgbClr val="000000"/>
          </a:solidFill>
          <a:uFill>
            <a:solidFill>
              <a:srgbClr val="000000"/>
            </a:solidFill>
          </a:uFill>
          <a:latin typeface="+mn-lt"/>
          <a:ea typeface="+mn-ea"/>
          <a:cs typeface="+mn-cs"/>
          <a:sym typeface="Verdana"/>
        </a:defRPr>
      </a:lvl7pPr>
      <a:lvl8pPr marL="2250439" marR="57799" indent="-381000" algn="l" defTabSz="1295400" rtl="0" latinLnBrk="0">
        <a:lnSpc>
          <a:spcPct val="100000"/>
        </a:lnSpc>
        <a:spcBef>
          <a:spcPts val="800"/>
        </a:spcBef>
        <a:spcAft>
          <a:spcPts val="0"/>
        </a:spcAft>
        <a:buClrTx/>
        <a:buSzPct val="100000"/>
        <a:buFontTx/>
        <a:buChar char="•"/>
        <a:tabLst/>
        <a:defRPr b="0" baseline="0" cap="none" i="0" spc="0" strike="noStrike" sz="3000" u="none">
          <a:ln>
            <a:noFill/>
          </a:ln>
          <a:solidFill>
            <a:srgbClr val="000000"/>
          </a:solidFill>
          <a:uFill>
            <a:solidFill>
              <a:srgbClr val="000000"/>
            </a:solidFill>
          </a:uFill>
          <a:latin typeface="+mn-lt"/>
          <a:ea typeface="+mn-ea"/>
          <a:cs typeface="+mn-cs"/>
          <a:sym typeface="Verdana"/>
        </a:defRPr>
      </a:lvl8pPr>
      <a:lvl9pPr marL="2250439" marR="57799" indent="-381000" algn="l" defTabSz="1295400" rtl="0" latinLnBrk="0">
        <a:lnSpc>
          <a:spcPct val="100000"/>
        </a:lnSpc>
        <a:spcBef>
          <a:spcPts val="800"/>
        </a:spcBef>
        <a:spcAft>
          <a:spcPts val="0"/>
        </a:spcAft>
        <a:buClrTx/>
        <a:buSzPct val="100000"/>
        <a:buFontTx/>
        <a:buChar char="•"/>
        <a:tabLst/>
        <a:defRPr b="0" baseline="0" cap="none" i="0" spc="0" strike="noStrike" sz="3000" u="none">
          <a:ln>
            <a:noFill/>
          </a:ln>
          <a:solidFill>
            <a:srgbClr val="000000"/>
          </a:solidFill>
          <a:uFill>
            <a:solidFill>
              <a:srgbClr val="000000"/>
            </a:solidFill>
          </a:uFill>
          <a:latin typeface="+mn-lt"/>
          <a:ea typeface="+mn-ea"/>
          <a:cs typeface="+mn-cs"/>
          <a:sym typeface="Verdana"/>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Arial"/>
        </a:defRPr>
      </a:lvl1pPr>
      <a:lvl2pPr marL="0" marR="0" indent="228600" algn="ctr" defTabSz="8255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Arial"/>
        </a:defRPr>
      </a:lvl2pPr>
      <a:lvl3pPr marL="0" marR="0" indent="457200" algn="ctr" defTabSz="8255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Arial"/>
        </a:defRPr>
      </a:lvl3pPr>
      <a:lvl4pPr marL="0" marR="0" indent="685800" algn="ctr" defTabSz="8255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Arial"/>
        </a:defRPr>
      </a:lvl4pPr>
      <a:lvl5pPr marL="0" marR="0" indent="914400" algn="ctr" defTabSz="8255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Arial"/>
        </a:defRPr>
      </a:lvl5pPr>
      <a:lvl6pPr marL="0" marR="0" indent="1143000" algn="ctr" defTabSz="8255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Arial"/>
        </a:defRPr>
      </a:lvl6pPr>
      <a:lvl7pPr marL="0" marR="0" indent="1371600" algn="ctr" defTabSz="8255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Arial"/>
        </a:defRPr>
      </a:lvl7pPr>
      <a:lvl8pPr marL="0" marR="0" indent="1600200" algn="ctr" defTabSz="8255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Arial"/>
        </a:defRPr>
      </a:lvl8pPr>
      <a:lvl9pPr marL="0" marR="0" indent="1828800" algn="ctr" defTabSz="8255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ftp.pwg.org/pub/pwg/ipp/wd/wd-ipp3d10-20160201-rev.pdf" TargetMode="Externa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3.png"/><Relationship Id="rId5" Type="http://schemas.openxmlformats.org/officeDocument/2006/relationships/image" Target="../media/image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tandards.ieee.org/develop/project/3030.html" TargetMode="Externa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standards.ieee.org/develop/project/3333.2.5.html" TargetMode="Externa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ftp.pwg.org/pub/pwg/ipp/wd/wp-job-password-repertoire-20160101.pdf" TargetMode="Externa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ftp.pwg.org/pub/pwg/pmp/contributions/Top25Errors.pdf"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5.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6.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7.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ftp.pwg.org/pub/pwg/ipp/charter/ch-ipp-charter-20151225.pdf" TargetMode="Externa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8.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www.pwg.org/ipp/index.html" TargetMode="External"/><Relationship Id="rId4" Type="http://schemas.openxmlformats.org/officeDocument/2006/relationships/hyperlink" Target="https://www.pwg.org/mailman/listinfo/ipp"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github.com/istopwg/ippregistry" TargetMode="Externa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ftp.pwg.org/pub/pwg/ipp/wd/wd-ippeveselfcert10-20151110.pdf" TargetMode="External"/><Relationship Id="rId4" Type="http://schemas.openxmlformats.org/officeDocument/2006/relationships/hyperlink" Target="http://www.pwg.org/ipp/" TargetMode="External"/><Relationship Id="rId5" Type="http://schemas.openxmlformats.org/officeDocument/2006/relationships/hyperlink" Target="http://beta.pwg.org/ippeveselfcert" TargetMode="External"/><Relationship Id="rId6" Type="http://schemas.openxmlformats.org/officeDocument/2006/relationships/hyperlink" Target="http://beta.pwg.org/printers" TargetMode="Externa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tools.ietf.org/html/draft-sweet-rfc2910bis" TargetMode="External"/><Relationship Id="rId4" Type="http://schemas.openxmlformats.org/officeDocument/2006/relationships/hyperlink" Target="http://tools.ietf.org/html/draft-sweet-rfc2911bis" TargetMode="Externa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ftp.pwg.org/pub/pwg/ipp/wd/wd-ippsystem10-20160117-rev.pdf"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69" name="Shape 69"/>
          <p:cNvSpPr/>
          <p:nvPr/>
        </p:nvSpPr>
        <p:spPr>
          <a:xfrm>
            <a:off x="596900" y="3644900"/>
            <a:ext cx="8208297" cy="71582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b="1" sz="5000">
                <a:solidFill>
                  <a:srgbClr val="5D70B7"/>
                </a:solidFill>
                <a:uFill>
                  <a:solidFill>
                    <a:srgbClr val="5D70B7"/>
                  </a:solidFill>
                </a:uFill>
              </a:defRPr>
            </a:lvl1pPr>
          </a:lstStyle>
          <a:p>
            <a:pPr/>
            <a:r>
              <a:t>The Printer Working Group</a:t>
            </a:r>
          </a:p>
        </p:txBody>
      </p:sp>
      <p:pic>
        <p:nvPicPr>
          <p:cNvPr id="70" name="pwg-transparency.png"/>
          <p:cNvPicPr>
            <a:picLocks noChangeAspect="1"/>
          </p:cNvPicPr>
          <p:nvPr/>
        </p:nvPicPr>
        <p:blipFill>
          <a:blip r:embed="rId2">
            <a:extLst/>
          </a:blip>
          <a:stretch>
            <a:fillRect/>
          </a:stretch>
        </p:blipFill>
        <p:spPr>
          <a:xfrm>
            <a:off x="647700" y="647700"/>
            <a:ext cx="2709334" cy="2942038"/>
          </a:xfrm>
          <a:prstGeom prst="rect">
            <a:avLst/>
          </a:prstGeom>
        </p:spPr>
      </p:pic>
      <p:sp>
        <p:nvSpPr>
          <p:cNvPr id="71" name="Shape 71"/>
          <p:cNvSpPr/>
          <p:nvPr/>
        </p:nvSpPr>
        <p:spPr>
          <a:xfrm>
            <a:off x="177800" y="9484642"/>
            <a:ext cx="121539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72" name="Shape 72"/>
          <p:cNvSpPr/>
          <p:nvPr/>
        </p:nvSpPr>
        <p:spPr>
          <a:xfrm>
            <a:off x="3289300" y="3378200"/>
            <a:ext cx="373805"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400"/>
            </a:lvl1pPr>
          </a:lstStyle>
          <a:p>
            <a:pPr/>
            <a:r>
              <a:t>®</a:t>
            </a:r>
          </a:p>
        </p:txBody>
      </p:sp>
      <p:sp>
        <p:nvSpPr>
          <p:cNvPr id="73" name="Shape 73"/>
          <p:cNvSpPr/>
          <p:nvPr>
            <p:ph type="sldNum" sz="quarter" idx="2"/>
          </p:nvPr>
        </p:nvSpPr>
        <p:spPr>
          <a:xfrm>
            <a:off x="12513354" y="9484642"/>
            <a:ext cx="210468" cy="203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4" name="Shape 74"/>
          <p:cNvSpPr/>
          <p:nvPr>
            <p:ph type="ctrTitle"/>
          </p:nvPr>
        </p:nvSpPr>
        <p:spPr>
          <a:prstGeom prst="rect">
            <a:avLst/>
          </a:prstGeom>
        </p:spPr>
        <p:txBody>
          <a:bodyPr/>
          <a:lstStyle/>
          <a:p>
            <a:pPr/>
            <a:r>
              <a:t>IPP Workgroup Session, Day 1</a:t>
            </a:r>
          </a:p>
        </p:txBody>
      </p:sp>
      <p:sp>
        <p:nvSpPr>
          <p:cNvPr id="75" name="Shape 75"/>
          <p:cNvSpPr/>
          <p:nvPr>
            <p:ph type="subTitle" sz="half" idx="1"/>
          </p:nvPr>
        </p:nvSpPr>
        <p:spPr>
          <a:prstGeom prst="rect">
            <a:avLst/>
          </a:prstGeom>
        </p:spPr>
        <p:txBody>
          <a:bodyPr/>
          <a:lstStyle/>
          <a:p>
            <a:pPr marR="40639">
              <a:spcBef>
                <a:spcPts val="500"/>
              </a:spcBef>
            </a:pPr>
            <a:r>
              <a:t>February 10, 2016</a:t>
            </a:r>
          </a:p>
          <a:p>
            <a:pPr marR="40639">
              <a:spcBef>
                <a:spcPts val="500"/>
              </a:spcBef>
            </a:pPr>
            <a:r>
              <a:t>PWG F2F Meeting</a:t>
            </a:r>
          </a:p>
          <a:p>
            <a:pPr marR="40639">
              <a:spcBef>
                <a:spcPts val="500"/>
              </a:spcBef>
            </a:pPr>
            <a:r>
              <a:t>Sunnyvale, CA (Apple)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154" name="Shape 154"/>
          <p:cNvSpPr/>
          <p:nvPr/>
        </p:nvSpPr>
        <p:spPr>
          <a:xfrm>
            <a:off x="596900" y="3644900"/>
            <a:ext cx="8208297" cy="71582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b="1" sz="5000">
                <a:solidFill>
                  <a:srgbClr val="5D70B7"/>
                </a:solidFill>
                <a:uFill>
                  <a:solidFill>
                    <a:srgbClr val="5D70B7"/>
                  </a:solidFill>
                </a:uFill>
              </a:defRPr>
            </a:lvl1pPr>
          </a:lstStyle>
          <a:p>
            <a:pPr/>
            <a:r>
              <a:t>The Printer Working Group</a:t>
            </a:r>
          </a:p>
        </p:txBody>
      </p:sp>
      <p:pic>
        <p:nvPicPr>
          <p:cNvPr id="155" name="pwg-transparency.png"/>
          <p:cNvPicPr>
            <a:picLocks noChangeAspect="1"/>
          </p:cNvPicPr>
          <p:nvPr/>
        </p:nvPicPr>
        <p:blipFill>
          <a:blip r:embed="rId2">
            <a:extLst/>
          </a:blip>
          <a:stretch>
            <a:fillRect/>
          </a:stretch>
        </p:blipFill>
        <p:spPr>
          <a:xfrm>
            <a:off x="647700" y="647700"/>
            <a:ext cx="2709334" cy="2942038"/>
          </a:xfrm>
          <a:prstGeom prst="rect">
            <a:avLst/>
          </a:prstGeom>
        </p:spPr>
      </p:pic>
      <p:sp>
        <p:nvSpPr>
          <p:cNvPr id="156" name="Shape 156"/>
          <p:cNvSpPr/>
          <p:nvPr/>
        </p:nvSpPr>
        <p:spPr>
          <a:xfrm>
            <a:off x="177800" y="9484642"/>
            <a:ext cx="121539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157" name="Shape 157"/>
          <p:cNvSpPr/>
          <p:nvPr/>
        </p:nvSpPr>
        <p:spPr>
          <a:xfrm>
            <a:off x="3289300" y="3378200"/>
            <a:ext cx="373805"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400"/>
            </a:lvl1pPr>
          </a:lstStyle>
          <a:p>
            <a:pPr/>
            <a:r>
              <a:t>®</a:t>
            </a:r>
          </a:p>
        </p:txBody>
      </p:sp>
      <p:sp>
        <p:nvSpPr>
          <p:cNvPr id="158" name="Shape 158"/>
          <p:cNvSpPr/>
          <p:nvPr>
            <p:ph type="sldNum" sz="quarter" idx="2"/>
          </p:nvPr>
        </p:nvSpPr>
        <p:spPr>
          <a:xfrm>
            <a:off x="12513354" y="9484642"/>
            <a:ext cx="210468" cy="203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9" name="Shape 159"/>
          <p:cNvSpPr/>
          <p:nvPr>
            <p:ph type="ctrTitle"/>
          </p:nvPr>
        </p:nvSpPr>
        <p:spPr>
          <a:prstGeom prst="rect">
            <a:avLst/>
          </a:prstGeom>
        </p:spPr>
        <p:txBody>
          <a:bodyPr/>
          <a:lstStyle/>
          <a:p>
            <a:pPr/>
            <a:r>
              <a:t>IPP Workgroup Session, Day 2</a:t>
            </a:r>
          </a:p>
        </p:txBody>
      </p:sp>
      <p:sp>
        <p:nvSpPr>
          <p:cNvPr id="160" name="Shape 160"/>
          <p:cNvSpPr/>
          <p:nvPr>
            <p:ph type="subTitle" sz="half" idx="1"/>
          </p:nvPr>
        </p:nvSpPr>
        <p:spPr>
          <a:prstGeom prst="rect">
            <a:avLst/>
          </a:prstGeom>
        </p:spPr>
        <p:txBody>
          <a:bodyPr/>
          <a:lstStyle/>
          <a:p>
            <a:pPr marR="40639">
              <a:spcBef>
                <a:spcPts val="500"/>
              </a:spcBef>
            </a:pPr>
            <a:r>
              <a:t>February 11, 2016</a:t>
            </a:r>
          </a:p>
          <a:p>
            <a:pPr marR="40639">
              <a:spcBef>
                <a:spcPts val="500"/>
              </a:spcBef>
            </a:pPr>
            <a:r>
              <a:t>PWG F2F Meeting</a:t>
            </a:r>
          </a:p>
          <a:p>
            <a:pPr marR="40639">
              <a:spcBef>
                <a:spcPts val="500"/>
              </a:spcBef>
            </a:pPr>
            <a:r>
              <a:t>Sunnyvale, CA (Apple)</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163" name="Shape 163"/>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164"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165" name="Shape 165"/>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166" name="Shape 166"/>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167" name="Shape 167"/>
          <p:cNvSpPr/>
          <p:nvPr>
            <p:ph type="sldNum" sz="quarter" idx="2"/>
          </p:nvPr>
        </p:nvSpPr>
        <p:spPr>
          <a:xfrm>
            <a:off x="12513354" y="9484642"/>
            <a:ext cx="210468" cy="203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8" name="Shape 168"/>
          <p:cNvSpPr/>
          <p:nvPr>
            <p:ph type="title"/>
          </p:nvPr>
        </p:nvSpPr>
        <p:spPr>
          <a:prstGeom prst="rect">
            <a:avLst/>
          </a:prstGeom>
        </p:spPr>
        <p:txBody>
          <a:bodyPr/>
          <a:lstStyle/>
          <a:p>
            <a:pPr/>
            <a:r>
              <a:t>Agenda</a:t>
            </a:r>
          </a:p>
        </p:txBody>
      </p:sp>
      <p:graphicFrame>
        <p:nvGraphicFramePr>
          <p:cNvPr id="169" name="Table 169"/>
          <p:cNvGraphicFramePr/>
          <p:nvPr/>
        </p:nvGraphicFramePr>
        <p:xfrm>
          <a:off x="1441449" y="2608965"/>
          <a:ext cx="10147301" cy="2235201"/>
        </p:xfrm>
        <a:graphic xmlns:a="http://schemas.openxmlformats.org/drawingml/2006/main">
          <a:graphicData uri="http://schemas.openxmlformats.org/drawingml/2006/table">
            <a:tbl>
              <a:tblPr firstCol="0" firstRow="1" lastCol="0" lastRow="0" bandCol="0" bandRow="1" rtl="0">
                <a:tableStyleId>{8F44A2F1-9E1F-4B54-A3A2-5F16C0AD49E2}</a:tableStyleId>
              </a:tblPr>
              <a:tblGrid>
                <a:gridCol w="2670870"/>
                <a:gridCol w="7476429"/>
              </a:tblGrid>
              <a:tr h="558800">
                <a:tc>
                  <a:txBody>
                    <a:bodyPr/>
                    <a:lstStyle/>
                    <a:p>
                      <a:pPr marR="57799" algn="l" defTabSz="1295400">
                        <a:spcBef>
                          <a:spcPts val="600"/>
                        </a:spcBef>
                        <a:tabLst>
                          <a:tab pos="1295400" algn="l"/>
                        </a:tabLst>
                        <a:defRPr sz="1800">
                          <a:uFillTx/>
                        </a:defRPr>
                      </a:pPr>
                      <a:r>
                        <a:rPr sz="2400">
                          <a:uFill>
                            <a:solidFill>
                              <a:srgbClr val="000000"/>
                            </a:solidFill>
                          </a:uFill>
                          <a:sym typeface="Verdana"/>
                        </a:rPr>
                        <a:t>When</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What</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r>
              <a:tr h="558800">
                <a:tc>
                  <a:txBody>
                    <a:bodyPr/>
                    <a:lstStyle/>
                    <a:p>
                      <a:pPr marR="57799" algn="l" defTabSz="1295400">
                        <a:spcBef>
                          <a:spcPts val="600"/>
                        </a:spcBef>
                        <a:tabLst>
                          <a:tab pos="1295400" algn="l"/>
                        </a:tabLst>
                        <a:defRPr sz="1800">
                          <a:uFillTx/>
                        </a:defRPr>
                      </a:pPr>
                      <a:r>
                        <a:rPr sz="2400">
                          <a:uFill>
                            <a:solidFill>
                              <a:srgbClr val="000000"/>
                            </a:solidFill>
                          </a:uFill>
                          <a:sym typeface="Verdana"/>
                        </a:rPr>
                        <a:t>1:00 - 1:15</a:t>
                      </a:r>
                    </a:p>
                  </a:txBody>
                  <a:tcPr marL="50800" marR="50800" marT="50800" marB="50800" anchor="t" anchorCtr="0" horzOverflow="overflow">
                    <a:lnL w="0">
                      <a:miter lim="400000"/>
                    </a:lnL>
                    <a:lnR w="0">
                      <a:miter lim="400000"/>
                    </a:lnR>
                    <a:lnT w="25400">
                      <a:solidFill>
                        <a:srgbClr val="515151"/>
                      </a:solidFill>
                      <a:miter lim="400000"/>
                    </a:lnT>
                    <a:lnB w="0">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IPP Workgroup Status</a:t>
                      </a:r>
                    </a:p>
                  </a:txBody>
                  <a:tcPr marL="50800" marR="50800" marT="50800" marB="50800" anchor="t" anchorCtr="0" horzOverflow="overflow">
                    <a:lnL w="0">
                      <a:miter lim="400000"/>
                    </a:lnL>
                    <a:lnR w="0">
                      <a:miter lim="400000"/>
                    </a:lnR>
                    <a:lnT w="25400">
                      <a:solidFill>
                        <a:srgbClr val="515151"/>
                      </a:solidFill>
                      <a:miter lim="400000"/>
                    </a:lnT>
                    <a:lnB w="0">
                      <a:miter lim="400000"/>
                    </a:lnB>
                  </a:tcPr>
                </a:tc>
              </a:tr>
              <a:tr h="558800">
                <a:tc>
                  <a:txBody>
                    <a:bodyPr/>
                    <a:lstStyle/>
                    <a:p>
                      <a:pPr marR="57799" algn="l" defTabSz="1295400">
                        <a:spcBef>
                          <a:spcPts val="600"/>
                        </a:spcBef>
                        <a:tabLst>
                          <a:tab pos="1295400" algn="l"/>
                        </a:tabLst>
                        <a:defRPr sz="1800">
                          <a:uFillTx/>
                        </a:defRPr>
                      </a:pPr>
                      <a:r>
                        <a:rPr sz="2400">
                          <a:uFill>
                            <a:solidFill>
                              <a:srgbClr val="000000"/>
                            </a:solidFill>
                          </a:uFill>
                          <a:sym typeface="Verdana"/>
                        </a:rPr>
                        <a:t>1:15 - 1:45</a:t>
                      </a:r>
                    </a:p>
                  </a:txBody>
                  <a:tcPr marL="50800" marR="50800" marT="50800" marB="50800" anchor="t" anchorCtr="0" horzOverflow="overflow">
                    <a:lnL w="0">
                      <a:miter lim="400000"/>
                    </a:lnL>
                    <a:lnR w="0">
                      <a:miter lim="400000"/>
                    </a:lnR>
                    <a:lnT w="0">
                      <a:miter lim="400000"/>
                    </a:lnT>
                    <a:lnB w="0">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IETF IPP/1.1 Updates</a:t>
                      </a:r>
                    </a:p>
                  </a:txBody>
                  <a:tcPr marL="50800" marR="50800" marT="50800" marB="50800" anchor="t" anchorCtr="0" horzOverflow="overflow">
                    <a:lnL w="0">
                      <a:miter lim="400000"/>
                    </a:lnL>
                    <a:lnR w="0">
                      <a:miter lim="400000"/>
                    </a:lnR>
                    <a:lnT w="0">
                      <a:miter lim="400000"/>
                    </a:lnT>
                    <a:lnB w="0">
                      <a:miter lim="400000"/>
                    </a:lnB>
                  </a:tcPr>
                </a:tc>
              </a:tr>
              <a:tr h="558800">
                <a:tc>
                  <a:txBody>
                    <a:bodyPr/>
                    <a:lstStyle/>
                    <a:p>
                      <a:pPr marR="57799" algn="l" defTabSz="1295400">
                        <a:spcBef>
                          <a:spcPts val="600"/>
                        </a:spcBef>
                        <a:tabLst>
                          <a:tab pos="1295400" algn="l"/>
                        </a:tabLst>
                        <a:defRPr sz="1800">
                          <a:uFillTx/>
                        </a:defRPr>
                      </a:pPr>
                      <a:r>
                        <a:rPr sz="2400">
                          <a:uFill>
                            <a:solidFill>
                              <a:srgbClr val="000000"/>
                            </a:solidFill>
                          </a:uFill>
                          <a:sym typeface="Verdana"/>
                        </a:rPr>
                        <a:t>1:45 - 4:00</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IPP System Service</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r>
            </a:tbl>
          </a:graphicData>
        </a:graphic>
      </p:graphicFrame>
      <p:sp>
        <p:nvSpPr>
          <p:cNvPr id="170" name="Shape 170"/>
          <p:cNvSpPr/>
          <p:nvPr/>
        </p:nvSpPr>
        <p:spPr>
          <a:xfrm>
            <a:off x="1416050" y="1997334"/>
            <a:ext cx="3498750"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1" sz="3100"/>
            </a:lvl1pPr>
          </a:lstStyle>
          <a:p>
            <a:pPr/>
            <a:r>
              <a:t>February 10, 2016</a:t>
            </a:r>
          </a:p>
        </p:txBody>
      </p:sp>
      <p:graphicFrame>
        <p:nvGraphicFramePr>
          <p:cNvPr id="171" name="Table 171"/>
          <p:cNvGraphicFramePr/>
          <p:nvPr/>
        </p:nvGraphicFramePr>
        <p:xfrm>
          <a:off x="1441449" y="5827530"/>
          <a:ext cx="10147301" cy="2235201"/>
        </p:xfrm>
        <a:graphic xmlns:a="http://schemas.openxmlformats.org/drawingml/2006/main">
          <a:graphicData uri="http://schemas.openxmlformats.org/drawingml/2006/table">
            <a:tbl>
              <a:tblPr firstCol="0" firstRow="1" lastCol="0" lastRow="0" bandCol="0" bandRow="1" rtl="0">
                <a:tableStyleId>{8F44A2F1-9E1F-4B54-A3A2-5F16C0AD49E2}</a:tableStyleId>
              </a:tblPr>
              <a:tblGrid>
                <a:gridCol w="2670870"/>
                <a:gridCol w="7476429"/>
              </a:tblGrid>
              <a:tr h="558800">
                <a:tc>
                  <a:txBody>
                    <a:bodyPr/>
                    <a:lstStyle/>
                    <a:p>
                      <a:pPr marR="57799" algn="l" defTabSz="1295400">
                        <a:spcBef>
                          <a:spcPts val="600"/>
                        </a:spcBef>
                        <a:tabLst>
                          <a:tab pos="1295400" algn="l"/>
                        </a:tabLst>
                        <a:defRPr sz="1800">
                          <a:uFillTx/>
                        </a:defRPr>
                      </a:pPr>
                      <a:r>
                        <a:rPr sz="2400">
                          <a:uFill>
                            <a:solidFill>
                              <a:srgbClr val="000000"/>
                            </a:solidFill>
                          </a:uFill>
                          <a:sym typeface="Verdana"/>
                        </a:rPr>
                        <a:t>When</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What</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r>
              <a:tr h="558800">
                <a:tc>
                  <a:txBody>
                    <a:bodyPr/>
                    <a:lstStyle/>
                    <a:p>
                      <a:pPr marR="57799" algn="l" defTabSz="1295400">
                        <a:spcBef>
                          <a:spcPts val="600"/>
                        </a:spcBef>
                        <a:tabLst>
                          <a:tab pos="1295400" algn="l"/>
                        </a:tabLst>
                        <a:defRPr sz="1800">
                          <a:uFillTx/>
                        </a:defRPr>
                      </a:pPr>
                      <a:r>
                        <a:rPr sz="2400">
                          <a:uFill>
                            <a:solidFill>
                              <a:srgbClr val="000000"/>
                            </a:solidFill>
                          </a:uFill>
                          <a:sym typeface="Verdana"/>
                        </a:rPr>
                        <a:t>9:00 - 12:00</a:t>
                      </a:r>
                    </a:p>
                  </a:txBody>
                  <a:tcPr marL="50800" marR="50800" marT="50800" marB="50800" anchor="t" anchorCtr="0" horzOverflow="overflow">
                    <a:lnL w="0">
                      <a:miter lim="400000"/>
                    </a:lnL>
                    <a:lnR w="0">
                      <a:miter lim="400000"/>
                    </a:lnR>
                    <a:lnT w="25400">
                      <a:solidFill>
                        <a:srgbClr val="515151"/>
                      </a:solidFill>
                      <a:miter lim="400000"/>
                    </a:lnT>
                    <a:lnB w="0">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IPP 3D Printing Extensions</a:t>
                      </a:r>
                    </a:p>
                  </a:txBody>
                  <a:tcPr marL="50800" marR="50800" marT="50800" marB="50800" anchor="t" anchorCtr="0" horzOverflow="overflow">
                    <a:lnL w="0">
                      <a:miter lim="400000"/>
                    </a:lnL>
                    <a:lnR w="0">
                      <a:miter lim="400000"/>
                    </a:lnR>
                    <a:lnT w="25400">
                      <a:solidFill>
                        <a:srgbClr val="515151"/>
                      </a:solidFill>
                      <a:miter lim="400000"/>
                    </a:lnT>
                    <a:lnB w="0">
                      <a:miter lim="400000"/>
                    </a:lnB>
                  </a:tcPr>
                </a:tc>
              </a:tr>
              <a:tr h="558800">
                <a:tc>
                  <a:txBody>
                    <a:bodyPr/>
                    <a:lstStyle/>
                    <a:p>
                      <a:pPr marR="57799" algn="l" defTabSz="1295400">
                        <a:spcBef>
                          <a:spcPts val="600"/>
                        </a:spcBef>
                        <a:tabLst>
                          <a:tab pos="1295400" algn="l"/>
                        </a:tabLst>
                        <a:defRPr sz="1800">
                          <a:uFillTx/>
                        </a:defRPr>
                      </a:pPr>
                      <a:r>
                        <a:rPr sz="2400">
                          <a:uFill>
                            <a:solidFill>
                              <a:srgbClr val="000000"/>
                            </a:solidFill>
                          </a:uFill>
                          <a:sym typeface="Verdana"/>
                        </a:rPr>
                        <a:t>12:00 - 1:00</a:t>
                      </a:r>
                    </a:p>
                  </a:txBody>
                  <a:tcPr marL="50800" marR="50800" marT="50800" marB="50800" anchor="t" anchorCtr="0" horzOverflow="overflow">
                    <a:lnL w="0">
                      <a:miter lim="400000"/>
                    </a:lnL>
                    <a:lnR w="0">
                      <a:miter lim="400000"/>
                    </a:lnR>
                    <a:lnT w="0">
                      <a:miter lim="400000"/>
                    </a:lnT>
                    <a:lnB w="0">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Lunch</a:t>
                      </a:r>
                    </a:p>
                  </a:txBody>
                  <a:tcPr marL="50800" marR="50800" marT="50800" marB="50800" anchor="t" anchorCtr="0" horzOverflow="overflow">
                    <a:lnL w="0">
                      <a:miter lim="400000"/>
                    </a:lnL>
                    <a:lnR w="0">
                      <a:miter lim="400000"/>
                    </a:lnR>
                    <a:lnT w="0">
                      <a:miter lim="400000"/>
                    </a:lnT>
                    <a:lnB w="0">
                      <a:miter lim="400000"/>
                    </a:lnB>
                  </a:tcPr>
                </a:tc>
              </a:tr>
              <a:tr h="558800">
                <a:tc>
                  <a:txBody>
                    <a:bodyPr/>
                    <a:lstStyle/>
                    <a:p>
                      <a:pPr marR="57799" algn="l" defTabSz="1295400">
                        <a:spcBef>
                          <a:spcPts val="600"/>
                        </a:spcBef>
                        <a:tabLst>
                          <a:tab pos="1295400" algn="l"/>
                        </a:tabLst>
                        <a:defRPr sz="1800">
                          <a:uFillTx/>
                        </a:defRPr>
                      </a:pPr>
                      <a:r>
                        <a:rPr sz="2400">
                          <a:uFill>
                            <a:solidFill>
                              <a:srgbClr val="000000"/>
                            </a:solidFill>
                          </a:uFill>
                          <a:sym typeface="Verdana"/>
                        </a:rPr>
                        <a:t>1:00 - 1:30</a:t>
                      </a:r>
                    </a:p>
                  </a:txBody>
                  <a:tcPr marL="50800" marR="50800" marT="50800" marB="50800" anchor="t" anchorCtr="0" horzOverflow="overflow">
                    <a:lnL w="0">
                      <a:miter lim="400000"/>
                    </a:lnL>
                    <a:lnR w="0">
                      <a:miter lim="400000"/>
                    </a:lnR>
                    <a:lnT w="0">
                      <a:miter lim="400000"/>
                    </a:lnT>
                    <a:lnB w="0">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IPP Job Password Repertoire</a:t>
                      </a:r>
                    </a:p>
                  </a:txBody>
                  <a:tcPr marL="50800" marR="50800" marT="50800" marB="50800" anchor="t" anchorCtr="0" horzOverflow="overflow">
                    <a:lnL w="0">
                      <a:miter lim="400000"/>
                    </a:lnL>
                    <a:lnR w="0">
                      <a:miter lim="400000"/>
                    </a:lnR>
                    <a:lnT w="0">
                      <a:miter lim="400000"/>
                    </a:lnT>
                    <a:lnB w="0">
                      <a:miter lim="400000"/>
                    </a:lnB>
                  </a:tcPr>
                </a:tc>
              </a:tr>
              <a:tr h="558800">
                <a:tc>
                  <a:txBody>
                    <a:bodyPr/>
                    <a:lstStyle/>
                    <a:p>
                      <a:pPr marR="57799" algn="l" defTabSz="1295400">
                        <a:spcBef>
                          <a:spcPts val="600"/>
                        </a:spcBef>
                        <a:tabLst>
                          <a:tab pos="1295400" algn="l"/>
                        </a:tabLst>
                        <a:defRPr sz="1800">
                          <a:uFillTx/>
                        </a:defRPr>
                      </a:pPr>
                      <a:r>
                        <a:rPr sz="2400">
                          <a:uFill>
                            <a:solidFill>
                              <a:srgbClr val="000000"/>
                            </a:solidFill>
                          </a:uFill>
                          <a:sym typeface="Verdana"/>
                        </a:rPr>
                        <a:t>1:30 - 2:00</a:t>
                      </a:r>
                    </a:p>
                  </a:txBody>
                  <a:tcPr marL="50800" marR="50800" marT="50800" marB="50800" anchor="t" anchorCtr="0" horzOverflow="overflow">
                    <a:lnL w="0">
                      <a:miter lim="400000"/>
                    </a:lnL>
                    <a:lnR w="0">
                      <a:miter lim="400000"/>
                    </a:lnR>
                    <a:lnT w="0">
                      <a:miter lim="400000"/>
                    </a:lnT>
                    <a:lnB w="0">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Plethora of Proposals</a:t>
                      </a:r>
                    </a:p>
                  </a:txBody>
                  <a:tcPr marL="50800" marR="50800" marT="50800" marB="50800" anchor="t" anchorCtr="0" horzOverflow="overflow">
                    <a:lnL w="0">
                      <a:miter lim="400000"/>
                    </a:lnL>
                    <a:lnR w="0">
                      <a:miter lim="400000"/>
                    </a:lnR>
                    <a:lnT w="0">
                      <a:miter lim="400000"/>
                    </a:lnT>
                    <a:lnB w="0">
                      <a:miter lim="400000"/>
                    </a:lnB>
                  </a:tcPr>
                </a:tc>
              </a:tr>
              <a:tr h="558800">
                <a:tc>
                  <a:txBody>
                    <a:bodyPr/>
                    <a:lstStyle/>
                    <a:p>
                      <a:pPr marR="57799" algn="l" defTabSz="1295400">
                        <a:spcBef>
                          <a:spcPts val="600"/>
                        </a:spcBef>
                        <a:tabLst>
                          <a:tab pos="1295400" algn="l"/>
                        </a:tabLst>
                        <a:defRPr sz="1800">
                          <a:uFillTx/>
                        </a:defRPr>
                      </a:pPr>
                      <a:r>
                        <a:rPr sz="2400">
                          <a:uFill>
                            <a:solidFill>
                              <a:srgbClr val="000000"/>
                            </a:solidFill>
                          </a:uFill>
                          <a:sym typeface="Verdana"/>
                        </a:rPr>
                        <a:t>2:00 - 2:30</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Next Steps</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r>
            </a:tbl>
          </a:graphicData>
        </a:graphic>
      </p:graphicFrame>
      <p:sp>
        <p:nvSpPr>
          <p:cNvPr id="172" name="Shape 172"/>
          <p:cNvSpPr/>
          <p:nvPr/>
        </p:nvSpPr>
        <p:spPr>
          <a:xfrm>
            <a:off x="1416050" y="5215899"/>
            <a:ext cx="3477027"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1" sz="3100"/>
            </a:lvl1pPr>
          </a:lstStyle>
          <a:p>
            <a:pPr/>
            <a:r>
              <a:t>February 11, 2016</a:t>
            </a:r>
          </a:p>
        </p:txBody>
      </p:sp>
      <p:sp>
        <p:nvSpPr>
          <p:cNvPr id="173" name="Shape 173"/>
          <p:cNvSpPr/>
          <p:nvPr/>
        </p:nvSpPr>
        <p:spPr>
          <a:xfrm>
            <a:off x="1092200" y="1848734"/>
            <a:ext cx="10845800" cy="3144032"/>
          </a:xfrm>
          <a:prstGeom prst="rect">
            <a:avLst/>
          </a:prstGeom>
          <a:solidFill>
            <a:srgbClr val="FFFFFF">
              <a:alpha val="67082"/>
            </a:srgbClr>
          </a:solidFill>
          <a:ln w="12700">
            <a:miter lim="400000"/>
          </a:ln>
        </p:spPr>
        <p:txBody>
          <a:bodyPr lIns="50800" tIns="50800" rIns="50800" bIns="50800" anchor="ctr"/>
          <a:lstStyle/>
          <a:p>
            <a:pP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176"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177" name="Shape 177"/>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178" name="Shape 178"/>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179" name="Shape 179"/>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180" name="Shape 180"/>
          <p:cNvSpPr/>
          <p:nvPr>
            <p:ph type="title"/>
          </p:nvPr>
        </p:nvSpPr>
        <p:spPr>
          <a:prstGeom prst="rect">
            <a:avLst/>
          </a:prstGeom>
        </p:spPr>
        <p:txBody>
          <a:bodyPr/>
          <a:lstStyle/>
          <a:p>
            <a:pPr/>
            <a:r>
              <a:t>IPP 3D Printing Extensions</a:t>
            </a:r>
          </a:p>
        </p:txBody>
      </p:sp>
      <p:sp>
        <p:nvSpPr>
          <p:cNvPr id="181" name="Shape 181"/>
          <p:cNvSpPr/>
          <p:nvPr>
            <p:ph type="body" idx="1"/>
          </p:nvPr>
        </p:nvSpPr>
        <p:spPr>
          <a:prstGeom prst="rect">
            <a:avLst/>
          </a:prstGeom>
        </p:spPr>
        <p:txBody>
          <a:bodyPr/>
          <a:lstStyle/>
          <a:p>
            <a:pPr/>
            <a:r>
              <a:t>Current draft (interim):</a:t>
            </a:r>
          </a:p>
          <a:p>
            <a:pPr lvl="1"/>
            <a:r>
              <a:rPr u="sng">
                <a:hlinkClick r:id="rId3" invalidUrl="" action="" tgtFrame="" tooltip="" history="1" highlightClick="0" endSnd="0"/>
              </a:rPr>
              <a:t>http://ftp.pwg.org/pub/pwg/ipp/wd/wd-ipp3d10-20160201-rev.pdf</a:t>
            </a:r>
          </a:p>
          <a:p>
            <a:pPr/>
            <a:r>
              <a:t>Proposed schedule:</a:t>
            </a:r>
          </a:p>
          <a:p>
            <a:pPr lvl="1"/>
            <a:r>
              <a:t>Prototype draft (content complete) Q3 2016</a:t>
            </a:r>
          </a:p>
          <a:p>
            <a:pPr/>
            <a:r>
              <a:t>Items for discussion:</a:t>
            </a:r>
          </a:p>
          <a:p>
            <a:pPr lvl="1"/>
            <a:r>
              <a:t>Do we want to require or recommend any document formats for 3D printing over IPP? Or simply talk about how to support different formats with implementation guidance?</a:t>
            </a:r>
          </a:p>
          <a:p>
            <a:pPr lvl="1"/>
            <a:r>
              <a:t>PDF 2.0 and PDF/E add 3D content to PDF files (next slide)</a:t>
            </a:r>
          </a:p>
          <a:p>
            <a:pPr lvl="1">
              <a:spcBef>
                <a:spcPts val="800"/>
              </a:spcBef>
            </a:pPr>
            <a:r>
              <a:t>IEEE work on 3D Printing (following slides)</a:t>
            </a:r>
          </a:p>
          <a:p>
            <a:pPr lvl="1">
              <a:spcBef>
                <a:spcPts val="800"/>
              </a:spcBef>
            </a:pPr>
            <a:r>
              <a:t>Collaborating with other standards bodies and industry groups</a:t>
            </a:r>
          </a:p>
        </p:txBody>
      </p:sp>
      <p:sp>
        <p:nvSpPr>
          <p:cNvPr id="182" name="Shape 18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185"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186" name="Shape 186"/>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187" name="Shape 187"/>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188" name="Shape 188"/>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189" name="Shape 189"/>
          <p:cNvSpPr/>
          <p:nvPr>
            <p:ph type="title"/>
          </p:nvPr>
        </p:nvSpPr>
        <p:spPr>
          <a:prstGeom prst="rect">
            <a:avLst/>
          </a:prstGeom>
        </p:spPr>
        <p:txBody>
          <a:bodyPr/>
          <a:lstStyle/>
          <a:p>
            <a:pPr/>
            <a:r>
              <a:t>PDF 2.0 and PDF/E</a:t>
            </a:r>
          </a:p>
        </p:txBody>
      </p:sp>
      <p:sp>
        <p:nvSpPr>
          <p:cNvPr id="190" name="Shape 190"/>
          <p:cNvSpPr/>
          <p:nvPr>
            <p:ph type="body" idx="1"/>
          </p:nvPr>
        </p:nvSpPr>
        <p:spPr>
          <a:prstGeom prst="rect">
            <a:avLst/>
          </a:prstGeom>
        </p:spPr>
        <p:txBody>
          <a:bodyPr/>
          <a:lstStyle/>
          <a:p>
            <a:pPr/>
            <a:r>
              <a:t>How do we choose/identify content for printing (multiple U3D objects in file, potentially multiple objects per page or one object shared across multiple pages with different views)</a:t>
            </a:r>
          </a:p>
          <a:p>
            <a:pPr/>
          </a:p>
          <a:p>
            <a:pPr/>
          </a:p>
          <a:p>
            <a:pPr/>
          </a:p>
          <a:p>
            <a:pPr/>
          </a:p>
          <a:p>
            <a:pPr/>
          </a:p>
          <a:p>
            <a:pPr/>
          </a:p>
          <a:p>
            <a:pPr/>
            <a:r>
              <a:t>How do we map materials between Job Ticket and PDF file?</a:t>
            </a:r>
          </a:p>
          <a:p>
            <a:pPr lvl="2"/>
            <a:r>
              <a:t>PDF U3D content has named materials, same as AMF and 3MF...</a:t>
            </a:r>
          </a:p>
        </p:txBody>
      </p:sp>
      <p:sp>
        <p:nvSpPr>
          <p:cNvPr id="191" name="Shape 19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2" name="Shape 192"/>
          <p:cNvSpPr/>
          <p:nvPr/>
        </p:nvSpPr>
        <p:spPr>
          <a:xfrm>
            <a:off x="2792373" y="4241800"/>
            <a:ext cx="3337598" cy="2451752"/>
          </a:xfrm>
          <a:prstGeom prst="rect">
            <a:avLst/>
          </a:prstGeom>
          <a:solidFill>
            <a:srgbClr val="FFFFFF"/>
          </a:solidFill>
          <a:ln w="25400">
            <a:solidFill>
              <a:srgbClr val="85888D"/>
            </a:solidFill>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a:p>
        </p:txBody>
      </p:sp>
      <p:sp>
        <p:nvSpPr>
          <p:cNvPr id="193" name="Shape 193"/>
          <p:cNvSpPr/>
          <p:nvPr/>
        </p:nvSpPr>
        <p:spPr>
          <a:xfrm>
            <a:off x="6859251" y="4241800"/>
            <a:ext cx="3337598" cy="2451752"/>
          </a:xfrm>
          <a:prstGeom prst="rect">
            <a:avLst/>
          </a:prstGeom>
          <a:solidFill>
            <a:srgbClr val="FFFFFF"/>
          </a:solidFill>
          <a:ln w="25400">
            <a:solidFill>
              <a:srgbClr val="85888D"/>
            </a:solidFill>
            <a:miter lim="400000"/>
          </a:ln>
          <a:effectLst>
            <a:outerShdw sx="100000" sy="100000" kx="0" ky="0" algn="b" rotWithShape="0" blurRad="63500" dist="25400" dir="5400000">
              <a:srgbClr val="000000">
                <a:alpha val="50000"/>
              </a:srgbClr>
            </a:outerShdw>
          </a:effectLst>
        </p:spPr>
        <p:txBody>
          <a:bodyPr lIns="50800" tIns="50800" rIns="50800" bIns="50800" anchor="ctr"/>
          <a:lstStyle/>
          <a:p>
            <a:pPr/>
          </a:p>
        </p:txBody>
      </p:sp>
      <p:pic>
        <p:nvPicPr>
          <p:cNvPr id="194" name="DeathStarIDiagram-EGVV.jpg"/>
          <p:cNvPicPr>
            <a:picLocks noChangeAspect="1"/>
          </p:cNvPicPr>
          <p:nvPr/>
        </p:nvPicPr>
        <p:blipFill>
          <a:blip r:embed="rId3">
            <a:extLst/>
          </a:blip>
          <a:stretch>
            <a:fillRect/>
          </a:stretch>
        </p:blipFill>
        <p:spPr>
          <a:xfrm>
            <a:off x="2855702" y="4267742"/>
            <a:ext cx="3210940" cy="2399867"/>
          </a:xfrm>
          <a:prstGeom prst="rect">
            <a:avLst/>
          </a:prstGeom>
        </p:spPr>
      </p:pic>
      <p:pic>
        <p:nvPicPr>
          <p:cNvPr id="195" name="Screen Shot 2016-02-10 at 10.21.26 PM.png"/>
          <p:cNvPicPr>
            <a:picLocks noChangeAspect="1"/>
          </p:cNvPicPr>
          <p:nvPr/>
        </p:nvPicPr>
        <p:blipFill>
          <a:blip r:embed="rId4">
            <a:extLst/>
          </a:blip>
          <a:stretch>
            <a:fillRect/>
          </a:stretch>
        </p:blipFill>
        <p:spPr>
          <a:xfrm>
            <a:off x="7023287" y="5477984"/>
            <a:ext cx="1337669" cy="1049816"/>
          </a:xfrm>
          <a:prstGeom prst="rect">
            <a:avLst/>
          </a:prstGeom>
        </p:spPr>
      </p:pic>
      <p:pic>
        <p:nvPicPr>
          <p:cNvPr id="196" name="Screen Shot 2016-02-10 at 10.22.04 PM.png"/>
          <p:cNvPicPr>
            <a:picLocks noChangeAspect="1"/>
          </p:cNvPicPr>
          <p:nvPr/>
        </p:nvPicPr>
        <p:blipFill>
          <a:blip r:embed="rId5">
            <a:extLst/>
          </a:blip>
          <a:stretch>
            <a:fillRect/>
          </a:stretch>
        </p:blipFill>
        <p:spPr>
          <a:xfrm>
            <a:off x="8475978" y="4406149"/>
            <a:ext cx="1527488" cy="1144321"/>
          </a:xfrm>
          <a:prstGeom prst="rect">
            <a:avLst/>
          </a:prstGeom>
        </p:spPr>
      </p:pic>
      <p:sp>
        <p:nvSpPr>
          <p:cNvPr id="197" name="Shape 197"/>
          <p:cNvSpPr/>
          <p:nvPr/>
        </p:nvSpPr>
        <p:spPr>
          <a:xfrm>
            <a:off x="6967067" y="4389213"/>
            <a:ext cx="1450109" cy="107659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0" marR="0" algn="just" defTabSz="457200">
              <a:defRPr sz="700">
                <a:uFillTx/>
              </a:defRPr>
            </a:lvl1pPr>
          </a:lstStyle>
          <a:p>
            <a:pPr/>
            <a:r>
              <a:t>Aliquam erat volutpat. Maecenas tempus mollis elementum. Fusce ut tortor sed mauris accumsan porta a quis nunc. Aliquam lacus nisi, porta eget sapien ac, dignissim tincidunt odio. Fusce luctus lacus a purus fringilla lobortis non a massa. Donec blandit suscipit volutpat. Cum sociis natoque penatibus et magnis dis parturient montes, na</a:t>
            </a:r>
          </a:p>
        </p:txBody>
      </p:sp>
      <p:sp>
        <p:nvSpPr>
          <p:cNvPr id="198" name="Shape 198"/>
          <p:cNvSpPr/>
          <p:nvPr/>
        </p:nvSpPr>
        <p:spPr>
          <a:xfrm>
            <a:off x="8466412" y="5565508"/>
            <a:ext cx="1546620" cy="9876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0" marR="0" algn="just" defTabSz="457200">
              <a:defRPr sz="700">
                <a:uFillTx/>
              </a:defRPr>
            </a:lvl1pPr>
          </a:lstStyle>
          <a:p>
            <a:pPr/>
            <a:r>
              <a:t>Integer id rhoncus lorem, a scelerisque eros. Praesent bibendum nibh mauris, ac molestie arcu elementum rutrum. Donec nec augue non tellus ultrices ornare. Fusce sagittis iaculis sollicitudin. Sed sollicitudin ante lectus, nec ultricies tellus ullamcorper nec. Sed est mi, rutrum eu tempus non, porttitor egestas quam.</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201"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202" name="Shape 202"/>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203" name="Shape 203"/>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204" name="Shape 204"/>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205" name="Shape 205"/>
          <p:cNvSpPr/>
          <p:nvPr>
            <p:ph type="title"/>
          </p:nvPr>
        </p:nvSpPr>
        <p:spPr>
          <a:prstGeom prst="rect">
            <a:avLst/>
          </a:prstGeom>
        </p:spPr>
        <p:txBody>
          <a:bodyPr/>
          <a:lstStyle/>
          <a:p>
            <a:pPr/>
            <a:r>
              <a:t>IEEE Projects Concerning 3D Printing</a:t>
            </a:r>
          </a:p>
        </p:txBody>
      </p:sp>
      <p:sp>
        <p:nvSpPr>
          <p:cNvPr id="206" name="Shape 206"/>
          <p:cNvSpPr/>
          <p:nvPr>
            <p:ph type="body" idx="1"/>
          </p:nvPr>
        </p:nvSpPr>
        <p:spPr>
          <a:prstGeom prst="rect">
            <a:avLst/>
          </a:prstGeom>
        </p:spPr>
        <p:txBody>
          <a:bodyPr/>
          <a:lstStyle/>
          <a:p>
            <a:pPr/>
            <a:r>
              <a:t>IEEE P3030 - Standard for Consumer 3D Printing: Overview and Architecture</a:t>
            </a:r>
          </a:p>
          <a:p>
            <a:pPr lvl="1"/>
            <a:r>
              <a:rPr u="sng">
                <a:hlinkClick r:id="rId3" invalidUrl="" action="" tgtFrame="" tooltip="" history="1" highlightClick="0" endSnd="0"/>
              </a:rPr>
              <a:t>http://standards.ieee.org/develop/project/3030.html</a:t>
            </a:r>
          </a:p>
          <a:p>
            <a:pPr lvl="1">
              <a:defRPr i="1"/>
            </a:pPr>
            <a:r>
              <a:t>"This standard defines an architectural framework for consumer 3D printing, including descriptions of various domains (systems, services, devices, participants, etc.), definitions of domain abstractions, and identification of commonalities between different domains. The architectural framework for consumer 3D printing provides a reference model that defines relationships among various domains and common architecture elements. It also provides a blueprint for data abstraction, quality, protection and safety."</a:t>
            </a:r>
          </a:p>
          <a:p>
            <a:pPr lvl="1"/>
            <a:r>
              <a:t>Project approved in March 2015, expires end of 2019</a:t>
            </a:r>
          </a:p>
          <a:p>
            <a:pPr lvl="1"/>
            <a:r>
              <a:t>Have not gotten a response from the working group chair</a:t>
            </a:r>
          </a:p>
        </p:txBody>
      </p:sp>
      <p:sp>
        <p:nvSpPr>
          <p:cNvPr id="207" name="Shape 20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210"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211" name="Shape 211"/>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212" name="Shape 212"/>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213" name="Shape 213"/>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214" name="Shape 214"/>
          <p:cNvSpPr/>
          <p:nvPr>
            <p:ph type="title"/>
          </p:nvPr>
        </p:nvSpPr>
        <p:spPr>
          <a:prstGeom prst="rect">
            <a:avLst/>
          </a:prstGeom>
        </p:spPr>
        <p:txBody>
          <a:bodyPr/>
          <a:lstStyle/>
          <a:p>
            <a:pPr/>
            <a:r>
              <a:t>IEEE Projects Concerning 3D Printing (con't)</a:t>
            </a:r>
          </a:p>
        </p:txBody>
      </p:sp>
      <p:sp>
        <p:nvSpPr>
          <p:cNvPr id="215" name="Shape 215"/>
          <p:cNvSpPr/>
          <p:nvPr>
            <p:ph type="body" idx="1"/>
          </p:nvPr>
        </p:nvSpPr>
        <p:spPr>
          <a:prstGeom prst="rect">
            <a:avLst/>
          </a:prstGeom>
        </p:spPr>
        <p:txBody>
          <a:bodyPr/>
          <a:lstStyle/>
          <a:p>
            <a:pPr/>
            <a:r>
              <a:t>IEEE P3333.2.5 - Bio-CAD File Format for Medical Three-Dimensional (3D) Printing</a:t>
            </a:r>
          </a:p>
          <a:p>
            <a:pPr lvl="1"/>
            <a:r>
              <a:rPr u="sng">
                <a:hlinkClick r:id="rId3" invalidUrl="" action="" tgtFrame="" tooltip="" history="1" highlightClick="0" endSnd="0"/>
              </a:rPr>
              <a:t>https://standards.ieee.org/develop/project/3333.2.5.html</a:t>
            </a:r>
          </a:p>
          <a:p>
            <a:pPr lvl="1">
              <a:defRPr i="1"/>
            </a:pPr>
            <a:r>
              <a:t>"To establish the standardization of accurate and optimized Bio-CAD file format system for medical 3D Printing.This standard defines the Bio-CAD format for three-dimensional (3D) Printing based on Sectional Scan image data containing surface and volumetric information. Standardization is related to medical 3D printing services, including anatomic, pathologic models and medical instrument printing based on two-dimensional images, three-dimensional medical data and other medical data."</a:t>
            </a:r>
          </a:p>
          <a:p>
            <a:pPr lvl="1"/>
            <a:r>
              <a:t>Project approved in August 2015, expires end of 2019</a:t>
            </a:r>
          </a:p>
          <a:p>
            <a:pPr lvl="1"/>
            <a:r>
              <a:t>Probably not something a printer would support directly since it will require selection of features to print and other human interaction prior to printing</a:t>
            </a:r>
          </a:p>
        </p:txBody>
      </p:sp>
      <p:sp>
        <p:nvSpPr>
          <p:cNvPr id="216" name="Shape 21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219" name="Shape 219"/>
          <p:cNvSpPr/>
          <p:nvPr/>
        </p:nvSpPr>
        <p:spPr>
          <a:xfrm>
            <a:off x="596900" y="3644900"/>
            <a:ext cx="8208297" cy="71582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b="1" sz="5000">
                <a:solidFill>
                  <a:srgbClr val="5D70B7"/>
                </a:solidFill>
                <a:uFill>
                  <a:solidFill>
                    <a:srgbClr val="5D70B7"/>
                  </a:solidFill>
                </a:uFill>
              </a:defRPr>
            </a:lvl1pPr>
          </a:lstStyle>
          <a:p>
            <a:pPr/>
            <a:r>
              <a:t>The Printer Working Group</a:t>
            </a:r>
          </a:p>
        </p:txBody>
      </p:sp>
      <p:pic>
        <p:nvPicPr>
          <p:cNvPr id="220" name="pwg-transparency.png"/>
          <p:cNvPicPr>
            <a:picLocks noChangeAspect="1"/>
          </p:cNvPicPr>
          <p:nvPr/>
        </p:nvPicPr>
        <p:blipFill>
          <a:blip r:embed="rId2">
            <a:extLst/>
          </a:blip>
          <a:stretch>
            <a:fillRect/>
          </a:stretch>
        </p:blipFill>
        <p:spPr>
          <a:xfrm>
            <a:off x="647700" y="647700"/>
            <a:ext cx="2709334" cy="2942038"/>
          </a:xfrm>
          <a:prstGeom prst="rect">
            <a:avLst/>
          </a:prstGeom>
        </p:spPr>
      </p:pic>
      <p:sp>
        <p:nvSpPr>
          <p:cNvPr id="221" name="Shape 221"/>
          <p:cNvSpPr/>
          <p:nvPr/>
        </p:nvSpPr>
        <p:spPr>
          <a:xfrm>
            <a:off x="177800" y="9484642"/>
            <a:ext cx="121539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222" name="Shape 222"/>
          <p:cNvSpPr/>
          <p:nvPr/>
        </p:nvSpPr>
        <p:spPr>
          <a:xfrm>
            <a:off x="3289300" y="3378200"/>
            <a:ext cx="373805"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400"/>
            </a:lvl1pPr>
          </a:lstStyle>
          <a:p>
            <a:pPr/>
            <a:r>
              <a:t>®</a:t>
            </a:r>
          </a:p>
        </p:txBody>
      </p:sp>
      <p:sp>
        <p:nvSpPr>
          <p:cNvPr id="223" name="Shape 223"/>
          <p:cNvSpPr/>
          <p:nvPr>
            <p:ph type="ctrTitle"/>
          </p:nvPr>
        </p:nvSpPr>
        <p:spPr>
          <a:prstGeom prst="rect">
            <a:avLst/>
          </a:prstGeom>
        </p:spPr>
        <p:txBody>
          <a:bodyPr/>
          <a:lstStyle/>
          <a:p>
            <a:pPr/>
            <a:r>
              <a:t>Lunch Break</a:t>
            </a:r>
          </a:p>
        </p:txBody>
      </p:sp>
      <p:sp>
        <p:nvSpPr>
          <p:cNvPr id="224" name="Shape 224"/>
          <p:cNvSpPr/>
          <p:nvPr>
            <p:ph type="subTitle" sz="half" idx="1"/>
          </p:nvPr>
        </p:nvSpPr>
        <p:spPr>
          <a:prstGeom prst="rect">
            <a:avLst/>
          </a:prstGeom>
        </p:spPr>
        <p:txBody>
          <a:bodyPr/>
          <a:lstStyle/>
          <a:p>
            <a:pPr/>
          </a:p>
        </p:txBody>
      </p:sp>
      <p:sp>
        <p:nvSpPr>
          <p:cNvPr id="225" name="Shape 22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228"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229" name="Shape 229"/>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230" name="Shape 230"/>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231" name="Shape 231"/>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232" name="Shape 232"/>
          <p:cNvSpPr/>
          <p:nvPr>
            <p:ph type="title"/>
          </p:nvPr>
        </p:nvSpPr>
        <p:spPr>
          <a:prstGeom prst="rect">
            <a:avLst/>
          </a:prstGeom>
        </p:spPr>
        <p:txBody>
          <a:bodyPr/>
          <a:lstStyle/>
          <a:p>
            <a:pPr/>
            <a:r>
              <a:t>IPP Job Password Repertoire</a:t>
            </a:r>
          </a:p>
        </p:txBody>
      </p:sp>
      <p:sp>
        <p:nvSpPr>
          <p:cNvPr id="233" name="Shape 233"/>
          <p:cNvSpPr/>
          <p:nvPr>
            <p:ph type="body" idx="1"/>
          </p:nvPr>
        </p:nvSpPr>
        <p:spPr>
          <a:prstGeom prst="rect">
            <a:avLst/>
          </a:prstGeom>
        </p:spPr>
        <p:txBody>
          <a:bodyPr/>
          <a:lstStyle/>
          <a:p>
            <a:pPr/>
            <a:r>
              <a:t>Current draft (white paper):</a:t>
            </a:r>
          </a:p>
          <a:p>
            <a:pPr lvl="1"/>
            <a:r>
              <a:rPr u="sng">
                <a:hlinkClick r:id="rId3" invalidUrl="" action="" tgtFrame="" tooltip="" history="1" highlightClick="0" endSnd="0"/>
              </a:rPr>
              <a:t>http://ftp.pwg.org/pub/pwg/ipp/wd/wp-job-password-repertoire-20160101.pdf</a:t>
            </a:r>
          </a:p>
          <a:p>
            <a:pPr/>
            <a:r>
              <a:t>Next steps:</a:t>
            </a:r>
          </a:p>
          <a:p>
            <a:pPr lvl="1"/>
            <a:r>
              <a:t>Approve attribute and value registrations Q1 2016</a:t>
            </a:r>
          </a:p>
        </p:txBody>
      </p:sp>
      <p:sp>
        <p:nvSpPr>
          <p:cNvPr id="234" name="Shape 23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237"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238" name="Shape 238"/>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239" name="Shape 239"/>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240" name="Shape 240"/>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241" name="Shape 241"/>
          <p:cNvSpPr/>
          <p:nvPr>
            <p:ph type="title"/>
          </p:nvPr>
        </p:nvSpPr>
        <p:spPr>
          <a:prstGeom prst="rect">
            <a:avLst/>
          </a:prstGeom>
        </p:spPr>
        <p:txBody>
          <a:bodyPr/>
          <a:lstStyle/>
          <a:p>
            <a:pPr/>
            <a:r>
              <a:t>Plethora of Proposals</a:t>
            </a:r>
          </a:p>
        </p:txBody>
      </p:sp>
      <p:sp>
        <p:nvSpPr>
          <p:cNvPr id="242" name="Shape 242"/>
          <p:cNvSpPr/>
          <p:nvPr>
            <p:ph type="body" idx="1"/>
          </p:nvPr>
        </p:nvSpPr>
        <p:spPr>
          <a:prstGeom prst="rect">
            <a:avLst/>
          </a:prstGeom>
        </p:spPr>
        <p:txBody>
          <a:bodyPr/>
          <a:lstStyle/>
          <a:p>
            <a:pPr/>
            <a:r>
              <a:t>Status Values for Input Trays</a:t>
            </a:r>
          </a:p>
          <a:p>
            <a:pPr/>
            <a:r>
              <a:t>New Media Names</a:t>
            </a:r>
          </a:p>
          <a:p>
            <a:pPr/>
            <a:r>
              <a:t>New "trimming-type" Keyword Value</a:t>
            </a:r>
          </a:p>
          <a:p>
            <a:pPr/>
            <a:r>
              <a:t>"Eco" Stapling</a:t>
            </a:r>
          </a:p>
          <a:p>
            <a:pPr/>
            <a:r>
              <a:t>"Engineering Z" Fold</a:t>
            </a:r>
          </a:p>
          <a:p>
            <a:pPr/>
            <a:r>
              <a:t>Media Orientation and Finishing Templates</a:t>
            </a:r>
          </a:p>
          <a:p>
            <a:pPr/>
            <a:r>
              <a:t>Punch Characteristics (Origin, Shape, Size)</a:t>
            </a:r>
          </a:p>
          <a:p>
            <a:pPr/>
            <a:r>
              <a:t>Staple Characteristics (Origin, Angle, Size)</a:t>
            </a:r>
          </a:p>
          <a:p>
            <a:pPr/>
            <a:r>
              <a:t>Implementation of "finishings-col-database"</a:t>
            </a:r>
          </a:p>
          <a:p>
            <a:pPr/>
            <a:r>
              <a:t>IPP Finishings 2.0 Errata</a:t>
            </a:r>
          </a:p>
        </p:txBody>
      </p:sp>
      <p:sp>
        <p:nvSpPr>
          <p:cNvPr id="243" name="Shape 24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246"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247" name="Shape 247"/>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248" name="Shape 248"/>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249" name="Shape 249"/>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250" name="Shape 250"/>
          <p:cNvSpPr/>
          <p:nvPr>
            <p:ph type="title"/>
          </p:nvPr>
        </p:nvSpPr>
        <p:spPr>
          <a:prstGeom prst="rect">
            <a:avLst/>
          </a:prstGeom>
        </p:spPr>
        <p:txBody>
          <a:bodyPr/>
          <a:lstStyle/>
          <a:p>
            <a:pPr/>
            <a:r>
              <a:t>Status Values for Input Trays</a:t>
            </a:r>
          </a:p>
        </p:txBody>
      </p:sp>
      <p:sp>
        <p:nvSpPr>
          <p:cNvPr id="251" name="Shape 251"/>
          <p:cNvSpPr/>
          <p:nvPr>
            <p:ph type="body" idx="1"/>
          </p:nvPr>
        </p:nvSpPr>
        <p:spPr>
          <a:prstGeom prst="rect">
            <a:avLst/>
          </a:prstGeom>
        </p:spPr>
        <p:txBody>
          <a:bodyPr/>
          <a:lstStyle/>
          <a:p>
            <a:pPr/>
            <a:r>
              <a:t>Questions from many vendors on what the “printer-input-tray” status values should be for various ‘media-xxx’ “printer-state-reasons” values</a:t>
            </a:r>
          </a:p>
          <a:p>
            <a:pPr lvl="1"/>
            <a:r>
              <a:t>This value comes from the Printer MIB prtInputStatus property, which is a PrtSubUnitStatusTC value</a:t>
            </a:r>
          </a:p>
          <a:p>
            <a:pPr lvl="1"/>
            <a:r>
              <a:t>Section 2.2.13.2.2 of RFC 3805 defines the values</a:t>
            </a:r>
          </a:p>
          <a:p>
            <a:pPr lvl="1"/>
            <a:r>
              <a:t>Appendix E references a PDF with values for different statuses (but not an exhaustive list):</a:t>
            </a:r>
          </a:p>
          <a:p>
            <a:pPr lvl="2"/>
            <a:r>
              <a:rPr u="sng">
                <a:hlinkClick r:id="rId3" invalidUrl="" action="" tgtFrame="" tooltip="" history="1" highlightClick="0" endSnd="0"/>
              </a:rPr>
              <a:t>http://ftp.pwg.org/pub/pwg/pmp/contributions/Top25Errors.pdf</a:t>
            </a:r>
          </a:p>
          <a:p>
            <a:pPr lvl="1"/>
            <a:r>
              <a:t>‘media-empty’ maps to status 19 (Unavailable because broken+Critical Alerts = 3+16 = 19)</a:t>
            </a:r>
          </a:p>
          <a:p>
            <a:pPr lvl="1"/>
            <a:r>
              <a:t>‘media-low’ maps to status 8 (Non-Critical Alerts)</a:t>
            </a:r>
          </a:p>
          <a:p>
            <a:pPr lvl="1"/>
            <a:r>
              <a:t>‘media-needed’ isn’t list, but could be status 17 (Unavailable and OnRequest + Critical Alerts = 1+16 = 17) or status 49 (Unavailable and OnRequest + Critical Alerts + State if Off-Line = 1+16+32 = 49)</a:t>
            </a:r>
          </a:p>
        </p:txBody>
      </p:sp>
      <p:sp>
        <p:nvSpPr>
          <p:cNvPr id="252" name="Shape 25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78" name="Shape 78"/>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79"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80" name="Shape 80"/>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81" name="Shape 81"/>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82" name="Shape 82"/>
          <p:cNvSpPr/>
          <p:nvPr>
            <p:ph type="sldNum" sz="quarter" idx="2"/>
          </p:nvPr>
        </p:nvSpPr>
        <p:spPr>
          <a:xfrm>
            <a:off x="12513354" y="9484642"/>
            <a:ext cx="210468" cy="203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3" name="Shape 83"/>
          <p:cNvSpPr/>
          <p:nvPr>
            <p:ph type="title"/>
          </p:nvPr>
        </p:nvSpPr>
        <p:spPr>
          <a:prstGeom prst="rect">
            <a:avLst/>
          </a:prstGeom>
        </p:spPr>
        <p:txBody>
          <a:bodyPr/>
          <a:lstStyle/>
          <a:p>
            <a:pPr/>
            <a:r>
              <a:t>Agenda</a:t>
            </a:r>
          </a:p>
        </p:txBody>
      </p:sp>
      <p:graphicFrame>
        <p:nvGraphicFramePr>
          <p:cNvPr id="84" name="Table 84"/>
          <p:cNvGraphicFramePr/>
          <p:nvPr/>
        </p:nvGraphicFramePr>
        <p:xfrm>
          <a:off x="1441449" y="2608965"/>
          <a:ext cx="10147301" cy="2235201"/>
        </p:xfrm>
        <a:graphic xmlns:a="http://schemas.openxmlformats.org/drawingml/2006/main">
          <a:graphicData uri="http://schemas.openxmlformats.org/drawingml/2006/table">
            <a:tbl>
              <a:tblPr firstCol="0" firstRow="1" lastCol="0" lastRow="0" bandCol="0" bandRow="1" rtl="0">
                <a:tableStyleId>{8F44A2F1-9E1F-4B54-A3A2-5F16C0AD49E2}</a:tableStyleId>
              </a:tblPr>
              <a:tblGrid>
                <a:gridCol w="2670870"/>
                <a:gridCol w="7476429"/>
              </a:tblGrid>
              <a:tr h="558800">
                <a:tc>
                  <a:txBody>
                    <a:bodyPr/>
                    <a:lstStyle/>
                    <a:p>
                      <a:pPr marR="57799" algn="l" defTabSz="1295400">
                        <a:spcBef>
                          <a:spcPts val="600"/>
                        </a:spcBef>
                        <a:tabLst>
                          <a:tab pos="1295400" algn="l"/>
                        </a:tabLst>
                        <a:defRPr sz="1800">
                          <a:uFillTx/>
                        </a:defRPr>
                      </a:pPr>
                      <a:r>
                        <a:rPr sz="2400">
                          <a:uFill>
                            <a:solidFill>
                              <a:srgbClr val="000000"/>
                            </a:solidFill>
                          </a:uFill>
                          <a:sym typeface="Verdana"/>
                        </a:rPr>
                        <a:t>When</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What</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r>
              <a:tr h="558800">
                <a:tc>
                  <a:txBody>
                    <a:bodyPr/>
                    <a:lstStyle/>
                    <a:p>
                      <a:pPr marR="57799" algn="l" defTabSz="1295400">
                        <a:spcBef>
                          <a:spcPts val="600"/>
                        </a:spcBef>
                        <a:tabLst>
                          <a:tab pos="1295400" algn="l"/>
                        </a:tabLst>
                        <a:defRPr sz="1800">
                          <a:uFillTx/>
                        </a:defRPr>
                      </a:pPr>
                      <a:r>
                        <a:rPr sz="2400">
                          <a:uFill>
                            <a:solidFill>
                              <a:srgbClr val="000000"/>
                            </a:solidFill>
                          </a:uFill>
                          <a:sym typeface="Verdana"/>
                        </a:rPr>
                        <a:t>1:00 - 1:15</a:t>
                      </a:r>
                    </a:p>
                  </a:txBody>
                  <a:tcPr marL="50800" marR="50800" marT="50800" marB="50800" anchor="t" anchorCtr="0" horzOverflow="overflow">
                    <a:lnL w="0">
                      <a:miter lim="400000"/>
                    </a:lnL>
                    <a:lnR w="0">
                      <a:miter lim="400000"/>
                    </a:lnR>
                    <a:lnT w="25400">
                      <a:solidFill>
                        <a:srgbClr val="515151"/>
                      </a:solidFill>
                      <a:miter lim="400000"/>
                    </a:lnT>
                    <a:lnB w="0">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IPP Workgroup Status</a:t>
                      </a:r>
                    </a:p>
                  </a:txBody>
                  <a:tcPr marL="50800" marR="50800" marT="50800" marB="50800" anchor="t" anchorCtr="0" horzOverflow="overflow">
                    <a:lnL w="0">
                      <a:miter lim="400000"/>
                    </a:lnL>
                    <a:lnR w="0">
                      <a:miter lim="400000"/>
                    </a:lnR>
                    <a:lnT w="25400">
                      <a:solidFill>
                        <a:srgbClr val="515151"/>
                      </a:solidFill>
                      <a:miter lim="400000"/>
                    </a:lnT>
                    <a:lnB w="0">
                      <a:miter lim="400000"/>
                    </a:lnB>
                  </a:tcPr>
                </a:tc>
              </a:tr>
              <a:tr h="558800">
                <a:tc>
                  <a:txBody>
                    <a:bodyPr/>
                    <a:lstStyle/>
                    <a:p>
                      <a:pPr marR="57799" algn="l" defTabSz="1295400">
                        <a:spcBef>
                          <a:spcPts val="600"/>
                        </a:spcBef>
                        <a:tabLst>
                          <a:tab pos="1295400" algn="l"/>
                        </a:tabLst>
                        <a:defRPr sz="1800">
                          <a:uFillTx/>
                        </a:defRPr>
                      </a:pPr>
                      <a:r>
                        <a:rPr sz="2400">
                          <a:uFill>
                            <a:solidFill>
                              <a:srgbClr val="000000"/>
                            </a:solidFill>
                          </a:uFill>
                          <a:sym typeface="Verdana"/>
                        </a:rPr>
                        <a:t>1:15 - 1:45</a:t>
                      </a:r>
                    </a:p>
                  </a:txBody>
                  <a:tcPr marL="50800" marR="50800" marT="50800" marB="50800" anchor="t" anchorCtr="0" horzOverflow="overflow">
                    <a:lnL w="0">
                      <a:miter lim="400000"/>
                    </a:lnL>
                    <a:lnR w="0">
                      <a:miter lim="400000"/>
                    </a:lnR>
                    <a:lnT w="0">
                      <a:miter lim="400000"/>
                    </a:lnT>
                    <a:lnB w="0">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IETF IPP/1.1 Updates</a:t>
                      </a:r>
                    </a:p>
                  </a:txBody>
                  <a:tcPr marL="50800" marR="50800" marT="50800" marB="50800" anchor="t" anchorCtr="0" horzOverflow="overflow">
                    <a:lnL w="0">
                      <a:miter lim="400000"/>
                    </a:lnL>
                    <a:lnR w="0">
                      <a:miter lim="400000"/>
                    </a:lnR>
                    <a:lnT w="0">
                      <a:miter lim="400000"/>
                    </a:lnT>
                    <a:lnB w="0">
                      <a:miter lim="400000"/>
                    </a:lnB>
                  </a:tcPr>
                </a:tc>
              </a:tr>
              <a:tr h="558800">
                <a:tc>
                  <a:txBody>
                    <a:bodyPr/>
                    <a:lstStyle/>
                    <a:p>
                      <a:pPr marR="57799" algn="l" defTabSz="1295400">
                        <a:spcBef>
                          <a:spcPts val="600"/>
                        </a:spcBef>
                        <a:tabLst>
                          <a:tab pos="1295400" algn="l"/>
                        </a:tabLst>
                        <a:defRPr sz="1800">
                          <a:uFillTx/>
                        </a:defRPr>
                      </a:pPr>
                      <a:r>
                        <a:rPr sz="2400">
                          <a:uFill>
                            <a:solidFill>
                              <a:srgbClr val="000000"/>
                            </a:solidFill>
                          </a:uFill>
                          <a:sym typeface="Verdana"/>
                        </a:rPr>
                        <a:t>1:45 - 4:00</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IPP System Service</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r>
            </a:tbl>
          </a:graphicData>
        </a:graphic>
      </p:graphicFrame>
      <p:sp>
        <p:nvSpPr>
          <p:cNvPr id="85" name="Shape 85"/>
          <p:cNvSpPr/>
          <p:nvPr/>
        </p:nvSpPr>
        <p:spPr>
          <a:xfrm>
            <a:off x="1416050" y="1997334"/>
            <a:ext cx="3498750"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1" sz="3100"/>
            </a:lvl1pPr>
          </a:lstStyle>
          <a:p>
            <a:pPr/>
            <a:r>
              <a:t>February 10, 2016</a:t>
            </a:r>
          </a:p>
        </p:txBody>
      </p:sp>
      <p:graphicFrame>
        <p:nvGraphicFramePr>
          <p:cNvPr id="86" name="Table 86"/>
          <p:cNvGraphicFramePr/>
          <p:nvPr/>
        </p:nvGraphicFramePr>
        <p:xfrm>
          <a:off x="1441449" y="5827530"/>
          <a:ext cx="10147301" cy="2235201"/>
        </p:xfrm>
        <a:graphic xmlns:a="http://schemas.openxmlformats.org/drawingml/2006/main">
          <a:graphicData uri="http://schemas.openxmlformats.org/drawingml/2006/table">
            <a:tbl>
              <a:tblPr firstCol="0" firstRow="1" lastCol="0" lastRow="0" bandCol="0" bandRow="1" rtl="0">
                <a:tableStyleId>{8F44A2F1-9E1F-4B54-A3A2-5F16C0AD49E2}</a:tableStyleId>
              </a:tblPr>
              <a:tblGrid>
                <a:gridCol w="2670870"/>
                <a:gridCol w="7476429"/>
              </a:tblGrid>
              <a:tr h="558800">
                <a:tc>
                  <a:txBody>
                    <a:bodyPr/>
                    <a:lstStyle/>
                    <a:p>
                      <a:pPr marR="57799" algn="l" defTabSz="1295400">
                        <a:spcBef>
                          <a:spcPts val="600"/>
                        </a:spcBef>
                        <a:tabLst>
                          <a:tab pos="1295400" algn="l"/>
                        </a:tabLst>
                        <a:defRPr sz="1800">
                          <a:uFillTx/>
                        </a:defRPr>
                      </a:pPr>
                      <a:r>
                        <a:rPr sz="2400">
                          <a:uFill>
                            <a:solidFill>
                              <a:srgbClr val="000000"/>
                            </a:solidFill>
                          </a:uFill>
                          <a:sym typeface="Verdana"/>
                        </a:rPr>
                        <a:t>When</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What</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r>
              <a:tr h="558800">
                <a:tc>
                  <a:txBody>
                    <a:bodyPr/>
                    <a:lstStyle/>
                    <a:p>
                      <a:pPr marR="57799" algn="l" defTabSz="1295400">
                        <a:spcBef>
                          <a:spcPts val="600"/>
                        </a:spcBef>
                        <a:tabLst>
                          <a:tab pos="1295400" algn="l"/>
                        </a:tabLst>
                        <a:defRPr sz="1800">
                          <a:uFillTx/>
                        </a:defRPr>
                      </a:pPr>
                      <a:r>
                        <a:rPr sz="2400">
                          <a:uFill>
                            <a:solidFill>
                              <a:srgbClr val="000000"/>
                            </a:solidFill>
                          </a:uFill>
                          <a:sym typeface="Verdana"/>
                        </a:rPr>
                        <a:t>9:00 - 12:00</a:t>
                      </a:r>
                    </a:p>
                  </a:txBody>
                  <a:tcPr marL="50800" marR="50800" marT="50800" marB="50800" anchor="t" anchorCtr="0" horzOverflow="overflow">
                    <a:lnL w="0">
                      <a:miter lim="400000"/>
                    </a:lnL>
                    <a:lnR w="0">
                      <a:miter lim="400000"/>
                    </a:lnR>
                    <a:lnT w="25400">
                      <a:solidFill>
                        <a:srgbClr val="515151"/>
                      </a:solidFill>
                      <a:miter lim="400000"/>
                    </a:lnT>
                    <a:lnB w="0">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IPP 3D Printing Extensions</a:t>
                      </a:r>
                    </a:p>
                  </a:txBody>
                  <a:tcPr marL="50800" marR="50800" marT="50800" marB="50800" anchor="t" anchorCtr="0" horzOverflow="overflow">
                    <a:lnL w="0">
                      <a:miter lim="400000"/>
                    </a:lnL>
                    <a:lnR w="0">
                      <a:miter lim="400000"/>
                    </a:lnR>
                    <a:lnT w="25400">
                      <a:solidFill>
                        <a:srgbClr val="515151"/>
                      </a:solidFill>
                      <a:miter lim="400000"/>
                    </a:lnT>
                    <a:lnB w="0">
                      <a:miter lim="400000"/>
                    </a:lnB>
                  </a:tcPr>
                </a:tc>
              </a:tr>
              <a:tr h="558800">
                <a:tc>
                  <a:txBody>
                    <a:bodyPr/>
                    <a:lstStyle/>
                    <a:p>
                      <a:pPr marR="57799" algn="l" defTabSz="1295400">
                        <a:spcBef>
                          <a:spcPts val="600"/>
                        </a:spcBef>
                        <a:tabLst>
                          <a:tab pos="1295400" algn="l"/>
                        </a:tabLst>
                        <a:defRPr sz="1800">
                          <a:uFillTx/>
                        </a:defRPr>
                      </a:pPr>
                      <a:r>
                        <a:rPr sz="2400">
                          <a:uFill>
                            <a:solidFill>
                              <a:srgbClr val="000000"/>
                            </a:solidFill>
                          </a:uFill>
                          <a:sym typeface="Verdana"/>
                        </a:rPr>
                        <a:t>12:00 - 1:00</a:t>
                      </a:r>
                    </a:p>
                  </a:txBody>
                  <a:tcPr marL="50800" marR="50800" marT="50800" marB="50800" anchor="t" anchorCtr="0" horzOverflow="overflow">
                    <a:lnL w="0">
                      <a:miter lim="400000"/>
                    </a:lnL>
                    <a:lnR w="0">
                      <a:miter lim="400000"/>
                    </a:lnR>
                    <a:lnT w="0">
                      <a:miter lim="400000"/>
                    </a:lnT>
                    <a:lnB w="0">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Lunch</a:t>
                      </a:r>
                    </a:p>
                  </a:txBody>
                  <a:tcPr marL="50800" marR="50800" marT="50800" marB="50800" anchor="t" anchorCtr="0" horzOverflow="overflow">
                    <a:lnL w="0">
                      <a:miter lim="400000"/>
                    </a:lnL>
                    <a:lnR w="0">
                      <a:miter lim="400000"/>
                    </a:lnR>
                    <a:lnT w="0">
                      <a:miter lim="400000"/>
                    </a:lnT>
                    <a:lnB w="0">
                      <a:miter lim="400000"/>
                    </a:lnB>
                  </a:tcPr>
                </a:tc>
              </a:tr>
              <a:tr h="558800">
                <a:tc>
                  <a:txBody>
                    <a:bodyPr/>
                    <a:lstStyle/>
                    <a:p>
                      <a:pPr marR="57799" algn="l" defTabSz="1295400">
                        <a:spcBef>
                          <a:spcPts val="600"/>
                        </a:spcBef>
                        <a:tabLst>
                          <a:tab pos="1295400" algn="l"/>
                        </a:tabLst>
                        <a:defRPr sz="1800">
                          <a:uFillTx/>
                        </a:defRPr>
                      </a:pPr>
                      <a:r>
                        <a:rPr sz="2400">
                          <a:uFill>
                            <a:solidFill>
                              <a:srgbClr val="000000"/>
                            </a:solidFill>
                          </a:uFill>
                          <a:sym typeface="Verdana"/>
                        </a:rPr>
                        <a:t>1:00 - 1:30</a:t>
                      </a:r>
                    </a:p>
                  </a:txBody>
                  <a:tcPr marL="50800" marR="50800" marT="50800" marB="50800" anchor="t" anchorCtr="0" horzOverflow="overflow">
                    <a:lnL w="0">
                      <a:miter lim="400000"/>
                    </a:lnL>
                    <a:lnR w="0">
                      <a:miter lim="400000"/>
                    </a:lnR>
                    <a:lnT w="0">
                      <a:miter lim="400000"/>
                    </a:lnT>
                    <a:lnB w="0">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IPP Job Password Repertoire</a:t>
                      </a:r>
                    </a:p>
                  </a:txBody>
                  <a:tcPr marL="50800" marR="50800" marT="50800" marB="50800" anchor="t" anchorCtr="0" horzOverflow="overflow">
                    <a:lnL w="0">
                      <a:miter lim="400000"/>
                    </a:lnL>
                    <a:lnR w="0">
                      <a:miter lim="400000"/>
                    </a:lnR>
                    <a:lnT w="0">
                      <a:miter lim="400000"/>
                    </a:lnT>
                    <a:lnB w="0">
                      <a:miter lim="400000"/>
                    </a:lnB>
                  </a:tcPr>
                </a:tc>
              </a:tr>
              <a:tr h="558800">
                <a:tc>
                  <a:txBody>
                    <a:bodyPr/>
                    <a:lstStyle/>
                    <a:p>
                      <a:pPr marR="57799" algn="l" defTabSz="1295400">
                        <a:spcBef>
                          <a:spcPts val="600"/>
                        </a:spcBef>
                        <a:tabLst>
                          <a:tab pos="1295400" algn="l"/>
                        </a:tabLst>
                        <a:defRPr sz="1800">
                          <a:uFillTx/>
                        </a:defRPr>
                      </a:pPr>
                      <a:r>
                        <a:rPr sz="2400">
                          <a:uFill>
                            <a:solidFill>
                              <a:srgbClr val="000000"/>
                            </a:solidFill>
                          </a:uFill>
                          <a:sym typeface="Verdana"/>
                        </a:rPr>
                        <a:t>1:30 - 2:00</a:t>
                      </a:r>
                    </a:p>
                  </a:txBody>
                  <a:tcPr marL="50800" marR="50800" marT="50800" marB="50800" anchor="t" anchorCtr="0" horzOverflow="overflow">
                    <a:lnL w="0">
                      <a:miter lim="400000"/>
                    </a:lnL>
                    <a:lnR w="0">
                      <a:miter lim="400000"/>
                    </a:lnR>
                    <a:lnT w="0">
                      <a:miter lim="400000"/>
                    </a:lnT>
                    <a:lnB w="0">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Plethora of Proposals</a:t>
                      </a:r>
                    </a:p>
                  </a:txBody>
                  <a:tcPr marL="50800" marR="50800" marT="50800" marB="50800" anchor="t" anchorCtr="0" horzOverflow="overflow">
                    <a:lnL w="0">
                      <a:miter lim="400000"/>
                    </a:lnL>
                    <a:lnR w="0">
                      <a:miter lim="400000"/>
                    </a:lnR>
                    <a:lnT w="0">
                      <a:miter lim="400000"/>
                    </a:lnT>
                    <a:lnB w="0">
                      <a:miter lim="400000"/>
                    </a:lnB>
                  </a:tcPr>
                </a:tc>
              </a:tr>
              <a:tr h="558800">
                <a:tc>
                  <a:txBody>
                    <a:bodyPr/>
                    <a:lstStyle/>
                    <a:p>
                      <a:pPr marR="57799" algn="l" defTabSz="1295400">
                        <a:spcBef>
                          <a:spcPts val="600"/>
                        </a:spcBef>
                        <a:tabLst>
                          <a:tab pos="1295400" algn="l"/>
                        </a:tabLst>
                        <a:defRPr sz="1800">
                          <a:uFillTx/>
                        </a:defRPr>
                      </a:pPr>
                      <a:r>
                        <a:rPr sz="2400">
                          <a:uFill>
                            <a:solidFill>
                              <a:srgbClr val="000000"/>
                            </a:solidFill>
                          </a:uFill>
                          <a:sym typeface="Verdana"/>
                        </a:rPr>
                        <a:t>2:00 - 2:30</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c>
                  <a:txBody>
                    <a:bodyPr/>
                    <a:lstStyle/>
                    <a:p>
                      <a:pPr marR="57799" algn="l" defTabSz="1295400">
                        <a:spcBef>
                          <a:spcPts val="600"/>
                        </a:spcBef>
                        <a:tabLst>
                          <a:tab pos="1295400" algn="l"/>
                        </a:tabLst>
                        <a:defRPr sz="1800">
                          <a:uFillTx/>
                        </a:defRPr>
                      </a:pPr>
                      <a:r>
                        <a:rPr sz="2400">
                          <a:uFill>
                            <a:solidFill>
                              <a:srgbClr val="000000"/>
                            </a:solidFill>
                          </a:uFill>
                          <a:sym typeface="Verdana"/>
                        </a:rPr>
                        <a:t>Next Steps</a:t>
                      </a:r>
                    </a:p>
                  </a:txBody>
                  <a:tcPr marL="50800" marR="50800" marT="50800" marB="50800" anchor="t" anchorCtr="0" horzOverflow="overflow">
                    <a:lnL w="0">
                      <a:miter lim="400000"/>
                    </a:lnL>
                    <a:lnR w="0">
                      <a:miter lim="400000"/>
                    </a:lnR>
                    <a:lnT w="0">
                      <a:miter lim="400000"/>
                    </a:lnT>
                    <a:lnB w="25400">
                      <a:solidFill>
                        <a:srgbClr val="515151"/>
                      </a:solidFill>
                      <a:miter lim="400000"/>
                    </a:lnB>
                  </a:tcPr>
                </a:tc>
              </a:tr>
            </a:tbl>
          </a:graphicData>
        </a:graphic>
      </p:graphicFrame>
      <p:sp>
        <p:nvSpPr>
          <p:cNvPr id="87" name="Shape 87"/>
          <p:cNvSpPr/>
          <p:nvPr/>
        </p:nvSpPr>
        <p:spPr>
          <a:xfrm>
            <a:off x="1416050" y="5215899"/>
            <a:ext cx="3477027"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1" sz="3100"/>
            </a:lvl1pPr>
          </a:lstStyle>
          <a:p>
            <a:pPr/>
            <a:r>
              <a:t>February 11, 2016</a:t>
            </a:r>
          </a:p>
        </p:txBody>
      </p:sp>
      <p:sp>
        <p:nvSpPr>
          <p:cNvPr id="88" name="Shape 88"/>
          <p:cNvSpPr/>
          <p:nvPr/>
        </p:nvSpPr>
        <p:spPr>
          <a:xfrm>
            <a:off x="1092200" y="5080000"/>
            <a:ext cx="10845800" cy="4181509"/>
          </a:xfrm>
          <a:prstGeom prst="rect">
            <a:avLst/>
          </a:prstGeom>
          <a:solidFill>
            <a:srgbClr val="FFFFFF">
              <a:alpha val="67082"/>
            </a:srgbClr>
          </a:solidFill>
          <a:ln w="12700">
            <a:miter lim="400000"/>
          </a:ln>
        </p:spPr>
        <p:txBody>
          <a:bodyPr lIns="50800" tIns="50800" rIns="50800" bIns="50800" anchor="ctr"/>
          <a:lstStyle/>
          <a:p>
            <a:pP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Shape 254"/>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255"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256" name="Shape 256"/>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257" name="Shape 257"/>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258" name="Shape 258"/>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259" name="Shape 259"/>
          <p:cNvSpPr/>
          <p:nvPr>
            <p:ph type="title"/>
          </p:nvPr>
        </p:nvSpPr>
        <p:spPr>
          <a:prstGeom prst="rect">
            <a:avLst/>
          </a:prstGeom>
        </p:spPr>
        <p:txBody>
          <a:bodyPr/>
          <a:lstStyle/>
          <a:p>
            <a:pPr/>
            <a:r>
              <a:t>New Media Names</a:t>
            </a:r>
          </a:p>
        </p:txBody>
      </p:sp>
      <p:sp>
        <p:nvSpPr>
          <p:cNvPr id="260" name="Shape 260"/>
          <p:cNvSpPr/>
          <p:nvPr>
            <p:ph type="body" idx="1"/>
          </p:nvPr>
        </p:nvSpPr>
        <p:spPr>
          <a:prstGeom prst="rect">
            <a:avLst/>
          </a:prstGeom>
        </p:spPr>
        <p:txBody>
          <a:bodyPr/>
          <a:lstStyle/>
          <a:p>
            <a:pPr/>
            <a:r>
              <a:t>Canon has requested registration of new media size names for common and/or standard sizes used with large format printers:</a:t>
            </a:r>
          </a:p>
          <a:p>
            <a:pPr lvl="1"/>
            <a:r>
              <a:t>A2+ (17x24in) - 'oe_a2plus_17x24in'</a:t>
            </a:r>
          </a:p>
          <a:p>
            <a:pPr lvl="1"/>
            <a:r>
              <a:t>Arch E2 (26x38in) - 'oe_arch-e2_26x38in'</a:t>
            </a:r>
          </a:p>
          <a:p>
            <a:pPr lvl="1"/>
            <a:r>
              <a:t>Arch E3 (27x39in) - 'oe_arch-e3_27x39in'</a:t>
            </a:r>
          </a:p>
          <a:p>
            <a:pPr lvl="1"/>
            <a:r>
              <a:t>10R (10x12in) - 'oe_photo-10r_10x12in' (ISO 1008)</a:t>
            </a:r>
          </a:p>
          <a:p>
            <a:pPr lvl="1"/>
            <a:r>
              <a:t>S10R (10x15in) - 'oe_photo-s10r_10x15in' (ISO 1008)</a:t>
            </a:r>
          </a:p>
          <a:p>
            <a:pPr lvl="1"/>
            <a:r>
              <a:t>20R (20x24in) - 'oe_photo-20r-20x24in' (ISO 1008)</a:t>
            </a:r>
          </a:p>
          <a:p>
            <a:pPr lvl="1"/>
            <a:r>
              <a:t>12x16" - 'oe_12x16_12x16in' (JIS K 7523)</a:t>
            </a:r>
          </a:p>
          <a:p>
            <a:pPr lvl="1"/>
            <a:r>
              <a:t>14x17" - 'oe_14x17_14x17in' (JIS K 7523)</a:t>
            </a:r>
          </a:p>
          <a:p>
            <a:pPr lvl="1"/>
            <a:r>
              <a:t>18x22" - 'oe_18x22_18x22in' (JIS K 7523)</a:t>
            </a:r>
          </a:p>
          <a:p>
            <a:pPr/>
            <a:r>
              <a:t>These can just be plain registrations of new "media" keyword values with IPP workgroup approval</a:t>
            </a:r>
          </a:p>
        </p:txBody>
      </p:sp>
      <p:sp>
        <p:nvSpPr>
          <p:cNvPr id="261" name="Shape 26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264"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265" name="Shape 265"/>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266" name="Shape 266"/>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267" name="Shape 267"/>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268" name="Shape 268"/>
          <p:cNvSpPr/>
          <p:nvPr>
            <p:ph type="title"/>
          </p:nvPr>
        </p:nvSpPr>
        <p:spPr>
          <a:prstGeom prst="rect">
            <a:avLst/>
          </a:prstGeom>
        </p:spPr>
        <p:txBody>
          <a:bodyPr/>
          <a:lstStyle/>
          <a:p>
            <a:pPr/>
            <a:r>
              <a:t>New "trimming-type" Keyword Value</a:t>
            </a:r>
          </a:p>
        </p:txBody>
      </p:sp>
      <p:sp>
        <p:nvSpPr>
          <p:cNvPr id="269" name="Shape 269"/>
          <p:cNvSpPr/>
          <p:nvPr>
            <p:ph type="body" idx="1"/>
          </p:nvPr>
        </p:nvSpPr>
        <p:spPr>
          <a:prstGeom prst="rect">
            <a:avLst/>
          </a:prstGeom>
        </p:spPr>
        <p:txBody>
          <a:bodyPr/>
          <a:lstStyle/>
          <a:p>
            <a:pPr/>
            <a:r>
              <a:t>Canon has requested the registration of a new "trimming-type" keyword value, e.g., 'draw-line', that instructs the printer to draw a line where the media should be cut.</a:t>
            </a:r>
          </a:p>
          <a:p>
            <a:pPr/>
            <a:r>
              <a:t>Many vendors already support this feature through their printer drivers - important for feature parity with drivers.</a:t>
            </a:r>
          </a:p>
          <a:p>
            <a:pPr/>
            <a:r>
              <a:t>It is necessary especially when</a:t>
            </a:r>
            <a:br/>
            <a:r>
              <a:t>printing on specific print media,</a:t>
            </a:r>
            <a:br/>
            <a:r>
              <a:t>e.g., Flame-Resistant Cloth,</a:t>
            </a:r>
            <a:br/>
            <a:r>
              <a:t>which cannot be cut by the</a:t>
            </a:r>
            <a:br/>
            <a:r>
              <a:t>built-in paper cutter.</a:t>
            </a:r>
          </a:p>
          <a:p>
            <a:pPr/>
            <a:r>
              <a:t>JDF doesn't address cut lines</a:t>
            </a:r>
            <a:br/>
            <a:r>
              <a:t>specifically, but does have cut marks.</a:t>
            </a:r>
          </a:p>
        </p:txBody>
      </p:sp>
      <p:sp>
        <p:nvSpPr>
          <p:cNvPr id="270" name="Shape 27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71" name="pasted-image.pdf"/>
          <p:cNvPicPr>
            <a:picLocks noChangeAspect="1"/>
          </p:cNvPicPr>
          <p:nvPr/>
        </p:nvPicPr>
        <p:blipFill>
          <a:blip r:embed="rId3">
            <a:extLst/>
          </a:blip>
          <a:stretch>
            <a:fillRect/>
          </a:stretch>
        </p:blipFill>
        <p:spPr>
          <a:xfrm>
            <a:off x="7405892" y="4537596"/>
            <a:ext cx="6057901" cy="3733801"/>
          </a:xfrm>
          <a:prstGeom prst="rect">
            <a:avLst/>
          </a:prstGeom>
        </p:spPr>
      </p:pic>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3" name="Shape 273"/>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274"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275" name="Shape 275"/>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276" name="Shape 276"/>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277" name="Shape 277"/>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278" name="Shape 278"/>
          <p:cNvSpPr/>
          <p:nvPr>
            <p:ph type="title"/>
          </p:nvPr>
        </p:nvSpPr>
        <p:spPr>
          <a:prstGeom prst="rect">
            <a:avLst/>
          </a:prstGeom>
        </p:spPr>
        <p:txBody>
          <a:bodyPr/>
          <a:lstStyle/>
          <a:p>
            <a:pPr/>
            <a:r>
              <a:t>"Eco" Stapling</a:t>
            </a:r>
          </a:p>
        </p:txBody>
      </p:sp>
      <p:sp>
        <p:nvSpPr>
          <p:cNvPr id="279" name="Shape 279"/>
          <p:cNvSpPr/>
          <p:nvPr>
            <p:ph type="body" idx="1"/>
          </p:nvPr>
        </p:nvSpPr>
        <p:spPr>
          <a:prstGeom prst="rect">
            <a:avLst/>
          </a:prstGeom>
        </p:spPr>
        <p:txBody>
          <a:bodyPr/>
          <a:lstStyle/>
          <a:p>
            <a:pPr/>
            <a:r>
              <a:t>Canon has requested support for "eco"</a:t>
            </a:r>
            <a:br/>
            <a:r>
              <a:t>stapling which binds paper together without</a:t>
            </a:r>
            <a:br/>
            <a:r>
              <a:t>using metal staples.</a:t>
            </a:r>
          </a:p>
          <a:p>
            <a:pPr/>
            <a:r>
              <a:t>Used in more and more offices as an eco-</a:t>
            </a:r>
            <a:br/>
            <a:r>
              <a:t>friendly and resource saving alternative to</a:t>
            </a:r>
            <a:br/>
            <a:r>
              <a:t>using conventional staples.</a:t>
            </a:r>
          </a:p>
          <a:p>
            <a:pPr/>
            <a:r>
              <a:t>More vendors are supporting both conventional stapler and eco-stapler with their products.</a:t>
            </a:r>
          </a:p>
          <a:p>
            <a:pPr/>
            <a:r>
              <a:t>We would like to request addition of eco-staple definitions.</a:t>
            </a:r>
          </a:p>
        </p:txBody>
      </p:sp>
      <p:sp>
        <p:nvSpPr>
          <p:cNvPr id="280" name="Shape 28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81" name="pasted-image.pdf"/>
          <p:cNvPicPr>
            <a:picLocks noChangeAspect="1"/>
          </p:cNvPicPr>
          <p:nvPr/>
        </p:nvPicPr>
        <p:blipFill>
          <a:blip r:embed="rId3">
            <a:extLst/>
          </a:blip>
          <a:stretch>
            <a:fillRect/>
          </a:stretch>
        </p:blipFill>
        <p:spPr>
          <a:xfrm>
            <a:off x="9782132" y="1953633"/>
            <a:ext cx="2571791" cy="2550360"/>
          </a:xfrm>
          <a:prstGeom prst="rect">
            <a:avLst/>
          </a:prstGeom>
        </p:spPr>
      </p:pic>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Shape 283"/>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284"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285" name="Shape 285"/>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286" name="Shape 286"/>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287" name="Shape 287"/>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288" name="Shape 288"/>
          <p:cNvSpPr/>
          <p:nvPr>
            <p:ph type="title"/>
          </p:nvPr>
        </p:nvSpPr>
        <p:spPr>
          <a:prstGeom prst="rect">
            <a:avLst/>
          </a:prstGeom>
        </p:spPr>
        <p:txBody>
          <a:bodyPr/>
          <a:lstStyle/>
          <a:p>
            <a:pPr/>
            <a:r>
              <a:t>"Eco" Stapling (con't)</a:t>
            </a:r>
          </a:p>
        </p:txBody>
      </p:sp>
      <p:sp>
        <p:nvSpPr>
          <p:cNvPr id="289" name="Shape 289"/>
          <p:cNvSpPr/>
          <p:nvPr>
            <p:ph type="body" idx="1"/>
          </p:nvPr>
        </p:nvSpPr>
        <p:spPr>
          <a:prstGeom prst="rect">
            <a:avLst/>
          </a:prstGeom>
        </p:spPr>
        <p:txBody>
          <a:bodyPr/>
          <a:lstStyle/>
          <a:p>
            <a:pPr/>
            <a:r>
              <a:t>Canon Proposal:</a:t>
            </a:r>
          </a:p>
          <a:p>
            <a:pPr lvl="1"/>
            <a:r>
              <a:t>Add definition of eco-staple in "finishings” Job Template attribute:</a:t>
            </a:r>
            <a:br/>
            <a:br/>
            <a:r>
              <a:t>eco-staple-top-left		eco-staple-top-right</a:t>
            </a:r>
            <a:br/>
            <a:r>
              <a:t>eco-staple-bottom-left	eco-staple-bottom-right</a:t>
            </a:r>
            <a:br/>
            <a:r>
              <a:t>eco‐staple-dual-top		eco-staple-dual-bottom</a:t>
            </a:r>
            <a:br/>
            <a:r>
              <a:t>eco-staple-dual-left		eco-staple-dual-right</a:t>
            </a:r>
          </a:p>
        </p:txBody>
      </p:sp>
      <p:sp>
        <p:nvSpPr>
          <p:cNvPr id="290" name="Shape 29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Shape 292"/>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293"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294" name="Shape 294"/>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295" name="Shape 295"/>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296" name="Shape 296"/>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297" name="Shape 297"/>
          <p:cNvSpPr/>
          <p:nvPr>
            <p:ph type="title"/>
          </p:nvPr>
        </p:nvSpPr>
        <p:spPr>
          <a:prstGeom prst="rect">
            <a:avLst/>
          </a:prstGeom>
        </p:spPr>
        <p:txBody>
          <a:bodyPr/>
          <a:lstStyle/>
          <a:p>
            <a:pPr/>
            <a:r>
              <a:t>"Engineering Z" Fold</a:t>
            </a:r>
          </a:p>
        </p:txBody>
      </p:sp>
      <p:sp>
        <p:nvSpPr>
          <p:cNvPr id="298" name="Shape 298"/>
          <p:cNvSpPr/>
          <p:nvPr>
            <p:ph type="body" idx="1"/>
          </p:nvPr>
        </p:nvSpPr>
        <p:spPr>
          <a:prstGeom prst="rect">
            <a:avLst/>
          </a:prstGeom>
        </p:spPr>
        <p:txBody>
          <a:bodyPr/>
          <a:lstStyle/>
          <a:p>
            <a:pPr/>
            <a:r>
              <a:t>Xerox has requested explicit support for a variation of the 'fold-z' finishing template:</a:t>
            </a:r>
          </a:p>
          <a:p>
            <a:pPr lvl="1"/>
            <a:r>
              <a:t>Fold the paper in half vertically, then fold half of that</a:t>
            </a:r>
            <a:br/>
            <a:r>
              <a:t>(the side with the non-binding edge) in half vertically</a:t>
            </a:r>
            <a:br/>
            <a:r>
              <a:t>again, resulting in the z or half z fold.</a:t>
            </a:r>
          </a:p>
          <a:p>
            <a:pPr/>
            <a:r>
              <a:t>This fold is used to fold something like Tabloid</a:t>
            </a:r>
            <a:br/>
            <a:r>
              <a:t>(11x17) or A3 in half, to be the same size as</a:t>
            </a:r>
            <a:br/>
            <a:r>
              <a:t>Letter (8.5x11) or A4, and then folding the</a:t>
            </a:r>
            <a:br/>
            <a:r>
              <a:t>non-binding side in half again towards the midline. This can then be part of a bound (staple or punch) set, giving you a pull-out 11x17 or A3 sheet in the middle of your bound document.</a:t>
            </a:r>
          </a:p>
          <a:p>
            <a:pPr/>
            <a:r>
              <a:t>Corresponds to JDF's "F8-2" in the fold catalog.</a:t>
            </a:r>
          </a:p>
        </p:txBody>
      </p:sp>
      <p:sp>
        <p:nvSpPr>
          <p:cNvPr id="299" name="Shape 29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0" name="unknown.png"/>
          <p:cNvPicPr>
            <a:picLocks noChangeAspect="1"/>
          </p:cNvPicPr>
          <p:nvPr/>
        </p:nvPicPr>
        <p:blipFill>
          <a:blip r:embed="rId3">
            <a:extLst/>
          </a:blip>
          <a:stretch>
            <a:fillRect/>
          </a:stretch>
        </p:blipFill>
        <p:spPr>
          <a:xfrm>
            <a:off x="10477762" y="2947734"/>
            <a:ext cx="1741884" cy="2291952"/>
          </a:xfrm>
          <a:prstGeom prst="rect">
            <a:avLst/>
          </a:prstGeom>
        </p:spPr>
      </p:pic>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2" name="Shape 302"/>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303"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304" name="Shape 304"/>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305" name="Shape 305"/>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306" name="Shape 306"/>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307" name="Shape 307"/>
          <p:cNvSpPr/>
          <p:nvPr>
            <p:ph type="title"/>
          </p:nvPr>
        </p:nvSpPr>
        <p:spPr>
          <a:prstGeom prst="rect">
            <a:avLst/>
          </a:prstGeom>
        </p:spPr>
        <p:txBody>
          <a:bodyPr/>
          <a:lstStyle/>
          <a:p>
            <a:pPr/>
            <a:r>
              <a:t>Media Orientation and Finishing Templates</a:t>
            </a:r>
          </a:p>
        </p:txBody>
      </p:sp>
      <p:sp>
        <p:nvSpPr>
          <p:cNvPr id="308" name="Shape 308"/>
          <p:cNvSpPr/>
          <p:nvPr>
            <p:ph type="body" idx="1"/>
          </p:nvPr>
        </p:nvSpPr>
        <p:spPr>
          <a:prstGeom prst="rect">
            <a:avLst/>
          </a:prstGeom>
        </p:spPr>
        <p:txBody>
          <a:bodyPr/>
          <a:lstStyle/>
          <a:p>
            <a:pPr/>
            <a:r>
              <a:t>HP has reported there is no way to differentiate between "finishing-template" values that vary based on media orientation ("orientation-requested")</a:t>
            </a:r>
          </a:p>
          <a:p>
            <a:pPr lvl="1"/>
            <a:r>
              <a:t>Both "finishings-col-database" and "finishing-col-ready" allow specification of "media-size" or "media-size-name" member attributes describing the finishing values used for a given media size</a:t>
            </a:r>
          </a:p>
          <a:p>
            <a:pPr/>
            <a:r>
              <a:t>"finishings-col-database/ready (1setOf collection)":</a:t>
            </a:r>
          </a:p>
          <a:p>
            <a:pPr lvl="1"/>
            <a:r>
              <a:t>Add "orientation-requested (type2 enum)" for different "finishings-template" values based on orientation</a:t>
            </a:r>
          </a:p>
          <a:p>
            <a:pPr/>
            <a:r>
              <a:t>Example: 'punch' template defaults to 3-hole punch in portrait and 2-hole punch in landscape</a:t>
            </a:r>
          </a:p>
        </p:txBody>
      </p:sp>
      <p:sp>
        <p:nvSpPr>
          <p:cNvPr id="309" name="Shape 30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1" name="Shape 311"/>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312"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313" name="Shape 313"/>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314" name="Shape 314"/>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315" name="Shape 315"/>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316" name="Shape 316"/>
          <p:cNvSpPr/>
          <p:nvPr>
            <p:ph type="title"/>
          </p:nvPr>
        </p:nvSpPr>
        <p:spPr>
          <a:prstGeom prst="rect">
            <a:avLst/>
          </a:prstGeom>
        </p:spPr>
        <p:txBody>
          <a:bodyPr/>
          <a:lstStyle/>
          <a:p>
            <a:pPr/>
            <a:r>
              <a:t>Origin, Shape, and Size of Punch Holes</a:t>
            </a:r>
          </a:p>
        </p:txBody>
      </p:sp>
      <p:sp>
        <p:nvSpPr>
          <p:cNvPr id="317" name="Shape 317"/>
          <p:cNvSpPr/>
          <p:nvPr>
            <p:ph type="body" idx="1"/>
          </p:nvPr>
        </p:nvSpPr>
        <p:spPr>
          <a:prstGeom prst="rect">
            <a:avLst/>
          </a:prstGeom>
        </p:spPr>
        <p:txBody>
          <a:bodyPr/>
          <a:lstStyle/>
          <a:p>
            <a:pPr/>
            <a:r>
              <a:t>HP has reported that the origin, shape, and size of punch holes is not defined in IPP Finishings 2.0</a:t>
            </a:r>
          </a:p>
          <a:p>
            <a:pPr/>
            <a:r>
              <a:t>JDF (naturally) has Job Ticket elements for most of these things</a:t>
            </a:r>
          </a:p>
          <a:p>
            <a:pPr lvl="1"/>
            <a:r>
              <a:t>Punching (HoleMaking): Center, CenterReference, Extent, HoleType, Shape</a:t>
            </a:r>
          </a:p>
          <a:p>
            <a:pPr/>
            <a:r>
              <a:t>We don't want to make IPP finishings as complicated as JDF</a:t>
            </a:r>
          </a:p>
          <a:p>
            <a:pPr lvl="1"/>
            <a:r>
              <a:t>Hole making capabilities are typically limited to the installed finisher and/or supplies</a:t>
            </a:r>
          </a:p>
          <a:p>
            <a:pPr lvl="1"/>
            <a:r>
              <a:t>Focus on providing information to the Client for preview</a:t>
            </a:r>
          </a:p>
        </p:txBody>
      </p:sp>
      <p:sp>
        <p:nvSpPr>
          <p:cNvPr id="318" name="Shape 31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Shape 320"/>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321"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322" name="Shape 322"/>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323" name="Shape 323"/>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324" name="Shape 324"/>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325" name="Shape 325"/>
          <p:cNvSpPr/>
          <p:nvPr>
            <p:ph type="title"/>
          </p:nvPr>
        </p:nvSpPr>
        <p:spPr>
          <a:prstGeom prst="rect">
            <a:avLst/>
          </a:prstGeom>
        </p:spPr>
        <p:txBody>
          <a:bodyPr/>
          <a:lstStyle/>
          <a:p>
            <a:pPr/>
            <a:r>
              <a:t>Origin, Shape, and Size of Punch Holes (con't)</a:t>
            </a:r>
          </a:p>
        </p:txBody>
      </p:sp>
      <p:sp>
        <p:nvSpPr>
          <p:cNvPr id="326" name="Shape 326"/>
          <p:cNvSpPr/>
          <p:nvPr>
            <p:ph type="body" idx="1"/>
          </p:nvPr>
        </p:nvSpPr>
        <p:spPr>
          <a:prstGeom prst="rect">
            <a:avLst/>
          </a:prstGeom>
        </p:spPr>
        <p:txBody>
          <a:bodyPr/>
          <a:lstStyle/>
          <a:p>
            <a:pPr/>
            <a:r>
              <a:t>Specify the origin of the holes as the center of each hole (matches JDF @HoleMakingParams/Center definition)</a:t>
            </a:r>
          </a:p>
          <a:p>
            <a:pPr/>
            <a:r>
              <a:t>Specify that holes are round (JDF @HoleMakingParams/Shape=Round)</a:t>
            </a:r>
          </a:p>
          <a:p>
            <a:pPr lvl="1"/>
            <a:r>
              <a:t>Q: Are there any IPP printers or finishers that punch anything other than round holes?</a:t>
            </a:r>
          </a:p>
          <a:p>
            <a:pPr/>
            <a:r>
              <a:t>Define an attribute that specifies the diameter of the installed hole punch (JDF @HoleMakingParams/Extent for /Shape=Round holes):</a:t>
            </a:r>
          </a:p>
          <a:p>
            <a:pPr lvl="1"/>
            <a:r>
              <a:t>"punch-diameter-configured (integer(0:MAX))" Printer Description attribute</a:t>
            </a:r>
          </a:p>
          <a:p>
            <a:pPr lvl="1"/>
            <a:r>
              <a:t>Specifies punch diameter in PWG units (hundredths of millimeters)</a:t>
            </a:r>
          </a:p>
        </p:txBody>
      </p:sp>
      <p:sp>
        <p:nvSpPr>
          <p:cNvPr id="327" name="Shape 32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 name="Shape 329"/>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330"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331" name="Shape 331"/>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332" name="Shape 332"/>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333" name="Shape 333"/>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334" name="Shape 334"/>
          <p:cNvSpPr/>
          <p:nvPr>
            <p:ph type="title"/>
          </p:nvPr>
        </p:nvSpPr>
        <p:spPr>
          <a:prstGeom prst="rect">
            <a:avLst/>
          </a:prstGeom>
        </p:spPr>
        <p:txBody>
          <a:bodyPr/>
          <a:lstStyle/>
          <a:p>
            <a:pPr/>
            <a:r>
              <a:t>Origin, Angle, and Size of Staples</a:t>
            </a:r>
          </a:p>
        </p:txBody>
      </p:sp>
      <p:sp>
        <p:nvSpPr>
          <p:cNvPr id="335" name="Shape 335"/>
          <p:cNvSpPr/>
          <p:nvPr>
            <p:ph type="body" idx="1"/>
          </p:nvPr>
        </p:nvSpPr>
        <p:spPr>
          <a:prstGeom prst="rect">
            <a:avLst/>
          </a:prstGeom>
        </p:spPr>
        <p:txBody>
          <a:bodyPr/>
          <a:lstStyle/>
          <a:p>
            <a:pPr/>
            <a:r>
              <a:t>HP has reported that the origin, angle, and size of staples (stitches) is not defined in IPP Finishings 2.0</a:t>
            </a:r>
          </a:p>
          <a:p>
            <a:pPr/>
            <a:r>
              <a:t>JDF (naturally) has Job Ticket elements for most of these things</a:t>
            </a:r>
          </a:p>
          <a:p>
            <a:pPr lvl="1"/>
            <a:r>
              <a:t>Stitching: StapleShape, StitchWidth, WireBrand, WireGauge</a:t>
            </a:r>
          </a:p>
          <a:p>
            <a:pPr/>
            <a:r>
              <a:t>We don't want to make IPP finishings as complicated as JDF</a:t>
            </a:r>
          </a:p>
          <a:p>
            <a:pPr lvl="1"/>
            <a:r>
              <a:t>Staple making capabilities are typically limited to the installed finisher and/or supplies</a:t>
            </a:r>
          </a:p>
          <a:p>
            <a:pPr lvl="1"/>
            <a:r>
              <a:t>Focus on providing information to the Client for preview</a:t>
            </a:r>
          </a:p>
        </p:txBody>
      </p:sp>
      <p:sp>
        <p:nvSpPr>
          <p:cNvPr id="336" name="Shape 33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8" name="Shape 338"/>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339"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340" name="Shape 340"/>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341" name="Shape 341"/>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342" name="Shape 342"/>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343" name="Shape 343"/>
          <p:cNvSpPr/>
          <p:nvPr>
            <p:ph type="title"/>
          </p:nvPr>
        </p:nvSpPr>
        <p:spPr>
          <a:prstGeom prst="rect">
            <a:avLst/>
          </a:prstGeom>
        </p:spPr>
        <p:txBody>
          <a:bodyPr/>
          <a:lstStyle/>
          <a:p>
            <a:pPr/>
            <a:r>
              <a:t>Origin, Angle, and Size of Staples (con't)</a:t>
            </a:r>
          </a:p>
        </p:txBody>
      </p:sp>
      <p:sp>
        <p:nvSpPr>
          <p:cNvPr id="344" name="Shape 344"/>
          <p:cNvSpPr/>
          <p:nvPr>
            <p:ph type="body" idx="1"/>
          </p:nvPr>
        </p:nvSpPr>
        <p:spPr>
          <a:prstGeom prst="rect">
            <a:avLst/>
          </a:prstGeom>
        </p:spPr>
        <p:txBody>
          <a:bodyPr/>
          <a:lstStyle/>
          <a:p>
            <a:pPr/>
            <a:r>
              <a:t>Specify the origin of the staples as the center of each staple (matches JDF @StitchingParams/StitchPositions definition)</a:t>
            </a:r>
          </a:p>
          <a:p>
            <a:pPr/>
            <a:r>
              <a:t>Specify that the staple shape is implementation-defined with the staple width representing the exposed portion of the staple on the front side of the Impression (matches JDF definition)</a:t>
            </a:r>
          </a:p>
          <a:p>
            <a:pPr/>
            <a:r>
              <a:t>Define an attribute that specifies the width of the installed/configured staples (matches JDF @StitchingParams/StitchWidth):</a:t>
            </a:r>
          </a:p>
          <a:p>
            <a:pPr lvl="1"/>
            <a:r>
              <a:t>"stitch-size-configured (integer(0:MAX))" Printer Description attribute:</a:t>
            </a:r>
          </a:p>
          <a:p>
            <a:pPr lvl="1"/>
            <a:r>
              <a:t>Specifies stitch (staple) width in PWG units (hundredths of millimeters)</a:t>
            </a:r>
          </a:p>
        </p:txBody>
      </p:sp>
      <p:sp>
        <p:nvSpPr>
          <p:cNvPr id="345" name="Shape 34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91"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92" name="Shape 92"/>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93" name="Shape 93"/>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94" name="Shape 94"/>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95" name="Shape 95"/>
          <p:cNvSpPr/>
          <p:nvPr>
            <p:ph type="title"/>
          </p:nvPr>
        </p:nvSpPr>
        <p:spPr>
          <a:prstGeom prst="rect">
            <a:avLst/>
          </a:prstGeom>
        </p:spPr>
        <p:txBody>
          <a:bodyPr/>
          <a:lstStyle/>
          <a:p>
            <a:pPr/>
            <a:r>
              <a:t>Charter</a:t>
            </a:r>
          </a:p>
        </p:txBody>
      </p:sp>
      <p:sp>
        <p:nvSpPr>
          <p:cNvPr id="96" name="Shape 96"/>
          <p:cNvSpPr/>
          <p:nvPr>
            <p:ph type="body" idx="1"/>
          </p:nvPr>
        </p:nvSpPr>
        <p:spPr>
          <a:prstGeom prst="rect">
            <a:avLst/>
          </a:prstGeom>
        </p:spPr>
        <p:txBody>
          <a:bodyPr/>
          <a:lstStyle/>
          <a:p>
            <a:pPr/>
            <a:r>
              <a:t>Current charter:</a:t>
            </a:r>
          </a:p>
          <a:p>
            <a:pPr lvl="1"/>
            <a:r>
              <a:rPr u="sng">
                <a:hlinkClick r:id="rId3" invalidUrl="" action="" tgtFrame="" tooltip="" history="1" highlightClick="0" endSnd="0"/>
              </a:rPr>
              <a:t>http://ftp.pwg.org/pub/pwg/ipp/charter/ch-ipp-charter-20151225.pdf</a:t>
            </a:r>
          </a:p>
          <a:p>
            <a:pPr/>
            <a:r>
              <a:t>The Internet Printing Protocol (IPP) workgroup is chartered with the maintenance of IPP, the IETF IPP registry, and support for new clients, network architectures (Cloud, SDN), service bindings for MFDs and Imaging Systems, and emerging technologies such as 3D Printing</a:t>
            </a:r>
          </a:p>
          <a:p>
            <a:pPr/>
            <a:r>
              <a:t>In addition, we maintain the IETF Finisher MIB, Job MIB, and Printer MIB registries, and handle synchronization with changes in IPP</a:t>
            </a:r>
          </a:p>
        </p:txBody>
      </p:sp>
      <p:sp>
        <p:nvSpPr>
          <p:cNvPr id="97" name="Shape 97"/>
          <p:cNvSpPr/>
          <p:nvPr>
            <p:ph type="sldNum" sz="quarter" idx="2"/>
          </p:nvPr>
        </p:nvSpPr>
        <p:spPr>
          <a:xfrm>
            <a:off x="12555087" y="9487551"/>
            <a:ext cx="127001" cy="1973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7" name="Shape 347"/>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348"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349" name="Shape 349"/>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350" name="Shape 350"/>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351" name="Shape 351"/>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352" name="Shape 352"/>
          <p:cNvSpPr/>
          <p:nvPr>
            <p:ph type="title"/>
          </p:nvPr>
        </p:nvSpPr>
        <p:spPr>
          <a:prstGeom prst="rect">
            <a:avLst/>
          </a:prstGeom>
        </p:spPr>
        <p:txBody>
          <a:bodyPr/>
          <a:lstStyle/>
          <a:p>
            <a:pPr/>
            <a:r>
              <a:t>Origin, Angle, and Size of Staples (con't)</a:t>
            </a:r>
          </a:p>
        </p:txBody>
      </p:sp>
      <p:sp>
        <p:nvSpPr>
          <p:cNvPr id="353" name="Shape 353"/>
          <p:cNvSpPr/>
          <p:nvPr>
            <p:ph type="body" idx="1"/>
          </p:nvPr>
        </p:nvSpPr>
        <p:spPr>
          <a:prstGeom prst="rect">
            <a:avLst/>
          </a:prstGeom>
        </p:spPr>
        <p:txBody>
          <a:bodyPr/>
          <a:lstStyle/>
          <a:p>
            <a:pPr/>
            <a:r>
              <a:t>Define an attribute that specifies the angle of the staples when applied (matches JDF @StitchingParams/Angle): </a:t>
            </a:r>
          </a:p>
          <a:p>
            <a:pPr lvl="1"/>
            <a:r>
              <a:t>"stitch-angle-configured (integer(0:179))" Printer Description attribute</a:t>
            </a:r>
          </a:p>
          <a:p>
            <a:pPr lvl="1"/>
            <a:r>
              <a:t>Specifies stitch (staple) orientation in degrees counter-clockwise from right edge (same as JDF and PostScript):</a:t>
            </a:r>
          </a:p>
          <a:p>
            <a:pPr lvl="1"/>
          </a:p>
          <a:p>
            <a:pPr lvl="1"/>
          </a:p>
          <a:p>
            <a:pPr lvl="1"/>
          </a:p>
          <a:p>
            <a:pPr lvl="1"/>
          </a:p>
          <a:p>
            <a:pPr lvl="1"/>
          </a:p>
          <a:p>
            <a:pPr lvl="1"/>
          </a:p>
          <a:p>
            <a:pPr lvl="1"/>
          </a:p>
          <a:p>
            <a:pPr lvl="1"/>
            <a:r>
              <a:t>Only for corner stitches - edge and saddle stitch are assumed to be parallel to the binding edge</a:t>
            </a:r>
          </a:p>
        </p:txBody>
      </p:sp>
      <p:sp>
        <p:nvSpPr>
          <p:cNvPr id="354" name="Shape 35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59" name="Group 359"/>
          <p:cNvGrpSpPr/>
          <p:nvPr/>
        </p:nvGrpSpPr>
        <p:grpSpPr>
          <a:xfrm>
            <a:off x="850899" y="5057771"/>
            <a:ext cx="2540001" cy="2540001"/>
            <a:chOff x="0" y="0"/>
            <a:chExt cx="2540000" cy="2540000"/>
          </a:xfrm>
        </p:grpSpPr>
        <p:sp>
          <p:nvSpPr>
            <p:cNvPr id="355" name="Shape 355"/>
            <p:cNvSpPr/>
            <p:nvPr/>
          </p:nvSpPr>
          <p:spPr>
            <a:xfrm>
              <a:off x="406400" y="406400"/>
              <a:ext cx="1270000" cy="1270000"/>
            </a:xfrm>
            <a:prstGeom prst="ellipse">
              <a:avLst/>
            </a:prstGeom>
            <a:solidFill>
              <a:srgbClr val="DCDEE0">
                <a:alpha val="32484"/>
              </a:srgbClr>
            </a:solidFill>
            <a:ln w="9525" cap="flat">
              <a:solidFill>
                <a:srgbClr val="000000">
                  <a:alpha val="32484"/>
                </a:srgbClr>
              </a:solidFill>
              <a:prstDash val="solid"/>
              <a:round/>
            </a:ln>
            <a:effectLst/>
          </p:spPr>
          <p:txBody>
            <a:bodyPr wrap="square" lIns="50800" tIns="50800" rIns="50800" bIns="50800" numCol="1" anchor="ctr">
              <a:noAutofit/>
            </a:bodyPr>
            <a:lstStyle/>
            <a:p>
              <a:pPr/>
            </a:p>
          </p:txBody>
        </p:sp>
        <p:sp>
          <p:nvSpPr>
            <p:cNvPr id="356" name="Shape 356"/>
            <p:cNvSpPr/>
            <p:nvPr/>
          </p:nvSpPr>
          <p:spPr>
            <a:xfrm>
              <a:off x="654797" y="1041400"/>
              <a:ext cx="773206" cy="0"/>
            </a:xfrm>
            <a:prstGeom prst="line">
              <a:avLst/>
            </a:prstGeom>
            <a:noFill/>
            <a:ln w="50800" cap="flat">
              <a:solidFill>
                <a:srgbClr val="000000"/>
              </a:solidFill>
              <a:prstDash val="solid"/>
              <a:round/>
            </a:ln>
            <a:effectLst/>
          </p:spPr>
          <p:txBody>
            <a:bodyPr wrap="square" lIns="0" tIns="0" rIns="0" bIns="0" numCol="1" anchor="t">
              <a:noAutofit/>
            </a:bodyPr>
            <a:lstStyle/>
            <a:p>
              <a:pPr/>
            </a:p>
          </p:txBody>
        </p:sp>
        <p:sp>
          <p:nvSpPr>
            <p:cNvPr id="357" name="Shape 357"/>
            <p:cNvSpPr/>
            <p:nvPr/>
          </p:nvSpPr>
          <p:spPr>
            <a:xfrm>
              <a:off x="0" y="0"/>
              <a:ext cx="2540000" cy="0"/>
            </a:xfrm>
            <a:prstGeom prst="line">
              <a:avLst/>
            </a:prstGeom>
            <a:noFill/>
            <a:ln w="9525" cap="flat">
              <a:solidFill>
                <a:srgbClr val="000000"/>
              </a:solidFill>
              <a:prstDash val="solid"/>
              <a:round/>
            </a:ln>
            <a:effectLst/>
          </p:spPr>
          <p:txBody>
            <a:bodyPr wrap="square" lIns="0" tIns="0" rIns="0" bIns="0" numCol="1" anchor="t">
              <a:noAutofit/>
            </a:bodyPr>
            <a:lstStyle/>
            <a:p>
              <a:pPr/>
            </a:p>
          </p:txBody>
        </p:sp>
        <p:sp>
          <p:nvSpPr>
            <p:cNvPr id="358" name="Shape 358"/>
            <p:cNvSpPr/>
            <p:nvPr/>
          </p:nvSpPr>
          <p:spPr>
            <a:xfrm flipV="1">
              <a:off x="-1" y="0"/>
              <a:ext cx="2" cy="2540000"/>
            </a:xfrm>
            <a:prstGeom prst="line">
              <a:avLst/>
            </a:prstGeom>
            <a:noFill/>
            <a:ln w="9525" cap="flat">
              <a:solidFill>
                <a:srgbClr val="000000"/>
              </a:solidFill>
              <a:prstDash val="solid"/>
              <a:round/>
            </a:ln>
            <a:effectLst/>
          </p:spPr>
          <p:txBody>
            <a:bodyPr wrap="square" lIns="0" tIns="0" rIns="0" bIns="0" numCol="1" anchor="t">
              <a:noAutofit/>
            </a:bodyPr>
            <a:lstStyle/>
            <a:p>
              <a:pPr/>
            </a:p>
          </p:txBody>
        </p:sp>
      </p:grpSp>
      <p:grpSp>
        <p:nvGrpSpPr>
          <p:cNvPr id="364" name="Group 364"/>
          <p:cNvGrpSpPr/>
          <p:nvPr/>
        </p:nvGrpSpPr>
        <p:grpSpPr>
          <a:xfrm>
            <a:off x="3771899" y="5057771"/>
            <a:ext cx="2540001" cy="2540001"/>
            <a:chOff x="0" y="0"/>
            <a:chExt cx="2540000" cy="2540000"/>
          </a:xfrm>
        </p:grpSpPr>
        <p:sp>
          <p:nvSpPr>
            <p:cNvPr id="360" name="Shape 360"/>
            <p:cNvSpPr/>
            <p:nvPr/>
          </p:nvSpPr>
          <p:spPr>
            <a:xfrm>
              <a:off x="406400" y="406400"/>
              <a:ext cx="1270000" cy="1270000"/>
            </a:xfrm>
            <a:prstGeom prst="ellipse">
              <a:avLst/>
            </a:prstGeom>
            <a:solidFill>
              <a:srgbClr val="DCDEE0">
                <a:alpha val="32484"/>
              </a:srgbClr>
            </a:solidFill>
            <a:ln w="9525" cap="flat">
              <a:solidFill>
                <a:srgbClr val="000000">
                  <a:alpha val="32484"/>
                </a:srgbClr>
              </a:solidFill>
              <a:prstDash val="solid"/>
              <a:round/>
            </a:ln>
            <a:effectLst/>
          </p:spPr>
          <p:txBody>
            <a:bodyPr wrap="square" lIns="50800" tIns="50800" rIns="50800" bIns="50800" numCol="1" anchor="ctr">
              <a:noAutofit/>
            </a:bodyPr>
            <a:lstStyle/>
            <a:p>
              <a:pPr/>
            </a:p>
          </p:txBody>
        </p:sp>
        <p:sp>
          <p:nvSpPr>
            <p:cNvPr id="361" name="Shape 361"/>
            <p:cNvSpPr/>
            <p:nvPr/>
          </p:nvSpPr>
          <p:spPr>
            <a:xfrm flipV="1">
              <a:off x="768030" y="768030"/>
              <a:ext cx="546740" cy="546740"/>
            </a:xfrm>
            <a:prstGeom prst="line">
              <a:avLst/>
            </a:prstGeom>
            <a:noFill/>
            <a:ln w="50800" cap="flat">
              <a:solidFill>
                <a:srgbClr val="000000"/>
              </a:solidFill>
              <a:prstDash val="solid"/>
              <a:round/>
            </a:ln>
            <a:effectLst/>
          </p:spPr>
          <p:txBody>
            <a:bodyPr wrap="square" lIns="0" tIns="0" rIns="0" bIns="0" numCol="1" anchor="t">
              <a:noAutofit/>
            </a:bodyPr>
            <a:lstStyle/>
            <a:p>
              <a:pPr/>
            </a:p>
          </p:txBody>
        </p:sp>
        <p:sp>
          <p:nvSpPr>
            <p:cNvPr id="362" name="Shape 362"/>
            <p:cNvSpPr/>
            <p:nvPr/>
          </p:nvSpPr>
          <p:spPr>
            <a:xfrm>
              <a:off x="0" y="0"/>
              <a:ext cx="2540000" cy="0"/>
            </a:xfrm>
            <a:prstGeom prst="line">
              <a:avLst/>
            </a:prstGeom>
            <a:noFill/>
            <a:ln w="9525" cap="flat">
              <a:solidFill>
                <a:srgbClr val="000000"/>
              </a:solidFill>
              <a:prstDash val="solid"/>
              <a:round/>
            </a:ln>
            <a:effectLst/>
          </p:spPr>
          <p:txBody>
            <a:bodyPr wrap="square" lIns="0" tIns="0" rIns="0" bIns="0" numCol="1" anchor="t">
              <a:noAutofit/>
            </a:bodyPr>
            <a:lstStyle/>
            <a:p>
              <a:pPr/>
            </a:p>
          </p:txBody>
        </p:sp>
        <p:sp>
          <p:nvSpPr>
            <p:cNvPr id="363" name="Shape 363"/>
            <p:cNvSpPr/>
            <p:nvPr/>
          </p:nvSpPr>
          <p:spPr>
            <a:xfrm flipV="1">
              <a:off x="-1" y="0"/>
              <a:ext cx="2" cy="2540000"/>
            </a:xfrm>
            <a:prstGeom prst="line">
              <a:avLst/>
            </a:prstGeom>
            <a:noFill/>
            <a:ln w="9525" cap="flat">
              <a:solidFill>
                <a:srgbClr val="000000"/>
              </a:solidFill>
              <a:prstDash val="solid"/>
              <a:round/>
            </a:ln>
            <a:effectLst/>
          </p:spPr>
          <p:txBody>
            <a:bodyPr wrap="square" lIns="0" tIns="0" rIns="0" bIns="0" numCol="1" anchor="t">
              <a:noAutofit/>
            </a:bodyPr>
            <a:lstStyle/>
            <a:p>
              <a:pPr/>
            </a:p>
          </p:txBody>
        </p:sp>
      </p:grpSp>
      <p:grpSp>
        <p:nvGrpSpPr>
          <p:cNvPr id="369" name="Group 369"/>
          <p:cNvGrpSpPr/>
          <p:nvPr/>
        </p:nvGrpSpPr>
        <p:grpSpPr>
          <a:xfrm>
            <a:off x="6692899" y="5057771"/>
            <a:ext cx="2540001" cy="2540001"/>
            <a:chOff x="0" y="0"/>
            <a:chExt cx="2540000" cy="2540000"/>
          </a:xfrm>
        </p:grpSpPr>
        <p:sp>
          <p:nvSpPr>
            <p:cNvPr id="365" name="Shape 365"/>
            <p:cNvSpPr/>
            <p:nvPr/>
          </p:nvSpPr>
          <p:spPr>
            <a:xfrm>
              <a:off x="406400" y="406400"/>
              <a:ext cx="1270000" cy="1270000"/>
            </a:xfrm>
            <a:prstGeom prst="ellipse">
              <a:avLst/>
            </a:prstGeom>
            <a:solidFill>
              <a:srgbClr val="DCDEE0">
                <a:alpha val="32484"/>
              </a:srgbClr>
            </a:solidFill>
            <a:ln w="9525" cap="flat">
              <a:solidFill>
                <a:srgbClr val="000000">
                  <a:alpha val="32484"/>
                </a:srgbClr>
              </a:solidFill>
              <a:prstDash val="solid"/>
              <a:round/>
            </a:ln>
            <a:effectLst/>
          </p:spPr>
          <p:txBody>
            <a:bodyPr wrap="square" lIns="50800" tIns="50800" rIns="50800" bIns="50800" numCol="1" anchor="ctr">
              <a:noAutofit/>
            </a:bodyPr>
            <a:lstStyle/>
            <a:p>
              <a:pPr/>
            </a:p>
          </p:txBody>
        </p:sp>
        <p:sp>
          <p:nvSpPr>
            <p:cNvPr id="366" name="Shape 366"/>
            <p:cNvSpPr/>
            <p:nvPr/>
          </p:nvSpPr>
          <p:spPr>
            <a:xfrm flipV="1">
              <a:off x="1041399" y="654797"/>
              <a:ext cx="1" cy="773206"/>
            </a:xfrm>
            <a:prstGeom prst="line">
              <a:avLst/>
            </a:prstGeom>
            <a:noFill/>
            <a:ln w="50800" cap="flat">
              <a:solidFill>
                <a:srgbClr val="000000"/>
              </a:solidFill>
              <a:prstDash val="solid"/>
              <a:round/>
            </a:ln>
            <a:effectLst/>
          </p:spPr>
          <p:txBody>
            <a:bodyPr wrap="square" lIns="0" tIns="0" rIns="0" bIns="0" numCol="1" anchor="t">
              <a:noAutofit/>
            </a:bodyPr>
            <a:lstStyle/>
            <a:p>
              <a:pPr/>
            </a:p>
          </p:txBody>
        </p:sp>
        <p:sp>
          <p:nvSpPr>
            <p:cNvPr id="367" name="Shape 367"/>
            <p:cNvSpPr/>
            <p:nvPr/>
          </p:nvSpPr>
          <p:spPr>
            <a:xfrm>
              <a:off x="0" y="0"/>
              <a:ext cx="2540000" cy="0"/>
            </a:xfrm>
            <a:prstGeom prst="line">
              <a:avLst/>
            </a:prstGeom>
            <a:noFill/>
            <a:ln w="9525" cap="flat">
              <a:solidFill>
                <a:srgbClr val="000000"/>
              </a:solidFill>
              <a:prstDash val="solid"/>
              <a:round/>
            </a:ln>
            <a:effectLst/>
          </p:spPr>
          <p:txBody>
            <a:bodyPr wrap="square" lIns="0" tIns="0" rIns="0" bIns="0" numCol="1" anchor="t">
              <a:noAutofit/>
            </a:bodyPr>
            <a:lstStyle/>
            <a:p>
              <a:pPr/>
            </a:p>
          </p:txBody>
        </p:sp>
        <p:sp>
          <p:nvSpPr>
            <p:cNvPr id="368" name="Shape 368"/>
            <p:cNvSpPr/>
            <p:nvPr/>
          </p:nvSpPr>
          <p:spPr>
            <a:xfrm flipV="1">
              <a:off x="-1" y="0"/>
              <a:ext cx="2" cy="2540000"/>
            </a:xfrm>
            <a:prstGeom prst="line">
              <a:avLst/>
            </a:prstGeom>
            <a:noFill/>
            <a:ln w="9525" cap="flat">
              <a:solidFill>
                <a:srgbClr val="000000"/>
              </a:solidFill>
              <a:prstDash val="solid"/>
              <a:round/>
            </a:ln>
            <a:effectLst/>
          </p:spPr>
          <p:txBody>
            <a:bodyPr wrap="square" lIns="0" tIns="0" rIns="0" bIns="0" numCol="1" anchor="t">
              <a:noAutofit/>
            </a:bodyPr>
            <a:lstStyle/>
            <a:p>
              <a:pPr/>
            </a:p>
          </p:txBody>
        </p:sp>
      </p:grpSp>
      <p:grpSp>
        <p:nvGrpSpPr>
          <p:cNvPr id="374" name="Group 374"/>
          <p:cNvGrpSpPr/>
          <p:nvPr/>
        </p:nvGrpSpPr>
        <p:grpSpPr>
          <a:xfrm>
            <a:off x="9613899" y="5057771"/>
            <a:ext cx="2540001" cy="2540001"/>
            <a:chOff x="0" y="0"/>
            <a:chExt cx="2540000" cy="2540000"/>
          </a:xfrm>
        </p:grpSpPr>
        <p:sp>
          <p:nvSpPr>
            <p:cNvPr id="370" name="Shape 370"/>
            <p:cNvSpPr/>
            <p:nvPr/>
          </p:nvSpPr>
          <p:spPr>
            <a:xfrm>
              <a:off x="406400" y="406400"/>
              <a:ext cx="1270000" cy="1270000"/>
            </a:xfrm>
            <a:prstGeom prst="ellipse">
              <a:avLst/>
            </a:prstGeom>
            <a:solidFill>
              <a:srgbClr val="DCDEE0">
                <a:alpha val="32484"/>
              </a:srgbClr>
            </a:solidFill>
            <a:ln w="9525" cap="flat">
              <a:solidFill>
                <a:srgbClr val="000000">
                  <a:alpha val="32484"/>
                </a:srgbClr>
              </a:solidFill>
              <a:prstDash val="solid"/>
              <a:round/>
            </a:ln>
            <a:effectLst/>
          </p:spPr>
          <p:txBody>
            <a:bodyPr wrap="square" lIns="50800" tIns="50800" rIns="50800" bIns="50800" numCol="1" anchor="ctr">
              <a:noAutofit/>
            </a:bodyPr>
            <a:lstStyle/>
            <a:p>
              <a:pPr/>
            </a:p>
          </p:txBody>
        </p:sp>
        <p:sp>
          <p:nvSpPr>
            <p:cNvPr id="371" name="Shape 371"/>
            <p:cNvSpPr/>
            <p:nvPr/>
          </p:nvSpPr>
          <p:spPr>
            <a:xfrm flipH="1" flipV="1">
              <a:off x="768030" y="768030"/>
              <a:ext cx="546740" cy="546740"/>
            </a:xfrm>
            <a:prstGeom prst="line">
              <a:avLst/>
            </a:prstGeom>
            <a:noFill/>
            <a:ln w="50800" cap="flat">
              <a:solidFill>
                <a:srgbClr val="000000"/>
              </a:solidFill>
              <a:prstDash val="solid"/>
              <a:round/>
            </a:ln>
            <a:effectLst/>
          </p:spPr>
          <p:txBody>
            <a:bodyPr wrap="square" lIns="0" tIns="0" rIns="0" bIns="0" numCol="1" anchor="t">
              <a:noAutofit/>
            </a:bodyPr>
            <a:lstStyle/>
            <a:p>
              <a:pPr/>
            </a:p>
          </p:txBody>
        </p:sp>
        <p:sp>
          <p:nvSpPr>
            <p:cNvPr id="372" name="Shape 372"/>
            <p:cNvSpPr/>
            <p:nvPr/>
          </p:nvSpPr>
          <p:spPr>
            <a:xfrm>
              <a:off x="0" y="0"/>
              <a:ext cx="2540000" cy="0"/>
            </a:xfrm>
            <a:prstGeom prst="line">
              <a:avLst/>
            </a:prstGeom>
            <a:noFill/>
            <a:ln w="9525" cap="flat">
              <a:solidFill>
                <a:srgbClr val="000000"/>
              </a:solidFill>
              <a:prstDash val="solid"/>
              <a:round/>
            </a:ln>
            <a:effectLst/>
          </p:spPr>
          <p:txBody>
            <a:bodyPr wrap="square" lIns="0" tIns="0" rIns="0" bIns="0" numCol="1" anchor="t">
              <a:noAutofit/>
            </a:bodyPr>
            <a:lstStyle/>
            <a:p>
              <a:pPr/>
            </a:p>
          </p:txBody>
        </p:sp>
        <p:sp>
          <p:nvSpPr>
            <p:cNvPr id="373" name="Shape 373"/>
            <p:cNvSpPr/>
            <p:nvPr/>
          </p:nvSpPr>
          <p:spPr>
            <a:xfrm flipV="1">
              <a:off x="-1" y="0"/>
              <a:ext cx="2" cy="2540000"/>
            </a:xfrm>
            <a:prstGeom prst="line">
              <a:avLst/>
            </a:prstGeom>
            <a:noFill/>
            <a:ln w="9525" cap="flat">
              <a:solidFill>
                <a:srgbClr val="000000"/>
              </a:solidFill>
              <a:prstDash val="solid"/>
              <a:round/>
            </a:ln>
            <a:effectLst/>
          </p:spPr>
          <p:txBody>
            <a:bodyPr wrap="square" lIns="0" tIns="0" rIns="0" bIns="0" numCol="1" anchor="t">
              <a:noAutofit/>
            </a:bodyPr>
            <a:lstStyle/>
            <a:p>
              <a:pPr/>
            </a:p>
          </p:txBody>
        </p:sp>
      </p:grpSp>
      <p:sp>
        <p:nvSpPr>
          <p:cNvPr id="375" name="Shape 375"/>
          <p:cNvSpPr/>
          <p:nvPr/>
        </p:nvSpPr>
        <p:spPr>
          <a:xfrm>
            <a:off x="851542" y="5062341"/>
            <a:ext cx="327489" cy="422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0</a:t>
            </a:r>
          </a:p>
        </p:txBody>
      </p:sp>
      <p:sp>
        <p:nvSpPr>
          <p:cNvPr id="376" name="Shape 376"/>
          <p:cNvSpPr/>
          <p:nvPr/>
        </p:nvSpPr>
        <p:spPr>
          <a:xfrm>
            <a:off x="3771900" y="5062341"/>
            <a:ext cx="482878" cy="422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45</a:t>
            </a:r>
          </a:p>
        </p:txBody>
      </p:sp>
      <p:sp>
        <p:nvSpPr>
          <p:cNvPr id="377" name="Shape 377"/>
          <p:cNvSpPr/>
          <p:nvPr/>
        </p:nvSpPr>
        <p:spPr>
          <a:xfrm>
            <a:off x="6692900" y="5062341"/>
            <a:ext cx="482878" cy="422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90</a:t>
            </a:r>
          </a:p>
        </p:txBody>
      </p:sp>
      <p:sp>
        <p:nvSpPr>
          <p:cNvPr id="378" name="Shape 378"/>
          <p:cNvSpPr/>
          <p:nvPr/>
        </p:nvSpPr>
        <p:spPr>
          <a:xfrm>
            <a:off x="9613900" y="5062341"/>
            <a:ext cx="638267" cy="4226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135</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0" name="Shape 380"/>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381"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382" name="Shape 382"/>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383" name="Shape 383"/>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384" name="Shape 384"/>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385" name="Shape 385"/>
          <p:cNvSpPr/>
          <p:nvPr>
            <p:ph type="title"/>
          </p:nvPr>
        </p:nvSpPr>
        <p:spPr>
          <a:prstGeom prst="rect">
            <a:avLst/>
          </a:prstGeom>
        </p:spPr>
        <p:txBody>
          <a:bodyPr/>
          <a:lstStyle/>
          <a:p>
            <a:pPr/>
            <a:r>
              <a:t>Implementation of "finishings-col-database"</a:t>
            </a:r>
          </a:p>
        </p:txBody>
      </p:sp>
      <p:sp>
        <p:nvSpPr>
          <p:cNvPr id="386" name="Shape 386"/>
          <p:cNvSpPr/>
          <p:nvPr>
            <p:ph type="body" idx="1"/>
          </p:nvPr>
        </p:nvSpPr>
        <p:spPr>
          <a:prstGeom prst="rect">
            <a:avLst/>
          </a:prstGeom>
        </p:spPr>
        <p:txBody>
          <a:bodyPr/>
          <a:lstStyle/>
          <a:p>
            <a:pPr/>
            <a:r>
              <a:t>HP has reported that the "finishings-col-database" attribute can be very large, just like "media-col-database"</a:t>
            </a:r>
          </a:p>
          <a:p>
            <a:pPr/>
            <a:r>
              <a:t>Should we recommend against including '"finishings-col-database" in a Get-Printer-Attributes response unless it is listed in the "requested-attributes" operation attribute?</a:t>
            </a:r>
          </a:p>
          <a:p>
            <a:pPr lvl="1"/>
            <a:r>
              <a:t>Can't make it a MUST like "media-col-database" since IPP Finishings 2.0 was already published</a:t>
            </a:r>
          </a:p>
          <a:p>
            <a:pPr lvl="1"/>
            <a:r>
              <a:t>Could say:</a:t>
            </a:r>
            <a:br/>
            <a:br/>
            <a:r>
              <a:t>Printers SHOULD NOT return this attribute unless it is provided in the "requested-attributes" operation attribute and Clients SHOULD provide the "requested-attributes" operation attribute with the 'finishings-col-database' keyword when needed.</a:t>
            </a:r>
          </a:p>
        </p:txBody>
      </p:sp>
      <p:sp>
        <p:nvSpPr>
          <p:cNvPr id="387" name="Shape 38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9" name="Shape 389"/>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390"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391" name="Shape 391"/>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392" name="Shape 392"/>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393" name="Shape 393"/>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394" name="Shape 394"/>
          <p:cNvSpPr/>
          <p:nvPr>
            <p:ph type="title"/>
          </p:nvPr>
        </p:nvSpPr>
        <p:spPr>
          <a:prstGeom prst="rect">
            <a:avLst/>
          </a:prstGeom>
        </p:spPr>
        <p:txBody>
          <a:bodyPr/>
          <a:lstStyle/>
          <a:p>
            <a:pPr/>
            <a:r>
              <a:t>IPP Finishings 2.0 Errata</a:t>
            </a:r>
          </a:p>
        </p:txBody>
      </p:sp>
      <p:sp>
        <p:nvSpPr>
          <p:cNvPr id="395" name="Shape 395"/>
          <p:cNvSpPr/>
          <p:nvPr>
            <p:ph type="body" idx="1"/>
          </p:nvPr>
        </p:nvSpPr>
        <p:spPr>
          <a:prstGeom prst="rect">
            <a:avLst/>
          </a:prstGeom>
        </p:spPr>
        <p:txBody>
          <a:bodyPr/>
          <a:lstStyle/>
          <a:p>
            <a:pPr/>
            <a:r>
              <a:t>PWG 5100.1-2015: IPP Finishings 2.0</a:t>
            </a:r>
          </a:p>
          <a:p>
            <a:pPr lvl="1"/>
            <a:r>
              <a:t>http://ftp.pwg.org/pub/pwg/candidates/cs-ippfinishings20-20141219-5100.1.pdf</a:t>
            </a:r>
          </a:p>
          <a:p>
            <a:pPr/>
            <a:r>
              <a:t>Lots of proposed finishings additions/changes/clarifications</a:t>
            </a:r>
          </a:p>
          <a:p>
            <a:pPr/>
            <a:r>
              <a:t>Do we publish them as an errata to IPP Finishings 2.0?</a:t>
            </a:r>
          </a:p>
          <a:p>
            <a:pPr lvl="1"/>
            <a:r>
              <a:t>Develop "IPP Finishings 2.1" draft</a:t>
            </a:r>
          </a:p>
          <a:p>
            <a:pPr lvl="1"/>
            <a:r>
              <a:t>PWG Last Call and PWG Call for Objections process</a:t>
            </a:r>
            <a:br/>
            <a:br/>
            <a:r>
              <a:rPr i="1"/>
              <a:t>or</a:t>
            </a:r>
            <a:br/>
          </a:p>
          <a:p>
            <a:pPr/>
            <a:r>
              <a:t>Do we simply register the new attributes/values and ignore the other issues in IPP Finishings 2.0?</a:t>
            </a:r>
          </a:p>
          <a:p>
            <a:pPr lvl="1"/>
            <a:r>
              <a:t>Post registration template to IPP WG list</a:t>
            </a:r>
          </a:p>
          <a:p>
            <a:pPr lvl="1"/>
            <a:r>
              <a:t>Approve in IPP WG meeting</a:t>
            </a:r>
          </a:p>
        </p:txBody>
      </p:sp>
      <p:sp>
        <p:nvSpPr>
          <p:cNvPr id="396" name="Shape 39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8" name="Shape 398"/>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399" name="Shape 399"/>
          <p:cNvSpPr/>
          <p:nvPr/>
        </p:nvSpPr>
        <p:spPr>
          <a:xfrm>
            <a:off x="596900" y="3644900"/>
            <a:ext cx="8208297" cy="715827"/>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b="1" sz="5000">
                <a:solidFill>
                  <a:srgbClr val="5D70B7"/>
                </a:solidFill>
                <a:uFill>
                  <a:solidFill>
                    <a:srgbClr val="5D70B7"/>
                  </a:solidFill>
                </a:uFill>
              </a:defRPr>
            </a:lvl1pPr>
          </a:lstStyle>
          <a:p>
            <a:pPr/>
            <a:r>
              <a:t>The Printer Working Group</a:t>
            </a:r>
          </a:p>
        </p:txBody>
      </p:sp>
      <p:pic>
        <p:nvPicPr>
          <p:cNvPr id="400" name="pwg-transparency.png"/>
          <p:cNvPicPr>
            <a:picLocks noChangeAspect="1"/>
          </p:cNvPicPr>
          <p:nvPr/>
        </p:nvPicPr>
        <p:blipFill>
          <a:blip r:embed="rId2">
            <a:extLst/>
          </a:blip>
          <a:stretch>
            <a:fillRect/>
          </a:stretch>
        </p:blipFill>
        <p:spPr>
          <a:xfrm>
            <a:off x="647700" y="647700"/>
            <a:ext cx="2709334" cy="2942038"/>
          </a:xfrm>
          <a:prstGeom prst="rect">
            <a:avLst/>
          </a:prstGeom>
        </p:spPr>
      </p:pic>
      <p:sp>
        <p:nvSpPr>
          <p:cNvPr id="401" name="Shape 401"/>
          <p:cNvSpPr/>
          <p:nvPr/>
        </p:nvSpPr>
        <p:spPr>
          <a:xfrm>
            <a:off x="177800" y="9484642"/>
            <a:ext cx="121539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402" name="Shape 402"/>
          <p:cNvSpPr/>
          <p:nvPr/>
        </p:nvSpPr>
        <p:spPr>
          <a:xfrm>
            <a:off x="3289300" y="3378200"/>
            <a:ext cx="373805" cy="2989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1400"/>
            </a:lvl1pPr>
          </a:lstStyle>
          <a:p>
            <a:pPr/>
            <a:r>
              <a:t>®</a:t>
            </a:r>
          </a:p>
        </p:txBody>
      </p:sp>
      <p:sp>
        <p:nvSpPr>
          <p:cNvPr id="403" name="Shape 403"/>
          <p:cNvSpPr/>
          <p:nvPr>
            <p:ph type="ctrTitle"/>
          </p:nvPr>
        </p:nvSpPr>
        <p:spPr>
          <a:prstGeom prst="rect">
            <a:avLst/>
          </a:prstGeom>
        </p:spPr>
        <p:txBody>
          <a:bodyPr/>
          <a:lstStyle/>
          <a:p>
            <a:pPr/>
            <a:r>
              <a:t>Next Steps</a:t>
            </a:r>
          </a:p>
        </p:txBody>
      </p:sp>
      <p:sp>
        <p:nvSpPr>
          <p:cNvPr id="404" name="Shape 404"/>
          <p:cNvSpPr/>
          <p:nvPr>
            <p:ph type="subTitle" sz="half" idx="1"/>
          </p:nvPr>
        </p:nvSpPr>
        <p:spPr>
          <a:prstGeom prst="rect">
            <a:avLst/>
          </a:prstGeom>
        </p:spPr>
        <p:txBody>
          <a:bodyPr/>
          <a:lstStyle/>
          <a:p>
            <a:pPr/>
          </a:p>
        </p:txBody>
      </p:sp>
      <p:sp>
        <p:nvSpPr>
          <p:cNvPr id="405" name="Shape 405"/>
          <p:cNvSpPr/>
          <p:nvPr>
            <p:ph type="sldNum" sz="quarter" idx="2"/>
          </p:nvPr>
        </p:nvSpPr>
        <p:spPr>
          <a:xfrm>
            <a:off x="12513354" y="9484642"/>
            <a:ext cx="210468" cy="203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7" name="Shape 407"/>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408" name="Shape 408"/>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409"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410" name="Shape 410"/>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411" name="Shape 411"/>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412" name="Shape 412"/>
          <p:cNvSpPr/>
          <p:nvPr>
            <p:ph type="title"/>
          </p:nvPr>
        </p:nvSpPr>
        <p:spPr>
          <a:prstGeom prst="rect">
            <a:avLst/>
          </a:prstGeom>
        </p:spPr>
        <p:txBody>
          <a:bodyPr/>
          <a:lstStyle/>
          <a:p>
            <a:pPr/>
            <a:r>
              <a:t>Next Steps</a:t>
            </a:r>
          </a:p>
        </p:txBody>
      </p:sp>
      <p:sp>
        <p:nvSpPr>
          <p:cNvPr id="413" name="Shape 413"/>
          <p:cNvSpPr/>
          <p:nvPr>
            <p:ph type="sldNum" sz="quarter" idx="2"/>
          </p:nvPr>
        </p:nvSpPr>
        <p:spPr>
          <a:xfrm>
            <a:off x="12513354" y="9484642"/>
            <a:ext cx="210468" cy="203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14" name="IPP Schedule.pdf"/>
          <p:cNvPicPr>
            <a:picLocks noChangeAspect="1"/>
          </p:cNvPicPr>
          <p:nvPr/>
        </p:nvPicPr>
        <p:blipFill>
          <a:blip r:embed="rId3">
            <a:extLst/>
          </a:blip>
          <a:srcRect l="0" t="0" r="20781" b="0"/>
          <a:stretch>
            <a:fillRect/>
          </a:stretch>
        </p:blipFill>
        <p:spPr>
          <a:xfrm>
            <a:off x="63500" y="2308447"/>
            <a:ext cx="12877800" cy="4928632"/>
          </a:xfrm>
          <a:prstGeom prst="rect">
            <a:avLst/>
          </a:prstGeom>
        </p:spPr>
      </p:pic>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6" name="Shape 416"/>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417"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418" name="Shape 418"/>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419" name="Shape 419"/>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420" name="Shape 420"/>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421" name="Shape 421"/>
          <p:cNvSpPr/>
          <p:nvPr>
            <p:ph type="sldNum" sz="quarter" idx="2"/>
          </p:nvPr>
        </p:nvSpPr>
        <p:spPr>
          <a:xfrm>
            <a:off x="12513354" y="9484642"/>
            <a:ext cx="210468" cy="203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2" name="Shape 422"/>
          <p:cNvSpPr/>
          <p:nvPr>
            <p:ph type="title"/>
          </p:nvPr>
        </p:nvSpPr>
        <p:spPr>
          <a:prstGeom prst="rect">
            <a:avLst/>
          </a:prstGeom>
        </p:spPr>
        <p:txBody>
          <a:bodyPr/>
          <a:lstStyle/>
          <a:p>
            <a:pPr/>
            <a:r>
              <a:t>Next Steps</a:t>
            </a:r>
          </a:p>
        </p:txBody>
      </p:sp>
      <p:sp>
        <p:nvSpPr>
          <p:cNvPr id="423" name="Shape 423"/>
          <p:cNvSpPr/>
          <p:nvPr>
            <p:ph type="body" idx="1"/>
          </p:nvPr>
        </p:nvSpPr>
        <p:spPr>
          <a:prstGeom prst="rect">
            <a:avLst/>
          </a:prstGeom>
        </p:spPr>
        <p:txBody>
          <a:bodyPr/>
          <a:lstStyle/>
          <a:p>
            <a:pPr/>
            <a:r>
              <a:t>IPP Everywhere Printer Self-Certification Manual 1.0</a:t>
            </a:r>
          </a:p>
          <a:p>
            <a:pPr lvl="1"/>
            <a:r>
              <a:t>PWG Formal Vote concludes on February 19, 2016</a:t>
            </a:r>
          </a:p>
          <a:p>
            <a:pPr/>
            <a:r>
              <a:t>Advance IPP/1.1 to IETF Proposed Standard</a:t>
            </a:r>
          </a:p>
          <a:p>
            <a:pPr lvl="1"/>
            <a:r>
              <a:t>IETF Last Call in Q1 2016</a:t>
            </a:r>
          </a:p>
          <a:p>
            <a:pPr lvl="1"/>
            <a:r>
              <a:t>IETF process to advance to Internet Standard once published... </a:t>
            </a:r>
          </a:p>
          <a:p>
            <a:pPr/>
            <a:r>
              <a:t>IPP System Service</a:t>
            </a:r>
          </a:p>
          <a:p>
            <a:pPr lvl="1"/>
            <a:r>
              <a:t>Prototype working draft in Q2 2016</a:t>
            </a:r>
          </a:p>
          <a:p>
            <a:pPr/>
            <a:r>
              <a:t>IPP 3D Printing Extensions</a:t>
            </a:r>
          </a:p>
          <a:p>
            <a:pPr lvl="1"/>
            <a:r>
              <a:t>Prototype working draft in Q3 2016</a:t>
            </a:r>
          </a:p>
          <a:p>
            <a:pPr/>
            <a:r>
              <a:t>IPP Finishings 2.0 Errata?</a:t>
            </a:r>
          </a:p>
          <a:p>
            <a:pPr/>
            <a:r>
              <a:t>IPP Transform Service v1.0?</a:t>
            </a:r>
          </a:p>
          <a:p>
            <a:pPr/>
            <a:r>
              <a:t>Other errata (IPP State, etc.)?</a:t>
            </a:r>
          </a:p>
        </p:txBody>
      </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5" name="Shape 425"/>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426"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427" name="Shape 427"/>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428" name="Shape 428"/>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429" name="Shape 429"/>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430" name="Shape 430"/>
          <p:cNvSpPr/>
          <p:nvPr>
            <p:ph type="sldNum" sz="quarter" idx="2"/>
          </p:nvPr>
        </p:nvSpPr>
        <p:spPr>
          <a:xfrm>
            <a:off x="12513354" y="9484642"/>
            <a:ext cx="210468" cy="203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31" name="Shape 431"/>
          <p:cNvSpPr/>
          <p:nvPr>
            <p:ph type="title"/>
          </p:nvPr>
        </p:nvSpPr>
        <p:spPr>
          <a:prstGeom prst="rect">
            <a:avLst/>
          </a:prstGeom>
        </p:spPr>
        <p:txBody>
          <a:bodyPr/>
          <a:lstStyle/>
          <a:p>
            <a:pPr/>
            <a:r>
              <a:t>More Information</a:t>
            </a:r>
          </a:p>
        </p:txBody>
      </p:sp>
      <p:sp>
        <p:nvSpPr>
          <p:cNvPr id="432" name="Shape 432"/>
          <p:cNvSpPr/>
          <p:nvPr>
            <p:ph type="body" idx="1"/>
          </p:nvPr>
        </p:nvSpPr>
        <p:spPr>
          <a:prstGeom prst="rect">
            <a:avLst/>
          </a:prstGeom>
        </p:spPr>
        <p:txBody>
          <a:bodyPr/>
          <a:lstStyle/>
          <a:p>
            <a:pPr/>
            <a:r>
              <a:t>We welcome participation from all interested parties</a:t>
            </a:r>
          </a:p>
          <a:p>
            <a:pPr/>
            <a:r>
              <a:t>IPP Working Group web page</a:t>
            </a:r>
          </a:p>
          <a:p>
            <a:pPr lvl="1"/>
            <a:r>
              <a:rPr u="sng">
                <a:hlinkClick r:id="rId3" invalidUrl="" action="" tgtFrame="" tooltip="" history="1" highlightClick="0" endSnd="0"/>
              </a:rPr>
              <a:t>http://www.pwg.org/ipp/index.html</a:t>
            </a:r>
            <a:r>
              <a:t> </a:t>
            </a:r>
          </a:p>
          <a:p>
            <a:pPr/>
            <a:r>
              <a:t>Subscribe to the IPP mailing list </a:t>
            </a:r>
          </a:p>
          <a:p>
            <a:pPr lvl="1"/>
            <a:r>
              <a:rPr u="sng">
                <a:hlinkClick r:id="rId4" invalidUrl="" action="" tgtFrame="" tooltip="" history="1" highlightClick="0" endSnd="0"/>
              </a:rPr>
              <a:t>https://www.pwg.org/mailman/listinfo/ipp</a:t>
            </a:r>
          </a:p>
          <a:p>
            <a:pPr/>
            <a:r>
              <a:t>IPP WG holds weekly phone conferences announced on the IPP mailing list</a:t>
            </a:r>
          </a:p>
          <a:p>
            <a:pPr lvl="1"/>
            <a:r>
              <a:t>Next conference calls February 22, 2016 at 4pm ET to discuss 3D Printing and February 29, 2016 at 3pm ET for IPP System Service</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100"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101" name="Shape 101"/>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102" name="Shape 102"/>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103" name="Shape 103"/>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104" name="Shape 104"/>
          <p:cNvSpPr/>
          <p:nvPr>
            <p:ph type="sldNum" sz="quarter" idx="2"/>
          </p:nvPr>
        </p:nvSpPr>
        <p:spPr>
          <a:xfrm>
            <a:off x="12513354" y="9484642"/>
            <a:ext cx="210468" cy="203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5" name="Shape 105"/>
          <p:cNvSpPr/>
          <p:nvPr>
            <p:ph type="title"/>
          </p:nvPr>
        </p:nvSpPr>
        <p:spPr>
          <a:prstGeom prst="rect">
            <a:avLst/>
          </a:prstGeom>
        </p:spPr>
        <p:txBody>
          <a:bodyPr/>
          <a:lstStyle/>
          <a:p>
            <a:pPr/>
            <a:r>
              <a:t>Officers</a:t>
            </a:r>
          </a:p>
        </p:txBody>
      </p:sp>
      <p:sp>
        <p:nvSpPr>
          <p:cNvPr id="106" name="Shape 106"/>
          <p:cNvSpPr/>
          <p:nvPr>
            <p:ph type="body" idx="1"/>
          </p:nvPr>
        </p:nvSpPr>
        <p:spPr>
          <a:prstGeom prst="rect">
            <a:avLst/>
          </a:prstGeom>
        </p:spPr>
        <p:txBody>
          <a:bodyPr/>
          <a:lstStyle/>
          <a:p>
            <a:pPr/>
            <a:r>
              <a:t>IPP WG Co-Chairs:</a:t>
            </a:r>
          </a:p>
          <a:p>
            <a:pPr lvl="1"/>
            <a:r>
              <a:t>Paul Tykodi (TCS)</a:t>
            </a:r>
          </a:p>
          <a:p>
            <a:pPr lvl="1"/>
            <a:r>
              <a:t>Ira McDonald (High North)</a:t>
            </a:r>
          </a:p>
          <a:p>
            <a:pPr/>
            <a:r>
              <a:t>IPP WG Secretary:</a:t>
            </a:r>
          </a:p>
          <a:p>
            <a:pPr lvl="1"/>
            <a:r>
              <a:t>Michael Sweet (Apple)</a:t>
            </a:r>
          </a:p>
          <a:p>
            <a:pPr/>
            <a:r>
              <a:t>IPP WG Document Editors:</a:t>
            </a:r>
          </a:p>
          <a:p>
            <a:pPr lvl="1"/>
            <a:r>
              <a:t>Ira McDonald (High North) – IPP System Service (SYSTEM), IETF IPP/1.1</a:t>
            </a:r>
          </a:p>
          <a:p>
            <a:pPr lvl="1"/>
            <a:r>
              <a:t>Michael Sweet (Apple) – IPP System Service (SYSTEM), IETF IPP/1.1, IPP 3D Printing Extensions</a:t>
            </a:r>
          </a:p>
          <a:p>
            <a:pPr lvl="1"/>
            <a:r>
              <a:t>Smith Kennedy (HP Inc.) – IPP Job Password Repertoire</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109"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110" name="Shape 110"/>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111" name="Shape 111"/>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112" name="Shape 112"/>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113" name="Shape 113"/>
          <p:cNvSpPr/>
          <p:nvPr>
            <p:ph type="title"/>
          </p:nvPr>
        </p:nvSpPr>
        <p:spPr>
          <a:prstGeom prst="rect">
            <a:avLst/>
          </a:prstGeom>
        </p:spPr>
        <p:txBody>
          <a:bodyPr/>
          <a:lstStyle/>
          <a:p>
            <a:pPr/>
            <a:r>
              <a:t>Status (1/2)</a:t>
            </a:r>
          </a:p>
        </p:txBody>
      </p:sp>
      <p:sp>
        <p:nvSpPr>
          <p:cNvPr id="114" name="Shape 114"/>
          <p:cNvSpPr/>
          <p:nvPr>
            <p:ph type="body" idx="1"/>
          </p:nvPr>
        </p:nvSpPr>
        <p:spPr>
          <a:prstGeom prst="rect">
            <a:avLst/>
          </a:prstGeom>
        </p:spPr>
        <p:txBody>
          <a:bodyPr/>
          <a:lstStyle/>
          <a:p>
            <a:pPr/>
            <a:r>
              <a:t>IETF RFCs in development:</a:t>
            </a:r>
          </a:p>
          <a:p>
            <a:pPr lvl="1"/>
            <a:r>
              <a:t>IETF IPP/1.1: Encoding and Transport (obsoletes RFC 2910/3382)</a:t>
            </a:r>
            <a:br/>
            <a:r>
              <a:t>					- Stable Draft, AD Sponsor</a:t>
            </a:r>
          </a:p>
          <a:p>
            <a:pPr lvl="1"/>
            <a:r>
              <a:t>IETF IPP/1.1: Model and Semantics (obsoletes RFC 2911/3381/3382)</a:t>
            </a:r>
            <a:br/>
            <a:r>
              <a:t>					- Stable Draft, AD Sponsor</a:t>
            </a:r>
            <a:br/>
          </a:p>
          <a:p>
            <a:pPr/>
            <a:r>
              <a:t>PWG Specifications in development:</a:t>
            </a:r>
          </a:p>
          <a:p>
            <a:pPr lvl="1"/>
            <a:r>
              <a:t>IPP Everywhere Printer Self-Certification Manual 1.0 (SELFCERT)</a:t>
            </a:r>
            <a:br/>
            <a:r>
              <a:t>					- Stable, PWG Formal Vote</a:t>
            </a:r>
          </a:p>
          <a:p>
            <a:pPr lvl="1"/>
            <a:r>
              <a:t>IPP System Service (SYSTEM)	- Interim Draft</a:t>
            </a:r>
          </a:p>
          <a:p>
            <a:pPr lvl="1"/>
            <a:r>
              <a:t>IPP 3D Printing Extensions (3D)	- Interim Draft</a:t>
            </a:r>
            <a:br/>
          </a:p>
          <a:p>
            <a:pPr/>
            <a:r>
              <a:t>PWG White Papers in development:</a:t>
            </a:r>
          </a:p>
          <a:p>
            <a:pPr lvl="1"/>
            <a:r>
              <a:t>IPP Job Password Repertoire		- Interim Draft</a:t>
            </a:r>
          </a:p>
        </p:txBody>
      </p:sp>
      <p:sp>
        <p:nvSpPr>
          <p:cNvPr id="115" name="Shape 115"/>
          <p:cNvSpPr/>
          <p:nvPr>
            <p:ph type="sldNum" sz="quarter" idx="2"/>
          </p:nvPr>
        </p:nvSpPr>
        <p:spPr>
          <a:xfrm>
            <a:off x="12513354" y="9484642"/>
            <a:ext cx="210468" cy="203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118"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119" name="Shape 119"/>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120" name="Shape 120"/>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121" name="Shape 121"/>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122" name="Shape 122"/>
          <p:cNvSpPr/>
          <p:nvPr>
            <p:ph type="title"/>
          </p:nvPr>
        </p:nvSpPr>
        <p:spPr>
          <a:prstGeom prst="rect">
            <a:avLst/>
          </a:prstGeom>
        </p:spPr>
        <p:txBody>
          <a:bodyPr/>
          <a:lstStyle/>
          <a:p>
            <a:pPr/>
            <a:r>
              <a:t>Status (2/2)</a:t>
            </a:r>
          </a:p>
        </p:txBody>
      </p:sp>
      <p:sp>
        <p:nvSpPr>
          <p:cNvPr id="123" name="Shape 123"/>
          <p:cNvSpPr/>
          <p:nvPr>
            <p:ph type="body" idx="1"/>
          </p:nvPr>
        </p:nvSpPr>
        <p:spPr>
          <a:prstGeom prst="rect">
            <a:avLst/>
          </a:prstGeom>
        </p:spPr>
        <p:txBody>
          <a:bodyPr/>
          <a:lstStyle/>
          <a:p>
            <a:pPr/>
            <a:r>
              <a:t>Recent Full Standard:</a:t>
            </a:r>
          </a:p>
          <a:p>
            <a:pPr lvl="1"/>
            <a:r>
              <a:t>PWG 5100.12-2015: IPP 2.0, 2.1, and 2.2</a:t>
            </a:r>
          </a:p>
          <a:p>
            <a:pPr/>
            <a:r>
              <a:t>Recent Candidate Standards:</a:t>
            </a:r>
          </a:p>
          <a:p>
            <a:pPr lvl="1"/>
            <a:r>
              <a:t>PWG 5100.19-2015: IPP Implementor's Guide v2.0 (IG)</a:t>
            </a:r>
          </a:p>
          <a:p>
            <a:pPr lvl="1"/>
            <a:r>
              <a:t>PWG 5100.18-2015: IPP Shared Infrastructure Extensions (INFRA)</a:t>
            </a:r>
          </a:p>
          <a:p>
            <a:pPr/>
            <a:r>
              <a:t>Recent IETF RFCs:</a:t>
            </a:r>
          </a:p>
          <a:p>
            <a:pPr lvl="1"/>
            <a:r>
              <a:t>RFC 7612: LDAP Schema for Printer Services</a:t>
            </a:r>
          </a:p>
          <a:p>
            <a:pPr lvl="1"/>
            <a:r>
              <a:t>RFC 7472: IPP over HTTPS Transport Binding and “ipps” URI Scheme</a:t>
            </a:r>
          </a:p>
          <a:p>
            <a:pPr/>
            <a:r>
              <a:t>Up-to-date pending IANA registrations online:</a:t>
            </a:r>
          </a:p>
          <a:p>
            <a:pPr lvl="1"/>
            <a:r>
              <a:t>http://www.pwg.org/ipp/ipp-registrations.xml</a:t>
            </a:r>
          </a:p>
          <a:p>
            <a:pPr lvl="1"/>
            <a:r>
              <a:t>Continue to maintain this in parallel for new specifications</a:t>
            </a:r>
          </a:p>
          <a:p>
            <a:pPr lvl="1"/>
            <a:r>
              <a:t>Github repository:</a:t>
            </a:r>
          </a:p>
          <a:p>
            <a:pPr lvl="2"/>
            <a:r>
              <a:rPr>
                <a:hlinkClick r:id="rId3" invalidUrl="" action="" tgtFrame="" tooltip="" history="1" highlightClick="0" endSnd="0"/>
              </a:rPr>
              <a:t>https://github.com/istopwg/ippregistry</a:t>
            </a:r>
          </a:p>
        </p:txBody>
      </p:sp>
      <p:sp>
        <p:nvSpPr>
          <p:cNvPr id="124" name="Shape 124"/>
          <p:cNvSpPr/>
          <p:nvPr>
            <p:ph type="sldNum" sz="quarter" idx="2"/>
          </p:nvPr>
        </p:nvSpPr>
        <p:spPr>
          <a:xfrm>
            <a:off x="12555087" y="9487551"/>
            <a:ext cx="127001" cy="1973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127"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128" name="Shape 128"/>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129" name="Shape 129"/>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130" name="Shape 130"/>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131" name="Shape 131"/>
          <p:cNvSpPr/>
          <p:nvPr>
            <p:ph type="title"/>
          </p:nvPr>
        </p:nvSpPr>
        <p:spPr>
          <a:prstGeom prst="rect">
            <a:avLst/>
          </a:prstGeom>
        </p:spPr>
        <p:txBody>
          <a:bodyPr/>
          <a:lstStyle/>
          <a:p>
            <a:pPr/>
            <a:r>
              <a:t>IPP Everywhere Printer Self-Certification (SELFCERT)</a:t>
            </a:r>
          </a:p>
        </p:txBody>
      </p:sp>
      <p:sp>
        <p:nvSpPr>
          <p:cNvPr id="132" name="Shape 132"/>
          <p:cNvSpPr/>
          <p:nvPr>
            <p:ph type="body" idx="1"/>
          </p:nvPr>
        </p:nvSpPr>
        <p:spPr>
          <a:prstGeom prst="rect">
            <a:avLst/>
          </a:prstGeom>
        </p:spPr>
        <p:txBody>
          <a:bodyPr/>
          <a:lstStyle/>
          <a:p>
            <a:pPr/>
            <a:r>
              <a:t>Current stable draft, tools, and web site content:</a:t>
            </a:r>
          </a:p>
          <a:p>
            <a:pPr lvl="1"/>
            <a:r>
              <a:rPr u="sng">
                <a:hlinkClick r:id="rId3" invalidUrl="" action="" tgtFrame="" tooltip="" history="1" highlightClick="0" endSnd="0"/>
              </a:rPr>
              <a:t>http://ftp.pwg.org/pub/pwg/ipp/wd/wd-ippeveselfcert10-20151110.pdf</a:t>
            </a:r>
          </a:p>
          <a:p>
            <a:pPr lvl="1"/>
            <a:r>
              <a:rPr u="sng">
                <a:hlinkClick r:id="rId4" invalidUrl="" action="" tgtFrame="" tooltip="" history="1" highlightClick="0" endSnd="0"/>
              </a:rPr>
              <a:t>http://www.pwg.org/ipp/everywhere.html</a:t>
            </a:r>
            <a:r>
              <a:t> (for tools)</a:t>
            </a:r>
          </a:p>
          <a:p>
            <a:pPr lvl="1"/>
            <a:r>
              <a:rPr u="sng">
                <a:hlinkClick r:id="rId5" invalidUrl="" action="" tgtFrame="" tooltip="" history="1" highlightClick="0" endSnd="0"/>
              </a:rPr>
              <a:t>http://beta.pwg.org/ippeveselfcert</a:t>
            </a:r>
            <a:r>
              <a:t> (submission form)</a:t>
            </a:r>
          </a:p>
          <a:p>
            <a:pPr lvl="1"/>
            <a:r>
              <a:rPr u="sng">
                <a:hlinkClick r:id="rId6" invalidUrl="" action="" tgtFrame="" tooltip="" history="1" highlightClick="0" endSnd="0"/>
              </a:rPr>
              <a:t>http://beta.pwg.org/printers</a:t>
            </a:r>
            <a:r>
              <a:t> (printer list)</a:t>
            </a:r>
          </a:p>
          <a:p>
            <a:pPr/>
            <a:r>
              <a:t>Github repository for tools:</a:t>
            </a:r>
          </a:p>
          <a:p>
            <a:pPr lvl="1"/>
            <a:r>
              <a:t>https://github.com/istopwg/ippeveselfcert</a:t>
            </a:r>
          </a:p>
          <a:p>
            <a:pPr/>
            <a:r>
              <a:t>PWG Formal Vote until February 19, 2016</a:t>
            </a:r>
          </a:p>
        </p:txBody>
      </p:sp>
      <p:sp>
        <p:nvSpPr>
          <p:cNvPr id="133" name="Shape 133"/>
          <p:cNvSpPr/>
          <p:nvPr>
            <p:ph type="sldNum" sz="quarter" idx="2"/>
          </p:nvPr>
        </p:nvSpPr>
        <p:spPr>
          <a:xfrm>
            <a:off x="12513354" y="9484642"/>
            <a:ext cx="210468" cy="203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136"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137" name="Shape 137"/>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138" name="Shape 138"/>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139" name="Shape 139"/>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140" name="Shape 140"/>
          <p:cNvSpPr/>
          <p:nvPr>
            <p:ph type="title"/>
          </p:nvPr>
        </p:nvSpPr>
        <p:spPr>
          <a:prstGeom prst="rect">
            <a:avLst/>
          </a:prstGeom>
        </p:spPr>
        <p:txBody>
          <a:bodyPr/>
          <a:lstStyle/>
          <a:p>
            <a:pPr/>
            <a:r>
              <a:t>IETF IPP/1.1 Updates</a:t>
            </a:r>
          </a:p>
        </p:txBody>
      </p:sp>
      <p:sp>
        <p:nvSpPr>
          <p:cNvPr id="141" name="Shape 141"/>
          <p:cNvSpPr/>
          <p:nvPr>
            <p:ph type="body" idx="1"/>
          </p:nvPr>
        </p:nvSpPr>
        <p:spPr>
          <a:prstGeom prst="rect">
            <a:avLst/>
          </a:prstGeom>
        </p:spPr>
        <p:txBody>
          <a:bodyPr/>
          <a:lstStyle/>
          <a:p>
            <a:pPr/>
            <a:r>
              <a:t>Developing two new RFCs to replace (obsolete) RFCs 2910, 2911, 3381 (deprecated job progress attributes), and 3382 (collection attribute syntax)</a:t>
            </a:r>
          </a:p>
          <a:p>
            <a:pPr/>
            <a:r>
              <a:t>Stable drafts:</a:t>
            </a:r>
          </a:p>
          <a:p>
            <a:pPr lvl="1"/>
            <a:r>
              <a:rPr u="sng">
                <a:hlinkClick r:id="rId3" invalidUrl="" action="" tgtFrame="" tooltip="" history="1" highlightClick="0" endSnd="0"/>
              </a:rPr>
              <a:t>http://tools.ietf.org/html/draft-sweet-rfc2910bis</a:t>
            </a:r>
          </a:p>
          <a:p>
            <a:pPr lvl="1"/>
            <a:r>
              <a:rPr u="sng">
                <a:hlinkClick r:id="rId4" invalidUrl="" action="" tgtFrame="" tooltip="" history="1" highlightClick="0" endSnd="0"/>
              </a:rPr>
              <a:t>http://tools.ietf.org/html/draft-sweet-rfc2911bis</a:t>
            </a:r>
          </a:p>
          <a:p>
            <a:pPr lvl="1">
              <a:defRPr i="1"/>
            </a:pPr>
            <a:r>
              <a:t>Drafts are being AD-sponsored by Barry Leiba, IETF ART Director, for publication as IETF Proposed Standard</a:t>
            </a:r>
          </a:p>
          <a:p>
            <a:pPr lvl="1">
              <a:defRPr i="1"/>
            </a:pPr>
            <a:r>
              <a:t>RFCs will eventually be advanced to IETF Internet Standard through status change (IETF process)</a:t>
            </a:r>
          </a:p>
          <a:p>
            <a:pPr/>
            <a:r>
              <a:t>Proposed schedule:</a:t>
            </a:r>
          </a:p>
          <a:p>
            <a:pPr lvl="1"/>
            <a:r>
              <a:t>IETF Last Call - Q1/Q2 2016</a:t>
            </a:r>
          </a:p>
          <a:p>
            <a:pPr lvl="1"/>
            <a:r>
              <a:t>IESG Approval - Q2/Q3 2016</a:t>
            </a:r>
          </a:p>
        </p:txBody>
      </p:sp>
      <p:sp>
        <p:nvSpPr>
          <p:cNvPr id="142" name="Shape 142"/>
          <p:cNvSpPr/>
          <p:nvPr>
            <p:ph type="sldNum" sz="quarter" idx="2"/>
          </p:nvPr>
        </p:nvSpPr>
        <p:spPr>
          <a:xfrm>
            <a:off x="12555087" y="9487551"/>
            <a:ext cx="127001" cy="19738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nvSpPr>
        <p:spPr>
          <a:xfrm>
            <a:off x="0" y="0"/>
            <a:ext cx="13004800" cy="1625600"/>
          </a:xfrm>
          <a:prstGeom prst="rect">
            <a:avLst/>
          </a:prstGeom>
          <a:solidFill>
            <a:srgbClr val="5D70B7"/>
          </a:solidFill>
        </p:spPr>
        <p:txBody>
          <a:bodyPr lIns="50800" tIns="50800" rIns="50800" bIns="50800" anchor="ctr"/>
          <a:lstStyle/>
          <a:p>
            <a:pPr/>
          </a:p>
        </p:txBody>
      </p:sp>
      <p:pic>
        <p:nvPicPr>
          <p:cNvPr id="145" name="pwg-4dark-bkgrnd-transparency.png"/>
          <p:cNvPicPr>
            <a:picLocks noChangeAspect="1"/>
          </p:cNvPicPr>
          <p:nvPr/>
        </p:nvPicPr>
        <p:blipFill>
          <a:blip r:embed="rId2">
            <a:extLst/>
          </a:blip>
          <a:stretch>
            <a:fillRect/>
          </a:stretch>
        </p:blipFill>
        <p:spPr>
          <a:xfrm>
            <a:off x="11607800" y="177800"/>
            <a:ext cx="1216862" cy="1270000"/>
          </a:xfrm>
          <a:prstGeom prst="rect">
            <a:avLst/>
          </a:prstGeom>
        </p:spPr>
      </p:pic>
      <p:sp>
        <p:nvSpPr>
          <p:cNvPr id="146" name="Shape 146"/>
          <p:cNvSpPr/>
          <p:nvPr/>
        </p:nvSpPr>
        <p:spPr>
          <a:xfrm>
            <a:off x="0" y="9423400"/>
            <a:ext cx="13004800" cy="330200"/>
          </a:xfrm>
          <a:prstGeom prst="rect">
            <a:avLst/>
          </a:prstGeom>
          <a:solidFill>
            <a:srgbClr val="5D70B7"/>
          </a:solidFill>
          <a:ln>
            <a:miter lim="400000"/>
          </a:ln>
        </p:spPr>
        <p:txBody>
          <a:bodyPr lIns="50800" tIns="50800" rIns="50800" bIns="50800" anchor="ctr"/>
          <a:lstStyle/>
          <a:p>
            <a:pPr/>
          </a:p>
        </p:txBody>
      </p:sp>
      <p:sp>
        <p:nvSpPr>
          <p:cNvPr id="147" name="Shape 147"/>
          <p:cNvSpPr/>
          <p:nvPr/>
        </p:nvSpPr>
        <p:spPr>
          <a:xfrm>
            <a:off x="177800" y="9484642"/>
            <a:ext cx="12065000"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pPr/>
            <a:r>
              <a:t>Copyright © 2016 The Printer Working Group. All rights reserved. The IPP Everywhere and PWG logos are registered trademarks of the IEEE-ISTO.</a:t>
            </a:r>
          </a:p>
        </p:txBody>
      </p:sp>
      <p:sp>
        <p:nvSpPr>
          <p:cNvPr id="148" name="Shape 148"/>
          <p:cNvSpPr/>
          <p:nvPr/>
        </p:nvSpPr>
        <p:spPr>
          <a:xfrm>
            <a:off x="12573000" y="1155700"/>
            <a:ext cx="263784" cy="187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00"/>
            </a:lvl1pPr>
          </a:lstStyle>
          <a:p>
            <a:pPr/>
            <a:r>
              <a:t>®</a:t>
            </a:r>
          </a:p>
        </p:txBody>
      </p:sp>
      <p:sp>
        <p:nvSpPr>
          <p:cNvPr id="149" name="Shape 149"/>
          <p:cNvSpPr/>
          <p:nvPr>
            <p:ph type="title"/>
          </p:nvPr>
        </p:nvSpPr>
        <p:spPr>
          <a:prstGeom prst="rect">
            <a:avLst/>
          </a:prstGeom>
        </p:spPr>
        <p:txBody>
          <a:bodyPr/>
          <a:lstStyle/>
          <a:p>
            <a:pPr/>
            <a:r>
              <a:t>IPP System Service (SYSTEM)</a:t>
            </a:r>
          </a:p>
        </p:txBody>
      </p:sp>
      <p:sp>
        <p:nvSpPr>
          <p:cNvPr id="150" name="Shape 150"/>
          <p:cNvSpPr/>
          <p:nvPr>
            <p:ph type="body" idx="1"/>
          </p:nvPr>
        </p:nvSpPr>
        <p:spPr>
          <a:prstGeom prst="rect">
            <a:avLst/>
          </a:prstGeom>
        </p:spPr>
        <p:txBody>
          <a:bodyPr/>
          <a:lstStyle/>
          <a:p>
            <a:pPr/>
            <a:r>
              <a:t>Current interim draft at:</a:t>
            </a:r>
          </a:p>
          <a:p>
            <a:pPr lvl="1"/>
            <a:r>
              <a:rPr u="sng">
                <a:hlinkClick r:id="rId3" invalidUrl="" action="" tgtFrame="" tooltip="" history="1" highlightClick="0" endSnd="0"/>
              </a:rPr>
              <a:t>http://ftp.pwg.org/pub/pwg/ipp/wd/wd-ippsystem10-20160117-rev.pdf</a:t>
            </a:r>
          </a:p>
          <a:p>
            <a:pPr/>
            <a:r>
              <a:t>Proposed Schedule:</a:t>
            </a:r>
          </a:p>
          <a:p>
            <a:pPr lvl="1"/>
            <a:r>
              <a:t>Prototype draft in Q2 2016</a:t>
            </a:r>
          </a:p>
        </p:txBody>
      </p:sp>
      <p:sp>
        <p:nvSpPr>
          <p:cNvPr id="151" name="Shape 151"/>
          <p:cNvSpPr/>
          <p:nvPr>
            <p:ph type="sldNum" sz="quarter" idx="2"/>
          </p:nvPr>
        </p:nvSpPr>
        <p:spPr>
          <a:xfrm>
            <a:off x="12513354" y="9484642"/>
            <a:ext cx="210468" cy="203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57799" marR="57799" indent="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57799" marR="57799" indent="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57799" marR="57799" indent="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57799" marR="57799" indent="0" algn="l" defTabSz="12954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