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D14A9C94-DDE4-41C2-844B-185FD87EB9D4}"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ext21-20220809.pdf"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20503.pdf" TargetMode="External"/><Relationship Id="rId4" Type="http://schemas.openxmlformats.org/officeDocument/2006/relationships/hyperlink" Target="https://ftp.pwg.org/pub/pwg/ipp/wd/wd-ipptrustnoone10-20210519.pdf" TargetMode="External"/><Relationship Id="rId5" Type="http://schemas.openxmlformats.org/officeDocument/2006/relationships/hyperlink" Target="https://ftp.pwg.org/pub/pwg/ipp/wd/wd-ippepx20-20211101.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20708.pdf"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ext21-20220809.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base23-20220809-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20-20220510-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selfcert20-20220510.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ebstore.ansi.org/Standards/ASTM/ASTMF349021" TargetMode="External"/><Relationship Id="rId4" Type="http://schemas.openxmlformats.org/officeDocument/2006/relationships/hyperlink" Target="https://www.whitehouse.gov/briefing-room/statements-releases/2022/05/06/fact-sheet-biden-administration-celebrates-launch-of-am-forward-and-calls-on-congress-to-pass-bipartisan-innovation-act/" TargetMode="External"/><Relationship Id="rId5" Type="http://schemas.openxmlformats.org/officeDocument/2006/relationships/hyperlink" Target="https://www.pdfa.org/pdf-2-0-adds-step-3d-model-support/" TargetMode="External"/><Relationship Id="rId6" Type="http://schemas.openxmlformats.org/officeDocument/2006/relationships/hyperlink" Target="https://www.iso.org/standard/77686.html"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nformational/bp-ippauth10-20190816-5199.10.pdf" TargetMode="External"/><Relationship Id="rId4" Type="http://schemas.openxmlformats.org/officeDocument/2006/relationships/hyperlink" Target="https://datatracker.ietf.org/wg/oauth/documents/" TargetMode="External"/><Relationship Id="rId5" Type="http://schemas.openxmlformats.org/officeDocument/2006/relationships/hyperlink" Target="https://datatracker.ietf.org/doc/draft-ietf-oauth-security-topics/" TargetMode="External"/><Relationship Id="rId6" Type="http://schemas.openxmlformats.org/officeDocument/2006/relationships/hyperlink" Target="https://datatracker.ietf.org/doc/rfc8628/" TargetMode="External"/><Relationship Id="rId7" Type="http://schemas.openxmlformats.org/officeDocument/2006/relationships/hyperlink" Target="https://datatracker.ietf.org/doc/rfc8693/" TargetMode="External"/><Relationship Id="rId8" Type="http://schemas.openxmlformats.org/officeDocument/2006/relationships/hyperlink" Target="https://openid.net/developers/specs/"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iana.org/protocols#index_O" TargetMode="Externa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210409.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p:cNvSpPr txBox="1"/>
          <p:nvPr>
            <p:ph type="ctrTitle"/>
          </p:nvPr>
        </p:nvSpPr>
        <p:spPr>
          <a:prstGeom prst="rect">
            <a:avLst/>
          </a:prstGeom>
        </p:spPr>
        <p:txBody>
          <a:bodyPr/>
          <a:lstStyle/>
          <a:p>
            <a:pPr/>
            <a:r>
              <a:t>IPP Workgroup Session</a:t>
            </a:r>
          </a:p>
        </p:txBody>
      </p:sp>
      <p:sp>
        <p:nvSpPr>
          <p:cNvPr id="75" name="August 16, 2022"/>
          <p:cNvSpPr txBox="1"/>
          <p:nvPr>
            <p:ph type="subTitle" sz="half" idx="1"/>
          </p:nvPr>
        </p:nvSpPr>
        <p:spPr>
          <a:prstGeom prst="rect">
            <a:avLst/>
          </a:prstGeom>
        </p:spPr>
        <p:txBody>
          <a:bodyPr/>
          <a:lstStyle>
            <a:lvl1pPr marR="40639">
              <a:spcBef>
                <a:spcPts val="500"/>
              </a:spcBef>
            </a:lvl1pPr>
          </a:lstStyle>
          <a:p>
            <a:pPr/>
            <a:r>
              <a:t>August 16, 2022</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600"/>
            </a:pPr>
            <a:r>
              <a:t>Pending Errata:</a:t>
            </a:r>
          </a:p>
          <a:p>
            <a:pPr lvl="1">
              <a:defRPr sz="2000"/>
            </a:pPr>
            <a:r>
              <a:t>PWG 5100.5-2019 (Document Object v1.1): 4 issues</a:t>
            </a:r>
          </a:p>
          <a:p>
            <a:pPr lvl="1">
              <a:defRPr sz="2000"/>
            </a:pPr>
            <a:r>
              <a:t>PWG 5100.6-2003 (Page Overrides v1.0): 2 issues</a:t>
            </a:r>
          </a:p>
          <a:p>
            <a:pPr lvl="1">
              <a:defRPr sz="2000"/>
            </a:pPr>
            <a:r>
              <a:t>PWG 5100.8-2003 ("-actuals" v1.0): 1 issue</a:t>
            </a:r>
          </a:p>
          <a:p>
            <a:pPr lvl="1">
              <a:defRPr sz="2000"/>
            </a:pPr>
            <a:r>
              <a:t>PWG 5100.9-2009 (Printer State Extensions v1.0): 2 issues</a:t>
            </a:r>
          </a:p>
          <a:p>
            <a:pPr lvl="1">
              <a:defRPr sz="2000"/>
            </a:pPr>
            <a:r>
              <a:t>PWG 5100.15-2014 (FaxOut v1.0): 2 issues</a:t>
            </a:r>
          </a:p>
          <a:p>
            <a:pPr lvl="1">
              <a:defRPr sz="2000"/>
            </a:pPr>
            <a:r>
              <a:t>PWG 5100.18-2015 (Infrastructure Extensions v1.0): 8 issues</a:t>
            </a:r>
          </a:p>
          <a:p>
            <a:pPr lvl="1">
              <a:defRPr sz="2000"/>
            </a:pPr>
            <a:r>
              <a:t>PWG 5100.19-2015 (Implementor's Guide v2.0): 8 issues</a:t>
            </a:r>
          </a:p>
          <a:p>
            <a:pPr lvl="1">
              <a:defRPr sz="2000"/>
            </a:pPr>
            <a:r>
              <a:t>PWG 5100.22-2019 (System Service v1.0): 3 issues</a:t>
            </a:r>
          </a:p>
          <a:p>
            <a:pPr lvl="1">
              <a:defRPr sz="2000"/>
            </a:pPr>
            <a:r>
              <a:t>PWG 5107.3-2019 (MFD Alerts v1.1): 1 issue</a:t>
            </a:r>
          </a:p>
          <a:p>
            <a:pPr marL="383539" indent="-342899">
              <a:defRPr sz="2600"/>
            </a:pPr>
            <a:r>
              <a:t>In-Progress Errata:</a:t>
            </a:r>
          </a:p>
          <a:p>
            <a:pPr lvl="1">
              <a:defRPr sz="2000"/>
            </a:pPr>
            <a:r>
              <a:t>PWG 5100.3-2001 (Production Printing): 2 issues</a:t>
            </a:r>
          </a:p>
          <a:p>
            <a:pPr lvl="1">
              <a:defRPr sz="2000"/>
            </a:pPr>
            <a:r>
              <a:t>PWG 5100.7-2019 (Job Extensions v2.0): 8 issues</a:t>
            </a:r>
          </a:p>
          <a:p>
            <a:pPr lvl="1">
              <a:defRPr sz="2000"/>
            </a:pPr>
            <a:r>
              <a:t>PWG 5100.11-2010 (JPS2 - Enterprise Printing): 7 issues</a:t>
            </a:r>
          </a:p>
          <a:p>
            <a:pPr lvl="1">
              <a:defRPr sz="2000"/>
            </a:pPr>
            <a:r>
              <a:t>PWG 5100.12-2015 (IPP 2.0, 2.1, and 2.2): 2 issues</a:t>
            </a:r>
          </a:p>
          <a:p>
            <a:pPr lvl="1">
              <a:defRPr sz="2000"/>
            </a:pPr>
            <a:r>
              <a:t>PWG 5100.13-2012 (JPS3 - Driverless Printing): 15 issues</a:t>
            </a:r>
          </a:p>
          <a:p>
            <a:pPr lvl="1">
              <a:defRPr sz="2000"/>
            </a:pPr>
            <a:r>
              <a:t>PWG 5100.14-2020 (IPP Everywhere v1.1): 4 issues</a:t>
            </a:r>
          </a:p>
          <a:p>
            <a:pPr lvl="1">
              <a:defRPr sz="2000"/>
            </a:pPr>
            <a:r>
              <a:t>PWG 5100.20-2020 (IPP Everywhere v1.1 Self-Cert): 1 issue</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nitial/Interim Specifications"/>
          <p:cNvSpPr txBox="1"/>
          <p:nvPr>
            <p:ph type="title"/>
          </p:nvPr>
        </p:nvSpPr>
        <p:spPr>
          <a:prstGeom prst="rect">
            <a:avLst/>
          </a:prstGeom>
        </p:spPr>
        <p:txBody>
          <a:bodyPr/>
          <a:lstStyle/>
          <a:p>
            <a:pPr/>
            <a:r>
              <a:t>Initial/Interim Specifications</a:t>
            </a:r>
          </a:p>
        </p:txBody>
      </p:sp>
      <p:sp>
        <p:nvSpPr>
          <p:cNvPr id="167" name="Internet Printing Protocol/2.x Fourth Edition (BASE)…"/>
          <p:cNvSpPr txBox="1"/>
          <p:nvPr>
            <p:ph type="body" idx="1"/>
          </p:nvPr>
        </p:nvSpPr>
        <p:spPr>
          <a:xfrm>
            <a:off x="647700" y="1968500"/>
            <a:ext cx="11709400" cy="7480300"/>
          </a:xfrm>
          <a:prstGeom prst="rect">
            <a:avLst/>
          </a:prstGeom>
        </p:spPr>
        <p:txBody>
          <a:bodyPr/>
          <a:lstStyle/>
          <a:p>
            <a:pPr/>
            <a:r>
              <a:t>Internet Printing Protocol/2.x Fourth Edition (BASE)</a:t>
            </a:r>
          </a:p>
          <a:p>
            <a:pPr lvl="1"/>
            <a:r>
              <a:t>URL</a:t>
            </a:r>
          </a:p>
          <a:p>
            <a:pPr/>
            <a:r>
              <a:t>IPP Everywhere™ v2.0 (EVE)</a:t>
            </a:r>
          </a:p>
          <a:p>
            <a:pPr lvl="1"/>
            <a:r>
              <a:t>URL</a:t>
            </a:r>
          </a:p>
          <a:p>
            <a:pPr/>
            <a:r>
              <a:t>IPP Everywhere™ Printer Self-Certification Manual v2.0 (SELFCERT)</a:t>
            </a:r>
          </a:p>
          <a:p>
            <a:pPr lvl="1"/>
            <a:r>
              <a:t>URL</a:t>
            </a:r>
          </a:p>
          <a:p>
            <a:pPr/>
            <a:r>
              <a:t>IPP Job Extensions v2.1 (JOBEXT)</a:t>
            </a:r>
          </a:p>
          <a:p>
            <a:pPr lvl="1"/>
            <a:r>
              <a:rPr u="sng">
                <a:solidFill>
                  <a:srgbClr val="0000FF"/>
                </a:solidFill>
                <a:uFill>
                  <a:solidFill>
                    <a:srgbClr val="0000FF"/>
                  </a:solidFill>
                </a:uFill>
                <a:hlinkClick r:id="rId3" invalidUrl="" action="" tgtFrame="" tooltip="" history="1" highlightClick="0" endSnd="0"/>
              </a:rPr>
              <a:t>https://ftp.pwg.org/pub/pwg/ipp/wd/wd-ippjobext21-20220809.pdf</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Prototype-Ready Specifications"/>
          <p:cNvSpPr txBox="1"/>
          <p:nvPr>
            <p:ph type="title"/>
          </p:nvPr>
        </p:nvSpPr>
        <p:spPr>
          <a:prstGeom prst="rect">
            <a:avLst/>
          </a:prstGeom>
        </p:spPr>
        <p:txBody>
          <a:bodyPr/>
          <a:lstStyle/>
          <a:p>
            <a:pPr/>
            <a:r>
              <a:t>Prototype-Ready Specifications</a:t>
            </a:r>
          </a:p>
        </p:txBody>
      </p:sp>
      <p:sp>
        <p:nvSpPr>
          <p:cNvPr id="176" name="IPP Driverless Printing Extensions v2.0 (NODRIVER)…"/>
          <p:cNvSpPr txBox="1"/>
          <p:nvPr>
            <p:ph type="body" idx="1"/>
          </p:nvPr>
        </p:nvSpPr>
        <p:spPr>
          <a:xfrm>
            <a:off x="647700" y="1968500"/>
            <a:ext cx="11709400" cy="7480300"/>
          </a:xfrm>
          <a:prstGeom prst="rect">
            <a:avLst/>
          </a:prstGeom>
        </p:spPr>
        <p:txBody>
          <a:bodyPr/>
          <a:lstStyle/>
          <a:p>
            <a:pPr/>
            <a:r>
              <a:t>IPP Driverless Printing Extensions v2.0 (NODRIVER)</a:t>
            </a:r>
          </a:p>
          <a:p>
            <a:pPr lvl="1"/>
            <a:r>
              <a:rPr u="sng">
                <a:solidFill>
                  <a:srgbClr val="0000FF"/>
                </a:solidFill>
                <a:uFill>
                  <a:solidFill>
                    <a:srgbClr val="0000FF"/>
                  </a:solidFill>
                </a:uFill>
                <a:hlinkClick r:id="rId3" invalidUrl="" action="" tgtFrame="" tooltip="" history="1" highlightClick="0" endSnd="0"/>
              </a:rPr>
              <a:t>https://ftp.pwg.org/pub/pwg/ipp/wd/wd-ippnodriver20-20220503.pdf</a:t>
            </a:r>
          </a:p>
          <a:p>
            <a:pPr/>
            <a:r>
              <a:t>IPP Encrypted Jobs and Documents v1.0 (TRUSTNOONE)</a:t>
            </a:r>
          </a:p>
          <a:p>
            <a:pPr lvl="1"/>
            <a:r>
              <a:rPr u="sng">
                <a:solidFill>
                  <a:srgbClr val="0000FF"/>
                </a:solidFill>
                <a:uFill>
                  <a:solidFill>
                    <a:srgbClr val="0000FF"/>
                  </a:solidFill>
                </a:uFill>
                <a:hlinkClick r:id="rId4" invalidUrl="" action="" tgtFrame="" tooltip="" history="1" highlightClick="0" endSnd="0"/>
              </a:rPr>
              <a:t>https://ftp.pwg.org/pub/pwg/ipp/wd/wd-ipptrustnoone10-20210519.pdf</a:t>
            </a:r>
          </a:p>
          <a:p>
            <a:pPr/>
            <a:r>
              <a:t>IPP Enterprise Printing Extensions v2.0 (EPX)</a:t>
            </a:r>
          </a:p>
          <a:p>
            <a:pPr lvl="1"/>
            <a:r>
              <a:rPr u="sng">
                <a:solidFill>
                  <a:srgbClr val="0000FF"/>
                </a:solidFill>
                <a:uFill>
                  <a:solidFill>
                    <a:srgbClr val="0000FF"/>
                  </a:solidFill>
                </a:uFill>
                <a:hlinkClick r:id="rId5" invalidUrl="" action="" tgtFrame="" tooltip="" history="1" highlightClick="0" endSnd="0"/>
              </a:rPr>
              <a:t>https://ftp.pwg.org/pub/pwg/ipp/wd/wd-ippepx20-20211101.pdf</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2"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4" name="Stable Specifications"/>
          <p:cNvSpPr txBox="1"/>
          <p:nvPr>
            <p:ph type="title"/>
          </p:nvPr>
        </p:nvSpPr>
        <p:spPr>
          <a:prstGeom prst="rect">
            <a:avLst/>
          </a:prstGeom>
        </p:spPr>
        <p:txBody>
          <a:bodyPr/>
          <a:lstStyle/>
          <a:p>
            <a:pPr/>
            <a:r>
              <a:t>Stable Specifications</a:t>
            </a:r>
          </a:p>
        </p:txBody>
      </p:sp>
      <p:sp>
        <p:nvSpPr>
          <p:cNvPr id="185" name="IPP Production Printing Extensions v2.0 (PPX)…"/>
          <p:cNvSpPr txBox="1"/>
          <p:nvPr>
            <p:ph type="body" idx="1"/>
          </p:nvPr>
        </p:nvSpPr>
        <p:spPr>
          <a:xfrm>
            <a:off x="647700" y="1968500"/>
            <a:ext cx="11709400" cy="7480300"/>
          </a:xfrm>
          <a:prstGeom prst="rect">
            <a:avLst/>
          </a:prstGeom>
        </p:spPr>
        <p:txBody>
          <a:bodyPr/>
          <a:lstStyle/>
          <a:p>
            <a:pPr/>
            <a:r>
              <a:t>IPP Production Printing Extensions v2.0 (PPX)</a:t>
            </a:r>
          </a:p>
          <a:p>
            <a:pPr lvl="1"/>
            <a:r>
              <a:rPr u="sng">
                <a:solidFill>
                  <a:srgbClr val="0000FF"/>
                </a:solidFill>
                <a:uFill>
                  <a:solidFill>
                    <a:srgbClr val="0000FF"/>
                  </a:solidFill>
                </a:uFill>
                <a:hlinkClick r:id="rId3" invalidUrl="" action="" tgtFrame="" tooltip="" history="1" highlightClick="0" endSnd="0"/>
              </a:rPr>
              <a:t>https://ftp.pwg.org/pub/pwg/ipp/wd/wd-ippppx20-20220708.pdf</a:t>
            </a:r>
          </a:p>
          <a:p>
            <a:pPr lvl="1"/>
            <a:r>
              <a:t>Prototyping completed in the ippsample project</a:t>
            </a:r>
          </a:p>
          <a:p>
            <a:pPr lvl="1"/>
            <a:r>
              <a:t>Needs IPP WG last call</a:t>
            </a: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1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1"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3" name="IPP Job Extensions v2.1"/>
          <p:cNvSpPr txBox="1"/>
          <p:nvPr>
            <p:ph type="title"/>
          </p:nvPr>
        </p:nvSpPr>
        <p:spPr>
          <a:prstGeom prst="rect">
            <a:avLst/>
          </a:prstGeom>
        </p:spPr>
        <p:txBody>
          <a:bodyPr/>
          <a:lstStyle/>
          <a:p>
            <a:pPr/>
            <a:r>
              <a:t>IPP Job Extensions v2.1</a:t>
            </a:r>
          </a:p>
        </p:txBody>
      </p:sp>
      <p:sp>
        <p:nvSpPr>
          <p:cNvPr id="194" name="Initial draft:…"/>
          <p:cNvSpPr txBox="1"/>
          <p:nvPr>
            <p:ph type="body" idx="1"/>
          </p:nvPr>
        </p:nvSpPr>
        <p:spPr>
          <a:prstGeom prst="rect">
            <a:avLst/>
          </a:prstGeom>
        </p:spPr>
        <p:txBody>
          <a:bodyPr/>
          <a:lstStyle/>
          <a:p>
            <a:pPr/>
            <a:r>
              <a:t>Initial draft:</a:t>
            </a:r>
          </a:p>
          <a:p>
            <a:pPr lvl="1"/>
            <a:r>
              <a:rPr u="sng">
                <a:solidFill>
                  <a:srgbClr val="0000FF"/>
                </a:solidFill>
                <a:uFill>
                  <a:solidFill>
                    <a:srgbClr val="0000FF"/>
                  </a:solidFill>
                </a:uFill>
                <a:hlinkClick r:id="rId3" invalidUrl="" action="" tgtFrame="" tooltip="" history="1" highlightClick="0" endSnd="0"/>
              </a:rPr>
              <a:t>https://ftp.pwg.org/pub/pwg/ipp/wd/wd-ippjobext21-20220809.pdf</a:t>
            </a:r>
          </a:p>
          <a:p>
            <a:pPr/>
            <a:r>
              <a:t>Errata update of PWG 5100.7-2019</a:t>
            </a:r>
          </a:p>
          <a:p>
            <a:pPr/>
            <a:r>
              <a:t>Primary focus is clarifications for "media-col", "media-col-database", "media-col-ready", "media-size", and "media-size-supported"</a:t>
            </a:r>
          </a:p>
          <a:p>
            <a:pPr/>
            <a:r>
              <a:t>Proposed schedule:</a:t>
            </a:r>
          </a:p>
          <a:p>
            <a:pPr lvl="1"/>
            <a:r>
              <a:t>Stable draft Q4 2022</a:t>
            </a:r>
          </a:p>
        </p:txBody>
      </p:sp>
      <p:sp>
        <p:nvSpPr>
          <p:cNvPr id="195" name="Slide Number"/>
          <p:cNvSpPr txBox="1"/>
          <p:nvPr>
            <p:ph type="sldNum" sz="quarter" idx="2"/>
          </p:nvPr>
        </p:nvSpPr>
        <p:spPr>
          <a:xfrm>
            <a:off x="12552942" y="9487551"/>
            <a:ext cx="13129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0"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0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02" name="Lunch Break"/>
          <p:cNvSpPr txBox="1"/>
          <p:nvPr>
            <p:ph type="ctrTitle"/>
          </p:nvPr>
        </p:nvSpPr>
        <p:spPr>
          <a:prstGeom prst="rect">
            <a:avLst/>
          </a:prstGeom>
        </p:spPr>
        <p:txBody>
          <a:bodyPr/>
          <a:lstStyle/>
          <a:p>
            <a:pPr/>
            <a:r>
              <a:t>Lunch Break</a:t>
            </a:r>
          </a:p>
        </p:txBody>
      </p:sp>
      <p:sp>
        <p:nvSpPr>
          <p:cNvPr id="203" name="Resuming at 12:45pm ET"/>
          <p:cNvSpPr txBox="1"/>
          <p:nvPr>
            <p:ph type="subTitle" sz="half" idx="1"/>
          </p:nvPr>
        </p:nvSpPr>
        <p:spPr>
          <a:prstGeom prst="rect">
            <a:avLst/>
          </a:prstGeom>
        </p:spPr>
        <p:txBody>
          <a:bodyPr/>
          <a:lstStyle/>
          <a:p>
            <a:pPr/>
          </a:p>
          <a:p>
            <a:pPr>
              <a:defRPr i="1"/>
            </a:pPr>
            <a:r>
              <a:t>Resuming at 12:45pm ET</a:t>
            </a:r>
          </a:p>
        </p:txBody>
      </p:sp>
      <p:sp>
        <p:nvSpPr>
          <p:cNvPr id="2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1" name="IPP/2.x Fourth Edition"/>
          <p:cNvSpPr txBox="1"/>
          <p:nvPr>
            <p:ph type="title"/>
          </p:nvPr>
        </p:nvSpPr>
        <p:spPr>
          <a:prstGeom prst="rect">
            <a:avLst/>
          </a:prstGeom>
        </p:spPr>
        <p:txBody>
          <a:bodyPr/>
          <a:lstStyle/>
          <a:p>
            <a:pPr/>
            <a:r>
              <a:t>IPP/2.x Fourth Edition</a:t>
            </a:r>
          </a:p>
        </p:txBody>
      </p:sp>
      <p:sp>
        <p:nvSpPr>
          <p:cNvPr id="212"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https://ftp.pwg.org/pub/pwg/ipp/wd/wd-ippbase23-20220809-rev.pdf</a:t>
            </a:r>
          </a:p>
          <a:p>
            <a:pPr/>
            <a:r>
              <a:t>Errata update of PWG 5100.12-2015:</a:t>
            </a:r>
          </a:p>
          <a:p>
            <a:pPr lvl="1"/>
            <a:r>
              <a:t>Clarification about Get-Printer-Attributes operation</a:t>
            </a:r>
          </a:p>
          <a:p>
            <a:pPr lvl="1"/>
            <a:r>
              <a:t>Definition of classes or categories of printers</a:t>
            </a:r>
          </a:p>
          <a:p>
            <a:pPr lvl="1"/>
            <a:r>
              <a:t>Updated document references, including an informative reference to IPP Everywhere</a:t>
            </a:r>
          </a:p>
          <a:p>
            <a:pPr lvl="1"/>
            <a:r>
              <a:t>Simplified reference tables and conformance requirements</a:t>
            </a:r>
          </a:p>
          <a:p>
            <a:pPr lvl="1"/>
            <a:r>
              <a:t>New history of the development of the Internet Printing Protocol content to explain how we ended up with different protocol versions with the same encoding</a:t>
            </a:r>
          </a:p>
          <a:p>
            <a:pPr/>
            <a:r>
              <a:t>Proposed schedule:</a:t>
            </a:r>
          </a:p>
          <a:p>
            <a:pPr lvl="1"/>
            <a:r>
              <a:t>Prototype draft after EPX 2.0, FIN 3.0, and PPX 2.0</a:t>
            </a:r>
          </a:p>
        </p:txBody>
      </p:sp>
      <p:sp>
        <p:nvSpPr>
          <p:cNvPr id="2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8"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0" name="IPP Everywhere v2.0"/>
          <p:cNvSpPr txBox="1"/>
          <p:nvPr>
            <p:ph type="title"/>
          </p:nvPr>
        </p:nvSpPr>
        <p:spPr>
          <a:prstGeom prst="rect">
            <a:avLst/>
          </a:prstGeom>
        </p:spPr>
        <p:txBody>
          <a:bodyPr/>
          <a:lstStyle/>
          <a:p>
            <a:pPr/>
            <a:r>
              <a:t>IPP Everywhere v2.0</a:t>
            </a:r>
          </a:p>
        </p:txBody>
      </p:sp>
      <p:sp>
        <p:nvSpPr>
          <p:cNvPr id="221"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https://ftp.pwg.org/pub/pwg/ipp/wd/wd-ippeve20-20220510-rev.pdf</a:t>
            </a:r>
          </a:p>
          <a:p>
            <a:pPr/>
            <a:r>
              <a:t>Major update of PWG 5100.14-2020: IPP Everywhere v1.1</a:t>
            </a:r>
          </a:p>
          <a:p>
            <a:pPr lvl="1"/>
            <a:r>
              <a:t>Most RECOMMENDED items become REQUIRED</a:t>
            </a:r>
          </a:p>
          <a:p>
            <a:pPr lvl="1"/>
            <a:r>
              <a:t>New CONDITIONALLY REQUIRED items</a:t>
            </a:r>
          </a:p>
          <a:p>
            <a:pPr lvl="1"/>
            <a:r>
              <a:t>Get-Printers from PWG 5100.22 for print servers</a:t>
            </a:r>
          </a:p>
          <a:p>
            <a:pPr/>
            <a:r>
              <a:t>Proposed schedule:</a:t>
            </a:r>
          </a:p>
          <a:p>
            <a:pPr lvl="1"/>
            <a:r>
              <a:t>Prototype draft Q3/Q4 2022</a:t>
            </a:r>
          </a:p>
        </p:txBody>
      </p:sp>
      <p:sp>
        <p:nvSpPr>
          <p:cNvPr id="2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7"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9" name="IPP Everywhere Printer Self-Certification Manual v2.0"/>
          <p:cNvSpPr txBox="1"/>
          <p:nvPr>
            <p:ph type="title"/>
          </p:nvPr>
        </p:nvSpPr>
        <p:spPr>
          <a:prstGeom prst="rect">
            <a:avLst/>
          </a:prstGeom>
        </p:spPr>
        <p:txBody>
          <a:bodyPr/>
          <a:lstStyle/>
          <a:p>
            <a:pPr/>
            <a:r>
              <a:t>IPP Everywhere Printer Self-Certification Manual v2.0</a:t>
            </a:r>
          </a:p>
        </p:txBody>
      </p:sp>
      <p:sp>
        <p:nvSpPr>
          <p:cNvPr id="230" name="Initial draft:…"/>
          <p:cNvSpPr txBox="1"/>
          <p:nvPr>
            <p:ph type="body" idx="1"/>
          </p:nvPr>
        </p:nvSpPr>
        <p:spPr>
          <a:prstGeom prst="rect">
            <a:avLst/>
          </a:prstGeom>
        </p:spPr>
        <p:txBody>
          <a:bodyPr/>
          <a:lstStyle/>
          <a:p>
            <a:pPr/>
            <a:r>
              <a:t>Initial draft:</a:t>
            </a:r>
          </a:p>
          <a:p>
            <a:pPr lvl="1"/>
            <a:r>
              <a:rPr u="sng">
                <a:solidFill>
                  <a:srgbClr val="0000FF"/>
                </a:solidFill>
                <a:uFill>
                  <a:solidFill>
                    <a:srgbClr val="0000FF"/>
                  </a:solidFill>
                </a:uFill>
                <a:hlinkClick r:id="rId3" invalidUrl="" action="" tgtFrame="" tooltip="" history="1" highlightClick="0" endSnd="0"/>
              </a:rPr>
              <a:t>https://ftp.pwg.org/pub/pwg/ipp/wd/wd-ippeveselfcert20-20220510.pdf</a:t>
            </a:r>
          </a:p>
          <a:p>
            <a:pPr/>
            <a:r>
              <a:t>Major update to PWG 5100.20-2020</a:t>
            </a:r>
          </a:p>
          <a:p>
            <a:pPr lvl="1"/>
            <a:r>
              <a:t>Synchronize with changes in IPP Everywhere v2.0</a:t>
            </a:r>
          </a:p>
          <a:p>
            <a:pPr lvl="1"/>
            <a:r>
              <a:t>Add IPP-USB support (particularly for USB-only printers)</a:t>
            </a:r>
          </a:p>
          <a:p>
            <a:pPr lvl="1"/>
            <a:r>
              <a:t>Add feature tests for duplex, finishings, roll, tray</a:t>
            </a:r>
          </a:p>
          <a:p>
            <a:pPr lvl="1"/>
            <a:r>
              <a:t>Add Get-Printers test for servers</a:t>
            </a:r>
          </a:p>
          <a:p>
            <a:pPr/>
            <a:r>
              <a:t>Proposed schedule:</a:t>
            </a:r>
          </a:p>
          <a:p>
            <a:pPr lvl="1"/>
            <a:r>
              <a:t>Prototype draft and beta tools Q3/Q4 2022</a:t>
            </a:r>
          </a:p>
        </p:txBody>
      </p:sp>
      <p:sp>
        <p:nvSpPr>
          <p:cNvPr id="23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6"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8" name="Self-Certification Tools"/>
          <p:cNvSpPr txBox="1"/>
          <p:nvPr>
            <p:ph type="title"/>
          </p:nvPr>
        </p:nvSpPr>
        <p:spPr>
          <a:prstGeom prst="rect">
            <a:avLst/>
          </a:prstGeom>
        </p:spPr>
        <p:txBody>
          <a:bodyPr/>
          <a:lstStyle/>
          <a:p>
            <a:pPr/>
            <a:r>
              <a:t>Self-Certification Tools</a:t>
            </a:r>
          </a:p>
        </p:txBody>
      </p:sp>
      <p:sp>
        <p:nvSpPr>
          <p:cNvPr id="239" name="Platforms:…"/>
          <p:cNvSpPr txBox="1"/>
          <p:nvPr>
            <p:ph type="body" idx="1"/>
          </p:nvPr>
        </p:nvSpPr>
        <p:spPr>
          <a:prstGeom prst="rect">
            <a:avLst/>
          </a:prstGeom>
        </p:spPr>
        <p:txBody>
          <a:bodyPr/>
          <a:lstStyle/>
          <a:p>
            <a:pPr/>
            <a:r>
              <a:t>Platforms:</a:t>
            </a:r>
          </a:p>
          <a:p>
            <a:pPr lvl="1"/>
            <a:r>
              <a:t>Linux: Drop Red Hat, Ubuntu 22.04 LTS for Intel</a:t>
            </a:r>
          </a:p>
          <a:p>
            <a:pPr lvl="1"/>
            <a:r>
              <a:t>macOS: macOS 12+ for Intel and Apple Silicon</a:t>
            </a:r>
          </a:p>
          <a:p>
            <a:pPr lvl="1"/>
            <a:r>
              <a:t>Windows: Windows 10+ and higher for Intel</a:t>
            </a:r>
          </a:p>
          <a:p>
            <a:pPr/>
            <a:r>
              <a:t>Replace/augment scripts with GUI front-end?</a:t>
            </a:r>
          </a:p>
          <a:p>
            <a:pPr/>
            <a:r>
              <a:t>Look at publishing on corresponding App stores as free apps?</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Before We Begin..."/>
          <p:cNvSpPr txBox="1"/>
          <p:nvPr>
            <p:ph type="title"/>
          </p:nvPr>
        </p:nvSpPr>
        <p:spPr>
          <a:prstGeom prst="rect">
            <a:avLst/>
          </a:prstGeom>
        </p:spPr>
        <p:txBody>
          <a:bodyPr/>
          <a:lstStyle/>
          <a:p>
            <a:pPr/>
            <a:r>
              <a:t>Before We Begin...</a:t>
            </a:r>
          </a:p>
        </p:txBody>
      </p:sp>
      <p:sp>
        <p:nvSpPr>
          <p:cNvPr id="83"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Document</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5"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4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8" name="IPP Workgroup Session"/>
          <p:cNvSpPr txBox="1"/>
          <p:nvPr>
            <p:ph type="ctrTitle"/>
          </p:nvPr>
        </p:nvSpPr>
        <p:spPr>
          <a:prstGeom prst="rect">
            <a:avLst/>
          </a:prstGeom>
        </p:spPr>
        <p:txBody>
          <a:bodyPr/>
          <a:lstStyle/>
          <a:p>
            <a:pPr/>
            <a:r>
              <a:t>IPP Workgroup Session</a:t>
            </a:r>
          </a:p>
        </p:txBody>
      </p:sp>
      <p:sp>
        <p:nvSpPr>
          <p:cNvPr id="249" name="August 17, 2022"/>
          <p:cNvSpPr txBox="1"/>
          <p:nvPr>
            <p:ph type="subTitle" sz="half" idx="1"/>
          </p:nvPr>
        </p:nvSpPr>
        <p:spPr>
          <a:prstGeom prst="rect">
            <a:avLst/>
          </a:prstGeom>
        </p:spPr>
        <p:txBody>
          <a:bodyPr/>
          <a:lstStyle>
            <a:lvl1pPr marR="40639">
              <a:spcBef>
                <a:spcPts val="500"/>
              </a:spcBef>
            </a:lvl1pPr>
          </a:lstStyle>
          <a:p>
            <a:pPr/>
            <a:r>
              <a:t>August 17, 2022</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Before We Begin..."/>
          <p:cNvSpPr txBox="1"/>
          <p:nvPr>
            <p:ph type="title"/>
          </p:nvPr>
        </p:nvSpPr>
        <p:spPr>
          <a:prstGeom prst="rect">
            <a:avLst/>
          </a:prstGeom>
        </p:spPr>
        <p:txBody>
          <a:bodyPr/>
          <a:lstStyle/>
          <a:p>
            <a:pPr/>
            <a:r>
              <a:t>Before We Begin...</a:t>
            </a:r>
          </a:p>
        </p:txBody>
      </p:sp>
      <p:sp>
        <p:nvSpPr>
          <p:cNvPr id="257"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Document</a:t>
            </a:r>
          </a:p>
          <a:p>
            <a:pPr lvl="1"/>
            <a:r>
              <a:t>(but please do read the IP policy above if you haven't done so)</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3"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5" name="Agenda"/>
          <p:cNvSpPr txBox="1"/>
          <p:nvPr>
            <p:ph type="title"/>
          </p:nvPr>
        </p:nvSpPr>
        <p:spPr>
          <a:prstGeom prst="rect">
            <a:avLst/>
          </a:prstGeom>
        </p:spPr>
        <p:txBody>
          <a:bodyPr/>
          <a:lstStyle/>
          <a:p>
            <a:pPr/>
            <a:r>
              <a:t>Agenda</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67"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69773"/>
                <a:gridCol w="7847263"/>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10:00 - 11:00</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Liaisons/Discussion</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Evolution of IPP and OAuth, part 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 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Evolution of IPP and OAuth, part 2</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68" name="August 17, 2022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17, 2022 (US Eastern Daylight Time)</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3"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5" name="3D Printing and Scanning Discussions"/>
          <p:cNvSpPr txBox="1"/>
          <p:nvPr>
            <p:ph type="title"/>
          </p:nvPr>
        </p:nvSpPr>
        <p:spPr>
          <a:prstGeom prst="rect">
            <a:avLst/>
          </a:prstGeom>
        </p:spPr>
        <p:txBody>
          <a:bodyPr/>
          <a:lstStyle/>
          <a:p>
            <a:pPr/>
            <a:r>
              <a:t>3D Printing and Scanning Discussions</a:t>
            </a:r>
          </a:p>
        </p:txBody>
      </p:sp>
      <p:sp>
        <p:nvSpPr>
          <p:cNvPr id="276" name="Current documents:…"/>
          <p:cNvSpPr txBox="1"/>
          <p:nvPr>
            <p:ph type="body" idx="1"/>
          </p:nvPr>
        </p:nvSpPr>
        <p:spPr>
          <a:prstGeom prst="rect">
            <a:avLst/>
          </a:prstGeom>
        </p:spPr>
        <p:txBody>
          <a:bodyPr/>
          <a:lstStyle/>
          <a:p>
            <a:pPr/>
            <a:r>
              <a:t>Current documents:</a:t>
            </a:r>
          </a:p>
          <a:p>
            <a:pPr lvl="1"/>
            <a:r>
              <a:t>PWG 5100.21-2019: IPP 3D Printing Extensions v1.1</a:t>
            </a:r>
          </a:p>
          <a:p>
            <a:pPr lvl="1"/>
            <a:r>
              <a:t>PWG 5199.5-2017: PWG 3D Print Job Ticket and Associated Capabilities v1.0 (PJT3D)</a:t>
            </a:r>
          </a:p>
          <a:p>
            <a:pPr/>
            <a:r>
              <a:t>Proposed future work (2022-2023):</a:t>
            </a:r>
          </a:p>
          <a:p>
            <a:pPr lvl="1"/>
            <a:r>
              <a:t>IPP 3D Scan Service v1.0 specification to address 3D scanning </a:t>
            </a:r>
          </a:p>
          <a:p>
            <a:pPr lvl="1"/>
            <a:r>
              <a:t>IPP 3D Production Printing Extensions v1.0 specification to address VDMA - OPC UA "Joint Working Group (JWG) for Additive Manufacturing" efforts</a:t>
            </a:r>
          </a:p>
          <a:p>
            <a:pPr lvl="1"/>
            <a:r>
              <a:t>Updated PWG 3D Print Job Ticket and Associated Capabilities v2.0 (PJT3D) best practice to incorporate production extensions and IPP 3D v1.1</a:t>
            </a:r>
          </a:p>
        </p:txBody>
      </p:sp>
      <p:sp>
        <p:nvSpPr>
          <p:cNvPr id="2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2"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4" name="3D Printing News"/>
          <p:cNvSpPr txBox="1"/>
          <p:nvPr>
            <p:ph type="title"/>
          </p:nvPr>
        </p:nvSpPr>
        <p:spPr>
          <a:prstGeom prst="rect">
            <a:avLst/>
          </a:prstGeom>
        </p:spPr>
        <p:txBody>
          <a:bodyPr/>
          <a:lstStyle/>
          <a:p>
            <a:pPr/>
            <a:r>
              <a:t>3D Printing News</a:t>
            </a:r>
          </a:p>
        </p:txBody>
      </p:sp>
      <p:sp>
        <p:nvSpPr>
          <p:cNvPr id="285" name="ASTM has published an Additive Manufacturing Common Data Dictionary standard…"/>
          <p:cNvSpPr txBox="1"/>
          <p:nvPr>
            <p:ph type="body" idx="1"/>
          </p:nvPr>
        </p:nvSpPr>
        <p:spPr>
          <a:prstGeom prst="rect">
            <a:avLst/>
          </a:prstGeom>
        </p:spPr>
        <p:txBody>
          <a:bodyPr/>
          <a:lstStyle/>
          <a:p>
            <a:pPr/>
            <a:r>
              <a:t>ASTM has published an Additive Manufacturing Common Data Dictionary standard</a:t>
            </a:r>
          </a:p>
          <a:p>
            <a:pPr lvl="1"/>
            <a:r>
              <a:t>ASTM F3490-21 Standard Practice For Additive Manufacturing - General Principles - Overview Of Data Pedigree</a:t>
            </a:r>
          </a:p>
          <a:p>
            <a:pPr lvl="1"/>
            <a:r>
              <a:rPr u="sng">
                <a:solidFill>
                  <a:srgbClr val="0000FF"/>
                </a:solidFill>
                <a:uFill>
                  <a:solidFill>
                    <a:srgbClr val="0000FF"/>
                  </a:solidFill>
                </a:uFill>
                <a:hlinkClick r:id="rId3" invalidUrl="" action="" tgtFrame="" tooltip="" history="1" highlightClick="0" endSnd="0"/>
              </a:rPr>
              <a:t>https://webstore.ansi.org/Standards/ASTM/ASTMF349021</a:t>
            </a:r>
          </a:p>
          <a:p>
            <a:pPr/>
            <a:r>
              <a:t>Biden Administration announces "AM Forward" program for small to medium size manufacturers:</a:t>
            </a:r>
          </a:p>
          <a:p>
            <a:pPr lvl="1"/>
            <a:r>
              <a:rPr u="sng">
                <a:solidFill>
                  <a:srgbClr val="0000FF"/>
                </a:solidFill>
                <a:uFill>
                  <a:solidFill>
                    <a:srgbClr val="0000FF"/>
                  </a:solidFill>
                </a:uFill>
                <a:hlinkClick r:id="rId4" invalidUrl="" action="" tgtFrame="" tooltip="" history="1" highlightClick="0" endSnd="0"/>
              </a:rPr>
              <a:t>https://www.whitehouse.gov/briefing-room/statements-releases/2022/05/06/fact-sheet-biden-administration-celebrates-launch-of-am-forward-and-calls-on-congress-to-pass-bipartisan-innovation-act/</a:t>
            </a:r>
          </a:p>
          <a:p>
            <a:pPr/>
            <a:r>
              <a:t>ISO has approved 3D PDF with STEP</a:t>
            </a:r>
          </a:p>
          <a:p>
            <a:pPr lvl="1"/>
            <a:r>
              <a:t>ISO/TS 24064 Document management - Portable Document Format - 3D data streams conforming to the ISO 10303:242</a:t>
            </a:r>
          </a:p>
          <a:p>
            <a:pPr lvl="1"/>
            <a:r>
              <a:rPr u="sng">
                <a:solidFill>
                  <a:srgbClr val="0000FF"/>
                </a:solidFill>
                <a:uFill>
                  <a:solidFill>
                    <a:srgbClr val="0000FF"/>
                  </a:solidFill>
                </a:uFill>
                <a:hlinkClick r:id="rId5" invalidUrl="" action="" tgtFrame="" tooltip="" history="1" highlightClick="0" endSnd="0"/>
              </a:rPr>
              <a:t>https://www.pdfa.org/pdf-2-0-adds-step-3d-model-support/</a:t>
            </a:r>
          </a:p>
          <a:p>
            <a:pPr lvl="1"/>
            <a:r>
              <a:rPr u="sng">
                <a:solidFill>
                  <a:srgbClr val="0000FF"/>
                </a:solidFill>
                <a:uFill>
                  <a:solidFill>
                    <a:srgbClr val="0000FF"/>
                  </a:solidFill>
                </a:uFill>
                <a:hlinkClick r:id="rId6" invalidUrl="" action="" tgtFrame="" tooltip="" history="1" highlightClick="0" endSnd="0"/>
              </a:rPr>
              <a:t>https://www.iso.org/standard/77686.html</a:t>
            </a:r>
          </a:p>
        </p:txBody>
      </p:sp>
      <p:sp>
        <p:nvSpPr>
          <p:cNvPr id="2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1"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2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3" name="3D Meetings (1/2)"/>
          <p:cNvSpPr txBox="1"/>
          <p:nvPr>
            <p:ph type="title"/>
          </p:nvPr>
        </p:nvSpPr>
        <p:spPr>
          <a:prstGeom prst="rect">
            <a:avLst/>
          </a:prstGeom>
        </p:spPr>
        <p:txBody>
          <a:bodyPr/>
          <a:lstStyle/>
          <a:p>
            <a:pPr/>
            <a:r>
              <a:t>3D Meetings (1/2)</a:t>
            </a:r>
          </a:p>
        </p:txBody>
      </p:sp>
      <p:sp>
        <p:nvSpPr>
          <p:cNvPr id="294" name="ASTM International Conference on Additive Manufacturing (ASTM ICAM 2022):…"/>
          <p:cNvSpPr txBox="1"/>
          <p:nvPr>
            <p:ph type="body" idx="1"/>
          </p:nvPr>
        </p:nvSpPr>
        <p:spPr>
          <a:prstGeom prst="rect">
            <a:avLst/>
          </a:prstGeom>
        </p:spPr>
        <p:txBody>
          <a:bodyPr/>
          <a:lstStyle/>
          <a:p>
            <a:pPr/>
            <a:r>
              <a:t>ASTM International Conference on Additive Manufacturing (ASTM ICAM 2022):</a:t>
            </a:r>
          </a:p>
          <a:p>
            <a:pPr lvl="1"/>
            <a:r>
              <a:t>October 31 – November 4, 2022 sponsored by the ASTM International Additive Manufactured Center of Excellence (AM CoE), will be held in Orlando, FL at the JW Marriott Orlando Bonnet Creek Resort and Spa</a:t>
            </a:r>
          </a:p>
          <a:p>
            <a:pPr lvl="1"/>
            <a:r>
              <a:t>Alan Sukert (IDS Workgroup Chair) and Paul Tykodi (IPP Co-chair) will be attending in-person on Friday Nov 4th, 2022 on behalf of the PWG to make a presentation in the conference's Cyber Security track on the possible value of extending Common Criteria to cover 3D printing equipment as a mechanism for adding Cyber Security controls to the Additive Manufacturing digital thread</a:t>
            </a:r>
          </a:p>
        </p:txBody>
      </p:sp>
      <p:sp>
        <p:nvSpPr>
          <p:cNvPr id="2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0"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2" name="3D Meetings (2/2)"/>
          <p:cNvSpPr txBox="1"/>
          <p:nvPr>
            <p:ph type="title"/>
          </p:nvPr>
        </p:nvSpPr>
        <p:spPr>
          <a:prstGeom prst="rect">
            <a:avLst/>
          </a:prstGeom>
        </p:spPr>
        <p:txBody>
          <a:bodyPr/>
          <a:lstStyle/>
          <a:p>
            <a:pPr/>
            <a:r>
              <a:t>3D Meetings (2/2)</a:t>
            </a:r>
          </a:p>
        </p:txBody>
      </p:sp>
      <p:sp>
        <p:nvSpPr>
          <p:cNvPr id="303" name="Standards Forum at formnext – Nov 14, 2022 – Frankfurt Germany:…"/>
          <p:cNvSpPr txBox="1"/>
          <p:nvPr>
            <p:ph type="body" idx="1"/>
          </p:nvPr>
        </p:nvSpPr>
        <p:spPr>
          <a:prstGeom prst="rect">
            <a:avLst/>
          </a:prstGeom>
        </p:spPr>
        <p:txBody>
          <a:bodyPr/>
          <a:lstStyle/>
          <a:p>
            <a:pPr/>
            <a:r>
              <a:t>Standards Forum at formnext – Nov 14, 2022 – Frankfurt Germany:</a:t>
            </a:r>
          </a:p>
          <a:p>
            <a:pPr lvl="1"/>
            <a:r>
              <a:t>If attending formnext in person, due to participation in the activities of the VDMA – OPC UA Joint Working Group, attend the Standards Forum as well. Sponsored by US Commercial Service, ASTM, and ISO. </a:t>
            </a:r>
          </a:p>
          <a:p>
            <a:pPr/>
            <a:r>
              <a:t>formnext – Nov 15 – 18, 2022 – Frankfurt Germany:</a:t>
            </a:r>
          </a:p>
          <a:p>
            <a:pPr lvl="1"/>
            <a:r>
              <a:t>Possibility to attend in person in the event the VDMA – OPC UA Joint Working Group makes a presentation at formnext. If they don’t, attend virtually </a:t>
            </a:r>
          </a:p>
          <a:p>
            <a:pPr/>
            <a:r>
              <a:t>Transportation Research Board ‐ 2nd International Conference on 3D Printing and Transportation: Late November 2022 – Keck Center – Washington, DC:</a:t>
            </a:r>
          </a:p>
          <a:p>
            <a:pPr lvl="1"/>
            <a:r>
              <a:t>Attend in person – on site</a:t>
            </a:r>
          </a:p>
          <a:p>
            <a:pPr lvl="1"/>
            <a:r>
              <a:t>Possibility to make a presentation on safe G‐code </a:t>
            </a:r>
          </a:p>
        </p:txBody>
      </p:sp>
      <p:sp>
        <p:nvSpPr>
          <p:cNvPr id="3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1" name="Evolution of IPP and OAuth"/>
          <p:cNvSpPr txBox="1"/>
          <p:nvPr>
            <p:ph type="title"/>
          </p:nvPr>
        </p:nvSpPr>
        <p:spPr>
          <a:prstGeom prst="rect">
            <a:avLst/>
          </a:prstGeom>
        </p:spPr>
        <p:txBody>
          <a:bodyPr/>
          <a:lstStyle/>
          <a:p>
            <a:pPr/>
            <a:r>
              <a:t>Evolution of IPP and OAuth</a:t>
            </a:r>
          </a:p>
        </p:txBody>
      </p:sp>
      <p:sp>
        <p:nvSpPr>
          <p:cNvPr id="312" name="IPP + OAuth first documented in PWG 5199.10-2019: IPP Authentication Methods v1.0…"/>
          <p:cNvSpPr txBox="1"/>
          <p:nvPr>
            <p:ph type="body" idx="1"/>
          </p:nvPr>
        </p:nvSpPr>
        <p:spPr>
          <a:prstGeom prst="rect">
            <a:avLst/>
          </a:prstGeom>
        </p:spPr>
        <p:txBody>
          <a:bodyPr/>
          <a:lstStyle/>
          <a:p>
            <a:pPr marL="383539" indent="-342899">
              <a:defRPr sz="2900"/>
            </a:pPr>
            <a:r>
              <a:t>IPP + OAuth first documented in PWG 5199.10-2019: IPP Authentication Methods v1.0</a:t>
            </a:r>
          </a:p>
          <a:p>
            <a:pPr lvl="1">
              <a:defRPr sz="2300"/>
            </a:pPr>
            <a:r>
              <a:rPr u="sng">
                <a:solidFill>
                  <a:srgbClr val="0000FF"/>
                </a:solidFill>
                <a:uFill>
                  <a:solidFill>
                    <a:srgbClr val="0000FF"/>
                  </a:solidFill>
                </a:uFill>
                <a:hlinkClick r:id="rId3" invalidUrl="" action="" tgtFrame="" tooltip="" history="1" highlightClick="0" endSnd="0"/>
              </a:rPr>
              <a:t>https://ftp.pwg.org/pub/pwg/informational/bp-ippauth10-20190816-5199.10.pdf</a:t>
            </a:r>
          </a:p>
          <a:p>
            <a:pPr marL="383539" indent="-342899">
              <a:defRPr sz="2900"/>
            </a:pPr>
            <a:r>
              <a:t>The IETF OAuth WG has/will publish(ed) new documents:</a:t>
            </a:r>
          </a:p>
          <a:p>
            <a:pPr lvl="1">
              <a:defRPr sz="2300"/>
            </a:pPr>
            <a:r>
              <a:t>Current documents:</a:t>
            </a:r>
            <a:br/>
            <a:r>
              <a:rPr u="sng">
                <a:solidFill>
                  <a:srgbClr val="0000FF"/>
                </a:solidFill>
                <a:uFill>
                  <a:solidFill>
                    <a:srgbClr val="0000FF"/>
                  </a:solidFill>
                </a:uFill>
                <a:hlinkClick r:id="rId4" invalidUrl="" action="" tgtFrame="" tooltip="" history="1" highlightClick="0" endSnd="0"/>
              </a:rPr>
              <a:t>https://datatracker.ietf.org/wg/oauth/documents/</a:t>
            </a:r>
          </a:p>
          <a:p>
            <a:pPr lvl="1">
              <a:defRPr sz="2300"/>
            </a:pPr>
            <a:r>
              <a:t>(WG Consensus) OAuth 2.0 Security Best Current Practice</a:t>
            </a:r>
            <a:br/>
            <a:r>
              <a:rPr u="sng">
                <a:solidFill>
                  <a:srgbClr val="0000FF"/>
                </a:solidFill>
                <a:uFill>
                  <a:solidFill>
                    <a:srgbClr val="0000FF"/>
                  </a:solidFill>
                </a:uFill>
                <a:hlinkClick r:id="rId5" invalidUrl="" action="" tgtFrame="" tooltip="" history="1" highlightClick="0" endSnd="0"/>
              </a:rPr>
              <a:t>https://datatracker.ietf.org/doc/draft-ietf-oauth-security-topics/</a:t>
            </a:r>
          </a:p>
          <a:p>
            <a:pPr lvl="1">
              <a:defRPr sz="2300"/>
            </a:pPr>
            <a:r>
              <a:t>RFC 8628: OAuth 2.0 Device Authorization Grant</a:t>
            </a:r>
            <a:br/>
            <a:r>
              <a:rPr u="sng">
                <a:solidFill>
                  <a:srgbClr val="0000FF"/>
                </a:solidFill>
                <a:uFill>
                  <a:solidFill>
                    <a:srgbClr val="0000FF"/>
                  </a:solidFill>
                </a:uFill>
                <a:hlinkClick r:id="rId6" invalidUrl="" action="" tgtFrame="" tooltip="" history="1" highlightClick="0" endSnd="0"/>
              </a:rPr>
              <a:t>https://datatracker.ietf.org/doc/rfc8628/</a:t>
            </a:r>
          </a:p>
          <a:p>
            <a:pPr lvl="1">
              <a:defRPr sz="2300"/>
            </a:pPr>
            <a:r>
              <a:t>RFC 8693: OAuth 2.0 Token Exchange</a:t>
            </a:r>
            <a:br/>
            <a:r>
              <a:rPr u="sng">
                <a:solidFill>
                  <a:srgbClr val="0000FF"/>
                </a:solidFill>
                <a:uFill>
                  <a:solidFill>
                    <a:srgbClr val="0000FF"/>
                  </a:solidFill>
                </a:uFill>
                <a:hlinkClick r:id="rId7" invalidUrl="" action="" tgtFrame="" tooltip="" history="1" highlightClick="0" endSnd="0"/>
              </a:rPr>
              <a:t>https://datatracker.ietf.org/doc/rfc8693/</a:t>
            </a:r>
          </a:p>
          <a:p>
            <a:pPr marL="383539" indent="-342899">
              <a:defRPr sz="2900"/>
            </a:pPr>
            <a:r>
              <a:t>Similarly, the OpenID Foundation has published updated specifications:</a:t>
            </a:r>
          </a:p>
          <a:p>
            <a:pPr lvl="1">
              <a:defRPr sz="2300"/>
            </a:pPr>
            <a:r>
              <a:rPr u="sng">
                <a:solidFill>
                  <a:srgbClr val="0000FF"/>
                </a:solidFill>
                <a:uFill>
                  <a:solidFill>
                    <a:srgbClr val="0000FF"/>
                  </a:solidFill>
                </a:uFill>
                <a:hlinkClick r:id="rId8" invalidUrl="" action="" tgtFrame="" tooltip="" history="1" highlightClick="0" endSnd="0"/>
              </a:rPr>
              <a:t>https://openid.net/developers/specs/</a:t>
            </a:r>
          </a:p>
        </p:txBody>
      </p:sp>
      <p:sp>
        <p:nvSpPr>
          <p:cNvPr id="3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8"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0" name="Evolution of IPP and OAuth (con't)"/>
          <p:cNvSpPr txBox="1"/>
          <p:nvPr>
            <p:ph type="title"/>
          </p:nvPr>
        </p:nvSpPr>
        <p:spPr>
          <a:prstGeom prst="rect">
            <a:avLst/>
          </a:prstGeom>
        </p:spPr>
        <p:txBody>
          <a:bodyPr/>
          <a:lstStyle/>
          <a:p>
            <a:pPr/>
            <a:r>
              <a:t>Evolution of IPP and OAuth (con't)</a:t>
            </a:r>
          </a:p>
        </p:txBody>
      </p:sp>
      <p:sp>
        <p:nvSpPr>
          <p:cNvPr id="321" name="Microsoft Universal Print Service uses OAuth + special RESTful provisioning endpoint to issue an X.509 Client certificate that the IPP Proxy uses when negotiating a TLS connection with the IPP Infrastructure Printer…"/>
          <p:cNvSpPr txBox="1"/>
          <p:nvPr>
            <p:ph type="body" idx="1"/>
          </p:nvPr>
        </p:nvSpPr>
        <p:spPr>
          <a:prstGeom prst="rect">
            <a:avLst/>
          </a:prstGeom>
        </p:spPr>
        <p:txBody>
          <a:bodyPr/>
          <a:lstStyle/>
          <a:p>
            <a:pPr/>
            <a:r>
              <a:t>Microsoft Universal Print Service uses OAuth + special RESTful provisioning endpoint to issue an X.509 Client certificate that the IPP Proxy uses when negotiating a TLS connection with the IPP Infrastructure Printer</a:t>
            </a:r>
          </a:p>
          <a:p>
            <a:pPr lvl="1"/>
            <a:r>
              <a:t>We have been talking about updates to PWG 5100.18 (INFRA) and 5100.22 (SYSTEM) to incorporate System-issued client certificates</a:t>
            </a:r>
          </a:p>
          <a:p>
            <a:pPr/>
            <a:r>
              <a:t>Mopria also has a cloud printing profile in development</a:t>
            </a:r>
          </a:p>
        </p:txBody>
      </p:sp>
      <p:sp>
        <p:nvSpPr>
          <p:cNvPr id="3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7"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9" name="Goals for PWG 5199.10"/>
          <p:cNvSpPr txBox="1"/>
          <p:nvPr>
            <p:ph type="title"/>
          </p:nvPr>
        </p:nvSpPr>
        <p:spPr>
          <a:prstGeom prst="rect">
            <a:avLst/>
          </a:prstGeom>
        </p:spPr>
        <p:txBody>
          <a:bodyPr/>
          <a:lstStyle/>
          <a:p>
            <a:pPr/>
            <a:r>
              <a:t>Goals for PWG 5199.10</a:t>
            </a:r>
          </a:p>
        </p:txBody>
      </p:sp>
      <p:sp>
        <p:nvSpPr>
          <p:cNvPr id="330" name="Update for current standards and use cases/requirements…"/>
          <p:cNvSpPr txBox="1"/>
          <p:nvPr>
            <p:ph type="body" idx="1"/>
          </p:nvPr>
        </p:nvSpPr>
        <p:spPr>
          <a:prstGeom prst="rect">
            <a:avLst/>
          </a:prstGeom>
        </p:spPr>
        <p:txBody>
          <a:bodyPr/>
          <a:lstStyle/>
          <a:p>
            <a:pPr/>
            <a:r>
              <a:t>Update for current standards and use cases/requirements</a:t>
            </a:r>
          </a:p>
          <a:p>
            <a:pPr/>
            <a:r>
              <a:t>Promote interoperability with multiple implementations</a:t>
            </a:r>
          </a:p>
          <a:p>
            <a:pPr/>
            <a:r>
              <a:t>Define/reference best practices</a:t>
            </a:r>
          </a:p>
          <a:p>
            <a:pPr/>
            <a:r>
              <a:t>Extend IPP authentication model as needed</a:t>
            </a:r>
          </a:p>
        </p:txBody>
      </p:sp>
      <p:sp>
        <p:nvSpPr>
          <p:cNvPr id="33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8928"/>
                <a:gridCol w="784121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10:00 - 10:45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10:45 - 11:00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Prototype-Ready Specifications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 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Evolution of IPP/2.x and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6, 2022 (US Eastern Daylight Time)"/>
          <p:cNvSpPr txBox="1"/>
          <p:nvPr/>
        </p:nvSpPr>
        <p:spPr>
          <a:xfrm>
            <a:off x="14287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16, 2022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6"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8" name="Errata for PWG 5199.10"/>
          <p:cNvSpPr txBox="1"/>
          <p:nvPr>
            <p:ph type="title"/>
          </p:nvPr>
        </p:nvSpPr>
        <p:spPr>
          <a:prstGeom prst="rect">
            <a:avLst/>
          </a:prstGeom>
        </p:spPr>
        <p:txBody>
          <a:bodyPr/>
          <a:lstStyle/>
          <a:p>
            <a:pPr/>
            <a:r>
              <a:t>Errata for PWG 5199.10</a:t>
            </a:r>
          </a:p>
        </p:txBody>
      </p:sp>
      <p:sp>
        <p:nvSpPr>
          <p:cNvPr id="339" name="Add information about getting server metadata (RFC 8414/OpenID) which provides capabilities and endpoints…"/>
          <p:cNvSpPr txBox="1"/>
          <p:nvPr>
            <p:ph type="body" idx="1"/>
          </p:nvPr>
        </p:nvSpPr>
        <p:spPr>
          <a:prstGeom prst="rect">
            <a:avLst/>
          </a:prstGeom>
        </p:spPr>
        <p:txBody>
          <a:bodyPr/>
          <a:lstStyle/>
          <a:p>
            <a:pPr/>
            <a:r>
              <a:t>Add information about getting server metadata (RFC 8414/OpenID) which provides capabilities and endpoints</a:t>
            </a:r>
          </a:p>
          <a:p>
            <a:pPr lvl="1"/>
            <a:r>
              <a:t>Two different "well-known" resource paths</a:t>
            </a:r>
          </a:p>
          <a:p>
            <a:pPr lvl="1"/>
            <a:r>
              <a:t>"oauth-authorization-server-uri (uri)" points to root ("https://oauth.example.com/")</a:t>
            </a:r>
          </a:p>
          <a:p>
            <a:pPr lvl="1"/>
            <a:r>
              <a:t>GET "/.well-known/oauth-authorization-server" (RFC 8414) and "/.well-known/openid-configuration" (OpenID) to get JSON-formatted server metadata</a:t>
            </a:r>
          </a:p>
          <a:p>
            <a:pPr/>
            <a:r>
              <a:t>Clarify resource identifiers for OAuth</a:t>
            </a:r>
          </a:p>
          <a:p>
            <a:pPr lvl="1"/>
            <a:r>
              <a:t>Normally the "printer-uri (uri)" value</a:t>
            </a:r>
          </a:p>
          <a:p>
            <a:pPr lvl="1"/>
            <a:r>
              <a:t>Define new "oauth-resource-uri (uri)" Printer Description/System Description attributes to make this explicit</a:t>
            </a:r>
          </a:p>
          <a:p>
            <a:pPr/>
            <a:r>
              <a:t>Fix terminology to match OAuth RFCs as needed</a:t>
            </a:r>
          </a:p>
        </p:txBody>
      </p:sp>
      <p:sp>
        <p:nvSpPr>
          <p:cNvPr id="3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5"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7" name="Errata for PWG 5199.10 (con't)"/>
          <p:cNvSpPr txBox="1"/>
          <p:nvPr>
            <p:ph type="title"/>
          </p:nvPr>
        </p:nvSpPr>
        <p:spPr>
          <a:prstGeom prst="rect">
            <a:avLst/>
          </a:prstGeom>
        </p:spPr>
        <p:txBody>
          <a:bodyPr/>
          <a:lstStyle/>
          <a:p>
            <a:pPr/>
            <a:r>
              <a:t>Errata for PWG 5199.10 (con't)</a:t>
            </a:r>
          </a:p>
        </p:txBody>
      </p:sp>
      <p:sp>
        <p:nvSpPr>
          <p:cNvPr id="348" name="Recommend RFC 7519 JSON Web Token…"/>
          <p:cNvSpPr txBox="1"/>
          <p:nvPr>
            <p:ph type="body" idx="1"/>
          </p:nvPr>
        </p:nvSpPr>
        <p:spPr>
          <a:prstGeom prst="rect">
            <a:avLst/>
          </a:prstGeom>
        </p:spPr>
        <p:txBody>
          <a:bodyPr/>
          <a:lstStyle/>
          <a:p>
            <a:pPr/>
            <a:r>
              <a:t>Recommend RFC 7519 JSON Web Token</a:t>
            </a:r>
          </a:p>
          <a:p>
            <a:pPr/>
            <a:r>
              <a:t>Recommend RFC 7636 Proof Key for Code Exchange by OAuth Public Clients</a:t>
            </a:r>
          </a:p>
          <a:p>
            <a:pPr/>
            <a:r>
              <a:t>Add RFC 8693 OAuth Token Exchange</a:t>
            </a:r>
          </a:p>
          <a:p>
            <a:pPr lvl="1"/>
            <a:r>
              <a:t>"grant_types_supported" server metadata lists 'urn:ietf:params:oauth:grant-type:token-exchange' when token exchange is supported</a:t>
            </a:r>
          </a:p>
          <a:p>
            <a:pPr lvl="1"/>
            <a:r>
              <a:t>IANA OAuth registries: </a:t>
            </a:r>
            <a:r>
              <a:rPr u="sng">
                <a:solidFill>
                  <a:srgbClr val="0000FF"/>
                </a:solidFill>
                <a:uFill>
                  <a:solidFill>
                    <a:srgbClr val="0000FF"/>
                  </a:solidFill>
                </a:uFill>
                <a:hlinkClick r:id="rId3" invalidUrl="" action="" tgtFrame="" tooltip="" history="1" highlightClick="0" endSnd="0"/>
              </a:rPr>
              <a:t>https://www.iana.org/protocols#index_O</a:t>
            </a:r>
          </a:p>
          <a:p>
            <a:pPr lvl="1"/>
            <a:r>
              <a:t>"resource" parameter is usually the Printer URI but we'll have the "oauth-resource-uri (uri)" attribute to provide the correct URI</a:t>
            </a:r>
          </a:p>
          <a:p>
            <a:pPr lvl="2"/>
            <a:r>
              <a:t>Will this cause problems for multi-homed servers?</a:t>
            </a:r>
          </a:p>
          <a:p>
            <a:pPr/>
            <a:r>
              <a:t>Add RFC 8628 Device Authorization Grant for authorizing Printer/System</a:t>
            </a:r>
          </a:p>
          <a:p>
            <a:pPr/>
            <a:r>
              <a:t>Talk more about OAuth scopes</a:t>
            </a:r>
          </a:p>
          <a:p>
            <a:pPr lvl="1"/>
            <a:r>
              <a:t>Typically used to provide role/element-based access control</a:t>
            </a:r>
          </a:p>
          <a:p>
            <a:pPr lvl="1"/>
            <a:r>
              <a:t>Probably not useful/scalable to use Printer UUIDs or other identifiers</a:t>
            </a:r>
          </a:p>
        </p:txBody>
      </p:sp>
      <p:sp>
        <p:nvSpPr>
          <p:cNvPr id="3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5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54"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5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56" name="Lunch Break"/>
          <p:cNvSpPr txBox="1"/>
          <p:nvPr>
            <p:ph type="ctrTitle"/>
          </p:nvPr>
        </p:nvSpPr>
        <p:spPr>
          <a:prstGeom prst="rect">
            <a:avLst/>
          </a:prstGeom>
        </p:spPr>
        <p:txBody>
          <a:bodyPr/>
          <a:lstStyle/>
          <a:p>
            <a:pPr/>
            <a:r>
              <a:t>Lunch Break</a:t>
            </a:r>
          </a:p>
        </p:txBody>
      </p:sp>
      <p:sp>
        <p:nvSpPr>
          <p:cNvPr id="357" name="Resuming at 12:45pm ET"/>
          <p:cNvSpPr txBox="1"/>
          <p:nvPr>
            <p:ph type="subTitle" sz="half" idx="1"/>
          </p:nvPr>
        </p:nvSpPr>
        <p:spPr>
          <a:prstGeom prst="rect">
            <a:avLst/>
          </a:prstGeom>
        </p:spPr>
        <p:txBody>
          <a:bodyPr/>
          <a:lstStyle/>
          <a:p>
            <a:pPr/>
          </a:p>
          <a:p>
            <a:pPr>
              <a:defRPr i="1"/>
            </a:pPr>
            <a:r>
              <a:t>Resuming at 12:45pm ET</a:t>
            </a:r>
          </a:p>
        </p:txBody>
      </p:sp>
      <p:sp>
        <p:nvSpPr>
          <p:cNvPr id="3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3"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5" name="IPP and OAuth Work Items"/>
          <p:cNvSpPr txBox="1"/>
          <p:nvPr>
            <p:ph type="title"/>
          </p:nvPr>
        </p:nvSpPr>
        <p:spPr>
          <a:prstGeom prst="rect">
            <a:avLst/>
          </a:prstGeom>
        </p:spPr>
        <p:txBody>
          <a:bodyPr/>
          <a:lstStyle/>
          <a:p>
            <a:pPr/>
            <a:r>
              <a:t>IPP and OAuth Work Items</a:t>
            </a:r>
          </a:p>
        </p:txBody>
      </p:sp>
      <p:sp>
        <p:nvSpPr>
          <p:cNvPr id="366" name="Update documents:…"/>
          <p:cNvSpPr txBox="1"/>
          <p:nvPr>
            <p:ph type="body" idx="1"/>
          </p:nvPr>
        </p:nvSpPr>
        <p:spPr>
          <a:prstGeom prst="rect">
            <a:avLst/>
          </a:prstGeom>
        </p:spPr>
        <p:txBody>
          <a:bodyPr/>
          <a:lstStyle/>
          <a:p>
            <a:pPr lvl="1"/>
            <a:r>
              <a:t>Update documents:</a:t>
            </a:r>
          </a:p>
          <a:p>
            <a:pPr lvl="2"/>
            <a:r>
              <a:t>IPP Authentication Methods (AUTH)</a:t>
            </a:r>
          </a:p>
          <a:p>
            <a:pPr lvl="2"/>
            <a:r>
              <a:t>IPP Shared Infrastructure Extensions (INFRA)</a:t>
            </a:r>
          </a:p>
          <a:p>
            <a:pPr lvl="2"/>
            <a:r>
              <a:t>IPP System Service (SYSTEM)</a:t>
            </a:r>
          </a:p>
          <a:p>
            <a:pPr lvl="1"/>
            <a:r>
              <a:t>Implement OAuth support in CUPS (Client and Printer/System)</a:t>
            </a:r>
          </a:p>
          <a:p>
            <a:pPr lvl="2"/>
            <a:r>
              <a:t>CUPS includes an OAuth callback for bringing up any necessary UI or retrieving cached tokens, but we haven't implemented a default callback for Linux or macOS desktops</a:t>
            </a:r>
          </a:p>
          <a:p>
            <a:pPr lvl="2"/>
            <a:r>
              <a:t>CUPS 2.5 cupsd and CUPS 3.0 sharing server are supposed to include OAuth-based authenticated queues</a:t>
            </a:r>
          </a:p>
          <a:p>
            <a:pPr lvl="1"/>
            <a:r>
              <a:t>Implement OAuth support in PAPPL (Client) for IPP Proxy support</a:t>
            </a:r>
          </a:p>
          <a:p>
            <a:pPr lvl="1"/>
            <a:r>
              <a:t>Implement OAuth support in IPP Sample for ippproxy (Client) and ippserver (Printer/System)</a:t>
            </a:r>
          </a:p>
        </p:txBody>
      </p:sp>
      <p:sp>
        <p:nvSpPr>
          <p:cNvPr id="3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7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72"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7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74" name="Next Steps"/>
          <p:cNvSpPr txBox="1"/>
          <p:nvPr>
            <p:ph type="ctrTitle"/>
          </p:nvPr>
        </p:nvSpPr>
        <p:spPr>
          <a:prstGeom prst="rect">
            <a:avLst/>
          </a:prstGeom>
        </p:spPr>
        <p:txBody>
          <a:bodyPr/>
          <a:lstStyle/>
          <a:p>
            <a:pPr/>
            <a:r>
              <a:t>Next Steps</a:t>
            </a:r>
          </a:p>
        </p:txBody>
      </p:sp>
      <p:sp>
        <p:nvSpPr>
          <p:cNvPr id="375" name="Double-click to edit"/>
          <p:cNvSpPr txBox="1"/>
          <p:nvPr>
            <p:ph type="subTitle" sz="half" idx="1"/>
          </p:nvPr>
        </p:nvSpPr>
        <p:spPr>
          <a:prstGeom prst="rect">
            <a:avLst/>
          </a:prstGeom>
        </p:spPr>
        <p:txBody>
          <a:bodyPr/>
          <a:lstStyle/>
          <a:p>
            <a:pPr/>
          </a:p>
        </p:txBody>
      </p:sp>
      <p:sp>
        <p:nvSpPr>
          <p:cNvPr id="3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1"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3" name="Next Steps"/>
          <p:cNvSpPr txBox="1"/>
          <p:nvPr>
            <p:ph type="title"/>
          </p:nvPr>
        </p:nvSpPr>
        <p:spPr>
          <a:prstGeom prst="rect">
            <a:avLst/>
          </a:prstGeom>
        </p:spPr>
        <p:txBody>
          <a:bodyPr/>
          <a:lstStyle/>
          <a:p>
            <a:pPr/>
            <a:r>
              <a:t>Next Steps</a:t>
            </a:r>
          </a:p>
        </p:txBody>
      </p:sp>
      <p:sp>
        <p:nvSpPr>
          <p:cNvPr id="384" name="IPP/2.x Fourth Edition (Mike)…"/>
          <p:cNvSpPr txBox="1"/>
          <p:nvPr>
            <p:ph type="body" idx="1"/>
          </p:nvPr>
        </p:nvSpPr>
        <p:spPr>
          <a:prstGeom prst="rect">
            <a:avLst/>
          </a:prstGeom>
        </p:spPr>
        <p:txBody>
          <a:bodyPr/>
          <a:lstStyle/>
          <a:p>
            <a:pPr marL="383539" indent="-342899">
              <a:defRPr sz="2700"/>
            </a:pPr>
            <a:r>
              <a:t>IPP/2.x Fourth Edition (Mike)</a:t>
            </a:r>
          </a:p>
          <a:p>
            <a:pPr lvl="1">
              <a:defRPr sz="2100"/>
            </a:pPr>
            <a:r>
              <a:t>Prototype draft in Q3 2022</a:t>
            </a:r>
          </a:p>
          <a:p>
            <a:pPr marL="383539" indent="-342899">
              <a:defRPr sz="2700"/>
            </a:pPr>
            <a:r>
              <a:t>IPP Driverless Printing Extensions v2.0 (Smith)</a:t>
            </a:r>
          </a:p>
          <a:p>
            <a:pPr lvl="1">
              <a:defRPr sz="2100"/>
            </a:pPr>
            <a:r>
              <a:t>Stable draft in Q2/Q3 2022</a:t>
            </a:r>
          </a:p>
          <a:p>
            <a:pPr marL="383539" indent="-342899">
              <a:defRPr sz="2700"/>
            </a:pPr>
            <a:r>
              <a:t>IPP Encrypted Jobs and Documents v1.0 (Mike/Smith)</a:t>
            </a:r>
          </a:p>
          <a:p>
            <a:pPr lvl="1">
              <a:defRPr sz="2100"/>
            </a:pPr>
            <a:r>
              <a:t>Stable draft in Q4 2022</a:t>
            </a:r>
          </a:p>
          <a:p>
            <a:pPr marL="383539" indent="-342899">
              <a:defRPr sz="2700"/>
            </a:pPr>
            <a:r>
              <a:t>IPP Enterprise Printing Extensions v2.0 (Smith)</a:t>
            </a:r>
          </a:p>
          <a:p>
            <a:pPr lvl="1">
              <a:defRPr sz="2100"/>
            </a:pPr>
            <a:r>
              <a:t>Stable draft in Q3 2022</a:t>
            </a:r>
          </a:p>
          <a:p>
            <a:pPr marL="383539" indent="-342899">
              <a:defRPr sz="2700"/>
            </a:pPr>
            <a:r>
              <a:t>IPP Everywhere v2.0 (Mike)</a:t>
            </a:r>
          </a:p>
          <a:p>
            <a:pPr lvl="1">
              <a:defRPr sz="2100"/>
            </a:pPr>
            <a:r>
              <a:t>Prototype draft in Q3/Q4 2022</a:t>
            </a:r>
          </a:p>
          <a:p>
            <a:pPr marL="383539" indent="-342899">
              <a:defRPr sz="2700"/>
            </a:pPr>
            <a:r>
              <a:t>IPP Everywhere Printer Self-Certification Manual v2.0 (Mike)</a:t>
            </a:r>
          </a:p>
          <a:p>
            <a:pPr lvl="1">
              <a:defRPr sz="2100"/>
            </a:pPr>
            <a:r>
              <a:t>Prototype draft in Q3/Q4 2022</a:t>
            </a:r>
          </a:p>
          <a:p>
            <a:pPr marL="383539" indent="-342899">
              <a:defRPr sz="2700"/>
            </a:pPr>
            <a:r>
              <a:t>IPP Production Printing Extensions v2.0 (Mike)</a:t>
            </a:r>
          </a:p>
          <a:p>
            <a:pPr lvl="1">
              <a:defRPr sz="2100"/>
            </a:pPr>
            <a:r>
              <a:t>PWG Last Call in Q3 2022</a:t>
            </a:r>
          </a:p>
        </p:txBody>
      </p:sp>
      <p:sp>
        <p:nvSpPr>
          <p:cNvPr id="3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0"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3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2" name="More Information"/>
          <p:cNvSpPr txBox="1"/>
          <p:nvPr>
            <p:ph type="title"/>
          </p:nvPr>
        </p:nvSpPr>
        <p:spPr>
          <a:prstGeom prst="rect">
            <a:avLst/>
          </a:prstGeom>
        </p:spPr>
        <p:txBody>
          <a:bodyPr/>
          <a:lstStyle/>
          <a:p>
            <a:pPr/>
            <a:r>
              <a:t>More Information</a:t>
            </a:r>
          </a:p>
        </p:txBody>
      </p:sp>
      <p:sp>
        <p:nvSpPr>
          <p:cNvPr id="393"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September 1 and 15, 2022 at 3pm ET</a:t>
            </a:r>
          </a:p>
        </p:txBody>
      </p:sp>
      <p:sp>
        <p:nvSpPr>
          <p:cNvPr id="3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99"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401" name="Lunch Break"/>
          <p:cNvSpPr txBox="1"/>
          <p:nvPr>
            <p:ph type="ctrTitle"/>
          </p:nvPr>
        </p:nvSpPr>
        <p:spPr>
          <a:prstGeom prst="rect">
            <a:avLst/>
          </a:prstGeom>
        </p:spPr>
        <p:txBody>
          <a:bodyPr/>
          <a:lstStyle/>
          <a:p>
            <a:pPr/>
            <a:r>
              <a:t>Lunch Break</a:t>
            </a:r>
          </a:p>
        </p:txBody>
      </p:sp>
      <p:sp>
        <p:nvSpPr>
          <p:cNvPr id="402" name="Resuming at 12:45pm ET"/>
          <p:cNvSpPr txBox="1"/>
          <p:nvPr>
            <p:ph type="subTitle" sz="half" idx="1"/>
          </p:nvPr>
        </p:nvSpPr>
        <p:spPr>
          <a:prstGeom prst="rect">
            <a:avLst/>
          </a:prstGeom>
        </p:spPr>
        <p:txBody>
          <a:bodyPr/>
          <a:lstStyle/>
          <a:p>
            <a:pPr/>
          </a:p>
          <a:p>
            <a:pPr>
              <a:defRPr i="1"/>
            </a:pPr>
            <a:r>
              <a:t>Resuming at 12:45pm ET</a:t>
            </a:r>
          </a:p>
        </p:txBody>
      </p:sp>
      <p:sp>
        <p:nvSpPr>
          <p:cNvPr id="4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4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408" name="Copyright © 2022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41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1" name="IPP Workgroup Session"/>
          <p:cNvSpPr txBox="1"/>
          <p:nvPr>
            <p:ph type="ctrTitle"/>
          </p:nvPr>
        </p:nvSpPr>
        <p:spPr>
          <a:prstGeom prst="rect">
            <a:avLst/>
          </a:prstGeom>
        </p:spPr>
        <p:txBody>
          <a:bodyPr/>
          <a:lstStyle/>
          <a:p>
            <a:pPr/>
            <a:r>
              <a:t>IPP Workgroup Session</a:t>
            </a:r>
          </a:p>
        </p:txBody>
      </p:sp>
      <p:sp>
        <p:nvSpPr>
          <p:cNvPr id="412" name="August 18, 2022"/>
          <p:cNvSpPr txBox="1"/>
          <p:nvPr>
            <p:ph type="subTitle" sz="half" idx="1"/>
          </p:nvPr>
        </p:nvSpPr>
        <p:spPr>
          <a:prstGeom prst="rect">
            <a:avLst/>
          </a:prstGeom>
        </p:spPr>
        <p:txBody>
          <a:bodyPr/>
          <a:lstStyle>
            <a:lvl1pPr marR="40639">
              <a:spcBef>
                <a:spcPts val="500"/>
              </a:spcBef>
            </a:lvl1pPr>
          </a:lstStyle>
          <a:p>
            <a:pPr/>
            <a:r>
              <a:t>August 18, 2022</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17"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19" name="Before We Begin..."/>
          <p:cNvSpPr txBox="1"/>
          <p:nvPr>
            <p:ph type="title"/>
          </p:nvPr>
        </p:nvSpPr>
        <p:spPr>
          <a:prstGeom prst="rect">
            <a:avLst/>
          </a:prstGeom>
        </p:spPr>
        <p:txBody>
          <a:bodyPr/>
          <a:lstStyle/>
          <a:p>
            <a:pPr/>
            <a:r>
              <a:t>Before We Begin...</a:t>
            </a:r>
          </a:p>
        </p:txBody>
      </p:sp>
      <p:sp>
        <p:nvSpPr>
          <p:cNvPr id="420"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Document</a:t>
            </a:r>
          </a:p>
          <a:p>
            <a:pPr lvl="1"/>
            <a:r>
              <a:t>(but please do read the IP policy above if you haven't done so)</a:t>
            </a:r>
          </a:p>
        </p:txBody>
      </p:sp>
      <p:sp>
        <p:nvSpPr>
          <p:cNvPr id="4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4124"/>
                <a:gridCol w="7842912"/>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10:00 - 11:00</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Liaisons/Discussion</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Evolution of IPP and OAuth, part 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 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Evolution of IPP and OAuth, part 2</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August 17, 2022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17, 2022 (US Eastern Daylight Time)</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6"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28" name="Agenda"/>
          <p:cNvSpPr txBox="1"/>
          <p:nvPr>
            <p:ph type="title"/>
          </p:nvPr>
        </p:nvSpPr>
        <p:spPr>
          <a:prstGeom prst="rect">
            <a:avLst/>
          </a:prstGeom>
        </p:spPr>
        <p:txBody>
          <a:bodyPr/>
          <a:lstStyle/>
          <a:p>
            <a:pPr/>
            <a:r>
              <a:t>Agenda</a:t>
            </a:r>
          </a:p>
        </p:txBody>
      </p:sp>
      <p:sp>
        <p:nvSpPr>
          <p:cNvPr id="42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430"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2674"/>
                <a:gridCol w="7844362"/>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 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Extra 3D Printing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431" name="August 18, 2022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2022 (US Eastern Daylight Time)</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36"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4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38" name="Extra 3D Printing Topics"/>
          <p:cNvSpPr txBox="1"/>
          <p:nvPr>
            <p:ph type="title"/>
          </p:nvPr>
        </p:nvSpPr>
        <p:spPr>
          <a:prstGeom prst="rect">
            <a:avLst/>
          </a:prstGeom>
        </p:spPr>
        <p:txBody>
          <a:bodyPr/>
          <a:lstStyle/>
          <a:p>
            <a:pPr/>
            <a:r>
              <a:t>Extra 3D Printing Topics</a:t>
            </a:r>
          </a:p>
        </p:txBody>
      </p:sp>
      <p:sp>
        <p:nvSpPr>
          <p:cNvPr id="439" name="Double-click to edit"/>
          <p:cNvSpPr txBox="1"/>
          <p:nvPr>
            <p:ph type="body" idx="1"/>
          </p:nvPr>
        </p:nvSpPr>
        <p:spPr>
          <a:prstGeom prst="rect">
            <a:avLst/>
          </a:prstGeom>
        </p:spPr>
        <p:txBody>
          <a:bodyPr/>
          <a:lstStyle/>
          <a:p>
            <a:pPr/>
          </a:p>
        </p:txBody>
      </p:sp>
      <p:sp>
        <p:nvSpPr>
          <p:cNvPr id="4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3350"/>
                <a:gridCol w="7843685"/>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10:00 - 12:00</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254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 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Extra 3D Printing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August 18, 2022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2022 (US Eastern Daylight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https://ftp.pwg.org/pub/pwg/ipp/charter/ch-ipp-charter-20210409.pdf</a:t>
            </a:r>
          </a:p>
          <a:p>
            <a:pPr/>
            <a:r>
              <a:t>The Internet Printing Protocol (IPP) workgroup is chartered with the maintenance of IPP and the IETF IPP registry, and support for new clients, network architectures (Cloud, SDN), MFD/Imaging service bindings, and emerging technologies such as 3D Printing</a:t>
            </a:r>
          </a:p>
          <a:p>
            <a:pPr/>
            <a:r>
              <a:t>In addition, we maintain the IETF Finisher MIB, Job MIB, and Printer MIB registries, the PWG MIBs, the PWG Semantic Model schema,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Internet Printing Protocol/2.x Fourth Edition, IPP Encrypted Jobs and Documents v1.0, IPP Everywhere v2.0, IPP Everywhere Printer Self-Certification Manual v2.0, IPP Job Extensions v2.1, IPP Production Printing Extensions v2.0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a:r>
              <a:t>PWG Specifications in development:</a:t>
            </a:r>
          </a:p>
          <a:p>
            <a:pPr lvl="1"/>
            <a:r>
              <a:t>Internet Printing Protocol/2.x Fourth Edition	- Interim</a:t>
            </a:r>
          </a:p>
          <a:p>
            <a:pPr lvl="1"/>
            <a:r>
              <a:t>IPP Driverless Printing Extensions v2.0	- Prototype</a:t>
            </a:r>
          </a:p>
          <a:p>
            <a:pPr lvl="1"/>
            <a:r>
              <a:t>IPP Encrypted Jobs and Documents v1.0	- Prototype</a:t>
            </a:r>
          </a:p>
          <a:p>
            <a:pPr lvl="1"/>
            <a:r>
              <a:t>IPP Enterprise Printing Extensions v2.0	- Prototype</a:t>
            </a:r>
          </a:p>
          <a:p>
            <a:pPr lvl="1"/>
            <a:r>
              <a:t>IPP Everywhere™ v2.0			- Interim</a:t>
            </a:r>
          </a:p>
          <a:p>
            <a:pPr lvl="1"/>
            <a:r>
              <a:t>IPP Everywhere™ Printer Self-Certification Manual v2.0</a:t>
            </a:r>
            <a:br/>
            <a:r>
              <a:t>						- Initial</a:t>
            </a:r>
          </a:p>
          <a:p>
            <a:pPr lvl="1"/>
            <a:r>
              <a:t>IPP Job Extensions v2.1			- Initial</a:t>
            </a:r>
          </a:p>
          <a:p>
            <a:pPr lvl="1"/>
            <a:r>
              <a:t>IPP Production Printing Extensions v2.0	- Stable</a:t>
            </a:r>
            <a:br/>
          </a:p>
          <a:p>
            <a:pPr/>
            <a:r>
              <a:t>Recently published:</a:t>
            </a:r>
          </a:p>
          <a:p>
            <a:pPr lvl="1"/>
            <a:r>
              <a:t>PWG 5100.1-2022: IPP Finishings v3.0 (FIN)</a:t>
            </a:r>
          </a:p>
          <a:p>
            <a:pPr lvl="1"/>
            <a:r>
              <a:t>Deprecating IPP Print by Reference v1.0</a:t>
            </a:r>
          </a:p>
          <a:p>
            <a:pPr lvl="1"/>
            <a:r>
              <a:t>PWG 5199.11-2021: Job Accounting with IPP v1.0</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2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2022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marL="383539" indent="-342899">
              <a:defRPr sz="2800"/>
            </a:pPr>
            <a:r>
              <a:t>Up-to-date pending IANA registrations online:</a:t>
            </a:r>
          </a:p>
          <a:p>
            <a:pPr lvl="1">
              <a:defRPr sz="2200"/>
            </a:pPr>
            <a:r>
              <a:rPr u="sng">
                <a:solidFill>
                  <a:srgbClr val="0000FF"/>
                </a:solidFill>
                <a:uFill>
                  <a:solidFill>
                    <a:srgbClr val="0000FF"/>
                  </a:solidFill>
                </a:uFill>
                <a:hlinkClick r:id="rId3" invalidUrl="" action="" tgtFrame="" tooltip="" history="1" highlightClick="0" endSnd="0"/>
              </a:rPr>
              <a:t>https://www.pwg.org/ipp/ipp-registrations.xml</a:t>
            </a:r>
          </a:p>
          <a:p>
            <a:pPr lvl="1">
              <a:defRPr sz="2200"/>
            </a:pPr>
            <a:r>
              <a:t>Continue to maintain this in parallel for new specifications</a:t>
            </a:r>
          </a:p>
          <a:p>
            <a:pPr lvl="1">
              <a:defRPr sz="2200"/>
            </a:pPr>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marL="383539" indent="-342899">
              <a:defRPr sz="2800"/>
            </a:pPr>
            <a:r>
              <a:t>IPP Everywhere Printer Self-Certifications:</a:t>
            </a:r>
          </a:p>
          <a:p>
            <a:pPr lvl="1">
              <a:defRPr sz="2200"/>
            </a:pPr>
            <a:r>
              <a:rPr u="sng">
                <a:solidFill>
                  <a:srgbClr val="0000FF"/>
                </a:solidFill>
                <a:uFill>
                  <a:solidFill>
                    <a:srgbClr val="0000FF"/>
                  </a:solidFill>
                </a:uFill>
                <a:hlinkClick r:id="rId5" invalidUrl="" action="" tgtFrame="" tooltip="" history="1" highlightClick="0" endSnd="0"/>
              </a:rPr>
              <a:t>https://www.pwg.org/printers</a:t>
            </a:r>
            <a:r>
              <a:t> </a:t>
            </a:r>
          </a:p>
          <a:p>
            <a:pPr lvl="1">
              <a:defRPr sz="2200"/>
            </a:pPr>
            <a:r>
              <a:rPr strike="sngStrike"/>
              <a:t>854</a:t>
            </a:r>
            <a:r>
              <a:t> </a:t>
            </a:r>
            <a:r>
              <a:rPr b="1">
                <a:solidFill>
                  <a:schemeClr val="accent5"/>
                </a:solidFill>
              </a:rPr>
              <a:t>878</a:t>
            </a:r>
            <a:r>
              <a:t> printers currently listed from DCC, HP, Lexmark, and OKI</a:t>
            </a:r>
          </a:p>
          <a:p>
            <a:pPr lvl="1">
              <a:defRPr sz="2200"/>
            </a:pPr>
            <a:r>
              <a:t>1.1 self-certification tools update 3 approved June 2021</a:t>
            </a:r>
          </a:p>
          <a:p>
            <a:pPr lvl="2" marL="1240789" indent="-285750">
              <a:spcBef>
                <a:spcPts val="600"/>
              </a:spcBef>
              <a:defRPr sz="2200"/>
            </a:pPr>
            <a:r>
              <a:rPr i="1"/>
              <a:t>Update 4 in beta testing</a:t>
            </a:r>
            <a:br/>
          </a:p>
          <a:p>
            <a:pPr marL="383539" indent="-342899">
              <a:defRPr sz="2800"/>
            </a:pPr>
            <a:r>
              <a:t>IPP Sample Code:</a:t>
            </a:r>
          </a:p>
          <a:p>
            <a:pPr lvl="1">
              <a:defRPr sz="2200"/>
            </a:pPr>
            <a:r>
              <a:t>Github repository:</a:t>
            </a:r>
          </a:p>
          <a:p>
            <a:pPr lvl="2">
              <a:defRPr sz="2200"/>
            </a:pPr>
            <a:r>
              <a:rPr u="sng">
                <a:solidFill>
                  <a:srgbClr val="0000FF"/>
                </a:solidFill>
                <a:uFill>
                  <a:solidFill>
                    <a:srgbClr val="0000FF"/>
                  </a:solidFill>
                </a:uFill>
                <a:hlinkClick r:id="rId6" invalidUrl="" action="" tgtFrame="" tooltip="" history="1" highlightClick="0" endSnd="0"/>
              </a:rPr>
              <a:t>https://github.com/istopwg/ippsample</a:t>
            </a:r>
          </a:p>
          <a:p>
            <a:pPr lvl="1">
              <a:defRPr sz="2200"/>
            </a:pPr>
            <a:r>
              <a:t>Now based on CUPS library v3 and PDFio</a:t>
            </a:r>
          </a:p>
          <a:p>
            <a:pPr lvl="1">
              <a:defRPr sz="2200"/>
            </a:pPr>
            <a:r>
              <a:t>Adds ipp3dprinter, ippproxy, ippserver,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