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4D796484-1F87-4E71-AD29-A78306A57CC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210428-rev.pdf"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eveselfcert" TargetMode="External"/><Relationship Id="rId7" Type="http://schemas.openxmlformats.org/officeDocument/2006/relationships/hyperlink" Target="https://ftp.pwg.org/pub/pwg/general/logos/ipp-everywhere-color.zip" TargetMode="External"/><Relationship Id="rId8" Type="http://schemas.openxmlformats.org/officeDocument/2006/relationships/hyperlink" Target="https://ftp.pwg.org/pub/pwg/general/logos/ipp-everywhere-gray.zip"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finishings30-20210808-rev.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210809-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base23-20210424-rev.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chair/membership_docs/pwg-antitrust-%20policy.pdf" TargetMode="External"/><Relationship Id="rId4" Type="http://schemas.openxmlformats.org/officeDocument/2006/relationships/hyperlink" Target="https://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chair/membership_docs/pwg-antitrust-%20policy.pdf" TargetMode="External"/><Relationship Id="rId4" Type="http://schemas.openxmlformats.org/officeDocument/2006/relationships/hyperlink" Target="https://www.pwg.org/chair/membership_docs/pwg-ip-policy.pdf"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1029-rev.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210423-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chair/membership_docs/pwg-antitrust-%20policy.pdf" TargetMode="External"/><Relationship Id="rId4" Type="http://schemas.openxmlformats.org/officeDocument/2006/relationships/hyperlink" Target="https://www.pwg.org/chair/membership_docs/pwg-ip-policy.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mf.io" TargetMode="External"/><Relationship Id="rId4" Type="http://schemas.openxmlformats.org/officeDocument/2006/relationships/hyperlink" Target="https://www.americamakes.us/" TargetMode="External"/><Relationship Id="rId5" Type="http://schemas.openxmlformats.org/officeDocument/2006/relationships/hyperlink" Target="https://www.americamakes.us/ncdmm-and-catalyst-connection-announce-next-phase-of-amnow-program-to-support-additive-manufacturing-technology-insertion-into-the-u-s-army-supply-chain/" TargetMode="External"/><Relationship Id="rId6" Type="http://schemas.openxmlformats.org/officeDocument/2006/relationships/hyperlink" Target="https://www.astm.org/COMMITTEE/F42.htm" TargetMode="External"/><Relationship Id="rId7" Type="http://schemas.openxmlformats.org/officeDocument/2006/relationships/hyperlink" Target="https://www.incits.org" TargetMode="External"/><Relationship Id="rId8" Type="http://schemas.openxmlformats.org/officeDocument/2006/relationships/hyperlink" Target="https://www.iso.org/committee/45020.html" TargetMode="External"/><Relationship Id="rId9" Type="http://schemas.openxmlformats.org/officeDocument/2006/relationships/hyperlink" Target="https://www.iso.org/committee/53674.html" TargetMode="External"/><Relationship Id="rId10" Type="http://schemas.openxmlformats.org/officeDocument/2006/relationships/hyperlink" Target="https://www.sae-itc.com/amdc" TargetMode="External"/><Relationship Id="rId11" Type="http://schemas.openxmlformats.org/officeDocument/2006/relationships/hyperlink" Target="https://www.sme.org/iramp/"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charter/ch-ipp-charter-20210409.pdf"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p:cNvSpPr txBox="1"/>
          <p:nvPr>
            <p:ph type="ctrTitle"/>
          </p:nvPr>
        </p:nvSpPr>
        <p:spPr>
          <a:prstGeom prst="rect">
            <a:avLst/>
          </a:prstGeom>
        </p:spPr>
        <p:txBody>
          <a:bodyPr/>
          <a:lstStyle/>
          <a:p>
            <a:pPr/>
            <a:r>
              <a:t>IPP Workgroup Session</a:t>
            </a:r>
          </a:p>
        </p:txBody>
      </p:sp>
      <p:sp>
        <p:nvSpPr>
          <p:cNvPr id="75" name="August 17, 2021"/>
          <p:cNvSpPr txBox="1"/>
          <p:nvPr>
            <p:ph type="subTitle" sz="half" idx="1"/>
          </p:nvPr>
        </p:nvSpPr>
        <p:spPr>
          <a:prstGeom prst="rect">
            <a:avLst/>
          </a:prstGeom>
        </p:spPr>
        <p:txBody>
          <a:bodyPr/>
          <a:lstStyle>
            <a:lvl1pPr marR="40639">
              <a:spcBef>
                <a:spcPts val="500"/>
              </a:spcBef>
            </a:lvl1pPr>
          </a:lstStyle>
          <a:p>
            <a:pPr/>
            <a:r>
              <a:t>August 17, 2021</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Status (3/3)"/>
          <p:cNvSpPr txBox="1"/>
          <p:nvPr>
            <p:ph type="title"/>
          </p:nvPr>
        </p:nvSpPr>
        <p:spPr>
          <a:prstGeom prst="rect">
            <a:avLst/>
          </a:prstGeom>
        </p:spPr>
        <p:txBody>
          <a:bodyPr/>
          <a:lstStyle/>
          <a:p>
            <a:pPr/>
            <a:r>
              <a:t>Status (3/3)</a:t>
            </a:r>
          </a:p>
        </p:txBody>
      </p:sp>
      <p:sp>
        <p:nvSpPr>
          <p:cNvPr id="158" name="Pending Errata:…"/>
          <p:cNvSpPr txBox="1"/>
          <p:nvPr>
            <p:ph type="body" idx="1"/>
          </p:nvPr>
        </p:nvSpPr>
        <p:spPr>
          <a:prstGeom prst="rect">
            <a:avLst/>
          </a:prstGeom>
        </p:spPr>
        <p:txBody>
          <a:bodyPr/>
          <a:lstStyle/>
          <a:p>
            <a:pPr marL="383539" indent="-342899">
              <a:defRPr sz="2800"/>
            </a:pPr>
            <a:r>
              <a:t>Pending Errata:</a:t>
            </a:r>
          </a:p>
          <a:p>
            <a:pPr lvl="1">
              <a:defRPr sz="2200"/>
            </a:pPr>
            <a:r>
              <a:t>PWG 5100.5-2019 (Document Object v1.1): 4 issues</a:t>
            </a:r>
          </a:p>
          <a:p>
            <a:pPr lvl="1">
              <a:defRPr sz="2200"/>
            </a:pPr>
            <a:r>
              <a:t>PWG 5100.6-2003 (Page Overrides v1.0): 2 issues</a:t>
            </a:r>
          </a:p>
          <a:p>
            <a:pPr lvl="1">
              <a:defRPr sz="2200"/>
            </a:pPr>
            <a:r>
              <a:t>PWG 5100.7-2019 (Job Extensions v2.0): 5 issues</a:t>
            </a:r>
          </a:p>
          <a:p>
            <a:pPr lvl="1">
              <a:defRPr sz="2200"/>
            </a:pPr>
            <a:r>
              <a:t>PWG 5100.8-2003 ("-actuals" v1.0): 1 issue</a:t>
            </a:r>
          </a:p>
          <a:p>
            <a:pPr lvl="1">
              <a:defRPr sz="2200"/>
            </a:pPr>
            <a:r>
              <a:t>PWG 5100.9-2009 (Printer State Extensions v1.0): 2 issues</a:t>
            </a:r>
          </a:p>
          <a:p>
            <a:pPr lvl="1">
              <a:defRPr sz="2200"/>
            </a:pPr>
            <a:r>
              <a:t>PWG 5100.15-2014 (FaxOut v1.0): 2 issues</a:t>
            </a:r>
          </a:p>
          <a:p>
            <a:pPr lvl="1">
              <a:defRPr sz="2200"/>
            </a:pPr>
            <a:r>
              <a:t>PWG 5100.18-2015 (Infrastructure Extensions v1.0): 6 issues</a:t>
            </a:r>
          </a:p>
          <a:p>
            <a:pPr lvl="1">
              <a:defRPr sz="2200"/>
            </a:pPr>
            <a:r>
              <a:t>PWG 5100.19-2015 (Implementor's Guide v2.0): 6 issues</a:t>
            </a:r>
          </a:p>
          <a:p>
            <a:pPr lvl="1">
              <a:defRPr sz="2200"/>
            </a:pPr>
            <a:r>
              <a:t>PWG 5100.22-2019 (System Service v1.0): 2 issues</a:t>
            </a:r>
          </a:p>
          <a:p>
            <a:pPr lvl="1">
              <a:defRPr sz="2200"/>
            </a:pPr>
            <a:r>
              <a:t>PWG 5107.3-2019 (MFD Alerts v1.1): 1 issue</a:t>
            </a:r>
          </a:p>
          <a:p>
            <a:pPr marL="326390" indent="-285750">
              <a:spcBef>
                <a:spcPts val="600"/>
              </a:spcBef>
              <a:defRPr sz="2200"/>
            </a:pPr>
            <a:r>
              <a:t>In-Progress Errata:</a:t>
            </a:r>
          </a:p>
          <a:p>
            <a:pPr lvl="1">
              <a:defRPr sz="2200"/>
            </a:pPr>
            <a:r>
              <a:t>PWG 5100.1-2017 (Finishings v2.1): 3 issues</a:t>
            </a:r>
          </a:p>
          <a:p>
            <a:pPr lvl="1">
              <a:defRPr sz="2200"/>
            </a:pPr>
            <a:r>
              <a:t>PWG 5100.3-2001 (Production Printing): 2 issues</a:t>
            </a:r>
          </a:p>
          <a:p>
            <a:pPr lvl="1">
              <a:defRPr sz="2200"/>
            </a:pPr>
            <a:r>
              <a:t>PWG 5100.11-2010 (JPS2 - Enterprise Printing): 7 issues</a:t>
            </a:r>
          </a:p>
          <a:p>
            <a:pPr lvl="1">
              <a:defRPr sz="2200"/>
            </a:pPr>
            <a:r>
              <a:t>PWG 5100.12-2015 (IPP 2.0, 2.1, and 2.2): 2 issues</a:t>
            </a:r>
          </a:p>
          <a:p>
            <a:pPr lvl="1">
              <a:defRPr sz="2200"/>
            </a:pPr>
            <a:r>
              <a:t>PWG 5100.13-2012 (JPS3 - Driverless Printing): 15 issues</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4"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6" name="IPP Encrypted Jobs and Documents v1.0 (TRUSTNOONE)"/>
          <p:cNvSpPr txBox="1"/>
          <p:nvPr>
            <p:ph type="title"/>
          </p:nvPr>
        </p:nvSpPr>
        <p:spPr>
          <a:prstGeom prst="rect">
            <a:avLst/>
          </a:prstGeom>
        </p:spPr>
        <p:txBody>
          <a:bodyPr/>
          <a:lstStyle/>
          <a:p>
            <a:pPr/>
            <a:r>
              <a:t>IPP Encrypted Jobs and Documents v1.0 (TRUSTNOONE)</a:t>
            </a:r>
          </a:p>
        </p:txBody>
      </p:sp>
      <p:sp>
        <p:nvSpPr>
          <p:cNvPr id="167" name="Current prototype draft:…"/>
          <p:cNvSpPr txBox="1"/>
          <p:nvPr>
            <p:ph type="body" idx="1"/>
          </p:nvPr>
        </p:nvSpPr>
        <p:spPr>
          <a:prstGeom prst="rect">
            <a:avLst/>
          </a:prstGeom>
        </p:spPr>
        <p:txBody>
          <a:bodyPr/>
          <a:lstStyle/>
          <a:p>
            <a:pPr/>
            <a:r>
              <a:t>Current prototype draft:</a:t>
            </a:r>
          </a:p>
          <a:p>
            <a:pPr lvl="1"/>
            <a:r>
              <a:rPr u="sng">
                <a:solidFill>
                  <a:srgbClr val="0000FF"/>
                </a:solidFill>
                <a:uFill>
                  <a:solidFill>
                    <a:srgbClr val="0000FF"/>
                  </a:solidFill>
                </a:uFill>
                <a:hlinkClick r:id="rId3" invalidUrl="" action="" tgtFrame="" tooltip="" history="1" highlightClick="0" endSnd="0"/>
              </a:rPr>
              <a:t>https://ftp.pwg.org/pub/pwg/ipp/wd/wd-ipptrustnoone10-20210428-rev.pdf</a:t>
            </a:r>
          </a:p>
          <a:p>
            <a:pPr/>
            <a:r>
              <a:t>Uses Public Key Encryption to provide confidentiality and integrity checking (signatures)</a:t>
            </a:r>
          </a:p>
          <a:p>
            <a:pPr lvl="1"/>
            <a:r>
              <a:t>Previous draft only allowed OpenPGP since S/MIME 3.x and earlier had unresolvable cryptographic weaknesses that were exposed by EFAIL, but things have changed...</a:t>
            </a:r>
          </a:p>
          <a:p>
            <a:pPr/>
            <a:r>
              <a:t>Waiting on prototyping</a:t>
            </a:r>
          </a:p>
          <a:p>
            <a:pPr/>
            <a:r>
              <a:t>Proposed schedule:</a:t>
            </a:r>
          </a:p>
          <a:p>
            <a:pPr lvl="1"/>
            <a:r>
              <a:t>Stable draft in Q1 2022</a:t>
            </a:r>
          </a:p>
        </p:txBody>
      </p:sp>
      <p:sp>
        <p:nvSpPr>
          <p:cNvPr id="168"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3"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5" name="IPP Everywhere Self-Certification (1/2)"/>
          <p:cNvSpPr txBox="1"/>
          <p:nvPr>
            <p:ph type="title"/>
          </p:nvPr>
        </p:nvSpPr>
        <p:spPr>
          <a:prstGeom prst="rect">
            <a:avLst/>
          </a:prstGeom>
        </p:spPr>
        <p:txBody>
          <a:bodyPr/>
          <a:lstStyle/>
          <a:p>
            <a:pPr/>
            <a:r>
              <a:t>IPP Everywhere Self-Certification (1/2)</a:t>
            </a:r>
          </a:p>
        </p:txBody>
      </p:sp>
      <p:sp>
        <p:nvSpPr>
          <p:cNvPr id="176" name="Resources:…"/>
          <p:cNvSpPr txBox="1"/>
          <p:nvPr>
            <p:ph type="body" idx="1"/>
          </p:nvPr>
        </p:nvSpPr>
        <p:spPr>
          <a:prstGeom prst="rect">
            <a:avLst/>
          </a:prstGeom>
        </p:spPr>
        <p:txBody>
          <a:bodyPr/>
          <a:lstStyle/>
          <a:p>
            <a:pPr/>
            <a:r>
              <a:t>Resources:</a:t>
            </a:r>
          </a:p>
          <a:p>
            <a:pPr lvl="1"/>
            <a:r>
              <a:rPr u="sng">
                <a:solidFill>
                  <a:srgbClr val="0000FF"/>
                </a:solidFill>
                <a:uFill>
                  <a:solidFill>
                    <a:srgbClr val="0000FF"/>
                  </a:solidFill>
                </a:uFill>
                <a:hlinkClick r:id="rId3" invalidUrl="" action="" tgtFrame="" tooltip="" history="1" highlightClick="0" endSnd="0"/>
              </a:rPr>
              <a:t>https://www.pwg.org/ipp/everywhere.html</a:t>
            </a:r>
            <a:r>
              <a:t> (for info)</a:t>
            </a:r>
          </a:p>
          <a:p>
            <a:pPr lvl="1"/>
            <a:r>
              <a:rPr u="sng">
                <a:solidFill>
                  <a:srgbClr val="0000FF"/>
                </a:solidFill>
                <a:uFill>
                  <a:solidFill>
                    <a:srgbClr val="0000FF"/>
                  </a:solidFill>
                </a:uFill>
                <a:hlinkClick r:id="rId4" invalidUrl="" action="" tgtFrame="" tooltip="" history="1" highlightClick="0" endSnd="0"/>
              </a:rPr>
              <a:t>https://www.pwg.org/ippeveselfcert</a:t>
            </a:r>
            <a:r>
              <a:t> (tools and submission instructions)</a:t>
            </a:r>
          </a:p>
          <a:p>
            <a:pPr lvl="1"/>
            <a:r>
              <a:rPr u="sng">
                <a:solidFill>
                  <a:srgbClr val="0000FF"/>
                </a:solidFill>
                <a:uFill>
                  <a:solidFill>
                    <a:srgbClr val="0000FF"/>
                  </a:solidFill>
                </a:uFill>
                <a:hlinkClick r:id="rId5" invalidUrl="" action="" tgtFrame="" tooltip="" history="1" highlightClick="0" endSnd="0"/>
              </a:rPr>
              <a:t>https://www.pwg.org/printers</a:t>
            </a:r>
            <a:r>
              <a:t> (printer list)</a:t>
            </a:r>
          </a:p>
          <a:p>
            <a:pPr lvl="1"/>
            <a:r>
              <a:rPr u="sng">
                <a:solidFill>
                  <a:srgbClr val="0000FF"/>
                </a:solidFill>
                <a:uFill>
                  <a:solidFill>
                    <a:srgbClr val="0000FF"/>
                  </a:solidFill>
                </a:uFill>
                <a:hlinkClick r:id="rId6" invalidUrl="" action="" tgtFrame="" tooltip="" history="1" highlightClick="0" endSnd="0"/>
              </a:rPr>
              <a:t>https://github.com/istopwg/ippeveselfcert</a:t>
            </a:r>
            <a:r>
              <a:t> (Github repo)</a:t>
            </a:r>
          </a:p>
          <a:p>
            <a:pPr lvl="1"/>
            <a:r>
              <a:rPr u="sng">
                <a:solidFill>
                  <a:srgbClr val="0000FF"/>
                </a:solidFill>
                <a:uFill>
                  <a:solidFill>
                    <a:srgbClr val="0000FF"/>
                  </a:solidFill>
                </a:uFill>
                <a:hlinkClick r:id="rId7" invalidUrl="" action="" tgtFrame="" tooltip="" history="1" highlightClick="0" endSnd="0"/>
              </a:rPr>
              <a:t>https://ftp.pwg.org/pub/pwg/general/logos/ipp-everywhere-color.zip</a:t>
            </a:r>
          </a:p>
          <a:p>
            <a:pPr lvl="1"/>
            <a:r>
              <a:rPr u="sng">
                <a:solidFill>
                  <a:srgbClr val="0000FF"/>
                </a:solidFill>
                <a:uFill>
                  <a:solidFill>
                    <a:srgbClr val="0000FF"/>
                  </a:solidFill>
                </a:uFill>
                <a:hlinkClick r:id="rId8" invalidUrl="" action="" tgtFrame="" tooltip="" history="1" highlightClick="0" endSnd="0"/>
              </a:rPr>
              <a:t>https://ftp.pwg.org/pub/pwg/general/logos/ipp-everywhere-gray.zip</a:t>
            </a:r>
          </a:p>
          <a:p>
            <a:pPr/>
            <a:r>
              <a:t>Approved v1.1 Update 3 tools on June 16th, 2021</a:t>
            </a:r>
          </a:p>
          <a:p>
            <a:pPr lvl="1"/>
            <a:r>
              <a:t>v1.1 tracks OpenPrinting CUPS 2.4.x (current development branch)</a:t>
            </a:r>
          </a:p>
          <a:p>
            <a:pPr lvl="1"/>
            <a:r>
              <a:t>Future update 4 will address an issue identified by Lexmark in the ippevesubmit program (workaround available)</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4" name="IPP Everywhere Self-Certification (2/2)"/>
          <p:cNvSpPr txBox="1"/>
          <p:nvPr>
            <p:ph type="title"/>
          </p:nvPr>
        </p:nvSpPr>
        <p:spPr>
          <a:prstGeom prst="rect">
            <a:avLst/>
          </a:prstGeom>
        </p:spPr>
        <p:txBody>
          <a:bodyPr/>
          <a:lstStyle/>
          <a:p>
            <a:pPr/>
            <a:r>
              <a:t>IPP Everywhere Self-Certification (2/2)</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86" name="ipp-everywhere-mono.pdf" descr="ipp-everywhere-mono.pdf"/>
          <p:cNvPicPr>
            <a:picLocks noChangeAspect="1"/>
          </p:cNvPicPr>
          <p:nvPr/>
        </p:nvPicPr>
        <p:blipFill>
          <a:blip r:embed="rId3">
            <a:extLst/>
          </a:blip>
          <a:stretch>
            <a:fillRect/>
          </a:stretch>
        </p:blipFill>
        <p:spPr>
          <a:xfrm>
            <a:off x="8569583" y="3257550"/>
            <a:ext cx="4267201" cy="4876800"/>
          </a:xfrm>
          <a:prstGeom prst="rect">
            <a:avLst/>
          </a:prstGeom>
        </p:spPr>
      </p:pic>
      <p:pic>
        <p:nvPicPr>
          <p:cNvPr id="187" name="ipp-everywhere-gray.pdf" descr="ipp-everywhere-gray.pdf"/>
          <p:cNvPicPr>
            <a:picLocks noChangeAspect="1"/>
          </p:cNvPicPr>
          <p:nvPr/>
        </p:nvPicPr>
        <p:blipFill>
          <a:blip r:embed="rId4">
            <a:extLst/>
          </a:blip>
          <a:stretch>
            <a:fillRect/>
          </a:stretch>
        </p:blipFill>
        <p:spPr>
          <a:xfrm>
            <a:off x="4368800" y="3257550"/>
            <a:ext cx="4267200" cy="4876800"/>
          </a:xfrm>
          <a:prstGeom prst="rect">
            <a:avLst/>
          </a:prstGeom>
        </p:spPr>
      </p:pic>
      <p:pic>
        <p:nvPicPr>
          <p:cNvPr id="188" name="ipp-everywhere-color.pdf" descr="ipp-everywhere-color.pdf"/>
          <p:cNvPicPr>
            <a:picLocks noChangeAspect="1"/>
          </p:cNvPicPr>
          <p:nvPr/>
        </p:nvPicPr>
        <p:blipFill>
          <a:blip r:embed="rId5">
            <a:extLst/>
          </a:blip>
          <a:stretch>
            <a:fillRect/>
          </a:stretch>
        </p:blipFill>
        <p:spPr>
          <a:xfrm>
            <a:off x="101600" y="3257550"/>
            <a:ext cx="4267200" cy="4876800"/>
          </a:xfrm>
          <a:prstGeom prst="rect">
            <a:avLst/>
          </a:prstGeom>
        </p:spPr>
      </p:pic>
      <p:sp>
        <p:nvSpPr>
          <p:cNvPr id="189" name="Current Color Logo"/>
          <p:cNvSpPr txBox="1"/>
          <p:nvPr/>
        </p:nvSpPr>
        <p:spPr>
          <a:xfrm>
            <a:off x="961086" y="2230245"/>
            <a:ext cx="2548228" cy="4226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Current Color Logo</a:t>
            </a:r>
          </a:p>
        </p:txBody>
      </p:sp>
      <p:sp>
        <p:nvSpPr>
          <p:cNvPr id="190" name="Current Grayscale Logo"/>
          <p:cNvSpPr txBox="1"/>
          <p:nvPr/>
        </p:nvSpPr>
        <p:spPr>
          <a:xfrm>
            <a:off x="4933265" y="2230245"/>
            <a:ext cx="3138270" cy="4226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Current Grayscale Logo</a:t>
            </a:r>
          </a:p>
        </p:txBody>
      </p:sp>
      <p:sp>
        <p:nvSpPr>
          <p:cNvPr id="191" name="Proposed B&amp;W Logo"/>
          <p:cNvSpPr txBox="1"/>
          <p:nvPr/>
        </p:nvSpPr>
        <p:spPr>
          <a:xfrm>
            <a:off x="9220270" y="2230245"/>
            <a:ext cx="2965827" cy="4226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chemeClr val="accent5"/>
                </a:solidFill>
              </a:defRPr>
            </a:lvl1pPr>
          </a:lstStyle>
          <a:p>
            <a:pPr>
              <a:defRPr b="0">
                <a:solidFill>
                  <a:srgbClr val="000000"/>
                </a:solidFill>
              </a:defRPr>
            </a:pPr>
            <a:r>
              <a:rPr b="1">
                <a:solidFill>
                  <a:schemeClr val="accent5"/>
                </a:solidFill>
              </a:rPr>
              <a:t>Proposed B&amp;W Logo</a:t>
            </a:r>
          </a:p>
        </p:txBody>
      </p:sp>
      <p:sp>
        <p:nvSpPr>
          <p:cNvPr id="192" name="Rectangle"/>
          <p:cNvSpPr/>
          <p:nvPr/>
        </p:nvSpPr>
        <p:spPr>
          <a:xfrm>
            <a:off x="8655050" y="2017904"/>
            <a:ext cx="4096268" cy="6097396"/>
          </a:xfrm>
          <a:prstGeom prst="rect">
            <a:avLst/>
          </a:prstGeom>
          <a:ln w="38100">
            <a:solidFill>
              <a:schemeClr val="accent5"/>
            </a:solidFill>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7"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9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9" name="IPP Finishings v3.0"/>
          <p:cNvSpPr txBox="1"/>
          <p:nvPr>
            <p:ph type="title"/>
          </p:nvPr>
        </p:nvSpPr>
        <p:spPr>
          <a:prstGeom prst="rect">
            <a:avLst/>
          </a:prstGeom>
        </p:spPr>
        <p:txBody>
          <a:bodyPr/>
          <a:lstStyle/>
          <a:p>
            <a:pPr/>
            <a:r>
              <a:t>IPP Finishings v3.0</a:t>
            </a:r>
          </a:p>
        </p:txBody>
      </p:sp>
      <p:sp>
        <p:nvSpPr>
          <p:cNvPr id="200" name="Current prototype draft:…"/>
          <p:cNvSpPr txBox="1"/>
          <p:nvPr>
            <p:ph type="body" idx="1"/>
          </p:nvPr>
        </p:nvSpPr>
        <p:spPr>
          <a:prstGeom prst="rect">
            <a:avLst/>
          </a:prstGeom>
        </p:spPr>
        <p:txBody>
          <a:bodyPr/>
          <a:lstStyle/>
          <a:p>
            <a:pPr/>
            <a:r>
              <a:t>Current prototype draft:</a:t>
            </a:r>
          </a:p>
          <a:p>
            <a:pPr lvl="1"/>
            <a:r>
              <a:rPr u="sng">
                <a:solidFill>
                  <a:srgbClr val="0000FF"/>
                </a:solidFill>
                <a:uFill>
                  <a:solidFill>
                    <a:srgbClr val="0000FF"/>
                  </a:solidFill>
                </a:uFill>
                <a:hlinkClick r:id="rId3" invalidUrl="" action="" tgtFrame="" tooltip="" history="1" highlightClick="0" endSnd="0"/>
              </a:rPr>
              <a:t>https://ftp.pwg.org/pub/pwg/ipp/wd/wd-ippfinishings30-20210808-rev.pdf</a:t>
            </a:r>
          </a:p>
          <a:p>
            <a:pPr/>
            <a:r>
              <a:t>Updates PWG 5100.1-2017: IPP Finishings v2.1</a:t>
            </a:r>
          </a:p>
          <a:p>
            <a:pPr lvl="1"/>
            <a:r>
              <a:t>Major version bump to address pending conformance changes</a:t>
            </a:r>
          </a:p>
          <a:p>
            <a:pPr/>
            <a:r>
              <a:t>Proposed schedule:</a:t>
            </a:r>
          </a:p>
          <a:p>
            <a:pPr lvl="1"/>
            <a:r>
              <a:t>Stable draft in Q3/Q4 2021</a:t>
            </a:r>
          </a:p>
        </p:txBody>
      </p:sp>
      <p:sp>
        <p:nvSpPr>
          <p:cNvPr id="20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0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06"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0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08" name="Lunch Break"/>
          <p:cNvSpPr txBox="1"/>
          <p:nvPr>
            <p:ph type="ctrTitle"/>
          </p:nvPr>
        </p:nvSpPr>
        <p:spPr>
          <a:prstGeom prst="rect">
            <a:avLst/>
          </a:prstGeom>
        </p:spPr>
        <p:txBody>
          <a:bodyPr/>
          <a:lstStyle/>
          <a:p>
            <a:pPr/>
            <a:r>
              <a:t>Lunch Break</a:t>
            </a:r>
          </a:p>
        </p:txBody>
      </p:sp>
      <p:sp>
        <p:nvSpPr>
          <p:cNvPr id="209" name="Resuming at 12:45pm ET"/>
          <p:cNvSpPr txBox="1"/>
          <p:nvPr>
            <p:ph type="subTitle" sz="half" idx="1"/>
          </p:nvPr>
        </p:nvSpPr>
        <p:spPr>
          <a:prstGeom prst="rect">
            <a:avLst/>
          </a:prstGeom>
        </p:spPr>
        <p:txBody>
          <a:bodyPr/>
          <a:lstStyle/>
          <a:p>
            <a:pPr/>
          </a:p>
          <a:p>
            <a:pPr>
              <a:defRPr i="1"/>
            </a:pPr>
            <a:r>
              <a:t>Resuming at 12:45pm ET</a:t>
            </a:r>
          </a:p>
        </p:txBody>
      </p:sp>
      <p:sp>
        <p:nvSpPr>
          <p:cNvPr id="21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1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7" name="IPP Production Printing Ext v2.0"/>
          <p:cNvSpPr txBox="1"/>
          <p:nvPr>
            <p:ph type="title"/>
          </p:nvPr>
        </p:nvSpPr>
        <p:spPr>
          <a:prstGeom prst="rect">
            <a:avLst/>
          </a:prstGeom>
        </p:spPr>
        <p:txBody>
          <a:bodyPr/>
          <a:lstStyle/>
          <a:p>
            <a:pPr/>
            <a:r>
              <a:t>IPP Production Printing Ext v2.0</a:t>
            </a:r>
          </a:p>
        </p:txBody>
      </p:sp>
      <p:sp>
        <p:nvSpPr>
          <p:cNvPr id="218" name="Current prototype draft:…"/>
          <p:cNvSpPr txBox="1"/>
          <p:nvPr>
            <p:ph type="body" idx="1"/>
          </p:nvPr>
        </p:nvSpPr>
        <p:spPr>
          <a:prstGeom prst="rect">
            <a:avLst/>
          </a:prstGeom>
        </p:spPr>
        <p:txBody>
          <a:bodyPr/>
          <a:lstStyle/>
          <a:p>
            <a:pPr/>
            <a:r>
              <a:t>Current prototype draft:</a:t>
            </a:r>
          </a:p>
          <a:p>
            <a:pPr lvl="1"/>
            <a:r>
              <a:rPr u="sng">
                <a:solidFill>
                  <a:srgbClr val="0000FF"/>
                </a:solidFill>
                <a:uFill>
                  <a:solidFill>
                    <a:srgbClr val="0000FF"/>
                  </a:solidFill>
                </a:uFill>
                <a:hlinkClick r:id="rId3" invalidUrl="" action="" tgtFrame="" tooltip="" history="1" highlightClick="0" endSnd="0"/>
              </a:rPr>
              <a:t>https://ftp.pwg.org/pub/pwg/ipp/wd/wd-ippppx20-20210809-rev.pdf</a:t>
            </a:r>
          </a:p>
          <a:p>
            <a:pPr/>
            <a:r>
              <a:t>Updates PWG 5100.3-2001: IPP Production Printing Attributes</a:t>
            </a:r>
          </a:p>
          <a:p>
            <a:pPr/>
            <a:r>
              <a:t>Proposed schedule:</a:t>
            </a:r>
          </a:p>
          <a:p>
            <a:pPr lvl="1"/>
            <a:r>
              <a:t>Stable draft in Q3 2021</a:t>
            </a:r>
          </a:p>
        </p:txBody>
      </p:sp>
      <p:sp>
        <p:nvSpPr>
          <p:cNvPr id="21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4"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2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6" name="IPP/2.x Fourth Edition"/>
          <p:cNvSpPr txBox="1"/>
          <p:nvPr>
            <p:ph type="title"/>
          </p:nvPr>
        </p:nvSpPr>
        <p:spPr>
          <a:prstGeom prst="rect">
            <a:avLst/>
          </a:prstGeom>
        </p:spPr>
        <p:txBody>
          <a:bodyPr/>
          <a:lstStyle/>
          <a:p>
            <a:pPr/>
            <a:r>
              <a:t>IPP/2.x Fourth Edition</a:t>
            </a:r>
          </a:p>
        </p:txBody>
      </p:sp>
      <p:sp>
        <p:nvSpPr>
          <p:cNvPr id="227"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https://ftp.pwg.org/pub/pwg/ipp/wd/wd-ippbase23-20210424-rev.pdf</a:t>
            </a:r>
          </a:p>
          <a:p>
            <a:pPr/>
            <a:r>
              <a:t>Errata update of PWG 5100.12-2015:</a:t>
            </a:r>
          </a:p>
          <a:p>
            <a:pPr lvl="1"/>
            <a:r>
              <a:t>Updated document references, including an informative reference to IPP Everywhere</a:t>
            </a:r>
          </a:p>
          <a:p>
            <a:pPr lvl="1"/>
            <a:r>
              <a:t>Simplified reference tables and conformance requirements</a:t>
            </a:r>
          </a:p>
          <a:p>
            <a:pPr lvl="1"/>
            <a:r>
              <a:t>New history of the development of the Internet Printing Protocol content to explain how we ended up with different protocol versions with the same encoding</a:t>
            </a:r>
          </a:p>
          <a:p>
            <a:pPr/>
            <a:r>
              <a:t>Proposed schedule:</a:t>
            </a:r>
          </a:p>
          <a:p>
            <a:pPr lvl="1"/>
            <a:r>
              <a:t>Prototype draft after EPX 2.0, FIN 3.0, and PPX 2.0</a:t>
            </a:r>
          </a:p>
        </p:txBody>
      </p:sp>
      <p:sp>
        <p:nvSpPr>
          <p:cNvPr id="22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3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5" name="IPP Everywhere v2.0 Evolution"/>
          <p:cNvSpPr txBox="1"/>
          <p:nvPr>
            <p:ph type="title"/>
          </p:nvPr>
        </p:nvSpPr>
        <p:spPr>
          <a:prstGeom prst="rect">
            <a:avLst/>
          </a:prstGeom>
        </p:spPr>
        <p:txBody>
          <a:bodyPr/>
          <a:lstStyle/>
          <a:p>
            <a:pPr/>
            <a:r>
              <a:t>IPP Everywhere v2.0 Evolution</a:t>
            </a:r>
          </a:p>
        </p:txBody>
      </p:sp>
      <p:sp>
        <p:nvSpPr>
          <p:cNvPr id="236" name="Mandate support for valuable features that were added as recommendations in IPP Everywhere v1.1:…"/>
          <p:cNvSpPr txBox="1"/>
          <p:nvPr>
            <p:ph type="body" idx="1"/>
          </p:nvPr>
        </p:nvSpPr>
        <p:spPr>
          <a:prstGeom prst="rect">
            <a:avLst/>
          </a:prstGeom>
        </p:spPr>
        <p:txBody>
          <a:bodyPr/>
          <a:lstStyle/>
          <a:p>
            <a:pPr/>
            <a:r>
              <a:t>Mandate support for valuable features that were added as recommendations in IPP Everywhere v1.1:</a:t>
            </a:r>
          </a:p>
          <a:p>
            <a:pPr lvl="1"/>
            <a:r>
              <a:t>TLS, privacy, job accounting</a:t>
            </a:r>
          </a:p>
          <a:p>
            <a:pPr/>
            <a:r>
              <a:t>Add feature definitions for important "vertical solution" use cases:</a:t>
            </a:r>
          </a:p>
          <a:p>
            <a:pPr lvl="1"/>
            <a:r>
              <a:t>Cloud printing, finishings, authentication with different methods (e.g. Basic, Digest, OAuth2), Job Release, Job Storage</a:t>
            </a:r>
          </a:p>
          <a:p>
            <a:pPr/>
            <a:r>
              <a:t>Define a complete IPP Everywhere MFD by adding new IPP Everywhere service definitions?</a:t>
            </a:r>
          </a:p>
          <a:p>
            <a:pPr/>
            <a:r>
              <a:t>Define tests to self-certify standard common features:</a:t>
            </a:r>
          </a:p>
          <a:p>
            <a:pPr lvl="1"/>
            <a:r>
              <a:t>Sides</a:t>
            </a:r>
          </a:p>
          <a:p>
            <a:pPr lvl="1"/>
            <a:r>
              <a:t>Variations in page orientation (e.g. mixed portrait / landscape pages in source document tested with both short and long edge feed media)</a:t>
            </a:r>
          </a:p>
          <a:p>
            <a:pPr/>
            <a:r>
              <a:t>Proposed schedule:</a:t>
            </a:r>
          </a:p>
          <a:p>
            <a:pPr lvl="1"/>
            <a:r>
              <a:t>Initial draft when NODRIVER reaches prototype status</a:t>
            </a:r>
          </a:p>
        </p:txBody>
      </p:sp>
      <p:sp>
        <p:nvSpPr>
          <p:cNvPr id="23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4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42"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4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4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5" name="IPP Workgroup Session"/>
          <p:cNvSpPr txBox="1"/>
          <p:nvPr>
            <p:ph type="ctrTitle"/>
          </p:nvPr>
        </p:nvSpPr>
        <p:spPr>
          <a:prstGeom prst="rect">
            <a:avLst/>
          </a:prstGeom>
        </p:spPr>
        <p:txBody>
          <a:bodyPr/>
          <a:lstStyle/>
          <a:p>
            <a:pPr/>
            <a:r>
              <a:t>IPP Workgroup Session</a:t>
            </a:r>
          </a:p>
        </p:txBody>
      </p:sp>
      <p:sp>
        <p:nvSpPr>
          <p:cNvPr id="246" name="August 18, 2021"/>
          <p:cNvSpPr txBox="1"/>
          <p:nvPr>
            <p:ph type="subTitle" sz="half" idx="1"/>
          </p:nvPr>
        </p:nvSpPr>
        <p:spPr>
          <a:prstGeom prst="rect">
            <a:avLst/>
          </a:prstGeom>
        </p:spPr>
        <p:txBody>
          <a:bodyPr/>
          <a:lstStyle>
            <a:lvl1pPr marR="40639">
              <a:spcBef>
                <a:spcPts val="500"/>
              </a:spcBef>
            </a:lvl1pPr>
          </a:lstStyle>
          <a:p>
            <a:pPr/>
            <a:r>
              <a:t>August 18, 2021</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Before We Begin..."/>
          <p:cNvSpPr txBox="1"/>
          <p:nvPr>
            <p:ph type="title"/>
          </p:nvPr>
        </p:nvSpPr>
        <p:spPr>
          <a:prstGeom prst="rect">
            <a:avLst/>
          </a:prstGeom>
        </p:spPr>
        <p:txBody>
          <a:bodyPr/>
          <a:lstStyle/>
          <a:p>
            <a:pPr/>
            <a:r>
              <a:t>Before We Begin...</a:t>
            </a:r>
          </a:p>
        </p:txBody>
      </p:sp>
      <p:sp>
        <p:nvSpPr>
          <p:cNvPr id="83" name="PWG Antitrust Policy:…"/>
          <p:cNvSpPr txBox="1"/>
          <p:nvPr>
            <p:ph type="body" idx="1"/>
          </p:nvPr>
        </p:nvSpPr>
        <p:spPr>
          <a:prstGeom prst="rect">
            <a:avLst/>
          </a:prstGeom>
        </p:spPr>
        <p:txBody>
          <a:bodyPr/>
          <a:lstStyle/>
          <a:p>
            <a:pPr/>
            <a:r>
              <a:t>PWG Antitrust Policy:</a:t>
            </a:r>
          </a:p>
          <a:p>
            <a:pPr lvl="1"/>
            <a:r>
              <a:rPr u="sng">
                <a:solidFill>
                  <a:srgbClr val="0000FF"/>
                </a:solidFill>
                <a:uFill>
                  <a:solidFill>
                    <a:srgbClr val="0000FF"/>
                  </a:solidFill>
                </a:uFill>
                <a:hlinkClick r:id="rId3" invalidUrl="" action="" tgtFrame="" tooltip="" history="1" highlightClick="0" endSnd="0"/>
              </a:rPr>
              <a:t>https://www.pwg.org/chair/membership_docs/pwg-antitrust- policy.pdf</a:t>
            </a:r>
          </a:p>
          <a:p>
            <a:pPr lvl="1"/>
            <a: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a:t>
            </a:r>
          </a:p>
          <a:p>
            <a:pPr/>
            <a:r>
              <a:t>PWG Intellectual Property Policy:</a:t>
            </a:r>
          </a:p>
          <a:p>
            <a:pPr lvl="1"/>
            <a:r>
              <a:rPr u="sng">
                <a:solidFill>
                  <a:srgbClr val="0000FF"/>
                </a:solidFill>
                <a:uFill>
                  <a:solidFill>
                    <a:srgbClr val="0000FF"/>
                  </a:solidFill>
                </a:uFill>
                <a:hlinkClick r:id="rId4" invalidUrl="" action="" tgtFrame="" tooltip="" history="1" highlightClick="0" endSnd="0"/>
              </a:rPr>
              <a:t>https://www.pwg.org/chair/membership_docs/pwg-ip-policy.pdf</a:t>
            </a:r>
          </a:p>
          <a:p>
            <a:pPr lvl="1"/>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1"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5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3" name="Before We Begin..."/>
          <p:cNvSpPr txBox="1"/>
          <p:nvPr>
            <p:ph type="title"/>
          </p:nvPr>
        </p:nvSpPr>
        <p:spPr>
          <a:prstGeom prst="rect">
            <a:avLst/>
          </a:prstGeom>
        </p:spPr>
        <p:txBody>
          <a:bodyPr/>
          <a:lstStyle/>
          <a:p>
            <a:pPr/>
            <a:r>
              <a:t>Before We Begin...</a:t>
            </a:r>
          </a:p>
        </p:txBody>
      </p:sp>
      <p:sp>
        <p:nvSpPr>
          <p:cNvPr id="254" name="PWG Antitrust Policy:…"/>
          <p:cNvSpPr txBox="1"/>
          <p:nvPr>
            <p:ph type="body" idx="1"/>
          </p:nvPr>
        </p:nvSpPr>
        <p:spPr>
          <a:prstGeom prst="rect">
            <a:avLst/>
          </a:prstGeom>
        </p:spPr>
        <p:txBody>
          <a:bodyPr/>
          <a:lstStyle/>
          <a:p>
            <a:pPr/>
            <a:r>
              <a:t>PWG Antitrust Policy:</a:t>
            </a:r>
          </a:p>
          <a:p>
            <a:pPr lvl="1"/>
            <a:r>
              <a:rPr u="sng">
                <a:solidFill>
                  <a:srgbClr val="0000FF"/>
                </a:solidFill>
                <a:uFill>
                  <a:solidFill>
                    <a:srgbClr val="0000FF"/>
                  </a:solidFill>
                </a:uFill>
                <a:hlinkClick r:id="rId3" invalidUrl="" action="" tgtFrame="" tooltip="" history="1" highlightClick="0" endSnd="0"/>
              </a:rPr>
              <a:t>https://www.pwg.org/chair/membership_docs/pwg-antitrust- policy.pdf</a:t>
            </a:r>
          </a:p>
          <a:p>
            <a:pPr lvl="1"/>
            <a: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a:t>
            </a:r>
          </a:p>
          <a:p>
            <a:pPr/>
            <a:r>
              <a:t>PWG Intellectual Property Policy:</a:t>
            </a:r>
          </a:p>
          <a:p>
            <a:pPr lvl="1"/>
            <a:r>
              <a:rPr u="sng">
                <a:solidFill>
                  <a:srgbClr val="0000FF"/>
                </a:solidFill>
                <a:uFill>
                  <a:solidFill>
                    <a:srgbClr val="0000FF"/>
                  </a:solidFill>
                </a:uFill>
                <a:hlinkClick r:id="rId4" invalidUrl="" action="" tgtFrame="" tooltip="" history="1" highlightClick="0" endSnd="0"/>
              </a:rPr>
              <a:t>https://www.pwg.org/chair/membership_docs/pwg-ip-policy.pdf</a:t>
            </a:r>
          </a:p>
          <a:p>
            <a:pPr lvl="1"/>
            <a:r>
              <a:t>TL;DR: Anything you say in a PWG meeting or email to a PWG address can be used in a PWG standard</a:t>
            </a:r>
          </a:p>
          <a:p>
            <a:pPr lvl="1"/>
            <a:r>
              <a:t>(but please do read the IP policy above if you haven't done so)</a:t>
            </a:r>
          </a:p>
        </p:txBody>
      </p:sp>
      <p:sp>
        <p:nvSpPr>
          <p:cNvPr id="25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0"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6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2" name="Agenda"/>
          <p:cNvSpPr txBox="1"/>
          <p:nvPr>
            <p:ph type="title"/>
          </p:nvPr>
        </p:nvSpPr>
        <p:spPr>
          <a:prstGeom prst="rect">
            <a:avLst/>
          </a:prstGeom>
        </p:spPr>
        <p:txBody>
          <a:bodyPr/>
          <a:lstStyle/>
          <a:p>
            <a:pPr/>
            <a:r>
              <a:t>Agenda</a:t>
            </a:r>
          </a:p>
        </p:txBody>
      </p:sp>
      <p:sp>
        <p:nvSpPr>
          <p:cNvPr id="26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264"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10:00 - 10:30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OpenPrinting: GSoC Status</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12:45 - 14:15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65" name="August 18, 2021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18, 2021 (US Eastern Daylight Time)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0"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7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2" name="IPP Driverless Printing Ext v2.0"/>
          <p:cNvSpPr txBox="1"/>
          <p:nvPr>
            <p:ph type="title"/>
          </p:nvPr>
        </p:nvSpPr>
        <p:spPr>
          <a:prstGeom prst="rect">
            <a:avLst/>
          </a:prstGeom>
        </p:spPr>
        <p:txBody>
          <a:bodyPr/>
          <a:lstStyle/>
          <a:p>
            <a:pPr/>
            <a:r>
              <a:t>IPP Driverless Printing Ext v2.0</a:t>
            </a:r>
          </a:p>
        </p:txBody>
      </p:sp>
      <p:sp>
        <p:nvSpPr>
          <p:cNvPr id="273" name="Current interim draft:…"/>
          <p:cNvSpPr txBox="1"/>
          <p:nvPr>
            <p:ph type="body" idx="1"/>
          </p:nvPr>
        </p:nvSpPr>
        <p:spPr>
          <a:prstGeom prst="rect">
            <a:avLst/>
          </a:prstGeom>
        </p:spPr>
        <p:txBody>
          <a:bodyPr/>
          <a:lstStyle/>
          <a:p>
            <a:pPr/>
            <a:r>
              <a:t>Current interim draft:</a:t>
            </a:r>
          </a:p>
          <a:p>
            <a:pPr lvl="1"/>
            <a:r>
              <a:rPr u="sng">
                <a:solidFill>
                  <a:srgbClr val="0000FF"/>
                </a:solidFill>
                <a:uFill>
                  <a:solidFill>
                    <a:srgbClr val="0000FF"/>
                  </a:solidFill>
                </a:uFill>
                <a:hlinkClick r:id="rId3" invalidUrl="" action="" tgtFrame="" tooltip="" history="1" highlightClick="0" endSnd="0"/>
              </a:rPr>
              <a:t>https://ftp.pwg.org/pub/pwg/ipp/wd/wd-ippnodriver20-20201029-rev.pdf</a:t>
            </a:r>
          </a:p>
          <a:p>
            <a:pPr/>
            <a:r>
              <a:t>Updates PWG 5100.13-2012: IPP Job and Printer Extensions - Set 3 (JPS3)</a:t>
            </a:r>
          </a:p>
          <a:p>
            <a:pPr/>
            <a:r>
              <a:t>Proposed schedule:</a:t>
            </a:r>
          </a:p>
          <a:p>
            <a:pPr lvl="1"/>
            <a:r>
              <a:t>Prototype draft in Q3/Q4 2021</a:t>
            </a:r>
          </a:p>
        </p:txBody>
      </p:sp>
      <p:sp>
        <p:nvSpPr>
          <p:cNvPr id="27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7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79"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8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81" name="Lunch Break"/>
          <p:cNvSpPr txBox="1"/>
          <p:nvPr>
            <p:ph type="ctrTitle"/>
          </p:nvPr>
        </p:nvSpPr>
        <p:spPr>
          <a:prstGeom prst="rect">
            <a:avLst/>
          </a:prstGeom>
        </p:spPr>
        <p:txBody>
          <a:bodyPr/>
          <a:lstStyle/>
          <a:p>
            <a:pPr/>
            <a:r>
              <a:t>Lunch Break</a:t>
            </a:r>
          </a:p>
        </p:txBody>
      </p:sp>
      <p:sp>
        <p:nvSpPr>
          <p:cNvPr id="282" name="Resuming at 12:45pm ET"/>
          <p:cNvSpPr txBox="1"/>
          <p:nvPr>
            <p:ph type="subTitle" sz="half" idx="1"/>
          </p:nvPr>
        </p:nvSpPr>
        <p:spPr>
          <a:prstGeom prst="rect">
            <a:avLst/>
          </a:prstGeom>
        </p:spPr>
        <p:txBody>
          <a:bodyPr/>
          <a:lstStyle/>
          <a:p>
            <a:pPr/>
          </a:p>
          <a:p>
            <a:pPr>
              <a:defRPr i="1"/>
            </a:pPr>
            <a:r>
              <a:t>Resuming at 12:45pm ET</a:t>
            </a:r>
          </a:p>
        </p:txBody>
      </p:sp>
      <p:sp>
        <p:nvSpPr>
          <p:cNvPr id="28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8"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8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0" name="IPP Enterprise Printing Extensions v2.0"/>
          <p:cNvSpPr txBox="1"/>
          <p:nvPr>
            <p:ph type="title"/>
          </p:nvPr>
        </p:nvSpPr>
        <p:spPr>
          <a:prstGeom prst="rect">
            <a:avLst/>
          </a:prstGeom>
        </p:spPr>
        <p:txBody>
          <a:bodyPr/>
          <a:lstStyle/>
          <a:p>
            <a:pPr/>
            <a:r>
              <a:t>IPP Enterprise Printing Extensions v2.0</a:t>
            </a:r>
          </a:p>
        </p:txBody>
      </p:sp>
      <p:sp>
        <p:nvSpPr>
          <p:cNvPr id="291" name="Current prototype draft:…"/>
          <p:cNvSpPr txBox="1"/>
          <p:nvPr>
            <p:ph type="body" idx="1"/>
          </p:nvPr>
        </p:nvSpPr>
        <p:spPr>
          <a:prstGeom prst="rect">
            <a:avLst/>
          </a:prstGeom>
        </p:spPr>
        <p:txBody>
          <a:bodyPr/>
          <a:lstStyle/>
          <a:p>
            <a:pPr/>
            <a:r>
              <a:t>Current prototype draft:</a:t>
            </a:r>
          </a:p>
          <a:p>
            <a:pPr lvl="1"/>
            <a:r>
              <a:rPr u="sng">
                <a:solidFill>
                  <a:srgbClr val="0000FF"/>
                </a:solidFill>
                <a:uFill>
                  <a:solidFill>
                    <a:srgbClr val="0000FF"/>
                  </a:solidFill>
                </a:uFill>
                <a:hlinkClick r:id="rId3" invalidUrl="" action="" tgtFrame="" tooltip="" history="1" highlightClick="0" endSnd="0"/>
              </a:rPr>
              <a:t>https://ftp.pwg.org/pub/pwg/ipp/wd/wd-ippepx20-20210423-rev.pdf</a:t>
            </a:r>
          </a:p>
          <a:p>
            <a:pPr/>
            <a:r>
              <a:t>Update of PWG 5100.11-2010: IPP Job and Printer Extensions - Set 2 (JPS2)</a:t>
            </a:r>
          </a:p>
          <a:p>
            <a:pPr lvl="1"/>
            <a:r>
              <a:t>Obsoleted "job-save-disposition (collection)", replaced by new Job Storage feature</a:t>
            </a:r>
          </a:p>
          <a:p>
            <a:pPr lvl="1"/>
            <a:r>
              <a:t>Obsoleted "pages-per-subset (1setOf integer(0:MAX)), replaced by "job-pages-per-subset (integer(1:MAX))" in 5100.1</a:t>
            </a:r>
          </a:p>
          <a:p>
            <a:pPr lvl="1"/>
            <a:r>
              <a:t>Deprecated "proof-print (collection)", replaced by "proof-copies (integer(1:MAX))"</a:t>
            </a:r>
          </a:p>
          <a:p>
            <a:pPr lvl="1"/>
            <a:r>
              <a:t>Obsoleted "sheet-collate (type2 keyword)" - base attribute from RFC 3381 is obsolete</a:t>
            </a:r>
          </a:p>
          <a:p>
            <a:pPr lvl="1"/>
            <a:r>
              <a:t>Added "job-release-action (type2 keyword)" to support Job Release</a:t>
            </a:r>
          </a:p>
          <a:p>
            <a:pPr lvl="1"/>
            <a:r>
              <a:t>Some non-enterprise-specific attributes were moved to PWG 5100.7</a:t>
            </a:r>
          </a:p>
          <a:p>
            <a:pPr/>
            <a:r>
              <a:t>Proposed schedule:</a:t>
            </a:r>
          </a:p>
          <a:p>
            <a:pPr lvl="1"/>
            <a:r>
              <a:t>Stable draft in Q3 2021</a:t>
            </a:r>
          </a:p>
        </p:txBody>
      </p:sp>
      <p:sp>
        <p:nvSpPr>
          <p:cNvPr id="29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7"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29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00" name="IPP Workgroup Session"/>
          <p:cNvSpPr txBox="1"/>
          <p:nvPr>
            <p:ph type="ctrTitle"/>
          </p:nvPr>
        </p:nvSpPr>
        <p:spPr>
          <a:prstGeom prst="rect">
            <a:avLst/>
          </a:prstGeom>
        </p:spPr>
        <p:txBody>
          <a:bodyPr/>
          <a:lstStyle/>
          <a:p>
            <a:pPr/>
            <a:r>
              <a:t>IPP Workgroup Session</a:t>
            </a:r>
          </a:p>
        </p:txBody>
      </p:sp>
      <p:sp>
        <p:nvSpPr>
          <p:cNvPr id="301" name="August 19, 2021"/>
          <p:cNvSpPr txBox="1"/>
          <p:nvPr>
            <p:ph type="subTitle" sz="half" idx="1"/>
          </p:nvPr>
        </p:nvSpPr>
        <p:spPr>
          <a:prstGeom prst="rect">
            <a:avLst/>
          </a:prstGeom>
        </p:spPr>
        <p:txBody>
          <a:bodyPr/>
          <a:lstStyle>
            <a:lvl1pPr marR="40639">
              <a:spcBef>
                <a:spcPts val="500"/>
              </a:spcBef>
            </a:lvl1pPr>
          </a:lstStyle>
          <a:p>
            <a:pPr/>
            <a:r>
              <a:t>August 19, 2021</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6"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30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8" name="Before We Begin..."/>
          <p:cNvSpPr txBox="1"/>
          <p:nvPr>
            <p:ph type="title"/>
          </p:nvPr>
        </p:nvSpPr>
        <p:spPr>
          <a:prstGeom prst="rect">
            <a:avLst/>
          </a:prstGeom>
        </p:spPr>
        <p:txBody>
          <a:bodyPr/>
          <a:lstStyle/>
          <a:p>
            <a:pPr/>
            <a:r>
              <a:t>Before We Begin...</a:t>
            </a:r>
          </a:p>
        </p:txBody>
      </p:sp>
      <p:sp>
        <p:nvSpPr>
          <p:cNvPr id="309" name="PWG Antitrust Policy:…"/>
          <p:cNvSpPr txBox="1"/>
          <p:nvPr>
            <p:ph type="body" idx="1"/>
          </p:nvPr>
        </p:nvSpPr>
        <p:spPr>
          <a:prstGeom prst="rect">
            <a:avLst/>
          </a:prstGeom>
        </p:spPr>
        <p:txBody>
          <a:bodyPr/>
          <a:lstStyle/>
          <a:p>
            <a:pPr/>
            <a:r>
              <a:t>PWG Antitrust Policy:</a:t>
            </a:r>
          </a:p>
          <a:p>
            <a:pPr lvl="1"/>
            <a:r>
              <a:rPr u="sng">
                <a:solidFill>
                  <a:srgbClr val="0000FF"/>
                </a:solidFill>
                <a:uFill>
                  <a:solidFill>
                    <a:srgbClr val="0000FF"/>
                  </a:solidFill>
                </a:uFill>
                <a:hlinkClick r:id="rId3" invalidUrl="" action="" tgtFrame="" tooltip="" history="1" highlightClick="0" endSnd="0"/>
              </a:rPr>
              <a:t>https://www.pwg.org/chair/membership_docs/pwg-antitrust- policy.pdf</a:t>
            </a:r>
          </a:p>
          <a:p>
            <a:pPr lvl="1"/>
            <a: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a:t>
            </a:r>
          </a:p>
          <a:p>
            <a:pPr/>
            <a:r>
              <a:t>PWG Intellectual Property Policy:</a:t>
            </a:r>
          </a:p>
          <a:p>
            <a:pPr lvl="1"/>
            <a:r>
              <a:rPr u="sng">
                <a:solidFill>
                  <a:srgbClr val="0000FF"/>
                </a:solidFill>
                <a:uFill>
                  <a:solidFill>
                    <a:srgbClr val="0000FF"/>
                  </a:solidFill>
                </a:uFill>
                <a:hlinkClick r:id="rId4" invalidUrl="" action="" tgtFrame="" tooltip="" history="1" highlightClick="0" endSnd="0"/>
              </a:rPr>
              <a:t>https://www.pwg.org/chair/membership_docs/pwg-ip-policy.pdf</a:t>
            </a:r>
          </a:p>
          <a:p>
            <a:pPr lvl="1"/>
            <a:r>
              <a:t>TL;DR: Anything you say in a PWG meeting or email to a PWG address can be used in a PWG standard</a:t>
            </a:r>
          </a:p>
          <a:p>
            <a:pPr lvl="1"/>
            <a:r>
              <a:t>(but please do read the IP policy above if you haven't done so)</a:t>
            </a:r>
          </a:p>
        </p:txBody>
      </p:sp>
      <p:sp>
        <p:nvSpPr>
          <p:cNvPr id="31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31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7" name="Agenda"/>
          <p:cNvSpPr txBox="1"/>
          <p:nvPr>
            <p:ph type="title"/>
          </p:nvPr>
        </p:nvSpPr>
        <p:spPr>
          <a:prstGeom prst="rect">
            <a:avLst/>
          </a:prstGeom>
        </p:spPr>
        <p:txBody>
          <a:bodyPr/>
          <a:lstStyle/>
          <a:p>
            <a:pPr/>
            <a:r>
              <a:t>Agenda</a:t>
            </a:r>
          </a:p>
        </p:txBody>
      </p:sp>
      <p:sp>
        <p:nvSpPr>
          <p:cNvPr id="31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319"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762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and Scanning Discussions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320" name="August 19, 2021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19, 2021 (US Eastern Daylight Time)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5"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32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7" name="3D Printing and Scanning Discussions"/>
          <p:cNvSpPr txBox="1"/>
          <p:nvPr>
            <p:ph type="title"/>
          </p:nvPr>
        </p:nvSpPr>
        <p:spPr>
          <a:prstGeom prst="rect">
            <a:avLst/>
          </a:prstGeom>
        </p:spPr>
        <p:txBody>
          <a:bodyPr/>
          <a:lstStyle/>
          <a:p>
            <a:pPr/>
            <a:r>
              <a:t>3D Printing and Scanning Discussions</a:t>
            </a:r>
          </a:p>
        </p:txBody>
      </p:sp>
      <p:sp>
        <p:nvSpPr>
          <p:cNvPr id="328" name="Current documents:…"/>
          <p:cNvSpPr txBox="1"/>
          <p:nvPr>
            <p:ph type="body" idx="1"/>
          </p:nvPr>
        </p:nvSpPr>
        <p:spPr>
          <a:prstGeom prst="rect">
            <a:avLst/>
          </a:prstGeom>
        </p:spPr>
        <p:txBody>
          <a:bodyPr/>
          <a:lstStyle/>
          <a:p>
            <a:pPr/>
            <a:r>
              <a:t>Current documents:</a:t>
            </a:r>
          </a:p>
          <a:p>
            <a:pPr lvl="1"/>
            <a:r>
              <a:t>PWG 5100.21-2019: IPP 3D Printing Extensions v1.1</a:t>
            </a:r>
          </a:p>
          <a:p>
            <a:pPr lvl="1"/>
            <a:r>
              <a:t>PWG 5199.5-2017: PWG 3D Print Job Ticket and Associated Capabilities v1.0 (PJT3D)</a:t>
            </a:r>
          </a:p>
          <a:p>
            <a:pPr/>
            <a:r>
              <a:t>Proposed future work (2021-2022):</a:t>
            </a:r>
          </a:p>
          <a:p>
            <a:pPr lvl="1"/>
            <a:r>
              <a:t>IPP 3D Scan Service v1.0 specification to address 3D scanning </a:t>
            </a:r>
          </a:p>
          <a:p>
            <a:pPr lvl="1"/>
            <a:r>
              <a:t>IPP 3D Production Printing Extensions v1.0 specification to address AMSC AMNOW efforts</a:t>
            </a:r>
          </a:p>
          <a:p>
            <a:pPr lvl="1"/>
            <a:r>
              <a:t>Updated PWG 3D Print Job Ticket and Associated Capabilities v2.0 (PJT3D) best practice to incorporate production extensions and IPP 3D v1.1</a:t>
            </a:r>
          </a:p>
        </p:txBody>
      </p:sp>
      <p:sp>
        <p:nvSpPr>
          <p:cNvPr id="32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4"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33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6" name="3D Printing Organizations/Liaisons"/>
          <p:cNvSpPr txBox="1"/>
          <p:nvPr>
            <p:ph type="title"/>
          </p:nvPr>
        </p:nvSpPr>
        <p:spPr>
          <a:prstGeom prst="rect">
            <a:avLst/>
          </a:prstGeom>
        </p:spPr>
        <p:txBody>
          <a:bodyPr/>
          <a:lstStyle/>
          <a:p>
            <a:pPr/>
            <a:r>
              <a:t>3D Printing Organizations/Liaisons</a:t>
            </a:r>
          </a:p>
        </p:txBody>
      </p:sp>
      <p:sp>
        <p:nvSpPr>
          <p:cNvPr id="337" name="3MF Consortium: https://www.3mf.io…"/>
          <p:cNvSpPr txBox="1"/>
          <p:nvPr>
            <p:ph type="body" idx="1"/>
          </p:nvPr>
        </p:nvSpPr>
        <p:spPr>
          <a:prstGeom prst="rect">
            <a:avLst/>
          </a:prstGeom>
        </p:spPr>
        <p:txBody>
          <a:bodyPr/>
          <a:lstStyle/>
          <a:p>
            <a:pPr marL="383539" indent="-342899">
              <a:defRPr sz="2500"/>
            </a:pPr>
            <a:r>
              <a:t>3MF Consortium: </a:t>
            </a:r>
            <a:r>
              <a:rPr u="sng">
                <a:solidFill>
                  <a:srgbClr val="0000FF"/>
                </a:solidFill>
                <a:uFill>
                  <a:solidFill>
                    <a:srgbClr val="0000FF"/>
                  </a:solidFill>
                </a:uFill>
                <a:hlinkClick r:id="rId3" invalidUrl="" action="" tgtFrame="" tooltip="" history="1" highlightClick="0" endSnd="0"/>
              </a:rPr>
              <a:t>https://www.3mf.io</a:t>
            </a:r>
          </a:p>
          <a:p>
            <a:pPr marL="383539" indent="-342899">
              <a:defRPr sz="2500"/>
            </a:pPr>
            <a:r>
              <a:t>AMSC: </a:t>
            </a:r>
            <a:r>
              <a:rPr u="sng">
                <a:solidFill>
                  <a:srgbClr val="0000FF"/>
                </a:solidFill>
                <a:uFill>
                  <a:solidFill>
                    <a:srgbClr val="0000FF"/>
                  </a:solidFill>
                </a:uFill>
                <a:hlinkClick r:id="rId4" invalidUrl="" action="" tgtFrame="" tooltip="" history="1" highlightClick="0" endSnd="0"/>
              </a:rPr>
              <a:t>https://www.americamakes.us/</a:t>
            </a:r>
          </a:p>
          <a:p>
            <a:pPr lvl="1">
              <a:defRPr sz="1900"/>
            </a:pPr>
            <a:r>
              <a:t>AMNOW: </a:t>
            </a:r>
            <a:r>
              <a:rPr u="sng">
                <a:solidFill>
                  <a:srgbClr val="0000FF"/>
                </a:solidFill>
                <a:uFill>
                  <a:solidFill>
                    <a:srgbClr val="0000FF"/>
                  </a:solidFill>
                </a:uFill>
                <a:hlinkClick r:id="rId5" invalidUrl="" action="" tgtFrame="" tooltip="" history="1" highlightClick="0" endSnd="0"/>
              </a:rPr>
              <a:t>https://www.americamakes.us/ncdmm-and-catalyst-connection-announce-next-phase-of-amnow-program-to-support-additive-manufacturing-technology-insertion-into-the-u-s-army-supply-chain/</a:t>
            </a:r>
          </a:p>
          <a:p>
            <a:pPr marL="383539" indent="-342899">
              <a:defRPr sz="2500"/>
            </a:pPr>
            <a:r>
              <a:t>ASTM Committee F42: </a:t>
            </a:r>
            <a:r>
              <a:rPr u="sng">
                <a:solidFill>
                  <a:srgbClr val="0000FF"/>
                </a:solidFill>
                <a:uFill>
                  <a:solidFill>
                    <a:srgbClr val="0000FF"/>
                  </a:solidFill>
                </a:uFill>
                <a:hlinkClick r:id="rId6" invalidUrl="" action="" tgtFrame="" tooltip="" history="1" highlightClick="0" endSnd="0"/>
              </a:rPr>
              <a:t>https://www.astm.org/COMMITTEE/F42.htm</a:t>
            </a:r>
          </a:p>
          <a:p>
            <a:pPr marL="383539" indent="-342899">
              <a:defRPr sz="2500"/>
            </a:pPr>
            <a:r>
              <a:t>INCITS: </a:t>
            </a:r>
            <a:r>
              <a:rPr u="sng">
                <a:solidFill>
                  <a:srgbClr val="0000FF"/>
                </a:solidFill>
                <a:uFill>
                  <a:solidFill>
                    <a:srgbClr val="0000FF"/>
                  </a:solidFill>
                </a:uFill>
                <a:hlinkClick r:id="rId7" invalidUrl="" action="" tgtFrame="" tooltip="" history="1" highlightClick="0" endSnd="0"/>
              </a:rPr>
              <a:t>https://www.incits.org</a:t>
            </a:r>
          </a:p>
          <a:p>
            <a:pPr lvl="1">
              <a:defRPr sz="1900"/>
            </a:pPr>
            <a:r>
              <a:t>Potential 3D Printing Protection Profile (with IDS workgroup)</a:t>
            </a:r>
          </a:p>
          <a:p>
            <a:pPr lvl="1">
              <a:defRPr sz="1900"/>
            </a:pPr>
            <a:r>
              <a:t>Looking at AMSC-identified gaps, particularly 3D scanning</a:t>
            </a:r>
          </a:p>
          <a:p>
            <a:pPr marL="383539" indent="-342899">
              <a:defRPr sz="2500"/>
            </a:pPr>
            <a:r>
              <a:t>ISO/IEC JTC 1 WG 12: </a:t>
            </a:r>
            <a:r>
              <a:rPr u="sng">
                <a:solidFill>
                  <a:srgbClr val="0000FF"/>
                </a:solidFill>
                <a:uFill>
                  <a:solidFill>
                    <a:srgbClr val="0000FF"/>
                  </a:solidFill>
                </a:uFill>
                <a:hlinkClick r:id="rId8" invalidUrl="" action="" tgtFrame="" tooltip="" history="1" highlightClick="0" endSnd="0"/>
              </a:rPr>
              <a:t>https://www.iso.org/committee/45020.html</a:t>
            </a:r>
          </a:p>
          <a:p>
            <a:pPr lvl="1">
              <a:defRPr sz="1900"/>
            </a:pPr>
            <a:r>
              <a:t>ISO TR 22100-4: Best Practice document already published</a:t>
            </a:r>
          </a:p>
          <a:p>
            <a:pPr marL="383539" indent="-342899">
              <a:defRPr sz="2500"/>
            </a:pPr>
            <a:r>
              <a:t>PDF Association + ISO/IEC TC171: </a:t>
            </a:r>
            <a:r>
              <a:rPr u="sng">
                <a:solidFill>
                  <a:srgbClr val="0000FF"/>
                </a:solidFill>
                <a:uFill>
                  <a:solidFill>
                    <a:srgbClr val="0000FF"/>
                  </a:solidFill>
                </a:uFill>
                <a:hlinkClick r:id="rId9" invalidUrl="" action="" tgtFrame="" tooltip="" history="1" highlightClick="0" endSnd="0"/>
              </a:rPr>
              <a:t>https://www.iso.org/committee/53674.html</a:t>
            </a:r>
          </a:p>
          <a:p>
            <a:pPr marL="383539" indent="-342899">
              <a:defRPr sz="2500"/>
            </a:pPr>
            <a:r>
              <a:t>SAE ITC Additive Manufacturing Data Consortium: </a:t>
            </a:r>
            <a:r>
              <a:rPr u="sng">
                <a:solidFill>
                  <a:srgbClr val="0000FF"/>
                </a:solidFill>
                <a:uFill>
                  <a:solidFill>
                    <a:srgbClr val="0000FF"/>
                  </a:solidFill>
                </a:uFill>
                <a:hlinkClick r:id="rId10" invalidUrl="" action="" tgtFrame="" tooltip="" history="1" highlightClick="0" endSnd="0"/>
              </a:rPr>
              <a:t>https://www.sae-itc.com/amdc</a:t>
            </a:r>
          </a:p>
          <a:p>
            <a:pPr marL="383539" indent="-342899">
              <a:defRPr sz="2500"/>
            </a:pPr>
            <a:r>
              <a:t>SME iRAMP: </a:t>
            </a:r>
            <a:r>
              <a:rPr u="sng">
                <a:solidFill>
                  <a:srgbClr val="0000FF"/>
                </a:solidFill>
                <a:uFill>
                  <a:solidFill>
                    <a:srgbClr val="0000FF"/>
                  </a:solidFill>
                </a:uFill>
                <a:hlinkClick r:id="rId11" invalidUrl="" action="" tgtFrame="" tooltip="" history="1" highlightClick="0" endSnd="0"/>
              </a:rPr>
              <a:t>https://www.sme.org/iramp/</a:t>
            </a:r>
          </a:p>
        </p:txBody>
      </p:sp>
      <p:sp>
        <p:nvSpPr>
          <p:cNvPr id="33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3)"/>
          <p:cNvSpPr txBox="1"/>
          <p:nvPr>
            <p:ph type="title"/>
          </p:nvPr>
        </p:nvSpPr>
        <p:spPr>
          <a:prstGeom prst="rect">
            <a:avLst/>
          </a:prstGeom>
        </p:spPr>
        <p:txBody>
          <a:bodyPr/>
          <a:lstStyle/>
          <a:p>
            <a:pPr/>
            <a:r>
              <a:t>Agenda (1/3)</a:t>
            </a:r>
          </a:p>
        </p:txBody>
      </p:sp>
      <p:graphicFrame>
        <p:nvGraphicFramePr>
          <p:cNvPr id="92" name="Table"/>
          <p:cNvGraphicFramePr/>
          <p:nvPr/>
        </p:nvGraphicFramePr>
        <p:xfrm>
          <a:off x="1441449" y="2608965"/>
          <a:ext cx="10520149" cy="29210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9007"/>
                <a:gridCol w="7751140"/>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10:00 - 10:45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10:45 - 11:15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11:15 - 12:00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Finishings v3.0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IPP/2.0 and IPP Everywhere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ugust 17, 2021 (US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17, 2021 (US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4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43" name="Copyright © 2021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34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45" name="Next Steps"/>
          <p:cNvSpPr txBox="1"/>
          <p:nvPr>
            <p:ph type="ctrTitle"/>
          </p:nvPr>
        </p:nvSpPr>
        <p:spPr>
          <a:prstGeom prst="rect">
            <a:avLst/>
          </a:prstGeom>
        </p:spPr>
        <p:txBody>
          <a:bodyPr/>
          <a:lstStyle/>
          <a:p>
            <a:pPr/>
            <a:r>
              <a:t>Next Steps</a:t>
            </a:r>
          </a:p>
        </p:txBody>
      </p:sp>
      <p:sp>
        <p:nvSpPr>
          <p:cNvPr id="346" name="Double-click to edit"/>
          <p:cNvSpPr txBox="1"/>
          <p:nvPr>
            <p:ph type="subTitle" sz="half" idx="1"/>
          </p:nvPr>
        </p:nvSpPr>
        <p:spPr>
          <a:prstGeom prst="rect">
            <a:avLst/>
          </a:prstGeom>
        </p:spPr>
        <p:txBody>
          <a:bodyPr/>
          <a:lstStyle/>
          <a:p>
            <a:pPr/>
          </a:p>
        </p:txBody>
      </p:sp>
      <p:sp>
        <p:nvSpPr>
          <p:cNvPr id="34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2"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35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4" name="Next Steps"/>
          <p:cNvSpPr txBox="1"/>
          <p:nvPr>
            <p:ph type="title"/>
          </p:nvPr>
        </p:nvSpPr>
        <p:spPr>
          <a:prstGeom prst="rect">
            <a:avLst/>
          </a:prstGeom>
        </p:spPr>
        <p:txBody>
          <a:bodyPr/>
          <a:lstStyle/>
          <a:p>
            <a:pPr/>
            <a:r>
              <a:t>Next Steps</a:t>
            </a:r>
          </a:p>
        </p:txBody>
      </p:sp>
      <p:sp>
        <p:nvSpPr>
          <p:cNvPr id="355" name="IPP/2.x Fourth Edition (Mike)…"/>
          <p:cNvSpPr txBox="1"/>
          <p:nvPr>
            <p:ph type="body" idx="1"/>
          </p:nvPr>
        </p:nvSpPr>
        <p:spPr>
          <a:prstGeom prst="rect">
            <a:avLst/>
          </a:prstGeom>
        </p:spPr>
        <p:txBody>
          <a:bodyPr/>
          <a:lstStyle/>
          <a:p>
            <a:pPr marL="383539" indent="-342899">
              <a:defRPr sz="2700"/>
            </a:pPr>
            <a:r>
              <a:t>IPP/2.x Fourth Edition (Mike)</a:t>
            </a:r>
          </a:p>
          <a:p>
            <a:pPr lvl="1">
              <a:defRPr sz="2100"/>
            </a:pPr>
            <a:r>
              <a:t>Prototype </a:t>
            </a:r>
            <a:r>
              <a:rPr sz="1900"/>
              <a:t>draft</a:t>
            </a:r>
            <a:r>
              <a:t> in Q3 2021</a:t>
            </a:r>
          </a:p>
          <a:p>
            <a:pPr marL="383539" indent="-342899">
              <a:defRPr sz="2700"/>
            </a:pPr>
            <a:r>
              <a:t>IPP Driverless Printing Extensions v2.0 (Smith)</a:t>
            </a:r>
          </a:p>
          <a:p>
            <a:pPr lvl="1">
              <a:defRPr sz="2100"/>
            </a:pPr>
            <a:r>
              <a:t>Prototype draft in Q3/Q4 2021</a:t>
            </a:r>
          </a:p>
          <a:p>
            <a:pPr marL="383539" indent="-342899">
              <a:defRPr sz="2700"/>
            </a:pPr>
            <a:r>
              <a:t>IPP Encrypted Jobs and Documents v1.0 (Mike/Smith)</a:t>
            </a:r>
          </a:p>
          <a:p>
            <a:pPr lvl="1">
              <a:defRPr sz="2100"/>
            </a:pPr>
            <a:r>
              <a:t>Stable draft in Q1 2022</a:t>
            </a:r>
          </a:p>
          <a:p>
            <a:pPr marL="383539" indent="-342899">
              <a:defRPr sz="2700"/>
            </a:pPr>
            <a:r>
              <a:t>IPP Enterprise Printing Extensions v2.0 (Smith)</a:t>
            </a:r>
          </a:p>
          <a:p>
            <a:pPr lvl="1">
              <a:defRPr sz="2100"/>
            </a:pPr>
            <a:r>
              <a:t>Stable draft in Q3 2021</a:t>
            </a:r>
          </a:p>
          <a:p>
            <a:pPr marL="383539" indent="-342899">
              <a:defRPr sz="2700"/>
            </a:pPr>
            <a:r>
              <a:t>IPP Finishings v3.0 (Smith)</a:t>
            </a:r>
          </a:p>
          <a:p>
            <a:pPr lvl="1">
              <a:defRPr sz="2100"/>
            </a:pPr>
            <a:r>
              <a:t>Stable draft in Q3 2021</a:t>
            </a:r>
          </a:p>
          <a:p>
            <a:pPr marL="383539" indent="-342899">
              <a:defRPr sz="2700"/>
            </a:pPr>
            <a:r>
              <a:t>IPP Production Printing Extensions v2.0 (Mike)</a:t>
            </a:r>
          </a:p>
          <a:p>
            <a:pPr lvl="1">
              <a:defRPr sz="2100"/>
            </a:pPr>
            <a:r>
              <a:t>Stable draft in Q3 2021</a:t>
            </a:r>
          </a:p>
        </p:txBody>
      </p:sp>
      <p:sp>
        <p:nvSpPr>
          <p:cNvPr id="35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1"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36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3" name="More Information"/>
          <p:cNvSpPr txBox="1"/>
          <p:nvPr>
            <p:ph type="title"/>
          </p:nvPr>
        </p:nvSpPr>
        <p:spPr>
          <a:prstGeom prst="rect">
            <a:avLst/>
          </a:prstGeom>
        </p:spPr>
        <p:txBody>
          <a:bodyPr/>
          <a:lstStyle/>
          <a:p>
            <a:pPr/>
            <a:r>
              <a:t>More Information</a:t>
            </a:r>
          </a:p>
        </p:txBody>
      </p:sp>
      <p:sp>
        <p:nvSpPr>
          <p:cNvPr id="364"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solidFill>
                  <a:srgbClr val="0000FF"/>
                </a:solidFill>
                <a:uFill>
                  <a:solidFill>
                    <a:srgbClr val="0000FF"/>
                  </a:solidFill>
                </a:uFill>
                <a:hlinkClick r:id="rId3" invalidUrl="" action="" tgtFrame="" tooltip="" history="1" highlightClick="0" endSnd="0"/>
              </a:rPr>
              <a:t>https://www.pwg.org/ipp/index.html</a:t>
            </a:r>
            <a:r>
              <a:t> </a:t>
            </a:r>
          </a:p>
          <a:p>
            <a:pPr/>
            <a:r>
              <a:t>Subscribe to the IPP mailing list </a:t>
            </a:r>
          </a:p>
          <a:p>
            <a:pPr lvl="1"/>
            <a:r>
              <a:rPr u="sng">
                <a:solidFill>
                  <a:srgbClr val="0000FF"/>
                </a:solidFill>
                <a:uFill>
                  <a:solidFill>
                    <a:srgbClr val="0000FF"/>
                  </a:solidFill>
                </a:uFill>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September 9 and 23, 2021 at 3pm ET</a:t>
            </a:r>
          </a:p>
          <a:p>
            <a:pPr lvl="1"/>
            <a:r>
              <a:t>Canceled the call scheduled for August 26, 2021</a:t>
            </a:r>
          </a:p>
        </p:txBody>
      </p:sp>
      <p:sp>
        <p:nvSpPr>
          <p:cNvPr id="36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3)"/>
          <p:cNvSpPr txBox="1"/>
          <p:nvPr>
            <p:ph type="title"/>
          </p:nvPr>
        </p:nvSpPr>
        <p:spPr>
          <a:prstGeom prst="rect">
            <a:avLst/>
          </a:prstGeom>
        </p:spPr>
        <p:txBody>
          <a:bodyPr/>
          <a:lstStyle/>
          <a:p>
            <a:pPr/>
            <a:r>
              <a:t>Agenda (2/3)</a:t>
            </a:r>
          </a:p>
        </p:txBody>
      </p:sp>
      <p:sp>
        <p:nvSpPr>
          <p:cNvPr id="10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03" name="Table"/>
          <p:cNvGraphicFramePr/>
          <p:nvPr/>
        </p:nvGraphicFramePr>
        <p:xfrm>
          <a:off x="1451008" y="2600887"/>
          <a:ext cx="10517037"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10:00 - 10:30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OpenPrinting: GSoC Status</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12:45 - 14:15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4" name="August 18, 2021 (US Eastern Daylight Time)"/>
          <p:cNvSpPr txBox="1"/>
          <p:nvPr/>
        </p:nvSpPr>
        <p:spPr>
          <a:xfrm>
            <a:off x="1425609" y="1989255"/>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18, 2021 (US Eastern Daylight Time)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3/3)"/>
          <p:cNvSpPr txBox="1"/>
          <p:nvPr>
            <p:ph type="title"/>
          </p:nvPr>
        </p:nvSpPr>
        <p:spPr>
          <a:prstGeom prst="rect">
            <a:avLst/>
          </a:prstGeom>
        </p:spPr>
        <p:txBody>
          <a:bodyPr/>
          <a:lstStyle/>
          <a:p>
            <a:pPr/>
            <a:r>
              <a:t>Agenda (3/3)</a:t>
            </a:r>
          </a:p>
        </p:txBody>
      </p:sp>
      <p:sp>
        <p:nvSpPr>
          <p:cNvPr id="11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13" name="Table"/>
          <p:cNvGraphicFramePr/>
          <p:nvPr/>
        </p:nvGraphicFramePr>
        <p:xfrm>
          <a:off x="1435100" y="2603500"/>
          <a:ext cx="10517037" cy="3403600"/>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768188"/>
                <a:gridCol w="7748848"/>
              </a:tblGrid>
              <a:tr h="4762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12:45 - 13:45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and Scanning Discussions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14" name="August 19, 2021 (US Eastern Daylight Time)"/>
          <p:cNvSpPr txBox="1"/>
          <p:nvPr/>
        </p:nvSpPr>
        <p:spPr>
          <a:xfrm>
            <a:off x="1422400" y="1993900"/>
            <a:ext cx="10147300"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19, 2021 (US Eastern Daylight Time)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Charter"/>
          <p:cNvSpPr txBox="1"/>
          <p:nvPr>
            <p:ph type="title"/>
          </p:nvPr>
        </p:nvSpPr>
        <p:spPr>
          <a:prstGeom prst="rect">
            <a:avLst/>
          </a:prstGeom>
        </p:spPr>
        <p:txBody>
          <a:bodyPr/>
          <a:lstStyle/>
          <a:p>
            <a:pPr/>
            <a:r>
              <a:t>Charter</a:t>
            </a:r>
          </a:p>
        </p:txBody>
      </p:sp>
      <p:sp>
        <p:nvSpPr>
          <p:cNvPr id="122" name="Current charter:…"/>
          <p:cNvSpPr txBox="1"/>
          <p:nvPr>
            <p:ph type="body" idx="1"/>
          </p:nvPr>
        </p:nvSpPr>
        <p:spPr>
          <a:prstGeom prst="rect">
            <a:avLst/>
          </a:prstGeom>
        </p:spPr>
        <p:txBody>
          <a:bodyPr/>
          <a:lstStyle/>
          <a:p>
            <a:pPr/>
            <a:r>
              <a:t>Current charter:</a:t>
            </a:r>
          </a:p>
          <a:p>
            <a:pPr lvl="1"/>
            <a:r>
              <a:rPr u="sng">
                <a:solidFill>
                  <a:srgbClr val="0000FF"/>
                </a:solidFill>
                <a:uFill>
                  <a:solidFill>
                    <a:srgbClr val="0000FF"/>
                  </a:solidFill>
                </a:uFill>
                <a:hlinkClick r:id="rId3" invalidUrl="" action="" tgtFrame="" tooltip="" history="1" highlightClick="0" endSnd="0"/>
              </a:rPr>
              <a:t>https://ftp.pwg.org/pub/pwg/ipp/charter/ch-ipp-charter-20210409.pdf</a:t>
            </a:r>
          </a:p>
          <a:p>
            <a:pPr/>
            <a:r>
              <a:t>The Internet Printing Protocol (IPP) workgroup is chartered with the maintenance of IPP and the IETF IPP registry, and support for new clients, network architectures (Cloud, SDN), MFD/Imaging service bindings, and emerging technologies such as 3D Printing</a:t>
            </a:r>
          </a:p>
          <a:p>
            <a:pPr/>
            <a:r>
              <a:t>In addition, we maintain the IETF Finisher MIB, Job MIB, and Printer MIB registries, the PWG MIBs, the PWG Semantic Model schema, and handle synchronization with changes in IPP</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1" name="Officers"/>
          <p:cNvSpPr txBox="1"/>
          <p:nvPr>
            <p:ph type="title"/>
          </p:nvPr>
        </p:nvSpPr>
        <p:spPr>
          <a:prstGeom prst="rect">
            <a:avLst/>
          </a:prstGeom>
        </p:spPr>
        <p:txBody>
          <a:bodyPr/>
          <a:lstStyle/>
          <a:p>
            <a:pPr/>
            <a:r>
              <a:t>Officers</a:t>
            </a:r>
          </a:p>
        </p:txBody>
      </p:sp>
      <p:sp>
        <p:nvSpPr>
          <p:cNvPr id="13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Internet Printing Protocol/2.x Fourth Edition, IPP Encrypted Jobs and Documents v1.0, IPP Production Printing Extensions v2.0</a:t>
            </a:r>
          </a:p>
          <a:p>
            <a:pPr lvl="1"/>
            <a:r>
              <a:t>Smith Kennedy (HP Inc.) – IPP Driverless Printing Extensions v2.0, IPP Encrypted Jobs and Documents v1.0, IPP Enterprise Printing Extensions v2.0, IPP Finishings v3.0</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Status (1/3)"/>
          <p:cNvSpPr txBox="1"/>
          <p:nvPr>
            <p:ph type="title"/>
          </p:nvPr>
        </p:nvSpPr>
        <p:spPr>
          <a:prstGeom prst="rect">
            <a:avLst/>
          </a:prstGeom>
        </p:spPr>
        <p:txBody>
          <a:bodyPr/>
          <a:lstStyle/>
          <a:p>
            <a:pPr/>
            <a:r>
              <a:t>Status (1/3)</a:t>
            </a:r>
          </a:p>
        </p:txBody>
      </p:sp>
      <p:sp>
        <p:nvSpPr>
          <p:cNvPr id="140" name="PWG Specifications in development:…"/>
          <p:cNvSpPr txBox="1"/>
          <p:nvPr>
            <p:ph type="body" idx="1"/>
          </p:nvPr>
        </p:nvSpPr>
        <p:spPr>
          <a:prstGeom prst="rect">
            <a:avLst/>
          </a:prstGeom>
        </p:spPr>
        <p:txBody>
          <a:bodyPr/>
          <a:lstStyle/>
          <a:p>
            <a:pPr marL="383539" indent="-342899">
              <a:defRPr sz="2800"/>
            </a:pPr>
            <a:r>
              <a:t>PWG Specifications in development:</a:t>
            </a:r>
          </a:p>
          <a:p>
            <a:pPr lvl="1">
              <a:defRPr sz="2200"/>
            </a:pPr>
            <a:r>
              <a:t>Internet Printing Protocol/2.x Fourth Edition	- Interim</a:t>
            </a:r>
          </a:p>
          <a:p>
            <a:pPr lvl="1">
              <a:defRPr sz="2200"/>
            </a:pPr>
            <a:r>
              <a:t>IPP Driverless Printing Extensions v2.0		- Interim</a:t>
            </a:r>
          </a:p>
          <a:p>
            <a:pPr lvl="1">
              <a:defRPr sz="2200"/>
            </a:pPr>
            <a:r>
              <a:t>IPP Encrypted Jobs and Documents v1.0		- Prototype </a:t>
            </a:r>
          </a:p>
          <a:p>
            <a:pPr lvl="1">
              <a:defRPr sz="2200"/>
            </a:pPr>
            <a:r>
              <a:t>IPP Enterprise Printing Extensions v2.0		- Prototype</a:t>
            </a:r>
          </a:p>
          <a:p>
            <a:pPr lvl="1">
              <a:defRPr sz="2200"/>
            </a:pPr>
            <a:r>
              <a:t>IPP Finishings v3.0				- Prototype</a:t>
            </a:r>
          </a:p>
          <a:p>
            <a:pPr lvl="1">
              <a:defRPr sz="2200"/>
            </a:pPr>
            <a:r>
              <a:t>IPP Production Printing Extensions v2.0		- Prototype</a:t>
            </a:r>
          </a:p>
          <a:p>
            <a:pPr lvl="1">
              <a:defRPr sz="2200"/>
            </a:pPr>
          </a:p>
          <a:p>
            <a:pPr marL="383539" indent="-342899">
              <a:defRPr sz="2800"/>
            </a:pPr>
            <a:r>
              <a:t>Recently published:</a:t>
            </a:r>
          </a:p>
          <a:p>
            <a:pPr lvl="1">
              <a:defRPr sz="2200"/>
            </a:pPr>
            <a:r>
              <a:t>PWG 5199.11-2021: Job Accounting with IPP v1.0</a:t>
            </a:r>
          </a:p>
          <a:p>
            <a:pPr lvl="1">
              <a:defRPr sz="2200"/>
            </a:pPr>
            <a:r>
              <a:t>IPP Label Printing Extensions v1.0 (registration)</a:t>
            </a:r>
          </a:p>
          <a:p>
            <a:pPr lvl="1">
              <a:defRPr sz="2200"/>
            </a:pPr>
            <a:r>
              <a:t>IPP System Service Discovery v1.0 (registration)</a:t>
            </a:r>
          </a:p>
          <a:p>
            <a:pPr lvl="1">
              <a:defRPr sz="2200"/>
            </a:pPr>
            <a:r>
              <a:t>PWG 5100.14-2020: IPP Everywhere v1.1</a:t>
            </a:r>
          </a:p>
          <a:p>
            <a:pPr lvl="1">
              <a:defRPr sz="2200"/>
            </a:pPr>
            <a:r>
              <a:t>PWG 5100.16-2020: IPP Transaction-Based Printing Extensions v1.1</a:t>
            </a:r>
          </a:p>
          <a:p>
            <a:pPr lvl="1">
              <a:defRPr sz="2200"/>
            </a:pPr>
            <a:r>
              <a:t>PWG 5100.20-2020: IPP Everywhere Printer Self-Certification Manual v1.1</a:t>
            </a:r>
          </a:p>
        </p:txBody>
      </p:sp>
      <p:sp>
        <p:nvSpPr>
          <p:cNvPr id="14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21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2021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Status (2/3)"/>
          <p:cNvSpPr txBox="1"/>
          <p:nvPr>
            <p:ph type="title"/>
          </p:nvPr>
        </p:nvSpPr>
        <p:spPr>
          <a:prstGeom prst="rect">
            <a:avLst/>
          </a:prstGeom>
        </p:spPr>
        <p:txBody>
          <a:bodyPr/>
          <a:lstStyle/>
          <a:p>
            <a:pPr/>
            <a:r>
              <a:t>Status (2/3)</a:t>
            </a:r>
          </a:p>
        </p:txBody>
      </p:sp>
      <p:sp>
        <p:nvSpPr>
          <p:cNvPr id="149" name="Up-to-date pending IANA registrations online:…"/>
          <p:cNvSpPr txBox="1"/>
          <p:nvPr>
            <p:ph type="body" idx="1"/>
          </p:nvPr>
        </p:nvSpPr>
        <p:spPr>
          <a:prstGeom prst="rect">
            <a:avLst/>
          </a:prstGeom>
        </p:spPr>
        <p:txBody>
          <a:bodyPr/>
          <a:lstStyle/>
          <a:p>
            <a:pPr marL="383539" indent="-342899">
              <a:defRPr sz="2900"/>
            </a:pPr>
            <a:r>
              <a:t>Up-to-date pending IANA registrations online:</a:t>
            </a:r>
          </a:p>
          <a:p>
            <a:pPr lvl="1">
              <a:defRPr sz="2300"/>
            </a:pPr>
            <a:r>
              <a:rPr u="sng">
                <a:solidFill>
                  <a:srgbClr val="0000FF"/>
                </a:solidFill>
                <a:uFill>
                  <a:solidFill>
                    <a:srgbClr val="0000FF"/>
                  </a:solidFill>
                </a:uFill>
                <a:hlinkClick r:id="rId3" invalidUrl="" action="" tgtFrame="" tooltip="" history="1" highlightClick="0" endSnd="0"/>
              </a:rPr>
              <a:t>https://www.pwg.org/ipp/ipp-registrations.xml</a:t>
            </a:r>
          </a:p>
          <a:p>
            <a:pPr lvl="1">
              <a:defRPr sz="2300"/>
            </a:pPr>
            <a:r>
              <a:t>Continue to maintain this in parallel for new specifications</a:t>
            </a:r>
          </a:p>
          <a:p>
            <a:pPr lvl="1">
              <a:defRPr sz="2300"/>
            </a:pPr>
            <a:r>
              <a:t>Github repository: </a:t>
            </a:r>
            <a:r>
              <a:rPr u="sng">
                <a:solidFill>
                  <a:srgbClr val="0000FF"/>
                </a:solidFill>
                <a:uFill>
                  <a:solidFill>
                    <a:srgbClr val="0000FF"/>
                  </a:solidFill>
                </a:uFill>
                <a:hlinkClick r:id="rId4" invalidUrl="" action="" tgtFrame="" tooltip="" history="1" highlightClick="0" endSnd="0"/>
              </a:rPr>
              <a:t>https://github.com/istopwg/ippregistry</a:t>
            </a:r>
            <a:br/>
          </a:p>
          <a:p>
            <a:pPr marL="383539" indent="-342899">
              <a:defRPr sz="2900"/>
            </a:pPr>
            <a:r>
              <a:t>IPP Everywhere Printer Self-Certifications:</a:t>
            </a:r>
          </a:p>
          <a:p>
            <a:pPr lvl="1">
              <a:defRPr sz="2300"/>
            </a:pPr>
            <a:r>
              <a:rPr u="sng">
                <a:solidFill>
                  <a:srgbClr val="0000FF"/>
                </a:solidFill>
                <a:uFill>
                  <a:solidFill>
                    <a:srgbClr val="0000FF"/>
                  </a:solidFill>
                </a:uFill>
                <a:hlinkClick r:id="rId5" invalidUrl="" action="" tgtFrame="" tooltip="" history="1" highlightClick="0" endSnd="0"/>
              </a:rPr>
              <a:t>https://www.pwg.org/printers</a:t>
            </a:r>
            <a:r>
              <a:t> </a:t>
            </a:r>
          </a:p>
          <a:p>
            <a:pPr lvl="1">
              <a:defRPr sz="2300"/>
            </a:pPr>
            <a:r>
              <a:rPr strike="sngStrike"/>
              <a:t>692</a:t>
            </a:r>
            <a:r>
              <a:t> </a:t>
            </a:r>
            <a:r>
              <a:rPr b="1">
                <a:solidFill>
                  <a:schemeClr val="accent5"/>
                </a:solidFill>
              </a:rPr>
              <a:t>725</a:t>
            </a:r>
            <a:r>
              <a:t> printers currently listed from HP and Lexmark</a:t>
            </a:r>
          </a:p>
          <a:p>
            <a:pPr lvl="1">
              <a:defRPr sz="2300"/>
            </a:pPr>
            <a:r>
              <a:t>1.1 self-certification tools update 3 approved June 2021</a:t>
            </a:r>
          </a:p>
          <a:p>
            <a:pPr lvl="2" marL="1240789" indent="-285750">
              <a:spcBef>
                <a:spcPts val="600"/>
              </a:spcBef>
              <a:defRPr sz="2300"/>
            </a:pPr>
            <a:r>
              <a:rPr i="1"/>
              <a:t>Update 4 in progress</a:t>
            </a:r>
            <a:br/>
          </a:p>
          <a:p>
            <a:pPr marL="383539" indent="-342899">
              <a:defRPr sz="2900"/>
            </a:pPr>
            <a:r>
              <a:t>IPP Sample Code:</a:t>
            </a:r>
          </a:p>
          <a:p>
            <a:pPr lvl="1">
              <a:defRPr sz="2300"/>
            </a:pPr>
            <a:r>
              <a:t>Github repository:</a:t>
            </a:r>
          </a:p>
          <a:p>
            <a:pPr lvl="2">
              <a:defRPr sz="2300"/>
            </a:pPr>
            <a:r>
              <a:rPr u="sng">
                <a:solidFill>
                  <a:srgbClr val="0000FF"/>
                </a:solidFill>
                <a:uFill>
                  <a:solidFill>
                    <a:srgbClr val="0000FF"/>
                  </a:solidFill>
                </a:uFill>
                <a:hlinkClick r:id="rId6" invalidUrl="" action="" tgtFrame="" tooltip="" history="1" highlightClick="0" endSnd="0"/>
              </a:rPr>
              <a:t>https://github.com/istopwg/ippsample</a:t>
            </a:r>
          </a:p>
          <a:p>
            <a:pPr lvl="1">
              <a:defRPr sz="2300"/>
            </a:pPr>
            <a:r>
              <a:t>Fork of CUPS code includes ipp3dprinter, ippeveprinter, ippfind, ippproxy, ippserver, ipptool, ipptransform, and ipptransform3d</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