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3079A804-B159-47A2-8753-EBDA14D1D39F}"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200608.pdf"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trustnoone10-20200128.pdf" TargetMode="Externa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200630-rev.pdf"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200429-rev.pdf"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200204-rev.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3dpdfconsortium.org" TargetMode="External"/><Relationship Id="rId4" Type="http://schemas.openxmlformats.org/officeDocument/2006/relationships/hyperlink" Target="https://digitalconcrete2020.com/" TargetMode="Externa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3mf.io"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charter/ch-ipp-charter-20170615.pdf"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August 18, 2020"/>
          <p:cNvSpPr txBox="1"/>
          <p:nvPr>
            <p:ph type="subTitle" sz="half" idx="1"/>
          </p:nvPr>
        </p:nvSpPr>
        <p:spPr>
          <a:prstGeom prst="rect">
            <a:avLst/>
          </a:prstGeom>
        </p:spPr>
        <p:txBody>
          <a:bodyPr/>
          <a:lstStyle>
            <a:lvl1pPr marR="40639">
              <a:spcBef>
                <a:spcPts val="500"/>
              </a:spcBef>
            </a:lvl1pPr>
          </a:lstStyle>
          <a:p>
            <a:pPr/>
            <a:r>
              <a:t>August 18, 2020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7" name="Status (3/3)"/>
          <p:cNvSpPr txBox="1"/>
          <p:nvPr>
            <p:ph type="title"/>
          </p:nvPr>
        </p:nvSpPr>
        <p:spPr>
          <a:prstGeom prst="rect">
            <a:avLst/>
          </a:prstGeom>
        </p:spPr>
        <p:txBody>
          <a:bodyPr/>
          <a:lstStyle/>
          <a:p>
            <a:pPr/>
            <a:r>
              <a:t>Status (3/3)</a:t>
            </a:r>
          </a:p>
        </p:txBody>
      </p:sp>
      <p:sp>
        <p:nvSpPr>
          <p:cNvPr id="158"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2 issues</a:t>
            </a:r>
          </a:p>
          <a:p>
            <a:pPr lvl="1">
              <a:defRPr sz="2200"/>
            </a:pPr>
            <a:r>
              <a:t>PWG 5100.5-2019 (Document Object): 3 issues</a:t>
            </a:r>
          </a:p>
          <a:p>
            <a:pPr lvl="1">
              <a:defRPr sz="2200"/>
            </a:pPr>
            <a:r>
              <a:t>PWG 5100.6-2003 (Page Overrides): 1 issue</a:t>
            </a:r>
          </a:p>
          <a:p>
            <a:pPr lvl="1">
              <a:defRPr sz="2200"/>
            </a:pPr>
            <a:r>
              <a:t>PWG 5100.9-2009 (Printer State Extensions): 1 issue</a:t>
            </a:r>
          </a:p>
          <a:p>
            <a:pPr lvl="1">
              <a:defRPr sz="2200"/>
            </a:pPr>
            <a:r>
              <a:t>PWG 5100.12-2015 (IPP 2.0, 2.1, and 2.2): 2 issues</a:t>
            </a:r>
          </a:p>
          <a:p>
            <a:pPr lvl="1">
              <a:defRPr sz="2200"/>
            </a:pPr>
            <a:r>
              <a:t>PWG 5100.15-2014 (FaxOut): 2 issues</a:t>
            </a:r>
          </a:p>
          <a:p>
            <a:pPr lvl="1">
              <a:defRPr sz="2200"/>
            </a:pPr>
            <a:r>
              <a:t>PWG 5100.18-2015 (Infrastructure Extensions): 5 issues</a:t>
            </a:r>
          </a:p>
          <a:p>
            <a:pPr lvl="1">
              <a:defRPr sz="2200"/>
            </a:pPr>
            <a:r>
              <a:t>PWG 5100.19-2015 (Implementor's Guide 2.0): 6 issues</a:t>
            </a:r>
          </a:p>
          <a:p>
            <a:pPr lvl="1">
              <a:defRPr sz="2200"/>
            </a:pPr>
            <a:r>
              <a:t>PWG 5107.3-2019 (MFD Alerts v1.1): 1 issue</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4 issues</a:t>
            </a:r>
          </a:p>
          <a:p>
            <a:pPr lvl="1">
              <a:defRPr sz="2200"/>
            </a:pPr>
            <a:r>
              <a:t>PWG 5100.13-2012 (JPS3 - Driverless Printing): 12 issues</a:t>
            </a:r>
          </a:p>
        </p:txBody>
      </p:sp>
      <p:sp>
        <p:nvSpPr>
          <p:cNvPr id="1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6" name="IPP Everywhere Self-Certification"/>
          <p:cNvSpPr txBox="1"/>
          <p:nvPr>
            <p:ph type="title"/>
          </p:nvPr>
        </p:nvSpPr>
        <p:spPr>
          <a:prstGeom prst="rect">
            <a:avLst/>
          </a:prstGeom>
        </p:spPr>
        <p:txBody>
          <a:bodyPr/>
          <a:lstStyle/>
          <a:p>
            <a:pPr/>
            <a:r>
              <a:t>IPP Everywhere Self-Certification</a:t>
            </a:r>
          </a:p>
        </p:txBody>
      </p:sp>
      <p:sp>
        <p:nvSpPr>
          <p:cNvPr id="167" name="Resources:…"/>
          <p:cNvSpPr txBox="1"/>
          <p:nvPr>
            <p:ph type="body" idx="1"/>
          </p:nvPr>
        </p:nvSpPr>
        <p:spPr>
          <a:prstGeom prst="rect">
            <a:avLst/>
          </a:prstGeom>
        </p:spPr>
        <p:txBody>
          <a:bodyPr/>
          <a:lstStyle/>
          <a:p>
            <a:pPr/>
            <a:r>
              <a:t>Resources:</a:t>
            </a:r>
          </a:p>
          <a:p>
            <a:pPr lvl="1"/>
            <a:r>
              <a:rPr u="sng">
                <a:solidFill>
                  <a:srgbClr val="0000FF"/>
                </a:solidFill>
                <a:uFill>
                  <a:solidFill>
                    <a:srgbClr val="0000FF"/>
                  </a:solidFill>
                </a:uFill>
                <a:hlinkClick r:id="rId3" invalidUrl="" action="" tgtFrame="" tooltip="" history="1" highlightClick="0" endSnd="0"/>
              </a:rPr>
              <a:t>https://www.pwg.org/ipp/everywhere.html</a:t>
            </a:r>
            <a:r>
              <a:t> (for info)</a:t>
            </a:r>
          </a:p>
          <a:p>
            <a:pPr lvl="1"/>
            <a:r>
              <a:rPr u="sng">
                <a:solidFill>
                  <a:srgbClr val="0000FF"/>
                </a:solidFill>
                <a:uFill>
                  <a:solidFill>
                    <a:srgbClr val="0000FF"/>
                  </a:solidFill>
                </a:uFill>
                <a:hlinkClick r:id="rId4" invalidUrl="" action="" tgtFrame="" tooltip="" history="1" highlightClick="0" endSnd="0"/>
              </a:rPr>
              <a:t>https://www.pwg.org/ippeveselfcert</a:t>
            </a:r>
            <a:r>
              <a:t> (tools and submission instructions)</a:t>
            </a:r>
          </a:p>
          <a:p>
            <a:pPr lvl="1"/>
            <a:r>
              <a:rPr u="sng">
                <a:solidFill>
                  <a:srgbClr val="0000FF"/>
                </a:solidFill>
                <a:uFill>
                  <a:solidFill>
                    <a:srgbClr val="0000FF"/>
                  </a:solidFill>
                </a:uFill>
                <a:hlinkClick r:id="rId5" invalidUrl="" action="" tgtFrame="" tooltip="" history="1" highlightClick="0" endSnd="0"/>
              </a:rPr>
              <a:t>https://www.pwg.org/printers</a:t>
            </a:r>
            <a:r>
              <a:t> (printer list)</a:t>
            </a:r>
          </a:p>
          <a:p>
            <a:pPr lvl="1"/>
            <a:r>
              <a:rPr u="sng">
                <a:solidFill>
                  <a:srgbClr val="0000FF"/>
                </a:solidFill>
                <a:uFill>
                  <a:solidFill>
                    <a:srgbClr val="0000FF"/>
                  </a:solidFill>
                </a:uFill>
                <a:hlinkClick r:id="rId6" invalidUrl="" action="" tgtFrame="" tooltip="" history="1" highlightClick="0" endSnd="0"/>
              </a:rPr>
              <a:t>https://github.com/istopwg/ippeveselfcert</a:t>
            </a:r>
            <a:r>
              <a:t> (Github repo)</a:t>
            </a:r>
          </a:p>
          <a:p>
            <a:pPr/>
            <a:r>
              <a:t>Released v1.0 Update 5 of self-certification tools on June 17th, 2020</a:t>
            </a:r>
          </a:p>
          <a:p>
            <a:pPr lvl="1"/>
            <a:r>
              <a:t>v1.0 is tracking CUPS 2.2.x (previous stable branch)</a:t>
            </a:r>
          </a:p>
          <a:p>
            <a:pPr/>
            <a:r>
              <a:t>Release candidate v1.1 Update 1 tools available at above page:</a:t>
            </a:r>
          </a:p>
          <a:p>
            <a:pPr lvl="1"/>
            <a:r>
              <a:t>June 2020 candidate fixed reported installer/tool issues</a:t>
            </a:r>
          </a:p>
          <a:p>
            <a:pPr lvl="1"/>
            <a:r>
              <a:t>August 2020 candidate fixes finishing-template and printer-alert issues reported against 1.1 tools</a:t>
            </a:r>
          </a:p>
          <a:p>
            <a:pPr lvl="1"/>
            <a:r>
              <a:t>v1.1 tracks CUPS 2.3.x (current stable branch)</a:t>
            </a:r>
          </a:p>
        </p:txBody>
      </p:sp>
      <p:sp>
        <p:nvSpPr>
          <p:cNvPr id="168"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7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73"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7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75" name="Lunch Break"/>
          <p:cNvSpPr txBox="1"/>
          <p:nvPr>
            <p:ph type="ctrTitle"/>
          </p:nvPr>
        </p:nvSpPr>
        <p:spPr>
          <a:prstGeom prst="rect">
            <a:avLst/>
          </a:prstGeom>
        </p:spPr>
        <p:txBody>
          <a:bodyPr/>
          <a:lstStyle/>
          <a:p>
            <a:pPr/>
            <a:r>
              <a:t>Lunch Break</a:t>
            </a:r>
          </a:p>
        </p:txBody>
      </p:sp>
      <p:sp>
        <p:nvSpPr>
          <p:cNvPr id="176" name="Resuming at 12:30 EST"/>
          <p:cNvSpPr txBox="1"/>
          <p:nvPr>
            <p:ph type="subTitle" sz="half" idx="1"/>
          </p:nvPr>
        </p:nvSpPr>
        <p:spPr>
          <a:prstGeom prst="rect">
            <a:avLst/>
          </a:prstGeom>
        </p:spPr>
        <p:txBody>
          <a:bodyPr/>
          <a:lstStyle/>
          <a:p>
            <a:pPr/>
          </a:p>
          <a:p>
            <a:pPr>
              <a:defRPr i="1"/>
            </a:pPr>
            <a:r>
              <a:t>Resuming at 12:30 EST</a:t>
            </a:r>
          </a:p>
        </p:txBody>
      </p:sp>
      <p:sp>
        <p:nvSpPr>
          <p:cNvPr id="1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4" name="IPP INFRA and Cloud Proxy Registration"/>
          <p:cNvSpPr txBox="1"/>
          <p:nvPr>
            <p:ph type="title"/>
          </p:nvPr>
        </p:nvSpPr>
        <p:spPr>
          <a:prstGeom prst="rect">
            <a:avLst/>
          </a:prstGeom>
        </p:spPr>
        <p:txBody>
          <a:bodyPr/>
          <a:lstStyle/>
          <a:p>
            <a:pPr/>
            <a:r>
              <a:t>IPP INFRA and Cloud Proxy Registration</a:t>
            </a:r>
          </a:p>
        </p:txBody>
      </p:sp>
      <p:sp>
        <p:nvSpPr>
          <p:cNvPr id="185" name="TBD"/>
          <p:cNvSpPr txBox="1"/>
          <p:nvPr>
            <p:ph type="body" idx="1"/>
          </p:nvPr>
        </p:nvSpPr>
        <p:spPr>
          <a:prstGeom prst="rect">
            <a:avLst/>
          </a:prstGeom>
        </p:spPr>
        <p:txBody>
          <a:bodyPr/>
          <a:lstStyle>
            <a:lvl1pPr>
              <a:defRPr b="1">
                <a:solidFill>
                  <a:schemeClr val="accent5"/>
                </a:solidFill>
              </a:defRPr>
            </a:lvl1pPr>
          </a:lstStyle>
          <a:p>
            <a:pPr>
              <a:defRPr b="0">
                <a:solidFill>
                  <a:srgbClr val="000000"/>
                </a:solidFill>
              </a:defRPr>
            </a:pPr>
            <a:r>
              <a:rPr b="1">
                <a:solidFill>
                  <a:schemeClr val="accent5"/>
                </a:solidFill>
              </a:rPr>
              <a:t>TBD</a:t>
            </a:r>
          </a:p>
        </p:txBody>
      </p:sp>
      <p:sp>
        <p:nvSpPr>
          <p:cNvPr id="18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9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3" name="Job Accounting with IPP v1.0"/>
          <p:cNvSpPr txBox="1"/>
          <p:nvPr>
            <p:ph type="title"/>
          </p:nvPr>
        </p:nvSpPr>
        <p:spPr>
          <a:prstGeom prst="rect">
            <a:avLst/>
          </a:prstGeom>
        </p:spPr>
        <p:txBody>
          <a:bodyPr/>
          <a:lstStyle/>
          <a:p>
            <a:pPr/>
            <a:r>
              <a:t>Job Accounting with IPP v1.0</a:t>
            </a:r>
          </a:p>
        </p:txBody>
      </p:sp>
      <p:sp>
        <p:nvSpPr>
          <p:cNvPr id="194" name="Interim draft:…"/>
          <p:cNvSpPr txBox="1"/>
          <p:nvPr>
            <p:ph type="body" idx="1"/>
          </p:nvPr>
        </p:nvSpPr>
        <p:spPr>
          <a:prstGeom prst="rect">
            <a:avLst/>
          </a:prstGeom>
        </p:spPr>
        <p:txBody>
          <a:bodyPr/>
          <a:lstStyle/>
          <a:p>
            <a:pPr/>
            <a:r>
              <a:t>Interim draft:</a:t>
            </a:r>
          </a:p>
          <a:p>
            <a:pPr lvl="1"/>
            <a:r>
              <a:rPr u="sng">
                <a:solidFill>
                  <a:srgbClr val="0000FF"/>
                </a:solidFill>
                <a:uFill>
                  <a:solidFill>
                    <a:srgbClr val="0000FF"/>
                  </a:solidFill>
                </a:uFill>
                <a:hlinkClick r:id="rId3" invalidUrl="" action="" tgtFrame="" tooltip="" history="1" highlightClick="0" endSnd="0"/>
              </a:rPr>
              <a:t>https://ftp.pwg.org/pub/pwg/ipp/wd/wd-ippaccounting10-20200608.pdf</a:t>
            </a:r>
          </a:p>
          <a:p>
            <a:pPr/>
            <a:r>
              <a:t>Best Practice document defining how to support job accounting with existing IPP attributes and functionality</a:t>
            </a:r>
          </a:p>
          <a:p>
            <a:pPr lvl="1"/>
            <a:r>
              <a:t>Like the Implementor's Guide but for standards-based job accounting</a:t>
            </a:r>
          </a:p>
          <a:p>
            <a:pPr/>
            <a:r>
              <a:t>Proposed schedule:</a:t>
            </a:r>
          </a:p>
          <a:p>
            <a:pPr lvl="1"/>
            <a:r>
              <a:t>Prototype draft in Q3 2020</a:t>
            </a:r>
          </a:p>
        </p:txBody>
      </p:sp>
      <p:sp>
        <p:nvSpPr>
          <p:cNvPr id="19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9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00"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0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03" name="IPP Workgroup Session, Day 2"/>
          <p:cNvSpPr txBox="1"/>
          <p:nvPr>
            <p:ph type="ctrTitle"/>
          </p:nvPr>
        </p:nvSpPr>
        <p:spPr>
          <a:prstGeom prst="rect">
            <a:avLst/>
          </a:prstGeom>
        </p:spPr>
        <p:txBody>
          <a:bodyPr/>
          <a:lstStyle/>
          <a:p>
            <a:pPr/>
            <a:r>
              <a:t>IPP Workgroup Session, Day 2</a:t>
            </a:r>
          </a:p>
        </p:txBody>
      </p:sp>
      <p:sp>
        <p:nvSpPr>
          <p:cNvPr id="204" name="August 19, 2020"/>
          <p:cNvSpPr txBox="1"/>
          <p:nvPr>
            <p:ph type="subTitle" sz="half" idx="1"/>
          </p:nvPr>
        </p:nvSpPr>
        <p:spPr>
          <a:prstGeom prst="rect">
            <a:avLst/>
          </a:prstGeom>
        </p:spPr>
        <p:txBody>
          <a:bodyPr/>
          <a:lstStyle>
            <a:lvl1pPr marR="40639">
              <a:spcBef>
                <a:spcPts val="500"/>
              </a:spcBef>
            </a:lvl1pPr>
          </a:lstStyle>
          <a:p>
            <a:pPr/>
            <a:r>
              <a:t>August 19, 2020</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1" name="PWG IP Policy"/>
          <p:cNvSpPr txBox="1"/>
          <p:nvPr>
            <p:ph type="title"/>
          </p:nvPr>
        </p:nvSpPr>
        <p:spPr>
          <a:prstGeom prst="rect">
            <a:avLst/>
          </a:prstGeom>
        </p:spPr>
        <p:txBody>
          <a:bodyPr/>
          <a:lstStyle/>
          <a:p>
            <a:pPr/>
            <a:r>
              <a:t>PWG IP Policy</a:t>
            </a:r>
          </a:p>
        </p:txBody>
      </p:sp>
      <p:sp>
        <p:nvSpPr>
          <p:cNvPr id="212"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1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0" name="Agenda"/>
          <p:cNvSpPr txBox="1"/>
          <p:nvPr>
            <p:ph type="title"/>
          </p:nvPr>
        </p:nvSpPr>
        <p:spPr>
          <a:prstGeom prst="rect">
            <a:avLst/>
          </a:prstGeom>
        </p:spPr>
        <p:txBody>
          <a:bodyPr/>
          <a:lstStyle/>
          <a:p>
            <a:pPr/>
            <a:r>
              <a:t>Agenda</a:t>
            </a:r>
          </a:p>
        </p:txBody>
      </p:sp>
      <p:sp>
        <p:nvSpPr>
          <p:cNvPr id="2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22"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23" name="August 19, 2020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19, 2020 (US Eastern Daylight Time)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0" name="IPP Encrypted Jobs and Documents v1.0"/>
          <p:cNvSpPr txBox="1"/>
          <p:nvPr>
            <p:ph type="title"/>
          </p:nvPr>
        </p:nvSpPr>
        <p:spPr>
          <a:prstGeom prst="rect">
            <a:avLst/>
          </a:prstGeom>
        </p:spPr>
        <p:txBody>
          <a:bodyPr/>
          <a:lstStyle/>
          <a:p>
            <a:pPr/>
            <a:r>
              <a:t>IPP Encrypted Jobs and Documents v1.0</a:t>
            </a:r>
          </a:p>
        </p:txBody>
      </p:sp>
      <p:sp>
        <p:nvSpPr>
          <p:cNvPr id="231" name="Current prototype draft:…"/>
          <p:cNvSpPr txBox="1"/>
          <p:nvPr>
            <p:ph type="body" idx="1"/>
          </p:nvPr>
        </p:nvSpPr>
        <p:spPr>
          <a:prstGeom prst="rect">
            <a:avLst/>
          </a:prstGeom>
        </p:spPr>
        <p:txBody>
          <a:bodyPr/>
          <a:lstStyle/>
          <a:p>
            <a:pPr/>
            <a:r>
              <a:t>Current prototype draft:</a:t>
            </a:r>
          </a:p>
          <a:p>
            <a:pPr lvl="1"/>
            <a:r>
              <a:rPr u="sng">
                <a:solidFill>
                  <a:srgbClr val="0000FF"/>
                </a:solidFill>
                <a:uFill>
                  <a:solidFill>
                    <a:srgbClr val="0000FF"/>
                  </a:solidFill>
                </a:uFill>
                <a:hlinkClick r:id="rId3" invalidUrl="" action="" tgtFrame="" tooltip="" history="1" highlightClick="0" endSnd="0"/>
              </a:rPr>
              <a:t>https://ftp.pwg.org/pub/pwg/ipp/wd/wd-ipptrustnoone10-20200128.pdf</a:t>
            </a:r>
          </a:p>
          <a:p>
            <a:pPr lvl="1"/>
            <a:r>
              <a:rPr i="1"/>
              <a:t>"This specification defines new encrypted IPP message formats and operations that provide IPP with end-to-end encryption of IPP Job attributes, Document attributes, and Document data."</a:t>
            </a:r>
          </a:p>
          <a:p>
            <a:pPr/>
            <a:r>
              <a:t>Needs prototyping</a:t>
            </a:r>
          </a:p>
          <a:p>
            <a:pPr/>
            <a:r>
              <a:t>Proposed schedule:</a:t>
            </a:r>
          </a:p>
          <a:p>
            <a:pPr lvl="1"/>
            <a:r>
              <a:t>Stable draft Q4 2020/Q1 2021</a:t>
            </a:r>
          </a:p>
        </p:txBody>
      </p:sp>
      <p:sp>
        <p:nvSpPr>
          <p:cNvPr id="23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9" name="IPP Enterprise Printing Extensions v2.0"/>
          <p:cNvSpPr txBox="1"/>
          <p:nvPr>
            <p:ph type="title"/>
          </p:nvPr>
        </p:nvSpPr>
        <p:spPr>
          <a:prstGeom prst="rect">
            <a:avLst/>
          </a:prstGeom>
        </p:spPr>
        <p:txBody>
          <a:bodyPr/>
          <a:lstStyle/>
          <a:p>
            <a:pPr/>
            <a:r>
              <a:t>IPP Enterprise Printing Extensions v2.0</a:t>
            </a:r>
          </a:p>
        </p:txBody>
      </p:sp>
      <p:sp>
        <p:nvSpPr>
          <p:cNvPr id="240"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https://ftp.pwg.org/pub/pwg/ipp/wd/wd-ippepx20-20200630-rev.pdf</a:t>
            </a:r>
          </a:p>
          <a:p>
            <a:pPr/>
            <a:r>
              <a:t>Update of PWG 5100.11-2010: IPP Job and Printer Extensions - Set 2 (JPS2)</a:t>
            </a:r>
          </a:p>
          <a:p>
            <a:pPr lvl="1"/>
            <a:r>
              <a:t>Dropped job-save-disposition, replacing it with new Job Storage feature</a:t>
            </a:r>
          </a:p>
          <a:p>
            <a:pPr lvl="1"/>
            <a:r>
              <a:t>Dropped pages-per-subset, replaced by job-pages-per-subset in 5100.1</a:t>
            </a:r>
          </a:p>
          <a:p>
            <a:pPr lvl="1"/>
            <a:r>
              <a:t>Dropped sheet-collate (base attribute from RFC 3381 is obsolete)</a:t>
            </a:r>
          </a:p>
          <a:p>
            <a:pPr lvl="1"/>
            <a:r>
              <a:t>Some non-enterprise-specific attributes were moved to PWG 5100.7</a:t>
            </a:r>
          </a:p>
          <a:p>
            <a:pPr/>
            <a:r>
              <a:t>Proposed schedule:</a:t>
            </a:r>
          </a:p>
          <a:p>
            <a:pPr lvl="1"/>
            <a:r>
              <a:t>Prototype draft in Q3 2020</a:t>
            </a:r>
          </a:p>
        </p:txBody>
      </p:sp>
      <p:sp>
        <p:nvSpPr>
          <p:cNvPr id="24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4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46"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4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48"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9" name="IPP Workgroup Session, Day 3"/>
          <p:cNvSpPr txBox="1"/>
          <p:nvPr>
            <p:ph type="ctrTitle"/>
          </p:nvPr>
        </p:nvSpPr>
        <p:spPr>
          <a:prstGeom prst="rect">
            <a:avLst/>
          </a:prstGeom>
        </p:spPr>
        <p:txBody>
          <a:bodyPr/>
          <a:lstStyle/>
          <a:p>
            <a:pPr/>
            <a:r>
              <a:t>IPP Workgroup Session, Day 3</a:t>
            </a:r>
          </a:p>
        </p:txBody>
      </p:sp>
      <p:sp>
        <p:nvSpPr>
          <p:cNvPr id="250" name="August 20, 2020"/>
          <p:cNvSpPr txBox="1"/>
          <p:nvPr>
            <p:ph type="subTitle" sz="half" idx="1"/>
          </p:nvPr>
        </p:nvSpPr>
        <p:spPr>
          <a:prstGeom prst="rect">
            <a:avLst/>
          </a:prstGeom>
        </p:spPr>
        <p:txBody>
          <a:bodyPr/>
          <a:lstStyle>
            <a:lvl1pPr marR="40639">
              <a:spcBef>
                <a:spcPts val="500"/>
              </a:spcBef>
            </a:lvl1pPr>
          </a:lstStyle>
          <a:p>
            <a:pPr/>
            <a:r>
              <a:t>August 20, 2020</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7" name="PWG IP Policy"/>
          <p:cNvSpPr txBox="1"/>
          <p:nvPr>
            <p:ph type="title"/>
          </p:nvPr>
        </p:nvSpPr>
        <p:spPr>
          <a:prstGeom prst="rect">
            <a:avLst/>
          </a:prstGeom>
        </p:spPr>
        <p:txBody>
          <a:bodyPr/>
          <a:lstStyle/>
          <a:p>
            <a:pPr/>
            <a:r>
              <a:t>PWG IP Policy</a:t>
            </a:r>
          </a:p>
        </p:txBody>
      </p:sp>
      <p:sp>
        <p:nvSpPr>
          <p:cNvPr id="258"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solidFill>
                  <a:srgbClr val="0000FF"/>
                </a:solidFill>
                <a:uFill>
                  <a:solidFill>
                    <a:srgbClr val="0000FF"/>
                  </a:solidFill>
                </a:uFill>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6" name="Agenda"/>
          <p:cNvSpPr txBox="1"/>
          <p:nvPr>
            <p:ph type="title"/>
          </p:nvPr>
        </p:nvSpPr>
        <p:spPr>
          <a:prstGeom prst="rect">
            <a:avLst/>
          </a:prstGeom>
        </p:spPr>
        <p:txBody>
          <a:bodyPr/>
          <a:lstStyle/>
          <a:p>
            <a:pPr/>
            <a:r>
              <a:t>Agenda</a:t>
            </a:r>
          </a:p>
        </p:txBody>
      </p:sp>
      <p:sp>
        <p:nvSpPr>
          <p:cNvPr id="2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68"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10:20 - 12:00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69" name="August 20, 2020 (US Eastern Daylight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20, 2020 (US Eastern Daylight Time)</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7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6" name="IPP Production Printing Ext v2.0"/>
          <p:cNvSpPr txBox="1"/>
          <p:nvPr>
            <p:ph type="title"/>
          </p:nvPr>
        </p:nvSpPr>
        <p:spPr>
          <a:prstGeom prst="rect">
            <a:avLst/>
          </a:prstGeom>
        </p:spPr>
        <p:txBody>
          <a:bodyPr/>
          <a:lstStyle/>
          <a:p>
            <a:pPr/>
            <a:r>
              <a:t>IPP Production Printing Ext v2.0</a:t>
            </a:r>
          </a:p>
        </p:txBody>
      </p:sp>
      <p:sp>
        <p:nvSpPr>
          <p:cNvPr id="277" name="Prototype draft:…"/>
          <p:cNvSpPr txBox="1"/>
          <p:nvPr>
            <p:ph type="body" idx="1"/>
          </p:nvPr>
        </p:nvSpPr>
        <p:spPr>
          <a:prstGeom prst="rect">
            <a:avLst/>
          </a:prstGeom>
        </p:spPr>
        <p:txBody>
          <a:bodyPr/>
          <a:lstStyle/>
          <a:p>
            <a:pPr/>
            <a:r>
              <a:t>Prototype draft:</a:t>
            </a:r>
          </a:p>
          <a:p>
            <a:pPr lvl="1"/>
            <a:r>
              <a:rPr u="sng">
                <a:solidFill>
                  <a:srgbClr val="0000FF"/>
                </a:solidFill>
                <a:uFill>
                  <a:solidFill>
                    <a:srgbClr val="0000FF"/>
                  </a:solidFill>
                </a:uFill>
                <a:hlinkClick r:id="rId3" invalidUrl="" action="" tgtFrame="" tooltip="" history="1" highlightClick="0" endSnd="0"/>
              </a:rPr>
              <a:t>https://ftp.pwg.org/pub/pwg/ipp/wd/wd-ippppx20-20200429-rev.pdf</a:t>
            </a:r>
          </a:p>
          <a:p>
            <a:pPr/>
            <a:r>
              <a:t>Changes since last draft:</a:t>
            </a:r>
          </a:p>
          <a:p>
            <a:pPr lvl="1"/>
            <a:r>
              <a:t>Clarifications for "imposition-template"</a:t>
            </a:r>
          </a:p>
          <a:p>
            <a:pPr lvl="1"/>
            <a:r>
              <a:t>New "imposition-template" values for banner printing from the NODRIVER discussions</a:t>
            </a:r>
          </a:p>
          <a:p>
            <a:pPr/>
            <a:r>
              <a:t>Proposed schedule:</a:t>
            </a:r>
          </a:p>
          <a:p>
            <a:pPr lvl="1"/>
            <a:r>
              <a:t>Stable draft Q4 2020</a:t>
            </a:r>
          </a:p>
        </p:txBody>
      </p:sp>
      <p:sp>
        <p:nvSpPr>
          <p:cNvPr id="27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8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5" name="IPP Driverless Printing Ext v2.0"/>
          <p:cNvSpPr txBox="1"/>
          <p:nvPr>
            <p:ph type="title"/>
          </p:nvPr>
        </p:nvSpPr>
        <p:spPr>
          <a:prstGeom prst="rect">
            <a:avLst/>
          </a:prstGeom>
        </p:spPr>
        <p:txBody>
          <a:bodyPr/>
          <a:lstStyle/>
          <a:p>
            <a:pPr/>
            <a:r>
              <a:t>IPP Driverless Printing Ext v2.0</a:t>
            </a:r>
          </a:p>
        </p:txBody>
      </p:sp>
      <p:sp>
        <p:nvSpPr>
          <p:cNvPr id="286"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https://ftp.pwg.org/pub/pwg/ipp/wd/wd-ippnodriver20-20200204-rev.pdf</a:t>
            </a:r>
          </a:p>
          <a:p>
            <a:pPr/>
            <a:r>
              <a:t>Updates PWG 5100.13-2012: IPP Job and Printer Extensions - Set 3 (JPS3)</a:t>
            </a:r>
          </a:p>
          <a:p>
            <a:pPr/>
            <a:r>
              <a:t>Proposed schedule:</a:t>
            </a:r>
          </a:p>
          <a:p>
            <a:pPr lvl="1"/>
            <a:r>
              <a:t>Prototype draft in Q3 2020</a:t>
            </a:r>
          </a:p>
        </p:txBody>
      </p:sp>
      <p:sp>
        <p:nvSpPr>
          <p:cNvPr id="28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9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2"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9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94" name="Lunch Break"/>
          <p:cNvSpPr txBox="1"/>
          <p:nvPr>
            <p:ph type="ctrTitle"/>
          </p:nvPr>
        </p:nvSpPr>
        <p:spPr>
          <a:prstGeom prst="rect">
            <a:avLst/>
          </a:prstGeom>
        </p:spPr>
        <p:txBody>
          <a:bodyPr/>
          <a:lstStyle/>
          <a:p>
            <a:pPr/>
            <a:r>
              <a:t>Lunch Break</a:t>
            </a:r>
          </a:p>
        </p:txBody>
      </p:sp>
      <p:sp>
        <p:nvSpPr>
          <p:cNvPr id="295" name="Resuming at 12:30 EST"/>
          <p:cNvSpPr txBox="1"/>
          <p:nvPr>
            <p:ph type="subTitle" sz="half" idx="1"/>
          </p:nvPr>
        </p:nvSpPr>
        <p:spPr>
          <a:prstGeom prst="rect">
            <a:avLst/>
          </a:prstGeom>
        </p:spPr>
        <p:txBody>
          <a:bodyPr/>
          <a:lstStyle/>
          <a:p>
            <a:pPr/>
          </a:p>
          <a:p>
            <a:pPr>
              <a:defRPr i="1"/>
            </a:pPr>
            <a:r>
              <a:t>Resuming at 12:30 EST</a:t>
            </a:r>
          </a:p>
        </p:txBody>
      </p:sp>
      <p:sp>
        <p:nvSpPr>
          <p:cNvPr id="29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3" name="3D Printing Liaisons: Status (1/3)"/>
          <p:cNvSpPr txBox="1"/>
          <p:nvPr>
            <p:ph type="title"/>
          </p:nvPr>
        </p:nvSpPr>
        <p:spPr>
          <a:prstGeom prst="rect">
            <a:avLst/>
          </a:prstGeom>
        </p:spPr>
        <p:txBody>
          <a:bodyPr/>
          <a:lstStyle/>
          <a:p>
            <a:pPr/>
            <a:r>
              <a:t>3D Printing Liaisons: Status (1/3)</a:t>
            </a:r>
          </a:p>
        </p:txBody>
      </p:sp>
      <p:sp>
        <p:nvSpPr>
          <p:cNvPr id="304" name="America Makes &amp; ANSI Additive Manufacturing Standardization Collaborative (AMSC)…"/>
          <p:cNvSpPr txBox="1"/>
          <p:nvPr>
            <p:ph type="body" idx="1"/>
          </p:nvPr>
        </p:nvSpPr>
        <p:spPr>
          <a:prstGeom prst="rect">
            <a:avLst/>
          </a:prstGeom>
        </p:spPr>
        <p:txBody>
          <a:bodyPr/>
          <a:lstStyle/>
          <a:p>
            <a:pPr marL="383539" marR="57798" indent="-342899">
              <a:defRPr sz="2700"/>
            </a:pPr>
            <a:r>
              <a:t>America Makes &amp; ANSI Additive Manufacturing Standardization Collaborative (AMSC)</a:t>
            </a:r>
          </a:p>
          <a:p>
            <a:pPr lvl="1" marL="840738" marR="57798" indent="-342899">
              <a:spcBef>
                <a:spcPts val="800"/>
              </a:spcBef>
              <a:defRPr sz="2700"/>
            </a:pPr>
            <a:r>
              <a:t>All 2020 in-person meetings canceled, next meeting in April 2021</a:t>
            </a:r>
          </a:p>
          <a:p>
            <a:pPr lvl="1" marL="840738" marR="57798" indent="-342899">
              <a:defRPr sz="2100" u="sng"/>
            </a:pPr>
            <a:r>
              <a:rPr>
                <a:solidFill>
                  <a:srgbClr val="0000FF"/>
                </a:solidFill>
                <a:uFill>
                  <a:solidFill>
                    <a:srgbClr val="0000FF"/>
                  </a:solidFill>
                </a:uFill>
                <a:hlinkClick r:id="rId3" invalidUrl="" action="" tgtFrame="" tooltip="" history="1" highlightClick="0" endSnd="0"/>
              </a:rPr>
              <a:t>https://www.ansi.org/standards_activities/standards_boards_panels/amsc/America-Makes-and-ANSI-AMSC-Overview</a:t>
            </a:r>
          </a:p>
          <a:p>
            <a:pPr marL="383539" marR="57798" indent="-342899">
              <a:defRPr sz="2700"/>
            </a:pPr>
            <a:r>
              <a:t>ASTM Committee F42 on Additive Manufacturing Technologies</a:t>
            </a:r>
          </a:p>
          <a:p>
            <a:pPr lvl="1" marR="57798">
              <a:defRPr sz="2100" u="sng"/>
            </a:pPr>
            <a:r>
              <a:rPr>
                <a:solidFill>
                  <a:srgbClr val="0000FF"/>
                </a:solidFill>
                <a:uFill>
                  <a:solidFill>
                    <a:srgbClr val="0000FF"/>
                  </a:solidFill>
                </a:uFill>
                <a:hlinkClick r:id="rId4" invalidUrl="" action="" tgtFrame="" tooltip="" history="1" highlightClick="0" endSnd="0"/>
              </a:rPr>
              <a:t>https://www.astm.org/COMMITTEE/F42.htm</a:t>
            </a:r>
          </a:p>
          <a:p>
            <a:pPr lvl="1" marR="57798">
              <a:defRPr sz="2100"/>
            </a:pPr>
            <a:r>
              <a:t>New work product WK71395 focused on laser powder bed fusion 3D Printing</a:t>
            </a:r>
          </a:p>
          <a:p>
            <a:pPr marL="383539" marR="57798" indent="-342899">
              <a:defRPr sz="2700"/>
            </a:pPr>
            <a:r>
              <a:t>ISO/IEC JTC 1 WG 12 3D Printing and Scanning eCommittee</a:t>
            </a:r>
          </a:p>
          <a:p>
            <a:pPr lvl="1" marR="57798">
              <a:defRPr sz="2100" u="sng"/>
            </a:pPr>
            <a:r>
              <a:rPr>
                <a:solidFill>
                  <a:srgbClr val="0000FF"/>
                </a:solidFill>
                <a:uFill>
                  <a:solidFill>
                    <a:srgbClr val="0000FF"/>
                  </a:solidFill>
                </a:uFill>
                <a:hlinkClick r:id="rId5" invalidUrl="" action="" tgtFrame="" tooltip="" history="1" highlightClick="0" endSnd="0"/>
              </a:rPr>
              <a:t>https://isotc.iso.org/livelink/livelink?func=ll&amp;objId=19905763&amp;objAction=browse&amp;viewType=1</a:t>
            </a:r>
          </a:p>
          <a:p>
            <a:pPr lvl="1" marR="57798">
              <a:defRPr sz="2100"/>
            </a:pPr>
            <a:r>
              <a:t>Participation in the ISO initiative is currently via INCITS (supports US TAG)</a:t>
            </a:r>
          </a:p>
          <a:p>
            <a:pPr lvl="1" marR="57798">
              <a:defRPr sz="2100"/>
            </a:pPr>
            <a:r>
              <a:t>INCITS – PWG liaison agreement now approved!</a:t>
            </a:r>
          </a:p>
          <a:p>
            <a:pPr lvl="1" marR="57798">
              <a:defRPr sz="2100"/>
            </a:pPr>
            <a:r>
              <a:t>INCITS also working on "4D printing" (moving parts)</a:t>
            </a:r>
          </a:p>
        </p:txBody>
      </p:sp>
      <p:sp>
        <p:nvSpPr>
          <p:cNvPr id="30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1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2" name="3D Printing Liaisons: Status (2/3)"/>
          <p:cNvSpPr txBox="1"/>
          <p:nvPr>
            <p:ph type="title"/>
          </p:nvPr>
        </p:nvSpPr>
        <p:spPr>
          <a:prstGeom prst="rect">
            <a:avLst/>
          </a:prstGeom>
        </p:spPr>
        <p:txBody>
          <a:bodyPr/>
          <a:lstStyle/>
          <a:p>
            <a:pPr/>
            <a:r>
              <a:t>3D Printing Liaisons: Status (2/3)</a:t>
            </a:r>
          </a:p>
        </p:txBody>
      </p:sp>
      <p:sp>
        <p:nvSpPr>
          <p:cNvPr id="313" name="3D PDF Consortium + ISO/IEC TC171 WG12 Metadata…"/>
          <p:cNvSpPr txBox="1"/>
          <p:nvPr>
            <p:ph type="body" idx="1"/>
          </p:nvPr>
        </p:nvSpPr>
        <p:spPr>
          <a:prstGeom prst="rect">
            <a:avLst/>
          </a:prstGeom>
        </p:spPr>
        <p:txBody>
          <a:bodyPr/>
          <a:lstStyle/>
          <a:p>
            <a:pPr/>
            <a:r>
              <a:t>3D PDF Consortium + ISO/IEC TC171 WG12 Metadata</a:t>
            </a:r>
          </a:p>
          <a:p>
            <a:pPr lvl="1">
              <a:defRPr>
                <a:solidFill>
                  <a:srgbClr val="5D70B7"/>
                </a:solidFill>
              </a:defRPr>
            </a:pPr>
            <a:r>
              <a:rPr u="sng">
                <a:solidFill>
                  <a:srgbClr val="0000FF"/>
                </a:solidFill>
                <a:uFill>
                  <a:solidFill>
                    <a:srgbClr val="0000FF"/>
                  </a:solidFill>
                </a:uFill>
                <a:hlinkClick r:id="rId3" invalidUrl="" action="" tgtFrame="" tooltip="" history="1" highlightClick="0" endSnd="0"/>
              </a:rPr>
              <a:t>https://www.3dpdfconsortium.org</a:t>
            </a:r>
          </a:p>
          <a:p>
            <a:pPr lvl="1"/>
            <a:r>
              <a:t>Y14.47 semantics are not fully aligned with PWG semantics</a:t>
            </a:r>
          </a:p>
          <a:p>
            <a:pPr lvl="1"/>
            <a:r>
              <a:t>ISTO working with 3D PDF Consortium to engage with official PWG liaison agreement </a:t>
            </a:r>
          </a:p>
          <a:p>
            <a:pPr/>
            <a:r>
              <a:t>Drupa 2020</a:t>
            </a:r>
          </a:p>
          <a:p>
            <a:pPr lvl="1"/>
            <a:r>
              <a:t>Delayed until April 2021</a:t>
            </a:r>
          </a:p>
          <a:p>
            <a:pPr lvl="1"/>
            <a:r>
              <a:t>Paul plans to attend</a:t>
            </a:r>
          </a:p>
          <a:p>
            <a:pPr/>
            <a:r>
              <a:t>3D Concrete Printing Standards Development</a:t>
            </a:r>
          </a:p>
          <a:p>
            <a:pPr lvl="1"/>
            <a:r>
              <a:t>ACI, ASTM, NIST</a:t>
            </a:r>
          </a:p>
          <a:p>
            <a:pPr lvl="1"/>
            <a:r>
              <a:t>ACI 564 Committee Meetings canceled for 2020</a:t>
            </a:r>
          </a:p>
          <a:p>
            <a:pPr lvl="1"/>
            <a:r>
              <a:t>Future (2020?) massive WebEx with PWG and others on concrete printing</a:t>
            </a:r>
          </a:p>
          <a:p>
            <a:pPr lvl="1"/>
            <a:r>
              <a:t>July 6-8, 2020 - Digital Concrete 2020 - Eindhoven University, Netherlands (now online only)</a:t>
            </a:r>
          </a:p>
          <a:p>
            <a:pPr lvl="2">
              <a:defRPr>
                <a:solidFill>
                  <a:srgbClr val="5D70B7"/>
                </a:solidFill>
              </a:defRPr>
            </a:pPr>
            <a:r>
              <a:rPr u="sng">
                <a:solidFill>
                  <a:srgbClr val="0000FF"/>
                </a:solidFill>
                <a:uFill>
                  <a:solidFill>
                    <a:srgbClr val="0000FF"/>
                  </a:solidFill>
                </a:uFill>
                <a:hlinkClick r:id="rId4" invalidUrl="" action="" tgtFrame="" tooltip="" history="1" highlightClick="0" endSnd="0"/>
              </a:rPr>
              <a:t>https://digitalconcrete2020.com/</a:t>
            </a:r>
          </a:p>
        </p:txBody>
      </p:sp>
      <p:sp>
        <p:nvSpPr>
          <p:cNvPr id="31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1" name="3D Printing Liaisons: Status (3/3)"/>
          <p:cNvSpPr txBox="1"/>
          <p:nvPr>
            <p:ph type="title"/>
          </p:nvPr>
        </p:nvSpPr>
        <p:spPr>
          <a:prstGeom prst="rect">
            <a:avLst/>
          </a:prstGeom>
        </p:spPr>
        <p:txBody>
          <a:bodyPr/>
          <a:lstStyle/>
          <a:p>
            <a:pPr/>
            <a:r>
              <a:t>3D Printing Liaisons: Status (3/3)</a:t>
            </a:r>
          </a:p>
        </p:txBody>
      </p:sp>
      <p:sp>
        <p:nvSpPr>
          <p:cNvPr id="322" name="Healthcare 3D Printing &amp; Bioprinting…"/>
          <p:cNvSpPr txBox="1"/>
          <p:nvPr>
            <p:ph type="body" idx="1"/>
          </p:nvPr>
        </p:nvSpPr>
        <p:spPr>
          <a:prstGeom prst="rect">
            <a:avLst/>
          </a:prstGeom>
        </p:spPr>
        <p:txBody>
          <a:bodyPr/>
          <a:lstStyle/>
          <a:p>
            <a:pPr marR="57798"/>
            <a:r>
              <a:t>Healthcare 3D Printing &amp; Bioprinting</a:t>
            </a:r>
          </a:p>
          <a:p>
            <a:pPr lvl="1" marR="57798"/>
            <a:r>
              <a:t>Attended Additive Manufacturing Strategies 2020 – The Business of 3D Printing: Medicine, Dentistry and Metals – </a:t>
            </a:r>
            <a:r>
              <a:rPr i="1"/>
              <a:t>Feb 11</a:t>
            </a:r>
            <a:r>
              <a:rPr baseline="30000" i="1"/>
              <a:t>th</a:t>
            </a:r>
            <a:r>
              <a:rPr i="1"/>
              <a:t> &amp; 12</a:t>
            </a:r>
            <a:r>
              <a:rPr baseline="30000" i="1"/>
              <a:t>th</a:t>
            </a:r>
            <a:r>
              <a:rPr i="1"/>
              <a:t>, 2020  in Boston, MA</a:t>
            </a:r>
          </a:p>
          <a:p>
            <a:pPr lvl="1" marR="57798"/>
            <a:r>
              <a:t>3DHEALS Boston 2020 canceled</a:t>
            </a:r>
          </a:p>
          <a:p>
            <a:pPr lvl="1" marR="57798"/>
            <a:r>
              <a:t>ARMI | BIOFABUSA SPRING SUMMIT: Meeting in the Millyard 2020 canceled</a:t>
            </a:r>
          </a:p>
          <a:p>
            <a:pPr lvl="1" marR="57798"/>
            <a:r>
              <a:t>ASME AM Medical Additive Manufacturing &amp; 3D Innovations scheduled for May 2020 canceled</a:t>
            </a:r>
            <a:endParaRPr sz="2000"/>
          </a:p>
          <a:p>
            <a:pPr marR="57798"/>
            <a:r>
              <a:t>3MF Consortium</a:t>
            </a:r>
          </a:p>
          <a:p>
            <a:pPr lvl="1" marR="57798"/>
            <a:r>
              <a:rPr u="sng">
                <a:solidFill>
                  <a:srgbClr val="0000FF"/>
                </a:solidFill>
                <a:uFill>
                  <a:solidFill>
                    <a:srgbClr val="0000FF"/>
                  </a:solidFill>
                </a:uFill>
                <a:hlinkClick r:id="rId3" invalidUrl="" action="" tgtFrame="" tooltip="" history="1" highlightClick="0" endSnd="0"/>
              </a:rPr>
              <a:t>https://www.3mf.io</a:t>
            </a:r>
          </a:p>
        </p:txBody>
      </p:sp>
      <p:sp>
        <p:nvSpPr>
          <p:cNvPr id="32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0" name="3D Liaisons: Strategies"/>
          <p:cNvSpPr txBox="1"/>
          <p:nvPr>
            <p:ph type="title"/>
          </p:nvPr>
        </p:nvSpPr>
        <p:spPr>
          <a:prstGeom prst="rect">
            <a:avLst/>
          </a:prstGeom>
        </p:spPr>
        <p:txBody>
          <a:bodyPr/>
          <a:lstStyle/>
          <a:p>
            <a:pPr/>
            <a:r>
              <a:t>3D Liaisons: Strategies</a:t>
            </a:r>
          </a:p>
        </p:txBody>
      </p:sp>
      <p:sp>
        <p:nvSpPr>
          <p:cNvPr id="331" name="Goals…"/>
          <p:cNvSpPr txBox="1"/>
          <p:nvPr>
            <p:ph type="body" idx="1"/>
          </p:nvPr>
        </p:nvSpPr>
        <p:spPr>
          <a:prstGeom prst="rect">
            <a:avLst/>
          </a:prstGeom>
        </p:spPr>
        <p:txBody>
          <a:bodyPr/>
          <a:lstStyle/>
          <a:p>
            <a:pPr/>
            <a:r>
              <a:t>Goals</a:t>
            </a:r>
          </a:p>
          <a:p>
            <a:pPr/>
            <a:r>
              <a:t>Talking points</a:t>
            </a:r>
          </a:p>
          <a:p>
            <a:pPr/>
            <a:r>
              <a:t>Where to focus our efforts</a:t>
            </a:r>
          </a:p>
        </p:txBody>
      </p:sp>
      <p:sp>
        <p:nvSpPr>
          <p:cNvPr id="33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3)"/>
          <p:cNvSpPr txBox="1"/>
          <p:nvPr>
            <p:ph type="title"/>
          </p:nvPr>
        </p:nvSpPr>
        <p:spPr>
          <a:prstGeom prst="rect">
            <a:avLst/>
          </a:prstGeom>
        </p:spPr>
        <p:txBody>
          <a:bodyPr/>
          <a:lstStyle/>
          <a:p>
            <a:pPr/>
            <a:r>
              <a:t>Agenda (1/3)</a:t>
            </a:r>
          </a:p>
        </p:txBody>
      </p:sp>
      <p:graphicFrame>
        <p:nvGraphicFramePr>
          <p:cNvPr id="92" name="Table"/>
          <p:cNvGraphicFramePr/>
          <p:nvPr/>
        </p:nvGraphicFramePr>
        <p:xfrm>
          <a:off x="1441449" y="2608965"/>
          <a:ext cx="10520149" cy="29210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9007"/>
                <a:gridCol w="7751140"/>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10:00 - 11:15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11:15 - 11:30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Linux OpenPrinting: GSoC / GSoD 2020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INFRA and Cloud Proxy Registration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August 18, 2020 (US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18, 2020 (US Eastern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3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37"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3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39" name="Next Steps"/>
          <p:cNvSpPr txBox="1"/>
          <p:nvPr>
            <p:ph type="ctrTitle"/>
          </p:nvPr>
        </p:nvSpPr>
        <p:spPr>
          <a:prstGeom prst="rect">
            <a:avLst/>
          </a:prstGeom>
        </p:spPr>
        <p:txBody>
          <a:bodyPr/>
          <a:lstStyle/>
          <a:p>
            <a:pPr/>
            <a:r>
              <a:t>Next Steps</a:t>
            </a:r>
          </a:p>
        </p:txBody>
      </p:sp>
      <p:sp>
        <p:nvSpPr>
          <p:cNvPr id="340" name="Double-click to edit"/>
          <p:cNvSpPr txBox="1"/>
          <p:nvPr>
            <p:ph type="subTitle" sz="half" idx="1"/>
          </p:nvPr>
        </p:nvSpPr>
        <p:spPr>
          <a:prstGeom prst="rect">
            <a:avLst/>
          </a:prstGeom>
        </p:spPr>
        <p:txBody>
          <a:bodyPr/>
          <a:lstStyle/>
          <a:p>
            <a:pPr/>
          </a:p>
        </p:txBody>
      </p:sp>
      <p:sp>
        <p:nvSpPr>
          <p:cNvPr id="34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8" name="Next Steps"/>
          <p:cNvSpPr txBox="1"/>
          <p:nvPr>
            <p:ph type="title"/>
          </p:nvPr>
        </p:nvSpPr>
        <p:spPr>
          <a:prstGeom prst="rect">
            <a:avLst/>
          </a:prstGeom>
        </p:spPr>
        <p:txBody>
          <a:bodyPr/>
          <a:lstStyle/>
          <a:p>
            <a:pPr/>
            <a:r>
              <a:t>Next Steps</a:t>
            </a:r>
          </a:p>
        </p:txBody>
      </p:sp>
      <p:sp>
        <p:nvSpPr>
          <p:cNvPr id="349" name="IPP Encrypted Jobs and Documents v1.0 (Mike/Smith)…"/>
          <p:cNvSpPr txBox="1"/>
          <p:nvPr>
            <p:ph type="body" idx="1"/>
          </p:nvPr>
        </p:nvSpPr>
        <p:spPr>
          <a:prstGeom prst="rect">
            <a:avLst/>
          </a:prstGeom>
        </p:spPr>
        <p:txBody>
          <a:bodyPr/>
          <a:lstStyle/>
          <a:p>
            <a:pPr/>
            <a:r>
              <a:t>IPP Encrypted Jobs and Documents v1.0 (Mike/Smith)</a:t>
            </a:r>
          </a:p>
          <a:p>
            <a:pPr lvl="1"/>
            <a:r>
              <a:t>Prototyping late 2020/early 2021?</a:t>
            </a:r>
          </a:p>
          <a:p>
            <a:pPr/>
            <a:r>
              <a:t>IPP Enterprise Printing Extensions v2.0 (Smith)</a:t>
            </a:r>
          </a:p>
          <a:p>
            <a:pPr lvl="1"/>
            <a:r>
              <a:t>Prototype draft in Q3 2020</a:t>
            </a:r>
          </a:p>
          <a:p>
            <a:pPr/>
            <a:r>
              <a:t>IPP Driverless Printing Extensions v2.0 (Smith)</a:t>
            </a:r>
          </a:p>
          <a:p>
            <a:pPr lvl="1"/>
            <a:r>
              <a:t>Prototype draft in Q3 2020</a:t>
            </a:r>
          </a:p>
          <a:p>
            <a:pPr/>
            <a:r>
              <a:t>IPP Production Printing Extensions v2.0 (Mike)</a:t>
            </a:r>
          </a:p>
          <a:p>
            <a:pPr lvl="1"/>
            <a:r>
              <a:t>Stable draft in Q4 2020</a:t>
            </a:r>
          </a:p>
          <a:p>
            <a:pPr/>
            <a:r>
              <a:t>Job Accounting with IPP v1.0 (Mike)</a:t>
            </a:r>
          </a:p>
          <a:p>
            <a:pPr lvl="1"/>
            <a:r>
              <a:t>Prototype draft in Q3 2020</a:t>
            </a:r>
          </a:p>
        </p:txBody>
      </p:sp>
      <p:sp>
        <p:nvSpPr>
          <p:cNvPr id="35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57" name="More Information"/>
          <p:cNvSpPr txBox="1"/>
          <p:nvPr>
            <p:ph type="title"/>
          </p:nvPr>
        </p:nvSpPr>
        <p:spPr>
          <a:prstGeom prst="rect">
            <a:avLst/>
          </a:prstGeom>
        </p:spPr>
        <p:txBody>
          <a:bodyPr/>
          <a:lstStyle/>
          <a:p>
            <a:pPr/>
            <a:r>
              <a:t>More Information</a:t>
            </a:r>
          </a:p>
        </p:txBody>
      </p:sp>
      <p:sp>
        <p:nvSpPr>
          <p:cNvPr id="358"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solidFill>
                  <a:srgbClr val="0000FF"/>
                </a:solidFill>
                <a:uFill>
                  <a:solidFill>
                    <a:srgbClr val="0000FF"/>
                  </a:solidFill>
                </a:uFill>
                <a:hlinkClick r:id="rId3" invalidUrl="" action="" tgtFrame="" tooltip="" history="1" highlightClick="0" endSnd="0"/>
              </a:rPr>
              <a:t>https://www.pwg.org/ipp/index.html</a:t>
            </a:r>
            <a:r>
              <a:t> </a:t>
            </a:r>
          </a:p>
          <a:p>
            <a:pPr/>
            <a:r>
              <a:t>Subscribe to the IPP mailing list </a:t>
            </a:r>
          </a:p>
          <a:p>
            <a:pPr lvl="1"/>
            <a:r>
              <a:rPr u="sng">
                <a:solidFill>
                  <a:srgbClr val="0000FF"/>
                </a:solidFill>
                <a:uFill>
                  <a:solidFill>
                    <a:srgbClr val="0000FF"/>
                  </a:solidFill>
                </a:uFill>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August 27 and September 10, 2020 at 3pm ET</a:t>
            </a:r>
          </a:p>
        </p:txBody>
      </p:sp>
      <p:sp>
        <p:nvSpPr>
          <p:cNvPr id="3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3)"/>
          <p:cNvSpPr txBox="1"/>
          <p:nvPr>
            <p:ph type="title"/>
          </p:nvPr>
        </p:nvSpPr>
        <p:spPr>
          <a:prstGeom prst="rect">
            <a:avLst/>
          </a:prstGeom>
        </p:spPr>
        <p:txBody>
          <a:bodyPr/>
          <a:lstStyle/>
          <a:p>
            <a:pPr/>
            <a:r>
              <a:t>Agenda (2/3)</a:t>
            </a:r>
          </a:p>
        </p:txBody>
      </p:sp>
      <p:sp>
        <p:nvSpPr>
          <p:cNvPr id="10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03"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4" name="August 19, 2020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19, 2020 (US Eastern Daylight Time)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Agenda (3/3)"/>
          <p:cNvSpPr txBox="1"/>
          <p:nvPr>
            <p:ph type="title"/>
          </p:nvPr>
        </p:nvSpPr>
        <p:spPr>
          <a:prstGeom prst="rect">
            <a:avLst/>
          </a:prstGeom>
        </p:spPr>
        <p:txBody>
          <a:bodyPr/>
          <a:lstStyle/>
          <a:p>
            <a:pPr/>
            <a:r>
              <a:t>Agenda (3/3)</a:t>
            </a:r>
          </a:p>
        </p:txBody>
      </p:sp>
      <p:sp>
        <p:nvSpPr>
          <p:cNvPr id="11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13"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Extensions v2.0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10:20 - 12:00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Liaisons: Status and Guidance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14" name="August 20, 2020 (US Eastern Daylight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20, 2020 (US Eastern Daylight Time)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1" name="Charter"/>
          <p:cNvSpPr txBox="1"/>
          <p:nvPr>
            <p:ph type="title"/>
          </p:nvPr>
        </p:nvSpPr>
        <p:spPr>
          <a:prstGeom prst="rect">
            <a:avLst/>
          </a:prstGeom>
        </p:spPr>
        <p:txBody>
          <a:bodyPr/>
          <a:lstStyle/>
          <a:p>
            <a:pPr/>
            <a:r>
              <a:t>Charter</a:t>
            </a:r>
          </a:p>
        </p:txBody>
      </p:sp>
      <p:sp>
        <p:nvSpPr>
          <p:cNvPr id="122" name="Current charter:…"/>
          <p:cNvSpPr txBox="1"/>
          <p:nvPr>
            <p:ph type="body" idx="1"/>
          </p:nvPr>
        </p:nvSpPr>
        <p:spPr>
          <a:prstGeom prst="rect">
            <a:avLst/>
          </a:prstGeom>
        </p:spPr>
        <p:txBody>
          <a:bodyPr/>
          <a:lstStyle/>
          <a:p>
            <a:pPr/>
            <a:r>
              <a:t>Current charter:</a:t>
            </a:r>
          </a:p>
          <a:p>
            <a:pPr lvl="1"/>
            <a:r>
              <a:rPr u="sng">
                <a:solidFill>
                  <a:srgbClr val="0000FF"/>
                </a:solidFill>
                <a:uFill>
                  <a:solidFill>
                    <a:srgbClr val="0000FF"/>
                  </a:solidFill>
                </a:uFill>
                <a:hlinkClick r:id="rId3" invalidUrl="" action="" tgtFrame="" tooltip="" history="1" highlightClick="0" endSnd="0"/>
              </a:rPr>
              <a:t>https://ftp.pwg.org/pub/pwg/ipp/charter/ch-ipp-charter-20170615.pdf</a:t>
            </a:r>
          </a:p>
          <a:p>
            <a:pPr>
              <a:defRPr i="1"/>
            </a:pPr>
            <a:r>
              <a:t>Will be doing a charter update in 2020</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the PWG MIBs, and handle synchronization with changes in IPP</a:t>
            </a:r>
          </a:p>
        </p:txBody>
      </p:sp>
      <p:sp>
        <p:nvSpPr>
          <p:cNvPr id="12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31" name="Officers"/>
          <p:cNvSpPr txBox="1"/>
          <p:nvPr>
            <p:ph type="title"/>
          </p:nvPr>
        </p:nvSpPr>
        <p:spPr>
          <a:prstGeom prst="rect">
            <a:avLst/>
          </a:prstGeom>
        </p:spPr>
        <p:txBody>
          <a:bodyPr/>
          <a:lstStyle/>
          <a:p>
            <a:pPr/>
            <a:r>
              <a:t>Officers</a:t>
            </a:r>
          </a:p>
        </p:txBody>
      </p:sp>
      <p:sp>
        <p:nvSpPr>
          <p:cNvPr id="13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(Lakeside Robotics)</a:t>
            </a:r>
          </a:p>
          <a:p>
            <a:pPr/>
            <a:r>
              <a:t>IPP WG Document Editors:</a:t>
            </a:r>
          </a:p>
          <a:p>
            <a:pPr lvl="1"/>
            <a:r>
              <a:t>Michael Sweet (Lakeside Robotics) – IPP Encrypted Jobs and Documents v1.0, IPP Production Printing Extensions v2.0, Job Accounting with IPP v1.0</a:t>
            </a:r>
          </a:p>
          <a:p>
            <a:pPr lvl="1"/>
            <a:r>
              <a:t>Smith Kennedy (HP Inc.) – IPP Driverless Printing Extensions v2.0, IPP Encrypted Jobs and Documents v1.0, IPP Enterprise Printing Extensions v2.0</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9" name="Status (1/3)"/>
          <p:cNvSpPr txBox="1"/>
          <p:nvPr>
            <p:ph type="title"/>
          </p:nvPr>
        </p:nvSpPr>
        <p:spPr>
          <a:prstGeom prst="rect">
            <a:avLst/>
          </a:prstGeom>
        </p:spPr>
        <p:txBody>
          <a:bodyPr/>
          <a:lstStyle/>
          <a:p>
            <a:pPr/>
            <a:r>
              <a:t>Status (1/3)</a:t>
            </a:r>
          </a:p>
        </p:txBody>
      </p:sp>
      <p:sp>
        <p:nvSpPr>
          <p:cNvPr id="140" name="PWG Specifications in development:…"/>
          <p:cNvSpPr txBox="1"/>
          <p:nvPr>
            <p:ph type="body" idx="1"/>
          </p:nvPr>
        </p:nvSpPr>
        <p:spPr>
          <a:prstGeom prst="rect">
            <a:avLst/>
          </a:prstGeom>
        </p:spPr>
        <p:txBody>
          <a:bodyPr/>
          <a:lstStyle/>
          <a:p>
            <a:pPr marL="383539" indent="-342899">
              <a:defRPr sz="2800"/>
            </a:pPr>
            <a:r>
              <a:t>PWG Specifications in development:</a:t>
            </a:r>
          </a:p>
          <a:p>
            <a:pPr lvl="1">
              <a:defRPr sz="2200"/>
            </a:pPr>
            <a:r>
              <a:t>IPP Encrypted Jobs and Documents v1.0		- Prototype </a:t>
            </a:r>
          </a:p>
          <a:p>
            <a:pPr lvl="1">
              <a:defRPr sz="2200"/>
            </a:pPr>
            <a:r>
              <a:t>IPP Enterprise Printing Extensions v2.0		- Interim</a:t>
            </a:r>
          </a:p>
          <a:p>
            <a:pPr lvl="1">
              <a:defRPr sz="2200"/>
            </a:pPr>
            <a:r>
              <a:t>IPP Driverless Printing Extensions v2.0		- Interim</a:t>
            </a:r>
          </a:p>
          <a:p>
            <a:pPr lvl="1">
              <a:defRPr sz="2200"/>
            </a:pPr>
            <a:r>
              <a:t>IPP Production Printing Extensions v2.0		- Prototype</a:t>
            </a:r>
          </a:p>
          <a:p>
            <a:pPr lvl="1">
              <a:defRPr sz="2200"/>
            </a:pPr>
          </a:p>
          <a:p>
            <a:pPr marL="383539" indent="-342899">
              <a:defRPr sz="2800"/>
            </a:pPr>
            <a:r>
              <a:t>IPP Best Practices/Registrations in development:</a:t>
            </a:r>
          </a:p>
          <a:p>
            <a:pPr lvl="1">
              <a:defRPr sz="2200"/>
            </a:pPr>
            <a:r>
              <a:t>Job Accounting with IPP v1.0			- Interim</a:t>
            </a:r>
          </a:p>
          <a:p>
            <a:pPr lvl="1">
              <a:defRPr sz="2200"/>
            </a:pPr>
          </a:p>
          <a:p>
            <a:pPr marL="383539" indent="-342899">
              <a:defRPr sz="2800"/>
            </a:pPr>
            <a:r>
              <a:t>Recently published:</a:t>
            </a:r>
          </a:p>
          <a:p>
            <a:pPr lvl="1">
              <a:defRPr sz="2200"/>
            </a:pPr>
            <a:r>
              <a:t>IPP Label Printing Extensions v1.0 (registration)</a:t>
            </a:r>
          </a:p>
          <a:p>
            <a:pPr lvl="1">
              <a:defRPr sz="2200"/>
            </a:pPr>
            <a:r>
              <a:t>IPP System Service Discovery v1.0 (registration</a:t>
            </a:r>
          </a:p>
          <a:p>
            <a:pPr lvl="1">
              <a:defRPr sz="2200"/>
            </a:pPr>
            <a:r>
              <a:t>PWG 5100.14-2020: IPP Everywhere v1.1</a:t>
            </a:r>
          </a:p>
          <a:p>
            <a:pPr lvl="1">
              <a:defRPr sz="2200"/>
            </a:pPr>
            <a:r>
              <a:t>PWG 5100.16-2020: IPP Transaction-Based Printing Extensions v1.1</a:t>
            </a:r>
          </a:p>
          <a:p>
            <a:pPr lvl="1">
              <a:defRPr sz="2200"/>
            </a:pPr>
            <a:r>
              <a:t>PWG 5100.20-2020: IPP Everywhere Printer Self-Certification Manual v1.1</a:t>
            </a:r>
          </a:p>
        </p:txBody>
      </p:sp>
      <p:sp>
        <p:nvSpPr>
          <p:cNvPr id="14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8" name="Status (2/3)"/>
          <p:cNvSpPr txBox="1"/>
          <p:nvPr>
            <p:ph type="title"/>
          </p:nvPr>
        </p:nvSpPr>
        <p:spPr>
          <a:prstGeom prst="rect">
            <a:avLst/>
          </a:prstGeom>
        </p:spPr>
        <p:txBody>
          <a:bodyPr/>
          <a:lstStyle/>
          <a:p>
            <a:pPr/>
            <a:r>
              <a:t>Status (2/3)</a:t>
            </a:r>
          </a:p>
        </p:txBody>
      </p:sp>
      <p:sp>
        <p:nvSpPr>
          <p:cNvPr id="149" name="Up-to-date pending IANA registrations online:…"/>
          <p:cNvSpPr txBox="1"/>
          <p:nvPr>
            <p:ph type="body" idx="1"/>
          </p:nvPr>
        </p:nvSpPr>
        <p:spPr>
          <a:prstGeom prst="rect">
            <a:avLst/>
          </a:prstGeom>
        </p:spPr>
        <p:txBody>
          <a:bodyPr/>
          <a:lstStyle/>
          <a:p>
            <a:pPr/>
            <a:r>
              <a:t>Up-to-date pending IANA registrations online:</a:t>
            </a:r>
          </a:p>
          <a:p>
            <a:pPr lvl="1"/>
            <a:r>
              <a:rPr u="sng">
                <a:solidFill>
                  <a:srgbClr val="0000FF"/>
                </a:solidFill>
                <a:uFill>
                  <a:solidFill>
                    <a:srgbClr val="0000FF"/>
                  </a:solidFill>
                </a:uFill>
                <a:hlinkClick r:id="rId3" invalidUrl="" action="" tgtFrame="" tooltip="" history="1" highlightClick="0" endSnd="0"/>
              </a:rPr>
              <a:t>https://www.pwg.org/ipp/ipp-registrations.xml</a:t>
            </a:r>
          </a:p>
          <a:p>
            <a:pPr lvl="1"/>
            <a:r>
              <a:t>Continue to maintain this in parallel for new specifications</a:t>
            </a:r>
          </a:p>
          <a:p>
            <a:pPr lvl="1"/>
            <a:r>
              <a:t>Github repository: </a:t>
            </a:r>
            <a:r>
              <a:rPr u="sng">
                <a:solidFill>
                  <a:srgbClr val="0000FF"/>
                </a:solidFill>
                <a:uFill>
                  <a:solidFill>
                    <a:srgbClr val="0000FF"/>
                  </a:solidFill>
                </a:uFill>
                <a:hlinkClick r:id="rId4" invalidUrl="" action="" tgtFrame="" tooltip="" history="1" highlightClick="0" endSnd="0"/>
              </a:rPr>
              <a:t>https://github.com/istopwg/ippregistry</a:t>
            </a:r>
            <a:br/>
          </a:p>
          <a:p>
            <a:pPr/>
            <a:r>
              <a:t>IPP Everywhere Printer Self-Certifications:</a:t>
            </a:r>
          </a:p>
          <a:p>
            <a:pPr lvl="1"/>
            <a:r>
              <a:rPr u="sng">
                <a:solidFill>
                  <a:srgbClr val="0000FF"/>
                </a:solidFill>
                <a:uFill>
                  <a:solidFill>
                    <a:srgbClr val="0000FF"/>
                  </a:solidFill>
                </a:uFill>
                <a:hlinkClick r:id="rId5" invalidUrl="" action="" tgtFrame="" tooltip="" history="1" highlightClick="0" endSnd="0"/>
              </a:rPr>
              <a:t>https://www.pwg.org/printers</a:t>
            </a:r>
            <a:r>
              <a:t> </a:t>
            </a:r>
          </a:p>
          <a:p>
            <a:pPr lvl="1"/>
            <a:r>
              <a:t>412 printers currently listed</a:t>
            </a:r>
          </a:p>
          <a:p>
            <a:pPr lvl="1"/>
            <a:r>
              <a:t>Fourth 1.0 self-certification tools update released in April 2020</a:t>
            </a:r>
            <a:br/>
          </a:p>
          <a:p>
            <a:pPr/>
            <a:r>
              <a:t>IPP Sample Code:</a:t>
            </a:r>
          </a:p>
          <a:p>
            <a:pPr lvl="1"/>
            <a:r>
              <a:t>Github repository:</a:t>
            </a:r>
          </a:p>
          <a:p>
            <a:pPr lvl="2"/>
            <a:r>
              <a:rPr u="sng">
                <a:solidFill>
                  <a:srgbClr val="0000FF"/>
                </a:solidFill>
                <a:uFill>
                  <a:solidFill>
                    <a:srgbClr val="0000FF"/>
                  </a:solidFill>
                </a:uFill>
                <a:hlinkClick r:id="rId6" invalidUrl="" action="" tgtFrame="" tooltip="" history="1" highlightClick="0" endSnd="0"/>
              </a:rPr>
              <a:t>https://github.com/istopwg/ippsample</a:t>
            </a:r>
          </a:p>
          <a:p>
            <a:pPr lvl="1"/>
            <a:r>
              <a:t>Fork of CUPS code includes ipp3dprinter, ippeveprinter, ippfind, ippproxy, ippserver, ipptool, ipptransform, and ipptransform3d</a:t>
            </a:r>
          </a:p>
        </p:txBody>
      </p:sp>
      <p:sp>
        <p:nvSpPr>
          <p:cNvPr id="15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