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79490C02-127B-492A-840D-03837C6CF7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wiki/IPP-Everywhere-Value-Proposition-Discussion-Points"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817.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200128.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200815-rev.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00817-rev.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0204-rev.pdf"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iso.org/committee/53674.html" TargetMode="External"/><Relationship Id="rId4" Type="http://schemas.openxmlformats.org/officeDocument/2006/relationships/hyperlink" Target="https://www.sme.org/iramp/" TargetMode="External"/><Relationship Id="rId5" Type="http://schemas.openxmlformats.org/officeDocument/2006/relationships/hyperlink" Target="https://digitalconcrete2020.com/" TargetMode="External"/><Relationship Id="rId6" Type="http://schemas.openxmlformats.org/officeDocument/2006/relationships/hyperlink" Target="https://www.3mf.io" TargetMode="External"/></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charter/ch-ipp-charter-20170615.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18, 2020"/>
          <p:cNvSpPr txBox="1"/>
          <p:nvPr>
            <p:ph type="subTitle" sz="half" idx="1"/>
          </p:nvPr>
        </p:nvSpPr>
        <p:spPr>
          <a:prstGeom prst="rect">
            <a:avLst/>
          </a:prstGeom>
        </p:spPr>
        <p:txBody>
          <a:bodyPr/>
          <a:lstStyle>
            <a:lvl1pPr marR="40639">
              <a:spcBef>
                <a:spcPts val="500"/>
              </a:spcBef>
            </a:lvl1pPr>
          </a:lstStyle>
          <a:p>
            <a:pPr/>
            <a:r>
              <a:t>August 18,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Status (3/3)"/>
          <p:cNvSpPr txBox="1"/>
          <p:nvPr>
            <p:ph type="title"/>
          </p:nvPr>
        </p:nvSpPr>
        <p:spPr>
          <a:prstGeom prst="rect">
            <a:avLst/>
          </a:prstGeom>
        </p:spPr>
        <p:txBody>
          <a:bodyPr/>
          <a:lstStyle/>
          <a:p>
            <a:pPr/>
            <a:r>
              <a:t>Status (3/3)</a:t>
            </a:r>
          </a:p>
        </p:txBody>
      </p:sp>
      <p:sp>
        <p:nvSpPr>
          <p:cNvPr id="15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 a 2nd is pending</a:t>
            </a:r>
          </a:p>
          <a:p>
            <a:pPr lvl="1">
              <a:defRPr sz="2200"/>
            </a:pPr>
            <a:r>
              <a:t>PWG 5100.12-2015 (IPP 2.0, 2.1, and 2.2): 2 issues</a:t>
            </a:r>
          </a:p>
          <a:p>
            <a:pPr lvl="1">
              <a:defRPr sz="2200"/>
            </a:pPr>
            <a:r>
              <a:t>PWG 5100.15-2014 (FaxOut): 2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PP Everywhere Self-Certification"/>
          <p:cNvSpPr txBox="1"/>
          <p:nvPr>
            <p:ph type="title"/>
          </p:nvPr>
        </p:nvSpPr>
        <p:spPr>
          <a:prstGeom prst="rect">
            <a:avLst/>
          </a:prstGeom>
        </p:spPr>
        <p:txBody>
          <a:bodyPr/>
          <a:lstStyle/>
          <a:p>
            <a:pPr/>
            <a:r>
              <a:t>IPP Everywhere Self-Certification</a:t>
            </a:r>
          </a:p>
        </p:txBody>
      </p:sp>
      <p:sp>
        <p:nvSpPr>
          <p:cNvPr id="167" name="Resources:…"/>
          <p:cNvSpPr txBox="1"/>
          <p:nvPr>
            <p:ph type="body" idx="1"/>
          </p:nvPr>
        </p:nvSpPr>
        <p:spPr>
          <a:prstGeom prst="rect">
            <a:avLst/>
          </a:prstGeom>
        </p:spPr>
        <p:txBody>
          <a:bodyPr/>
          <a:lstStyle/>
          <a:p>
            <a:pPr/>
            <a:r>
              <a:t>Resources:</a:t>
            </a:r>
          </a:p>
          <a:p>
            <a:pPr lvl="1"/>
            <a:r>
              <a:rPr u="sng">
                <a:solidFill>
                  <a:srgbClr val="0000FF"/>
                </a:solidFill>
                <a:uFill>
                  <a:solidFill>
                    <a:srgbClr val="0000FF"/>
                  </a:solidFill>
                </a:uFill>
                <a:hlinkClick r:id="rId3" invalidUrl="" action="" tgtFrame="" tooltip="" history="1" highlightClick="0" endSnd="0"/>
              </a:rPr>
              <a:t>https://www.pwg.org/ipp/everywhere.html</a:t>
            </a:r>
            <a:r>
              <a:t> (for info)</a:t>
            </a:r>
          </a:p>
          <a:p>
            <a:pPr lvl="1"/>
            <a:r>
              <a:rPr u="sng">
                <a:solidFill>
                  <a:srgbClr val="0000FF"/>
                </a:solidFill>
                <a:uFill>
                  <a:solidFill>
                    <a:srgbClr val="0000FF"/>
                  </a:solidFill>
                </a:uFill>
                <a:hlinkClick r:id="rId4" invalidUrl="" action="" tgtFrame="" tooltip="" history="1" highlightClick="0" endSnd="0"/>
              </a:rPr>
              <a:t>https://www.pwg.org/ippeveselfcert</a:t>
            </a:r>
            <a:r>
              <a:t> (tools and submission instructions)</a:t>
            </a:r>
          </a:p>
          <a:p>
            <a:pPr lvl="1"/>
            <a:r>
              <a:rPr u="sng">
                <a:solidFill>
                  <a:srgbClr val="0000FF"/>
                </a:solidFill>
                <a:uFill>
                  <a:solidFill>
                    <a:srgbClr val="0000FF"/>
                  </a:solidFill>
                </a:uFill>
                <a:hlinkClick r:id="rId5" invalidUrl="" action="" tgtFrame="" tooltip="" history="1" highlightClick="0" endSnd="0"/>
              </a:rPr>
              <a:t>https://www.pwg.org/printers</a:t>
            </a:r>
            <a:r>
              <a:t> (printer list)</a:t>
            </a:r>
          </a:p>
          <a:p>
            <a:pPr lvl="1"/>
            <a:r>
              <a:rPr u="sng">
                <a:solidFill>
                  <a:srgbClr val="0000FF"/>
                </a:solidFill>
                <a:uFill>
                  <a:solidFill>
                    <a:srgbClr val="0000FF"/>
                  </a:solidFill>
                </a:uFill>
                <a:hlinkClick r:id="rId6" invalidUrl="" action="" tgtFrame="" tooltip="" history="1" highlightClick="0" endSnd="0"/>
              </a:rPr>
              <a:t>https://github.com/istopwg/ippeveselfcert</a:t>
            </a:r>
            <a:r>
              <a:t> (Github repo)</a:t>
            </a:r>
          </a:p>
          <a:p>
            <a:pPr/>
            <a:r>
              <a:t>Released v1.0 Update 5 of self-certification tools on June 17th, 2020 (approved on August 13th, 2020)</a:t>
            </a:r>
          </a:p>
          <a:p>
            <a:pPr lvl="1"/>
            <a:r>
              <a:t>v1.0 is tracking CUPS 2.2.x (previous stable branch)</a:t>
            </a:r>
          </a:p>
          <a:p>
            <a:pPr/>
            <a:r>
              <a:t>Release candidate v1.1 Update 1 tools available at above page:</a:t>
            </a:r>
          </a:p>
          <a:p>
            <a:pPr lvl="1"/>
            <a:r>
              <a:t>June 2020 candidate fixed reported installer/tool issues</a:t>
            </a:r>
          </a:p>
          <a:p>
            <a:pPr lvl="1"/>
            <a:r>
              <a:t>Pending August 2020 candidate fixes finishing-template, printer-alert, and Get-Printer-Attributes issues reported against the 1.1 tools</a:t>
            </a:r>
          </a:p>
          <a:p>
            <a:pPr lvl="1"/>
            <a:r>
              <a:t>v1.1 tracks CUPS 2.3.x (current stable branch)</a:t>
            </a:r>
          </a:p>
        </p:txBody>
      </p:sp>
      <p:sp>
        <p:nvSpPr>
          <p:cNvPr id="168"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5" name="IPP Everywhere Value Proposition Slides"/>
          <p:cNvSpPr txBox="1"/>
          <p:nvPr>
            <p:ph type="title"/>
          </p:nvPr>
        </p:nvSpPr>
        <p:spPr>
          <a:prstGeom prst="rect">
            <a:avLst/>
          </a:prstGeom>
        </p:spPr>
        <p:txBody>
          <a:bodyPr/>
          <a:lstStyle/>
          <a:p>
            <a:pPr/>
            <a:r>
              <a:t>IPP Everywhere Value Proposition Slides</a:t>
            </a:r>
          </a:p>
        </p:txBody>
      </p:sp>
      <p:sp>
        <p:nvSpPr>
          <p:cNvPr id="176" name="Current summary:…"/>
          <p:cNvSpPr txBox="1"/>
          <p:nvPr>
            <p:ph type="body" idx="1"/>
          </p:nvPr>
        </p:nvSpPr>
        <p:spPr>
          <a:prstGeom prst="rect">
            <a:avLst/>
          </a:prstGeom>
        </p:spPr>
        <p:txBody>
          <a:bodyPr/>
          <a:lstStyle/>
          <a:p>
            <a:pPr/>
            <a:r>
              <a:t>Current summary:</a:t>
            </a:r>
          </a:p>
          <a:p>
            <a:pPr lvl="1"/>
            <a:r>
              <a:rPr u="sng">
                <a:solidFill>
                  <a:srgbClr val="0000FF"/>
                </a:solidFill>
                <a:uFill>
                  <a:solidFill>
                    <a:srgbClr val="0000FF"/>
                  </a:solidFill>
                </a:uFill>
                <a:hlinkClick r:id="rId3" invalidUrl="" action="" tgtFrame="" tooltip="" history="1" highlightClick="0" endSnd="0"/>
              </a:rPr>
              <a:t>https://github.com/istopwg/ippsample/wiki/IPP-Everywhere-Value-Proposition-Discussion-Points</a:t>
            </a:r>
          </a:p>
          <a:p>
            <a:pPr lvl="1"/>
            <a:r>
              <a:t>Google's ChromeOS and all Linux distributions use CUPS, and CUPS uses IPP Everywhere</a:t>
            </a:r>
          </a:p>
          <a:p>
            <a:pPr lvl="1"/>
            <a:r>
              <a:t>IPP Everywhere is (obviously) based on IPP, and tests overall conformance to IPP/2.0 which is the basis of both AirPrint and Mopria</a:t>
            </a:r>
          </a:p>
          <a:p>
            <a:pPr lvl="1"/>
            <a:r>
              <a:t>The IPP Everywhere Printer Self-Certification Tools are free and easy to use</a:t>
            </a:r>
          </a:p>
          <a:p>
            <a:pPr lvl="1"/>
            <a:r>
              <a:t>The IPP Everywhere Printer Self-Certification Tools exercise more of IPP, which is shown to improve the quality of implementation, improve customer satisfaction, and lower support costs</a:t>
            </a:r>
          </a:p>
          <a:p>
            <a:pPr lvl="1"/>
            <a:r>
              <a:t>IPP Everywhere can be adopted as a replacement for previous vendor solutions such as Google Cloud Print</a:t>
            </a:r>
          </a:p>
          <a:p>
            <a:pPr lvl="1"/>
            <a:r>
              <a:t>IPP Everywhere is a convenient, full-featured, and easy to use open standard that accelerates development and support of new client devices, so IPP Everywhere conformance allows existing printer products to be compatible with new clients using IPP Everywhere</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2"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4" name="Open Printing:…"/>
          <p:cNvSpPr txBox="1"/>
          <p:nvPr>
            <p:ph type="ctrTitle"/>
          </p:nvPr>
        </p:nvSpPr>
        <p:spPr>
          <a:prstGeom prst="rect">
            <a:avLst/>
          </a:prstGeom>
        </p:spPr>
        <p:txBody>
          <a:bodyPr/>
          <a:lstStyle/>
          <a:p>
            <a:pPr/>
            <a:r>
              <a:t>Open Printing:</a:t>
            </a:r>
          </a:p>
          <a:p>
            <a:pPr/>
            <a:r>
              <a:t>    Google Summer of Code 2020</a:t>
            </a:r>
          </a:p>
        </p:txBody>
      </p:sp>
      <p:sp>
        <p:nvSpPr>
          <p:cNvPr id="185" name="Double-click to edit"/>
          <p:cNvSpPr txBox="1"/>
          <p:nvPr>
            <p:ph type="subTitle" sz="half" idx="1"/>
          </p:nvPr>
        </p:nvSpPr>
        <p:spPr>
          <a:prstGeom prst="rect">
            <a:avLst/>
          </a:prstGeom>
        </p:spPr>
        <p:txBody>
          <a:bodyPr/>
          <a:lstStyle/>
          <a:p>
            <a:pPr>
              <a:defRPr i="1"/>
            </a:pPr>
          </a:p>
        </p:txBody>
      </p:sp>
      <p:sp>
        <p:nvSpPr>
          <p:cNvPr id="1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3" name="Lunch Break"/>
          <p:cNvSpPr txBox="1"/>
          <p:nvPr>
            <p:ph type="ctrTitle"/>
          </p:nvPr>
        </p:nvSpPr>
        <p:spPr>
          <a:prstGeom prst="rect">
            <a:avLst/>
          </a:prstGeom>
        </p:spPr>
        <p:txBody>
          <a:bodyPr/>
          <a:lstStyle/>
          <a:p>
            <a:pPr/>
            <a:r>
              <a:t>Lunch Break</a:t>
            </a:r>
          </a:p>
        </p:txBody>
      </p:sp>
      <p:sp>
        <p:nvSpPr>
          <p:cNvPr id="194" name="Resuming at 12:30 EST"/>
          <p:cNvSpPr txBox="1"/>
          <p:nvPr>
            <p:ph type="subTitle" sz="half" idx="1"/>
          </p:nvPr>
        </p:nvSpPr>
        <p:spPr>
          <a:prstGeom prst="rect">
            <a:avLst/>
          </a:prstGeom>
        </p:spPr>
        <p:txBody>
          <a:bodyPr/>
          <a:lstStyle/>
          <a:p>
            <a:pPr/>
          </a:p>
          <a:p>
            <a:pPr>
              <a:defRPr i="1"/>
            </a:pPr>
            <a:r>
              <a:t>Resuming at 12:30 EST</a:t>
            </a:r>
          </a:p>
        </p:txBody>
      </p:sp>
      <p:sp>
        <p:nvSpPr>
          <p:cNvPr id="1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2" name="IPP INFRA and Cloud Proxy Registration"/>
          <p:cNvSpPr txBox="1"/>
          <p:nvPr>
            <p:ph type="title"/>
          </p:nvPr>
        </p:nvSpPr>
        <p:spPr>
          <a:prstGeom prst="rect">
            <a:avLst/>
          </a:prstGeom>
        </p:spPr>
        <p:txBody>
          <a:bodyPr/>
          <a:lstStyle/>
          <a:p>
            <a:pPr/>
            <a:r>
              <a:t>IPP INFRA and Cloud Proxy Registration</a:t>
            </a:r>
          </a:p>
        </p:txBody>
      </p:sp>
      <p:sp>
        <p:nvSpPr>
          <p:cNvPr id="203" name="Discuss known errata for IPP INFRA…"/>
          <p:cNvSpPr txBox="1"/>
          <p:nvPr>
            <p:ph type="body" idx="1"/>
          </p:nvPr>
        </p:nvSpPr>
        <p:spPr>
          <a:prstGeom prst="rect">
            <a:avLst/>
          </a:prstGeom>
        </p:spPr>
        <p:txBody>
          <a:bodyPr/>
          <a:lstStyle/>
          <a:p>
            <a:pPr/>
            <a:r>
              <a:t>Discuss known errata for IPP INFRA</a:t>
            </a:r>
          </a:p>
          <a:p>
            <a:pPr lvl="1"/>
            <a:r>
              <a:t>Confusion between Register-Output-Device (IPP SYSTEM) which potentially creates a Printer object and Update-Output-Device-Attributes (IPP INFRA) which updates an existing Printer object</a:t>
            </a:r>
          </a:p>
          <a:p>
            <a:pPr lvl="2"/>
            <a:r>
              <a:t>Future update to include forward reference to IPP SYSTEM</a:t>
            </a:r>
          </a:p>
          <a:p>
            <a:pPr lvl="1"/>
            <a:r>
              <a:t>X.509 certificate authentication</a:t>
            </a:r>
          </a:p>
          <a:p>
            <a:pPr lvl="2"/>
            <a:r>
              <a:t>Probably not useful between Client and Infrastructure Printer as most IPP Clients do not support providing X.509 credentials in the TLS handshake</a:t>
            </a:r>
          </a:p>
          <a:p>
            <a:pPr lvl="2"/>
            <a:r>
              <a:t>Proxy to Infrastructure Printer </a:t>
            </a:r>
            <a:r>
              <a:rPr i="1"/>
              <a:t>is</a:t>
            </a:r>
            <a:r>
              <a:t> useful</a:t>
            </a:r>
          </a:p>
          <a:p>
            <a:pPr lvl="3"/>
            <a:r>
              <a:t>Self-signed is OK because we authenticate the certs with HTTP auth and are not using the certificate part for anything other than identity comparison</a:t>
            </a:r>
          </a:p>
          <a:p>
            <a:pPr lvl="3"/>
            <a:r>
              <a:t>Use a separate certificate for each output device managed by the Proxy</a:t>
            </a:r>
          </a:p>
          <a:p>
            <a:pPr lvl="3"/>
            <a:r>
              <a:t>Registration/pairing of certificates is initiated out-of-band (embedded web server or other interface on the Printer) - probably with Register-Output-Device request</a:t>
            </a:r>
          </a:p>
          <a:p>
            <a:pPr lvl="4"/>
            <a:r>
              <a:t>Cloud interface can provide a way to delete/revoke output devices, monitor activity, etc. - this is useful for printers that die</a:t>
            </a:r>
          </a:p>
          <a:p>
            <a:pPr lvl="1"/>
            <a:r>
              <a:t>Recommended auth methods: OAuth 2.0 and/or X.509 Certificates</a:t>
            </a:r>
          </a:p>
        </p:txBody>
      </p:sp>
      <p:sp>
        <p:nvSpPr>
          <p:cNvPr id="2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1" name="IPP INFRA and Cloud Proxy Registration (con't)"/>
          <p:cNvSpPr txBox="1"/>
          <p:nvPr>
            <p:ph type="title"/>
          </p:nvPr>
        </p:nvSpPr>
        <p:spPr>
          <a:prstGeom prst="rect">
            <a:avLst/>
          </a:prstGeom>
        </p:spPr>
        <p:txBody>
          <a:bodyPr/>
          <a:lstStyle/>
          <a:p>
            <a:pPr/>
            <a:r>
              <a:t>IPP INFRA and Cloud Proxy Registration (con't)</a:t>
            </a:r>
          </a:p>
        </p:txBody>
      </p:sp>
      <p:sp>
        <p:nvSpPr>
          <p:cNvPr id="212" name="IPP Registration for X.509 certificate registration/pairing…"/>
          <p:cNvSpPr txBox="1"/>
          <p:nvPr>
            <p:ph type="body" idx="1"/>
          </p:nvPr>
        </p:nvSpPr>
        <p:spPr>
          <a:prstGeom prst="rect">
            <a:avLst/>
          </a:prstGeom>
        </p:spPr>
        <p:txBody>
          <a:bodyPr/>
          <a:lstStyle/>
          <a:p>
            <a:pPr/>
            <a:r>
              <a:t>IPP Registration for X.509 certificate registration/pairing</a:t>
            </a:r>
          </a:p>
          <a:p>
            <a:pPr lvl="1"/>
            <a:r>
              <a:t>"output-device-x509-certificate (1setOf text(MAX))" operation attribute for Register-Output-Device</a:t>
            </a:r>
          </a:p>
          <a:p>
            <a:pPr lvl="1"/>
            <a:r>
              <a:t>"output-device-x509-certificate-supported (boolean)" System Description attribute</a:t>
            </a:r>
          </a:p>
          <a:p>
            <a:pPr lvl="1"/>
            <a:r>
              <a:t>Maybe an "output-device-database (1setOf collection)" Printer Status attribute as a replacement for "output-device-supported (name(127))" and "output-device-uuid-supported (1setOf uri)"</a:t>
            </a:r>
          </a:p>
          <a:p>
            <a:pPr lvl="2"/>
            <a:r>
              <a:t>Member attributes would be "output-device-name (name(127))", "output-device-uuid (uri)", and "output-device-x509-certificate (1setOf text(MAX))"</a:t>
            </a:r>
          </a:p>
        </p:txBody>
      </p:sp>
      <p:sp>
        <p:nvSpPr>
          <p:cNvPr id="2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0" name="Job Accounting with IPP v1.0"/>
          <p:cNvSpPr txBox="1"/>
          <p:nvPr>
            <p:ph type="title"/>
          </p:nvPr>
        </p:nvSpPr>
        <p:spPr>
          <a:prstGeom prst="rect">
            <a:avLst/>
          </a:prstGeom>
        </p:spPr>
        <p:txBody>
          <a:bodyPr/>
          <a:lstStyle/>
          <a:p>
            <a:pPr/>
            <a:r>
              <a:t>Job Accounting with IPP v1.0</a:t>
            </a:r>
          </a:p>
        </p:txBody>
      </p:sp>
      <p:sp>
        <p:nvSpPr>
          <p:cNvPr id="221" name="Interim draft:…"/>
          <p:cNvSpPr txBox="1"/>
          <p:nvPr>
            <p:ph type="body" idx="1"/>
          </p:nvPr>
        </p:nvSpPr>
        <p:spPr>
          <a:prstGeom prst="rect">
            <a:avLst/>
          </a:prstGeom>
        </p:spPr>
        <p:txBody>
          <a:bodyPr/>
          <a:lstStyle/>
          <a:p>
            <a:pPr/>
            <a:r>
              <a:t>Interim draft:</a:t>
            </a:r>
          </a:p>
          <a:p>
            <a:pPr lvl="1"/>
            <a:r>
              <a:rPr u="sng">
                <a:solidFill>
                  <a:srgbClr val="0000FF"/>
                </a:solidFill>
                <a:uFill>
                  <a:solidFill>
                    <a:srgbClr val="0000FF"/>
                  </a:solidFill>
                </a:uFill>
                <a:hlinkClick r:id="rId3" invalidUrl="" action="" tgtFrame="" tooltip="" history="1" highlightClick="0" endSnd="0"/>
              </a:rPr>
              <a:t>https://ftp.pwg.org/pub/pwg/ipp/wd/wd-ippaccounting10-20200817.pdf</a:t>
            </a:r>
          </a:p>
          <a:p>
            <a:pPr/>
            <a:r>
              <a:t>Best Practice document defining how to support job accounting with existing IPP attributes and functionality</a:t>
            </a:r>
          </a:p>
          <a:p>
            <a:pPr lvl="1"/>
            <a:r>
              <a:t>Like the Implementor's Guide but for standards-based job accounting</a:t>
            </a:r>
          </a:p>
          <a:p>
            <a:pPr/>
            <a:r>
              <a:t>Proposed schedule:</a:t>
            </a:r>
          </a:p>
          <a:p>
            <a:pPr lvl="1"/>
            <a:r>
              <a:t>Prototype draft in Q3 2020</a:t>
            </a:r>
          </a:p>
        </p:txBody>
      </p:sp>
      <p:sp>
        <p:nvSpPr>
          <p:cNvPr id="22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7"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0" name="IPP Workgroup Session, Day 2"/>
          <p:cNvSpPr txBox="1"/>
          <p:nvPr>
            <p:ph type="ctrTitle"/>
          </p:nvPr>
        </p:nvSpPr>
        <p:spPr>
          <a:prstGeom prst="rect">
            <a:avLst/>
          </a:prstGeom>
        </p:spPr>
        <p:txBody>
          <a:bodyPr/>
          <a:lstStyle/>
          <a:p>
            <a:pPr/>
            <a:r>
              <a:t>IPP Workgroup Session, Day 2</a:t>
            </a:r>
          </a:p>
        </p:txBody>
      </p:sp>
      <p:sp>
        <p:nvSpPr>
          <p:cNvPr id="231" name="August 19, 2020"/>
          <p:cNvSpPr txBox="1"/>
          <p:nvPr>
            <p:ph type="subTitle" sz="half" idx="1"/>
          </p:nvPr>
        </p:nvSpPr>
        <p:spPr>
          <a:prstGeom prst="rect">
            <a:avLst/>
          </a:prstGeom>
        </p:spPr>
        <p:txBody>
          <a:bodyPr/>
          <a:lstStyle>
            <a:lvl1pPr marR="40639">
              <a:spcBef>
                <a:spcPts val="500"/>
              </a:spcBef>
            </a:lvl1pPr>
          </a:lstStyle>
          <a:p>
            <a:pPr/>
            <a:r>
              <a:t>August 19, 2020</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8" name="PWG IP Policy"/>
          <p:cNvSpPr txBox="1"/>
          <p:nvPr>
            <p:ph type="title"/>
          </p:nvPr>
        </p:nvSpPr>
        <p:spPr>
          <a:prstGeom prst="rect">
            <a:avLst/>
          </a:prstGeom>
        </p:spPr>
        <p:txBody>
          <a:bodyPr/>
          <a:lstStyle/>
          <a:p>
            <a:pPr/>
            <a:r>
              <a:t>PWG IP Policy</a:t>
            </a:r>
          </a:p>
        </p:txBody>
      </p:sp>
      <p:sp>
        <p:nvSpPr>
          <p:cNvPr id="23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7" name="Agenda"/>
          <p:cNvSpPr txBox="1"/>
          <p:nvPr>
            <p:ph type="title"/>
          </p:nvPr>
        </p:nvSpPr>
        <p:spPr>
          <a:prstGeom prst="rect">
            <a:avLst/>
          </a:prstGeom>
        </p:spPr>
        <p:txBody>
          <a:bodyPr/>
          <a:lstStyle/>
          <a:p>
            <a:pPr/>
            <a:r>
              <a:t>Agenda</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49"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50" name="August 19, 2020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19, 2020 (US Eastern Daylight Time)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7" name="IPP Encrypted Jobs and Documents v1.0"/>
          <p:cNvSpPr txBox="1"/>
          <p:nvPr>
            <p:ph type="title"/>
          </p:nvPr>
        </p:nvSpPr>
        <p:spPr>
          <a:prstGeom prst="rect">
            <a:avLst/>
          </a:prstGeom>
        </p:spPr>
        <p:txBody>
          <a:bodyPr/>
          <a:lstStyle/>
          <a:p>
            <a:pPr/>
            <a:r>
              <a:t>IPP Encrypted Jobs and Documents v1.0</a:t>
            </a:r>
          </a:p>
        </p:txBody>
      </p:sp>
      <p:sp>
        <p:nvSpPr>
          <p:cNvPr id="258" name="Current prototype draft:…"/>
          <p:cNvSpPr txBox="1"/>
          <p:nvPr>
            <p:ph type="body" idx="1"/>
          </p:nvPr>
        </p:nvSpPr>
        <p:spPr>
          <a:prstGeom prst="rect">
            <a:avLst/>
          </a:prstGeom>
        </p:spPr>
        <p:txBody>
          <a:bodyPr/>
          <a:lstStyle/>
          <a:p>
            <a:pPr/>
            <a:r>
              <a:t>Current prototype draft:</a:t>
            </a:r>
          </a:p>
          <a:p>
            <a:pPr lvl="1"/>
            <a:r>
              <a:rPr u="sng">
                <a:solidFill>
                  <a:srgbClr val="0000FF"/>
                </a:solidFill>
                <a:uFill>
                  <a:solidFill>
                    <a:srgbClr val="0000FF"/>
                  </a:solidFill>
                </a:uFill>
                <a:hlinkClick r:id="rId3" invalidUrl="" action="" tgtFrame="" tooltip="" history="1" highlightClick="0" endSnd="0"/>
              </a:rPr>
              <a:t>https://ftp.pwg.org/pub/pwg/ipp/wd/wd-ipptrustnoone10-20200128.pdf</a:t>
            </a:r>
          </a:p>
          <a:p>
            <a:pPr lvl="1"/>
            <a:r>
              <a:rPr i="1"/>
              <a:t>"This specification defines new encrypted IPP message formats and operations that provide IPP with end-to-end encryption of IPP Job attributes, Document attributes, and Document data."</a:t>
            </a:r>
          </a:p>
          <a:p>
            <a:pPr/>
            <a:r>
              <a:t>Needs prototyping</a:t>
            </a:r>
          </a:p>
          <a:p>
            <a:pPr/>
            <a:r>
              <a:t>Proposed schedule:</a:t>
            </a:r>
          </a:p>
          <a:p>
            <a:pPr lvl="1"/>
            <a:r>
              <a:t>Stable draft Q4 2020/Q1 2021</a:t>
            </a:r>
          </a:p>
        </p:txBody>
      </p:sp>
      <p:sp>
        <p:nvSpPr>
          <p:cNvPr id="2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6" name="IPP Enterprise Printing Extensions v2.0"/>
          <p:cNvSpPr txBox="1"/>
          <p:nvPr>
            <p:ph type="title"/>
          </p:nvPr>
        </p:nvSpPr>
        <p:spPr>
          <a:prstGeom prst="rect">
            <a:avLst/>
          </a:prstGeom>
        </p:spPr>
        <p:txBody>
          <a:bodyPr/>
          <a:lstStyle/>
          <a:p>
            <a:pPr/>
            <a:r>
              <a:t>IPP Enterprise Printing Extensions v2.0</a:t>
            </a:r>
          </a:p>
        </p:txBody>
      </p:sp>
      <p:sp>
        <p:nvSpPr>
          <p:cNvPr id="267"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https://ftp.pwg.org/pub/pwg/ipp/wd/wd-ippepx20-20200815-rev.pdf</a:t>
            </a:r>
          </a:p>
          <a:p>
            <a:pPr/>
            <a:r>
              <a:t>Update of PWG 5100.11-2010: IPP Job and Printer Extensions - Set 2 (JPS2)</a:t>
            </a:r>
          </a:p>
          <a:p>
            <a:pPr lvl="1"/>
            <a:r>
              <a:t>Obsoleted "job-save-disposition (collection)", replaced by new Job Storage feature</a:t>
            </a:r>
          </a:p>
          <a:p>
            <a:pPr lvl="1"/>
            <a:r>
              <a:t>Obsoleted "pages-per-subset (1setOf integer(0:MAX)), replaced by "job-pages-per-subset (integer(1:MAX))" in 5100.1</a:t>
            </a:r>
          </a:p>
          <a:p>
            <a:pPr lvl="1"/>
            <a:r>
              <a:t>Deprecated "proof-print (collection)", replaced by "proof-copies (integer(1:MAX))"</a:t>
            </a:r>
          </a:p>
          <a:p>
            <a:pPr lvl="1"/>
            <a:r>
              <a:t>Obsoleted "sheet-collate (type2 keyword)" - base attribute from RFC 3381 is obsolete</a:t>
            </a:r>
          </a:p>
          <a:p>
            <a:pPr lvl="1"/>
            <a:r>
              <a:t>Added "job-release-action (type2 keyword)" to support Job Release</a:t>
            </a:r>
          </a:p>
          <a:p>
            <a:pPr lvl="1"/>
            <a:r>
              <a:t>Some non-enterprise-specific attributes were moved to PWG 5100.7</a:t>
            </a:r>
          </a:p>
          <a:p>
            <a:pPr/>
            <a:r>
              <a:t>Proposed schedule:</a:t>
            </a:r>
          </a:p>
          <a:p>
            <a:pPr lvl="1"/>
            <a:r>
              <a:t>Prototype draft in Q4 2020</a:t>
            </a:r>
          </a:p>
        </p:txBody>
      </p:sp>
      <p:sp>
        <p:nvSpPr>
          <p:cNvPr id="26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73"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7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76" name="IPP Workgroup Session, Day 3"/>
          <p:cNvSpPr txBox="1"/>
          <p:nvPr>
            <p:ph type="ctrTitle"/>
          </p:nvPr>
        </p:nvSpPr>
        <p:spPr>
          <a:prstGeom prst="rect">
            <a:avLst/>
          </a:prstGeom>
        </p:spPr>
        <p:txBody>
          <a:bodyPr/>
          <a:lstStyle/>
          <a:p>
            <a:pPr/>
            <a:r>
              <a:t>IPP Workgroup Session, Day 3</a:t>
            </a:r>
          </a:p>
        </p:txBody>
      </p:sp>
      <p:sp>
        <p:nvSpPr>
          <p:cNvPr id="277" name="August 20, 2020"/>
          <p:cNvSpPr txBox="1"/>
          <p:nvPr>
            <p:ph type="subTitle" sz="half" idx="1"/>
          </p:nvPr>
        </p:nvSpPr>
        <p:spPr>
          <a:prstGeom prst="rect">
            <a:avLst/>
          </a:prstGeom>
        </p:spPr>
        <p:txBody>
          <a:bodyPr/>
          <a:lstStyle>
            <a:lvl1pPr marR="40639">
              <a:spcBef>
                <a:spcPts val="500"/>
              </a:spcBef>
            </a:lvl1pPr>
          </a:lstStyle>
          <a:p>
            <a:pPr/>
            <a:r>
              <a:t>August 20, 2020</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4" name="PWG IP Policy"/>
          <p:cNvSpPr txBox="1"/>
          <p:nvPr>
            <p:ph type="title"/>
          </p:nvPr>
        </p:nvSpPr>
        <p:spPr>
          <a:prstGeom prst="rect">
            <a:avLst/>
          </a:prstGeom>
        </p:spPr>
        <p:txBody>
          <a:bodyPr/>
          <a:lstStyle/>
          <a:p>
            <a:pPr/>
            <a:r>
              <a:t>PWG IP Policy</a:t>
            </a:r>
          </a:p>
        </p:txBody>
      </p:sp>
      <p:sp>
        <p:nvSpPr>
          <p:cNvPr id="285"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3" name="Agenda"/>
          <p:cNvSpPr txBox="1"/>
          <p:nvPr>
            <p:ph type="title"/>
          </p:nvPr>
        </p:nvSpPr>
        <p:spPr>
          <a:prstGeom prst="rect">
            <a:avLst/>
          </a:prstGeom>
        </p:spPr>
        <p:txBody>
          <a:bodyPr/>
          <a:lstStyle/>
          <a:p>
            <a:pPr/>
            <a:r>
              <a:t>Agenda</a:t>
            </a:r>
          </a:p>
        </p:txBody>
      </p:sp>
      <p:sp>
        <p:nvSpPr>
          <p:cNvPr id="2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95"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10:20 - 12:00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96" name="August 20, 2020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20, 2020 (US Eastern Daylight Time)</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3" name="IPP Production Printing Ext v2.0"/>
          <p:cNvSpPr txBox="1"/>
          <p:nvPr>
            <p:ph type="title"/>
          </p:nvPr>
        </p:nvSpPr>
        <p:spPr>
          <a:prstGeom prst="rect">
            <a:avLst/>
          </a:prstGeom>
        </p:spPr>
        <p:txBody>
          <a:bodyPr/>
          <a:lstStyle/>
          <a:p>
            <a:pPr/>
            <a:r>
              <a:t>IPP Production Printing Ext v2.0</a:t>
            </a:r>
          </a:p>
        </p:txBody>
      </p:sp>
      <p:sp>
        <p:nvSpPr>
          <p:cNvPr id="304" name="Prototype draft:…"/>
          <p:cNvSpPr txBox="1"/>
          <p:nvPr>
            <p:ph type="body" idx="1"/>
          </p:nvPr>
        </p:nvSpPr>
        <p:spPr>
          <a:prstGeom prst="rect">
            <a:avLst/>
          </a:prstGeom>
        </p:spPr>
        <p:txBody>
          <a:bodyPr/>
          <a:lstStyle/>
          <a:p>
            <a:pPr/>
            <a:r>
              <a:t>Prototype draft:</a:t>
            </a:r>
          </a:p>
          <a:p>
            <a:pPr lvl="1"/>
            <a:r>
              <a:rPr u="sng">
                <a:solidFill>
                  <a:srgbClr val="0000FF"/>
                </a:solidFill>
                <a:uFill>
                  <a:solidFill>
                    <a:srgbClr val="0000FF"/>
                  </a:solidFill>
                </a:uFill>
                <a:hlinkClick r:id="rId3" invalidUrl="" action="" tgtFrame="" tooltip="" history="1" highlightClick="0" endSnd="0"/>
              </a:rPr>
              <a:t>https://ftp.pwg.org/pub/pwg/ipp/wd/wd-ippppx20-20200817-rev.pdf</a:t>
            </a:r>
          </a:p>
          <a:p>
            <a:pPr/>
            <a:r>
              <a:t>Changes since last draft:</a:t>
            </a:r>
          </a:p>
          <a:p>
            <a:pPr lvl="1"/>
            <a:r>
              <a:t>Clarifications for "imposition-template"</a:t>
            </a:r>
          </a:p>
          <a:p>
            <a:pPr lvl="1"/>
            <a:r>
              <a:t>New "imposition-template" values for banner printing from the NODRIVER discussions</a:t>
            </a:r>
          </a:p>
          <a:p>
            <a:pPr/>
            <a:r>
              <a:t>Proposed schedule:</a:t>
            </a:r>
          </a:p>
          <a:p>
            <a:pPr lvl="1"/>
            <a:r>
              <a:t>Stable draft Q4 2020</a:t>
            </a:r>
          </a:p>
        </p:txBody>
      </p:sp>
      <p:sp>
        <p:nvSpPr>
          <p:cNvPr id="3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2" name="IPP Driverless Printing Ext v2.0"/>
          <p:cNvSpPr txBox="1"/>
          <p:nvPr>
            <p:ph type="title"/>
          </p:nvPr>
        </p:nvSpPr>
        <p:spPr>
          <a:prstGeom prst="rect">
            <a:avLst/>
          </a:prstGeom>
        </p:spPr>
        <p:txBody>
          <a:bodyPr/>
          <a:lstStyle/>
          <a:p>
            <a:pPr/>
            <a:r>
              <a:t>IPP Driverless Printing Ext v2.0</a:t>
            </a:r>
          </a:p>
        </p:txBody>
      </p:sp>
      <p:sp>
        <p:nvSpPr>
          <p:cNvPr id="313"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https://ftp.pwg.org/pub/pwg/ipp/wd/wd-ippnodriver20-20200204-rev.pdf</a:t>
            </a:r>
          </a:p>
          <a:p>
            <a:pPr/>
            <a:r>
              <a:t>Updates PWG 5100.13-2012: IPP Job and Printer Extensions - Set 3 (JPS3)</a:t>
            </a:r>
          </a:p>
          <a:p>
            <a:pPr/>
            <a:r>
              <a:t>Proposed schedule:</a:t>
            </a:r>
          </a:p>
          <a:p>
            <a:pPr lvl="1"/>
            <a:r>
              <a:t>Prototype draft in Q1 2021</a:t>
            </a:r>
          </a:p>
        </p:txBody>
      </p:sp>
      <p:sp>
        <p:nvSpPr>
          <p:cNvPr id="31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21" name="Lunch Break"/>
          <p:cNvSpPr txBox="1"/>
          <p:nvPr>
            <p:ph type="ctrTitle"/>
          </p:nvPr>
        </p:nvSpPr>
        <p:spPr>
          <a:prstGeom prst="rect">
            <a:avLst/>
          </a:prstGeom>
        </p:spPr>
        <p:txBody>
          <a:bodyPr/>
          <a:lstStyle/>
          <a:p>
            <a:pPr/>
            <a:r>
              <a:t>Lunch Break</a:t>
            </a:r>
          </a:p>
        </p:txBody>
      </p:sp>
      <p:sp>
        <p:nvSpPr>
          <p:cNvPr id="322" name="Resuming at 12:30 EST"/>
          <p:cNvSpPr txBox="1"/>
          <p:nvPr>
            <p:ph type="subTitle" sz="half" idx="1"/>
          </p:nvPr>
        </p:nvSpPr>
        <p:spPr>
          <a:prstGeom prst="rect">
            <a:avLst/>
          </a:prstGeom>
        </p:spPr>
        <p:txBody>
          <a:bodyPr/>
          <a:lstStyle/>
          <a:p>
            <a:pPr/>
          </a:p>
          <a:p>
            <a:pPr>
              <a:defRPr i="1"/>
            </a:pPr>
            <a:r>
              <a:t>Resuming at 12:30 EST</a:t>
            </a:r>
          </a:p>
        </p:txBody>
      </p:sp>
      <p:sp>
        <p:nvSpPr>
          <p:cNvPr id="32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0" name="3D Printing Liaisons: Status (1/2)"/>
          <p:cNvSpPr txBox="1"/>
          <p:nvPr>
            <p:ph type="title"/>
          </p:nvPr>
        </p:nvSpPr>
        <p:spPr>
          <a:prstGeom prst="rect">
            <a:avLst/>
          </a:prstGeom>
        </p:spPr>
        <p:txBody>
          <a:bodyPr/>
          <a:lstStyle/>
          <a:p>
            <a:pPr/>
            <a:r>
              <a:t>3D Printing Liaisons: Status (1/2)</a:t>
            </a:r>
          </a:p>
        </p:txBody>
      </p:sp>
      <p:sp>
        <p:nvSpPr>
          <p:cNvPr id="331"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The IEEE-ISTO Printer Working Group standardization efforts intersect with the activities of at least two ASTM F42 subcommittees. </a:t>
            </a:r>
          </a:p>
          <a:p>
            <a:pPr lvl="2" marL="1240788" marR="57798" indent="-285750">
              <a:spcBef>
                <a:spcPts val="600"/>
              </a:spcBef>
              <a:defRPr sz="2100"/>
            </a:pPr>
            <a:r>
              <a:t>Subcommittee F42.08 Data</a:t>
            </a:r>
          </a:p>
          <a:p>
            <a:pPr lvl="2" marL="1240788" marR="57798" indent="-285750">
              <a:spcBef>
                <a:spcPts val="600"/>
              </a:spcBef>
              <a:defRPr sz="2100"/>
            </a:pPr>
            <a:r>
              <a:t>Subcommittee F42.91 Terminology</a:t>
            </a:r>
          </a:p>
          <a:p>
            <a:pPr lvl="1" marR="57798">
              <a:defRPr sz="2100"/>
            </a:pPr>
            <a:r>
              <a:t>The purpose of the liaison agreement is to keep the standardization efforts of ASTM F42 and the IEEE-ISTO PWG synchronized in areas where both organizations are actively working.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Two upcoming meetings will discuss 3D PDF and possible Common Criteria security profiles</a:t>
            </a:r>
          </a:p>
        </p:txBody>
      </p:sp>
      <p:sp>
        <p:nvSpPr>
          <p:cNvPr id="3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3)"/>
          <p:cNvSpPr txBox="1"/>
          <p:nvPr>
            <p:ph type="title"/>
          </p:nvPr>
        </p:nvSpPr>
        <p:spPr>
          <a:prstGeom prst="rect">
            <a:avLst/>
          </a:prstGeom>
        </p:spPr>
        <p:txBody>
          <a:bodyPr/>
          <a:lstStyle/>
          <a:p>
            <a:pPr/>
            <a:r>
              <a:t>Agenda (1/3)</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9007"/>
                <a:gridCol w="7751140"/>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10:00 - 11:15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Linux OpenPrinting: GSoC / GSoD 2020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INFRA and Cloud Proxy Registration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18, 2020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18, 2020 (US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9" name="3D Printing Liaisons: Status (2/2)"/>
          <p:cNvSpPr txBox="1"/>
          <p:nvPr>
            <p:ph type="title"/>
          </p:nvPr>
        </p:nvSpPr>
        <p:spPr>
          <a:prstGeom prst="rect">
            <a:avLst/>
          </a:prstGeom>
        </p:spPr>
        <p:txBody>
          <a:bodyPr/>
          <a:lstStyle/>
          <a:p>
            <a:pPr/>
            <a:r>
              <a:t>3D Printing Liaisons: Status (2/2)</a:t>
            </a:r>
          </a:p>
        </p:txBody>
      </p:sp>
      <p:sp>
        <p:nvSpPr>
          <p:cNvPr id="340" name="PDF Association + ISO/IEC TC171 WG12 Metadata…"/>
          <p:cNvSpPr txBox="1"/>
          <p:nvPr>
            <p:ph type="body" idx="1"/>
          </p:nvPr>
        </p:nvSpPr>
        <p:spPr>
          <a:prstGeom prst="rect">
            <a:avLst/>
          </a:prstGeom>
        </p:spPr>
        <p:txBody>
          <a:bodyPr/>
          <a:lstStyle/>
          <a:p>
            <a:pPr/>
            <a:r>
              <a:t>PDF Association + ISO/IEC TC171 WG12 Metadata</a:t>
            </a:r>
          </a:p>
          <a:p>
            <a:pPr lvl="1">
              <a:defRPr>
                <a:solidFill>
                  <a:srgbClr val="5D70B7"/>
                </a:solidFill>
              </a:defRPr>
            </a:pPr>
            <a:r>
              <a:rPr u="sng">
                <a:solidFill>
                  <a:srgbClr val="0000FF"/>
                </a:solidFill>
                <a:uFill>
                  <a:solidFill>
                    <a:srgbClr val="0000FF"/>
                  </a:solidFill>
                </a:uFill>
                <a:hlinkClick r:id="rId3" invalidUrl="" action="" tgtFrame="" tooltip="" history="1" highlightClick="0" endSnd="0"/>
              </a:rPr>
              <a:t>https://www.iso.org/committee/53674.html</a:t>
            </a:r>
          </a:p>
          <a:p>
            <a:pPr lvl="1"/>
            <a:r>
              <a:t>PDF Association is serving as the US TAG, replaces 3D PDF Consortium </a:t>
            </a:r>
          </a:p>
          <a:p>
            <a:pPr/>
            <a:r>
              <a:t>Society of Manufacturing Engineers (iRAMP)</a:t>
            </a:r>
          </a:p>
          <a:p>
            <a:pPr lvl="1"/>
            <a:r>
              <a:t>Interactive Rapid Additive Manufacturing Portal</a:t>
            </a:r>
          </a:p>
          <a:p>
            <a:pPr lvl="1"/>
            <a:r>
              <a:rPr u="sng">
                <a:solidFill>
                  <a:srgbClr val="0000FF"/>
                </a:solidFill>
                <a:uFill>
                  <a:solidFill>
                    <a:srgbClr val="0000FF"/>
                  </a:solidFill>
                </a:uFill>
                <a:hlinkClick r:id="rId4" invalidUrl="" action="" tgtFrame="" tooltip="" history="1" highlightClick="0" endSnd="0"/>
              </a:rPr>
              <a:t>https://www.sme.org/iramp/</a:t>
            </a:r>
          </a:p>
          <a:p>
            <a:pPr/>
            <a:r>
              <a:t>3D Concrete Printing Standards Development</a:t>
            </a:r>
          </a:p>
          <a:p>
            <a:pPr lvl="1"/>
            <a:r>
              <a:t>ACI, ASTM, NIST</a:t>
            </a:r>
          </a:p>
          <a:p>
            <a:pPr lvl="1"/>
            <a:r>
              <a:t>Future (2020?) massive WebEx with PWG and others on concrete printing</a:t>
            </a:r>
          </a:p>
          <a:p>
            <a:pPr lvl="1"/>
            <a:r>
              <a:t>July 6-8, 2020 - Digital Concrete 2020 - Eindhoven University, Netherlands (online only)</a:t>
            </a:r>
          </a:p>
          <a:p>
            <a:pPr lvl="2">
              <a:defRPr>
                <a:solidFill>
                  <a:srgbClr val="5D70B7"/>
                </a:solidFill>
              </a:defRPr>
            </a:pPr>
            <a:r>
              <a:rPr u="sng">
                <a:solidFill>
                  <a:srgbClr val="0000FF"/>
                </a:solidFill>
                <a:uFill>
                  <a:solidFill>
                    <a:srgbClr val="0000FF"/>
                  </a:solidFill>
                </a:uFill>
                <a:hlinkClick r:id="rId5" invalidUrl="" action="" tgtFrame="" tooltip="" history="1" highlightClick="0" endSnd="0"/>
              </a:rPr>
              <a:t>https://digitalconcrete2020.com/</a:t>
            </a:r>
          </a:p>
          <a:p>
            <a:pPr marR="57798"/>
            <a:r>
              <a:t>3MF Consortium</a:t>
            </a:r>
          </a:p>
          <a:p>
            <a:pPr lvl="1" marR="57798"/>
            <a:r>
              <a:rPr u="sng">
                <a:solidFill>
                  <a:srgbClr val="0000FF"/>
                </a:solidFill>
                <a:uFill>
                  <a:solidFill>
                    <a:srgbClr val="0000FF"/>
                  </a:solidFill>
                </a:uFill>
                <a:hlinkClick r:id="rId6" invalidUrl="" action="" tgtFrame="" tooltip="" history="1" highlightClick="0" endSnd="0"/>
              </a:rPr>
              <a:t>https://www.3mf.io</a:t>
            </a:r>
          </a:p>
        </p:txBody>
      </p:sp>
      <p:sp>
        <p:nvSpPr>
          <p:cNvPr id="34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8" name="3D Liaisons: Strategies"/>
          <p:cNvSpPr txBox="1"/>
          <p:nvPr>
            <p:ph type="title"/>
          </p:nvPr>
        </p:nvSpPr>
        <p:spPr>
          <a:prstGeom prst="rect">
            <a:avLst/>
          </a:prstGeom>
        </p:spPr>
        <p:txBody>
          <a:bodyPr/>
          <a:lstStyle/>
          <a:p>
            <a:pPr/>
            <a:r>
              <a:t>3D Liaisons: Strategies</a:t>
            </a:r>
          </a:p>
        </p:txBody>
      </p:sp>
      <p:sp>
        <p:nvSpPr>
          <p:cNvPr id="349" name="Still a lot of churn over what 3D file format to use for 3D printing…"/>
          <p:cNvSpPr txBox="1"/>
          <p:nvPr>
            <p:ph type="body" idx="1"/>
          </p:nvPr>
        </p:nvSpPr>
        <p:spPr>
          <a:prstGeom prst="rect">
            <a:avLst/>
          </a:prstGeom>
        </p:spPr>
        <p:txBody>
          <a:bodyPr/>
          <a:lstStyle/>
          <a:p>
            <a:pPr/>
            <a:r>
              <a:t>Still a lot of churn over what 3D file format to use for 3D printing</a:t>
            </a:r>
          </a:p>
          <a:p>
            <a:pPr lvl="1"/>
            <a:r>
              <a:t>3MF, AMF, multiple PDF variants, and different medical formats are still being discussed/debated</a:t>
            </a:r>
          </a:p>
          <a:p>
            <a:pPr lvl="1"/>
            <a:r>
              <a:t>STEP-NC embedded in PDF seems to be the most likely ISO candidate for general manufacturing</a:t>
            </a:r>
          </a:p>
          <a:p>
            <a:pPr lvl="1"/>
            <a:r>
              <a:t>From an IPP perspective, we don't care as long as we can identify the format with a MIME media type</a:t>
            </a:r>
          </a:p>
          <a:p>
            <a:pPr/>
            <a:r>
              <a:t>Metadata is more important</a:t>
            </a:r>
          </a:p>
          <a:p>
            <a:pPr lvl="1"/>
            <a:r>
              <a:t>Obviously we would like to see an intent-based Job Ticket, Job Receipt, etc. based on the IPP Model/PWG Semantic Model</a:t>
            </a:r>
          </a:p>
          <a:p>
            <a:pPr lvl="2"/>
            <a:r>
              <a:t>A process-based Job Ticket, etc. would create the same impedance mismatch that we have with JDF for 2D printing... </a:t>
            </a:r>
          </a:p>
          <a:p>
            <a:pPr lvl="1"/>
            <a:r>
              <a:t>Already have the XML schema based on IPP 3D, and it can be embedded in multiple 3D file formats</a:t>
            </a:r>
          </a:p>
          <a:p>
            <a:pPr lvl="1"/>
            <a:r>
              <a:t>Seem to have some support in other standards bodies for this approach</a:t>
            </a:r>
          </a:p>
        </p:txBody>
      </p:sp>
      <p:sp>
        <p:nvSpPr>
          <p:cNvPr id="35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5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55"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5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57" name="Next Steps"/>
          <p:cNvSpPr txBox="1"/>
          <p:nvPr>
            <p:ph type="ctrTitle"/>
          </p:nvPr>
        </p:nvSpPr>
        <p:spPr>
          <a:prstGeom prst="rect">
            <a:avLst/>
          </a:prstGeom>
        </p:spPr>
        <p:txBody>
          <a:bodyPr/>
          <a:lstStyle/>
          <a:p>
            <a:pPr/>
            <a:r>
              <a:t>Next Steps</a:t>
            </a:r>
          </a:p>
        </p:txBody>
      </p:sp>
      <p:sp>
        <p:nvSpPr>
          <p:cNvPr id="358" name="Double-click to edit"/>
          <p:cNvSpPr txBox="1"/>
          <p:nvPr>
            <p:ph type="subTitle" sz="half" idx="1"/>
          </p:nvPr>
        </p:nvSpPr>
        <p:spPr>
          <a:prstGeom prst="rect">
            <a:avLst/>
          </a:prstGeom>
        </p:spPr>
        <p:txBody>
          <a:bodyPr/>
          <a:lstStyle/>
          <a:p>
            <a:pPr/>
          </a:p>
        </p:txBody>
      </p:sp>
      <p:sp>
        <p:nvSpPr>
          <p:cNvPr id="35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6" name="Next Steps"/>
          <p:cNvSpPr txBox="1"/>
          <p:nvPr>
            <p:ph type="title"/>
          </p:nvPr>
        </p:nvSpPr>
        <p:spPr>
          <a:prstGeom prst="rect">
            <a:avLst/>
          </a:prstGeom>
        </p:spPr>
        <p:txBody>
          <a:bodyPr/>
          <a:lstStyle/>
          <a:p>
            <a:pPr/>
            <a:r>
              <a:t>Next Steps</a:t>
            </a:r>
          </a:p>
        </p:txBody>
      </p:sp>
      <p:sp>
        <p:nvSpPr>
          <p:cNvPr id="367" name="IPP Encrypted Jobs and Documents v1.0 (Mike/Smith)…"/>
          <p:cNvSpPr txBox="1"/>
          <p:nvPr>
            <p:ph type="body" idx="1"/>
          </p:nvPr>
        </p:nvSpPr>
        <p:spPr>
          <a:prstGeom prst="rect">
            <a:avLst/>
          </a:prstGeom>
        </p:spPr>
        <p:txBody>
          <a:bodyPr/>
          <a:lstStyle/>
          <a:p>
            <a:pPr/>
            <a:r>
              <a:t>IPP Encrypted Jobs and Documents v1.0 (Mike/Smith)</a:t>
            </a:r>
          </a:p>
          <a:p>
            <a:pPr lvl="1"/>
            <a:r>
              <a:t>Prototyping late 2020/early 2021?</a:t>
            </a:r>
          </a:p>
          <a:p>
            <a:pPr/>
            <a:r>
              <a:t>IPP Enterprise Printing Extensions v2.0 (Smith)</a:t>
            </a:r>
          </a:p>
          <a:p>
            <a:pPr lvl="1"/>
            <a:r>
              <a:t>Prototype draft in Q4 2020</a:t>
            </a:r>
          </a:p>
          <a:p>
            <a:pPr/>
            <a:r>
              <a:t>IPP Driverless Printing Extensions v2.0 (Smith)</a:t>
            </a:r>
          </a:p>
          <a:p>
            <a:pPr lvl="1"/>
            <a:r>
              <a:t>Prototype draft in Q1 2021</a:t>
            </a:r>
          </a:p>
          <a:p>
            <a:pPr/>
            <a:r>
              <a:t>IPP Production Printing Extensions v2.0 (Mike)</a:t>
            </a:r>
          </a:p>
          <a:p>
            <a:pPr lvl="1"/>
            <a:r>
              <a:t>Stable draft in Q4 2020</a:t>
            </a:r>
          </a:p>
          <a:p>
            <a:pPr/>
            <a:r>
              <a:t>Job Accounting with IPP v1.0 (Mike)</a:t>
            </a:r>
          </a:p>
          <a:p>
            <a:pPr lvl="1"/>
            <a:r>
              <a:t>Prototype draft in Q3 2020</a:t>
            </a:r>
          </a:p>
        </p:txBody>
      </p:sp>
      <p:sp>
        <p:nvSpPr>
          <p:cNvPr id="36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75" name="More Information"/>
          <p:cNvSpPr txBox="1"/>
          <p:nvPr>
            <p:ph type="title"/>
          </p:nvPr>
        </p:nvSpPr>
        <p:spPr>
          <a:prstGeom prst="rect">
            <a:avLst/>
          </a:prstGeom>
        </p:spPr>
        <p:txBody>
          <a:bodyPr/>
          <a:lstStyle/>
          <a:p>
            <a:pPr/>
            <a:r>
              <a:t>More Information</a:t>
            </a:r>
          </a:p>
        </p:txBody>
      </p:sp>
      <p:sp>
        <p:nvSpPr>
          <p:cNvPr id="376"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August 27 and September 10, 2020 at 3pm ET</a:t>
            </a:r>
          </a:p>
        </p:txBody>
      </p:sp>
      <p:sp>
        <p:nvSpPr>
          <p:cNvPr id="3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3)"/>
          <p:cNvSpPr txBox="1"/>
          <p:nvPr>
            <p:ph type="title"/>
          </p:nvPr>
        </p:nvSpPr>
        <p:spPr>
          <a:prstGeom prst="rect">
            <a:avLst/>
          </a:prstGeom>
        </p:spPr>
        <p:txBody>
          <a:bodyPr/>
          <a:lstStyle/>
          <a:p>
            <a:pPr/>
            <a:r>
              <a:t>Agenda (2/3)</a:t>
            </a:r>
          </a:p>
        </p:txBody>
      </p:sp>
      <p:sp>
        <p:nvSpPr>
          <p:cNvPr id="10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4" name="August 19, 2020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19, 2020 (US Eastern Daylight Time)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3/3)"/>
          <p:cNvSpPr txBox="1"/>
          <p:nvPr>
            <p:ph type="title"/>
          </p:nvPr>
        </p:nvSpPr>
        <p:spPr>
          <a:prstGeom prst="rect">
            <a:avLst/>
          </a:prstGeom>
        </p:spPr>
        <p:txBody>
          <a:bodyPr/>
          <a:lstStyle/>
          <a:p>
            <a:pPr/>
            <a:r>
              <a:t>Agenda (3/3)</a:t>
            </a:r>
          </a:p>
        </p:txBody>
      </p:sp>
      <p:sp>
        <p:nvSpPr>
          <p:cNvPr id="11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13"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10:20 - 12:00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4" name="August 20, 2020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20, 2020 (US Eastern Daylight Time)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https://ftp.pwg.org/pub/pwg/ipp/charter/ch-ipp-charter-20170615.pdf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IPP Encrypted Jobs and Documents v1.0, IPP Production Printing Extensions v2.0,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3)"/>
          <p:cNvSpPr txBox="1"/>
          <p:nvPr>
            <p:ph type="title"/>
          </p:nvPr>
        </p:nvSpPr>
        <p:spPr>
          <a:prstGeom prst="rect">
            <a:avLst/>
          </a:prstGeom>
        </p:spPr>
        <p:txBody>
          <a:bodyPr/>
          <a:lstStyle/>
          <a:p>
            <a:pPr/>
            <a:r>
              <a:t>Status (1/3)</a:t>
            </a:r>
          </a:p>
        </p:txBody>
      </p:sp>
      <p:sp>
        <p:nvSpPr>
          <p:cNvPr id="14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IPP Encrypted Jobs and Documents v1.0		- Prototype </a:t>
            </a:r>
          </a:p>
          <a:p>
            <a:pPr lvl="1">
              <a:defRPr sz="2200"/>
            </a:pPr>
            <a:r>
              <a:t>IPP Enterprise Printing Extensions v2.0		- Interim</a:t>
            </a:r>
          </a:p>
          <a:p>
            <a:pPr lvl="1">
              <a:defRPr sz="2200"/>
            </a:pPr>
            <a:r>
              <a:t>IPP Driverless Printing Extensions v2.0		- Interim</a:t>
            </a:r>
          </a:p>
          <a:p>
            <a:pPr lvl="1">
              <a:defRPr sz="2200"/>
            </a:pPr>
            <a:r>
              <a:t>IPP Production Printing Extensions v2.0		- Prototype</a:t>
            </a:r>
          </a:p>
          <a:p>
            <a:pPr lvl="1">
              <a:defRPr sz="2200"/>
            </a:pPr>
          </a:p>
          <a:p>
            <a:pPr marL="383539" indent="-342899">
              <a:defRPr sz="2800"/>
            </a:pPr>
            <a:r>
              <a:t>IPP Best Practices/Registrations in development:</a:t>
            </a:r>
          </a:p>
          <a:p>
            <a:pPr lvl="1">
              <a:defRPr sz="2200"/>
            </a:pPr>
            <a:r>
              <a:t>Job Accounting with IPP v1.0			- Interim</a:t>
            </a:r>
          </a:p>
          <a:p>
            <a:pPr lvl="1">
              <a:defRPr sz="2200"/>
            </a:pPr>
          </a:p>
          <a:p>
            <a:pPr marL="383539" indent="-342899">
              <a:defRPr sz="2800"/>
            </a:pPr>
            <a:r>
              <a:t>Recently published:</a:t>
            </a:r>
          </a:p>
          <a:p>
            <a:pPr lvl="1">
              <a:defRPr sz="2200"/>
            </a:pPr>
            <a:r>
              <a:t>IPP Label Printing Extensions v1.0 (registration)</a:t>
            </a:r>
          </a:p>
          <a:p>
            <a:pPr lvl="1">
              <a:defRPr sz="2200"/>
            </a:pPr>
            <a:r>
              <a:t>IPP System Service Discovery v1.0 (registration)</a:t>
            </a:r>
          </a:p>
          <a:p>
            <a:pPr lvl="1">
              <a:defRPr sz="2200"/>
            </a:pPr>
            <a:r>
              <a:t>PWG 5100.14-2020: IPP Everywhere v1.1</a:t>
            </a:r>
          </a:p>
          <a:p>
            <a:pPr lvl="1">
              <a:defRPr sz="2200"/>
            </a:pPr>
            <a:r>
              <a:t>PWG 5100.16-2020: IPP Transaction-Based Printing Extensions v1.1</a:t>
            </a:r>
          </a:p>
          <a:p>
            <a:pPr lvl="1">
              <a:defRPr sz="2200"/>
            </a:pPr>
            <a:r>
              <a:t>PWG 5100.20-2020: IPP Everywhere Printer Self-Certification Manual v1.1</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3)"/>
          <p:cNvSpPr txBox="1"/>
          <p:nvPr>
            <p:ph type="title"/>
          </p:nvPr>
        </p:nvSpPr>
        <p:spPr>
          <a:prstGeom prst="rect">
            <a:avLst/>
          </a:prstGeom>
        </p:spPr>
        <p:txBody>
          <a:bodyPr/>
          <a:lstStyle/>
          <a:p>
            <a:pPr/>
            <a:r>
              <a:t>Status (2/3)</a:t>
            </a:r>
          </a:p>
        </p:txBody>
      </p:sp>
      <p:sp>
        <p:nvSpPr>
          <p:cNvPr id="149" name="Up-to-date pending IANA registrations online:…"/>
          <p:cNvSpPr txBox="1"/>
          <p:nvPr>
            <p:ph type="body" idx="1"/>
          </p:nvPr>
        </p:nvSpPr>
        <p:spPr>
          <a:prstGeom prst="rect">
            <a:avLst/>
          </a:prstGeom>
        </p:spPr>
        <p:txBody>
          <a:bodyPr/>
          <a:lstStyle/>
          <a:p>
            <a:pPr marL="383539" indent="-342899">
              <a:defRPr sz="2900"/>
            </a:pPr>
            <a:r>
              <a:t>Up-to-date pending IANA registrations online:</a:t>
            </a:r>
          </a:p>
          <a:p>
            <a:pPr lvl="1">
              <a:defRPr sz="2300"/>
            </a:pPr>
            <a:r>
              <a:rPr u="sng">
                <a:solidFill>
                  <a:srgbClr val="0000FF"/>
                </a:solidFill>
                <a:uFill>
                  <a:solidFill>
                    <a:srgbClr val="0000FF"/>
                  </a:solidFill>
                </a:uFill>
                <a:hlinkClick r:id="rId3" invalidUrl="" action="" tgtFrame="" tooltip="" history="1" highlightClick="0" endSnd="0"/>
              </a:rPr>
              <a:t>https://www.pwg.org/ipp/ipp-registrations.xml</a:t>
            </a:r>
          </a:p>
          <a:p>
            <a:pPr lvl="1">
              <a:defRPr sz="2300"/>
            </a:pPr>
            <a:r>
              <a:t>Continue to maintain this in parallel for new specifications</a:t>
            </a:r>
          </a:p>
          <a:p>
            <a:pPr lvl="1">
              <a:defRPr sz="2300"/>
            </a:pPr>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marL="383539" indent="-342899">
              <a:defRPr sz="2900"/>
            </a:pPr>
            <a:r>
              <a:t>IPP Everywhere Printer Self-Certifications:</a:t>
            </a:r>
          </a:p>
          <a:p>
            <a:pPr lvl="1">
              <a:defRPr sz="2300"/>
            </a:pPr>
            <a:r>
              <a:rPr u="sng">
                <a:solidFill>
                  <a:srgbClr val="0000FF"/>
                </a:solidFill>
                <a:uFill>
                  <a:solidFill>
                    <a:srgbClr val="0000FF"/>
                  </a:solidFill>
                </a:uFill>
                <a:hlinkClick r:id="rId5" invalidUrl="" action="" tgtFrame="" tooltip="" history="1" highlightClick="0" endSnd="0"/>
              </a:rPr>
              <a:t>https://www.pwg.org/printers</a:t>
            </a:r>
            <a:r>
              <a:t> </a:t>
            </a:r>
          </a:p>
          <a:p>
            <a:pPr lvl="1">
              <a:defRPr sz="2300"/>
            </a:pPr>
            <a:r>
              <a:t>412 printers currently listed</a:t>
            </a:r>
          </a:p>
          <a:p>
            <a:pPr lvl="1">
              <a:defRPr sz="2300"/>
            </a:pPr>
            <a:r>
              <a:t>1.0 self-certification tools update 5 in June 2020, approved August 2020</a:t>
            </a:r>
          </a:p>
          <a:p>
            <a:pPr lvl="1">
              <a:defRPr sz="2300"/>
            </a:pPr>
            <a:r>
              <a:t>1.1 self-certification tools update 1 under development/testing</a:t>
            </a:r>
            <a:br/>
          </a:p>
          <a:p>
            <a:pPr marL="383539" indent="-342899">
              <a:defRPr sz="2900"/>
            </a:pPr>
            <a:r>
              <a:t>IPP Sample Code:</a:t>
            </a:r>
          </a:p>
          <a:p>
            <a:pPr lvl="1">
              <a:defRPr sz="2300"/>
            </a:pPr>
            <a:r>
              <a:t>Github repository:</a:t>
            </a:r>
          </a:p>
          <a:p>
            <a:pPr lvl="2">
              <a:defRPr sz="2300"/>
            </a:pPr>
            <a:r>
              <a:rPr u="sng">
                <a:solidFill>
                  <a:srgbClr val="0000FF"/>
                </a:solidFill>
                <a:uFill>
                  <a:solidFill>
                    <a:srgbClr val="0000FF"/>
                  </a:solidFill>
                </a:uFill>
                <a:hlinkClick r:id="rId6" invalidUrl="" action="" tgtFrame="" tooltip="" history="1" highlightClick="0" endSnd="0"/>
              </a:rPr>
              <a:t>https://github.com/istopwg/ippsample</a:t>
            </a:r>
          </a:p>
          <a:p>
            <a:pPr lvl="1">
              <a:defRPr sz="2300"/>
            </a:pPr>
            <a:r>
              <a:t>Fork of CUPS code includes ipp3dprinter, ippeveprinter, ippfind, ippproxy, ippserver, ipptool,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