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 id="304" r:id="rId56"/>
    <p:sldId id="305" r:id="rId57"/>
    <p:sldId id="306" r:id="rId58"/>
    <p:sldId id="307" r:id="rId59"/>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1pPr>
    <a:lvl2pPr marL="57799" marR="57799" indent="3429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2pPr>
    <a:lvl3pPr marL="57799" marR="57799" indent="6858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3pPr>
    <a:lvl4pPr marL="57799" marR="57799" indent="10287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4pPr>
    <a:lvl5pPr marL="57799" marR="57799" indent="13716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5pPr>
    <a:lvl6pPr marL="57799" marR="57799" indent="17145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6pPr>
    <a:lvl7pPr marL="57799" marR="57799" indent="20574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7pPr>
    <a:lvl8pPr marL="57799" marR="57799" indent="24003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8pPr>
    <a:lvl9pPr marL="57799" marR="57799" indent="27432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BAA760E5-F85A-4392-9909-437170F49A51}" styleName="">
    <a:tblBg/>
    <a:wholeTbl>
      <a:tcTxStyle b="off" i="of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wholeTbl>
    <a:band2H>
      <a:tcTxStyle b="def" i="def"/>
      <a:tcStyle>
        <a:tcBdr/>
        <a:fill>
          <a:solidFill>
            <a:srgbClr val="E5EAFF"/>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54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 Id="rId49" Type="http://schemas.openxmlformats.org/officeDocument/2006/relationships/slide" Target="slides/slide42.xml"/><Relationship Id="rId50" Type="http://schemas.openxmlformats.org/officeDocument/2006/relationships/slide" Target="slides/slide43.xml"/><Relationship Id="rId51" Type="http://schemas.openxmlformats.org/officeDocument/2006/relationships/slide" Target="slides/slide44.xml"/><Relationship Id="rId52" Type="http://schemas.openxmlformats.org/officeDocument/2006/relationships/slide" Target="slides/slide45.xml"/><Relationship Id="rId53" Type="http://schemas.openxmlformats.org/officeDocument/2006/relationships/slide" Target="slides/slide46.xml"/><Relationship Id="rId54" Type="http://schemas.openxmlformats.org/officeDocument/2006/relationships/slide" Target="slides/slide47.xml"/><Relationship Id="rId55" Type="http://schemas.openxmlformats.org/officeDocument/2006/relationships/slide" Target="slides/slide48.xml"/><Relationship Id="rId56" Type="http://schemas.openxmlformats.org/officeDocument/2006/relationships/slide" Target="slides/slide49.xml"/><Relationship Id="rId57" Type="http://schemas.openxmlformats.org/officeDocument/2006/relationships/slide" Target="slides/slide50.xml"/><Relationship Id="rId58" Type="http://schemas.openxmlformats.org/officeDocument/2006/relationships/slide" Target="slides/slide51.xml"/><Relationship Id="rId59" Type="http://schemas.openxmlformats.org/officeDocument/2006/relationships/slide" Target="slides/slide5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65" name="Shape 65"/>
          <p:cNvSpPr/>
          <p:nvPr>
            <p:ph type="sldImg"/>
          </p:nvPr>
        </p:nvSpPr>
        <p:spPr>
          <a:xfrm>
            <a:off x="1143000" y="685800"/>
            <a:ext cx="4572000" cy="3429000"/>
          </a:xfrm>
          <a:prstGeom prst="rect">
            <a:avLst/>
          </a:prstGeom>
        </p:spPr>
        <p:txBody>
          <a:bodyPr/>
          <a:lstStyle/>
          <a:p>
            <a:pPr/>
          </a:p>
        </p:txBody>
      </p:sp>
      <p:sp>
        <p:nvSpPr>
          <p:cNvPr id="66" name="Shape 6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825500" latinLnBrk="0">
      <a:defRPr>
        <a:latin typeface="Lucida Grande"/>
        <a:ea typeface="Lucida Grande"/>
        <a:cs typeface="Lucida Grande"/>
        <a:sym typeface="Lucida Grande"/>
      </a:defRPr>
    </a:lvl1pPr>
    <a:lvl2pPr indent="228600" defTabSz="825500" latinLnBrk="0">
      <a:defRPr>
        <a:latin typeface="Lucida Grande"/>
        <a:ea typeface="Lucida Grande"/>
        <a:cs typeface="Lucida Grande"/>
        <a:sym typeface="Lucida Grande"/>
      </a:defRPr>
    </a:lvl2pPr>
    <a:lvl3pPr indent="457200" defTabSz="825500" latinLnBrk="0">
      <a:defRPr>
        <a:latin typeface="Lucida Grande"/>
        <a:ea typeface="Lucida Grande"/>
        <a:cs typeface="Lucida Grande"/>
        <a:sym typeface="Lucida Grande"/>
      </a:defRPr>
    </a:lvl3pPr>
    <a:lvl4pPr indent="685800" defTabSz="825500" latinLnBrk="0">
      <a:defRPr>
        <a:latin typeface="Lucida Grande"/>
        <a:ea typeface="Lucida Grande"/>
        <a:cs typeface="Lucida Grande"/>
        <a:sym typeface="Lucida Grande"/>
      </a:defRPr>
    </a:lvl4pPr>
    <a:lvl5pPr indent="914400" defTabSz="825500" latinLnBrk="0">
      <a:defRPr>
        <a:latin typeface="Lucida Grande"/>
        <a:ea typeface="Lucida Grande"/>
        <a:cs typeface="Lucida Grande"/>
        <a:sym typeface="Lucida Grande"/>
      </a:defRPr>
    </a:lvl5pPr>
    <a:lvl6pPr indent="1143000" defTabSz="825500" latinLnBrk="0">
      <a:defRPr>
        <a:latin typeface="Lucida Grande"/>
        <a:ea typeface="Lucida Grande"/>
        <a:cs typeface="Lucida Grande"/>
        <a:sym typeface="Lucida Grande"/>
      </a:defRPr>
    </a:lvl6pPr>
    <a:lvl7pPr indent="1371600" defTabSz="825500" latinLnBrk="0">
      <a:defRPr>
        <a:latin typeface="Lucida Grande"/>
        <a:ea typeface="Lucida Grande"/>
        <a:cs typeface="Lucida Grande"/>
        <a:sym typeface="Lucida Grande"/>
      </a:defRPr>
    </a:lvl7pPr>
    <a:lvl8pPr indent="1600200" defTabSz="825500" latinLnBrk="0">
      <a:defRPr>
        <a:latin typeface="Lucida Grande"/>
        <a:ea typeface="Lucida Grande"/>
        <a:cs typeface="Lucida Grande"/>
        <a:sym typeface="Lucida Grande"/>
      </a:defRPr>
    </a:lvl8pPr>
    <a:lvl9pPr indent="1828800" defTabSz="825500" latinLnBrk="0">
      <a:defRPr>
        <a:latin typeface="Lucida Grande"/>
        <a:ea typeface="Lucida Grande"/>
        <a:cs typeface="Lucida Grande"/>
        <a:sym typeface="Lucida Grand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Title">
    <p:spTree>
      <p:nvGrpSpPr>
        <p:cNvPr id="1" name=""/>
        <p:cNvGrpSpPr/>
        <p:nvPr/>
      </p:nvGrpSpPr>
      <p:grpSpPr>
        <a:xfrm>
          <a:off x="0" y="0"/>
          <a:ext cx="0" cy="0"/>
          <a:chOff x="0" y="0"/>
          <a:chExt cx="0" cy="0"/>
        </a:xfrm>
      </p:grpSpPr>
      <p:sp>
        <p:nvSpPr>
          <p:cNvPr id="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0"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 name="Title Text"/>
          <p:cNvSpPr txBox="1"/>
          <p:nvPr>
            <p:ph type="title"/>
          </p:nvPr>
        </p:nvSpPr>
        <p:spPr>
          <a:xfrm>
            <a:off x="647700" y="4533900"/>
            <a:ext cx="11709400" cy="1803400"/>
          </a:xfrm>
          <a:prstGeom prst="rect">
            <a:avLst/>
          </a:prstGeom>
        </p:spPr>
        <p:txBody>
          <a:bodyPr/>
          <a:lstStyle>
            <a:lvl1pPr>
              <a:defRPr>
                <a:solidFill>
                  <a:srgbClr val="000000"/>
                </a:solidFill>
                <a:uFill>
                  <a:solidFill>
                    <a:srgbClr val="000000"/>
                  </a:solidFill>
                </a:uFill>
              </a:defRPr>
            </a:lvl1pPr>
          </a:lstStyle>
          <a:p>
            <a:pPr/>
            <a:r>
              <a:t>Title Text</a:t>
            </a:r>
          </a:p>
        </p:txBody>
      </p:sp>
      <p:sp>
        <p:nvSpPr>
          <p:cNvPr id="22" name="Body Level One…"/>
          <p:cNvSpPr txBox="1"/>
          <p:nvPr>
            <p:ph type="body" sz="half" idx="1"/>
          </p:nvPr>
        </p:nvSpPr>
        <p:spPr>
          <a:xfrm>
            <a:off x="647700" y="6324600"/>
            <a:ext cx="11709400" cy="2895600"/>
          </a:xfrm>
          <a:prstGeom prst="rect">
            <a:avLst/>
          </a:prstGeom>
        </p:spPr>
        <p:txBody>
          <a:bodyPr/>
          <a:lstStyle>
            <a:lvl1pPr marL="0" indent="0">
              <a:buSzTx/>
              <a:buNone/>
              <a:defRPr sz="3400"/>
            </a:lvl1pPr>
            <a:lvl2pPr marL="0" indent="0">
              <a:buSzTx/>
              <a:buNone/>
              <a:defRPr sz="3400"/>
            </a:lvl2pPr>
            <a:lvl3pPr marL="0" indent="0">
              <a:buSzTx/>
              <a:buNone/>
              <a:defRPr sz="3400"/>
            </a:lvl3pPr>
            <a:lvl4pPr marL="0" indent="0">
              <a:buSzTx/>
              <a:buNone/>
              <a:defRPr sz="3400"/>
            </a:lvl4pPr>
            <a:lvl5pPr marL="0" indent="0">
              <a:buSzTx/>
              <a:buNone/>
              <a:defRPr sz="34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 Slide">
    <p:spTree>
      <p:nvGrpSpPr>
        <p:cNvPr id="1" name=""/>
        <p:cNvGrpSpPr/>
        <p:nvPr/>
      </p:nvGrpSpPr>
      <p:grpSpPr>
        <a:xfrm>
          <a:off x="0" y="0"/>
          <a:ext cx="0" cy="0"/>
          <a:chOff x="0" y="0"/>
          <a:chExt cx="0" cy="0"/>
        </a:xfrm>
      </p:grpSpPr>
      <p:sp>
        <p:nvSpPr>
          <p:cNvPr id="30" name="Title Text"/>
          <p:cNvSpPr txBox="1"/>
          <p:nvPr>
            <p:ph type="title"/>
          </p:nvPr>
        </p:nvSpPr>
        <p:spPr>
          <a:prstGeom prst="rect">
            <a:avLst/>
          </a:prstGeom>
        </p:spPr>
        <p:txBody>
          <a:bodyPr/>
          <a:lstStyle/>
          <a:p>
            <a:pPr/>
            <a:r>
              <a:t>Title Text</a:t>
            </a:r>
          </a:p>
        </p:txBody>
      </p:sp>
      <p:sp>
        <p:nvSpPr>
          <p:cNvPr id="3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iagram Slide">
    <p:spTree>
      <p:nvGrpSpPr>
        <p:cNvPr id="1" name=""/>
        <p:cNvGrpSpPr/>
        <p:nvPr/>
      </p:nvGrpSpPr>
      <p:grpSpPr>
        <a:xfrm>
          <a:off x="0" y="0"/>
          <a:ext cx="0" cy="0"/>
          <a:chOff x="0" y="0"/>
          <a:chExt cx="0" cy="0"/>
        </a:xfrm>
      </p:grpSpPr>
      <p:sp>
        <p:nvSpPr>
          <p:cNvPr id="3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2"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4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4" name="Title Text"/>
          <p:cNvSpPr txBox="1"/>
          <p:nvPr>
            <p:ph type="title"/>
          </p:nvPr>
        </p:nvSpPr>
        <p:spPr>
          <a:xfrm>
            <a:off x="647700" y="65475"/>
            <a:ext cx="10782300" cy="1447801"/>
          </a:xfrm>
          <a:prstGeom prst="rect">
            <a:avLst/>
          </a:prstGeom>
        </p:spPr>
        <p:txBody>
          <a:bodyPr/>
          <a:lstStyle/>
          <a:p>
            <a:pPr/>
            <a:r>
              <a:t>Title Text</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2-Column Slide">
    <p:spTree>
      <p:nvGrpSpPr>
        <p:cNvPr id="1" name=""/>
        <p:cNvGrpSpPr/>
        <p:nvPr/>
      </p:nvGrpSpPr>
      <p:grpSpPr>
        <a:xfrm>
          <a:off x="0" y="0"/>
          <a:ext cx="0" cy="0"/>
          <a:chOff x="0" y="0"/>
          <a:chExt cx="0" cy="0"/>
        </a:xfrm>
      </p:grpSpPr>
      <p:sp>
        <p:nvSpPr>
          <p:cNvPr id="5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5"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7" name="Title Text"/>
          <p:cNvSpPr txBox="1"/>
          <p:nvPr>
            <p:ph type="title"/>
          </p:nvPr>
        </p:nvSpPr>
        <p:spPr>
          <a:xfrm>
            <a:off x="647700" y="65475"/>
            <a:ext cx="10744200" cy="1447801"/>
          </a:xfrm>
          <a:prstGeom prst="rect">
            <a:avLst/>
          </a:prstGeom>
        </p:spPr>
        <p:txBody>
          <a:bodyPr/>
          <a:lstStyle/>
          <a:p>
            <a:pPr/>
            <a:r>
              <a:t>Title Text</a:t>
            </a:r>
          </a:p>
        </p:txBody>
      </p:sp>
      <p:sp>
        <p:nvSpPr>
          <p:cNvPr id="58" name="Body Level One…"/>
          <p:cNvSpPr txBox="1"/>
          <p:nvPr>
            <p:ph type="body" idx="1"/>
          </p:nvPr>
        </p:nvSpPr>
        <p:spPr>
          <a:xfrm>
            <a:off x="647700" y="1955800"/>
            <a:ext cx="11557000" cy="7480300"/>
          </a:xfrm>
          <a:prstGeom prst="rect">
            <a:avLst/>
          </a:prstGeom>
        </p:spPr>
        <p:txBody>
          <a:bodyPr numCol="2" spcCol="577850"/>
          <a:lstStyle/>
          <a:p>
            <a:pPr/>
            <a:r>
              <a:t>Body Level One</a:t>
            </a:r>
          </a:p>
          <a:p>
            <a:pPr lvl="1"/>
            <a:r>
              <a:t>Body Level Two</a:t>
            </a:r>
          </a:p>
          <a:p>
            <a:pPr lvl="2"/>
            <a:r>
              <a:t>Body Level Three</a:t>
            </a:r>
          </a:p>
          <a:p>
            <a:pPr lvl="3"/>
            <a:r>
              <a:t>Body Level Four</a:t>
            </a:r>
          </a:p>
          <a:p>
            <a:pPr lvl="4"/>
            <a:r>
              <a:t>Body Level Five</a:t>
            </a:r>
          </a:p>
        </p:txBody>
      </p:sp>
      <p:sp>
        <p:nvSpPr>
          <p:cNvPr id="5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7" name="Title Text"/>
          <p:cNvSpPr txBox="1"/>
          <p:nvPr>
            <p:ph type="title"/>
          </p:nvPr>
        </p:nvSpPr>
        <p:spPr>
          <a:xfrm>
            <a:off x="647700" y="65475"/>
            <a:ext cx="10769600" cy="1447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lstStyle/>
          <a:p>
            <a:pPr/>
            <a:r>
              <a:t>Title Text</a:t>
            </a:r>
          </a:p>
        </p:txBody>
      </p:sp>
      <p:sp>
        <p:nvSpPr>
          <p:cNvPr id="8" name="Body Level One…"/>
          <p:cNvSpPr txBox="1"/>
          <p:nvPr>
            <p:ph type="body" idx="1"/>
          </p:nvPr>
        </p:nvSpPr>
        <p:spPr>
          <a:xfrm>
            <a:off x="647700" y="1955800"/>
            <a:ext cx="11709400" cy="7480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lstStyle>
            <a:lvl2pPr marL="783590" indent="-285750">
              <a:spcBef>
                <a:spcPts val="600"/>
              </a:spcBef>
              <a:defRPr sz="2400"/>
            </a:lvl2pPr>
            <a:lvl3pPr marL="1183639" indent="-228600">
              <a:defRPr sz="2400"/>
            </a:lvl3pPr>
            <a:lvl4pPr marL="1640839" indent="-228600">
              <a:spcBef>
                <a:spcPts val="500"/>
              </a:spcBef>
              <a:defRPr sz="1800"/>
            </a:lvl4pPr>
            <a:lvl5pPr marL="2098039" indent="-228600">
              <a:spcBef>
                <a:spcPts val="500"/>
              </a:spcBef>
              <a:defRPr sz="1800"/>
            </a:lvl5pPr>
          </a:lstStyle>
          <a:p>
            <a:pPr/>
            <a:r>
              <a:t>Body Level One</a:t>
            </a:r>
          </a:p>
          <a:p>
            <a:pPr lvl="1"/>
            <a:r>
              <a:t>Body Level Two</a:t>
            </a:r>
          </a:p>
          <a:p>
            <a:pPr lvl="2"/>
            <a:r>
              <a:t>Body Level Three</a:t>
            </a:r>
          </a:p>
          <a:p>
            <a:pPr lvl="3"/>
            <a:r>
              <a:t>Body Level Four</a:t>
            </a:r>
          </a:p>
          <a:p>
            <a:pPr lvl="4"/>
            <a:r>
              <a:t>Body Level Five</a:t>
            </a:r>
          </a:p>
        </p:txBody>
      </p:sp>
      <p:sp>
        <p:nvSpPr>
          <p:cNvPr id="9" name="Slide Number"/>
          <p:cNvSpPr txBox="1"/>
          <p:nvPr>
            <p:ph type="sldNum" sz="quarter" idx="2"/>
          </p:nvPr>
        </p:nvSpPr>
        <p:spPr>
          <a:xfrm>
            <a:off x="12513354" y="9487551"/>
            <a:ext cx="210468" cy="197384"/>
          </a:xfrm>
          <a:prstGeom prst="rect">
            <a:avLst/>
          </a:prstGeom>
          <a:ln w="12700">
            <a:miter lim="400000"/>
          </a:ln>
        </p:spPr>
        <p:txBody>
          <a:bodyPr wrap="none" lIns="0" tIns="0" rIns="0" bIns="0" anchor="ctr">
            <a:spAutoFit/>
          </a:bodyPr>
          <a:lstStyle>
            <a:lvl1pPr marL="0" marR="0" algn="ctr" defTabSz="825500">
              <a:defRPr sz="14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Lst>
  <p:transition xmlns:p14="http://schemas.microsoft.com/office/powerpoint/2010/main" spd="med" advClick="1"/>
  <p:txStyles>
    <p:titleStyle>
      <a:lvl1pPr marL="57799" marR="57799" indent="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1pPr>
      <a:lvl2pPr marL="57799" marR="57799" indent="2286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2pPr>
      <a:lvl3pPr marL="57799" marR="57799" indent="4572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3pPr>
      <a:lvl4pPr marL="57799" marR="57799" indent="6858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4pPr>
      <a:lvl5pPr marL="57799" marR="57799" indent="9144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5pPr>
      <a:lvl6pPr marL="57799" marR="57799" indent="11430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6pPr>
      <a:lvl7pPr marL="57799" marR="57799" indent="13716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7pPr>
      <a:lvl8pPr marL="57799" marR="57799" indent="16002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8pPr>
      <a:lvl9pPr marL="57799" marR="57799" indent="18288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9pPr>
    </p:titleStyle>
    <p:bodyStyle>
      <a:lvl1pPr marL="383540" marR="57799" indent="-3429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1pPr>
      <a:lvl2pPr marL="855027" marR="57799" indent="-357187"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2pPr>
      <a:lvl3pPr marL="1240789" marR="57799" indent="-28575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3pPr>
      <a:lvl4pPr marL="17932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4pPr>
      <a:lvl5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5pPr>
      <a:lvl6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6pPr>
      <a:lvl7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7pPr>
      <a:lvl8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8pPr>
      <a:lvl9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9pPr>
    </p:bodyStyle>
    <p:otherStyle>
      <a:lvl1pPr marL="0" marR="0" indent="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1pPr>
      <a:lvl2pPr marL="0" marR="0" indent="2286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2pPr>
      <a:lvl3pPr marL="0" marR="0" indent="4572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3pPr>
      <a:lvl4pPr marL="0" marR="0" indent="6858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4pPr>
      <a:lvl5pPr marL="0" marR="0" indent="9144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5pPr>
      <a:lvl6pPr marL="0" marR="0" indent="11430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6pPr>
      <a:lvl7pPr marL="0" marR="0" indent="13716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7pPr>
      <a:lvl8pPr marL="0" marR="0" indent="16002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8pPr>
      <a:lvl9pPr marL="0" marR="0" indent="18288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eve11-20190827-rev.pdf" TargetMode="External"/><Relationship Id="rId4" Type="http://schemas.openxmlformats.org/officeDocument/2006/relationships/hyperlink" Target="https://ftp.pwg.org/pub/pwg/ipp/wd/wd-ippeveselfcert11-20190827-rev.pdf" TargetMode="External"/><Relationship Id="rId5" Type="http://schemas.openxmlformats.org/officeDocument/2006/relationships/hyperlink" Target="https://github.com/istopwg/ippeveselfcert" TargetMode="External"/><Relationship Id="rId6" Type="http://schemas.openxmlformats.org/officeDocument/2006/relationships/hyperlink" Target="https://beta.pwg.org/printers" TargetMode="External"/></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 TargetMode="External"/><Relationship Id="rId4" Type="http://schemas.openxmlformats.org/officeDocument/2006/relationships/hyperlink" Target="https://www.pwg.org/ippeveselfcert" TargetMode="External"/><Relationship Id="rId5" Type="http://schemas.openxmlformats.org/officeDocument/2006/relationships/hyperlink" Target="http://www.pwg.org/printers" TargetMode="External"/><Relationship Id="rId6" Type="http://schemas.openxmlformats.org/officeDocument/2006/relationships/hyperlink" Target="https://github.com/istopwg/ippeveselfcert" TargetMode="External"/></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jobprinterext3v11-20190724-rev.pdf" TargetMode="External"/></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ppx20-20190626-rev.pdf" TargetMode="External"/></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18.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19.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trustnoone10-20190418-rev.pdf" TargetMode="External"/></Relationships>

</file>

<file path=ppt/slides/_rels/slide2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system10-20190814-rev.pdf" TargetMode="External"/></Relationships>

</file>

<file path=ppt/slides/_rels/slide2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epx-20190614-rev.pdf" TargetMode="External"/></Relationships>

</file>

<file path=ppt/slides/_rels/slide2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accounting10-20190418.pdf" TargetMode="External"/></Relationships>

</file>

<file path=ppt/slides/_rels/slide2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7.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2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3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americamakes.us/" TargetMode="External"/><Relationship Id="rId4" Type="http://schemas.openxmlformats.org/officeDocument/2006/relationships/hyperlink" Target="https://www.astm.org/COMMITTEE/F42.htm" TargetMode="External"/><Relationship Id="rId5" Type="http://schemas.openxmlformats.org/officeDocument/2006/relationships/hyperlink" Target="https://isotc.iso.org/livelink/livelink?func=ll&amp;objId=19905763&amp;objAction=browse&amp;viewType=1" TargetMode="External"/><Relationship Id="rId6" Type="http://schemas.openxmlformats.org/officeDocument/2006/relationships/hyperlink" Target="https://3dheals.com/boston-annual-summer-event" TargetMode="External"/></Relationships>

</file>

<file path=ppt/slides/_rels/slide3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3dpdfconsortium.org" TargetMode="External"/><Relationship Id="rId4" Type="http://schemas.openxmlformats.org/officeDocument/2006/relationships/hyperlink" Target="http://www.cvent.com/events/1st-international-conference-on-3d-printing-and-transportation/event-summary-2668ecc14e21461c962dc49841c84aee.aspx" TargetMode="External"/><Relationship Id="rId5" Type="http://schemas.openxmlformats.org/officeDocument/2006/relationships/hyperlink" Target="https://www.3mf.io" TargetMode="External"/></Relationships>

</file>

<file path=ppt/slides/_rels/slide3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3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datainteroperability.org" TargetMode="External"/></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4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3.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44.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4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5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5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index.html" TargetMode="External"/><Relationship Id="rId4" Type="http://schemas.openxmlformats.org/officeDocument/2006/relationships/hyperlink" Target="https://www.pwg.org/mailman/listinfo/ipp" TargetMode="Externa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charter/ch-ipp-charter-20170615.pdf" TargetMode="External"/></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ipp-registrations.xml" TargetMode="External"/><Relationship Id="rId4" Type="http://schemas.openxmlformats.org/officeDocument/2006/relationships/hyperlink" Target="https://github.com/istopwg/ippregistry" TargetMode="External"/><Relationship Id="rId5" Type="http://schemas.openxmlformats.org/officeDocument/2006/relationships/hyperlink" Target="https://www.pwg.org/printers" TargetMode="External"/><Relationship Id="rId6" Type="http://schemas.openxmlformats.org/officeDocument/2006/relationships/hyperlink" Target="https://github.com/istopwg/ippsample" TargetMode="Externa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6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7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71"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7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73"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4" name="IPP Workgroup Session, Day 1"/>
          <p:cNvSpPr txBox="1"/>
          <p:nvPr>
            <p:ph type="ctrTitle"/>
          </p:nvPr>
        </p:nvSpPr>
        <p:spPr>
          <a:prstGeom prst="rect">
            <a:avLst/>
          </a:prstGeom>
        </p:spPr>
        <p:txBody>
          <a:bodyPr/>
          <a:lstStyle/>
          <a:p>
            <a:pPr/>
            <a:r>
              <a:t>IPP Workgroup Session, Day 1</a:t>
            </a:r>
          </a:p>
        </p:txBody>
      </p:sp>
      <p:sp>
        <p:nvSpPr>
          <p:cNvPr id="75" name="August 28, 2019"/>
          <p:cNvSpPr txBox="1"/>
          <p:nvPr>
            <p:ph type="subTitle" sz="half" idx="1"/>
          </p:nvPr>
        </p:nvSpPr>
        <p:spPr>
          <a:prstGeom prst="rect">
            <a:avLst/>
          </a:prstGeom>
        </p:spPr>
        <p:txBody>
          <a:bodyPr/>
          <a:lstStyle>
            <a:lvl1pPr marR="40639">
              <a:spcBef>
                <a:spcPts val="500"/>
              </a:spcBef>
            </a:lvl1pPr>
          </a:lstStyle>
          <a:p>
            <a:pPr/>
            <a:r>
              <a:t>August 28, 2019</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5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5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55"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57" name="IPP Everywhere"/>
          <p:cNvSpPr txBox="1"/>
          <p:nvPr>
            <p:ph type="title"/>
          </p:nvPr>
        </p:nvSpPr>
        <p:spPr>
          <a:prstGeom prst="rect">
            <a:avLst/>
          </a:prstGeom>
        </p:spPr>
        <p:txBody>
          <a:bodyPr/>
          <a:lstStyle/>
          <a:p>
            <a:pPr/>
            <a:r>
              <a:t>IPP Everywhere</a:t>
            </a:r>
          </a:p>
        </p:txBody>
      </p:sp>
      <p:sp>
        <p:nvSpPr>
          <p:cNvPr id="158" name="Stable draft of core specification:…"/>
          <p:cNvSpPr txBox="1"/>
          <p:nvPr>
            <p:ph type="body" idx="1"/>
          </p:nvPr>
        </p:nvSpPr>
        <p:spPr>
          <a:prstGeom prst="rect">
            <a:avLst/>
          </a:prstGeom>
        </p:spPr>
        <p:txBody>
          <a:bodyPr/>
          <a:lstStyle/>
          <a:p>
            <a:pPr/>
            <a:r>
              <a:t>Stable draft of core specification:</a:t>
            </a:r>
          </a:p>
          <a:p>
            <a:pPr lvl="1"/>
            <a:r>
              <a:rPr u="sng">
                <a:hlinkClick r:id="rId3" invalidUrl="" action="" tgtFrame="" tooltip="" history="1" highlightClick="0" endSnd="0"/>
              </a:rPr>
              <a:t>https://ftp.pwg.org/pub/pwg/ipp/wd/wd-ippeve11-20190827-rev.pdf</a:t>
            </a:r>
          </a:p>
          <a:p>
            <a:pPr/>
            <a:r>
              <a:t>Prototype draft of manual:</a:t>
            </a:r>
          </a:p>
          <a:p>
            <a:pPr lvl="1"/>
            <a:r>
              <a:rPr u="sng">
                <a:hlinkClick r:id="rId4" invalidUrl="" action="" tgtFrame="" tooltip="" history="1" highlightClick="0" endSnd="0"/>
              </a:rPr>
              <a:t>https://ftp.pwg.org/pub/pwg/ipp/wd/wd-ippeveselfcert11-20190827-rev.pdf</a:t>
            </a:r>
          </a:p>
          <a:p>
            <a:pPr/>
            <a:r>
              <a:t>Beta tools nearing completion:</a:t>
            </a:r>
          </a:p>
          <a:p>
            <a:pPr lvl="1"/>
            <a:r>
              <a:rPr u="sng">
                <a:hlinkClick r:id="rId5" invalidUrl="" action="" tgtFrame="" tooltip="" history="1" highlightClick="0" endSnd="0"/>
              </a:rPr>
              <a:t>https://github.com/istopwg/ippeveselfcert</a:t>
            </a:r>
          </a:p>
          <a:p>
            <a:pPr/>
            <a:r>
              <a:t>New JSON-based portal:</a:t>
            </a:r>
          </a:p>
          <a:p>
            <a:pPr lvl="1"/>
            <a:r>
              <a:rPr u="sng">
                <a:hlinkClick r:id="rId6" invalidUrl="" action="" tgtFrame="" tooltip="" history="1" highlightClick="0" endSnd="0"/>
              </a:rPr>
              <a:t>https://beta.pwg.org/printers</a:t>
            </a:r>
          </a:p>
          <a:p>
            <a:pPr/>
            <a:r>
              <a:t>Submission tool for new JSON-based portal</a:t>
            </a:r>
          </a:p>
          <a:p>
            <a:pPr/>
            <a:r>
              <a:t>Proposed schedule:</a:t>
            </a:r>
          </a:p>
          <a:p>
            <a:pPr lvl="1"/>
            <a:r>
              <a:t>Update 4 for v1.0 tools in Q3 2019 </a:t>
            </a:r>
          </a:p>
          <a:p>
            <a:pPr lvl="1"/>
            <a:r>
              <a:t>Stable drafts and beta tools for v1.1 in Q3 2019</a:t>
            </a:r>
          </a:p>
        </p:txBody>
      </p:sp>
      <p:sp>
        <p:nvSpPr>
          <p:cNvPr id="15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6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6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64"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6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66" name="IPP Everywhere Self-Certification"/>
          <p:cNvSpPr txBox="1"/>
          <p:nvPr>
            <p:ph type="title"/>
          </p:nvPr>
        </p:nvSpPr>
        <p:spPr>
          <a:prstGeom prst="rect">
            <a:avLst/>
          </a:prstGeom>
        </p:spPr>
        <p:txBody>
          <a:bodyPr/>
          <a:lstStyle/>
          <a:p>
            <a:pPr/>
            <a:r>
              <a:t>IPP Everywhere Self-Certification</a:t>
            </a:r>
          </a:p>
        </p:txBody>
      </p:sp>
      <p:sp>
        <p:nvSpPr>
          <p:cNvPr id="167" name="Resources:…"/>
          <p:cNvSpPr txBox="1"/>
          <p:nvPr>
            <p:ph type="body" idx="1"/>
          </p:nvPr>
        </p:nvSpPr>
        <p:spPr>
          <a:xfrm>
            <a:off x="647700" y="1955800"/>
            <a:ext cx="11709400" cy="7611336"/>
          </a:xfrm>
          <a:prstGeom prst="rect">
            <a:avLst/>
          </a:prstGeom>
        </p:spPr>
        <p:txBody>
          <a:bodyPr/>
          <a:lstStyle/>
          <a:p>
            <a:pPr marL="383539" indent="-342899">
              <a:defRPr sz="2800"/>
            </a:pPr>
            <a:r>
              <a:t>Resources:</a:t>
            </a:r>
          </a:p>
          <a:p>
            <a:pPr lvl="1">
              <a:defRPr sz="2800"/>
            </a:pPr>
            <a:r>
              <a:rPr u="sng">
                <a:hlinkClick r:id="rId3" invalidUrl="" action="" tgtFrame="" tooltip="" history="1" highlightClick="0" endSnd="0"/>
              </a:rPr>
              <a:t>http://www.pwg.org/ipp/everywhere.html</a:t>
            </a:r>
            <a:r>
              <a:t> (for tools/info)</a:t>
            </a:r>
          </a:p>
          <a:p>
            <a:pPr lvl="1">
              <a:defRPr sz="2800"/>
            </a:pPr>
            <a:r>
              <a:rPr u="sng">
                <a:hlinkClick r:id="rId4" invalidUrl="" action="" tgtFrame="" tooltip="" history="1" highlightClick="0" endSnd="0"/>
              </a:rPr>
              <a:t>https://www.pwg.org/ippeveselfcert</a:t>
            </a:r>
            <a:r>
              <a:t> (submission form)</a:t>
            </a:r>
          </a:p>
          <a:p>
            <a:pPr lvl="1">
              <a:defRPr sz="2800"/>
            </a:pPr>
            <a:r>
              <a:rPr u="sng">
                <a:hlinkClick r:id="rId5" invalidUrl="" action="" tgtFrame="" tooltip="" history="1" highlightClick="0" endSnd="0"/>
              </a:rPr>
              <a:t>http://www.pwg.org/printers</a:t>
            </a:r>
            <a:r>
              <a:t> (printer list)</a:t>
            </a:r>
          </a:p>
          <a:p>
            <a:pPr lvl="1">
              <a:defRPr sz="2800"/>
            </a:pPr>
            <a:r>
              <a:rPr u="sng">
                <a:hlinkClick r:id="rId6" invalidUrl="" action="" tgtFrame="" tooltip="" history="1" highlightClick="0" endSnd="0"/>
              </a:rPr>
              <a:t>https://github.com/istopwg/ippeveselfcert</a:t>
            </a:r>
            <a:r>
              <a:t> (Github repo)</a:t>
            </a:r>
          </a:p>
          <a:p>
            <a:pPr marL="383539" indent="-342899">
              <a:defRPr sz="2800"/>
            </a:pPr>
            <a:r>
              <a:t>Released v1.0 Update 3 of self-certification tools on November 9th, 2018</a:t>
            </a:r>
          </a:p>
          <a:p>
            <a:pPr lvl="1" marL="840739" indent="-342899">
              <a:defRPr sz="2800"/>
            </a:pPr>
            <a:r>
              <a:t>v1.0 is tracking CUPS 2.2.x (current stable branch)</a:t>
            </a:r>
          </a:p>
          <a:p>
            <a:pPr lvl="1" marL="840739" indent="-342899">
              <a:defRPr sz="2800"/>
            </a:pPr>
            <a:r>
              <a:t>Need an update 4 for another Windows packaging issue and the new JSON submission tool</a:t>
            </a:r>
          </a:p>
          <a:p>
            <a:pPr marL="383539" indent="-342899">
              <a:defRPr sz="2900"/>
            </a:pPr>
            <a:r>
              <a:t>v1.1 self-certifications tools on track for Q3 2019</a:t>
            </a:r>
          </a:p>
          <a:p>
            <a:pPr lvl="1" marL="840739" indent="-342899">
              <a:defRPr sz="2900"/>
            </a:pPr>
            <a:r>
              <a:t>v1.1 tracks CUPS 2.3.x (current development branch)</a:t>
            </a:r>
          </a:p>
          <a:p>
            <a:pPr lvl="1" marL="840739" indent="-342899">
              <a:defRPr sz="2900"/>
            </a:pPr>
            <a:r>
              <a:t>Includes new JSON submission tool and test updates</a:t>
            </a:r>
          </a:p>
        </p:txBody>
      </p:sp>
      <p:sp>
        <p:nvSpPr>
          <p:cNvPr id="168"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1"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72"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73"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74"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175" name="Lunch Break"/>
          <p:cNvSpPr txBox="1"/>
          <p:nvPr>
            <p:ph type="ctrTitle"/>
          </p:nvPr>
        </p:nvSpPr>
        <p:spPr>
          <a:prstGeom prst="rect">
            <a:avLst/>
          </a:prstGeom>
        </p:spPr>
        <p:txBody>
          <a:bodyPr/>
          <a:lstStyle/>
          <a:p>
            <a:pPr/>
            <a:r>
              <a:t>Lunch Break</a:t>
            </a:r>
          </a:p>
        </p:txBody>
      </p:sp>
      <p:sp>
        <p:nvSpPr>
          <p:cNvPr id="176" name="Resuming at 11:30am MDT"/>
          <p:cNvSpPr txBox="1"/>
          <p:nvPr>
            <p:ph type="subTitle" sz="half" idx="1"/>
          </p:nvPr>
        </p:nvSpPr>
        <p:spPr>
          <a:prstGeom prst="rect">
            <a:avLst/>
          </a:prstGeom>
        </p:spPr>
        <p:txBody>
          <a:bodyPr/>
          <a:lstStyle/>
          <a:p>
            <a:pPr/>
          </a:p>
          <a:p>
            <a:pPr>
              <a:defRPr i="1"/>
            </a:pPr>
            <a:r>
              <a:t>Resuming at 11:30am MDT</a:t>
            </a:r>
          </a:p>
        </p:txBody>
      </p:sp>
      <p:sp>
        <p:nvSpPr>
          <p:cNvPr id="17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8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8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82"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8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84" name="IPP Job and Printer Ext. - Set 3 v2.0"/>
          <p:cNvSpPr txBox="1"/>
          <p:nvPr>
            <p:ph type="title"/>
          </p:nvPr>
        </p:nvSpPr>
        <p:spPr>
          <a:prstGeom prst="rect">
            <a:avLst/>
          </a:prstGeom>
        </p:spPr>
        <p:txBody>
          <a:bodyPr/>
          <a:lstStyle/>
          <a:p>
            <a:pPr/>
            <a:r>
              <a:t>IPP Job and Printer Ext. - Set 3 v2.0</a:t>
            </a:r>
          </a:p>
        </p:txBody>
      </p:sp>
      <p:sp>
        <p:nvSpPr>
          <p:cNvPr id="185" name="Current interim draft:…"/>
          <p:cNvSpPr txBox="1"/>
          <p:nvPr>
            <p:ph type="body" idx="1"/>
          </p:nvPr>
        </p:nvSpPr>
        <p:spPr>
          <a:prstGeom prst="rect">
            <a:avLst/>
          </a:prstGeom>
        </p:spPr>
        <p:txBody>
          <a:bodyPr/>
          <a:lstStyle/>
          <a:p>
            <a:pPr/>
            <a:r>
              <a:t>Current interim draft:</a:t>
            </a:r>
          </a:p>
          <a:p>
            <a:pPr lvl="1"/>
            <a:r>
              <a:rPr u="sng">
                <a:hlinkClick r:id="rId3" invalidUrl="" action="" tgtFrame="" tooltip="" history="1" highlightClick="0" endSnd="0"/>
              </a:rPr>
              <a:t>https://ftp.pwg.org/pub/pwg/ipp/wd/wd-ippjobprinterext3v11-20190724-rev.pdf</a:t>
            </a:r>
          </a:p>
          <a:p>
            <a:pPr/>
            <a:r>
              <a:t>Revision of PWG 5100.13-2012:</a:t>
            </a:r>
          </a:p>
          <a:p>
            <a:pPr lvl="1"/>
            <a:r>
              <a:t>Resolved all reported issues/errata</a:t>
            </a:r>
          </a:p>
          <a:p>
            <a:pPr lvl="1"/>
            <a:r>
              <a:t>Added message catalog syntax extensions and semantics for "_tooltip" and "_helpurl" (from HELPME best practice draft)</a:t>
            </a:r>
          </a:p>
          <a:p>
            <a:pPr lvl="1"/>
            <a:r>
              <a:t>Added "soft-proof-icc-profiles" and "print-quality-hints-supported" (from PQI best practice draft) </a:t>
            </a:r>
          </a:p>
          <a:p>
            <a:pPr lvl="1"/>
            <a:r>
              <a:t>Added extensions to "print-color-mode" and "print-quality" (from PQI best practice draft) </a:t>
            </a:r>
          </a:p>
          <a:p>
            <a:pPr/>
            <a:r>
              <a:t>Proposed schedule:</a:t>
            </a:r>
          </a:p>
          <a:p>
            <a:pPr lvl="1"/>
            <a:r>
              <a:t>Prototype draft Q4 2019</a:t>
            </a:r>
          </a:p>
        </p:txBody>
      </p:sp>
      <p:sp>
        <p:nvSpPr>
          <p:cNvPr id="18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8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9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1"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9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193" name="Break"/>
          <p:cNvSpPr txBox="1"/>
          <p:nvPr>
            <p:ph type="ctrTitle"/>
          </p:nvPr>
        </p:nvSpPr>
        <p:spPr>
          <a:prstGeom prst="rect">
            <a:avLst/>
          </a:prstGeom>
        </p:spPr>
        <p:txBody>
          <a:bodyPr/>
          <a:lstStyle/>
          <a:p>
            <a:pPr/>
            <a:r>
              <a:t>Break</a:t>
            </a:r>
          </a:p>
        </p:txBody>
      </p:sp>
      <p:sp>
        <p:nvSpPr>
          <p:cNvPr id="194" name="Resuming at 13:45pm MDT"/>
          <p:cNvSpPr txBox="1"/>
          <p:nvPr>
            <p:ph type="subTitle" sz="half" idx="1"/>
          </p:nvPr>
        </p:nvSpPr>
        <p:spPr>
          <a:prstGeom prst="rect">
            <a:avLst/>
          </a:prstGeom>
        </p:spPr>
        <p:txBody>
          <a:bodyPr/>
          <a:lstStyle/>
          <a:p>
            <a:pPr/>
          </a:p>
          <a:p>
            <a:pPr>
              <a:defRPr i="1"/>
            </a:pPr>
            <a:r>
              <a:t>Resuming at 13:45pm MDT</a:t>
            </a:r>
          </a:p>
        </p:txBody>
      </p:sp>
      <p:sp>
        <p:nvSpPr>
          <p:cNvPr id="19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9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9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00"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0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02" name="IPP Production Printing Ext. v2.0"/>
          <p:cNvSpPr txBox="1"/>
          <p:nvPr>
            <p:ph type="title"/>
          </p:nvPr>
        </p:nvSpPr>
        <p:spPr>
          <a:prstGeom prst="rect">
            <a:avLst/>
          </a:prstGeom>
        </p:spPr>
        <p:txBody>
          <a:bodyPr/>
          <a:lstStyle/>
          <a:p>
            <a:pPr/>
            <a:r>
              <a:t>IPP Production Printing Ext. v2.0</a:t>
            </a:r>
          </a:p>
        </p:txBody>
      </p:sp>
      <p:sp>
        <p:nvSpPr>
          <p:cNvPr id="203" name="Current interim draft:…"/>
          <p:cNvSpPr txBox="1"/>
          <p:nvPr>
            <p:ph type="body" idx="1"/>
          </p:nvPr>
        </p:nvSpPr>
        <p:spPr>
          <a:prstGeom prst="rect">
            <a:avLst/>
          </a:prstGeom>
        </p:spPr>
        <p:txBody>
          <a:bodyPr/>
          <a:lstStyle/>
          <a:p>
            <a:pPr/>
            <a:r>
              <a:t>Current interim draft:</a:t>
            </a:r>
          </a:p>
          <a:p>
            <a:pPr lvl="1"/>
            <a:r>
              <a:rPr u="sng">
                <a:hlinkClick r:id="rId3" invalidUrl="" action="" tgtFrame="" tooltip="" history="1" highlightClick="0" endSnd="0"/>
              </a:rPr>
              <a:t>https://ftp.pwg.org/pub/pwg/ipp/wd/wd-ippppx20-20190626-rev.pdf</a:t>
            </a:r>
          </a:p>
          <a:p>
            <a:pPr/>
            <a:r>
              <a:t>Revision of PWG 5100.3-2001:</a:t>
            </a:r>
          </a:p>
          <a:p>
            <a:pPr lvl="1"/>
            <a:r>
              <a:t>Addressed all issues/errata</a:t>
            </a:r>
          </a:p>
          <a:p>
            <a:pPr lvl="1"/>
            <a:r>
              <a:t>Finishing attributes have been moved to the IPP Finishings v2.1 specification [PWG5100.1]</a:t>
            </a:r>
          </a:p>
          <a:p>
            <a:pPr lvl="1"/>
            <a:r>
              <a:t>The "job-account-id", "job-accounting-user-id", "job-sheets-col", and "media-col" attributes have been moved to the IPP Job Extensions v2.0 specification [PWG5100.7]</a:t>
            </a:r>
          </a:p>
          <a:p>
            <a:pPr lvl="1"/>
            <a:r>
              <a:t>References to the original page overrides draft and attributes have been removed since that specification was withdrawn. </a:t>
            </a:r>
          </a:p>
          <a:p>
            <a:pPr/>
            <a:r>
              <a:t>Proposed schedule:</a:t>
            </a:r>
          </a:p>
          <a:p>
            <a:pPr lvl="1"/>
            <a:r>
              <a:t>Prototype draft Q4 2019</a:t>
            </a:r>
          </a:p>
        </p:txBody>
      </p:sp>
      <p:sp>
        <p:nvSpPr>
          <p:cNvPr id="20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07"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08"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09"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10"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1"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12" name="IPP Workgroup Session, Day 2"/>
          <p:cNvSpPr txBox="1"/>
          <p:nvPr>
            <p:ph type="ctrTitle"/>
          </p:nvPr>
        </p:nvSpPr>
        <p:spPr>
          <a:prstGeom prst="rect">
            <a:avLst/>
          </a:prstGeom>
        </p:spPr>
        <p:txBody>
          <a:bodyPr/>
          <a:lstStyle/>
          <a:p>
            <a:pPr/>
            <a:r>
              <a:t>IPP Workgroup Session, Day 2</a:t>
            </a:r>
          </a:p>
        </p:txBody>
      </p:sp>
      <p:sp>
        <p:nvSpPr>
          <p:cNvPr id="213" name="August 29, 2019"/>
          <p:cNvSpPr txBox="1"/>
          <p:nvPr>
            <p:ph type="subTitle" sz="half" idx="1"/>
          </p:nvPr>
        </p:nvSpPr>
        <p:spPr>
          <a:prstGeom prst="rect">
            <a:avLst/>
          </a:prstGeom>
        </p:spPr>
        <p:txBody>
          <a:bodyPr/>
          <a:lstStyle>
            <a:lvl1pPr marR="40639">
              <a:spcBef>
                <a:spcPts val="500"/>
              </a:spcBef>
            </a:lvl1pPr>
          </a:lstStyle>
          <a:p>
            <a:pPr/>
            <a:r>
              <a:t>August 29, 2019</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1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1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18"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1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20" name="PWG IP Policy"/>
          <p:cNvSpPr txBox="1"/>
          <p:nvPr>
            <p:ph type="title"/>
          </p:nvPr>
        </p:nvSpPr>
        <p:spPr>
          <a:prstGeom prst="rect">
            <a:avLst/>
          </a:prstGeom>
        </p:spPr>
        <p:txBody>
          <a:bodyPr/>
          <a:lstStyle/>
          <a:p>
            <a:pPr/>
            <a:r>
              <a:t>PWG IP Policy</a:t>
            </a:r>
          </a:p>
        </p:txBody>
      </p:sp>
      <p:sp>
        <p:nvSpPr>
          <p:cNvPr id="221"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22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2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2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27"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2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29" name="Agenda"/>
          <p:cNvSpPr txBox="1"/>
          <p:nvPr>
            <p:ph type="title"/>
          </p:nvPr>
        </p:nvSpPr>
        <p:spPr>
          <a:prstGeom prst="rect">
            <a:avLst/>
          </a:prstGeom>
        </p:spPr>
        <p:txBody>
          <a:bodyPr/>
          <a:lstStyle/>
          <a:p>
            <a:pPr/>
            <a:r>
              <a:t>Agenda</a:t>
            </a:r>
          </a:p>
        </p:txBody>
      </p:sp>
      <p:graphicFrame>
        <p:nvGraphicFramePr>
          <p:cNvPr id="230" name="Table"/>
          <p:cNvGraphicFramePr/>
          <p:nvPr/>
        </p:nvGraphicFramePr>
        <p:xfrm>
          <a:off x="1441449" y="2608965"/>
          <a:ext cx="10614842" cy="37719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793931"/>
                <a:gridCol w="7820908"/>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09:00 - 11:00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IDS WG: Status and Discussion</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11:00 - 11:30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Encrypted Jobs and Documents v1.0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12:30 - 13:30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System Service v1.0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13:30 - 13:45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850900">
                <a:tc>
                  <a:txBody>
                    <a:bodyPr/>
                    <a:lstStyle/>
                    <a:p>
                      <a:pPr marR="57799" algn="l" defTabSz="1295400">
                        <a:spcBef>
                          <a:spcPts val="600"/>
                        </a:spcBef>
                        <a:tabLst>
                          <a:tab pos="1295400" algn="l"/>
                        </a:tabLst>
                        <a:defRPr sz="1800">
                          <a:uFillTx/>
                        </a:defRPr>
                      </a:pPr>
                      <a:r>
                        <a:rPr sz="2400">
                          <a:uFill>
                            <a:solidFill>
                              <a:srgbClr val="000000"/>
                            </a:solidFill>
                          </a:uFill>
                          <a:sym typeface="Verdana"/>
                        </a:rPr>
                        <a:t>13:45 - 15:00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Enterprise Printing Extensions v1.0              Job Accounting with IPP v1.0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231" name="August 29, 2019 (US Mountain Daylight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August 29, 2019 (US Mountain Daylight Time)</a:t>
            </a:r>
          </a:p>
        </p:txBody>
      </p:sp>
      <p:sp>
        <p:nvSpPr>
          <p:cNvPr id="23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3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3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37"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3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39" name="Agenda"/>
          <p:cNvSpPr txBox="1"/>
          <p:nvPr>
            <p:ph type="title"/>
          </p:nvPr>
        </p:nvSpPr>
        <p:spPr>
          <a:prstGeom prst="rect">
            <a:avLst/>
          </a:prstGeom>
        </p:spPr>
        <p:txBody>
          <a:bodyPr/>
          <a:lstStyle/>
          <a:p>
            <a:pPr/>
            <a:r>
              <a:t>Agenda</a:t>
            </a:r>
          </a:p>
        </p:txBody>
      </p:sp>
      <p:graphicFrame>
        <p:nvGraphicFramePr>
          <p:cNvPr id="240" name="Table"/>
          <p:cNvGraphicFramePr/>
          <p:nvPr/>
        </p:nvGraphicFramePr>
        <p:xfrm>
          <a:off x="1441449" y="2608965"/>
          <a:ext cx="10147301" cy="3552259"/>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uFill>
                            <a:solidFill>
                              <a:srgbClr val="000000"/>
                            </a:solidFill>
                          </a:uFill>
                          <a:sym typeface="Verdana"/>
                        </a:rPr>
                        <a:t>09:00 - 10:00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Errata Review</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10:00 - 11:00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3D Printing Liaisons and Topics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11:00 - 11:30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11:30 - 13:00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3D Printing Metadata BoF + 3D PDF</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13:00 - 13:15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Next Steps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241" name="August 30, 2019 (US Mountain Daylight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August 30, 2019 (US Mountain Daylight Time)</a:t>
            </a:r>
          </a:p>
        </p:txBody>
      </p:sp>
      <p:sp>
        <p:nvSpPr>
          <p:cNvPr id="24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7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7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0"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8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82" name="PWG IP Policy"/>
          <p:cNvSpPr txBox="1"/>
          <p:nvPr>
            <p:ph type="title"/>
          </p:nvPr>
        </p:nvSpPr>
        <p:spPr>
          <a:prstGeom prst="rect">
            <a:avLst/>
          </a:prstGeom>
        </p:spPr>
        <p:txBody>
          <a:bodyPr/>
          <a:lstStyle/>
          <a:p>
            <a:pPr/>
            <a:r>
              <a:t>PWG IP Policy</a:t>
            </a:r>
          </a:p>
        </p:txBody>
      </p:sp>
      <p:sp>
        <p:nvSpPr>
          <p:cNvPr id="83"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8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4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4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47"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4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49" name="IPP Encrypted Jobs and Docs. v1.0"/>
          <p:cNvSpPr txBox="1"/>
          <p:nvPr>
            <p:ph type="title"/>
          </p:nvPr>
        </p:nvSpPr>
        <p:spPr>
          <a:prstGeom prst="rect">
            <a:avLst/>
          </a:prstGeom>
        </p:spPr>
        <p:txBody>
          <a:bodyPr/>
          <a:lstStyle/>
          <a:p>
            <a:pPr/>
            <a:r>
              <a:t>IPP Encrypted Jobs and Docs. v1.0</a:t>
            </a:r>
          </a:p>
        </p:txBody>
      </p:sp>
      <p:sp>
        <p:nvSpPr>
          <p:cNvPr id="250" name="Interim draft:…"/>
          <p:cNvSpPr txBox="1"/>
          <p:nvPr>
            <p:ph type="body" idx="1"/>
          </p:nvPr>
        </p:nvSpPr>
        <p:spPr>
          <a:prstGeom prst="rect">
            <a:avLst/>
          </a:prstGeom>
        </p:spPr>
        <p:txBody>
          <a:bodyPr/>
          <a:lstStyle/>
          <a:p>
            <a:pPr/>
            <a:r>
              <a:t>Interim draft:</a:t>
            </a:r>
          </a:p>
          <a:p>
            <a:pPr lvl="1"/>
            <a:r>
              <a:rPr u="sng">
                <a:hlinkClick r:id="rId3" invalidUrl="" action="" tgtFrame="" tooltip="" history="1" highlightClick="0" endSnd="0"/>
              </a:rPr>
              <a:t>https://ftp.pwg.org/pub/pwg/ipp/wd/wd-ipptrustnoone10-20190418-rev.pdf</a:t>
            </a:r>
          </a:p>
          <a:p>
            <a:pPr/>
            <a:r>
              <a:t>Summary:</a:t>
            </a:r>
          </a:p>
          <a:p>
            <a:pPr lvl="1"/>
            <a:r>
              <a:t>Goal is to provide end-to-end privacy and data integrity through intermediaries using existing public-key standards</a:t>
            </a:r>
          </a:p>
          <a:p>
            <a:pPr lvl="1"/>
            <a:r>
              <a:t>Defines new PGP-encrypted IPP message format, associated attributes, and operations</a:t>
            </a:r>
          </a:p>
          <a:p>
            <a:pPr/>
            <a:r>
              <a:t>Proposed schedule:</a:t>
            </a:r>
          </a:p>
          <a:p>
            <a:pPr lvl="1"/>
            <a:r>
              <a:t>Prototype draft Q4 2019/Q1 2020</a:t>
            </a:r>
          </a:p>
        </p:txBody>
      </p:sp>
      <p:sp>
        <p:nvSpPr>
          <p:cNvPr id="251"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5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5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56"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5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58" name="IPP System Service (SYSTEM) v1.0"/>
          <p:cNvSpPr txBox="1"/>
          <p:nvPr>
            <p:ph type="title"/>
          </p:nvPr>
        </p:nvSpPr>
        <p:spPr>
          <a:prstGeom prst="rect">
            <a:avLst/>
          </a:prstGeom>
        </p:spPr>
        <p:txBody>
          <a:bodyPr/>
          <a:lstStyle/>
          <a:p>
            <a:pPr/>
            <a:r>
              <a:t>IPP System Service (SYSTEM) v1.0</a:t>
            </a:r>
          </a:p>
        </p:txBody>
      </p:sp>
      <p:sp>
        <p:nvSpPr>
          <p:cNvPr id="259" name="Current stable draft at:…"/>
          <p:cNvSpPr txBox="1"/>
          <p:nvPr>
            <p:ph type="body" idx="1"/>
          </p:nvPr>
        </p:nvSpPr>
        <p:spPr>
          <a:prstGeom prst="rect">
            <a:avLst/>
          </a:prstGeom>
        </p:spPr>
        <p:txBody>
          <a:bodyPr/>
          <a:lstStyle/>
          <a:p>
            <a:pPr/>
            <a:r>
              <a:t>Current stable draft at:</a:t>
            </a:r>
          </a:p>
          <a:p>
            <a:pPr lvl="1"/>
            <a:r>
              <a:rPr u="sng">
                <a:hlinkClick r:id="rId3" invalidUrl="" action="" tgtFrame="" tooltip="" history="1" highlightClick="0" endSnd="0"/>
              </a:rPr>
              <a:t>https://ftp.pwg.org/pub/pwg/ipp/wd/wd-ippsystem10-20190814-rev.pdf</a:t>
            </a:r>
          </a:p>
          <a:p>
            <a:pPr/>
            <a:r>
              <a:t>Combines and implements a concrete IPP binding of the following abstract Semantic Model 2.0 services and objects:</a:t>
            </a:r>
          </a:p>
          <a:p>
            <a:pPr lvl="1"/>
            <a:r>
              <a:t>PWG 5108.06: System Object and System Control Service</a:t>
            </a:r>
          </a:p>
          <a:p>
            <a:pPr lvl="1"/>
            <a:r>
              <a:t>PWG 5108.03: Network Resource Service</a:t>
            </a:r>
          </a:p>
          <a:p>
            <a:pPr lvl="1"/>
            <a:r>
              <a:t>PWG 5109.1: Cloud Imaging Requirements and Model</a:t>
            </a:r>
          </a:p>
          <a:p>
            <a:pPr/>
            <a:r>
              <a:t>Also includes attributes from PWG 5110.1: Hardcopy Device Health Assessment Attributes</a:t>
            </a:r>
          </a:p>
          <a:p>
            <a:pPr/>
            <a:r>
              <a:t>Prototyped in ippsample project, IPP WG Last Call completed</a:t>
            </a:r>
          </a:p>
          <a:p>
            <a:pPr/>
            <a:r>
              <a:t>Proposed Schedule:</a:t>
            </a:r>
          </a:p>
          <a:p>
            <a:pPr lvl="1"/>
            <a:r>
              <a:t>PWG Last Call in Q3/Q4 2019</a:t>
            </a:r>
          </a:p>
        </p:txBody>
      </p:sp>
      <p:sp>
        <p:nvSpPr>
          <p:cNvPr id="260"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63"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64"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65"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66"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67" name="Break"/>
          <p:cNvSpPr txBox="1"/>
          <p:nvPr>
            <p:ph type="ctrTitle"/>
          </p:nvPr>
        </p:nvSpPr>
        <p:spPr>
          <a:prstGeom prst="rect">
            <a:avLst/>
          </a:prstGeom>
        </p:spPr>
        <p:txBody>
          <a:bodyPr/>
          <a:lstStyle/>
          <a:p>
            <a:pPr/>
            <a:r>
              <a:t>Break</a:t>
            </a:r>
          </a:p>
        </p:txBody>
      </p:sp>
      <p:sp>
        <p:nvSpPr>
          <p:cNvPr id="268" name="Resuming at 13:45pm MDT"/>
          <p:cNvSpPr txBox="1"/>
          <p:nvPr>
            <p:ph type="subTitle" sz="half" idx="1"/>
          </p:nvPr>
        </p:nvSpPr>
        <p:spPr>
          <a:prstGeom prst="rect">
            <a:avLst/>
          </a:prstGeom>
        </p:spPr>
        <p:txBody>
          <a:bodyPr/>
          <a:lstStyle/>
          <a:p>
            <a:pPr/>
          </a:p>
          <a:p>
            <a:pPr>
              <a:defRPr i="1"/>
            </a:pPr>
            <a:r>
              <a:t>Resuming at 13:45pm MDT</a:t>
            </a:r>
          </a:p>
        </p:txBody>
      </p:sp>
      <p:sp>
        <p:nvSpPr>
          <p:cNvPr id="26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7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7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74"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7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76" name="IPP Enterprise Printing Extensions v2.0"/>
          <p:cNvSpPr txBox="1"/>
          <p:nvPr>
            <p:ph type="title"/>
          </p:nvPr>
        </p:nvSpPr>
        <p:spPr>
          <a:prstGeom prst="rect">
            <a:avLst/>
          </a:prstGeom>
        </p:spPr>
        <p:txBody>
          <a:bodyPr/>
          <a:lstStyle/>
          <a:p>
            <a:pPr/>
            <a:r>
              <a:t>IPP Enterprise Printing Extensions v2.0</a:t>
            </a:r>
          </a:p>
        </p:txBody>
      </p:sp>
      <p:sp>
        <p:nvSpPr>
          <p:cNvPr id="277" name="Current interim draft:…"/>
          <p:cNvSpPr txBox="1"/>
          <p:nvPr>
            <p:ph type="body" idx="1"/>
          </p:nvPr>
        </p:nvSpPr>
        <p:spPr>
          <a:prstGeom prst="rect">
            <a:avLst/>
          </a:prstGeom>
        </p:spPr>
        <p:txBody>
          <a:bodyPr/>
          <a:lstStyle/>
          <a:p>
            <a:pPr/>
            <a:r>
              <a:t>Current interim draft:</a:t>
            </a:r>
          </a:p>
          <a:p>
            <a:pPr lvl="1"/>
            <a:r>
              <a:rPr u="sng">
                <a:hlinkClick r:id="rId3" invalidUrl="" action="" tgtFrame="" tooltip="" history="1" highlightClick="0" endSnd="0"/>
              </a:rPr>
              <a:t>https://ftp.pwg.org/pub/pwg/ipp/wd/wd-ippepx-20190614-rev.pdf</a:t>
            </a:r>
          </a:p>
          <a:p>
            <a:pPr/>
            <a:r>
              <a:t>Proposed schedule:</a:t>
            </a:r>
          </a:p>
          <a:p>
            <a:pPr lvl="1"/>
            <a:r>
              <a:t>Prototype draft in Q3/Q4 2019</a:t>
            </a:r>
          </a:p>
        </p:txBody>
      </p:sp>
      <p:sp>
        <p:nvSpPr>
          <p:cNvPr id="27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8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8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83"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8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85" name="Job Accounting with IPP v1.0"/>
          <p:cNvSpPr txBox="1"/>
          <p:nvPr>
            <p:ph type="title"/>
          </p:nvPr>
        </p:nvSpPr>
        <p:spPr>
          <a:prstGeom prst="rect">
            <a:avLst/>
          </a:prstGeom>
        </p:spPr>
        <p:txBody>
          <a:bodyPr/>
          <a:lstStyle/>
          <a:p>
            <a:pPr/>
            <a:r>
              <a:t>Job Accounting with IPP v1.0</a:t>
            </a:r>
          </a:p>
        </p:txBody>
      </p:sp>
      <p:sp>
        <p:nvSpPr>
          <p:cNvPr id="286" name="Initial draft:…"/>
          <p:cNvSpPr txBox="1"/>
          <p:nvPr>
            <p:ph type="body" idx="1"/>
          </p:nvPr>
        </p:nvSpPr>
        <p:spPr>
          <a:prstGeom prst="rect">
            <a:avLst/>
          </a:prstGeom>
        </p:spPr>
        <p:txBody>
          <a:bodyPr/>
          <a:lstStyle/>
          <a:p>
            <a:pPr/>
            <a:r>
              <a:t>Initial draft:</a:t>
            </a:r>
          </a:p>
          <a:p>
            <a:pPr lvl="1"/>
            <a:r>
              <a:rPr u="sng">
                <a:hlinkClick r:id="rId3" invalidUrl="" action="" tgtFrame="" tooltip="" history="1" highlightClick="0" endSnd="0"/>
              </a:rPr>
              <a:t>https://ftp.pwg.org/pub/pwg/ipp/wd/wd-ippaccounting10-20190418.pdf</a:t>
            </a:r>
          </a:p>
          <a:p>
            <a:pPr/>
            <a:r>
              <a:t>Best Practice document defining how to support job accounting with existing IPP attributes and functionality</a:t>
            </a:r>
          </a:p>
          <a:p>
            <a:pPr/>
            <a:r>
              <a:t>Discuss:</a:t>
            </a:r>
          </a:p>
          <a:p>
            <a:pPr lvl="1"/>
            <a:r>
              <a:t>What do existing managed print services do today?</a:t>
            </a:r>
          </a:p>
          <a:p>
            <a:pPr lvl="1"/>
            <a:r>
              <a:t>How do we migrate to IPP in-band queries?</a:t>
            </a:r>
          </a:p>
          <a:p>
            <a:pPr lvl="1"/>
            <a:r>
              <a:t>What do we say about collecting job accounting information when the printer doesn't provide it via IPP?</a:t>
            </a:r>
          </a:p>
          <a:p>
            <a:pPr/>
            <a:r>
              <a:t>Roadmap for standards-based job accounting</a:t>
            </a:r>
          </a:p>
          <a:p>
            <a:pPr lvl="1"/>
            <a:r>
              <a:t>Like the Implementor's Guide, for accounting (good/better/best?)</a:t>
            </a:r>
          </a:p>
          <a:p>
            <a:pPr/>
            <a:r>
              <a:t>Proposed schedule:</a:t>
            </a:r>
          </a:p>
          <a:p>
            <a:pPr lvl="1"/>
            <a:r>
              <a:t>Prototype draft in Q4 2019/Q1 2020</a:t>
            </a:r>
          </a:p>
        </p:txBody>
      </p:sp>
      <p:sp>
        <p:nvSpPr>
          <p:cNvPr id="28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90"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91"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92"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93"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94"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95" name="IPP Workgroup Session, Day 3"/>
          <p:cNvSpPr txBox="1"/>
          <p:nvPr>
            <p:ph type="ctrTitle"/>
          </p:nvPr>
        </p:nvSpPr>
        <p:spPr>
          <a:prstGeom prst="rect">
            <a:avLst/>
          </a:prstGeom>
        </p:spPr>
        <p:txBody>
          <a:bodyPr/>
          <a:lstStyle/>
          <a:p>
            <a:pPr/>
            <a:r>
              <a:t>IPP Workgroup Session, Day 3</a:t>
            </a:r>
          </a:p>
        </p:txBody>
      </p:sp>
      <p:sp>
        <p:nvSpPr>
          <p:cNvPr id="296" name="August 30, 2019"/>
          <p:cNvSpPr txBox="1"/>
          <p:nvPr>
            <p:ph type="subTitle" sz="half" idx="1"/>
          </p:nvPr>
        </p:nvSpPr>
        <p:spPr>
          <a:prstGeom prst="rect">
            <a:avLst/>
          </a:prstGeom>
        </p:spPr>
        <p:txBody>
          <a:bodyPr/>
          <a:lstStyle>
            <a:lvl1pPr marR="40639">
              <a:spcBef>
                <a:spcPts val="500"/>
              </a:spcBef>
            </a:lvl1pPr>
          </a:lstStyle>
          <a:p>
            <a:pPr/>
            <a:r>
              <a:t>August 30, 2019</a:t>
            </a: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9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0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01"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0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03" name="PWG IP Policy"/>
          <p:cNvSpPr txBox="1"/>
          <p:nvPr>
            <p:ph type="title"/>
          </p:nvPr>
        </p:nvSpPr>
        <p:spPr>
          <a:prstGeom prst="rect">
            <a:avLst/>
          </a:prstGeom>
        </p:spPr>
        <p:txBody>
          <a:bodyPr/>
          <a:lstStyle/>
          <a:p>
            <a:pPr/>
            <a:r>
              <a:t>PWG IP Policy</a:t>
            </a:r>
          </a:p>
        </p:txBody>
      </p:sp>
      <p:sp>
        <p:nvSpPr>
          <p:cNvPr id="304"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30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0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0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10"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1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12" name="Agenda"/>
          <p:cNvSpPr txBox="1"/>
          <p:nvPr>
            <p:ph type="title"/>
          </p:nvPr>
        </p:nvSpPr>
        <p:spPr>
          <a:prstGeom prst="rect">
            <a:avLst/>
          </a:prstGeom>
        </p:spPr>
        <p:txBody>
          <a:bodyPr/>
          <a:lstStyle/>
          <a:p>
            <a:pPr/>
            <a:r>
              <a:t>Agenda</a:t>
            </a:r>
          </a:p>
        </p:txBody>
      </p:sp>
      <p:graphicFrame>
        <p:nvGraphicFramePr>
          <p:cNvPr id="313" name="Table"/>
          <p:cNvGraphicFramePr/>
          <p:nvPr/>
        </p:nvGraphicFramePr>
        <p:xfrm>
          <a:off x="1441449" y="2608965"/>
          <a:ext cx="10147301" cy="3552259"/>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uFill>
                            <a:solidFill>
                              <a:srgbClr val="000000"/>
                            </a:solidFill>
                          </a:uFill>
                          <a:sym typeface="Verdana"/>
                        </a:rPr>
                        <a:t>09:00 - 10:00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Errata Review</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10:00 - 11:00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3D Printing Liaisons and Topics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11:00 - 11:30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11:30 - 13:00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3D Printing Metadata BoF + 3D PDF</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13:00 - 13:15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Next Steps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314" name="August 30, 2019 (US Mountain Daylight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August 30, 2019 (US Mountain Daylight Time)</a:t>
            </a:r>
          </a:p>
        </p:txBody>
      </p:sp>
      <p:sp>
        <p:nvSpPr>
          <p:cNvPr id="31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1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1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20"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2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22" name="Errata Review"/>
          <p:cNvSpPr txBox="1"/>
          <p:nvPr>
            <p:ph type="title"/>
          </p:nvPr>
        </p:nvSpPr>
        <p:spPr>
          <a:prstGeom prst="rect">
            <a:avLst/>
          </a:prstGeom>
        </p:spPr>
        <p:txBody>
          <a:bodyPr/>
          <a:lstStyle/>
          <a:p>
            <a:pPr/>
            <a:r>
              <a:t>Errata Review</a:t>
            </a:r>
          </a:p>
        </p:txBody>
      </p:sp>
      <p:sp>
        <p:nvSpPr>
          <p:cNvPr id="323" name="PWG 5100.1-2017: IPP Finishings v2.1 (FIN)…"/>
          <p:cNvSpPr txBox="1"/>
          <p:nvPr>
            <p:ph type="body" idx="1"/>
          </p:nvPr>
        </p:nvSpPr>
        <p:spPr>
          <a:prstGeom prst="rect">
            <a:avLst/>
          </a:prstGeom>
        </p:spPr>
        <p:txBody>
          <a:bodyPr/>
          <a:lstStyle/>
          <a:p>
            <a:pPr/>
            <a:r>
              <a:t>PWG 5100.1-2017: IPP Finishings v2.1 (FIN)</a:t>
            </a:r>
          </a:p>
          <a:p>
            <a:pPr lvl="1"/>
            <a:r>
              <a:t>Section 11.1 doesn't mention the "punching-hole-diameter-configured" and "stitching-angle" attributes, and related language, to clarify that punched holes are round and of a particular size, and to define that staples' axis of rotation is around their midpoint and have a particular rotation, to more specifically define the coordinates of the space occupied by the punched holes and staples.</a:t>
            </a:r>
          </a:p>
          <a:p>
            <a:pPr/>
            <a:r>
              <a:t>PWG 5100.6-2003: IPP Page Overrides</a:t>
            </a:r>
          </a:p>
          <a:p>
            <a:pPr lvl="1"/>
            <a:r>
              <a:t>Add a note to remind people to always support the 'document-numbers' keyword in "overrides-supported" for interoperability reasons.</a:t>
            </a:r>
          </a:p>
          <a:p>
            <a:pPr/>
            <a:r>
              <a:t>PWG 5100.9-2009: IPP Printer State Extensions v1.0</a:t>
            </a:r>
          </a:p>
          <a:p>
            <a:pPr lvl="1"/>
            <a:r>
              <a:t>Regarding the xxx-recoverable-storage-error keywords for printer-state-reasons, we need to remove the "-error" to conform for the STD 92 rules for printer-state-reasons values (-error means the printer is stopped; the printer may not be stopped for recoverable errors).</a:t>
            </a:r>
          </a:p>
        </p:txBody>
      </p:sp>
      <p:sp>
        <p:nvSpPr>
          <p:cNvPr id="32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2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2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29"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3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31" name="Errata Review (con't)"/>
          <p:cNvSpPr txBox="1"/>
          <p:nvPr>
            <p:ph type="title"/>
          </p:nvPr>
        </p:nvSpPr>
        <p:spPr>
          <a:prstGeom prst="rect">
            <a:avLst/>
          </a:prstGeom>
        </p:spPr>
        <p:txBody>
          <a:bodyPr/>
          <a:lstStyle/>
          <a:p>
            <a:pPr/>
            <a:r>
              <a:t>Errata Review (con't)</a:t>
            </a:r>
          </a:p>
        </p:txBody>
      </p:sp>
      <p:sp>
        <p:nvSpPr>
          <p:cNvPr id="332" name="PWG 5100.12-2015: IPP 2.0, 2.1, and 2.2…"/>
          <p:cNvSpPr txBox="1"/>
          <p:nvPr>
            <p:ph type="body" idx="1"/>
          </p:nvPr>
        </p:nvSpPr>
        <p:spPr>
          <a:prstGeom prst="rect">
            <a:avLst/>
          </a:prstGeom>
        </p:spPr>
        <p:txBody>
          <a:bodyPr/>
          <a:lstStyle/>
          <a:p>
            <a:pPr/>
            <a:r>
              <a:t>PWG 5100.12-2015: IPP 2.0, 2.1, and 2.2</a:t>
            </a:r>
          </a:p>
          <a:p>
            <a:pPr lvl="1"/>
            <a:r>
              <a:t>Update references to specifications</a:t>
            </a:r>
          </a:p>
          <a:p>
            <a:pPr/>
            <a:r>
              <a:t>PWG 5100.15-2014: IPP FaxOut Service</a:t>
            </a:r>
          </a:p>
          <a:p>
            <a:pPr lvl="1"/>
            <a:r>
              <a:t>Abstract says "this standard" instead of "this specification"</a:t>
            </a:r>
          </a:p>
          <a:p>
            <a:pPr lvl="1"/>
            <a:r>
              <a:t>Clarify that phone lines are considered a "secure medium"</a:t>
            </a:r>
          </a:p>
          <a:p>
            <a:pPr/>
            <a:r>
              <a:t>PWG 5100.16-2015: IPP Transaction-Based Printing Extensions</a:t>
            </a:r>
          </a:p>
          <a:p>
            <a:pPr lvl="1"/>
            <a:r>
              <a:t>Remove mention of "finishings" attribute in section 4</a:t>
            </a:r>
          </a:p>
          <a:p>
            <a:pPr lvl="1"/>
            <a:r>
              <a:t>Update rationale in section 3.1 (remove redundancies)</a:t>
            </a:r>
          </a:p>
          <a:p>
            <a:pPr lvl="1"/>
            <a:r>
              <a:t>Add periods to ends of sentences on page 10</a:t>
            </a:r>
          </a:p>
          <a:p>
            <a:pPr/>
            <a:r>
              <a:t>PWG 5100.18-2015: IPP Shared Infrastructure Extensions</a:t>
            </a:r>
          </a:p>
          <a:p>
            <a:pPr lvl="1"/>
            <a:r>
              <a:t>Add missing operation attribute definitions/registrations</a:t>
            </a:r>
          </a:p>
          <a:p>
            <a:pPr lvl="1"/>
            <a:r>
              <a:t>Add reference to RFC 6750 for OAuth</a:t>
            </a:r>
          </a:p>
          <a:p>
            <a:pPr lvl="1"/>
            <a:r>
              <a:t>Clarify usage of UUIDs for devices, output-device-uuid-supported</a:t>
            </a:r>
          </a:p>
          <a:p>
            <a:pPr lvl="1"/>
            <a:r>
              <a:t>Add missing table-of-contents links to generated PDF</a:t>
            </a:r>
          </a:p>
        </p:txBody>
      </p:sp>
      <p:sp>
        <p:nvSpPr>
          <p:cNvPr id="33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89"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9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91" name="Agenda"/>
          <p:cNvSpPr txBox="1"/>
          <p:nvPr>
            <p:ph type="title"/>
          </p:nvPr>
        </p:nvSpPr>
        <p:spPr>
          <a:prstGeom prst="rect">
            <a:avLst/>
          </a:prstGeom>
        </p:spPr>
        <p:txBody>
          <a:bodyPr/>
          <a:lstStyle/>
          <a:p>
            <a:pPr/>
            <a:r>
              <a:t>Agenda</a:t>
            </a:r>
          </a:p>
        </p:txBody>
      </p:sp>
      <p:graphicFrame>
        <p:nvGraphicFramePr>
          <p:cNvPr id="92" name="Table"/>
          <p:cNvGraphicFramePr/>
          <p:nvPr/>
        </p:nvGraphicFramePr>
        <p:xfrm>
          <a:off x="1441449" y="2608965"/>
          <a:ext cx="10147301" cy="3552259"/>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09:00 - 10:15</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PWG Plenary</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10:15 - 10:30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Status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10:30 - 11:00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Everywhere</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11:00 - 11:30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11:30 - 13:30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Job and Printer Ext. - Set 3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13:30 - 13:45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13:45 - 15:00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Production Printing Ext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93" name="August 28, 2019 (US Mountain Daylight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August 28, 2019 (US Mountain Daylight Time)</a:t>
            </a:r>
          </a:p>
        </p:txBody>
      </p:sp>
      <p:sp>
        <p:nvSpPr>
          <p:cNvPr id="9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3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3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38"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3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40" name="Errata Review (con't)"/>
          <p:cNvSpPr txBox="1"/>
          <p:nvPr>
            <p:ph type="title"/>
          </p:nvPr>
        </p:nvSpPr>
        <p:spPr>
          <a:prstGeom prst="rect">
            <a:avLst/>
          </a:prstGeom>
        </p:spPr>
        <p:txBody>
          <a:bodyPr/>
          <a:lstStyle/>
          <a:p>
            <a:pPr/>
            <a:r>
              <a:t>Errata Review (con't)</a:t>
            </a:r>
          </a:p>
        </p:txBody>
      </p:sp>
      <p:sp>
        <p:nvSpPr>
          <p:cNvPr id="341" name="PWG 5100.19-2015: IPP Implementor's Guide v2.0…"/>
          <p:cNvSpPr txBox="1"/>
          <p:nvPr>
            <p:ph type="body" idx="1"/>
          </p:nvPr>
        </p:nvSpPr>
        <p:spPr>
          <a:prstGeom prst="rect">
            <a:avLst/>
          </a:prstGeom>
        </p:spPr>
        <p:txBody>
          <a:bodyPr/>
          <a:lstStyle/>
          <a:p>
            <a:pPr/>
            <a:r>
              <a:t>PWG 5100.19-2015: IPP Implementor's Guide v2.0</a:t>
            </a:r>
          </a:p>
          <a:p>
            <a:pPr lvl="1"/>
            <a:r>
              <a:t>Fix job-constraints-supported example in section 5.9</a:t>
            </a:r>
          </a:p>
          <a:p>
            <a:pPr lvl="1"/>
            <a:r>
              <a:t>Talk about 5xx responses to the Expect header in section 8.2</a:t>
            </a:r>
          </a:p>
          <a:p>
            <a:pPr lvl="1"/>
            <a:r>
              <a:t>Talk about printer-resolution vs. document resolution</a:t>
            </a:r>
          </a:p>
          <a:p>
            <a:pPr lvl="1"/>
            <a:r>
              <a:t>Make sure all attribute names are enclosed by double quotes</a:t>
            </a:r>
          </a:p>
          <a:p>
            <a:pPr lvl="1"/>
            <a:r>
              <a:t>Add diagrams showing authentication (or just reference IPP Authentication Methods BP)</a:t>
            </a:r>
          </a:p>
          <a:p>
            <a:pPr lvl="1"/>
            <a:r>
              <a:t>Talk about power management and discovery - doing a DNS-SD resolve + query will wake up all printers, vs. just doing a browse and only resolving and querying once selected</a:t>
            </a:r>
          </a:p>
        </p:txBody>
      </p:sp>
      <p:sp>
        <p:nvSpPr>
          <p:cNvPr id="34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4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4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4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47"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4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49" name="3D Printing Topics"/>
          <p:cNvSpPr txBox="1"/>
          <p:nvPr>
            <p:ph type="title"/>
          </p:nvPr>
        </p:nvSpPr>
        <p:spPr>
          <a:prstGeom prst="rect">
            <a:avLst/>
          </a:prstGeom>
        </p:spPr>
        <p:txBody>
          <a:bodyPr/>
          <a:lstStyle/>
          <a:p>
            <a:pPr/>
            <a:r>
              <a:t>3D Printing Topics</a:t>
            </a:r>
          </a:p>
        </p:txBody>
      </p:sp>
      <p:sp>
        <p:nvSpPr>
          <p:cNvPr id="350" name="Work to get broader adoption of IPP 3D v1.1 and PWG Safe G-Code Subset v1.0…"/>
          <p:cNvSpPr txBox="1"/>
          <p:nvPr>
            <p:ph type="body" idx="1"/>
          </p:nvPr>
        </p:nvSpPr>
        <p:spPr>
          <a:prstGeom prst="rect">
            <a:avLst/>
          </a:prstGeom>
        </p:spPr>
        <p:txBody>
          <a:bodyPr/>
          <a:lstStyle/>
          <a:p>
            <a:pPr/>
            <a:r>
              <a:t>Work to get broader adoption of IPP 3D v1.1 and PWG Safe G-Code Subset v1.0</a:t>
            </a:r>
          </a:p>
          <a:p>
            <a:pPr lvl="1"/>
            <a:r>
              <a:t>Reach out to vendors - point to IPP sample code</a:t>
            </a:r>
          </a:p>
          <a:p>
            <a:pPr lvl="1"/>
            <a:r>
              <a:t>Both local printing and cloud</a:t>
            </a:r>
          </a:p>
          <a:p>
            <a:pPr lvl="1"/>
            <a:r>
              <a:t>Can we develop a GUI client prototype?</a:t>
            </a:r>
          </a:p>
          <a:p>
            <a:pPr/>
            <a:r>
              <a:t>Concrete printing</a:t>
            </a:r>
          </a:p>
          <a:p>
            <a:pPr lvl="1"/>
            <a:r>
              <a:t>Material types</a:t>
            </a:r>
          </a:p>
          <a:p>
            <a:pPr lvl="2"/>
            <a:r>
              <a:t>Determine whether other material properties are needed (additives, amount of water, etc.)</a:t>
            </a:r>
          </a:p>
          <a:p>
            <a:pPr lvl="1"/>
            <a:r>
              <a:t>Other print ticket properties needed?</a:t>
            </a:r>
          </a:p>
          <a:p>
            <a:pPr/>
            <a:r>
              <a:t>Liaisons (next slides)</a:t>
            </a:r>
          </a:p>
        </p:txBody>
      </p:sp>
      <p:sp>
        <p:nvSpPr>
          <p:cNvPr id="351"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5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5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5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56"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5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58" name="3D Liaison Discussions"/>
          <p:cNvSpPr txBox="1"/>
          <p:nvPr>
            <p:ph type="title"/>
          </p:nvPr>
        </p:nvSpPr>
        <p:spPr>
          <a:prstGeom prst="rect">
            <a:avLst/>
          </a:prstGeom>
        </p:spPr>
        <p:txBody>
          <a:bodyPr/>
          <a:lstStyle/>
          <a:p>
            <a:pPr/>
            <a:r>
              <a:t>3D Liaison Discussions</a:t>
            </a:r>
          </a:p>
        </p:txBody>
      </p:sp>
      <p:sp>
        <p:nvSpPr>
          <p:cNvPr id="359" name="America Makes…"/>
          <p:cNvSpPr txBox="1"/>
          <p:nvPr>
            <p:ph type="body" idx="1"/>
          </p:nvPr>
        </p:nvSpPr>
        <p:spPr>
          <a:prstGeom prst="rect">
            <a:avLst/>
          </a:prstGeom>
        </p:spPr>
        <p:txBody>
          <a:bodyPr/>
          <a:lstStyle/>
          <a:p>
            <a:pPr marL="383539" indent="-342899">
              <a:defRPr sz="2800"/>
            </a:pPr>
            <a:r>
              <a:t>America Makes</a:t>
            </a:r>
          </a:p>
          <a:p>
            <a:pPr lvl="1" marL="840739" indent="-342899">
              <a:defRPr sz="2800"/>
            </a:pPr>
            <a:r>
              <a:rPr u="sng">
                <a:hlinkClick r:id="rId3" invalidUrl="" action="" tgtFrame="" tooltip="" history="1" highlightClick="0" endSnd="0"/>
              </a:rPr>
              <a:t>https://www.americamakes.us/</a:t>
            </a:r>
          </a:p>
          <a:p>
            <a:pPr marL="383539" indent="-342899">
              <a:defRPr sz="2800"/>
            </a:pPr>
            <a:r>
              <a:t>ASTM Committee F42 on Additive Manufacturing Technologies</a:t>
            </a:r>
          </a:p>
          <a:p>
            <a:pPr lvl="1">
              <a:defRPr sz="2200"/>
            </a:pPr>
            <a:r>
              <a:rPr u="sng">
                <a:hlinkClick r:id="rId4" invalidUrl="" action="" tgtFrame="" tooltip="" history="1" highlightClick="0" endSnd="0"/>
              </a:rPr>
              <a:t>https://www.astm.org/COMMITTEE/F42.htm</a:t>
            </a:r>
          </a:p>
          <a:p>
            <a:pPr marL="383539" indent="-342899">
              <a:defRPr sz="2800"/>
            </a:pPr>
            <a:r>
              <a:t>ISO/IEC JTC 1 WG 12 3D Printing and Scanning eCommittee</a:t>
            </a:r>
          </a:p>
          <a:p>
            <a:pPr lvl="1">
              <a:defRPr sz="2200"/>
            </a:pPr>
            <a:r>
              <a:rPr u="sng">
                <a:hlinkClick r:id="rId5" invalidUrl="" action="" tgtFrame="" tooltip="" history="1" highlightClick="0" endSnd="0"/>
              </a:rPr>
              <a:t>https://isotc.iso.org/livelink/livelink?func=ll&amp;objId=19905763&amp;objAction=browse&amp;viewType=1</a:t>
            </a:r>
          </a:p>
          <a:p>
            <a:pPr lvl="1">
              <a:defRPr sz="2200"/>
            </a:pPr>
            <a:r>
              <a:t>Participation in the ISO initiative is currently via INCITS (supports US TAG)</a:t>
            </a:r>
          </a:p>
          <a:p>
            <a:pPr lvl="1">
              <a:defRPr sz="2200"/>
            </a:pPr>
            <a:r>
              <a:t>ISTO working with INCITS to engage with official PWG liaison agreement</a:t>
            </a:r>
          </a:p>
          <a:p>
            <a:pPr lvl="1">
              <a:defRPr sz="2200"/>
            </a:pPr>
            <a:r>
              <a:t>INCITS also working on "4D printing" (moving parts)</a:t>
            </a:r>
          </a:p>
          <a:p>
            <a:pPr marL="326390" indent="-285750">
              <a:spcBef>
                <a:spcPts val="600"/>
              </a:spcBef>
              <a:defRPr sz="2200"/>
            </a:pPr>
            <a:r>
              <a:t>3DHEALS (Bioprinting/Healthcare)</a:t>
            </a:r>
          </a:p>
          <a:p>
            <a:pPr lvl="1">
              <a:defRPr sz="2200"/>
            </a:pPr>
            <a:r>
              <a:t>Paul attended Boston, MA meeting on July 18, 2019</a:t>
            </a:r>
          </a:p>
          <a:p>
            <a:pPr lvl="1">
              <a:defRPr sz="2200"/>
            </a:pPr>
            <a:r>
              <a:rPr u="sng">
                <a:hlinkClick r:id="rId6" invalidUrl="" action="" tgtFrame="" tooltip="" history="1" highlightClick="0" endSnd="0"/>
              </a:rPr>
              <a:t>https://3dheals.com/boston-annual-summer-event</a:t>
            </a:r>
          </a:p>
        </p:txBody>
      </p:sp>
      <p:sp>
        <p:nvSpPr>
          <p:cNvPr id="36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6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6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6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65"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6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67" name="3D Liaison Discussions (con't)"/>
          <p:cNvSpPr txBox="1"/>
          <p:nvPr>
            <p:ph type="title"/>
          </p:nvPr>
        </p:nvSpPr>
        <p:spPr>
          <a:prstGeom prst="rect">
            <a:avLst/>
          </a:prstGeom>
        </p:spPr>
        <p:txBody>
          <a:bodyPr/>
          <a:lstStyle/>
          <a:p>
            <a:pPr/>
            <a:r>
              <a:t>3D Liaison Discussions (con't)</a:t>
            </a:r>
          </a:p>
        </p:txBody>
      </p:sp>
      <p:sp>
        <p:nvSpPr>
          <p:cNvPr id="368" name="3D PDF Consortium…"/>
          <p:cNvSpPr txBox="1"/>
          <p:nvPr>
            <p:ph type="body" idx="1"/>
          </p:nvPr>
        </p:nvSpPr>
        <p:spPr>
          <a:prstGeom prst="rect">
            <a:avLst/>
          </a:prstGeom>
        </p:spPr>
        <p:txBody>
          <a:bodyPr/>
          <a:lstStyle/>
          <a:p>
            <a:pPr marL="383539" indent="-342899">
              <a:defRPr sz="2800"/>
            </a:pPr>
            <a:r>
              <a:t>3D PDF Consortium</a:t>
            </a:r>
          </a:p>
          <a:p>
            <a:pPr lvl="1">
              <a:defRPr sz="2200"/>
            </a:pPr>
            <a:r>
              <a:rPr u="sng">
                <a:hlinkClick r:id="rId3" invalidUrl="" action="" tgtFrame="" tooltip="" history="1" highlightClick="0" endSnd="0"/>
              </a:rPr>
              <a:t>https://www.3dpdfconsortium.org</a:t>
            </a:r>
          </a:p>
          <a:p>
            <a:pPr lvl="1">
              <a:defRPr sz="2200"/>
            </a:pPr>
            <a:r>
              <a:t>Y.1447 semantics are not fully aligned with PWG semantics</a:t>
            </a:r>
          </a:p>
          <a:p>
            <a:pPr marL="383539" indent="-342899">
              <a:defRPr sz="2800"/>
            </a:pPr>
            <a:r>
              <a:t>3D Concrete Printing Standards Development</a:t>
            </a:r>
          </a:p>
          <a:p>
            <a:pPr lvl="1">
              <a:defRPr sz="2200"/>
            </a:pPr>
            <a:r>
              <a:t>ACI, ASTM, NIST</a:t>
            </a:r>
          </a:p>
          <a:p>
            <a:pPr lvl="1">
              <a:defRPr sz="2200"/>
            </a:pPr>
            <a:r>
              <a:t>September 2019 - NIST meeting in Gaithersburg MD</a:t>
            </a:r>
          </a:p>
          <a:p>
            <a:pPr lvl="1">
              <a:defRPr sz="2200"/>
            </a:pPr>
            <a:r>
              <a:t>November 21-22, 2019 - 1st Int'l Conference on 3D Printing &amp; Transportation - Wash, DC</a:t>
            </a:r>
          </a:p>
          <a:p>
            <a:pPr lvl="2" marL="1240789" indent="-285750">
              <a:spcBef>
                <a:spcPts val="600"/>
              </a:spcBef>
              <a:defRPr sz="2200"/>
            </a:pPr>
            <a:r>
              <a:rPr u="sng">
                <a:hlinkClick r:id="rId4" invalidUrl="" action="" tgtFrame="" tooltip="" history="1" highlightClick="0" endSnd="0"/>
              </a:rPr>
              <a:t>http://www.cvent.com/events/1st-international-conference-on-3d-printing-and-transportation/event-summary-2668ecc14e21461c962dc49841c84aee.aspx</a:t>
            </a:r>
          </a:p>
          <a:p>
            <a:pPr lvl="2" marL="1240789" indent="-285750">
              <a:spcBef>
                <a:spcPts val="600"/>
              </a:spcBef>
              <a:defRPr sz="2200"/>
            </a:pPr>
            <a:r>
              <a:t>Transportation Research Board (high precision manufacturing)</a:t>
            </a:r>
          </a:p>
          <a:p>
            <a:pPr lvl="1">
              <a:defRPr sz="2200"/>
            </a:pPr>
            <a:r>
              <a:t>July 6-8, 2020 - Digital Concrete 2020 - Eindhoven University, Netherlands</a:t>
            </a:r>
          </a:p>
          <a:p>
            <a:pPr lvl="2" marL="1240789" indent="-285750">
              <a:spcBef>
                <a:spcPts val="600"/>
              </a:spcBef>
              <a:defRPr sz="2200"/>
            </a:pPr>
            <a:r>
              <a:t>https://digitalconcrete2020.com/</a:t>
            </a:r>
          </a:p>
          <a:p>
            <a:pPr marL="383539" indent="-342899">
              <a:defRPr sz="2800"/>
            </a:pPr>
            <a:r>
              <a:t>3MF Consortium</a:t>
            </a:r>
          </a:p>
          <a:p>
            <a:pPr lvl="1">
              <a:defRPr sz="2200"/>
            </a:pPr>
            <a:r>
              <a:rPr u="sng">
                <a:hlinkClick r:id="rId5" invalidUrl="" action="" tgtFrame="" tooltip="" history="1" highlightClick="0" endSnd="0"/>
              </a:rPr>
              <a:t>https://www.3mf.io</a:t>
            </a:r>
          </a:p>
        </p:txBody>
      </p:sp>
      <p:sp>
        <p:nvSpPr>
          <p:cNvPr id="36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7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72"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373"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374"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75"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376" name="Lunch Break"/>
          <p:cNvSpPr txBox="1"/>
          <p:nvPr>
            <p:ph type="ctrTitle"/>
          </p:nvPr>
        </p:nvSpPr>
        <p:spPr>
          <a:prstGeom prst="rect">
            <a:avLst/>
          </a:prstGeom>
        </p:spPr>
        <p:txBody>
          <a:bodyPr/>
          <a:lstStyle/>
          <a:p>
            <a:pPr/>
            <a:r>
              <a:t>Lunch Break</a:t>
            </a:r>
          </a:p>
        </p:txBody>
      </p:sp>
      <p:sp>
        <p:nvSpPr>
          <p:cNvPr id="377" name="Resuming at 11:30am MDT"/>
          <p:cNvSpPr txBox="1"/>
          <p:nvPr>
            <p:ph type="subTitle" sz="half" idx="1"/>
          </p:nvPr>
        </p:nvSpPr>
        <p:spPr>
          <a:prstGeom prst="rect">
            <a:avLst/>
          </a:prstGeom>
        </p:spPr>
        <p:txBody>
          <a:bodyPr/>
          <a:lstStyle/>
          <a:p>
            <a:pPr/>
          </a:p>
          <a:p>
            <a:pPr>
              <a:defRPr i="1"/>
            </a:pPr>
            <a:r>
              <a:t>Resuming at 11:30am MDT</a:t>
            </a:r>
          </a:p>
        </p:txBody>
      </p:sp>
      <p:sp>
        <p:nvSpPr>
          <p:cNvPr id="37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8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8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8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83"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8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85" name="3D Printing Metadata BoF"/>
          <p:cNvSpPr txBox="1"/>
          <p:nvPr>
            <p:ph type="title"/>
          </p:nvPr>
        </p:nvSpPr>
        <p:spPr>
          <a:prstGeom prst="rect">
            <a:avLst/>
          </a:prstGeom>
        </p:spPr>
        <p:txBody>
          <a:bodyPr/>
          <a:lstStyle/>
          <a:p>
            <a:pPr/>
            <a:r>
              <a:t>3D Printing Metadata BoF</a:t>
            </a:r>
          </a:p>
        </p:txBody>
      </p:sp>
      <p:sp>
        <p:nvSpPr>
          <p:cNvPr id="386" name="The 2D Printing referenced in most PWG Standards involves the use of defined materials, which already exist in the physical world. The printing process effectively applies human recognizable patterns to the already existing materials when they pass through the printer.…"/>
          <p:cNvSpPr txBox="1"/>
          <p:nvPr>
            <p:ph type="body" idx="1"/>
          </p:nvPr>
        </p:nvSpPr>
        <p:spPr>
          <a:prstGeom prst="rect">
            <a:avLst/>
          </a:prstGeom>
        </p:spPr>
        <p:txBody>
          <a:bodyPr/>
          <a:lstStyle/>
          <a:p>
            <a:pPr/>
            <a:r>
              <a:t>The 2D Printing referenced in most PWG Standards involves the use of defined materials, which already exist in the physical world. The printing process effectively applies human recognizable patterns to the already existing materials when they pass through the printer.</a:t>
            </a:r>
          </a:p>
          <a:p>
            <a:pPr/>
          </a:p>
          <a:p>
            <a:pPr/>
            <a:r>
              <a:t>When the PWG adapted its existing IPP printing model for the 3D Printing environment, one of the issues it needed to address was that 3D printers typically use defined raw materials to build an object that did not exist in the physical world until the 3D Printer performed its “printing process” with the raw materials loaded in the printer at that time.</a:t>
            </a:r>
          </a:p>
        </p:txBody>
      </p:sp>
      <p:sp>
        <p:nvSpPr>
          <p:cNvPr id="38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8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9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9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92"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9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94" name="3D Printing Metadata BoF (con't)"/>
          <p:cNvSpPr txBox="1"/>
          <p:nvPr>
            <p:ph type="title"/>
          </p:nvPr>
        </p:nvSpPr>
        <p:spPr>
          <a:prstGeom prst="rect">
            <a:avLst/>
          </a:prstGeom>
        </p:spPr>
        <p:txBody>
          <a:bodyPr/>
          <a:lstStyle/>
          <a:p>
            <a:pPr/>
            <a:r>
              <a:t>3D Printing Metadata BoF (con't)</a:t>
            </a:r>
          </a:p>
        </p:txBody>
      </p:sp>
      <p:sp>
        <p:nvSpPr>
          <p:cNvPr id="395" name="The process of additive manufacturing via a 3D Printer has historically been viewed with a process intensive lens. Many of the existing standards focus on the control of process steps rather than capturing intent.…"/>
          <p:cNvSpPr txBox="1"/>
          <p:nvPr>
            <p:ph type="body" idx="1"/>
          </p:nvPr>
        </p:nvSpPr>
        <p:spPr>
          <a:prstGeom prst="rect">
            <a:avLst/>
          </a:prstGeom>
        </p:spPr>
        <p:txBody>
          <a:bodyPr/>
          <a:lstStyle/>
          <a:p>
            <a:pPr/>
            <a:r>
              <a:t>The process of additive manufacturing via a 3D Printer has historically been viewed with a process intensive lens. Many of the existing standards focus on the control of process steps rather than capturing intent.</a:t>
            </a:r>
          </a:p>
          <a:p>
            <a:pPr/>
          </a:p>
          <a:p>
            <a:pPr/>
            <a:r>
              <a:t>For more than five years, NIST has been working with elements of the US Department of Defense Supply Chain network to define a pathway forward for converting the supply chain from using two dimensional paper based drawings to using a digital thread where intent defined in a digital design (Example: Developed using CAD Software) can be included in subsequent digital representations of the design provided to suppliers.</a:t>
            </a:r>
          </a:p>
        </p:txBody>
      </p:sp>
      <p:sp>
        <p:nvSpPr>
          <p:cNvPr id="39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9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9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0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01"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40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03" name="3D PDF"/>
          <p:cNvSpPr txBox="1"/>
          <p:nvPr>
            <p:ph type="title"/>
          </p:nvPr>
        </p:nvSpPr>
        <p:spPr>
          <a:prstGeom prst="rect">
            <a:avLst/>
          </a:prstGeom>
        </p:spPr>
        <p:txBody>
          <a:bodyPr/>
          <a:lstStyle/>
          <a:p>
            <a:pPr/>
            <a:r>
              <a:t>3D PDF</a:t>
            </a:r>
          </a:p>
        </p:txBody>
      </p:sp>
      <p:sp>
        <p:nvSpPr>
          <p:cNvPr id="404" name="ISO 21812:2019 GRAPHIC TECHNOLOGY -- PRINT PRODUCT METADATA FOR PDF FILES -- PART 1: ARCHITECTURE AND CORE REQUIREMENTS FOR METADATA – abstract states the following:…"/>
          <p:cNvSpPr txBox="1"/>
          <p:nvPr>
            <p:ph type="body" idx="1"/>
          </p:nvPr>
        </p:nvSpPr>
        <p:spPr>
          <a:prstGeom prst="rect">
            <a:avLst/>
          </a:prstGeom>
        </p:spPr>
        <p:txBody>
          <a:bodyPr/>
          <a:lstStyle/>
          <a:p>
            <a:pPr/>
            <a:r>
              <a:t>ISO 21812:2019 GRAPHIC TECHNOLOGY -- PRINT PRODUCT METADATA FOR PDF FILES -- PART 1: ARCHITECTURE AND CORE REQUIREMENTS FOR METADATA – abstract states the following:</a:t>
            </a:r>
          </a:p>
          <a:p>
            <a:pPr/>
          </a:p>
          <a:p>
            <a:pPr/>
            <a:r>
              <a:t>“The document part metadata in a PDF file that conforms to this document can be used to communicate the intended appearance of print products and their components. Examples of intended use are: direct interpretation within a production process, creation of job tickets such as XJDF, or populating records in an MIS. This document builds on the DPart syntax as specified in ISO 16612‑2 (PDF/VT) and ISO 32000‑2 (PDF 2.0) which is designed for encoding metadata related to pages or groups of pages in PDF files.”</a:t>
            </a:r>
          </a:p>
        </p:txBody>
      </p:sp>
      <p:sp>
        <p:nvSpPr>
          <p:cNvPr id="40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0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0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0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10"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41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12" name="3D PDF (con't)"/>
          <p:cNvSpPr txBox="1"/>
          <p:nvPr>
            <p:ph type="title"/>
          </p:nvPr>
        </p:nvSpPr>
        <p:spPr>
          <a:prstGeom prst="rect">
            <a:avLst/>
          </a:prstGeom>
        </p:spPr>
        <p:txBody>
          <a:bodyPr/>
          <a:lstStyle/>
          <a:p>
            <a:pPr/>
            <a:r>
              <a:t>3D PDF (con't)</a:t>
            </a:r>
          </a:p>
        </p:txBody>
      </p:sp>
      <p:sp>
        <p:nvSpPr>
          <p:cNvPr id="413" name="Discussions have been occurring during the last 18 months around whether the outline used to develop the ISO21812 standard (intent based metadata) could be used to create a new standard defining metadata terms for document interchange involving 3D PDF files."/>
          <p:cNvSpPr txBox="1"/>
          <p:nvPr>
            <p:ph type="body" idx="1"/>
          </p:nvPr>
        </p:nvSpPr>
        <p:spPr>
          <a:prstGeom prst="rect">
            <a:avLst/>
          </a:prstGeom>
        </p:spPr>
        <p:txBody>
          <a:bodyPr/>
          <a:lstStyle/>
          <a:p>
            <a:pPr/>
            <a:r>
              <a:t>Discussions have been occurring during the last 18 months around whether the outline used to develop the ISO21812 standard (intent based metadata) could be used to create a new standard defining metadata terms for document interchange involving 3D PDF files.</a:t>
            </a:r>
          </a:p>
        </p:txBody>
      </p:sp>
      <p:sp>
        <p:nvSpPr>
          <p:cNvPr id="41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0" showMasterSp="1" showMasterPhAnim="1">
  <p:cSld>
    <p:spTree>
      <p:nvGrpSpPr>
        <p:cNvPr id="1" name=""/>
        <p:cNvGrpSpPr/>
        <p:nvPr/>
      </p:nvGrpSpPr>
      <p:grpSpPr>
        <a:xfrm>
          <a:off x="0" y="0"/>
          <a:ext cx="0" cy="0"/>
          <a:chOff x="0" y="0"/>
          <a:chExt cx="0" cy="0"/>
        </a:xfrm>
      </p:grpSpPr>
      <p:sp>
        <p:nvSpPr>
          <p:cNvPr id="41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1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1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19"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42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21" name="Job Accounting BoF: Definitions"/>
          <p:cNvSpPr txBox="1"/>
          <p:nvPr>
            <p:ph type="title"/>
          </p:nvPr>
        </p:nvSpPr>
        <p:spPr>
          <a:prstGeom prst="rect">
            <a:avLst/>
          </a:prstGeom>
        </p:spPr>
        <p:txBody>
          <a:bodyPr/>
          <a:lstStyle/>
          <a:p>
            <a:pPr/>
            <a:r>
              <a:t>Job Accounting BoF: Definitions</a:t>
            </a:r>
          </a:p>
        </p:txBody>
      </p:sp>
      <p:sp>
        <p:nvSpPr>
          <p:cNvPr id="422" name="Job Accounting: Collection of Metadata to audit, bill, or otherwise report on the processing of Jobs and Documents…"/>
          <p:cNvSpPr txBox="1"/>
          <p:nvPr>
            <p:ph type="body" idx="1"/>
          </p:nvPr>
        </p:nvSpPr>
        <p:spPr>
          <a:prstGeom prst="rect">
            <a:avLst/>
          </a:prstGeom>
        </p:spPr>
        <p:txBody>
          <a:bodyPr/>
          <a:lstStyle/>
          <a:p>
            <a:pPr/>
            <a:r>
              <a:t>Job Accounting: Collection of Metadata to audit, bill, or otherwise report on the processing of Jobs and Documents</a:t>
            </a:r>
          </a:p>
          <a:p>
            <a:pPr/>
            <a:r>
              <a:t>Metadata: Information about a Job or Document such as name, owner, format, state, counters, dates and times, and template attributes</a:t>
            </a:r>
          </a:p>
          <a:p>
            <a:pPr/>
            <a:r>
              <a:t>Interoperability: The ability of systems and services that create, exchange and consume data to have clear, shared expectations for the contents, context and meaning of that data (</a:t>
            </a:r>
            <a:r>
              <a:rPr u="sng">
                <a:hlinkClick r:id="rId3" invalidUrl="" action="" tgtFrame="" tooltip="" history="1" highlightClick="0" endSnd="0"/>
              </a:rPr>
              <a:t>http://datainteroperability.org</a:t>
            </a:r>
            <a:r>
              <a:t>)</a:t>
            </a:r>
          </a:p>
          <a:p>
            <a:pPr/>
            <a:r>
              <a:t>Personal Data: Information related to a person that can be used to identify the person such as a name, email address, government-issued identification, medical information, and so forth. [IPPPRIVACY]</a:t>
            </a:r>
          </a:p>
        </p:txBody>
      </p:sp>
      <p:sp>
        <p:nvSpPr>
          <p:cNvPr id="423" name="Slide Number"/>
          <p:cNvSpPr txBox="1"/>
          <p:nvPr>
            <p:ph type="sldNum" sz="quarter" idx="2"/>
          </p:nvPr>
        </p:nvSpPr>
        <p:spPr>
          <a:xfrm>
            <a:off x="12552942" y="9487551"/>
            <a:ext cx="131292"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9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9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99"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0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01" name="Agenda"/>
          <p:cNvSpPr txBox="1"/>
          <p:nvPr>
            <p:ph type="title"/>
          </p:nvPr>
        </p:nvSpPr>
        <p:spPr>
          <a:prstGeom prst="rect">
            <a:avLst/>
          </a:prstGeom>
        </p:spPr>
        <p:txBody>
          <a:bodyPr/>
          <a:lstStyle/>
          <a:p>
            <a:pPr/>
            <a:r>
              <a:t>Agenda</a:t>
            </a:r>
          </a:p>
        </p:txBody>
      </p:sp>
      <p:graphicFrame>
        <p:nvGraphicFramePr>
          <p:cNvPr id="102" name="Table"/>
          <p:cNvGraphicFramePr/>
          <p:nvPr/>
        </p:nvGraphicFramePr>
        <p:xfrm>
          <a:off x="1441449" y="2608965"/>
          <a:ext cx="10517038" cy="37719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503061"/>
                <a:gridCol w="8013975"/>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09:00 - 11:00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IDS WG: Status and Discussion</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11:00 - 11:30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Encrypted Jobs and Documents v1.0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12:30 - 13:30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System Service v1.0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13:30 - 13:45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850900">
                <a:tc>
                  <a:txBody>
                    <a:bodyPr/>
                    <a:lstStyle/>
                    <a:p>
                      <a:pPr marR="57799" algn="l" defTabSz="1295400">
                        <a:spcBef>
                          <a:spcPts val="600"/>
                        </a:spcBef>
                        <a:tabLst>
                          <a:tab pos="1295400" algn="l"/>
                        </a:tabLst>
                        <a:defRPr sz="1800">
                          <a:uFillTx/>
                        </a:defRPr>
                      </a:pPr>
                      <a:r>
                        <a:rPr sz="2400">
                          <a:uFill>
                            <a:solidFill>
                              <a:srgbClr val="000000"/>
                            </a:solidFill>
                          </a:uFill>
                          <a:sym typeface="Verdana"/>
                        </a:rPr>
                        <a:t>13:45 - 15:00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Enterprise Printing Extensions v2.0              Job Accounting with IPP v1.0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103" name="August 29, 2019 (US Mountain Daylight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August 29, 2019 (US Mountain Daylight Time)</a:t>
            </a:r>
          </a:p>
        </p:txBody>
      </p:sp>
      <p:sp>
        <p:nvSpPr>
          <p:cNvPr id="10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0" showMasterSp="1" showMasterPhAnim="1">
  <p:cSld>
    <p:spTree>
      <p:nvGrpSpPr>
        <p:cNvPr id="1" name=""/>
        <p:cNvGrpSpPr/>
        <p:nvPr/>
      </p:nvGrpSpPr>
      <p:grpSpPr>
        <a:xfrm>
          <a:off x="0" y="0"/>
          <a:ext cx="0" cy="0"/>
          <a:chOff x="0" y="0"/>
          <a:chExt cx="0" cy="0"/>
        </a:xfrm>
      </p:grpSpPr>
      <p:sp>
        <p:nvSpPr>
          <p:cNvPr id="42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2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2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28"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42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30" name="Job Accounting BOF: Use Cases"/>
          <p:cNvSpPr txBox="1"/>
          <p:nvPr>
            <p:ph type="title"/>
          </p:nvPr>
        </p:nvSpPr>
        <p:spPr>
          <a:prstGeom prst="rect">
            <a:avLst/>
          </a:prstGeom>
        </p:spPr>
        <p:txBody>
          <a:bodyPr/>
          <a:lstStyle/>
          <a:p>
            <a:pPr/>
            <a:r>
              <a:t>Job Accounting BOF: Use Cases</a:t>
            </a:r>
          </a:p>
        </p:txBody>
      </p:sp>
      <p:sp>
        <p:nvSpPr>
          <p:cNvPr id="431" name="Auditing of printing usage - who prints, what kinds of jobs are printed, how are those jobs submitted, where are they printed, etc.…"/>
          <p:cNvSpPr txBox="1"/>
          <p:nvPr>
            <p:ph type="body" idx="1"/>
          </p:nvPr>
        </p:nvSpPr>
        <p:spPr>
          <a:prstGeom prst="rect">
            <a:avLst/>
          </a:prstGeom>
        </p:spPr>
        <p:txBody>
          <a:bodyPr/>
          <a:lstStyle/>
          <a:p>
            <a:pPr/>
            <a:r>
              <a:t>Auditing of printing usage - who prints, what kinds of jobs are printed, how are those jobs submitted, where are they printed, etc.</a:t>
            </a:r>
          </a:p>
          <a:p>
            <a:pPr/>
            <a:r>
              <a:t>Billing - charged per job, sheet/side, color vs. B&amp;W, duplex vs. simplex, finishing options</a:t>
            </a:r>
          </a:p>
          <a:p>
            <a:pPr/>
            <a:r>
              <a:t>Supply/service management - track usage to know when to order paper, toner, etc.</a:t>
            </a:r>
          </a:p>
          <a:p>
            <a:pPr/>
            <a:r>
              <a:t>Ability of Client to query Printer for its accounting capabilities/requirements</a:t>
            </a:r>
          </a:p>
          <a:p>
            <a:pPr/>
            <a:r>
              <a:t>Others?</a:t>
            </a:r>
          </a:p>
        </p:txBody>
      </p:sp>
      <p:sp>
        <p:nvSpPr>
          <p:cNvPr id="432" name="Slide Number"/>
          <p:cNvSpPr txBox="1"/>
          <p:nvPr>
            <p:ph type="sldNum" sz="quarter" idx="2"/>
          </p:nvPr>
        </p:nvSpPr>
        <p:spPr>
          <a:xfrm>
            <a:off x="12552942" y="9487551"/>
            <a:ext cx="131292"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0" showMasterSp="1" showMasterPhAnim="1">
  <p:cSld>
    <p:spTree>
      <p:nvGrpSpPr>
        <p:cNvPr id="1" name=""/>
        <p:cNvGrpSpPr/>
        <p:nvPr/>
      </p:nvGrpSpPr>
      <p:grpSpPr>
        <a:xfrm>
          <a:off x="0" y="0"/>
          <a:ext cx="0" cy="0"/>
          <a:chOff x="0" y="0"/>
          <a:chExt cx="0" cy="0"/>
        </a:xfrm>
      </p:grpSpPr>
      <p:sp>
        <p:nvSpPr>
          <p:cNvPr id="43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3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3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37"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43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39" name="Job Accounting BOF: Requirements"/>
          <p:cNvSpPr txBox="1"/>
          <p:nvPr>
            <p:ph type="title"/>
          </p:nvPr>
        </p:nvSpPr>
        <p:spPr>
          <a:prstGeom prst="rect">
            <a:avLst/>
          </a:prstGeom>
        </p:spPr>
        <p:txBody>
          <a:bodyPr/>
          <a:lstStyle/>
          <a:p>
            <a:pPr/>
            <a:r>
              <a:t>Job Accounting BOF: Requirements</a:t>
            </a:r>
          </a:p>
        </p:txBody>
      </p:sp>
      <p:sp>
        <p:nvSpPr>
          <p:cNvPr id="440" name="Authentication…"/>
          <p:cNvSpPr txBox="1"/>
          <p:nvPr>
            <p:ph type="body" idx="1"/>
          </p:nvPr>
        </p:nvSpPr>
        <p:spPr>
          <a:prstGeom prst="rect">
            <a:avLst/>
          </a:prstGeom>
        </p:spPr>
        <p:txBody>
          <a:bodyPr/>
          <a:lstStyle/>
          <a:p>
            <a:pPr/>
            <a:r>
              <a:t>Authentication</a:t>
            </a:r>
          </a:p>
          <a:p>
            <a:pPr/>
            <a:r>
              <a:t>Collection of (potentially required) metadata from Client: owner, format, organization/account id, document information (subject, copyright, etc.), others?</a:t>
            </a:r>
          </a:p>
          <a:p>
            <a:pPr/>
            <a:r>
              <a:t>Generation of metadata by Printer: ID, state, dates and times</a:t>
            </a:r>
          </a:p>
          <a:p>
            <a:pPr/>
            <a:r>
              <a:t>Explicit privacy and data collection policies that are accessible to/discoverable by Client</a:t>
            </a:r>
          </a:p>
          <a:p>
            <a:pPr/>
            <a:r>
              <a:t>Data protection</a:t>
            </a:r>
          </a:p>
          <a:p>
            <a:pPr/>
            <a:r>
              <a:t>Validation of metadata</a:t>
            </a:r>
          </a:p>
          <a:p>
            <a:pPr/>
            <a:r>
              <a:t>Interoperability</a:t>
            </a:r>
          </a:p>
        </p:txBody>
      </p:sp>
      <p:sp>
        <p:nvSpPr>
          <p:cNvPr id="441" name="Slide Number"/>
          <p:cNvSpPr txBox="1"/>
          <p:nvPr>
            <p:ph type="sldNum" sz="quarter" idx="2"/>
          </p:nvPr>
        </p:nvSpPr>
        <p:spPr>
          <a:xfrm>
            <a:off x="12552942" y="9487551"/>
            <a:ext cx="131292"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0" showMasterSp="1" showMasterPhAnim="1">
  <p:cSld>
    <p:spTree>
      <p:nvGrpSpPr>
        <p:cNvPr id="1" name=""/>
        <p:cNvGrpSpPr/>
        <p:nvPr/>
      </p:nvGrpSpPr>
      <p:grpSpPr>
        <a:xfrm>
          <a:off x="0" y="0"/>
          <a:ext cx="0" cy="0"/>
          <a:chOff x="0" y="0"/>
          <a:chExt cx="0" cy="0"/>
        </a:xfrm>
      </p:grpSpPr>
      <p:sp>
        <p:nvSpPr>
          <p:cNvPr id="44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4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4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46"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44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48" name="Job Accounting BoF: Authentication"/>
          <p:cNvSpPr txBox="1"/>
          <p:nvPr>
            <p:ph type="title"/>
          </p:nvPr>
        </p:nvSpPr>
        <p:spPr>
          <a:prstGeom prst="rect">
            <a:avLst/>
          </a:prstGeom>
        </p:spPr>
        <p:txBody>
          <a:bodyPr/>
          <a:lstStyle/>
          <a:p>
            <a:pPr/>
            <a:r>
              <a:t>Job Accounting BoF: Authentication</a:t>
            </a:r>
          </a:p>
        </p:txBody>
      </p:sp>
      <p:sp>
        <p:nvSpPr>
          <p:cNvPr id="449" name="Client authentication:…"/>
          <p:cNvSpPr txBox="1"/>
          <p:nvPr>
            <p:ph type="body" idx="1"/>
          </p:nvPr>
        </p:nvSpPr>
        <p:spPr>
          <a:prstGeom prst="rect">
            <a:avLst/>
          </a:prstGeom>
        </p:spPr>
        <p:txBody>
          <a:bodyPr/>
          <a:lstStyle/>
          <a:p>
            <a:pPr/>
            <a:r>
              <a:t>Client authentication:</a:t>
            </a:r>
          </a:p>
          <a:p>
            <a:pPr lvl="1"/>
            <a:r>
              <a:t>TLS X.509 certificate authentication</a:t>
            </a:r>
          </a:p>
          <a:p>
            <a:pPr lvl="1"/>
            <a:r>
              <a:t>Others?</a:t>
            </a:r>
          </a:p>
          <a:p>
            <a:pPr/>
            <a:r>
              <a:t>Printer authentication:</a:t>
            </a:r>
          </a:p>
          <a:p>
            <a:pPr lvl="1"/>
            <a:r>
              <a:t>TLS X.509 certificate authentication</a:t>
            </a:r>
          </a:p>
          <a:p>
            <a:pPr lvl="1"/>
            <a:r>
              <a:t>"printer-uuid" validation</a:t>
            </a:r>
          </a:p>
          <a:p>
            <a:pPr lvl="1"/>
            <a:r>
              <a:t>Others?</a:t>
            </a:r>
          </a:p>
          <a:p>
            <a:pPr/>
            <a:r>
              <a:t>User authentication:</a:t>
            </a:r>
          </a:p>
          <a:p>
            <a:pPr lvl="1"/>
            <a:r>
              <a:t>Standard HTTP/TLS mechanisms supported by IPP</a:t>
            </a:r>
          </a:p>
          <a:p>
            <a:pPr lvl="1"/>
            <a:r>
              <a:t>Others?</a:t>
            </a:r>
          </a:p>
        </p:txBody>
      </p:sp>
      <p:sp>
        <p:nvSpPr>
          <p:cNvPr id="450" name="Slide Number"/>
          <p:cNvSpPr txBox="1"/>
          <p:nvPr>
            <p:ph type="sldNum" sz="quarter" idx="2"/>
          </p:nvPr>
        </p:nvSpPr>
        <p:spPr>
          <a:xfrm>
            <a:off x="12552942" y="9487551"/>
            <a:ext cx="131292"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0" showMasterSp="1" showMasterPhAnim="1">
  <p:cSld>
    <p:spTree>
      <p:nvGrpSpPr>
        <p:cNvPr id="1" name=""/>
        <p:cNvGrpSpPr/>
        <p:nvPr/>
      </p:nvGrpSpPr>
      <p:grpSpPr>
        <a:xfrm>
          <a:off x="0" y="0"/>
          <a:ext cx="0" cy="0"/>
          <a:chOff x="0" y="0"/>
          <a:chExt cx="0" cy="0"/>
        </a:xfrm>
      </p:grpSpPr>
      <p:sp>
        <p:nvSpPr>
          <p:cNvPr id="45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5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5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55"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4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57" name="Job Accounting BoF: Client Metadata"/>
          <p:cNvSpPr txBox="1"/>
          <p:nvPr>
            <p:ph type="title"/>
          </p:nvPr>
        </p:nvSpPr>
        <p:spPr>
          <a:prstGeom prst="rect">
            <a:avLst/>
          </a:prstGeom>
        </p:spPr>
        <p:txBody>
          <a:bodyPr/>
          <a:lstStyle/>
          <a:p>
            <a:pPr/>
            <a:r>
              <a:t>Job Accounting BoF: Client Metadata</a:t>
            </a:r>
          </a:p>
        </p:txBody>
      </p:sp>
      <p:sp>
        <p:nvSpPr>
          <p:cNvPr id="458" name="Slide Number"/>
          <p:cNvSpPr txBox="1"/>
          <p:nvPr>
            <p:ph type="sldNum" sz="quarter" idx="2"/>
          </p:nvPr>
        </p:nvSpPr>
        <p:spPr>
          <a:xfrm>
            <a:off x="12552942" y="9487551"/>
            <a:ext cx="131292"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aphicFrame>
        <p:nvGraphicFramePr>
          <p:cNvPr id="459" name="Table"/>
          <p:cNvGraphicFramePr/>
          <p:nvPr/>
        </p:nvGraphicFramePr>
        <p:xfrm>
          <a:off x="406400" y="1933434"/>
          <a:ext cx="12065000" cy="6718301"/>
        </p:xfrm>
        <a:graphic xmlns:a="http://schemas.openxmlformats.org/drawingml/2006/main">
          <a:graphicData uri="http://schemas.openxmlformats.org/drawingml/2006/table">
            <a:tbl>
              <a:tblPr firstCol="0" firstRow="1" lastCol="0" lastRow="0" bandCol="0" bandRow="1" rtl="0">
                <a:tableStyleId>{BAA760E5-F85A-4392-9909-437170F49A51}</a:tableStyleId>
              </a:tblPr>
              <a:tblGrid>
                <a:gridCol w="4064000"/>
                <a:gridCol w="4064000"/>
                <a:gridCol w="4064000"/>
              </a:tblGrid>
              <a:tr h="419100">
                <a:tc>
                  <a:txBody>
                    <a:bodyPr/>
                    <a:lstStyle/>
                    <a:p>
                      <a:pPr defTabSz="914400">
                        <a:defRPr b="0" sz="1800">
                          <a:uFillTx/>
                        </a:defRPr>
                      </a:pPr>
                      <a:r>
                        <a:rPr b="1" sz="2000">
                          <a:sym typeface="Helvetica"/>
                        </a:rPr>
                        <a:t>Attribute</a:t>
                      </a:r>
                    </a:p>
                  </a:txBody>
                  <a:tcPr marL="50800" marR="50800" marT="50800" marB="50800" anchor="ctr" anchorCtr="0" horzOverflow="overflow">
                    <a:lnL w="0">
                      <a:miter lim="400000"/>
                    </a:lnL>
                    <a:lnR w="0">
                      <a:miter lim="400000"/>
                    </a:lnR>
                    <a:lnT w="0">
                      <a:miter lim="400000"/>
                    </a:lnT>
                  </a:tcPr>
                </a:tc>
                <a:tc>
                  <a:txBody>
                    <a:bodyPr/>
                    <a:lstStyle/>
                    <a:p>
                      <a:pPr defTabSz="914400">
                        <a:defRPr b="0" sz="1800">
                          <a:uFillTx/>
                        </a:defRPr>
                      </a:pPr>
                      <a:r>
                        <a:rPr b="1" sz="2000">
                          <a:sym typeface="Helvetica"/>
                        </a:rPr>
                        <a:t>Attribute</a:t>
                      </a:r>
                    </a:p>
                  </a:txBody>
                  <a:tcPr marL="50800" marR="50800" marT="50800" marB="50800" anchor="ctr" anchorCtr="0" horzOverflow="overflow">
                    <a:lnL w="0">
                      <a:miter lim="400000"/>
                    </a:lnL>
                    <a:lnR w="0">
                      <a:miter lim="400000"/>
                    </a:lnR>
                    <a:lnT w="0">
                      <a:miter lim="400000"/>
                    </a:lnT>
                  </a:tcPr>
                </a:tc>
                <a:tc>
                  <a:txBody>
                    <a:bodyPr/>
                    <a:lstStyle/>
                    <a:p>
                      <a:pPr defTabSz="914400">
                        <a:defRPr b="0" sz="1800">
                          <a:uFillTx/>
                        </a:defRPr>
                      </a:pPr>
                      <a:r>
                        <a:rPr b="1" sz="2000">
                          <a:sym typeface="Helvetica"/>
                        </a:rPr>
                        <a:t>Attribute</a:t>
                      </a:r>
                    </a:p>
                  </a:txBody>
                  <a:tcPr marL="50800" marR="50800" marT="50800" marB="50800" anchor="ctr" anchorCtr="0" horzOverflow="overflow">
                    <a:lnL w="0">
                      <a:miter lim="400000"/>
                    </a:lnL>
                    <a:lnR w="0">
                      <a:miter lim="400000"/>
                    </a:lnR>
                    <a:lnT w="0">
                      <a:miter lim="400000"/>
                    </a:lnT>
                  </a:tcPr>
                </a:tc>
              </a:tr>
              <a:tr h="425450">
                <a:tc>
                  <a:txBody>
                    <a:bodyPr/>
                    <a:lstStyle/>
                    <a:p>
                      <a:pPr defTabSz="914400">
                        <a:defRPr sz="1800">
                          <a:uFillTx/>
                        </a:defRPr>
                      </a:pPr>
                      <a:r>
                        <a:rPr sz="2000">
                          <a:sym typeface="Helvetica Light"/>
                        </a:rPr>
                        <a:t>copies</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job-authorization-uri</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number-up</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cover-back</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job-error-sheet</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orientation-requested</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cover-front</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job-hold-until</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output-bin</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document-charset</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job-impressions{-col}</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overrides</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document-format</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job-impressions-estimated</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page-delivery</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document-message</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job-k-octets</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page-order-received</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document-metadata</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job-mandatory-attributes</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page-ranges</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document-name</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job-media-sheets{-col}</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presentation-direction-number-up</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document-natural-language</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job-name</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print-color-mode</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finishings{-col}</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job-originating-user-name</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print-content-optimize</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insert-sheet</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job-originating-user-uri</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print-quality</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ipp-attribute-fidelity</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job-pages{-col}</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print-rendering-intent</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job-account-id</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job-priority</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print-scaling</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job-account-type</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job-sheets{-col}</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printer-resolution</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job-accounting-sheets</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media{-col}</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separator-sheets</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job-accounting-user-id</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multiple-document-handling</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sides</a:t>
                      </a:r>
                    </a:p>
                  </a:txBody>
                  <a:tcPr marL="50800" marR="50800" marT="50800" marB="50800" anchor="ctr" anchorCtr="0" horzOverflow="overflow">
                    <a:lnL w="0">
                      <a:miter lim="400000"/>
                    </a:lnL>
                    <a:lnR w="0">
                      <a:miter lim="400000"/>
                    </a:lnR>
                  </a:tcPr>
                </a:tc>
              </a:tr>
            </a:tbl>
          </a:graphicData>
        </a:graphic>
      </p:graphicFrame>
    </p:spTree>
  </p:cSld>
  <p:clrMapOvr>
    <a:masterClrMapping/>
  </p:clrMapOvr>
  <p:transition xmlns:p14="http://schemas.microsoft.com/office/powerpoint/2010/main" spd="med" advClick="1"/>
</p:sld>
</file>

<file path=ppt/slides/slide4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0" showMasterSp="1" showMasterPhAnim="1">
  <p:cSld>
    <p:spTree>
      <p:nvGrpSpPr>
        <p:cNvPr id="1" name=""/>
        <p:cNvGrpSpPr/>
        <p:nvPr/>
      </p:nvGrpSpPr>
      <p:grpSpPr>
        <a:xfrm>
          <a:off x="0" y="0"/>
          <a:ext cx="0" cy="0"/>
          <a:chOff x="0" y="0"/>
          <a:chExt cx="0" cy="0"/>
        </a:xfrm>
      </p:grpSpPr>
      <p:sp>
        <p:nvSpPr>
          <p:cNvPr id="46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6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6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64"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46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66" name="Job Accounting BoF: Printer Metadata"/>
          <p:cNvSpPr txBox="1"/>
          <p:nvPr>
            <p:ph type="title"/>
          </p:nvPr>
        </p:nvSpPr>
        <p:spPr>
          <a:prstGeom prst="rect">
            <a:avLst/>
          </a:prstGeom>
        </p:spPr>
        <p:txBody>
          <a:bodyPr/>
          <a:lstStyle/>
          <a:p>
            <a:pPr/>
            <a:r>
              <a:t>Job Accounting BoF: Printer Metadata</a:t>
            </a:r>
          </a:p>
        </p:txBody>
      </p:sp>
      <p:sp>
        <p:nvSpPr>
          <p:cNvPr id="467" name="Slide Number"/>
          <p:cNvSpPr txBox="1"/>
          <p:nvPr>
            <p:ph type="sldNum" sz="quarter" idx="2"/>
          </p:nvPr>
        </p:nvSpPr>
        <p:spPr>
          <a:xfrm>
            <a:off x="12552942" y="9487551"/>
            <a:ext cx="131292"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aphicFrame>
        <p:nvGraphicFramePr>
          <p:cNvPr id="468" name="Table"/>
          <p:cNvGraphicFramePr/>
          <p:nvPr/>
        </p:nvGraphicFramePr>
        <p:xfrm>
          <a:off x="2438400" y="1930400"/>
          <a:ext cx="10927680" cy="6718300"/>
        </p:xfrm>
        <a:graphic xmlns:a="http://schemas.openxmlformats.org/drawingml/2006/main">
          <a:graphicData uri="http://schemas.openxmlformats.org/drawingml/2006/table">
            <a:tbl>
              <a:tblPr firstCol="0" firstRow="1" lastCol="0" lastRow="0" bandCol="0" bandRow="1" rtl="0">
                <a:tableStyleId>{BAA760E5-F85A-4392-9909-437170F49A51}</a:tableStyleId>
              </a:tblPr>
              <a:tblGrid>
                <a:gridCol w="4064000"/>
                <a:gridCol w="4064000"/>
              </a:tblGrid>
              <a:tr h="419100">
                <a:tc>
                  <a:txBody>
                    <a:bodyPr/>
                    <a:lstStyle/>
                    <a:p>
                      <a:pPr defTabSz="914400">
                        <a:defRPr b="0" sz="1800">
                          <a:uFillTx/>
                        </a:defRPr>
                      </a:pPr>
                      <a:r>
                        <a:rPr b="1" sz="2000">
                          <a:sym typeface="Helvetica"/>
                        </a:rPr>
                        <a:t>Attribute</a:t>
                      </a:r>
                    </a:p>
                  </a:txBody>
                  <a:tcPr marL="50800" marR="50800" marT="50800" marB="50800" anchor="ctr" anchorCtr="0" horzOverflow="overflow">
                    <a:lnL w="0">
                      <a:miter lim="400000"/>
                    </a:lnL>
                    <a:lnR w="0">
                      <a:miter lim="400000"/>
                    </a:lnR>
                    <a:lnT w="0">
                      <a:miter lim="400000"/>
                    </a:lnT>
                  </a:tcPr>
                </a:tc>
                <a:tc>
                  <a:txBody>
                    <a:bodyPr/>
                    <a:lstStyle/>
                    <a:p>
                      <a:pPr defTabSz="914400">
                        <a:defRPr b="0" sz="1800">
                          <a:uFillTx/>
                        </a:defRPr>
                      </a:pPr>
                      <a:r>
                        <a:rPr b="1" sz="2000">
                          <a:sym typeface="Helvetica"/>
                        </a:rPr>
                        <a:t>Attribute</a:t>
                      </a:r>
                    </a:p>
                  </a:txBody>
                  <a:tcPr marL="50800" marR="50800" marT="50800" marB="50800" anchor="ctr" anchorCtr="0" horzOverflow="overflow">
                    <a:lnL w="0">
                      <a:miter lim="400000"/>
                    </a:lnL>
                    <a:lnR w="0">
                      <a:miter lim="400000"/>
                    </a:lnR>
                    <a:lnT w="0">
                      <a:miter lim="400000"/>
                    </a:lnT>
                  </a:tcPr>
                </a:tc>
              </a:tr>
              <a:tr h="425450">
                <a:tc>
                  <a:txBody>
                    <a:bodyPr/>
                    <a:lstStyle/>
                    <a:p>
                      <a:pPr defTabSz="914400">
                        <a:defRPr sz="1800">
                          <a:uFillTx/>
                        </a:defRPr>
                      </a:pPr>
                      <a:r>
                        <a:rPr sz="2000">
                          <a:sym typeface="Helvetica Light"/>
                        </a:rPr>
                        <a:t>date-time-at-completed</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job-state</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date-time-at-creation</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job-state-message</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date-time-at-processing</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job-state-reasons</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errors-count</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job-uuid</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job-id</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number-of-documents</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job-impressions{-col}-completed</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output-device-assigned</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job-k-octets-processed</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time-at-completed</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job-media-sheets{-col}-completed</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time-at-creation</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job-pages{-col}-completed</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time-at-processing</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job-printer-up-time</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warnings-count</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job-printer-uri</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xxx-actual</a:t>
                      </a:r>
                    </a:p>
                  </a:txBody>
                  <a:tcPr marL="50800" marR="50800" marT="50800" marB="50800" anchor="ctr" anchorCtr="0" horzOverflow="overflow">
                    <a:lnL w="0">
                      <a:miter lim="400000"/>
                    </a:lnL>
                    <a:lnR w="0">
                      <a:miter lim="400000"/>
                    </a:lnR>
                  </a:tcPr>
                </a:tc>
              </a:tr>
            </a:tbl>
          </a:graphicData>
        </a:graphic>
      </p:graphicFrame>
    </p:spTree>
  </p:cSld>
  <p:clrMapOvr>
    <a:masterClrMapping/>
  </p:clrMapOvr>
  <p:transition xmlns:p14="http://schemas.microsoft.com/office/powerpoint/2010/main" spd="med" advClick="1"/>
</p:sld>
</file>

<file path=ppt/slides/slide4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0" showMasterSp="1" showMasterPhAnim="1">
  <p:cSld>
    <p:spTree>
      <p:nvGrpSpPr>
        <p:cNvPr id="1" name=""/>
        <p:cNvGrpSpPr/>
        <p:nvPr/>
      </p:nvGrpSpPr>
      <p:grpSpPr>
        <a:xfrm>
          <a:off x="0" y="0"/>
          <a:ext cx="0" cy="0"/>
          <a:chOff x="0" y="0"/>
          <a:chExt cx="0" cy="0"/>
        </a:xfrm>
      </p:grpSpPr>
      <p:sp>
        <p:nvSpPr>
          <p:cNvPr id="47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7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7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73"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47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75" name="Job Accounting BoF: Other Metadata?"/>
          <p:cNvSpPr txBox="1"/>
          <p:nvPr>
            <p:ph type="title"/>
          </p:nvPr>
        </p:nvSpPr>
        <p:spPr>
          <a:prstGeom prst="rect">
            <a:avLst/>
          </a:prstGeom>
        </p:spPr>
        <p:txBody>
          <a:bodyPr/>
          <a:lstStyle/>
          <a:p>
            <a:pPr/>
            <a:r>
              <a:t>Job Accounting BoF: Other Metadata?</a:t>
            </a:r>
          </a:p>
        </p:txBody>
      </p:sp>
      <p:sp>
        <p:nvSpPr>
          <p:cNvPr id="476" name="Criteria:…"/>
          <p:cNvSpPr txBox="1"/>
          <p:nvPr>
            <p:ph type="body" idx="1"/>
          </p:nvPr>
        </p:nvSpPr>
        <p:spPr>
          <a:prstGeom prst="rect">
            <a:avLst/>
          </a:prstGeom>
        </p:spPr>
        <p:txBody>
          <a:bodyPr/>
          <a:lstStyle/>
          <a:p>
            <a:pPr/>
            <a:r>
              <a:t>Criteria:</a:t>
            </a:r>
          </a:p>
          <a:p>
            <a:pPr lvl="1"/>
            <a:r>
              <a:t>Attributes/values must not be solely for analytics/data mining/marketing since that violates GDPR</a:t>
            </a:r>
          </a:p>
          <a:p>
            <a:pPr lvl="1"/>
            <a:r>
              <a:t>Information needed for job assignment, billing, quality/type of service, etc.</a:t>
            </a:r>
          </a:p>
          <a:p>
            <a:pPr lvl="1"/>
            <a:r>
              <a:t>Well-known values must be registered for interoperability</a:t>
            </a:r>
          </a:p>
          <a:p>
            <a:pPr/>
            <a:r>
              <a:t>Do we need a replacement for "document-format-details"?</a:t>
            </a:r>
          </a:p>
          <a:p>
            <a:pPr/>
            <a:r>
              <a:t>Other metadata needed?</a:t>
            </a:r>
          </a:p>
        </p:txBody>
      </p:sp>
      <p:sp>
        <p:nvSpPr>
          <p:cNvPr id="477" name="Slide Number"/>
          <p:cNvSpPr txBox="1"/>
          <p:nvPr>
            <p:ph type="sldNum" sz="quarter" idx="2"/>
          </p:nvPr>
        </p:nvSpPr>
        <p:spPr>
          <a:xfrm>
            <a:off x="12552942" y="9487551"/>
            <a:ext cx="131292"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0" showMasterSp="1" showMasterPhAnim="1">
  <p:cSld>
    <p:spTree>
      <p:nvGrpSpPr>
        <p:cNvPr id="1" name=""/>
        <p:cNvGrpSpPr/>
        <p:nvPr/>
      </p:nvGrpSpPr>
      <p:grpSpPr>
        <a:xfrm>
          <a:off x="0" y="0"/>
          <a:ext cx="0" cy="0"/>
          <a:chOff x="0" y="0"/>
          <a:chExt cx="0" cy="0"/>
        </a:xfrm>
      </p:grpSpPr>
      <p:sp>
        <p:nvSpPr>
          <p:cNvPr id="47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8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8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82"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48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84" name="Job Accounting BOF: Policies"/>
          <p:cNvSpPr txBox="1"/>
          <p:nvPr>
            <p:ph type="title"/>
          </p:nvPr>
        </p:nvSpPr>
        <p:spPr>
          <a:prstGeom prst="rect">
            <a:avLst/>
          </a:prstGeom>
        </p:spPr>
        <p:txBody>
          <a:bodyPr/>
          <a:lstStyle/>
          <a:p>
            <a:pPr/>
            <a:r>
              <a:t>Job Accounting BOF: Policies</a:t>
            </a:r>
          </a:p>
        </p:txBody>
      </p:sp>
      <p:sp>
        <p:nvSpPr>
          <p:cNvPr id="485" name="Privacy policy - IPP Privacy Attributes:…"/>
          <p:cNvSpPr txBox="1"/>
          <p:nvPr>
            <p:ph type="body" idx="1"/>
          </p:nvPr>
        </p:nvSpPr>
        <p:spPr>
          <a:prstGeom prst="rect">
            <a:avLst/>
          </a:prstGeom>
        </p:spPr>
        <p:txBody>
          <a:bodyPr/>
          <a:lstStyle/>
          <a:p>
            <a:pPr/>
            <a:r>
              <a:t>Privacy policy - IPP Privacy Attributes:</a:t>
            </a:r>
          </a:p>
          <a:p>
            <a:pPr lvl="1"/>
            <a:r>
              <a:t>"xxx-privacy-attributes" attributes list the attributes that are covered by the privacy policy</a:t>
            </a:r>
          </a:p>
          <a:p>
            <a:pPr lvl="1"/>
            <a:r>
              <a:t>"xxx-privacy-scope" attributes specify who has access to the attributes covered by the privacy policy</a:t>
            </a:r>
          </a:p>
          <a:p>
            <a:pPr lvl="1"/>
            <a:r>
              <a:t>"printer-privacy-policy-uri" attribute specifies a web page with a human-readable privacy policy</a:t>
            </a:r>
          </a:p>
          <a:p>
            <a:pPr/>
            <a:r>
              <a:t>Data use/protection policies</a:t>
            </a:r>
          </a:p>
          <a:p>
            <a:pPr lvl="1"/>
            <a:r>
              <a:t>No attributes defined yet</a:t>
            </a:r>
          </a:p>
          <a:p>
            <a:pPr lvl="1"/>
            <a:r>
              <a:t>Add "printer-data-policy-uri (uri)" to specify a web page with the data use and protection policies?</a:t>
            </a:r>
          </a:p>
          <a:p>
            <a:pPr lvl="1"/>
            <a:r>
              <a:t>Are there suitable standards for data protection levels we can reference and use for Printer Description attributes, e.g. Common Criteria standards?</a:t>
            </a:r>
          </a:p>
        </p:txBody>
      </p:sp>
      <p:sp>
        <p:nvSpPr>
          <p:cNvPr id="486" name="Slide Number"/>
          <p:cNvSpPr txBox="1"/>
          <p:nvPr>
            <p:ph type="sldNum" sz="quarter" idx="2"/>
          </p:nvPr>
        </p:nvSpPr>
        <p:spPr>
          <a:xfrm>
            <a:off x="12552942" y="9487551"/>
            <a:ext cx="131292"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0" showMasterSp="1" showMasterPhAnim="1">
  <p:cSld>
    <p:spTree>
      <p:nvGrpSpPr>
        <p:cNvPr id="1" name=""/>
        <p:cNvGrpSpPr/>
        <p:nvPr/>
      </p:nvGrpSpPr>
      <p:grpSpPr>
        <a:xfrm>
          <a:off x="0" y="0"/>
          <a:ext cx="0" cy="0"/>
          <a:chOff x="0" y="0"/>
          <a:chExt cx="0" cy="0"/>
        </a:xfrm>
      </p:grpSpPr>
      <p:sp>
        <p:nvSpPr>
          <p:cNvPr id="48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8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9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91"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49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93" name="Job Accounting BoF: Data Protection"/>
          <p:cNvSpPr txBox="1"/>
          <p:nvPr>
            <p:ph type="title"/>
          </p:nvPr>
        </p:nvSpPr>
        <p:spPr>
          <a:prstGeom prst="rect">
            <a:avLst/>
          </a:prstGeom>
        </p:spPr>
        <p:txBody>
          <a:bodyPr/>
          <a:lstStyle/>
          <a:p>
            <a:pPr/>
            <a:r>
              <a:t>Job Accounting BoF: Data Protection</a:t>
            </a:r>
          </a:p>
        </p:txBody>
      </p:sp>
      <p:sp>
        <p:nvSpPr>
          <p:cNvPr id="494" name="TLS can protect data in transit…"/>
          <p:cNvSpPr txBox="1"/>
          <p:nvPr>
            <p:ph type="body" idx="1"/>
          </p:nvPr>
        </p:nvSpPr>
        <p:spPr>
          <a:prstGeom prst="rect">
            <a:avLst/>
          </a:prstGeom>
        </p:spPr>
        <p:txBody>
          <a:bodyPr/>
          <a:lstStyle/>
          <a:p>
            <a:pPr/>
            <a:r>
              <a:t>TLS can protect data in transit</a:t>
            </a:r>
          </a:p>
          <a:p>
            <a:pPr/>
            <a:r>
              <a:t>Self-encrypting drives and proper internal access controls can be a solution for data at rest</a:t>
            </a:r>
          </a:p>
          <a:p>
            <a:pPr lvl="1"/>
            <a:r>
              <a:t>How to specify?</a:t>
            </a:r>
          </a:p>
          <a:p>
            <a:pPr lvl="1"/>
            <a:r>
              <a:t>Need additional descriptive attributes?</a:t>
            </a:r>
          </a:p>
        </p:txBody>
      </p:sp>
      <p:sp>
        <p:nvSpPr>
          <p:cNvPr id="495" name="Slide Number"/>
          <p:cNvSpPr txBox="1"/>
          <p:nvPr>
            <p:ph type="sldNum" sz="quarter" idx="2"/>
          </p:nvPr>
        </p:nvSpPr>
        <p:spPr>
          <a:xfrm>
            <a:off x="12552942" y="9487551"/>
            <a:ext cx="131292"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0" showMasterSp="1" showMasterPhAnim="1">
  <p:cSld>
    <p:spTree>
      <p:nvGrpSpPr>
        <p:cNvPr id="1" name=""/>
        <p:cNvGrpSpPr/>
        <p:nvPr/>
      </p:nvGrpSpPr>
      <p:grpSpPr>
        <a:xfrm>
          <a:off x="0" y="0"/>
          <a:ext cx="0" cy="0"/>
          <a:chOff x="0" y="0"/>
          <a:chExt cx="0" cy="0"/>
        </a:xfrm>
      </p:grpSpPr>
      <p:sp>
        <p:nvSpPr>
          <p:cNvPr id="49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9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9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00"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50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02" name="Job Accounting BOF: Validation"/>
          <p:cNvSpPr txBox="1"/>
          <p:nvPr>
            <p:ph type="title"/>
          </p:nvPr>
        </p:nvSpPr>
        <p:spPr>
          <a:prstGeom prst="rect">
            <a:avLst/>
          </a:prstGeom>
        </p:spPr>
        <p:txBody>
          <a:bodyPr/>
          <a:lstStyle/>
          <a:p>
            <a:pPr/>
            <a:r>
              <a:t>Job Accounting BOF: Validation</a:t>
            </a:r>
          </a:p>
        </p:txBody>
      </p:sp>
      <p:sp>
        <p:nvSpPr>
          <p:cNvPr id="503" name="How to validate that the metadata sent from a Client to a Printer is accurate?…"/>
          <p:cNvSpPr txBox="1"/>
          <p:nvPr>
            <p:ph type="body" idx="1"/>
          </p:nvPr>
        </p:nvSpPr>
        <p:spPr>
          <a:prstGeom prst="rect">
            <a:avLst/>
          </a:prstGeom>
        </p:spPr>
        <p:txBody>
          <a:bodyPr/>
          <a:lstStyle/>
          <a:p>
            <a:pPr/>
            <a:r>
              <a:t>How to validate that the metadata sent from a Client to a Printer is accurate?</a:t>
            </a:r>
          </a:p>
          <a:p>
            <a:pPr lvl="1"/>
            <a:r>
              <a:t>Current Printers implicitly trust what the Client sends</a:t>
            </a:r>
          </a:p>
          <a:p>
            <a:pPr/>
            <a:r>
              <a:t>How to validate that the metadata sent from the Printer to a Client is accurate?</a:t>
            </a:r>
          </a:p>
          <a:p>
            <a:pPr lvl="1"/>
            <a:r>
              <a:t>Current Clients implicitly trust what the Printer sends</a:t>
            </a:r>
          </a:p>
          <a:p>
            <a:pPr/>
            <a:r>
              <a:t>Is validation always required?</a:t>
            </a:r>
          </a:p>
        </p:txBody>
      </p:sp>
      <p:sp>
        <p:nvSpPr>
          <p:cNvPr id="504" name="Slide Number"/>
          <p:cNvSpPr txBox="1"/>
          <p:nvPr>
            <p:ph type="sldNum" sz="quarter" idx="2"/>
          </p:nvPr>
        </p:nvSpPr>
        <p:spPr>
          <a:xfrm>
            <a:off x="12552942" y="9487551"/>
            <a:ext cx="131292"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0" showMasterSp="1" showMasterPhAnim="1">
  <p:cSld>
    <p:spTree>
      <p:nvGrpSpPr>
        <p:cNvPr id="1" name=""/>
        <p:cNvGrpSpPr/>
        <p:nvPr/>
      </p:nvGrpSpPr>
      <p:grpSpPr>
        <a:xfrm>
          <a:off x="0" y="0"/>
          <a:ext cx="0" cy="0"/>
          <a:chOff x="0" y="0"/>
          <a:chExt cx="0" cy="0"/>
        </a:xfrm>
      </p:grpSpPr>
      <p:sp>
        <p:nvSpPr>
          <p:cNvPr id="50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0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0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09"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51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11" name="Job Accounting BoF: Next Steps"/>
          <p:cNvSpPr txBox="1"/>
          <p:nvPr>
            <p:ph type="title"/>
          </p:nvPr>
        </p:nvSpPr>
        <p:spPr>
          <a:prstGeom prst="rect">
            <a:avLst/>
          </a:prstGeom>
        </p:spPr>
        <p:txBody>
          <a:bodyPr/>
          <a:lstStyle/>
          <a:p>
            <a:pPr/>
            <a:r>
              <a:t>Job Accounting BoF: Next Steps</a:t>
            </a:r>
          </a:p>
        </p:txBody>
      </p:sp>
      <p:sp>
        <p:nvSpPr>
          <p:cNvPr id="512" name="Summary of discussion so far…"/>
          <p:cNvSpPr txBox="1"/>
          <p:nvPr>
            <p:ph type="body" idx="1"/>
          </p:nvPr>
        </p:nvSpPr>
        <p:spPr>
          <a:prstGeom prst="rect">
            <a:avLst/>
          </a:prstGeom>
        </p:spPr>
        <p:txBody>
          <a:bodyPr/>
          <a:lstStyle/>
          <a:p>
            <a:pPr/>
            <a:r>
              <a:t>Summary of discussion so far</a:t>
            </a:r>
          </a:p>
          <a:p>
            <a:pPr/>
            <a:r>
              <a:t>What are the next steps?</a:t>
            </a:r>
          </a:p>
        </p:txBody>
      </p:sp>
      <p:sp>
        <p:nvSpPr>
          <p:cNvPr id="513" name="Slide Number"/>
          <p:cNvSpPr txBox="1"/>
          <p:nvPr>
            <p:ph type="sldNum" sz="quarter" idx="2"/>
          </p:nvPr>
        </p:nvSpPr>
        <p:spPr>
          <a:xfrm>
            <a:off x="12552942" y="9487551"/>
            <a:ext cx="131292"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0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09"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1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11" name="Agenda"/>
          <p:cNvSpPr txBox="1"/>
          <p:nvPr>
            <p:ph type="title"/>
          </p:nvPr>
        </p:nvSpPr>
        <p:spPr>
          <a:prstGeom prst="rect">
            <a:avLst/>
          </a:prstGeom>
        </p:spPr>
        <p:txBody>
          <a:bodyPr/>
          <a:lstStyle/>
          <a:p>
            <a:pPr/>
            <a:r>
              <a:t>Agenda</a:t>
            </a:r>
          </a:p>
        </p:txBody>
      </p:sp>
      <p:graphicFrame>
        <p:nvGraphicFramePr>
          <p:cNvPr id="112" name="Table"/>
          <p:cNvGraphicFramePr/>
          <p:nvPr/>
        </p:nvGraphicFramePr>
        <p:xfrm>
          <a:off x="1441449" y="2608965"/>
          <a:ext cx="10147301" cy="3552259"/>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uFill>
                            <a:solidFill>
                              <a:srgbClr val="000000"/>
                            </a:solidFill>
                          </a:uFill>
                          <a:sym typeface="Verdana"/>
                        </a:rPr>
                        <a:t>09:00 - 10:00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Errata Review</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10:00 - 11:00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3D Printing Liaisons and Topics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11:00 - 11:30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11:30 - 13:00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3D Printing Metadata BoF + 3D PDF</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13:00 - 13:15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Next Steps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113" name="August 30, 2019 (US Mountain Daylight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August 30, 2019 (US Mountain Daylight Time)</a:t>
            </a:r>
          </a:p>
        </p:txBody>
      </p:sp>
      <p:sp>
        <p:nvSpPr>
          <p:cNvPr id="11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1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16"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517"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518"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519"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520" name="Next Steps"/>
          <p:cNvSpPr txBox="1"/>
          <p:nvPr>
            <p:ph type="ctrTitle"/>
          </p:nvPr>
        </p:nvSpPr>
        <p:spPr>
          <a:prstGeom prst="rect">
            <a:avLst/>
          </a:prstGeom>
        </p:spPr>
        <p:txBody>
          <a:bodyPr/>
          <a:lstStyle/>
          <a:p>
            <a:pPr/>
            <a:r>
              <a:t>Next Steps</a:t>
            </a:r>
          </a:p>
        </p:txBody>
      </p:sp>
      <p:sp>
        <p:nvSpPr>
          <p:cNvPr id="521" name="Body"/>
          <p:cNvSpPr txBox="1"/>
          <p:nvPr>
            <p:ph type="subTitle" sz="half" idx="1"/>
          </p:nvPr>
        </p:nvSpPr>
        <p:spPr>
          <a:prstGeom prst="rect">
            <a:avLst/>
          </a:prstGeom>
        </p:spPr>
        <p:txBody>
          <a:bodyPr/>
          <a:lstStyle/>
          <a:p>
            <a:pPr/>
          </a:p>
        </p:txBody>
      </p:sp>
      <p:sp>
        <p:nvSpPr>
          <p:cNvPr id="522"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2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2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2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27"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52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29" name="Next Steps"/>
          <p:cNvSpPr txBox="1"/>
          <p:nvPr>
            <p:ph type="title"/>
          </p:nvPr>
        </p:nvSpPr>
        <p:spPr>
          <a:prstGeom prst="rect">
            <a:avLst/>
          </a:prstGeom>
        </p:spPr>
        <p:txBody>
          <a:bodyPr/>
          <a:lstStyle/>
          <a:p>
            <a:pPr/>
            <a:r>
              <a:t>Next Steps</a:t>
            </a:r>
          </a:p>
        </p:txBody>
      </p:sp>
      <p:sp>
        <p:nvSpPr>
          <p:cNvPr id="530" name="IPP Encrypted Jobs and Documents v1.0 (Mike/Smith)…"/>
          <p:cNvSpPr txBox="1"/>
          <p:nvPr>
            <p:ph type="body" idx="1"/>
          </p:nvPr>
        </p:nvSpPr>
        <p:spPr>
          <a:prstGeom prst="rect">
            <a:avLst/>
          </a:prstGeom>
        </p:spPr>
        <p:txBody>
          <a:bodyPr/>
          <a:lstStyle/>
          <a:p>
            <a:pPr/>
            <a:r>
              <a:t>IPP Encrypted Jobs and Documents v1.0 (Mike/Smith)</a:t>
            </a:r>
          </a:p>
          <a:p>
            <a:pPr lvl="1"/>
            <a:r>
              <a:t>Prototype draft in Q4 2019/Q1 2020?</a:t>
            </a:r>
          </a:p>
          <a:p>
            <a:pPr/>
            <a:r>
              <a:t>IPP Enterprise Printing Extensions v2.0 (Smith)</a:t>
            </a:r>
          </a:p>
          <a:p>
            <a:pPr lvl="1"/>
            <a:r>
              <a:t>Prototype draft in Q3/Q4 2019</a:t>
            </a:r>
          </a:p>
          <a:p>
            <a:pPr/>
            <a:r>
              <a:t>IPP Everywhere and Self-Certification v1.1 (Mike/Smith)</a:t>
            </a:r>
          </a:p>
          <a:p>
            <a:pPr lvl="1"/>
            <a:r>
              <a:t>Stable working drafts/beta tools in Q3/Q4 2019</a:t>
            </a:r>
          </a:p>
          <a:p>
            <a:pPr/>
            <a:r>
              <a:t>IPP Job and Printer Extensions - Set 3 v2.0 (Smith)</a:t>
            </a:r>
          </a:p>
          <a:p>
            <a:pPr lvl="1"/>
            <a:r>
              <a:t>Prototype draft in Q3/Q4 2019</a:t>
            </a:r>
          </a:p>
          <a:p>
            <a:pPr/>
            <a:r>
              <a:t>IPP Production Printing Extensions v2.0 (Mike)</a:t>
            </a:r>
          </a:p>
          <a:p>
            <a:pPr lvl="1"/>
            <a:r>
              <a:t>Prototype draft in Q3/Q4 2019</a:t>
            </a:r>
          </a:p>
          <a:p>
            <a:pPr/>
            <a:r>
              <a:t>IPP System Service v1.0 (Ira/Mike)</a:t>
            </a:r>
          </a:p>
          <a:p>
            <a:pPr lvl="1"/>
            <a:r>
              <a:t>PWG WG Last Call in Q3 2019</a:t>
            </a:r>
          </a:p>
          <a:p>
            <a:pPr/>
            <a:r>
              <a:t>Job Accounting with IPP v1.0 (Mike)</a:t>
            </a:r>
          </a:p>
          <a:p>
            <a:pPr lvl="1"/>
            <a:r>
              <a:t>Prototype draft in Q4 2019/Q1 2020</a:t>
            </a:r>
          </a:p>
        </p:txBody>
      </p:sp>
      <p:sp>
        <p:nvSpPr>
          <p:cNvPr id="531"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3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3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3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36"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53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38" name="More Information"/>
          <p:cNvSpPr txBox="1"/>
          <p:nvPr>
            <p:ph type="title"/>
          </p:nvPr>
        </p:nvSpPr>
        <p:spPr>
          <a:prstGeom prst="rect">
            <a:avLst/>
          </a:prstGeom>
        </p:spPr>
        <p:txBody>
          <a:bodyPr/>
          <a:lstStyle/>
          <a:p>
            <a:pPr/>
            <a:r>
              <a:t>More Information</a:t>
            </a:r>
          </a:p>
        </p:txBody>
      </p:sp>
      <p:sp>
        <p:nvSpPr>
          <p:cNvPr id="539" name="We welcome participation from all interested parties…"/>
          <p:cNvSpPr txBox="1"/>
          <p:nvPr>
            <p:ph type="body" idx="1"/>
          </p:nvPr>
        </p:nvSpPr>
        <p:spPr>
          <a:prstGeom prst="rect">
            <a:avLst/>
          </a:prstGeom>
        </p:spPr>
        <p:txBody>
          <a:bodyPr/>
          <a:lstStyle/>
          <a:p>
            <a:pPr/>
            <a:r>
              <a:t>We welcome participation from all interested parties</a:t>
            </a:r>
          </a:p>
          <a:p>
            <a:pPr/>
            <a:r>
              <a:t>IPP Working Group web page</a:t>
            </a:r>
          </a:p>
          <a:p>
            <a:pPr lvl="1"/>
            <a:r>
              <a:rPr u="sng">
                <a:hlinkClick r:id="rId3" invalidUrl="" action="" tgtFrame="" tooltip="" history="1" highlightClick="0" endSnd="0"/>
              </a:rPr>
              <a:t>https://www.pwg.org/ipp/index.html</a:t>
            </a:r>
            <a:r>
              <a:t> </a:t>
            </a:r>
          </a:p>
          <a:p>
            <a:pPr/>
            <a:r>
              <a:t>Subscribe to the IPP mailing list </a:t>
            </a:r>
          </a:p>
          <a:p>
            <a:pPr lvl="1"/>
            <a:r>
              <a:rPr u="sng">
                <a:hlinkClick r:id="rId4" invalidUrl="" action="" tgtFrame="" tooltip="" history="1" highlightClick="0" endSnd="0"/>
              </a:rPr>
              <a:t>https://www.pwg.org/mailman/listinfo/ipp</a:t>
            </a:r>
          </a:p>
          <a:p>
            <a:pPr/>
            <a:r>
              <a:t>IPP WG holds bi-weekly phone conferences announced on the IPP mailing list</a:t>
            </a:r>
          </a:p>
          <a:p>
            <a:pPr lvl="1"/>
            <a:r>
              <a:t>Next conference calls scheduled for Thursday, September 12 and 26, 2019 at 3pm ET</a:t>
            </a:r>
          </a:p>
        </p:txBody>
      </p:sp>
      <p:sp>
        <p:nvSpPr>
          <p:cNvPr id="54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1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19"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2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1" name="Charter"/>
          <p:cNvSpPr txBox="1"/>
          <p:nvPr>
            <p:ph type="title"/>
          </p:nvPr>
        </p:nvSpPr>
        <p:spPr>
          <a:prstGeom prst="rect">
            <a:avLst/>
          </a:prstGeom>
        </p:spPr>
        <p:txBody>
          <a:bodyPr/>
          <a:lstStyle/>
          <a:p>
            <a:pPr/>
            <a:r>
              <a:t>Charter</a:t>
            </a:r>
          </a:p>
        </p:txBody>
      </p:sp>
      <p:sp>
        <p:nvSpPr>
          <p:cNvPr id="122" name="Current charter:…"/>
          <p:cNvSpPr txBox="1"/>
          <p:nvPr>
            <p:ph type="body" idx="1"/>
          </p:nvPr>
        </p:nvSpPr>
        <p:spPr>
          <a:prstGeom prst="rect">
            <a:avLst/>
          </a:prstGeom>
        </p:spPr>
        <p:txBody>
          <a:bodyPr/>
          <a:lstStyle/>
          <a:p>
            <a:pPr/>
            <a:r>
              <a:t>Current charter:</a:t>
            </a:r>
          </a:p>
          <a:p>
            <a:pPr lvl="1"/>
            <a:r>
              <a:rPr u="sng">
                <a:hlinkClick r:id="rId3" invalidUrl="" action="" tgtFrame="" tooltip="" history="1" highlightClick="0" endSnd="0"/>
              </a:rPr>
              <a:t>http://ftp.pwg.org/pub/pwg/ipp/charter/ch-ipp-charter-20170615.pdf</a:t>
            </a:r>
          </a:p>
          <a:p>
            <a:pPr/>
            <a:r>
              <a:t>The Internet Printing Protocol (IPP) workgroup is chartered with the maintenance of IPP, the IETF IPP registry, and support for new clients, network architectures (Cloud, SDN), service bindings for MFDs and Imaging Systems, and emerging technologies such as 3D Printing</a:t>
            </a:r>
          </a:p>
          <a:p>
            <a:pPr/>
            <a:r>
              <a:t>In addition, we maintain the IETF Finisher MIB, Job MIB, and Printer MIB registries, and handle synchronization with changes in IPP</a:t>
            </a:r>
          </a:p>
        </p:txBody>
      </p:sp>
      <p:sp>
        <p:nvSpPr>
          <p:cNvPr id="123"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2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2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8"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2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30"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31" name="Officers"/>
          <p:cNvSpPr txBox="1"/>
          <p:nvPr>
            <p:ph type="title"/>
          </p:nvPr>
        </p:nvSpPr>
        <p:spPr>
          <a:prstGeom prst="rect">
            <a:avLst/>
          </a:prstGeom>
        </p:spPr>
        <p:txBody>
          <a:bodyPr/>
          <a:lstStyle/>
          <a:p>
            <a:pPr/>
            <a:r>
              <a:t>Officers</a:t>
            </a:r>
          </a:p>
        </p:txBody>
      </p:sp>
      <p:sp>
        <p:nvSpPr>
          <p:cNvPr id="132" name="IPP WG Co-Chairs:…"/>
          <p:cNvSpPr txBox="1"/>
          <p:nvPr>
            <p:ph type="body" idx="1"/>
          </p:nvPr>
        </p:nvSpPr>
        <p:spPr>
          <a:prstGeom prst="rect">
            <a:avLst/>
          </a:prstGeom>
        </p:spPr>
        <p:txBody>
          <a:bodyPr/>
          <a:lstStyle/>
          <a:p>
            <a:pPr/>
            <a:r>
              <a:t>IPP WG Co-Chairs:</a:t>
            </a:r>
          </a:p>
          <a:p>
            <a:pPr lvl="1"/>
            <a:r>
              <a:t>Paul Tykodi (TCS)</a:t>
            </a:r>
          </a:p>
          <a:p>
            <a:pPr lvl="1"/>
            <a:r>
              <a:t>Ira McDonald (High North)</a:t>
            </a:r>
          </a:p>
          <a:p>
            <a:pPr/>
            <a:r>
              <a:t>IPP WG Secretary:</a:t>
            </a:r>
          </a:p>
          <a:p>
            <a:pPr lvl="1"/>
            <a:r>
              <a:t>Michael Sweet (Apple)</a:t>
            </a:r>
          </a:p>
          <a:p>
            <a:pPr/>
            <a:r>
              <a:t>IPP WG Document Editors:</a:t>
            </a:r>
          </a:p>
          <a:p>
            <a:pPr lvl="1"/>
            <a:r>
              <a:t>Ira McDonald (High North) – IPP System Service v1.0</a:t>
            </a:r>
          </a:p>
          <a:p>
            <a:pPr lvl="1"/>
            <a:r>
              <a:t>Michael Sweet (Apple) – IPP Encrypted Jobs and Documents v1.0, IPP Everywhere v1.1, IPP Everywhere Printer Self-Certification Manual v1.1, Job Accounting with IPP v1.0, IPP System Service v1.0</a:t>
            </a:r>
          </a:p>
          <a:p>
            <a:pPr lvl="1"/>
            <a:r>
              <a:t>Smith Kennedy (HP Inc.) – IPP Encrypted Jobs and Documents v1.0, IPP Enterprise Printing Extensions v2.0 (EPX), IPP Job and Printer Extensions - Set 3 v2.0 (JPS3)</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3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3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37"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3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39" name="Status (1/2)"/>
          <p:cNvSpPr txBox="1"/>
          <p:nvPr>
            <p:ph type="title"/>
          </p:nvPr>
        </p:nvSpPr>
        <p:spPr>
          <a:prstGeom prst="rect">
            <a:avLst/>
          </a:prstGeom>
        </p:spPr>
        <p:txBody>
          <a:bodyPr/>
          <a:lstStyle/>
          <a:p>
            <a:pPr/>
            <a:r>
              <a:t>Status (1/2)</a:t>
            </a:r>
          </a:p>
        </p:txBody>
      </p:sp>
      <p:sp>
        <p:nvSpPr>
          <p:cNvPr id="140" name="PWG Specifications in development:…"/>
          <p:cNvSpPr txBox="1"/>
          <p:nvPr>
            <p:ph type="body" idx="1"/>
          </p:nvPr>
        </p:nvSpPr>
        <p:spPr>
          <a:prstGeom prst="rect">
            <a:avLst/>
          </a:prstGeom>
        </p:spPr>
        <p:txBody>
          <a:bodyPr/>
          <a:lstStyle/>
          <a:p>
            <a:pPr/>
            <a:r>
              <a:t>PWG Specifications in development:</a:t>
            </a:r>
          </a:p>
          <a:p>
            <a:pPr lvl="1"/>
            <a:r>
              <a:t>IPP Encrypted Jobs and Documents v1.0		- Interim </a:t>
            </a:r>
          </a:p>
          <a:p>
            <a:pPr lvl="1"/>
            <a:r>
              <a:t>IPP Everywhere v1.1				- Stable</a:t>
            </a:r>
          </a:p>
          <a:p>
            <a:pPr lvl="1"/>
            <a:r>
              <a:t>IPP Everywhere Printer Self-Certification Manual v1.1 - Prototype</a:t>
            </a:r>
          </a:p>
          <a:p>
            <a:pPr lvl="1"/>
            <a:r>
              <a:t>IPP Enterprise Printing Extensions v1.0		- Interim</a:t>
            </a:r>
          </a:p>
          <a:p>
            <a:pPr lvl="1"/>
            <a:r>
              <a:t>IPP System Service v1.0				- Stable</a:t>
            </a:r>
          </a:p>
          <a:p>
            <a:pPr/>
            <a:r>
              <a:t>IPP Best Practices in development:</a:t>
            </a:r>
          </a:p>
          <a:p>
            <a:pPr lvl="1"/>
            <a:r>
              <a:t>Job Accounting with IPP v1.0			- Initial</a:t>
            </a:r>
          </a:p>
          <a:p>
            <a:pPr/>
            <a:r>
              <a:t>Recently published:</a:t>
            </a:r>
          </a:p>
          <a:p>
            <a:pPr lvl="1"/>
            <a:r>
              <a:t>PWG 5100.7-2019: IPP Job Extensions v2.0</a:t>
            </a:r>
          </a:p>
          <a:p>
            <a:pPr lvl="1"/>
            <a:r>
              <a:t>PWG 5199.10-2019: IPP Authentication Methods v1.0</a:t>
            </a:r>
          </a:p>
        </p:txBody>
      </p:sp>
      <p:sp>
        <p:nvSpPr>
          <p:cNvPr id="141"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4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4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46"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4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8" name="Status (2/2)"/>
          <p:cNvSpPr txBox="1"/>
          <p:nvPr>
            <p:ph type="title"/>
          </p:nvPr>
        </p:nvSpPr>
        <p:spPr>
          <a:prstGeom prst="rect">
            <a:avLst/>
          </a:prstGeom>
        </p:spPr>
        <p:txBody>
          <a:bodyPr/>
          <a:lstStyle/>
          <a:p>
            <a:pPr/>
            <a:r>
              <a:t>Status (2/2)</a:t>
            </a:r>
          </a:p>
        </p:txBody>
      </p:sp>
      <p:sp>
        <p:nvSpPr>
          <p:cNvPr id="149" name="Up-to-date pending IANA registrations online:…"/>
          <p:cNvSpPr txBox="1"/>
          <p:nvPr>
            <p:ph type="body" idx="1"/>
          </p:nvPr>
        </p:nvSpPr>
        <p:spPr>
          <a:prstGeom prst="rect">
            <a:avLst/>
          </a:prstGeom>
        </p:spPr>
        <p:txBody>
          <a:bodyPr/>
          <a:lstStyle/>
          <a:p>
            <a:pPr/>
            <a:r>
              <a:t>Up-to-date pending IANA registrations online:</a:t>
            </a:r>
          </a:p>
          <a:p>
            <a:pPr lvl="1"/>
            <a:r>
              <a:rPr u="sng">
                <a:hlinkClick r:id="rId3" invalidUrl="" action="" tgtFrame="" tooltip="" history="1" highlightClick="0" endSnd="0"/>
              </a:rPr>
              <a:t>https://www.pwg.org/ipp/ipp-registrations.xml</a:t>
            </a:r>
          </a:p>
          <a:p>
            <a:pPr lvl="1"/>
            <a:r>
              <a:t>Continue to maintain this in parallel for new specifications</a:t>
            </a:r>
          </a:p>
          <a:p>
            <a:pPr lvl="1"/>
            <a:r>
              <a:t>Github repository: </a:t>
            </a:r>
            <a:r>
              <a:rPr u="sng">
                <a:hlinkClick r:id="rId4" invalidUrl="" action="" tgtFrame="" tooltip="" history="1" highlightClick="0" endSnd="0"/>
              </a:rPr>
              <a:t>https://github.com/istopwg/ippregistry</a:t>
            </a:r>
            <a:br/>
          </a:p>
          <a:p>
            <a:pPr/>
            <a:r>
              <a:t>IPP Everywhere Printer Self-Certifications:</a:t>
            </a:r>
          </a:p>
          <a:p>
            <a:pPr lvl="1"/>
            <a:r>
              <a:rPr u="sng">
                <a:hlinkClick r:id="rId5" invalidUrl="" action="" tgtFrame="" tooltip="" history="1" highlightClick="0" endSnd="0"/>
              </a:rPr>
              <a:t>https://www.pwg.org/printers</a:t>
            </a:r>
            <a:r>
              <a:t> </a:t>
            </a:r>
          </a:p>
          <a:p>
            <a:pPr lvl="1"/>
            <a:r>
              <a:t>412 printers currently listed</a:t>
            </a:r>
          </a:p>
          <a:p>
            <a:pPr lvl="1"/>
            <a:r>
              <a:t>Second 1.0 self-certification tools update released in October 2017</a:t>
            </a:r>
          </a:p>
          <a:p>
            <a:pPr lvl="1"/>
            <a:r>
              <a:t>Third 1.0 self-certification tools update released in November 2018</a:t>
            </a:r>
            <a:br/>
          </a:p>
          <a:p>
            <a:pPr/>
            <a:r>
              <a:t>IPP Sample Code:</a:t>
            </a:r>
          </a:p>
          <a:p>
            <a:pPr lvl="1"/>
            <a:r>
              <a:t>Github repository:</a:t>
            </a:r>
          </a:p>
          <a:p>
            <a:pPr lvl="2"/>
            <a:r>
              <a:rPr u="sng">
                <a:hlinkClick r:id="rId6" invalidUrl="" action="" tgtFrame="" tooltip="" history="1" highlightClick="0" endSnd="0"/>
              </a:rPr>
              <a:t>https://github.com/istopwg/ippsample</a:t>
            </a:r>
          </a:p>
          <a:p>
            <a:pPr lvl="1"/>
            <a:r>
              <a:t>Fork of CUPS code includes ippeveprinter, ippfind, ippproxy, ippserver, ipptool, ipptransform, and ipptransform3d</a:t>
            </a:r>
          </a:p>
        </p:txBody>
      </p:sp>
      <p:sp>
        <p:nvSpPr>
          <p:cNvPr id="150"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