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sample/projects/6"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80704-rev.pdf" TargetMode="External"/><Relationship Id="rId4" Type="http://schemas.openxmlformats.org/officeDocument/2006/relationships/hyperlink" Target="https://ftp.pwg.org/pub/pwg/ipp/wd/wd-ippeveselfcert11-20180704-rev.pdf"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reprintpwd-20180620-rev.pdf"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80701-rev.pdf"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hitepaper/tb-ippauth-20180629-rev.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3d11-20180704-rev.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pwgsafegcode10-20180704-rev.pdf" TargetMode="Externa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astm.org/COMMITTEE/F42.htm" TargetMode="External"/><Relationship Id="rId4" Type="http://schemas.openxmlformats.org/officeDocument/2006/relationships/hyperlink" Target="http://standards.ieee.org/develop/wg/C3DP.html" TargetMode="External"/><Relationship Id="rId5" Type="http://schemas.openxmlformats.org/officeDocument/2006/relationships/hyperlink" Target="http://www.iso.org/committee/45020.html" TargetMode="External"/><Relationship Id="rId6" Type="http://schemas.openxmlformats.org/officeDocument/2006/relationships/hyperlink" Target="http://www.3dpdfconsortium.org" TargetMode="External"/><Relationship Id="rId7" Type="http://schemas.openxmlformats.org/officeDocument/2006/relationships/hyperlink" Target="http://www.3mf.io" TargetMode="External"/><Relationship Id="rId8" Type="http://schemas.openxmlformats.org/officeDocument/2006/relationships/hyperlink" Target="http://www.3dprintingindustry.com"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August 15, 2018"/>
          <p:cNvSpPr txBox="1"/>
          <p:nvPr>
            <p:ph type="subTitle" sz="half" idx="1"/>
          </p:nvPr>
        </p:nvSpPr>
        <p:spPr>
          <a:prstGeom prst="rect">
            <a:avLst/>
          </a:prstGeom>
        </p:spPr>
        <p:txBody>
          <a:bodyPr/>
          <a:lstStyle>
            <a:lvl1pPr marR="40639">
              <a:spcBef>
                <a:spcPts val="500"/>
              </a:spcBef>
            </a:lvl1pPr>
          </a:lstStyle>
          <a:p>
            <a:pPr/>
            <a:r>
              <a:t>August 15, 2018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6" name="Google Summer of Code 2018"/>
          <p:cNvSpPr txBox="1"/>
          <p:nvPr>
            <p:ph type="title"/>
          </p:nvPr>
        </p:nvSpPr>
        <p:spPr>
          <a:prstGeom prst="rect">
            <a:avLst/>
          </a:prstGeom>
        </p:spPr>
        <p:txBody>
          <a:bodyPr/>
          <a:lstStyle/>
          <a:p>
            <a:pPr/>
            <a:r>
              <a:t>Google Summer of Code 2018</a:t>
            </a:r>
          </a:p>
        </p:txBody>
      </p:sp>
      <p:sp>
        <p:nvSpPr>
          <p:cNvPr id="157" name="Test file projects are identifying multiple issues:…"/>
          <p:cNvSpPr txBox="1"/>
          <p:nvPr>
            <p:ph type="body" idx="1"/>
          </p:nvPr>
        </p:nvSpPr>
        <p:spPr>
          <a:prstGeom prst="rect">
            <a:avLst/>
          </a:prstGeom>
        </p:spPr>
        <p:txBody>
          <a:bodyPr/>
          <a:lstStyle/>
          <a:p>
            <a:pPr/>
            <a:r>
              <a:t>Test file projects are identifying multiple issues:</a:t>
            </a:r>
          </a:p>
          <a:p>
            <a:pPr lvl="1"/>
            <a:r>
              <a:t>Technical errata for RFC 3996 and PWG 5100.7</a:t>
            </a:r>
          </a:p>
          <a:p>
            <a:pPr lvl="1"/>
            <a:r>
              <a:t>ippserver/ipptransform bugs being tracked in new Conformance project:</a:t>
            </a:r>
          </a:p>
          <a:p>
            <a:pPr lvl="2"/>
            <a:r>
              <a:rPr u="sng">
                <a:hlinkClick r:id="rId3" invalidUrl="" action="" tgtFrame="" tooltip="" history="1" highlightClick="0" endSnd="0"/>
              </a:rPr>
              <a:t>https://github.com/istopwg/ippsample/projects/6</a:t>
            </a:r>
          </a:p>
          <a:p>
            <a:pPr lvl="1"/>
            <a:r>
              <a:t>ipptool bugs:</a:t>
            </a:r>
          </a:p>
          <a:p>
            <a:pPr lvl="2"/>
            <a:r>
              <a:t>"EXPECT foo IN-GROUP bar" didn't handle attributes that might appear in multiple groups</a:t>
            </a:r>
          </a:p>
          <a:p>
            <a:pPr lvl="2"/>
            <a:r>
              <a:t>"WITH-VALUE" did not support octetString values</a:t>
            </a:r>
          </a:p>
          <a:p>
            <a:pPr lvl="1"/>
            <a:r>
              <a:t>Also new ipptool enhancements being tracked for rangeOfInteger testing and sub-tests to automate testing of multiple (supported) values</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5" name="IPP Everywhere Self-Certification"/>
          <p:cNvSpPr txBox="1"/>
          <p:nvPr>
            <p:ph type="title"/>
          </p:nvPr>
        </p:nvSpPr>
        <p:spPr>
          <a:prstGeom prst="rect">
            <a:avLst/>
          </a:prstGeom>
        </p:spPr>
        <p:txBody>
          <a:bodyPr/>
          <a:lstStyle/>
          <a:p>
            <a:pPr/>
            <a:r>
              <a:t>IPP Everywhere Self-Certification</a:t>
            </a:r>
          </a:p>
        </p:txBody>
      </p:sp>
      <p:sp>
        <p:nvSpPr>
          <p:cNvPr id="166"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2 of self-certification tools on October 13th, 2017</a:t>
            </a:r>
          </a:p>
          <a:p>
            <a:pPr lvl="1" marL="840739" indent="-342899">
              <a:defRPr sz="2800"/>
            </a:pPr>
            <a:r>
              <a:t>v1.0 is tracking CUPS 2.2.x (current stable branch)</a:t>
            </a:r>
          </a:p>
          <a:p>
            <a:pPr lvl="1" marL="840739" indent="-342899">
              <a:defRPr sz="2800"/>
            </a:pPr>
            <a:r>
              <a:t>Update 3 in testing to fix minor issues and Windows packaging, new sample raster files</a:t>
            </a:r>
          </a:p>
          <a:p>
            <a:pPr marL="383539" indent="-342899">
              <a:defRPr sz="2900"/>
            </a:pPr>
            <a:r>
              <a:t>Planning future 1.1 errata update for manual and tools in 2018</a:t>
            </a:r>
          </a:p>
          <a:p>
            <a:pPr lvl="1" marL="840739" indent="-342899">
              <a:defRPr sz="2900"/>
            </a:pPr>
            <a:r>
              <a:t>v1.1 will track CUPS 2.3.x (current development branch)</a:t>
            </a:r>
          </a:p>
        </p:txBody>
      </p:sp>
      <p:sp>
        <p:nvSpPr>
          <p:cNvPr id="167"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IPP Everywhere v1.1"/>
          <p:cNvSpPr txBox="1"/>
          <p:nvPr>
            <p:ph type="title"/>
          </p:nvPr>
        </p:nvSpPr>
        <p:spPr>
          <a:prstGeom prst="rect">
            <a:avLst/>
          </a:prstGeom>
        </p:spPr>
        <p:txBody>
          <a:bodyPr/>
          <a:lstStyle/>
          <a:p>
            <a:pPr/>
            <a:r>
              <a:t>IPP Everywhere v1.1</a:t>
            </a:r>
          </a:p>
        </p:txBody>
      </p:sp>
      <p:sp>
        <p:nvSpPr>
          <p:cNvPr id="175" name="Prototype drafts:…"/>
          <p:cNvSpPr txBox="1"/>
          <p:nvPr>
            <p:ph type="body" idx="1"/>
          </p:nvPr>
        </p:nvSpPr>
        <p:spPr>
          <a:prstGeom prst="rect">
            <a:avLst/>
          </a:prstGeom>
        </p:spPr>
        <p:txBody>
          <a:bodyPr/>
          <a:lstStyle/>
          <a:p>
            <a:pPr/>
            <a:r>
              <a:t>Prototype drafts:</a:t>
            </a:r>
          </a:p>
          <a:p>
            <a:pPr lvl="1"/>
            <a:r>
              <a:rPr u="sng">
                <a:hlinkClick r:id="rId3" invalidUrl="" action="" tgtFrame="" tooltip="" history="1" highlightClick="0" endSnd="0"/>
              </a:rPr>
              <a:t>https://ftp.pwg.org/pub/pwg/ipp/wd/wd-ippeve11-20180704-rev.pdf</a:t>
            </a:r>
          </a:p>
          <a:p>
            <a:pPr lvl="1"/>
            <a:r>
              <a:rPr u="sng">
                <a:hlinkClick r:id="rId4" invalidUrl="" action="" tgtFrame="" tooltip="" history="1" highlightClick="0" endSnd="0"/>
              </a:rPr>
              <a:t>https://ftp.pwg.org/pub/pwg/ipp/wd/wd-ippeveselfcert11-20180704-rev.pdf</a:t>
            </a:r>
          </a:p>
          <a:p>
            <a:pPr/>
            <a:r>
              <a:t>Proposed schedule:</a:t>
            </a:r>
          </a:p>
          <a:p>
            <a:pPr lvl="1"/>
            <a:r>
              <a:t>Stable drafts and beta tools Q3/Q4 2018</a:t>
            </a:r>
          </a:p>
        </p:txBody>
      </p:sp>
      <p:sp>
        <p:nvSpPr>
          <p:cNvPr id="1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1"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3" name="Self-Certification 1.1 Update"/>
          <p:cNvSpPr txBox="1"/>
          <p:nvPr>
            <p:ph type="title"/>
          </p:nvPr>
        </p:nvSpPr>
        <p:spPr>
          <a:prstGeom prst="rect">
            <a:avLst/>
          </a:prstGeom>
        </p:spPr>
        <p:txBody>
          <a:bodyPr/>
          <a:lstStyle/>
          <a:p>
            <a:pPr/>
            <a:r>
              <a:t>Self-Certification 1.1 Update</a:t>
            </a:r>
          </a:p>
        </p:txBody>
      </p:sp>
      <p:sp>
        <p:nvSpPr>
          <p:cNvPr id="184" name="Tool changes:…"/>
          <p:cNvSpPr txBox="1"/>
          <p:nvPr>
            <p:ph type="body" idx="1"/>
          </p:nvPr>
        </p:nvSpPr>
        <p:spPr>
          <a:prstGeom prst="rect">
            <a:avLst/>
          </a:prstGeom>
        </p:spPr>
        <p:txBody>
          <a:bodyPr/>
          <a:lstStyle/>
          <a:p>
            <a:pPr/>
            <a:r>
              <a:t>Tool changes:</a:t>
            </a:r>
          </a:p>
          <a:p>
            <a:pPr lvl="1"/>
            <a:r>
              <a:t>Align with conformance requirements in v1.1 spec</a:t>
            </a:r>
          </a:p>
          <a:p>
            <a:pPr lvl="1"/>
            <a:r>
              <a:t>More tests for required operations: Cancel-My-Jobs, Close-Job, Identify-Printer</a:t>
            </a:r>
          </a:p>
          <a:p>
            <a:pPr lvl="1"/>
            <a:r>
              <a:t>New OS requirements</a:t>
            </a:r>
          </a:p>
          <a:p>
            <a:pPr lvl="2"/>
            <a:r>
              <a:t>Linux: Ubuntu LTS 18.04</a:t>
            </a:r>
          </a:p>
          <a:p>
            <a:pPr lvl="2"/>
            <a:r>
              <a:t>macOS: 10.13 or later</a:t>
            </a:r>
          </a:p>
          <a:p>
            <a:pPr lvl="2"/>
            <a:r>
              <a:t>Windows: 7 or later</a:t>
            </a:r>
          </a:p>
          <a:p>
            <a:pPr/>
            <a:r>
              <a:t>Portal changes:</a:t>
            </a:r>
          </a:p>
          <a:p>
            <a:pPr lvl="1"/>
            <a:r>
              <a:t>Track implementation type: logical device (server) vs. physical device (printer)</a:t>
            </a:r>
          </a:p>
          <a:p>
            <a:pPr lvl="1"/>
            <a:r>
              <a:t>Track specific capabilities (type of finishers, etc.)</a:t>
            </a:r>
          </a:p>
          <a:p>
            <a:pPr lvl="1"/>
            <a:r>
              <a:t>Existing submissions will be updated by hand (only 2 have finishers, all are printers)</a:t>
            </a:r>
          </a:p>
        </p:txBody>
      </p:sp>
      <p:sp>
        <p:nvSpPr>
          <p:cNvPr id="185"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0"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9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92" name="Lunch Break"/>
          <p:cNvSpPr txBox="1"/>
          <p:nvPr>
            <p:ph type="ctrTitle"/>
          </p:nvPr>
        </p:nvSpPr>
        <p:spPr>
          <a:prstGeom prst="rect">
            <a:avLst/>
          </a:prstGeom>
        </p:spPr>
        <p:txBody>
          <a:bodyPr/>
          <a:lstStyle/>
          <a:p>
            <a:pPr/>
            <a:r>
              <a:t>Lunch Break</a:t>
            </a:r>
          </a:p>
        </p:txBody>
      </p:sp>
      <p:sp>
        <p:nvSpPr>
          <p:cNvPr id="193" name="Resuming at 12pm MT"/>
          <p:cNvSpPr txBox="1"/>
          <p:nvPr>
            <p:ph type="subTitle" sz="half" idx="1"/>
          </p:nvPr>
        </p:nvSpPr>
        <p:spPr>
          <a:prstGeom prst="rect">
            <a:avLst/>
          </a:prstGeom>
        </p:spPr>
        <p:txBody>
          <a:bodyPr/>
          <a:lstStyle/>
          <a:p>
            <a:pPr/>
          </a:p>
          <a:p>
            <a:pPr>
              <a:defRPr i="1"/>
            </a:pPr>
            <a:r>
              <a:t>Resuming at 12pm MT</a:t>
            </a:r>
          </a:p>
        </p:txBody>
      </p:sp>
      <p:sp>
        <p:nvSpPr>
          <p:cNvPr id="1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1" name="IPP Job Reprint Password"/>
          <p:cNvSpPr txBox="1"/>
          <p:nvPr>
            <p:ph type="title"/>
          </p:nvPr>
        </p:nvSpPr>
        <p:spPr>
          <a:prstGeom prst="rect">
            <a:avLst/>
          </a:prstGeom>
        </p:spPr>
        <p:txBody>
          <a:bodyPr/>
          <a:lstStyle/>
          <a:p>
            <a:pPr/>
            <a:r>
              <a:t>IPP Job Reprint Password</a:t>
            </a:r>
          </a:p>
        </p:txBody>
      </p:sp>
      <p:sp>
        <p:nvSpPr>
          <p:cNvPr id="202"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https://ftp.pwg.org/pub/pwg/ipp/wd/wd-ippreprintpwd-20180620-rev.pdf</a:t>
            </a:r>
          </a:p>
          <a:p>
            <a:pPr/>
            <a:r>
              <a:t>Proposed schedule:</a:t>
            </a:r>
          </a:p>
          <a:p>
            <a:pPr lvl="1"/>
            <a:r>
              <a:t>IPP WG Last Call ASAP</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0" name="IPP System Service (SYSTEM)"/>
          <p:cNvSpPr txBox="1"/>
          <p:nvPr>
            <p:ph type="title"/>
          </p:nvPr>
        </p:nvSpPr>
        <p:spPr>
          <a:prstGeom prst="rect">
            <a:avLst/>
          </a:prstGeom>
        </p:spPr>
        <p:txBody>
          <a:bodyPr/>
          <a:lstStyle/>
          <a:p>
            <a:pPr/>
            <a:r>
              <a:t>IPP System Service (SYSTEM)</a:t>
            </a:r>
          </a:p>
        </p:txBody>
      </p:sp>
      <p:sp>
        <p:nvSpPr>
          <p:cNvPr id="211"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https://ftp.pwg.org/pub/pwg/ipp/wd/wd-ippsystem10-20180701-rev.pdf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Proposed Schedule:</a:t>
            </a:r>
          </a:p>
          <a:p>
            <a:pPr lvl="1"/>
            <a:r>
              <a:t>Stable draft in Q4 2018</a:t>
            </a:r>
          </a:p>
        </p:txBody>
      </p:sp>
      <p:sp>
        <p:nvSpPr>
          <p:cNvPr id="21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1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17"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1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0" name="IPP Workgroup Session, Day 2"/>
          <p:cNvSpPr txBox="1"/>
          <p:nvPr>
            <p:ph type="ctrTitle"/>
          </p:nvPr>
        </p:nvSpPr>
        <p:spPr>
          <a:prstGeom prst="rect">
            <a:avLst/>
          </a:prstGeom>
        </p:spPr>
        <p:txBody>
          <a:bodyPr/>
          <a:lstStyle/>
          <a:p>
            <a:pPr/>
            <a:r>
              <a:t>IPP Workgroup Session, Day 2</a:t>
            </a:r>
          </a:p>
        </p:txBody>
      </p:sp>
      <p:sp>
        <p:nvSpPr>
          <p:cNvPr id="221" name="August 16, 2018"/>
          <p:cNvSpPr txBox="1"/>
          <p:nvPr>
            <p:ph type="subTitle" sz="half" idx="1"/>
          </p:nvPr>
        </p:nvSpPr>
        <p:spPr>
          <a:prstGeom prst="rect">
            <a:avLst/>
          </a:prstGeom>
        </p:spPr>
        <p:txBody>
          <a:bodyPr/>
          <a:lstStyle>
            <a:lvl1pPr marR="40639">
              <a:spcBef>
                <a:spcPts val="500"/>
              </a:spcBef>
            </a:lvl1pPr>
          </a:lstStyle>
          <a:p>
            <a:pPr/>
            <a:r>
              <a:t>August 16, 2018</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8" name="PWG IP Policy"/>
          <p:cNvSpPr txBox="1"/>
          <p:nvPr>
            <p:ph type="title"/>
          </p:nvPr>
        </p:nvSpPr>
        <p:spPr>
          <a:prstGeom prst="rect">
            <a:avLst/>
          </a:prstGeom>
        </p:spPr>
        <p:txBody>
          <a:bodyPr/>
          <a:lstStyle/>
          <a:p>
            <a:pPr/>
            <a:r>
              <a:t>PWG IP Policy</a:t>
            </a:r>
          </a:p>
        </p:txBody>
      </p:sp>
      <p:sp>
        <p:nvSpPr>
          <p:cNvPr id="229"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7" name="Agenda"/>
          <p:cNvSpPr txBox="1"/>
          <p:nvPr>
            <p:ph type="title"/>
          </p:nvPr>
        </p:nvSpPr>
        <p:spPr>
          <a:prstGeom prst="rect">
            <a:avLst/>
          </a:prstGeom>
        </p:spPr>
        <p:txBody>
          <a:bodyPr/>
          <a:lstStyle/>
          <a:p>
            <a:pPr/>
            <a:r>
              <a:t>Agenda</a:t>
            </a:r>
          </a:p>
        </p:txBody>
      </p:sp>
      <p:graphicFrame>
        <p:nvGraphicFramePr>
          <p:cNvPr id="238"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09:00 - 10:30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TLS 1.3, IPP Authentication Methods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Authentication Methods (con't)</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3D v1.1, PWG Safe G-Code,              PWG/ AMSC / ISO 3D Discussion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39" name="August 16, 2018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16, 2018 (Mountain Daylight Time)</a:t>
            </a:r>
          </a:p>
        </p:txBody>
      </p:sp>
      <p:sp>
        <p:nvSpPr>
          <p:cNvPr id="2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7" name="TLS 1.3"/>
          <p:cNvSpPr txBox="1"/>
          <p:nvPr>
            <p:ph type="title"/>
          </p:nvPr>
        </p:nvSpPr>
        <p:spPr>
          <a:prstGeom prst="rect">
            <a:avLst/>
          </a:prstGeom>
        </p:spPr>
        <p:txBody>
          <a:bodyPr/>
          <a:lstStyle/>
          <a:p>
            <a:pPr/>
            <a:r>
              <a:t>TLS 1.3</a:t>
            </a:r>
          </a:p>
        </p:txBody>
      </p:sp>
      <p:sp>
        <p:nvSpPr>
          <p:cNvPr id="248" name="Lots of confusion over this new version of TLS…"/>
          <p:cNvSpPr txBox="1"/>
          <p:nvPr>
            <p:ph type="body" idx="1"/>
          </p:nvPr>
        </p:nvSpPr>
        <p:spPr>
          <a:prstGeom prst="rect">
            <a:avLst/>
          </a:prstGeom>
        </p:spPr>
        <p:txBody>
          <a:bodyPr/>
          <a:lstStyle/>
          <a:p>
            <a:pPr/>
            <a:r>
              <a:t>Lots of confusion over this new version of TLS</a:t>
            </a:r>
          </a:p>
          <a:p>
            <a:pPr lvl="1"/>
            <a:r>
              <a:t>Still waiting for RFC publication...</a:t>
            </a:r>
          </a:p>
          <a:p>
            <a:pPr lvl="1"/>
            <a:r>
              <a:t>Clients and Printers SHOULD start supporting TLS 1.3 as soon as possible</a:t>
            </a:r>
          </a:p>
          <a:p>
            <a:pPr/>
            <a:r>
              <a:t>IPP Everywhere™ v1.1 adds "1.3" version to the TLS key in the TXT record to allow a Client to discover the maximum TLS version a Printer supports without connecting</a:t>
            </a:r>
          </a:p>
          <a:p>
            <a:pPr lvl="1"/>
            <a:r>
              <a:t>... but the only way to know for sure is to negotiate a TLS connection since the DNS-SD TXT record could be spoofed</a:t>
            </a:r>
          </a:p>
          <a:p>
            <a:pPr/>
            <a:r>
              <a:t>No IPP attributes or values for TLS 1.3</a:t>
            </a:r>
          </a:p>
          <a:p>
            <a:pPr lvl="1"/>
            <a:r>
              <a:t>Most IPP Clients are looking for _ipps advertisements (TLS) and not for a specific version of TLS</a:t>
            </a:r>
          </a:p>
          <a:p>
            <a:pPr lvl="1"/>
            <a:r>
              <a:t>TLS version negotiation is handled separate from IPP just as DNS-SD is a discovery mechanism separate from IPP</a:t>
            </a:r>
          </a:p>
        </p:txBody>
      </p:sp>
      <p:sp>
        <p:nvSpPr>
          <p:cNvPr id="24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6" name="IPP Authentication Methods"/>
          <p:cNvSpPr txBox="1"/>
          <p:nvPr>
            <p:ph type="title"/>
          </p:nvPr>
        </p:nvSpPr>
        <p:spPr>
          <a:prstGeom prst="rect">
            <a:avLst/>
          </a:prstGeom>
        </p:spPr>
        <p:txBody>
          <a:bodyPr/>
          <a:lstStyle/>
          <a:p>
            <a:pPr/>
            <a:r>
              <a:t>IPP Authentication Methods</a:t>
            </a:r>
          </a:p>
        </p:txBody>
      </p:sp>
      <p:sp>
        <p:nvSpPr>
          <p:cNvPr id="257" name="Current white paper:…"/>
          <p:cNvSpPr txBox="1"/>
          <p:nvPr>
            <p:ph type="body" idx="1"/>
          </p:nvPr>
        </p:nvSpPr>
        <p:spPr>
          <a:prstGeom prst="rect">
            <a:avLst/>
          </a:prstGeom>
        </p:spPr>
        <p:txBody>
          <a:bodyPr/>
          <a:lstStyle/>
          <a:p>
            <a:pPr/>
            <a:r>
              <a:t>Current white paper:</a:t>
            </a:r>
          </a:p>
          <a:p>
            <a:pPr lvl="1"/>
            <a:r>
              <a:rPr u="sng">
                <a:hlinkClick r:id="rId3" invalidUrl="" action="" tgtFrame="" tooltip="" history="1" highlightClick="0" endSnd="0"/>
              </a:rPr>
              <a:t>https://ftp.pwg.org/pub/pwg/ipp/whitepaper/tb-ippauth-20180629-rev.pdf</a:t>
            </a:r>
            <a:r>
              <a:t> </a:t>
            </a:r>
          </a:p>
          <a:p>
            <a:pPr/>
            <a:r>
              <a:t>Provides an overview of how HTTP authentication methods are used with IPP</a:t>
            </a:r>
          </a:p>
          <a:p>
            <a:pPr lvl="1"/>
            <a:r>
              <a:t>Currently HTTP Basic, HTTP Digest, HTTP Bearer (OAuth 2.0), HTTP Negotiate (Kerberos), TLS Client Certificate</a:t>
            </a:r>
          </a:p>
          <a:p>
            <a:pPr lvl="1"/>
            <a:r>
              <a:t>Maybe HTTP MutualAuth and others in the future</a:t>
            </a:r>
          </a:p>
        </p:txBody>
      </p:sp>
      <p:sp>
        <p:nvSpPr>
          <p:cNvPr id="2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6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63"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6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65" name="Lunch Break"/>
          <p:cNvSpPr txBox="1"/>
          <p:nvPr>
            <p:ph type="ctrTitle"/>
          </p:nvPr>
        </p:nvSpPr>
        <p:spPr>
          <a:prstGeom prst="rect">
            <a:avLst/>
          </a:prstGeom>
        </p:spPr>
        <p:txBody>
          <a:bodyPr/>
          <a:lstStyle/>
          <a:p>
            <a:pPr/>
            <a:r>
              <a:t>Lunch Break</a:t>
            </a:r>
          </a:p>
        </p:txBody>
      </p:sp>
      <p:sp>
        <p:nvSpPr>
          <p:cNvPr id="266" name="Resuming at 12pm MT"/>
          <p:cNvSpPr txBox="1"/>
          <p:nvPr>
            <p:ph type="subTitle" sz="half" idx="1"/>
          </p:nvPr>
        </p:nvSpPr>
        <p:spPr>
          <a:prstGeom prst="rect">
            <a:avLst/>
          </a:prstGeom>
        </p:spPr>
        <p:txBody>
          <a:bodyPr/>
          <a:lstStyle/>
          <a:p>
            <a:pPr/>
          </a:p>
          <a:p>
            <a:pPr>
              <a:defRPr i="1"/>
            </a:pPr>
            <a:r>
              <a:t>Resuming at 12pm MT</a:t>
            </a:r>
          </a:p>
        </p:txBody>
      </p:sp>
      <p:sp>
        <p:nvSpPr>
          <p:cNvPr id="2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4" name="IPP Authentication Methods (con't)"/>
          <p:cNvSpPr txBox="1"/>
          <p:nvPr>
            <p:ph type="title"/>
          </p:nvPr>
        </p:nvSpPr>
        <p:spPr>
          <a:prstGeom prst="rect">
            <a:avLst/>
          </a:prstGeom>
        </p:spPr>
        <p:txBody>
          <a:bodyPr/>
          <a:lstStyle/>
          <a:p>
            <a:pPr/>
            <a:r>
              <a:t>IPP Authentication Methods (con't)</a:t>
            </a:r>
          </a:p>
        </p:txBody>
      </p:sp>
      <p:sp>
        <p:nvSpPr>
          <p:cNvPr id="275" name="What to discuss in the second half?"/>
          <p:cNvSpPr txBox="1"/>
          <p:nvPr>
            <p:ph type="body" idx="1"/>
          </p:nvPr>
        </p:nvSpPr>
        <p:spPr>
          <a:prstGeom prst="rect">
            <a:avLst/>
          </a:prstGeom>
        </p:spPr>
        <p:txBody>
          <a:bodyPr/>
          <a:lstStyle/>
          <a:p>
            <a:pPr/>
            <a:r>
              <a:t>What to discuss in the second half?</a:t>
            </a:r>
          </a:p>
        </p:txBody>
      </p:sp>
      <p:sp>
        <p:nvSpPr>
          <p:cNvPr id="2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1"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3" name="IPP 3D Printing Extensions v1.1"/>
          <p:cNvSpPr txBox="1"/>
          <p:nvPr>
            <p:ph type="title"/>
          </p:nvPr>
        </p:nvSpPr>
        <p:spPr>
          <a:prstGeom prst="rect">
            <a:avLst/>
          </a:prstGeom>
        </p:spPr>
        <p:txBody>
          <a:bodyPr/>
          <a:lstStyle/>
          <a:p>
            <a:pPr/>
            <a:r>
              <a:t>IPP 3D Printing Extensions v1.1</a:t>
            </a:r>
          </a:p>
        </p:txBody>
      </p:sp>
      <p:sp>
        <p:nvSpPr>
          <p:cNvPr id="284" name="Prototype draft:…"/>
          <p:cNvSpPr txBox="1"/>
          <p:nvPr>
            <p:ph type="body" idx="1"/>
          </p:nvPr>
        </p:nvSpPr>
        <p:spPr>
          <a:prstGeom prst="rect">
            <a:avLst/>
          </a:prstGeom>
        </p:spPr>
        <p:txBody>
          <a:bodyPr/>
          <a:lstStyle/>
          <a:p>
            <a:pPr/>
            <a:r>
              <a:t>Prototype draft:</a:t>
            </a:r>
          </a:p>
          <a:p>
            <a:pPr lvl="1"/>
            <a:r>
              <a:rPr u="sng">
                <a:hlinkClick r:id="rId3" invalidUrl="" action="" tgtFrame="" tooltip="" history="1" highlightClick="0" endSnd="0"/>
              </a:rPr>
              <a:t>https://ftp.pwg.org/pub/pwg/ipp/wd/wd-ipp3d11-20180704-rev.pdf</a:t>
            </a:r>
          </a:p>
          <a:p>
            <a:pPr/>
            <a:r>
              <a:t>Errata update to address specific implementation issues on entry-level 3D printers and enable support for generic cloud/local slicing services</a:t>
            </a:r>
          </a:p>
          <a:p>
            <a:pPr/>
            <a:r>
              <a:t>Proposed schedule:</a:t>
            </a:r>
          </a:p>
          <a:p>
            <a:pPr lvl="1"/>
            <a:r>
              <a:t>Stable draft Q4 2018</a:t>
            </a:r>
          </a:p>
        </p:txBody>
      </p:sp>
      <p:sp>
        <p:nvSpPr>
          <p:cNvPr id="2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2" name="PWG Safe G-Code Subset for 3D Printing"/>
          <p:cNvSpPr txBox="1"/>
          <p:nvPr>
            <p:ph type="title"/>
          </p:nvPr>
        </p:nvSpPr>
        <p:spPr>
          <a:prstGeom prst="rect">
            <a:avLst/>
          </a:prstGeom>
        </p:spPr>
        <p:txBody>
          <a:bodyPr/>
          <a:lstStyle/>
          <a:p>
            <a:pPr/>
            <a:r>
              <a:t>PWG Safe G-Code Subset for 3D Printing</a:t>
            </a:r>
          </a:p>
        </p:txBody>
      </p:sp>
      <p:sp>
        <p:nvSpPr>
          <p:cNvPr id="293" name="Stable draft:…"/>
          <p:cNvSpPr txBox="1"/>
          <p:nvPr>
            <p:ph type="body" idx="1"/>
          </p:nvPr>
        </p:nvSpPr>
        <p:spPr>
          <a:prstGeom prst="rect">
            <a:avLst/>
          </a:prstGeom>
        </p:spPr>
        <p:txBody>
          <a:bodyPr/>
          <a:lstStyle/>
          <a:p>
            <a:pPr/>
            <a:r>
              <a:t>Stable draft:</a:t>
            </a:r>
          </a:p>
          <a:p>
            <a:pPr lvl="1"/>
            <a:r>
              <a:rPr u="sng">
                <a:hlinkClick r:id="rId3" invalidUrl="" action="" tgtFrame="" tooltip="" history="1" highlightClick="0" endSnd="0"/>
              </a:rPr>
              <a:t>https://ftp.pwg.org/pub/pwg/ipp/wd/wd-pwgsafegcode10-20180704-rev.pdf</a:t>
            </a:r>
          </a:p>
          <a:p>
            <a:pPr/>
            <a:r>
              <a:t>Best Practice document that defines a common subset of G-Code for FDM printers</a:t>
            </a:r>
          </a:p>
          <a:p>
            <a:pPr lvl="1"/>
            <a:r>
              <a:t>Convenient format for adoption by existing 3D printers</a:t>
            </a:r>
          </a:p>
          <a:p>
            <a:pPr lvl="1"/>
            <a:r>
              <a:t>Targeting only as a best practice document because G-Code isn't an ideal long-term intermediate format</a:t>
            </a:r>
          </a:p>
          <a:p>
            <a:pPr/>
            <a:r>
              <a:t>Discussion:</a:t>
            </a:r>
          </a:p>
          <a:p>
            <a:pPr lvl="1"/>
            <a:r>
              <a:t>Other G-Code commands required?</a:t>
            </a:r>
          </a:p>
          <a:p>
            <a:pPr lvl="1"/>
            <a:r>
              <a:t>Other Printer Description or Job Template attributes required?</a:t>
            </a:r>
          </a:p>
          <a:p>
            <a:pPr/>
            <a:r>
              <a:t>Proposed schedule:</a:t>
            </a:r>
          </a:p>
          <a:p>
            <a:pPr lvl="1"/>
            <a:r>
              <a:t>IPP WG Last Call Q4 2018</a:t>
            </a:r>
          </a:p>
        </p:txBody>
      </p:sp>
      <p:sp>
        <p:nvSpPr>
          <p:cNvPr id="2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1" name="IPP 3D Liaison Discussions"/>
          <p:cNvSpPr txBox="1"/>
          <p:nvPr>
            <p:ph type="title"/>
          </p:nvPr>
        </p:nvSpPr>
        <p:spPr>
          <a:prstGeom prst="rect">
            <a:avLst/>
          </a:prstGeom>
        </p:spPr>
        <p:txBody>
          <a:bodyPr/>
          <a:lstStyle/>
          <a:p>
            <a:pPr/>
            <a:r>
              <a:t>IPP 3D Liaison Discussions</a:t>
            </a:r>
          </a:p>
        </p:txBody>
      </p:sp>
      <p:sp>
        <p:nvSpPr>
          <p:cNvPr id="302" name="ASTM Committee F42 on Additive Manufacturing Technologies…"/>
          <p:cNvSpPr txBox="1"/>
          <p:nvPr>
            <p:ph type="body" idx="1"/>
          </p:nvPr>
        </p:nvSpPr>
        <p:spPr>
          <a:prstGeom prst="rect">
            <a:avLst/>
          </a:prstGeom>
        </p:spPr>
        <p:txBody>
          <a:bodyPr/>
          <a:lstStyle/>
          <a:p>
            <a:pPr/>
            <a:r>
              <a:t>ASTM Committee F42 on Additive Manufacturing Technologies</a:t>
            </a:r>
          </a:p>
          <a:p>
            <a:pPr lvl="1"/>
            <a:r>
              <a:rPr u="sng">
                <a:hlinkClick r:id="rId3" invalidUrl="" action="" tgtFrame="" tooltip="" history="1" highlightClick="0" endSnd="0"/>
              </a:rPr>
              <a:t>www.astm.org/COMMITTEE/F42.htm</a:t>
            </a:r>
          </a:p>
          <a:p>
            <a:pPr/>
            <a:r>
              <a:t>IEEE Consumer 3D Printing Working Group (P3030)</a:t>
            </a:r>
          </a:p>
          <a:p>
            <a:pPr lvl="1"/>
            <a:r>
              <a:rPr u="sng">
                <a:hlinkClick r:id="rId4" invalidUrl="" action="" tgtFrame="" tooltip="" history="1" highlightClick="0" endSnd="0"/>
              </a:rPr>
              <a:t>standards.ieee.org/develop/wg/C3DP.html</a:t>
            </a:r>
          </a:p>
          <a:p>
            <a:pPr/>
            <a:r>
              <a:t>ISO/IEC JTC 1 3D Printing and Scanning Study Group</a:t>
            </a:r>
          </a:p>
          <a:p>
            <a:pPr lvl="1"/>
            <a:r>
              <a:rPr u="sng">
                <a:hlinkClick r:id="rId5" invalidUrl="" action="" tgtFrame="" tooltip="" history="1" highlightClick="0" endSnd="0"/>
              </a:rPr>
              <a:t>www.iso.org/committee/45020.html</a:t>
            </a:r>
          </a:p>
          <a:p>
            <a:pPr/>
            <a:r>
              <a:t>3D PDF Consortium</a:t>
            </a:r>
          </a:p>
          <a:p>
            <a:pPr lvl="1"/>
            <a:r>
              <a:rPr u="sng">
                <a:hlinkClick r:id="rId6" invalidUrl="" action="" tgtFrame="" tooltip="" history="1" highlightClick="0" endSnd="0"/>
              </a:rPr>
              <a:t>www.3dpdfconsortium.org</a:t>
            </a:r>
          </a:p>
          <a:p>
            <a:pPr/>
            <a:r>
              <a:t>3MF Consortium</a:t>
            </a:r>
          </a:p>
          <a:p>
            <a:pPr lvl="1"/>
            <a:r>
              <a:rPr u="sng">
                <a:hlinkClick r:id="rId7" invalidUrl="" action="" tgtFrame="" tooltip="" history="1" highlightClick="0" endSnd="0"/>
              </a:rPr>
              <a:t>www.3mf.io</a:t>
            </a:r>
          </a:p>
          <a:p>
            <a:pPr/>
            <a:r>
              <a:t>Press requests</a:t>
            </a:r>
          </a:p>
          <a:p>
            <a:pPr lvl="1"/>
            <a:r>
              <a:t>"3D Printing Industry" web site: </a:t>
            </a:r>
            <a:r>
              <a:rPr u="sng">
                <a:hlinkClick r:id="rId8" invalidUrl="" action="" tgtFrame="" tooltip="" history="1" highlightClick="0" endSnd="0"/>
              </a:rPr>
              <a:t>www.3dprintingindustry.com</a:t>
            </a:r>
          </a:p>
        </p:txBody>
      </p:sp>
      <p:sp>
        <p:nvSpPr>
          <p:cNvPr id="3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6"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07"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08"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09"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10" name="Next Steps"/>
          <p:cNvSpPr txBox="1"/>
          <p:nvPr>
            <p:ph type="ctrTitle"/>
          </p:nvPr>
        </p:nvSpPr>
        <p:spPr>
          <a:prstGeom prst="rect">
            <a:avLst/>
          </a:prstGeom>
        </p:spPr>
        <p:txBody>
          <a:bodyPr/>
          <a:lstStyle/>
          <a:p>
            <a:pPr/>
            <a:r>
              <a:t>Next Steps</a:t>
            </a:r>
          </a:p>
        </p:txBody>
      </p:sp>
      <p:sp>
        <p:nvSpPr>
          <p:cNvPr id="311" name="Body"/>
          <p:cNvSpPr txBox="1"/>
          <p:nvPr>
            <p:ph type="subTitle" sz="half" idx="1"/>
          </p:nvPr>
        </p:nvSpPr>
        <p:spPr>
          <a:prstGeom prst="rect">
            <a:avLst/>
          </a:prstGeom>
        </p:spPr>
        <p:txBody>
          <a:bodyPr/>
          <a:lstStyle/>
          <a:p>
            <a:pPr/>
          </a:p>
        </p:txBody>
      </p:sp>
      <p:sp>
        <p:nvSpPr>
          <p:cNvPr id="31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9" name="Next Steps (con't)"/>
          <p:cNvSpPr txBox="1"/>
          <p:nvPr>
            <p:ph type="title"/>
          </p:nvPr>
        </p:nvSpPr>
        <p:spPr>
          <a:prstGeom prst="rect">
            <a:avLst/>
          </a:prstGeom>
        </p:spPr>
        <p:txBody>
          <a:bodyPr/>
          <a:lstStyle/>
          <a:p>
            <a:pPr/>
            <a:r>
              <a:t>Next Steps (con't)</a:t>
            </a:r>
          </a:p>
        </p:txBody>
      </p:sp>
      <p:sp>
        <p:nvSpPr>
          <p:cNvPr id="320" name="IPP Authentication Methods (Smith)…"/>
          <p:cNvSpPr txBox="1"/>
          <p:nvPr>
            <p:ph type="body" idx="1"/>
          </p:nvPr>
        </p:nvSpPr>
        <p:spPr>
          <a:prstGeom prst="rect">
            <a:avLst/>
          </a:prstGeom>
        </p:spPr>
        <p:txBody>
          <a:bodyPr/>
          <a:lstStyle/>
          <a:p>
            <a:pPr/>
            <a:r>
              <a:t>IPP Authentication Methods (Smith)</a:t>
            </a:r>
          </a:p>
          <a:p>
            <a:pPr lvl="1"/>
            <a:r>
              <a:t>Continue developing as best practice</a:t>
            </a:r>
          </a:p>
          <a:p>
            <a:pPr/>
            <a:r>
              <a:t>IPP Job Reprint Password (Smith)</a:t>
            </a:r>
          </a:p>
          <a:p>
            <a:pPr lvl="1"/>
            <a:r>
              <a:t>IPP WG Last Call</a:t>
            </a:r>
          </a:p>
          <a:p>
            <a:pPr/>
            <a:r>
              <a:t>"How to Use the Internet Printing Protocol" Book (Mike/Pete/Smith)</a:t>
            </a:r>
          </a:p>
          <a:p>
            <a:pPr lvl="1"/>
            <a:r>
              <a:t>Publish stable version ASAP, post updates as needed</a:t>
            </a:r>
          </a:p>
          <a:p>
            <a:pPr/>
            <a:r>
              <a:t>IPP System Service (Ira/Mike)</a:t>
            </a:r>
          </a:p>
          <a:p>
            <a:pPr lvl="1"/>
            <a:r>
              <a:t>Stable working draft in Q4 2018</a:t>
            </a:r>
          </a:p>
          <a:p>
            <a:pPr/>
            <a:r>
              <a:t>IPP Everywhere and Self-Certification v1.1 (Mike/Smith)</a:t>
            </a:r>
          </a:p>
          <a:p>
            <a:pPr lvl="1"/>
            <a:r>
              <a:t>Stable working drafts/beta tools in Q4 2018</a:t>
            </a:r>
          </a:p>
        </p:txBody>
      </p:sp>
      <p:sp>
        <p:nvSpPr>
          <p:cNvPr id="3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8" name="Next Steps (con't)"/>
          <p:cNvSpPr txBox="1"/>
          <p:nvPr>
            <p:ph type="title"/>
          </p:nvPr>
        </p:nvSpPr>
        <p:spPr>
          <a:prstGeom prst="rect">
            <a:avLst/>
          </a:prstGeom>
        </p:spPr>
        <p:txBody>
          <a:bodyPr/>
          <a:lstStyle/>
          <a:p>
            <a:pPr/>
            <a:r>
              <a:t>Next Steps (con't)</a:t>
            </a:r>
          </a:p>
        </p:txBody>
      </p:sp>
      <p:sp>
        <p:nvSpPr>
          <p:cNvPr id="329" name="IPP 3D Printing Extensions v1.1 (Mike)…"/>
          <p:cNvSpPr txBox="1"/>
          <p:nvPr>
            <p:ph type="body" idx="1"/>
          </p:nvPr>
        </p:nvSpPr>
        <p:spPr>
          <a:prstGeom prst="rect">
            <a:avLst/>
          </a:prstGeom>
        </p:spPr>
        <p:txBody>
          <a:bodyPr/>
          <a:lstStyle/>
          <a:p>
            <a:pPr/>
            <a:r>
              <a:t>IPP 3D Printing Extensions v1.1 (Mike)</a:t>
            </a:r>
          </a:p>
          <a:p>
            <a:pPr lvl="1"/>
            <a:r>
              <a:t>Stable draft in Q4 2018 </a:t>
            </a:r>
          </a:p>
          <a:p>
            <a:pPr/>
            <a:r>
              <a:t>PWG Safe G-Code Subset for 3D Printing (Mike)</a:t>
            </a:r>
          </a:p>
          <a:p>
            <a:pPr lvl="1"/>
            <a:r>
              <a:t>IPP WG Last Call in Q4 2018 </a:t>
            </a:r>
          </a:p>
          <a:p>
            <a:pPr/>
            <a:r>
              <a:t>MFD Alerts v1.1 (Ira/Mike/Smith - Errata Update)</a:t>
            </a:r>
          </a:p>
          <a:p>
            <a:pPr lvl="1"/>
            <a:r>
              <a:t>Initial working draft in Q3/Q4 2018</a:t>
            </a:r>
          </a:p>
          <a:p>
            <a:pPr/>
            <a:r>
              <a:t>IPP Encrypted Jobs and Documents (Mike/Smith)</a:t>
            </a:r>
          </a:p>
          <a:p>
            <a:pPr lvl="1"/>
            <a:r>
              <a:t>Prototype draft in Q1 2019</a:t>
            </a:r>
          </a:p>
        </p:txBody>
      </p:sp>
      <p:sp>
        <p:nvSpPr>
          <p:cNvPr id="3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p:cNvSpPr txBox="1"/>
          <p:nvPr>
            <p:ph type="title"/>
          </p:nvPr>
        </p:nvSpPr>
        <p:spPr>
          <a:prstGeom prst="rect">
            <a:avLst/>
          </a:prstGeom>
        </p:spPr>
        <p:txBody>
          <a:bodyPr/>
          <a:lstStyle/>
          <a:p>
            <a:pPr/>
            <a:r>
              <a:t>Agenda</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Job Reprint Password</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System Service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August 15, 2018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15, 2018 (Mountain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7" name="More Information"/>
          <p:cNvSpPr txBox="1"/>
          <p:nvPr>
            <p:ph type="title"/>
          </p:nvPr>
        </p:nvSpPr>
        <p:spPr>
          <a:prstGeom prst="rect">
            <a:avLst/>
          </a:prstGeom>
        </p:spPr>
        <p:txBody>
          <a:bodyPr/>
          <a:lstStyle/>
          <a:p>
            <a:pPr/>
            <a:r>
              <a:t>More Information</a:t>
            </a:r>
          </a:p>
        </p:txBody>
      </p:sp>
      <p:sp>
        <p:nvSpPr>
          <p:cNvPr id="338"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August 30 and September 13, 2018 at 3pm ET</a:t>
            </a:r>
          </a:p>
        </p:txBody>
      </p:sp>
      <p:sp>
        <p:nvSpPr>
          <p:cNvPr id="3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p:cNvSpPr txBox="1"/>
          <p:nvPr>
            <p:ph type="title"/>
          </p:nvPr>
        </p:nvSpPr>
        <p:spPr>
          <a:prstGeom prst="rect">
            <a:avLst/>
          </a:prstGeom>
        </p:spPr>
        <p:txBody>
          <a:bodyPr/>
          <a:lstStyle/>
          <a:p>
            <a:pPr/>
            <a:r>
              <a:t>Agenda</a:t>
            </a:r>
          </a:p>
        </p:txBody>
      </p:sp>
      <p:graphicFrame>
        <p:nvGraphicFramePr>
          <p:cNvPr id="10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09:00 - 10:30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TLS 1.3, IPP Authentication Methods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Authentication Methods (con't)</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3D v1.1, PWG Safe G-Code,              PWG/ AMSC / ISO 3D Discussion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August 16, 2018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16, 2018 (Mountain Daylight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a:t>
            </a:r>
          </a:p>
          <a:p>
            <a:pPr lvl="1"/>
            <a:r>
              <a:t>Michael Sweet (Apple) – How to Use the Internet Printing Protocol, IPP 3D Printing Extensions v1.1, IPP Encrypted Jobs and Documents, IPP Everywhere v1.1, IPP Everywhere Printer Self-Certification Manual v1.1, IPP System Service, PWG Safe G-Code</a:t>
            </a:r>
          </a:p>
          <a:p>
            <a:pPr lvl="1"/>
            <a:r>
              <a:t>Smith Kennedy (HP Inc.) – How to Use the Internet Printing Protocol, IPP Authentication Methods, IPP Encrypted Jobs and Documents, IPP Job Reprint Password</a:t>
            </a:r>
          </a:p>
          <a:p>
            <a:pPr lvl="1"/>
            <a:r>
              <a:t>Peter Zehler (Xerox) - How to Use the Internet Printing Protocol</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3)"/>
          <p:cNvSpPr txBox="1"/>
          <p:nvPr>
            <p:ph type="title"/>
          </p:nvPr>
        </p:nvSpPr>
        <p:spPr>
          <a:prstGeom prst="rect">
            <a:avLst/>
          </a:prstGeom>
        </p:spPr>
        <p:txBody>
          <a:bodyPr/>
          <a:lstStyle/>
          <a:p>
            <a:pPr/>
            <a:r>
              <a:t>Status (1/3)</a:t>
            </a:r>
          </a:p>
        </p:txBody>
      </p:sp>
      <p:sp>
        <p:nvSpPr>
          <p:cNvPr id="130" name="PWG Specifications in development:…"/>
          <p:cNvSpPr txBox="1"/>
          <p:nvPr>
            <p:ph type="body" idx="1"/>
          </p:nvPr>
        </p:nvSpPr>
        <p:spPr>
          <a:prstGeom prst="rect">
            <a:avLst/>
          </a:prstGeom>
        </p:spPr>
        <p:txBody>
          <a:bodyPr/>
          <a:lstStyle/>
          <a:p>
            <a:pPr/>
            <a:r>
              <a:t>PWG Specifications in development:</a:t>
            </a:r>
          </a:p>
          <a:p>
            <a:pPr lvl="1"/>
            <a:r>
              <a:t>IPP 3D Printing Extensions v1.1		- Prototype Draft</a:t>
            </a:r>
          </a:p>
          <a:p>
            <a:pPr lvl="1"/>
            <a:r>
              <a:t>IPP Everywhere v1.1			- Prototype Draft</a:t>
            </a:r>
          </a:p>
          <a:p>
            <a:pPr lvl="1"/>
            <a:r>
              <a:t>IPP Everywhere Printer Self-Certification 	- Prototype Draft</a:t>
            </a:r>
            <a:br/>
            <a:r>
              <a:t>Manual v1.1</a:t>
            </a:r>
          </a:p>
          <a:p>
            <a:pPr lvl="1"/>
            <a:r>
              <a:t>IPP System Service v1.0			- Prototype Draft</a:t>
            </a:r>
          </a:p>
          <a:p>
            <a:pPr/>
            <a:r>
              <a:t>IPP Registration Documents in development:</a:t>
            </a:r>
          </a:p>
          <a:p>
            <a:pPr lvl="1"/>
            <a:r>
              <a:t>IPP Job Reprint Password			- Stable Draft</a:t>
            </a:r>
          </a:p>
          <a:p>
            <a:pPr/>
            <a:r>
              <a:t>IPP Best Practices in development:</a:t>
            </a:r>
          </a:p>
          <a:p>
            <a:pPr lvl="1"/>
            <a:r>
              <a:t>IPP Authentication Methods			- Interim Draft</a:t>
            </a:r>
          </a:p>
          <a:p>
            <a:pPr lvl="1"/>
            <a:r>
              <a:t>IPP Encrypted Jobs and Documents		- Interim Draft</a:t>
            </a:r>
          </a:p>
          <a:p>
            <a:pPr lvl="1"/>
            <a:r>
              <a:t>PWG Safe G-Code Subset for 3D Printing	- Stable Draft</a:t>
            </a:r>
          </a:p>
          <a:p>
            <a:pPr/>
            <a:r>
              <a:t>IPP Book in development:</a:t>
            </a:r>
          </a:p>
          <a:p>
            <a:pPr lvl="1"/>
            <a:r>
              <a:t>How to Use the Internet Printing Protocol	- Interim Draft</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3)"/>
          <p:cNvSpPr txBox="1"/>
          <p:nvPr>
            <p:ph type="title"/>
          </p:nvPr>
        </p:nvSpPr>
        <p:spPr>
          <a:prstGeom prst="rect">
            <a:avLst/>
          </a:prstGeom>
        </p:spPr>
        <p:txBody>
          <a:bodyPr/>
          <a:lstStyle/>
          <a:p>
            <a:pPr/>
            <a:r>
              <a:t>Status (2/3)</a:t>
            </a:r>
          </a:p>
        </p:txBody>
      </p:sp>
      <p:sp>
        <p:nvSpPr>
          <p:cNvPr id="139" name="Recent IPP WG Approved Documents:…"/>
          <p:cNvSpPr txBox="1"/>
          <p:nvPr>
            <p:ph type="body" idx="1"/>
          </p:nvPr>
        </p:nvSpPr>
        <p:spPr>
          <a:prstGeom prst="rect">
            <a:avLst/>
          </a:prstGeom>
        </p:spPr>
        <p:txBody>
          <a:bodyPr/>
          <a:lstStyle/>
          <a:p>
            <a:pPr/>
            <a:r>
              <a:t>Recent IPP WG Approved Documents:</a:t>
            </a:r>
          </a:p>
          <a:p>
            <a:pPr lvl="1"/>
            <a:r>
              <a:t>"IPP Get-User-Printer-Attributes" Registration</a:t>
            </a:r>
          </a:p>
          <a:p>
            <a:pPr lvl="1"/>
            <a:r>
              <a:t>"IPP Presets" Registration</a:t>
            </a:r>
          </a:p>
          <a:p>
            <a:pPr lvl="1"/>
            <a:r>
              <a:t>"Supporting Multi-Purpose Trays" Best Practice</a:t>
            </a:r>
          </a:p>
          <a:p>
            <a:pPr lvl="1"/>
            <a:r>
              <a:t>"IPP Privacy Attributes" Registration</a:t>
            </a:r>
          </a:p>
          <a:p>
            <a:pPr lvl="1"/>
          </a:p>
          <a:p>
            <a:pPr/>
            <a:r>
              <a:t>Recent PWG Approved Documents:</a:t>
            </a:r>
          </a:p>
          <a:p>
            <a:pPr lvl="1"/>
            <a:r>
              <a:t>PWG 3D Print Job Ticket and Associated Capabilities v1.0 (PJT3D)</a:t>
            </a:r>
          </a:p>
          <a:p>
            <a:pPr lvl="1"/>
            <a:r>
              <a:t>PWG 5100.1-2017: IPP Finishings 2.1 (FIN)</a:t>
            </a:r>
          </a:p>
          <a:p>
            <a:pPr lvl="1"/>
            <a:r>
              <a:t>PWG 5100.21-2017: IPP 3D Printing Extensions v1.0 (3D)</a:t>
            </a:r>
            <a:br/>
          </a:p>
          <a:p>
            <a:pPr/>
            <a:r>
              <a:t>Recent IETF RFCs:</a:t>
            </a:r>
          </a:p>
          <a:p>
            <a:pPr lvl="1"/>
            <a:r>
              <a:t>RFC 8010: Internet Printing Protocol/1.1: Encoding and Transport</a:t>
            </a:r>
          </a:p>
          <a:p>
            <a:pPr lvl="1"/>
            <a:r>
              <a:t>RFC 8011: Internet Printing Protocol/1.1: Model and Semantics</a:t>
            </a:r>
          </a:p>
          <a:p>
            <a:pPr lvl="1"/>
            <a:r>
              <a:t>STD 92: Internet Printing Protocol/1.1 (RFCs 8010 and 8011)</a:t>
            </a:r>
          </a:p>
        </p:txBody>
      </p:sp>
      <p:sp>
        <p:nvSpPr>
          <p:cNvPr id="14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Status (3/3)"/>
          <p:cNvSpPr txBox="1"/>
          <p:nvPr>
            <p:ph type="title"/>
          </p:nvPr>
        </p:nvSpPr>
        <p:spPr>
          <a:prstGeom prst="rect">
            <a:avLst/>
          </a:prstGeom>
        </p:spPr>
        <p:txBody>
          <a:bodyPr/>
          <a:lstStyle/>
          <a:p>
            <a:pPr/>
            <a:r>
              <a:t>Status (3/3)</a:t>
            </a:r>
          </a:p>
        </p:txBody>
      </p:sp>
      <p:sp>
        <p:nvSpPr>
          <p:cNvPr id="148"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272 printers currently listed (more than doubled since August 2017)</a:t>
            </a:r>
          </a:p>
          <a:p>
            <a:pPr lvl="1"/>
            <a:r>
              <a:t>Second 1.0 self-certification tools update released in October 2017</a:t>
            </a:r>
          </a:p>
          <a:p>
            <a:pPr lvl="1"/>
            <a:r>
              <a:rPr i="1"/>
              <a:t>Third 1.0 self-certification tools update in testing</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49"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