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1pPr>
    <a:lvl2pPr marL="57799" marR="57799" indent="3429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2pPr>
    <a:lvl3pPr marL="57799" marR="57799" indent="6858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3pPr>
    <a:lvl4pPr marL="57799" marR="57799" indent="10287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4pPr>
    <a:lvl5pPr marL="57799" marR="57799" indent="13716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5pPr>
    <a:lvl6pPr marL="57799" marR="57799" indent="17145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6pPr>
    <a:lvl7pPr marL="57799" marR="57799" indent="20574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7pPr>
    <a:lvl8pPr marL="57799" marR="57799" indent="24003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8pPr>
    <a:lvl9pPr marL="57799" marR="57799" indent="27432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b="def" i="def"/>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def" i="de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65" name="Shape 65"/>
          <p:cNvSpPr/>
          <p:nvPr>
            <p:ph type="sldImg"/>
          </p:nvPr>
        </p:nvSpPr>
        <p:spPr>
          <a:xfrm>
            <a:off x="1143000" y="685800"/>
            <a:ext cx="4572000" cy="3429000"/>
          </a:xfrm>
          <a:prstGeom prst="rect">
            <a:avLst/>
          </a:prstGeom>
        </p:spPr>
        <p:txBody>
          <a:bodyPr/>
          <a:lstStyle/>
          <a:p>
            <a:pPr/>
          </a:p>
        </p:txBody>
      </p:sp>
      <p:sp>
        <p:nvSpPr>
          <p:cNvPr id="66" name="Shape 66"/>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825500" latinLnBrk="0">
      <a:defRPr>
        <a:latin typeface="Lucida Grande"/>
        <a:ea typeface="Lucida Grande"/>
        <a:cs typeface="Lucida Grande"/>
        <a:sym typeface="Lucida Grande"/>
      </a:defRPr>
    </a:lvl1pPr>
    <a:lvl2pPr indent="228600" defTabSz="825500" latinLnBrk="0">
      <a:defRPr>
        <a:latin typeface="Lucida Grande"/>
        <a:ea typeface="Lucida Grande"/>
        <a:cs typeface="Lucida Grande"/>
        <a:sym typeface="Lucida Grande"/>
      </a:defRPr>
    </a:lvl2pPr>
    <a:lvl3pPr indent="457200" defTabSz="825500" latinLnBrk="0">
      <a:defRPr>
        <a:latin typeface="Lucida Grande"/>
        <a:ea typeface="Lucida Grande"/>
        <a:cs typeface="Lucida Grande"/>
        <a:sym typeface="Lucida Grande"/>
      </a:defRPr>
    </a:lvl3pPr>
    <a:lvl4pPr indent="685800" defTabSz="825500" latinLnBrk="0">
      <a:defRPr>
        <a:latin typeface="Lucida Grande"/>
        <a:ea typeface="Lucida Grande"/>
        <a:cs typeface="Lucida Grande"/>
        <a:sym typeface="Lucida Grande"/>
      </a:defRPr>
    </a:lvl4pPr>
    <a:lvl5pPr indent="914400" defTabSz="825500" latinLnBrk="0">
      <a:defRPr>
        <a:latin typeface="Lucida Grande"/>
        <a:ea typeface="Lucida Grande"/>
        <a:cs typeface="Lucida Grande"/>
        <a:sym typeface="Lucida Grande"/>
      </a:defRPr>
    </a:lvl5pPr>
    <a:lvl6pPr indent="1143000" defTabSz="825500" latinLnBrk="0">
      <a:defRPr>
        <a:latin typeface="Lucida Grande"/>
        <a:ea typeface="Lucida Grande"/>
        <a:cs typeface="Lucida Grande"/>
        <a:sym typeface="Lucida Grande"/>
      </a:defRPr>
    </a:lvl6pPr>
    <a:lvl7pPr indent="1371600" defTabSz="825500" latinLnBrk="0">
      <a:defRPr>
        <a:latin typeface="Lucida Grande"/>
        <a:ea typeface="Lucida Grande"/>
        <a:cs typeface="Lucida Grande"/>
        <a:sym typeface="Lucida Grande"/>
      </a:defRPr>
    </a:lvl7pPr>
    <a:lvl8pPr indent="1600200" defTabSz="825500" latinLnBrk="0">
      <a:defRPr>
        <a:latin typeface="Lucida Grande"/>
        <a:ea typeface="Lucida Grande"/>
        <a:cs typeface="Lucida Grande"/>
        <a:sym typeface="Lucida Grande"/>
      </a:defRPr>
    </a:lvl8pPr>
    <a:lvl9pPr indent="1828800" defTabSz="825500" latinLnBrk="0">
      <a:defRPr>
        <a:latin typeface="Lucida Grande"/>
        <a:ea typeface="Lucida Grande"/>
        <a:cs typeface="Lucida Grande"/>
        <a:sym typeface="Lucida Grand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0" showMasterPhAnim="1">
  <p:cSld name="Title">
    <p:spTree>
      <p:nvGrpSpPr>
        <p:cNvPr id="1" name=""/>
        <p:cNvGrpSpPr/>
        <p:nvPr/>
      </p:nvGrpSpPr>
      <p:grpSpPr>
        <a:xfrm>
          <a:off x="0" y="0"/>
          <a:ext cx="0" cy="0"/>
          <a:chOff x="0" y="0"/>
          <a:chExt cx="0" cy="0"/>
        </a:xfrm>
      </p:grpSpPr>
      <p:sp>
        <p:nvSpPr>
          <p:cNvPr id="1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8"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9" name="Copyright © 2018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0"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1" name="Title Text"/>
          <p:cNvSpPr txBox="1"/>
          <p:nvPr>
            <p:ph type="title"/>
          </p:nvPr>
        </p:nvSpPr>
        <p:spPr>
          <a:xfrm>
            <a:off x="647700" y="4533900"/>
            <a:ext cx="11709400" cy="1803400"/>
          </a:xfrm>
          <a:prstGeom prst="rect">
            <a:avLst/>
          </a:prstGeom>
        </p:spPr>
        <p:txBody>
          <a:bodyPr/>
          <a:lstStyle>
            <a:lvl1pPr>
              <a:defRPr>
                <a:solidFill>
                  <a:srgbClr val="000000"/>
                </a:solidFill>
                <a:uFill>
                  <a:solidFill>
                    <a:srgbClr val="000000"/>
                  </a:solidFill>
                </a:uFill>
              </a:defRPr>
            </a:lvl1pPr>
          </a:lstStyle>
          <a:p>
            <a:pPr/>
            <a:r>
              <a:t>Title Text</a:t>
            </a:r>
          </a:p>
        </p:txBody>
      </p:sp>
      <p:sp>
        <p:nvSpPr>
          <p:cNvPr id="22" name="Body Level One…"/>
          <p:cNvSpPr txBox="1"/>
          <p:nvPr>
            <p:ph type="body" sz="half" idx="1"/>
          </p:nvPr>
        </p:nvSpPr>
        <p:spPr>
          <a:xfrm>
            <a:off x="647700" y="6324600"/>
            <a:ext cx="11709400" cy="2895600"/>
          </a:xfrm>
          <a:prstGeom prst="rect">
            <a:avLst/>
          </a:prstGeom>
        </p:spPr>
        <p:txBody>
          <a:bodyPr/>
          <a:lstStyle>
            <a:lvl1pPr marL="0" indent="0">
              <a:buSzTx/>
              <a:buNone/>
              <a:defRPr sz="3400"/>
            </a:lvl1pPr>
            <a:lvl2pPr marL="0" indent="0">
              <a:buSzTx/>
              <a:buNone/>
              <a:defRPr sz="3400"/>
            </a:lvl2pPr>
            <a:lvl3pPr marL="0" indent="0">
              <a:buSzTx/>
              <a:buNone/>
              <a:defRPr sz="3400"/>
            </a:lvl3pPr>
            <a:lvl4pPr marL="0" indent="0">
              <a:buSzTx/>
              <a:buNone/>
              <a:defRPr sz="3400"/>
            </a:lvl4pPr>
            <a:lvl5pPr marL="0" indent="0">
              <a:buSzTx/>
              <a:buNone/>
              <a:defRPr sz="34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 Slide">
    <p:spTree>
      <p:nvGrpSpPr>
        <p:cNvPr id="1" name=""/>
        <p:cNvGrpSpPr/>
        <p:nvPr/>
      </p:nvGrpSpPr>
      <p:grpSpPr>
        <a:xfrm>
          <a:off x="0" y="0"/>
          <a:ext cx="0" cy="0"/>
          <a:chOff x="0" y="0"/>
          <a:chExt cx="0" cy="0"/>
        </a:xfrm>
      </p:grpSpPr>
      <p:sp>
        <p:nvSpPr>
          <p:cNvPr id="30" name="Title Text"/>
          <p:cNvSpPr txBox="1"/>
          <p:nvPr>
            <p:ph type="title"/>
          </p:nvPr>
        </p:nvSpPr>
        <p:spPr>
          <a:prstGeom prst="rect">
            <a:avLst/>
          </a:prstGeom>
        </p:spPr>
        <p:txBody>
          <a:bodyPr/>
          <a:lstStyle/>
          <a:p>
            <a:pPr/>
            <a:r>
              <a:t>Title Text</a:t>
            </a:r>
          </a:p>
        </p:txBody>
      </p:sp>
      <p:sp>
        <p:nvSpPr>
          <p:cNvPr id="3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3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iagram Slide">
    <p:spTree>
      <p:nvGrpSpPr>
        <p:cNvPr id="1" name=""/>
        <p:cNvGrpSpPr/>
        <p:nvPr/>
      </p:nvGrpSpPr>
      <p:grpSpPr>
        <a:xfrm>
          <a:off x="0" y="0"/>
          <a:ext cx="0" cy="0"/>
          <a:chOff x="0" y="0"/>
          <a:chExt cx="0" cy="0"/>
        </a:xfrm>
      </p:grpSpPr>
      <p:sp>
        <p:nvSpPr>
          <p:cNvPr id="3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2"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4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4" name="Title Text"/>
          <p:cNvSpPr txBox="1"/>
          <p:nvPr>
            <p:ph type="title"/>
          </p:nvPr>
        </p:nvSpPr>
        <p:spPr>
          <a:xfrm>
            <a:off x="647700" y="65475"/>
            <a:ext cx="10782300" cy="1447801"/>
          </a:xfrm>
          <a:prstGeom prst="rect">
            <a:avLst/>
          </a:prstGeom>
        </p:spPr>
        <p:txBody>
          <a:bodyPr/>
          <a:lstStyle/>
          <a:p>
            <a:pPr/>
            <a:r>
              <a:t>Title Text</a:t>
            </a:r>
          </a:p>
        </p:txBody>
      </p:sp>
      <p:sp>
        <p:nvSpPr>
          <p:cNvPr id="4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2-Column Slide">
    <p:spTree>
      <p:nvGrpSpPr>
        <p:cNvPr id="1" name=""/>
        <p:cNvGrpSpPr/>
        <p:nvPr/>
      </p:nvGrpSpPr>
      <p:grpSpPr>
        <a:xfrm>
          <a:off x="0" y="0"/>
          <a:ext cx="0" cy="0"/>
          <a:chOff x="0" y="0"/>
          <a:chExt cx="0" cy="0"/>
        </a:xfrm>
      </p:grpSpPr>
      <p:sp>
        <p:nvSpPr>
          <p:cNvPr id="5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5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55"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5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57" name="Title Text"/>
          <p:cNvSpPr txBox="1"/>
          <p:nvPr>
            <p:ph type="title"/>
          </p:nvPr>
        </p:nvSpPr>
        <p:spPr>
          <a:xfrm>
            <a:off x="647700" y="65475"/>
            <a:ext cx="10744200" cy="1447801"/>
          </a:xfrm>
          <a:prstGeom prst="rect">
            <a:avLst/>
          </a:prstGeom>
        </p:spPr>
        <p:txBody>
          <a:bodyPr/>
          <a:lstStyle/>
          <a:p>
            <a:pPr/>
            <a:r>
              <a:t>Title Text</a:t>
            </a:r>
          </a:p>
        </p:txBody>
      </p:sp>
      <p:sp>
        <p:nvSpPr>
          <p:cNvPr id="58" name="Body Level One…"/>
          <p:cNvSpPr txBox="1"/>
          <p:nvPr>
            <p:ph type="body" idx="1"/>
          </p:nvPr>
        </p:nvSpPr>
        <p:spPr>
          <a:xfrm>
            <a:off x="647700" y="1955800"/>
            <a:ext cx="11557000" cy="7480300"/>
          </a:xfrm>
          <a:prstGeom prst="rect">
            <a:avLst/>
          </a:prstGeom>
        </p:spPr>
        <p:txBody>
          <a:bodyPr numCol="2" spcCol="577850"/>
          <a:lstStyle/>
          <a:p>
            <a:pPr/>
            <a:r>
              <a:t>Body Level One</a:t>
            </a:r>
          </a:p>
          <a:p>
            <a:pPr lvl="1"/>
            <a:r>
              <a:t>Body Level Two</a:t>
            </a:r>
          </a:p>
          <a:p>
            <a:pPr lvl="2"/>
            <a:r>
              <a:t>Body Level Three</a:t>
            </a:r>
          </a:p>
          <a:p>
            <a:pPr lvl="3"/>
            <a:r>
              <a:t>Body Level Four</a:t>
            </a:r>
          </a:p>
          <a:p>
            <a:pPr lvl="4"/>
            <a:r>
              <a:t>Body Level Five</a:t>
            </a:r>
          </a:p>
        </p:txBody>
      </p:sp>
      <p:sp>
        <p:nvSpPr>
          <p:cNvPr id="5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7" name="Title Text"/>
          <p:cNvSpPr txBox="1"/>
          <p:nvPr>
            <p:ph type="title"/>
          </p:nvPr>
        </p:nvSpPr>
        <p:spPr>
          <a:xfrm>
            <a:off x="647700" y="65475"/>
            <a:ext cx="10769600" cy="1447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b"/>
          <a:lstStyle/>
          <a:p>
            <a:pPr/>
            <a:r>
              <a:t>Title Text</a:t>
            </a:r>
          </a:p>
        </p:txBody>
      </p:sp>
      <p:sp>
        <p:nvSpPr>
          <p:cNvPr id="8" name="Body Level One…"/>
          <p:cNvSpPr txBox="1"/>
          <p:nvPr>
            <p:ph type="body" idx="1"/>
          </p:nvPr>
        </p:nvSpPr>
        <p:spPr>
          <a:xfrm>
            <a:off x="647700" y="1955800"/>
            <a:ext cx="11709400" cy="74803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lstStyle>
            <a:lvl2pPr marL="783590" indent="-285750">
              <a:spcBef>
                <a:spcPts val="600"/>
              </a:spcBef>
              <a:defRPr sz="2400"/>
            </a:lvl2pPr>
            <a:lvl3pPr marL="1183639" indent="-228600">
              <a:defRPr sz="2400"/>
            </a:lvl3pPr>
            <a:lvl4pPr marL="1640839" indent="-228600">
              <a:spcBef>
                <a:spcPts val="500"/>
              </a:spcBef>
              <a:defRPr sz="1800"/>
            </a:lvl4pPr>
            <a:lvl5pPr marL="2098039" indent="-228600">
              <a:spcBef>
                <a:spcPts val="500"/>
              </a:spcBef>
              <a:defRPr sz="1800"/>
            </a:lvl5pPr>
          </a:lstStyle>
          <a:p>
            <a:pPr/>
            <a:r>
              <a:t>Body Level One</a:t>
            </a:r>
          </a:p>
          <a:p>
            <a:pPr lvl="1"/>
            <a:r>
              <a:t>Body Level Two</a:t>
            </a:r>
          </a:p>
          <a:p>
            <a:pPr lvl="2"/>
            <a:r>
              <a:t>Body Level Three</a:t>
            </a:r>
          </a:p>
          <a:p>
            <a:pPr lvl="3"/>
            <a:r>
              <a:t>Body Level Four</a:t>
            </a:r>
          </a:p>
          <a:p>
            <a:pPr lvl="4"/>
            <a:r>
              <a:t>Body Level Five</a:t>
            </a:r>
          </a:p>
        </p:txBody>
      </p:sp>
      <p:sp>
        <p:nvSpPr>
          <p:cNvPr id="9" name="Slide Number"/>
          <p:cNvSpPr txBox="1"/>
          <p:nvPr>
            <p:ph type="sldNum" sz="quarter" idx="2"/>
          </p:nvPr>
        </p:nvSpPr>
        <p:spPr>
          <a:xfrm>
            <a:off x="12513354" y="9487551"/>
            <a:ext cx="210468" cy="197384"/>
          </a:xfrm>
          <a:prstGeom prst="rect">
            <a:avLst/>
          </a:prstGeom>
          <a:ln w="12700">
            <a:miter lim="400000"/>
          </a:ln>
        </p:spPr>
        <p:txBody>
          <a:bodyPr wrap="none" lIns="0" tIns="0" rIns="0" bIns="0" anchor="ctr">
            <a:spAutoFit/>
          </a:bodyPr>
          <a:lstStyle>
            <a:lvl1pPr marL="0" marR="0" algn="ctr" defTabSz="825500">
              <a:defRPr sz="1400">
                <a:solidFill>
                  <a:srgbClr val="FFFFFF"/>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Lst>
  <p:transition xmlns:p14="http://schemas.microsoft.com/office/powerpoint/2010/main" spd="med" advClick="1"/>
  <p:txStyles>
    <p:titleStyle>
      <a:lvl1pPr marL="57799" marR="57799" indent="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1pPr>
      <a:lvl2pPr marL="57799" marR="57799" indent="2286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2pPr>
      <a:lvl3pPr marL="57799" marR="57799" indent="4572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3pPr>
      <a:lvl4pPr marL="57799" marR="57799" indent="6858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4pPr>
      <a:lvl5pPr marL="57799" marR="57799" indent="9144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5pPr>
      <a:lvl6pPr marL="57799" marR="57799" indent="11430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6pPr>
      <a:lvl7pPr marL="57799" marR="57799" indent="13716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7pPr>
      <a:lvl8pPr marL="57799" marR="57799" indent="16002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8pPr>
      <a:lvl9pPr marL="57799" marR="57799" indent="18288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9pPr>
    </p:titleStyle>
    <p:bodyStyle>
      <a:lvl1pPr marL="383540" marR="57799" indent="-3429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1pPr>
      <a:lvl2pPr marL="855027" marR="57799" indent="-357187"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2pPr>
      <a:lvl3pPr marL="1240789" marR="57799" indent="-28575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3pPr>
      <a:lvl4pPr marL="17932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4pPr>
      <a:lvl5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5pPr>
      <a:lvl6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6pPr>
      <a:lvl7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7pPr>
      <a:lvl8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8pPr>
      <a:lvl9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9pPr>
    </p:bodyStyle>
    <p:otherStyle>
      <a:lvl1pPr marL="0" marR="0" indent="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1pPr>
      <a:lvl2pPr marL="0" marR="0" indent="2286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2pPr>
      <a:lvl3pPr marL="0" marR="0" indent="4572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3pPr>
      <a:lvl4pPr marL="0" marR="0" indent="6858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4pPr>
      <a:lvl5pPr marL="0" marR="0" indent="9144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5pPr>
      <a:lvl6pPr marL="0" marR="0" indent="11430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6pPr>
      <a:lvl7pPr marL="0" marR="0" indent="13716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7pPr>
      <a:lvl8pPr marL="0" marR="0" indent="16002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8pPr>
      <a:lvl9pPr marL="0" marR="0" indent="18288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github.com/istopwg/ippsample/projects/6" TargetMode="External"/></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ipp/" TargetMode="External"/><Relationship Id="rId4" Type="http://schemas.openxmlformats.org/officeDocument/2006/relationships/hyperlink" Target="https://www.pwg.org/ippeveselfcert" TargetMode="External"/><Relationship Id="rId5" Type="http://schemas.openxmlformats.org/officeDocument/2006/relationships/hyperlink" Target="http://www.pwg.org/printers" TargetMode="External"/><Relationship Id="rId6" Type="http://schemas.openxmlformats.org/officeDocument/2006/relationships/hyperlink" Target="https://github.com/istopwg/ippeveselfcert" TargetMode="External"/></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eve11-20180704-rev.pdf" TargetMode="External"/><Relationship Id="rId4" Type="http://schemas.openxmlformats.org/officeDocument/2006/relationships/hyperlink" Target="https://ftp.pwg.org/pub/pwg/ipp/wd/wd-ippeveselfcert11-20180704-rev.pdf" TargetMode="External"/></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reprintpwd-20180620-rev.pdf" TargetMode="External"/></Relationships>

</file>

<file path=ppt/slides/_rels/slide1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system10-20180701-rev.pdf" TargetMode="External"/></Relationships>

</file>

<file path=ppt/slides/_rels/slide17.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19.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2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hitepaper/tb-ippauth-20180629-rev.pdf" TargetMode="External"/></Relationships>

</file>

<file path=ppt/slides/_rels/slide2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3d11-20180704-rev.pdf" TargetMode="External"/></Relationships>

</file>

<file path=ppt/slides/_rels/slide2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pwgsafegcode10-20180704-rev.pdf" TargetMode="External"/></Relationships>

</file>

<file path=ppt/slides/_rels/slide2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astm.org/COMMITTEE/F42.htm" TargetMode="External"/><Relationship Id="rId4" Type="http://schemas.openxmlformats.org/officeDocument/2006/relationships/hyperlink" Target="http://standards.ieee.org/develop/wg/C3DP.html" TargetMode="External"/><Relationship Id="rId5" Type="http://schemas.openxmlformats.org/officeDocument/2006/relationships/hyperlink" Target="http://www.iso.org/committee/45020.html" TargetMode="External"/><Relationship Id="rId6" Type="http://schemas.openxmlformats.org/officeDocument/2006/relationships/hyperlink" Target="http://www.3dpdfconsortium.org" TargetMode="External"/><Relationship Id="rId7" Type="http://schemas.openxmlformats.org/officeDocument/2006/relationships/hyperlink" Target="http://www.3mf.io" TargetMode="External"/><Relationship Id="rId8" Type="http://schemas.openxmlformats.org/officeDocument/2006/relationships/hyperlink" Target="http://www.3dprintingindustry.com" TargetMode="External"/></Relationships>

</file>

<file path=ppt/slides/_rels/slide27.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3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pwg.org/ipp/index.html" TargetMode="External"/><Relationship Id="rId4" Type="http://schemas.openxmlformats.org/officeDocument/2006/relationships/hyperlink" Target="https://www.pwg.org/mailman/listinfo/ipp" TargetMode="External"/></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charter/ch-ipp-charter-20170615.pdf" TargetMode="External"/></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ipp/ipp-registrations.xml" TargetMode="External"/><Relationship Id="rId4" Type="http://schemas.openxmlformats.org/officeDocument/2006/relationships/hyperlink" Target="https://github.com/istopwg/ippregistry" TargetMode="External"/><Relationship Id="rId5" Type="http://schemas.openxmlformats.org/officeDocument/2006/relationships/hyperlink" Target="https://www.pwg.org/printers" TargetMode="External"/><Relationship Id="rId6" Type="http://schemas.openxmlformats.org/officeDocument/2006/relationships/hyperlink" Target="https://github.com/istopwg/ippsample" TargetMode="Externa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69"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70"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71" name="Copyright © 2018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72"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73"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74" name="IPP Workgroup Session, Day 1"/>
          <p:cNvSpPr txBox="1"/>
          <p:nvPr>
            <p:ph type="ctrTitle"/>
          </p:nvPr>
        </p:nvSpPr>
        <p:spPr>
          <a:prstGeom prst="rect">
            <a:avLst/>
          </a:prstGeom>
        </p:spPr>
        <p:txBody>
          <a:bodyPr/>
          <a:lstStyle/>
          <a:p>
            <a:pPr/>
            <a:r>
              <a:t>IPP Workgroup Session, Day 1</a:t>
            </a:r>
          </a:p>
        </p:txBody>
      </p:sp>
      <p:sp>
        <p:nvSpPr>
          <p:cNvPr id="75" name="August 15, 2018"/>
          <p:cNvSpPr txBox="1"/>
          <p:nvPr>
            <p:ph type="subTitle" sz="half" idx="1"/>
          </p:nvPr>
        </p:nvSpPr>
        <p:spPr>
          <a:prstGeom prst="rect">
            <a:avLst/>
          </a:prstGeom>
        </p:spPr>
        <p:txBody>
          <a:bodyPr/>
          <a:lstStyle>
            <a:lvl1pPr marR="40639">
              <a:spcBef>
                <a:spcPts val="500"/>
              </a:spcBef>
            </a:lvl1pPr>
          </a:lstStyle>
          <a:p>
            <a:pPr/>
            <a:r>
              <a:t>August 15, 2018</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1"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52"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5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54"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5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56" name="Google Summer of Code 2018"/>
          <p:cNvSpPr txBox="1"/>
          <p:nvPr>
            <p:ph type="title"/>
          </p:nvPr>
        </p:nvSpPr>
        <p:spPr>
          <a:prstGeom prst="rect">
            <a:avLst/>
          </a:prstGeom>
        </p:spPr>
        <p:txBody>
          <a:bodyPr/>
          <a:lstStyle/>
          <a:p>
            <a:pPr/>
            <a:r>
              <a:t>Google Summer of Code 2018</a:t>
            </a:r>
          </a:p>
        </p:txBody>
      </p:sp>
      <p:sp>
        <p:nvSpPr>
          <p:cNvPr id="157" name="Test file projects are identifying multiple issues:…"/>
          <p:cNvSpPr txBox="1"/>
          <p:nvPr>
            <p:ph type="body" idx="1"/>
          </p:nvPr>
        </p:nvSpPr>
        <p:spPr>
          <a:prstGeom prst="rect">
            <a:avLst/>
          </a:prstGeom>
        </p:spPr>
        <p:txBody>
          <a:bodyPr/>
          <a:lstStyle/>
          <a:p>
            <a:pPr/>
            <a:r>
              <a:t>Test file projects are identifying multiple issues:</a:t>
            </a:r>
          </a:p>
          <a:p>
            <a:pPr lvl="1"/>
            <a:r>
              <a:t>Technical errata for RFC 3996 and PWG 5100.7</a:t>
            </a:r>
          </a:p>
          <a:p>
            <a:pPr lvl="1"/>
            <a:r>
              <a:t>ippserver/ipptransform bugs being tracked in new Conformance project:</a:t>
            </a:r>
          </a:p>
          <a:p>
            <a:pPr lvl="2"/>
            <a:r>
              <a:rPr u="sng">
                <a:hlinkClick r:id="rId3" invalidUrl="" action="" tgtFrame="" tooltip="" history="1" highlightClick="0" endSnd="0"/>
              </a:rPr>
              <a:t>https://github.com/istopwg/ippsample/projects/6</a:t>
            </a:r>
          </a:p>
          <a:p>
            <a:pPr lvl="1"/>
            <a:r>
              <a:t>ipptool bugs:</a:t>
            </a:r>
          </a:p>
          <a:p>
            <a:pPr lvl="2"/>
            <a:r>
              <a:t>"EXPECT foo IN-GROUP bar" didn't handle attributes that might appear in multiple groups</a:t>
            </a:r>
          </a:p>
          <a:p>
            <a:pPr lvl="2"/>
            <a:r>
              <a:t>"WITH-VALUE" did not support octetString values</a:t>
            </a:r>
          </a:p>
          <a:p>
            <a:pPr lvl="1"/>
            <a:r>
              <a:t>Also new ipptool enhancements being tracked for rangeOfInteger testing and sub-tests to automate testing of multiple (supported) values</a:t>
            </a:r>
          </a:p>
        </p:txBody>
      </p:sp>
      <p:sp>
        <p:nvSpPr>
          <p:cNvPr id="15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6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6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63"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64"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65" name="IPP Everywhere Self-Certification"/>
          <p:cNvSpPr txBox="1"/>
          <p:nvPr>
            <p:ph type="title"/>
          </p:nvPr>
        </p:nvSpPr>
        <p:spPr>
          <a:prstGeom prst="rect">
            <a:avLst/>
          </a:prstGeom>
        </p:spPr>
        <p:txBody>
          <a:bodyPr/>
          <a:lstStyle/>
          <a:p>
            <a:pPr/>
            <a:r>
              <a:t>IPP Everywhere Self-Certification</a:t>
            </a:r>
          </a:p>
        </p:txBody>
      </p:sp>
      <p:sp>
        <p:nvSpPr>
          <p:cNvPr id="166" name="Resources:…"/>
          <p:cNvSpPr txBox="1"/>
          <p:nvPr>
            <p:ph type="body" idx="1"/>
          </p:nvPr>
        </p:nvSpPr>
        <p:spPr>
          <a:xfrm>
            <a:off x="647700" y="1955800"/>
            <a:ext cx="11709400" cy="7611336"/>
          </a:xfrm>
          <a:prstGeom prst="rect">
            <a:avLst/>
          </a:prstGeom>
        </p:spPr>
        <p:txBody>
          <a:bodyPr/>
          <a:lstStyle/>
          <a:p>
            <a:pPr marL="383539" indent="-342899">
              <a:defRPr sz="2800"/>
            </a:pPr>
            <a:r>
              <a:t>Resources:</a:t>
            </a:r>
          </a:p>
          <a:p>
            <a:pPr lvl="1">
              <a:defRPr sz="2800"/>
            </a:pPr>
            <a:r>
              <a:rPr u="sng">
                <a:hlinkClick r:id="rId3" invalidUrl="" action="" tgtFrame="" tooltip="" history="1" highlightClick="0" endSnd="0"/>
              </a:rPr>
              <a:t>http://www.pwg.org/ipp/everywhere.html</a:t>
            </a:r>
            <a:r>
              <a:t> (for tools/info)</a:t>
            </a:r>
          </a:p>
          <a:p>
            <a:pPr lvl="1">
              <a:defRPr sz="2800"/>
            </a:pPr>
            <a:r>
              <a:rPr u="sng">
                <a:hlinkClick r:id="rId4" invalidUrl="" action="" tgtFrame="" tooltip="" history="1" highlightClick="0" endSnd="0"/>
              </a:rPr>
              <a:t>https://www.pwg.org/ippeveselfcert</a:t>
            </a:r>
            <a:r>
              <a:t> (submission form)</a:t>
            </a:r>
          </a:p>
          <a:p>
            <a:pPr lvl="1">
              <a:defRPr sz="2800"/>
            </a:pPr>
            <a:r>
              <a:rPr u="sng">
                <a:hlinkClick r:id="rId5" invalidUrl="" action="" tgtFrame="" tooltip="" history="1" highlightClick="0" endSnd="0"/>
              </a:rPr>
              <a:t>http://www.pwg.org/printers</a:t>
            </a:r>
            <a:r>
              <a:t> (printer list)</a:t>
            </a:r>
          </a:p>
          <a:p>
            <a:pPr lvl="1">
              <a:defRPr sz="2800"/>
            </a:pPr>
            <a:r>
              <a:rPr u="sng">
                <a:hlinkClick r:id="rId6" invalidUrl="" action="" tgtFrame="" tooltip="" history="1" highlightClick="0" endSnd="0"/>
              </a:rPr>
              <a:t>https://github.com/istopwg/ippeveselfcert</a:t>
            </a:r>
            <a:r>
              <a:t> (Github repo)</a:t>
            </a:r>
          </a:p>
          <a:p>
            <a:pPr marL="383539" indent="-342899">
              <a:defRPr sz="2800"/>
            </a:pPr>
            <a:r>
              <a:t>Released v1.0 Update 2 of self-certification tools on October 13th, 2017</a:t>
            </a:r>
          </a:p>
          <a:p>
            <a:pPr lvl="1" marL="840739" indent="-342899">
              <a:defRPr sz="2800"/>
            </a:pPr>
            <a:r>
              <a:t>v1.0 is tracking CUPS 2.2.x (current stable branch)</a:t>
            </a:r>
          </a:p>
          <a:p>
            <a:pPr lvl="1" marL="840739" indent="-342899">
              <a:defRPr sz="2800"/>
            </a:pPr>
            <a:r>
              <a:t>Update 3 in testing to fix minor issues and Windows packaging, new sample raster files</a:t>
            </a:r>
          </a:p>
          <a:p>
            <a:pPr marL="383539" indent="-342899">
              <a:defRPr sz="2900"/>
            </a:pPr>
            <a:r>
              <a:t>Planning future 1.1 errata update for manual and tools in 2018</a:t>
            </a:r>
          </a:p>
          <a:p>
            <a:pPr lvl="1" marL="840739" indent="-342899">
              <a:defRPr sz="2900"/>
            </a:pPr>
            <a:r>
              <a:t>v1.1 will track CUPS 2.3.x (current development branch)</a:t>
            </a:r>
          </a:p>
        </p:txBody>
      </p:sp>
      <p:sp>
        <p:nvSpPr>
          <p:cNvPr id="167"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9"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70"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7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2"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7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74" name="IPP Everywhere v1.1"/>
          <p:cNvSpPr txBox="1"/>
          <p:nvPr>
            <p:ph type="title"/>
          </p:nvPr>
        </p:nvSpPr>
        <p:spPr>
          <a:prstGeom prst="rect">
            <a:avLst/>
          </a:prstGeom>
        </p:spPr>
        <p:txBody>
          <a:bodyPr/>
          <a:lstStyle/>
          <a:p>
            <a:pPr/>
            <a:r>
              <a:t>IPP Everywhere v1.1</a:t>
            </a:r>
          </a:p>
        </p:txBody>
      </p:sp>
      <p:sp>
        <p:nvSpPr>
          <p:cNvPr id="175" name="Prototype drafts:…"/>
          <p:cNvSpPr txBox="1"/>
          <p:nvPr>
            <p:ph type="body" idx="1"/>
          </p:nvPr>
        </p:nvSpPr>
        <p:spPr>
          <a:prstGeom prst="rect">
            <a:avLst/>
          </a:prstGeom>
        </p:spPr>
        <p:txBody>
          <a:bodyPr/>
          <a:lstStyle/>
          <a:p>
            <a:pPr/>
            <a:r>
              <a:t>Prototype drafts:</a:t>
            </a:r>
          </a:p>
          <a:p>
            <a:pPr lvl="1"/>
            <a:r>
              <a:rPr u="sng">
                <a:hlinkClick r:id="rId3" invalidUrl="" action="" tgtFrame="" tooltip="" history="1" highlightClick="0" endSnd="0"/>
              </a:rPr>
              <a:t>https://ftp.pwg.org/pub/pwg/ipp/wd/wd-ippeve11-20180704-rev.pdf</a:t>
            </a:r>
          </a:p>
          <a:p>
            <a:pPr lvl="1"/>
            <a:r>
              <a:rPr u="sng">
                <a:hlinkClick r:id="rId4" invalidUrl="" action="" tgtFrame="" tooltip="" history="1" highlightClick="0" endSnd="0"/>
              </a:rPr>
              <a:t>https://ftp.pwg.org/pub/pwg/ipp/wd/wd-ippeveselfcert11-20180704-rev.pdf</a:t>
            </a:r>
          </a:p>
          <a:p>
            <a:pPr/>
            <a:r>
              <a:t>Proposed schedule:</a:t>
            </a:r>
          </a:p>
          <a:p>
            <a:pPr lvl="1"/>
            <a:r>
              <a:t>Stable drafts and beta tools Q3/Q4 2018</a:t>
            </a:r>
          </a:p>
        </p:txBody>
      </p:sp>
      <p:sp>
        <p:nvSpPr>
          <p:cNvPr id="176"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8"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79"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8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81"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82"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83" name="Self-Certification 1.1 Update"/>
          <p:cNvSpPr txBox="1"/>
          <p:nvPr>
            <p:ph type="title"/>
          </p:nvPr>
        </p:nvSpPr>
        <p:spPr>
          <a:prstGeom prst="rect">
            <a:avLst/>
          </a:prstGeom>
        </p:spPr>
        <p:txBody>
          <a:bodyPr/>
          <a:lstStyle/>
          <a:p>
            <a:pPr/>
            <a:r>
              <a:t>Self-Certification 1.1 Update</a:t>
            </a:r>
          </a:p>
        </p:txBody>
      </p:sp>
      <p:sp>
        <p:nvSpPr>
          <p:cNvPr id="184" name="Tool changes:…"/>
          <p:cNvSpPr txBox="1"/>
          <p:nvPr>
            <p:ph type="body" idx="1"/>
          </p:nvPr>
        </p:nvSpPr>
        <p:spPr>
          <a:prstGeom prst="rect">
            <a:avLst/>
          </a:prstGeom>
        </p:spPr>
        <p:txBody>
          <a:bodyPr/>
          <a:lstStyle/>
          <a:p>
            <a:pPr/>
            <a:r>
              <a:t>Tool changes:</a:t>
            </a:r>
          </a:p>
          <a:p>
            <a:pPr lvl="1"/>
            <a:r>
              <a:t>Align with conformance requirements in v1.1 spec</a:t>
            </a:r>
          </a:p>
          <a:p>
            <a:pPr lvl="1"/>
            <a:r>
              <a:t>More tests for required operations: Cancel-My-Jobs, Close-Job, Identify-Printer</a:t>
            </a:r>
          </a:p>
          <a:p>
            <a:pPr lvl="1"/>
            <a:r>
              <a:t>New OS requirements</a:t>
            </a:r>
          </a:p>
          <a:p>
            <a:pPr lvl="2"/>
            <a:r>
              <a:t>Linux: Ubuntu LTS 18.04</a:t>
            </a:r>
          </a:p>
          <a:p>
            <a:pPr lvl="2"/>
            <a:r>
              <a:t>macOS: 10.13 or later</a:t>
            </a:r>
          </a:p>
          <a:p>
            <a:pPr lvl="2"/>
            <a:r>
              <a:t>Windows: 7 or later</a:t>
            </a:r>
          </a:p>
          <a:p>
            <a:pPr/>
            <a:r>
              <a:t>Portal changes:</a:t>
            </a:r>
          </a:p>
          <a:p>
            <a:pPr lvl="1"/>
            <a:r>
              <a:t>Track implementation type: logical device (server) vs. physical device (printer)</a:t>
            </a:r>
          </a:p>
          <a:p>
            <a:pPr lvl="1"/>
            <a:r>
              <a:t>Track specific capabilities (type of finishers, etc.)</a:t>
            </a:r>
          </a:p>
          <a:p>
            <a:pPr lvl="1"/>
            <a:r>
              <a:t>Existing submissions will be updated by hand (only 2 have finishers, all are printers)</a:t>
            </a:r>
          </a:p>
        </p:txBody>
      </p:sp>
      <p:sp>
        <p:nvSpPr>
          <p:cNvPr id="185"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88"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89"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90" name="Copyright © 2018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91"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192" name="Lunch Break"/>
          <p:cNvSpPr txBox="1"/>
          <p:nvPr>
            <p:ph type="ctrTitle"/>
          </p:nvPr>
        </p:nvSpPr>
        <p:spPr>
          <a:prstGeom prst="rect">
            <a:avLst/>
          </a:prstGeom>
        </p:spPr>
        <p:txBody>
          <a:bodyPr/>
          <a:lstStyle/>
          <a:p>
            <a:pPr/>
            <a:r>
              <a:t>Lunch Break</a:t>
            </a:r>
          </a:p>
        </p:txBody>
      </p:sp>
      <p:sp>
        <p:nvSpPr>
          <p:cNvPr id="193" name="Resuming at 12pm MT"/>
          <p:cNvSpPr txBox="1"/>
          <p:nvPr>
            <p:ph type="subTitle" sz="half" idx="1"/>
          </p:nvPr>
        </p:nvSpPr>
        <p:spPr>
          <a:prstGeom prst="rect">
            <a:avLst/>
          </a:prstGeom>
        </p:spPr>
        <p:txBody>
          <a:bodyPr/>
          <a:lstStyle/>
          <a:p>
            <a:pPr/>
          </a:p>
          <a:p>
            <a:pPr>
              <a:defRPr i="1"/>
            </a:pPr>
            <a:r>
              <a:t>Resuming at 12pm MT</a:t>
            </a:r>
          </a:p>
        </p:txBody>
      </p:sp>
      <p:sp>
        <p:nvSpPr>
          <p:cNvPr id="194"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9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9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99"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0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01" name="IPP Job Reprint Password"/>
          <p:cNvSpPr txBox="1"/>
          <p:nvPr>
            <p:ph type="title"/>
          </p:nvPr>
        </p:nvSpPr>
        <p:spPr>
          <a:prstGeom prst="rect">
            <a:avLst/>
          </a:prstGeom>
        </p:spPr>
        <p:txBody>
          <a:bodyPr/>
          <a:lstStyle/>
          <a:p>
            <a:pPr/>
            <a:r>
              <a:t>IPP Job Reprint Password</a:t>
            </a:r>
          </a:p>
        </p:txBody>
      </p:sp>
      <p:sp>
        <p:nvSpPr>
          <p:cNvPr id="202" name="Interim draft:…"/>
          <p:cNvSpPr txBox="1"/>
          <p:nvPr>
            <p:ph type="body" idx="1"/>
          </p:nvPr>
        </p:nvSpPr>
        <p:spPr>
          <a:prstGeom prst="rect">
            <a:avLst/>
          </a:prstGeom>
        </p:spPr>
        <p:txBody>
          <a:bodyPr/>
          <a:lstStyle/>
          <a:p>
            <a:pPr/>
            <a:r>
              <a:t>Interim draft:</a:t>
            </a:r>
          </a:p>
          <a:p>
            <a:pPr lvl="1"/>
            <a:r>
              <a:rPr u="sng">
                <a:hlinkClick r:id="rId3" invalidUrl="" action="" tgtFrame="" tooltip="" history="1" highlightClick="0" endSnd="0"/>
              </a:rPr>
              <a:t>https://ftp.pwg.org/pub/pwg/ipp/wd/wd-ippreprintpwd-20180620-rev.pdf</a:t>
            </a:r>
          </a:p>
          <a:p>
            <a:pPr/>
            <a:r>
              <a:t>Proposed schedule:</a:t>
            </a:r>
          </a:p>
          <a:p>
            <a:pPr lvl="1"/>
            <a:r>
              <a:t>IPP WG Last Call ASAP</a:t>
            </a:r>
          </a:p>
        </p:txBody>
      </p:sp>
      <p:sp>
        <p:nvSpPr>
          <p:cNvPr id="203"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0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0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08"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0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10" name="IPP System Service (SYSTEM)"/>
          <p:cNvSpPr txBox="1"/>
          <p:nvPr>
            <p:ph type="title"/>
          </p:nvPr>
        </p:nvSpPr>
        <p:spPr>
          <a:prstGeom prst="rect">
            <a:avLst/>
          </a:prstGeom>
        </p:spPr>
        <p:txBody>
          <a:bodyPr/>
          <a:lstStyle/>
          <a:p>
            <a:pPr/>
            <a:r>
              <a:t>IPP System Service (SYSTEM)</a:t>
            </a:r>
          </a:p>
        </p:txBody>
      </p:sp>
      <p:sp>
        <p:nvSpPr>
          <p:cNvPr id="211" name="Current prototype draft at:…"/>
          <p:cNvSpPr txBox="1"/>
          <p:nvPr>
            <p:ph type="body" idx="1"/>
          </p:nvPr>
        </p:nvSpPr>
        <p:spPr>
          <a:prstGeom prst="rect">
            <a:avLst/>
          </a:prstGeom>
        </p:spPr>
        <p:txBody>
          <a:bodyPr/>
          <a:lstStyle/>
          <a:p>
            <a:pPr/>
            <a:r>
              <a:t>Current prototype draft at:</a:t>
            </a:r>
          </a:p>
          <a:p>
            <a:pPr lvl="1"/>
            <a:r>
              <a:rPr u="sng">
                <a:hlinkClick r:id="rId3" invalidUrl="" action="" tgtFrame="" tooltip="" history="1" highlightClick="0" endSnd="0"/>
              </a:rPr>
              <a:t>https://ftp.pwg.org/pub/pwg/ipp/wd/wd-ippsystem10-20180701-rev.pdf</a:t>
            </a:r>
          </a:p>
          <a:p>
            <a:pPr/>
            <a:r>
              <a:t>Combines and implements a concrete IPP binding of the following abstract Semantic Model 2.0 services and objects:</a:t>
            </a:r>
          </a:p>
          <a:p>
            <a:pPr lvl="1"/>
            <a:r>
              <a:t>PWG 5108.06: System Object and System Control Service</a:t>
            </a:r>
          </a:p>
          <a:p>
            <a:pPr lvl="1"/>
            <a:r>
              <a:t>PWG 5108.03: Network Resource Service</a:t>
            </a:r>
          </a:p>
          <a:p>
            <a:pPr lvl="1"/>
            <a:r>
              <a:t>PWG 5109.1: Cloud Imaging Requirements and Model</a:t>
            </a:r>
          </a:p>
          <a:p>
            <a:pPr/>
            <a:r>
              <a:t>Proposed Schedule:</a:t>
            </a:r>
          </a:p>
          <a:p>
            <a:pPr lvl="1"/>
            <a:r>
              <a:t>Stable draft in Q4 2018</a:t>
            </a:r>
          </a:p>
        </p:txBody>
      </p:sp>
      <p:sp>
        <p:nvSpPr>
          <p:cNvPr id="212"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15"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16"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17" name="Copyright © 2018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18"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19"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20" name="IPP Workgroup Session, Day 2"/>
          <p:cNvSpPr txBox="1"/>
          <p:nvPr>
            <p:ph type="ctrTitle"/>
          </p:nvPr>
        </p:nvSpPr>
        <p:spPr>
          <a:prstGeom prst="rect">
            <a:avLst/>
          </a:prstGeom>
        </p:spPr>
        <p:txBody>
          <a:bodyPr/>
          <a:lstStyle/>
          <a:p>
            <a:pPr/>
            <a:r>
              <a:t>IPP Workgroup Session, Day 2</a:t>
            </a:r>
          </a:p>
        </p:txBody>
      </p:sp>
      <p:sp>
        <p:nvSpPr>
          <p:cNvPr id="221" name="August 16, 2018"/>
          <p:cNvSpPr txBox="1"/>
          <p:nvPr>
            <p:ph type="subTitle" sz="half" idx="1"/>
          </p:nvPr>
        </p:nvSpPr>
        <p:spPr>
          <a:prstGeom prst="rect">
            <a:avLst/>
          </a:prstGeom>
        </p:spPr>
        <p:txBody>
          <a:bodyPr/>
          <a:lstStyle>
            <a:lvl1pPr marR="40639">
              <a:spcBef>
                <a:spcPts val="500"/>
              </a:spcBef>
            </a:lvl1pPr>
          </a:lstStyle>
          <a:p>
            <a:pPr/>
            <a:r>
              <a:t>August 16, 2018</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2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2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26"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2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28" name="PWG IP Policy"/>
          <p:cNvSpPr txBox="1"/>
          <p:nvPr>
            <p:ph type="title"/>
          </p:nvPr>
        </p:nvSpPr>
        <p:spPr>
          <a:prstGeom prst="rect">
            <a:avLst/>
          </a:prstGeom>
        </p:spPr>
        <p:txBody>
          <a:bodyPr/>
          <a:lstStyle/>
          <a:p>
            <a:pPr/>
            <a:r>
              <a:t>PWG IP Policy</a:t>
            </a:r>
          </a:p>
        </p:txBody>
      </p:sp>
      <p:sp>
        <p:nvSpPr>
          <p:cNvPr id="229" name="&quot;This meeting is being held in accordance with the PWG Intellectual Property Policy&quot;…"/>
          <p:cNvSpPr txBox="1"/>
          <p:nvPr>
            <p:ph type="body" idx="1"/>
          </p:nvPr>
        </p:nvSpPr>
        <p:spPr>
          <a:prstGeom prst="rect">
            <a:avLst/>
          </a:prstGeom>
        </p:spPr>
        <p:txBody>
          <a:bodyPr/>
          <a:lstStyle/>
          <a:p>
            <a:pPr/>
            <a:r>
              <a:t>"This meeting is being held in accordance with the PWG Intellectual Property Policy"</a:t>
            </a:r>
          </a:p>
          <a:p>
            <a:pPr lvl="1"/>
            <a:r>
              <a:rPr u="sng">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230"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3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3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35"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3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37" name="Agenda"/>
          <p:cNvSpPr txBox="1"/>
          <p:nvPr>
            <p:ph type="title"/>
          </p:nvPr>
        </p:nvSpPr>
        <p:spPr>
          <a:prstGeom prst="rect">
            <a:avLst/>
          </a:prstGeom>
        </p:spPr>
        <p:txBody>
          <a:bodyPr/>
          <a:lstStyle/>
          <a:p>
            <a:pPr/>
            <a:r>
              <a:t>Agenda</a:t>
            </a:r>
          </a:p>
        </p:txBody>
      </p:sp>
      <p:graphicFrame>
        <p:nvGraphicFramePr>
          <p:cNvPr id="238" name="Table"/>
          <p:cNvGraphicFramePr/>
          <p:nvPr/>
        </p:nvGraphicFramePr>
        <p:xfrm>
          <a:off x="1441449" y="2608965"/>
          <a:ext cx="10147301" cy="3552259"/>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09:00 - 10:30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IDS WG: Status and Discussion</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10:30 - 11:00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TLS 1.3, IPP Authentication Methods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11:00 - 12:00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Break / 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12:00 - 12:30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Authentication Methods (con't)</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850900">
                <a:tc>
                  <a:txBody>
                    <a:bodyPr/>
                    <a:lstStyle/>
                    <a:p>
                      <a:pPr marR="57799" algn="l" defTabSz="1295400">
                        <a:spcBef>
                          <a:spcPts val="600"/>
                        </a:spcBef>
                        <a:tabLst>
                          <a:tab pos="1295400" algn="l"/>
                        </a:tabLst>
                        <a:defRPr sz="1800">
                          <a:uFillTx/>
                        </a:defRPr>
                      </a:pPr>
                      <a:r>
                        <a:rPr sz="2400">
                          <a:uFill>
                            <a:solidFill>
                              <a:srgbClr val="000000"/>
                            </a:solidFill>
                          </a:uFill>
                          <a:sym typeface="Verdana"/>
                        </a:rPr>
                        <a:t>12:30 - 13:45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3D v1.1, PWG Safe G-Code,              PWG/ AMSC / ISO 3D Discussion</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13:45 - 14:00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Next Steps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239" name="August 16, 2018 (Mountain Daylight Time)"/>
          <p:cNvSpPr txBox="1"/>
          <p:nvPr/>
        </p:nvSpPr>
        <p:spPr>
          <a:xfrm>
            <a:off x="14160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August 16, 2018 (Mountain Daylight Time)</a:t>
            </a:r>
          </a:p>
        </p:txBody>
      </p:sp>
      <p:sp>
        <p:nvSpPr>
          <p:cNvPr id="240"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7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7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0"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8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82" name="PWG IP Policy"/>
          <p:cNvSpPr txBox="1"/>
          <p:nvPr>
            <p:ph type="title"/>
          </p:nvPr>
        </p:nvSpPr>
        <p:spPr>
          <a:prstGeom prst="rect">
            <a:avLst/>
          </a:prstGeom>
        </p:spPr>
        <p:txBody>
          <a:bodyPr/>
          <a:lstStyle/>
          <a:p>
            <a:pPr/>
            <a:r>
              <a:t>PWG IP Policy</a:t>
            </a:r>
          </a:p>
        </p:txBody>
      </p:sp>
      <p:sp>
        <p:nvSpPr>
          <p:cNvPr id="83" name="&quot;This meeting is being held in accordance with the PWG Intellectual Property Policy&quot;…"/>
          <p:cNvSpPr txBox="1"/>
          <p:nvPr>
            <p:ph type="body" idx="1"/>
          </p:nvPr>
        </p:nvSpPr>
        <p:spPr>
          <a:prstGeom prst="rect">
            <a:avLst/>
          </a:prstGeom>
        </p:spPr>
        <p:txBody>
          <a:bodyPr/>
          <a:lstStyle/>
          <a:p>
            <a:pPr/>
            <a:r>
              <a:t>"This meeting is being held in accordance with the PWG Intellectual Property Policy"</a:t>
            </a:r>
          </a:p>
          <a:p>
            <a:pPr lvl="1"/>
            <a:r>
              <a:rPr u="sng">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8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4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4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45"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4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47" name="TLS 1.3"/>
          <p:cNvSpPr txBox="1"/>
          <p:nvPr>
            <p:ph type="title"/>
          </p:nvPr>
        </p:nvSpPr>
        <p:spPr>
          <a:prstGeom prst="rect">
            <a:avLst/>
          </a:prstGeom>
        </p:spPr>
        <p:txBody>
          <a:bodyPr/>
          <a:lstStyle/>
          <a:p>
            <a:pPr/>
            <a:r>
              <a:t>TLS 1.3</a:t>
            </a:r>
          </a:p>
        </p:txBody>
      </p:sp>
      <p:sp>
        <p:nvSpPr>
          <p:cNvPr id="248" name="Lots of confusion over this new version of TLS…"/>
          <p:cNvSpPr txBox="1"/>
          <p:nvPr>
            <p:ph type="body" idx="1"/>
          </p:nvPr>
        </p:nvSpPr>
        <p:spPr>
          <a:prstGeom prst="rect">
            <a:avLst/>
          </a:prstGeom>
        </p:spPr>
        <p:txBody>
          <a:bodyPr/>
          <a:lstStyle/>
          <a:p>
            <a:pPr/>
            <a:r>
              <a:t>Lots of confusion over this new version of TLS</a:t>
            </a:r>
          </a:p>
          <a:p>
            <a:pPr lvl="1"/>
            <a:r>
              <a:t>Still waiting for RFC publication...</a:t>
            </a:r>
          </a:p>
          <a:p>
            <a:pPr lvl="1"/>
            <a:r>
              <a:t>Clients and Printers SHOULD start supporting TLS 1.3 as soon as possible</a:t>
            </a:r>
          </a:p>
          <a:p>
            <a:pPr/>
            <a:r>
              <a:t>IPP Everywhere™ v1.1 adds "1.3" version to the TLS key in the TXT record to allow a Client to discover the maximum TLS version a Printer supports without connecting</a:t>
            </a:r>
          </a:p>
          <a:p>
            <a:pPr lvl="1"/>
            <a:r>
              <a:t>... but the only way to know for sure is to negotiate a TLS connection since the DNS-SD TXT record could be spoofed</a:t>
            </a:r>
          </a:p>
          <a:p>
            <a:pPr/>
            <a:r>
              <a:t>No IPP attributes or values for TLS 1.3</a:t>
            </a:r>
          </a:p>
          <a:p>
            <a:pPr lvl="1"/>
            <a:r>
              <a:t>Most IPP Clients are looking for _ipps advertisements (TLS) and not for a specific version of TLS</a:t>
            </a:r>
          </a:p>
          <a:p>
            <a:pPr lvl="1"/>
            <a:r>
              <a:t>TLS version negotiation is handled separate from IPP just as DNS-SD is a discovery mechanism separate from IPP</a:t>
            </a:r>
          </a:p>
        </p:txBody>
      </p:sp>
      <p:sp>
        <p:nvSpPr>
          <p:cNvPr id="249"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1"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52"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5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54"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5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56" name="IPP Authentication Methods"/>
          <p:cNvSpPr txBox="1"/>
          <p:nvPr>
            <p:ph type="title"/>
          </p:nvPr>
        </p:nvSpPr>
        <p:spPr>
          <a:prstGeom prst="rect">
            <a:avLst/>
          </a:prstGeom>
        </p:spPr>
        <p:txBody>
          <a:bodyPr/>
          <a:lstStyle/>
          <a:p>
            <a:pPr/>
            <a:r>
              <a:t>IPP Authentication Methods</a:t>
            </a:r>
          </a:p>
        </p:txBody>
      </p:sp>
      <p:sp>
        <p:nvSpPr>
          <p:cNvPr id="257" name="Current white paper:…"/>
          <p:cNvSpPr txBox="1"/>
          <p:nvPr>
            <p:ph type="body" idx="1"/>
          </p:nvPr>
        </p:nvSpPr>
        <p:spPr>
          <a:prstGeom prst="rect">
            <a:avLst/>
          </a:prstGeom>
        </p:spPr>
        <p:txBody>
          <a:bodyPr/>
          <a:lstStyle/>
          <a:p>
            <a:pPr/>
            <a:r>
              <a:t>Current white paper:</a:t>
            </a:r>
          </a:p>
          <a:p>
            <a:pPr lvl="1"/>
            <a:r>
              <a:rPr u="sng">
                <a:hlinkClick r:id="rId3" invalidUrl="" action="" tgtFrame="" tooltip="" history="1" highlightClick="0" endSnd="0"/>
              </a:rPr>
              <a:t>https://ftp.pwg.org/pub/pwg/ipp/whitepaper/tb-ippauth-20180629-rev.pdf</a:t>
            </a:r>
            <a:r>
              <a:t> </a:t>
            </a:r>
          </a:p>
          <a:p>
            <a:pPr/>
            <a:r>
              <a:t>Provides an overview of how HTTP authentication methods are used with IPP</a:t>
            </a:r>
          </a:p>
          <a:p>
            <a:pPr lvl="1"/>
            <a:r>
              <a:t>Currently HTTP Basic, HTTP Digest, HTTP Bearer (OAuth 2.0), HTTP Negotiate (Kerberos), TLS Client Certificate</a:t>
            </a:r>
          </a:p>
          <a:p>
            <a:pPr lvl="1"/>
            <a:r>
              <a:t>Maybe HTTP MutualAuth and others in the future</a:t>
            </a:r>
          </a:p>
        </p:txBody>
      </p:sp>
      <p:sp>
        <p:nvSpPr>
          <p:cNvPr id="25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61"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62"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63" name="Copyright © 2018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64"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65" name="Lunch Break"/>
          <p:cNvSpPr txBox="1"/>
          <p:nvPr>
            <p:ph type="ctrTitle"/>
          </p:nvPr>
        </p:nvSpPr>
        <p:spPr>
          <a:prstGeom prst="rect">
            <a:avLst/>
          </a:prstGeom>
        </p:spPr>
        <p:txBody>
          <a:bodyPr/>
          <a:lstStyle/>
          <a:p>
            <a:pPr/>
            <a:r>
              <a:t>Lunch Break</a:t>
            </a:r>
          </a:p>
        </p:txBody>
      </p:sp>
      <p:sp>
        <p:nvSpPr>
          <p:cNvPr id="266" name="Resuming at 12pm MT"/>
          <p:cNvSpPr txBox="1"/>
          <p:nvPr>
            <p:ph type="subTitle" sz="half" idx="1"/>
          </p:nvPr>
        </p:nvSpPr>
        <p:spPr>
          <a:prstGeom prst="rect">
            <a:avLst/>
          </a:prstGeom>
        </p:spPr>
        <p:txBody>
          <a:bodyPr/>
          <a:lstStyle/>
          <a:p>
            <a:pPr/>
          </a:p>
          <a:p>
            <a:pPr>
              <a:defRPr i="1"/>
            </a:pPr>
            <a:r>
              <a:t>Resuming at 12pm MT</a:t>
            </a:r>
          </a:p>
        </p:txBody>
      </p:sp>
      <p:sp>
        <p:nvSpPr>
          <p:cNvPr id="267"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9"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70"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7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72"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7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74" name="IPP Authentication Methods (con't)"/>
          <p:cNvSpPr txBox="1"/>
          <p:nvPr>
            <p:ph type="title"/>
          </p:nvPr>
        </p:nvSpPr>
        <p:spPr>
          <a:prstGeom prst="rect">
            <a:avLst/>
          </a:prstGeom>
        </p:spPr>
        <p:txBody>
          <a:bodyPr/>
          <a:lstStyle/>
          <a:p>
            <a:pPr/>
            <a:r>
              <a:t>IPP Authentication Methods (con't)</a:t>
            </a:r>
          </a:p>
        </p:txBody>
      </p:sp>
      <p:sp>
        <p:nvSpPr>
          <p:cNvPr id="275" name="What to discuss in the second half?"/>
          <p:cNvSpPr txBox="1"/>
          <p:nvPr>
            <p:ph type="body" idx="1"/>
          </p:nvPr>
        </p:nvSpPr>
        <p:spPr>
          <a:prstGeom prst="rect">
            <a:avLst/>
          </a:prstGeom>
        </p:spPr>
        <p:txBody>
          <a:bodyPr/>
          <a:lstStyle/>
          <a:p>
            <a:pPr/>
            <a:r>
              <a:t>What to discuss in the second half?</a:t>
            </a:r>
          </a:p>
        </p:txBody>
      </p:sp>
      <p:sp>
        <p:nvSpPr>
          <p:cNvPr id="276"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8"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79"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8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81"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82"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83" name="IPP 3D Printing Extensions v1.1"/>
          <p:cNvSpPr txBox="1"/>
          <p:nvPr>
            <p:ph type="title"/>
          </p:nvPr>
        </p:nvSpPr>
        <p:spPr>
          <a:prstGeom prst="rect">
            <a:avLst/>
          </a:prstGeom>
        </p:spPr>
        <p:txBody>
          <a:bodyPr/>
          <a:lstStyle/>
          <a:p>
            <a:pPr/>
            <a:r>
              <a:t>IPP 3D Printing Extensions v1.1</a:t>
            </a:r>
          </a:p>
        </p:txBody>
      </p:sp>
      <p:sp>
        <p:nvSpPr>
          <p:cNvPr id="284" name="Prototype draft:…"/>
          <p:cNvSpPr txBox="1"/>
          <p:nvPr>
            <p:ph type="body" idx="1"/>
          </p:nvPr>
        </p:nvSpPr>
        <p:spPr>
          <a:prstGeom prst="rect">
            <a:avLst/>
          </a:prstGeom>
        </p:spPr>
        <p:txBody>
          <a:bodyPr/>
          <a:lstStyle/>
          <a:p>
            <a:pPr/>
            <a:r>
              <a:t>Prototype draft:</a:t>
            </a:r>
          </a:p>
          <a:p>
            <a:pPr lvl="1"/>
            <a:r>
              <a:rPr u="sng">
                <a:hlinkClick r:id="rId3" invalidUrl="" action="" tgtFrame="" tooltip="" history="1" highlightClick="0" endSnd="0"/>
              </a:rPr>
              <a:t>https://ftp.pwg.org/pub/pwg/ipp/wd/wd-ipp3d11-20180704-rev.pdf</a:t>
            </a:r>
          </a:p>
          <a:p>
            <a:pPr/>
            <a:r>
              <a:t>Errata update to address specific implementation issues on entry-level 3D printers and enable support for generic cloud/local slicing services</a:t>
            </a:r>
          </a:p>
          <a:p>
            <a:pPr/>
            <a:r>
              <a:t>Proposed schedule:</a:t>
            </a:r>
          </a:p>
          <a:p>
            <a:pPr lvl="1"/>
            <a:r>
              <a:t>Stable draft Q4 2018</a:t>
            </a:r>
          </a:p>
        </p:txBody>
      </p:sp>
      <p:sp>
        <p:nvSpPr>
          <p:cNvPr id="285"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8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8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90"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9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92" name="PWG Safe G-Code Subset for 3D Printing"/>
          <p:cNvSpPr txBox="1"/>
          <p:nvPr>
            <p:ph type="title"/>
          </p:nvPr>
        </p:nvSpPr>
        <p:spPr>
          <a:prstGeom prst="rect">
            <a:avLst/>
          </a:prstGeom>
        </p:spPr>
        <p:txBody>
          <a:bodyPr/>
          <a:lstStyle/>
          <a:p>
            <a:pPr/>
            <a:r>
              <a:t>PWG Safe G-Code Subset for 3D Printing</a:t>
            </a:r>
          </a:p>
        </p:txBody>
      </p:sp>
      <p:sp>
        <p:nvSpPr>
          <p:cNvPr id="293" name="Stable draft:…"/>
          <p:cNvSpPr txBox="1"/>
          <p:nvPr>
            <p:ph type="body" idx="1"/>
          </p:nvPr>
        </p:nvSpPr>
        <p:spPr>
          <a:prstGeom prst="rect">
            <a:avLst/>
          </a:prstGeom>
        </p:spPr>
        <p:txBody>
          <a:bodyPr/>
          <a:lstStyle/>
          <a:p>
            <a:pPr/>
            <a:r>
              <a:t>Stable draft:</a:t>
            </a:r>
          </a:p>
          <a:p>
            <a:pPr lvl="1"/>
            <a:r>
              <a:rPr u="sng">
                <a:hlinkClick r:id="rId3" invalidUrl="" action="" tgtFrame="" tooltip="" history="1" highlightClick="0" endSnd="0"/>
              </a:rPr>
              <a:t>https://ftp.pwg.org/pub/pwg/ipp/wd/wd-pwgsafegcode10-20180704-rev.pdf</a:t>
            </a:r>
          </a:p>
          <a:p>
            <a:pPr/>
            <a:r>
              <a:t>Best Practice document that defines a common subset of G-Code for FDM printers</a:t>
            </a:r>
          </a:p>
          <a:p>
            <a:pPr lvl="1"/>
            <a:r>
              <a:t>Convenient format for adoption by existing 3D printers</a:t>
            </a:r>
          </a:p>
          <a:p>
            <a:pPr lvl="1"/>
            <a:r>
              <a:t>Targeting only as a best practice document because G-Code isn't an ideal long-term intermediate format</a:t>
            </a:r>
          </a:p>
          <a:p>
            <a:pPr/>
            <a:r>
              <a:t>Discussion:</a:t>
            </a:r>
          </a:p>
          <a:p>
            <a:pPr lvl="1"/>
            <a:r>
              <a:t>Other G-Code commands required?</a:t>
            </a:r>
          </a:p>
          <a:p>
            <a:pPr lvl="1"/>
            <a:r>
              <a:t>Other Printer Description or Job Template attributes required?</a:t>
            </a:r>
          </a:p>
          <a:p>
            <a:pPr/>
            <a:r>
              <a:t>Proposed schedule:</a:t>
            </a:r>
          </a:p>
          <a:p>
            <a:pPr lvl="1"/>
            <a:r>
              <a:t>IPP WG Last Call Q4 2018</a:t>
            </a:r>
          </a:p>
        </p:txBody>
      </p:sp>
      <p:sp>
        <p:nvSpPr>
          <p:cNvPr id="294"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9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9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99"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30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01" name="IPP 3D Liaison Discussions"/>
          <p:cNvSpPr txBox="1"/>
          <p:nvPr>
            <p:ph type="title"/>
          </p:nvPr>
        </p:nvSpPr>
        <p:spPr>
          <a:prstGeom prst="rect">
            <a:avLst/>
          </a:prstGeom>
        </p:spPr>
        <p:txBody>
          <a:bodyPr/>
          <a:lstStyle/>
          <a:p>
            <a:pPr/>
            <a:r>
              <a:t>IPP 3D Liaison Discussions</a:t>
            </a:r>
          </a:p>
        </p:txBody>
      </p:sp>
      <p:sp>
        <p:nvSpPr>
          <p:cNvPr id="302" name="ASTM Committee F42 on Additive Manufacturing Technologies…"/>
          <p:cNvSpPr txBox="1"/>
          <p:nvPr>
            <p:ph type="body" idx="1"/>
          </p:nvPr>
        </p:nvSpPr>
        <p:spPr>
          <a:prstGeom prst="rect">
            <a:avLst/>
          </a:prstGeom>
        </p:spPr>
        <p:txBody>
          <a:bodyPr/>
          <a:lstStyle/>
          <a:p>
            <a:pPr/>
            <a:r>
              <a:t>ASTM Committee F42 on Additive Manufacturing Technologies</a:t>
            </a:r>
          </a:p>
          <a:p>
            <a:pPr lvl="1"/>
            <a:r>
              <a:rPr u="sng">
                <a:hlinkClick r:id="rId3" invalidUrl="" action="" tgtFrame="" tooltip="" history="1" highlightClick="0" endSnd="0"/>
              </a:rPr>
              <a:t>www.astm.org/COMMITTEE/F42.htm</a:t>
            </a:r>
          </a:p>
          <a:p>
            <a:pPr/>
            <a:r>
              <a:t>IEEE Consumer 3D Printing Working Group (P3030)</a:t>
            </a:r>
          </a:p>
          <a:p>
            <a:pPr lvl="1"/>
            <a:r>
              <a:rPr u="sng">
                <a:hlinkClick r:id="rId4" invalidUrl="" action="" tgtFrame="" tooltip="" history="1" highlightClick="0" endSnd="0"/>
              </a:rPr>
              <a:t>standards.ieee.org/develop/wg/C3DP.html</a:t>
            </a:r>
          </a:p>
          <a:p>
            <a:pPr/>
            <a:r>
              <a:t>ISO/IEC JTC 1 3D Printing and Scanning Study Group</a:t>
            </a:r>
          </a:p>
          <a:p>
            <a:pPr lvl="1"/>
            <a:r>
              <a:rPr u="sng">
                <a:hlinkClick r:id="rId5" invalidUrl="" action="" tgtFrame="" tooltip="" history="1" highlightClick="0" endSnd="0"/>
              </a:rPr>
              <a:t>www.iso.org/committee/45020.html</a:t>
            </a:r>
          </a:p>
          <a:p>
            <a:pPr/>
            <a:r>
              <a:t>3D PDF Consortium</a:t>
            </a:r>
          </a:p>
          <a:p>
            <a:pPr lvl="1"/>
            <a:r>
              <a:rPr u="sng">
                <a:hlinkClick r:id="rId6" invalidUrl="" action="" tgtFrame="" tooltip="" history="1" highlightClick="0" endSnd="0"/>
              </a:rPr>
              <a:t>www.3dpdfconsortium.org</a:t>
            </a:r>
          </a:p>
          <a:p>
            <a:pPr/>
            <a:r>
              <a:t>3MF Consortium</a:t>
            </a:r>
          </a:p>
          <a:p>
            <a:pPr lvl="1"/>
            <a:r>
              <a:rPr u="sng">
                <a:hlinkClick r:id="rId7" invalidUrl="" action="" tgtFrame="" tooltip="" history="1" highlightClick="0" endSnd="0"/>
              </a:rPr>
              <a:t>www.3mf.io</a:t>
            </a:r>
          </a:p>
          <a:p>
            <a:pPr/>
            <a:r>
              <a:t>Press requests</a:t>
            </a:r>
          </a:p>
          <a:p>
            <a:pPr lvl="1"/>
            <a:r>
              <a:t>"3D Printing Industry" web site: </a:t>
            </a:r>
            <a:r>
              <a:rPr u="sng">
                <a:hlinkClick r:id="rId8" invalidUrl="" action="" tgtFrame="" tooltip="" history="1" highlightClick="0" endSnd="0"/>
              </a:rPr>
              <a:t>www.3dprintingindustry.com</a:t>
            </a:r>
          </a:p>
        </p:txBody>
      </p:sp>
      <p:sp>
        <p:nvSpPr>
          <p:cNvPr id="303"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06"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307"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308" name="Copyright © 2018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309"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310" name="Next Steps"/>
          <p:cNvSpPr txBox="1"/>
          <p:nvPr>
            <p:ph type="ctrTitle"/>
          </p:nvPr>
        </p:nvSpPr>
        <p:spPr>
          <a:prstGeom prst="rect">
            <a:avLst/>
          </a:prstGeom>
        </p:spPr>
        <p:txBody>
          <a:bodyPr/>
          <a:lstStyle/>
          <a:p>
            <a:pPr/>
            <a:r>
              <a:t>Next Steps</a:t>
            </a:r>
          </a:p>
        </p:txBody>
      </p:sp>
      <p:sp>
        <p:nvSpPr>
          <p:cNvPr id="311" name="Body"/>
          <p:cNvSpPr txBox="1"/>
          <p:nvPr>
            <p:ph type="subTitle" sz="half" idx="1"/>
          </p:nvPr>
        </p:nvSpPr>
        <p:spPr>
          <a:prstGeom prst="rect">
            <a:avLst/>
          </a:prstGeom>
        </p:spPr>
        <p:txBody>
          <a:bodyPr/>
          <a:lstStyle/>
          <a:p>
            <a:pPr/>
          </a:p>
        </p:txBody>
      </p:sp>
      <p:sp>
        <p:nvSpPr>
          <p:cNvPr id="312"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1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1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1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17"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31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19" name="Next Steps (con't)"/>
          <p:cNvSpPr txBox="1"/>
          <p:nvPr>
            <p:ph type="title"/>
          </p:nvPr>
        </p:nvSpPr>
        <p:spPr>
          <a:prstGeom prst="rect">
            <a:avLst/>
          </a:prstGeom>
        </p:spPr>
        <p:txBody>
          <a:bodyPr/>
          <a:lstStyle/>
          <a:p>
            <a:pPr/>
            <a:r>
              <a:t>Next Steps (con't)</a:t>
            </a:r>
          </a:p>
        </p:txBody>
      </p:sp>
      <p:sp>
        <p:nvSpPr>
          <p:cNvPr id="320" name="IPP Authentication Methods (Smith)…"/>
          <p:cNvSpPr txBox="1"/>
          <p:nvPr>
            <p:ph type="body" idx="1"/>
          </p:nvPr>
        </p:nvSpPr>
        <p:spPr>
          <a:prstGeom prst="rect">
            <a:avLst/>
          </a:prstGeom>
        </p:spPr>
        <p:txBody>
          <a:bodyPr/>
          <a:lstStyle/>
          <a:p>
            <a:pPr/>
            <a:r>
              <a:t>IPP Authentication Methods (Smith)</a:t>
            </a:r>
          </a:p>
          <a:p>
            <a:pPr lvl="1"/>
            <a:r>
              <a:t>Continue developing as best practice</a:t>
            </a:r>
          </a:p>
          <a:p>
            <a:pPr/>
            <a:r>
              <a:t>IPP Job Reprint Password (Smith)</a:t>
            </a:r>
          </a:p>
          <a:p>
            <a:pPr lvl="1"/>
            <a:r>
              <a:t>IPP WG Last Call</a:t>
            </a:r>
          </a:p>
          <a:p>
            <a:pPr/>
            <a:r>
              <a:t>"How to Use the Internet Printing Protocol" Book (Mike/Pete/Smith)</a:t>
            </a:r>
          </a:p>
          <a:p>
            <a:pPr lvl="1"/>
            <a:r>
              <a:t>Publish stable version ASAP, post updates as needed</a:t>
            </a:r>
          </a:p>
          <a:p>
            <a:pPr/>
            <a:r>
              <a:t>IPP System Service (Ira/Mike)</a:t>
            </a:r>
          </a:p>
          <a:p>
            <a:pPr lvl="1"/>
            <a:r>
              <a:t>Stable working draft in Q4 2018</a:t>
            </a:r>
          </a:p>
          <a:p>
            <a:pPr/>
            <a:r>
              <a:t>IPP Everywhere and Self-Certification v1.1 (Mike/Smith)</a:t>
            </a:r>
          </a:p>
          <a:p>
            <a:pPr lvl="1"/>
            <a:r>
              <a:t>Stable working drafts/beta tools in Q4 2018</a:t>
            </a:r>
          </a:p>
        </p:txBody>
      </p:sp>
      <p:sp>
        <p:nvSpPr>
          <p:cNvPr id="321"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2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2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2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26"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32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28" name="Next Steps (con't)"/>
          <p:cNvSpPr txBox="1"/>
          <p:nvPr>
            <p:ph type="title"/>
          </p:nvPr>
        </p:nvSpPr>
        <p:spPr>
          <a:prstGeom prst="rect">
            <a:avLst/>
          </a:prstGeom>
        </p:spPr>
        <p:txBody>
          <a:bodyPr/>
          <a:lstStyle/>
          <a:p>
            <a:pPr/>
            <a:r>
              <a:t>Next Steps (con't)</a:t>
            </a:r>
          </a:p>
        </p:txBody>
      </p:sp>
      <p:sp>
        <p:nvSpPr>
          <p:cNvPr id="329" name="IPP 3D Printing Extensions v1.1 (Mike)…"/>
          <p:cNvSpPr txBox="1"/>
          <p:nvPr>
            <p:ph type="body" idx="1"/>
          </p:nvPr>
        </p:nvSpPr>
        <p:spPr>
          <a:prstGeom prst="rect">
            <a:avLst/>
          </a:prstGeom>
        </p:spPr>
        <p:txBody>
          <a:bodyPr/>
          <a:lstStyle/>
          <a:p>
            <a:pPr/>
            <a:r>
              <a:t>IPP 3D Printing Extensions v1.1 (Mike)</a:t>
            </a:r>
          </a:p>
          <a:p>
            <a:pPr lvl="1"/>
            <a:r>
              <a:t>Stable draft in Q4 2018 </a:t>
            </a:r>
          </a:p>
          <a:p>
            <a:pPr/>
            <a:r>
              <a:t>PWG Safe G-Code Subset for 3D Printing (Mike)</a:t>
            </a:r>
          </a:p>
          <a:p>
            <a:pPr lvl="1"/>
            <a:r>
              <a:t>IPP WG Last Call in Q4 2018 </a:t>
            </a:r>
          </a:p>
          <a:p>
            <a:pPr/>
            <a:r>
              <a:t>MFD Alerts v1.1 (Ira/Mike/Smith - Errata Update)</a:t>
            </a:r>
          </a:p>
          <a:p>
            <a:pPr lvl="1"/>
            <a:r>
              <a:t>Initial working draft in Q3/Q4 2018</a:t>
            </a:r>
          </a:p>
          <a:p>
            <a:pPr/>
            <a:r>
              <a:t>IPP Encrypted Jobs and Documents (Mike/Smith)</a:t>
            </a:r>
          </a:p>
          <a:p>
            <a:pPr lvl="1"/>
            <a:r>
              <a:t>Prototype draft in Q1 2019</a:t>
            </a:r>
          </a:p>
        </p:txBody>
      </p:sp>
      <p:sp>
        <p:nvSpPr>
          <p:cNvPr id="330"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8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89"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9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91" name="Agenda"/>
          <p:cNvSpPr txBox="1"/>
          <p:nvPr>
            <p:ph type="title"/>
          </p:nvPr>
        </p:nvSpPr>
        <p:spPr>
          <a:prstGeom prst="rect">
            <a:avLst/>
          </a:prstGeom>
        </p:spPr>
        <p:txBody>
          <a:bodyPr/>
          <a:lstStyle/>
          <a:p>
            <a:pPr/>
            <a:r>
              <a:t>Agenda</a:t>
            </a:r>
          </a:p>
        </p:txBody>
      </p:sp>
      <p:graphicFrame>
        <p:nvGraphicFramePr>
          <p:cNvPr id="92" name="Table"/>
          <p:cNvGraphicFramePr/>
          <p:nvPr/>
        </p:nvGraphicFramePr>
        <p:xfrm>
          <a:off x="1441449" y="2608965"/>
          <a:ext cx="10147301" cy="3552259"/>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09:00 - 10:00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PWG Plenary</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10:00 - 10:30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Status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10:30 - 11:00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Everywhere v1.1</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11:00 - 12:00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Break / 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12:00 - 12:30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Job Reprint Password</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12:30 - 14:00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System Service</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93" name="August 15, 2018 (Mountain Daylight Time)"/>
          <p:cNvSpPr txBox="1"/>
          <p:nvPr/>
        </p:nvSpPr>
        <p:spPr>
          <a:xfrm>
            <a:off x="14160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August 15, 2018 (Mountain Daylight Time)</a:t>
            </a:r>
          </a:p>
        </p:txBody>
      </p:sp>
      <p:sp>
        <p:nvSpPr>
          <p:cNvPr id="9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3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3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3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35"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33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37" name="More Information"/>
          <p:cNvSpPr txBox="1"/>
          <p:nvPr>
            <p:ph type="title"/>
          </p:nvPr>
        </p:nvSpPr>
        <p:spPr>
          <a:prstGeom prst="rect">
            <a:avLst/>
          </a:prstGeom>
        </p:spPr>
        <p:txBody>
          <a:bodyPr/>
          <a:lstStyle/>
          <a:p>
            <a:pPr/>
            <a:r>
              <a:t>More Information</a:t>
            </a:r>
          </a:p>
        </p:txBody>
      </p:sp>
      <p:sp>
        <p:nvSpPr>
          <p:cNvPr id="338" name="We welcome participation from all interested parties…"/>
          <p:cNvSpPr txBox="1"/>
          <p:nvPr>
            <p:ph type="body" idx="1"/>
          </p:nvPr>
        </p:nvSpPr>
        <p:spPr>
          <a:prstGeom prst="rect">
            <a:avLst/>
          </a:prstGeom>
        </p:spPr>
        <p:txBody>
          <a:bodyPr/>
          <a:lstStyle/>
          <a:p>
            <a:pPr/>
            <a:r>
              <a:t>We welcome participation from all interested parties</a:t>
            </a:r>
          </a:p>
          <a:p>
            <a:pPr/>
            <a:r>
              <a:t>IPP Working Group web page</a:t>
            </a:r>
          </a:p>
          <a:p>
            <a:pPr lvl="1"/>
            <a:r>
              <a:rPr u="sng">
                <a:hlinkClick r:id="rId3" invalidUrl="" action="" tgtFrame="" tooltip="" history="1" highlightClick="0" endSnd="0"/>
              </a:rPr>
              <a:t>https://www.pwg.org/ipp/index.html</a:t>
            </a:r>
            <a:r>
              <a:t> </a:t>
            </a:r>
          </a:p>
          <a:p>
            <a:pPr/>
            <a:r>
              <a:t>Subscribe to the IPP mailing list </a:t>
            </a:r>
          </a:p>
          <a:p>
            <a:pPr lvl="1"/>
            <a:r>
              <a:rPr u="sng">
                <a:hlinkClick r:id="rId4" invalidUrl="" action="" tgtFrame="" tooltip="" history="1" highlightClick="0" endSnd="0"/>
              </a:rPr>
              <a:t>https://www.pwg.org/mailman/listinfo/ipp</a:t>
            </a:r>
          </a:p>
          <a:p>
            <a:pPr/>
            <a:r>
              <a:t>IPP WG holds bi-weekly phone conferences announced on the IPP mailing list</a:t>
            </a:r>
          </a:p>
          <a:p>
            <a:pPr lvl="1"/>
            <a:r>
              <a:t>Next conference calls scheduled for Thursday, August 30 and September 13, 2018 at 3pm ET</a:t>
            </a:r>
          </a:p>
        </p:txBody>
      </p:sp>
      <p:sp>
        <p:nvSpPr>
          <p:cNvPr id="339"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9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9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99"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0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01" name="Agenda"/>
          <p:cNvSpPr txBox="1"/>
          <p:nvPr>
            <p:ph type="title"/>
          </p:nvPr>
        </p:nvSpPr>
        <p:spPr>
          <a:prstGeom prst="rect">
            <a:avLst/>
          </a:prstGeom>
        </p:spPr>
        <p:txBody>
          <a:bodyPr/>
          <a:lstStyle/>
          <a:p>
            <a:pPr/>
            <a:r>
              <a:t>Agenda</a:t>
            </a:r>
          </a:p>
        </p:txBody>
      </p:sp>
      <p:graphicFrame>
        <p:nvGraphicFramePr>
          <p:cNvPr id="102" name="Table"/>
          <p:cNvGraphicFramePr/>
          <p:nvPr/>
        </p:nvGraphicFramePr>
        <p:xfrm>
          <a:off x="1441449" y="2608965"/>
          <a:ext cx="10147301" cy="3552259"/>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09:00 - 10:30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IDS WG: Status and Discussion</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10:30 - 11:00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TLS 1.3, IPP Authentication Methods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11:00 - 12:00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Break / 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12:00 - 12:30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Authentication Methods (con't)</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850900">
                <a:tc>
                  <a:txBody>
                    <a:bodyPr/>
                    <a:lstStyle/>
                    <a:p>
                      <a:pPr marR="57799" algn="l" defTabSz="1295400">
                        <a:spcBef>
                          <a:spcPts val="600"/>
                        </a:spcBef>
                        <a:tabLst>
                          <a:tab pos="1295400" algn="l"/>
                        </a:tabLst>
                        <a:defRPr sz="1800">
                          <a:uFillTx/>
                        </a:defRPr>
                      </a:pPr>
                      <a:r>
                        <a:rPr sz="2400">
                          <a:uFill>
                            <a:solidFill>
                              <a:srgbClr val="000000"/>
                            </a:solidFill>
                          </a:uFill>
                          <a:sym typeface="Verdana"/>
                        </a:rPr>
                        <a:t>12:30 - 13:45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3D v1.1, PWG Safe G-Code,              PWG/ AMSC / ISO 3D Discussion</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13:45 - 14:00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Next Steps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103" name="August 16, 2018 (Mountain Daylight Time)"/>
          <p:cNvSpPr txBox="1"/>
          <p:nvPr/>
        </p:nvSpPr>
        <p:spPr>
          <a:xfrm>
            <a:off x="14160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August 16, 2018 (Mountain Daylight Time)</a:t>
            </a:r>
          </a:p>
        </p:txBody>
      </p:sp>
      <p:sp>
        <p:nvSpPr>
          <p:cNvPr id="10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0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0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09"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1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11" name="Charter"/>
          <p:cNvSpPr txBox="1"/>
          <p:nvPr>
            <p:ph type="title"/>
          </p:nvPr>
        </p:nvSpPr>
        <p:spPr>
          <a:prstGeom prst="rect">
            <a:avLst/>
          </a:prstGeom>
        </p:spPr>
        <p:txBody>
          <a:bodyPr/>
          <a:lstStyle/>
          <a:p>
            <a:pPr/>
            <a:r>
              <a:t>Charter</a:t>
            </a:r>
          </a:p>
        </p:txBody>
      </p:sp>
      <p:sp>
        <p:nvSpPr>
          <p:cNvPr id="112" name="Current charter:…"/>
          <p:cNvSpPr txBox="1"/>
          <p:nvPr>
            <p:ph type="body" idx="1"/>
          </p:nvPr>
        </p:nvSpPr>
        <p:spPr>
          <a:prstGeom prst="rect">
            <a:avLst/>
          </a:prstGeom>
        </p:spPr>
        <p:txBody>
          <a:bodyPr/>
          <a:lstStyle/>
          <a:p>
            <a:pPr/>
            <a:r>
              <a:t>Current charter:</a:t>
            </a:r>
          </a:p>
          <a:p>
            <a:pPr lvl="1"/>
            <a:r>
              <a:rPr u="sng">
                <a:hlinkClick r:id="rId3" invalidUrl="" action="" tgtFrame="" tooltip="" history="1" highlightClick="0" endSnd="0"/>
              </a:rPr>
              <a:t>http://ftp.pwg.org/pub/pwg/ipp/charter/ch-ipp-charter-20170615.pdf</a:t>
            </a:r>
          </a:p>
          <a:p>
            <a:pPr/>
            <a:r>
              <a:t>The Internet Printing Protocol (IPP) workgroup is chartered with the maintenance of IPP, the IETF IPP registry, and support for new clients, network architectures (Cloud, SDN), service bindings for MFDs and Imaging Systems, and emerging technologies such as 3D Printing</a:t>
            </a:r>
          </a:p>
          <a:p>
            <a:pPr/>
            <a:r>
              <a:t>In addition, we maintain the IETF Finisher MIB, Job MIB, and Printer MIB registries, and handle synchronization with changes in IPP</a:t>
            </a:r>
          </a:p>
        </p:txBody>
      </p:sp>
      <p:sp>
        <p:nvSpPr>
          <p:cNvPr id="113"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1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1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18"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1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20"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21" name="Officers"/>
          <p:cNvSpPr txBox="1"/>
          <p:nvPr>
            <p:ph type="title"/>
          </p:nvPr>
        </p:nvSpPr>
        <p:spPr>
          <a:prstGeom prst="rect">
            <a:avLst/>
          </a:prstGeom>
        </p:spPr>
        <p:txBody>
          <a:bodyPr/>
          <a:lstStyle/>
          <a:p>
            <a:pPr/>
            <a:r>
              <a:t>Officers</a:t>
            </a:r>
          </a:p>
        </p:txBody>
      </p:sp>
      <p:sp>
        <p:nvSpPr>
          <p:cNvPr id="122" name="IPP WG Co-Chairs:…"/>
          <p:cNvSpPr txBox="1"/>
          <p:nvPr>
            <p:ph type="body" idx="1"/>
          </p:nvPr>
        </p:nvSpPr>
        <p:spPr>
          <a:prstGeom prst="rect">
            <a:avLst/>
          </a:prstGeom>
        </p:spPr>
        <p:txBody>
          <a:bodyPr/>
          <a:lstStyle/>
          <a:p>
            <a:pPr/>
            <a:r>
              <a:t>IPP WG Co-Chairs:</a:t>
            </a:r>
          </a:p>
          <a:p>
            <a:pPr lvl="1"/>
            <a:r>
              <a:t>Paul Tykodi (TCS)</a:t>
            </a:r>
          </a:p>
          <a:p>
            <a:pPr lvl="1"/>
            <a:r>
              <a:t>Ira McDonald (High North)</a:t>
            </a:r>
          </a:p>
          <a:p>
            <a:pPr/>
            <a:r>
              <a:t>IPP WG Secretary:</a:t>
            </a:r>
          </a:p>
          <a:p>
            <a:pPr lvl="1"/>
            <a:r>
              <a:t>Michael Sweet (Apple)</a:t>
            </a:r>
          </a:p>
          <a:p>
            <a:pPr/>
            <a:r>
              <a:t>IPP WG Document Editors:</a:t>
            </a:r>
          </a:p>
          <a:p>
            <a:pPr lvl="1"/>
            <a:r>
              <a:t>Ira McDonald (High North) – IPP System Service</a:t>
            </a:r>
          </a:p>
          <a:p>
            <a:pPr lvl="1"/>
            <a:r>
              <a:t>Michael Sweet (Apple) – How to Use the Internet Printing Protocol, IPP 3D Printing Extensions v1.1, IPP Encrypted Jobs and Documents, IPP Everywhere v1.1, IPP Everywhere Printer Self-Certification Manual v1.1, IPP System Service, PWG Safe G-Code</a:t>
            </a:r>
          </a:p>
          <a:p>
            <a:pPr lvl="1"/>
            <a:r>
              <a:t>Smith Kennedy (HP Inc.) – How to Use the Internet Printing Protocol, IPP Authentication Methods, IPP Encrypted Jobs and Documents, IPP Job Reprint Password</a:t>
            </a:r>
          </a:p>
          <a:p>
            <a:pPr lvl="1"/>
            <a:r>
              <a:t>Peter Zehler (Xerox) - How to Use the Internet Printing Protocol</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2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2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27"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2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29" name="Status (1/3)"/>
          <p:cNvSpPr txBox="1"/>
          <p:nvPr>
            <p:ph type="title"/>
          </p:nvPr>
        </p:nvSpPr>
        <p:spPr>
          <a:prstGeom prst="rect">
            <a:avLst/>
          </a:prstGeom>
        </p:spPr>
        <p:txBody>
          <a:bodyPr/>
          <a:lstStyle/>
          <a:p>
            <a:pPr/>
            <a:r>
              <a:t>Status (1/3)</a:t>
            </a:r>
          </a:p>
        </p:txBody>
      </p:sp>
      <p:sp>
        <p:nvSpPr>
          <p:cNvPr id="130" name="PWG Specifications in development:…"/>
          <p:cNvSpPr txBox="1"/>
          <p:nvPr>
            <p:ph type="body" idx="1"/>
          </p:nvPr>
        </p:nvSpPr>
        <p:spPr>
          <a:prstGeom prst="rect">
            <a:avLst/>
          </a:prstGeom>
        </p:spPr>
        <p:txBody>
          <a:bodyPr/>
          <a:lstStyle/>
          <a:p>
            <a:pPr/>
            <a:r>
              <a:t>PWG Specifications in development:</a:t>
            </a:r>
          </a:p>
          <a:p>
            <a:pPr lvl="1"/>
            <a:r>
              <a:t>IPP 3D Printing Extensions v1.1		- Prototype Draft</a:t>
            </a:r>
          </a:p>
          <a:p>
            <a:pPr lvl="1"/>
            <a:r>
              <a:t>IPP Everywhere v1.1			- Prototype Draft</a:t>
            </a:r>
          </a:p>
          <a:p>
            <a:pPr lvl="1"/>
            <a:r>
              <a:t>IPP Everywhere Printer Self-Certification 	- Prototype Draft</a:t>
            </a:r>
            <a:br/>
            <a:r>
              <a:t>Manual v1.1</a:t>
            </a:r>
          </a:p>
          <a:p>
            <a:pPr lvl="1"/>
            <a:r>
              <a:t>IPP System Service v1.0			- Prototype Draft</a:t>
            </a:r>
          </a:p>
          <a:p>
            <a:pPr/>
            <a:r>
              <a:t>IPP Registration Documents in development:</a:t>
            </a:r>
          </a:p>
          <a:p>
            <a:pPr lvl="1"/>
            <a:r>
              <a:t>IPP Job Reprint Password			- Stable Draft</a:t>
            </a:r>
          </a:p>
          <a:p>
            <a:pPr/>
            <a:r>
              <a:t>IPP Best Practices in development:</a:t>
            </a:r>
          </a:p>
          <a:p>
            <a:pPr lvl="1"/>
            <a:r>
              <a:t>IPP Authentication Methods			- Interim Draft</a:t>
            </a:r>
          </a:p>
          <a:p>
            <a:pPr lvl="1"/>
            <a:r>
              <a:t>IPP Encrypted Jobs and Documents		- Interim Draft</a:t>
            </a:r>
          </a:p>
          <a:p>
            <a:pPr lvl="1"/>
            <a:r>
              <a:t>PWG Safe G-Code Subset for 3D Printing	- Stable Draft</a:t>
            </a:r>
          </a:p>
          <a:p>
            <a:pPr/>
            <a:r>
              <a:t>IPP Book in development:</a:t>
            </a:r>
          </a:p>
          <a:p>
            <a:pPr lvl="1"/>
            <a:r>
              <a:t>How to Use the Internet Printing Protocol	- Interim Draft</a:t>
            </a:r>
          </a:p>
        </p:txBody>
      </p:sp>
      <p:sp>
        <p:nvSpPr>
          <p:cNvPr id="131"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3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3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36"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3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38" name="Status (2/3)"/>
          <p:cNvSpPr txBox="1"/>
          <p:nvPr>
            <p:ph type="title"/>
          </p:nvPr>
        </p:nvSpPr>
        <p:spPr>
          <a:prstGeom prst="rect">
            <a:avLst/>
          </a:prstGeom>
        </p:spPr>
        <p:txBody>
          <a:bodyPr/>
          <a:lstStyle/>
          <a:p>
            <a:pPr/>
            <a:r>
              <a:t>Status (2/3)</a:t>
            </a:r>
          </a:p>
        </p:txBody>
      </p:sp>
      <p:sp>
        <p:nvSpPr>
          <p:cNvPr id="139" name="Recent IPP WG Approved Documents:…"/>
          <p:cNvSpPr txBox="1"/>
          <p:nvPr>
            <p:ph type="body" idx="1"/>
          </p:nvPr>
        </p:nvSpPr>
        <p:spPr>
          <a:prstGeom prst="rect">
            <a:avLst/>
          </a:prstGeom>
        </p:spPr>
        <p:txBody>
          <a:bodyPr/>
          <a:lstStyle/>
          <a:p>
            <a:pPr/>
            <a:r>
              <a:t>Recent IPP WG Approved Documents:</a:t>
            </a:r>
          </a:p>
          <a:p>
            <a:pPr lvl="1"/>
            <a:r>
              <a:t>"IPP Get-User-Printer-Attributes" Registration</a:t>
            </a:r>
          </a:p>
          <a:p>
            <a:pPr lvl="1"/>
            <a:r>
              <a:t>"IPP Presets" Registration</a:t>
            </a:r>
          </a:p>
          <a:p>
            <a:pPr lvl="1"/>
            <a:r>
              <a:t>"Supporting Multi-Purpose Trays" Best Practice</a:t>
            </a:r>
          </a:p>
          <a:p>
            <a:pPr lvl="1"/>
            <a:r>
              <a:t>"IPP Privacy Attributes" Registration</a:t>
            </a:r>
          </a:p>
          <a:p>
            <a:pPr lvl="1"/>
          </a:p>
          <a:p>
            <a:pPr/>
            <a:r>
              <a:t>Recent PWG Approved Documents:</a:t>
            </a:r>
          </a:p>
          <a:p>
            <a:pPr lvl="1"/>
            <a:r>
              <a:t>PWG 3D Print Job Ticket and Associated Capabilities v1.0 (PJT3D)</a:t>
            </a:r>
          </a:p>
          <a:p>
            <a:pPr lvl="1"/>
            <a:r>
              <a:t>PWG 5100.1-2017: IPP Finishings 2.1 (FIN)</a:t>
            </a:r>
          </a:p>
          <a:p>
            <a:pPr lvl="1"/>
            <a:r>
              <a:t>PWG 5100.21-2017: IPP 3D Printing Extensions v1.0 (3D)</a:t>
            </a:r>
            <a:br/>
          </a:p>
          <a:p>
            <a:pPr/>
            <a:r>
              <a:t>Recent IETF RFCs:</a:t>
            </a:r>
          </a:p>
          <a:p>
            <a:pPr lvl="1"/>
            <a:r>
              <a:t>RFC 8010: Internet Printing Protocol/1.1: Encoding and Transport</a:t>
            </a:r>
          </a:p>
          <a:p>
            <a:pPr lvl="1"/>
            <a:r>
              <a:t>RFC 8011: Internet Printing Protocol/1.1: Model and Semantics</a:t>
            </a:r>
          </a:p>
          <a:p>
            <a:pPr lvl="1"/>
            <a:r>
              <a:t>STD 92: Internet Printing Protocol/1.1 (RFCs 8010 and 8011)</a:t>
            </a:r>
          </a:p>
        </p:txBody>
      </p:sp>
      <p:sp>
        <p:nvSpPr>
          <p:cNvPr id="140"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4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4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45"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4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47" name="Status (3/3)"/>
          <p:cNvSpPr txBox="1"/>
          <p:nvPr>
            <p:ph type="title"/>
          </p:nvPr>
        </p:nvSpPr>
        <p:spPr>
          <a:prstGeom prst="rect">
            <a:avLst/>
          </a:prstGeom>
        </p:spPr>
        <p:txBody>
          <a:bodyPr/>
          <a:lstStyle/>
          <a:p>
            <a:pPr/>
            <a:r>
              <a:t>Status (3/3)</a:t>
            </a:r>
          </a:p>
        </p:txBody>
      </p:sp>
      <p:sp>
        <p:nvSpPr>
          <p:cNvPr id="148" name="Up-to-date pending IANA registrations online:…"/>
          <p:cNvSpPr txBox="1"/>
          <p:nvPr>
            <p:ph type="body" idx="1"/>
          </p:nvPr>
        </p:nvSpPr>
        <p:spPr>
          <a:prstGeom prst="rect">
            <a:avLst/>
          </a:prstGeom>
        </p:spPr>
        <p:txBody>
          <a:bodyPr/>
          <a:lstStyle/>
          <a:p>
            <a:pPr/>
            <a:r>
              <a:t>Up-to-date pending IANA registrations online:</a:t>
            </a:r>
          </a:p>
          <a:p>
            <a:pPr lvl="1"/>
            <a:r>
              <a:rPr u="sng">
                <a:hlinkClick r:id="rId3" invalidUrl="" action="" tgtFrame="" tooltip="" history="1" highlightClick="0" endSnd="0"/>
              </a:rPr>
              <a:t>http://www.pwg.org/ipp/ipp-registrations.xml</a:t>
            </a:r>
          </a:p>
          <a:p>
            <a:pPr lvl="1"/>
            <a:r>
              <a:t>Continue to maintain this in parallel for new specifications</a:t>
            </a:r>
          </a:p>
          <a:p>
            <a:pPr lvl="1"/>
            <a:r>
              <a:t>Github repository: </a:t>
            </a:r>
            <a:r>
              <a:rPr u="sng">
                <a:hlinkClick r:id="rId4" invalidUrl="" action="" tgtFrame="" tooltip="" history="1" highlightClick="0" endSnd="0"/>
              </a:rPr>
              <a:t>https://github.com/istopwg/ippregistry</a:t>
            </a:r>
            <a:br/>
          </a:p>
          <a:p>
            <a:pPr/>
            <a:r>
              <a:t>IPP Everywhere Printer Self-Certifications:</a:t>
            </a:r>
          </a:p>
          <a:p>
            <a:pPr lvl="1"/>
            <a:r>
              <a:rPr u="sng">
                <a:hlinkClick r:id="rId5" invalidUrl="" action="" tgtFrame="" tooltip="" history="1" highlightClick="0" endSnd="0"/>
              </a:rPr>
              <a:t>https://www.pwg.org/printers</a:t>
            </a:r>
            <a:r>
              <a:t> </a:t>
            </a:r>
          </a:p>
          <a:p>
            <a:pPr lvl="1"/>
            <a:r>
              <a:t>272 printers currently listed (more than doubled since August 2017)</a:t>
            </a:r>
          </a:p>
          <a:p>
            <a:pPr lvl="1"/>
            <a:r>
              <a:t>Second 1.0 self-certification tools update released in October 2017</a:t>
            </a:r>
          </a:p>
          <a:p>
            <a:pPr lvl="1"/>
            <a:r>
              <a:rPr i="1"/>
              <a:t>Third 1.0 self-certification tools update in testing</a:t>
            </a:r>
            <a:br/>
          </a:p>
          <a:p>
            <a:pPr/>
            <a:r>
              <a:t>IPP Sample Code:</a:t>
            </a:r>
          </a:p>
          <a:p>
            <a:pPr lvl="1"/>
            <a:r>
              <a:t>Github repository:</a:t>
            </a:r>
          </a:p>
          <a:p>
            <a:pPr lvl="2"/>
            <a:r>
              <a:rPr u="sng">
                <a:hlinkClick r:id="rId6" invalidUrl="" action="" tgtFrame="" tooltip="" history="1" highlightClick="0" endSnd="0"/>
              </a:rPr>
              <a:t>https://github.com/istopwg/ippsample</a:t>
            </a:r>
          </a:p>
          <a:p>
            <a:pPr lvl="1"/>
            <a:r>
              <a:t>Fork of CUPS code includes ippfind, ippproxy, ippserver, ipptool, ipptransform, and ipptransform3d</a:t>
            </a:r>
          </a:p>
        </p:txBody>
      </p:sp>
      <p:sp>
        <p:nvSpPr>
          <p:cNvPr id="149"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