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0" showMasterPhAnim="1">
  <p:cSld name="Title">
    <p:spTree>
      <p:nvGrpSpPr>
        <p:cNvPr id="1" name=""/>
        <p:cNvGrpSpPr/>
        <p:nvPr/>
      </p:nvGrpSpPr>
      <p:grpSpPr>
        <a:xfrm>
          <a:off x="0" y="0"/>
          <a:ext cx="0" cy="0"/>
          <a:chOff x="0" y="0"/>
          <a:chExt cx="0" cy="0"/>
        </a:xfrm>
      </p:grpSpPr>
      <p:sp>
        <p:nvSpPr>
          <p:cNvPr id="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Title Text"/>
          <p:cNvSpPr txBox="1"/>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Body Level One…"/>
          <p:cNvSpPr txBox="1"/>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 Slide">
    <p:spTree>
      <p:nvGrpSpPr>
        <p:cNvPr id="1" name=""/>
        <p:cNvGrpSpPr/>
        <p:nvPr/>
      </p:nvGrpSpPr>
      <p:grpSpPr>
        <a:xfrm>
          <a:off x="0" y="0"/>
          <a:ext cx="0" cy="0"/>
          <a:chOff x="0" y="0"/>
          <a:chExt cx="0" cy="0"/>
        </a:xfrm>
      </p:grpSpPr>
      <p:sp>
        <p:nvSpPr>
          <p:cNvPr id="30" name="Title Text"/>
          <p:cNvSpPr txBox="1"/>
          <p:nvPr>
            <p:ph type="title"/>
          </p:nvPr>
        </p:nvSpPr>
        <p:spPr>
          <a:prstGeom prst="rect">
            <a:avLst/>
          </a:prstGeom>
        </p:spPr>
        <p:txBody>
          <a:bodyPr/>
          <a:lstStyle/>
          <a:p>
            <a:pPr/>
            <a:r>
              <a:t>Title Text</a:t>
            </a:r>
          </a:p>
        </p:txBody>
      </p:sp>
      <p:sp>
        <p:nvSpPr>
          <p:cNvPr id="3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iagram Slide">
    <p:spTree>
      <p:nvGrpSpPr>
        <p:cNvPr id="1" name=""/>
        <p:cNvGrpSpPr/>
        <p:nvPr/>
      </p:nvGrpSpPr>
      <p:grpSpPr>
        <a:xfrm>
          <a:off x="0" y="0"/>
          <a:ext cx="0" cy="0"/>
          <a:chOff x="0" y="0"/>
          <a:chExt cx="0" cy="0"/>
        </a:xfrm>
      </p:grpSpPr>
      <p:sp>
        <p:nvSpPr>
          <p:cNvPr id="3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4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Title Text"/>
          <p:cNvSpPr txBox="1"/>
          <p:nvPr>
            <p:ph type="title"/>
          </p:nvPr>
        </p:nvSpPr>
        <p:spPr>
          <a:xfrm>
            <a:off x="647700" y="65475"/>
            <a:ext cx="10782300" cy="1447801"/>
          </a:xfrm>
          <a:prstGeom prst="rect">
            <a:avLst/>
          </a:prstGeom>
        </p:spPr>
        <p:txBody>
          <a:bodyPr/>
          <a:lstStyle/>
          <a:p>
            <a:pPr/>
            <a:r>
              <a:t>Title Text</a:t>
            </a:r>
          </a:p>
        </p:txBody>
      </p:sp>
      <p:sp>
        <p:nvSpPr>
          <p:cNvPr id="4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2-Column Slide">
    <p:spTree>
      <p:nvGrpSpPr>
        <p:cNvPr id="1" name=""/>
        <p:cNvGrpSpPr/>
        <p:nvPr/>
      </p:nvGrpSpPr>
      <p:grpSpPr>
        <a:xfrm>
          <a:off x="0" y="0"/>
          <a:ext cx="0" cy="0"/>
          <a:chOff x="0" y="0"/>
          <a:chExt cx="0" cy="0"/>
        </a:xfrm>
      </p:grpSpPr>
      <p:sp>
        <p:nvSpPr>
          <p:cNvPr id="5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5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Title Text"/>
          <p:cNvSpPr txBox="1"/>
          <p:nvPr>
            <p:ph type="title"/>
          </p:nvPr>
        </p:nvSpPr>
        <p:spPr>
          <a:xfrm>
            <a:off x="647700" y="65475"/>
            <a:ext cx="10744200" cy="1447801"/>
          </a:xfrm>
          <a:prstGeom prst="rect">
            <a:avLst/>
          </a:prstGeom>
        </p:spPr>
        <p:txBody>
          <a:bodyPr/>
          <a:lstStyle/>
          <a:p>
            <a:pPr/>
            <a:r>
              <a:t>Title Text</a:t>
            </a:r>
          </a:p>
        </p:txBody>
      </p:sp>
      <p:sp>
        <p:nvSpPr>
          <p:cNvPr id="58" name="Body Level One…"/>
          <p:cNvSpPr txBox="1"/>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Title Text"/>
          <p:cNvSpPr txBox="1"/>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Body Level One…"/>
          <p:cNvSpPr txBox="1"/>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lide Number"/>
          <p:cNvSpPr txBox="1"/>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github.com/istopwg/ippsample/projects/6" TargetMode="Externa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eve11-20180704-rev.pdf" TargetMode="External"/><Relationship Id="rId4" Type="http://schemas.openxmlformats.org/officeDocument/2006/relationships/hyperlink" Target="https://ftp.pwg.org/pub/pwg/ipp/wd/wd-ippeveselfcert11-20180704-rev.pdf" TargetMode="External"/></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reprintpwd-20180620-rev.pdf" TargetMode="External"/></Relationships>

</file>

<file path=ppt/slides/_rels/slide1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system10-20180701-rev.pdf" TargetMode="Externa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9.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tools.ietf.org/html/rfc8446" TargetMode="External"/><Relationship Id="rId4" Type="http://schemas.openxmlformats.org/officeDocument/2006/relationships/hyperlink" Target="https://tools.ietf.org/html/rfc8447" TargetMode="External"/><Relationship Id="rId5" Type="http://schemas.openxmlformats.org/officeDocument/2006/relationships/hyperlink" Target="https://tools.ietf.org/html/rfc8449" TargetMode="External"/></Relationships>

</file>

<file path=ppt/slides/_rels/slide2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en.wikipedia.org/wiki/Transport_Layer_Security" TargetMode="External"/></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hitepaper/tb-ippauth-20180629-rev.pdf" TargetMode="External"/></Relationships>

</file>

<file path=ppt/slides/_rels/slide2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ipp3d11-20180704-rev.pdf" TargetMode="External"/></Relationships>

</file>

<file path=ppt/slides/_rels/slide2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ftp.pwg.org/pub/pwg/ipp/wd/wd-pwgsafegcode10-20180704-rev.pdf" TargetMode="Externa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stm.org/COMMITTEE/F42.htm" TargetMode="External"/><Relationship Id="rId4" Type="http://schemas.openxmlformats.org/officeDocument/2006/relationships/hyperlink" Target="http://standards.ieee.org/develop/wg/C3DP.html" TargetMode="External"/><Relationship Id="rId5" Type="http://schemas.openxmlformats.org/officeDocument/2006/relationships/hyperlink" Target="http://www.iso.org/committee/45020.html" TargetMode="External"/><Relationship Id="rId6" Type="http://schemas.openxmlformats.org/officeDocument/2006/relationships/hyperlink" Target="http://www.3dpdfconsortium.org" TargetMode="External"/><Relationship Id="rId7" Type="http://schemas.openxmlformats.org/officeDocument/2006/relationships/hyperlink" Target="http://www.3mf.io" TargetMode="External"/><Relationship Id="rId8" Type="http://schemas.openxmlformats.org/officeDocument/2006/relationships/hyperlink" Target="http://www.3dprintingindustry.com" TargetMode="External"/></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www.pwg.org/ipp/index.html" TargetMode="External"/><Relationship Id="rId4" Type="http://schemas.openxmlformats.org/officeDocument/2006/relationships/hyperlink" Target="https://www.pwg.org/mailman/listinfo/ipp" TargetMode="External"/></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70615.pdf" TargetMode="Externa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72"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IPP Workgroup Session, Day 1"/>
          <p:cNvSpPr txBox="1"/>
          <p:nvPr>
            <p:ph type="ctrTitle"/>
          </p:nvPr>
        </p:nvSpPr>
        <p:spPr>
          <a:prstGeom prst="rect">
            <a:avLst/>
          </a:prstGeom>
        </p:spPr>
        <p:txBody>
          <a:bodyPr/>
          <a:lstStyle/>
          <a:p>
            <a:pPr/>
            <a:r>
              <a:t>IPP Workgroup Session, Day 1</a:t>
            </a:r>
          </a:p>
        </p:txBody>
      </p:sp>
      <p:sp>
        <p:nvSpPr>
          <p:cNvPr id="75" name="August 15, 2018"/>
          <p:cNvSpPr txBox="1"/>
          <p:nvPr>
            <p:ph type="subTitle" sz="half" idx="1"/>
          </p:nvPr>
        </p:nvSpPr>
        <p:spPr>
          <a:prstGeom prst="rect">
            <a:avLst/>
          </a:prstGeom>
        </p:spPr>
        <p:txBody>
          <a:bodyPr/>
          <a:lstStyle>
            <a:lvl1pPr marR="40639">
              <a:spcBef>
                <a:spcPts val="500"/>
              </a:spcBef>
            </a:lvl1pPr>
          </a:lstStyle>
          <a:p>
            <a:pPr/>
            <a:r>
              <a:t>August 15, 2018</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56" name="Google Summer of Code 2018"/>
          <p:cNvSpPr txBox="1"/>
          <p:nvPr>
            <p:ph type="title"/>
          </p:nvPr>
        </p:nvSpPr>
        <p:spPr>
          <a:prstGeom prst="rect">
            <a:avLst/>
          </a:prstGeom>
        </p:spPr>
        <p:txBody>
          <a:bodyPr/>
          <a:lstStyle/>
          <a:p>
            <a:pPr/>
            <a:r>
              <a:t>Google Summer of Code 2018</a:t>
            </a:r>
          </a:p>
        </p:txBody>
      </p:sp>
      <p:sp>
        <p:nvSpPr>
          <p:cNvPr id="157" name="Test file projects are identifying multiple issues:…"/>
          <p:cNvSpPr txBox="1"/>
          <p:nvPr>
            <p:ph type="body" idx="1"/>
          </p:nvPr>
        </p:nvSpPr>
        <p:spPr>
          <a:prstGeom prst="rect">
            <a:avLst/>
          </a:prstGeom>
        </p:spPr>
        <p:txBody>
          <a:bodyPr/>
          <a:lstStyle/>
          <a:p>
            <a:pPr/>
            <a:r>
              <a:t>Test file projects are identifying multiple issues:</a:t>
            </a:r>
          </a:p>
          <a:p>
            <a:pPr lvl="1"/>
            <a:r>
              <a:t>Technical errata for RFC 3996 (ippget) and PWG 5100.7 (JPS1)</a:t>
            </a:r>
          </a:p>
          <a:p>
            <a:pPr lvl="1"/>
            <a:r>
              <a:t>ippserver/ipptransform bugs being tracked in new Conformance project:</a:t>
            </a:r>
          </a:p>
          <a:p>
            <a:pPr lvl="2"/>
            <a:r>
              <a:rPr u="sng">
                <a:hlinkClick r:id="rId3" invalidUrl="" action="" tgtFrame="" tooltip="" history="1" highlightClick="0" endSnd="0"/>
              </a:rPr>
              <a:t>https://github.com/istopwg/ippsample/projects/6</a:t>
            </a:r>
          </a:p>
          <a:p>
            <a:pPr lvl="1"/>
            <a:r>
              <a:t>ipptool bugs:</a:t>
            </a:r>
          </a:p>
          <a:p>
            <a:pPr lvl="2"/>
            <a:r>
              <a:t>"EXPECT foo IN-GROUP bar" didn't handle attributes that might appear in multiple groups</a:t>
            </a:r>
          </a:p>
          <a:p>
            <a:pPr lvl="2"/>
            <a:r>
              <a:t>"WITH-VALUE" did not support octetString values</a:t>
            </a:r>
          </a:p>
          <a:p>
            <a:pPr lvl="1"/>
            <a:r>
              <a:t>Also new ipptool enhancements being tracked for rangeOfInteger testing and sub-tests to automate testing of multiple (supported) values</a:t>
            </a:r>
          </a:p>
        </p:txBody>
      </p:sp>
      <p:sp>
        <p:nvSpPr>
          <p:cNvPr id="1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0"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1"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3"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64"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5" name="IPP Everywhere Self-Certification"/>
          <p:cNvSpPr txBox="1"/>
          <p:nvPr>
            <p:ph type="title"/>
          </p:nvPr>
        </p:nvSpPr>
        <p:spPr>
          <a:prstGeom prst="rect">
            <a:avLst/>
          </a:prstGeom>
        </p:spPr>
        <p:txBody>
          <a:bodyPr/>
          <a:lstStyle/>
          <a:p>
            <a:pPr/>
            <a:r>
              <a:t>IPP Everywhere Self-Certification</a:t>
            </a:r>
          </a:p>
        </p:txBody>
      </p:sp>
      <p:sp>
        <p:nvSpPr>
          <p:cNvPr id="166" name="Resources:…"/>
          <p:cNvSpPr txBox="1"/>
          <p:nvPr>
            <p:ph type="body" idx="1"/>
          </p:nvPr>
        </p:nvSpPr>
        <p:spPr>
          <a:xfrm>
            <a:off x="647700" y="1955800"/>
            <a:ext cx="11709400" cy="7611336"/>
          </a:xfrm>
          <a:prstGeom prst="rect">
            <a:avLst/>
          </a:prstGeom>
        </p:spPr>
        <p:txBody>
          <a:bodyPr/>
          <a:lstStyle/>
          <a:p>
            <a:pPr marL="383539" indent="-342899">
              <a:defRPr sz="2800"/>
            </a:pPr>
            <a:r>
              <a:t>Resources:</a:t>
            </a:r>
          </a:p>
          <a:p>
            <a:pPr lvl="1">
              <a:defRPr sz="2800"/>
            </a:pPr>
            <a:r>
              <a:rPr u="sng">
                <a:hlinkClick r:id="rId3" invalidUrl="" action="" tgtFrame="" tooltip="" history="1" highlightClick="0" endSnd="0"/>
              </a:rPr>
              <a:t>http://www.pwg.org/ipp/everywhere.html</a:t>
            </a:r>
            <a:r>
              <a:t> (for tools/info)</a:t>
            </a:r>
          </a:p>
          <a:p>
            <a:pPr lvl="1">
              <a:defRPr sz="2800"/>
            </a:pPr>
            <a:r>
              <a:rPr u="sng">
                <a:hlinkClick r:id="rId4" invalidUrl="" action="" tgtFrame="" tooltip="" history="1" highlightClick="0" endSnd="0"/>
              </a:rPr>
              <a:t>https://www.pwg.org/ippeveselfcert</a:t>
            </a:r>
            <a:r>
              <a:t> (submission form)</a:t>
            </a:r>
          </a:p>
          <a:p>
            <a:pPr lvl="1">
              <a:defRPr sz="2800"/>
            </a:pPr>
            <a:r>
              <a:rPr u="sng">
                <a:hlinkClick r:id="rId5" invalidUrl="" action="" tgtFrame="" tooltip="" history="1" highlightClick="0" endSnd="0"/>
              </a:rPr>
              <a:t>http://www.pwg.org/printers</a:t>
            </a:r>
            <a:r>
              <a:t> (printer list)</a:t>
            </a:r>
          </a:p>
          <a:p>
            <a:pPr lvl="1">
              <a:defRPr sz="2800"/>
            </a:pPr>
            <a:r>
              <a:rPr u="sng">
                <a:hlinkClick r:id="rId6" invalidUrl="" action="" tgtFrame="" tooltip="" history="1" highlightClick="0" endSnd="0"/>
              </a:rPr>
              <a:t>https://github.com/istopwg/ippeveselfcert</a:t>
            </a:r>
            <a:r>
              <a:t> (Github repo)</a:t>
            </a:r>
          </a:p>
          <a:p>
            <a:pPr marL="383539" indent="-342899">
              <a:defRPr sz="2800"/>
            </a:pPr>
            <a:r>
              <a:t>Released v1.0 Update 2 of self-certification tools on October 13th, 2017</a:t>
            </a:r>
          </a:p>
          <a:p>
            <a:pPr lvl="1" marL="840739" indent="-342899">
              <a:defRPr sz="2800"/>
            </a:pPr>
            <a:r>
              <a:t>v1.0 is tracking CUPS 2.2.x (current stable branch)</a:t>
            </a:r>
          </a:p>
          <a:p>
            <a:pPr lvl="1" marL="840739" indent="-342899">
              <a:defRPr sz="2800"/>
            </a:pPr>
            <a:r>
              <a:t>Update 3 in testing to fix minor issues and Windows packaging, new sample raster files</a:t>
            </a:r>
          </a:p>
          <a:p>
            <a:pPr marL="383539" indent="-342899">
              <a:defRPr sz="2900"/>
            </a:pPr>
            <a:r>
              <a:t>Planning future 1.1 errata update for manual and tools in 2018</a:t>
            </a:r>
          </a:p>
          <a:p>
            <a:pPr lvl="1" marL="840739" indent="-342899">
              <a:defRPr sz="2900"/>
            </a:pPr>
            <a:r>
              <a:t>v1.1 will track CUPS 2.3.x (current development branch)</a:t>
            </a:r>
          </a:p>
        </p:txBody>
      </p:sp>
      <p:sp>
        <p:nvSpPr>
          <p:cNvPr id="167"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4" name="IPP Everywhere v1.1"/>
          <p:cNvSpPr txBox="1"/>
          <p:nvPr>
            <p:ph type="title"/>
          </p:nvPr>
        </p:nvSpPr>
        <p:spPr>
          <a:prstGeom prst="rect">
            <a:avLst/>
          </a:prstGeom>
        </p:spPr>
        <p:txBody>
          <a:bodyPr/>
          <a:lstStyle/>
          <a:p>
            <a:pPr/>
            <a:r>
              <a:t>IPP Everywhere v1.1</a:t>
            </a:r>
          </a:p>
        </p:txBody>
      </p:sp>
      <p:sp>
        <p:nvSpPr>
          <p:cNvPr id="175" name="Prototype drafts:…"/>
          <p:cNvSpPr txBox="1"/>
          <p:nvPr>
            <p:ph type="body" idx="1"/>
          </p:nvPr>
        </p:nvSpPr>
        <p:spPr>
          <a:prstGeom prst="rect">
            <a:avLst/>
          </a:prstGeom>
        </p:spPr>
        <p:txBody>
          <a:bodyPr/>
          <a:lstStyle/>
          <a:p>
            <a:pPr/>
            <a:r>
              <a:t>Prototype drafts:</a:t>
            </a:r>
          </a:p>
          <a:p>
            <a:pPr lvl="1"/>
            <a:r>
              <a:rPr u="sng">
                <a:hlinkClick r:id="rId3" invalidUrl="" action="" tgtFrame="" tooltip="" history="1" highlightClick="0" endSnd="0"/>
              </a:rPr>
              <a:t>https://ftp.pwg.org/pub/pwg/ipp/wd/wd-ippeve11-20180704-rev.pdf</a:t>
            </a:r>
          </a:p>
          <a:p>
            <a:pPr lvl="1"/>
            <a:r>
              <a:rPr u="sng">
                <a:hlinkClick r:id="rId4" invalidUrl="" action="" tgtFrame="" tooltip="" history="1" highlightClick="0" endSnd="0"/>
              </a:rPr>
              <a:t>https://ftp.pwg.org/pub/pwg/ipp/wd/wd-ippeveselfcert11-20180704-rev.pdf</a:t>
            </a:r>
          </a:p>
          <a:p>
            <a:pPr/>
            <a:r>
              <a:t>Proposed schedule:</a:t>
            </a:r>
          </a:p>
          <a:p>
            <a:pPr lvl="1"/>
            <a:r>
              <a:t>Stable drafts and beta tools Q3/Q4 2018</a:t>
            </a:r>
          </a:p>
        </p:txBody>
      </p:sp>
      <p:sp>
        <p:nvSpPr>
          <p:cNvPr id="1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83" name="Self-Certification 1.1 Update"/>
          <p:cNvSpPr txBox="1"/>
          <p:nvPr>
            <p:ph type="title"/>
          </p:nvPr>
        </p:nvSpPr>
        <p:spPr>
          <a:prstGeom prst="rect">
            <a:avLst/>
          </a:prstGeom>
        </p:spPr>
        <p:txBody>
          <a:bodyPr/>
          <a:lstStyle/>
          <a:p>
            <a:pPr/>
            <a:r>
              <a:t>Self-Certification 1.1 Update</a:t>
            </a:r>
          </a:p>
        </p:txBody>
      </p:sp>
      <p:sp>
        <p:nvSpPr>
          <p:cNvPr id="184" name="Tool changes:…"/>
          <p:cNvSpPr txBox="1"/>
          <p:nvPr>
            <p:ph type="body" idx="1"/>
          </p:nvPr>
        </p:nvSpPr>
        <p:spPr>
          <a:prstGeom prst="rect">
            <a:avLst/>
          </a:prstGeom>
        </p:spPr>
        <p:txBody>
          <a:bodyPr/>
          <a:lstStyle/>
          <a:p>
            <a:pPr/>
            <a:r>
              <a:t>Tool changes:</a:t>
            </a:r>
          </a:p>
          <a:p>
            <a:pPr lvl="1"/>
            <a:r>
              <a:t>Align with conformance requirements in v1.1 spec</a:t>
            </a:r>
          </a:p>
          <a:p>
            <a:pPr lvl="1"/>
            <a:r>
              <a:t>More tests for required operations: Cancel-My-Jobs, Close-Job, Identify-Printer</a:t>
            </a:r>
          </a:p>
          <a:p>
            <a:pPr lvl="1"/>
            <a:r>
              <a:t>New OS requirements</a:t>
            </a:r>
          </a:p>
          <a:p>
            <a:pPr lvl="2"/>
            <a:r>
              <a:t>Linux: Ubuntu LTS 18.04</a:t>
            </a:r>
          </a:p>
          <a:p>
            <a:pPr lvl="2"/>
            <a:r>
              <a:t>macOS: 10.13 or later</a:t>
            </a:r>
          </a:p>
          <a:p>
            <a:pPr lvl="2"/>
            <a:r>
              <a:t>Windows: 7 or later</a:t>
            </a:r>
          </a:p>
          <a:p>
            <a:pPr/>
            <a:r>
              <a:t>Portal changes:</a:t>
            </a:r>
          </a:p>
          <a:p>
            <a:pPr lvl="1"/>
            <a:r>
              <a:t>Track implementation type: logical device (server) vs. physical device (printer)</a:t>
            </a:r>
          </a:p>
          <a:p>
            <a:pPr lvl="1"/>
            <a:r>
              <a:t>Track specific capabilities (type of finishers, etc.)</a:t>
            </a:r>
          </a:p>
          <a:p>
            <a:pPr lvl="1"/>
            <a:r>
              <a:t>Existing submissions will be updated by hand (only 2 have finishers, all are printers)</a:t>
            </a:r>
          </a:p>
        </p:txBody>
      </p:sp>
      <p:sp>
        <p:nvSpPr>
          <p:cNvPr id="185"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8"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9"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0"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91"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92" name="Lunch Break"/>
          <p:cNvSpPr txBox="1"/>
          <p:nvPr>
            <p:ph type="ctrTitle"/>
          </p:nvPr>
        </p:nvSpPr>
        <p:spPr>
          <a:prstGeom prst="rect">
            <a:avLst/>
          </a:prstGeom>
        </p:spPr>
        <p:txBody>
          <a:bodyPr/>
          <a:lstStyle/>
          <a:p>
            <a:pPr/>
            <a:r>
              <a:t>Lunch Break</a:t>
            </a:r>
          </a:p>
        </p:txBody>
      </p:sp>
      <p:sp>
        <p:nvSpPr>
          <p:cNvPr id="193" name="Resuming at 11:30am MT"/>
          <p:cNvSpPr txBox="1"/>
          <p:nvPr>
            <p:ph type="subTitle" sz="half" idx="1"/>
          </p:nvPr>
        </p:nvSpPr>
        <p:spPr>
          <a:prstGeom prst="rect">
            <a:avLst/>
          </a:prstGeom>
        </p:spPr>
        <p:txBody>
          <a:bodyPr/>
          <a:lstStyle/>
          <a:p>
            <a:pPr/>
          </a:p>
          <a:p>
            <a:pPr>
              <a:defRPr i="1"/>
            </a:pPr>
            <a:r>
              <a:t>Resuming at 11:30am MT</a:t>
            </a:r>
          </a:p>
        </p:txBody>
      </p:sp>
      <p:sp>
        <p:nvSpPr>
          <p:cNvPr id="1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1" name="IPP Job Reprint Password"/>
          <p:cNvSpPr txBox="1"/>
          <p:nvPr>
            <p:ph type="title"/>
          </p:nvPr>
        </p:nvSpPr>
        <p:spPr>
          <a:prstGeom prst="rect">
            <a:avLst/>
          </a:prstGeom>
        </p:spPr>
        <p:txBody>
          <a:bodyPr/>
          <a:lstStyle/>
          <a:p>
            <a:pPr/>
            <a:r>
              <a:t>IPP Job Reprint Password</a:t>
            </a:r>
          </a:p>
        </p:txBody>
      </p:sp>
      <p:sp>
        <p:nvSpPr>
          <p:cNvPr id="202" name="Prototype draft:…"/>
          <p:cNvSpPr txBox="1"/>
          <p:nvPr>
            <p:ph type="body" idx="1"/>
          </p:nvPr>
        </p:nvSpPr>
        <p:spPr>
          <a:prstGeom prst="rect">
            <a:avLst/>
          </a:prstGeom>
        </p:spPr>
        <p:txBody>
          <a:bodyPr/>
          <a:lstStyle/>
          <a:p>
            <a:pPr/>
            <a:r>
              <a:t>Prototype draft:</a:t>
            </a:r>
          </a:p>
          <a:p>
            <a:pPr lvl="1"/>
            <a:r>
              <a:rPr u="sng">
                <a:hlinkClick r:id="rId3" invalidUrl="" action="" tgtFrame="" tooltip="" history="1" highlightClick="0" endSnd="0"/>
              </a:rPr>
              <a:t>https://ftp.pwg.org/pub/pwg/ipp/wd/wd-ippreprintpwd-20180620-rev.pdf</a:t>
            </a:r>
          </a:p>
          <a:p>
            <a:pPr/>
            <a:r>
              <a:t>Proposed schedule:</a:t>
            </a:r>
          </a:p>
          <a:p>
            <a:pPr lvl="1"/>
            <a:r>
              <a:t>Move to stable status and do an IPP WG Last Call ASAP</a:t>
            </a:r>
          </a:p>
        </p:txBody>
      </p:sp>
      <p:sp>
        <p:nvSpPr>
          <p:cNvPr id="2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0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0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0" name="IPP System Service (SYSTEM)"/>
          <p:cNvSpPr txBox="1"/>
          <p:nvPr>
            <p:ph type="title"/>
          </p:nvPr>
        </p:nvSpPr>
        <p:spPr>
          <a:prstGeom prst="rect">
            <a:avLst/>
          </a:prstGeom>
        </p:spPr>
        <p:txBody>
          <a:bodyPr/>
          <a:lstStyle/>
          <a:p>
            <a:pPr/>
            <a:r>
              <a:t>IPP System Service (SYSTEM)</a:t>
            </a:r>
          </a:p>
        </p:txBody>
      </p:sp>
      <p:sp>
        <p:nvSpPr>
          <p:cNvPr id="211" name="Current prototype draft at:…"/>
          <p:cNvSpPr txBox="1"/>
          <p:nvPr>
            <p:ph type="body" idx="1"/>
          </p:nvPr>
        </p:nvSpPr>
        <p:spPr>
          <a:prstGeom prst="rect">
            <a:avLst/>
          </a:prstGeom>
        </p:spPr>
        <p:txBody>
          <a:bodyPr/>
          <a:lstStyle/>
          <a:p>
            <a:pPr/>
            <a:r>
              <a:t>Current prototype draft at:</a:t>
            </a:r>
          </a:p>
          <a:p>
            <a:pPr lvl="1"/>
            <a:r>
              <a:rPr u="sng">
                <a:hlinkClick r:id="rId3" invalidUrl="" action="" tgtFrame="" tooltip="" history="1" highlightClick="0" endSnd="0"/>
              </a:rPr>
              <a:t>https://ftp.pwg.org/pub/pwg/ipp/wd/wd-ippsystem10-20180701-rev.pdf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Stable draft in Q4 2018</a:t>
            </a:r>
          </a:p>
        </p:txBody>
      </p:sp>
      <p:sp>
        <p:nvSpPr>
          <p:cNvPr id="2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5"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16"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17"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18"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9"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0" name="IPP Workgroup Session, Day 2"/>
          <p:cNvSpPr txBox="1"/>
          <p:nvPr>
            <p:ph type="ctrTitle"/>
          </p:nvPr>
        </p:nvSpPr>
        <p:spPr>
          <a:prstGeom prst="rect">
            <a:avLst/>
          </a:prstGeom>
        </p:spPr>
        <p:txBody>
          <a:bodyPr/>
          <a:lstStyle/>
          <a:p>
            <a:pPr/>
            <a:r>
              <a:t>IPP Workgroup Session, Day 2</a:t>
            </a:r>
          </a:p>
        </p:txBody>
      </p:sp>
      <p:sp>
        <p:nvSpPr>
          <p:cNvPr id="221" name="August 16, 2018"/>
          <p:cNvSpPr txBox="1"/>
          <p:nvPr>
            <p:ph type="subTitle" sz="half" idx="1"/>
          </p:nvPr>
        </p:nvSpPr>
        <p:spPr>
          <a:prstGeom prst="rect">
            <a:avLst/>
          </a:prstGeom>
        </p:spPr>
        <p:txBody>
          <a:bodyPr/>
          <a:lstStyle>
            <a:lvl1pPr marR="40639">
              <a:spcBef>
                <a:spcPts val="500"/>
              </a:spcBef>
            </a:lvl1pPr>
          </a:lstStyle>
          <a:p>
            <a:pPr/>
            <a:r>
              <a:t>August 16, 2018</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8" name="PWG IP Policy"/>
          <p:cNvSpPr txBox="1"/>
          <p:nvPr>
            <p:ph type="title"/>
          </p:nvPr>
        </p:nvSpPr>
        <p:spPr>
          <a:prstGeom prst="rect">
            <a:avLst/>
          </a:prstGeom>
        </p:spPr>
        <p:txBody>
          <a:bodyPr/>
          <a:lstStyle/>
          <a:p>
            <a:pPr/>
            <a:r>
              <a:t>PWG IP Policy</a:t>
            </a:r>
          </a:p>
        </p:txBody>
      </p:sp>
      <p:sp>
        <p:nvSpPr>
          <p:cNvPr id="229"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2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2"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7" name="Agenda"/>
          <p:cNvSpPr txBox="1"/>
          <p:nvPr>
            <p:ph type="title"/>
          </p:nvPr>
        </p:nvSpPr>
        <p:spPr>
          <a:prstGeom prst="rect">
            <a:avLst/>
          </a:prstGeom>
        </p:spPr>
        <p:txBody>
          <a:bodyPr/>
          <a:lstStyle/>
          <a:p>
            <a:pPr/>
            <a:r>
              <a:t>Agenda</a:t>
            </a:r>
          </a:p>
        </p:txBody>
      </p:sp>
      <p:graphicFrame>
        <p:nvGraphicFramePr>
          <p:cNvPr id="238"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TLS 1.3</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G-Code,              PWG / AMSC / ISO 3D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239" name="August 16, 2018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16, 2018 (Mountain Daylight Time)</a:t>
            </a:r>
          </a:p>
        </p:txBody>
      </p:sp>
      <p:sp>
        <p:nvSpPr>
          <p:cNvPr id="2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8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PWG IP Policy"/>
          <p:cNvSpPr txBox="1"/>
          <p:nvPr>
            <p:ph type="title"/>
          </p:nvPr>
        </p:nvSpPr>
        <p:spPr>
          <a:prstGeom prst="rect">
            <a:avLst/>
          </a:prstGeom>
        </p:spPr>
        <p:txBody>
          <a:bodyPr/>
          <a:lstStyle/>
          <a:p>
            <a:pPr/>
            <a:r>
              <a:t>PWG IP Policy</a:t>
            </a:r>
          </a:p>
        </p:txBody>
      </p:sp>
      <p:sp>
        <p:nvSpPr>
          <p:cNvPr id="83" name="&quot;This meeting is being held in accordance with the PWG Intellectual Property Policy&quot;…"/>
          <p:cNvSpPr txBox="1"/>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7" name="TLS 1.3"/>
          <p:cNvSpPr txBox="1"/>
          <p:nvPr>
            <p:ph type="title"/>
          </p:nvPr>
        </p:nvSpPr>
        <p:spPr>
          <a:prstGeom prst="rect">
            <a:avLst/>
          </a:prstGeom>
        </p:spPr>
        <p:txBody>
          <a:bodyPr/>
          <a:lstStyle/>
          <a:p>
            <a:pPr/>
            <a:r>
              <a:t>TLS 1.3</a:t>
            </a:r>
          </a:p>
        </p:txBody>
      </p:sp>
      <p:sp>
        <p:nvSpPr>
          <p:cNvPr id="248" name="Final RFC published!…"/>
          <p:cNvSpPr txBox="1"/>
          <p:nvPr>
            <p:ph type="body" idx="1"/>
          </p:nvPr>
        </p:nvSpPr>
        <p:spPr>
          <a:prstGeom prst="rect">
            <a:avLst/>
          </a:prstGeom>
        </p:spPr>
        <p:txBody>
          <a:bodyPr/>
          <a:lstStyle/>
          <a:p>
            <a:pPr/>
            <a:r>
              <a:t>Final RFC published!</a:t>
            </a:r>
          </a:p>
          <a:p>
            <a:pPr lvl="1"/>
            <a:r>
              <a:t>RFC 8446: The Transport Layer Security (TLS) Protocol Version 1.3</a:t>
            </a:r>
          </a:p>
          <a:p>
            <a:pPr lvl="1"/>
            <a:r>
              <a:rPr u="sng">
                <a:hlinkClick r:id="rId3" invalidUrl="" action="" tgtFrame="" tooltip="" history="1" highlightClick="0" endSnd="0"/>
              </a:rPr>
              <a:t>https://tools.ietf.org/html/rfc8446</a:t>
            </a:r>
          </a:p>
          <a:p>
            <a:pPr/>
            <a:r>
              <a:t>RFC 8447 updates the TLS/DTLS registry and policies</a:t>
            </a:r>
          </a:p>
          <a:p>
            <a:pPr lvl="1"/>
            <a:r>
              <a:rPr u="sng">
                <a:hlinkClick r:id="rId4" invalidUrl="" action="" tgtFrame="" tooltip="" history="1" highlightClick="0" endSnd="0"/>
              </a:rPr>
              <a:t>https://tools.ietf.org/html/rfc8447</a:t>
            </a:r>
          </a:p>
          <a:p>
            <a:pPr/>
            <a:r>
              <a:t>RFC 8449 updates the record size limit extension</a:t>
            </a:r>
          </a:p>
          <a:p>
            <a:pPr lvl="1"/>
            <a:r>
              <a:rPr u="sng">
                <a:hlinkClick r:id="rId5" invalidUrl="" action="" tgtFrame="" tooltip="" history="1" highlightClick="0" endSnd="0"/>
              </a:rPr>
              <a:t>https://tools.ietf.org/html/rfc8449</a:t>
            </a:r>
          </a:p>
          <a:p>
            <a:pPr/>
            <a:r>
              <a:t>Chrome, Firefox already support the final draft, expected to support the RFC version soon</a:t>
            </a:r>
          </a:p>
          <a:p>
            <a:pPr lvl="1"/>
            <a:r>
              <a:t>Edge/Windows and Safari/macOS support coming</a:t>
            </a:r>
          </a:p>
          <a:p>
            <a:pPr/>
            <a:r>
              <a:t>TLS libraries with (announced) TLS 1.3 support:</a:t>
            </a:r>
          </a:p>
          <a:p>
            <a:pPr lvl="1"/>
            <a:r>
              <a:t>OpenSSL starting with v1.1.1</a:t>
            </a:r>
          </a:p>
          <a:p>
            <a:pPr lvl="1"/>
            <a:r>
              <a:t>GNU TLS starting with v3.6.3</a:t>
            </a:r>
          </a:p>
          <a:p>
            <a:pPr lvl="1"/>
            <a:r>
              <a:t>SecureTransport (macOS) starting with macOS 10.14 and iOS 12</a:t>
            </a:r>
          </a:p>
        </p:txBody>
      </p:sp>
      <p:sp>
        <p:nvSpPr>
          <p:cNvPr id="24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1"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2"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3"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4"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55"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6" name="TLS 1.3 (con't)"/>
          <p:cNvSpPr txBox="1"/>
          <p:nvPr>
            <p:ph type="title"/>
          </p:nvPr>
        </p:nvSpPr>
        <p:spPr>
          <a:prstGeom prst="rect">
            <a:avLst/>
          </a:prstGeom>
        </p:spPr>
        <p:txBody>
          <a:bodyPr/>
          <a:lstStyle/>
          <a:p>
            <a:pPr/>
            <a:r>
              <a:t>TLS 1.3 (con't)</a:t>
            </a:r>
          </a:p>
        </p:txBody>
      </p:sp>
      <p:sp>
        <p:nvSpPr>
          <p:cNvPr id="257" name="Lots of confusion over this new version of TLS…"/>
          <p:cNvSpPr txBox="1"/>
          <p:nvPr>
            <p:ph type="body" idx="1"/>
          </p:nvPr>
        </p:nvSpPr>
        <p:spPr>
          <a:prstGeom prst="rect">
            <a:avLst/>
          </a:prstGeom>
        </p:spPr>
        <p:txBody>
          <a:bodyPr/>
          <a:lstStyle/>
          <a:p>
            <a:pPr/>
            <a:r>
              <a:t>Lots of confusion over this new version of TLS</a:t>
            </a:r>
          </a:p>
          <a:p>
            <a:pPr lvl="1"/>
            <a:r>
              <a:rPr u="sng">
                <a:hlinkClick r:id="rId3" invalidUrl="" action="" tgtFrame="" tooltip="" history="1" highlightClick="0" endSnd="0"/>
              </a:rPr>
              <a:t>https://en.wikipedia.org/wiki/Transport_Layer_Security</a:t>
            </a:r>
          </a:p>
          <a:p>
            <a:pPr lvl="1"/>
            <a:r>
              <a:t>Clients and Printers SHOULD start supporting TLS 1.3 as soon as possible</a:t>
            </a:r>
          </a:p>
          <a:p>
            <a:pPr lvl="1"/>
            <a:r>
              <a:t>IPP WG meeting on September 13, 2018 will talk about TLS 1.3</a:t>
            </a:r>
          </a:p>
          <a:p>
            <a:pPr/>
            <a:r>
              <a:t>IPP Everywhere™ v1.1 adds "1.3" version to the TLS key in the TXT record to allow a Client to discover the maximum TLS version a Printer supports without connecting</a:t>
            </a:r>
          </a:p>
          <a:p>
            <a:pPr lvl="1"/>
            <a:r>
              <a:t>... but the only way to know for sure is to negotiate a TLS connection since the DNS-SD TXT record could be spoofed</a:t>
            </a:r>
          </a:p>
          <a:p>
            <a:pPr/>
            <a:r>
              <a:t>No IPP attributes or values for TLS 1.3</a:t>
            </a:r>
          </a:p>
          <a:p>
            <a:pPr lvl="1"/>
            <a:r>
              <a:t>Most IPP Clients are looking for _ipps advertisements (TLS) and not for a specific version of TLS</a:t>
            </a:r>
          </a:p>
          <a:p>
            <a:pPr lvl="1"/>
            <a:r>
              <a:t>TLS version negotiation is handled separate from IPP just as DNS-SD is a discovery mechanism separate from IPP</a:t>
            </a:r>
          </a:p>
        </p:txBody>
      </p:sp>
      <p:sp>
        <p:nvSpPr>
          <p:cNvPr id="25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1"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262"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263"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64"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65" name="Lunch Break"/>
          <p:cNvSpPr txBox="1"/>
          <p:nvPr>
            <p:ph type="ctrTitle"/>
          </p:nvPr>
        </p:nvSpPr>
        <p:spPr>
          <a:prstGeom prst="rect">
            <a:avLst/>
          </a:prstGeom>
        </p:spPr>
        <p:txBody>
          <a:bodyPr/>
          <a:lstStyle/>
          <a:p>
            <a:pPr/>
            <a:r>
              <a:t>Lunch Break</a:t>
            </a:r>
          </a:p>
        </p:txBody>
      </p:sp>
      <p:sp>
        <p:nvSpPr>
          <p:cNvPr id="266" name="Resuming at 11:30am MT"/>
          <p:cNvSpPr txBox="1"/>
          <p:nvPr>
            <p:ph type="subTitle" sz="half" idx="1"/>
          </p:nvPr>
        </p:nvSpPr>
        <p:spPr>
          <a:prstGeom prst="rect">
            <a:avLst/>
          </a:prstGeom>
        </p:spPr>
        <p:txBody>
          <a:bodyPr/>
          <a:lstStyle/>
          <a:p>
            <a:pPr/>
          </a:p>
          <a:p>
            <a:pPr>
              <a:defRPr i="1"/>
            </a:pPr>
            <a:r>
              <a:t>Resuming at 11:30am MT</a:t>
            </a:r>
          </a:p>
        </p:txBody>
      </p:sp>
      <p:sp>
        <p:nvSpPr>
          <p:cNvPr id="267"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69"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0"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1"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2"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73"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4" name="IPP Authentication Methods"/>
          <p:cNvSpPr txBox="1"/>
          <p:nvPr>
            <p:ph type="title"/>
          </p:nvPr>
        </p:nvSpPr>
        <p:spPr>
          <a:prstGeom prst="rect">
            <a:avLst/>
          </a:prstGeom>
        </p:spPr>
        <p:txBody>
          <a:bodyPr/>
          <a:lstStyle/>
          <a:p>
            <a:pPr/>
            <a:r>
              <a:t>IPP Authentication Methods</a:t>
            </a:r>
          </a:p>
        </p:txBody>
      </p:sp>
      <p:sp>
        <p:nvSpPr>
          <p:cNvPr id="275" name="Current white paper:…"/>
          <p:cNvSpPr txBox="1"/>
          <p:nvPr>
            <p:ph type="body" idx="1"/>
          </p:nvPr>
        </p:nvSpPr>
        <p:spPr>
          <a:prstGeom prst="rect">
            <a:avLst/>
          </a:prstGeom>
        </p:spPr>
        <p:txBody>
          <a:bodyPr/>
          <a:lstStyle/>
          <a:p>
            <a:pPr/>
            <a:r>
              <a:t>Current white paper:</a:t>
            </a:r>
          </a:p>
          <a:p>
            <a:pPr lvl="1"/>
            <a:r>
              <a:rPr u="sng">
                <a:hlinkClick r:id="rId3" invalidUrl="" action="" tgtFrame="" tooltip="" history="1" highlightClick="0" endSnd="0"/>
              </a:rPr>
              <a:t>https://ftp.pwg.org/pub/pwg/ipp/whitepaper/tb-ippauth-20180629-rev.pdf</a:t>
            </a:r>
            <a:r>
              <a:t> </a:t>
            </a:r>
          </a:p>
          <a:p>
            <a:pPr/>
            <a:r>
              <a:t>Provides an overview of how HTTP authentication methods are used with IPP</a:t>
            </a:r>
          </a:p>
          <a:p>
            <a:pPr lvl="1"/>
            <a:r>
              <a:t>Currently HTTP Basic, HTTP Digest, HTTP Bearer (OAuth 2.0), HTTP Negotiate (Kerberos), TLS Client Certificate</a:t>
            </a:r>
          </a:p>
          <a:p>
            <a:pPr lvl="1"/>
            <a:r>
              <a:t>Maybe HTTP MutualAuth and others in the future</a:t>
            </a:r>
          </a:p>
        </p:txBody>
      </p:sp>
      <p:sp>
        <p:nvSpPr>
          <p:cNvPr id="27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8"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9"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0"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1"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82"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3" name="IPP 3D Printing Extensions v1.1"/>
          <p:cNvSpPr txBox="1"/>
          <p:nvPr>
            <p:ph type="title"/>
          </p:nvPr>
        </p:nvSpPr>
        <p:spPr>
          <a:prstGeom prst="rect">
            <a:avLst/>
          </a:prstGeom>
        </p:spPr>
        <p:txBody>
          <a:bodyPr/>
          <a:lstStyle/>
          <a:p>
            <a:pPr/>
            <a:r>
              <a:t>IPP 3D Printing Extensions v1.1</a:t>
            </a:r>
          </a:p>
        </p:txBody>
      </p:sp>
      <p:sp>
        <p:nvSpPr>
          <p:cNvPr id="284" name="Prototype draft:…"/>
          <p:cNvSpPr txBox="1"/>
          <p:nvPr>
            <p:ph type="body" idx="1"/>
          </p:nvPr>
        </p:nvSpPr>
        <p:spPr>
          <a:prstGeom prst="rect">
            <a:avLst/>
          </a:prstGeom>
        </p:spPr>
        <p:txBody>
          <a:bodyPr/>
          <a:lstStyle/>
          <a:p>
            <a:pPr/>
            <a:r>
              <a:t>Prototype draft:</a:t>
            </a:r>
          </a:p>
          <a:p>
            <a:pPr lvl="1"/>
            <a:r>
              <a:rPr u="sng">
                <a:hlinkClick r:id="rId3" invalidUrl="" action="" tgtFrame="" tooltip="" history="1" highlightClick="0" endSnd="0"/>
              </a:rPr>
              <a:t>https://ftp.pwg.org/pub/pwg/ipp/wd/wd-ipp3d11-20180704-rev.pdf</a:t>
            </a:r>
          </a:p>
          <a:p>
            <a:pPr/>
            <a:r>
              <a:t>Errata update to address specific implementation issues on entry-level 3D printers and enable support for generic cloud/local slicing services</a:t>
            </a:r>
          </a:p>
          <a:p>
            <a:pPr/>
            <a:r>
              <a:t>Proposed schedule:</a:t>
            </a:r>
          </a:p>
          <a:p>
            <a:pPr lvl="1"/>
            <a:r>
              <a:t>Stable draft Q4 2018</a:t>
            </a:r>
          </a:p>
        </p:txBody>
      </p:sp>
      <p:sp>
        <p:nvSpPr>
          <p:cNvPr id="285"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9"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0"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291"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2" name="PWG Safe G-Code Subset for 3D Printing"/>
          <p:cNvSpPr txBox="1"/>
          <p:nvPr>
            <p:ph type="title"/>
          </p:nvPr>
        </p:nvSpPr>
        <p:spPr>
          <a:prstGeom prst="rect">
            <a:avLst/>
          </a:prstGeom>
        </p:spPr>
        <p:txBody>
          <a:bodyPr/>
          <a:lstStyle/>
          <a:p>
            <a:pPr/>
            <a:r>
              <a:t>PWG Safe G-Code Subset for 3D Printing</a:t>
            </a:r>
          </a:p>
        </p:txBody>
      </p:sp>
      <p:sp>
        <p:nvSpPr>
          <p:cNvPr id="293" name="Stable draft:…"/>
          <p:cNvSpPr txBox="1"/>
          <p:nvPr>
            <p:ph type="body" idx="1"/>
          </p:nvPr>
        </p:nvSpPr>
        <p:spPr>
          <a:prstGeom prst="rect">
            <a:avLst/>
          </a:prstGeom>
        </p:spPr>
        <p:txBody>
          <a:bodyPr/>
          <a:lstStyle/>
          <a:p>
            <a:pPr/>
            <a:r>
              <a:t>Stable draft:</a:t>
            </a:r>
          </a:p>
          <a:p>
            <a:pPr lvl="1"/>
            <a:r>
              <a:rPr u="sng">
                <a:hlinkClick r:id="rId3" invalidUrl="" action="" tgtFrame="" tooltip="" history="1" highlightClick="0" endSnd="0"/>
              </a:rPr>
              <a:t>https://ftp.pwg.org/pub/pwg/ipp/wd/wd-pwgsafegcode10-20180704-rev.pdf</a:t>
            </a:r>
          </a:p>
          <a:p>
            <a:pPr/>
            <a:r>
              <a:t>Best Practice document that defines a common subset of G-Code for FDM printers</a:t>
            </a:r>
          </a:p>
          <a:p>
            <a:pPr lvl="1"/>
            <a:r>
              <a:t>Convenient format for adoption by existing 3D printers</a:t>
            </a:r>
          </a:p>
          <a:p>
            <a:pPr lvl="1"/>
            <a:r>
              <a:t>Targeting only as a best practice document because G-Code isn't an ideal long-term intermediate format</a:t>
            </a:r>
          </a:p>
          <a:p>
            <a:pPr/>
            <a:r>
              <a:t>Have solicited review from outside developers</a:t>
            </a:r>
          </a:p>
          <a:p>
            <a:pPr/>
            <a:r>
              <a:t>Discussion:</a:t>
            </a:r>
          </a:p>
          <a:p>
            <a:pPr lvl="1"/>
            <a:r>
              <a:t>Other G-Code commands required?</a:t>
            </a:r>
          </a:p>
          <a:p>
            <a:pPr lvl="1"/>
            <a:r>
              <a:t>Other Printer Description or Job Template attributes required?</a:t>
            </a:r>
          </a:p>
          <a:p>
            <a:pPr/>
            <a:r>
              <a:t>Proposed schedule:</a:t>
            </a:r>
          </a:p>
          <a:p>
            <a:pPr lvl="1"/>
            <a:r>
              <a:t>IPP WG Last Call Q4 2018</a:t>
            </a:r>
          </a:p>
        </p:txBody>
      </p:sp>
      <p:sp>
        <p:nvSpPr>
          <p:cNvPr id="29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1" name="IPP 3D Liaison Discussions"/>
          <p:cNvSpPr txBox="1"/>
          <p:nvPr>
            <p:ph type="title"/>
          </p:nvPr>
        </p:nvSpPr>
        <p:spPr>
          <a:prstGeom prst="rect">
            <a:avLst/>
          </a:prstGeom>
        </p:spPr>
        <p:txBody>
          <a:bodyPr/>
          <a:lstStyle/>
          <a:p>
            <a:pPr/>
            <a:r>
              <a:t>IPP 3D Liaison Discussions</a:t>
            </a:r>
          </a:p>
        </p:txBody>
      </p:sp>
      <p:sp>
        <p:nvSpPr>
          <p:cNvPr id="302" name="ASTM Committee F42 on Additive Manufacturing Technologies…"/>
          <p:cNvSpPr txBox="1"/>
          <p:nvPr>
            <p:ph type="body" idx="1"/>
          </p:nvPr>
        </p:nvSpPr>
        <p:spPr>
          <a:prstGeom prst="rect">
            <a:avLst/>
          </a:prstGeom>
        </p:spPr>
        <p:txBody>
          <a:bodyPr/>
          <a:lstStyle/>
          <a:p>
            <a:pPr/>
            <a:r>
              <a:t>ASTM Committee F42 on Additive Manufacturing Technologies</a:t>
            </a:r>
          </a:p>
          <a:p>
            <a:pPr lvl="1"/>
            <a:r>
              <a:rPr u="sng">
                <a:hlinkClick r:id="rId3" invalidUrl="" action="" tgtFrame="" tooltip="" history="1" highlightClick="0" endSnd="0"/>
              </a:rPr>
              <a:t>www.astm.org/COMMITTEE/F42.htm</a:t>
            </a:r>
          </a:p>
          <a:p>
            <a:pPr/>
            <a:r>
              <a:t>IEEE Consumer 3D Printing Working Group (P3030)</a:t>
            </a:r>
          </a:p>
          <a:p>
            <a:pPr lvl="1"/>
            <a:r>
              <a:rPr u="sng">
                <a:hlinkClick r:id="rId4" invalidUrl="" action="" tgtFrame="" tooltip="" history="1" highlightClick="0" endSnd="0"/>
              </a:rPr>
              <a:t>standards.ieee.org/develop/wg/C3DP.html</a:t>
            </a:r>
          </a:p>
          <a:p>
            <a:pPr/>
            <a:r>
              <a:t>ISO/IEC JTC 1 3D Printing and Scanning Study Group</a:t>
            </a:r>
          </a:p>
          <a:p>
            <a:pPr lvl="1"/>
            <a:r>
              <a:rPr u="sng">
                <a:hlinkClick r:id="rId5" invalidUrl="" action="" tgtFrame="" tooltip="" history="1" highlightClick="0" endSnd="0"/>
              </a:rPr>
              <a:t>www.iso.org/committee/45020.html</a:t>
            </a:r>
          </a:p>
          <a:p>
            <a:pPr/>
            <a:r>
              <a:t>3D PDF Consortium</a:t>
            </a:r>
          </a:p>
          <a:p>
            <a:pPr lvl="1"/>
            <a:r>
              <a:rPr u="sng">
                <a:hlinkClick r:id="rId6" invalidUrl="" action="" tgtFrame="" tooltip="" history="1" highlightClick="0" endSnd="0"/>
              </a:rPr>
              <a:t>www.3dpdfconsortium.org</a:t>
            </a:r>
          </a:p>
          <a:p>
            <a:pPr/>
            <a:r>
              <a:t>3MF Consortium</a:t>
            </a:r>
          </a:p>
          <a:p>
            <a:pPr lvl="1"/>
            <a:r>
              <a:rPr u="sng">
                <a:hlinkClick r:id="rId7" invalidUrl="" action="" tgtFrame="" tooltip="" history="1" highlightClick="0" endSnd="0"/>
              </a:rPr>
              <a:t>www.3mf.io</a:t>
            </a:r>
          </a:p>
          <a:p>
            <a:pPr/>
            <a:r>
              <a:t>Press requests</a:t>
            </a:r>
          </a:p>
          <a:p>
            <a:pPr lvl="1"/>
            <a:r>
              <a:t>"3D Printing Industry" web site: </a:t>
            </a:r>
            <a:r>
              <a:rPr u="sng">
                <a:hlinkClick r:id="rId8" invalidUrl="" action="" tgtFrame="" tooltip="" history="1" highlightClick="0" endSnd="0"/>
              </a:rPr>
              <a:t>www.3dprintingindustry.com</a:t>
            </a:r>
          </a:p>
        </p:txBody>
      </p:sp>
      <p:sp>
        <p:nvSpPr>
          <p:cNvPr id="303"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0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6" name="The Printer Working Group"/>
          <p:cNvSpPr txBox="1"/>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07" name="pwg-transparency.png" descr="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08" name="Copyright © 2018 The Printer Working Group. All rights reserved. The IPP Everywhere and PWG logos are trademarks of the IEEE-ISTO."/>
          <p:cNvSpPr txBox="1"/>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09" name="®"/>
          <p:cNvSpPr txBox="1"/>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0" name="Next Steps"/>
          <p:cNvSpPr txBox="1"/>
          <p:nvPr>
            <p:ph type="ctrTitle"/>
          </p:nvPr>
        </p:nvSpPr>
        <p:spPr>
          <a:prstGeom prst="rect">
            <a:avLst/>
          </a:prstGeom>
        </p:spPr>
        <p:txBody>
          <a:bodyPr/>
          <a:lstStyle/>
          <a:p>
            <a:pPr/>
            <a:r>
              <a:t>Next Steps</a:t>
            </a:r>
          </a:p>
        </p:txBody>
      </p:sp>
      <p:sp>
        <p:nvSpPr>
          <p:cNvPr id="311" name="Body"/>
          <p:cNvSpPr txBox="1"/>
          <p:nvPr>
            <p:ph type="subTitle" sz="half" idx="1"/>
          </p:nvPr>
        </p:nvSpPr>
        <p:spPr>
          <a:prstGeom prst="rect">
            <a:avLst/>
          </a:prstGeom>
        </p:spPr>
        <p:txBody>
          <a:bodyPr/>
          <a:lstStyle/>
          <a:p>
            <a:pPr/>
          </a:p>
        </p:txBody>
      </p:sp>
      <p:sp>
        <p:nvSpPr>
          <p:cNvPr id="312"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1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1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1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19" name="Next Steps"/>
          <p:cNvSpPr txBox="1"/>
          <p:nvPr>
            <p:ph type="title"/>
          </p:nvPr>
        </p:nvSpPr>
        <p:spPr>
          <a:prstGeom prst="rect">
            <a:avLst/>
          </a:prstGeom>
        </p:spPr>
        <p:txBody>
          <a:bodyPr/>
          <a:lstStyle/>
          <a:p>
            <a:pPr/>
            <a:r>
              <a:t>Next Steps</a:t>
            </a:r>
          </a:p>
        </p:txBody>
      </p:sp>
      <p:sp>
        <p:nvSpPr>
          <p:cNvPr id="320" name="IPP Authentication Methods (Smith)…"/>
          <p:cNvSpPr txBox="1"/>
          <p:nvPr>
            <p:ph type="body" idx="1"/>
          </p:nvPr>
        </p:nvSpPr>
        <p:spPr>
          <a:prstGeom prst="rect">
            <a:avLst/>
          </a:prstGeom>
        </p:spPr>
        <p:txBody>
          <a:bodyPr/>
          <a:lstStyle/>
          <a:p>
            <a:pPr/>
            <a:r>
              <a:t>IPP Authentication Methods (Smith)</a:t>
            </a:r>
          </a:p>
          <a:p>
            <a:pPr lvl="1"/>
            <a:r>
              <a:t>Continue developing as best practice</a:t>
            </a:r>
          </a:p>
          <a:p>
            <a:pPr/>
            <a:r>
              <a:t>IPP Job Reprint Password (Smith)</a:t>
            </a:r>
          </a:p>
          <a:p>
            <a:pPr lvl="1"/>
            <a:r>
              <a:t>Move to stable status and do IPP WG Last Call</a:t>
            </a:r>
          </a:p>
          <a:p>
            <a:pPr/>
            <a:r>
              <a:t>"How to Use the Internet Printing Protocol" Book (Mike/Pete/Smith)</a:t>
            </a:r>
          </a:p>
          <a:p>
            <a:pPr lvl="1"/>
            <a:r>
              <a:t>Publish stable version in Q4 2018, post updates as needed</a:t>
            </a:r>
          </a:p>
          <a:p>
            <a:pPr/>
            <a:r>
              <a:t>IPP System Service (Ira/Mike)</a:t>
            </a:r>
          </a:p>
          <a:p>
            <a:pPr lvl="1"/>
            <a:r>
              <a:t>Stable working draft in Q4 2018</a:t>
            </a:r>
          </a:p>
          <a:p>
            <a:pPr/>
            <a:r>
              <a:t>IPP Everywhere and Self-Certification v1.1 (Mike/Smith)</a:t>
            </a:r>
          </a:p>
          <a:p>
            <a:pPr lvl="1"/>
            <a:r>
              <a:t>Stable working drafts/beta tools in Q4 2018</a:t>
            </a:r>
          </a:p>
        </p:txBody>
      </p:sp>
      <p:sp>
        <p:nvSpPr>
          <p:cNvPr id="321"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2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8" name="Next Steps (con't)"/>
          <p:cNvSpPr txBox="1"/>
          <p:nvPr>
            <p:ph type="title"/>
          </p:nvPr>
        </p:nvSpPr>
        <p:spPr>
          <a:prstGeom prst="rect">
            <a:avLst/>
          </a:prstGeom>
        </p:spPr>
        <p:txBody>
          <a:bodyPr/>
          <a:lstStyle/>
          <a:p>
            <a:pPr/>
            <a:r>
              <a:t>Next Steps (con't)</a:t>
            </a:r>
          </a:p>
        </p:txBody>
      </p:sp>
      <p:sp>
        <p:nvSpPr>
          <p:cNvPr id="329" name="IPP 3D Printing Extensions v1.1 (Mike)…"/>
          <p:cNvSpPr txBox="1"/>
          <p:nvPr>
            <p:ph type="body" idx="1"/>
          </p:nvPr>
        </p:nvSpPr>
        <p:spPr>
          <a:prstGeom prst="rect">
            <a:avLst/>
          </a:prstGeom>
        </p:spPr>
        <p:txBody>
          <a:bodyPr/>
          <a:lstStyle/>
          <a:p>
            <a:pPr/>
            <a:r>
              <a:t>IPP 3D Printing Extensions v1.1 (Mike)</a:t>
            </a:r>
          </a:p>
          <a:p>
            <a:pPr lvl="1"/>
            <a:r>
              <a:t>Stable draft in Q4 2018 </a:t>
            </a:r>
          </a:p>
          <a:p>
            <a:pPr/>
            <a:r>
              <a:t>PWG Safe G-Code Subset for 3D Printing (Mike)</a:t>
            </a:r>
          </a:p>
          <a:p>
            <a:pPr lvl="1"/>
            <a:r>
              <a:t>IPP WG Last Call in Q4 2018 </a:t>
            </a:r>
          </a:p>
          <a:p>
            <a:pPr/>
            <a:r>
              <a:t>MFD Alerts v1.1 (Ira - Errata Update)</a:t>
            </a:r>
          </a:p>
          <a:p>
            <a:pPr lvl="1"/>
            <a:r>
              <a:t>Prototype working draft in Q1 2019</a:t>
            </a:r>
          </a:p>
          <a:p>
            <a:pPr/>
            <a:r>
              <a:t>Investigate other errata updates:</a:t>
            </a:r>
          </a:p>
          <a:p>
            <a:pPr lvl="1"/>
            <a:r>
              <a:t>PWG 5100.5: IPP Document Object</a:t>
            </a:r>
          </a:p>
          <a:p>
            <a:pPr lvl="1"/>
            <a:r>
              <a:t>PWG 5100.7: IPP Job and Printer Extensions</a:t>
            </a:r>
          </a:p>
          <a:p>
            <a:pPr lvl="1"/>
            <a:r>
              <a:t>RFC 3996: 'ippget' Pull Notification Method</a:t>
            </a:r>
          </a:p>
          <a:p>
            <a:pPr/>
            <a:r>
              <a:t>IPP Encrypted Jobs and Documents (Mike/Smith)</a:t>
            </a:r>
          </a:p>
          <a:p>
            <a:pPr lvl="1"/>
            <a:r>
              <a:t>Prototype draft in Q1 2019</a:t>
            </a:r>
          </a:p>
        </p:txBody>
      </p:sp>
      <p:sp>
        <p:nvSpPr>
          <p:cNvPr id="33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9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Agenda"/>
          <p:cNvSpPr txBox="1"/>
          <p:nvPr>
            <p:ph type="title"/>
          </p:nvPr>
        </p:nvSpPr>
        <p:spPr>
          <a:prstGeom prst="rect">
            <a:avLst/>
          </a:prstGeom>
        </p:spPr>
        <p:txBody>
          <a:bodyPr/>
          <a:lstStyle/>
          <a:p>
            <a:pPr/>
            <a:r>
              <a:t>Agenda</a:t>
            </a:r>
          </a:p>
        </p:txBody>
      </p:sp>
      <p:graphicFrame>
        <p:nvGraphicFramePr>
          <p:cNvPr id="9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09:00 - 10:00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PWG Plenary</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10:00 - 10:30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Status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Everywhere v1.1</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Job Reprint Password</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System Service</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93" name="August 15, 2018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15, 2018 (Mountain Daylight Time)</a:t>
            </a:r>
          </a:p>
        </p:txBody>
      </p:sp>
      <p:sp>
        <p:nvSpPr>
          <p:cNvPr id="9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33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7" name="More Information"/>
          <p:cNvSpPr txBox="1"/>
          <p:nvPr>
            <p:ph type="title"/>
          </p:nvPr>
        </p:nvSpPr>
        <p:spPr>
          <a:prstGeom prst="rect">
            <a:avLst/>
          </a:prstGeom>
        </p:spPr>
        <p:txBody>
          <a:bodyPr/>
          <a:lstStyle/>
          <a:p>
            <a:pPr/>
            <a:r>
              <a:t>More Information</a:t>
            </a:r>
          </a:p>
        </p:txBody>
      </p:sp>
      <p:sp>
        <p:nvSpPr>
          <p:cNvPr id="338" name="We welcome participation from all interested parties…"/>
          <p:cNvSpPr txBox="1"/>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https://www.pwg.org/ipp/index.html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bi-weekly phone conferences announced on the IPP mailing list</a:t>
            </a:r>
          </a:p>
          <a:p>
            <a:pPr lvl="1"/>
            <a:r>
              <a:t>Next conference calls scheduled for Thursday, August 30 and September 13, 2018 at 3pm ET</a:t>
            </a:r>
          </a:p>
          <a:p>
            <a:pPr lvl="1"/>
            <a:r>
              <a:t>September 13, 2018 meeting will discuss TLS 1.3 migration in depth</a:t>
            </a:r>
          </a:p>
        </p:txBody>
      </p:sp>
      <p:sp>
        <p:nvSpPr>
          <p:cNvPr id="339"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97"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98"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9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0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1" name="Agenda"/>
          <p:cNvSpPr txBox="1"/>
          <p:nvPr>
            <p:ph type="title"/>
          </p:nvPr>
        </p:nvSpPr>
        <p:spPr>
          <a:prstGeom prst="rect">
            <a:avLst/>
          </a:prstGeom>
        </p:spPr>
        <p:txBody>
          <a:bodyPr/>
          <a:lstStyle/>
          <a:p>
            <a:pPr/>
            <a:r>
              <a:t>Agenda</a:t>
            </a:r>
          </a:p>
        </p:txBody>
      </p:sp>
      <p:graphicFrame>
        <p:nvGraphicFramePr>
          <p:cNvPr id="102" name="Table"/>
          <p:cNvGraphicFramePr/>
          <p:nvPr/>
        </p:nvGraphicFramePr>
        <p:xfrm>
          <a:off x="1441449" y="2608965"/>
          <a:ext cx="10147301" cy="3552259"/>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48895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38100">
                      <a:solidFill>
                        <a:srgbClr val="515151"/>
                      </a:solidFill>
                      <a:miter lim="400000"/>
                    </a:lnB>
                  </a:tcPr>
                </a:tc>
              </a:tr>
              <a:tr h="495300">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09:00 - 10:30</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solidFill>
                            <a:srgbClr val="A6AAA9"/>
                          </a:solidFill>
                          <a:uFill>
                            <a:solidFill>
                              <a:srgbClr val="000000"/>
                            </a:solidFill>
                          </a:uFill>
                          <a:sym typeface="Verdana"/>
                        </a:rPr>
                        <a:t>IDS WG: Status and Discussion</a:t>
                      </a:r>
                    </a:p>
                  </a:txBody>
                  <a:tcPr marL="50800" marR="50800" marT="50800" marB="50800" anchor="t" anchorCtr="0" horzOverflow="overflow">
                    <a:lnL w="0">
                      <a:miter lim="400000"/>
                    </a:lnL>
                    <a:lnR w="0">
                      <a:miter lim="400000"/>
                    </a:lnR>
                    <a:lnT w="381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10:30 - 11:00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TLS 1.3</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11:00 - 11:30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Break / Lunch</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11:30 - 12:30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Authentication Methods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850900">
                <a:tc>
                  <a:txBody>
                    <a:bodyPr/>
                    <a:lstStyle/>
                    <a:p>
                      <a:pPr marR="57799" algn="l" defTabSz="1295400">
                        <a:spcBef>
                          <a:spcPts val="600"/>
                        </a:spcBef>
                        <a:tabLst>
                          <a:tab pos="1295400" algn="l"/>
                        </a:tabLst>
                        <a:defRPr sz="1800">
                          <a:uFillTx/>
                        </a:defRPr>
                      </a:pPr>
                      <a:r>
                        <a:rPr sz="2400">
                          <a:uFill>
                            <a:solidFill>
                              <a:srgbClr val="000000"/>
                            </a:solidFill>
                          </a:uFill>
                          <a:sym typeface="Verdana"/>
                        </a:rPr>
                        <a:t>12:30 - 13:45</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IPP 3D v1.1, PWG Safe G-Code,              PWG / AMSC / ISO 3D Discussion</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r h="482600">
                <a:tc>
                  <a:txBody>
                    <a:bodyPr/>
                    <a:lstStyle/>
                    <a:p>
                      <a:pPr marR="57799" algn="l" defTabSz="1295400">
                        <a:spcBef>
                          <a:spcPts val="600"/>
                        </a:spcBef>
                        <a:tabLst>
                          <a:tab pos="1295400" algn="l"/>
                        </a:tabLst>
                        <a:defRPr sz="1800">
                          <a:uFillTx/>
                        </a:defRPr>
                      </a:pPr>
                      <a:r>
                        <a:rPr sz="2400">
                          <a:uFill>
                            <a:solidFill>
                              <a:srgbClr val="000000"/>
                            </a:solidFill>
                          </a:uFill>
                          <a:sym typeface="Verdana"/>
                        </a:rPr>
                        <a:t>13:45 - 14:00</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WG: Next Steps</a:t>
                      </a:r>
                    </a:p>
                  </a:txBody>
                  <a:tcPr marL="50800" marR="50800" marT="50800" marB="50800" anchor="t" anchorCtr="0" horzOverflow="overflow">
                    <a:lnL w="0">
                      <a:miter lim="400000"/>
                    </a:lnL>
                    <a:lnR w="0">
                      <a:miter lim="400000"/>
                    </a:lnR>
                    <a:lnT w="12700">
                      <a:solidFill>
                        <a:srgbClr val="515151"/>
                      </a:solidFill>
                      <a:miter lim="400000"/>
                    </a:lnT>
                    <a:lnB w="12700">
                      <a:solidFill>
                        <a:srgbClr val="515151"/>
                      </a:solidFill>
                      <a:miter lim="400000"/>
                    </a:lnB>
                  </a:tcPr>
                </a:tc>
              </a:tr>
            </a:tbl>
          </a:graphicData>
        </a:graphic>
      </p:graphicFrame>
      <p:sp>
        <p:nvSpPr>
          <p:cNvPr id="103" name="August 16, 2018 (Mountain Daylight Time)"/>
          <p:cNvSpPr txBox="1"/>
          <p:nvPr/>
        </p:nvSpPr>
        <p:spPr>
          <a:xfrm>
            <a:off x="1416050" y="1997334"/>
            <a:ext cx="10147301" cy="5459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defRPr b="1" sz="3100"/>
            </a:lvl1pPr>
          </a:lstStyle>
          <a:p>
            <a:pPr/>
            <a:r>
              <a:t>August 16, 2018 (Mountain Daylight Time)</a:t>
            </a:r>
          </a:p>
        </p:txBody>
      </p:sp>
      <p:sp>
        <p:nvSpPr>
          <p:cNvPr id="104"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7"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8"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9"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0"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1" name="Charter"/>
          <p:cNvSpPr txBox="1"/>
          <p:nvPr>
            <p:ph type="title"/>
          </p:nvPr>
        </p:nvSpPr>
        <p:spPr>
          <a:prstGeom prst="rect">
            <a:avLst/>
          </a:prstGeom>
        </p:spPr>
        <p:txBody>
          <a:bodyPr/>
          <a:lstStyle/>
          <a:p>
            <a:pPr/>
            <a:r>
              <a:t>Charter</a:t>
            </a:r>
          </a:p>
        </p:txBody>
      </p:sp>
      <p:sp>
        <p:nvSpPr>
          <p:cNvPr id="112" name="Current charter:…"/>
          <p:cNvSpPr txBox="1"/>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http://ftp.pwg.org/pub/pwg/ipp/charter/ch-ipp-charter-20170615.pdf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13"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5"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6"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7"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8"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19"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21" name="Officers"/>
          <p:cNvSpPr txBox="1"/>
          <p:nvPr>
            <p:ph type="title"/>
          </p:nvPr>
        </p:nvSpPr>
        <p:spPr>
          <a:prstGeom prst="rect">
            <a:avLst/>
          </a:prstGeom>
        </p:spPr>
        <p:txBody>
          <a:bodyPr/>
          <a:lstStyle/>
          <a:p>
            <a:pPr/>
            <a:r>
              <a:t>Officers</a:t>
            </a:r>
          </a:p>
        </p:txBody>
      </p:sp>
      <p:sp>
        <p:nvSpPr>
          <p:cNvPr id="122" name="IPP WG Co-Chairs:…"/>
          <p:cNvSpPr txBox="1"/>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MFD Alerts v1.1</a:t>
            </a:r>
          </a:p>
          <a:p>
            <a:pPr lvl="1"/>
            <a:r>
              <a:t>Michael Sweet (Apple) – How to Use the Internet Printing Protocol, IPP 3D Printing Extensions v1.1, IPP Encrypted Jobs and Documents, IPP Everywhere v1.1, IPP Everywhere Printer Self-Certification Manual v1.1, IPP System Service, PWG Safe G-Code</a:t>
            </a:r>
          </a:p>
          <a:p>
            <a:pPr lvl="1"/>
            <a:r>
              <a:t>Smith Kennedy (HP Inc.) – How to Use the Internet Printing Protocol, IPP Authentication Methods, IPP Encrypted Jobs and Documents, IPP Job Reprint Password</a:t>
            </a:r>
          </a:p>
          <a:p>
            <a:pPr lvl="1"/>
            <a:r>
              <a:t>Peter Zehler (Xerox) - How to Use the Internet Printing Protocol</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5"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6"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7"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28"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9" name="Status (1/3)"/>
          <p:cNvSpPr txBox="1"/>
          <p:nvPr>
            <p:ph type="title"/>
          </p:nvPr>
        </p:nvSpPr>
        <p:spPr>
          <a:prstGeom prst="rect">
            <a:avLst/>
          </a:prstGeom>
        </p:spPr>
        <p:txBody>
          <a:bodyPr/>
          <a:lstStyle/>
          <a:p>
            <a:pPr/>
            <a:r>
              <a:t>Status (1/3)</a:t>
            </a:r>
          </a:p>
        </p:txBody>
      </p:sp>
      <p:sp>
        <p:nvSpPr>
          <p:cNvPr id="130" name="PWG Specifications in development:…"/>
          <p:cNvSpPr txBox="1"/>
          <p:nvPr>
            <p:ph type="body" idx="1"/>
          </p:nvPr>
        </p:nvSpPr>
        <p:spPr>
          <a:prstGeom prst="rect">
            <a:avLst/>
          </a:prstGeom>
        </p:spPr>
        <p:txBody>
          <a:bodyPr/>
          <a:lstStyle/>
          <a:p>
            <a:pPr/>
            <a:r>
              <a:t>PWG Specifications in development:</a:t>
            </a:r>
          </a:p>
          <a:p>
            <a:pPr lvl="1"/>
            <a:r>
              <a:t>IPP 3D Printing Extensions v1.1		- Prototype Draft</a:t>
            </a:r>
          </a:p>
          <a:p>
            <a:pPr lvl="1"/>
            <a:r>
              <a:t>IPP Everywhere v1.1			- Prototype Draft</a:t>
            </a:r>
          </a:p>
          <a:p>
            <a:pPr lvl="1"/>
            <a:r>
              <a:t>IPP Everywhere Printer Self-Certification 	- Prototype Draft</a:t>
            </a:r>
            <a:br/>
            <a:r>
              <a:t>Manual v1.1</a:t>
            </a:r>
          </a:p>
          <a:p>
            <a:pPr lvl="1"/>
            <a:r>
              <a:t>IPP System Service v1.0			- Prototype Draft</a:t>
            </a:r>
          </a:p>
          <a:p>
            <a:pPr lvl="1"/>
            <a:r>
              <a:t>MFD Alerts v1.1				- Initial Draft</a:t>
            </a:r>
          </a:p>
          <a:p>
            <a:pPr/>
            <a:r>
              <a:t>IPP Registration Documents in development:</a:t>
            </a:r>
          </a:p>
          <a:p>
            <a:pPr lvl="1"/>
            <a:r>
              <a:t>IPP Job Reprint Password			- Prototype Draft</a:t>
            </a:r>
          </a:p>
          <a:p>
            <a:pPr/>
            <a:r>
              <a:t>IPP Best Practices in development:</a:t>
            </a:r>
          </a:p>
          <a:p>
            <a:pPr lvl="1"/>
            <a:r>
              <a:t>IPP Authentication Methods			- Interim Draft</a:t>
            </a:r>
          </a:p>
          <a:p>
            <a:pPr lvl="1"/>
            <a:r>
              <a:t>IPP Encrypted Jobs and Documents		- Interim Draft</a:t>
            </a:r>
          </a:p>
          <a:p>
            <a:pPr lvl="1"/>
            <a:r>
              <a:t>PWG Safe G-Code Subset for 3D Printing	- Stable Draft</a:t>
            </a:r>
          </a:p>
          <a:p>
            <a:pPr/>
            <a:r>
              <a:t>IPP Book in development:</a:t>
            </a:r>
          </a:p>
          <a:p>
            <a:pPr lvl="1"/>
            <a:r>
              <a:t>How to Use the Internet Printing Protocol	- Interim Draft</a:t>
            </a:r>
          </a:p>
        </p:txBody>
      </p:sp>
      <p:sp>
        <p:nvSpPr>
          <p:cNvPr id="131"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4"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5"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6"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37"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8" name="Status (2/3)"/>
          <p:cNvSpPr txBox="1"/>
          <p:nvPr>
            <p:ph type="title"/>
          </p:nvPr>
        </p:nvSpPr>
        <p:spPr>
          <a:prstGeom prst="rect">
            <a:avLst/>
          </a:prstGeom>
        </p:spPr>
        <p:txBody>
          <a:bodyPr/>
          <a:lstStyle/>
          <a:p>
            <a:pPr/>
            <a:r>
              <a:t>Status (2/3)</a:t>
            </a:r>
          </a:p>
        </p:txBody>
      </p:sp>
      <p:sp>
        <p:nvSpPr>
          <p:cNvPr id="139" name="Recent IPP WG Approved Documents:…"/>
          <p:cNvSpPr txBox="1"/>
          <p:nvPr>
            <p:ph type="body" idx="1"/>
          </p:nvPr>
        </p:nvSpPr>
        <p:spPr>
          <a:prstGeom prst="rect">
            <a:avLst/>
          </a:prstGeom>
        </p:spPr>
        <p:txBody>
          <a:bodyPr/>
          <a:lstStyle/>
          <a:p>
            <a:pPr/>
            <a:r>
              <a:t>Recent IPP WG Approved Documents:</a:t>
            </a:r>
          </a:p>
          <a:p>
            <a:pPr lvl="1"/>
            <a:r>
              <a:t>"IPP Get-User-Printer-Attributes" Registration</a:t>
            </a:r>
          </a:p>
          <a:p>
            <a:pPr lvl="1"/>
            <a:r>
              <a:t>"IPP Presets" Registration</a:t>
            </a:r>
          </a:p>
          <a:p>
            <a:pPr lvl="1"/>
            <a:r>
              <a:t>"Supporting Multi-Purpose Trays" Best Practice</a:t>
            </a:r>
          </a:p>
          <a:p>
            <a:pPr lvl="1"/>
            <a:r>
              <a:t>"IPP Privacy Attributes" Registration</a:t>
            </a:r>
          </a:p>
          <a:p>
            <a:pPr lvl="1"/>
          </a:p>
          <a:p>
            <a:pPr/>
            <a:r>
              <a:t>Recent PWG Approved Documents:</a:t>
            </a:r>
          </a:p>
          <a:p>
            <a:pPr lvl="1"/>
            <a:r>
              <a:t>PWG 3D Print Job Ticket and Associated Capabilities v1.0 (PJT3D)</a:t>
            </a:r>
          </a:p>
          <a:p>
            <a:pPr lvl="1"/>
            <a:r>
              <a:t>PWG 5100.1-2017: IPP Finishings 2.1 (FIN)</a:t>
            </a:r>
          </a:p>
          <a:p>
            <a:pPr lvl="1"/>
            <a:r>
              <a:t>PWG 5100.21-2017: IPP 3D Printing Extensions v1.0 (3D)</a:t>
            </a:r>
            <a:br/>
          </a:p>
          <a:p>
            <a:pPr/>
            <a:r>
              <a:t>Recent IETF RFCs:</a:t>
            </a:r>
          </a:p>
          <a:p>
            <a:pPr lvl="1"/>
            <a:r>
              <a:t>RFC 8010: Internet Printing Protocol/1.1: Encoding and Transport</a:t>
            </a:r>
          </a:p>
          <a:p>
            <a:pPr lvl="1"/>
            <a:r>
              <a:t>RFC 8011: Internet Printing Protocol/1.1: Model and Semantics</a:t>
            </a:r>
          </a:p>
          <a:p>
            <a:pPr lvl="1"/>
            <a:r>
              <a:t>STD 92: Internet Printing Protocol/1.1 (RFCs 8010 and 8011)</a:t>
            </a:r>
          </a:p>
        </p:txBody>
      </p:sp>
      <p:sp>
        <p:nvSpPr>
          <p:cNvPr id="140" name="Slide Number"/>
          <p:cNvSpPr txBox="1"/>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2" name="Rectangle"/>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3" name="pwg-4dark-bkgrnd-transparency.png" descr="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4" name="Rectangle"/>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5" name="Copyright © 2018 The Printer Working Group. All rights reserved. The IPP Everywhere and PWG logos are trademarks of the IEEE-ISTO."/>
          <p:cNvSpPr txBox="1"/>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2018 The Printer Working Group. All rights reserved. The IPP Everywhere and PWG logos are trademarks of the IEEE-ISTO.</a:t>
            </a:r>
          </a:p>
        </p:txBody>
      </p:sp>
      <p:sp>
        <p:nvSpPr>
          <p:cNvPr id="146" name="®"/>
          <p:cNvSpPr txBox="1"/>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7" name="Status (3/3)"/>
          <p:cNvSpPr txBox="1"/>
          <p:nvPr>
            <p:ph type="title"/>
          </p:nvPr>
        </p:nvSpPr>
        <p:spPr>
          <a:prstGeom prst="rect">
            <a:avLst/>
          </a:prstGeom>
        </p:spPr>
        <p:txBody>
          <a:bodyPr/>
          <a:lstStyle/>
          <a:p>
            <a:pPr/>
            <a:r>
              <a:t>Status (3/3)</a:t>
            </a:r>
          </a:p>
        </p:txBody>
      </p:sp>
      <p:sp>
        <p:nvSpPr>
          <p:cNvPr id="148" name="Up-to-date pending IANA registrations online:…"/>
          <p:cNvSpPr txBox="1"/>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272 printers currently listed (more than doubled since August 2017)</a:t>
            </a:r>
          </a:p>
          <a:p>
            <a:pPr lvl="1"/>
            <a:r>
              <a:t>Second 1.0 self-certification tools update released in October 2017</a:t>
            </a:r>
          </a:p>
          <a:p>
            <a:pPr lvl="1"/>
            <a:r>
              <a:rPr i="1"/>
              <a:t>Third 1.0 self-certification tools update in testing</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ipptool, ipptransform, and ipptransform3d</a:t>
            </a:r>
          </a:p>
        </p:txBody>
      </p:sp>
      <p:sp>
        <p:nvSpPr>
          <p:cNvPr id="149" name="Slide Number"/>
          <p:cNvSpPr txBox="1"/>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