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7 The Printer Working Group. All rights reserved. The IPP Everywhere and PWG logos are registered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system10-20170719-rev.pdf" TargetMode="Externa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hitepaper/tb-userop-20170524-rev.pdf" TargetMode="Externa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hitepaper/tb-ipp-doccrypt-20170418.pdf" TargetMode="Externa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hitepaper/tb-ipp-preset-20170609.pdf" TargetMode="Externa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tools.ietf.org/html/rfc8010" TargetMode="External"/><Relationship Id="rId4" Type="http://schemas.openxmlformats.org/officeDocument/2006/relationships/hyperlink" Target="http://tools.ietf.org/html/rfc8011"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7 The Printer Working Group. All rights reserved. The IPP Everywhere and PWG logos are registered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August 9, 2017"/>
          <p:cNvSpPr txBox="1"/>
          <p:nvPr>
            <p:ph type="subTitle" sz="half" idx="1"/>
          </p:nvPr>
        </p:nvSpPr>
        <p:spPr>
          <a:prstGeom prst="rect">
            <a:avLst/>
          </a:prstGeom>
        </p:spPr>
        <p:txBody>
          <a:bodyPr/>
          <a:lstStyle>
            <a:lvl1pPr marR="40639">
              <a:spcBef>
                <a:spcPts val="500"/>
              </a:spcBef>
            </a:lvl1pPr>
          </a:lstStyle>
          <a:p>
            <a:pPr/>
            <a:r>
              <a:t>August 9, 2017</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6"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5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8" name="IPP System Service (SYSTEM)"/>
          <p:cNvSpPr txBox="1"/>
          <p:nvPr>
            <p:ph type="title"/>
          </p:nvPr>
        </p:nvSpPr>
        <p:spPr>
          <a:prstGeom prst="rect">
            <a:avLst/>
          </a:prstGeom>
        </p:spPr>
        <p:txBody>
          <a:bodyPr/>
          <a:lstStyle/>
          <a:p>
            <a:pPr/>
            <a:r>
              <a:t>IPP System Service (SYSTEM)</a:t>
            </a:r>
          </a:p>
        </p:txBody>
      </p:sp>
      <p:sp>
        <p:nvSpPr>
          <p:cNvPr id="159" name="Current prototype draft at:…"/>
          <p:cNvSpPr txBox="1"/>
          <p:nvPr>
            <p:ph type="body" idx="1"/>
          </p:nvPr>
        </p:nvSpPr>
        <p:spPr>
          <a:prstGeom prst="rect">
            <a:avLst/>
          </a:prstGeom>
        </p:spPr>
        <p:txBody>
          <a:bodyPr/>
          <a:lstStyle/>
          <a:p>
            <a:pPr/>
            <a:r>
              <a:t>Current prototype draft at:</a:t>
            </a:r>
          </a:p>
          <a:p>
            <a:pPr lvl="1"/>
            <a:r>
              <a:rPr u="sng">
                <a:hlinkClick r:id="rId3" invalidUrl="" action="" tgtFrame="" tooltip="" history="1" highlightClick="0" endSnd="0"/>
              </a:rPr>
              <a:t>http://ftp.pwg.org/pub/pwg/ipp/wd/wd-ippsystem10-20170719-rev.pdf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Proposed Schedule:</a:t>
            </a:r>
          </a:p>
          <a:p>
            <a:pPr lvl="1"/>
            <a:r>
              <a:t>Stable draft in Q4 2017</a:t>
            </a:r>
          </a:p>
        </p:txBody>
      </p:sp>
      <p:sp>
        <p:nvSpPr>
          <p:cNvPr id="16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5"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6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7" name="IPP Get-User-Printer-Attributes"/>
          <p:cNvSpPr txBox="1"/>
          <p:nvPr>
            <p:ph type="title"/>
          </p:nvPr>
        </p:nvSpPr>
        <p:spPr>
          <a:prstGeom prst="rect">
            <a:avLst/>
          </a:prstGeom>
        </p:spPr>
        <p:txBody>
          <a:bodyPr/>
          <a:lstStyle/>
          <a:p>
            <a:pPr/>
            <a:r>
              <a:t>IPP Get-User-Printer-Attributes</a:t>
            </a:r>
          </a:p>
        </p:txBody>
      </p:sp>
      <p:sp>
        <p:nvSpPr>
          <p:cNvPr id="168" name="Current white paper at:…"/>
          <p:cNvSpPr txBox="1"/>
          <p:nvPr>
            <p:ph type="body" idx="1"/>
          </p:nvPr>
        </p:nvSpPr>
        <p:spPr>
          <a:prstGeom prst="rect">
            <a:avLst/>
          </a:prstGeom>
        </p:spPr>
        <p:txBody>
          <a:bodyPr/>
          <a:lstStyle/>
          <a:p>
            <a:pPr/>
            <a:r>
              <a:t>Current white paper at:</a:t>
            </a:r>
          </a:p>
          <a:p>
            <a:pPr lvl="1"/>
            <a:r>
              <a:rPr u="sng">
                <a:hlinkClick r:id="rId3" invalidUrl="" action="" tgtFrame="" tooltip="" history="1" highlightClick="0" endSnd="0"/>
              </a:rPr>
              <a:t>http://ftp.pwg.org/pub/pwg/ipp/whitepaper/tb-userop-20170524-rev.pdf</a:t>
            </a:r>
          </a:p>
          <a:p>
            <a:pPr/>
            <a:r>
              <a:t>Get-User-Printer-Attributes Operation</a:t>
            </a:r>
          </a:p>
          <a:p>
            <a:pPr lvl="1"/>
            <a:r>
              <a:t>Provides a Get-Printer-Attributes response filtered by the most authenticated user</a:t>
            </a:r>
          </a:p>
          <a:p>
            <a:pPr lvl="1"/>
            <a:r>
              <a:t>Useful for things like limiting which users can print in color, use a particular letterhead, etc.</a:t>
            </a:r>
          </a:p>
          <a:p>
            <a:pPr lvl="1"/>
            <a:r>
              <a:t>Clients that support the operation will only show available print options to the user instead of reporting an error (or having the options silently overridden by the Printer) when the user submits the job</a:t>
            </a:r>
          </a:p>
          <a:p>
            <a:pPr lvl="1"/>
            <a:r>
              <a:t>Needed because Get-Printer-Attributes is not defined as an authenticated operation (so no clients support it), nor does it include the "most authenticated user identity" as a filter criteria (which isn't something we can expose using "printer-get-attributes-supported")</a:t>
            </a:r>
          </a:p>
        </p:txBody>
      </p:sp>
      <p:sp>
        <p:nvSpPr>
          <p:cNvPr id="169"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7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74" name="Copyright © 2017 The Printer Working Group. All rights reserved. The IPP Everywhere and PWG logos are registered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75"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7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77" name="IPP Workgroup Session, Day 2"/>
          <p:cNvSpPr txBox="1"/>
          <p:nvPr>
            <p:ph type="ctrTitle"/>
          </p:nvPr>
        </p:nvSpPr>
        <p:spPr>
          <a:prstGeom prst="rect">
            <a:avLst/>
          </a:prstGeom>
        </p:spPr>
        <p:txBody>
          <a:bodyPr/>
          <a:lstStyle/>
          <a:p>
            <a:pPr/>
            <a:r>
              <a:t>IPP Workgroup Session, Day 2</a:t>
            </a:r>
          </a:p>
        </p:txBody>
      </p:sp>
      <p:sp>
        <p:nvSpPr>
          <p:cNvPr id="178" name="August 10, 2017"/>
          <p:cNvSpPr txBox="1"/>
          <p:nvPr>
            <p:ph type="subTitle" sz="half" idx="1"/>
          </p:nvPr>
        </p:nvSpPr>
        <p:spPr>
          <a:prstGeom prst="rect">
            <a:avLst/>
          </a:prstGeom>
        </p:spPr>
        <p:txBody>
          <a:bodyPr/>
          <a:lstStyle>
            <a:lvl1pPr marR="40639">
              <a:spcBef>
                <a:spcPts val="500"/>
              </a:spcBef>
            </a:lvl1pPr>
          </a:lstStyle>
          <a:p>
            <a:pPr/>
            <a:r>
              <a:t>August 10, 2017</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3"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8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5" name="PWG IP Policy"/>
          <p:cNvSpPr txBox="1"/>
          <p:nvPr>
            <p:ph type="title"/>
          </p:nvPr>
        </p:nvSpPr>
        <p:spPr>
          <a:prstGeom prst="rect">
            <a:avLst/>
          </a:prstGeom>
        </p:spPr>
        <p:txBody>
          <a:bodyPr/>
          <a:lstStyle/>
          <a:p>
            <a:pPr/>
            <a:r>
              <a:t>PWG IP Policy</a:t>
            </a:r>
          </a:p>
        </p:txBody>
      </p:sp>
      <p:sp>
        <p:nvSpPr>
          <p:cNvPr id="186"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18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2"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9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95" name="Agenda"/>
          <p:cNvSpPr txBox="1"/>
          <p:nvPr>
            <p:ph type="title"/>
          </p:nvPr>
        </p:nvSpPr>
        <p:spPr>
          <a:prstGeom prst="rect">
            <a:avLst/>
          </a:prstGeom>
        </p:spPr>
        <p:txBody>
          <a:bodyPr/>
          <a:lstStyle/>
          <a:p>
            <a:pPr/>
            <a:r>
              <a:t>Agenda</a:t>
            </a:r>
          </a:p>
        </p:txBody>
      </p:sp>
      <p:graphicFrame>
        <p:nvGraphicFramePr>
          <p:cNvPr id="196" name="Table"/>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Updates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 v1.0</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2:00 - 3:00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Get-User-Printer-Attributes White Paper</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197" name="August 9, 2017"/>
          <p:cNvSpPr txBox="1"/>
          <p:nvPr/>
        </p:nvSpPr>
        <p:spPr>
          <a:xfrm>
            <a:off x="1416050" y="1997334"/>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August 9, 2017</a:t>
            </a:r>
          </a:p>
        </p:txBody>
      </p:sp>
      <p:graphicFrame>
        <p:nvGraphicFramePr>
          <p:cNvPr id="198" name="Table"/>
          <p:cNvGraphicFramePr/>
          <p:nvPr/>
        </p:nvGraphicFramePr>
        <p:xfrm>
          <a:off x="1441449" y="632781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10:00 - 11:30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Document Encryption White Paper</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Presets White Paper</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1:30 - 3:00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PWG / AMSC / ISO 3D + Next Steps</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199" name="August 10, 2017"/>
          <p:cNvSpPr txBox="1"/>
          <p:nvPr/>
        </p:nvSpPr>
        <p:spPr>
          <a:xfrm>
            <a:off x="1416050" y="5704547"/>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August 10, 2017</a:t>
            </a:r>
          </a:p>
        </p:txBody>
      </p:sp>
      <p:sp>
        <p:nvSpPr>
          <p:cNvPr id="200" name="Rectangle"/>
          <p:cNvSpPr/>
          <p:nvPr/>
        </p:nvSpPr>
        <p:spPr>
          <a:xfrm>
            <a:off x="1209800" y="1927182"/>
            <a:ext cx="10845800" cy="3779579"/>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5"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0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7" name="IPP Document Encryption"/>
          <p:cNvSpPr txBox="1"/>
          <p:nvPr>
            <p:ph type="title"/>
          </p:nvPr>
        </p:nvSpPr>
        <p:spPr>
          <a:prstGeom prst="rect">
            <a:avLst/>
          </a:prstGeom>
        </p:spPr>
        <p:txBody>
          <a:bodyPr/>
          <a:lstStyle/>
          <a:p>
            <a:pPr/>
            <a:r>
              <a:t>IPP Document Encryption</a:t>
            </a:r>
          </a:p>
        </p:txBody>
      </p:sp>
      <p:sp>
        <p:nvSpPr>
          <p:cNvPr id="208" name="Current white paper:…"/>
          <p:cNvSpPr txBox="1"/>
          <p:nvPr>
            <p:ph type="body" idx="1"/>
          </p:nvPr>
        </p:nvSpPr>
        <p:spPr>
          <a:prstGeom prst="rect">
            <a:avLst/>
          </a:prstGeom>
        </p:spPr>
        <p:txBody>
          <a:bodyPr/>
          <a:lstStyle/>
          <a:p>
            <a:pPr/>
            <a:r>
              <a:t>Current white paper:</a:t>
            </a:r>
          </a:p>
          <a:p>
            <a:pPr lvl="1"/>
            <a:r>
              <a:rPr u="sng">
                <a:hlinkClick r:id="rId3" invalidUrl="" action="" tgtFrame="" tooltip="" history="1" highlightClick="0" endSnd="0"/>
              </a:rPr>
              <a:t>http://ftp.pwg.org/pub/pwg/ipp/whitepaper/tb-ipp-doccrypt-20170418.pdf</a:t>
            </a:r>
            <a:r>
              <a:t> </a:t>
            </a:r>
          </a:p>
          <a:p>
            <a:pPr/>
            <a:r>
              <a:t>TBD</a:t>
            </a:r>
          </a:p>
        </p:txBody>
      </p:sp>
      <p:sp>
        <p:nvSpPr>
          <p:cNvPr id="20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4"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1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6" name="IPP Presets"/>
          <p:cNvSpPr txBox="1"/>
          <p:nvPr>
            <p:ph type="title"/>
          </p:nvPr>
        </p:nvSpPr>
        <p:spPr>
          <a:prstGeom prst="rect">
            <a:avLst/>
          </a:prstGeom>
        </p:spPr>
        <p:txBody>
          <a:bodyPr/>
          <a:lstStyle/>
          <a:p>
            <a:pPr/>
            <a:r>
              <a:t>IPP Presets</a:t>
            </a:r>
          </a:p>
        </p:txBody>
      </p:sp>
      <p:sp>
        <p:nvSpPr>
          <p:cNvPr id="217" name="Current white paper:…"/>
          <p:cNvSpPr txBox="1"/>
          <p:nvPr>
            <p:ph type="body" idx="1"/>
          </p:nvPr>
        </p:nvSpPr>
        <p:spPr>
          <a:prstGeom prst="rect">
            <a:avLst/>
          </a:prstGeom>
        </p:spPr>
        <p:txBody>
          <a:bodyPr/>
          <a:lstStyle/>
          <a:p>
            <a:pPr/>
            <a:r>
              <a:t>Current white paper:</a:t>
            </a:r>
          </a:p>
          <a:p>
            <a:pPr lvl="1"/>
            <a:r>
              <a:rPr u="sng">
                <a:hlinkClick r:id="rId3" invalidUrl="" action="" tgtFrame="" tooltip="" history="1" highlightClick="0" endSnd="0"/>
              </a:rPr>
              <a:t>http://ftp.pwg.org/pub/pwg/ipp/whitepaper/tb-ipp-preset-20170609.pdf</a:t>
            </a:r>
            <a:r>
              <a:t> </a:t>
            </a:r>
          </a:p>
          <a:p>
            <a:pPr/>
            <a:r>
              <a:t>"job-presets-supported" and "job-triggers-supported" Printer Description attributes</a:t>
            </a:r>
          </a:p>
          <a:p>
            <a:pPr/>
            <a:r>
              <a:t>Provides named presets (sets of Job Template attributes)</a:t>
            </a:r>
          </a:p>
          <a:p>
            <a:pPr/>
            <a:r>
              <a:t>Provides a way for Clients to know that selection of one Job Template attribute value should also select others, e.g., selecting 4x6 media should also trigger "print-quality" getting set to 'high'.</a:t>
            </a:r>
          </a:p>
        </p:txBody>
      </p:sp>
      <p:sp>
        <p:nvSpPr>
          <p:cNvPr id="21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3"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2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5" name="3D Printing Liaisons"/>
          <p:cNvSpPr txBox="1"/>
          <p:nvPr>
            <p:ph type="title"/>
          </p:nvPr>
        </p:nvSpPr>
        <p:spPr>
          <a:prstGeom prst="rect">
            <a:avLst/>
          </a:prstGeom>
        </p:spPr>
        <p:txBody>
          <a:bodyPr/>
          <a:lstStyle/>
          <a:p>
            <a:pPr/>
            <a:r>
              <a:t>3D Printing Liaisons</a:t>
            </a:r>
          </a:p>
        </p:txBody>
      </p:sp>
      <p:sp>
        <p:nvSpPr>
          <p:cNvPr id="226" name="TBD (Paul to supply)"/>
          <p:cNvSpPr txBox="1"/>
          <p:nvPr>
            <p:ph type="body" idx="1"/>
          </p:nvPr>
        </p:nvSpPr>
        <p:spPr>
          <a:prstGeom prst="rect">
            <a:avLst/>
          </a:prstGeom>
        </p:spPr>
        <p:txBody>
          <a:bodyPr/>
          <a:lstStyle/>
          <a:p>
            <a:pPr/>
            <a:r>
              <a:t>TBD (Paul to supply)</a:t>
            </a:r>
          </a:p>
        </p:txBody>
      </p:sp>
      <p:sp>
        <p:nvSpPr>
          <p:cNvPr id="22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3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32" name="Copyright © 2017 The Printer Working Group. All rights reserved. The IPP Everywhere and PWG logos are registered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3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34" name="Next Steps"/>
          <p:cNvSpPr txBox="1"/>
          <p:nvPr>
            <p:ph type="ctrTitle"/>
          </p:nvPr>
        </p:nvSpPr>
        <p:spPr>
          <a:prstGeom prst="rect">
            <a:avLst/>
          </a:prstGeom>
        </p:spPr>
        <p:txBody>
          <a:bodyPr/>
          <a:lstStyle/>
          <a:p>
            <a:pPr/>
            <a:r>
              <a:t>Next Steps</a:t>
            </a:r>
          </a:p>
        </p:txBody>
      </p:sp>
      <p:sp>
        <p:nvSpPr>
          <p:cNvPr id="235" name="Body"/>
          <p:cNvSpPr txBox="1"/>
          <p:nvPr>
            <p:ph type="subTitle" sz="half" idx="1"/>
          </p:nvPr>
        </p:nvSpPr>
        <p:spPr>
          <a:prstGeom prst="rect">
            <a:avLst/>
          </a:prstGeom>
        </p:spPr>
        <p:txBody>
          <a:bodyPr/>
          <a:lstStyle/>
          <a:p>
            <a:pPr/>
          </a:p>
        </p:txBody>
      </p:sp>
      <p:sp>
        <p:nvSpPr>
          <p:cNvPr id="23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1"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4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3" name="Next Steps"/>
          <p:cNvSpPr txBox="1"/>
          <p:nvPr>
            <p:ph type="title"/>
          </p:nvPr>
        </p:nvSpPr>
        <p:spPr>
          <a:prstGeom prst="rect">
            <a:avLst/>
          </a:prstGeom>
        </p:spPr>
        <p:txBody>
          <a:bodyPr/>
          <a:lstStyle/>
          <a:p>
            <a:pPr/>
            <a:r>
              <a:t>Next Steps</a:t>
            </a:r>
          </a:p>
        </p:txBody>
      </p:sp>
      <p:sp>
        <p:nvSpPr>
          <p:cNvPr id="24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45" name="IPP Schedule.pdf" descr="IPP Schedule.pdf"/>
          <p:cNvPicPr>
            <a:picLocks noChangeAspect="1"/>
          </p:cNvPicPr>
          <p:nvPr/>
        </p:nvPicPr>
        <p:blipFill>
          <a:blip r:embed="rId3">
            <a:extLst/>
          </a:blip>
          <a:stretch>
            <a:fillRect/>
          </a:stretch>
        </p:blipFill>
        <p:spPr>
          <a:xfrm>
            <a:off x="571571" y="1714499"/>
            <a:ext cx="11861658" cy="7442201"/>
          </a:xfrm>
          <a:prstGeom prst="rect">
            <a:avLst/>
          </a:prstGeom>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0"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5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2" name="Next Steps"/>
          <p:cNvSpPr txBox="1"/>
          <p:nvPr>
            <p:ph type="title"/>
          </p:nvPr>
        </p:nvSpPr>
        <p:spPr>
          <a:prstGeom prst="rect">
            <a:avLst/>
          </a:prstGeom>
        </p:spPr>
        <p:txBody>
          <a:bodyPr/>
          <a:lstStyle/>
          <a:p>
            <a:pPr/>
            <a:r>
              <a:t>Next Steps</a:t>
            </a:r>
          </a:p>
        </p:txBody>
      </p:sp>
      <p:sp>
        <p:nvSpPr>
          <p:cNvPr id="253" name="Advance IPP/1.1 to IETF Internet Standard…"/>
          <p:cNvSpPr txBox="1"/>
          <p:nvPr>
            <p:ph type="body" idx="1"/>
          </p:nvPr>
        </p:nvSpPr>
        <p:spPr>
          <a:prstGeom prst="rect">
            <a:avLst/>
          </a:prstGeom>
        </p:spPr>
        <p:txBody>
          <a:bodyPr/>
          <a:lstStyle/>
          <a:p>
            <a:pPr/>
            <a:r>
              <a:t>Advance IPP/1.1 to IETF Internet Standard</a:t>
            </a:r>
          </a:p>
          <a:p>
            <a:pPr lvl="1"/>
            <a:r>
              <a:t>Request change of status</a:t>
            </a:r>
          </a:p>
          <a:p>
            <a:pPr/>
            <a:r>
              <a:t>PWG 3D Print Job Ticket and Associated Capabilities v1.0 (Mike)</a:t>
            </a:r>
          </a:p>
          <a:p>
            <a:pPr lvl="1"/>
            <a:r>
              <a:t>Complete formal vote</a:t>
            </a:r>
          </a:p>
          <a:p>
            <a:pPr/>
            <a:r>
              <a:t>IPP System Service (Ira/Mike)</a:t>
            </a:r>
          </a:p>
          <a:p>
            <a:pPr lvl="1"/>
            <a:r>
              <a:t>Stable working draft in Q4 2017</a:t>
            </a:r>
          </a:p>
          <a:p>
            <a:pPr/>
            <a:r>
              <a:t>IPP Everywhere Printer Self-Certification Manual v1.1 (Mike/Smith)</a:t>
            </a:r>
          </a:p>
          <a:p>
            <a:pPr lvl="1"/>
            <a:r>
              <a:t>Interim working draft in Q3/Q4 2017</a:t>
            </a:r>
          </a:p>
          <a:p>
            <a:pPr/>
            <a:r>
              <a:t>MFD Alerts v1.1 (Ira/Mike - Errata Update)</a:t>
            </a:r>
          </a:p>
          <a:p>
            <a:pPr lvl="1"/>
            <a:r>
              <a:t>Initial working draft in Q3/Q4 2017 </a:t>
            </a:r>
          </a:p>
          <a:p>
            <a:pPr/>
            <a:r>
              <a:t>IPP Transform Service v1.0 (Ira/Paul)</a:t>
            </a:r>
          </a:p>
          <a:p>
            <a:pPr lvl="1"/>
            <a:r>
              <a:t>Initial working draft in Q4 2017</a:t>
            </a:r>
          </a:p>
        </p:txBody>
      </p:sp>
      <p:sp>
        <p:nvSpPr>
          <p:cNvPr id="25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9"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6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62" name="More Information"/>
          <p:cNvSpPr txBox="1"/>
          <p:nvPr>
            <p:ph type="title"/>
          </p:nvPr>
        </p:nvSpPr>
        <p:spPr>
          <a:prstGeom prst="rect">
            <a:avLst/>
          </a:prstGeom>
        </p:spPr>
        <p:txBody>
          <a:bodyPr/>
          <a:lstStyle/>
          <a:p>
            <a:pPr/>
            <a:r>
              <a:t>More Information</a:t>
            </a:r>
          </a:p>
        </p:txBody>
      </p:sp>
      <p:sp>
        <p:nvSpPr>
          <p:cNvPr id="263"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August 17, 2017 and August 31, 2017 at 3pm ET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2" name="Agenda"/>
          <p:cNvSpPr txBox="1"/>
          <p:nvPr>
            <p:ph type="title"/>
          </p:nvPr>
        </p:nvSpPr>
        <p:spPr>
          <a:prstGeom prst="rect">
            <a:avLst/>
          </a:prstGeom>
        </p:spPr>
        <p:txBody>
          <a:bodyPr/>
          <a:lstStyle/>
          <a:p>
            <a:pPr/>
            <a:r>
              <a:t>Agenda</a:t>
            </a:r>
          </a:p>
        </p:txBody>
      </p:sp>
      <p:graphicFrame>
        <p:nvGraphicFramePr>
          <p:cNvPr id="93" name="Table"/>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Updates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 v1.0</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2:00 - 3:00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Get-User-Printer-Attributes White Paper</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94" name="August 9, 2017"/>
          <p:cNvSpPr txBox="1"/>
          <p:nvPr/>
        </p:nvSpPr>
        <p:spPr>
          <a:xfrm>
            <a:off x="1416050" y="1997334"/>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August 9, 2017</a:t>
            </a:r>
          </a:p>
        </p:txBody>
      </p:sp>
      <p:graphicFrame>
        <p:nvGraphicFramePr>
          <p:cNvPr id="95" name="Table"/>
          <p:cNvGraphicFramePr/>
          <p:nvPr/>
        </p:nvGraphicFramePr>
        <p:xfrm>
          <a:off x="1441449" y="632781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10:00 - 11:30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Document Encryption White Paper</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 Break</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Presets White Paper</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1:30 - 3:00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PWG / AMSC / ISO 3D + Next Steps</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96" name="August 10, 2017"/>
          <p:cNvSpPr txBox="1"/>
          <p:nvPr/>
        </p:nvSpPr>
        <p:spPr>
          <a:xfrm>
            <a:off x="1416050" y="5704547"/>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August 10, 2017</a:t>
            </a:r>
          </a:p>
        </p:txBody>
      </p:sp>
      <p:sp>
        <p:nvSpPr>
          <p:cNvPr id="97" name="Rectangle"/>
          <p:cNvSpPr/>
          <p:nvPr/>
        </p:nvSpPr>
        <p:spPr>
          <a:xfrm>
            <a:off x="1209800" y="5704547"/>
            <a:ext cx="10845800" cy="3478514"/>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2"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0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4" name="Charter"/>
          <p:cNvSpPr txBox="1"/>
          <p:nvPr>
            <p:ph type="title"/>
          </p:nvPr>
        </p:nvSpPr>
        <p:spPr>
          <a:prstGeom prst="rect">
            <a:avLst/>
          </a:prstGeom>
        </p:spPr>
        <p:txBody>
          <a:bodyPr/>
          <a:lstStyle/>
          <a:p>
            <a:pPr/>
            <a:r>
              <a:t>Charter</a:t>
            </a:r>
          </a:p>
        </p:txBody>
      </p:sp>
      <p:sp>
        <p:nvSpPr>
          <p:cNvPr id="105"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06"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1"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1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4" name="Officers"/>
          <p:cNvSpPr txBox="1"/>
          <p:nvPr>
            <p:ph type="title"/>
          </p:nvPr>
        </p:nvSpPr>
        <p:spPr>
          <a:prstGeom prst="rect">
            <a:avLst/>
          </a:prstGeom>
        </p:spPr>
        <p:txBody>
          <a:bodyPr/>
          <a:lstStyle/>
          <a:p>
            <a:pPr/>
            <a:r>
              <a:t>Officers</a:t>
            </a:r>
          </a:p>
        </p:txBody>
      </p:sp>
      <p:sp>
        <p:nvSpPr>
          <p:cNvPr id="115"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(SYSTEM)</a:t>
            </a:r>
          </a:p>
          <a:p>
            <a:pPr lvl="1"/>
            <a:r>
              <a:t>Michael Sweet (Apple) – IPP System Service (SYSTEM), PWG 3D Print Job Ticket and Associated Capabilities v1.0 (PJT3D)</a:t>
            </a:r>
          </a:p>
          <a:p>
            <a:pPr lvl="1"/>
            <a:r>
              <a:t>Smith Kennedy (HP Inc.) – Various white papers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0"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2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2" name="Status (1/2)"/>
          <p:cNvSpPr txBox="1"/>
          <p:nvPr>
            <p:ph type="title"/>
          </p:nvPr>
        </p:nvSpPr>
        <p:spPr>
          <a:prstGeom prst="rect">
            <a:avLst/>
          </a:prstGeom>
        </p:spPr>
        <p:txBody>
          <a:bodyPr/>
          <a:lstStyle/>
          <a:p>
            <a:pPr/>
            <a:r>
              <a:t>Status (1/2)</a:t>
            </a:r>
          </a:p>
        </p:txBody>
      </p:sp>
      <p:sp>
        <p:nvSpPr>
          <p:cNvPr id="123" name="PWG Specifications in development:…"/>
          <p:cNvSpPr txBox="1"/>
          <p:nvPr>
            <p:ph type="body" idx="1"/>
          </p:nvPr>
        </p:nvSpPr>
        <p:spPr>
          <a:prstGeom prst="rect">
            <a:avLst/>
          </a:prstGeom>
        </p:spPr>
        <p:txBody>
          <a:bodyPr/>
          <a:lstStyle/>
          <a:p>
            <a:pPr/>
            <a:r>
              <a:t>PWG Specifications in development:</a:t>
            </a:r>
          </a:p>
          <a:p>
            <a:pPr lvl="1"/>
            <a:r>
              <a:t>PWG 3D Print Job Ticket and Associated Capabilities v1.0 (PJT3D)</a:t>
            </a:r>
            <a:br/>
            <a:r>
              <a:t>					- PWG Formal Vote</a:t>
            </a:r>
          </a:p>
          <a:p>
            <a:pPr lvl="1"/>
            <a:r>
              <a:t>IPP System Service v1.0 (SYSTEM)	- Prototype Draft</a:t>
            </a:r>
            <a:br/>
          </a:p>
          <a:p>
            <a:pPr/>
            <a:r>
              <a:t>Recent Candidate Standards:</a:t>
            </a:r>
          </a:p>
          <a:p>
            <a:pPr lvl="1"/>
            <a:r>
              <a:t>PWG 5100.1-2017: IPP Finishings 2.1 (FIN)</a:t>
            </a:r>
          </a:p>
          <a:p>
            <a:pPr lvl="1"/>
            <a:r>
              <a:t>PWG 5100.20-2016: IPP Everywhere Printer Self-Certification Manual v1.0 (SELFCERT)</a:t>
            </a:r>
          </a:p>
          <a:p>
            <a:pPr lvl="1"/>
            <a:r>
              <a:t>PWG 5100.21-2017: IPP 3D Printing Extensions v1.0 (3D)</a:t>
            </a:r>
            <a:br/>
          </a:p>
          <a:p>
            <a:pPr/>
            <a:r>
              <a:t>Recent IETF RFCs:</a:t>
            </a:r>
          </a:p>
          <a:p>
            <a:pPr lvl="1"/>
            <a:r>
              <a:t>RFC 8010: Internet Printing Protocol/1.1: Encoding and Transport</a:t>
            </a:r>
          </a:p>
          <a:p>
            <a:pPr lvl="1"/>
            <a:r>
              <a:t>RFC 8011: Internet Printing Protocol/1.1: Model and Semantics</a:t>
            </a:r>
          </a:p>
        </p:txBody>
      </p:sp>
      <p:sp>
        <p:nvSpPr>
          <p:cNvPr id="12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9"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3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1" name="Status (2/2)"/>
          <p:cNvSpPr txBox="1"/>
          <p:nvPr>
            <p:ph type="title"/>
          </p:nvPr>
        </p:nvSpPr>
        <p:spPr>
          <a:prstGeom prst="rect">
            <a:avLst/>
          </a:prstGeom>
        </p:spPr>
        <p:txBody>
          <a:bodyPr/>
          <a:lstStyle/>
          <a:p>
            <a:pPr/>
            <a:r>
              <a:t>Status (2/2)</a:t>
            </a:r>
          </a:p>
        </p:txBody>
      </p:sp>
      <p:sp>
        <p:nvSpPr>
          <p:cNvPr id="132"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89 printers currently listed (almost doubled since May 2017)</a:t>
            </a:r>
          </a:p>
          <a:p>
            <a:pPr lvl="1"/>
            <a:r>
              <a:t>1.0 self-certification tools update released in October 2016</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13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8"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3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0" name="IETF IPP/1.1 Updates"/>
          <p:cNvSpPr txBox="1"/>
          <p:nvPr>
            <p:ph type="title"/>
          </p:nvPr>
        </p:nvSpPr>
        <p:spPr>
          <a:prstGeom prst="rect">
            <a:avLst/>
          </a:prstGeom>
        </p:spPr>
        <p:txBody>
          <a:bodyPr/>
          <a:lstStyle/>
          <a:p>
            <a:pPr/>
            <a:r>
              <a:t>IETF IPP/1.1 Updates</a:t>
            </a:r>
          </a:p>
        </p:txBody>
      </p:sp>
      <p:sp>
        <p:nvSpPr>
          <p:cNvPr id="141" name="RFCs 8010 and 8011 have been published which replace (obsolete) RFCs 2910, 2911, 3381 (deprecated job progress attributes), and 3382 (collection attribute syntax)…"/>
          <p:cNvSpPr txBox="1"/>
          <p:nvPr>
            <p:ph type="body" idx="1"/>
          </p:nvPr>
        </p:nvSpPr>
        <p:spPr>
          <a:prstGeom prst="rect">
            <a:avLst/>
          </a:prstGeom>
        </p:spPr>
        <p:txBody>
          <a:bodyPr/>
          <a:lstStyle/>
          <a:p>
            <a:pPr/>
            <a:r>
              <a:t>RFCs 8010 and 8011 have been published which replace (obsolete) RFCs 2910, 2911, 3381 (deprecated job progress attributes), and 3382 (collection attribute syntax)</a:t>
            </a:r>
          </a:p>
          <a:p>
            <a:pPr/>
            <a:r>
              <a:t>Published RFCs:</a:t>
            </a:r>
          </a:p>
          <a:p>
            <a:pPr lvl="1"/>
            <a:r>
              <a:rPr u="sng">
                <a:hlinkClick r:id="rId3" invalidUrl="" action="" tgtFrame="" tooltip="" history="1" highlightClick="0" endSnd="0"/>
              </a:rPr>
              <a:t>http://tools.ietf.org/html/rfc8010</a:t>
            </a:r>
          </a:p>
          <a:p>
            <a:pPr lvl="1"/>
            <a:r>
              <a:rPr u="sng">
                <a:hlinkClick r:id="rId4" invalidUrl="" action="" tgtFrame="" tooltip="" history="1" highlightClick="0" endSnd="0"/>
              </a:rPr>
              <a:t>http://tools.ietf.org/html/rfc8011</a:t>
            </a:r>
          </a:p>
          <a:p>
            <a:pPr lvl="1">
              <a:defRPr i="1"/>
            </a:pPr>
            <a:r>
              <a:t>RFCs will eventually be advanced to IETF Internet Standard through status change (IESG process described in RFCs 2026 and 6410)</a:t>
            </a:r>
          </a:p>
          <a:p>
            <a:pPr/>
            <a:r>
              <a:t>Proposed schedule:</a:t>
            </a:r>
          </a:p>
          <a:p>
            <a:pPr lvl="1"/>
            <a:r>
              <a:t>Request IESG change of status in July 2017 (six months after the publication of RFCs 8010 and 8011)</a:t>
            </a:r>
          </a:p>
        </p:txBody>
      </p:sp>
      <p:sp>
        <p:nvSpPr>
          <p:cNvPr id="142"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7" name="Copyright © 2017 The Printer Working Group. All rights reserved. The IPP Everywhere and PWG logos are registered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4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9" name="IPP Everywhere Self-Certification"/>
          <p:cNvSpPr txBox="1"/>
          <p:nvPr>
            <p:ph type="title"/>
          </p:nvPr>
        </p:nvSpPr>
        <p:spPr>
          <a:prstGeom prst="rect">
            <a:avLst/>
          </a:prstGeom>
        </p:spPr>
        <p:txBody>
          <a:bodyPr/>
          <a:lstStyle/>
          <a:p>
            <a:pPr/>
            <a:r>
              <a:t>IPP Everywhere Self-Certification</a:t>
            </a:r>
          </a:p>
        </p:txBody>
      </p:sp>
      <p:sp>
        <p:nvSpPr>
          <p:cNvPr id="150" name="Resources:…"/>
          <p:cNvSpPr txBox="1"/>
          <p:nvPr>
            <p:ph type="body" idx="1"/>
          </p:nvPr>
        </p:nvSpPr>
        <p:spPr>
          <a:prstGeom prst="rect">
            <a:avLst/>
          </a:prstGeom>
        </p:spPr>
        <p:txBody>
          <a:bodyPr/>
          <a:lstStyle/>
          <a:p>
            <a:pPr marL="383539" indent="-342899">
              <a:defRPr sz="2900"/>
            </a:pPr>
            <a:r>
              <a:t>Resources:</a:t>
            </a:r>
          </a:p>
          <a:p>
            <a:pPr lvl="1">
              <a:defRPr sz="2900"/>
            </a:pPr>
            <a:r>
              <a:rPr u="sng">
                <a:hlinkClick r:id="rId3" invalidUrl="" action="" tgtFrame="" tooltip="" history="1" highlightClick="0" endSnd="0"/>
              </a:rPr>
              <a:t>http://www.pwg.org/ipp/everywhere.html</a:t>
            </a:r>
            <a:r>
              <a:t> (for tools/info)</a:t>
            </a:r>
          </a:p>
          <a:p>
            <a:pPr lvl="1">
              <a:defRPr sz="2900"/>
            </a:pPr>
            <a:r>
              <a:rPr u="sng">
                <a:hlinkClick r:id="rId4" invalidUrl="" action="" tgtFrame="" tooltip="" history="1" highlightClick="0" endSnd="0"/>
              </a:rPr>
              <a:t>https://www.pwg.org/ippeveselfcert</a:t>
            </a:r>
            <a:r>
              <a:t> (submission form)</a:t>
            </a:r>
          </a:p>
          <a:p>
            <a:pPr lvl="1">
              <a:defRPr sz="2900"/>
            </a:pPr>
            <a:r>
              <a:rPr u="sng">
                <a:hlinkClick r:id="rId5" invalidUrl="" action="" tgtFrame="" tooltip="" history="1" highlightClick="0" endSnd="0"/>
              </a:rPr>
              <a:t>http://www.pwg.org/printers</a:t>
            </a:r>
            <a:r>
              <a:t> (printer list)</a:t>
            </a:r>
          </a:p>
          <a:p>
            <a:pPr lvl="1">
              <a:defRPr sz="2900"/>
            </a:pPr>
            <a:r>
              <a:rPr u="sng">
                <a:hlinkClick r:id="rId6" invalidUrl="" action="" tgtFrame="" tooltip="" history="1" highlightClick="0" endSnd="0"/>
              </a:rPr>
              <a:t>https://github.com/istopwg/ippeveselfcert</a:t>
            </a:r>
            <a:r>
              <a:t> (Github repo)</a:t>
            </a:r>
          </a:p>
          <a:p>
            <a:pPr marL="383539" indent="-342899">
              <a:defRPr sz="2900"/>
            </a:pPr>
            <a:r>
              <a:t>Released v1.0 Update 1 of self-certification tools on October 28th, 2016</a:t>
            </a:r>
          </a:p>
          <a:p>
            <a:pPr/>
            <a:r>
              <a:t>Planning future 1.1 errata update for manual and tools in 2017:</a:t>
            </a:r>
          </a:p>
          <a:p>
            <a:pPr lvl="1"/>
            <a:r>
              <a:t>More tests (Cancel-My-Jobs, Close-Job, Identify-Printer)</a:t>
            </a:r>
          </a:p>
          <a:p>
            <a:pPr lvl="1"/>
            <a:r>
              <a:t>Other necessary changes that are not simple bug fixes in the tools/submission portal</a:t>
            </a:r>
          </a:p>
          <a:p>
            <a:pPr marL="383539" indent="-342899">
              <a:defRPr sz="2900"/>
            </a:pPr>
            <a:r>
              <a:t>Proposed Schedule:</a:t>
            </a:r>
          </a:p>
          <a:p>
            <a:pPr lvl="1">
              <a:defRPr sz="2900"/>
            </a:pPr>
            <a:r>
              <a:t>1.1 errata update: Q3/Q4 2017</a:t>
            </a:r>
          </a:p>
        </p:txBody>
      </p:sp>
      <p:sp>
        <p:nvSpPr>
          <p:cNvPr id="15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