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17 The Printer Working Group. All rights reserved. The IPP Everywhere and PWG logos are registered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system10-20170719-rev.pdf" TargetMode="Externa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hitepaper/tb-userop-20170801-rev.pdf" TargetMode="Externa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hitepaper/tb-ippauth-20170803.pdf" TargetMode="Externa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hitepaper/tb-ipp-preset-20170728.pdf" TargetMode="Externa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3.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ndex.html" TargetMode="External"/><Relationship Id="rId4" Type="http://schemas.openxmlformats.org/officeDocument/2006/relationships/hyperlink" Target="https://www.pwg.org/mailman/listinfo/ipp" TargetMode="Externa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70615.pdf" TargetMode="Externa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tools.ietf.org/html/rfc8010" TargetMode="External"/><Relationship Id="rId4" Type="http://schemas.openxmlformats.org/officeDocument/2006/relationships/hyperlink" Target="http://tools.ietf.org/html/rfc8011" TargetMode="Externa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www.pwg.org/printers" TargetMode="External"/><Relationship Id="rId6" Type="http://schemas.openxmlformats.org/officeDocument/2006/relationships/hyperlink" Target="https://github.com/istopwg/ippeveselfcert"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17 The Printer Working Group. All rights reserved. The IPP Everywhere and PWG logos are registered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txBox="1"/>
          <p:nvPr>
            <p:ph type="ctrTitle"/>
          </p:nvPr>
        </p:nvSpPr>
        <p:spPr>
          <a:prstGeom prst="rect">
            <a:avLst/>
          </a:prstGeom>
        </p:spPr>
        <p:txBody>
          <a:bodyPr/>
          <a:lstStyle/>
          <a:p>
            <a:pPr/>
            <a:r>
              <a:t>IPP Workgroup Session, Day 1</a:t>
            </a:r>
          </a:p>
        </p:txBody>
      </p:sp>
      <p:sp>
        <p:nvSpPr>
          <p:cNvPr id="75" name="August 9, 2017"/>
          <p:cNvSpPr txBox="1"/>
          <p:nvPr>
            <p:ph type="subTitle" sz="half" idx="1"/>
          </p:nvPr>
        </p:nvSpPr>
        <p:spPr>
          <a:prstGeom prst="rect">
            <a:avLst/>
          </a:prstGeom>
        </p:spPr>
        <p:txBody>
          <a:bodyPr/>
          <a:lstStyle>
            <a:lvl1pPr marR="40639">
              <a:spcBef>
                <a:spcPts val="500"/>
              </a:spcBef>
            </a:lvl1pPr>
          </a:lstStyle>
          <a:p>
            <a:pPr/>
            <a:r>
              <a:t>August 9, 2017</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6"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5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8" name="IPP System Service (SYSTEM)"/>
          <p:cNvSpPr txBox="1"/>
          <p:nvPr>
            <p:ph type="title"/>
          </p:nvPr>
        </p:nvSpPr>
        <p:spPr>
          <a:prstGeom prst="rect">
            <a:avLst/>
          </a:prstGeom>
        </p:spPr>
        <p:txBody>
          <a:bodyPr/>
          <a:lstStyle/>
          <a:p>
            <a:pPr/>
            <a:r>
              <a:t>IPP System Service (SYSTEM)</a:t>
            </a:r>
          </a:p>
        </p:txBody>
      </p:sp>
      <p:sp>
        <p:nvSpPr>
          <p:cNvPr id="159" name="Current prototype draft at:…"/>
          <p:cNvSpPr txBox="1"/>
          <p:nvPr>
            <p:ph type="body" idx="1"/>
          </p:nvPr>
        </p:nvSpPr>
        <p:spPr>
          <a:prstGeom prst="rect">
            <a:avLst/>
          </a:prstGeom>
        </p:spPr>
        <p:txBody>
          <a:bodyPr/>
          <a:lstStyle/>
          <a:p>
            <a:pPr/>
            <a:r>
              <a:t>Current prototype draft at:</a:t>
            </a:r>
          </a:p>
          <a:p>
            <a:pPr lvl="1"/>
            <a:r>
              <a:rPr u="sng">
                <a:hlinkClick r:id="rId3" invalidUrl="" action="" tgtFrame="" tooltip="" history="1" highlightClick="0" endSnd="0"/>
              </a:rPr>
              <a:t>http://ftp.pwg.org/pub/pwg/ipp/wd/wd-ippsystem10-20170719-rev.pdf</a:t>
            </a:r>
          </a:p>
          <a:p>
            <a:pPr/>
            <a:r>
              <a:t>Combines and implements a concrete IPP binding of the following abstract Semantic Model 2.0 services and objects:</a:t>
            </a:r>
          </a:p>
          <a:p>
            <a:pPr lvl="1"/>
            <a:r>
              <a:t>PWG 5108.06: System Object and System Control Service</a:t>
            </a:r>
          </a:p>
          <a:p>
            <a:pPr lvl="1"/>
            <a:r>
              <a:t>PWG 5108.03: Network Resource Service</a:t>
            </a:r>
          </a:p>
          <a:p>
            <a:pPr lvl="1"/>
            <a:r>
              <a:t>PWG 5109.1: Cloud Imaging Requirements and Model</a:t>
            </a:r>
          </a:p>
          <a:p>
            <a:pPr/>
            <a:r>
              <a:t>Additional discussion:</a:t>
            </a:r>
          </a:p>
          <a:p>
            <a:pPr lvl="1"/>
            <a:r>
              <a:t>How to allow Users to discover/query resources (Get-Resources is admin only)</a:t>
            </a:r>
          </a:p>
          <a:p>
            <a:pPr/>
            <a:r>
              <a:t>Proposed Schedule:</a:t>
            </a:r>
          </a:p>
          <a:p>
            <a:pPr lvl="1"/>
            <a:r>
              <a:t>Stable draft in Q4 2017</a:t>
            </a:r>
          </a:p>
        </p:txBody>
      </p:sp>
      <p:sp>
        <p:nvSpPr>
          <p:cNvPr id="16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5"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6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7" name="IPP Get-User-Printer-Attributes"/>
          <p:cNvSpPr txBox="1"/>
          <p:nvPr>
            <p:ph type="title"/>
          </p:nvPr>
        </p:nvSpPr>
        <p:spPr>
          <a:prstGeom prst="rect">
            <a:avLst/>
          </a:prstGeom>
        </p:spPr>
        <p:txBody>
          <a:bodyPr/>
          <a:lstStyle/>
          <a:p>
            <a:pPr/>
            <a:r>
              <a:t>IPP Get-User-Printer-Attributes</a:t>
            </a:r>
          </a:p>
        </p:txBody>
      </p:sp>
      <p:sp>
        <p:nvSpPr>
          <p:cNvPr id="168" name="Current white paper at:…"/>
          <p:cNvSpPr txBox="1"/>
          <p:nvPr>
            <p:ph type="body" idx="1"/>
          </p:nvPr>
        </p:nvSpPr>
        <p:spPr>
          <a:prstGeom prst="rect">
            <a:avLst/>
          </a:prstGeom>
        </p:spPr>
        <p:txBody>
          <a:bodyPr/>
          <a:lstStyle/>
          <a:p>
            <a:pPr marL="383539" indent="-342899">
              <a:defRPr sz="2900"/>
            </a:pPr>
            <a:r>
              <a:t>Current white paper at:</a:t>
            </a:r>
          </a:p>
          <a:p>
            <a:pPr lvl="1">
              <a:defRPr sz="2300"/>
            </a:pPr>
            <a:r>
              <a:rPr u="sng">
                <a:hlinkClick r:id="rId3" invalidUrl="" action="" tgtFrame="" tooltip="" history="1" highlightClick="0" endSnd="0"/>
              </a:rPr>
              <a:t>http://ftp.pwg.org/pub/pwg/ipp/whitepaper/tb-userop-20170801-rev.pdf</a:t>
            </a:r>
          </a:p>
          <a:p>
            <a:pPr marL="383539" indent="-342899">
              <a:defRPr sz="2900"/>
            </a:pPr>
            <a:r>
              <a:t>Get-User-Printer-Attributes Operation</a:t>
            </a:r>
          </a:p>
          <a:p>
            <a:pPr lvl="1">
              <a:defRPr sz="2300"/>
            </a:pPr>
            <a:r>
              <a:t>Provides a Get-Printer-Attributes response filtered by the most authenticated user</a:t>
            </a:r>
          </a:p>
          <a:p>
            <a:pPr lvl="1">
              <a:defRPr sz="2300"/>
            </a:pPr>
            <a:r>
              <a:t>Useful for things like limiting which users can print in color, use a particular letterhead, etc.</a:t>
            </a:r>
          </a:p>
          <a:p>
            <a:pPr lvl="1">
              <a:defRPr sz="2300"/>
            </a:pPr>
            <a:r>
              <a:t>Clients that support the operation will only show available print options to the user instead of reporting an error (or having the options silently overridden by the Printer) when the user submits the job</a:t>
            </a:r>
          </a:p>
          <a:p>
            <a:pPr lvl="1">
              <a:defRPr sz="2300"/>
            </a:pPr>
            <a:r>
              <a:t>Needed because Get-Printer-Attributes is not defined as an authenticated operation (so no clients support it), nor does it include the "most authenticated user identity" as a filter criteria (which isn't something we can expose using "printer-get-attributes-supported")</a:t>
            </a:r>
          </a:p>
          <a:p>
            <a:pPr marL="383539" indent="-342899">
              <a:defRPr sz="2900"/>
            </a:pPr>
            <a:r>
              <a:t>Additional discussion:</a:t>
            </a:r>
          </a:p>
          <a:p>
            <a:pPr lvl="1">
              <a:defRPr sz="2300"/>
            </a:pPr>
            <a:r>
              <a:t>Should this be a standards-track specification instead of a white paper?</a:t>
            </a:r>
          </a:p>
        </p:txBody>
      </p:sp>
      <p:sp>
        <p:nvSpPr>
          <p:cNvPr id="169" name="Slide Number"/>
          <p:cNvSpPr txBox="1"/>
          <p:nvPr>
            <p:ph type="sldNum" sz="quarter" idx="2"/>
          </p:nvPr>
        </p:nvSpPr>
        <p:spPr>
          <a:xfrm>
            <a:off x="12519952" y="9487551"/>
            <a:ext cx="19727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2"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73"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74" name="Copyright © 2017 The Printer Working Group. All rights reserved. The IPP Everywhere and PWG logos are registered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75"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76"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77" name="IPP Workgroup Session, Day 2"/>
          <p:cNvSpPr txBox="1"/>
          <p:nvPr>
            <p:ph type="ctrTitle"/>
          </p:nvPr>
        </p:nvSpPr>
        <p:spPr>
          <a:prstGeom prst="rect">
            <a:avLst/>
          </a:prstGeom>
        </p:spPr>
        <p:txBody>
          <a:bodyPr/>
          <a:lstStyle/>
          <a:p>
            <a:pPr/>
            <a:r>
              <a:t>IPP Workgroup Session, Day 2</a:t>
            </a:r>
          </a:p>
        </p:txBody>
      </p:sp>
      <p:sp>
        <p:nvSpPr>
          <p:cNvPr id="178" name="August 10, 2017"/>
          <p:cNvSpPr txBox="1"/>
          <p:nvPr>
            <p:ph type="subTitle" sz="half" idx="1"/>
          </p:nvPr>
        </p:nvSpPr>
        <p:spPr>
          <a:prstGeom prst="rect">
            <a:avLst/>
          </a:prstGeom>
        </p:spPr>
        <p:txBody>
          <a:bodyPr/>
          <a:lstStyle>
            <a:lvl1pPr marR="40639">
              <a:spcBef>
                <a:spcPts val="500"/>
              </a:spcBef>
            </a:lvl1pPr>
          </a:lstStyle>
          <a:p>
            <a:pPr/>
            <a:r>
              <a:t>August 10, 2017</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3"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8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85" name="PWG IP Policy"/>
          <p:cNvSpPr txBox="1"/>
          <p:nvPr>
            <p:ph type="title"/>
          </p:nvPr>
        </p:nvSpPr>
        <p:spPr>
          <a:prstGeom prst="rect">
            <a:avLst/>
          </a:prstGeom>
        </p:spPr>
        <p:txBody>
          <a:bodyPr/>
          <a:lstStyle/>
          <a:p>
            <a:pPr/>
            <a:r>
              <a:t>PWG IP Policy</a:t>
            </a:r>
          </a:p>
        </p:txBody>
      </p:sp>
      <p:sp>
        <p:nvSpPr>
          <p:cNvPr id="186"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18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2"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9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4"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95" name="Agenda"/>
          <p:cNvSpPr txBox="1"/>
          <p:nvPr>
            <p:ph type="title"/>
          </p:nvPr>
        </p:nvSpPr>
        <p:spPr>
          <a:prstGeom prst="rect">
            <a:avLst/>
          </a:prstGeom>
        </p:spPr>
        <p:txBody>
          <a:bodyPr/>
          <a:lstStyle/>
          <a:p>
            <a:pPr/>
            <a:r>
              <a:t>Agenda</a:t>
            </a:r>
          </a:p>
        </p:txBody>
      </p:sp>
      <p:graphicFrame>
        <p:nvGraphicFramePr>
          <p:cNvPr id="196" name="Table"/>
          <p:cNvGraphicFramePr/>
          <p:nvPr/>
        </p:nvGraphicFramePr>
        <p:xfrm>
          <a:off x="1441449" y="2608965"/>
          <a:ext cx="10147301" cy="3291558"/>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 and Updates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 Break</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12:00 - 2:00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 v1.0</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2:00 - 3:00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Get-User-Printer-Attributes</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197" name="August 9, 2017"/>
          <p:cNvSpPr txBox="1"/>
          <p:nvPr/>
        </p:nvSpPr>
        <p:spPr>
          <a:xfrm>
            <a:off x="1416050" y="1997334"/>
            <a:ext cx="3279793"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August 9, 2017</a:t>
            </a:r>
          </a:p>
        </p:txBody>
      </p:sp>
      <p:graphicFrame>
        <p:nvGraphicFramePr>
          <p:cNvPr id="198" name="Table"/>
          <p:cNvGraphicFramePr/>
          <p:nvPr/>
        </p:nvGraphicFramePr>
        <p:xfrm>
          <a:off x="1441449" y="6327817"/>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10:00 - 11:30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Authentication Methods
</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 Break</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12:00 - 1:30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Presets</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1:30 - 3:00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3D Topics and Next Steps</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199" name="August 10, 2017"/>
          <p:cNvSpPr txBox="1"/>
          <p:nvPr/>
        </p:nvSpPr>
        <p:spPr>
          <a:xfrm>
            <a:off x="1416050" y="5704547"/>
            <a:ext cx="3279793"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August 10, 2017</a:t>
            </a:r>
          </a:p>
        </p:txBody>
      </p:sp>
      <p:sp>
        <p:nvSpPr>
          <p:cNvPr id="200" name="Rectangle"/>
          <p:cNvSpPr/>
          <p:nvPr/>
        </p:nvSpPr>
        <p:spPr>
          <a:xfrm>
            <a:off x="1209800" y="2061738"/>
            <a:ext cx="10845800" cy="3434757"/>
          </a:xfrm>
          <a:prstGeom prst="rect">
            <a:avLst/>
          </a:prstGeom>
          <a:solidFill>
            <a:srgbClr val="FFFFFF">
              <a:alpha val="67082"/>
            </a:srgbClr>
          </a:solidFill>
          <a:ln w="12700">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5"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0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7" name="IPP Authentication Methods"/>
          <p:cNvSpPr txBox="1"/>
          <p:nvPr>
            <p:ph type="title"/>
          </p:nvPr>
        </p:nvSpPr>
        <p:spPr>
          <a:prstGeom prst="rect">
            <a:avLst/>
          </a:prstGeom>
        </p:spPr>
        <p:txBody>
          <a:bodyPr/>
          <a:lstStyle/>
          <a:p>
            <a:pPr/>
            <a:r>
              <a:t>IPP Authentication Methods</a:t>
            </a:r>
          </a:p>
        </p:txBody>
      </p:sp>
      <p:sp>
        <p:nvSpPr>
          <p:cNvPr id="208" name="Current white paper:…"/>
          <p:cNvSpPr txBox="1"/>
          <p:nvPr>
            <p:ph type="body" idx="1"/>
          </p:nvPr>
        </p:nvSpPr>
        <p:spPr>
          <a:prstGeom prst="rect">
            <a:avLst/>
          </a:prstGeom>
        </p:spPr>
        <p:txBody>
          <a:bodyPr/>
          <a:lstStyle/>
          <a:p>
            <a:pPr/>
            <a:r>
              <a:t>Current white paper:</a:t>
            </a:r>
          </a:p>
          <a:p>
            <a:pPr lvl="1"/>
            <a:r>
              <a:rPr u="sng">
                <a:hlinkClick r:id="rId3" invalidUrl="" action="" tgtFrame="" tooltip="" history="1" highlightClick="0" endSnd="0"/>
              </a:rPr>
              <a:t>http://ftp.pwg.org/pub/pwg/ipp/whitepaper/tb-ippauth-20170803.pdf</a:t>
            </a:r>
            <a:r>
              <a:t> </a:t>
            </a:r>
          </a:p>
          <a:p>
            <a:pPr/>
            <a:r>
              <a:t>Provides an overview of how HTTP authentication methods are used with IPP</a:t>
            </a:r>
          </a:p>
          <a:p>
            <a:pPr lvl="1"/>
            <a:r>
              <a:t>Currently HTTP Basic, HTTP Digest, HTTP Bearer (OAuth), HTTP Negotiate (Kerberos)</a:t>
            </a:r>
          </a:p>
          <a:p>
            <a:pPr lvl="1"/>
            <a:r>
              <a:t>Maybe HTTP MutualAuth and others in the future</a:t>
            </a:r>
          </a:p>
        </p:txBody>
      </p:sp>
      <p:sp>
        <p:nvSpPr>
          <p:cNvPr id="20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4"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1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6" name="IPP Presets"/>
          <p:cNvSpPr txBox="1"/>
          <p:nvPr>
            <p:ph type="title"/>
          </p:nvPr>
        </p:nvSpPr>
        <p:spPr>
          <a:prstGeom prst="rect">
            <a:avLst/>
          </a:prstGeom>
        </p:spPr>
        <p:txBody>
          <a:bodyPr/>
          <a:lstStyle/>
          <a:p>
            <a:pPr/>
            <a:r>
              <a:t>IPP Presets</a:t>
            </a:r>
          </a:p>
        </p:txBody>
      </p:sp>
      <p:sp>
        <p:nvSpPr>
          <p:cNvPr id="217" name="Current white paper:…"/>
          <p:cNvSpPr txBox="1"/>
          <p:nvPr>
            <p:ph type="body" idx="1"/>
          </p:nvPr>
        </p:nvSpPr>
        <p:spPr>
          <a:prstGeom prst="rect">
            <a:avLst/>
          </a:prstGeom>
        </p:spPr>
        <p:txBody>
          <a:bodyPr/>
          <a:lstStyle/>
          <a:p>
            <a:pPr/>
            <a:r>
              <a:t>Current white paper:</a:t>
            </a:r>
          </a:p>
          <a:p>
            <a:pPr lvl="1"/>
            <a:r>
              <a:rPr u="sng">
                <a:hlinkClick r:id="rId3" invalidUrl="" action="" tgtFrame="" tooltip="" history="1" highlightClick="0" endSnd="0"/>
              </a:rPr>
              <a:t>http://ftp.pwg.org/pub/pwg/ipp/whitepaper/tb-ipp-preset-20170728.pdf</a:t>
            </a:r>
            <a:r>
              <a:t> </a:t>
            </a:r>
          </a:p>
          <a:p>
            <a:pPr/>
            <a:r>
              <a:t>"job-presets-supported" and "job-triggers-supported" Printer Description attributes</a:t>
            </a:r>
          </a:p>
          <a:p>
            <a:pPr/>
            <a:r>
              <a:t>Provides named presets (sets of Job Template attributes)</a:t>
            </a:r>
          </a:p>
          <a:p>
            <a:pPr/>
            <a:r>
              <a:t>Provides a way for Clients to know that selection of one Job Template attribute value should also select others, e.g., selecting 4x6 media should also trigger "print-quality" getting set to 'high'.</a:t>
            </a:r>
          </a:p>
          <a:p>
            <a:pPr/>
            <a:r>
              <a:t>Additional discussion:</a:t>
            </a:r>
          </a:p>
          <a:p>
            <a:pPr lvl="1"/>
            <a:r>
              <a:t>Using IPP System Service Job Template resources with Job Presets?</a:t>
            </a:r>
          </a:p>
          <a:p>
            <a:pPr lvl="1"/>
            <a:r>
              <a:t>Saving/exporting Client-side presets to Printer using Set-Printer-Attributes?</a:t>
            </a:r>
          </a:p>
        </p:txBody>
      </p:sp>
      <p:sp>
        <p:nvSpPr>
          <p:cNvPr id="21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3"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2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5" name="3D Printing Liaison Topics"/>
          <p:cNvSpPr txBox="1"/>
          <p:nvPr>
            <p:ph type="title"/>
          </p:nvPr>
        </p:nvSpPr>
        <p:spPr>
          <a:prstGeom prst="rect">
            <a:avLst/>
          </a:prstGeom>
        </p:spPr>
        <p:txBody>
          <a:bodyPr/>
          <a:lstStyle/>
          <a:p>
            <a:pPr/>
            <a:r>
              <a:t>3D Printing Liaison Topics</a:t>
            </a:r>
          </a:p>
        </p:txBody>
      </p:sp>
      <p:sp>
        <p:nvSpPr>
          <p:cNvPr id="226" name="See Plenary slides for status…"/>
          <p:cNvSpPr txBox="1"/>
          <p:nvPr>
            <p:ph type="body" idx="1"/>
          </p:nvPr>
        </p:nvSpPr>
        <p:spPr>
          <a:prstGeom prst="rect">
            <a:avLst/>
          </a:prstGeom>
        </p:spPr>
        <p:txBody>
          <a:bodyPr/>
          <a:lstStyle/>
          <a:p>
            <a:pPr/>
            <a:r>
              <a:t>See Plenary slides for status</a:t>
            </a:r>
          </a:p>
          <a:p>
            <a:pPr/>
            <a:r>
              <a:t>Discuss any 3D issues that came up during the Plenary that need to be discussed in the IPP workgroup...</a:t>
            </a:r>
          </a:p>
        </p:txBody>
      </p:sp>
      <p:sp>
        <p:nvSpPr>
          <p:cNvPr id="22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0"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31"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32" name="Copyright © 2017 The Printer Working Group. All rights reserved. The IPP Everywhere and PWG logos are registered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33"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34" name="Next Steps"/>
          <p:cNvSpPr txBox="1"/>
          <p:nvPr>
            <p:ph type="ctrTitle"/>
          </p:nvPr>
        </p:nvSpPr>
        <p:spPr>
          <a:prstGeom prst="rect">
            <a:avLst/>
          </a:prstGeom>
        </p:spPr>
        <p:txBody>
          <a:bodyPr/>
          <a:lstStyle/>
          <a:p>
            <a:pPr/>
            <a:r>
              <a:t>Next Steps</a:t>
            </a:r>
          </a:p>
        </p:txBody>
      </p:sp>
      <p:sp>
        <p:nvSpPr>
          <p:cNvPr id="235" name="Body"/>
          <p:cNvSpPr txBox="1"/>
          <p:nvPr>
            <p:ph type="subTitle" sz="half" idx="1"/>
          </p:nvPr>
        </p:nvSpPr>
        <p:spPr>
          <a:prstGeom prst="rect">
            <a:avLst/>
          </a:prstGeom>
        </p:spPr>
        <p:txBody>
          <a:bodyPr/>
          <a:lstStyle/>
          <a:p>
            <a:pPr/>
          </a:p>
        </p:txBody>
      </p:sp>
      <p:sp>
        <p:nvSpPr>
          <p:cNvPr id="236"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1"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4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3" name="Next Steps"/>
          <p:cNvSpPr txBox="1"/>
          <p:nvPr>
            <p:ph type="title"/>
          </p:nvPr>
        </p:nvSpPr>
        <p:spPr>
          <a:prstGeom prst="rect">
            <a:avLst/>
          </a:prstGeom>
        </p:spPr>
        <p:txBody>
          <a:bodyPr/>
          <a:lstStyle/>
          <a:p>
            <a:pPr/>
            <a:r>
              <a:t>Next Steps</a:t>
            </a:r>
          </a:p>
        </p:txBody>
      </p:sp>
      <p:sp>
        <p:nvSpPr>
          <p:cNvPr id="244"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245" name="IPP Schedule.pdf" descr="IPP Schedule.pdf"/>
          <p:cNvPicPr>
            <a:picLocks noChangeAspect="1"/>
          </p:cNvPicPr>
          <p:nvPr/>
        </p:nvPicPr>
        <p:blipFill>
          <a:blip r:embed="rId3">
            <a:extLst/>
          </a:blip>
          <a:stretch>
            <a:fillRect/>
          </a:stretch>
        </p:blipFill>
        <p:spPr>
          <a:xfrm>
            <a:off x="-325956" y="1435900"/>
            <a:ext cx="14642354" cy="8890001"/>
          </a:xfrm>
          <a:prstGeom prst="rect">
            <a:avLst/>
          </a:prstGeom>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txBox="1"/>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0"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5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2" name="Next Steps"/>
          <p:cNvSpPr txBox="1"/>
          <p:nvPr>
            <p:ph type="title"/>
          </p:nvPr>
        </p:nvSpPr>
        <p:spPr>
          <a:prstGeom prst="rect">
            <a:avLst/>
          </a:prstGeom>
        </p:spPr>
        <p:txBody>
          <a:bodyPr/>
          <a:lstStyle/>
          <a:p>
            <a:pPr/>
            <a:r>
              <a:t>Next Steps</a:t>
            </a:r>
          </a:p>
        </p:txBody>
      </p:sp>
      <p:sp>
        <p:nvSpPr>
          <p:cNvPr id="253" name="Advance IPP/1.1 to IETF Internet Standard…"/>
          <p:cNvSpPr txBox="1"/>
          <p:nvPr>
            <p:ph type="body" idx="1"/>
          </p:nvPr>
        </p:nvSpPr>
        <p:spPr>
          <a:prstGeom prst="rect">
            <a:avLst/>
          </a:prstGeom>
        </p:spPr>
        <p:txBody>
          <a:bodyPr/>
          <a:lstStyle/>
          <a:p>
            <a:pPr marL="383539" indent="-342899">
              <a:defRPr sz="2500"/>
            </a:pPr>
            <a:r>
              <a:t>Advance IPP/1.1 to IETF Internet Standard</a:t>
            </a:r>
          </a:p>
          <a:p>
            <a:pPr lvl="1">
              <a:defRPr sz="1900"/>
            </a:pPr>
            <a:r>
              <a:t>Request change of status</a:t>
            </a:r>
          </a:p>
          <a:p>
            <a:pPr marL="383539" indent="-342899">
              <a:defRPr sz="2500"/>
            </a:pPr>
            <a:r>
              <a:t>PWG 3D Print Job Ticket and Associated Capabilities v1.0 (Mike)</a:t>
            </a:r>
          </a:p>
          <a:p>
            <a:pPr lvl="1">
              <a:defRPr sz="1900"/>
            </a:pPr>
            <a:r>
              <a:t>Complete formal vote (August 18, 2017)</a:t>
            </a:r>
          </a:p>
          <a:p>
            <a:pPr marL="383539" indent="-342899">
              <a:defRPr sz="2500"/>
            </a:pPr>
            <a:r>
              <a:t>Mapping CIP4 JDF to PWG Print Job Ticket (Ira/Rick)</a:t>
            </a:r>
          </a:p>
          <a:p>
            <a:pPr lvl="1">
              <a:defRPr sz="1900"/>
            </a:pPr>
            <a:r>
              <a:t>Complete formal vote (August 28, 2017)</a:t>
            </a:r>
          </a:p>
          <a:p>
            <a:pPr marL="383539" indent="-342899">
              <a:defRPr sz="2500"/>
            </a:pPr>
            <a:r>
              <a:t>IPP System Service (Ira/Mike)</a:t>
            </a:r>
          </a:p>
          <a:p>
            <a:pPr lvl="1">
              <a:defRPr sz="1900"/>
            </a:pPr>
            <a:r>
              <a:t>Stable working draft in Q4 2017</a:t>
            </a:r>
          </a:p>
          <a:p>
            <a:pPr marL="383539" indent="-342899">
              <a:defRPr sz="2500"/>
            </a:pPr>
            <a:r>
              <a:t>IPP Everywhere Printer Self-Certification v1.0 Update 2 (Mike/Smith)</a:t>
            </a:r>
          </a:p>
          <a:p>
            <a:pPr lvl="1">
              <a:defRPr sz="1900"/>
            </a:pPr>
            <a:r>
              <a:t>Beta in Q4 2017</a:t>
            </a:r>
          </a:p>
          <a:p>
            <a:pPr marL="383539" indent="-342899">
              <a:defRPr sz="2500"/>
            </a:pPr>
            <a:r>
              <a:t>IPP Everywhere Printer Self-Certification Manual v1.1 (Mike/Smith)</a:t>
            </a:r>
          </a:p>
          <a:p>
            <a:pPr lvl="1">
              <a:defRPr sz="1900"/>
            </a:pPr>
            <a:r>
              <a:t>Interim working draft in Q4 2017 / Q1 2018</a:t>
            </a:r>
          </a:p>
          <a:p>
            <a:pPr marL="383539" indent="-342899">
              <a:defRPr sz="2500"/>
            </a:pPr>
            <a:r>
              <a:t>MFD Alerts v1.1 (Ira/Mike - Errata Update)</a:t>
            </a:r>
          </a:p>
          <a:p>
            <a:pPr lvl="1">
              <a:defRPr sz="1900"/>
            </a:pPr>
            <a:r>
              <a:t>Initial working draft in Q4 2017</a:t>
            </a:r>
          </a:p>
          <a:p>
            <a:pPr marL="383539" indent="-342899">
              <a:defRPr sz="2500"/>
            </a:pPr>
            <a:r>
              <a:t>IPP Transform Service v1.0 (Ira/Paul)</a:t>
            </a:r>
          </a:p>
          <a:p>
            <a:pPr lvl="1">
              <a:defRPr sz="1900"/>
            </a:pPr>
            <a:r>
              <a:t>Initial working draft in Q1 2018</a:t>
            </a:r>
          </a:p>
        </p:txBody>
      </p:sp>
      <p:sp>
        <p:nvSpPr>
          <p:cNvPr id="25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9"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6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62" name="More Information"/>
          <p:cNvSpPr txBox="1"/>
          <p:nvPr>
            <p:ph type="title"/>
          </p:nvPr>
        </p:nvSpPr>
        <p:spPr>
          <a:prstGeom prst="rect">
            <a:avLst/>
          </a:prstGeom>
        </p:spPr>
        <p:txBody>
          <a:bodyPr/>
          <a:lstStyle/>
          <a:p>
            <a:pPr/>
            <a:r>
              <a:t>More Information</a:t>
            </a:r>
          </a:p>
        </p:txBody>
      </p:sp>
      <p:sp>
        <p:nvSpPr>
          <p:cNvPr id="263"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August 17, 2017 and August 31, 2017 at 3pm ET</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92" name="Agenda"/>
          <p:cNvSpPr txBox="1"/>
          <p:nvPr>
            <p:ph type="title"/>
          </p:nvPr>
        </p:nvSpPr>
        <p:spPr>
          <a:prstGeom prst="rect">
            <a:avLst/>
          </a:prstGeom>
        </p:spPr>
        <p:txBody>
          <a:bodyPr/>
          <a:lstStyle/>
          <a:p>
            <a:pPr/>
            <a:r>
              <a:t>Agenda</a:t>
            </a:r>
          </a:p>
        </p:txBody>
      </p:sp>
      <p:graphicFrame>
        <p:nvGraphicFramePr>
          <p:cNvPr id="93" name="Table"/>
          <p:cNvGraphicFramePr/>
          <p:nvPr/>
        </p:nvGraphicFramePr>
        <p:xfrm>
          <a:off x="1441449" y="2608965"/>
          <a:ext cx="10147301" cy="3291558"/>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 and Updates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 Break</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12:00 - 2:00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 v1.0</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2:00 - 3:00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Get-User-Printer-Attributes</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94" name="August 9, 2017"/>
          <p:cNvSpPr txBox="1"/>
          <p:nvPr/>
        </p:nvSpPr>
        <p:spPr>
          <a:xfrm>
            <a:off x="1416050" y="1997334"/>
            <a:ext cx="3279793"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August 9, 2017</a:t>
            </a:r>
          </a:p>
        </p:txBody>
      </p:sp>
      <p:graphicFrame>
        <p:nvGraphicFramePr>
          <p:cNvPr id="95" name="Table"/>
          <p:cNvGraphicFramePr/>
          <p:nvPr/>
        </p:nvGraphicFramePr>
        <p:xfrm>
          <a:off x="1441449" y="6327817"/>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10:00 - 11:30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Authentication Methods
</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 Break</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12:00 - 1:30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Presets</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1:30 - 3:00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3D Topics and Next Steps</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96" name="August 10, 2017"/>
          <p:cNvSpPr txBox="1"/>
          <p:nvPr/>
        </p:nvSpPr>
        <p:spPr>
          <a:xfrm>
            <a:off x="1416050" y="5704547"/>
            <a:ext cx="3279793"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August 10, 2017</a:t>
            </a:r>
          </a:p>
        </p:txBody>
      </p:sp>
      <p:sp>
        <p:nvSpPr>
          <p:cNvPr id="97" name="Rectangle"/>
          <p:cNvSpPr/>
          <p:nvPr/>
        </p:nvSpPr>
        <p:spPr>
          <a:xfrm>
            <a:off x="1209800" y="5643304"/>
            <a:ext cx="10845800" cy="3539757"/>
          </a:xfrm>
          <a:prstGeom prst="rect">
            <a:avLst/>
          </a:prstGeom>
          <a:solidFill>
            <a:srgbClr val="FFFFFF">
              <a:alpha val="67082"/>
            </a:srgbClr>
          </a:solidFill>
          <a:ln w="12700">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2"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0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4" name="Charter"/>
          <p:cNvSpPr txBox="1"/>
          <p:nvPr>
            <p:ph type="title"/>
          </p:nvPr>
        </p:nvSpPr>
        <p:spPr>
          <a:prstGeom prst="rect">
            <a:avLst/>
          </a:prstGeom>
        </p:spPr>
        <p:txBody>
          <a:bodyPr/>
          <a:lstStyle/>
          <a:p>
            <a:pPr/>
            <a:r>
              <a:t>Charter</a:t>
            </a:r>
          </a:p>
        </p:txBody>
      </p:sp>
      <p:sp>
        <p:nvSpPr>
          <p:cNvPr id="105" name="Current charter:…"/>
          <p:cNvSpPr txBox="1"/>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http://ftp.pwg.org/pub/pwg/ipp/charter/ch-ipp-charter-20170615.pdf</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and handle synchronization with changes in IPP</a:t>
            </a:r>
          </a:p>
        </p:txBody>
      </p:sp>
      <p:sp>
        <p:nvSpPr>
          <p:cNvPr id="106"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1"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1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14" name="Officers"/>
          <p:cNvSpPr txBox="1"/>
          <p:nvPr>
            <p:ph type="title"/>
          </p:nvPr>
        </p:nvSpPr>
        <p:spPr>
          <a:prstGeom prst="rect">
            <a:avLst/>
          </a:prstGeom>
        </p:spPr>
        <p:txBody>
          <a:bodyPr/>
          <a:lstStyle/>
          <a:p>
            <a:pPr/>
            <a:r>
              <a:t>Officers</a:t>
            </a:r>
          </a:p>
        </p:txBody>
      </p:sp>
      <p:sp>
        <p:nvSpPr>
          <p:cNvPr id="115"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 (SYSTEM)</a:t>
            </a:r>
          </a:p>
          <a:p>
            <a:pPr lvl="1"/>
            <a:r>
              <a:t>Michael Sweet (Apple) – IPP System Service (SYSTEM), PWG 3D Print Job Ticket and Associated Capabilities v1.0 (PJT3D)</a:t>
            </a:r>
          </a:p>
          <a:p>
            <a:pPr lvl="1"/>
            <a:r>
              <a:t>Smith Kennedy (HP Inc.) – Various white papers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0"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2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2" name="Status (1/2)"/>
          <p:cNvSpPr txBox="1"/>
          <p:nvPr>
            <p:ph type="title"/>
          </p:nvPr>
        </p:nvSpPr>
        <p:spPr>
          <a:prstGeom prst="rect">
            <a:avLst/>
          </a:prstGeom>
        </p:spPr>
        <p:txBody>
          <a:bodyPr/>
          <a:lstStyle/>
          <a:p>
            <a:pPr/>
            <a:r>
              <a:t>Status (1/2)</a:t>
            </a:r>
          </a:p>
        </p:txBody>
      </p:sp>
      <p:sp>
        <p:nvSpPr>
          <p:cNvPr id="123" name="PWG Specifications in development:…"/>
          <p:cNvSpPr txBox="1"/>
          <p:nvPr>
            <p:ph type="body" idx="1"/>
          </p:nvPr>
        </p:nvSpPr>
        <p:spPr>
          <a:prstGeom prst="rect">
            <a:avLst/>
          </a:prstGeom>
        </p:spPr>
        <p:txBody>
          <a:bodyPr/>
          <a:lstStyle/>
          <a:p>
            <a:pPr/>
            <a:r>
              <a:t>PWG Specifications in development:</a:t>
            </a:r>
          </a:p>
          <a:p>
            <a:pPr lvl="1"/>
            <a:r>
              <a:t>PWG 3D Print Job Ticket and Associated Capabilities v1.0 (PJT3D)</a:t>
            </a:r>
            <a:br/>
            <a:r>
              <a:t>					- PWG Formal Vote until Aug 18</a:t>
            </a:r>
          </a:p>
          <a:p>
            <a:pPr lvl="1"/>
            <a:r>
              <a:t>Mapping of CIP4 JDF to PWG Print Job Ticket (JDFMAP)</a:t>
            </a:r>
            <a:br/>
            <a:r>
              <a:t>					- PWG Formal Vote until Aug 28</a:t>
            </a:r>
          </a:p>
          <a:p>
            <a:pPr lvl="1"/>
            <a:r>
              <a:t>IPP System Service v1.0 (SYSTEM)	- Prototype Draft</a:t>
            </a:r>
            <a:br/>
          </a:p>
          <a:p>
            <a:pPr/>
            <a:r>
              <a:t>Recent Candidate Standards:</a:t>
            </a:r>
          </a:p>
          <a:p>
            <a:pPr lvl="1"/>
            <a:r>
              <a:t>PWG 5100.1-2017: IPP Finishings 2.1 (FIN)</a:t>
            </a:r>
          </a:p>
          <a:p>
            <a:pPr lvl="1"/>
            <a:r>
              <a:t>PWG 5100.20-2016: IPP Everywhere Printer Self-Certification Manual v1.0 (SELFCERT)</a:t>
            </a:r>
          </a:p>
          <a:p>
            <a:pPr lvl="1"/>
            <a:r>
              <a:t>PWG 5100.21-2017: IPP 3D Printing Extensions v1.0 (3D)</a:t>
            </a:r>
            <a:br/>
          </a:p>
          <a:p>
            <a:pPr/>
            <a:r>
              <a:t>Recent IETF RFCs:</a:t>
            </a:r>
          </a:p>
          <a:p>
            <a:pPr lvl="1"/>
            <a:r>
              <a:t>RFC 8010: Internet Printing Protocol/1.1: Encoding and Transport</a:t>
            </a:r>
          </a:p>
          <a:p>
            <a:pPr lvl="1"/>
            <a:r>
              <a:t>RFC 8011: Internet Printing Protocol/1.1: Model and Semantics</a:t>
            </a:r>
          </a:p>
        </p:txBody>
      </p:sp>
      <p:sp>
        <p:nvSpPr>
          <p:cNvPr id="124"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9"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3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1" name="Status (2/2)"/>
          <p:cNvSpPr txBox="1"/>
          <p:nvPr>
            <p:ph type="title"/>
          </p:nvPr>
        </p:nvSpPr>
        <p:spPr>
          <a:prstGeom prst="rect">
            <a:avLst/>
          </a:prstGeom>
        </p:spPr>
        <p:txBody>
          <a:bodyPr/>
          <a:lstStyle/>
          <a:p>
            <a:pPr/>
            <a:r>
              <a:t>Status (2/2)</a:t>
            </a:r>
          </a:p>
        </p:txBody>
      </p:sp>
      <p:sp>
        <p:nvSpPr>
          <p:cNvPr id="132" name="Up-to-date pending IANA registrations online:…"/>
          <p:cNvSpPr txBox="1"/>
          <p:nvPr>
            <p:ph type="body" idx="1"/>
          </p:nvPr>
        </p:nvSpPr>
        <p:spPr>
          <a:prstGeom prst="rect">
            <a:avLst/>
          </a:prstGeom>
        </p:spPr>
        <p:txBody>
          <a:bodyPr/>
          <a:lstStyle/>
          <a:p>
            <a:pPr/>
            <a:r>
              <a:t>Up-to-date pending IANA registrations online:</a:t>
            </a:r>
          </a:p>
          <a:p>
            <a:pPr lvl="1"/>
            <a:r>
              <a:rPr u="sng">
                <a:hlinkClick r:id="rId3" invalidUrl="" action="" tgtFrame="" tooltip="" history="1" highlightClick="0" endSnd="0"/>
              </a:rPr>
              <a:t>http://www.pwg.org/ipp/ipp-registrations.xml</a:t>
            </a:r>
          </a:p>
          <a:p>
            <a:pPr lvl="1"/>
            <a:r>
              <a:t>Continue to maintain this in parallel for new specifications</a:t>
            </a:r>
          </a:p>
          <a:p>
            <a:pPr lvl="1"/>
            <a:r>
              <a:t>Github repository: </a:t>
            </a:r>
            <a:r>
              <a:rPr u="sng">
                <a:hlinkClick r:id="rId4" invalidUrl="" action="" tgtFrame="" tooltip="" history="1" highlightClick="0" endSnd="0"/>
              </a:rPr>
              <a:t>https://github.com/istopwg/ippregistry</a:t>
            </a:r>
            <a:br/>
          </a:p>
          <a:p>
            <a:pPr/>
            <a:r>
              <a:t>IPP Everywhere Printer Self-Certifications:</a:t>
            </a:r>
          </a:p>
          <a:p>
            <a:pPr lvl="1"/>
            <a:r>
              <a:rPr u="sng">
                <a:hlinkClick r:id="rId5" invalidUrl="" action="" tgtFrame="" tooltip="" history="1" highlightClick="0" endSnd="0"/>
              </a:rPr>
              <a:t>https://www.pwg.org/printers</a:t>
            </a:r>
            <a:r>
              <a:t> </a:t>
            </a:r>
          </a:p>
          <a:p>
            <a:pPr lvl="1"/>
            <a:r>
              <a:t>89 printers currently listed (almost doubled since May 2017)</a:t>
            </a:r>
          </a:p>
          <a:p>
            <a:pPr lvl="1"/>
            <a:r>
              <a:t>1.0 self-certification tools update released in October 2016</a:t>
            </a:r>
            <a:b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ippfind, ippproxy, ippserver, ipptool, ipptransform, and ipptransform3d</a:t>
            </a:r>
          </a:p>
        </p:txBody>
      </p:sp>
      <p:sp>
        <p:nvSpPr>
          <p:cNvPr id="133"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8"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3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0" name="IETF IPP/1.1 Updates"/>
          <p:cNvSpPr txBox="1"/>
          <p:nvPr>
            <p:ph type="title"/>
          </p:nvPr>
        </p:nvSpPr>
        <p:spPr>
          <a:prstGeom prst="rect">
            <a:avLst/>
          </a:prstGeom>
        </p:spPr>
        <p:txBody>
          <a:bodyPr/>
          <a:lstStyle/>
          <a:p>
            <a:pPr/>
            <a:r>
              <a:t>IETF IPP/1.1 Updates</a:t>
            </a:r>
          </a:p>
        </p:txBody>
      </p:sp>
      <p:sp>
        <p:nvSpPr>
          <p:cNvPr id="141" name="RFCs 8010 and 8011 have been published which replace (obsolete) RFCs 2910, 2911, 3381 (deprecated job progress attributes), and 3382 (collection attribute syntax)…"/>
          <p:cNvSpPr txBox="1"/>
          <p:nvPr>
            <p:ph type="body" idx="1"/>
          </p:nvPr>
        </p:nvSpPr>
        <p:spPr>
          <a:prstGeom prst="rect">
            <a:avLst/>
          </a:prstGeom>
        </p:spPr>
        <p:txBody>
          <a:bodyPr/>
          <a:lstStyle/>
          <a:p>
            <a:pPr/>
            <a:r>
              <a:t>RFCs 8010 and 8011 have been published which replace (obsolete) RFCs 2910, 2911, 3381 (deprecated job progress attributes), and 3382 (collection attribute syntax)</a:t>
            </a:r>
          </a:p>
          <a:p>
            <a:pPr/>
            <a:r>
              <a:t>Published RFCs:</a:t>
            </a:r>
          </a:p>
          <a:p>
            <a:pPr lvl="1"/>
            <a:r>
              <a:rPr u="sng">
                <a:hlinkClick r:id="rId3" invalidUrl="" action="" tgtFrame="" tooltip="" history="1" highlightClick="0" endSnd="0"/>
              </a:rPr>
              <a:t>http://tools.ietf.org/html/rfc8010</a:t>
            </a:r>
          </a:p>
          <a:p>
            <a:pPr lvl="1"/>
            <a:r>
              <a:rPr u="sng">
                <a:hlinkClick r:id="rId4" invalidUrl="" action="" tgtFrame="" tooltip="" history="1" highlightClick="0" endSnd="0"/>
              </a:rPr>
              <a:t>http://tools.ietf.org/html/rfc8011</a:t>
            </a:r>
          </a:p>
          <a:p>
            <a:pPr lvl="1"/>
            <a:r>
              <a:rPr b="1"/>
              <a:t>Pending:</a:t>
            </a:r>
            <a:r>
              <a:t> Advance RFC 8010 and 8011 to IETF Internet Standard through status change</a:t>
            </a:r>
          </a:p>
          <a:p>
            <a:pPr lvl="2">
              <a:spcBef>
                <a:spcPts val="600"/>
              </a:spcBef>
            </a:pPr>
            <a:r>
              <a:t>IESG process described in RFCs 2026 and 6410</a:t>
            </a:r>
          </a:p>
          <a:p>
            <a:pPr/>
            <a:r>
              <a:t>Proposed schedule:</a:t>
            </a:r>
          </a:p>
          <a:p>
            <a:pPr lvl="1"/>
            <a:r>
              <a:t>Request IESG change of status ASAP</a:t>
            </a:r>
          </a:p>
        </p:txBody>
      </p:sp>
      <p:sp>
        <p:nvSpPr>
          <p:cNvPr id="142"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7"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4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9" name="IPP Everywhere Self-Certification"/>
          <p:cNvSpPr txBox="1"/>
          <p:nvPr>
            <p:ph type="title"/>
          </p:nvPr>
        </p:nvSpPr>
        <p:spPr>
          <a:prstGeom prst="rect">
            <a:avLst/>
          </a:prstGeom>
        </p:spPr>
        <p:txBody>
          <a:bodyPr/>
          <a:lstStyle/>
          <a:p>
            <a:pPr/>
            <a:r>
              <a:t>IPP Everywhere Self-Certification</a:t>
            </a:r>
          </a:p>
        </p:txBody>
      </p:sp>
      <p:sp>
        <p:nvSpPr>
          <p:cNvPr id="150" name="Resources:…"/>
          <p:cNvSpPr txBox="1"/>
          <p:nvPr>
            <p:ph type="body" idx="1"/>
          </p:nvPr>
        </p:nvSpPr>
        <p:spPr>
          <a:xfrm>
            <a:off x="647700" y="1955800"/>
            <a:ext cx="11709400" cy="7611336"/>
          </a:xfrm>
          <a:prstGeom prst="rect">
            <a:avLst/>
          </a:prstGeom>
        </p:spPr>
        <p:txBody>
          <a:bodyPr/>
          <a:lstStyle/>
          <a:p>
            <a:pPr marL="383539" indent="-342899">
              <a:defRPr sz="2800"/>
            </a:pPr>
            <a:r>
              <a:t>Resources:</a:t>
            </a:r>
          </a:p>
          <a:p>
            <a:pPr lvl="1">
              <a:defRPr sz="2800"/>
            </a:pPr>
            <a:r>
              <a:rPr u="sng">
                <a:hlinkClick r:id="rId3" invalidUrl="" action="" tgtFrame="" tooltip="" history="1" highlightClick="0" endSnd="0"/>
              </a:rPr>
              <a:t>http://www.pwg.org/ipp/everywhere.html</a:t>
            </a:r>
            <a:r>
              <a:t> (for tools/info)</a:t>
            </a:r>
          </a:p>
          <a:p>
            <a:pPr lvl="1">
              <a:defRPr sz="2800"/>
            </a:pPr>
            <a:r>
              <a:rPr u="sng">
                <a:hlinkClick r:id="rId4" invalidUrl="" action="" tgtFrame="" tooltip="" history="1" highlightClick="0" endSnd="0"/>
              </a:rPr>
              <a:t>https://www.pwg.org/ippeveselfcert</a:t>
            </a:r>
            <a:r>
              <a:t> (submission form)</a:t>
            </a:r>
          </a:p>
          <a:p>
            <a:pPr lvl="1">
              <a:defRPr sz="2800"/>
            </a:pPr>
            <a:r>
              <a:rPr u="sng">
                <a:hlinkClick r:id="rId5" invalidUrl="" action="" tgtFrame="" tooltip="" history="1" highlightClick="0" endSnd="0"/>
              </a:rPr>
              <a:t>http://www.pwg.org/printers</a:t>
            </a:r>
            <a:r>
              <a:t> (printer list)</a:t>
            </a:r>
          </a:p>
          <a:p>
            <a:pPr lvl="1">
              <a:defRPr sz="2800"/>
            </a:pPr>
            <a:r>
              <a:rPr u="sng">
                <a:hlinkClick r:id="rId6" invalidUrl="" action="" tgtFrame="" tooltip="" history="1" highlightClick="0" endSnd="0"/>
              </a:rPr>
              <a:t>https://github.com/istopwg/ippeveselfcert</a:t>
            </a:r>
            <a:r>
              <a:t> (Github repo)</a:t>
            </a:r>
          </a:p>
          <a:p>
            <a:pPr marL="383539" indent="-342899">
              <a:defRPr sz="2800"/>
            </a:pPr>
            <a:r>
              <a:t>Released v1.0 Update 1 of self-certification tools on October 28th, 2016</a:t>
            </a:r>
          </a:p>
          <a:p>
            <a:pPr marL="383539" indent="-342899">
              <a:defRPr sz="2900"/>
            </a:pPr>
            <a:r>
              <a:t>Planning future 1.1 errata update for manual and tools in 2017:</a:t>
            </a:r>
          </a:p>
          <a:p>
            <a:pPr lvl="1">
              <a:defRPr sz="2300"/>
            </a:pPr>
            <a:r>
              <a:t>More tests (Cancel-My-Jobs, Close-Job, Identify-Printer)</a:t>
            </a:r>
          </a:p>
          <a:p>
            <a:pPr lvl="1">
              <a:defRPr sz="2300"/>
            </a:pPr>
            <a:r>
              <a:t>Other necessary changes that are not simple bug fixes in the tools/submission portal</a:t>
            </a:r>
          </a:p>
          <a:p>
            <a:pPr marL="383539" indent="-342899">
              <a:defRPr sz="2800"/>
            </a:pPr>
            <a:r>
              <a:t>Proposed Schedule:</a:t>
            </a:r>
          </a:p>
          <a:p>
            <a:pPr lvl="1" marL="840739" indent="-342899">
              <a:defRPr sz="2800"/>
            </a:pPr>
            <a:r>
              <a:t>1.0 Update 2 - Q4 2017</a:t>
            </a:r>
          </a:p>
          <a:p>
            <a:pPr lvl="1" marL="840739" indent="-342899">
              <a:defRPr sz="2800"/>
            </a:pPr>
            <a:r>
              <a:t>1.1 errata update: Q4 2017 / Q1 2018</a:t>
            </a:r>
          </a:p>
        </p:txBody>
      </p:sp>
      <p:sp>
        <p:nvSpPr>
          <p:cNvPr id="15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