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stm.org/COMMITTEE/F42.htm" TargetMode="External"/><Relationship Id="rId4" Type="http://schemas.openxmlformats.org/officeDocument/2006/relationships/hyperlink" Target="https://isotc.iso.org/livelink/livelink?func=ll&amp;objId=19905763&amp;objAction=browse&amp;viewType=1" TargetMode="External"/><Relationship Id="rId5" Type="http://schemas.openxmlformats.org/officeDocument/2006/relationships/hyperlink" Target="https://www.3dpdfconsortium.org" TargetMode="External"/><Relationship Id="rId6" Type="http://schemas.openxmlformats.org/officeDocument/2006/relationships/hyperlink" Target="https://www.3mf.io"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130-rev.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704-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90214.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pril 17, 2019"/>
          <p:cNvSpPr txBox="1"/>
          <p:nvPr>
            <p:ph type="subTitle" sz="half" idx="1"/>
          </p:nvPr>
        </p:nvSpPr>
        <p:spPr>
          <a:prstGeom prst="rect">
            <a:avLst/>
          </a:prstGeom>
        </p:spPr>
        <p:txBody>
          <a:bodyPr/>
          <a:lstStyle>
            <a:lvl1pPr marR="40639">
              <a:spcBef>
                <a:spcPts val="500"/>
              </a:spcBef>
            </a:lvl1pPr>
          </a:lstStyle>
          <a:p>
            <a:pPr/>
            <a:r>
              <a:t>April 17,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3D Liaison Discussions"/>
          <p:cNvSpPr txBox="1"/>
          <p:nvPr>
            <p:ph type="title"/>
          </p:nvPr>
        </p:nvSpPr>
        <p:spPr>
          <a:prstGeom prst="rect">
            <a:avLst/>
          </a:prstGeom>
        </p:spPr>
        <p:txBody>
          <a:bodyPr/>
          <a:lstStyle/>
          <a:p>
            <a:pPr/>
            <a:r>
              <a:t>3D Liaison Discussions</a:t>
            </a:r>
          </a:p>
        </p:txBody>
      </p:sp>
      <p:sp>
        <p:nvSpPr>
          <p:cNvPr id="157" name="ASTM Committee F42 on Additive Manufacturing Technologies…"/>
          <p:cNvSpPr txBox="1"/>
          <p:nvPr>
            <p:ph type="body" idx="1"/>
          </p:nvPr>
        </p:nvSpPr>
        <p:spPr>
          <a:prstGeom prst="rect">
            <a:avLst/>
          </a:prstGeom>
        </p:spPr>
        <p:txBody>
          <a:bodyPr/>
          <a:lstStyle/>
          <a:p>
            <a:pPr marL="383539" indent="-342899">
              <a:defRPr sz="2800"/>
            </a:pPr>
            <a:r>
              <a:t>ASTM Committee F42 on Additive Manufacturing Technologies</a:t>
            </a:r>
          </a:p>
          <a:p>
            <a:pPr lvl="1">
              <a:defRPr sz="2200"/>
            </a:pPr>
            <a:r>
              <a:rPr u="sng">
                <a:hlinkClick r:id="rId3"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4" invalidUrl="" action="" tgtFrame="" tooltip="" history="1" highlightClick="0" endSnd="0"/>
              </a:rPr>
              <a:t>https://isotc.iso.org/livelink/livelink?func=ll&amp;objId=19905763&amp;objAction=browse&amp;viewType=1</a:t>
            </a:r>
          </a:p>
          <a:p>
            <a:pPr lvl="1">
              <a:defRPr sz="2200"/>
            </a:pPr>
            <a:r>
              <a:t>Participation in the ISO initiative is currently via the INCITS Ad Hoc.</a:t>
            </a:r>
          </a:p>
          <a:p>
            <a:pPr marL="383539" indent="-342899">
              <a:defRPr sz="2800"/>
            </a:pPr>
            <a:r>
              <a:t>3D PDF Consortium</a:t>
            </a:r>
          </a:p>
          <a:p>
            <a:pPr lvl="1">
              <a:defRPr sz="2200"/>
            </a:pPr>
            <a:r>
              <a:rPr u="sng">
                <a:hlinkClick r:id="rId5" invalidUrl="" action="" tgtFrame="" tooltip="" history="1" highlightClick="0" endSnd="0"/>
              </a:rPr>
              <a:t>https://www.3dpdfconsortium.org</a:t>
            </a:r>
          </a:p>
          <a:p>
            <a:pPr marL="383539" indent="-342899">
              <a:defRPr sz="2800"/>
            </a:pPr>
            <a:r>
              <a:t>3D Concrete Printing Standards Development</a:t>
            </a:r>
          </a:p>
          <a:p>
            <a:pPr lvl="1">
              <a:defRPr sz="2200"/>
            </a:pPr>
            <a:r>
              <a:t>NIST</a:t>
            </a:r>
          </a:p>
          <a:p>
            <a:pPr lvl="1">
              <a:defRPr sz="2200"/>
            </a:pPr>
            <a:r>
              <a:t>ACI</a:t>
            </a:r>
          </a:p>
          <a:p>
            <a:pPr lvl="1">
              <a:defRPr sz="2200"/>
            </a:pPr>
            <a:r>
              <a:t>ASTM</a:t>
            </a:r>
          </a:p>
          <a:p>
            <a:pPr marL="383539" indent="-342899">
              <a:defRPr sz="2800"/>
            </a:pPr>
            <a:r>
              <a:t>3MF Consortium</a:t>
            </a:r>
          </a:p>
          <a:p>
            <a:pPr lvl="1">
              <a:defRPr sz="2200"/>
            </a:pPr>
            <a:r>
              <a:rPr u="sng">
                <a:hlinkClick r:id="rId6" invalidUrl="" action="" tgtFrame="" tooltip="" history="1" highlightClick="0" endSnd="0"/>
              </a:rPr>
              <a:t>https://www.3mf.io</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6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63"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65" name="Break"/>
          <p:cNvSpPr txBox="1"/>
          <p:nvPr>
            <p:ph type="ctrTitle"/>
          </p:nvPr>
        </p:nvSpPr>
        <p:spPr>
          <a:prstGeom prst="rect">
            <a:avLst/>
          </a:prstGeom>
        </p:spPr>
        <p:txBody>
          <a:bodyPr/>
          <a:lstStyle/>
          <a:p>
            <a:pPr/>
            <a:r>
              <a:t>Break</a:t>
            </a:r>
          </a:p>
        </p:txBody>
      </p:sp>
      <p:sp>
        <p:nvSpPr>
          <p:cNvPr id="166" name="Body"/>
          <p:cNvSpPr txBox="1"/>
          <p:nvPr>
            <p:ph type="subTitle" sz="half" idx="1"/>
          </p:nvPr>
        </p:nvSpPr>
        <p:spPr>
          <a:prstGeom prst="rect">
            <a:avLst/>
          </a:prstGeom>
        </p:spPr>
        <p:txBody>
          <a:bodyPr/>
          <a:lstStyle/>
          <a:p>
            <a:pPr/>
          </a:p>
        </p:txBody>
      </p:sp>
      <p:sp>
        <p:nvSpPr>
          <p:cNvPr id="167"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System Service (SYSTEM)"/>
          <p:cNvSpPr txBox="1"/>
          <p:nvPr>
            <p:ph type="title"/>
          </p:nvPr>
        </p:nvSpPr>
        <p:spPr>
          <a:prstGeom prst="rect">
            <a:avLst/>
          </a:prstGeom>
        </p:spPr>
        <p:txBody>
          <a:bodyPr/>
          <a:lstStyle/>
          <a:p>
            <a:pPr/>
            <a:r>
              <a:t>IPP System Service (SYSTEM)</a:t>
            </a:r>
          </a:p>
        </p:txBody>
      </p:sp>
      <p:sp>
        <p:nvSpPr>
          <p:cNvPr id="175"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https://ftp.pwg.org/pub/pwg/ipp/wd/wd-ippsystem10-20190130-rev.pdf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Almost all required attributes and operations have been prototyped in the ippsample project</a:t>
            </a:r>
          </a:p>
          <a:p>
            <a:pPr/>
            <a:r>
              <a:t>Proposed Schedule:</a:t>
            </a:r>
          </a:p>
          <a:p>
            <a:pPr lvl="1"/>
            <a:r>
              <a:t>Stable draft in Q2 2019</a:t>
            </a:r>
          </a:p>
        </p:txBody>
      </p:sp>
      <p:sp>
        <p:nvSpPr>
          <p:cNvPr id="1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IPP System Service"/>
          <p:cNvSpPr txBox="1"/>
          <p:nvPr>
            <p:ph type="ctrTitle"/>
          </p:nvPr>
        </p:nvSpPr>
        <p:spPr>
          <a:prstGeom prst="rect">
            <a:avLst/>
          </a:prstGeom>
        </p:spPr>
        <p:txBody>
          <a:bodyPr/>
          <a:lstStyle/>
          <a:p>
            <a:pPr/>
            <a:r>
              <a:t>IPP System Service</a:t>
            </a:r>
          </a:p>
        </p:txBody>
      </p:sp>
      <p:sp>
        <p:nvSpPr>
          <p:cNvPr id="184" name="Demo of ippsample Prototype"/>
          <p:cNvSpPr txBox="1"/>
          <p:nvPr>
            <p:ph type="subTitle" sz="half" idx="1"/>
          </p:nvPr>
        </p:nvSpPr>
        <p:spPr>
          <a:prstGeom prst="rect">
            <a:avLst/>
          </a:prstGeom>
        </p:spPr>
        <p:txBody>
          <a:bodyPr/>
          <a:lstStyle/>
          <a:p>
            <a:pPr/>
            <a:r>
              <a:t>Demo of ippsample Prototype</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0"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2" name="Lunch Break"/>
          <p:cNvSpPr txBox="1"/>
          <p:nvPr>
            <p:ph type="ctrTitle"/>
          </p:nvPr>
        </p:nvSpPr>
        <p:spPr>
          <a:prstGeom prst="rect">
            <a:avLst/>
          </a:prstGeom>
        </p:spPr>
        <p:txBody>
          <a:bodyPr/>
          <a:lstStyle/>
          <a:p>
            <a:pPr/>
            <a:r>
              <a:t>Lunch Break</a:t>
            </a:r>
          </a:p>
        </p:txBody>
      </p:sp>
      <p:sp>
        <p:nvSpPr>
          <p:cNvPr id="193" name="Resuming at 1:00pm EDT"/>
          <p:cNvSpPr txBox="1"/>
          <p:nvPr>
            <p:ph type="subTitle" sz="half" idx="1"/>
          </p:nvPr>
        </p:nvSpPr>
        <p:spPr>
          <a:prstGeom prst="rect">
            <a:avLst/>
          </a:prstGeom>
        </p:spPr>
        <p:txBody>
          <a:bodyPr/>
          <a:lstStyle/>
          <a:p>
            <a:pPr/>
          </a:p>
          <a:p>
            <a:pPr>
              <a:defRPr i="1"/>
            </a:pPr>
            <a:r>
              <a:t>Resuming at 1:00pm EDT</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Everywhere v1.1"/>
          <p:cNvSpPr txBox="1"/>
          <p:nvPr>
            <p:ph type="title"/>
          </p:nvPr>
        </p:nvSpPr>
        <p:spPr>
          <a:prstGeom prst="rect">
            <a:avLst/>
          </a:prstGeom>
        </p:spPr>
        <p:txBody>
          <a:bodyPr/>
          <a:lstStyle/>
          <a:p>
            <a:pPr/>
            <a:r>
              <a:t>IPP Everywhere v1.1</a:t>
            </a:r>
          </a:p>
        </p:txBody>
      </p:sp>
      <p:sp>
        <p:nvSpPr>
          <p:cNvPr id="202"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https://ftp.pwg.org/pub/pwg/ipp/wd/wd-ippeve11-20190128-rev.pdf</a:t>
            </a:r>
          </a:p>
          <a:p>
            <a:pPr/>
            <a:r>
              <a:t>Prototype draft of manual:</a:t>
            </a:r>
          </a:p>
          <a:p>
            <a:pPr lvl="1"/>
            <a:r>
              <a:rPr u="sng">
                <a:hlinkClick r:id="rId4" invalidUrl="" action="" tgtFrame="" tooltip="" history="1" highlightClick="0" endSnd="0"/>
              </a:rPr>
              <a:t>https://ftp.pwg.org/pub/pwg/ipp/wd/wd-ippeveselfcert11-20180704-rev.pdf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lvl="1"/>
            <a:r>
              <a:t>Will also provide as a standalone download for companies using the 1.0 self-cert tools</a:t>
            </a:r>
          </a:p>
          <a:p>
            <a:pPr/>
            <a:r>
              <a:t>Proposed schedule:</a:t>
            </a:r>
          </a:p>
          <a:p>
            <a:pPr lvl="1"/>
            <a:r>
              <a:t>Stable drafts and beta tools Q2 2019</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Everywhere Self-Certification"/>
          <p:cNvSpPr txBox="1"/>
          <p:nvPr>
            <p:ph type="title"/>
          </p:nvPr>
        </p:nvSpPr>
        <p:spPr>
          <a:prstGeom prst="rect">
            <a:avLst/>
          </a:prstGeom>
        </p:spPr>
        <p:txBody>
          <a:bodyPr/>
          <a:lstStyle/>
          <a:p>
            <a:pPr/>
            <a:r>
              <a:t>IPP Everywhere Self-Certification</a:t>
            </a:r>
          </a:p>
        </p:txBody>
      </p:sp>
      <p:sp>
        <p:nvSpPr>
          <p:cNvPr id="211"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Fixes all known issues in v1.0 tools</a:t>
            </a:r>
          </a:p>
          <a:p>
            <a:pPr lvl="1" marL="840739" indent="-342899">
              <a:defRPr sz="2800"/>
            </a:pPr>
            <a:r>
              <a:t>v1.0 is tracking CUPS 2.2.x (current stable branch)</a:t>
            </a:r>
          </a:p>
          <a:p>
            <a:pPr marL="383539" indent="-342899">
              <a:defRPr sz="2900"/>
            </a:pPr>
            <a:r>
              <a:t>v1.1 self-certifications tools on track for Q2 2019</a:t>
            </a:r>
          </a:p>
          <a:p>
            <a:pPr lvl="1" marL="840739" indent="-342899">
              <a:defRPr sz="2900"/>
            </a:pPr>
            <a:r>
              <a:t>Includes new JSON submission tool</a:t>
            </a:r>
          </a:p>
          <a:p>
            <a:pPr lvl="1" marL="840739" indent="-342899">
              <a:defRPr sz="2900"/>
            </a:pPr>
            <a:r>
              <a:t>v1.1 tracks CUPS 2.3.x (current development branch)</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7"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9" name="IPP Everywhere v1.1"/>
          <p:cNvSpPr txBox="1"/>
          <p:nvPr>
            <p:ph type="ctrTitle"/>
          </p:nvPr>
        </p:nvSpPr>
        <p:spPr>
          <a:prstGeom prst="rect">
            <a:avLst/>
          </a:prstGeom>
        </p:spPr>
        <p:txBody>
          <a:bodyPr/>
          <a:lstStyle/>
          <a:p>
            <a:pPr/>
            <a:r>
              <a:t>IPP Everywhere v1.1</a:t>
            </a:r>
          </a:p>
        </p:txBody>
      </p:sp>
      <p:sp>
        <p:nvSpPr>
          <p:cNvPr id="220" name="Self-Certification Tools Demo"/>
          <p:cNvSpPr txBox="1"/>
          <p:nvPr>
            <p:ph type="subTitle" sz="half" idx="1"/>
          </p:nvPr>
        </p:nvSpPr>
        <p:spPr>
          <a:prstGeom prst="rect">
            <a:avLst/>
          </a:prstGeom>
        </p:spPr>
        <p:txBody>
          <a:bodyPr/>
          <a:lstStyle/>
          <a:p>
            <a:pPr/>
            <a:r>
              <a:t>Self-Certification Tools Demo</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Job Accounting BOF"/>
          <p:cNvSpPr txBox="1"/>
          <p:nvPr>
            <p:ph type="title"/>
          </p:nvPr>
        </p:nvSpPr>
        <p:spPr>
          <a:prstGeom prst="rect">
            <a:avLst/>
          </a:prstGeom>
        </p:spPr>
        <p:txBody>
          <a:bodyPr/>
          <a:lstStyle/>
          <a:p>
            <a:pPr/>
            <a:r>
              <a:t>Job Accounting BOF</a:t>
            </a:r>
          </a:p>
        </p:txBody>
      </p:sp>
      <p:sp>
        <p:nvSpPr>
          <p:cNvPr id="229" name="What are the use cases?…"/>
          <p:cNvSpPr txBox="1"/>
          <p:nvPr>
            <p:ph type="body" idx="1"/>
          </p:nvPr>
        </p:nvSpPr>
        <p:spPr>
          <a:prstGeom prst="rect">
            <a:avLst/>
          </a:prstGeom>
        </p:spPr>
        <p:txBody>
          <a:bodyPr/>
          <a:lstStyle/>
          <a:p>
            <a:pPr/>
            <a:r>
              <a:t>What are the use cases?</a:t>
            </a:r>
          </a:p>
          <a:p>
            <a:pPr/>
            <a:r>
              <a:t>What are the requirements?</a:t>
            </a:r>
          </a:p>
          <a:p>
            <a:pPr/>
            <a:r>
              <a:t>How do we want to address GDPR and other privacy regulations?</a:t>
            </a:r>
          </a:p>
          <a:p>
            <a:pPr/>
            <a:r>
              <a:t>How do we want to address the validity of the accounting information?</a:t>
            </a:r>
          </a:p>
          <a:p>
            <a:pPr/>
            <a:r>
              <a:t>What do we need to add to IPP?</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5"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7" name="Break"/>
          <p:cNvSpPr txBox="1"/>
          <p:nvPr>
            <p:ph type="ctrTitle"/>
          </p:nvPr>
        </p:nvSpPr>
        <p:spPr>
          <a:prstGeom prst="rect">
            <a:avLst/>
          </a:prstGeom>
        </p:spPr>
        <p:txBody>
          <a:bodyPr/>
          <a:lstStyle/>
          <a:p>
            <a:pPr/>
            <a:r>
              <a:t>Break</a:t>
            </a:r>
          </a:p>
        </p:txBody>
      </p:sp>
      <p:sp>
        <p:nvSpPr>
          <p:cNvPr id="238" name="Resuming at 3:15pm EDT"/>
          <p:cNvSpPr txBox="1"/>
          <p:nvPr>
            <p:ph type="subTitle" sz="half" idx="1"/>
          </p:nvPr>
        </p:nvSpPr>
        <p:spPr>
          <a:prstGeom prst="rect">
            <a:avLst/>
          </a:prstGeom>
        </p:spPr>
        <p:txBody>
          <a:bodyPr/>
          <a:lstStyle/>
          <a:p>
            <a:pPr/>
          </a:p>
          <a:p>
            <a:pPr>
              <a:defRPr i="1"/>
            </a:pPr>
            <a:r>
              <a:t>Resuming at 3:15pm EDT</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Offspring of JPS2 - Job Storage (BOF)"/>
          <p:cNvSpPr txBox="1"/>
          <p:nvPr>
            <p:ph type="title"/>
          </p:nvPr>
        </p:nvSpPr>
        <p:spPr>
          <a:prstGeom prst="rect">
            <a:avLst/>
          </a:prstGeom>
        </p:spPr>
        <p:txBody>
          <a:bodyPr/>
          <a:lstStyle/>
          <a:p>
            <a:pPr/>
            <a:r>
              <a:t>Offspring of JPS2 - Job Storage (BOF)</a:t>
            </a:r>
          </a:p>
        </p:txBody>
      </p:sp>
      <p:sp>
        <p:nvSpPr>
          <p:cNvPr id="247" name="What are the use cases?…"/>
          <p:cNvSpPr txBox="1"/>
          <p:nvPr>
            <p:ph type="body" idx="1"/>
          </p:nvPr>
        </p:nvSpPr>
        <p:spPr>
          <a:prstGeom prst="rect">
            <a:avLst/>
          </a:prstGeom>
        </p:spPr>
        <p:txBody>
          <a:bodyPr/>
          <a:lstStyle/>
          <a:p>
            <a:pPr/>
            <a:r>
              <a:t>What are the use cases?</a:t>
            </a:r>
          </a:p>
          <a:p>
            <a:pPr/>
            <a:r>
              <a:t>What are the requirements?</a:t>
            </a:r>
          </a:p>
          <a:p>
            <a:pPr/>
            <a:r>
              <a:t>How do we want to address GDPR and other privacy regulations?</a:t>
            </a:r>
          </a:p>
          <a:p>
            <a:pPr/>
            <a:r>
              <a:t>What do we need to add to IPP?</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5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53"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5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6" name="IPP Workgroup Session, Day 2"/>
          <p:cNvSpPr txBox="1"/>
          <p:nvPr>
            <p:ph type="ctrTitle"/>
          </p:nvPr>
        </p:nvSpPr>
        <p:spPr>
          <a:prstGeom prst="rect">
            <a:avLst/>
          </a:prstGeom>
        </p:spPr>
        <p:txBody>
          <a:bodyPr/>
          <a:lstStyle/>
          <a:p>
            <a:pPr/>
            <a:r>
              <a:t>IPP Workgroup Session, Day 2</a:t>
            </a:r>
          </a:p>
        </p:txBody>
      </p:sp>
      <p:sp>
        <p:nvSpPr>
          <p:cNvPr id="257" name="April 18, 2019"/>
          <p:cNvSpPr txBox="1"/>
          <p:nvPr>
            <p:ph type="subTitle" sz="half" idx="1"/>
          </p:nvPr>
        </p:nvSpPr>
        <p:spPr>
          <a:prstGeom prst="rect">
            <a:avLst/>
          </a:prstGeom>
        </p:spPr>
        <p:txBody>
          <a:bodyPr/>
          <a:lstStyle>
            <a:lvl1pPr marR="40639">
              <a:spcBef>
                <a:spcPts val="500"/>
              </a:spcBef>
            </a:lvl1pPr>
          </a:lstStyle>
          <a:p>
            <a:pPr/>
            <a:r>
              <a:t>April 18, 2019</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PWG IP Policy"/>
          <p:cNvSpPr txBox="1"/>
          <p:nvPr>
            <p:ph type="title"/>
          </p:nvPr>
        </p:nvSpPr>
        <p:spPr>
          <a:prstGeom prst="rect">
            <a:avLst/>
          </a:prstGeom>
        </p:spPr>
        <p:txBody>
          <a:bodyPr/>
          <a:lstStyle/>
          <a:p>
            <a:pPr/>
            <a:r>
              <a:t>PWG IP Policy</a:t>
            </a:r>
          </a:p>
        </p:txBody>
      </p:sp>
      <p:sp>
        <p:nvSpPr>
          <p:cNvPr id="265"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6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3" name="Agenda"/>
          <p:cNvSpPr txBox="1"/>
          <p:nvPr>
            <p:ph type="title"/>
          </p:nvPr>
        </p:nvSpPr>
        <p:spPr>
          <a:prstGeom prst="rect">
            <a:avLst/>
          </a:prstGeom>
        </p:spPr>
        <p:txBody>
          <a:bodyPr/>
          <a:lstStyle/>
          <a:p>
            <a:pPr/>
            <a:r>
              <a:t>Agenda</a:t>
            </a:r>
          </a:p>
        </p:txBody>
      </p:sp>
      <p:graphicFrame>
        <p:nvGraphicFramePr>
          <p:cNvPr id="274"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Encrypted Jobs and Documents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75" name="April 18,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18, 2019 (Eastern Daylight Time)</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PP Encrypted Jobs and Documents"/>
          <p:cNvSpPr txBox="1"/>
          <p:nvPr>
            <p:ph type="title"/>
          </p:nvPr>
        </p:nvSpPr>
        <p:spPr>
          <a:prstGeom prst="rect">
            <a:avLst/>
          </a:prstGeom>
        </p:spPr>
        <p:txBody>
          <a:bodyPr/>
          <a:lstStyle/>
          <a:p>
            <a:pPr/>
            <a:r>
              <a:t>IPP Encrypted Jobs and Documents</a:t>
            </a:r>
          </a:p>
        </p:txBody>
      </p:sp>
      <p:sp>
        <p:nvSpPr>
          <p:cNvPr id="284"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https://ftp.pwg.org/pub/pwg/ipp/wd/wd-ipptrustnoone10-20190131-rev.pdf</a:t>
            </a:r>
          </a:p>
          <a:p>
            <a:pPr/>
            <a:r>
              <a:t>Proposed schedule:</a:t>
            </a:r>
          </a:p>
          <a:p>
            <a:pPr lvl="1"/>
            <a:r>
              <a:t>Prototype draft Q3 2019</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0"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2" name="Next Steps"/>
          <p:cNvSpPr txBox="1"/>
          <p:nvPr>
            <p:ph type="ctrTitle"/>
          </p:nvPr>
        </p:nvSpPr>
        <p:spPr>
          <a:prstGeom prst="rect">
            <a:avLst/>
          </a:prstGeom>
        </p:spPr>
        <p:txBody>
          <a:bodyPr/>
          <a:lstStyle/>
          <a:p>
            <a:pPr/>
            <a:r>
              <a:t>Next Steps</a:t>
            </a:r>
          </a:p>
        </p:txBody>
      </p:sp>
      <p:sp>
        <p:nvSpPr>
          <p:cNvPr id="293" name="Body"/>
          <p:cNvSpPr txBox="1"/>
          <p:nvPr>
            <p:ph type="subTitle" sz="half" idx="1"/>
          </p:nvPr>
        </p:nvSpPr>
        <p:spPr>
          <a:prstGeom prst="rect">
            <a:avLst/>
          </a:prstGeom>
        </p:spPr>
        <p:txBody>
          <a:bodyPr/>
          <a:lstStyle/>
          <a:p>
            <a:pPr/>
          </a:p>
        </p:txBody>
      </p:sp>
      <p:sp>
        <p:nvSpPr>
          <p:cNvPr id="2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Next Steps"/>
          <p:cNvSpPr txBox="1"/>
          <p:nvPr>
            <p:ph type="title"/>
          </p:nvPr>
        </p:nvSpPr>
        <p:spPr>
          <a:prstGeom prst="rect">
            <a:avLst/>
          </a:prstGeom>
        </p:spPr>
        <p:txBody>
          <a:bodyPr/>
          <a:lstStyle/>
          <a:p>
            <a:pPr/>
            <a:r>
              <a:t>Next Steps</a:t>
            </a:r>
          </a:p>
        </p:txBody>
      </p:sp>
      <p:sp>
        <p:nvSpPr>
          <p:cNvPr id="302" name="IPP Encrypted Jobs and Documents (Mike/Smith)…"/>
          <p:cNvSpPr txBox="1"/>
          <p:nvPr>
            <p:ph type="body" idx="1"/>
          </p:nvPr>
        </p:nvSpPr>
        <p:spPr>
          <a:prstGeom prst="rect">
            <a:avLst/>
          </a:prstGeom>
        </p:spPr>
        <p:txBody>
          <a:bodyPr/>
          <a:lstStyle/>
          <a:p>
            <a:pPr/>
            <a:r>
              <a:t>IPP Encrypted Jobs and Documents (Mike/Smith)</a:t>
            </a:r>
          </a:p>
          <a:p>
            <a:pPr lvl="1"/>
            <a:r>
              <a:t>Prototype draft in Q3 2019?</a:t>
            </a:r>
          </a:p>
          <a:p>
            <a:pPr/>
            <a:r>
              <a:t>IPP Enterprise Printing Extensions v2.0 (Smith)</a:t>
            </a:r>
          </a:p>
          <a:p>
            <a:pPr lvl="1"/>
            <a:r>
              <a:t>Prototype draft in Q3 2019?</a:t>
            </a:r>
          </a:p>
          <a:p>
            <a:pPr/>
            <a:r>
              <a:t>IPP Everywhere and Self-Certification v1.1 (Mike/Smith)</a:t>
            </a:r>
          </a:p>
          <a:p>
            <a:pPr lvl="1"/>
            <a:r>
              <a:t>Stable working drafts/beta tools in Q2 2019</a:t>
            </a:r>
          </a:p>
          <a:p>
            <a:pPr/>
            <a:r>
              <a:t>IPP Job Extensions v2.0 (Mike)</a:t>
            </a:r>
          </a:p>
          <a:p>
            <a:pPr lvl="1"/>
            <a:r>
              <a:t>Stable draft and IPP WG Last Call in Q2 2019</a:t>
            </a:r>
          </a:p>
          <a:p>
            <a:pPr/>
            <a:r>
              <a:t>IPP System Service (Ira/Mike)</a:t>
            </a:r>
          </a:p>
          <a:p>
            <a:pPr lvl="1"/>
            <a:r>
              <a:t>Stable working draft and IPP WG Last Call in Q2 2019</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More Information"/>
          <p:cNvSpPr txBox="1"/>
          <p:nvPr>
            <p:ph type="title"/>
          </p:nvPr>
        </p:nvSpPr>
        <p:spPr>
          <a:prstGeom prst="rect">
            <a:avLst/>
          </a:prstGeom>
        </p:spPr>
        <p:txBody>
          <a:bodyPr/>
          <a:lstStyle/>
          <a:p>
            <a:pPr/>
            <a:r>
              <a:t>More Information</a:t>
            </a:r>
          </a:p>
        </p:txBody>
      </p:sp>
      <p:sp>
        <p:nvSpPr>
          <p:cNvPr id="311"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April 25, 2018 and May 9, 2019 at 3pm ET</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09:00 - 09:30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09:30 - 10:15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System Service + Demo</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BOF</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15:00 - 15:15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15:15 - 17:00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Offspring of JPS2 - Job Storage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pril 17,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17, 2019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Encrypted Jobs and Documents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April 18,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18, 2019 (Eastern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IPP Encrypted Jobs and Documents, IPP Everywhere v1.1, IPP Everywhere Printer Self-Certification Manual v1.1, IPP Job Extensions v2.0, IPP System Service</a:t>
            </a:r>
          </a:p>
          <a:p>
            <a:pPr lvl="1"/>
            <a:r>
              <a:t>Smith Kennedy (HP Inc.) – IPP Encrypted Jobs and Documents, IPP Enterprise Printing Extensions v2.0 (EPE)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marL="383539" indent="-342899">
              <a:defRPr sz="2900"/>
            </a:pPr>
            <a:r>
              <a:t>PWG Specifications in development:</a:t>
            </a:r>
          </a:p>
          <a:p>
            <a:pPr lvl="1">
              <a:defRPr sz="2300"/>
            </a:pPr>
            <a:r>
              <a:t>IPP Everywhere v1.1				- Stable Draft</a:t>
            </a:r>
          </a:p>
          <a:p>
            <a:pPr lvl="1">
              <a:defRPr sz="2300"/>
            </a:pPr>
            <a:r>
              <a:t>IPP Everywhere Printer Self-Certification 	- Prototype Draft</a:t>
            </a:r>
            <a:br/>
            <a:r>
              <a:t>Manual v1.1</a:t>
            </a:r>
          </a:p>
          <a:p>
            <a:pPr lvl="1">
              <a:defRPr sz="2300"/>
            </a:pPr>
            <a:r>
              <a:t>IPP Job Extensions v2.0			- Prototype Draft</a:t>
            </a:r>
          </a:p>
          <a:p>
            <a:pPr lvl="1">
              <a:defRPr sz="2300"/>
            </a:pPr>
            <a:r>
              <a:t>IPP Enterprise Printing Extensions v2.0	- Initial Draft</a:t>
            </a:r>
          </a:p>
          <a:p>
            <a:pPr lvl="1">
              <a:defRPr sz="2300"/>
            </a:pPr>
            <a:r>
              <a:t>IPP System Service v1.0			- Prototype Draft</a:t>
            </a:r>
          </a:p>
          <a:p>
            <a:pPr lvl="1">
              <a:defRPr sz="2300"/>
            </a:pPr>
            <a:r>
              <a:t>MFD Alerts v1.1				- Interim Draft</a:t>
            </a:r>
          </a:p>
          <a:p>
            <a:pPr marL="383539" indent="-342899">
              <a:defRPr sz="2900"/>
            </a:pPr>
            <a:r>
              <a:t>IPP Best Practice in development:</a:t>
            </a:r>
          </a:p>
          <a:p>
            <a:pPr lvl="1">
              <a:defRPr sz="2300"/>
            </a:pPr>
            <a:r>
              <a:t>IPP Encrypted Jobs and Documents		- Interim Draft</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365 printers currently listed</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3D Printing Topics"/>
          <p:cNvSpPr txBox="1"/>
          <p:nvPr>
            <p:ph type="title"/>
          </p:nvPr>
        </p:nvSpPr>
        <p:spPr>
          <a:prstGeom prst="rect">
            <a:avLst/>
          </a:prstGeom>
        </p:spPr>
        <p:txBody>
          <a:bodyPr/>
          <a:lstStyle/>
          <a:p>
            <a:pPr/>
            <a:r>
              <a:t>3D Printing Topics</a:t>
            </a:r>
          </a:p>
        </p:txBody>
      </p:sp>
      <p:sp>
        <p:nvSpPr>
          <p:cNvPr id="148" name="Work to get wide adoption of IPP 3D v1.1 and PWG Safe G-Code Subset v1.0…"/>
          <p:cNvSpPr txBox="1"/>
          <p:nvPr>
            <p:ph type="body" idx="1"/>
          </p:nvPr>
        </p:nvSpPr>
        <p:spPr>
          <a:prstGeom prst="rect">
            <a:avLst/>
          </a:prstGeom>
        </p:spPr>
        <p:txBody>
          <a:bodyPr/>
          <a:lstStyle/>
          <a:p>
            <a:pPr/>
            <a:r>
              <a:t>Work to get wide adoption of IPP 3D v1.1 and PWG Safe G-Code Subset v1.0</a:t>
            </a:r>
          </a:p>
          <a:p>
            <a:pPr lvl="1"/>
            <a:r>
              <a:t>Reach out to vendors - point to IPP sample code</a:t>
            </a:r>
          </a:p>
          <a:p>
            <a:pPr lvl="1"/>
            <a:r>
              <a:t>Both local printing and cloud</a:t>
            </a:r>
          </a:p>
          <a:p>
            <a:pPr lvl="1"/>
            <a:r>
              <a:t>Can we develop a GUI client prototype?</a:t>
            </a:r>
          </a:p>
          <a:p>
            <a:pPr/>
            <a:r>
              <a:t>Concrete printing</a:t>
            </a:r>
          </a:p>
          <a:p>
            <a:pPr lvl="1"/>
            <a:r>
              <a:t>Material types</a:t>
            </a:r>
          </a:p>
          <a:p>
            <a:pPr lvl="2"/>
            <a:r>
              <a:t>Determine whether other material properties are needed (additives, amount of water, etc.)</a:t>
            </a:r>
          </a:p>
          <a:p>
            <a:pPr lvl="1"/>
            <a:r>
              <a:t>Other print ticket properties needed?</a:t>
            </a:r>
          </a:p>
          <a:p>
            <a:pPr/>
            <a:r>
              <a:t>Liaisons (next slide)</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