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DBB0EC35-8865-4EE5-9EC1-A07999AF7062}"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stm.org/COMMITTEE/F42.htm" TargetMode="External"/><Relationship Id="rId4" Type="http://schemas.openxmlformats.org/officeDocument/2006/relationships/hyperlink" Target="https://isotc.iso.org/livelink/livelink?func=ll&amp;objId=19905763&amp;objAction=browse&amp;viewType=1" TargetMode="External"/><Relationship Id="rId5" Type="http://schemas.openxmlformats.org/officeDocument/2006/relationships/hyperlink" Target="https://www.3dpdfconsortium.org" TargetMode="External"/><Relationship Id="rId6" Type="http://schemas.openxmlformats.org/officeDocument/2006/relationships/hyperlink" Target="https://www.3mf.io"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90130-rev.pdf"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80926-rev.pdf" TargetMode="External"/><Relationship Id="rId4" Type="http://schemas.openxmlformats.org/officeDocument/2006/relationships/hyperlink" Target="https://ftp.pwg.org/pub/pwg/ipp/wd/wd-ippeveselfcert11-20180704-rev.pdf" TargetMode="External"/><Relationship Id="rId5" Type="http://schemas.openxmlformats.org/officeDocument/2006/relationships/hyperlink" Target="https://github.com/istopwg/ippeveselfcert" TargetMode="External"/><Relationship Id="rId6" Type="http://schemas.openxmlformats.org/officeDocument/2006/relationships/hyperlink" Target="https://beta.pwg.org/printers"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e-20190327.pdf" TargetMode="Externa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ippjobext20-20190315.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1.tif"/></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archives/sm/2002/000487.html" TargetMode="External"/><Relationship Id="rId4" Type="http://schemas.openxmlformats.org/officeDocument/2006/relationships/hyperlink" Target="https://ftp.pwg.org/pub/pwg/ipp/new_DOC/Comparison%20of%20JDF%20and%20IPP%20document-format-attrs.pdf"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eff.org/deeplinks/2010/01/tracking-by-user-agent"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datainteroperability.org" TargetMode="External"/></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7.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4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printerext2v20-20190214.pdf" TargetMode="External"/></Relationships>

</file>

<file path=ppt/slides/_rels/slide4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5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April 17, 2019"/>
          <p:cNvSpPr txBox="1"/>
          <p:nvPr>
            <p:ph type="subTitle" sz="half" idx="1"/>
          </p:nvPr>
        </p:nvSpPr>
        <p:spPr>
          <a:prstGeom prst="rect">
            <a:avLst/>
          </a:prstGeom>
        </p:spPr>
        <p:txBody>
          <a:bodyPr/>
          <a:lstStyle>
            <a:lvl1pPr marR="40639">
              <a:spcBef>
                <a:spcPts val="500"/>
              </a:spcBef>
            </a:lvl1pPr>
          </a:lstStyle>
          <a:p>
            <a:pPr/>
            <a:r>
              <a:t>April 17, 2019</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3D Liaison Discussions"/>
          <p:cNvSpPr txBox="1"/>
          <p:nvPr>
            <p:ph type="title"/>
          </p:nvPr>
        </p:nvSpPr>
        <p:spPr>
          <a:prstGeom prst="rect">
            <a:avLst/>
          </a:prstGeom>
        </p:spPr>
        <p:txBody>
          <a:bodyPr/>
          <a:lstStyle/>
          <a:p>
            <a:pPr/>
            <a:r>
              <a:t>3D Liaison Discussions</a:t>
            </a:r>
          </a:p>
        </p:txBody>
      </p:sp>
      <p:sp>
        <p:nvSpPr>
          <p:cNvPr id="157" name="ASTM Committee F42 on Additive Manufacturing Technologies…"/>
          <p:cNvSpPr txBox="1"/>
          <p:nvPr>
            <p:ph type="body" idx="1"/>
          </p:nvPr>
        </p:nvSpPr>
        <p:spPr>
          <a:prstGeom prst="rect">
            <a:avLst/>
          </a:prstGeom>
        </p:spPr>
        <p:txBody>
          <a:bodyPr/>
          <a:lstStyle/>
          <a:p>
            <a:pPr marL="383539" indent="-342899">
              <a:defRPr sz="2800"/>
            </a:pPr>
            <a:r>
              <a:t>ASTM Committee F42 on Additive Manufacturing Technologies</a:t>
            </a:r>
          </a:p>
          <a:p>
            <a:pPr lvl="1">
              <a:defRPr sz="2200"/>
            </a:pPr>
            <a:r>
              <a:rPr u="sng">
                <a:hlinkClick r:id="rId3" invalidUrl="" action="" tgtFrame="" tooltip="" history="1" highlightClick="0" endSnd="0"/>
              </a:rPr>
              <a:t>https://www.astm.org/COMMITTEE/F42.htm</a:t>
            </a:r>
          </a:p>
          <a:p>
            <a:pPr marL="383539" indent="-342899">
              <a:defRPr sz="2800"/>
            </a:pPr>
            <a:r>
              <a:t>ISO/IEC JTC 1 WG 12 3D Printing and Scanning eCommittee</a:t>
            </a:r>
          </a:p>
          <a:p>
            <a:pPr lvl="1">
              <a:defRPr sz="2200"/>
            </a:pPr>
            <a:r>
              <a:rPr u="sng">
                <a:hlinkClick r:id="rId4" invalidUrl="" action="" tgtFrame="" tooltip="" history="1" highlightClick="0" endSnd="0"/>
              </a:rPr>
              <a:t>https://isotc.iso.org/livelink/livelink?func=ll&amp;objId=19905763&amp;objAction=browse&amp;viewType=1</a:t>
            </a:r>
          </a:p>
          <a:p>
            <a:pPr lvl="1">
              <a:defRPr sz="2200"/>
            </a:pPr>
            <a:r>
              <a:t>Participation in the ISO initiative is currently via the INCITS Ad Hoc.</a:t>
            </a:r>
          </a:p>
          <a:p>
            <a:pPr marL="383539" indent="-342899">
              <a:defRPr sz="2800"/>
            </a:pPr>
            <a:r>
              <a:t>3D PDF Consortium</a:t>
            </a:r>
          </a:p>
          <a:p>
            <a:pPr lvl="1">
              <a:defRPr sz="2200"/>
            </a:pPr>
            <a:r>
              <a:rPr u="sng">
                <a:hlinkClick r:id="rId5" invalidUrl="" action="" tgtFrame="" tooltip="" history="1" highlightClick="0" endSnd="0"/>
              </a:rPr>
              <a:t>https://www.3dpdfconsortium.org</a:t>
            </a:r>
          </a:p>
          <a:p>
            <a:pPr marL="383539" indent="-342899">
              <a:defRPr sz="2800"/>
            </a:pPr>
            <a:r>
              <a:t>3D Concrete Printing Standards Development</a:t>
            </a:r>
          </a:p>
          <a:p>
            <a:pPr lvl="1">
              <a:defRPr sz="2200"/>
            </a:pPr>
            <a:r>
              <a:t>NIST</a:t>
            </a:r>
          </a:p>
          <a:p>
            <a:pPr lvl="1">
              <a:defRPr sz="2200"/>
            </a:pPr>
            <a:r>
              <a:t>ACI</a:t>
            </a:r>
          </a:p>
          <a:p>
            <a:pPr lvl="1">
              <a:defRPr sz="2200"/>
            </a:pPr>
            <a:r>
              <a:t>ASTM</a:t>
            </a:r>
          </a:p>
          <a:p>
            <a:pPr marL="383539" indent="-342899">
              <a:defRPr sz="2800"/>
            </a:pPr>
            <a:r>
              <a:t>3MF Consortium</a:t>
            </a:r>
          </a:p>
          <a:p>
            <a:pPr lvl="1">
              <a:defRPr sz="2200"/>
            </a:pPr>
            <a:r>
              <a:rPr u="sng">
                <a:hlinkClick r:id="rId6" invalidUrl="" action="" tgtFrame="" tooltip="" history="1" highlightClick="0" endSnd="0"/>
              </a:rPr>
              <a:t>https://www.3mf.io</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6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63"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6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65" name="Break"/>
          <p:cNvSpPr txBox="1"/>
          <p:nvPr>
            <p:ph type="ctrTitle"/>
          </p:nvPr>
        </p:nvSpPr>
        <p:spPr>
          <a:prstGeom prst="rect">
            <a:avLst/>
          </a:prstGeom>
        </p:spPr>
        <p:txBody>
          <a:bodyPr/>
          <a:lstStyle/>
          <a:p>
            <a:pPr/>
            <a:r>
              <a:t>Break</a:t>
            </a:r>
          </a:p>
        </p:txBody>
      </p:sp>
      <p:sp>
        <p:nvSpPr>
          <p:cNvPr id="166" name="Body"/>
          <p:cNvSpPr txBox="1"/>
          <p:nvPr>
            <p:ph type="subTitle" sz="half" idx="1"/>
          </p:nvPr>
        </p:nvSpPr>
        <p:spPr>
          <a:prstGeom prst="rect">
            <a:avLst/>
          </a:prstGeom>
        </p:spPr>
        <p:txBody>
          <a:bodyPr/>
          <a:lstStyle/>
          <a:p>
            <a:pPr/>
          </a:p>
        </p:txBody>
      </p:sp>
      <p:sp>
        <p:nvSpPr>
          <p:cNvPr id="167" name="Slide Number"/>
          <p:cNvSpPr txBox="1"/>
          <p:nvPr>
            <p:ph type="sldNum" sz="quarter" idx="2"/>
          </p:nvPr>
        </p:nvSpPr>
        <p:spPr>
          <a:xfrm>
            <a:off x="12519952" y="9487551"/>
            <a:ext cx="197272"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IPP System Service (SYSTEM)"/>
          <p:cNvSpPr txBox="1"/>
          <p:nvPr>
            <p:ph type="title"/>
          </p:nvPr>
        </p:nvSpPr>
        <p:spPr>
          <a:prstGeom prst="rect">
            <a:avLst/>
          </a:prstGeom>
        </p:spPr>
        <p:txBody>
          <a:bodyPr/>
          <a:lstStyle/>
          <a:p>
            <a:pPr/>
            <a:r>
              <a:t>IPP System Service (SYSTEM)</a:t>
            </a:r>
          </a:p>
        </p:txBody>
      </p:sp>
      <p:sp>
        <p:nvSpPr>
          <p:cNvPr id="175"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https://ftp.pwg.org/pub/pwg/ipp/wd/wd-ippsystem10-20190130-rev.pdf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Almost all required attributes and operations have been prototyped in the ippsample project</a:t>
            </a:r>
          </a:p>
          <a:p>
            <a:pPr/>
            <a:r>
              <a:t>Proposed Schedule:</a:t>
            </a:r>
          </a:p>
          <a:p>
            <a:pPr lvl="1"/>
            <a:r>
              <a:t>Stable draft in Q2 2019</a:t>
            </a:r>
          </a:p>
        </p:txBody>
      </p:sp>
      <p:sp>
        <p:nvSpPr>
          <p:cNvPr id="176"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8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3" name="IPP System Service"/>
          <p:cNvSpPr txBox="1"/>
          <p:nvPr>
            <p:ph type="ctrTitle"/>
          </p:nvPr>
        </p:nvSpPr>
        <p:spPr>
          <a:prstGeom prst="rect">
            <a:avLst/>
          </a:prstGeom>
        </p:spPr>
        <p:txBody>
          <a:bodyPr/>
          <a:lstStyle/>
          <a:p>
            <a:pPr/>
            <a:r>
              <a:t>IPP System Service</a:t>
            </a:r>
          </a:p>
        </p:txBody>
      </p:sp>
      <p:sp>
        <p:nvSpPr>
          <p:cNvPr id="184" name="Demo of ippsample Prototype"/>
          <p:cNvSpPr txBox="1"/>
          <p:nvPr>
            <p:ph type="subTitle" sz="half" idx="1"/>
          </p:nvPr>
        </p:nvSpPr>
        <p:spPr>
          <a:prstGeom prst="rect">
            <a:avLst/>
          </a:prstGeom>
        </p:spPr>
        <p:txBody>
          <a:bodyPr/>
          <a:lstStyle/>
          <a:p>
            <a:pPr/>
            <a:r>
              <a:t>Demo of ippsample Prototype</a:t>
            </a:r>
          </a:p>
        </p:txBody>
      </p:sp>
      <p:sp>
        <p:nvSpPr>
          <p:cNvPr id="1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0"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9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92" name="Lunch Break"/>
          <p:cNvSpPr txBox="1"/>
          <p:nvPr>
            <p:ph type="ctrTitle"/>
          </p:nvPr>
        </p:nvSpPr>
        <p:spPr>
          <a:prstGeom prst="rect">
            <a:avLst/>
          </a:prstGeom>
        </p:spPr>
        <p:txBody>
          <a:bodyPr/>
          <a:lstStyle/>
          <a:p>
            <a:pPr/>
            <a:r>
              <a:t>Lunch Break</a:t>
            </a:r>
          </a:p>
        </p:txBody>
      </p:sp>
      <p:sp>
        <p:nvSpPr>
          <p:cNvPr id="193" name="Resuming at 1:00pm EDT"/>
          <p:cNvSpPr txBox="1"/>
          <p:nvPr>
            <p:ph type="subTitle" sz="half" idx="1"/>
          </p:nvPr>
        </p:nvSpPr>
        <p:spPr>
          <a:prstGeom prst="rect">
            <a:avLst/>
          </a:prstGeom>
        </p:spPr>
        <p:txBody>
          <a:bodyPr/>
          <a:lstStyle/>
          <a:p>
            <a:pPr/>
          </a:p>
          <a:p>
            <a:pPr>
              <a:defRPr i="1"/>
            </a:pPr>
            <a:r>
              <a:t>Resuming at 1:00pm EDT</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Everywhere"/>
          <p:cNvSpPr txBox="1"/>
          <p:nvPr>
            <p:ph type="title"/>
          </p:nvPr>
        </p:nvSpPr>
        <p:spPr>
          <a:prstGeom prst="rect">
            <a:avLst/>
          </a:prstGeom>
        </p:spPr>
        <p:txBody>
          <a:bodyPr/>
          <a:lstStyle/>
          <a:p>
            <a:pPr/>
            <a:r>
              <a:t>IPP Everywhere</a:t>
            </a:r>
          </a:p>
        </p:txBody>
      </p:sp>
      <p:sp>
        <p:nvSpPr>
          <p:cNvPr id="202" name="Stable draft of core specification:…"/>
          <p:cNvSpPr txBox="1"/>
          <p:nvPr>
            <p:ph type="body" idx="1"/>
          </p:nvPr>
        </p:nvSpPr>
        <p:spPr>
          <a:prstGeom prst="rect">
            <a:avLst/>
          </a:prstGeom>
        </p:spPr>
        <p:txBody>
          <a:bodyPr/>
          <a:lstStyle/>
          <a:p>
            <a:pPr/>
            <a:r>
              <a:t>Stable draft of core specification:</a:t>
            </a:r>
          </a:p>
          <a:p>
            <a:pPr lvl="1"/>
            <a:r>
              <a:rPr u="sng">
                <a:hlinkClick r:id="rId3" invalidUrl="" action="" tgtFrame="" tooltip="" history="1" highlightClick="0" endSnd="0"/>
              </a:rPr>
              <a:t>https://ftp.pwg.org/pub/pwg/ipp/wd/wd-ippeve11-20190128-rev.pdf</a:t>
            </a:r>
          </a:p>
          <a:p>
            <a:pPr/>
            <a:r>
              <a:t>Prototype draft of manual:</a:t>
            </a:r>
          </a:p>
          <a:p>
            <a:pPr lvl="1"/>
            <a:r>
              <a:rPr u="sng">
                <a:hlinkClick r:id="rId4" invalidUrl="" action="" tgtFrame="" tooltip="" history="1" highlightClick="0" endSnd="0"/>
              </a:rPr>
              <a:t>https://ftp.pwg.org/pub/pwg/ipp/wd/wd-ippeveselfcert11-20180704-rev.pdf</a:t>
            </a:r>
          </a:p>
          <a:p>
            <a:pPr/>
            <a:r>
              <a:t>Beta tools nearing completion:</a:t>
            </a:r>
          </a:p>
          <a:p>
            <a:pPr lvl="1"/>
            <a:r>
              <a:rPr u="sng">
                <a:hlinkClick r:id="rId5" invalidUrl="" action="" tgtFrame="" tooltip="" history="1" highlightClick="0" endSnd="0"/>
              </a:rPr>
              <a:t>https://github.com/istopwg/ippeveselfcert</a:t>
            </a:r>
          </a:p>
          <a:p>
            <a:pPr/>
            <a:r>
              <a:t>New JSON-based portal:</a:t>
            </a:r>
          </a:p>
          <a:p>
            <a:pPr lvl="1"/>
            <a:r>
              <a:rPr u="sng">
                <a:hlinkClick r:id="rId6" invalidUrl="" action="" tgtFrame="" tooltip="" history="1" highlightClick="0" endSnd="0"/>
              </a:rPr>
              <a:t>https://beta.pwg.org/printers</a:t>
            </a:r>
          </a:p>
          <a:p>
            <a:pPr/>
            <a:r>
              <a:t>Submission tool for new JSON-based portal</a:t>
            </a:r>
          </a:p>
          <a:p>
            <a:pPr/>
            <a:r>
              <a:t>Proposed schedule:</a:t>
            </a:r>
          </a:p>
          <a:p>
            <a:pPr lvl="1"/>
            <a:r>
              <a:t>Stable drafts and beta tools Q2/Q3 2019</a:t>
            </a:r>
          </a:p>
          <a:p>
            <a:pPr lvl="1"/>
            <a:r>
              <a:t>Update 4 for v1.0 tools Q2/Q3 2019</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0" name="IPP Everywhere Self-Certification"/>
          <p:cNvSpPr txBox="1"/>
          <p:nvPr>
            <p:ph type="title"/>
          </p:nvPr>
        </p:nvSpPr>
        <p:spPr>
          <a:prstGeom prst="rect">
            <a:avLst/>
          </a:prstGeom>
        </p:spPr>
        <p:txBody>
          <a:bodyPr/>
          <a:lstStyle/>
          <a:p>
            <a:pPr/>
            <a:r>
              <a:t>IPP Everywhere Self-Certification</a:t>
            </a:r>
          </a:p>
        </p:txBody>
      </p:sp>
      <p:sp>
        <p:nvSpPr>
          <p:cNvPr id="211"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9th, 2018</a:t>
            </a:r>
          </a:p>
          <a:p>
            <a:pPr lvl="1" marL="840739" indent="-342899">
              <a:defRPr sz="2800"/>
            </a:pPr>
            <a:r>
              <a:t>Fixed all known issues in v1.0 tools</a:t>
            </a:r>
          </a:p>
          <a:p>
            <a:pPr lvl="1" marL="840739" indent="-342899">
              <a:defRPr sz="2800"/>
            </a:pPr>
            <a:r>
              <a:t>v1.0 is tracking CUPS 2.2.x (current stable branch)</a:t>
            </a:r>
          </a:p>
          <a:p>
            <a:pPr lvl="1" marL="840739" indent="-342899">
              <a:defRPr sz="2800"/>
            </a:pPr>
            <a:r>
              <a:t>Need an update 4 for another Windows packaging issue and the new JSON submission tool</a:t>
            </a:r>
          </a:p>
          <a:p>
            <a:pPr marL="383539" indent="-342899">
              <a:defRPr sz="2900"/>
            </a:pPr>
            <a:r>
              <a:t>v1.1 self-certifications tools on track for Q2/Q3 2019</a:t>
            </a:r>
          </a:p>
          <a:p>
            <a:pPr lvl="1" marL="840739" indent="-342899">
              <a:defRPr sz="2900"/>
            </a:pPr>
            <a:r>
              <a:t>Includes new JSON submission tool and test updates</a:t>
            </a:r>
          </a:p>
          <a:p>
            <a:pPr lvl="1" marL="840739" indent="-342899">
              <a:defRPr sz="2900"/>
            </a:pPr>
            <a:r>
              <a:t>v1.1 tracks CUPS 2.3.x (current development branch)</a:t>
            </a:r>
          </a:p>
        </p:txBody>
      </p:sp>
      <p:sp>
        <p:nvSpPr>
          <p:cNvPr id="2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9" name="IPP Everywhere v1.0 Tool Updates"/>
          <p:cNvSpPr txBox="1"/>
          <p:nvPr>
            <p:ph type="title"/>
          </p:nvPr>
        </p:nvSpPr>
        <p:spPr>
          <a:prstGeom prst="rect">
            <a:avLst/>
          </a:prstGeom>
        </p:spPr>
        <p:txBody>
          <a:bodyPr/>
          <a:lstStyle/>
          <a:p>
            <a:pPr/>
            <a:r>
              <a:t>IPP Everywhere v1.0 Tool Updates</a:t>
            </a:r>
          </a:p>
        </p:txBody>
      </p:sp>
      <p:sp>
        <p:nvSpPr>
          <p:cNvPr id="220" name="Issue #25: ipptool shows junk for &quot;media-col-database&quot; on Windows…"/>
          <p:cNvSpPr txBox="1"/>
          <p:nvPr>
            <p:ph type="body" idx="1"/>
          </p:nvPr>
        </p:nvSpPr>
        <p:spPr>
          <a:prstGeom prst="rect">
            <a:avLst/>
          </a:prstGeom>
        </p:spPr>
        <p:txBody>
          <a:bodyPr/>
          <a:lstStyle/>
          <a:p>
            <a:pPr/>
            <a:r>
              <a:t>Issue #25: ipptool shows junk for "media-col-database" on Windows</a:t>
            </a:r>
          </a:p>
          <a:p>
            <a:pPr lvl="1"/>
            <a:r>
              <a:t>This is actually a Windows runtime bug, will use our vsnprintf "emulation" function instead</a:t>
            </a:r>
          </a:p>
          <a:p>
            <a:pPr/>
            <a:r>
              <a:t>Issue #41: Missing regex.dll in Windows tools</a:t>
            </a:r>
          </a:p>
          <a:p>
            <a:pPr lvl="1"/>
            <a:r>
              <a:t>Looks like an installer bug</a:t>
            </a:r>
          </a:p>
        </p:txBody>
      </p:sp>
      <p:sp>
        <p:nvSpPr>
          <p:cNvPr id="2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8" name="IPP Everywhere v1.1 Tool Updates"/>
          <p:cNvSpPr txBox="1"/>
          <p:nvPr>
            <p:ph type="title"/>
          </p:nvPr>
        </p:nvSpPr>
        <p:spPr>
          <a:prstGeom prst="rect">
            <a:avLst/>
          </a:prstGeom>
        </p:spPr>
        <p:txBody>
          <a:bodyPr/>
          <a:lstStyle/>
          <a:p>
            <a:pPr/>
            <a:r>
              <a:t>IPP Everywhere v1.1 Tool Updates</a:t>
            </a:r>
          </a:p>
        </p:txBody>
      </p:sp>
      <p:sp>
        <p:nvSpPr>
          <p:cNvPr id="229" name="Tools:…"/>
          <p:cNvSpPr txBox="1"/>
          <p:nvPr>
            <p:ph type="body" idx="1"/>
          </p:nvPr>
        </p:nvSpPr>
        <p:spPr>
          <a:prstGeom prst="rect">
            <a:avLst/>
          </a:prstGeom>
        </p:spPr>
        <p:txBody>
          <a:bodyPr/>
          <a:lstStyle/>
          <a:p>
            <a:pPr/>
            <a:r>
              <a:t>Tools:</a:t>
            </a:r>
          </a:p>
          <a:p>
            <a:pPr lvl="1"/>
            <a:r>
              <a:t>Issue #25: ipptool shows junk for "media-col-database" on Windows</a:t>
            </a:r>
          </a:p>
          <a:p>
            <a:pPr/>
            <a:r>
              <a:t>DNS-SD tests:</a:t>
            </a:r>
          </a:p>
          <a:p>
            <a:pPr lvl="1"/>
            <a:r>
              <a:t>Issue #29: Rename to dnssd-tests.*</a:t>
            </a:r>
          </a:p>
          <a:p>
            <a:pPr lvl="1"/>
            <a:r>
              <a:t>Issue #36: Make JPEG tests conditional</a:t>
            </a:r>
          </a:p>
          <a:p>
            <a:pPr/>
            <a:r>
              <a:t>IPP tests:</a:t>
            </a:r>
          </a:p>
          <a:p>
            <a:pPr lvl="1"/>
            <a:r>
              <a:t>Issue #33: Use PWG Raster for basic printing tests instead of JPEG</a:t>
            </a:r>
          </a:p>
          <a:p>
            <a:pPr lvl="1"/>
            <a:r>
              <a:t>Issue #37: Make JPEG tests conditional</a:t>
            </a:r>
          </a:p>
          <a:p>
            <a:pPr lvl="1"/>
            <a:r>
              <a:t>Issue #43: Add more "requested-attributes" tests</a:t>
            </a:r>
          </a:p>
          <a:p>
            <a:pPr/>
            <a:r>
              <a:t>Document tests:</a:t>
            </a:r>
          </a:p>
          <a:p>
            <a:pPr lvl="1"/>
            <a:r>
              <a:t>Issue #38: Make JPEG tests conditional</a:t>
            </a:r>
          </a:p>
        </p:txBody>
      </p:sp>
      <p:sp>
        <p:nvSpPr>
          <p:cNvPr id="2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3"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34"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35"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36"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37" name="IPP Everywhere v1.1"/>
          <p:cNvSpPr txBox="1"/>
          <p:nvPr>
            <p:ph type="ctrTitle"/>
          </p:nvPr>
        </p:nvSpPr>
        <p:spPr>
          <a:prstGeom prst="rect">
            <a:avLst/>
          </a:prstGeom>
        </p:spPr>
        <p:txBody>
          <a:bodyPr/>
          <a:lstStyle/>
          <a:p>
            <a:pPr/>
            <a:r>
              <a:t>IPP Everywhere v1.1</a:t>
            </a:r>
          </a:p>
        </p:txBody>
      </p:sp>
      <p:sp>
        <p:nvSpPr>
          <p:cNvPr id="238" name="Self-Certification Tools Demo"/>
          <p:cNvSpPr txBox="1"/>
          <p:nvPr>
            <p:ph type="subTitle" sz="half" idx="1"/>
          </p:nvPr>
        </p:nvSpPr>
        <p:spPr>
          <a:prstGeom prst="rect">
            <a:avLst/>
          </a:prstGeom>
        </p:spPr>
        <p:txBody>
          <a:bodyPr/>
          <a:lstStyle/>
          <a:p>
            <a:pPr/>
            <a:r>
              <a:t>Self-Certification Tools Demo</a:t>
            </a:r>
          </a:p>
        </p:txBody>
      </p:sp>
      <p:sp>
        <p:nvSpPr>
          <p:cNvPr id="2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6" name="IPP Enterprise Printing Extensions v1.0"/>
          <p:cNvSpPr txBox="1"/>
          <p:nvPr>
            <p:ph type="title"/>
          </p:nvPr>
        </p:nvSpPr>
        <p:spPr>
          <a:prstGeom prst="rect">
            <a:avLst/>
          </a:prstGeom>
        </p:spPr>
        <p:txBody>
          <a:bodyPr/>
          <a:lstStyle/>
          <a:p>
            <a:pPr/>
            <a:r>
              <a:t>IPP Enterprise Printing Extensions v1.0</a:t>
            </a:r>
          </a:p>
        </p:txBody>
      </p:sp>
      <p:sp>
        <p:nvSpPr>
          <p:cNvPr id="247"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https://ftp.pwg.org/pub/pwg/ipp/wd/wd-ippepe-20190327.pdf</a:t>
            </a:r>
          </a:p>
          <a:p>
            <a:pPr/>
            <a:r>
              <a:t>Proposed schedule:</a:t>
            </a:r>
          </a:p>
          <a:p>
            <a:pPr lvl="1"/>
            <a:r>
              <a:t>Prototype draft in Q3 2019</a:t>
            </a:r>
          </a:p>
        </p:txBody>
      </p:sp>
      <p:sp>
        <p:nvSpPr>
          <p:cNvPr id="2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5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5" name="IPP Job Extensions v2.0"/>
          <p:cNvSpPr txBox="1"/>
          <p:nvPr>
            <p:ph type="title"/>
          </p:nvPr>
        </p:nvSpPr>
        <p:spPr>
          <a:prstGeom prst="rect">
            <a:avLst/>
          </a:prstGeom>
        </p:spPr>
        <p:txBody>
          <a:bodyPr/>
          <a:lstStyle/>
          <a:p>
            <a:pPr/>
            <a:r>
              <a:t>IPP Job Extensions v2.0</a:t>
            </a:r>
          </a:p>
        </p:txBody>
      </p:sp>
      <p:sp>
        <p:nvSpPr>
          <p:cNvPr id="256" name="Current draft (IPP WG Last Call completed):…"/>
          <p:cNvSpPr txBox="1"/>
          <p:nvPr>
            <p:ph type="body" idx="1"/>
          </p:nvPr>
        </p:nvSpPr>
        <p:spPr>
          <a:prstGeom prst="rect">
            <a:avLst/>
          </a:prstGeom>
        </p:spPr>
        <p:txBody>
          <a:bodyPr/>
          <a:lstStyle/>
          <a:p>
            <a:pPr/>
            <a:r>
              <a:t>Current draft (IPP WG Last Call completed):</a:t>
            </a:r>
          </a:p>
          <a:p>
            <a:pPr lvl="1"/>
            <a:r>
              <a:rPr u="sng">
                <a:hlinkClick r:id="rId3" invalidUrl="" action="" tgtFrame="" tooltip="" history="1" highlightClick="0" endSnd="0"/>
              </a:rPr>
              <a:t>https://ftp.pwg.org/pub/pwg/ipp/wd-ippjobext20-20190315.pdf</a:t>
            </a:r>
          </a:p>
          <a:p>
            <a:pPr/>
            <a:r>
              <a:t>Discussion: Fate of "document-format-details"</a:t>
            </a:r>
          </a:p>
          <a:p>
            <a:pPr lvl="1"/>
            <a:r>
              <a:t>Also affects IPP Document Object v1.1 (Stable, Completed IPP WG Last Call, next step is PWG Call for Objections)</a:t>
            </a:r>
          </a:p>
          <a:p>
            <a:pPr/>
            <a:r>
              <a:t>Proposed schedule:</a:t>
            </a:r>
          </a:p>
          <a:p>
            <a:pPr lvl="1"/>
            <a:r>
              <a:t>PWG Last Call in Q2 2019</a:t>
            </a:r>
          </a:p>
        </p:txBody>
      </p:sp>
      <p:sp>
        <p:nvSpPr>
          <p:cNvPr id="25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6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4" name="&quot;document-format-details&quot;"/>
          <p:cNvSpPr txBox="1"/>
          <p:nvPr>
            <p:ph type="title"/>
          </p:nvPr>
        </p:nvSpPr>
        <p:spPr>
          <a:prstGeom prst="rect">
            <a:avLst/>
          </a:prstGeom>
        </p:spPr>
        <p:txBody>
          <a:bodyPr/>
          <a:lstStyle/>
          <a:p>
            <a:pPr/>
            <a:r>
              <a:t>"document-format-details"</a:t>
            </a:r>
          </a:p>
        </p:txBody>
      </p:sp>
      <p:sp>
        <p:nvSpPr>
          <p:cNvPr id="26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66" name="Image" descr="Image"/>
          <p:cNvPicPr>
            <a:picLocks noChangeAspect="1"/>
          </p:cNvPicPr>
          <p:nvPr/>
        </p:nvPicPr>
        <p:blipFill>
          <a:blip r:embed="rId3">
            <a:extLst/>
          </a:blip>
          <a:stretch>
            <a:fillRect/>
          </a:stretch>
        </p:blipFill>
        <p:spPr>
          <a:xfrm>
            <a:off x="2959100" y="2846693"/>
            <a:ext cx="6502400" cy="5355614"/>
          </a:xfrm>
          <a:prstGeom prst="rect">
            <a:avLst/>
          </a:prstGeom>
        </p:spPr>
      </p:pic>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7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3" name="&quot;document-format-details&quot;: History"/>
          <p:cNvSpPr txBox="1"/>
          <p:nvPr>
            <p:ph type="title"/>
          </p:nvPr>
        </p:nvSpPr>
        <p:spPr>
          <a:prstGeom prst="rect">
            <a:avLst/>
          </a:prstGeom>
        </p:spPr>
        <p:txBody>
          <a:bodyPr/>
          <a:lstStyle/>
          <a:p>
            <a:pPr/>
            <a:r>
              <a:t>"document-format-details": History</a:t>
            </a:r>
          </a:p>
        </p:txBody>
      </p:sp>
      <p:sp>
        <p:nvSpPr>
          <p:cNvPr id="274" name="Early Semantic Model, IPP, and JDF discussions in 2002:…"/>
          <p:cNvSpPr txBox="1"/>
          <p:nvPr>
            <p:ph type="body" idx="1"/>
          </p:nvPr>
        </p:nvSpPr>
        <p:spPr>
          <a:prstGeom prst="rect">
            <a:avLst/>
          </a:prstGeom>
        </p:spPr>
        <p:txBody>
          <a:bodyPr/>
          <a:lstStyle/>
          <a:p>
            <a:pPr/>
            <a:r>
              <a:t>Early Semantic Model, IPP, and JDF discussions in 2002:</a:t>
            </a:r>
          </a:p>
          <a:p>
            <a:pPr lvl="1"/>
            <a:r>
              <a:rPr u="sng">
                <a:hlinkClick r:id="rId3" invalidUrl="" action="" tgtFrame="" tooltip="" history="1" highlightClick="0" endSnd="0"/>
              </a:rPr>
              <a:t>https://www.pwg.org/archives/sm/2002/000487.html</a:t>
            </a:r>
          </a:p>
          <a:p>
            <a:pPr lvl="1"/>
            <a:r>
              <a:rPr u="sng">
                <a:hlinkClick r:id="rId4" invalidUrl="" action="" tgtFrame="" tooltip="" history="1" highlightClick="0" endSnd="0"/>
              </a:rPr>
              <a:t>https://ftp.pwg.org/pub/pwg/ipp/new_DOC/Comparison%20of%20JDF%20and%20IPP%20document-format-attrs.pdf</a:t>
            </a:r>
          </a:p>
          <a:p>
            <a:pPr lvl="1"/>
            <a:r>
              <a:t>TL;DR: IPP's "document-format-details" is largely based on JDF elements</a:t>
            </a:r>
          </a:p>
          <a:p>
            <a:pPr/>
            <a:r>
              <a:t>Original proposals used registered keywords for "document-source-os-name" (vs. current name syntax), but name values are defined as lowercase IANA values?!?</a:t>
            </a:r>
          </a:p>
          <a:p>
            <a:pPr/>
            <a:r>
              <a:t>Multiple values are allowed to support the contents of imagined "packaging" (archive/multi-part) formats</a:t>
            </a:r>
          </a:p>
          <a:p>
            <a:pPr/>
            <a:r>
              <a:t>Privacy and data protection were never considered</a:t>
            </a:r>
          </a:p>
          <a:p>
            <a:pPr/>
            <a:r>
              <a:t>Published in PWG 5100.5 (IPP Document Object v1.0) and 5100.7 (IPP Job Extensions v1.0) in 2003</a:t>
            </a:r>
          </a:p>
        </p:txBody>
      </p:sp>
      <p:sp>
        <p:nvSpPr>
          <p:cNvPr id="27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2" name="&quot;document-format-details&quot;: History"/>
          <p:cNvSpPr txBox="1"/>
          <p:nvPr>
            <p:ph type="title"/>
          </p:nvPr>
        </p:nvSpPr>
        <p:spPr>
          <a:prstGeom prst="rect">
            <a:avLst/>
          </a:prstGeom>
        </p:spPr>
        <p:txBody>
          <a:bodyPr/>
          <a:lstStyle/>
          <a:p>
            <a:pPr/>
            <a:r>
              <a:t>"document-format-details": History</a:t>
            </a:r>
          </a:p>
        </p:txBody>
      </p:sp>
      <p:sp>
        <p:nvSpPr>
          <p:cNvPr id="283" name="Discussion to obsolete &quot;document-format-details&quot; occurred during the October 11 and 18, 2018 conference calls, the February 2019 vF2F, and the February 28, 2019 conference call…"/>
          <p:cNvSpPr txBox="1"/>
          <p:nvPr>
            <p:ph type="body" idx="1"/>
          </p:nvPr>
        </p:nvSpPr>
        <p:spPr>
          <a:prstGeom prst="rect">
            <a:avLst/>
          </a:prstGeom>
        </p:spPr>
        <p:txBody>
          <a:bodyPr/>
          <a:lstStyle/>
          <a:p>
            <a:pPr marL="383539" indent="-342899">
              <a:defRPr sz="2800"/>
            </a:pPr>
            <a:r>
              <a:t>Discussion to obsolete "document-format-details" occurred during the October 11 and 18, 2018 conference calls, the February 2019 vF2F, and the February 28, 2019 conference call</a:t>
            </a:r>
          </a:p>
          <a:p>
            <a:pPr lvl="1">
              <a:defRPr sz="2200"/>
            </a:pPr>
            <a:r>
              <a:t>Privacy, interoperability, trust issues (see next slides)</a:t>
            </a:r>
          </a:p>
          <a:p>
            <a:pPr lvl="1">
              <a:defRPr sz="2200"/>
            </a:pPr>
            <a:r>
              <a:t>Not required by any publicly-available standard</a:t>
            </a:r>
          </a:p>
          <a:p>
            <a:pPr lvl="1">
              <a:defRPr sz="2200"/>
            </a:pPr>
            <a:r>
              <a:t>Limited implementation over the last 16 years - some Printers support it, but AirPrint, CUPS, Wi-Fi Direct, and Windows IPP/1.0 Clients do not support it</a:t>
            </a:r>
          </a:p>
          <a:p>
            <a:pPr lvl="1">
              <a:defRPr sz="2200"/>
            </a:pPr>
            <a:r>
              <a:t>Some accounting solutions still want to use it for vendor-specific solutions</a:t>
            </a:r>
          </a:p>
          <a:p>
            <a:pPr marL="314959" indent="-274319">
              <a:spcBef>
                <a:spcPts val="600"/>
              </a:spcBef>
              <a:defRPr i="1" sz="2800"/>
            </a:pPr>
            <a:r>
              <a:t>No objections to obsolete "document-format-details" were raised during the reviews of the spec updates or the IPP WG Last Call of IPP Document Object v1.1</a:t>
            </a:r>
          </a:p>
          <a:p>
            <a:pPr marL="383539" indent="-342899">
              <a:defRPr sz="2800"/>
            </a:pPr>
            <a:r>
              <a:t>Updates to PWG 5100.5 and 5100.7 are pending a re-review of our prior decision to obsolete "document-format-details" and replace it with something better</a:t>
            </a:r>
          </a:p>
        </p:txBody>
      </p:sp>
      <p:sp>
        <p:nvSpPr>
          <p:cNvPr id="28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1" name="&quot;document-format-details&quot;: Issues"/>
          <p:cNvSpPr txBox="1"/>
          <p:nvPr>
            <p:ph type="title"/>
          </p:nvPr>
        </p:nvSpPr>
        <p:spPr>
          <a:prstGeom prst="rect">
            <a:avLst/>
          </a:prstGeom>
        </p:spPr>
        <p:txBody>
          <a:bodyPr/>
          <a:lstStyle/>
          <a:p>
            <a:pPr/>
            <a:r>
              <a:t>"document-format-details": Issues</a:t>
            </a:r>
          </a:p>
        </p:txBody>
      </p:sp>
      <p:sp>
        <p:nvSpPr>
          <p:cNvPr id="292" name="No &quot;packaging&quot; MIME media type is used for printing that requires specification of multiple sub-formats (XPS and 3MF don't need it)…"/>
          <p:cNvSpPr txBox="1"/>
          <p:nvPr>
            <p:ph type="body" idx="1"/>
          </p:nvPr>
        </p:nvSpPr>
        <p:spPr>
          <a:prstGeom prst="rect">
            <a:avLst/>
          </a:prstGeom>
        </p:spPr>
        <p:txBody>
          <a:bodyPr/>
          <a:lstStyle/>
          <a:p>
            <a:pPr/>
            <a:r>
              <a:t>No "packaging" MIME media type is used for printing that requires specification of multiple sub-formats (XPS and 3MF don't need it)</a:t>
            </a:r>
          </a:p>
          <a:p>
            <a:pPr/>
            <a:r>
              <a:t>The "document-format (mimeType)" member attribute is redundant (and potentially mismatched) with the "document-format" and "document-format-detected" attributes</a:t>
            </a:r>
          </a:p>
          <a:p>
            <a:pPr/>
            <a:r>
              <a:t>The "document-format-device-id (text(127))" member attribute is too short (vs. the "printer-device-id (text(1023))" attribute) and continues the ill-advised use of printer-specific PDLs</a:t>
            </a:r>
          </a:p>
          <a:p>
            <a:pPr/>
            <a:r>
              <a:t>The "document-format-version (text(127))" member attribute is redundant (and potentially mismatched) with the "document-format-version" attribute; values are not registered making interoperability impossible</a:t>
            </a:r>
          </a:p>
        </p:txBody>
      </p:sp>
      <p:sp>
        <p:nvSpPr>
          <p:cNvPr id="29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9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0" name="&quot;document-format-details&quot;: Issues"/>
          <p:cNvSpPr txBox="1"/>
          <p:nvPr>
            <p:ph type="title"/>
          </p:nvPr>
        </p:nvSpPr>
        <p:spPr>
          <a:prstGeom prst="rect">
            <a:avLst/>
          </a:prstGeom>
        </p:spPr>
        <p:txBody>
          <a:bodyPr/>
          <a:lstStyle/>
          <a:p>
            <a:pPr/>
            <a:r>
              <a:t>"document-format-details": Issues</a:t>
            </a:r>
          </a:p>
        </p:txBody>
      </p:sp>
      <p:sp>
        <p:nvSpPr>
          <p:cNvPr id="301" name="The &quot;document-natural-language (1setOf naturalLanguage)&quot; is redundant (and potentially mismatched) with the &quot;document-natural-language (naturalLanguage)&quot; attribute…"/>
          <p:cNvSpPr txBox="1"/>
          <p:nvPr>
            <p:ph type="body" idx="1"/>
          </p:nvPr>
        </p:nvSpPr>
        <p:spPr>
          <a:prstGeom prst="rect">
            <a:avLst/>
          </a:prstGeom>
        </p:spPr>
        <p:txBody>
          <a:bodyPr/>
          <a:lstStyle/>
          <a:p>
            <a:pPr/>
            <a:r>
              <a:t>The "document-natural-language (1setOf naturalLanguage)" is redundant (and potentially mismatched) with the "document-natural-language (naturalLanguage)" attribute</a:t>
            </a:r>
          </a:p>
          <a:p>
            <a:pPr/>
            <a:r>
              <a:t>The "document-source-application-name (name(MAX))" and "document-source-application-version (text(127))" do not provide registered (needed for interoperability) or authenticated or validated (needed for trust) values and expose Personally Identifying Information (PII)</a:t>
            </a:r>
          </a:p>
          <a:p>
            <a:pPr/>
            <a:r>
              <a:t>The "document-source-os-name (name(40))" and "document-source-os-version (text(40))" do not provide registered (needed for interoperability) or authenticated or validated (needed for trust) values and expose PII</a:t>
            </a:r>
          </a:p>
          <a:p>
            <a:pPr lvl="1"/>
            <a:r>
              <a:t>The IANA registry does not include common operating systems</a:t>
            </a:r>
          </a:p>
        </p:txBody>
      </p:sp>
      <p:sp>
        <p:nvSpPr>
          <p:cNvPr id="30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0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9" name="&quot;document-format-details&quot;: Interop"/>
          <p:cNvSpPr txBox="1"/>
          <p:nvPr>
            <p:ph type="title"/>
          </p:nvPr>
        </p:nvSpPr>
        <p:spPr>
          <a:prstGeom prst="rect">
            <a:avLst/>
          </a:prstGeom>
        </p:spPr>
        <p:txBody>
          <a:bodyPr/>
          <a:lstStyle/>
          <a:p>
            <a:pPr/>
            <a:r>
              <a:t>"document-format-details": Interop</a:t>
            </a:r>
          </a:p>
        </p:txBody>
      </p:sp>
      <p:sp>
        <p:nvSpPr>
          <p:cNvPr id="310" name="From PWG Process/3.0: &quot;A PWG standard is a specification that is stable, well understood, technically competent and has multiple, independent implementations with substantial operational experience, demonstrated interoperability and significant public support.&quot;…"/>
          <p:cNvSpPr txBox="1"/>
          <p:nvPr>
            <p:ph type="body" idx="1"/>
          </p:nvPr>
        </p:nvSpPr>
        <p:spPr>
          <a:prstGeom prst="rect">
            <a:avLst/>
          </a:prstGeom>
        </p:spPr>
        <p:txBody>
          <a:bodyPr/>
          <a:lstStyle/>
          <a:p>
            <a:pPr/>
            <a:r>
              <a:t>From PWG Process/3.0: </a:t>
            </a:r>
            <a:r>
              <a:rPr i="1"/>
              <a:t>"A PWG standard is a specification that is stable, well understood, technically competent and has multiple, independent implementations with substantial operational experience, demonstrated interoperability and significant public support."</a:t>
            </a:r>
            <a:endParaRPr i="1"/>
          </a:p>
          <a:p>
            <a:pPr/>
            <a:r>
              <a:t>Unregistered plain text values for operating system and application names and versions cannot be interoperable - there is no way for vendors to independently implement interoperable solutions</a:t>
            </a:r>
            <a:br/>
          </a:p>
        </p:txBody>
      </p:sp>
      <p:sp>
        <p:nvSpPr>
          <p:cNvPr id="31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1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8" name="&quot;document-format-details&quot;: PII"/>
          <p:cNvSpPr txBox="1"/>
          <p:nvPr>
            <p:ph type="title"/>
          </p:nvPr>
        </p:nvSpPr>
        <p:spPr>
          <a:prstGeom prst="rect">
            <a:avLst/>
          </a:prstGeom>
        </p:spPr>
        <p:txBody>
          <a:bodyPr/>
          <a:lstStyle/>
          <a:p>
            <a:pPr/>
            <a:r>
              <a:t>"document-format-details": PII</a:t>
            </a:r>
          </a:p>
        </p:txBody>
      </p:sp>
      <p:sp>
        <p:nvSpPr>
          <p:cNvPr id="319" name="The &quot;document-source-xxx&quot; member attributes provide information similar to the HTTP User-Agent header, which has been shown to help identify specific users:…"/>
          <p:cNvSpPr txBox="1"/>
          <p:nvPr>
            <p:ph type="body" idx="1"/>
          </p:nvPr>
        </p:nvSpPr>
        <p:spPr>
          <a:prstGeom prst="rect">
            <a:avLst/>
          </a:prstGeom>
        </p:spPr>
        <p:txBody>
          <a:bodyPr/>
          <a:lstStyle/>
          <a:p>
            <a:pPr/>
            <a:r>
              <a:t>The "document-source-xxx" member attributes provide information similar to the HTTP User-Agent header, which has been shown to help identify specific users:</a:t>
            </a:r>
          </a:p>
          <a:p>
            <a:pPr lvl="1"/>
            <a:r>
              <a:rPr u="sng">
                <a:hlinkClick r:id="rId3" invalidUrl="" action="" tgtFrame="" tooltip="" history="1" highlightClick="0" endSnd="0"/>
              </a:rPr>
              <a:t>https://www.eff.org/deeplinks/2010/01/tracking-by-user-agent</a:t>
            </a:r>
          </a:p>
          <a:p>
            <a:pPr/>
            <a:r>
              <a:t>Sending of PII requires informed consent under the EU's GDPR, even for transactions</a:t>
            </a:r>
          </a:p>
          <a:p>
            <a:pPr/>
            <a:r>
              <a:t>For this reason, major IPP Clients have chosen to never send these attributes to a Printer</a:t>
            </a:r>
          </a:p>
          <a:p>
            <a:pPr lvl="1"/>
            <a:r>
              <a:t>CUPS 2.3 will also default to a sanitized HTTP User-Agent string</a:t>
            </a:r>
          </a:p>
        </p:txBody>
      </p:sp>
      <p:sp>
        <p:nvSpPr>
          <p:cNvPr id="32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2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7" name="&quot;document-format-details&quot;: Trust"/>
          <p:cNvSpPr txBox="1"/>
          <p:nvPr>
            <p:ph type="title"/>
          </p:nvPr>
        </p:nvSpPr>
        <p:spPr>
          <a:prstGeom prst="rect">
            <a:avLst/>
          </a:prstGeom>
        </p:spPr>
        <p:txBody>
          <a:bodyPr/>
          <a:lstStyle/>
          <a:p>
            <a:pPr/>
            <a:r>
              <a:t>"document-format-details": Trust</a:t>
            </a:r>
          </a:p>
        </p:txBody>
      </p:sp>
      <p:sp>
        <p:nvSpPr>
          <p:cNvPr id="328" name="The &quot;document-source-xxx&quot; member attribute values are not authenticated or validated in any way…"/>
          <p:cNvSpPr txBox="1"/>
          <p:nvPr>
            <p:ph type="body" idx="1"/>
          </p:nvPr>
        </p:nvSpPr>
        <p:spPr>
          <a:prstGeom prst="rect">
            <a:avLst/>
          </a:prstGeom>
        </p:spPr>
        <p:txBody>
          <a:bodyPr/>
          <a:lstStyle/>
          <a:p>
            <a:pPr/>
            <a:r>
              <a:t>The "document-source-xxx" member attribute values are not authenticated or validated in any way</a:t>
            </a:r>
          </a:p>
          <a:p>
            <a:pPr/>
            <a:r>
              <a:t>Without authentication or validation, the values SHOULD NOT be used for access control, billing, or other processing reasons - too easy to subvert those things by substituting desired values in the print request</a:t>
            </a:r>
          </a:p>
        </p:txBody>
      </p:sp>
      <p:sp>
        <p:nvSpPr>
          <p:cNvPr id="32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uFill>
                            <a:solidFill>
                              <a:srgbClr val="000000"/>
                            </a:solidFill>
                          </a:uFill>
                          <a:sym typeface="Verdana"/>
                        </a:rPr>
                        <a:t>09:00 - 09:30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09:30 - 10:15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Topics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10:15 - 10:30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System Service + Demo</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12:00 - 13:00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 Demo</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14:00 - 15:30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Enterprise Printing Extensions v1.0,              Job Extensions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15:30 - 15:45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15:45 - 17:00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BoF</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April 17, 2019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April 17, 2019 (Eastern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3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6" name="&quot;document-format-details&quot;: Resolution"/>
          <p:cNvSpPr txBox="1"/>
          <p:nvPr>
            <p:ph type="title"/>
          </p:nvPr>
        </p:nvSpPr>
        <p:spPr>
          <a:prstGeom prst="rect">
            <a:avLst/>
          </a:prstGeom>
        </p:spPr>
        <p:txBody>
          <a:bodyPr/>
          <a:lstStyle/>
          <a:p>
            <a:pPr/>
            <a:r>
              <a:t>"document-format-details": Resolution</a:t>
            </a:r>
          </a:p>
        </p:txBody>
      </p:sp>
      <p:sp>
        <p:nvSpPr>
          <p:cNvPr id="337" name="The original decision was to make &quot;document-format-details&quot; OBSOLETE and come up with a replacement as it has not met the interoperability requirements for a PWG standard, has seen limited implementation in the 16 years since its original registration, and is explicitly not supported by many Client implementations due the PII and Trust issues noted on the previous slides…"/>
          <p:cNvSpPr txBox="1"/>
          <p:nvPr>
            <p:ph type="body" idx="1"/>
          </p:nvPr>
        </p:nvSpPr>
        <p:spPr>
          <a:prstGeom prst="rect">
            <a:avLst/>
          </a:prstGeom>
        </p:spPr>
        <p:txBody>
          <a:bodyPr/>
          <a:lstStyle/>
          <a:p>
            <a:pPr/>
            <a:r>
              <a:t>The original decision was to make "document-format-details" OBSOLETE and come up with a replacement as it has not met the interoperability requirements for a PWG standard, has seen limited implementation in the 16 years since its original registration, and is explicitly </a:t>
            </a:r>
            <a:r>
              <a:rPr i="1"/>
              <a:t>not</a:t>
            </a:r>
            <a:r>
              <a:t> supported by many Client implementations due the PII and Trust issues noted on the previous slides</a:t>
            </a:r>
          </a:p>
          <a:p>
            <a:pPr/>
            <a:r>
              <a:t>Keeping it as a supported attribute is unacceptable (for Apple at least)</a:t>
            </a:r>
          </a:p>
          <a:p>
            <a:pPr/>
            <a:r>
              <a:t>Just deprecating "document-format-details" might send the wrong message - what is the incentive to replace it if we just say "you SHOULD NOT use this"?</a:t>
            </a:r>
          </a:p>
          <a:p>
            <a:pPr/>
            <a:r>
              <a:t>Q: What is the final disposition of "document-format-details"?</a:t>
            </a:r>
          </a:p>
        </p:txBody>
      </p:sp>
      <p:sp>
        <p:nvSpPr>
          <p:cNvPr id="33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4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43"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4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45" name="Break"/>
          <p:cNvSpPr txBox="1"/>
          <p:nvPr>
            <p:ph type="ctrTitle"/>
          </p:nvPr>
        </p:nvSpPr>
        <p:spPr>
          <a:prstGeom prst="rect">
            <a:avLst/>
          </a:prstGeom>
        </p:spPr>
        <p:txBody>
          <a:bodyPr/>
          <a:lstStyle/>
          <a:p>
            <a:pPr/>
            <a:r>
              <a:t>Break</a:t>
            </a:r>
          </a:p>
        </p:txBody>
      </p:sp>
      <p:sp>
        <p:nvSpPr>
          <p:cNvPr id="346" name="Resuming at 3:15pm EDT"/>
          <p:cNvSpPr txBox="1"/>
          <p:nvPr>
            <p:ph type="subTitle" sz="half" idx="1"/>
          </p:nvPr>
        </p:nvSpPr>
        <p:spPr>
          <a:prstGeom prst="rect">
            <a:avLst/>
          </a:prstGeom>
        </p:spPr>
        <p:txBody>
          <a:bodyPr/>
          <a:lstStyle/>
          <a:p>
            <a:pPr/>
          </a:p>
          <a:p>
            <a:pPr>
              <a:defRPr i="1"/>
            </a:pPr>
            <a:r>
              <a:t>Resuming at 3:15pm EDT</a:t>
            </a:r>
          </a:p>
        </p:txBody>
      </p:sp>
      <p:sp>
        <p:nvSpPr>
          <p:cNvPr id="34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50"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5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52"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53"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54" name="Job Accounting BoF"/>
          <p:cNvSpPr txBox="1"/>
          <p:nvPr>
            <p:ph type="ctrTitle"/>
          </p:nvPr>
        </p:nvSpPr>
        <p:spPr>
          <a:prstGeom prst="rect">
            <a:avLst/>
          </a:prstGeom>
        </p:spPr>
        <p:txBody>
          <a:bodyPr/>
          <a:lstStyle/>
          <a:p>
            <a:pPr/>
            <a:r>
              <a:t>Job Accounting BoF</a:t>
            </a:r>
          </a:p>
        </p:txBody>
      </p:sp>
      <p:sp>
        <p:nvSpPr>
          <p:cNvPr id="355" name="Body"/>
          <p:cNvSpPr txBox="1"/>
          <p:nvPr>
            <p:ph type="subTitle" sz="half" idx="1"/>
          </p:nvPr>
        </p:nvSpPr>
        <p:spPr>
          <a:prstGeom prst="rect">
            <a:avLst/>
          </a:prstGeom>
        </p:spPr>
        <p:txBody>
          <a:bodyPr/>
          <a:lstStyle/>
          <a:p>
            <a:pPr/>
          </a:p>
        </p:txBody>
      </p:sp>
      <p:sp>
        <p:nvSpPr>
          <p:cNvPr id="35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5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5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6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6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6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63" name="Job Accounting BoF: Definitions"/>
          <p:cNvSpPr txBox="1"/>
          <p:nvPr>
            <p:ph type="title"/>
          </p:nvPr>
        </p:nvSpPr>
        <p:spPr>
          <a:prstGeom prst="rect">
            <a:avLst/>
          </a:prstGeom>
        </p:spPr>
        <p:txBody>
          <a:bodyPr/>
          <a:lstStyle/>
          <a:p>
            <a:pPr/>
            <a:r>
              <a:t>Job Accounting BoF: Definitions</a:t>
            </a:r>
          </a:p>
        </p:txBody>
      </p:sp>
      <p:sp>
        <p:nvSpPr>
          <p:cNvPr id="364" name="Job Accounting: Collection of Metadata to audit, bill, or otherwise report on the processing of Jobs and Documents…"/>
          <p:cNvSpPr txBox="1"/>
          <p:nvPr>
            <p:ph type="body" idx="1"/>
          </p:nvPr>
        </p:nvSpPr>
        <p:spPr>
          <a:prstGeom prst="rect">
            <a:avLst/>
          </a:prstGeom>
        </p:spPr>
        <p:txBody>
          <a:bodyPr/>
          <a:lstStyle/>
          <a:p>
            <a:pPr/>
            <a:r>
              <a:t>Job Accounting: Collection of Metadata to audit, bill, or otherwise report on the processing of Jobs and Documents</a:t>
            </a:r>
          </a:p>
          <a:p>
            <a:pPr/>
            <a:r>
              <a:t>Metadata: Information about a Job or Document such as name, owner, format, state, counters, dates and times, and template attributes</a:t>
            </a:r>
          </a:p>
          <a:p>
            <a:pPr/>
            <a:r>
              <a:t>Interoperability: The ability of systems and services that create, exchange and consume data to have clear, shared expectations for the contents, context and meaning of that data (</a:t>
            </a:r>
            <a:r>
              <a:rPr u="sng">
                <a:hlinkClick r:id="rId3" invalidUrl="" action="" tgtFrame="" tooltip="" history="1" highlightClick="0" endSnd="0"/>
              </a:rPr>
              <a:t>http://datainteroperability.org</a:t>
            </a:r>
            <a:r>
              <a:t>)</a:t>
            </a:r>
          </a:p>
          <a:p>
            <a:pPr/>
            <a:r>
              <a:t>Personal Data: Information related to a person that can be used to identify the person such as a name, email address, government-issued identification, medical information, and so forth. [IPPPRIVACY]</a:t>
            </a:r>
          </a:p>
        </p:txBody>
      </p:sp>
      <p:sp>
        <p:nvSpPr>
          <p:cNvPr id="36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6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6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7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7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72" name="Job Accounting BOF: Use Cases"/>
          <p:cNvSpPr txBox="1"/>
          <p:nvPr>
            <p:ph type="title"/>
          </p:nvPr>
        </p:nvSpPr>
        <p:spPr>
          <a:prstGeom prst="rect">
            <a:avLst/>
          </a:prstGeom>
        </p:spPr>
        <p:txBody>
          <a:bodyPr/>
          <a:lstStyle/>
          <a:p>
            <a:pPr/>
            <a:r>
              <a:t>Job Accounting BOF: Use Cases</a:t>
            </a:r>
          </a:p>
        </p:txBody>
      </p:sp>
      <p:sp>
        <p:nvSpPr>
          <p:cNvPr id="373" name="Auditing of printing usage - who prints, what kinds of jobs are printed, how are those jobs submitted, where are they printed, etc.…"/>
          <p:cNvSpPr txBox="1"/>
          <p:nvPr>
            <p:ph type="body" idx="1"/>
          </p:nvPr>
        </p:nvSpPr>
        <p:spPr>
          <a:prstGeom prst="rect">
            <a:avLst/>
          </a:prstGeom>
        </p:spPr>
        <p:txBody>
          <a:bodyPr/>
          <a:lstStyle/>
          <a:p>
            <a:pPr/>
            <a:r>
              <a:t>Auditing of printing usage - who prints, what kinds of jobs are printed, how are those jobs submitted, where are they printed, etc.</a:t>
            </a:r>
          </a:p>
          <a:p>
            <a:pPr/>
            <a:r>
              <a:t>Billing - charged per job, sheet/side, color vs. B&amp;W, duplex vs. simplex, finishing options</a:t>
            </a:r>
          </a:p>
          <a:p>
            <a:pPr/>
            <a:r>
              <a:t>Supply/service management - track usage to know when to order paper, toner, etc.</a:t>
            </a:r>
          </a:p>
          <a:p>
            <a:pPr/>
            <a:r>
              <a:t>Ability of Client to query Printer for its accounting capabilities/requirements</a:t>
            </a:r>
          </a:p>
          <a:p>
            <a:pPr/>
            <a:r>
              <a:t>Others?</a:t>
            </a:r>
          </a:p>
        </p:txBody>
      </p:sp>
      <p:sp>
        <p:nvSpPr>
          <p:cNvPr id="37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7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7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7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7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8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81" name="Job Accounting BOF: Requirements"/>
          <p:cNvSpPr txBox="1"/>
          <p:nvPr>
            <p:ph type="title"/>
          </p:nvPr>
        </p:nvSpPr>
        <p:spPr>
          <a:prstGeom prst="rect">
            <a:avLst/>
          </a:prstGeom>
        </p:spPr>
        <p:txBody>
          <a:bodyPr/>
          <a:lstStyle/>
          <a:p>
            <a:pPr/>
            <a:r>
              <a:t>Job Accounting BOF: Requirements</a:t>
            </a:r>
          </a:p>
        </p:txBody>
      </p:sp>
      <p:sp>
        <p:nvSpPr>
          <p:cNvPr id="382" name="Authentication…"/>
          <p:cNvSpPr txBox="1"/>
          <p:nvPr>
            <p:ph type="body" idx="1"/>
          </p:nvPr>
        </p:nvSpPr>
        <p:spPr>
          <a:prstGeom prst="rect">
            <a:avLst/>
          </a:prstGeom>
        </p:spPr>
        <p:txBody>
          <a:bodyPr/>
          <a:lstStyle/>
          <a:p>
            <a:pPr/>
            <a:r>
              <a:t>Authentication</a:t>
            </a:r>
          </a:p>
          <a:p>
            <a:pPr/>
            <a:r>
              <a:t>Collection of (potentially required) metadata from Client: owner, format, organization/account id, document information (subject, copyright, etc.), others?</a:t>
            </a:r>
          </a:p>
          <a:p>
            <a:pPr/>
            <a:r>
              <a:t>Generation of metadata by Printer: ID, state, dates and times</a:t>
            </a:r>
          </a:p>
          <a:p>
            <a:pPr/>
            <a:r>
              <a:t>Explicit privacy and data collection policies that are accessible to/discoverable by Client</a:t>
            </a:r>
          </a:p>
          <a:p>
            <a:pPr/>
            <a:r>
              <a:t>Data protection</a:t>
            </a:r>
          </a:p>
          <a:p>
            <a:pPr/>
            <a:r>
              <a:t>Validation of metadata</a:t>
            </a:r>
          </a:p>
          <a:p>
            <a:pPr/>
            <a:r>
              <a:t>Interoperability</a:t>
            </a:r>
          </a:p>
        </p:txBody>
      </p:sp>
      <p:sp>
        <p:nvSpPr>
          <p:cNvPr id="38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8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8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8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8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90" name="Job Accounting BoF: Authentication"/>
          <p:cNvSpPr txBox="1"/>
          <p:nvPr>
            <p:ph type="title"/>
          </p:nvPr>
        </p:nvSpPr>
        <p:spPr>
          <a:prstGeom prst="rect">
            <a:avLst/>
          </a:prstGeom>
        </p:spPr>
        <p:txBody>
          <a:bodyPr/>
          <a:lstStyle/>
          <a:p>
            <a:pPr/>
            <a:r>
              <a:t>Job Accounting BoF: Authentication</a:t>
            </a:r>
          </a:p>
        </p:txBody>
      </p:sp>
      <p:sp>
        <p:nvSpPr>
          <p:cNvPr id="391" name="Client authentication:…"/>
          <p:cNvSpPr txBox="1"/>
          <p:nvPr>
            <p:ph type="body" idx="1"/>
          </p:nvPr>
        </p:nvSpPr>
        <p:spPr>
          <a:prstGeom prst="rect">
            <a:avLst/>
          </a:prstGeom>
        </p:spPr>
        <p:txBody>
          <a:bodyPr/>
          <a:lstStyle/>
          <a:p>
            <a:pPr/>
            <a:r>
              <a:t>Client authentication:</a:t>
            </a:r>
          </a:p>
          <a:p>
            <a:pPr lvl="1"/>
            <a:r>
              <a:t>TLS X.509 certificate authentication</a:t>
            </a:r>
          </a:p>
          <a:p>
            <a:pPr lvl="1"/>
            <a:r>
              <a:t>Others?</a:t>
            </a:r>
          </a:p>
          <a:p>
            <a:pPr/>
            <a:r>
              <a:t>Printer authentication:</a:t>
            </a:r>
          </a:p>
          <a:p>
            <a:pPr lvl="1"/>
            <a:r>
              <a:t>TLS X.509 certificate authentication</a:t>
            </a:r>
          </a:p>
          <a:p>
            <a:pPr lvl="1"/>
            <a:r>
              <a:t>"printer-uuid" validation</a:t>
            </a:r>
          </a:p>
          <a:p>
            <a:pPr lvl="1"/>
            <a:r>
              <a:t>Others?</a:t>
            </a:r>
          </a:p>
          <a:p>
            <a:pPr/>
            <a:r>
              <a:t>User authentication:</a:t>
            </a:r>
          </a:p>
          <a:p>
            <a:pPr lvl="1"/>
            <a:r>
              <a:t>Standard HTTP/TLS mechanisms supported by IPP</a:t>
            </a:r>
          </a:p>
          <a:p>
            <a:pPr lvl="1"/>
            <a:r>
              <a:t>Others?</a:t>
            </a:r>
          </a:p>
        </p:txBody>
      </p:sp>
      <p:sp>
        <p:nvSpPr>
          <p:cNvPr id="39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9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9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9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9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99" name="Job Accounting BoF: Client Metadata"/>
          <p:cNvSpPr txBox="1"/>
          <p:nvPr>
            <p:ph type="title"/>
          </p:nvPr>
        </p:nvSpPr>
        <p:spPr>
          <a:prstGeom prst="rect">
            <a:avLst/>
          </a:prstGeom>
        </p:spPr>
        <p:txBody>
          <a:bodyPr/>
          <a:lstStyle/>
          <a:p>
            <a:pPr/>
            <a:r>
              <a:t>Job Accounting BoF: Client Metadata</a:t>
            </a:r>
          </a:p>
        </p:txBody>
      </p:sp>
      <p:sp>
        <p:nvSpPr>
          <p:cNvPr id="40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401" name="Table"/>
          <p:cNvGraphicFramePr/>
          <p:nvPr/>
        </p:nvGraphicFramePr>
        <p:xfrm>
          <a:off x="406400" y="1933434"/>
          <a:ext cx="12065000" cy="6718301"/>
        </p:xfrm>
        <a:graphic xmlns:a="http://schemas.openxmlformats.org/drawingml/2006/main">
          <a:graphicData uri="http://schemas.openxmlformats.org/drawingml/2006/table">
            <a:tbl>
              <a:tblPr firstCol="0" firstRow="1" lastCol="0" lastRow="0" bandCol="0" bandRow="1" rtl="0">
                <a:tableStyleId>{DBB0EC35-8865-4EE5-9EC1-A07999AF7062}</a:tableStyleId>
              </a:tblPr>
              <a:tblGrid>
                <a:gridCol w="4064000"/>
                <a:gridCol w="4064000"/>
                <a:gridCol w="4064000"/>
              </a:tblGrid>
              <a:tr h="419100">
                <a:tc>
                  <a:txBody>
                    <a:bodyPr/>
                    <a:lstStyle/>
                    <a:p>
                      <a:pPr defTabSz="914400">
                        <a:defRPr b="0" sz="1800">
                          <a:uFillTx/>
                        </a:defRPr>
                      </a:pPr>
                      <a:r>
                        <a:rPr b="1" sz="2000">
                          <a:sym typeface="Helvetica"/>
                        </a:rPr>
                        <a:t>Attribute</a:t>
                      </a:r>
                    </a:p>
                  </a:txBody>
                  <a:tcPr marL="50800" marR="50800" marT="50800" marB="50800" anchor="ctr" anchorCtr="0" horzOverflow="overflow">
                    <a:lnL w="0">
                      <a:miter lim="400000"/>
                    </a:lnL>
                    <a:lnR w="0">
                      <a:miter lim="400000"/>
                    </a:lnR>
                    <a:lnT w="0">
                      <a:miter lim="400000"/>
                    </a:lnT>
                  </a:tcPr>
                </a:tc>
                <a:tc>
                  <a:txBody>
                    <a:bodyPr/>
                    <a:lstStyle/>
                    <a:p>
                      <a:pPr defTabSz="914400">
                        <a:defRPr b="0" sz="1800">
                          <a:uFillTx/>
                        </a:defRPr>
                      </a:pPr>
                      <a:r>
                        <a:rPr b="1" sz="2000">
                          <a:sym typeface="Helvetica"/>
                        </a:rPr>
                        <a:t>Attribute</a:t>
                      </a:r>
                    </a:p>
                  </a:txBody>
                  <a:tcPr marL="50800" marR="50800" marT="50800" marB="50800" anchor="ctr" anchorCtr="0" horzOverflow="overflow">
                    <a:lnL w="0">
                      <a:miter lim="400000"/>
                    </a:lnL>
                    <a:lnR w="0">
                      <a:miter lim="400000"/>
                    </a:lnR>
                    <a:lnT w="0">
                      <a:miter lim="400000"/>
                    </a:lnT>
                  </a:tcPr>
                </a:tc>
                <a:tc>
                  <a:txBody>
                    <a:bodyPr/>
                    <a:lstStyle/>
                    <a:p>
                      <a:pPr defTabSz="914400">
                        <a:defRPr b="0" sz="1800">
                          <a:uFillTx/>
                        </a:defRPr>
                      </a:pPr>
                      <a:r>
                        <a:rPr b="1" sz="2000">
                          <a:sym typeface="Helvetica"/>
                        </a:rPr>
                        <a:t>Attribute</a:t>
                      </a:r>
                    </a:p>
                  </a:txBody>
                  <a:tcPr marL="50800" marR="50800" marT="50800" marB="50800" anchor="ctr" anchorCtr="0" horzOverflow="overflow">
                    <a:lnL w="0">
                      <a:miter lim="400000"/>
                    </a:lnL>
                    <a:lnR w="0">
                      <a:miter lim="400000"/>
                    </a:lnR>
                    <a:lnT w="0">
                      <a:miter lim="400000"/>
                    </a:lnT>
                  </a:tcPr>
                </a:tc>
              </a:tr>
              <a:tr h="425450">
                <a:tc>
                  <a:txBody>
                    <a:bodyPr/>
                    <a:lstStyle/>
                    <a:p>
                      <a:pPr defTabSz="914400">
                        <a:defRPr sz="1800">
                          <a:uFillTx/>
                        </a:defRPr>
                      </a:pPr>
                      <a:r>
                        <a:rPr sz="2000">
                          <a:sym typeface="Helvetica Light"/>
                        </a:rPr>
                        <a:t>copies</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job-authorization-uri</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number-up</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cover-back</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job-error-sheet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orientation-requested</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cover-front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job-hold-until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output-bin</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document-charset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job-impressions{-col}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overrides</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document-format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job-impressions-estimated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page-delivery</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document-message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job-k-octets</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page-order-received</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document-metadata</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job-mandatory-attributes</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page-ranges</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document-name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job-media-sheets{-col}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presentation-direction-number-up</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document-natural-language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job-name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print-color-mode</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finishings{-col}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job-originating-user-name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print-content-optimize</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insert-sheet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job-originating-user-uri</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print-quality</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ipp-attribute-fidelity</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job-pages{-col}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print-rendering-intent</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job-account-id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job-priority</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print-scaling</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job-account-type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job-sheets{-col}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printer-resolution</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job-accounting-sheets</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media{-col}</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separator-sheets</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job-accounting-user-id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multiple-document-handling</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sides</a:t>
                      </a:r>
                    </a:p>
                  </a:txBody>
                  <a:tcPr marL="50800" marR="50800" marT="50800" marB="50800" anchor="ctr" anchorCtr="0" horzOverflow="overflow">
                    <a:lnL w="0">
                      <a:miter lim="400000"/>
                    </a:lnL>
                    <a:lnR w="0">
                      <a:miter lim="400000"/>
                    </a:lnR>
                  </a:tcPr>
                </a:tc>
              </a:tr>
            </a:tbl>
          </a:graphicData>
        </a:graphic>
      </p:graphicFrame>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0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0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0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0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08" name="Job Accounting BoF: Printer Metadata"/>
          <p:cNvSpPr txBox="1"/>
          <p:nvPr>
            <p:ph type="title"/>
          </p:nvPr>
        </p:nvSpPr>
        <p:spPr>
          <a:prstGeom prst="rect">
            <a:avLst/>
          </a:prstGeom>
        </p:spPr>
        <p:txBody>
          <a:bodyPr/>
          <a:lstStyle/>
          <a:p>
            <a:pPr/>
            <a:r>
              <a:t>Job Accounting BoF: Printer Metadata</a:t>
            </a:r>
          </a:p>
        </p:txBody>
      </p:sp>
      <p:sp>
        <p:nvSpPr>
          <p:cNvPr id="40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410" name="Table"/>
          <p:cNvGraphicFramePr/>
          <p:nvPr/>
        </p:nvGraphicFramePr>
        <p:xfrm>
          <a:off x="2438400" y="1930400"/>
          <a:ext cx="10927680" cy="6718300"/>
        </p:xfrm>
        <a:graphic xmlns:a="http://schemas.openxmlformats.org/drawingml/2006/main">
          <a:graphicData uri="http://schemas.openxmlformats.org/drawingml/2006/table">
            <a:tbl>
              <a:tblPr firstCol="0" firstRow="1" lastCol="0" lastRow="0" bandCol="0" bandRow="1" rtl="0">
                <a:tableStyleId>{DBB0EC35-8865-4EE5-9EC1-A07999AF7062}</a:tableStyleId>
              </a:tblPr>
              <a:tblGrid>
                <a:gridCol w="4064000"/>
                <a:gridCol w="4064000"/>
              </a:tblGrid>
              <a:tr h="419100">
                <a:tc>
                  <a:txBody>
                    <a:bodyPr/>
                    <a:lstStyle/>
                    <a:p>
                      <a:pPr defTabSz="914400">
                        <a:defRPr b="0" sz="1800">
                          <a:uFillTx/>
                        </a:defRPr>
                      </a:pPr>
                      <a:r>
                        <a:rPr b="1" sz="2000">
                          <a:sym typeface="Helvetica"/>
                        </a:rPr>
                        <a:t>Attribute</a:t>
                      </a:r>
                    </a:p>
                  </a:txBody>
                  <a:tcPr marL="50800" marR="50800" marT="50800" marB="50800" anchor="ctr" anchorCtr="0" horzOverflow="overflow">
                    <a:lnL w="0">
                      <a:miter lim="400000"/>
                    </a:lnL>
                    <a:lnR w="0">
                      <a:miter lim="400000"/>
                    </a:lnR>
                    <a:lnT w="0">
                      <a:miter lim="400000"/>
                    </a:lnT>
                  </a:tcPr>
                </a:tc>
                <a:tc>
                  <a:txBody>
                    <a:bodyPr/>
                    <a:lstStyle/>
                    <a:p>
                      <a:pPr defTabSz="914400">
                        <a:defRPr b="0" sz="1800">
                          <a:uFillTx/>
                        </a:defRPr>
                      </a:pPr>
                      <a:r>
                        <a:rPr b="1" sz="2000">
                          <a:sym typeface="Helvetica"/>
                        </a:rPr>
                        <a:t>Attribute</a:t>
                      </a:r>
                    </a:p>
                  </a:txBody>
                  <a:tcPr marL="50800" marR="50800" marT="50800" marB="50800" anchor="ctr" anchorCtr="0" horzOverflow="overflow">
                    <a:lnL w="0">
                      <a:miter lim="400000"/>
                    </a:lnL>
                    <a:lnR w="0">
                      <a:miter lim="400000"/>
                    </a:lnR>
                    <a:lnT w="0">
                      <a:miter lim="400000"/>
                    </a:lnT>
                  </a:tcPr>
                </a:tc>
              </a:tr>
              <a:tr h="425450">
                <a:tc>
                  <a:txBody>
                    <a:bodyPr/>
                    <a:lstStyle/>
                    <a:p>
                      <a:pPr defTabSz="914400">
                        <a:defRPr sz="1800">
                          <a:uFillTx/>
                        </a:defRPr>
                      </a:pPr>
                      <a:r>
                        <a:rPr sz="2000">
                          <a:sym typeface="Helvetica Light"/>
                        </a:rPr>
                        <a:t>date-time-at-completed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job-state</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date-time-at-creation</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job-state-message</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date-time-at-processing</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job-state-reasons</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errors-count</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job-uuid</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job-id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number-of-documents</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job-impressions{-col}-completed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output-device-assigned</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job-k-octets-processed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time-at-completed</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job-media-sheets{-col}-completed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time-at-creation</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job-pages{-col}-completed</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time-at-processing</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job-printer-up-time</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warnings-count</a:t>
                      </a:r>
                    </a:p>
                  </a:txBody>
                  <a:tcPr marL="50800" marR="50800" marT="50800" marB="50800" anchor="ctr" anchorCtr="0" horzOverflow="overflow">
                    <a:lnL w="0">
                      <a:miter lim="400000"/>
                    </a:lnL>
                    <a:lnR w="0">
                      <a:miter lim="400000"/>
                    </a:lnR>
                  </a:tcPr>
                </a:tc>
              </a:tr>
              <a:tr h="419100">
                <a:tc>
                  <a:txBody>
                    <a:bodyPr/>
                    <a:lstStyle/>
                    <a:p>
                      <a:pPr defTabSz="914400">
                        <a:defRPr sz="1800">
                          <a:uFillTx/>
                        </a:defRPr>
                      </a:pPr>
                      <a:r>
                        <a:rPr sz="2000">
                          <a:sym typeface="Helvetica Light"/>
                        </a:rPr>
                        <a:t>job-printer-uri</a:t>
                      </a:r>
                    </a:p>
                  </a:txBody>
                  <a:tcPr marL="50800" marR="50800" marT="50800" marB="50800" anchor="ctr" anchorCtr="0" horzOverflow="overflow">
                    <a:lnL w="0">
                      <a:miter lim="400000"/>
                    </a:lnL>
                    <a:lnR w="0">
                      <a:miter lim="400000"/>
                    </a:lnR>
                  </a:tcPr>
                </a:tc>
                <a:tc>
                  <a:txBody>
                    <a:bodyPr/>
                    <a:lstStyle/>
                    <a:p>
                      <a:pPr defTabSz="914400">
                        <a:defRPr sz="1800">
                          <a:uFillTx/>
                        </a:defRPr>
                      </a:pPr>
                      <a:r>
                        <a:rPr sz="2000">
                          <a:sym typeface="Helvetica Light"/>
                        </a:rPr>
                        <a:t>xxx-actual</a:t>
                      </a:r>
                    </a:p>
                  </a:txBody>
                  <a:tcPr marL="50800" marR="50800" marT="50800" marB="50800" anchor="ctr" anchorCtr="0" horzOverflow="overflow">
                    <a:lnL w="0">
                      <a:miter lim="400000"/>
                    </a:lnL>
                    <a:lnR w="0">
                      <a:miter lim="400000"/>
                    </a:lnR>
                  </a:tcPr>
                </a:tc>
              </a:tr>
            </a:tbl>
          </a:graphicData>
        </a:graphic>
      </p:graphicFrame>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1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1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1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1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17" name="Job Accounting BoF: Other Metadata?"/>
          <p:cNvSpPr txBox="1"/>
          <p:nvPr>
            <p:ph type="title"/>
          </p:nvPr>
        </p:nvSpPr>
        <p:spPr>
          <a:prstGeom prst="rect">
            <a:avLst/>
          </a:prstGeom>
        </p:spPr>
        <p:txBody>
          <a:bodyPr/>
          <a:lstStyle/>
          <a:p>
            <a:pPr/>
            <a:r>
              <a:t>Job Accounting BoF: Other Metadata?</a:t>
            </a:r>
          </a:p>
        </p:txBody>
      </p:sp>
      <p:sp>
        <p:nvSpPr>
          <p:cNvPr id="418" name="Criteria:…"/>
          <p:cNvSpPr txBox="1"/>
          <p:nvPr>
            <p:ph type="body" idx="1"/>
          </p:nvPr>
        </p:nvSpPr>
        <p:spPr>
          <a:prstGeom prst="rect">
            <a:avLst/>
          </a:prstGeom>
        </p:spPr>
        <p:txBody>
          <a:bodyPr/>
          <a:lstStyle/>
          <a:p>
            <a:pPr/>
            <a:r>
              <a:t>Criteria:</a:t>
            </a:r>
          </a:p>
          <a:p>
            <a:pPr lvl="1"/>
            <a:r>
              <a:t>Attributes/values must not be solely for analytics/data mining/marketing since that violates GDPR</a:t>
            </a:r>
          </a:p>
          <a:p>
            <a:pPr lvl="1"/>
            <a:r>
              <a:t>Information needed for job assignment, billing, quality/type of service, etc.</a:t>
            </a:r>
          </a:p>
          <a:p>
            <a:pPr lvl="1"/>
            <a:r>
              <a:t>Well-known values must be registered for interoperability</a:t>
            </a:r>
          </a:p>
          <a:p>
            <a:pPr/>
            <a:r>
              <a:t>Do we need a replacement for "document-format-details"?</a:t>
            </a:r>
          </a:p>
          <a:p>
            <a:pPr/>
            <a:r>
              <a:t>Other metadata needed?</a:t>
            </a:r>
          </a:p>
        </p:txBody>
      </p:sp>
      <p:sp>
        <p:nvSpPr>
          <p:cNvPr id="41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p:cNvSpPr txBox="1"/>
          <p:nvPr>
            <p:ph type="title"/>
          </p:nvPr>
        </p:nvSpPr>
        <p:spPr>
          <a:prstGeom prst="rect">
            <a:avLst/>
          </a:prstGeom>
        </p:spPr>
        <p:txBody>
          <a:bodyPr/>
          <a:lstStyle/>
          <a:p>
            <a:pPr/>
            <a:r>
              <a:t>Agenda</a:t>
            </a:r>
          </a:p>
        </p:txBody>
      </p:sp>
      <p:graphicFrame>
        <p:nvGraphicFramePr>
          <p:cNvPr id="10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Encrypted Jobs and Documents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12:15 - 12:30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April 18, 2019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April 18, 2019 (Eastern Daylight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2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2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2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26" name="Job Accounting BOF: Policies"/>
          <p:cNvSpPr txBox="1"/>
          <p:nvPr>
            <p:ph type="title"/>
          </p:nvPr>
        </p:nvSpPr>
        <p:spPr>
          <a:prstGeom prst="rect">
            <a:avLst/>
          </a:prstGeom>
        </p:spPr>
        <p:txBody>
          <a:bodyPr/>
          <a:lstStyle/>
          <a:p>
            <a:pPr/>
            <a:r>
              <a:t>Job Accounting BOF: Policies</a:t>
            </a:r>
          </a:p>
        </p:txBody>
      </p:sp>
      <p:sp>
        <p:nvSpPr>
          <p:cNvPr id="427" name="Privacy policy - IPP Privacy Attributes:…"/>
          <p:cNvSpPr txBox="1"/>
          <p:nvPr>
            <p:ph type="body" idx="1"/>
          </p:nvPr>
        </p:nvSpPr>
        <p:spPr>
          <a:prstGeom prst="rect">
            <a:avLst/>
          </a:prstGeom>
        </p:spPr>
        <p:txBody>
          <a:bodyPr/>
          <a:lstStyle/>
          <a:p>
            <a:pPr/>
            <a:r>
              <a:t>Privacy policy - IPP Privacy Attributes:</a:t>
            </a:r>
          </a:p>
          <a:p>
            <a:pPr lvl="1"/>
            <a:r>
              <a:t>"xxx-privacy-attributes" attributes list the attributes that are covered by the privacy policy</a:t>
            </a:r>
          </a:p>
          <a:p>
            <a:pPr lvl="1"/>
            <a:r>
              <a:t>"xxx-privacy-scope" attributes specify who has access to the attributes covered by the privacy policy</a:t>
            </a:r>
          </a:p>
          <a:p>
            <a:pPr lvl="1"/>
            <a:r>
              <a:t>"printer-privacy-policy-uri" attribute specifies a web page with a human-readable privacy policy</a:t>
            </a:r>
          </a:p>
          <a:p>
            <a:pPr/>
            <a:r>
              <a:t>Data use/protection policies</a:t>
            </a:r>
          </a:p>
          <a:p>
            <a:pPr lvl="1"/>
            <a:r>
              <a:t>No attributes defined yet</a:t>
            </a:r>
          </a:p>
          <a:p>
            <a:pPr lvl="1"/>
            <a:r>
              <a:t>Add "printer-data-policy-uri (uri)" to specify a web page with the data use and protection policies?</a:t>
            </a:r>
          </a:p>
          <a:p>
            <a:pPr lvl="1"/>
            <a:r>
              <a:t>Are there suitable standards for data protection levels we can reference and use for Printer Description attributes, e.g. Common Criteria standards?</a:t>
            </a:r>
          </a:p>
        </p:txBody>
      </p:sp>
      <p:sp>
        <p:nvSpPr>
          <p:cNvPr id="42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3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3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3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35" name="Job Accounting BoF: Data Protection"/>
          <p:cNvSpPr txBox="1"/>
          <p:nvPr>
            <p:ph type="title"/>
          </p:nvPr>
        </p:nvSpPr>
        <p:spPr>
          <a:prstGeom prst="rect">
            <a:avLst/>
          </a:prstGeom>
        </p:spPr>
        <p:txBody>
          <a:bodyPr/>
          <a:lstStyle/>
          <a:p>
            <a:pPr/>
            <a:r>
              <a:t>Job Accounting BoF: Data Protection</a:t>
            </a:r>
          </a:p>
        </p:txBody>
      </p:sp>
      <p:sp>
        <p:nvSpPr>
          <p:cNvPr id="436" name="TLS can protect data in transit…"/>
          <p:cNvSpPr txBox="1"/>
          <p:nvPr>
            <p:ph type="body" idx="1"/>
          </p:nvPr>
        </p:nvSpPr>
        <p:spPr>
          <a:prstGeom prst="rect">
            <a:avLst/>
          </a:prstGeom>
        </p:spPr>
        <p:txBody>
          <a:bodyPr/>
          <a:lstStyle/>
          <a:p>
            <a:pPr/>
            <a:r>
              <a:t>TLS can protect data in transit</a:t>
            </a:r>
          </a:p>
          <a:p>
            <a:pPr/>
            <a:r>
              <a:t>Self-encrypting drives and proper internal access controls can be a solution for data at rest</a:t>
            </a:r>
          </a:p>
          <a:p>
            <a:pPr lvl="1"/>
            <a:r>
              <a:t>How to specify?</a:t>
            </a:r>
          </a:p>
          <a:p>
            <a:pPr lvl="1"/>
            <a:r>
              <a:t>Need additional descriptive attributes?</a:t>
            </a:r>
          </a:p>
        </p:txBody>
      </p:sp>
      <p:sp>
        <p:nvSpPr>
          <p:cNvPr id="43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3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4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4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4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4" name="Job Accounting BOF: Validation"/>
          <p:cNvSpPr txBox="1"/>
          <p:nvPr>
            <p:ph type="title"/>
          </p:nvPr>
        </p:nvSpPr>
        <p:spPr>
          <a:prstGeom prst="rect">
            <a:avLst/>
          </a:prstGeom>
        </p:spPr>
        <p:txBody>
          <a:bodyPr/>
          <a:lstStyle/>
          <a:p>
            <a:pPr/>
            <a:r>
              <a:t>Job Accounting BOF: Validation</a:t>
            </a:r>
          </a:p>
        </p:txBody>
      </p:sp>
      <p:sp>
        <p:nvSpPr>
          <p:cNvPr id="445" name="How to validate that the metadata sent from a Client to a Printer is accurate?…"/>
          <p:cNvSpPr txBox="1"/>
          <p:nvPr>
            <p:ph type="body" idx="1"/>
          </p:nvPr>
        </p:nvSpPr>
        <p:spPr>
          <a:prstGeom prst="rect">
            <a:avLst/>
          </a:prstGeom>
        </p:spPr>
        <p:txBody>
          <a:bodyPr/>
          <a:lstStyle/>
          <a:p>
            <a:pPr/>
            <a:r>
              <a:t>How to validate that the metadata sent from a Client to a Printer is accurate?</a:t>
            </a:r>
          </a:p>
          <a:p>
            <a:pPr lvl="1"/>
            <a:r>
              <a:t>Current Printers implicitly trust what the Client sends</a:t>
            </a:r>
          </a:p>
          <a:p>
            <a:pPr/>
            <a:r>
              <a:t>How to validate that the metadata sent from the Printer to a Client is accurate?</a:t>
            </a:r>
          </a:p>
          <a:p>
            <a:pPr lvl="1"/>
            <a:r>
              <a:t>Current Clients implicitly trust what the Printer sends</a:t>
            </a:r>
          </a:p>
          <a:p>
            <a:pPr/>
            <a:r>
              <a:t>Is validation always required?</a:t>
            </a:r>
          </a:p>
        </p:txBody>
      </p:sp>
      <p:sp>
        <p:nvSpPr>
          <p:cNvPr id="44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4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4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5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5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5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53" name="Job Accounting BoF: Next Steps"/>
          <p:cNvSpPr txBox="1"/>
          <p:nvPr>
            <p:ph type="title"/>
          </p:nvPr>
        </p:nvSpPr>
        <p:spPr>
          <a:prstGeom prst="rect">
            <a:avLst/>
          </a:prstGeom>
        </p:spPr>
        <p:txBody>
          <a:bodyPr/>
          <a:lstStyle/>
          <a:p>
            <a:pPr/>
            <a:r>
              <a:t>Job Accounting BoF: Next Steps</a:t>
            </a:r>
          </a:p>
        </p:txBody>
      </p:sp>
      <p:sp>
        <p:nvSpPr>
          <p:cNvPr id="454" name="Summary of discussion so far…"/>
          <p:cNvSpPr txBox="1"/>
          <p:nvPr>
            <p:ph type="body" idx="1"/>
          </p:nvPr>
        </p:nvSpPr>
        <p:spPr>
          <a:prstGeom prst="rect">
            <a:avLst/>
          </a:prstGeom>
        </p:spPr>
        <p:txBody>
          <a:bodyPr/>
          <a:lstStyle/>
          <a:p>
            <a:pPr/>
            <a:r>
              <a:t>Summary of discussion so far</a:t>
            </a:r>
          </a:p>
          <a:p>
            <a:pPr/>
            <a:r>
              <a:t>What are the next steps?</a:t>
            </a:r>
          </a:p>
        </p:txBody>
      </p:sp>
      <p:sp>
        <p:nvSpPr>
          <p:cNvPr id="45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5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45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460"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6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46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463" name="IPP Workgroup Session, Day 2"/>
          <p:cNvSpPr txBox="1"/>
          <p:nvPr>
            <p:ph type="ctrTitle"/>
          </p:nvPr>
        </p:nvSpPr>
        <p:spPr>
          <a:prstGeom prst="rect">
            <a:avLst/>
          </a:prstGeom>
        </p:spPr>
        <p:txBody>
          <a:bodyPr/>
          <a:lstStyle/>
          <a:p>
            <a:pPr/>
            <a:r>
              <a:t>IPP Workgroup Session, Day 2</a:t>
            </a:r>
          </a:p>
        </p:txBody>
      </p:sp>
      <p:sp>
        <p:nvSpPr>
          <p:cNvPr id="464" name="April 18, 2019"/>
          <p:cNvSpPr txBox="1"/>
          <p:nvPr>
            <p:ph type="subTitle" sz="half" idx="1"/>
          </p:nvPr>
        </p:nvSpPr>
        <p:spPr>
          <a:prstGeom prst="rect">
            <a:avLst/>
          </a:prstGeom>
        </p:spPr>
        <p:txBody>
          <a:bodyPr/>
          <a:lstStyle>
            <a:lvl1pPr marR="40639">
              <a:spcBef>
                <a:spcPts val="500"/>
              </a:spcBef>
            </a:lvl1pPr>
          </a:lstStyle>
          <a:p>
            <a:pPr/>
            <a:r>
              <a:t>April 18, 2019</a:t>
            </a: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6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6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6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7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71" name="PWG IP Policy"/>
          <p:cNvSpPr txBox="1"/>
          <p:nvPr>
            <p:ph type="title"/>
          </p:nvPr>
        </p:nvSpPr>
        <p:spPr>
          <a:prstGeom prst="rect">
            <a:avLst/>
          </a:prstGeom>
        </p:spPr>
        <p:txBody>
          <a:bodyPr/>
          <a:lstStyle/>
          <a:p>
            <a:pPr/>
            <a:r>
              <a:t>PWG IP Policy</a:t>
            </a:r>
          </a:p>
        </p:txBody>
      </p:sp>
      <p:sp>
        <p:nvSpPr>
          <p:cNvPr id="472"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47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7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7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7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7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80" name="Agenda"/>
          <p:cNvSpPr txBox="1"/>
          <p:nvPr>
            <p:ph type="title"/>
          </p:nvPr>
        </p:nvSpPr>
        <p:spPr>
          <a:prstGeom prst="rect">
            <a:avLst/>
          </a:prstGeom>
        </p:spPr>
        <p:txBody>
          <a:bodyPr/>
          <a:lstStyle/>
          <a:p>
            <a:pPr/>
            <a:r>
              <a:t>Agenda</a:t>
            </a:r>
          </a:p>
        </p:txBody>
      </p:sp>
      <p:graphicFrame>
        <p:nvGraphicFramePr>
          <p:cNvPr id="481"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11:00 - 12:15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Encrypted Jobs and Documents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12:15 - 12:30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482" name="April 18, 2019 (Easter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April 18, 2019 (Eastern Daylight Time)</a:t>
            </a:r>
          </a:p>
        </p:txBody>
      </p:sp>
      <p:sp>
        <p:nvSpPr>
          <p:cNvPr id="48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8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8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8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90" name="IPP Encrypted Jobs and Documents"/>
          <p:cNvSpPr txBox="1"/>
          <p:nvPr>
            <p:ph type="title"/>
          </p:nvPr>
        </p:nvSpPr>
        <p:spPr>
          <a:prstGeom prst="rect">
            <a:avLst/>
          </a:prstGeom>
        </p:spPr>
        <p:txBody>
          <a:bodyPr/>
          <a:lstStyle/>
          <a:p>
            <a:pPr/>
            <a:r>
              <a:t>IPP Encrypted Jobs and Documents</a:t>
            </a:r>
          </a:p>
        </p:txBody>
      </p:sp>
      <p:sp>
        <p:nvSpPr>
          <p:cNvPr id="491"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https://ftp.pwg.org/pub/pwg/ipp/wd/wd-ipptrustnoone10-20190131-rev.pdf</a:t>
            </a:r>
          </a:p>
          <a:p>
            <a:pPr/>
            <a:r>
              <a:t>Proposed schedule:</a:t>
            </a:r>
          </a:p>
          <a:p>
            <a:pPr lvl="1"/>
            <a:r>
              <a:t>Prototype draft Q3 2019</a:t>
            </a:r>
          </a:p>
        </p:txBody>
      </p:sp>
      <p:sp>
        <p:nvSpPr>
          <p:cNvPr id="49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9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9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49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497"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9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499" name="Next Steps"/>
          <p:cNvSpPr txBox="1"/>
          <p:nvPr>
            <p:ph type="ctrTitle"/>
          </p:nvPr>
        </p:nvSpPr>
        <p:spPr>
          <a:prstGeom prst="rect">
            <a:avLst/>
          </a:prstGeom>
        </p:spPr>
        <p:txBody>
          <a:bodyPr/>
          <a:lstStyle/>
          <a:p>
            <a:pPr/>
            <a:r>
              <a:t>Next Steps</a:t>
            </a:r>
          </a:p>
        </p:txBody>
      </p:sp>
      <p:sp>
        <p:nvSpPr>
          <p:cNvPr id="500" name="Body"/>
          <p:cNvSpPr txBox="1"/>
          <p:nvPr>
            <p:ph type="subTitle" sz="half" idx="1"/>
          </p:nvPr>
        </p:nvSpPr>
        <p:spPr>
          <a:prstGeom prst="rect">
            <a:avLst/>
          </a:prstGeom>
        </p:spPr>
        <p:txBody>
          <a:bodyPr/>
          <a:lstStyle/>
          <a:p>
            <a:pPr/>
          </a:p>
        </p:txBody>
      </p:sp>
      <p:sp>
        <p:nvSpPr>
          <p:cNvPr id="50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0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0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0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0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0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08" name="Next Steps"/>
          <p:cNvSpPr txBox="1"/>
          <p:nvPr>
            <p:ph type="title"/>
          </p:nvPr>
        </p:nvSpPr>
        <p:spPr>
          <a:prstGeom prst="rect">
            <a:avLst/>
          </a:prstGeom>
        </p:spPr>
        <p:txBody>
          <a:bodyPr/>
          <a:lstStyle/>
          <a:p>
            <a:pPr/>
            <a:r>
              <a:t>Next Steps</a:t>
            </a:r>
          </a:p>
        </p:txBody>
      </p:sp>
      <p:sp>
        <p:nvSpPr>
          <p:cNvPr id="509" name="IPP Document Object v1.1 (Mike)…"/>
          <p:cNvSpPr txBox="1"/>
          <p:nvPr>
            <p:ph type="body" idx="1"/>
          </p:nvPr>
        </p:nvSpPr>
        <p:spPr>
          <a:prstGeom prst="rect">
            <a:avLst/>
          </a:prstGeom>
        </p:spPr>
        <p:txBody>
          <a:bodyPr/>
          <a:lstStyle/>
          <a:p>
            <a:pPr/>
            <a:r>
              <a:t>IPP Document Object v1.1 (Mike)</a:t>
            </a:r>
          </a:p>
          <a:p>
            <a:pPr lvl="1"/>
            <a:r>
              <a:t>Finalize status of "document-format-details"</a:t>
            </a:r>
          </a:p>
          <a:p>
            <a:pPr lvl="1"/>
            <a:r>
              <a:t>PWG Call for Objections ASAP</a:t>
            </a:r>
          </a:p>
          <a:p>
            <a:pPr/>
            <a:r>
              <a:t>IPP Encrypted Jobs and Documents (Mike/Smith)</a:t>
            </a:r>
          </a:p>
          <a:p>
            <a:pPr lvl="1"/>
            <a:r>
              <a:t>Prototype draft in Q3 2019?</a:t>
            </a:r>
          </a:p>
          <a:p>
            <a:pPr/>
            <a:r>
              <a:t>IPP Enterprise Printing Extensions v2.0 (Smith)</a:t>
            </a:r>
          </a:p>
          <a:p>
            <a:pPr lvl="1"/>
            <a:r>
              <a:t>Prototype draft in Q3 2019?</a:t>
            </a:r>
          </a:p>
          <a:p>
            <a:pPr/>
            <a:r>
              <a:t>IPP Everywhere and Self-Certification v1.1 (Mike/Smith)</a:t>
            </a:r>
          </a:p>
          <a:p>
            <a:pPr lvl="1"/>
            <a:r>
              <a:t>Stable working drafts/beta tools in Q2 2019</a:t>
            </a:r>
          </a:p>
          <a:p>
            <a:pPr/>
            <a:r>
              <a:t>IPP Job Extensions v2.0 (Mike)</a:t>
            </a:r>
          </a:p>
          <a:p>
            <a:pPr lvl="1"/>
            <a:r>
              <a:t>Finalize status of "document-format-details"</a:t>
            </a:r>
          </a:p>
          <a:p>
            <a:pPr lvl="1"/>
            <a:r>
              <a:t>PWG WG Last Call in Q2 2019</a:t>
            </a:r>
          </a:p>
          <a:p>
            <a:pPr/>
            <a:r>
              <a:t>IPP System Service v1.0 (Ira/Mike)</a:t>
            </a:r>
          </a:p>
          <a:p>
            <a:pPr lvl="1"/>
            <a:r>
              <a:t>Stable working draft and IPP WG Last Call in Q2 2019</a:t>
            </a:r>
          </a:p>
        </p:txBody>
      </p:sp>
      <p:sp>
        <p:nvSpPr>
          <p:cNvPr id="51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1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1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1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1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17" name="More Information"/>
          <p:cNvSpPr txBox="1"/>
          <p:nvPr>
            <p:ph type="title"/>
          </p:nvPr>
        </p:nvSpPr>
        <p:spPr>
          <a:prstGeom prst="rect">
            <a:avLst/>
          </a:prstGeom>
        </p:spPr>
        <p:txBody>
          <a:bodyPr/>
          <a:lstStyle/>
          <a:p>
            <a:pPr/>
            <a:r>
              <a:t>More Information</a:t>
            </a:r>
          </a:p>
        </p:txBody>
      </p:sp>
      <p:sp>
        <p:nvSpPr>
          <p:cNvPr id="518"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April 25, 2018 and May 9, 2019 at 3pm ET</a:t>
            </a:r>
          </a:p>
        </p:txBody>
      </p:sp>
      <p:sp>
        <p:nvSpPr>
          <p:cNvPr id="51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MFD Alerts v1.1</a:t>
            </a:r>
          </a:p>
          <a:p>
            <a:pPr lvl="1"/>
            <a:r>
              <a:t>Michael Sweet (Apple) – IPP 3D Printing Extensions v1.1, IPP Document Object v1.1, IPP Encrypted Jobs and Documents, IPP Everywhere v1.1, IPP Everywhere Printer Self-Certification Manual v1.1, IPP Job Extensions v2.0, IPP System Service, PWG Safe G-Code Subset for 3D Printing v1.0</a:t>
            </a:r>
          </a:p>
          <a:p>
            <a:pPr lvl="1"/>
            <a:r>
              <a:t>Smith Kennedy (HP Inc.) – IPP Authentication Methods, IPP Encrypted Jobs and Documents, IPP Enterprise Printing Extensions v1.0 (EPX)</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2)"/>
          <p:cNvSpPr txBox="1"/>
          <p:nvPr>
            <p:ph type="title"/>
          </p:nvPr>
        </p:nvSpPr>
        <p:spPr>
          <a:prstGeom prst="rect">
            <a:avLst/>
          </a:prstGeom>
        </p:spPr>
        <p:txBody>
          <a:bodyPr/>
          <a:lstStyle/>
          <a:p>
            <a:pPr/>
            <a:r>
              <a:t>Status (1/2)</a:t>
            </a:r>
          </a:p>
        </p:txBody>
      </p:sp>
      <p:sp>
        <p:nvSpPr>
          <p:cNvPr id="130" name="PWG Specifications in development:…"/>
          <p:cNvSpPr txBox="1"/>
          <p:nvPr>
            <p:ph type="body" idx="1"/>
          </p:nvPr>
        </p:nvSpPr>
        <p:spPr>
          <a:prstGeom prst="rect">
            <a:avLst/>
          </a:prstGeom>
        </p:spPr>
        <p:txBody>
          <a:bodyPr/>
          <a:lstStyle/>
          <a:p>
            <a:pPr/>
            <a:r>
              <a:t>PWG Specifications in development:</a:t>
            </a:r>
          </a:p>
          <a:p>
            <a:pPr lvl="1"/>
            <a:r>
              <a:t>IPP 3D Printing Extensions v1.1		- </a:t>
            </a:r>
            <a:r>
              <a:rPr i="1"/>
              <a:t>Approved</a:t>
            </a:r>
          </a:p>
          <a:p>
            <a:pPr lvl="1"/>
            <a:r>
              <a:t>IPP Document Object v1.1			- Stable Draft</a:t>
            </a:r>
          </a:p>
          <a:p>
            <a:pPr lvl="1"/>
            <a:r>
              <a:t>IPP Everywhere v1.1			- Stable Draft</a:t>
            </a:r>
          </a:p>
          <a:p>
            <a:pPr lvl="1"/>
            <a:r>
              <a:t>IPP Everywhere Printer Self-Certification 	- Prototype Draft</a:t>
            </a:r>
            <a:br/>
            <a:r>
              <a:t>Manual v1.1</a:t>
            </a:r>
          </a:p>
          <a:p>
            <a:pPr lvl="1"/>
            <a:r>
              <a:t>IPP Job Extensions v2.0			- Prototype Draft</a:t>
            </a:r>
          </a:p>
          <a:p>
            <a:pPr lvl="1"/>
            <a:r>
              <a:t>IPP Enterprise Printing Extensions v1.0	- Initial Draft</a:t>
            </a:r>
          </a:p>
          <a:p>
            <a:pPr lvl="1"/>
            <a:r>
              <a:t>IPP System Service v1.0			- Prototype Draft</a:t>
            </a:r>
          </a:p>
          <a:p>
            <a:pPr lvl="1"/>
            <a:r>
              <a:t>MFD Alerts v1.1				- </a:t>
            </a:r>
            <a:r>
              <a:rPr i="1"/>
              <a:t>Approved</a:t>
            </a:r>
          </a:p>
          <a:p>
            <a:pPr/>
            <a:r>
              <a:t>IPP Best Practice in development:</a:t>
            </a:r>
          </a:p>
          <a:p>
            <a:pPr lvl="1"/>
            <a:r>
              <a:t>IPP Authentication Methods			- </a:t>
            </a:r>
            <a:r>
              <a:rPr i="1"/>
              <a:t>PWG Last Call</a:t>
            </a:r>
            <a:endParaRPr i="1"/>
          </a:p>
          <a:p>
            <a:pPr lvl="1"/>
            <a:r>
              <a:t>IPP Encrypted Jobs and Documents		- Interim Draft</a:t>
            </a:r>
          </a:p>
          <a:p>
            <a:pPr lvl="1"/>
            <a:r>
              <a:t>PWG Safe G-Code Subset for 3D Printing	- </a:t>
            </a:r>
            <a:r>
              <a:rPr i="1"/>
              <a:t>PWG Formal Vote</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2)"/>
          <p:cNvSpPr txBox="1"/>
          <p:nvPr>
            <p:ph type="title"/>
          </p:nvPr>
        </p:nvSpPr>
        <p:spPr>
          <a:prstGeom prst="rect">
            <a:avLst/>
          </a:prstGeom>
        </p:spPr>
        <p:txBody>
          <a:bodyPr/>
          <a:lstStyle/>
          <a:p>
            <a:pPr/>
            <a:r>
              <a:t>Status (2/2)</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365 printers currently listed</a:t>
            </a:r>
          </a:p>
          <a:p>
            <a:pPr lvl="1"/>
            <a:r>
              <a:t>Second 1.0 self-certification tools update released in October 2017</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3D Printing Topics"/>
          <p:cNvSpPr txBox="1"/>
          <p:nvPr>
            <p:ph type="title"/>
          </p:nvPr>
        </p:nvSpPr>
        <p:spPr>
          <a:prstGeom prst="rect">
            <a:avLst/>
          </a:prstGeom>
        </p:spPr>
        <p:txBody>
          <a:bodyPr/>
          <a:lstStyle/>
          <a:p>
            <a:pPr/>
            <a:r>
              <a:t>3D Printing Topics</a:t>
            </a:r>
          </a:p>
        </p:txBody>
      </p:sp>
      <p:sp>
        <p:nvSpPr>
          <p:cNvPr id="148" name="Work to get wide adoption of IPP 3D v1.1 and PWG Safe G-Code Subset v1.0…"/>
          <p:cNvSpPr txBox="1"/>
          <p:nvPr>
            <p:ph type="body" idx="1"/>
          </p:nvPr>
        </p:nvSpPr>
        <p:spPr>
          <a:prstGeom prst="rect">
            <a:avLst/>
          </a:prstGeom>
        </p:spPr>
        <p:txBody>
          <a:bodyPr/>
          <a:lstStyle/>
          <a:p>
            <a:pPr/>
            <a:r>
              <a:t>Work to get wide adoption of IPP 3D v1.1 and PWG Safe G-Code Subset v1.0</a:t>
            </a:r>
          </a:p>
          <a:p>
            <a:pPr lvl="1"/>
            <a:r>
              <a:t>Reach out to vendors - point to IPP sample code</a:t>
            </a:r>
          </a:p>
          <a:p>
            <a:pPr lvl="1"/>
            <a:r>
              <a:t>Both local printing and cloud</a:t>
            </a:r>
          </a:p>
          <a:p>
            <a:pPr lvl="1"/>
            <a:r>
              <a:t>Can we develop a GUI client prototype?</a:t>
            </a:r>
          </a:p>
          <a:p>
            <a:pPr/>
            <a:r>
              <a:t>Concrete printing</a:t>
            </a:r>
          </a:p>
          <a:p>
            <a:pPr lvl="1"/>
            <a:r>
              <a:t>Material types</a:t>
            </a:r>
          </a:p>
          <a:p>
            <a:pPr lvl="2"/>
            <a:r>
              <a:t>Determine whether other material properties are needed (additives, amount of water, etc.)</a:t>
            </a:r>
          </a:p>
          <a:p>
            <a:pPr lvl="1"/>
            <a:r>
              <a:t>Other print ticket properties needed?</a:t>
            </a:r>
          </a:p>
          <a:p>
            <a:pPr/>
            <a:r>
              <a:t>Liaisons (next slide)</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