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6mmdd-rev.pdf"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60411-rev.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draft-sweet-rfc2910bis" TargetMode="External"/><Relationship Id="rId4" Type="http://schemas.openxmlformats.org/officeDocument/2006/relationships/hyperlink" Target="http://tools.ietf.org/html/draft-sweet-rfc2911bis"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60228-rev.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April 27, 2016</a:t>
            </a:r>
          </a:p>
          <a:p>
            <a:pPr marR="40639">
              <a:spcBef>
                <a:spcPts val="500"/>
              </a:spcBef>
            </a:pPr>
            <a:r>
              <a:t>PWG F2F Meeting</a:t>
            </a:r>
          </a:p>
          <a:p>
            <a:pPr marR="40639">
              <a:spcBef>
                <a:spcPts val="500"/>
              </a:spcBef>
            </a:pPr>
            <a:r>
              <a:t>Boise, ID (HP)</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Shape 154"/>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5"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6" name="Shape 156"/>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57" name="Shape 157"/>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8" name="Shape 15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9" name="Shape 159"/>
          <p:cNvSpPr/>
          <p:nvPr>
            <p:ph type="ctrTitle"/>
          </p:nvPr>
        </p:nvSpPr>
        <p:spPr>
          <a:prstGeom prst="rect">
            <a:avLst/>
          </a:prstGeom>
        </p:spPr>
        <p:txBody>
          <a:bodyPr/>
          <a:lstStyle/>
          <a:p>
            <a:pPr/>
            <a:r>
              <a:t>IPP Workgroup Session, Day 2</a:t>
            </a:r>
          </a:p>
        </p:txBody>
      </p:sp>
      <p:sp>
        <p:nvSpPr>
          <p:cNvPr id="160" name="Shape 160"/>
          <p:cNvSpPr/>
          <p:nvPr>
            <p:ph type="subTitle" sz="half" idx="1"/>
          </p:nvPr>
        </p:nvSpPr>
        <p:spPr>
          <a:prstGeom prst="rect">
            <a:avLst/>
          </a:prstGeom>
        </p:spPr>
        <p:txBody>
          <a:bodyPr/>
          <a:lstStyle/>
          <a:p>
            <a:pPr marR="40639">
              <a:spcBef>
                <a:spcPts val="500"/>
              </a:spcBef>
            </a:pPr>
            <a:r>
              <a:t>April 27, 2016</a:t>
            </a:r>
          </a:p>
          <a:p>
            <a:pPr marR="40639">
              <a:spcBef>
                <a:spcPts val="500"/>
              </a:spcBef>
            </a:pPr>
            <a:r>
              <a:t>PWG F2F Meeting</a:t>
            </a:r>
          </a:p>
          <a:p>
            <a:pPr marR="40639">
              <a:spcBef>
                <a:spcPts val="500"/>
              </a:spcBef>
            </a:pPr>
            <a:r>
              <a:t>Boise, ID (HP)</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Shape 16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5" name="Shape 16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66" name="Shape 16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Shape 16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8" name="Shape 168"/>
          <p:cNvSpPr/>
          <p:nvPr>
            <p:ph type="title"/>
          </p:nvPr>
        </p:nvSpPr>
        <p:spPr>
          <a:prstGeom prst="rect">
            <a:avLst/>
          </a:prstGeom>
        </p:spPr>
        <p:txBody>
          <a:bodyPr/>
          <a:lstStyle/>
          <a:p>
            <a:pPr/>
            <a:r>
              <a:t>Agenda</a:t>
            </a:r>
          </a:p>
        </p:txBody>
      </p:sp>
      <p:graphicFrame>
        <p:nvGraphicFramePr>
          <p:cNvPr id="169" name="Table 169"/>
          <p:cNvGraphicFramePr/>
          <p:nvPr/>
        </p:nvGraphicFramePr>
        <p:xfrm>
          <a:off x="1441449" y="2608965"/>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1:00 - 1:15</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70" name="Shape 170"/>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27, 2016</a:t>
            </a:r>
          </a:p>
        </p:txBody>
      </p:sp>
      <p:graphicFrame>
        <p:nvGraphicFramePr>
          <p:cNvPr id="171" name="Table 171"/>
          <p:cNvGraphicFramePr/>
          <p:nvPr/>
        </p:nvGraphicFramePr>
        <p:xfrm>
          <a:off x="1441449" y="5497330"/>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Printing Extensions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Proposals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bl>
          </a:graphicData>
        </a:graphic>
      </p:graphicFrame>
      <p:sp>
        <p:nvSpPr>
          <p:cNvPr id="172" name="Shape 172"/>
          <p:cNvSpPr/>
          <p:nvPr/>
        </p:nvSpPr>
        <p:spPr>
          <a:xfrm>
            <a:off x="1416050" y="4885699"/>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28, 2016</a:t>
            </a:r>
          </a:p>
        </p:txBody>
      </p:sp>
      <p:sp>
        <p:nvSpPr>
          <p:cNvPr id="173" name="Shape 173"/>
          <p:cNvSpPr/>
          <p:nvPr/>
        </p:nvSpPr>
        <p:spPr>
          <a:xfrm>
            <a:off x="787400" y="1671176"/>
            <a:ext cx="10845800" cy="281422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7" name="Shape 17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8" name="Shape 17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79" name="Shape 17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0" name="Shape 180"/>
          <p:cNvSpPr/>
          <p:nvPr>
            <p:ph type="title"/>
          </p:nvPr>
        </p:nvSpPr>
        <p:spPr>
          <a:prstGeom prst="rect">
            <a:avLst/>
          </a:prstGeom>
        </p:spPr>
        <p:txBody>
          <a:bodyPr/>
          <a:lstStyle/>
          <a:p>
            <a:pPr/>
            <a:r>
              <a:t>IPP 3D Printing Extensions</a:t>
            </a:r>
          </a:p>
        </p:txBody>
      </p:sp>
      <p:sp>
        <p:nvSpPr>
          <p:cNvPr id="181" name="Shape 181"/>
          <p:cNvSpPr/>
          <p:nvPr>
            <p:ph type="body" idx="1"/>
          </p:nvPr>
        </p:nvSpPr>
        <p:spPr>
          <a:prstGeom prst="rect">
            <a:avLst/>
          </a:prstGeom>
        </p:spPr>
        <p:txBody>
          <a:bodyPr/>
          <a:lstStyle/>
          <a:p>
            <a:pPr/>
            <a:r>
              <a:t>Current draft (interim):</a:t>
            </a:r>
          </a:p>
          <a:p>
            <a:pPr lvl="1"/>
            <a:r>
              <a:rPr u="sng">
                <a:hlinkClick r:id="rId3" invalidUrl="" action="" tgtFrame="" tooltip="" history="1" highlightClick="0" endSnd="0"/>
              </a:rPr>
              <a:t>http://ftp.pwg.org/pub/pwg/ipp/wd/wd-ipp3d10-2016mmdd-rev.pdf</a:t>
            </a:r>
          </a:p>
          <a:p>
            <a:pPr/>
            <a:r>
              <a:t>Proposed schedule:</a:t>
            </a:r>
          </a:p>
          <a:p>
            <a:pPr lvl="1"/>
            <a:r>
              <a:t>Prototype draft (content complete) Q3 2016</a:t>
            </a:r>
          </a:p>
          <a:p>
            <a:pPr/>
            <a:r>
              <a:t>Items for discussion:</a:t>
            </a:r>
          </a:p>
          <a:p>
            <a:pPr lvl="1"/>
            <a:r>
              <a:t>How to best express print quality intent in job ticket (next slide)?</a:t>
            </a:r>
          </a:p>
        </p:txBody>
      </p:sp>
      <p:sp>
        <p:nvSpPr>
          <p:cNvPr id="182" name="Shape 18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4" name="Shape 18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6" name="Shape 1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7" name="Shape 18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88" name="Shape 18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9" name="Shape 189"/>
          <p:cNvSpPr/>
          <p:nvPr>
            <p:ph type="title"/>
          </p:nvPr>
        </p:nvSpPr>
        <p:spPr>
          <a:prstGeom prst="rect">
            <a:avLst/>
          </a:prstGeom>
        </p:spPr>
        <p:txBody>
          <a:bodyPr/>
          <a:lstStyle/>
          <a:p>
            <a:pPr/>
            <a:r>
              <a:t>Print Quality Intent</a:t>
            </a:r>
          </a:p>
        </p:txBody>
      </p:sp>
      <p:sp>
        <p:nvSpPr>
          <p:cNvPr id="190" name="Shape 190"/>
          <p:cNvSpPr/>
          <p:nvPr>
            <p:ph type="body" idx="1"/>
          </p:nvPr>
        </p:nvSpPr>
        <p:spPr>
          <a:prstGeom prst="rect">
            <a:avLst/>
          </a:prstGeom>
        </p:spPr>
        <p:txBody>
          <a:bodyPr/>
          <a:lstStyle/>
          <a:p>
            <a:pPr/>
            <a:r>
              <a:t>IPP currently has some existing attributes:</a:t>
            </a:r>
          </a:p>
          <a:p>
            <a:pPr lvl="1"/>
            <a:r>
              <a:t>print-quality (type2 enum): Simple numeric quality levels: 'draft', 'normal', and 'high' (best)</a:t>
            </a:r>
          </a:p>
          <a:p>
            <a:pPr lvl="1"/>
            <a:r>
              <a:t>print-content-optimize (type2 keyword): Simple string describing print quality priority: 'auto', 'graphic', 'photo', 'text', 'text-and-graphic'</a:t>
            </a:r>
          </a:p>
          <a:p>
            <a:pPr lvl="1"/>
            <a:r>
              <a:t>printer-resolution (resolution): Numeric output resolution</a:t>
            </a:r>
          </a:p>
          <a:p>
            <a:pPr/>
            <a:r>
              <a:t>First pass of 3D extensions defined many attributes specific to FDM printing:</a:t>
            </a:r>
          </a:p>
          <a:p>
            <a:pPr lvl="1"/>
            <a:r>
              <a:t>Fill percent, shell and layer thickness, print speed</a:t>
            </a:r>
          </a:p>
          <a:p>
            <a:pPr lvl="1"/>
            <a:r>
              <a:t>Discussions at the last F2F lead us to remove these and re-think how to specify print quality differently</a:t>
            </a:r>
          </a:p>
        </p:txBody>
      </p:sp>
      <p:sp>
        <p:nvSpPr>
          <p:cNvPr id="191" name="Shape 19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5" name="Shape 19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6" name="Shape 19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97" name="Shape 19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8" name="Shape 198"/>
          <p:cNvSpPr/>
          <p:nvPr>
            <p:ph type="title"/>
          </p:nvPr>
        </p:nvSpPr>
        <p:spPr>
          <a:prstGeom prst="rect">
            <a:avLst/>
          </a:prstGeom>
        </p:spPr>
        <p:txBody>
          <a:bodyPr/>
          <a:lstStyle/>
          <a:p>
            <a:pPr/>
            <a:r>
              <a:t>Print Quality Intent (con't)</a:t>
            </a:r>
          </a:p>
        </p:txBody>
      </p:sp>
      <p:sp>
        <p:nvSpPr>
          <p:cNvPr id="199" name="Shape 199"/>
          <p:cNvSpPr/>
          <p:nvPr>
            <p:ph type="body" idx="1"/>
          </p:nvPr>
        </p:nvSpPr>
        <p:spPr>
          <a:prstGeom prst="rect">
            <a:avLst/>
          </a:prstGeom>
        </p:spPr>
        <p:txBody>
          <a:bodyPr/>
          <a:lstStyle/>
          <a:p>
            <a:pPr/>
            <a:r>
              <a:t>Second pass of 3D extensions defines a single additional attribute:</a:t>
            </a:r>
          </a:p>
          <a:p>
            <a:pPr lvl="1"/>
            <a:r>
              <a:t>print-quality-details (1setOf type2 keyword): List of strings describing desired output characteristics such as 'accuracy' for dimensional accuracy, 'material' for minimizing material usage, 'opacity' for maximizing the opacity of the print, 'speed' for maximum print speed.</a:t>
            </a:r>
          </a:p>
          <a:p>
            <a:pPr/>
            <a:r>
              <a:t>Feedback on the "print-quality-details" attribute so far:</a:t>
            </a:r>
          </a:p>
          <a:p>
            <a:pPr lvl="1"/>
            <a:r>
              <a:t>May be hard to implement - how to map to slicer parameters, some things are more design (object) details and not something that the printer could automatically for the current state of the art, etc.</a:t>
            </a:r>
          </a:p>
          <a:p>
            <a:pPr lvl="1"/>
            <a:r>
              <a:t>'strength' (one of the proposed keywords) is really specifying an optimization of the strength-to-weight ratio</a:t>
            </a:r>
          </a:p>
          <a:p>
            <a:pPr lvl="2"/>
            <a:r>
              <a:t>Need to review all keywords (naming and definitions)</a:t>
            </a:r>
          </a:p>
          <a:p>
            <a:pPr lvl="1"/>
            <a:r>
              <a:t>How will this look in the Client UI?</a:t>
            </a:r>
          </a:p>
          <a:p>
            <a:pPr lvl="1"/>
            <a:r>
              <a:t>What if the Client specifies all of the supported values?</a:t>
            </a:r>
          </a:p>
        </p:txBody>
      </p:sp>
      <p:sp>
        <p:nvSpPr>
          <p:cNvPr id="200" name="Shape 20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4" name="Shape 20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5" name="Shape 20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6" name="Shape 20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7" name="Shape 207"/>
          <p:cNvSpPr/>
          <p:nvPr>
            <p:ph type="title"/>
          </p:nvPr>
        </p:nvSpPr>
        <p:spPr>
          <a:prstGeom prst="rect">
            <a:avLst/>
          </a:prstGeom>
        </p:spPr>
        <p:txBody>
          <a:bodyPr/>
          <a:lstStyle/>
          <a:p>
            <a:pPr/>
            <a:r>
              <a:t>Print Quality Intent (con't)</a:t>
            </a:r>
          </a:p>
        </p:txBody>
      </p:sp>
      <p:sp>
        <p:nvSpPr>
          <p:cNvPr id="208" name="Shape 208"/>
          <p:cNvSpPr/>
          <p:nvPr>
            <p:ph type="body" idx="1"/>
          </p:nvPr>
        </p:nvSpPr>
        <p:spPr>
          <a:prstGeom prst="rect">
            <a:avLst/>
          </a:prstGeom>
        </p:spPr>
        <p:txBody>
          <a:bodyPr/>
          <a:lstStyle/>
          <a:p>
            <a:pPr/>
            <a:r>
              <a:t>Is the "print-quality-details" approach viable?</a:t>
            </a:r>
          </a:p>
          <a:p>
            <a:pPr/>
            <a:r>
              <a:t>What kinds of things do we want to specify for print quality intent?</a:t>
            </a:r>
          </a:p>
        </p:txBody>
      </p:sp>
      <p:sp>
        <p:nvSpPr>
          <p:cNvPr id="209" name="Shape 20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2" name="Shape 212"/>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3"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4" name="Shape 214"/>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15" name="Shape 215"/>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6" name="Shape 216"/>
          <p:cNvSpPr/>
          <p:nvPr>
            <p:ph type="ctrTitle"/>
          </p:nvPr>
        </p:nvSpPr>
        <p:spPr>
          <a:prstGeom prst="rect">
            <a:avLst/>
          </a:prstGeom>
        </p:spPr>
        <p:txBody>
          <a:bodyPr/>
          <a:lstStyle/>
          <a:p>
            <a:pPr/>
            <a:r>
              <a:t>Lunch Break</a:t>
            </a:r>
          </a:p>
        </p:txBody>
      </p:sp>
      <p:sp>
        <p:nvSpPr>
          <p:cNvPr id="217" name="Shape 217"/>
          <p:cNvSpPr/>
          <p:nvPr>
            <p:ph type="subTitle" sz="half" idx="1"/>
          </p:nvPr>
        </p:nvSpPr>
        <p:spPr>
          <a:prstGeom prst="rect">
            <a:avLst/>
          </a:prstGeom>
        </p:spPr>
        <p:txBody>
          <a:bodyPr/>
          <a:lstStyle/>
          <a:p>
            <a:pPr/>
          </a:p>
        </p:txBody>
      </p:sp>
      <p:sp>
        <p:nvSpPr>
          <p:cNvPr id="218" name="Shape 21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Shape 22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Shape 22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24" name="Shape 22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Shape 225"/>
          <p:cNvSpPr/>
          <p:nvPr>
            <p:ph type="title"/>
          </p:nvPr>
        </p:nvSpPr>
        <p:spPr>
          <a:prstGeom prst="rect">
            <a:avLst/>
          </a:prstGeom>
        </p:spPr>
        <p:txBody>
          <a:bodyPr/>
          <a:lstStyle/>
          <a:p>
            <a:pPr/>
            <a:r>
              <a:t>IPP Finishings 2.1</a:t>
            </a:r>
          </a:p>
        </p:txBody>
      </p:sp>
      <p:sp>
        <p:nvSpPr>
          <p:cNvPr id="226" name="Shape 226"/>
          <p:cNvSpPr/>
          <p:nvPr>
            <p:ph type="body" idx="1"/>
          </p:nvPr>
        </p:nvSpPr>
        <p:spPr>
          <a:prstGeom prst="rect">
            <a:avLst/>
          </a:prstGeom>
        </p:spPr>
        <p:txBody>
          <a:bodyPr/>
          <a:lstStyle/>
          <a:p>
            <a:pPr/>
            <a:r>
              <a:t>Current draft (interim draft):</a:t>
            </a:r>
          </a:p>
          <a:p>
            <a:pPr lvl="1"/>
            <a:r>
              <a:rPr u="sng">
                <a:hlinkClick r:id="rId3" invalidUrl="" action="" tgtFrame="" tooltip="" history="1" highlightClick="0" endSnd="0"/>
              </a:rPr>
              <a:t>http://ftp.pwg.org/pub/pwg/ipp/wd/wd-ippfinishings21-20160411-rev.pdf</a:t>
            </a:r>
          </a:p>
          <a:p>
            <a:pPr/>
            <a:r>
              <a:t>Issues to discuss:</a:t>
            </a:r>
          </a:p>
          <a:p>
            <a:pPr lvl="1"/>
            <a:r>
              <a:t>How to handle finishings that are specific to media orientation/media path?</a:t>
            </a:r>
          </a:p>
          <a:p>
            <a:pPr lvl="1"/>
            <a:r>
              <a:t>Angles: clockwise or counter-clockwise?</a:t>
            </a:r>
          </a:p>
          <a:p>
            <a:pPr lvl="1"/>
            <a:r>
              <a:t>Proposals from Canon (following slides)</a:t>
            </a:r>
          </a:p>
          <a:p>
            <a:pPr/>
            <a:r>
              <a:t>Proposed schedule:</a:t>
            </a:r>
          </a:p>
          <a:p>
            <a:pPr lvl="1"/>
            <a:r>
              <a:t>Prototype draft (content complete) Q3 2016</a:t>
            </a:r>
          </a:p>
        </p:txBody>
      </p:sp>
      <p:sp>
        <p:nvSpPr>
          <p:cNvPr id="227" name="Shape 2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1" name="Shape 23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2" name="Shape 23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33" name="Shape 23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4" name="Shape 234"/>
          <p:cNvSpPr/>
          <p:nvPr>
            <p:ph type="title"/>
          </p:nvPr>
        </p:nvSpPr>
        <p:spPr>
          <a:prstGeom prst="rect">
            <a:avLst/>
          </a:prstGeom>
        </p:spPr>
        <p:txBody>
          <a:bodyPr/>
          <a:lstStyle/>
          <a:p>
            <a:pPr/>
            <a:r>
              <a:t>Proposals</a:t>
            </a:r>
          </a:p>
        </p:txBody>
      </p:sp>
      <p:sp>
        <p:nvSpPr>
          <p:cNvPr id="235" name="Shape 235"/>
          <p:cNvSpPr/>
          <p:nvPr>
            <p:ph type="body" idx="1"/>
          </p:nvPr>
        </p:nvSpPr>
        <p:spPr>
          <a:prstGeom prst="rect">
            <a:avLst/>
          </a:prstGeom>
        </p:spPr>
        <p:txBody>
          <a:bodyPr/>
          <a:lstStyle/>
          <a:p>
            <a:pPr/>
            <a:r>
              <a:t>Multi-hole punch</a:t>
            </a:r>
          </a:p>
          <a:p>
            <a:pPr/>
            <a:r>
              <a:t>Job account password</a:t>
            </a:r>
          </a:p>
        </p:txBody>
      </p:sp>
      <p:sp>
        <p:nvSpPr>
          <p:cNvPr id="236" name="Shape 23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Multi-Hole Punch</a:t>
            </a:r>
          </a:p>
        </p:txBody>
      </p:sp>
      <p:sp>
        <p:nvSpPr>
          <p:cNvPr id="244" name="Shape 244"/>
          <p:cNvSpPr/>
          <p:nvPr>
            <p:ph type="body" idx="1"/>
          </p:nvPr>
        </p:nvSpPr>
        <p:spPr>
          <a:prstGeom prst="rect">
            <a:avLst/>
          </a:prstGeom>
        </p:spPr>
        <p:txBody>
          <a:bodyPr/>
          <a:lstStyle/>
          <a:p>
            <a:pPr/>
            <a:r>
              <a:t>The following are IPP finishings enum values defined for punch</a:t>
            </a:r>
          </a:p>
          <a:p>
            <a:pPr lvl="1"/>
            <a:r>
              <a:t>Position and number of punches up to four: ‘punch-dual-left’, …, ‘punch-triple-left’, …, ‘punch-quad-bottom’</a:t>
            </a:r>
          </a:p>
          <a:p>
            <a:pPr/>
            <a:r>
              <a:t>Issue</a:t>
            </a:r>
          </a:p>
          <a:p>
            <a:pPr lvl="1"/>
            <a:r>
              <a:t>Lacking definition for multiple hole punching., e.g., 30 rings, 26 rings, etc.</a:t>
            </a:r>
          </a:p>
          <a:p>
            <a:pPr/>
            <a:r>
              <a:t>Proposal</a:t>
            </a:r>
          </a:p>
          <a:p>
            <a:pPr lvl="1"/>
            <a:r>
              <a:t>Instead of defining all possible number of punches, we request to add these ‘multi-hole’ finishings enum values.</a:t>
            </a:r>
          </a:p>
          <a:p>
            <a:pPr lvl="2"/>
            <a:r>
              <a:t>‘punch-multi-hole-left’, ‘punch-multi-hole-top’, ‘punch-multi-hole-right’, ‘punch-multi-hole-bottom’</a:t>
            </a:r>
          </a:p>
          <a:p>
            <a:pPr lvl="1"/>
            <a:r>
              <a:t>In addition, define ’punching-number’ attribute (integer) as a member of “finishings-col/punching”.</a:t>
            </a:r>
          </a:p>
          <a:p>
            <a:pPr lvl="1"/>
            <a:r>
              <a:t>When a client specifies ‘punch-multi-hole-XX’ in a finishing-template, the client, at the same time, needs to specify the number of punch holes as “punching-number” (for example, “26”).</a:t>
            </a:r>
          </a:p>
        </p:txBody>
      </p:sp>
      <p:sp>
        <p:nvSpPr>
          <p:cNvPr id="245" name="Shape 2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78" name="Shape 7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3" name="Shape 83"/>
          <p:cNvSpPr/>
          <p:nvPr>
            <p:ph type="title"/>
          </p:nvPr>
        </p:nvSpPr>
        <p:spPr>
          <a:prstGeom prst="rect">
            <a:avLst/>
          </a:prstGeom>
        </p:spPr>
        <p:txBody>
          <a:bodyPr/>
          <a:lstStyle/>
          <a:p>
            <a:pPr/>
            <a:r>
              <a:t>Agenda</a:t>
            </a:r>
          </a:p>
        </p:txBody>
      </p:sp>
      <p:graphicFrame>
        <p:nvGraphicFramePr>
          <p:cNvPr id="84" name="Table 84"/>
          <p:cNvGraphicFramePr/>
          <p:nvPr/>
        </p:nvGraphicFramePr>
        <p:xfrm>
          <a:off x="1441449" y="2608965"/>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1:00 - 1:15</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85" name="Shape 85"/>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27, 2016</a:t>
            </a:r>
          </a:p>
        </p:txBody>
      </p:sp>
      <p:graphicFrame>
        <p:nvGraphicFramePr>
          <p:cNvPr id="86" name="Table 86"/>
          <p:cNvGraphicFramePr/>
          <p:nvPr/>
        </p:nvGraphicFramePr>
        <p:xfrm>
          <a:off x="1441449" y="5497330"/>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Printing Extensions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2:00 - 2:30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Proposals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bl>
          </a:graphicData>
        </a:graphic>
      </p:graphicFrame>
      <p:sp>
        <p:nvSpPr>
          <p:cNvPr id="87" name="Shape 87"/>
          <p:cNvSpPr/>
          <p:nvPr/>
        </p:nvSpPr>
        <p:spPr>
          <a:xfrm>
            <a:off x="1416050" y="4885699"/>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April 28, 2016</a:t>
            </a:r>
          </a:p>
        </p:txBody>
      </p:sp>
      <p:sp>
        <p:nvSpPr>
          <p:cNvPr id="88" name="Shape 88"/>
          <p:cNvSpPr/>
          <p:nvPr/>
        </p:nvSpPr>
        <p:spPr>
          <a:xfrm>
            <a:off x="1079500" y="4794249"/>
            <a:ext cx="10845800" cy="4181510"/>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Job Account Password</a:t>
            </a:r>
          </a:p>
        </p:txBody>
      </p:sp>
      <p:sp>
        <p:nvSpPr>
          <p:cNvPr id="253" name="Shape 253"/>
          <p:cNvSpPr/>
          <p:nvPr>
            <p:ph type="body" idx="1"/>
          </p:nvPr>
        </p:nvSpPr>
        <p:spPr>
          <a:prstGeom prst="rect">
            <a:avLst/>
          </a:prstGeom>
        </p:spPr>
        <p:txBody>
          <a:bodyPr/>
          <a:lstStyle/>
          <a:p>
            <a:pPr marL="383539" indent="-342899">
              <a:defRPr sz="2900"/>
            </a:pPr>
            <a:r>
              <a:t>Issue</a:t>
            </a:r>
          </a:p>
          <a:p>
            <a:pPr lvl="1" marL="783590" indent="-285750">
              <a:defRPr sz="2300"/>
            </a:pPr>
            <a:r>
              <a:t>The following are defined in PWG 5100.3 as attributes to associate print jobs with department account ID: job-account-id, job-account-id-default, job-account-id-supported</a:t>
            </a:r>
          </a:p>
          <a:p>
            <a:pPr lvl="1" marL="783590" indent="-285750">
              <a:defRPr sz="2300"/>
            </a:pPr>
            <a:r>
              <a:t>However, account-id itself is not confidential information. Therefore, any user who knows the account-id of other departments can print out documents by specifying those account ids. </a:t>
            </a:r>
          </a:p>
          <a:p>
            <a:pPr marL="383539" indent="-342899">
              <a:defRPr sz="2900"/>
            </a:pPr>
            <a:r>
              <a:t>Proposal</a:t>
            </a:r>
          </a:p>
          <a:p>
            <a:pPr lvl="1" marL="783590" indent="-285750">
              <a:defRPr sz="2300"/>
            </a:pPr>
            <a:r>
              <a:t>For security enhancement, define attributes to specify a password for using account-id.</a:t>
            </a:r>
          </a:p>
          <a:p>
            <a:pPr lvl="2">
              <a:defRPr sz="2300"/>
            </a:pPr>
            <a:r>
              <a:t>job-account-password</a:t>
            </a:r>
          </a:p>
          <a:p>
            <a:pPr lvl="2">
              <a:defRPr sz="2300"/>
            </a:pPr>
            <a:r>
              <a:t>job-account-password-supported（boolean）</a:t>
            </a:r>
          </a:p>
          <a:p>
            <a:pPr lvl="2">
              <a:defRPr sz="2300"/>
            </a:pPr>
            <a:r>
              <a:t>job-account-password-repertoire-supported (1setOf (type2 keyword))</a:t>
            </a:r>
          </a:p>
          <a:p>
            <a:pPr lvl="1" marL="783590" indent="-285750">
              <a:defRPr sz="2300"/>
            </a:pPr>
            <a:r>
              <a:t>For printers with “job-account-password-supported” set to true, allow clients to set a password for their job-account-id to print out documents. Note that it is implementation dependent as to how the printer is configured with account IDs and account passwords.</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7" name="Shape 25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5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59" name="Shape 25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0" name="Shape 26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1" name="Shape 261"/>
          <p:cNvSpPr/>
          <p:nvPr>
            <p:ph type="ctrTitle"/>
          </p:nvPr>
        </p:nvSpPr>
        <p:spPr>
          <a:prstGeom prst="rect">
            <a:avLst/>
          </a:prstGeom>
        </p:spPr>
        <p:txBody>
          <a:bodyPr/>
          <a:lstStyle/>
          <a:p>
            <a:pPr/>
            <a:r>
              <a:t>Next Steps</a:t>
            </a:r>
          </a:p>
        </p:txBody>
      </p:sp>
      <p:sp>
        <p:nvSpPr>
          <p:cNvPr id="262" name="Shape 262"/>
          <p:cNvSpPr/>
          <p:nvPr>
            <p:ph type="subTitle" sz="half" idx="1"/>
          </p:nvPr>
        </p:nvSpPr>
        <p:spPr>
          <a:prstGeom prst="rect">
            <a:avLst/>
          </a:prstGeom>
        </p:spPr>
        <p:txBody>
          <a:bodyPr/>
          <a:lstStyle/>
          <a:p>
            <a:pPr/>
          </a:p>
        </p:txBody>
      </p:sp>
      <p:sp>
        <p:nvSpPr>
          <p:cNvPr id="263" name="Shape 26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6" name="Shape 26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8" name="Shape 26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9" name="Shape 26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0" name="Shape 270"/>
          <p:cNvSpPr/>
          <p:nvPr>
            <p:ph type="title"/>
          </p:nvPr>
        </p:nvSpPr>
        <p:spPr>
          <a:prstGeom prst="rect">
            <a:avLst/>
          </a:prstGeom>
        </p:spPr>
        <p:txBody>
          <a:bodyPr/>
          <a:lstStyle/>
          <a:p>
            <a:pPr/>
            <a:r>
              <a:t>Next Steps</a:t>
            </a:r>
          </a:p>
        </p:txBody>
      </p:sp>
      <p:sp>
        <p:nvSpPr>
          <p:cNvPr id="271" name="Shape 27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72" name="IPP Schedule.pdf"/>
          <p:cNvPicPr>
            <a:picLocks noChangeAspect="1"/>
          </p:cNvPicPr>
          <p:nvPr/>
        </p:nvPicPr>
        <p:blipFill>
          <a:blip r:embed="rId3">
            <a:extLst/>
          </a:blip>
          <a:stretch>
            <a:fillRect/>
          </a:stretch>
        </p:blipFill>
        <p:spPr>
          <a:xfrm>
            <a:off x="1052246" y="2032000"/>
            <a:ext cx="10900308" cy="6985001"/>
          </a:xfrm>
          <a:prstGeom prst="rect">
            <a:avLst/>
          </a:prstGeom>
        </p:spPr>
      </p:pic>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6" name="Shape 27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7" name="Shape 27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78" name="Shape 27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Shape 27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0" name="Shape 280"/>
          <p:cNvSpPr/>
          <p:nvPr>
            <p:ph type="title"/>
          </p:nvPr>
        </p:nvSpPr>
        <p:spPr>
          <a:prstGeom prst="rect">
            <a:avLst/>
          </a:prstGeom>
        </p:spPr>
        <p:txBody>
          <a:bodyPr/>
          <a:lstStyle/>
          <a:p>
            <a:pPr/>
            <a:r>
              <a:t>Next Steps</a:t>
            </a:r>
          </a:p>
        </p:txBody>
      </p:sp>
      <p:sp>
        <p:nvSpPr>
          <p:cNvPr id="281" name="Shape 281"/>
          <p:cNvSpPr/>
          <p:nvPr>
            <p:ph type="body" idx="1"/>
          </p:nvPr>
        </p:nvSpPr>
        <p:spPr>
          <a:prstGeom prst="rect">
            <a:avLst/>
          </a:prstGeom>
        </p:spPr>
        <p:txBody>
          <a:bodyPr/>
          <a:lstStyle/>
          <a:p>
            <a:pPr/>
            <a:r>
              <a:t>Advance IPP/1.1 to IETF Proposed Standard</a:t>
            </a:r>
          </a:p>
          <a:p>
            <a:pPr lvl="1"/>
            <a:r>
              <a:t>IETF Last Call in Q2/Q3 2016</a:t>
            </a:r>
          </a:p>
          <a:p>
            <a:pPr lvl="1"/>
            <a:r>
              <a:t>IETF process to advance to Internet Standard once published... </a:t>
            </a:r>
          </a:p>
          <a:p>
            <a:pPr/>
            <a:r>
              <a:t>IPP System Service</a:t>
            </a:r>
          </a:p>
          <a:p>
            <a:pPr lvl="1"/>
            <a:r>
              <a:t>Prototype working draft in Q2/Q3 2016</a:t>
            </a:r>
          </a:p>
          <a:p>
            <a:pPr/>
            <a:r>
              <a:t>IPP 3D Printing Extensions</a:t>
            </a:r>
          </a:p>
          <a:p>
            <a:pPr lvl="1"/>
            <a:r>
              <a:t>Prototype working draft in Q3 2016</a:t>
            </a:r>
          </a:p>
          <a:p>
            <a:pPr/>
            <a:r>
              <a:t>IPP Finishings 2.1</a:t>
            </a:r>
          </a:p>
          <a:p>
            <a:pPr lvl="1"/>
            <a:r>
              <a:t>Prototype working draft in Q3 2016</a:t>
            </a:r>
          </a:p>
          <a:p>
            <a:pPr/>
            <a:r>
              <a:t>IPP Transform Service v1.0?</a:t>
            </a:r>
          </a:p>
          <a:p>
            <a:pPr/>
            <a:r>
              <a:t>Other errata (IPP State, etc.)?</a:t>
            </a: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5" name="Shape 28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9" name="Shape 289"/>
          <p:cNvSpPr/>
          <p:nvPr>
            <p:ph type="title"/>
          </p:nvPr>
        </p:nvSpPr>
        <p:spPr>
          <a:prstGeom prst="rect">
            <a:avLst/>
          </a:prstGeom>
        </p:spPr>
        <p:txBody>
          <a:bodyPr/>
          <a:lstStyle/>
          <a:p>
            <a:pPr/>
            <a:r>
              <a:t>More Information</a:t>
            </a:r>
          </a:p>
        </p:txBody>
      </p:sp>
      <p:sp>
        <p:nvSpPr>
          <p:cNvPr id="290" name="Shape 290"/>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May 9, 2016 at 3pm ET and May 16, 2016 at 4pm ET to discuss 3D Printing</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2" name="Shape 9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3" name="Shape 9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94" name="Shape 9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5" name="Shape 95"/>
          <p:cNvSpPr/>
          <p:nvPr>
            <p:ph type="title"/>
          </p:nvPr>
        </p:nvSpPr>
        <p:spPr>
          <a:prstGeom prst="rect">
            <a:avLst/>
          </a:prstGeom>
        </p:spPr>
        <p:txBody>
          <a:bodyPr/>
          <a:lstStyle/>
          <a:p>
            <a:pPr/>
            <a:r>
              <a:t>Charter</a:t>
            </a:r>
          </a:p>
        </p:txBody>
      </p:sp>
      <p:sp>
        <p:nvSpPr>
          <p:cNvPr id="96" name="Shape 96"/>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97" name="Shape 97"/>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05" name="Shape 105"/>
          <p:cNvSpPr/>
          <p:nvPr>
            <p:ph type="title"/>
          </p:nvPr>
        </p:nvSpPr>
        <p:spPr>
          <a:prstGeom prst="rect">
            <a:avLst/>
          </a:prstGeom>
        </p:spPr>
        <p:txBody>
          <a:bodyPr/>
          <a:lstStyle/>
          <a:p>
            <a:pPr/>
            <a:r>
              <a:t>Officers</a:t>
            </a:r>
          </a:p>
        </p:txBody>
      </p:sp>
      <p:sp>
        <p:nvSpPr>
          <p:cNvPr id="106" name="Shape 106"/>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title"/>
          </p:nvPr>
        </p:nvSpPr>
        <p:spPr>
          <a:prstGeom prst="rect">
            <a:avLst/>
          </a:prstGeom>
        </p:spPr>
        <p:txBody>
          <a:bodyPr/>
          <a:lstStyle/>
          <a:p>
            <a:pPr/>
            <a:r>
              <a:t>Status (1/3)</a:t>
            </a:r>
          </a:p>
        </p:txBody>
      </p:sp>
      <p:sp>
        <p:nvSpPr>
          <p:cNvPr id="114" name="Shape 114"/>
          <p:cNvSpPr/>
          <p:nvPr>
            <p:ph type="body" idx="1"/>
          </p:nvPr>
        </p:nvSpPr>
        <p:spPr>
          <a:prstGeom prst="rect">
            <a:avLst/>
          </a:prstGeom>
        </p:spPr>
        <p:txBody>
          <a:bodyPr/>
          <a:lstStyle/>
          <a:p>
            <a:pPr/>
            <a:r>
              <a:t>IETF RFCs in development:</a:t>
            </a:r>
          </a:p>
          <a:p>
            <a:pPr lvl="1"/>
            <a:r>
              <a:t>IETF IPP/1.1: Encoding and Transport (obsoletes RFC 2910/3382)</a:t>
            </a:r>
            <a:br/>
            <a:r>
              <a:t>					- Stable Draft, AD Sponsor</a:t>
            </a:r>
          </a:p>
          <a:p>
            <a:pPr lvl="1"/>
            <a:r>
              <a:t>IETF IPP/1.1: Model and Semantics (obsoletes RFC 2911/3381/3382)</a:t>
            </a:r>
            <a:br/>
            <a:r>
              <a:t>					- Stable Draft, AD Sponsor</a:t>
            </a:r>
            <a:br/>
          </a:p>
          <a:p>
            <a:pPr/>
            <a:r>
              <a:t>PWG Specifications in development:</a:t>
            </a:r>
          </a:p>
          <a:p>
            <a:pPr lvl="1"/>
            <a:r>
              <a:t>IPP 3D Printing Extensions (3D)	- Interim Draft </a:t>
            </a:r>
          </a:p>
          <a:p>
            <a:pPr lvl="1"/>
            <a:r>
              <a:t>IPP System Service (SYSTEM)	- Interim Draft</a:t>
            </a:r>
          </a:p>
          <a:p>
            <a:pPr lvl="1"/>
            <a:r>
              <a:t>IPP Finishings 2.1 (FIN)		- Interim Draft</a:t>
            </a:r>
          </a:p>
        </p:txBody>
      </p:sp>
      <p:sp>
        <p:nvSpPr>
          <p:cNvPr id="115" name="Shape 11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(2/3)</a:t>
            </a:r>
          </a:p>
        </p:txBody>
      </p:sp>
      <p:sp>
        <p:nvSpPr>
          <p:cNvPr id="123" name="Shape 123"/>
          <p:cNvSpPr/>
          <p:nvPr>
            <p:ph type="body" idx="1"/>
          </p:nvPr>
        </p:nvSpPr>
        <p:spPr>
          <a:prstGeom prst="rect">
            <a:avLst/>
          </a:prstGeom>
        </p:spPr>
        <p:txBody>
          <a:bodyPr/>
          <a:lstStyle/>
          <a:p>
            <a:pPr/>
            <a:r>
              <a:t>Recent Full Standard:</a:t>
            </a:r>
          </a:p>
          <a:p>
            <a:pPr lvl="1"/>
            <a:r>
              <a:t>PWG 5100.12-2015: IPP 2.0, 2.1, and 2.2</a:t>
            </a:r>
          </a:p>
          <a:p>
            <a:pPr/>
            <a:r>
              <a:t>Recent Candidate Standards:</a:t>
            </a:r>
          </a:p>
          <a:p>
            <a:pPr lvl="1"/>
            <a:r>
              <a:t>PWG 5100.20-2016: IPP Everywhere Printer Self-Certification Manual v1.0 (SELFCERT)</a:t>
            </a:r>
          </a:p>
          <a:p>
            <a:pPr lvl="1"/>
            <a:r>
              <a:t>PWG 5100.19-2015: IPP Implementor's Guide v2.0 (IG)</a:t>
            </a:r>
          </a:p>
          <a:p>
            <a:pPr lvl="1"/>
            <a:r>
              <a:t>PWG 5100.18-2015: IPP Shared Infrastructure Extensions (INFRA)</a:t>
            </a:r>
          </a:p>
          <a:p>
            <a:pPr/>
            <a:r>
              <a:t>Recent IETF RFCs:</a:t>
            </a:r>
          </a:p>
          <a:p>
            <a:pPr lvl="1"/>
            <a:r>
              <a:t>RFC 7612: LDAP Schema for Printer Services</a:t>
            </a:r>
          </a:p>
          <a:p>
            <a:pPr lvl="1"/>
            <a:r>
              <a:t>RFC 7472: IPP over HTTPS Transport Binding and “ipps” URI Scheme</a:t>
            </a:r>
          </a:p>
        </p:txBody>
      </p:sp>
      <p:sp>
        <p:nvSpPr>
          <p:cNvPr id="124" name="Shape 12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(3/3)</a:t>
            </a:r>
          </a:p>
        </p:txBody>
      </p:sp>
      <p:sp>
        <p:nvSpPr>
          <p:cNvPr id="132" name="Shape 132"/>
          <p:cNvSpPr/>
          <p:nvPr>
            <p:ph type="body" idx="1"/>
          </p:nvPr>
        </p:nvSpPr>
        <p:spPr>
          <a:prstGeom prst="rect">
            <a:avLst/>
          </a:prstGeom>
        </p:spPr>
        <p:txBody>
          <a:bodyPr/>
          <a:lstStyle/>
          <a:p>
            <a:pPr/>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invalidUrl="" action="" tgtFrame="" tooltip="" history="1" highlightClick="0" endSnd="0"/>
              </a:rPr>
              <a:t>https://github.com/istopwg/ippregistry</a:t>
            </a:r>
          </a:p>
          <a:p>
            <a:pPr/>
            <a:r>
              <a:t>IPP Everywhere Printer Self-Certifications:</a:t>
            </a:r>
          </a:p>
          <a:p>
            <a:pPr lvl="1"/>
            <a:r>
              <a:t>Submission page:</a:t>
            </a:r>
          </a:p>
          <a:p>
            <a:pPr lvl="2"/>
            <a:r>
              <a:rPr u="sng">
                <a:hlinkClick r:id="rId4" invalidUrl="" action="" tgtFrame="" tooltip="" history="1" highlightClick="0" endSnd="0"/>
              </a:rPr>
              <a:t>https://www.pwg.org/ippeveselfcert</a:t>
            </a:r>
          </a:p>
          <a:p>
            <a:pPr lvl="1"/>
            <a:r>
              <a:t>Printer listing page:</a:t>
            </a:r>
          </a:p>
          <a:p>
            <a:pPr lvl="2"/>
            <a:r>
              <a:rPr u="sng">
                <a:hlinkClick r:id="rId5" invalidUrl="" action="" tgtFrame="" tooltip="" history="1" highlightClick="0" endSnd="0"/>
              </a:rPr>
              <a:t>https://www.pwg.org/printers</a:t>
            </a:r>
          </a:p>
          <a:p>
            <a:pPr lvl="1"/>
            <a:r>
              <a:t>Still waiting for our first submission!</a:t>
            </a: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IETF IPP/1.1 Updates</a:t>
            </a:r>
          </a:p>
        </p:txBody>
      </p:sp>
      <p:sp>
        <p:nvSpPr>
          <p:cNvPr id="141" name="Shape 141"/>
          <p:cNvSpPr/>
          <p:nvPr>
            <p:ph type="body" idx="1"/>
          </p:nvPr>
        </p:nvSpPr>
        <p:spPr>
          <a:prstGeom prst="rect">
            <a:avLst/>
          </a:prstGeom>
        </p:spPr>
        <p:txBody>
          <a:bodyPr/>
          <a:lstStyle/>
          <a:p>
            <a:pPr/>
            <a:r>
              <a:t>Developing two new RFCs to replace (obsolete) RFCs 2910, 2911, 3381 (deprecated job progress attributes), and 3382 (collection attribute syntax)</a:t>
            </a:r>
          </a:p>
          <a:p>
            <a:pPr/>
            <a:r>
              <a:t>Stable drafts:</a:t>
            </a:r>
          </a:p>
          <a:p>
            <a:pPr lvl="1"/>
            <a:r>
              <a:rPr u="sng">
                <a:hlinkClick r:id="rId3" invalidUrl="" action="" tgtFrame="" tooltip="" history="1" highlightClick="0" endSnd="0"/>
              </a:rPr>
              <a:t>http://tools.ietf.org/html/draft-sweet-rfc2910bis</a:t>
            </a:r>
          </a:p>
          <a:p>
            <a:pPr lvl="1"/>
            <a:r>
              <a:rPr u="sng">
                <a:hlinkClick r:id="rId4" invalidUrl="" action="" tgtFrame="" tooltip="" history="1" highlightClick="0" endSnd="0"/>
              </a:rPr>
              <a:t>http://tools.ietf.org/html/draft-sweet-rfc2911bis</a:t>
            </a:r>
          </a:p>
          <a:p>
            <a:pPr lvl="1">
              <a:defRPr i="1"/>
            </a:pPr>
            <a:r>
              <a:t>Drafts are being AD-sponsored by Barry Leiba, IETF ART Director, for publication as IETF Proposed Standard</a:t>
            </a:r>
          </a:p>
          <a:p>
            <a:pPr lvl="1">
              <a:defRPr i="1"/>
            </a:pPr>
            <a:r>
              <a:t>RFCs will eventually be advanced to IETF Internet Standard through status change (IETF process)</a:t>
            </a:r>
          </a:p>
          <a:p>
            <a:pPr/>
            <a:r>
              <a:t>Proposed schedule:</a:t>
            </a:r>
          </a:p>
          <a:p>
            <a:pPr lvl="1"/>
            <a:r>
              <a:t>IETF Last Call - Q2/Q3 2016</a:t>
            </a:r>
          </a:p>
          <a:p>
            <a:pPr lvl="1"/>
            <a:r>
              <a:t>IESG Approval - Q3/Q4 2016</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IPP System Service (SYSTEM)</a:t>
            </a:r>
          </a:p>
        </p:txBody>
      </p:sp>
      <p:sp>
        <p:nvSpPr>
          <p:cNvPr id="150" name="Shape 150"/>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http://ftp.pwg.org/pub/pwg/ipp/wd/wd-ippsystem10-20160228-rev.pdf</a:t>
            </a:r>
          </a:p>
          <a:p>
            <a:pPr/>
            <a:r>
              <a:t>Proposed Schedule:</a:t>
            </a:r>
          </a:p>
          <a:p>
            <a:pPr lvl="1"/>
            <a:r>
              <a:t>Prototype draft in Q2/Q3 2016</a:t>
            </a:r>
          </a:p>
        </p:txBody>
      </p:sp>
      <p:sp>
        <p:nvSpPr>
          <p:cNvPr id="151" name="Shape 15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