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1pPr>
    <a:lvl2pPr marL="57799" marR="57799" indent="3429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2pPr>
    <a:lvl3pPr marL="57799" marR="57799" indent="6858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3pPr>
    <a:lvl4pPr marL="57799" marR="57799" indent="10287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4pPr>
    <a:lvl5pPr marL="57799" marR="57799" indent="13716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5pPr>
    <a:lvl6pPr marL="57799" marR="57799" indent="17145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6pPr>
    <a:lvl7pPr marL="57799" marR="57799" indent="20574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7pPr>
    <a:lvl8pPr marL="57799" marR="57799" indent="24003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8pPr>
    <a:lvl9pPr marL="57799" marR="57799" indent="27432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hape 65"/>
          <p:cNvSpPr/>
          <p:nvPr>
            <p:ph type="sldImg"/>
          </p:nvPr>
        </p:nvSpPr>
        <p:spPr>
          <a:xfrm>
            <a:off x="1143000" y="685800"/>
            <a:ext cx="4572000" cy="3429000"/>
          </a:xfrm>
          <a:prstGeom prst="rect">
            <a:avLst/>
          </a:prstGeom>
        </p:spPr>
        <p:txBody>
          <a:bodyPr/>
          <a:lstStyle/>
          <a:p>
            <a:pPr/>
          </a:p>
        </p:txBody>
      </p:sp>
      <p:sp>
        <p:nvSpPr>
          <p:cNvPr id="66" name="Shape 6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825500" latinLnBrk="0">
      <a:defRPr>
        <a:latin typeface="Lucida Grande"/>
        <a:ea typeface="Lucida Grande"/>
        <a:cs typeface="Lucida Grande"/>
        <a:sym typeface="Lucida Grande"/>
      </a:defRPr>
    </a:lvl1pPr>
    <a:lvl2pPr indent="228600" defTabSz="825500" latinLnBrk="0">
      <a:defRPr>
        <a:latin typeface="Lucida Grande"/>
        <a:ea typeface="Lucida Grande"/>
        <a:cs typeface="Lucida Grande"/>
        <a:sym typeface="Lucida Grande"/>
      </a:defRPr>
    </a:lvl2pPr>
    <a:lvl3pPr indent="457200" defTabSz="825500" latinLnBrk="0">
      <a:defRPr>
        <a:latin typeface="Lucida Grande"/>
        <a:ea typeface="Lucida Grande"/>
        <a:cs typeface="Lucida Grande"/>
        <a:sym typeface="Lucida Grande"/>
      </a:defRPr>
    </a:lvl3pPr>
    <a:lvl4pPr indent="685800" defTabSz="825500" latinLnBrk="0">
      <a:defRPr>
        <a:latin typeface="Lucida Grande"/>
        <a:ea typeface="Lucida Grande"/>
        <a:cs typeface="Lucida Grande"/>
        <a:sym typeface="Lucida Grande"/>
      </a:defRPr>
    </a:lvl4pPr>
    <a:lvl5pPr indent="914400" defTabSz="825500" latinLnBrk="0">
      <a:defRPr>
        <a:latin typeface="Lucida Grande"/>
        <a:ea typeface="Lucida Grande"/>
        <a:cs typeface="Lucida Grande"/>
        <a:sym typeface="Lucida Grande"/>
      </a:defRPr>
    </a:lvl5pPr>
    <a:lvl6pPr indent="1143000" defTabSz="825500" latinLnBrk="0">
      <a:defRPr>
        <a:latin typeface="Lucida Grande"/>
        <a:ea typeface="Lucida Grande"/>
        <a:cs typeface="Lucida Grande"/>
        <a:sym typeface="Lucida Grande"/>
      </a:defRPr>
    </a:lvl6pPr>
    <a:lvl7pPr indent="1371600" defTabSz="825500" latinLnBrk="0">
      <a:defRPr>
        <a:latin typeface="Lucida Grande"/>
        <a:ea typeface="Lucida Grande"/>
        <a:cs typeface="Lucida Grande"/>
        <a:sym typeface="Lucida Grande"/>
      </a:defRPr>
    </a:lvl7pPr>
    <a:lvl8pPr indent="1600200" defTabSz="825500" latinLnBrk="0">
      <a:defRPr>
        <a:latin typeface="Lucida Grande"/>
        <a:ea typeface="Lucida Grande"/>
        <a:cs typeface="Lucida Grande"/>
        <a:sym typeface="Lucida Grande"/>
      </a:defRPr>
    </a:lvl8pPr>
    <a:lvl9pPr indent="1828800" defTabSz="825500" latinLnBrk="0">
      <a:defRPr>
        <a:latin typeface="Lucida Grande"/>
        <a:ea typeface="Lucida Grande"/>
        <a:cs typeface="Lucida Grande"/>
        <a:sym typeface="Lucida Grand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0" showMasterPhAnim="1">
  <p:cSld name="Title">
    <p:spTree>
      <p:nvGrpSpPr>
        <p:cNvPr id="1" name=""/>
        <p:cNvGrpSpPr/>
        <p:nvPr/>
      </p:nvGrpSpPr>
      <p:grpSpPr>
        <a:xfrm>
          <a:off x="0" y="0"/>
          <a:ext cx="0" cy="0"/>
          <a:chOff x="0" y="0"/>
          <a:chExt cx="0" cy="0"/>
        </a:xfrm>
      </p:grpSpPr>
      <p:sp>
        <p:nvSpPr>
          <p:cNvPr id="16" name="Shape 16"/>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 name="Shape 17"/>
          <p:cNvSpPr/>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 name="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 name="Shape 19"/>
          <p:cNvSpPr/>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20" name="Shape 20"/>
          <p:cNvSpPr/>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 name="Shape 21"/>
          <p:cNvSpPr/>
          <p:nvPr>
            <p:ph type="title"/>
          </p:nvPr>
        </p:nvSpPr>
        <p:spPr>
          <a:xfrm>
            <a:off x="647700" y="4533900"/>
            <a:ext cx="11709400" cy="1803400"/>
          </a:xfrm>
          <a:prstGeom prst="rect">
            <a:avLst/>
          </a:prstGeom>
        </p:spPr>
        <p:txBody>
          <a:bodyPr/>
          <a:lstStyle>
            <a:lvl1pPr>
              <a:defRPr>
                <a:solidFill>
                  <a:srgbClr val="000000"/>
                </a:solidFill>
                <a:uFill>
                  <a:solidFill>
                    <a:srgbClr val="000000"/>
                  </a:solidFill>
                </a:uFill>
              </a:defRPr>
            </a:lvl1pPr>
          </a:lstStyle>
          <a:p>
            <a:pPr/>
            <a:r>
              <a:t>Title Text</a:t>
            </a:r>
          </a:p>
        </p:txBody>
      </p:sp>
      <p:sp>
        <p:nvSpPr>
          <p:cNvPr id="22" name="Shape 22"/>
          <p:cNvSpPr/>
          <p:nvPr>
            <p:ph type="body" sz="half" idx="1"/>
          </p:nvPr>
        </p:nvSpPr>
        <p:spPr>
          <a:xfrm>
            <a:off x="647700" y="6324600"/>
            <a:ext cx="11709400" cy="2895600"/>
          </a:xfrm>
          <a:prstGeom prst="rect">
            <a:avLst/>
          </a:prstGeom>
        </p:spPr>
        <p:txBody>
          <a:bodyPr/>
          <a:lstStyle>
            <a:lvl1pPr marL="0" indent="0">
              <a:buSzTx/>
              <a:buNone/>
              <a:defRPr sz="3400"/>
            </a:lvl1pPr>
            <a:lvl2pPr marL="0" indent="0">
              <a:buSzTx/>
              <a:buNone/>
              <a:defRPr sz="3400"/>
            </a:lvl2pPr>
            <a:lvl3pPr marL="0" indent="0">
              <a:buSzTx/>
              <a:buNone/>
              <a:defRPr sz="3400"/>
            </a:lvl3pPr>
            <a:lvl4pPr marL="0" indent="0">
              <a:buSzTx/>
              <a:buNone/>
              <a:defRPr sz="3400"/>
            </a:lvl4pPr>
            <a:lvl5pPr marL="0" indent="0">
              <a:buSzTx/>
              <a:buNone/>
              <a:defRPr sz="3400"/>
            </a:lvl5pPr>
          </a:lstStyle>
          <a:p>
            <a:pPr/>
            <a:r>
              <a:t>Body Level One</a:t>
            </a:r>
          </a:p>
          <a:p>
            <a:pPr lvl="1"/>
            <a:r>
              <a:t>Body Level Two</a:t>
            </a:r>
          </a:p>
          <a:p>
            <a:pPr lvl="2"/>
            <a:r>
              <a:t>Body Level Three</a:t>
            </a:r>
          </a:p>
          <a:p>
            <a:pPr lvl="3"/>
            <a:r>
              <a:t>Body Level Four</a:t>
            </a:r>
          </a:p>
          <a:p>
            <a:pPr lvl="4"/>
            <a:r>
              <a:t>Body Level Five</a:t>
            </a:r>
          </a:p>
        </p:txBody>
      </p:sp>
      <p:sp>
        <p:nvSpPr>
          <p:cNvPr id="23" name="Shape 2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Bullet Slide">
    <p:spTree>
      <p:nvGrpSpPr>
        <p:cNvPr id="1" name=""/>
        <p:cNvGrpSpPr/>
        <p:nvPr/>
      </p:nvGrpSpPr>
      <p:grpSpPr>
        <a:xfrm>
          <a:off x="0" y="0"/>
          <a:ext cx="0" cy="0"/>
          <a:chOff x="0" y="0"/>
          <a:chExt cx="0" cy="0"/>
        </a:xfrm>
      </p:grpSpPr>
      <p:sp>
        <p:nvSpPr>
          <p:cNvPr id="30" name="Shape 30"/>
          <p:cNvSpPr/>
          <p:nvPr>
            <p:ph type="title"/>
          </p:nvPr>
        </p:nvSpPr>
        <p:spPr>
          <a:prstGeom prst="rect">
            <a:avLst/>
          </a:prstGeom>
        </p:spPr>
        <p:txBody>
          <a:bodyPr/>
          <a:lstStyle/>
          <a:p>
            <a:pPr/>
            <a:r>
              <a:t>Title Text</a:t>
            </a:r>
          </a:p>
        </p:txBody>
      </p:sp>
      <p:sp>
        <p:nvSpPr>
          <p:cNvPr id="31" name="Shape 31"/>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2" name="Shape 3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Diagram Slide">
    <p:spTree>
      <p:nvGrpSpPr>
        <p:cNvPr id="1" name=""/>
        <p:cNvGrpSpPr/>
        <p:nvPr/>
      </p:nvGrpSpPr>
      <p:grpSpPr>
        <a:xfrm>
          <a:off x="0" y="0"/>
          <a:ext cx="0" cy="0"/>
          <a:chOff x="0" y="0"/>
          <a:chExt cx="0" cy="0"/>
        </a:xfrm>
      </p:grpSpPr>
      <p:sp>
        <p:nvSpPr>
          <p:cNvPr id="39" name="Shape 39"/>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0" name="Shape 40"/>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1"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2" name="Shape 42"/>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43" name="Shape 43"/>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4" name="Shape 44"/>
          <p:cNvSpPr/>
          <p:nvPr>
            <p:ph type="title"/>
          </p:nvPr>
        </p:nvSpPr>
        <p:spPr>
          <a:xfrm>
            <a:off x="647700" y="65475"/>
            <a:ext cx="10782300" cy="1447801"/>
          </a:xfrm>
          <a:prstGeom prst="rect">
            <a:avLst/>
          </a:prstGeom>
        </p:spPr>
        <p:txBody>
          <a:bodyPr/>
          <a:lstStyle/>
          <a:p>
            <a:pPr/>
            <a:r>
              <a:t>Title Text</a:t>
            </a:r>
          </a:p>
        </p:txBody>
      </p:sp>
      <p:sp>
        <p:nvSpPr>
          <p:cNvPr id="45" name="Shape 4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2-Column Slide">
    <p:spTree>
      <p:nvGrpSpPr>
        <p:cNvPr id="1" name=""/>
        <p:cNvGrpSpPr/>
        <p:nvPr/>
      </p:nvGrpSpPr>
      <p:grpSpPr>
        <a:xfrm>
          <a:off x="0" y="0"/>
          <a:ext cx="0" cy="0"/>
          <a:chOff x="0" y="0"/>
          <a:chExt cx="0" cy="0"/>
        </a:xfrm>
      </p:grpSpPr>
      <p:sp>
        <p:nvSpPr>
          <p:cNvPr id="52" name="Shape 52"/>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3" name="Shape 53"/>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4"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5" name="Shape 55"/>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56" name="Shape 56"/>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7" name="Shape 57"/>
          <p:cNvSpPr/>
          <p:nvPr>
            <p:ph type="title"/>
          </p:nvPr>
        </p:nvSpPr>
        <p:spPr>
          <a:xfrm>
            <a:off x="647700" y="65475"/>
            <a:ext cx="10744200" cy="1447801"/>
          </a:xfrm>
          <a:prstGeom prst="rect">
            <a:avLst/>
          </a:prstGeom>
        </p:spPr>
        <p:txBody>
          <a:bodyPr/>
          <a:lstStyle/>
          <a:p>
            <a:pPr/>
            <a:r>
              <a:t>Title Text</a:t>
            </a:r>
          </a:p>
        </p:txBody>
      </p:sp>
      <p:sp>
        <p:nvSpPr>
          <p:cNvPr id="58" name="Shape 58"/>
          <p:cNvSpPr/>
          <p:nvPr>
            <p:ph type="body" idx="1"/>
          </p:nvPr>
        </p:nvSpPr>
        <p:spPr>
          <a:xfrm>
            <a:off x="647700" y="1955800"/>
            <a:ext cx="11557000" cy="7480300"/>
          </a:xfrm>
          <a:prstGeom prst="rect">
            <a:avLst/>
          </a:prstGeom>
        </p:spPr>
        <p:txBody>
          <a:bodyPr numCol="2" spcCol="577850"/>
          <a:lstStyle/>
          <a:p>
            <a:pPr/>
            <a:r>
              <a:t>Body Level One</a:t>
            </a:r>
          </a:p>
          <a:p>
            <a:pPr lvl="1"/>
            <a:r>
              <a:t>Body Level Two</a:t>
            </a:r>
          </a:p>
          <a:p>
            <a:pPr lvl="2"/>
            <a:r>
              <a:t>Body Level Three</a:t>
            </a:r>
          </a:p>
          <a:p>
            <a:pPr lvl="3"/>
            <a:r>
              <a:t>Body Level Four</a:t>
            </a:r>
          </a:p>
          <a:p>
            <a:pPr lvl="4"/>
            <a:r>
              <a:t>Body Level Five</a:t>
            </a:r>
          </a:p>
        </p:txBody>
      </p:sp>
      <p:sp>
        <p:nvSpPr>
          <p:cNvPr id="59" name="Shape 5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 name="Shape 4"/>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 name="Shape 5"/>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6" name="Shape 6"/>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7" name="Shape 7"/>
          <p:cNvSpPr/>
          <p:nvPr>
            <p:ph type="title"/>
          </p:nvPr>
        </p:nvSpPr>
        <p:spPr>
          <a:xfrm>
            <a:off x="647700" y="65475"/>
            <a:ext cx="10769600" cy="1447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pPr/>
            <a:r>
              <a:t>Title Text</a:t>
            </a:r>
          </a:p>
        </p:txBody>
      </p:sp>
      <p:sp>
        <p:nvSpPr>
          <p:cNvPr id="8" name="Shape 8"/>
          <p:cNvSpPr/>
          <p:nvPr>
            <p:ph type="body" idx="1"/>
          </p:nvPr>
        </p:nvSpPr>
        <p:spPr>
          <a:xfrm>
            <a:off x="647700" y="1955800"/>
            <a:ext cx="11709400" cy="7480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2pPr marL="783590" indent="-285750">
              <a:spcBef>
                <a:spcPts val="600"/>
              </a:spcBef>
              <a:defRPr sz="2400"/>
            </a:lvl2pPr>
            <a:lvl3pPr marL="1183639" indent="-228600">
              <a:defRPr sz="2400"/>
            </a:lvl3pPr>
            <a:lvl4pPr marL="1640839" indent="-228600">
              <a:spcBef>
                <a:spcPts val="500"/>
              </a:spcBef>
              <a:defRPr sz="1800"/>
            </a:lvl4pPr>
            <a:lvl5pPr marL="2098039" indent="-228600">
              <a:spcBef>
                <a:spcPts val="500"/>
              </a:spcBef>
              <a:defRPr sz="1800"/>
            </a:lvl5pPr>
          </a:lstStyle>
          <a:p>
            <a:pPr/>
            <a:r>
              <a:t>Body Level One</a:t>
            </a:r>
          </a:p>
          <a:p>
            <a:pPr lvl="1"/>
            <a:r>
              <a:t>Body Level Two</a:t>
            </a:r>
          </a:p>
          <a:p>
            <a:pPr lvl="2"/>
            <a:r>
              <a:t>Body Level Three</a:t>
            </a:r>
          </a:p>
          <a:p>
            <a:pPr lvl="3"/>
            <a:r>
              <a:t>Body Level Four</a:t>
            </a:r>
          </a:p>
          <a:p>
            <a:pPr lvl="4"/>
            <a:r>
              <a:t>Body Level Five</a:t>
            </a:r>
          </a:p>
        </p:txBody>
      </p:sp>
      <p:sp>
        <p:nvSpPr>
          <p:cNvPr id="9" name="Shape 9"/>
          <p:cNvSpPr/>
          <p:nvPr>
            <p:ph type="sldNum" sz="quarter" idx="2"/>
          </p:nvPr>
        </p:nvSpPr>
        <p:spPr>
          <a:xfrm>
            <a:off x="12513354" y="9487551"/>
            <a:ext cx="210468" cy="197384"/>
          </a:xfrm>
          <a:prstGeom prst="rect">
            <a:avLst/>
          </a:prstGeom>
          <a:ln w="12700">
            <a:miter lim="400000"/>
          </a:ln>
        </p:spPr>
        <p:txBody>
          <a:bodyPr wrap="none" lIns="0" tIns="0" rIns="0" bIns="0" anchor="ctr">
            <a:spAutoFit/>
          </a:bodyPr>
          <a:lstStyle>
            <a:lvl1pPr marL="0" marR="0" algn="ctr" defTabSz="825500">
              <a:defRPr sz="14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Lst>
  <p:transition xmlns:p14="http://schemas.microsoft.com/office/powerpoint/2010/main" spd="med" advClick="1"/>
  <p:txStyles>
    <p:titleStyle>
      <a:lvl1pPr marL="57799" marR="57799" indent="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1pPr>
      <a:lvl2pPr marL="57799" marR="57799" indent="2286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2pPr>
      <a:lvl3pPr marL="57799" marR="57799" indent="4572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3pPr>
      <a:lvl4pPr marL="57799" marR="57799" indent="6858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4pPr>
      <a:lvl5pPr marL="57799" marR="57799" indent="9144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5pPr>
      <a:lvl6pPr marL="57799" marR="57799" indent="11430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6pPr>
      <a:lvl7pPr marL="57799" marR="57799" indent="13716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7pPr>
      <a:lvl8pPr marL="57799" marR="57799" indent="16002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8pPr>
      <a:lvl9pPr marL="57799" marR="57799" indent="18288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9pPr>
    </p:titleStyle>
    <p:bodyStyle>
      <a:lvl1pPr marL="383540" marR="57799" indent="-3429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1pPr>
      <a:lvl2pPr marL="855027" marR="57799" indent="-357187"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2pPr>
      <a:lvl3pPr marL="1240789" marR="57799" indent="-28575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3pPr>
      <a:lvl4pPr marL="17932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4pPr>
      <a:lvl5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5pPr>
      <a:lvl6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6pPr>
      <a:lvl7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7pPr>
      <a:lvl8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8pPr>
      <a:lvl9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1pPr>
      <a:lvl2pPr marL="0" marR="0" indent="2286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2pPr>
      <a:lvl3pPr marL="0" marR="0" indent="4572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3pPr>
      <a:lvl4pPr marL="0" marR="0" indent="6858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4pPr>
      <a:lvl5pPr marL="0" marR="0" indent="9144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5pPr>
      <a:lvl6pPr marL="0" marR="0" indent="11430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6pPr>
      <a:lvl7pPr marL="0" marR="0" indent="13716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7pPr>
      <a:lvl8pPr marL="0" marR="0" indent="16002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8pPr>
      <a:lvl9pPr marL="0" marR="0" indent="18288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wd/wd-ipp3d10-2016mmdd-rev.pdf" TargetMode="Externa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wd/wd-ippfinishings21-20160411-rev.pdf" TargetMode="Externa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 Id="rId3" Type="http://schemas.openxmlformats.org/officeDocument/2006/relationships/image" Target="../media/image3.png"/></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index.html" TargetMode="External"/><Relationship Id="rId4" Type="http://schemas.openxmlformats.org/officeDocument/2006/relationships/hyperlink" Target="https://www.pwg.org/mailman/listinfo/ipp" TargetMode="Externa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charter/ch-ipp-charter-20151225.pdf" TargetMode="Externa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github.com/istopwg/ippregistry" TargetMode="External"/><Relationship Id="rId4" Type="http://schemas.openxmlformats.org/officeDocument/2006/relationships/hyperlink" Target="https://www.pwg.org/ippeveselfcert" TargetMode="External"/><Relationship Id="rId5" Type="http://schemas.openxmlformats.org/officeDocument/2006/relationships/hyperlink" Target="https://www.pwg.org/printers" TargetMode="External"/><Relationship Id="rId6" Type="http://schemas.openxmlformats.org/officeDocument/2006/relationships/hyperlink" Target="https://github.com/istopwg/ippsample" TargetMode="Externa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tools.ietf.org/html/draft-sweet-rfc2910bis" TargetMode="External"/><Relationship Id="rId4" Type="http://schemas.openxmlformats.org/officeDocument/2006/relationships/hyperlink" Target="http://tools.ietf.org/html/draft-sweet-rfc2911bis" TargetMode="Externa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wd/wd-ippsystem10-20160228-rev.pdf"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Shape 68"/>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69" name="Shape 69"/>
          <p:cNvSpPr/>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70" name="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71" name="Shape 71"/>
          <p:cNvSpPr/>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72" name="Shape 72"/>
          <p:cNvSpPr/>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73" name="Shape 73"/>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4" name="Shape 74"/>
          <p:cNvSpPr/>
          <p:nvPr>
            <p:ph type="ctrTitle"/>
          </p:nvPr>
        </p:nvSpPr>
        <p:spPr>
          <a:prstGeom prst="rect">
            <a:avLst/>
          </a:prstGeom>
        </p:spPr>
        <p:txBody>
          <a:bodyPr/>
          <a:lstStyle/>
          <a:p>
            <a:pPr/>
            <a:r>
              <a:t>IPP Workgroup Session, Day 1</a:t>
            </a:r>
          </a:p>
        </p:txBody>
      </p:sp>
      <p:sp>
        <p:nvSpPr>
          <p:cNvPr id="75" name="Shape 75"/>
          <p:cNvSpPr/>
          <p:nvPr>
            <p:ph type="subTitle" sz="half" idx="1"/>
          </p:nvPr>
        </p:nvSpPr>
        <p:spPr>
          <a:prstGeom prst="rect">
            <a:avLst/>
          </a:prstGeom>
        </p:spPr>
        <p:txBody>
          <a:bodyPr/>
          <a:lstStyle/>
          <a:p>
            <a:pPr marR="40639">
              <a:spcBef>
                <a:spcPts val="500"/>
              </a:spcBef>
            </a:pPr>
            <a:r>
              <a:t>April 27, 2016</a:t>
            </a:r>
          </a:p>
          <a:p>
            <a:pPr marR="40639">
              <a:spcBef>
                <a:spcPts val="500"/>
              </a:spcBef>
            </a:pPr>
            <a:r>
              <a:t>PWG F2F Meeting</a:t>
            </a:r>
          </a:p>
          <a:p>
            <a:pPr marR="40639">
              <a:spcBef>
                <a:spcPts val="500"/>
              </a:spcBef>
            </a:pPr>
            <a:r>
              <a:t>Boise, ID (HP)</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3" name="Shape 153"/>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54" name="Shape 154"/>
          <p:cNvSpPr/>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55" name="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56" name="Shape 156"/>
          <p:cNvSpPr/>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157" name="Shape 157"/>
          <p:cNvSpPr/>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158" name="Shape 158"/>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59" name="Shape 159"/>
          <p:cNvSpPr/>
          <p:nvPr>
            <p:ph type="ctrTitle"/>
          </p:nvPr>
        </p:nvSpPr>
        <p:spPr>
          <a:prstGeom prst="rect">
            <a:avLst/>
          </a:prstGeom>
        </p:spPr>
        <p:txBody>
          <a:bodyPr/>
          <a:lstStyle/>
          <a:p>
            <a:pPr/>
            <a:r>
              <a:t>IPP Workgroup Session, Day 2</a:t>
            </a:r>
          </a:p>
        </p:txBody>
      </p:sp>
      <p:sp>
        <p:nvSpPr>
          <p:cNvPr id="160" name="Shape 160"/>
          <p:cNvSpPr/>
          <p:nvPr>
            <p:ph type="subTitle" sz="half" idx="1"/>
          </p:nvPr>
        </p:nvSpPr>
        <p:spPr>
          <a:prstGeom prst="rect">
            <a:avLst/>
          </a:prstGeom>
        </p:spPr>
        <p:txBody>
          <a:bodyPr/>
          <a:lstStyle/>
          <a:p>
            <a:pPr marR="40639">
              <a:spcBef>
                <a:spcPts val="500"/>
              </a:spcBef>
            </a:pPr>
            <a:r>
              <a:t>April 27, 2016</a:t>
            </a:r>
          </a:p>
          <a:p>
            <a:pPr marR="40639">
              <a:spcBef>
                <a:spcPts val="500"/>
              </a:spcBef>
            </a:pPr>
            <a:r>
              <a:t>PWG F2F Meeting</a:t>
            </a:r>
          </a:p>
          <a:p>
            <a:pPr marR="40639">
              <a:spcBef>
                <a:spcPts val="500"/>
              </a:spcBef>
            </a:pPr>
            <a:r>
              <a:t>Boise, ID (HP)</a:t>
            </a:r>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2" name="Shape 162"/>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63" name="Shape 163"/>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64"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65" name="Shape 165"/>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166" name="Shape 166"/>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67" name="Shape 167"/>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68" name="Shape 168"/>
          <p:cNvSpPr/>
          <p:nvPr>
            <p:ph type="title"/>
          </p:nvPr>
        </p:nvSpPr>
        <p:spPr>
          <a:prstGeom prst="rect">
            <a:avLst/>
          </a:prstGeom>
        </p:spPr>
        <p:txBody>
          <a:bodyPr/>
          <a:lstStyle/>
          <a:p>
            <a:pPr/>
            <a:r>
              <a:t>Agenda</a:t>
            </a:r>
          </a:p>
        </p:txBody>
      </p:sp>
      <p:graphicFrame>
        <p:nvGraphicFramePr>
          <p:cNvPr id="169" name="Table 169"/>
          <p:cNvGraphicFramePr/>
          <p:nvPr/>
        </p:nvGraphicFramePr>
        <p:xfrm>
          <a:off x="1441449" y="2608965"/>
          <a:ext cx="10147301" cy="22352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1:00 - 1:15</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Workgroup Status</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1:15 - 5:00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System Service</a:t>
                      </a:r>
                    </a:p>
                  </a:txBody>
                  <a:tcPr marL="50800" marR="50800" marT="50800" marB="50800" anchor="t" anchorCtr="0" horzOverflow="overflow">
                    <a:lnL w="0">
                      <a:miter lim="400000"/>
                    </a:lnL>
                    <a:lnR w="0">
                      <a:miter lim="400000"/>
                    </a:lnR>
                    <a:lnT w="0">
                      <a:miter lim="400000"/>
                    </a:lnT>
                    <a:lnB w="0">
                      <a:miter lim="400000"/>
                    </a:lnB>
                  </a:tcPr>
                </a:tc>
              </a:tr>
            </a:tbl>
          </a:graphicData>
        </a:graphic>
      </p:graphicFrame>
      <p:sp>
        <p:nvSpPr>
          <p:cNvPr id="170" name="Shape 170"/>
          <p:cNvSpPr/>
          <p:nvPr/>
        </p:nvSpPr>
        <p:spPr>
          <a:xfrm>
            <a:off x="1416050" y="1997334"/>
            <a:ext cx="3279793"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sz="3100"/>
            </a:lvl1pPr>
          </a:lstStyle>
          <a:p>
            <a:pPr/>
            <a:r>
              <a:t>April 27, 2016</a:t>
            </a:r>
          </a:p>
        </p:txBody>
      </p:sp>
      <p:graphicFrame>
        <p:nvGraphicFramePr>
          <p:cNvPr id="171" name="Table 171"/>
          <p:cNvGraphicFramePr/>
          <p:nvPr/>
        </p:nvGraphicFramePr>
        <p:xfrm>
          <a:off x="1441449" y="5497330"/>
          <a:ext cx="10147301" cy="22352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9:00 - 12:00</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3D Printing Extensions</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0">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1:00 - 2:00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Finishings 2.1</a:t>
                      </a:r>
                    </a:p>
                  </a:txBody>
                  <a:tcPr marL="50800" marR="50800" marT="50800" marB="50800" anchor="t" anchorCtr="0" horzOverflow="overflow">
                    <a:lnL w="0">
                      <a:miter lim="400000"/>
                    </a:lnL>
                    <a:lnR w="0">
                      <a:miter lim="400000"/>
                    </a:lnR>
                    <a:lnT w="0">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2:00 - 2:30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Proposals</a:t>
                      </a:r>
                    </a:p>
                  </a:txBody>
                  <a:tcPr marL="50800" marR="50800" marT="50800" marB="50800" anchor="t" anchorCtr="0" horzOverflow="overflow">
                    <a:lnL w="0">
                      <a:miter lim="400000"/>
                    </a:lnL>
                    <a:lnR w="0">
                      <a:miter lim="400000"/>
                    </a:lnR>
                    <a:lnT w="0">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2:30 - 3:00</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Next Steps</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bl>
          </a:graphicData>
        </a:graphic>
      </p:graphicFrame>
      <p:sp>
        <p:nvSpPr>
          <p:cNvPr id="172" name="Shape 172"/>
          <p:cNvSpPr/>
          <p:nvPr/>
        </p:nvSpPr>
        <p:spPr>
          <a:xfrm>
            <a:off x="1416050" y="4885699"/>
            <a:ext cx="3279793"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sz="3100"/>
            </a:lvl1pPr>
          </a:lstStyle>
          <a:p>
            <a:pPr/>
            <a:r>
              <a:t>April 28, 2016</a:t>
            </a:r>
          </a:p>
        </p:txBody>
      </p:sp>
      <p:sp>
        <p:nvSpPr>
          <p:cNvPr id="173" name="Shape 173"/>
          <p:cNvSpPr/>
          <p:nvPr/>
        </p:nvSpPr>
        <p:spPr>
          <a:xfrm>
            <a:off x="787400" y="1671176"/>
            <a:ext cx="10845800" cy="2814226"/>
          </a:xfrm>
          <a:prstGeom prst="rect">
            <a:avLst/>
          </a:prstGeom>
          <a:solidFill>
            <a:srgbClr val="FFFFFF">
              <a:alpha val="67082"/>
            </a:srgbClr>
          </a:solidFill>
          <a:ln w="12700">
            <a:miter lim="400000"/>
          </a:ln>
        </p:spPr>
        <p:txBody>
          <a:bodyPr lIns="50800" tIns="50800" rIns="50800" bIns="50800" anchor="ctr"/>
          <a:lstStyle/>
          <a:p>
            <a:pPr/>
          </a:p>
        </p:txBody>
      </p:sp>
    </p:spTree>
  </p:cSld>
  <p:clrMapOvr>
    <a:masterClrMapping/>
  </p:clrMapOvr>
  <p:transition xmlns:p14="http://schemas.microsoft.com/office/powerpoint/2010/main" spd="med" advClick="1" p14:dur="1000"/>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5" name="Shape 175"/>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76"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77" name="Shape 177"/>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8" name="Shape 178"/>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179" name="Shape 179"/>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80" name="Shape 180"/>
          <p:cNvSpPr/>
          <p:nvPr>
            <p:ph type="title"/>
          </p:nvPr>
        </p:nvSpPr>
        <p:spPr>
          <a:prstGeom prst="rect">
            <a:avLst/>
          </a:prstGeom>
        </p:spPr>
        <p:txBody>
          <a:bodyPr/>
          <a:lstStyle/>
          <a:p>
            <a:pPr/>
            <a:r>
              <a:t>IPP 3D Printing Extensions</a:t>
            </a:r>
          </a:p>
        </p:txBody>
      </p:sp>
      <p:sp>
        <p:nvSpPr>
          <p:cNvPr id="181" name="Shape 181"/>
          <p:cNvSpPr/>
          <p:nvPr>
            <p:ph type="body" idx="1"/>
          </p:nvPr>
        </p:nvSpPr>
        <p:spPr>
          <a:prstGeom prst="rect">
            <a:avLst/>
          </a:prstGeom>
        </p:spPr>
        <p:txBody>
          <a:bodyPr/>
          <a:lstStyle/>
          <a:p>
            <a:pPr/>
            <a:r>
              <a:t>Current draft (interim):</a:t>
            </a:r>
          </a:p>
          <a:p>
            <a:pPr lvl="1"/>
            <a:r>
              <a:rPr u="sng">
                <a:hlinkClick r:id="rId3" invalidUrl="" action="" tgtFrame="" tooltip="" history="1" highlightClick="0" endSnd="0"/>
              </a:rPr>
              <a:t>http://ftp.pwg.org/pub/pwg/ipp/wd/wd-ipp3d10-2016mmdd-rev.pdf</a:t>
            </a:r>
          </a:p>
          <a:p>
            <a:pPr/>
            <a:r>
              <a:t>Proposed schedule:</a:t>
            </a:r>
          </a:p>
          <a:p>
            <a:pPr lvl="1"/>
            <a:r>
              <a:t>Prototype draft (content complete) Q3 2016</a:t>
            </a:r>
          </a:p>
          <a:p>
            <a:pPr/>
            <a:r>
              <a:t>Items for discussion:</a:t>
            </a:r>
          </a:p>
          <a:p>
            <a:pPr lvl="1"/>
            <a:r>
              <a:t>How to best express print quality intent in job ticket (next slide)?</a:t>
            </a:r>
          </a:p>
        </p:txBody>
      </p:sp>
      <p:sp>
        <p:nvSpPr>
          <p:cNvPr id="182" name="Shape 182"/>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4" name="Shape 184"/>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85"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86" name="Shape 186"/>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87" name="Shape 187"/>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188" name="Shape 188"/>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89" name="Shape 189"/>
          <p:cNvSpPr/>
          <p:nvPr>
            <p:ph type="title"/>
          </p:nvPr>
        </p:nvSpPr>
        <p:spPr>
          <a:prstGeom prst="rect">
            <a:avLst/>
          </a:prstGeom>
        </p:spPr>
        <p:txBody>
          <a:bodyPr/>
          <a:lstStyle/>
          <a:p>
            <a:pPr/>
            <a:r>
              <a:t>Print Quality Intent</a:t>
            </a:r>
          </a:p>
        </p:txBody>
      </p:sp>
      <p:sp>
        <p:nvSpPr>
          <p:cNvPr id="190" name="Shape 190"/>
          <p:cNvSpPr/>
          <p:nvPr>
            <p:ph type="body" idx="1"/>
          </p:nvPr>
        </p:nvSpPr>
        <p:spPr>
          <a:prstGeom prst="rect">
            <a:avLst/>
          </a:prstGeom>
        </p:spPr>
        <p:txBody>
          <a:bodyPr/>
          <a:lstStyle/>
          <a:p>
            <a:pPr/>
            <a:r>
              <a:t>IPP currently has some existing attributes:</a:t>
            </a:r>
          </a:p>
          <a:p>
            <a:pPr lvl="1"/>
            <a:r>
              <a:t>print-quality (type2 enum): Simple numeric quality levels: 'draft', 'normal', and 'high' (best)</a:t>
            </a:r>
          </a:p>
          <a:p>
            <a:pPr lvl="1"/>
            <a:r>
              <a:t>print-content-optimize (type2 keyword): Simple string describing print quality priority: 'auto', 'graphic', 'photo', 'text', 'text-and-graphic'</a:t>
            </a:r>
          </a:p>
          <a:p>
            <a:pPr lvl="1"/>
            <a:r>
              <a:t>printer-resolution (resolution): Numeric output resolution</a:t>
            </a:r>
          </a:p>
          <a:p>
            <a:pPr/>
            <a:r>
              <a:t>First pass of 3D extensions defined many attributes specific to FDM printing:</a:t>
            </a:r>
          </a:p>
          <a:p>
            <a:pPr lvl="1"/>
            <a:r>
              <a:t>Fill percent, shell and layer thickness, print speed</a:t>
            </a:r>
          </a:p>
          <a:p>
            <a:pPr lvl="1"/>
            <a:r>
              <a:t>Discussions at the last F2F lead us to remove these and re-think how to specify print quality differently</a:t>
            </a:r>
          </a:p>
        </p:txBody>
      </p:sp>
      <p:sp>
        <p:nvSpPr>
          <p:cNvPr id="191" name="Shape 19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3" name="Shape 193"/>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94"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95" name="Shape 195"/>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6" name="Shape 196"/>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197" name="Shape 197"/>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98" name="Shape 198"/>
          <p:cNvSpPr/>
          <p:nvPr>
            <p:ph type="title"/>
          </p:nvPr>
        </p:nvSpPr>
        <p:spPr>
          <a:prstGeom prst="rect">
            <a:avLst/>
          </a:prstGeom>
        </p:spPr>
        <p:txBody>
          <a:bodyPr/>
          <a:lstStyle/>
          <a:p>
            <a:pPr/>
            <a:r>
              <a:t>Print Quality Intent (con't)</a:t>
            </a:r>
          </a:p>
        </p:txBody>
      </p:sp>
      <p:sp>
        <p:nvSpPr>
          <p:cNvPr id="199" name="Shape 199"/>
          <p:cNvSpPr/>
          <p:nvPr>
            <p:ph type="body" idx="1"/>
          </p:nvPr>
        </p:nvSpPr>
        <p:spPr>
          <a:prstGeom prst="rect">
            <a:avLst/>
          </a:prstGeom>
        </p:spPr>
        <p:txBody>
          <a:bodyPr/>
          <a:lstStyle/>
          <a:p>
            <a:pPr/>
            <a:r>
              <a:t>Second pass of 3D extensions defines a single additional attribute:</a:t>
            </a:r>
          </a:p>
          <a:p>
            <a:pPr lvl="1"/>
            <a:r>
              <a:t>print-quality-details (1setOf type2 keyword): List of strings describing desired output characteristics such as 'accuracy' for dimensional accuracy, 'material' for minimizing material usage, 'opacity' for maximizing the opacity of the print, 'speed' for maximum print speed.</a:t>
            </a:r>
          </a:p>
          <a:p>
            <a:pPr/>
            <a:r>
              <a:t>Feedback on the "print-quality-details" attribute so far:</a:t>
            </a:r>
          </a:p>
          <a:p>
            <a:pPr lvl="1"/>
            <a:r>
              <a:t>May be hard to implement - how to map to slicer parameters, some things are more design (object) details and not something that the printer could automatically for the current state of the art, etc.</a:t>
            </a:r>
          </a:p>
          <a:p>
            <a:pPr lvl="1"/>
            <a:r>
              <a:t>'strength' (one of the proposed keywords) is really specifying an optimization of the strength-to-weight ratio</a:t>
            </a:r>
          </a:p>
          <a:p>
            <a:pPr lvl="2"/>
            <a:r>
              <a:t>Need to review all keywords (naming and definitions)</a:t>
            </a:r>
          </a:p>
          <a:p>
            <a:pPr lvl="1"/>
            <a:r>
              <a:t>How will this look in the Client UI?</a:t>
            </a:r>
          </a:p>
          <a:p>
            <a:pPr lvl="1"/>
            <a:r>
              <a:t>What if the Client specifies all of the supported values?</a:t>
            </a:r>
          </a:p>
        </p:txBody>
      </p:sp>
      <p:sp>
        <p:nvSpPr>
          <p:cNvPr id="200" name="Shape 200"/>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2" name="Shape 202"/>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03"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04" name="Shape 204"/>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05" name="Shape 205"/>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206" name="Shape 206"/>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07" name="Shape 207"/>
          <p:cNvSpPr/>
          <p:nvPr>
            <p:ph type="title"/>
          </p:nvPr>
        </p:nvSpPr>
        <p:spPr>
          <a:prstGeom prst="rect">
            <a:avLst/>
          </a:prstGeom>
        </p:spPr>
        <p:txBody>
          <a:bodyPr/>
          <a:lstStyle/>
          <a:p>
            <a:pPr/>
            <a:r>
              <a:t>Print Quality Intent (con't)</a:t>
            </a:r>
          </a:p>
        </p:txBody>
      </p:sp>
      <p:sp>
        <p:nvSpPr>
          <p:cNvPr id="208" name="Shape 208"/>
          <p:cNvSpPr/>
          <p:nvPr>
            <p:ph type="body" idx="1"/>
          </p:nvPr>
        </p:nvSpPr>
        <p:spPr>
          <a:prstGeom prst="rect">
            <a:avLst/>
          </a:prstGeom>
        </p:spPr>
        <p:txBody>
          <a:bodyPr/>
          <a:lstStyle/>
          <a:p>
            <a:pPr/>
            <a:r>
              <a:t>Is the "print-quality-details" approach viable?</a:t>
            </a:r>
          </a:p>
          <a:p>
            <a:pPr/>
            <a:r>
              <a:t>What kinds of things do we want to specify for print quality intent?</a:t>
            </a:r>
          </a:p>
        </p:txBody>
      </p:sp>
      <p:sp>
        <p:nvSpPr>
          <p:cNvPr id="209" name="Shape 209"/>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1" name="Shape 211"/>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12" name="Shape 212"/>
          <p:cNvSpPr/>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13" name="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14" name="Shape 214"/>
          <p:cNvSpPr/>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215" name="Shape 215"/>
          <p:cNvSpPr/>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6" name="Shape 216"/>
          <p:cNvSpPr/>
          <p:nvPr>
            <p:ph type="ctrTitle"/>
          </p:nvPr>
        </p:nvSpPr>
        <p:spPr>
          <a:prstGeom prst="rect">
            <a:avLst/>
          </a:prstGeom>
        </p:spPr>
        <p:txBody>
          <a:bodyPr/>
          <a:lstStyle/>
          <a:p>
            <a:pPr/>
            <a:r>
              <a:t>Lunch Break</a:t>
            </a:r>
          </a:p>
        </p:txBody>
      </p:sp>
      <p:sp>
        <p:nvSpPr>
          <p:cNvPr id="217" name="Shape 217"/>
          <p:cNvSpPr/>
          <p:nvPr>
            <p:ph type="subTitle" sz="half" idx="1"/>
          </p:nvPr>
        </p:nvSpPr>
        <p:spPr>
          <a:prstGeom prst="rect">
            <a:avLst/>
          </a:prstGeom>
        </p:spPr>
        <p:txBody>
          <a:bodyPr/>
          <a:lstStyle/>
          <a:p>
            <a:pPr/>
          </a:p>
        </p:txBody>
      </p:sp>
      <p:sp>
        <p:nvSpPr>
          <p:cNvPr id="218" name="Shape 218"/>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0" name="Shape 220"/>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21"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22" name="Shape 222"/>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23" name="Shape 223"/>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224" name="Shape 224"/>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25" name="Shape 225"/>
          <p:cNvSpPr/>
          <p:nvPr>
            <p:ph type="title"/>
          </p:nvPr>
        </p:nvSpPr>
        <p:spPr>
          <a:prstGeom prst="rect">
            <a:avLst/>
          </a:prstGeom>
        </p:spPr>
        <p:txBody>
          <a:bodyPr/>
          <a:lstStyle/>
          <a:p>
            <a:pPr/>
            <a:r>
              <a:t>IPP Finishings 2.1</a:t>
            </a:r>
          </a:p>
        </p:txBody>
      </p:sp>
      <p:sp>
        <p:nvSpPr>
          <p:cNvPr id="226" name="Shape 226"/>
          <p:cNvSpPr/>
          <p:nvPr>
            <p:ph type="body" idx="1"/>
          </p:nvPr>
        </p:nvSpPr>
        <p:spPr>
          <a:prstGeom prst="rect">
            <a:avLst/>
          </a:prstGeom>
        </p:spPr>
        <p:txBody>
          <a:bodyPr/>
          <a:lstStyle/>
          <a:p>
            <a:pPr/>
            <a:r>
              <a:t>Current draft (interim draft):</a:t>
            </a:r>
          </a:p>
          <a:p>
            <a:pPr lvl="1"/>
            <a:r>
              <a:rPr u="sng">
                <a:hlinkClick r:id="rId3" invalidUrl="" action="" tgtFrame="" tooltip="" history="1" highlightClick="0" endSnd="0"/>
              </a:rPr>
              <a:t>http://ftp.pwg.org/pub/pwg/ipp/wd/wd-ippfinishings21-20160411-rev.pdf</a:t>
            </a:r>
          </a:p>
          <a:p>
            <a:pPr/>
            <a:r>
              <a:t>Issues to discuss:</a:t>
            </a:r>
          </a:p>
          <a:p>
            <a:pPr lvl="1"/>
            <a:r>
              <a:t>How to handle finishings that are specific to media orientation/media path?</a:t>
            </a:r>
          </a:p>
          <a:p>
            <a:pPr lvl="1"/>
            <a:r>
              <a:t>Angles: clockwise or counter-clockwise?</a:t>
            </a:r>
          </a:p>
          <a:p>
            <a:pPr lvl="1"/>
            <a:r>
              <a:t>Proposals from Canon (following slides)</a:t>
            </a:r>
          </a:p>
          <a:p>
            <a:pPr/>
            <a:r>
              <a:t>Proposed schedule:</a:t>
            </a:r>
          </a:p>
          <a:p>
            <a:pPr lvl="1"/>
            <a:r>
              <a:t>Prototype draft (content complete) Q3 2016</a:t>
            </a:r>
          </a:p>
        </p:txBody>
      </p:sp>
      <p:sp>
        <p:nvSpPr>
          <p:cNvPr id="227" name="Shape 227"/>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9" name="Shape 229"/>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30"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31" name="Shape 231"/>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32" name="Shape 232"/>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233" name="Shape 233"/>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34" name="Shape 234"/>
          <p:cNvSpPr/>
          <p:nvPr>
            <p:ph type="title"/>
          </p:nvPr>
        </p:nvSpPr>
        <p:spPr>
          <a:prstGeom prst="rect">
            <a:avLst/>
          </a:prstGeom>
        </p:spPr>
        <p:txBody>
          <a:bodyPr/>
          <a:lstStyle/>
          <a:p>
            <a:pPr/>
            <a:r>
              <a:t>Proposals</a:t>
            </a:r>
          </a:p>
        </p:txBody>
      </p:sp>
      <p:sp>
        <p:nvSpPr>
          <p:cNvPr id="235" name="Shape 235"/>
          <p:cNvSpPr/>
          <p:nvPr>
            <p:ph type="body" idx="1"/>
          </p:nvPr>
        </p:nvSpPr>
        <p:spPr>
          <a:prstGeom prst="rect">
            <a:avLst/>
          </a:prstGeom>
        </p:spPr>
        <p:txBody>
          <a:bodyPr/>
          <a:lstStyle/>
          <a:p>
            <a:pPr/>
            <a:r>
              <a:t>Multi-hole punch</a:t>
            </a:r>
          </a:p>
          <a:p>
            <a:pPr/>
            <a:r>
              <a:t>Job account password</a:t>
            </a:r>
          </a:p>
        </p:txBody>
      </p:sp>
      <p:sp>
        <p:nvSpPr>
          <p:cNvPr id="236" name="Shape 236"/>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8" name="Shape 238"/>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39"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40" name="Shape 240"/>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41" name="Shape 241"/>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242" name="Shape 242"/>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43" name="Shape 243"/>
          <p:cNvSpPr/>
          <p:nvPr>
            <p:ph type="title"/>
          </p:nvPr>
        </p:nvSpPr>
        <p:spPr>
          <a:prstGeom prst="rect">
            <a:avLst/>
          </a:prstGeom>
        </p:spPr>
        <p:txBody>
          <a:bodyPr/>
          <a:lstStyle/>
          <a:p>
            <a:pPr/>
            <a:r>
              <a:t>Multi-Hole Punch</a:t>
            </a:r>
          </a:p>
        </p:txBody>
      </p:sp>
      <p:sp>
        <p:nvSpPr>
          <p:cNvPr id="244" name="Shape 244"/>
          <p:cNvSpPr/>
          <p:nvPr>
            <p:ph type="body" idx="1"/>
          </p:nvPr>
        </p:nvSpPr>
        <p:spPr>
          <a:prstGeom prst="rect">
            <a:avLst/>
          </a:prstGeom>
        </p:spPr>
        <p:txBody>
          <a:bodyPr/>
          <a:lstStyle/>
          <a:p>
            <a:pPr/>
            <a:r>
              <a:t>The following are IPP finishings enum values defined for punch</a:t>
            </a:r>
          </a:p>
          <a:p>
            <a:pPr lvl="1"/>
            <a:r>
              <a:t>Position and number of punches up to four: ‘punch-dual-left’, …, ‘punch-triple-left’, …, ‘punch-quad-bottom’</a:t>
            </a:r>
          </a:p>
          <a:p>
            <a:pPr/>
            <a:r>
              <a:t>Issue</a:t>
            </a:r>
          </a:p>
          <a:p>
            <a:pPr lvl="1"/>
            <a:r>
              <a:t>Lacking definition for multiple hole punching., e.g., 30 rings, 26 rings, etc.</a:t>
            </a:r>
          </a:p>
          <a:p>
            <a:pPr/>
            <a:r>
              <a:t>Proposal</a:t>
            </a:r>
          </a:p>
          <a:p>
            <a:pPr lvl="1"/>
            <a:r>
              <a:t>Instead of defining all possible number of punches, we request to add these ‘multi-hole’ finishings enum values.</a:t>
            </a:r>
          </a:p>
          <a:p>
            <a:pPr lvl="2"/>
            <a:r>
              <a:t>‘punch-multi-hole-left’, ‘punch-multi-hole-top’, ‘punch-multi-hole-right’, ‘punch-multi-hole-bottom’</a:t>
            </a:r>
          </a:p>
          <a:p>
            <a:pPr lvl="1"/>
            <a:r>
              <a:t>In addition, define ’punching-number’ attribute (integer) as a member of “finishings-col/punching”.</a:t>
            </a:r>
          </a:p>
          <a:p>
            <a:pPr lvl="1"/>
            <a:r>
              <a:t>When a client specifies ‘punch-multi-hole-XX’ in a finishing-template, the client, at the same time, needs to specify the number of punch holes as “punching-number” (for example, “26”).</a:t>
            </a:r>
          </a:p>
        </p:txBody>
      </p:sp>
      <p:sp>
        <p:nvSpPr>
          <p:cNvPr id="245" name="Shape 245"/>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 name="Shape 77"/>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78" name="Shape 78"/>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79"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80" name="Shape 80"/>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81" name="Shape 81"/>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82" name="Shape 82"/>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83" name="Shape 83"/>
          <p:cNvSpPr/>
          <p:nvPr>
            <p:ph type="title"/>
          </p:nvPr>
        </p:nvSpPr>
        <p:spPr>
          <a:prstGeom prst="rect">
            <a:avLst/>
          </a:prstGeom>
        </p:spPr>
        <p:txBody>
          <a:bodyPr/>
          <a:lstStyle/>
          <a:p>
            <a:pPr/>
            <a:r>
              <a:t>Agenda</a:t>
            </a:r>
          </a:p>
        </p:txBody>
      </p:sp>
      <p:graphicFrame>
        <p:nvGraphicFramePr>
          <p:cNvPr id="84" name="Table 84"/>
          <p:cNvGraphicFramePr/>
          <p:nvPr/>
        </p:nvGraphicFramePr>
        <p:xfrm>
          <a:off x="1441449" y="2608965"/>
          <a:ext cx="10147301" cy="22352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1:00 - 1:15</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Workgroup Status</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1:15 - 5:00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System Service</a:t>
                      </a:r>
                    </a:p>
                  </a:txBody>
                  <a:tcPr marL="50800" marR="50800" marT="50800" marB="50800" anchor="t" anchorCtr="0" horzOverflow="overflow">
                    <a:lnL w="0">
                      <a:miter lim="400000"/>
                    </a:lnL>
                    <a:lnR w="0">
                      <a:miter lim="400000"/>
                    </a:lnR>
                    <a:lnT w="0">
                      <a:miter lim="400000"/>
                    </a:lnT>
                    <a:lnB w="0">
                      <a:miter lim="400000"/>
                    </a:lnB>
                  </a:tcPr>
                </a:tc>
              </a:tr>
            </a:tbl>
          </a:graphicData>
        </a:graphic>
      </p:graphicFrame>
      <p:sp>
        <p:nvSpPr>
          <p:cNvPr id="85" name="Shape 85"/>
          <p:cNvSpPr/>
          <p:nvPr/>
        </p:nvSpPr>
        <p:spPr>
          <a:xfrm>
            <a:off x="1416050" y="1997334"/>
            <a:ext cx="3279793"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sz="3100"/>
            </a:lvl1pPr>
          </a:lstStyle>
          <a:p>
            <a:pPr/>
            <a:r>
              <a:t>April 27, 2016</a:t>
            </a:r>
          </a:p>
        </p:txBody>
      </p:sp>
      <p:graphicFrame>
        <p:nvGraphicFramePr>
          <p:cNvPr id="86" name="Table 86"/>
          <p:cNvGraphicFramePr/>
          <p:nvPr/>
        </p:nvGraphicFramePr>
        <p:xfrm>
          <a:off x="1441449" y="5497330"/>
          <a:ext cx="10147301" cy="22352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9:00 - 12:00</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3D Printing Extensions</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0">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1:00 - 2:00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Finishings 2.1</a:t>
                      </a:r>
                    </a:p>
                  </a:txBody>
                  <a:tcPr marL="50800" marR="50800" marT="50800" marB="50800" anchor="t" anchorCtr="0" horzOverflow="overflow">
                    <a:lnL w="0">
                      <a:miter lim="400000"/>
                    </a:lnL>
                    <a:lnR w="0">
                      <a:miter lim="400000"/>
                    </a:lnR>
                    <a:lnT w="0">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2:00 - 2:30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Proposals</a:t>
                      </a:r>
                    </a:p>
                  </a:txBody>
                  <a:tcPr marL="50800" marR="50800" marT="50800" marB="50800" anchor="t" anchorCtr="0" horzOverflow="overflow">
                    <a:lnL w="0">
                      <a:miter lim="400000"/>
                    </a:lnL>
                    <a:lnR w="0">
                      <a:miter lim="400000"/>
                    </a:lnR>
                    <a:lnT w="0">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2:30 - 3:00</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Next Steps</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bl>
          </a:graphicData>
        </a:graphic>
      </p:graphicFrame>
      <p:sp>
        <p:nvSpPr>
          <p:cNvPr id="87" name="Shape 87"/>
          <p:cNvSpPr/>
          <p:nvPr/>
        </p:nvSpPr>
        <p:spPr>
          <a:xfrm>
            <a:off x="1416050" y="4885699"/>
            <a:ext cx="3279793"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sz="3100"/>
            </a:lvl1pPr>
          </a:lstStyle>
          <a:p>
            <a:pPr/>
            <a:r>
              <a:t>April 28, 2016</a:t>
            </a:r>
          </a:p>
        </p:txBody>
      </p:sp>
      <p:sp>
        <p:nvSpPr>
          <p:cNvPr id="88" name="Shape 88"/>
          <p:cNvSpPr/>
          <p:nvPr/>
        </p:nvSpPr>
        <p:spPr>
          <a:xfrm>
            <a:off x="1079500" y="4794249"/>
            <a:ext cx="10845800" cy="4181510"/>
          </a:xfrm>
          <a:prstGeom prst="rect">
            <a:avLst/>
          </a:prstGeom>
          <a:solidFill>
            <a:srgbClr val="FFFFFF">
              <a:alpha val="67082"/>
            </a:srgbClr>
          </a:solidFill>
          <a:ln w="12700">
            <a:miter lim="400000"/>
          </a:ln>
        </p:spPr>
        <p:txBody>
          <a:bodyPr lIns="50800" tIns="50800" rIns="50800" bIns="50800" anchor="ctr"/>
          <a:lstStyle/>
          <a:p>
            <a:pPr/>
          </a:p>
        </p:txBody>
      </p:sp>
    </p:spTree>
  </p:cSld>
  <p:clrMapOvr>
    <a:masterClrMapping/>
  </p:clrMapOvr>
  <p:transition xmlns:p14="http://schemas.microsoft.com/office/powerpoint/2010/main" spd="med" advClick="1" p14:dur="1000"/>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7" name="Shape 247"/>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48"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49" name="Shape 249"/>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50" name="Shape 250"/>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251" name="Shape 251"/>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52" name="Shape 252"/>
          <p:cNvSpPr/>
          <p:nvPr>
            <p:ph type="title"/>
          </p:nvPr>
        </p:nvSpPr>
        <p:spPr>
          <a:prstGeom prst="rect">
            <a:avLst/>
          </a:prstGeom>
        </p:spPr>
        <p:txBody>
          <a:bodyPr/>
          <a:lstStyle/>
          <a:p>
            <a:pPr/>
            <a:r>
              <a:t>Job Account Password</a:t>
            </a:r>
          </a:p>
        </p:txBody>
      </p:sp>
      <p:sp>
        <p:nvSpPr>
          <p:cNvPr id="253" name="Shape 253"/>
          <p:cNvSpPr/>
          <p:nvPr>
            <p:ph type="body" idx="1"/>
          </p:nvPr>
        </p:nvSpPr>
        <p:spPr>
          <a:prstGeom prst="rect">
            <a:avLst/>
          </a:prstGeom>
        </p:spPr>
        <p:txBody>
          <a:bodyPr/>
          <a:lstStyle/>
          <a:p>
            <a:pPr marL="383539" indent="-342899">
              <a:defRPr sz="2900"/>
            </a:pPr>
            <a:r>
              <a:t>Issue</a:t>
            </a:r>
          </a:p>
          <a:p>
            <a:pPr lvl="1" marL="783590" indent="-285750">
              <a:defRPr sz="2300"/>
            </a:pPr>
            <a:r>
              <a:t>The following are defined in PWG 5100.3 as attributes to associate print jobs with department account ID: job-account-id, job-account-id-default, job-account-id-supported</a:t>
            </a:r>
          </a:p>
          <a:p>
            <a:pPr lvl="1" marL="783590" indent="-285750">
              <a:defRPr sz="2300"/>
            </a:pPr>
            <a:r>
              <a:t>However, account-id itself is not confidential information. Therefore, any user who knows the account-id of other departments can print out documents by specifying those account ids. </a:t>
            </a:r>
          </a:p>
          <a:p>
            <a:pPr marL="383539" indent="-342899">
              <a:defRPr sz="2900"/>
            </a:pPr>
            <a:r>
              <a:t>Proposal</a:t>
            </a:r>
          </a:p>
          <a:p>
            <a:pPr lvl="1" marL="783590" indent="-285750">
              <a:defRPr sz="2300"/>
            </a:pPr>
            <a:r>
              <a:t>For security enhancement, define attributes to specify a password for using account-id.</a:t>
            </a:r>
          </a:p>
          <a:p>
            <a:pPr lvl="2">
              <a:defRPr sz="2300"/>
            </a:pPr>
            <a:r>
              <a:t>job-account-password</a:t>
            </a:r>
          </a:p>
          <a:p>
            <a:pPr lvl="2">
              <a:defRPr sz="2300"/>
            </a:pPr>
            <a:r>
              <a:t>job-account-password-supported（boolean）</a:t>
            </a:r>
          </a:p>
          <a:p>
            <a:pPr lvl="2">
              <a:defRPr sz="2300"/>
            </a:pPr>
            <a:r>
              <a:t>job-account-password-repertoire-supported (1setOf (type2 keyword))</a:t>
            </a:r>
          </a:p>
          <a:p>
            <a:pPr lvl="1" marL="783590" indent="-285750">
              <a:defRPr sz="2300"/>
            </a:pPr>
            <a:r>
              <a:t>For printers with “job-account-password-supported” set to true, allow clients to set a password for their job-account-id to print out documents. Note that it is implementation dependent as to how the printer is configured with account IDs and account passwords.</a:t>
            </a:r>
          </a:p>
        </p:txBody>
      </p:sp>
      <p:sp>
        <p:nvSpPr>
          <p:cNvPr id="254" name="Shape 254"/>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6" name="Shape 256"/>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57" name="Shape 257"/>
          <p:cNvSpPr/>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58" name="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59" name="Shape 259"/>
          <p:cNvSpPr/>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260" name="Shape 260"/>
          <p:cNvSpPr/>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61" name="Shape 261"/>
          <p:cNvSpPr/>
          <p:nvPr>
            <p:ph type="ctrTitle"/>
          </p:nvPr>
        </p:nvSpPr>
        <p:spPr>
          <a:prstGeom prst="rect">
            <a:avLst/>
          </a:prstGeom>
        </p:spPr>
        <p:txBody>
          <a:bodyPr/>
          <a:lstStyle/>
          <a:p>
            <a:pPr/>
            <a:r>
              <a:t>Next Steps</a:t>
            </a:r>
          </a:p>
        </p:txBody>
      </p:sp>
      <p:sp>
        <p:nvSpPr>
          <p:cNvPr id="262" name="Shape 262"/>
          <p:cNvSpPr/>
          <p:nvPr>
            <p:ph type="subTitle" sz="half" idx="1"/>
          </p:nvPr>
        </p:nvSpPr>
        <p:spPr>
          <a:prstGeom prst="rect">
            <a:avLst/>
          </a:prstGeom>
        </p:spPr>
        <p:txBody>
          <a:bodyPr/>
          <a:lstStyle/>
          <a:p>
            <a:pPr/>
          </a:p>
        </p:txBody>
      </p:sp>
      <p:sp>
        <p:nvSpPr>
          <p:cNvPr id="263" name="Shape 263"/>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5" name="Shape 265"/>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66" name="Shape 266"/>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67"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68" name="Shape 268"/>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269" name="Shape 269"/>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70" name="Shape 270"/>
          <p:cNvSpPr/>
          <p:nvPr>
            <p:ph type="title"/>
          </p:nvPr>
        </p:nvSpPr>
        <p:spPr>
          <a:prstGeom prst="rect">
            <a:avLst/>
          </a:prstGeom>
        </p:spPr>
        <p:txBody>
          <a:bodyPr/>
          <a:lstStyle/>
          <a:p>
            <a:pPr/>
            <a:r>
              <a:t>Next Steps</a:t>
            </a:r>
          </a:p>
        </p:txBody>
      </p:sp>
      <p:sp>
        <p:nvSpPr>
          <p:cNvPr id="271" name="Shape 271"/>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272" name="IPP Schedule.pdf"/>
          <p:cNvPicPr>
            <a:picLocks noChangeAspect="1"/>
          </p:cNvPicPr>
          <p:nvPr/>
        </p:nvPicPr>
        <p:blipFill>
          <a:blip r:embed="rId3">
            <a:extLst/>
          </a:blip>
          <a:stretch>
            <a:fillRect/>
          </a:stretch>
        </p:blipFill>
        <p:spPr>
          <a:xfrm>
            <a:off x="1052246" y="2032000"/>
            <a:ext cx="10900308" cy="6985001"/>
          </a:xfrm>
          <a:prstGeom prst="rect">
            <a:avLst/>
          </a:prstGeom>
        </p:spPr>
      </p:pic>
    </p:spTree>
  </p:cSld>
  <p:clrMapOvr>
    <a:masterClrMapping/>
  </p:clrMapOvr>
  <p:transition xmlns:p14="http://schemas.microsoft.com/office/powerpoint/2010/main" spd="med" advClick="1" p14:dur="1000"/>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4" name="Shape 274"/>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75"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76" name="Shape 276"/>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77" name="Shape 277"/>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278" name="Shape 278"/>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79" name="Shape 279"/>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80" name="Shape 280"/>
          <p:cNvSpPr/>
          <p:nvPr>
            <p:ph type="title"/>
          </p:nvPr>
        </p:nvSpPr>
        <p:spPr>
          <a:prstGeom prst="rect">
            <a:avLst/>
          </a:prstGeom>
        </p:spPr>
        <p:txBody>
          <a:bodyPr/>
          <a:lstStyle/>
          <a:p>
            <a:pPr/>
            <a:r>
              <a:t>Next Steps</a:t>
            </a:r>
          </a:p>
        </p:txBody>
      </p:sp>
      <p:sp>
        <p:nvSpPr>
          <p:cNvPr id="281" name="Shape 281"/>
          <p:cNvSpPr/>
          <p:nvPr>
            <p:ph type="body" idx="1"/>
          </p:nvPr>
        </p:nvSpPr>
        <p:spPr>
          <a:prstGeom prst="rect">
            <a:avLst/>
          </a:prstGeom>
        </p:spPr>
        <p:txBody>
          <a:bodyPr/>
          <a:lstStyle/>
          <a:p>
            <a:pPr/>
            <a:r>
              <a:t>Advance IPP/1.1 to IETF Proposed Standard</a:t>
            </a:r>
          </a:p>
          <a:p>
            <a:pPr lvl="1"/>
            <a:r>
              <a:t>IETF Last Call in Q2/Q3 2016</a:t>
            </a:r>
          </a:p>
          <a:p>
            <a:pPr lvl="1"/>
            <a:r>
              <a:t>IETF process to advance to Internet Standard once published... </a:t>
            </a:r>
          </a:p>
          <a:p>
            <a:pPr/>
            <a:r>
              <a:t>IPP System Service</a:t>
            </a:r>
          </a:p>
          <a:p>
            <a:pPr lvl="1"/>
            <a:r>
              <a:t>Prototype working draft in Q2/Q3 2016</a:t>
            </a:r>
          </a:p>
          <a:p>
            <a:pPr/>
            <a:r>
              <a:t>IPP 3D Printing Extensions</a:t>
            </a:r>
          </a:p>
          <a:p>
            <a:pPr lvl="1"/>
            <a:r>
              <a:t>Prototype working draft in Q3 2016</a:t>
            </a:r>
          </a:p>
          <a:p>
            <a:pPr/>
            <a:r>
              <a:t>IPP Finishings 2.1</a:t>
            </a:r>
          </a:p>
          <a:p>
            <a:pPr lvl="1"/>
            <a:r>
              <a:t>Prototype working draft in Q3 2016</a:t>
            </a:r>
          </a:p>
          <a:p>
            <a:pPr/>
            <a:r>
              <a:t>IPP Transform Service v1.0?</a:t>
            </a:r>
          </a:p>
          <a:p>
            <a:pPr/>
            <a:r>
              <a:t>Other errata (IPP State, etc.)?</a:t>
            </a:r>
          </a:p>
        </p:txBody>
      </p:sp>
    </p:spTree>
  </p:cSld>
  <p:clrMapOvr>
    <a:masterClrMapping/>
  </p:clrMapOvr>
  <p:transition xmlns:p14="http://schemas.microsoft.com/office/powerpoint/2010/main" spd="med" advClick="1" p14:dur="1000"/>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3" name="Shape 283"/>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84"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85" name="Shape 285"/>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86" name="Shape 286"/>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287" name="Shape 287"/>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88" name="Shape 288"/>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89" name="Shape 289"/>
          <p:cNvSpPr/>
          <p:nvPr>
            <p:ph type="title"/>
          </p:nvPr>
        </p:nvSpPr>
        <p:spPr>
          <a:prstGeom prst="rect">
            <a:avLst/>
          </a:prstGeom>
        </p:spPr>
        <p:txBody>
          <a:bodyPr/>
          <a:lstStyle/>
          <a:p>
            <a:pPr/>
            <a:r>
              <a:t>More Information</a:t>
            </a:r>
          </a:p>
        </p:txBody>
      </p:sp>
      <p:sp>
        <p:nvSpPr>
          <p:cNvPr id="290" name="Shape 290"/>
          <p:cNvSpPr/>
          <p:nvPr>
            <p:ph type="body" idx="1"/>
          </p:nvPr>
        </p:nvSpPr>
        <p:spPr>
          <a:prstGeom prst="rect">
            <a:avLst/>
          </a:prstGeom>
        </p:spPr>
        <p:txBody>
          <a:bodyPr/>
          <a:lstStyle/>
          <a:p>
            <a:pPr/>
            <a:r>
              <a:t>We welcome participation from all interested parties</a:t>
            </a:r>
          </a:p>
          <a:p>
            <a:pPr/>
            <a:r>
              <a:t>IPP Working Group web page</a:t>
            </a:r>
          </a:p>
          <a:p>
            <a:pPr lvl="1"/>
            <a:r>
              <a:rPr u="sng">
                <a:hlinkClick r:id="rId3" invalidUrl="" action="" tgtFrame="" tooltip="" history="1" highlightClick="0" endSnd="0"/>
              </a:rPr>
              <a:t>http://www.pwg.org/ipp/index.html</a:t>
            </a:r>
            <a:r>
              <a:t> </a:t>
            </a:r>
          </a:p>
          <a:p>
            <a:pPr/>
            <a:r>
              <a:t>Subscribe to the IPP mailing list </a:t>
            </a:r>
          </a:p>
          <a:p>
            <a:pPr lvl="1"/>
            <a:r>
              <a:rPr u="sng">
                <a:hlinkClick r:id="rId4" invalidUrl="" action="" tgtFrame="" tooltip="" history="1" highlightClick="0" endSnd="0"/>
              </a:rPr>
              <a:t>https://www.pwg.org/mailman/listinfo/ipp</a:t>
            </a:r>
          </a:p>
          <a:p>
            <a:pPr/>
            <a:r>
              <a:t>IPP WG holds weekly phone conferences announced on the IPP mailing list</a:t>
            </a:r>
          </a:p>
          <a:p>
            <a:pPr lvl="1"/>
            <a:r>
              <a:t>Next conference calls May 9, 2016 at 3pm ET and May 16, 2016 at 4pm ET to discuss 3D Printing</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0" name="Shape 90"/>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91"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92" name="Shape 92"/>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93" name="Shape 93"/>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94" name="Shape 94"/>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95" name="Shape 95"/>
          <p:cNvSpPr/>
          <p:nvPr>
            <p:ph type="title"/>
          </p:nvPr>
        </p:nvSpPr>
        <p:spPr>
          <a:prstGeom prst="rect">
            <a:avLst/>
          </a:prstGeom>
        </p:spPr>
        <p:txBody>
          <a:bodyPr/>
          <a:lstStyle/>
          <a:p>
            <a:pPr/>
            <a:r>
              <a:t>Charter</a:t>
            </a:r>
          </a:p>
        </p:txBody>
      </p:sp>
      <p:sp>
        <p:nvSpPr>
          <p:cNvPr id="96" name="Shape 96"/>
          <p:cNvSpPr/>
          <p:nvPr>
            <p:ph type="body" idx="1"/>
          </p:nvPr>
        </p:nvSpPr>
        <p:spPr>
          <a:prstGeom prst="rect">
            <a:avLst/>
          </a:prstGeom>
        </p:spPr>
        <p:txBody>
          <a:bodyPr/>
          <a:lstStyle/>
          <a:p>
            <a:pPr/>
            <a:r>
              <a:t>Current charter:</a:t>
            </a:r>
          </a:p>
          <a:p>
            <a:pPr lvl="1"/>
            <a:r>
              <a:rPr u="sng">
                <a:hlinkClick r:id="rId3" invalidUrl="" action="" tgtFrame="" tooltip="" history="1" highlightClick="0" endSnd="0"/>
              </a:rPr>
              <a:t>http://ftp.pwg.org/pub/pwg/ipp/charter/ch-ipp-charter-20151225.pdf</a:t>
            </a:r>
          </a:p>
          <a:p>
            <a:pPr/>
            <a:r>
              <a:t>The Internet Printing Protocol (IPP) workgroup is chartered with the maintenance of IPP, the IETF IPP registry, and support for new clients, network architectures (Cloud, SDN), service bindings for MFDs and Imaging Systems, and emerging technologies such as 3D Printing</a:t>
            </a:r>
          </a:p>
          <a:p>
            <a:pPr/>
            <a:r>
              <a:t>In addition, we maintain the IETF Finisher MIB, Job MIB, and Printer MIB registries, and handle synchronization with changes in IPP</a:t>
            </a:r>
          </a:p>
        </p:txBody>
      </p:sp>
      <p:sp>
        <p:nvSpPr>
          <p:cNvPr id="97" name="Shape 97"/>
          <p:cNvSpPr/>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9" name="Shape 99"/>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0"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01" name="Shape 101"/>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02" name="Shape 102"/>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103" name="Shape 103"/>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04" name="Shape 104"/>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05" name="Shape 105"/>
          <p:cNvSpPr/>
          <p:nvPr>
            <p:ph type="title"/>
          </p:nvPr>
        </p:nvSpPr>
        <p:spPr>
          <a:prstGeom prst="rect">
            <a:avLst/>
          </a:prstGeom>
        </p:spPr>
        <p:txBody>
          <a:bodyPr/>
          <a:lstStyle/>
          <a:p>
            <a:pPr/>
            <a:r>
              <a:t>Officers</a:t>
            </a:r>
          </a:p>
        </p:txBody>
      </p:sp>
      <p:sp>
        <p:nvSpPr>
          <p:cNvPr id="106" name="Shape 106"/>
          <p:cNvSpPr/>
          <p:nvPr>
            <p:ph type="body" idx="1"/>
          </p:nvPr>
        </p:nvSpPr>
        <p:spPr>
          <a:prstGeom prst="rect">
            <a:avLst/>
          </a:prstGeom>
        </p:spPr>
        <p:txBody>
          <a:bodyPr/>
          <a:lstStyle/>
          <a:p>
            <a:pPr/>
            <a:r>
              <a:t>IPP WG Co-Chairs:</a:t>
            </a:r>
          </a:p>
          <a:p>
            <a:pPr lvl="1"/>
            <a:r>
              <a:t>Paul Tykodi (TCS)</a:t>
            </a:r>
          </a:p>
          <a:p>
            <a:pPr lvl="1"/>
            <a:r>
              <a:t>Ira McDonald (High North)</a:t>
            </a:r>
          </a:p>
          <a:p>
            <a:pPr/>
            <a:r>
              <a:t>IPP WG Secretary:</a:t>
            </a:r>
          </a:p>
          <a:p>
            <a:pPr lvl="1"/>
            <a:r>
              <a:t>Michael Sweet (Apple)</a:t>
            </a:r>
          </a:p>
          <a:p>
            <a:pPr/>
            <a:r>
              <a:t>IPP WG Document Editors:</a:t>
            </a:r>
          </a:p>
          <a:p>
            <a:pPr lvl="1"/>
            <a:r>
              <a:t>Ira McDonald (High North) – IPP System Service (SYSTEM), IETF IPP/1.1</a:t>
            </a:r>
          </a:p>
          <a:p>
            <a:pPr lvl="1"/>
            <a:r>
              <a:t>Michael Sweet (Apple) – IPP System Service (SYSTEM), IETF IPP/1.1, IPP 3D Printing Extensions</a:t>
            </a:r>
          </a:p>
          <a:p>
            <a:pPr lvl="1"/>
            <a:r>
              <a:t>Smith Kennedy (HP Inc.) – IPP Finishings 2.1</a:t>
            </a: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8" name="Shape 108"/>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9"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0" name="Shape 110"/>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11" name="Shape 111"/>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112" name="Shape 112"/>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13" name="Shape 113"/>
          <p:cNvSpPr/>
          <p:nvPr>
            <p:ph type="title"/>
          </p:nvPr>
        </p:nvSpPr>
        <p:spPr>
          <a:prstGeom prst="rect">
            <a:avLst/>
          </a:prstGeom>
        </p:spPr>
        <p:txBody>
          <a:bodyPr/>
          <a:lstStyle/>
          <a:p>
            <a:pPr/>
            <a:r>
              <a:t>Status (1/3)</a:t>
            </a:r>
          </a:p>
        </p:txBody>
      </p:sp>
      <p:sp>
        <p:nvSpPr>
          <p:cNvPr id="114" name="Shape 114"/>
          <p:cNvSpPr/>
          <p:nvPr>
            <p:ph type="body" idx="1"/>
          </p:nvPr>
        </p:nvSpPr>
        <p:spPr>
          <a:prstGeom prst="rect">
            <a:avLst/>
          </a:prstGeom>
        </p:spPr>
        <p:txBody>
          <a:bodyPr/>
          <a:lstStyle/>
          <a:p>
            <a:pPr/>
            <a:r>
              <a:t>IETF RFCs in development:</a:t>
            </a:r>
          </a:p>
          <a:p>
            <a:pPr lvl="1"/>
            <a:r>
              <a:t>IETF IPP/1.1: Encoding and Transport (obsoletes RFC 2910/3382)</a:t>
            </a:r>
            <a:br/>
            <a:r>
              <a:t>					- Stable Draft, AD Sponsor</a:t>
            </a:r>
          </a:p>
          <a:p>
            <a:pPr lvl="1"/>
            <a:r>
              <a:t>IETF IPP/1.1: Model and Semantics (obsoletes RFC 2911/3381/3382)</a:t>
            </a:r>
            <a:br/>
            <a:r>
              <a:t>					- Stable Draft, AD Sponsor</a:t>
            </a:r>
            <a:br/>
          </a:p>
          <a:p>
            <a:pPr/>
            <a:r>
              <a:t>PWG Specifications in development:</a:t>
            </a:r>
          </a:p>
          <a:p>
            <a:pPr lvl="1"/>
            <a:r>
              <a:t>IPP 3D Printing Extensions (3D)	- Interim Draft </a:t>
            </a:r>
          </a:p>
          <a:p>
            <a:pPr lvl="1"/>
            <a:r>
              <a:t>IPP System Service (SYSTEM)	- Interim Draft</a:t>
            </a:r>
          </a:p>
          <a:p>
            <a:pPr lvl="1"/>
            <a:r>
              <a:t>IPP Finishings 2.1 (FIN)		- Interim Draft</a:t>
            </a:r>
          </a:p>
        </p:txBody>
      </p:sp>
      <p:sp>
        <p:nvSpPr>
          <p:cNvPr id="115" name="Shape 115"/>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7" name="Shape 117"/>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18"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9" name="Shape 119"/>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0" name="Shape 120"/>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121" name="Shape 121"/>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2" name="Shape 122"/>
          <p:cNvSpPr/>
          <p:nvPr>
            <p:ph type="title"/>
          </p:nvPr>
        </p:nvSpPr>
        <p:spPr>
          <a:prstGeom prst="rect">
            <a:avLst/>
          </a:prstGeom>
        </p:spPr>
        <p:txBody>
          <a:bodyPr/>
          <a:lstStyle/>
          <a:p>
            <a:pPr/>
            <a:r>
              <a:t>Status (2/3)</a:t>
            </a:r>
          </a:p>
        </p:txBody>
      </p:sp>
      <p:sp>
        <p:nvSpPr>
          <p:cNvPr id="123" name="Shape 123"/>
          <p:cNvSpPr/>
          <p:nvPr>
            <p:ph type="body" idx="1"/>
          </p:nvPr>
        </p:nvSpPr>
        <p:spPr>
          <a:prstGeom prst="rect">
            <a:avLst/>
          </a:prstGeom>
        </p:spPr>
        <p:txBody>
          <a:bodyPr/>
          <a:lstStyle/>
          <a:p>
            <a:pPr/>
            <a:r>
              <a:t>Recent Full Standard:</a:t>
            </a:r>
          </a:p>
          <a:p>
            <a:pPr lvl="1"/>
            <a:r>
              <a:t>PWG 5100.12-2015: IPP 2.0, 2.1, and 2.2</a:t>
            </a:r>
          </a:p>
          <a:p>
            <a:pPr/>
            <a:r>
              <a:t>Recent Candidate Standards:</a:t>
            </a:r>
          </a:p>
          <a:p>
            <a:pPr lvl="1"/>
            <a:r>
              <a:t>PWG 5100.20-2016: IPP Everywhere Printer Self-Certification Manual v1.0 (SELFCERT)</a:t>
            </a:r>
          </a:p>
          <a:p>
            <a:pPr lvl="1"/>
            <a:r>
              <a:t>PWG 5100.19-2015: IPP Implementor's Guide v2.0 (IG)</a:t>
            </a:r>
          </a:p>
          <a:p>
            <a:pPr lvl="1"/>
            <a:r>
              <a:t>PWG 5100.18-2015: IPP Shared Infrastructure Extensions (INFRA)</a:t>
            </a:r>
          </a:p>
          <a:p>
            <a:pPr/>
            <a:r>
              <a:t>Recent IETF RFCs:</a:t>
            </a:r>
          </a:p>
          <a:p>
            <a:pPr lvl="1"/>
            <a:r>
              <a:t>RFC 7612: LDAP Schema for Printer Services</a:t>
            </a:r>
          </a:p>
          <a:p>
            <a:pPr lvl="1"/>
            <a:r>
              <a:t>RFC 7472: IPP over HTTPS Transport Binding and “ipps” URI Scheme</a:t>
            </a:r>
          </a:p>
        </p:txBody>
      </p:sp>
      <p:sp>
        <p:nvSpPr>
          <p:cNvPr id="124" name="Shape 124"/>
          <p:cNvSpPr/>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6" name="Shape 126"/>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27"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28" name="Shape 128"/>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9" name="Shape 129"/>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130" name="Shape 130"/>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31" name="Shape 131"/>
          <p:cNvSpPr/>
          <p:nvPr>
            <p:ph type="title"/>
          </p:nvPr>
        </p:nvSpPr>
        <p:spPr>
          <a:prstGeom prst="rect">
            <a:avLst/>
          </a:prstGeom>
        </p:spPr>
        <p:txBody>
          <a:bodyPr/>
          <a:lstStyle/>
          <a:p>
            <a:pPr/>
            <a:r>
              <a:t>Status (3/3)</a:t>
            </a:r>
          </a:p>
        </p:txBody>
      </p:sp>
      <p:sp>
        <p:nvSpPr>
          <p:cNvPr id="132" name="Shape 132"/>
          <p:cNvSpPr/>
          <p:nvPr>
            <p:ph type="body" idx="1"/>
          </p:nvPr>
        </p:nvSpPr>
        <p:spPr>
          <a:prstGeom prst="rect">
            <a:avLst/>
          </a:prstGeom>
        </p:spPr>
        <p:txBody>
          <a:bodyPr/>
          <a:lstStyle/>
          <a:p>
            <a:pPr/>
            <a:r>
              <a:t>Up-to-date pending IANA registrations online:</a:t>
            </a:r>
          </a:p>
          <a:p>
            <a:pPr lvl="1"/>
            <a:r>
              <a:t>http://www.pwg.org/ipp/ipp-registrations.xml</a:t>
            </a:r>
          </a:p>
          <a:p>
            <a:pPr lvl="1"/>
            <a:r>
              <a:t>Continue to maintain this in parallel for new specifications</a:t>
            </a:r>
          </a:p>
          <a:p>
            <a:pPr lvl="1"/>
            <a:r>
              <a:t>Github repository:</a:t>
            </a:r>
          </a:p>
          <a:p>
            <a:pPr lvl="2"/>
            <a:r>
              <a:rPr>
                <a:hlinkClick r:id="rId3" invalidUrl="" action="" tgtFrame="" tooltip="" history="1" highlightClick="0" endSnd="0"/>
              </a:rPr>
              <a:t>https://github.com/istopwg/ippregistry</a:t>
            </a:r>
          </a:p>
          <a:p>
            <a:pPr/>
            <a:r>
              <a:t>IPP Everywhere Printer Self-Certifications:</a:t>
            </a:r>
          </a:p>
          <a:p>
            <a:pPr lvl="1"/>
            <a:r>
              <a:t>Submission page:</a:t>
            </a:r>
          </a:p>
          <a:p>
            <a:pPr lvl="2"/>
            <a:r>
              <a:rPr u="sng">
                <a:hlinkClick r:id="rId4" invalidUrl="" action="" tgtFrame="" tooltip="" history="1" highlightClick="0" endSnd="0"/>
              </a:rPr>
              <a:t>https://www.pwg.org/ippeveselfcert</a:t>
            </a:r>
          </a:p>
          <a:p>
            <a:pPr lvl="1"/>
            <a:r>
              <a:t>Printer listing page:</a:t>
            </a:r>
          </a:p>
          <a:p>
            <a:pPr lvl="2"/>
            <a:r>
              <a:rPr u="sng">
                <a:hlinkClick r:id="rId5" invalidUrl="" action="" tgtFrame="" tooltip="" history="1" highlightClick="0" endSnd="0"/>
              </a:rPr>
              <a:t>https://www.pwg.org/printers</a:t>
            </a:r>
          </a:p>
          <a:p>
            <a:pPr lvl="1"/>
            <a:r>
              <a:t>Still waiting for our first submission!</a:t>
            </a:r>
          </a:p>
          <a:p>
            <a:pPr/>
            <a:r>
              <a:t>IPP Sample Code:</a:t>
            </a:r>
          </a:p>
          <a:p>
            <a:pPr lvl="1"/>
            <a:r>
              <a:t>Github repository:</a:t>
            </a:r>
          </a:p>
          <a:p>
            <a:pPr lvl="2"/>
            <a:r>
              <a:rPr u="sng">
                <a:hlinkClick r:id="rId6" invalidUrl="" action="" tgtFrame="" tooltip="" history="1" highlightClick="0" endSnd="0"/>
              </a:rPr>
              <a:t>https://github.com/istopwg/ippsample</a:t>
            </a:r>
          </a:p>
          <a:p>
            <a:pPr lvl="1"/>
            <a:r>
              <a:t>Fork of CUPS code includes ippfind, ippproxy, ippserver, and ipptool</a:t>
            </a:r>
          </a:p>
        </p:txBody>
      </p:sp>
      <p:sp>
        <p:nvSpPr>
          <p:cNvPr id="133" name="Shape 133"/>
          <p:cNvSpPr/>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5" name="Shape 135"/>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36"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37" name="Shape 137"/>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38" name="Shape 138"/>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139" name="Shape 139"/>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0" name="Shape 140"/>
          <p:cNvSpPr/>
          <p:nvPr>
            <p:ph type="title"/>
          </p:nvPr>
        </p:nvSpPr>
        <p:spPr>
          <a:prstGeom prst="rect">
            <a:avLst/>
          </a:prstGeom>
        </p:spPr>
        <p:txBody>
          <a:bodyPr/>
          <a:lstStyle/>
          <a:p>
            <a:pPr/>
            <a:r>
              <a:t>IETF IPP/1.1 Updates</a:t>
            </a:r>
          </a:p>
        </p:txBody>
      </p:sp>
      <p:sp>
        <p:nvSpPr>
          <p:cNvPr id="141" name="Shape 141"/>
          <p:cNvSpPr/>
          <p:nvPr>
            <p:ph type="body" idx="1"/>
          </p:nvPr>
        </p:nvSpPr>
        <p:spPr>
          <a:prstGeom prst="rect">
            <a:avLst/>
          </a:prstGeom>
        </p:spPr>
        <p:txBody>
          <a:bodyPr/>
          <a:lstStyle/>
          <a:p>
            <a:pPr/>
            <a:r>
              <a:t>Developing two new RFCs to replace (obsolete) RFCs 2910, 2911, 3381 (deprecated job progress attributes), and 3382 (collection attribute syntax)</a:t>
            </a:r>
          </a:p>
          <a:p>
            <a:pPr/>
            <a:r>
              <a:t>Stable drafts:</a:t>
            </a:r>
          </a:p>
          <a:p>
            <a:pPr lvl="1"/>
            <a:r>
              <a:rPr u="sng">
                <a:hlinkClick r:id="rId3" invalidUrl="" action="" tgtFrame="" tooltip="" history="1" highlightClick="0" endSnd="0"/>
              </a:rPr>
              <a:t>http://tools.ietf.org/html/draft-sweet-rfc2910bis</a:t>
            </a:r>
          </a:p>
          <a:p>
            <a:pPr lvl="1"/>
            <a:r>
              <a:rPr u="sng">
                <a:hlinkClick r:id="rId4" invalidUrl="" action="" tgtFrame="" tooltip="" history="1" highlightClick="0" endSnd="0"/>
              </a:rPr>
              <a:t>http://tools.ietf.org/html/draft-sweet-rfc2911bis</a:t>
            </a:r>
          </a:p>
          <a:p>
            <a:pPr lvl="1">
              <a:defRPr i="1"/>
            </a:pPr>
            <a:r>
              <a:t>Drafts are being AD-sponsored by Barry Leiba, IETF ART Director, for publication as IETF Proposed Standard</a:t>
            </a:r>
          </a:p>
          <a:p>
            <a:pPr lvl="1">
              <a:defRPr i="1"/>
            </a:pPr>
            <a:r>
              <a:t>RFCs will eventually be advanced to IETF Internet Standard through status change (IETF process)</a:t>
            </a:r>
          </a:p>
          <a:p>
            <a:pPr/>
            <a:r>
              <a:t>Proposed schedule:</a:t>
            </a:r>
          </a:p>
          <a:p>
            <a:pPr lvl="1"/>
            <a:r>
              <a:t>IETF Last Call - Q2/Q3 2016</a:t>
            </a:r>
          </a:p>
          <a:p>
            <a:pPr lvl="1"/>
            <a:r>
              <a:t>IESG Approval - Q3/Q4 2016</a:t>
            </a:r>
          </a:p>
        </p:txBody>
      </p:sp>
      <p:sp>
        <p:nvSpPr>
          <p:cNvPr id="142" name="Shape 142"/>
          <p:cNvSpPr/>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4" name="Shape 144"/>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45"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46" name="Shape 146"/>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47" name="Shape 147"/>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148" name="Shape 148"/>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9" name="Shape 149"/>
          <p:cNvSpPr/>
          <p:nvPr>
            <p:ph type="title"/>
          </p:nvPr>
        </p:nvSpPr>
        <p:spPr>
          <a:prstGeom prst="rect">
            <a:avLst/>
          </a:prstGeom>
        </p:spPr>
        <p:txBody>
          <a:bodyPr/>
          <a:lstStyle/>
          <a:p>
            <a:pPr/>
            <a:r>
              <a:t>IPP System Service (SYSTEM)</a:t>
            </a:r>
          </a:p>
        </p:txBody>
      </p:sp>
      <p:sp>
        <p:nvSpPr>
          <p:cNvPr id="150" name="Shape 150"/>
          <p:cNvSpPr/>
          <p:nvPr>
            <p:ph type="body" idx="1"/>
          </p:nvPr>
        </p:nvSpPr>
        <p:spPr>
          <a:prstGeom prst="rect">
            <a:avLst/>
          </a:prstGeom>
        </p:spPr>
        <p:txBody>
          <a:bodyPr/>
          <a:lstStyle/>
          <a:p>
            <a:pPr/>
            <a:r>
              <a:t>Current interim draft at:</a:t>
            </a:r>
          </a:p>
          <a:p>
            <a:pPr lvl="1"/>
            <a:r>
              <a:rPr u="sng">
                <a:hlinkClick r:id="rId3" invalidUrl="" action="" tgtFrame="" tooltip="" history="1" highlightClick="0" endSnd="0"/>
              </a:rPr>
              <a:t>http://ftp.pwg.org/pub/pwg/ipp/wd/wd-ippsystem10-20160228-rev.pdf</a:t>
            </a:r>
          </a:p>
          <a:p>
            <a:pPr/>
            <a:r>
              <a:t>Proposed Schedule:</a:t>
            </a:r>
          </a:p>
          <a:p>
            <a:pPr lvl="1"/>
            <a:r>
              <a:t>Prototype draft in Q2/Q3 2016</a:t>
            </a:r>
          </a:p>
        </p:txBody>
      </p:sp>
      <p:sp>
        <p:nvSpPr>
          <p:cNvPr id="151" name="Shape 151"/>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