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75" r:id="rId3"/>
    <p:sldId id="279" r:id="rId4"/>
    <p:sldId id="280" r:id="rId5"/>
    <p:sldId id="281" r:id="rId6"/>
    <p:sldId id="282" r:id="rId7"/>
    <p:sldId id="278" r:id="rId8"/>
    <p:sldId id="283" r:id="rId9"/>
    <p:sldId id="284" r:id="rId10"/>
    <p:sldId id="285" r:id="rId11"/>
    <p:sldId id="286" r:id="rId12"/>
    <p:sldId id="287" r:id="rId13"/>
    <p:sldId id="289" r:id="rId14"/>
    <p:sldId id="290" r:id="rId15"/>
    <p:sldId id="291" r:id="rId16"/>
    <p:sldId id="288" r:id="rId17"/>
    <p:sldId id="276" r:id="rId18"/>
    <p:sldId id="292"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301" y="-82"/>
      </p:cViewPr>
      <p:guideLst>
        <p:guide orient="horz" pos="3072"/>
        <p:guide pos="4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5000" b="1">
                <a:solidFill>
                  <a:srgbClr val="5D70B7"/>
                </a:solidFill>
                <a:uFill>
                  <a:solidFill>
                    <a:srgbClr val="5D70B7"/>
                  </a:solidFill>
                </a:uFill>
              </a:defRPr>
            </a:lvl1pPr>
          </a:lstStyle>
          <a:p>
            <a:r>
              <a:t>The Printer Working Group</a:t>
            </a:r>
          </a:p>
        </p:txBody>
      </p:sp>
      <p:pic>
        <p:nvPicPr>
          <p:cNvPr id="18" name="pwg-transparency.png" descr="pwg-transparency.png"/>
          <p:cNvPicPr>
            <a:picLocks noChangeAspect="1"/>
          </p:cNvPicPr>
          <p:nvPr/>
        </p:nvPicPr>
        <p:blipFill>
          <a:blip r:embed="rId2" cstate="print">
            <a:extLst/>
          </a:blip>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1400"/>
            </a:lvl1pPr>
          </a:lstStyle>
          <a:p>
            <a:r>
              <a:t>®</a:t>
            </a:r>
          </a:p>
        </p:txBody>
      </p:sp>
      <p:sp>
        <p:nvSpPr>
          <p:cNvPr id="21" name="Title Text"/>
          <p:cNvSpPr txBox="1">
            <a:spLocks noGrp="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Body Level One…"/>
          <p:cNvSpPr txBox="1">
            <a:spLocks noGrp="1"/>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54"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57" name="Title Text"/>
          <p:cNvSpPr txBox="1">
            <a:spLocks noGrp="1"/>
          </p:cNvSpPr>
          <p:nvPr>
            <p:ph type="title"/>
          </p:nvPr>
        </p:nvSpPr>
        <p:spPr>
          <a:xfrm>
            <a:off x="647700" y="65475"/>
            <a:ext cx="10744200" cy="1447801"/>
          </a:xfrm>
          <a:prstGeom prst="rect">
            <a:avLst/>
          </a:prstGeom>
        </p:spPr>
        <p:txBody>
          <a:bodyPr/>
          <a:lstStyle/>
          <a:p>
            <a:r>
              <a:t>Title Text</a:t>
            </a:r>
          </a:p>
        </p:txBody>
      </p:sp>
      <p:sp>
        <p:nvSpPr>
          <p:cNvPr id="58" name="Body Level One…"/>
          <p:cNvSpPr txBox="1">
            <a:spLocks noGrp="1"/>
          </p:cNvSpPr>
          <p:nvPr>
            <p:ph type="body" idx="1"/>
          </p:nvPr>
        </p:nvSpPr>
        <p:spPr>
          <a:xfrm>
            <a:off x="647700" y="1955800"/>
            <a:ext cx="11557000" cy="7480300"/>
          </a:xfrm>
          <a:prstGeom prst="rect">
            <a:avLst/>
          </a:prstGeom>
        </p:spPr>
        <p:txBody>
          <a:bodyPr numCol="2" spcCol="577850"/>
          <a:lstStyle/>
          <a:p>
            <a:r>
              <a:t>Body Level One</a:t>
            </a:r>
          </a:p>
          <a:p>
            <a:pPr lvl="1"/>
            <a:r>
              <a:t>Body Level Two</a:t>
            </a:r>
          </a:p>
          <a:p>
            <a:pPr lvl="2"/>
            <a:r>
              <a:t>Body Level Three</a:t>
            </a:r>
          </a:p>
          <a:p>
            <a:pPr lvl="3"/>
            <a:r>
              <a:t>Body Level Four</a:t>
            </a:r>
          </a:p>
          <a:p>
            <a:pPr lvl="4"/>
            <a:r>
              <a:t>Body Level Five</a:t>
            </a: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3" name="pwg-4dark-bkgrnd-transparency.png" descr="pwg-4dark-bkgrnd-transparency.png"/>
          <p:cNvPicPr>
            <a:picLocks noChangeAspect="1"/>
          </p:cNvPicPr>
          <p:nvPr/>
        </p:nvPicPr>
        <p:blipFill>
          <a:blip r:embed="rId5" cstate="print">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7" name="Title Text"/>
          <p:cNvSpPr txBox="1">
            <a:spLocks noGrp="1"/>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lstStyle/>
          <a:p>
            <a:r>
              <a:t>Title Text</a:t>
            </a:r>
          </a:p>
        </p:txBody>
      </p:sp>
      <p:sp>
        <p:nvSpPr>
          <p:cNvPr id="8" name="Body Level One…"/>
          <p:cNvSpPr txBox="1">
            <a:spLocks noGrp="1"/>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ransition spd="med"/>
  <p:txStyles>
    <p:titleStyle>
      <a:lvl1pPr marL="57799" marR="57799" indent="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sz="42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sz="30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sz="14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tools.ietf.org/html/rfc781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ools.ietf.org/html/rfc8314"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datatracker.ietf.org/doc/draft-ietf-uta-mta-st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atatracker.ietf.org/doc/draft-ietf-uta-mta-st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datatracker.ietf.org/doc/draft-ietf-uta-smtp-tlsrp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atatracker.ietf.org/doc/draft-tschofenig-uta-tls13-profil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datatracker.ietf.org/doc/draft-urien-uta-tls-dtls-security-modul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rfc7301"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tools.ietf.org/html/rfc6460" TargetMode="External"/><Relationship Id="rId4" Type="http://schemas.openxmlformats.org/officeDocument/2006/relationships/hyperlink" Target="https://datatracker.ietf.org/doc/draft-ietf-oauth-mtl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rfc8447"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iana.org/assignments/tls-extensiontype-values/tls-extensiontype-values.xhtml" TargetMode="External"/><Relationship Id="rId4" Type="http://schemas.openxmlformats.org/officeDocument/2006/relationships/hyperlink" Target="https://www.iana.org/assignments/tls-parameters/tls-parameters.x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tools.ietf.org/html/rfc8447" TargetMode="External"/><Relationship Id="rId4" Type="http://schemas.openxmlformats.org/officeDocument/2006/relationships/hyperlink" Target="https://datatracker.ietf.org/doc/draft-ietf-tls-dtls1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Transport_Layer_Security"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github.com/WestpointLtd/tls_prober"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tools.ietf.org/html/rfc844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ools.ietf.org/html/rfc8447"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doc/draft-moriarty-tls-oldversions-diediedi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atatracker.ietf.org/doc/charter-ietf-uta/"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5000" b="1">
                <a:solidFill>
                  <a:srgbClr val="5D70B7"/>
                </a:solidFill>
                <a:uFill>
                  <a:solidFill>
                    <a:srgbClr val="5D70B7"/>
                  </a:solidFill>
                </a:uFill>
              </a:defRPr>
            </a:lvl1pPr>
          </a:lstStyle>
          <a:p>
            <a:r>
              <a:t>The Printer Working Group</a:t>
            </a:r>
          </a:p>
        </p:txBody>
      </p:sp>
      <p:pic>
        <p:nvPicPr>
          <p:cNvPr id="70" name="pwg-transparency.png" descr="pwg-transparency.png"/>
          <p:cNvPicPr>
            <a:picLocks noChangeAspect="1"/>
          </p:cNvPicPr>
          <p:nvPr/>
        </p:nvPicPr>
        <p:blipFill>
          <a:blip r:embed="rId2" cstate="print">
            <a:extLst/>
          </a:blip>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1400"/>
            </a:lvl1pPr>
          </a:lstStyle>
          <a:p>
            <a:r>
              <a:t>®</a:t>
            </a:r>
          </a:p>
        </p:txBody>
      </p:sp>
      <p:sp>
        <p:nvSpPr>
          <p:cNvPr id="73" name="Slide Number"/>
          <p:cNvSpPr txBox="1">
            <a:spLocks noGrp="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a:t>
            </a:fld>
            <a:endParaRPr/>
          </a:p>
        </p:txBody>
      </p:sp>
      <p:sp>
        <p:nvSpPr>
          <p:cNvPr id="74" name="IPP Workgroup Session, Day 1"/>
          <p:cNvSpPr txBox="1">
            <a:spLocks noGrp="1"/>
          </p:cNvSpPr>
          <p:nvPr>
            <p:ph type="ctrTitle"/>
          </p:nvPr>
        </p:nvSpPr>
        <p:spPr>
          <a:prstGeom prst="rect">
            <a:avLst/>
          </a:prstGeom>
        </p:spPr>
        <p:txBody>
          <a:bodyPr/>
          <a:lstStyle/>
          <a:p>
            <a:r>
              <a:rPr lang="en-US" dirty="0" smtClean="0"/>
              <a:t>TLS/1.2 and </a:t>
            </a:r>
            <a:r>
              <a:rPr lang="en-US" smtClean="0"/>
              <a:t>TLS/1.3 Highlights</a:t>
            </a:r>
            <a:endParaRPr dirty="0"/>
          </a:p>
        </p:txBody>
      </p:sp>
      <p:sp>
        <p:nvSpPr>
          <p:cNvPr id="75" name="August 15, 2018"/>
          <p:cNvSpPr txBox="1">
            <a:spLocks noGrp="1"/>
          </p:cNvSpPr>
          <p:nvPr>
            <p:ph type="subTitle" sz="half" idx="1"/>
          </p:nvPr>
        </p:nvSpPr>
        <p:spPr>
          <a:prstGeom prst="rect">
            <a:avLst/>
          </a:prstGeom>
        </p:spPr>
        <p:txBody>
          <a:bodyPr/>
          <a:lstStyle>
            <a:lvl1pPr marR="40639">
              <a:spcBef>
                <a:spcPts val="500"/>
              </a:spcBef>
            </a:lvl1pPr>
          </a:lstStyle>
          <a:p>
            <a:r>
              <a:rPr lang="en-US" dirty="0" smtClean="0"/>
              <a:t>IPP WG – 13 September</a:t>
            </a:r>
            <a:r>
              <a:rPr dirty="0" smtClean="0"/>
              <a:t> </a:t>
            </a:r>
            <a:r>
              <a:rPr dirty="0"/>
              <a:t>2018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Usage Recommendations for TLS (4 of 7)</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Use of TLS in XMPP, June 2015</a:t>
            </a:r>
            <a:r>
              <a:rPr lang="en-US" sz="2600" dirty="0" smtClean="0"/>
              <a:t/>
            </a:r>
            <a:br>
              <a:rPr lang="en-US" sz="2600" dirty="0" smtClean="0"/>
            </a:br>
            <a:r>
              <a:rPr u="sng" dirty="0" smtClean="0">
                <a:hlinkClick r:id="rId3"/>
              </a:rPr>
              <a:t>https</a:t>
            </a:r>
            <a:r>
              <a:rPr u="sng" dirty="0">
                <a:hlinkClick r:id="rId3"/>
              </a:rPr>
              <a:t>://</a:t>
            </a:r>
            <a:r>
              <a:rPr u="sng" dirty="0" smtClean="0">
                <a:hlinkClick r:id="rId3"/>
              </a:rPr>
              <a:t>tools.ietf.org/html/rfc</a:t>
            </a:r>
            <a:r>
              <a:rPr lang="en-US" u="sng" dirty="0" smtClean="0">
                <a:hlinkClick r:id="rId3"/>
              </a:rPr>
              <a:t>7590</a:t>
            </a:r>
          </a:p>
          <a:p>
            <a:pPr lvl="1"/>
            <a:r>
              <a:rPr lang="en-US" dirty="0" smtClean="0"/>
              <a:t>Recommendations for use of TLS in the Extensible Messaging and Presence Protocol (XMPP)</a:t>
            </a:r>
          </a:p>
          <a:p>
            <a:pPr lvl="2"/>
            <a:r>
              <a:rPr lang="en-US" sz="2000" dirty="0" smtClean="0"/>
              <a:t>Updates RFC 6120</a:t>
            </a:r>
          </a:p>
          <a:p>
            <a:r>
              <a:rPr lang="en-US" dirty="0" smtClean="0"/>
              <a:t>Updated TLS Server Identity Check Procedure for Email-Related Protocols, March 2016</a:t>
            </a:r>
            <a:br>
              <a:rPr lang="en-US" dirty="0" smtClean="0"/>
            </a:br>
            <a:r>
              <a:rPr lang="en-US" u="sng" dirty="0" smtClean="0">
                <a:hlinkClick r:id="rId4"/>
              </a:rPr>
              <a:t>https://tools.ietf.org/html/rfc7817</a:t>
            </a:r>
            <a:endParaRPr lang="en-US" dirty="0" smtClean="0"/>
          </a:p>
          <a:p>
            <a:pPr lvl="1"/>
            <a:r>
              <a:rPr lang="en-US" dirty="0" smtClean="0"/>
              <a:t>TLS server identity verification procedure for SMTP, IMAP, POP, and </a:t>
            </a:r>
            <a:r>
              <a:rPr lang="en-US" dirty="0" err="1" smtClean="0"/>
              <a:t>ManageSieve</a:t>
            </a:r>
            <a:r>
              <a:rPr lang="en-US" dirty="0" smtClean="0"/>
              <a:t> clients</a:t>
            </a:r>
          </a:p>
          <a:p>
            <a:pPr lvl="2"/>
            <a:r>
              <a:rPr lang="en-US" sz="2000" dirty="0" smtClean="0"/>
              <a:t>Replaces Section 2.4 (Server Identity Check) of RFC 2595</a:t>
            </a:r>
          </a:p>
          <a:p>
            <a:pPr lvl="2"/>
            <a:r>
              <a:rPr lang="en-US" sz="2000" dirty="0" smtClean="0"/>
              <a:t>Updates Section 4.1 (Processing after STARTTLS Command) of RFC 3207</a:t>
            </a:r>
          </a:p>
          <a:p>
            <a:pPr lvl="2"/>
            <a:r>
              <a:rPr lang="en-US" sz="2000" dirty="0" smtClean="0"/>
              <a:t>Updates Section 11.1 (STARTTLS Security Considerations) of RFC 3501</a:t>
            </a:r>
          </a:p>
          <a:p>
            <a:pPr lvl="2"/>
            <a:r>
              <a:rPr lang="en-US" sz="2000" dirty="0" smtClean="0"/>
              <a:t>Updates Section 2.2.1 (Server Identity Check) of RFC 5804</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Usage Recommendations for TLS (5 of 7)</a:t>
            </a:r>
            <a:endParaRPr sz="3800" dirty="0"/>
          </a:p>
        </p:txBody>
      </p:sp>
      <p:sp>
        <p:nvSpPr>
          <p:cNvPr id="248" name="Final RFC published!…"/>
          <p:cNvSpPr txBox="1">
            <a:spLocks noGrp="1"/>
          </p:cNvSpPr>
          <p:nvPr>
            <p:ph type="body" idx="1"/>
          </p:nvPr>
        </p:nvSpPr>
        <p:spPr>
          <a:prstGeom prst="rect">
            <a:avLst/>
          </a:prstGeom>
        </p:spPr>
        <p:txBody>
          <a:bodyPr/>
          <a:lstStyle/>
          <a:p>
            <a:r>
              <a:rPr lang="en-US" dirty="0" err="1" smtClean="0"/>
              <a:t>Cleartext</a:t>
            </a:r>
            <a:r>
              <a:rPr lang="en-US" dirty="0" smtClean="0"/>
              <a:t> Considered Obsolete: Use of TLS for Email Submission and Access, March 2016</a:t>
            </a:r>
            <a:br>
              <a:rPr lang="en-US" dirty="0" smtClean="0"/>
            </a:br>
            <a:r>
              <a:rPr lang="en-US" u="sng" dirty="0" smtClean="0">
                <a:hlinkClick r:id="rId3"/>
              </a:rPr>
              <a:t>https://tools.ietf.org/html/rfc8314</a:t>
            </a:r>
            <a:endParaRPr lang="en-US" dirty="0" smtClean="0"/>
          </a:p>
          <a:p>
            <a:pPr lvl="1"/>
            <a:r>
              <a:rPr lang="en-US" dirty="0" smtClean="0"/>
              <a:t>Use of TLS to provide confidentiality between a Mail User Agent (MUA) and a Mail Submission Server or Mail Access Server</a:t>
            </a:r>
          </a:p>
          <a:p>
            <a:pPr lvl="2"/>
            <a:r>
              <a:rPr lang="en-US" sz="2000" dirty="0" smtClean="0"/>
              <a:t>Updates RFCs 1939, 2595, 3501, 5068, 6186, and 6409</a:t>
            </a:r>
          </a:p>
          <a:p>
            <a:r>
              <a:rPr lang="en-US" dirty="0" smtClean="0"/>
              <a:t>SMTP MTA Strict Transport Security (MTA-STS), draft-21, RFC Editor Queue, June 2018</a:t>
            </a:r>
            <a:br>
              <a:rPr lang="en-US" dirty="0" smtClean="0"/>
            </a:br>
            <a:r>
              <a:rPr lang="en-US" u="sng" dirty="0" smtClean="0">
                <a:hlinkClick r:id="rId4"/>
              </a:rPr>
              <a:t>https://datatracker.ietf.org/doc/draft-ietf-uta-mta-sts/</a:t>
            </a:r>
            <a:endParaRPr lang="en-US" u="sng" dirty="0" smtClean="0"/>
          </a:p>
          <a:p>
            <a:pPr lvl="1"/>
            <a:r>
              <a:rPr lang="en-US" dirty="0" smtClean="0"/>
              <a:t>Comparable to HTTP Strict Transport Security (HSTS), RFC 6797</a:t>
            </a:r>
          </a:p>
          <a:p>
            <a:pPr lvl="2"/>
            <a:r>
              <a:rPr lang="en-US" sz="2000" dirty="0" smtClean="0"/>
              <a:t>Mechanism enabling mail service providers to declare support for TLS secure SMTP connections and specify whether sending SMTP servers should refuse to deliver to MX hosts that do not offer TLS with a trusted server certificate</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Usage Recommendations for TLS (6 of 7)</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SMTP Require TLS Option, draft-03, UTA WG Last Call, June 2018</a:t>
            </a:r>
            <a:br>
              <a:rPr lang="en-US" dirty="0" smtClean="0"/>
            </a:br>
            <a:r>
              <a:rPr lang="en-US" u="sng" dirty="0" smtClean="0">
                <a:hlinkClick r:id="rId3"/>
              </a:rPr>
              <a:t>https://datatracker.ietf.org/doc/draft-ietf-uta-mta-sts/</a:t>
            </a:r>
            <a:endParaRPr lang="en-US" u="sng" dirty="0" smtClean="0"/>
          </a:p>
          <a:p>
            <a:pPr lvl="1"/>
            <a:r>
              <a:rPr lang="en-US" dirty="0" smtClean="0"/>
              <a:t>Forcing use of TLS by overriding default negotiation of TLS</a:t>
            </a:r>
          </a:p>
          <a:p>
            <a:pPr lvl="2"/>
            <a:r>
              <a:rPr lang="en-US" sz="2000" dirty="0" smtClean="0"/>
              <a:t>Defines SMTP service extension, REQUIRETLS option</a:t>
            </a:r>
          </a:p>
          <a:p>
            <a:pPr lvl="2"/>
            <a:r>
              <a:rPr lang="en-US" sz="2000" dirty="0" smtClean="0"/>
              <a:t>Defines SMTP </a:t>
            </a:r>
            <a:r>
              <a:rPr lang="en-US" sz="2000" dirty="0" err="1" smtClean="0"/>
              <a:t>messageheader</a:t>
            </a:r>
            <a:r>
              <a:rPr lang="en-US" sz="2000" dirty="0" smtClean="0"/>
              <a:t> field, </a:t>
            </a:r>
            <a:r>
              <a:rPr lang="en-US" sz="2000" dirty="0" err="1" smtClean="0"/>
              <a:t>RequireTLS</a:t>
            </a:r>
            <a:endParaRPr lang="en-US" sz="2000" dirty="0" smtClean="0"/>
          </a:p>
          <a:p>
            <a:r>
              <a:rPr lang="en-US" dirty="0" smtClean="0"/>
              <a:t>SMTP TLS Reporting, draft-23, RFC Editor Queue, June 2018</a:t>
            </a:r>
            <a:br>
              <a:rPr lang="en-US" dirty="0" smtClean="0"/>
            </a:br>
            <a:r>
              <a:rPr lang="en-US" u="sng" dirty="0" smtClean="0">
                <a:hlinkClick r:id="rId4"/>
              </a:rPr>
              <a:t>https://datatracker.ietf.org/doc/draft-ietf-uta-smtp-tlsrpt/</a:t>
            </a:r>
            <a:endParaRPr lang="en-US" u="sng" dirty="0" smtClean="0"/>
          </a:p>
          <a:p>
            <a:pPr lvl="1"/>
            <a:r>
              <a:rPr lang="en-US" dirty="0" smtClean="0"/>
              <a:t>Protocols for establishing encrypted channels between SMTP Mail Transfer Agents, including STARTTLS, DANE TLSA, and MTA-STS can fail due to </a:t>
            </a:r>
            <a:r>
              <a:rPr lang="en-US" dirty="0" err="1" smtClean="0"/>
              <a:t>misconfiguration</a:t>
            </a:r>
            <a:r>
              <a:rPr lang="en-US" dirty="0" smtClean="0"/>
              <a:t> or active attack, leading to undelivered messages or delivery over unencrypted or unauthenticated channels.</a:t>
            </a:r>
          </a:p>
          <a:p>
            <a:pPr lvl="2"/>
            <a:r>
              <a:rPr lang="en-US" sz="2000" dirty="0" smtClean="0"/>
              <a:t>Defines a reporting mechanism and format by which sending systems can share statistics and specific information about potential failures with recipient domains</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Usage Recommendations for TLS (7 of 7)</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TLS/DTLS 1.3 Profiles for the Internet of Things, draft-00,  March 2018</a:t>
            </a:r>
            <a:br>
              <a:rPr lang="en-US" dirty="0" smtClean="0"/>
            </a:br>
            <a:r>
              <a:rPr lang="en-US" u="sng" dirty="0" smtClean="0">
                <a:hlinkClick r:id="rId3"/>
              </a:rPr>
              <a:t>https://datatracker.ietf.org/doc/draft-tschofenig-uta-tls13-profile/</a:t>
            </a:r>
            <a:endParaRPr lang="en-US" u="sng" dirty="0" smtClean="0"/>
          </a:p>
          <a:p>
            <a:pPr lvl="1"/>
            <a:r>
              <a:rPr lang="en-US" dirty="0" smtClean="0"/>
              <a:t>Companion to RFC 7925</a:t>
            </a:r>
          </a:p>
          <a:p>
            <a:pPr lvl="2"/>
            <a:r>
              <a:rPr lang="en-US" sz="2000" dirty="0" smtClean="0"/>
              <a:t>Defines TLS/DTLS 1.3 profiles for Internet of Things devices</a:t>
            </a:r>
          </a:p>
          <a:p>
            <a:r>
              <a:rPr lang="en-US" dirty="0" smtClean="0"/>
              <a:t>TLS and DTLS Security Modules, draft-06, June 2018</a:t>
            </a:r>
            <a:br>
              <a:rPr lang="en-US" dirty="0" smtClean="0"/>
            </a:br>
            <a:r>
              <a:rPr lang="en-US" u="sng" dirty="0" smtClean="0">
                <a:hlinkClick r:id="rId4"/>
              </a:rPr>
              <a:t>https://datatracker.ietf.org/doc/draft-urien-uta-tls-dtls-security-module/</a:t>
            </a:r>
            <a:endParaRPr lang="en-US" u="sng" dirty="0" smtClean="0"/>
          </a:p>
          <a:p>
            <a:pPr lvl="1"/>
            <a:r>
              <a:rPr lang="en-US" dirty="0" smtClean="0"/>
              <a:t>Specifies hardware security modules for TLS/DTLS</a:t>
            </a:r>
          </a:p>
          <a:p>
            <a:pPr lvl="2"/>
            <a:r>
              <a:rPr lang="en-US" sz="2000" dirty="0" smtClean="0"/>
              <a:t>Defines an ISO 7816 (</a:t>
            </a:r>
            <a:r>
              <a:rPr lang="en-US" sz="2000" dirty="0" err="1" smtClean="0"/>
              <a:t>SmartCard</a:t>
            </a:r>
            <a:r>
              <a:rPr lang="en-US" sz="2000" dirty="0" smtClean="0"/>
              <a:t>) interface for TLS and DTLS secure modules</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TLS/1.2 </a:t>
            </a:r>
            <a:r>
              <a:rPr lang="en-US" sz="3800" dirty="0" smtClean="0"/>
              <a:t>Cipher Suites </a:t>
            </a:r>
            <a:r>
              <a:rPr lang="en-US" sz="3800" dirty="0" smtClean="0"/>
              <a:t>&amp; Profiles</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TLS/1.2 Mandatory Cipher Suites </a:t>
            </a:r>
            <a:endParaRPr lang="en-US" u="sng" dirty="0" smtClean="0"/>
          </a:p>
          <a:p>
            <a:pPr lvl="1"/>
            <a:r>
              <a:rPr lang="en-US" dirty="0" smtClean="0">
                <a:solidFill>
                  <a:schemeClr val="accent5"/>
                </a:solidFill>
              </a:rPr>
              <a:t>Original MTI</a:t>
            </a:r>
            <a:r>
              <a:rPr lang="en-US" dirty="0" smtClean="0">
                <a:solidFill>
                  <a:schemeClr val="accent5"/>
                </a:solidFill>
              </a:rPr>
              <a:t> of TLS_RSA_WITH_AES_128_CBC_SHA is obsolete</a:t>
            </a:r>
            <a:endParaRPr lang="en-US" sz="2000" dirty="0" smtClean="0">
              <a:solidFill>
                <a:schemeClr val="accent5"/>
              </a:solidFill>
            </a:endParaRPr>
          </a:p>
          <a:p>
            <a:pPr lvl="2"/>
            <a:r>
              <a:rPr lang="en-US" sz="2000" dirty="0" smtClean="0">
                <a:solidFill>
                  <a:schemeClr val="accent5"/>
                </a:solidFill>
              </a:rPr>
              <a:t>MTI of TLS_RSA_WITH_AES_128_CBC_SHA is a serious bug (use of SHA-1)</a:t>
            </a:r>
          </a:p>
          <a:p>
            <a:pPr lvl="1"/>
            <a:r>
              <a:rPr lang="en-US" dirty="0" smtClean="0"/>
              <a:t>Current MTI of</a:t>
            </a:r>
            <a:r>
              <a:rPr lang="en-US" dirty="0" smtClean="0"/>
              <a:t> TLS_AES_128_GCM_SHA256 (same as TLS/1.3)</a:t>
            </a:r>
            <a:endParaRPr lang="en-US" dirty="0" smtClean="0"/>
          </a:p>
          <a:p>
            <a:pPr lvl="1"/>
            <a:r>
              <a:rPr lang="en-US" dirty="0" smtClean="0"/>
              <a:t>Other cipher suites </a:t>
            </a:r>
            <a:r>
              <a:rPr lang="en-US" dirty="0" smtClean="0"/>
              <a:t>SHOULD </a:t>
            </a:r>
            <a:r>
              <a:rPr lang="en-US" dirty="0" smtClean="0"/>
              <a:t>only be supported if specified in an implementation supported IETF TLS application profile standard</a:t>
            </a:r>
          </a:p>
          <a:p>
            <a:r>
              <a:rPr lang="en-US" dirty="0" smtClean="0"/>
              <a:t>TLS Application Layer Protocol Negotiation Extension, July 2014</a:t>
            </a:r>
            <a:br>
              <a:rPr lang="en-US" dirty="0" smtClean="0"/>
            </a:br>
            <a:r>
              <a:rPr lang="en-US" u="sng" dirty="0" smtClean="0">
                <a:hlinkClick r:id="rId3"/>
              </a:rPr>
              <a:t>https://tools.ietf.org/html/rfc7301</a:t>
            </a:r>
            <a:endParaRPr lang="en-US" u="sng" dirty="0" smtClean="0"/>
          </a:p>
          <a:p>
            <a:pPr lvl="1"/>
            <a:r>
              <a:rPr lang="en-US" dirty="0" smtClean="0"/>
              <a:t>When multiple application protocols are used on same TCP/UDP port</a:t>
            </a:r>
          </a:p>
          <a:p>
            <a:pPr lvl="2"/>
            <a:r>
              <a:rPr lang="en-US" sz="2000" dirty="0" smtClean="0"/>
              <a:t>Defines application layer protocol negotiation extension within TLS handshake </a:t>
            </a:r>
          </a:p>
          <a:p>
            <a:r>
              <a:rPr lang="en-US" dirty="0" err="1" smtClean="0"/>
              <a:t>OAuth</a:t>
            </a:r>
            <a:r>
              <a:rPr lang="en-US" dirty="0" smtClean="0"/>
              <a:t> 2.0 Mutual TLS Client Auth and Certificate Bound Access Tokens, draft-11, ready for IETF LC, August 2018</a:t>
            </a:r>
            <a:br>
              <a:rPr lang="en-US" dirty="0" smtClean="0"/>
            </a:br>
            <a:r>
              <a:rPr lang="en-US" dirty="0" smtClean="0">
                <a:hlinkClick r:id="rId4"/>
              </a:rPr>
              <a:t>https://datatracker.ietf.org/doc/draft-ietf-oauth-mtls/</a:t>
            </a:r>
            <a:endParaRPr lang="en-US" dirty="0" smtClean="0"/>
          </a:p>
          <a:p>
            <a:r>
              <a:rPr lang="en-US" dirty="0" smtClean="0"/>
              <a:t>Suite B Profile for TLS, RFC 6460, Historic, January 2012</a:t>
            </a:r>
            <a:br>
              <a:rPr lang="en-US" dirty="0" smtClean="0"/>
            </a:br>
            <a:r>
              <a:rPr lang="en-US" dirty="0" smtClean="0">
                <a:hlinkClick r:id="rId5"/>
              </a:rPr>
              <a:t>https://tools.ietf.org/html/rfc6460</a:t>
            </a:r>
            <a:endParaRPr lang="en-US" dirty="0" smtClean="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TLS/1.3 Ciphers &amp; </a:t>
            </a:r>
            <a:r>
              <a:rPr lang="en-US" sz="3800" dirty="0" smtClean="0"/>
              <a:t>IANA Registry</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TLS/1.3 Mandatory Cipher Suites </a:t>
            </a:r>
            <a:endParaRPr lang="en-US" u="sng" dirty="0" smtClean="0"/>
          </a:p>
          <a:p>
            <a:pPr lvl="1"/>
            <a:r>
              <a:rPr lang="en-US" dirty="0" smtClean="0"/>
              <a:t>Current MTI of</a:t>
            </a:r>
            <a:r>
              <a:rPr lang="en-US" dirty="0" smtClean="0"/>
              <a:t> </a:t>
            </a:r>
            <a:r>
              <a:rPr lang="en-US" dirty="0" smtClean="0"/>
              <a:t>TLS_AES_128_GCM_SHA256</a:t>
            </a:r>
          </a:p>
          <a:p>
            <a:pPr lvl="2"/>
            <a:r>
              <a:rPr lang="en-US" sz="2000" dirty="0" smtClean="0"/>
              <a:t>Defined in Appendix B.4 of RFC 8446</a:t>
            </a:r>
          </a:p>
          <a:p>
            <a:pPr lvl="1"/>
            <a:r>
              <a:rPr lang="en-US" dirty="0" smtClean="0"/>
              <a:t>Recommends</a:t>
            </a:r>
            <a:r>
              <a:rPr lang="en-US" dirty="0" smtClean="0"/>
              <a:t> </a:t>
            </a:r>
            <a:r>
              <a:rPr lang="en-US" dirty="0" smtClean="0"/>
              <a:t>support </a:t>
            </a:r>
            <a:r>
              <a:rPr lang="en-US" dirty="0" smtClean="0"/>
              <a:t>for</a:t>
            </a:r>
            <a:r>
              <a:rPr lang="en-US" dirty="0" smtClean="0"/>
              <a:t> TLS_AES_256_GCM_SHA384</a:t>
            </a:r>
            <a:endParaRPr lang="en-US" dirty="0" smtClean="0"/>
          </a:p>
          <a:p>
            <a:pPr lvl="2"/>
            <a:r>
              <a:rPr lang="en-US" sz="2000" dirty="0" smtClean="0"/>
              <a:t>Defined in Appendix B.4 of RFC 8446</a:t>
            </a:r>
          </a:p>
          <a:p>
            <a:pPr lvl="1"/>
            <a:r>
              <a:rPr lang="en-US" sz="2300" dirty="0" smtClean="0"/>
              <a:t>Recommends </a:t>
            </a:r>
            <a:r>
              <a:rPr lang="en-US" sz="2300" dirty="0" smtClean="0"/>
              <a:t>support for TLS_CHACHA20_POLY1305_SHA256</a:t>
            </a:r>
            <a:endParaRPr lang="en-US" sz="2300" dirty="0" smtClean="0"/>
          </a:p>
          <a:p>
            <a:pPr lvl="2"/>
            <a:r>
              <a:rPr lang="en-US" sz="2000" dirty="0" smtClean="0"/>
              <a:t>Defined in RFC 8439</a:t>
            </a:r>
          </a:p>
          <a:p>
            <a:pPr lvl="1"/>
            <a:r>
              <a:rPr lang="en-US" dirty="0" smtClean="0"/>
              <a:t>Other cipher suites </a:t>
            </a:r>
            <a:r>
              <a:rPr lang="en-US" dirty="0" smtClean="0"/>
              <a:t>SHOULD </a:t>
            </a:r>
            <a:r>
              <a:rPr lang="en-US" dirty="0" smtClean="0"/>
              <a:t>only be supported if specified in an implementation supported IETF TLS application profile standard</a:t>
            </a:r>
          </a:p>
          <a:p>
            <a:r>
              <a:rPr lang="en-US" dirty="0" smtClean="0"/>
              <a:t>IANA Registry Updates for TLS and DTLS</a:t>
            </a:r>
            <a:br>
              <a:rPr lang="en-US" dirty="0" smtClean="0"/>
            </a:br>
            <a:r>
              <a:rPr lang="en-US" dirty="0" smtClean="0">
                <a:hlinkClick r:id="rId3"/>
              </a:rPr>
              <a:t>https://tools.ietf.org/html/rfc8447</a:t>
            </a:r>
            <a:endParaRPr lang="en-US" dirty="0" smtClean="0"/>
          </a:p>
          <a:p>
            <a:pPr lvl="1"/>
            <a:r>
              <a:rPr lang="en-US" dirty="0" smtClean="0"/>
              <a:t>For use with TLS/1.2 and TLS/1.3 – updates RFCs 3749, 5077, 4680, 5246, 5705, 5878, 6520, 7301</a:t>
            </a:r>
          </a:p>
          <a:p>
            <a:pPr lvl="2"/>
            <a:r>
              <a:rPr lang="en-US" sz="2000" dirty="0" smtClean="0"/>
              <a:t>Defines new registration policy and registry annotation mechanism</a:t>
            </a:r>
          </a:p>
          <a:p>
            <a:pPr lvl="2"/>
            <a:r>
              <a:rPr lang="en-US" sz="2000" dirty="0" smtClean="0">
                <a:hlinkClick r:id="rId4"/>
              </a:rPr>
              <a:t>https://www.iana.org/assignments/tls-parameters/tls-parameters.xhtml</a:t>
            </a:r>
            <a:endParaRPr lang="en-US" sz="2000" dirty="0" smtClean="0"/>
          </a:p>
          <a:p>
            <a:pPr lvl="2"/>
            <a:r>
              <a:rPr lang="en-US" sz="2000" dirty="0" smtClean="0">
                <a:hlinkClick r:id="rId5"/>
              </a:rPr>
              <a:t>https://www.iana.org/assignments/tls-extensiontype-values/tls-extensiontype-values.xhtml</a:t>
            </a:r>
            <a:endParaRPr lang="en-US" sz="2000" dirty="0" smtClean="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dirty="0"/>
              <a:t>TLS </a:t>
            </a:r>
            <a:r>
              <a:rPr dirty="0" smtClean="0"/>
              <a:t>1.3</a:t>
            </a:r>
            <a:r>
              <a:rPr lang="en-US" dirty="0" smtClean="0"/>
              <a:t> Migration (1 of 3)</a:t>
            </a:r>
            <a:endParaRPr dirty="0"/>
          </a:p>
        </p:txBody>
      </p:sp>
      <p:sp>
        <p:nvSpPr>
          <p:cNvPr id="248" name="Final RFC published!…"/>
          <p:cNvSpPr txBox="1">
            <a:spLocks noGrp="1"/>
          </p:cNvSpPr>
          <p:nvPr>
            <p:ph type="body" idx="1"/>
          </p:nvPr>
        </p:nvSpPr>
        <p:spPr>
          <a:xfrm>
            <a:off x="647700" y="1752600"/>
            <a:ext cx="11722100" cy="7683500"/>
          </a:xfrm>
          <a:prstGeom prst="rect">
            <a:avLst/>
          </a:prstGeom>
        </p:spPr>
        <p:txBody>
          <a:bodyPr/>
          <a:lstStyle/>
          <a:p>
            <a:r>
              <a:rPr lang="en-US" dirty="0" smtClean="0"/>
              <a:t>TLS/1.3, RFC 8446, August 2018</a:t>
            </a:r>
            <a:br>
              <a:rPr lang="en-US" dirty="0" smtClean="0"/>
            </a:br>
            <a:r>
              <a:rPr u="sng" dirty="0" smtClean="0">
                <a:hlinkClick r:id="rId3"/>
              </a:rPr>
              <a:t>https</a:t>
            </a:r>
            <a:r>
              <a:rPr u="sng" dirty="0">
                <a:hlinkClick r:id="rId3"/>
              </a:rPr>
              <a:t>://</a:t>
            </a:r>
            <a:r>
              <a:rPr u="sng" dirty="0" smtClean="0">
                <a:hlinkClick r:id="rId3"/>
              </a:rPr>
              <a:t>tools.ietf.org/html/rfc8446</a:t>
            </a:r>
            <a:endParaRPr lang="en-US" u="sng" dirty="0" smtClean="0">
              <a:hlinkClick r:id="rId3"/>
            </a:endParaRPr>
          </a:p>
          <a:p>
            <a:pPr lvl="1"/>
            <a:r>
              <a:rPr lang="en-US" dirty="0" smtClean="0"/>
              <a:t>Obsoletes TLS/1.2 (RFC 5246)</a:t>
            </a:r>
            <a:endParaRPr u="sng" dirty="0">
              <a:hlinkClick r:id="rId3"/>
            </a:endParaRPr>
          </a:p>
          <a:p>
            <a:r>
              <a:rPr lang="en-US" dirty="0" smtClean="0"/>
              <a:t>DTLS/1.3, draft-28, July 2018</a:t>
            </a:r>
            <a:br>
              <a:rPr lang="en-US" dirty="0" smtClean="0"/>
            </a:br>
            <a:r>
              <a:rPr lang="en-US" u="sng" dirty="0" smtClean="0">
                <a:hlinkClick r:id="rId4"/>
              </a:rPr>
              <a:t>https://datatracker.ietf.org/doc/draft-ietf-tls-dtls13/</a:t>
            </a:r>
            <a:endParaRPr lang="en-US" u="sng" dirty="0" smtClean="0"/>
          </a:p>
          <a:p>
            <a:pPr lvl="1"/>
            <a:r>
              <a:rPr lang="en-US" dirty="0" smtClean="0"/>
              <a:t>Obsoletes DTLS/1.2 (RFC 6347)</a:t>
            </a:r>
            <a:endParaRPr u="sng" dirty="0">
              <a:hlinkClick r:id="rId5"/>
            </a:endParaRPr>
          </a:p>
          <a:p>
            <a:r>
              <a:rPr lang="en-US" dirty="0" smtClean="0"/>
              <a:t>TLS/1.3 support in browsers</a:t>
            </a:r>
          </a:p>
          <a:p>
            <a:pPr lvl="1"/>
            <a:r>
              <a:rPr dirty="0" smtClean="0"/>
              <a:t>Chrome</a:t>
            </a:r>
            <a:r>
              <a:rPr lang="en-US" dirty="0" smtClean="0"/>
              <a:t> and</a:t>
            </a:r>
            <a:r>
              <a:rPr dirty="0" smtClean="0"/>
              <a:t> </a:t>
            </a:r>
            <a:r>
              <a:rPr dirty="0"/>
              <a:t>Firefox already support </a:t>
            </a:r>
            <a:r>
              <a:rPr lang="en-US" dirty="0" smtClean="0"/>
              <a:t>TLS/1.3</a:t>
            </a:r>
          </a:p>
          <a:p>
            <a:pPr lvl="1"/>
            <a:r>
              <a:rPr lang="en-US" dirty="0" smtClean="0"/>
              <a:t>Ed</a:t>
            </a:r>
            <a:r>
              <a:rPr dirty="0" smtClean="0"/>
              <a:t>ge/Windows </a:t>
            </a:r>
            <a:r>
              <a:rPr dirty="0"/>
              <a:t>and Safari/</a:t>
            </a:r>
            <a:r>
              <a:rPr dirty="0" err="1"/>
              <a:t>macOS</a:t>
            </a:r>
            <a:r>
              <a:rPr dirty="0"/>
              <a:t> </a:t>
            </a:r>
            <a:r>
              <a:rPr lang="en-US" dirty="0" smtClean="0"/>
              <a:t>will </a:t>
            </a:r>
            <a:r>
              <a:rPr dirty="0" smtClean="0"/>
              <a:t>support </a:t>
            </a:r>
            <a:r>
              <a:rPr lang="en-US" dirty="0" smtClean="0"/>
              <a:t>TLS/1.3 soon</a:t>
            </a:r>
          </a:p>
          <a:p>
            <a:r>
              <a:rPr lang="en-US" dirty="0" smtClean="0"/>
              <a:t>18 TLS libraries participated in TLS/1.3 prototyping</a:t>
            </a:r>
            <a:endParaRPr dirty="0"/>
          </a:p>
          <a:p>
            <a:r>
              <a:rPr dirty="0"/>
              <a:t>TLS libraries with (announced) </a:t>
            </a:r>
            <a:r>
              <a:rPr dirty="0" smtClean="0"/>
              <a:t>TLS</a:t>
            </a:r>
            <a:r>
              <a:rPr lang="en-US" dirty="0" smtClean="0"/>
              <a:t>/</a:t>
            </a:r>
            <a:r>
              <a:rPr dirty="0" smtClean="0"/>
              <a:t>1.3 support</a:t>
            </a:r>
            <a:endParaRPr dirty="0"/>
          </a:p>
          <a:p>
            <a:pPr lvl="1"/>
            <a:r>
              <a:rPr dirty="0" err="1"/>
              <a:t>OpenSSL</a:t>
            </a:r>
            <a:r>
              <a:rPr dirty="0"/>
              <a:t> starting with v1.1.1</a:t>
            </a:r>
          </a:p>
          <a:p>
            <a:pPr lvl="1"/>
            <a:r>
              <a:rPr dirty="0"/>
              <a:t>GNU TLS starting with v3.6.3</a:t>
            </a:r>
          </a:p>
          <a:p>
            <a:pPr lvl="1"/>
            <a:r>
              <a:rPr dirty="0" err="1"/>
              <a:t>SecureTransport</a:t>
            </a:r>
            <a:r>
              <a:rPr dirty="0"/>
              <a:t> (</a:t>
            </a:r>
            <a:r>
              <a:rPr dirty="0" err="1"/>
              <a:t>macOS</a:t>
            </a:r>
            <a:r>
              <a:rPr dirty="0"/>
              <a:t>) starting with </a:t>
            </a:r>
            <a:r>
              <a:rPr dirty="0" err="1"/>
              <a:t>macOS</a:t>
            </a:r>
            <a:r>
              <a:rPr dirty="0"/>
              <a:t> 10.14 and </a:t>
            </a:r>
            <a:r>
              <a:rPr dirty="0" err="1"/>
              <a:t>iOS</a:t>
            </a:r>
            <a:r>
              <a:rPr dirty="0"/>
              <a:t> </a:t>
            </a:r>
            <a:r>
              <a:rPr dirty="0" smtClean="0"/>
              <a:t>12</a:t>
            </a:r>
            <a:endParaRPr lang="en-US" dirty="0" smtClean="0"/>
          </a:p>
          <a:p>
            <a:pPr lvl="1"/>
            <a:r>
              <a:rPr lang="en-US" dirty="0" err="1" smtClean="0"/>
              <a:t>wolfSSL</a:t>
            </a:r>
            <a:r>
              <a:rPr lang="en-US" dirty="0" smtClean="0"/>
              <a:t> starting with v3.15.3</a:t>
            </a:r>
          </a:p>
          <a:p>
            <a:pPr lvl="1"/>
            <a:r>
              <a:rPr lang="en-US" dirty="0" err="1" smtClean="0"/>
              <a:t>Facebook</a:t>
            </a:r>
            <a:r>
              <a:rPr lang="en-US" dirty="0" smtClean="0"/>
              <a:t> Fizz, Boring SSL, JSSE, NSS</a:t>
            </a:r>
            <a:r>
              <a:rPr lang="en-US" smtClean="0"/>
              <a:t>, </a:t>
            </a:r>
            <a:r>
              <a:rPr lang="en-US" smtClean="0"/>
              <a:t>and others </a:t>
            </a:r>
            <a:r>
              <a:rPr lang="en-US" dirty="0" smtClean="0"/>
              <a:t>coming soon</a:t>
            </a:r>
            <a:endParaRPr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52"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56" name="TLS 1.3 (con't)"/>
          <p:cNvSpPr txBox="1">
            <a:spLocks noGrp="1"/>
          </p:cNvSpPr>
          <p:nvPr>
            <p:ph type="title"/>
          </p:nvPr>
        </p:nvSpPr>
        <p:spPr>
          <a:prstGeom prst="rect">
            <a:avLst/>
          </a:prstGeom>
        </p:spPr>
        <p:txBody>
          <a:bodyPr/>
          <a:lstStyle/>
          <a:p>
            <a:r>
              <a:rPr lang="en-US" dirty="0" smtClean="0"/>
              <a:t>TLS 1.3 Migration (2 of 3)</a:t>
            </a:r>
            <a:endParaRPr dirty="0"/>
          </a:p>
        </p:txBody>
      </p:sp>
      <p:sp>
        <p:nvSpPr>
          <p:cNvPr id="257" name="Lots of confusion over this new version of TLS…"/>
          <p:cNvSpPr txBox="1">
            <a:spLocks noGrp="1"/>
          </p:cNvSpPr>
          <p:nvPr>
            <p:ph type="body" idx="1"/>
          </p:nvPr>
        </p:nvSpPr>
        <p:spPr>
          <a:prstGeom prst="rect">
            <a:avLst/>
          </a:prstGeom>
        </p:spPr>
        <p:txBody>
          <a:bodyPr/>
          <a:lstStyle/>
          <a:p>
            <a:r>
              <a:rPr dirty="0"/>
              <a:t>Lots of confusion over this new version of </a:t>
            </a:r>
            <a:r>
              <a:rPr dirty="0" smtClean="0"/>
              <a:t>TL</a:t>
            </a:r>
            <a:r>
              <a:rPr lang="en-US" dirty="0" smtClean="0"/>
              <a:t>S</a:t>
            </a:r>
          </a:p>
          <a:p>
            <a:pPr lvl="1"/>
            <a:r>
              <a:rPr u="sng" dirty="0" smtClean="0">
                <a:hlinkClick r:id="rId3"/>
              </a:rPr>
              <a:t>https://en.wikipedia.org/wiki/Transport_Layer_Security</a:t>
            </a:r>
            <a:endParaRPr lang="en-US" u="sng" dirty="0" smtClean="0">
              <a:hlinkClick r:id="rId3"/>
            </a:endParaRPr>
          </a:p>
          <a:p>
            <a:pPr lvl="1"/>
            <a:r>
              <a:rPr lang="en-US" u="sng" dirty="0" smtClean="0">
                <a:hlinkClick r:id="rId3"/>
              </a:rPr>
              <a:t>https://en.wikipedia.org/wiki/Comparison_of_TLS_implementations#Protocol_support</a:t>
            </a:r>
          </a:p>
          <a:p>
            <a:pPr lvl="1"/>
            <a:r>
              <a:rPr lang="en-US" u="sng" dirty="0" smtClean="0">
                <a:hlinkClick r:id="rId3"/>
              </a:rPr>
              <a:t>https://www.techrepublic.com/article/tls-1-3-is-approved-heres-how-it-could-make-the-entire-internet-safer/</a:t>
            </a:r>
          </a:p>
          <a:p>
            <a:pPr lvl="1"/>
            <a:r>
              <a:rPr lang="en-US" u="sng" dirty="0" smtClean="0">
                <a:hlinkClick r:id="rId3"/>
              </a:rPr>
              <a:t>https://www.wolfssl.com/differences-between-tls-1-2-and-tls-1-3-2/</a:t>
            </a:r>
            <a:endParaRPr u="sng" dirty="0" smtClean="0">
              <a:hlinkClick r:id="rId3"/>
            </a:endParaRPr>
          </a:p>
          <a:p>
            <a:pPr lvl="1"/>
            <a:r>
              <a:rPr dirty="0" smtClean="0"/>
              <a:t>Clients and Printers SHOULD start supporting TLS 1.3 as soon as possible</a:t>
            </a:r>
          </a:p>
          <a:p>
            <a:r>
              <a:rPr lang="en-US" dirty="0" smtClean="0"/>
              <a:t>Testing TLS via Error Checking Tool</a:t>
            </a:r>
            <a:br>
              <a:rPr lang="en-US" dirty="0" smtClean="0"/>
            </a:br>
            <a:r>
              <a:rPr lang="en-US" dirty="0" smtClean="0">
                <a:hlinkClick r:id="rId4"/>
              </a:rPr>
              <a:t>https://github.com/WestpointLtd/tls_prober</a:t>
            </a:r>
            <a:endParaRPr lang="en-US" dirty="0" smtClean="0"/>
          </a:p>
          <a:p>
            <a:pPr lvl="1"/>
            <a:r>
              <a:rPr lang="en-US" dirty="0" smtClean="0"/>
              <a:t>TLS mailing list note from Hubert </a:t>
            </a:r>
            <a:r>
              <a:rPr lang="en-US" dirty="0" err="1" smtClean="0"/>
              <a:t>Kario</a:t>
            </a:r>
            <a:r>
              <a:rPr lang="en-US" dirty="0" smtClean="0"/>
              <a:t> (</a:t>
            </a:r>
            <a:r>
              <a:rPr lang="en-US" dirty="0" err="1" smtClean="0"/>
              <a:t>Redhat</a:t>
            </a:r>
            <a:r>
              <a:rPr lang="en-US" dirty="0" smtClean="0"/>
              <a:t>) on 13 June 2018</a:t>
            </a:r>
          </a:p>
          <a:p>
            <a:endParaRPr dirty="0"/>
          </a:p>
        </p:txBody>
      </p:sp>
      <p:sp>
        <p:nvSpPr>
          <p:cNvPr id="25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52"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56" name="TLS 1.3 (con't)"/>
          <p:cNvSpPr txBox="1">
            <a:spLocks noGrp="1"/>
          </p:cNvSpPr>
          <p:nvPr>
            <p:ph type="title"/>
          </p:nvPr>
        </p:nvSpPr>
        <p:spPr>
          <a:prstGeom prst="rect">
            <a:avLst/>
          </a:prstGeom>
        </p:spPr>
        <p:txBody>
          <a:bodyPr/>
          <a:lstStyle/>
          <a:p>
            <a:r>
              <a:rPr lang="en-US" dirty="0" smtClean="0"/>
              <a:t>TLS 1.3 Migration (3 of 3)</a:t>
            </a:r>
            <a:endParaRPr dirty="0"/>
          </a:p>
        </p:txBody>
      </p:sp>
      <p:sp>
        <p:nvSpPr>
          <p:cNvPr id="257" name="Lots of confusion over this new version of TLS…"/>
          <p:cNvSpPr txBox="1">
            <a:spLocks noGrp="1"/>
          </p:cNvSpPr>
          <p:nvPr>
            <p:ph type="body" idx="1"/>
          </p:nvPr>
        </p:nvSpPr>
        <p:spPr>
          <a:prstGeom prst="rect">
            <a:avLst/>
          </a:prstGeom>
        </p:spPr>
        <p:txBody>
          <a:bodyPr/>
          <a:lstStyle/>
          <a:p>
            <a:r>
              <a:rPr dirty="0" smtClean="0"/>
              <a:t>IPP </a:t>
            </a:r>
            <a:r>
              <a:rPr dirty="0"/>
              <a:t>Everywhere™ v1.1 adds "1.3" version to the TLS key in the TXT record to allow a Client to discover </a:t>
            </a:r>
            <a:r>
              <a:rPr dirty="0" smtClean="0"/>
              <a:t>maximum </a:t>
            </a:r>
            <a:r>
              <a:rPr dirty="0"/>
              <a:t>TLS version a Printer supports without connecting</a:t>
            </a:r>
          </a:p>
          <a:p>
            <a:pPr lvl="1"/>
            <a:r>
              <a:rPr dirty="0"/>
              <a:t>... but the only way to know for sure is to negotiate a TLS connection since the DNS-SD TXT record could be spoofed</a:t>
            </a:r>
          </a:p>
          <a:p>
            <a:r>
              <a:rPr dirty="0"/>
              <a:t>No IPP attributes or values </a:t>
            </a:r>
            <a:r>
              <a:rPr lang="en-US" dirty="0" smtClean="0"/>
              <a:t>are defined </a:t>
            </a:r>
            <a:r>
              <a:rPr dirty="0" smtClean="0"/>
              <a:t>for </a:t>
            </a:r>
            <a:r>
              <a:rPr dirty="0"/>
              <a:t>TLS 1.3</a:t>
            </a:r>
          </a:p>
          <a:p>
            <a:pPr lvl="1"/>
            <a:r>
              <a:rPr dirty="0"/>
              <a:t>Most IPP Clients are looking for _</a:t>
            </a:r>
            <a:r>
              <a:rPr dirty="0" err="1"/>
              <a:t>ipps</a:t>
            </a:r>
            <a:r>
              <a:rPr dirty="0"/>
              <a:t> advertisements (TLS) and not for a specific version of TLS</a:t>
            </a:r>
          </a:p>
          <a:p>
            <a:pPr lvl="1"/>
            <a:r>
              <a:rPr dirty="0"/>
              <a:t>TLS version negotiation is handled </a:t>
            </a:r>
            <a:r>
              <a:rPr dirty="0" smtClean="0"/>
              <a:t>separate</a:t>
            </a:r>
            <a:r>
              <a:rPr lang="en-US" dirty="0" smtClean="0"/>
              <a:t>ly</a:t>
            </a:r>
            <a:r>
              <a:rPr dirty="0" smtClean="0"/>
              <a:t> </a:t>
            </a:r>
            <a:r>
              <a:rPr dirty="0"/>
              <a:t>from </a:t>
            </a:r>
            <a:r>
              <a:rPr dirty="0" smtClean="0"/>
              <a:t>IPP</a:t>
            </a:r>
            <a:endParaRPr lang="en-US" dirty="0" smtClean="0"/>
          </a:p>
          <a:p>
            <a:pPr lvl="1"/>
            <a:r>
              <a:rPr dirty="0" smtClean="0"/>
              <a:t>DNS-SD discovery </a:t>
            </a:r>
            <a:r>
              <a:rPr dirty="0"/>
              <a:t>mechanism </a:t>
            </a:r>
            <a:r>
              <a:rPr lang="en-US" dirty="0" smtClean="0"/>
              <a:t>is handled </a:t>
            </a:r>
            <a:r>
              <a:rPr dirty="0" smtClean="0"/>
              <a:t>separate</a:t>
            </a:r>
            <a:r>
              <a:rPr lang="en-US" dirty="0" smtClean="0"/>
              <a:t>ly</a:t>
            </a:r>
            <a:r>
              <a:rPr dirty="0" smtClean="0"/>
              <a:t> </a:t>
            </a:r>
            <a:r>
              <a:rPr dirty="0"/>
              <a:t>from IPP</a:t>
            </a:r>
          </a:p>
        </p:txBody>
      </p:sp>
      <p:sp>
        <p:nvSpPr>
          <p:cNvPr id="25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18</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smtClean="0"/>
              <a:t>Agenda</a:t>
            </a:r>
            <a:endParaRPr dirty="0"/>
          </a:p>
        </p:txBody>
      </p:sp>
      <p:sp>
        <p:nvSpPr>
          <p:cNvPr id="248" name="Final RFC published!…"/>
          <p:cNvSpPr txBox="1">
            <a:spLocks noGrp="1"/>
          </p:cNvSpPr>
          <p:nvPr>
            <p:ph type="body" idx="1"/>
          </p:nvPr>
        </p:nvSpPr>
        <p:spPr>
          <a:prstGeom prst="rect">
            <a:avLst/>
          </a:prstGeom>
        </p:spPr>
        <p:txBody>
          <a:bodyPr/>
          <a:lstStyle/>
          <a:p>
            <a:r>
              <a:rPr lang="en-US" dirty="0" smtClean="0"/>
              <a:t>Evolution of SSL (Netscape)</a:t>
            </a:r>
          </a:p>
          <a:p>
            <a:r>
              <a:rPr lang="en-US" dirty="0" smtClean="0"/>
              <a:t>Evolution of TLS (IETF)</a:t>
            </a:r>
          </a:p>
          <a:p>
            <a:r>
              <a:rPr lang="en-US" dirty="0" smtClean="0"/>
              <a:t>Usage Recommendations for TLS</a:t>
            </a:r>
          </a:p>
          <a:p>
            <a:r>
              <a:rPr lang="en-US" dirty="0" smtClean="0"/>
              <a:t>TLS/1.2 </a:t>
            </a:r>
            <a:r>
              <a:rPr lang="en-US" dirty="0" smtClean="0"/>
              <a:t>Cipher Suites </a:t>
            </a:r>
            <a:r>
              <a:rPr lang="en-US" dirty="0" smtClean="0"/>
              <a:t>&amp; Profiles</a:t>
            </a:r>
          </a:p>
          <a:p>
            <a:r>
              <a:rPr lang="en-US" dirty="0" smtClean="0"/>
              <a:t>TLS/1.3 </a:t>
            </a:r>
            <a:r>
              <a:rPr lang="en-US" dirty="0" smtClean="0"/>
              <a:t>Cipher Suites </a:t>
            </a:r>
            <a:r>
              <a:rPr lang="en-US" dirty="0" smtClean="0"/>
              <a:t>&amp; </a:t>
            </a:r>
            <a:r>
              <a:rPr lang="en-US" dirty="0" smtClean="0"/>
              <a:t>IANA Registry</a:t>
            </a:r>
            <a:endParaRPr lang="en-US" dirty="0" smtClean="0"/>
          </a:p>
          <a:p>
            <a:r>
              <a:rPr lang="en-US" dirty="0" smtClean="0"/>
              <a:t>TLS/1.3 </a:t>
            </a:r>
            <a:r>
              <a:rPr lang="en-US" dirty="0" smtClean="0"/>
              <a:t>Migration</a:t>
            </a:r>
            <a:endParaRPr lang="en-US" dirty="0" smtClean="0"/>
          </a:p>
          <a:p>
            <a:endParaRPr lang="en-US" dirty="0" smtClean="0"/>
          </a:p>
          <a:p>
            <a:endParaRPr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smtClean="0"/>
              <a:t>Evolution of SSL (Netscape)</a:t>
            </a:r>
            <a:endParaRPr dirty="0"/>
          </a:p>
        </p:txBody>
      </p:sp>
      <p:sp>
        <p:nvSpPr>
          <p:cNvPr id="248" name="Final RFC published!…"/>
          <p:cNvSpPr txBox="1">
            <a:spLocks noGrp="1"/>
          </p:cNvSpPr>
          <p:nvPr>
            <p:ph type="body" idx="1"/>
          </p:nvPr>
        </p:nvSpPr>
        <p:spPr>
          <a:prstGeom prst="rect">
            <a:avLst/>
          </a:prstGeom>
        </p:spPr>
        <p:txBody>
          <a:bodyPr/>
          <a:lstStyle/>
          <a:p>
            <a:r>
              <a:rPr lang="en-US" dirty="0" smtClean="0"/>
              <a:t>Evolution of SSL and TLS</a:t>
            </a:r>
            <a:endParaRPr dirty="0"/>
          </a:p>
          <a:p>
            <a:pPr lvl="1"/>
            <a:r>
              <a:rPr lang="en-US" dirty="0" smtClean="0"/>
              <a:t>Wikipedia summary</a:t>
            </a:r>
            <a:br>
              <a:rPr lang="en-US" dirty="0" smtClean="0"/>
            </a:br>
            <a:r>
              <a:rPr lang="en-US" u="sng" dirty="0" smtClean="0">
                <a:hlinkClick r:id="rId3"/>
              </a:rPr>
              <a:t>https://en.wikipedia.org/wiki/Transport_Layer_Security</a:t>
            </a:r>
            <a:endParaRPr u="sng" dirty="0">
              <a:hlinkClick r:id="rId3"/>
            </a:endParaRPr>
          </a:p>
          <a:p>
            <a:r>
              <a:rPr lang="en-US" dirty="0" smtClean="0"/>
              <a:t>SSL/1.0</a:t>
            </a:r>
          </a:p>
          <a:p>
            <a:pPr lvl="1"/>
            <a:r>
              <a:rPr lang="en-US" dirty="0" smtClean="0"/>
              <a:t>Defined by Netscape in early 1990s, never published due to flaws</a:t>
            </a:r>
            <a:endParaRPr dirty="0">
              <a:solidFill>
                <a:schemeClr val="tx1"/>
              </a:solidFill>
              <a:hlinkClick r:id="rId4"/>
            </a:endParaRPr>
          </a:p>
          <a:p>
            <a:r>
              <a:rPr lang="en-US" dirty="0" smtClean="0"/>
              <a:t>SSL/2.0</a:t>
            </a:r>
          </a:p>
          <a:p>
            <a:pPr lvl="1"/>
            <a:r>
              <a:rPr lang="en-US" dirty="0" smtClean="0"/>
              <a:t>Defined by Netscape in 1995, but has major security flaws</a:t>
            </a:r>
          </a:p>
          <a:p>
            <a:pPr lvl="1"/>
            <a:r>
              <a:rPr lang="en-US" dirty="0" smtClean="0"/>
              <a:t>Prohibited for all Internet use by RFC 6176, March 2011</a:t>
            </a:r>
            <a:endParaRPr dirty="0"/>
          </a:p>
          <a:p>
            <a:r>
              <a:rPr lang="en-US" dirty="0" smtClean="0"/>
              <a:t>SSL/3.0</a:t>
            </a:r>
            <a:endParaRPr dirty="0"/>
          </a:p>
          <a:p>
            <a:pPr lvl="1"/>
            <a:r>
              <a:rPr lang="en-US" dirty="0" smtClean="0"/>
              <a:t>Defined by Netscape in 1996, but has major security flaws</a:t>
            </a:r>
          </a:p>
          <a:p>
            <a:pPr lvl="1"/>
            <a:r>
              <a:rPr lang="en-US" dirty="0" smtClean="0"/>
              <a:t>Documented as Historic in RFC 6101, August 2011</a:t>
            </a:r>
          </a:p>
          <a:p>
            <a:pPr lvl="1"/>
            <a:r>
              <a:rPr lang="en-US" dirty="0" smtClean="0"/>
              <a:t>Deprecated for all Internet use by RFC 7568, June 2015</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smtClean="0"/>
              <a:t>Evolution of TLS (IETF) (1 of 3)</a:t>
            </a:r>
            <a:endParaRPr dirty="0"/>
          </a:p>
        </p:txBody>
      </p:sp>
      <p:sp>
        <p:nvSpPr>
          <p:cNvPr id="248" name="Final RFC published!…"/>
          <p:cNvSpPr txBox="1">
            <a:spLocks noGrp="1"/>
          </p:cNvSpPr>
          <p:nvPr>
            <p:ph type="body" idx="1"/>
          </p:nvPr>
        </p:nvSpPr>
        <p:spPr>
          <a:xfrm>
            <a:off x="647700" y="1752600"/>
            <a:ext cx="11722100" cy="7683500"/>
          </a:xfrm>
          <a:prstGeom prst="rect">
            <a:avLst/>
          </a:prstGeom>
        </p:spPr>
        <p:txBody>
          <a:bodyPr/>
          <a:lstStyle/>
          <a:p>
            <a:r>
              <a:rPr lang="en-US" dirty="0" smtClean="0"/>
              <a:t>TLS/1.0</a:t>
            </a:r>
          </a:p>
          <a:p>
            <a:pPr lvl="1"/>
            <a:r>
              <a:rPr lang="en-US" dirty="0" smtClean="0"/>
              <a:t>Defined in RFC2246, January 1999, but has major security flaws</a:t>
            </a:r>
            <a:endParaRPr dirty="0">
              <a:solidFill>
                <a:schemeClr val="tx1"/>
              </a:solidFill>
              <a:hlinkClick r:id="rId3"/>
            </a:endParaRPr>
          </a:p>
          <a:p>
            <a:r>
              <a:rPr lang="en-US" dirty="0" smtClean="0"/>
              <a:t>TLS/1.1</a:t>
            </a:r>
          </a:p>
          <a:p>
            <a:pPr lvl="1"/>
            <a:r>
              <a:rPr lang="en-US" dirty="0" smtClean="0"/>
              <a:t>Defined in RFC 4346, April 2006, but has major security flaws</a:t>
            </a:r>
          </a:p>
          <a:p>
            <a:pPr lvl="1"/>
            <a:r>
              <a:rPr lang="en-US" dirty="0" smtClean="0"/>
              <a:t>TLS/1.1 Changes</a:t>
            </a:r>
          </a:p>
          <a:p>
            <a:pPr lvl="2"/>
            <a:r>
              <a:rPr lang="en-US" sz="2000" dirty="0" smtClean="0"/>
              <a:t>Added protection against cipher-block chaining (CBC) attacks</a:t>
            </a:r>
          </a:p>
          <a:p>
            <a:pPr lvl="2"/>
            <a:r>
              <a:rPr lang="en-US" sz="2000" dirty="0" smtClean="0"/>
              <a:t>Added support for an explicit initialization vector (IV)</a:t>
            </a:r>
          </a:p>
          <a:p>
            <a:pPr lvl="2"/>
            <a:r>
              <a:rPr lang="en-US" sz="2000" dirty="0" smtClean="0"/>
              <a:t>Added support for IANA registration of protocol parameters</a:t>
            </a:r>
            <a:endParaRPr sz="2000" dirty="0"/>
          </a:p>
          <a:p>
            <a:r>
              <a:rPr lang="en-US" dirty="0" smtClean="0"/>
              <a:t>TLS/1.2</a:t>
            </a:r>
            <a:endParaRPr dirty="0"/>
          </a:p>
          <a:p>
            <a:pPr lvl="1"/>
            <a:r>
              <a:rPr lang="en-US" dirty="0" smtClean="0"/>
              <a:t>Defined in RFC 5246, August 2008, no known major security flaws*</a:t>
            </a:r>
          </a:p>
          <a:p>
            <a:pPr lvl="1"/>
            <a:r>
              <a:rPr lang="en-US" dirty="0" smtClean="0"/>
              <a:t>TLS/1.2 Changes</a:t>
            </a:r>
          </a:p>
          <a:p>
            <a:pPr lvl="2"/>
            <a:r>
              <a:rPr lang="en-US" sz="2000" dirty="0" smtClean="0"/>
              <a:t>Replaced MD5-SHA-1 in pseudorandom function (PRF) with SHA-256</a:t>
            </a:r>
          </a:p>
          <a:p>
            <a:pPr lvl="2"/>
            <a:r>
              <a:rPr lang="en-US" sz="2000" dirty="0" smtClean="0"/>
              <a:t>Replaced MD5-SHA-1 in finished message hash with SHA-256</a:t>
            </a:r>
          </a:p>
          <a:p>
            <a:pPr lvl="2"/>
            <a:r>
              <a:rPr lang="en-US" sz="2000" dirty="0" smtClean="0"/>
              <a:t>Enhanced Client/Server abilities to declare supported hashes and signatures</a:t>
            </a:r>
          </a:p>
          <a:p>
            <a:pPr lvl="2"/>
            <a:r>
              <a:rPr lang="en-US" sz="2000" dirty="0" smtClean="0"/>
              <a:t>Expanded support for authenticated encryption for GCM and CCM modes of AES</a:t>
            </a:r>
          </a:p>
          <a:p>
            <a:pPr lvl="2"/>
            <a:r>
              <a:rPr lang="en-US" sz="2000" dirty="0" smtClean="0"/>
              <a:t> Added support for AES cipher suites</a:t>
            </a:r>
          </a:p>
          <a:p>
            <a:pPr>
              <a:buNone/>
            </a:pPr>
            <a:r>
              <a:rPr lang="en-US" sz="2000" dirty="0" smtClean="0">
                <a:solidFill>
                  <a:srgbClr val="002060"/>
                </a:solidFill>
              </a:rPr>
              <a:t>* </a:t>
            </a:r>
            <a:r>
              <a:rPr lang="en-US" sz="2000" dirty="0" smtClean="0">
                <a:solidFill>
                  <a:schemeClr val="accent5"/>
                </a:solidFill>
              </a:rPr>
              <a:t>E</a:t>
            </a:r>
            <a:r>
              <a:rPr lang="en-US" sz="2000" dirty="0" smtClean="0">
                <a:solidFill>
                  <a:schemeClr val="accent5"/>
                </a:solidFill>
              </a:rPr>
              <a:t>xcept that MTI </a:t>
            </a:r>
            <a:r>
              <a:rPr lang="en-US" sz="2000" dirty="0" smtClean="0">
                <a:solidFill>
                  <a:schemeClr val="accent5"/>
                </a:solidFill>
              </a:rPr>
              <a:t>of TLS_RSA_WITH_AES_128_CBC_SHA is </a:t>
            </a:r>
            <a:r>
              <a:rPr lang="en-US" sz="2000" dirty="0" smtClean="0">
                <a:solidFill>
                  <a:schemeClr val="accent5"/>
                </a:solidFill>
              </a:rPr>
              <a:t>obsolete</a:t>
            </a:r>
            <a:r>
              <a:rPr lang="en-US" sz="2000" dirty="0" smtClean="0">
                <a:solidFill>
                  <a:schemeClr val="accent5"/>
                </a:solidFill>
              </a:rPr>
              <a:t> (uses SHA-1/CBC)</a:t>
            </a:r>
            <a:endParaRPr lang="en-US" sz="2000" dirty="0" smtClean="0">
              <a:solidFill>
                <a:schemeClr val="accent5"/>
              </a:solidFill>
            </a:endParaRP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smtClean="0"/>
              <a:t>Evolution of TLS (IETF) (2 of 3)</a:t>
            </a:r>
            <a:endParaRPr dirty="0"/>
          </a:p>
        </p:txBody>
      </p:sp>
      <p:sp>
        <p:nvSpPr>
          <p:cNvPr id="248" name="Final RFC published!…"/>
          <p:cNvSpPr txBox="1">
            <a:spLocks noGrp="1"/>
          </p:cNvSpPr>
          <p:nvPr>
            <p:ph type="body" idx="1"/>
          </p:nvPr>
        </p:nvSpPr>
        <p:spPr>
          <a:xfrm>
            <a:off x="647700" y="1752600"/>
            <a:ext cx="11722100" cy="7683500"/>
          </a:xfrm>
          <a:prstGeom prst="rect">
            <a:avLst/>
          </a:prstGeom>
        </p:spPr>
        <p:txBody>
          <a:bodyPr/>
          <a:lstStyle/>
          <a:p>
            <a:r>
              <a:rPr lang="en-US" dirty="0" smtClean="0"/>
              <a:t>TLS/1.3</a:t>
            </a:r>
          </a:p>
          <a:p>
            <a:pPr lvl="1"/>
            <a:r>
              <a:rPr lang="en-US" dirty="0" smtClean="0"/>
              <a:t>Defined in RFC8446, August 2018, no known major security flaws</a:t>
            </a:r>
          </a:p>
          <a:p>
            <a:pPr lvl="1"/>
            <a:r>
              <a:rPr lang="en-US" dirty="0" smtClean="0"/>
              <a:t>TLS/1.3 Changes</a:t>
            </a:r>
          </a:p>
          <a:p>
            <a:pPr lvl="2"/>
            <a:r>
              <a:rPr lang="en-US" sz="2000" dirty="0" smtClean="0"/>
              <a:t>Separated key agreement and authentication </a:t>
            </a:r>
            <a:r>
              <a:rPr lang="en-US" sz="2000" dirty="0" err="1" smtClean="0"/>
              <a:t>algs</a:t>
            </a:r>
            <a:r>
              <a:rPr lang="en-US" sz="2000" dirty="0" smtClean="0"/>
              <a:t> from cipher suites</a:t>
            </a:r>
          </a:p>
          <a:p>
            <a:pPr lvl="2"/>
            <a:r>
              <a:rPr lang="en-US" sz="2000" dirty="0" smtClean="0"/>
              <a:t>Removed support for weak and lesser-used named elliptic curves</a:t>
            </a:r>
          </a:p>
          <a:p>
            <a:pPr lvl="2"/>
            <a:r>
              <a:rPr lang="en-US" sz="2000" dirty="0" smtClean="0"/>
              <a:t>Removed support for MD5 and SHA-224 hash functions requirement for digital signatures, even when a previous configuration is used</a:t>
            </a:r>
          </a:p>
          <a:p>
            <a:pPr lvl="2"/>
            <a:r>
              <a:rPr lang="en-US" sz="2000" dirty="0" smtClean="0"/>
              <a:t>Replaced session resumption with Pre-Shared Keys (PSKs) and session tickets</a:t>
            </a:r>
          </a:p>
          <a:p>
            <a:pPr lvl="2"/>
            <a:r>
              <a:rPr lang="en-US" sz="2000" dirty="0" smtClean="0"/>
              <a:t>Added support for 1-RTT (round-trip) handshakes</a:t>
            </a:r>
          </a:p>
          <a:p>
            <a:pPr lvl="2"/>
            <a:r>
              <a:rPr lang="en-US" sz="2000" dirty="0" smtClean="0"/>
              <a:t>Added initial support for 0-RTT (round-trip) handshakes</a:t>
            </a:r>
          </a:p>
          <a:p>
            <a:pPr lvl="2"/>
            <a:r>
              <a:rPr lang="en-US" sz="2000" dirty="0" smtClean="0"/>
              <a:t>Added mandate for Perfect Forward Secrecy (PFS), by using ephemeral keys during the (EC)DH key agreement</a:t>
            </a:r>
          </a:p>
          <a:p>
            <a:pPr lvl="2"/>
            <a:r>
              <a:rPr lang="en-US" sz="2000" dirty="0" smtClean="0"/>
              <a:t>Added Authenticated Encryption with Associated Data (AEAD) ciphers</a:t>
            </a:r>
          </a:p>
          <a:p>
            <a:pPr lvl="2"/>
            <a:r>
              <a:rPr lang="en-US" sz="2000" dirty="0" smtClean="0"/>
              <a:t>Removed support for many insecure or obsolete features including: compression; renegotiation; non-AEAD ciphers; non-PFS key exchange; custom DHE groups; EC point format negotiation; Change Cipher Spec protocol; Hello message UNIX time; and the length field AD input to AEAD ciphers</a:t>
            </a: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dirty="0" smtClean="0"/>
              <a:t>Evolution of TLS (IETF) (3 of 3)</a:t>
            </a:r>
            <a:endParaRPr dirty="0"/>
          </a:p>
        </p:txBody>
      </p:sp>
      <p:sp>
        <p:nvSpPr>
          <p:cNvPr id="248" name="Final RFC published!…"/>
          <p:cNvSpPr txBox="1">
            <a:spLocks noGrp="1"/>
          </p:cNvSpPr>
          <p:nvPr>
            <p:ph type="body" idx="1"/>
          </p:nvPr>
        </p:nvSpPr>
        <p:spPr>
          <a:xfrm>
            <a:off x="647700" y="1752600"/>
            <a:ext cx="11722100" cy="7683500"/>
          </a:xfrm>
          <a:prstGeom prst="rect">
            <a:avLst/>
          </a:prstGeom>
        </p:spPr>
        <p:txBody>
          <a:bodyPr/>
          <a:lstStyle/>
          <a:p>
            <a:r>
              <a:rPr lang="en-US" dirty="0" smtClean="0"/>
              <a:t>TLS/1.3 (continued)</a:t>
            </a:r>
          </a:p>
          <a:p>
            <a:pPr lvl="1"/>
            <a:r>
              <a:rPr lang="en-US" dirty="0" smtClean="0"/>
              <a:t>Defined in RFC8446, August 2018, no known major security flaws</a:t>
            </a:r>
          </a:p>
          <a:p>
            <a:pPr lvl="1"/>
            <a:r>
              <a:rPr lang="en-US" dirty="0" smtClean="0"/>
              <a:t>TLS/1.3 Changes (continued)</a:t>
            </a:r>
          </a:p>
          <a:p>
            <a:pPr lvl="2"/>
            <a:r>
              <a:rPr lang="en-US" sz="2000" dirty="0" smtClean="0"/>
              <a:t>Prohibited SSL or RC4 negotiation for backwards compatibility</a:t>
            </a:r>
          </a:p>
          <a:p>
            <a:pPr lvl="2"/>
            <a:r>
              <a:rPr lang="en-US" sz="2000" dirty="0" smtClean="0"/>
              <a:t>Integrated use of session hash</a:t>
            </a:r>
          </a:p>
          <a:p>
            <a:pPr lvl="2"/>
            <a:r>
              <a:rPr lang="en-US" sz="2000" dirty="0" smtClean="0"/>
              <a:t>Deprecated use of record layer version number and freezing the number for improved backwards compatibility</a:t>
            </a:r>
          </a:p>
          <a:p>
            <a:pPr lvl="2"/>
            <a:r>
              <a:rPr lang="en-US" sz="2000" dirty="0" smtClean="0"/>
              <a:t>Moved some security-related algorithm details from appendices to main specification</a:t>
            </a:r>
          </a:p>
          <a:p>
            <a:pPr lvl="2"/>
            <a:r>
              <a:rPr lang="en-US" sz="2000" dirty="0" smtClean="0"/>
              <a:t>Moved </a:t>
            </a:r>
            <a:r>
              <a:rPr lang="en-US" sz="2000" dirty="0" err="1" smtClean="0"/>
              <a:t>ClientKeyShare</a:t>
            </a:r>
            <a:r>
              <a:rPr lang="en-US" sz="2000" dirty="0" smtClean="0"/>
              <a:t> to an appendix</a:t>
            </a:r>
          </a:p>
          <a:p>
            <a:pPr lvl="2"/>
            <a:r>
              <a:rPr lang="en-US" sz="2000" dirty="0" smtClean="0"/>
              <a:t>Added support for ChaCha20 stream cipher with Poly1305 message authentication code (RFC 7539, May 2015)</a:t>
            </a:r>
          </a:p>
          <a:p>
            <a:pPr lvl="2"/>
            <a:r>
              <a:rPr lang="en-US" sz="2000" dirty="0" smtClean="0"/>
              <a:t>Added support for Ed25519 and Ed448 digital signature algorithms</a:t>
            </a:r>
          </a:p>
          <a:p>
            <a:pPr lvl="2"/>
            <a:r>
              <a:rPr lang="en-US" sz="2000" dirty="0" smtClean="0"/>
              <a:t>Added support for x25519 and x448 key exchange protocols</a:t>
            </a:r>
          </a:p>
          <a:p>
            <a:r>
              <a:rPr lang="en-US" dirty="0" smtClean="0"/>
              <a:t>Deprecation of TLS/1.0 and TLS/1.1</a:t>
            </a:r>
          </a:p>
          <a:p>
            <a:pPr lvl="1"/>
            <a:r>
              <a:rPr lang="en-US" dirty="0" smtClean="0"/>
              <a:t>Deprecating TLSv1.0 and TLSv1.1, draft-01, July 2018, Kathleen Moriarty &amp; Stephen Farrell (both IETF Area Directors)</a:t>
            </a:r>
            <a:br>
              <a:rPr lang="en-US" dirty="0" smtClean="0"/>
            </a:br>
            <a:r>
              <a:rPr lang="en-US" dirty="0" smtClean="0">
                <a:hlinkClick r:id="rId3"/>
              </a:rPr>
              <a:t>https://datatracker.ietf.org/doc/draft-moriarty-tls-oldversions-diediedie/</a:t>
            </a:r>
            <a:endParaRPr lang="en-US" dirty="0" smtClean="0"/>
          </a:p>
          <a:p>
            <a:pPr lvl="1"/>
            <a:endParaRPr lang="en-US" dirty="0" smtClean="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Usage Recommendations for TLS (1 of 7)</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Using TLS in Applications (UTA) WG</a:t>
            </a:r>
          </a:p>
          <a:p>
            <a:pPr lvl="1"/>
            <a:r>
              <a:rPr lang="en-US" dirty="0" smtClean="0"/>
              <a:t>UTA WG Charter</a:t>
            </a:r>
            <a:br>
              <a:rPr lang="en-US" dirty="0" smtClean="0"/>
            </a:br>
            <a:r>
              <a:rPr lang="en-US" dirty="0" smtClean="0">
                <a:hlinkClick r:id="rId3"/>
              </a:rPr>
              <a:t>https://datatracker.ietf.org/doc/charter-ietf-uta/</a:t>
            </a:r>
            <a:endParaRPr lang="en-US" dirty="0" smtClean="0"/>
          </a:p>
          <a:p>
            <a:pPr lvl="1"/>
            <a:r>
              <a:rPr lang="en-US" dirty="0" smtClean="0"/>
              <a:t>UTA WG Tasks</a:t>
            </a:r>
          </a:p>
          <a:p>
            <a:pPr lvl="2"/>
            <a:r>
              <a:rPr lang="en-US" sz="2000" dirty="0" smtClean="0"/>
              <a:t>Update the definitions for using TLS over a set of representative application protocols.  This includes communication with proxies, between servers, and between peers, where appropriate, in addition to client/server communication.</a:t>
            </a:r>
          </a:p>
          <a:p>
            <a:pPr lvl="2"/>
            <a:r>
              <a:rPr lang="en-US" sz="2000" dirty="0" smtClean="0"/>
              <a:t>Specify a set of best practices for TLS clients and servers, including but not limited to recommended versions of TLS, using forward secrecy, and one or more cipher suites and extensions that are mandatory to implement.</a:t>
            </a:r>
          </a:p>
          <a:p>
            <a:pPr lvl="2"/>
            <a:r>
              <a:rPr lang="en-US" sz="2000" dirty="0" smtClean="0"/>
              <a:t>Consider, and possibly define, a standard way for an application client and server to use unauthenticated encryption through TLS when server and/or client authentication cannot be achieved.</a:t>
            </a:r>
          </a:p>
          <a:p>
            <a:pPr lvl="2"/>
            <a:r>
              <a:rPr lang="en-US" sz="2000" dirty="0" smtClean="0"/>
              <a:t>Create a document that helps application protocol developers use TLS in future application definitions.</a:t>
            </a:r>
          </a:p>
          <a:p>
            <a:pPr lvl="1"/>
            <a:r>
              <a:rPr lang="en-US" dirty="0" smtClean="0"/>
              <a:t>UTA WG Initial Set of Application Protocols</a:t>
            </a:r>
          </a:p>
          <a:p>
            <a:pPr lvl="2"/>
            <a:r>
              <a:rPr lang="en-US" sz="2000" dirty="0" smtClean="0"/>
              <a:t>SMTP, POP, IMAP, XMPP, and HTTP/1.1</a:t>
            </a:r>
            <a:endParaRPr sz="2000" dirty="0"/>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Usage Recommendations for TLS (2 of 7)</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Recommendations for Secure Use of TLS and DTLS, May 2015</a:t>
            </a:r>
            <a:br>
              <a:rPr lang="en-US" dirty="0" smtClean="0"/>
            </a:br>
            <a:r>
              <a:rPr u="sng" dirty="0" smtClean="0">
                <a:hlinkClick r:id="rId3"/>
              </a:rPr>
              <a:t>https</a:t>
            </a:r>
            <a:r>
              <a:rPr u="sng" dirty="0">
                <a:hlinkClick r:id="rId3"/>
              </a:rPr>
              <a:t>://</a:t>
            </a:r>
            <a:r>
              <a:rPr u="sng" dirty="0" smtClean="0">
                <a:hlinkClick r:id="rId3"/>
              </a:rPr>
              <a:t>tools.ietf.org/html/rfc</a:t>
            </a:r>
            <a:r>
              <a:rPr lang="en-US" u="sng" dirty="0" smtClean="0">
                <a:hlinkClick r:id="rId3"/>
              </a:rPr>
              <a:t>7525</a:t>
            </a:r>
          </a:p>
          <a:p>
            <a:pPr lvl="1"/>
            <a:r>
              <a:rPr lang="en-US" dirty="0" smtClean="0"/>
              <a:t>TLS General Recommendations</a:t>
            </a:r>
          </a:p>
          <a:p>
            <a:pPr lvl="2"/>
            <a:r>
              <a:rPr lang="en-US" sz="2000" dirty="0" smtClean="0"/>
              <a:t>TLS Protocol Versions</a:t>
            </a:r>
          </a:p>
          <a:p>
            <a:pPr lvl="2"/>
            <a:r>
              <a:rPr lang="en-US" sz="2000" dirty="0" smtClean="0"/>
              <a:t>Strict TLS</a:t>
            </a:r>
          </a:p>
          <a:p>
            <a:pPr lvl="2"/>
            <a:r>
              <a:rPr lang="en-US" sz="2000" dirty="0" smtClean="0"/>
              <a:t>TLS Compression</a:t>
            </a:r>
          </a:p>
          <a:p>
            <a:pPr lvl="2"/>
            <a:r>
              <a:rPr lang="en-US" sz="2000" dirty="0" smtClean="0"/>
              <a:t>TLS Session Resumption</a:t>
            </a:r>
          </a:p>
          <a:p>
            <a:pPr lvl="2"/>
            <a:r>
              <a:rPr lang="en-US" sz="2000" dirty="0" smtClean="0"/>
              <a:t>TLS Renegotiation</a:t>
            </a:r>
          </a:p>
          <a:p>
            <a:pPr lvl="2"/>
            <a:r>
              <a:rPr lang="en-US" sz="2000" dirty="0" smtClean="0"/>
              <a:t>TLS Server Name Indication</a:t>
            </a:r>
          </a:p>
          <a:p>
            <a:pPr lvl="1"/>
            <a:r>
              <a:rPr lang="en-US" dirty="0" smtClean="0"/>
              <a:t>TLS Cipher Suite Recommendations</a:t>
            </a:r>
          </a:p>
          <a:p>
            <a:pPr lvl="2"/>
            <a:r>
              <a:rPr lang="en-US" sz="2000" dirty="0" smtClean="0"/>
              <a:t>Recommended Cipher Suites and Implementation Details</a:t>
            </a:r>
          </a:p>
          <a:p>
            <a:pPr lvl="2"/>
            <a:r>
              <a:rPr lang="en-US" sz="2000" dirty="0" smtClean="0"/>
              <a:t>Recommended Public Key Lengths</a:t>
            </a:r>
          </a:p>
          <a:p>
            <a:pPr lvl="2"/>
            <a:r>
              <a:rPr lang="en-US" sz="2000" dirty="0" smtClean="0"/>
              <a:t>Modular Exponential versus Elliptic Curve DH Cipher Suites</a:t>
            </a:r>
          </a:p>
          <a:p>
            <a:pPr lvl="2"/>
            <a:r>
              <a:rPr lang="en-US" sz="2000" dirty="0" smtClean="0"/>
              <a:t>Truncated HMAC</a:t>
            </a:r>
            <a:endParaRPr sz="2000" u="sng" dirty="0">
              <a:hlinkClick r:id="rId3"/>
            </a:endParaRP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endParaRPr/>
          </a:p>
        </p:txBody>
      </p:sp>
      <p:pic>
        <p:nvPicPr>
          <p:cNvPr id="243" name="pwg-4dark-bkgrnd-transparency.png" descr="pwg-4dark-bkgrnd-transparency.png"/>
          <p:cNvPicPr>
            <a:picLocks noChangeAspect="1"/>
          </p:cNvPicPr>
          <p:nvPr/>
        </p:nvPicPr>
        <p:blipFill>
          <a:blip r:embed="rId2" cstate="print">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endParaR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a:defRPr sz="700"/>
            </a:lvl1pPr>
          </a:lstStyle>
          <a:p>
            <a:r>
              <a:t>®</a:t>
            </a:r>
          </a:p>
        </p:txBody>
      </p:sp>
      <p:sp>
        <p:nvSpPr>
          <p:cNvPr id="247" name="TLS 1.3"/>
          <p:cNvSpPr txBox="1">
            <a:spLocks noGrp="1"/>
          </p:cNvSpPr>
          <p:nvPr>
            <p:ph type="title"/>
          </p:nvPr>
        </p:nvSpPr>
        <p:spPr>
          <a:prstGeom prst="rect">
            <a:avLst/>
          </a:prstGeom>
        </p:spPr>
        <p:txBody>
          <a:bodyPr/>
          <a:lstStyle/>
          <a:p>
            <a:r>
              <a:rPr lang="en-US" sz="3800" dirty="0" smtClean="0"/>
              <a:t>Usage Recommendations for TLS (3 of 7)</a:t>
            </a:r>
            <a:endParaRPr sz="3800" dirty="0"/>
          </a:p>
        </p:txBody>
      </p:sp>
      <p:sp>
        <p:nvSpPr>
          <p:cNvPr id="248" name="Final RFC published!…"/>
          <p:cNvSpPr txBox="1">
            <a:spLocks noGrp="1"/>
          </p:cNvSpPr>
          <p:nvPr>
            <p:ph type="body" idx="1"/>
          </p:nvPr>
        </p:nvSpPr>
        <p:spPr>
          <a:prstGeom prst="rect">
            <a:avLst/>
          </a:prstGeom>
        </p:spPr>
        <p:txBody>
          <a:bodyPr/>
          <a:lstStyle/>
          <a:p>
            <a:r>
              <a:rPr lang="en-US" dirty="0" smtClean="0"/>
              <a:t>Summarizing Known Attacks on TLS and DTLS, February 2015</a:t>
            </a:r>
            <a:br>
              <a:rPr lang="en-US" dirty="0" smtClean="0"/>
            </a:br>
            <a:r>
              <a:rPr u="sng" dirty="0" smtClean="0">
                <a:hlinkClick r:id="rId3"/>
              </a:rPr>
              <a:t>https</a:t>
            </a:r>
            <a:r>
              <a:rPr u="sng" dirty="0">
                <a:hlinkClick r:id="rId3"/>
              </a:rPr>
              <a:t>://</a:t>
            </a:r>
            <a:r>
              <a:rPr u="sng" dirty="0" smtClean="0">
                <a:hlinkClick r:id="rId3"/>
              </a:rPr>
              <a:t>tools.ietf.org/html/rfc</a:t>
            </a:r>
            <a:r>
              <a:rPr lang="en-US" u="sng" dirty="0" smtClean="0">
                <a:hlinkClick r:id="rId3"/>
              </a:rPr>
              <a:t>7457</a:t>
            </a:r>
          </a:p>
          <a:p>
            <a:pPr lvl="1"/>
            <a:r>
              <a:rPr lang="en-US" dirty="0" smtClean="0"/>
              <a:t>TLS Attack Descriptions</a:t>
            </a:r>
          </a:p>
          <a:p>
            <a:pPr lvl="2"/>
            <a:r>
              <a:rPr lang="en-US" sz="2000" dirty="0" smtClean="0"/>
              <a:t>SSL Stripping</a:t>
            </a:r>
          </a:p>
          <a:p>
            <a:pPr lvl="2"/>
            <a:r>
              <a:rPr lang="en-US" sz="2000" dirty="0" smtClean="0"/>
              <a:t>STARTTLS Command Injection Attack (CVE-2011-0411)</a:t>
            </a:r>
          </a:p>
          <a:p>
            <a:pPr lvl="2"/>
            <a:r>
              <a:rPr lang="en-US" sz="2000" dirty="0" smtClean="0"/>
              <a:t>BEAST (CVE-2011-3389)</a:t>
            </a:r>
          </a:p>
          <a:p>
            <a:pPr lvl="2"/>
            <a:r>
              <a:rPr lang="en-US" sz="2000" dirty="0" smtClean="0"/>
              <a:t>Padding Oracle Attacks</a:t>
            </a:r>
          </a:p>
          <a:p>
            <a:pPr lvl="2"/>
            <a:r>
              <a:rPr lang="en-US" sz="2000" dirty="0" smtClean="0"/>
              <a:t>Attacks on RC4</a:t>
            </a:r>
          </a:p>
          <a:p>
            <a:pPr lvl="2"/>
            <a:r>
              <a:rPr lang="en-US" sz="2000" dirty="0" smtClean="0"/>
              <a:t>Compression Attacks: CRIME, TIME, and BREACH</a:t>
            </a:r>
          </a:p>
          <a:p>
            <a:pPr lvl="2"/>
            <a:r>
              <a:rPr lang="en-US" sz="2000" dirty="0" smtClean="0"/>
              <a:t>Certificate and RSA-Related Attacks</a:t>
            </a:r>
          </a:p>
          <a:p>
            <a:pPr lvl="2"/>
            <a:r>
              <a:rPr lang="en-US" sz="2000" dirty="0" smtClean="0"/>
              <a:t>Theft of RSA Private Keys</a:t>
            </a:r>
          </a:p>
          <a:p>
            <a:pPr lvl="2"/>
            <a:r>
              <a:rPr lang="en-US" sz="2000" dirty="0" err="1" smtClean="0"/>
              <a:t>Diffie</a:t>
            </a:r>
            <a:r>
              <a:rPr lang="en-US" sz="2000" dirty="0" smtClean="0"/>
              <a:t>-Hellman Parameters</a:t>
            </a:r>
          </a:p>
          <a:p>
            <a:pPr lvl="2"/>
            <a:r>
              <a:rPr lang="en-US" sz="2000" dirty="0" smtClean="0"/>
              <a:t>Renegotiation (CVE-2009-3555)</a:t>
            </a:r>
          </a:p>
          <a:p>
            <a:pPr lvl="2"/>
            <a:r>
              <a:rPr lang="en-US" sz="2000" dirty="0" smtClean="0"/>
              <a:t>Triple Handshake (CVE-2014-1295)</a:t>
            </a:r>
          </a:p>
          <a:p>
            <a:pPr lvl="2"/>
            <a:r>
              <a:rPr lang="en-US" sz="2000" dirty="0" smtClean="0"/>
              <a:t>Virtual Host Confusion</a:t>
            </a:r>
          </a:p>
          <a:p>
            <a:pPr lvl="2"/>
            <a:r>
              <a:rPr lang="en-US" sz="2000" dirty="0" smtClean="0"/>
              <a:t>Denial of Service</a:t>
            </a:r>
            <a:endParaRPr sz="2000" u="sng" dirty="0">
              <a:hlinkClick r:id="rId3"/>
            </a:endParaRPr>
          </a:p>
        </p:txBody>
      </p:sp>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9</a:t>
            </a:fld>
            <a:endParaRP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57799" marR="57799" indent="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352</TotalTime>
  <Words>1419</Words>
  <Application>Microsoft Office PowerPoint</Application>
  <PresentationFormat>Custom</PresentationFormat>
  <Paragraphs>249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White</vt:lpstr>
      <vt:lpstr>TLS/1.2 and TLS/1.3 Highlights</vt:lpstr>
      <vt:lpstr>Agenda</vt:lpstr>
      <vt:lpstr>Evolution of SSL (Netscape)</vt:lpstr>
      <vt:lpstr>Evolution of TLS (IETF) (1 of 3)</vt:lpstr>
      <vt:lpstr>Evolution of TLS (IETF) (2 of 3)</vt:lpstr>
      <vt:lpstr>Evolution of TLS (IETF) (3 of 3)</vt:lpstr>
      <vt:lpstr>Usage Recommendations for TLS (1 of 7)</vt:lpstr>
      <vt:lpstr>Usage Recommendations for TLS (2 of 7)</vt:lpstr>
      <vt:lpstr>Usage Recommendations for TLS (3 of 7)</vt:lpstr>
      <vt:lpstr>Usage Recommendations for TLS (4 of 7)</vt:lpstr>
      <vt:lpstr>Usage Recommendations for TLS (5 of 7)</vt:lpstr>
      <vt:lpstr>Usage Recommendations for TLS (6 of 7)</vt:lpstr>
      <vt:lpstr>Usage Recommendations for TLS (7 of 7)</vt:lpstr>
      <vt:lpstr>TLS/1.2 Cipher Suites &amp; Profiles</vt:lpstr>
      <vt:lpstr>TLS/1.3 Ciphers &amp; IANA Registry</vt:lpstr>
      <vt:lpstr>TLS 1.3 Migration (1 of 3)</vt:lpstr>
      <vt:lpstr>TLS 1.3 Migration (2 of 3)</vt:lpstr>
      <vt:lpstr>TLS 1.3 Migration (3 of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IPP – TLS/1.2 and TLS/1.3 Summary</dc:title>
  <cp:lastModifiedBy>Ira McDonald</cp:lastModifiedBy>
  <cp:revision>67</cp:revision>
  <dcterms:modified xsi:type="dcterms:W3CDTF">2018-09-09T16:48:42Z</dcterms:modified>
</cp:coreProperties>
</file>