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57799" marR="57799" indent="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57799" marR="57799" indent="3429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57799" marR="57799" indent="6858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57799" marR="57799" indent="10287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57799" marR="57799" indent="13716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57799" marR="57799" indent="17145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57799" marR="57799" indent="20574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57799" marR="57799" indent="24003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57799" marR="57799" indent="2743200" algn="l" defTabSz="1295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6" name="Shape 6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>
        <a:latin typeface="Lucida Grande"/>
        <a:ea typeface="Lucida Grande"/>
        <a:cs typeface="Lucida Grande"/>
        <a:sym typeface="Lucida Grande"/>
      </a:defRPr>
    </a:lvl1pPr>
    <a:lvl2pPr indent="228600" defTabSz="825500" latinLnBrk="0">
      <a:defRPr>
        <a:latin typeface="Lucida Grande"/>
        <a:ea typeface="Lucida Grande"/>
        <a:cs typeface="Lucida Grande"/>
        <a:sym typeface="Lucida Grande"/>
      </a:defRPr>
    </a:lvl2pPr>
    <a:lvl3pPr indent="457200" defTabSz="825500" latinLnBrk="0">
      <a:defRPr>
        <a:latin typeface="Lucida Grande"/>
        <a:ea typeface="Lucida Grande"/>
        <a:cs typeface="Lucida Grande"/>
        <a:sym typeface="Lucida Grande"/>
      </a:defRPr>
    </a:lvl3pPr>
    <a:lvl4pPr indent="685800" defTabSz="825500" latinLnBrk="0">
      <a:defRPr>
        <a:latin typeface="Lucida Grande"/>
        <a:ea typeface="Lucida Grande"/>
        <a:cs typeface="Lucida Grande"/>
        <a:sym typeface="Lucida Grande"/>
      </a:defRPr>
    </a:lvl4pPr>
    <a:lvl5pPr indent="914400" defTabSz="825500" latinLnBrk="0">
      <a:defRPr>
        <a:latin typeface="Lucida Grande"/>
        <a:ea typeface="Lucida Grande"/>
        <a:cs typeface="Lucida Grande"/>
        <a:sym typeface="Lucida Grande"/>
      </a:defRPr>
    </a:lvl5pPr>
    <a:lvl6pPr indent="1143000" defTabSz="825500" latinLnBrk="0">
      <a:defRPr>
        <a:latin typeface="Lucida Grande"/>
        <a:ea typeface="Lucida Grande"/>
        <a:cs typeface="Lucida Grande"/>
        <a:sym typeface="Lucida Grande"/>
      </a:defRPr>
    </a:lvl6pPr>
    <a:lvl7pPr indent="1371600" defTabSz="825500" latinLnBrk="0">
      <a:defRPr>
        <a:latin typeface="Lucida Grande"/>
        <a:ea typeface="Lucida Grande"/>
        <a:cs typeface="Lucida Grande"/>
        <a:sym typeface="Lucida Grande"/>
      </a:defRPr>
    </a:lvl7pPr>
    <a:lvl8pPr indent="1600200" defTabSz="825500" latinLnBrk="0">
      <a:defRPr>
        <a:latin typeface="Lucida Grande"/>
        <a:ea typeface="Lucida Grande"/>
        <a:cs typeface="Lucida Grande"/>
        <a:sym typeface="Lucida Grande"/>
      </a:defRPr>
    </a:lvl8pPr>
    <a:lvl9pPr indent="1828800" defTabSz="825500" latinLnBrk="0">
      <a:defRPr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" name="The Printer Working Group"/>
          <p:cNvSpPr txBox="1"/>
          <p:nvPr/>
        </p:nvSpPr>
        <p:spPr>
          <a:xfrm>
            <a:off x="596900" y="3644900"/>
            <a:ext cx="8208297" cy="715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50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/>
            <a:r>
              <a:t>The Printer Working Group</a:t>
            </a:r>
          </a:p>
        </p:txBody>
      </p:sp>
      <p:pic>
        <p:nvPicPr>
          <p:cNvPr id="18" name="pwg-transparency.png" descr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700" y="647700"/>
            <a:ext cx="2709334" cy="2942038"/>
          </a:xfrm>
          <a:prstGeom prst="rect">
            <a:avLst/>
          </a:prstGeom>
        </p:spPr>
      </p:pic>
      <p:sp>
        <p:nvSpPr>
          <p:cNvPr id="19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1539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20" name="®"/>
          <p:cNvSpPr txBox="1"/>
          <p:nvPr/>
        </p:nvSpPr>
        <p:spPr>
          <a:xfrm>
            <a:off x="3289300" y="3378200"/>
            <a:ext cx="373805" cy="298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400"/>
            </a:lvl1pPr>
          </a:lstStyle>
          <a:p>
            <a:pPr/>
            <a:r>
              <a:t>®</a:t>
            </a:r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47700" y="4533900"/>
            <a:ext cx="11709400" cy="1803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half" idx="1"/>
          </p:nvPr>
        </p:nvSpPr>
        <p:spPr>
          <a:xfrm>
            <a:off x="647700" y="6324600"/>
            <a:ext cx="11709400" cy="2895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3400"/>
            </a:lvl1pPr>
            <a:lvl2pPr marL="0" indent="0">
              <a:buSzTx/>
              <a:buNone/>
              <a:defRPr sz="3400"/>
            </a:lvl2pPr>
            <a:lvl3pPr marL="0" indent="0">
              <a:buSzTx/>
              <a:buNone/>
              <a:defRPr sz="3400"/>
            </a:lvl3pPr>
            <a:lvl4pPr marL="0" indent="0">
              <a:buSzTx/>
              <a:buNone/>
              <a:defRPr sz="3400"/>
            </a:lvl4pPr>
            <a:lvl5pPr marL="0" indent="0"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41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42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43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44" name="Title Text"/>
          <p:cNvSpPr txBox="1"/>
          <p:nvPr>
            <p:ph type="title"/>
          </p:nvPr>
        </p:nvSpPr>
        <p:spPr>
          <a:xfrm>
            <a:off x="647700" y="65475"/>
            <a:ext cx="10782300" cy="14478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2-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3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54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55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56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647700" y="65475"/>
            <a:ext cx="10744200" cy="14478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idx="1"/>
          </p:nvPr>
        </p:nvSpPr>
        <p:spPr>
          <a:xfrm>
            <a:off x="647700" y="1955800"/>
            <a:ext cx="11557000" cy="7480300"/>
          </a:xfrm>
          <a:prstGeom prst="rect">
            <a:avLst/>
          </a:prstGeom>
        </p:spPr>
        <p:txBody>
          <a:bodyPr numCol="2" spcCol="57785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3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4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6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7" name="Title Text"/>
          <p:cNvSpPr txBox="1"/>
          <p:nvPr>
            <p:ph type="title"/>
          </p:nvPr>
        </p:nvSpPr>
        <p:spPr>
          <a:xfrm>
            <a:off x="647700" y="65475"/>
            <a:ext cx="10769600" cy="144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pPr/>
            <a:r>
              <a:t>Title Text</a:t>
            </a:r>
          </a:p>
        </p:txBody>
      </p:sp>
      <p:sp>
        <p:nvSpPr>
          <p:cNvPr id="8" name="Body Level One…"/>
          <p:cNvSpPr txBox="1"/>
          <p:nvPr>
            <p:ph type="body" idx="1"/>
          </p:nvPr>
        </p:nvSpPr>
        <p:spPr>
          <a:xfrm>
            <a:off x="647700" y="1955800"/>
            <a:ext cx="11709400" cy="748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2pPr marL="783590" indent="-285750">
              <a:spcBef>
                <a:spcPts val="600"/>
              </a:spcBef>
              <a:defRPr sz="2400"/>
            </a:lvl2pPr>
            <a:lvl3pPr marL="1183639" indent="-228600">
              <a:defRPr sz="2400"/>
            </a:lvl3pPr>
            <a:lvl4pPr marL="1640839" indent="-228600">
              <a:spcBef>
                <a:spcPts val="500"/>
              </a:spcBef>
              <a:defRPr sz="1800"/>
            </a:lvl4pPr>
            <a:lvl5pPr marL="2098039" indent="-228600">
              <a:spcBef>
                <a:spcPts val="500"/>
              </a:spcBef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lide Number"/>
          <p:cNvSpPr txBox="1"/>
          <p:nvPr>
            <p:ph type="sldNum" sz="quarter" idx="2"/>
          </p:nvPr>
        </p:nvSpPr>
        <p:spPr>
          <a:xfrm>
            <a:off x="12513354" y="9487551"/>
            <a:ext cx="210468" cy="19738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marL="0" marR="0" algn="ctr" defTabSz="825500">
              <a:defRPr sz="14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57799" marR="57799" indent="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57799" marR="57799" indent="22860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57799" marR="57799" indent="45720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57799" marR="57799" indent="68580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57799" marR="57799" indent="91440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57799" marR="57799" indent="114300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57799" marR="57799" indent="137160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57799" marR="57799" indent="160020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57799" marR="57799" indent="1828800" algn="l" defTabSz="1295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57799" indent="-342900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55027" marR="57799" indent="-357187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40789" marR="57799" indent="-285750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93239" marR="57799" indent="-381000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50439" marR="57799" indent="-381000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50439" marR="57799" indent="-381000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50439" marR="57799" indent="-381000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50439" marR="57799" indent="-381000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50439" marR="57799" indent="-381000" algn="l" defTabSz="1295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0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69" name="The Printer Working Group"/>
          <p:cNvSpPr txBox="1"/>
          <p:nvPr/>
        </p:nvSpPr>
        <p:spPr>
          <a:xfrm>
            <a:off x="596900" y="3644900"/>
            <a:ext cx="8208297" cy="715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50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/>
            <a:r>
              <a:t>The Printer Working Group</a:t>
            </a:r>
          </a:p>
        </p:txBody>
      </p:sp>
      <p:pic>
        <p:nvPicPr>
          <p:cNvPr id="70" name="pwg-transparency.png" descr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700" y="647700"/>
            <a:ext cx="2709334" cy="2942038"/>
          </a:xfrm>
          <a:prstGeom prst="rect">
            <a:avLst/>
          </a:prstGeom>
        </p:spPr>
      </p:pic>
      <p:sp>
        <p:nvSpPr>
          <p:cNvPr id="71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1539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72" name="®"/>
          <p:cNvSpPr txBox="1"/>
          <p:nvPr/>
        </p:nvSpPr>
        <p:spPr>
          <a:xfrm>
            <a:off x="3289300" y="3378200"/>
            <a:ext cx="373805" cy="298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400"/>
            </a:lvl1pPr>
          </a:lstStyle>
          <a:p>
            <a:pPr/>
            <a:r>
              <a:t>®</a:t>
            </a: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xfrm>
            <a:off x="12513354" y="9484642"/>
            <a:ext cx="210468" cy="2032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4" name="IPP Document Encryption Topic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IPP Document Encryption Topics</a:t>
            </a:r>
          </a:p>
        </p:txBody>
      </p:sp>
      <p:sp>
        <p:nvSpPr>
          <p:cNvPr id="75" name="February 7, 2018"/>
          <p:cNvSpPr txBox="1"/>
          <p:nvPr>
            <p:ph type="subTitle" sz="half" idx="1"/>
          </p:nvPr>
        </p:nvSpPr>
        <p:spPr>
          <a:prstGeom prst="rect">
            <a:avLst/>
          </a:prstGeom>
        </p:spPr>
        <p:txBody>
          <a:bodyPr/>
          <a:lstStyle>
            <a:lvl1pPr marR="40639">
              <a:spcBef>
                <a:spcPts val="500"/>
              </a:spcBef>
            </a:lvl1pPr>
          </a:lstStyle>
          <a:p>
            <a:pPr/>
            <a:r>
              <a:t>February 7, 2018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78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79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80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81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82" name="Overview/Histo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Overview/History</a:t>
            </a:r>
          </a:p>
        </p:txBody>
      </p:sp>
      <p:sp>
        <p:nvSpPr>
          <p:cNvPr id="83" name="Currently IPP offers very limited support for document encryp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Currently IPP offers very limited support for document encryption:</a:t>
            </a:r>
          </a:p>
          <a:p>
            <a:pPr lvl="1"/>
            <a:r>
              <a:t>In transit: TLS</a:t>
            </a:r>
          </a:p>
          <a:p>
            <a:pPr lvl="1"/>
            <a:r>
              <a:t>At rest: Passphrases passed in the Job/Document Creation Request ("document-password"), used to "unlock" an encrypted PDF, OpenXPS, etc. file</a:t>
            </a:r>
          </a:p>
          <a:p>
            <a:pPr/>
            <a:r>
              <a:t>No support for encryption of documents using credentials that are not passed to the Printer/intermediary handling the Job/Document Creation Request</a:t>
            </a:r>
          </a:p>
          <a:p>
            <a:pPr lvl="1"/>
            <a:r>
              <a:t> Important for cloud/infrastructure printing use case</a:t>
            </a:r>
          </a:p>
          <a:p>
            <a:pPr/>
            <a:r>
              <a:t>No support for encryption/protection of saved documents</a:t>
            </a:r>
          </a:p>
          <a:p>
            <a:pPr lvl="1"/>
            <a:r>
              <a:t>See "IPP Job Save Password" proposal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xfrm>
            <a:off x="12555087" y="9487551"/>
            <a:ext cx="127001" cy="1973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87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88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89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90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91" name="Existing Solu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Existing Solutions</a:t>
            </a:r>
          </a:p>
        </p:txBody>
      </p:sp>
      <p:sp>
        <p:nvSpPr>
          <p:cNvPr id="92" name="Various ZIP archive featur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Various ZIP archive features:</a:t>
            </a:r>
          </a:p>
          <a:p>
            <a:pPr lvl="1"/>
            <a:r>
              <a:t>Password-based encryption (insecure)</a:t>
            </a:r>
          </a:p>
          <a:p>
            <a:pPr lvl="1"/>
            <a:r>
              <a:t>Public key crypto (not widely implemented, platform interop issues)</a:t>
            </a:r>
          </a:p>
          <a:p>
            <a:pPr/>
            <a:r>
              <a:t>OpenPGP</a:t>
            </a:r>
          </a:p>
          <a:p>
            <a:pPr lvl="1"/>
            <a:r>
              <a:t>Multiple interoperable implementations</a:t>
            </a:r>
          </a:p>
          <a:p>
            <a:pPr lvl="1"/>
            <a:r>
              <a:t>Various extensions for use with email, etc.</a:t>
            </a:r>
          </a:p>
          <a:p>
            <a:pPr lvl="1"/>
            <a:r>
              <a:t>Encrypt whole document or just a symmetric key using the public key</a:t>
            </a:r>
          </a:p>
          <a:p>
            <a:pPr lvl="1"/>
            <a:r>
              <a:t>Digital signatures and passphrases, too.</a:t>
            </a:r>
          </a:p>
          <a:p>
            <a:pPr/>
            <a:r>
              <a:t>Others?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xfrm>
            <a:off x="12555087" y="9487551"/>
            <a:ext cx="127001" cy="1973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96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97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98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99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100" name="Use C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Use Cases</a:t>
            </a:r>
          </a:p>
        </p:txBody>
      </p:sp>
      <p:sp>
        <p:nvSpPr>
          <p:cNvPr id="101" name="Protection from intermediaries: submit an encrypted Document for printing that is passed through to the final output device without processing/transfor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Protection from intermediaries: submit an encrypted Document for printing that is passed through to the final output device without processing/transforms</a:t>
            </a:r>
          </a:p>
          <a:p>
            <a:pPr/>
            <a:r>
              <a:t>Protection from alteration: submit a digitally signed Document for printing; the attached signature can be validated by the intermediaries and final output device prior to processing/transforms</a:t>
            </a:r>
          </a:p>
          <a:p>
            <a:pPr/>
            <a:r>
              <a:t>Secure PIN printing: submit an encrypted Document using a passphrase for printing that is not processed/transformed until the User enters the passphrase at the console</a:t>
            </a:r>
          </a:p>
          <a:p>
            <a:pPr lvl="1"/>
            <a:r>
              <a:t>(Passphrase is used in the encryption of the Document, not just passed in the Job Creation Request)</a:t>
            </a:r>
          </a:p>
        </p:txBody>
      </p:sp>
      <p:sp>
        <p:nvSpPr>
          <p:cNvPr id="102" name="Slide Number"/>
          <p:cNvSpPr txBox="1"/>
          <p:nvPr>
            <p:ph type="sldNum" sz="quarter" idx="2"/>
          </p:nvPr>
        </p:nvSpPr>
        <p:spPr>
          <a:xfrm>
            <a:off x="12555087" y="9487551"/>
            <a:ext cx="127001" cy="1973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05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106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07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108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109" name="Requir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Requirements</a:t>
            </a:r>
          </a:p>
        </p:txBody>
      </p:sp>
      <p:sp>
        <p:nvSpPr>
          <p:cNvPr id="110" name="Printer needs to advertise suppor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Printer needs to advertise support</a:t>
            </a:r>
          </a:p>
          <a:p>
            <a:pPr lvl="1"/>
            <a:r>
              <a:t>If PGP, public key and whether passphrases are supported (and what the repetoire is)</a:t>
            </a:r>
          </a:p>
          <a:p>
            <a:pPr lvl="1"/>
            <a:r>
              <a:t>Should encryption be supported for all other advertised formats, i.e., a Printer supports any format in encrypted form? Or do we want a parallel list of supported encrypted formats?</a:t>
            </a:r>
          </a:p>
          <a:p>
            <a:pPr/>
            <a:r>
              <a:t>Client needs to use the encryption info/capabilities from the Printer, somehow tell the Printer the actual format</a:t>
            </a:r>
          </a:p>
          <a:p>
            <a:pPr/>
            <a:r>
              <a:t>Need a MIME media type</a:t>
            </a:r>
          </a:p>
          <a:p>
            <a:pPr lvl="1"/>
            <a:r>
              <a:t>multipart/encrypted is not suitable for IPP</a:t>
            </a:r>
          </a:p>
          <a:p>
            <a:pPr lvl="1"/>
            <a:r>
              <a:t>For PGP, application/pgp-encrypted is just a placeholder followed by an application/octet-stream part containing the encrypted message</a:t>
            </a:r>
          </a:p>
          <a:p>
            <a:pPr lvl="1"/>
            <a:r>
              <a:t>So maybe define an "application/ipp-encrypted-document" media type?</a:t>
            </a:r>
          </a:p>
          <a:p>
            <a:pPr/>
            <a:r>
              <a:t>Support digital signatures embedded in encrypted document</a:t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xfrm>
            <a:off x="12555087" y="9487551"/>
            <a:ext cx="127001" cy="1973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14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115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16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117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118" name="Possible Solution (&quot;IPP Encrypted Jobs and Documents&quot;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Possible Solution ("IPP Encrypted Jobs and Documents")</a:t>
            </a:r>
          </a:p>
        </p:txBody>
      </p:sp>
      <p:sp>
        <p:nvSpPr>
          <p:cNvPr id="119" name="Adopt OpenPGP (RFC 4880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Adopt OpenPGP (RFC 4880)</a:t>
            </a:r>
          </a:p>
          <a:p>
            <a:pPr/>
            <a:r>
              <a:t>New Printer Description attributes:</a:t>
            </a:r>
          </a:p>
          <a:p>
            <a:pPr lvl="1"/>
            <a:r>
              <a:t>"pgp-document-format-supported (1setOf mimeMediaType)"</a:t>
            </a:r>
          </a:p>
          <a:p>
            <a:pPr lvl="2"/>
            <a:r>
              <a:t>List of document formats that can be PGP-encrypted</a:t>
            </a:r>
          </a:p>
          <a:p>
            <a:pPr lvl="1"/>
            <a:r>
              <a:t>"printer-pgp-public-key (1setOf text(MAX))"</a:t>
            </a:r>
          </a:p>
          <a:p>
            <a:pPr lvl="2"/>
            <a:r>
              <a:t>PGP public key to use when encrypting documents, can be set by Proxy in infrastructure printing</a:t>
            </a:r>
          </a:p>
          <a:p>
            <a:pPr lvl="1"/>
            <a:r>
              <a:t>"printer-pgp-repertoire-configured (type2 keyword)"</a:t>
            </a:r>
          </a:p>
          <a:p>
            <a:pPr lvl="1"/>
            <a:r>
              <a:t>"printer-pgp-repertoire-supported (1setOf type2 keyword)"</a:t>
            </a:r>
          </a:p>
          <a:p>
            <a:pPr lvl="2"/>
            <a:r>
              <a:t>Provided if additional passphrase is supported at console (to release for printing)</a:t>
            </a:r>
          </a:p>
          <a:p>
            <a:pPr/>
            <a:r>
              <a:t>New MIME Media Type "application/ipp-pgp-encrypted"</a:t>
            </a:r>
          </a:p>
          <a:p>
            <a:pPr lvl="1"/>
            <a:r>
              <a:t>PGP-encrypted IPP message containing Job/Document ticket followed by Document data</a:t>
            </a: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xfrm>
            <a:off x="12555087" y="9487551"/>
            <a:ext cx="127001" cy="1973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"/>
          <p:cNvSpPr/>
          <p:nvPr/>
        </p:nvSpPr>
        <p:spPr>
          <a:xfrm>
            <a:off x="0" y="0"/>
            <a:ext cx="13004800" cy="16256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23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07800" y="177800"/>
            <a:ext cx="1216862" cy="1270000"/>
          </a:xfrm>
          <a:prstGeom prst="rect">
            <a:avLst/>
          </a:prstGeom>
        </p:spPr>
      </p:pic>
      <p:sp>
        <p:nvSpPr>
          <p:cNvPr id="124" name="Rectangle"/>
          <p:cNvSpPr/>
          <p:nvPr/>
        </p:nvSpPr>
        <p:spPr>
          <a:xfrm>
            <a:off x="0" y="9423400"/>
            <a:ext cx="13004800" cy="3302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25" name="Copyright © 2018 The Printer Working Group. All rights reserved. The IPP Everywhere and PWG logos are trademarks of the IEEE-ISTO."/>
          <p:cNvSpPr txBox="1"/>
          <p:nvPr/>
        </p:nvSpPr>
        <p:spPr>
          <a:xfrm>
            <a:off x="177800" y="9484642"/>
            <a:ext cx="120650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2018 The Printer Working Group. All rights reserved. The IPP Everywhere and PWG logos are trademarks of the IEEE-ISTO.</a:t>
            </a:r>
          </a:p>
        </p:txBody>
      </p:sp>
      <p:sp>
        <p:nvSpPr>
          <p:cNvPr id="126" name="®"/>
          <p:cNvSpPr txBox="1"/>
          <p:nvPr/>
        </p:nvSpPr>
        <p:spPr>
          <a:xfrm>
            <a:off x="12573000" y="1155700"/>
            <a:ext cx="263784" cy="18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700"/>
            </a:lvl1pPr>
          </a:lstStyle>
          <a:p>
            <a:pPr/>
            <a:r>
              <a:t>®</a:t>
            </a:r>
          </a:p>
        </p:txBody>
      </p:sp>
      <p:sp>
        <p:nvSpPr>
          <p:cNvPr id="127" name="Security Consid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Security Considerations</a:t>
            </a:r>
          </a:p>
        </p:txBody>
      </p:sp>
      <p:sp>
        <p:nvSpPr>
          <p:cNvPr id="128" name="Need to validate embedded digital signatures and refuse to print if the signature has been alter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Need to validate embedded digital signatures and refuse to print if the signature has been altered</a:t>
            </a:r>
          </a:p>
          <a:p>
            <a:pPr lvl="1"/>
            <a:r>
              <a:t>New "job-state-reasons" value</a:t>
            </a:r>
          </a:p>
          <a:p>
            <a:pPr/>
            <a:r>
              <a:t>Need to validate public key advertised by Printer</a:t>
            </a:r>
          </a:p>
          <a:p>
            <a:pPr lvl="1"/>
            <a:r>
              <a:t>If a malicious intermediary provides its own public key then it could decrypt the document</a:t>
            </a:r>
          </a:p>
        </p:txBody>
      </p:sp>
      <p:sp>
        <p:nvSpPr>
          <p:cNvPr id="129" name="Slide Number"/>
          <p:cNvSpPr txBox="1"/>
          <p:nvPr>
            <p:ph type="sldNum" sz="quarter" idx="2"/>
          </p:nvPr>
        </p:nvSpPr>
        <p:spPr>
          <a:xfrm>
            <a:off x="12555087" y="9487551"/>
            <a:ext cx="127001" cy="1973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57799" marR="57799" indent="0" algn="l" defTabSz="1295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57799" marR="57799" indent="0" algn="l" defTabSz="1295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57799" marR="57799" indent="0" algn="l" defTabSz="1295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57799" marR="57799" indent="0" algn="l" defTabSz="1295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