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82" r:id="rId3"/>
    <p:sldId id="283" r:id="rId4"/>
    <p:sldId id="257" r:id="rId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683460-38D9-C949-A810-7787C8A0AAB6}" v="13" dt="2023-02-02T22:50:16.297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50"/>
    <p:restoredTop sz="86429"/>
  </p:normalViewPr>
  <p:slideViewPr>
    <p:cSldViewPr snapToGrid="0" snapToObjects="1">
      <p:cViewPr varScale="1">
        <p:scale>
          <a:sx n="124" d="100"/>
          <a:sy n="124" d="100"/>
        </p:scale>
        <p:origin x="12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dy, Smith (Wireless &amp; IPP Standards)" userId="0eeb2244-425b-4283-bee1-e4f5d8874cb0" providerId="ADAL" clId="{2F683460-38D9-C949-A810-7787C8A0AAB6}"/>
    <pc:docChg chg="modSld">
      <pc:chgData name="Kennedy, Smith (Wireless &amp; IPP Standards)" userId="0eeb2244-425b-4283-bee1-e4f5d8874cb0" providerId="ADAL" clId="{2F683460-38D9-C949-A810-7787C8A0AAB6}" dt="2023-02-02T22:51:54.762" v="36" actId="255"/>
      <pc:docMkLst>
        <pc:docMk/>
      </pc:docMkLst>
      <pc:sldChg chg="modSp mod">
        <pc:chgData name="Kennedy, Smith (Wireless &amp; IPP Standards)" userId="0eeb2244-425b-4283-bee1-e4f5d8874cb0" providerId="ADAL" clId="{2F683460-38D9-C949-A810-7787C8A0AAB6}" dt="2023-02-02T22:51:54.762" v="36" actId="255"/>
        <pc:sldMkLst>
          <pc:docMk/>
          <pc:sldMk cId="0" sldId="256"/>
        </pc:sldMkLst>
        <pc:spChg chg="mod">
          <ac:chgData name="Kennedy, Smith (Wireless &amp; IPP Standards)" userId="0eeb2244-425b-4283-bee1-e4f5d8874cb0" providerId="ADAL" clId="{2F683460-38D9-C949-A810-7787C8A0AAB6}" dt="2023-02-02T22:51:54.762" v="36" actId="255"/>
          <ac:spMkLst>
            <pc:docMk/>
            <pc:sldMk cId="0" sldId="256"/>
            <ac:spMk id="7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1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agr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"/>
          <p:cNvSpPr/>
          <p:nvPr/>
        </p:nvSpPr>
        <p:spPr>
          <a:xfrm>
            <a:off x="0" y="6625828"/>
            <a:ext cx="9144000" cy="232172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35719" tIns="35719" rIns="35719" bIns="35719" anchor="ctr"/>
          <a:lstStyle/>
          <a:p>
            <a:endParaRPr sz="1125"/>
          </a:p>
        </p:txBody>
      </p:sp>
      <p:sp>
        <p:nvSpPr>
          <p:cNvPr id="40" name="Rectangle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35719" tIns="35719" rIns="35719" bIns="35719" anchor="ctr"/>
          <a:lstStyle/>
          <a:p>
            <a:endParaRPr sz="1125"/>
          </a:p>
        </p:txBody>
      </p:sp>
      <p:pic>
        <p:nvPicPr>
          <p:cNvPr id="41" name="pwg-4dark-bkgrnd-transparency.png" descr="pwg-4dark-bkgrnd-transparenc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734" y="125016"/>
            <a:ext cx="855606" cy="892969"/>
          </a:xfrm>
          <a:prstGeom prst="rect">
            <a:avLst/>
          </a:prstGeom>
        </p:spPr>
      </p:pic>
      <p:sp>
        <p:nvSpPr>
          <p:cNvPr id="42" name="Copyright © 2022 The Printer Working Group. All rights reserved. The IPP Everywhere and PWG logos are trademarks of the IEEE-ISTO."/>
          <p:cNvSpPr txBox="1"/>
          <p:nvPr/>
        </p:nvSpPr>
        <p:spPr>
          <a:xfrm>
            <a:off x="125016" y="6664600"/>
            <a:ext cx="8483203" cy="15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sz="984"/>
              <a:t>Copyright © 2022 The Printer Working Group. All rights reserved. The IPP Everywhere and PWG logos are trademarks of the IEEE-ISTO.</a:t>
            </a:r>
          </a:p>
        </p:txBody>
      </p:sp>
      <p:sp>
        <p:nvSpPr>
          <p:cNvPr id="43" name="®"/>
          <p:cNvSpPr txBox="1"/>
          <p:nvPr/>
        </p:nvSpPr>
        <p:spPr>
          <a:xfrm>
            <a:off x="8840391" y="812602"/>
            <a:ext cx="200697" cy="147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>
            <a:spAutoFit/>
          </a:bodyPr>
          <a:lstStyle>
            <a:lvl1pPr>
              <a:defRPr sz="700"/>
            </a:lvl1pPr>
          </a:lstStyle>
          <a:p>
            <a:r>
              <a:rPr sz="492"/>
              <a:t>®</a:t>
            </a:r>
          </a:p>
        </p:txBody>
      </p:sp>
      <p:sp>
        <p:nvSpPr>
          <p:cNvPr id="44" name="Title Text"/>
          <p:cNvSpPr txBox="1">
            <a:spLocks noGrp="1"/>
          </p:cNvSpPr>
          <p:nvPr>
            <p:ph type="title"/>
          </p:nvPr>
        </p:nvSpPr>
        <p:spPr>
          <a:xfrm>
            <a:off x="455414" y="46038"/>
            <a:ext cx="7581305" cy="101798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424050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</a:t>
            </a:r>
            <a:r>
              <a:t>© </a:t>
            </a:r>
            <a:r>
              <a:rPr lang="en-US"/>
              <a:t>2022 </a:t>
            </a:r>
            <a:r>
              <a:rPr lang="en-US" dirty="0"/>
              <a:t>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hf hdr="0" ftr="0" dt="0"/>
  <p:txStyles>
    <p:titleStyle>
      <a:lvl1pPr marL="40640" marR="4064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/>
          <a:lstStyle/>
          <a:p>
            <a:r>
              <a:rPr lang="en-US" dirty="0"/>
              <a:t>OAuth Resource Identifiers and</a:t>
            </a:r>
            <a:br>
              <a:rPr lang="en-US" dirty="0"/>
            </a:br>
            <a:r>
              <a:rPr lang="en-US" dirty="0"/>
              <a:t>Trust Relationship Analysis</a:t>
            </a: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/>
              <a:t>Smith Kennedy, HP Inc.</a:t>
            </a:r>
          </a:p>
          <a:p>
            <a:r>
              <a:rPr lang="en-US" sz="1800" dirty="0"/>
              <a:t>2023-02-02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Rectangle"/>
          <p:cNvSpPr/>
          <p:nvPr/>
        </p:nvSpPr>
        <p:spPr>
          <a:xfrm>
            <a:off x="0" y="6625828"/>
            <a:ext cx="9144000" cy="232172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35719" tIns="35719" rIns="35719" bIns="35719" anchor="ctr"/>
          <a:lstStyle/>
          <a:p>
            <a:endParaRPr sz="1125"/>
          </a:p>
        </p:txBody>
      </p:sp>
      <p:sp>
        <p:nvSpPr>
          <p:cNvPr id="309" name="Rectangle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35719" tIns="35719" rIns="35719" bIns="35719" anchor="ctr"/>
          <a:lstStyle/>
          <a:p>
            <a:endParaRPr sz="1125"/>
          </a:p>
        </p:txBody>
      </p:sp>
      <p:pic>
        <p:nvPicPr>
          <p:cNvPr id="310" name="pwg-4dark-bkgrnd-transparency.png" descr="pwg-4dark-bkgrnd-transparenc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734" y="125016"/>
            <a:ext cx="855606" cy="892969"/>
          </a:xfrm>
          <a:prstGeom prst="rect">
            <a:avLst/>
          </a:prstGeom>
        </p:spPr>
      </p:pic>
      <p:sp>
        <p:nvSpPr>
          <p:cNvPr id="311" name="Copyright © 2022 The Printer Working Group. All rights reserved. The IPP Everywhere and PWG logos are trademarks of the IEEE-ISTO."/>
          <p:cNvSpPr txBox="1"/>
          <p:nvPr/>
        </p:nvSpPr>
        <p:spPr>
          <a:xfrm>
            <a:off x="125016" y="6664600"/>
            <a:ext cx="8483203" cy="15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sz="984"/>
              <a:t>Copyright © 2022 The Printer Working Group. All rights reserved. The IPP Everywhere and PWG logos are trademarks of the IEEE-ISTO.</a:t>
            </a:r>
          </a:p>
        </p:txBody>
      </p:sp>
      <p:sp>
        <p:nvSpPr>
          <p:cNvPr id="312" name="®"/>
          <p:cNvSpPr txBox="1"/>
          <p:nvPr/>
        </p:nvSpPr>
        <p:spPr>
          <a:xfrm>
            <a:off x="8840391" y="812602"/>
            <a:ext cx="200697" cy="147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>
            <a:spAutoFit/>
          </a:bodyPr>
          <a:lstStyle>
            <a:lvl1pPr>
              <a:defRPr sz="700"/>
            </a:lvl1pPr>
          </a:lstStyle>
          <a:p>
            <a:r>
              <a:rPr sz="492"/>
              <a:t>®</a:t>
            </a:r>
          </a:p>
        </p:txBody>
      </p:sp>
      <p:sp>
        <p:nvSpPr>
          <p:cNvPr id="313" name="OAuth Trust Model (Local Printer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OAuth Trust Model (Local Printer)</a:t>
            </a:r>
          </a:p>
        </p:txBody>
      </p:sp>
      <p:sp>
        <p:nvSpPr>
          <p:cNvPr id="3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315" name="Authorization Server"/>
          <p:cNvSpPr/>
          <p:nvPr/>
        </p:nvSpPr>
        <p:spPr>
          <a:xfrm>
            <a:off x="3687644" y="2163229"/>
            <a:ext cx="1785938" cy="10763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603" y="0"/>
                </a:moveTo>
                <a:cubicBezTo>
                  <a:pt x="7967" y="0"/>
                  <a:pt x="5720" y="2939"/>
                  <a:pt x="4858" y="7062"/>
                </a:cubicBezTo>
                <a:cubicBezTo>
                  <a:pt x="4628" y="6992"/>
                  <a:pt x="4391" y="6953"/>
                  <a:pt x="4150" y="6953"/>
                </a:cubicBezTo>
                <a:cubicBezTo>
                  <a:pt x="1857" y="6953"/>
                  <a:pt x="0" y="10233"/>
                  <a:pt x="0" y="14278"/>
                </a:cubicBezTo>
                <a:cubicBezTo>
                  <a:pt x="0" y="18323"/>
                  <a:pt x="1857" y="21600"/>
                  <a:pt x="4150" y="21600"/>
                </a:cubicBezTo>
                <a:cubicBezTo>
                  <a:pt x="4193" y="21600"/>
                  <a:pt x="4237" y="21597"/>
                  <a:pt x="4280" y="21594"/>
                </a:cubicBezTo>
                <a:lnTo>
                  <a:pt x="10532" y="21597"/>
                </a:lnTo>
                <a:cubicBezTo>
                  <a:pt x="10555" y="21598"/>
                  <a:pt x="10579" y="21600"/>
                  <a:pt x="10603" y="21600"/>
                </a:cubicBezTo>
                <a:cubicBezTo>
                  <a:pt x="10626" y="21600"/>
                  <a:pt x="10648" y="21598"/>
                  <a:pt x="10672" y="21597"/>
                </a:cubicBezTo>
                <a:lnTo>
                  <a:pt x="18141" y="21600"/>
                </a:lnTo>
                <a:cubicBezTo>
                  <a:pt x="20051" y="21600"/>
                  <a:pt x="21600" y="18868"/>
                  <a:pt x="21600" y="15496"/>
                </a:cubicBezTo>
                <a:cubicBezTo>
                  <a:pt x="21600" y="12124"/>
                  <a:pt x="20051" y="9389"/>
                  <a:pt x="18141" y="9389"/>
                </a:cubicBezTo>
                <a:cubicBezTo>
                  <a:pt x="17627" y="9389"/>
                  <a:pt x="17139" y="9589"/>
                  <a:pt x="16701" y="9943"/>
                </a:cubicBezTo>
                <a:cubicBezTo>
                  <a:pt x="16453" y="4379"/>
                  <a:pt x="13819" y="0"/>
                  <a:pt x="10603" y="0"/>
                </a:cubicBezTo>
                <a:close/>
              </a:path>
            </a:pathLst>
          </a:custGeom>
          <a:solidFill>
            <a:srgbClr val="FFA941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 algn="ctr"/>
          </a:lstStyle>
          <a:p>
            <a:r>
              <a:rPr sz="1125"/>
              <a:t>Authorization Server</a:t>
            </a:r>
          </a:p>
        </p:txBody>
      </p:sp>
      <p:grpSp>
        <p:nvGrpSpPr>
          <p:cNvPr id="319" name="Group"/>
          <p:cNvGrpSpPr/>
          <p:nvPr/>
        </p:nvGrpSpPr>
        <p:grpSpPr>
          <a:xfrm>
            <a:off x="855455" y="4122097"/>
            <a:ext cx="977205" cy="1091265"/>
            <a:chOff x="0" y="0"/>
            <a:chExt cx="1389801" cy="1552019"/>
          </a:xfrm>
        </p:grpSpPr>
        <p:sp>
          <p:nvSpPr>
            <p:cNvPr id="316" name="Rectangle"/>
            <p:cNvSpPr/>
            <p:nvPr/>
          </p:nvSpPr>
          <p:spPr>
            <a:xfrm>
              <a:off x="59900" y="66143"/>
              <a:ext cx="1270001" cy="776704"/>
            </a:xfrm>
            <a:prstGeom prst="rect">
              <a:avLst/>
            </a:prstGeom>
            <a:gradFill flip="none" rotWithShape="1">
              <a:gsLst>
                <a:gs pos="0">
                  <a:srgbClr val="53585F"/>
                </a:gs>
                <a:gs pos="100000">
                  <a:srgbClr val="000000"/>
                </a:gs>
              </a:gsLst>
              <a:lin ang="5400000" scaled="0"/>
            </a:gra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35719" tIns="35719" rIns="35719" bIns="35719" numCol="1" anchor="ctr">
              <a:noAutofit/>
            </a:bodyPr>
            <a:lstStyle/>
            <a:p>
              <a:endParaRPr sz="1125"/>
            </a:p>
          </p:txBody>
        </p:sp>
        <p:sp>
          <p:nvSpPr>
            <p:cNvPr id="317" name="Computer"/>
            <p:cNvSpPr/>
            <p:nvPr/>
          </p:nvSpPr>
          <p:spPr>
            <a:xfrm>
              <a:off x="0" y="0"/>
              <a:ext cx="1389801" cy="112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extrusionOk="0">
                  <a:moveTo>
                    <a:pt x="464" y="0"/>
                  </a:moveTo>
                  <a:cubicBezTo>
                    <a:pt x="210" y="0"/>
                    <a:pt x="0" y="261"/>
                    <a:pt x="0" y="575"/>
                  </a:cubicBezTo>
                  <a:lnTo>
                    <a:pt x="0" y="17777"/>
                  </a:lnTo>
                  <a:cubicBezTo>
                    <a:pt x="0" y="18091"/>
                    <a:pt x="210" y="18354"/>
                    <a:pt x="464" y="18354"/>
                  </a:cubicBezTo>
                  <a:lnTo>
                    <a:pt x="9148" y="18354"/>
                  </a:lnTo>
                  <a:lnTo>
                    <a:pt x="9116" y="18513"/>
                  </a:lnTo>
                  <a:lnTo>
                    <a:pt x="8753" y="20763"/>
                  </a:lnTo>
                  <a:lnTo>
                    <a:pt x="7690" y="20763"/>
                  </a:lnTo>
                  <a:lnTo>
                    <a:pt x="7690" y="21600"/>
                  </a:lnTo>
                  <a:lnTo>
                    <a:pt x="10486" y="21600"/>
                  </a:lnTo>
                  <a:lnTo>
                    <a:pt x="11107" y="21600"/>
                  </a:lnTo>
                  <a:lnTo>
                    <a:pt x="13905" y="21600"/>
                  </a:lnTo>
                  <a:lnTo>
                    <a:pt x="13905" y="20763"/>
                  </a:lnTo>
                  <a:lnTo>
                    <a:pt x="12842" y="20763"/>
                  </a:lnTo>
                  <a:lnTo>
                    <a:pt x="12479" y="18513"/>
                  </a:lnTo>
                  <a:lnTo>
                    <a:pt x="12452" y="18354"/>
                  </a:lnTo>
                  <a:lnTo>
                    <a:pt x="21131" y="18354"/>
                  </a:lnTo>
                  <a:cubicBezTo>
                    <a:pt x="21384" y="18354"/>
                    <a:pt x="21595" y="18091"/>
                    <a:pt x="21595" y="17777"/>
                  </a:cubicBezTo>
                  <a:lnTo>
                    <a:pt x="21595" y="575"/>
                  </a:lnTo>
                  <a:cubicBezTo>
                    <a:pt x="21600" y="261"/>
                    <a:pt x="21389" y="0"/>
                    <a:pt x="21136" y="0"/>
                  </a:cubicBezTo>
                  <a:lnTo>
                    <a:pt x="464" y="0"/>
                  </a:lnTo>
                  <a:close/>
                  <a:moveTo>
                    <a:pt x="10800" y="542"/>
                  </a:moveTo>
                  <a:cubicBezTo>
                    <a:pt x="10913" y="542"/>
                    <a:pt x="11006" y="650"/>
                    <a:pt x="11006" y="797"/>
                  </a:cubicBezTo>
                  <a:cubicBezTo>
                    <a:pt x="11006" y="937"/>
                    <a:pt x="10913" y="1052"/>
                    <a:pt x="10800" y="1052"/>
                  </a:cubicBezTo>
                  <a:cubicBezTo>
                    <a:pt x="10686" y="1052"/>
                    <a:pt x="10594" y="937"/>
                    <a:pt x="10594" y="797"/>
                  </a:cubicBezTo>
                  <a:cubicBezTo>
                    <a:pt x="10594" y="656"/>
                    <a:pt x="10686" y="542"/>
                    <a:pt x="10800" y="542"/>
                  </a:cubicBezTo>
                  <a:close/>
                  <a:moveTo>
                    <a:pt x="1242" y="1734"/>
                  </a:moveTo>
                  <a:lnTo>
                    <a:pt x="20358" y="1734"/>
                  </a:lnTo>
                  <a:lnTo>
                    <a:pt x="20358" y="15233"/>
                  </a:lnTo>
                  <a:lnTo>
                    <a:pt x="1242" y="15233"/>
                  </a:lnTo>
                  <a:lnTo>
                    <a:pt x="1242" y="173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CDEE0"/>
                </a:gs>
                <a:gs pos="100000">
                  <a:srgbClr val="BEBEBE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35719" tIns="35719" rIns="35719" bIns="35719" numCol="1" anchor="ctr">
              <a:noAutofit/>
            </a:bodyPr>
            <a:lstStyle/>
            <a:p>
              <a:endParaRPr sz="1125"/>
            </a:p>
          </p:txBody>
        </p:sp>
        <p:sp>
          <p:nvSpPr>
            <p:cNvPr id="318" name="Client"/>
            <p:cNvSpPr txBox="1"/>
            <p:nvPr/>
          </p:nvSpPr>
          <p:spPr>
            <a:xfrm>
              <a:off x="251688" y="1203205"/>
              <a:ext cx="743679" cy="3488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35719" tIns="35719" rIns="35719" bIns="35719" numCol="1" anchor="ctr">
              <a:spAutoFit/>
            </a:bodyPr>
            <a:lstStyle/>
            <a:p>
              <a:r>
                <a:rPr sz="1125"/>
                <a:t>Client</a:t>
              </a:r>
            </a:p>
          </p:txBody>
        </p:sp>
      </p:grpSp>
      <p:grpSp>
        <p:nvGrpSpPr>
          <p:cNvPr id="322" name="Group"/>
          <p:cNvGrpSpPr/>
          <p:nvPr/>
        </p:nvGrpSpPr>
        <p:grpSpPr>
          <a:xfrm>
            <a:off x="7299530" y="4131900"/>
            <a:ext cx="981835" cy="1071658"/>
            <a:chOff x="0" y="0"/>
            <a:chExt cx="1396386" cy="1524135"/>
          </a:xfrm>
        </p:grpSpPr>
        <p:sp>
          <p:nvSpPr>
            <p:cNvPr id="320" name="Printer"/>
            <p:cNvSpPr/>
            <p:nvPr/>
          </p:nvSpPr>
          <p:spPr>
            <a:xfrm>
              <a:off x="0" y="0"/>
              <a:ext cx="1396386" cy="1111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855" y="0"/>
                  </a:moveTo>
                  <a:lnTo>
                    <a:pt x="3855" y="5548"/>
                  </a:lnTo>
                  <a:lnTo>
                    <a:pt x="388" y="5548"/>
                  </a:lnTo>
                  <a:cubicBezTo>
                    <a:pt x="172" y="5548"/>
                    <a:pt x="0" y="5767"/>
                    <a:pt x="0" y="6038"/>
                  </a:cubicBezTo>
                  <a:lnTo>
                    <a:pt x="0" y="18657"/>
                  </a:lnTo>
                  <a:cubicBezTo>
                    <a:pt x="0" y="18929"/>
                    <a:pt x="172" y="19145"/>
                    <a:pt x="388" y="19145"/>
                  </a:cubicBezTo>
                  <a:lnTo>
                    <a:pt x="4103" y="19145"/>
                  </a:lnTo>
                  <a:lnTo>
                    <a:pt x="4103" y="21600"/>
                  </a:lnTo>
                  <a:lnTo>
                    <a:pt x="17497" y="21600"/>
                  </a:lnTo>
                  <a:lnTo>
                    <a:pt x="17497" y="19145"/>
                  </a:lnTo>
                  <a:lnTo>
                    <a:pt x="21212" y="19145"/>
                  </a:lnTo>
                  <a:cubicBezTo>
                    <a:pt x="21428" y="19145"/>
                    <a:pt x="21600" y="18929"/>
                    <a:pt x="21600" y="18657"/>
                  </a:cubicBezTo>
                  <a:lnTo>
                    <a:pt x="21600" y="6038"/>
                  </a:lnTo>
                  <a:cubicBezTo>
                    <a:pt x="21595" y="5767"/>
                    <a:pt x="21423" y="5548"/>
                    <a:pt x="21207" y="5548"/>
                  </a:cubicBezTo>
                  <a:lnTo>
                    <a:pt x="17735" y="5548"/>
                  </a:lnTo>
                  <a:lnTo>
                    <a:pt x="17735" y="0"/>
                  </a:lnTo>
                  <a:lnTo>
                    <a:pt x="3855" y="0"/>
                  </a:lnTo>
                  <a:close/>
                  <a:moveTo>
                    <a:pt x="5021" y="1465"/>
                  </a:moveTo>
                  <a:lnTo>
                    <a:pt x="16569" y="1465"/>
                  </a:lnTo>
                  <a:lnTo>
                    <a:pt x="16569" y="5548"/>
                  </a:lnTo>
                  <a:lnTo>
                    <a:pt x="5021" y="5548"/>
                  </a:lnTo>
                  <a:lnTo>
                    <a:pt x="5021" y="1465"/>
                  </a:lnTo>
                  <a:close/>
                  <a:moveTo>
                    <a:pt x="19344" y="7794"/>
                  </a:moveTo>
                  <a:cubicBezTo>
                    <a:pt x="19630" y="7794"/>
                    <a:pt x="19862" y="8087"/>
                    <a:pt x="19862" y="8447"/>
                  </a:cubicBezTo>
                  <a:cubicBezTo>
                    <a:pt x="19862" y="8806"/>
                    <a:pt x="19630" y="9098"/>
                    <a:pt x="19344" y="9098"/>
                  </a:cubicBezTo>
                  <a:cubicBezTo>
                    <a:pt x="19058" y="9098"/>
                    <a:pt x="18825" y="8806"/>
                    <a:pt x="18825" y="8447"/>
                  </a:cubicBezTo>
                  <a:cubicBezTo>
                    <a:pt x="18825" y="8087"/>
                    <a:pt x="19058" y="7794"/>
                    <a:pt x="19344" y="7794"/>
                  </a:cubicBezTo>
                  <a:close/>
                  <a:moveTo>
                    <a:pt x="5264" y="13575"/>
                  </a:moveTo>
                  <a:lnTo>
                    <a:pt x="16326" y="13575"/>
                  </a:lnTo>
                  <a:lnTo>
                    <a:pt x="16326" y="19145"/>
                  </a:lnTo>
                  <a:lnTo>
                    <a:pt x="16326" y="20135"/>
                  </a:lnTo>
                  <a:lnTo>
                    <a:pt x="5264" y="20135"/>
                  </a:lnTo>
                  <a:lnTo>
                    <a:pt x="5264" y="19145"/>
                  </a:lnTo>
                  <a:lnTo>
                    <a:pt x="5264" y="13575"/>
                  </a:lnTo>
                  <a:close/>
                  <a:moveTo>
                    <a:pt x="6775" y="15108"/>
                  </a:moveTo>
                  <a:lnTo>
                    <a:pt x="6775" y="16086"/>
                  </a:lnTo>
                  <a:lnTo>
                    <a:pt x="14820" y="16086"/>
                  </a:lnTo>
                  <a:lnTo>
                    <a:pt x="14820" y="15108"/>
                  </a:lnTo>
                  <a:lnTo>
                    <a:pt x="6775" y="15108"/>
                  </a:lnTo>
                  <a:close/>
                  <a:moveTo>
                    <a:pt x="6775" y="17680"/>
                  </a:moveTo>
                  <a:lnTo>
                    <a:pt x="6775" y="18657"/>
                  </a:lnTo>
                  <a:lnTo>
                    <a:pt x="14820" y="18657"/>
                  </a:lnTo>
                  <a:lnTo>
                    <a:pt x="14820" y="17680"/>
                  </a:lnTo>
                  <a:lnTo>
                    <a:pt x="6775" y="176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CDEE0"/>
                </a:gs>
                <a:gs pos="100000">
                  <a:srgbClr val="BEBEBE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35719" tIns="35719" rIns="35719" bIns="35719" numCol="1" anchor="ctr">
              <a:noAutofit/>
            </a:bodyPr>
            <a:lstStyle/>
            <a:p>
              <a:endParaRPr sz="1125"/>
            </a:p>
          </p:txBody>
        </p:sp>
        <p:sp>
          <p:nvSpPr>
            <p:cNvPr id="321" name="Printer"/>
            <p:cNvSpPr txBox="1"/>
            <p:nvPr/>
          </p:nvSpPr>
          <p:spPr>
            <a:xfrm>
              <a:off x="200682" y="1175321"/>
              <a:ext cx="823474" cy="3488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35719" tIns="35719" rIns="35719" bIns="35719" numCol="1" anchor="ctr">
              <a:spAutoFit/>
            </a:bodyPr>
            <a:lstStyle/>
            <a:p>
              <a:r>
                <a:rPr sz="1125"/>
                <a:t>Printer</a:t>
              </a:r>
            </a:p>
          </p:txBody>
        </p:sp>
      </p:grpSp>
      <p:sp>
        <p:nvSpPr>
          <p:cNvPr id="323" name="Line"/>
          <p:cNvSpPr/>
          <p:nvPr/>
        </p:nvSpPr>
        <p:spPr>
          <a:xfrm flipV="1">
            <a:off x="1935870" y="3095419"/>
            <a:ext cx="1784044" cy="1002328"/>
          </a:xfrm>
          <a:prstGeom prst="line">
            <a:avLst/>
          </a:prstGeom>
          <a:ln w="50800">
            <a:solidFill>
              <a:srgbClr val="000000"/>
            </a:solidFill>
            <a:headEnd type="triangle"/>
            <a:tailEnd type="triangle"/>
          </a:ln>
        </p:spPr>
        <p:txBody>
          <a:bodyPr lIns="0" tIns="0" rIns="0" bIns="0"/>
          <a:lstStyle/>
          <a:p>
            <a:endParaRPr sz="1125"/>
          </a:p>
        </p:txBody>
      </p:sp>
      <p:sp>
        <p:nvSpPr>
          <p:cNvPr id="324" name="Line"/>
          <p:cNvSpPr/>
          <p:nvPr/>
        </p:nvSpPr>
        <p:spPr>
          <a:xfrm>
            <a:off x="5480861" y="3041616"/>
            <a:ext cx="1792635" cy="1109933"/>
          </a:xfrm>
          <a:prstGeom prst="line">
            <a:avLst/>
          </a:prstGeom>
          <a:ln w="50800">
            <a:solidFill>
              <a:srgbClr val="000000"/>
            </a:solidFill>
            <a:headEnd type="triangle"/>
            <a:tailEnd type="triangle"/>
          </a:ln>
        </p:spPr>
        <p:txBody>
          <a:bodyPr lIns="0" tIns="0" rIns="0" bIns="0"/>
          <a:lstStyle/>
          <a:p>
            <a:endParaRPr sz="1125"/>
          </a:p>
        </p:txBody>
      </p:sp>
      <p:sp>
        <p:nvSpPr>
          <p:cNvPr id="325" name="Line"/>
          <p:cNvSpPr/>
          <p:nvPr/>
        </p:nvSpPr>
        <p:spPr>
          <a:xfrm>
            <a:off x="1908988" y="4520442"/>
            <a:ext cx="5314212" cy="1"/>
          </a:xfrm>
          <a:prstGeom prst="line">
            <a:avLst/>
          </a:prstGeom>
          <a:ln w="50800">
            <a:solidFill>
              <a:srgbClr val="000000"/>
            </a:solidFill>
            <a:headEnd type="triangle"/>
            <a:tailEnd type="triangle"/>
          </a:ln>
        </p:spPr>
        <p:txBody>
          <a:bodyPr lIns="0" tIns="0" rIns="0" bIns="0"/>
          <a:lstStyle/>
          <a:p>
            <a:endParaRPr sz="1125"/>
          </a:p>
        </p:txBody>
      </p:sp>
      <p:sp>
        <p:nvSpPr>
          <p:cNvPr id="326" name="openid.example.org"/>
          <p:cNvSpPr txBox="1"/>
          <p:nvPr/>
        </p:nvSpPr>
        <p:spPr>
          <a:xfrm>
            <a:off x="3657316" y="3288790"/>
            <a:ext cx="1420582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chemeClr val="accent4">
                    <a:satOff val="1488"/>
                    <a:lumOff val="-7242"/>
                  </a:schemeClr>
                </a:solidFill>
              </a:defRPr>
            </a:lvl1pPr>
          </a:lstStyle>
          <a:p>
            <a:r>
              <a:rPr sz="1125"/>
              <a:t>openid.example.org</a:t>
            </a:r>
          </a:p>
        </p:txBody>
      </p:sp>
      <p:sp>
        <p:nvSpPr>
          <p:cNvPr id="327" name="printer.example.org"/>
          <p:cNvSpPr txBox="1"/>
          <p:nvPr/>
        </p:nvSpPr>
        <p:spPr>
          <a:xfrm>
            <a:off x="7223200" y="5155768"/>
            <a:ext cx="1436612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chemeClr val="accent4">
                    <a:satOff val="1488"/>
                    <a:lumOff val="-7242"/>
                  </a:schemeClr>
                </a:solidFill>
              </a:defRPr>
            </a:lvl1pPr>
          </a:lstStyle>
          <a:p>
            <a:r>
              <a:rPr lang="en-US" sz="1125" dirty="0" err="1"/>
              <a:t>printer.example.org</a:t>
            </a:r>
            <a:r>
              <a:rPr lang="en-US" sz="1125" dirty="0"/>
              <a:t>,</a:t>
            </a:r>
          </a:p>
          <a:p>
            <a:r>
              <a:rPr sz="1125" dirty="0" err="1"/>
              <a:t>printer.</a:t>
            </a:r>
            <a:r>
              <a:rPr lang="en-US" sz="1125" dirty="0" err="1"/>
              <a:t>local</a:t>
            </a:r>
            <a:endParaRPr sz="1125" dirty="0"/>
          </a:p>
        </p:txBody>
      </p:sp>
      <p:sp>
        <p:nvSpPr>
          <p:cNvPr id="328" name="user@example.org"/>
          <p:cNvSpPr txBox="1"/>
          <p:nvPr/>
        </p:nvSpPr>
        <p:spPr>
          <a:xfrm>
            <a:off x="452224" y="5212711"/>
            <a:ext cx="1374095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chemeClr val="accent4">
                    <a:satOff val="1488"/>
                    <a:lumOff val="-7242"/>
                  </a:schemeClr>
                </a:solidFill>
              </a:defRPr>
            </a:lvl1pPr>
          </a:lstStyle>
          <a:p>
            <a:r>
              <a:rPr sz="1125"/>
              <a:t>user@example.org</a:t>
            </a:r>
          </a:p>
        </p:txBody>
      </p:sp>
      <p:sp>
        <p:nvSpPr>
          <p:cNvPr id="329" name="AS validates user/resource…"/>
          <p:cNvSpPr txBox="1"/>
          <p:nvPr/>
        </p:nvSpPr>
        <p:spPr>
          <a:xfrm rot="19858184">
            <a:off x="1726225" y="3178237"/>
            <a:ext cx="2063390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algn="r">
              <a:defRPr sz="1600">
                <a:solidFill>
                  <a:schemeClr val="accent1"/>
                </a:solidFill>
              </a:defRPr>
            </a:pPr>
            <a:r>
              <a:rPr sz="1125"/>
              <a:t>AS validates user/resource</a:t>
            </a:r>
          </a:p>
          <a:p>
            <a:pPr algn="r">
              <a:defRPr sz="1600">
                <a:solidFill>
                  <a:schemeClr val="accent1"/>
                </a:solidFill>
              </a:defRPr>
            </a:pPr>
            <a:r>
              <a:rPr sz="1125"/>
              <a:t>AS provides access token</a:t>
            </a:r>
          </a:p>
          <a:p>
            <a:pPr>
              <a:defRPr sz="1600">
                <a:solidFill>
                  <a:schemeClr val="accent1"/>
                </a:solidFill>
              </a:defRPr>
            </a:pPr>
            <a:endParaRPr sz="1125"/>
          </a:p>
          <a:p>
            <a:pPr>
              <a:defRPr sz="1600">
                <a:solidFill>
                  <a:schemeClr val="accent1"/>
                </a:solidFill>
              </a:defRPr>
            </a:pPr>
            <a:r>
              <a:rPr sz="1125"/>
              <a:t>Client validates AS</a:t>
            </a:r>
          </a:p>
        </p:txBody>
      </p:sp>
      <p:sp>
        <p:nvSpPr>
          <p:cNvPr id="330" name="Client validates AS and Printer…"/>
          <p:cNvSpPr txBox="1"/>
          <p:nvPr/>
        </p:nvSpPr>
        <p:spPr>
          <a:xfrm>
            <a:off x="3042740" y="4066689"/>
            <a:ext cx="3075743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>
              <a:defRPr sz="1600">
                <a:solidFill>
                  <a:schemeClr val="accent1"/>
                </a:solidFill>
              </a:defRPr>
            </a:pPr>
            <a:r>
              <a:rPr sz="1125"/>
              <a:t>Client validates AS and Printer</a:t>
            </a:r>
          </a:p>
          <a:p>
            <a:pPr>
              <a:defRPr sz="1600">
                <a:solidFill>
                  <a:schemeClr val="accent1"/>
                </a:solidFill>
              </a:defRPr>
            </a:pPr>
            <a:r>
              <a:rPr sz="1125"/>
              <a:t>Client provides access token</a:t>
            </a:r>
          </a:p>
          <a:p>
            <a:pPr algn="ctr">
              <a:defRPr sz="1600">
                <a:solidFill>
                  <a:schemeClr val="accent1"/>
                </a:solidFill>
              </a:defRPr>
            </a:pPr>
            <a:endParaRPr sz="1125"/>
          </a:p>
          <a:p>
            <a:pPr algn="r">
              <a:defRPr sz="1600">
                <a:solidFill>
                  <a:schemeClr val="accent1"/>
                </a:solidFill>
              </a:defRPr>
            </a:pPr>
            <a:r>
              <a:rPr sz="1125"/>
              <a:t>Printer validates access token </a:t>
            </a:r>
          </a:p>
        </p:txBody>
      </p:sp>
      <p:sp>
        <p:nvSpPr>
          <p:cNvPr id="331" name="AS validates Printer…"/>
          <p:cNvSpPr txBox="1"/>
          <p:nvPr/>
        </p:nvSpPr>
        <p:spPr>
          <a:xfrm rot="1887572">
            <a:off x="5537988" y="3160413"/>
            <a:ext cx="1837362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>
              <a:defRPr sz="1600">
                <a:solidFill>
                  <a:schemeClr val="accent1"/>
                </a:solidFill>
              </a:defRPr>
            </a:pPr>
            <a:r>
              <a:rPr sz="1125"/>
              <a:t>AS validates Printer</a:t>
            </a:r>
          </a:p>
          <a:p>
            <a:pPr>
              <a:defRPr sz="1600">
                <a:solidFill>
                  <a:schemeClr val="accent1"/>
                </a:solidFill>
              </a:defRPr>
            </a:pPr>
            <a:r>
              <a:rPr sz="1125"/>
              <a:t>AS validates access token</a:t>
            </a:r>
          </a:p>
          <a:p>
            <a:pPr>
              <a:defRPr sz="1600">
                <a:solidFill>
                  <a:schemeClr val="accent1"/>
                </a:solidFill>
              </a:defRPr>
            </a:pPr>
            <a:endParaRPr sz="1125"/>
          </a:p>
          <a:p>
            <a:pPr algn="r">
              <a:defRPr sz="1600">
                <a:solidFill>
                  <a:schemeClr val="accent1"/>
                </a:solidFill>
              </a:defRPr>
            </a:pPr>
            <a:r>
              <a:rPr sz="1125"/>
              <a:t>Printer validates AS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Rectangle"/>
          <p:cNvSpPr/>
          <p:nvPr/>
        </p:nvSpPr>
        <p:spPr>
          <a:xfrm>
            <a:off x="0" y="6625828"/>
            <a:ext cx="9144000" cy="232172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35719" tIns="35719" rIns="35719" bIns="35719" anchor="ctr"/>
          <a:lstStyle/>
          <a:p>
            <a:endParaRPr sz="1125"/>
          </a:p>
        </p:txBody>
      </p:sp>
      <p:sp>
        <p:nvSpPr>
          <p:cNvPr id="334" name="Rectangle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35719" tIns="35719" rIns="35719" bIns="35719" anchor="ctr"/>
          <a:lstStyle/>
          <a:p>
            <a:endParaRPr sz="1125"/>
          </a:p>
        </p:txBody>
      </p:sp>
      <p:pic>
        <p:nvPicPr>
          <p:cNvPr id="335" name="pwg-4dark-bkgrnd-transparency.png" descr="pwg-4dark-bkgrnd-transparenc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734" y="125016"/>
            <a:ext cx="855606" cy="892969"/>
          </a:xfrm>
          <a:prstGeom prst="rect">
            <a:avLst/>
          </a:prstGeom>
        </p:spPr>
      </p:pic>
      <p:sp>
        <p:nvSpPr>
          <p:cNvPr id="336" name="Copyright © 2022 The Printer Working Group. All rights reserved. The IPP Everywhere and PWG logos are trademarks of the IEEE-ISTO."/>
          <p:cNvSpPr txBox="1"/>
          <p:nvPr/>
        </p:nvSpPr>
        <p:spPr>
          <a:xfrm>
            <a:off x="125016" y="6664600"/>
            <a:ext cx="8483203" cy="15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sz="984"/>
              <a:t>Copyright © 2022 The Printer Working Group. All rights reserved. The IPP Everywhere and PWG logos are trademarks of the IEEE-ISTO.</a:t>
            </a:r>
          </a:p>
        </p:txBody>
      </p:sp>
      <p:sp>
        <p:nvSpPr>
          <p:cNvPr id="337" name="®"/>
          <p:cNvSpPr txBox="1"/>
          <p:nvPr/>
        </p:nvSpPr>
        <p:spPr>
          <a:xfrm>
            <a:off x="8840391" y="812602"/>
            <a:ext cx="200697" cy="147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>
            <a:spAutoFit/>
          </a:bodyPr>
          <a:lstStyle>
            <a:lvl1pPr>
              <a:defRPr sz="700"/>
            </a:lvl1pPr>
          </a:lstStyle>
          <a:p>
            <a:r>
              <a:rPr sz="492"/>
              <a:t>®</a:t>
            </a:r>
          </a:p>
        </p:txBody>
      </p:sp>
      <p:sp>
        <p:nvSpPr>
          <p:cNvPr id="338" name="OAuth Trust Model (Cloud Printer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OAuth Trust Model (Cloud Printer)</a:t>
            </a:r>
          </a:p>
        </p:txBody>
      </p:sp>
      <p:sp>
        <p:nvSpPr>
          <p:cNvPr id="3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340" name="Authorization Server"/>
          <p:cNvSpPr/>
          <p:nvPr/>
        </p:nvSpPr>
        <p:spPr>
          <a:xfrm>
            <a:off x="2543267" y="1835402"/>
            <a:ext cx="1785938" cy="1076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603" y="0"/>
                </a:moveTo>
                <a:cubicBezTo>
                  <a:pt x="7967" y="0"/>
                  <a:pt x="5720" y="2939"/>
                  <a:pt x="4858" y="7062"/>
                </a:cubicBezTo>
                <a:cubicBezTo>
                  <a:pt x="4628" y="6992"/>
                  <a:pt x="4391" y="6953"/>
                  <a:pt x="4150" y="6953"/>
                </a:cubicBezTo>
                <a:cubicBezTo>
                  <a:pt x="1857" y="6953"/>
                  <a:pt x="0" y="10233"/>
                  <a:pt x="0" y="14278"/>
                </a:cubicBezTo>
                <a:cubicBezTo>
                  <a:pt x="0" y="18323"/>
                  <a:pt x="1857" y="21600"/>
                  <a:pt x="4150" y="21600"/>
                </a:cubicBezTo>
                <a:cubicBezTo>
                  <a:pt x="4193" y="21600"/>
                  <a:pt x="4237" y="21597"/>
                  <a:pt x="4280" y="21594"/>
                </a:cubicBezTo>
                <a:lnTo>
                  <a:pt x="10532" y="21597"/>
                </a:lnTo>
                <a:cubicBezTo>
                  <a:pt x="10555" y="21598"/>
                  <a:pt x="10579" y="21600"/>
                  <a:pt x="10603" y="21600"/>
                </a:cubicBezTo>
                <a:cubicBezTo>
                  <a:pt x="10626" y="21600"/>
                  <a:pt x="10648" y="21598"/>
                  <a:pt x="10672" y="21597"/>
                </a:cubicBezTo>
                <a:lnTo>
                  <a:pt x="18141" y="21600"/>
                </a:lnTo>
                <a:cubicBezTo>
                  <a:pt x="20051" y="21600"/>
                  <a:pt x="21600" y="18868"/>
                  <a:pt x="21600" y="15496"/>
                </a:cubicBezTo>
                <a:cubicBezTo>
                  <a:pt x="21600" y="12124"/>
                  <a:pt x="20051" y="9389"/>
                  <a:pt x="18141" y="9389"/>
                </a:cubicBezTo>
                <a:cubicBezTo>
                  <a:pt x="17627" y="9389"/>
                  <a:pt x="17139" y="9589"/>
                  <a:pt x="16701" y="9943"/>
                </a:cubicBezTo>
                <a:cubicBezTo>
                  <a:pt x="16453" y="4379"/>
                  <a:pt x="13819" y="0"/>
                  <a:pt x="10603" y="0"/>
                </a:cubicBezTo>
                <a:close/>
              </a:path>
            </a:pathLst>
          </a:custGeom>
          <a:solidFill>
            <a:srgbClr val="FFA941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 algn="ctr"/>
          </a:lstStyle>
          <a:p>
            <a:r>
              <a:rPr sz="1125"/>
              <a:t>Authorization Server</a:t>
            </a:r>
          </a:p>
        </p:txBody>
      </p:sp>
      <p:grpSp>
        <p:nvGrpSpPr>
          <p:cNvPr id="344" name="Group"/>
          <p:cNvGrpSpPr/>
          <p:nvPr/>
        </p:nvGrpSpPr>
        <p:grpSpPr>
          <a:xfrm>
            <a:off x="652658" y="4376442"/>
            <a:ext cx="977205" cy="1091265"/>
            <a:chOff x="0" y="0"/>
            <a:chExt cx="1389801" cy="1552020"/>
          </a:xfrm>
        </p:grpSpPr>
        <p:sp>
          <p:nvSpPr>
            <p:cNvPr id="341" name="Rectangle"/>
            <p:cNvSpPr/>
            <p:nvPr/>
          </p:nvSpPr>
          <p:spPr>
            <a:xfrm>
              <a:off x="59900" y="66143"/>
              <a:ext cx="1270001" cy="776704"/>
            </a:xfrm>
            <a:prstGeom prst="rect">
              <a:avLst/>
            </a:prstGeom>
            <a:gradFill flip="none" rotWithShape="1">
              <a:gsLst>
                <a:gs pos="0">
                  <a:srgbClr val="53585F"/>
                </a:gs>
                <a:gs pos="100000">
                  <a:srgbClr val="000000"/>
                </a:gs>
              </a:gsLst>
              <a:lin ang="5400000" scaled="0"/>
            </a:gra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35719" tIns="35719" rIns="35719" bIns="35719" numCol="1" anchor="ctr">
              <a:noAutofit/>
            </a:bodyPr>
            <a:lstStyle/>
            <a:p>
              <a:endParaRPr sz="1125"/>
            </a:p>
          </p:txBody>
        </p:sp>
        <p:sp>
          <p:nvSpPr>
            <p:cNvPr id="342" name="Computer"/>
            <p:cNvSpPr/>
            <p:nvPr/>
          </p:nvSpPr>
          <p:spPr>
            <a:xfrm>
              <a:off x="0" y="0"/>
              <a:ext cx="1389801" cy="112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extrusionOk="0">
                  <a:moveTo>
                    <a:pt x="464" y="0"/>
                  </a:moveTo>
                  <a:cubicBezTo>
                    <a:pt x="210" y="0"/>
                    <a:pt x="0" y="261"/>
                    <a:pt x="0" y="575"/>
                  </a:cubicBezTo>
                  <a:lnTo>
                    <a:pt x="0" y="17777"/>
                  </a:lnTo>
                  <a:cubicBezTo>
                    <a:pt x="0" y="18091"/>
                    <a:pt x="210" y="18354"/>
                    <a:pt x="464" y="18354"/>
                  </a:cubicBezTo>
                  <a:lnTo>
                    <a:pt x="9148" y="18354"/>
                  </a:lnTo>
                  <a:lnTo>
                    <a:pt x="9116" y="18513"/>
                  </a:lnTo>
                  <a:lnTo>
                    <a:pt x="8753" y="20763"/>
                  </a:lnTo>
                  <a:lnTo>
                    <a:pt x="7690" y="20763"/>
                  </a:lnTo>
                  <a:lnTo>
                    <a:pt x="7690" y="21600"/>
                  </a:lnTo>
                  <a:lnTo>
                    <a:pt x="10486" y="21600"/>
                  </a:lnTo>
                  <a:lnTo>
                    <a:pt x="11107" y="21600"/>
                  </a:lnTo>
                  <a:lnTo>
                    <a:pt x="13905" y="21600"/>
                  </a:lnTo>
                  <a:lnTo>
                    <a:pt x="13905" y="20763"/>
                  </a:lnTo>
                  <a:lnTo>
                    <a:pt x="12842" y="20763"/>
                  </a:lnTo>
                  <a:lnTo>
                    <a:pt x="12479" y="18513"/>
                  </a:lnTo>
                  <a:lnTo>
                    <a:pt x="12452" y="18354"/>
                  </a:lnTo>
                  <a:lnTo>
                    <a:pt x="21131" y="18354"/>
                  </a:lnTo>
                  <a:cubicBezTo>
                    <a:pt x="21384" y="18354"/>
                    <a:pt x="21595" y="18091"/>
                    <a:pt x="21595" y="17777"/>
                  </a:cubicBezTo>
                  <a:lnTo>
                    <a:pt x="21595" y="575"/>
                  </a:lnTo>
                  <a:cubicBezTo>
                    <a:pt x="21600" y="261"/>
                    <a:pt x="21389" y="0"/>
                    <a:pt x="21136" y="0"/>
                  </a:cubicBezTo>
                  <a:lnTo>
                    <a:pt x="464" y="0"/>
                  </a:lnTo>
                  <a:close/>
                  <a:moveTo>
                    <a:pt x="10800" y="542"/>
                  </a:moveTo>
                  <a:cubicBezTo>
                    <a:pt x="10913" y="542"/>
                    <a:pt x="11006" y="650"/>
                    <a:pt x="11006" y="797"/>
                  </a:cubicBezTo>
                  <a:cubicBezTo>
                    <a:pt x="11006" y="937"/>
                    <a:pt x="10913" y="1052"/>
                    <a:pt x="10800" y="1052"/>
                  </a:cubicBezTo>
                  <a:cubicBezTo>
                    <a:pt x="10686" y="1052"/>
                    <a:pt x="10594" y="937"/>
                    <a:pt x="10594" y="797"/>
                  </a:cubicBezTo>
                  <a:cubicBezTo>
                    <a:pt x="10594" y="656"/>
                    <a:pt x="10686" y="542"/>
                    <a:pt x="10800" y="542"/>
                  </a:cubicBezTo>
                  <a:close/>
                  <a:moveTo>
                    <a:pt x="1242" y="1734"/>
                  </a:moveTo>
                  <a:lnTo>
                    <a:pt x="20358" y="1734"/>
                  </a:lnTo>
                  <a:lnTo>
                    <a:pt x="20358" y="15233"/>
                  </a:lnTo>
                  <a:lnTo>
                    <a:pt x="1242" y="15233"/>
                  </a:lnTo>
                  <a:lnTo>
                    <a:pt x="1242" y="173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CDEE0"/>
                </a:gs>
                <a:gs pos="100000">
                  <a:srgbClr val="BEBEBE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35719" tIns="35719" rIns="35719" bIns="35719" numCol="1" anchor="ctr">
              <a:noAutofit/>
            </a:bodyPr>
            <a:lstStyle/>
            <a:p>
              <a:endParaRPr sz="1125"/>
            </a:p>
          </p:txBody>
        </p:sp>
        <p:sp>
          <p:nvSpPr>
            <p:cNvPr id="343" name="Client"/>
            <p:cNvSpPr txBox="1"/>
            <p:nvPr/>
          </p:nvSpPr>
          <p:spPr>
            <a:xfrm>
              <a:off x="251688" y="1203206"/>
              <a:ext cx="743679" cy="3488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35719" tIns="35719" rIns="35719" bIns="35719" numCol="1" anchor="ctr">
              <a:spAutoFit/>
            </a:bodyPr>
            <a:lstStyle/>
            <a:p>
              <a:r>
                <a:rPr sz="1125"/>
                <a:t>Client</a:t>
              </a:r>
            </a:p>
          </p:txBody>
        </p:sp>
      </p:grpSp>
      <p:grpSp>
        <p:nvGrpSpPr>
          <p:cNvPr id="348" name="Group"/>
          <p:cNvGrpSpPr/>
          <p:nvPr/>
        </p:nvGrpSpPr>
        <p:grpSpPr>
          <a:xfrm>
            <a:off x="7096733" y="4218513"/>
            <a:ext cx="1034075" cy="2009730"/>
            <a:chOff x="0" y="211329"/>
            <a:chExt cx="1470683" cy="2858281"/>
          </a:xfrm>
        </p:grpSpPr>
        <p:sp>
          <p:nvSpPr>
            <p:cNvPr id="345" name="Printer"/>
            <p:cNvSpPr/>
            <p:nvPr/>
          </p:nvSpPr>
          <p:spPr>
            <a:xfrm>
              <a:off x="0" y="449883"/>
              <a:ext cx="1396386" cy="1111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855" y="0"/>
                  </a:moveTo>
                  <a:lnTo>
                    <a:pt x="3855" y="5548"/>
                  </a:lnTo>
                  <a:lnTo>
                    <a:pt x="388" y="5548"/>
                  </a:lnTo>
                  <a:cubicBezTo>
                    <a:pt x="172" y="5548"/>
                    <a:pt x="0" y="5767"/>
                    <a:pt x="0" y="6038"/>
                  </a:cubicBezTo>
                  <a:lnTo>
                    <a:pt x="0" y="18657"/>
                  </a:lnTo>
                  <a:cubicBezTo>
                    <a:pt x="0" y="18929"/>
                    <a:pt x="172" y="19145"/>
                    <a:pt x="388" y="19145"/>
                  </a:cubicBezTo>
                  <a:lnTo>
                    <a:pt x="4103" y="19145"/>
                  </a:lnTo>
                  <a:lnTo>
                    <a:pt x="4103" y="21600"/>
                  </a:lnTo>
                  <a:lnTo>
                    <a:pt x="17497" y="21600"/>
                  </a:lnTo>
                  <a:lnTo>
                    <a:pt x="17497" y="19145"/>
                  </a:lnTo>
                  <a:lnTo>
                    <a:pt x="21212" y="19145"/>
                  </a:lnTo>
                  <a:cubicBezTo>
                    <a:pt x="21428" y="19145"/>
                    <a:pt x="21600" y="18929"/>
                    <a:pt x="21600" y="18657"/>
                  </a:cubicBezTo>
                  <a:lnTo>
                    <a:pt x="21600" y="6038"/>
                  </a:lnTo>
                  <a:cubicBezTo>
                    <a:pt x="21595" y="5767"/>
                    <a:pt x="21423" y="5548"/>
                    <a:pt x="21207" y="5548"/>
                  </a:cubicBezTo>
                  <a:lnTo>
                    <a:pt x="17735" y="5548"/>
                  </a:lnTo>
                  <a:lnTo>
                    <a:pt x="17735" y="0"/>
                  </a:lnTo>
                  <a:lnTo>
                    <a:pt x="3855" y="0"/>
                  </a:lnTo>
                  <a:close/>
                  <a:moveTo>
                    <a:pt x="5021" y="1465"/>
                  </a:moveTo>
                  <a:lnTo>
                    <a:pt x="16569" y="1465"/>
                  </a:lnTo>
                  <a:lnTo>
                    <a:pt x="16569" y="5548"/>
                  </a:lnTo>
                  <a:lnTo>
                    <a:pt x="5021" y="5548"/>
                  </a:lnTo>
                  <a:lnTo>
                    <a:pt x="5021" y="1465"/>
                  </a:lnTo>
                  <a:close/>
                  <a:moveTo>
                    <a:pt x="19344" y="7794"/>
                  </a:moveTo>
                  <a:cubicBezTo>
                    <a:pt x="19630" y="7794"/>
                    <a:pt x="19862" y="8087"/>
                    <a:pt x="19862" y="8447"/>
                  </a:cubicBezTo>
                  <a:cubicBezTo>
                    <a:pt x="19862" y="8806"/>
                    <a:pt x="19630" y="9098"/>
                    <a:pt x="19344" y="9098"/>
                  </a:cubicBezTo>
                  <a:cubicBezTo>
                    <a:pt x="19058" y="9098"/>
                    <a:pt x="18825" y="8806"/>
                    <a:pt x="18825" y="8447"/>
                  </a:cubicBezTo>
                  <a:cubicBezTo>
                    <a:pt x="18825" y="8087"/>
                    <a:pt x="19058" y="7794"/>
                    <a:pt x="19344" y="7794"/>
                  </a:cubicBezTo>
                  <a:close/>
                  <a:moveTo>
                    <a:pt x="5264" y="13575"/>
                  </a:moveTo>
                  <a:lnTo>
                    <a:pt x="16326" y="13575"/>
                  </a:lnTo>
                  <a:lnTo>
                    <a:pt x="16326" y="19145"/>
                  </a:lnTo>
                  <a:lnTo>
                    <a:pt x="16326" y="20135"/>
                  </a:lnTo>
                  <a:lnTo>
                    <a:pt x="5264" y="20135"/>
                  </a:lnTo>
                  <a:lnTo>
                    <a:pt x="5264" y="19145"/>
                  </a:lnTo>
                  <a:lnTo>
                    <a:pt x="5264" y="13575"/>
                  </a:lnTo>
                  <a:close/>
                  <a:moveTo>
                    <a:pt x="6775" y="15108"/>
                  </a:moveTo>
                  <a:lnTo>
                    <a:pt x="6775" y="16086"/>
                  </a:lnTo>
                  <a:lnTo>
                    <a:pt x="14820" y="16086"/>
                  </a:lnTo>
                  <a:lnTo>
                    <a:pt x="14820" y="15108"/>
                  </a:lnTo>
                  <a:lnTo>
                    <a:pt x="6775" y="15108"/>
                  </a:lnTo>
                  <a:close/>
                  <a:moveTo>
                    <a:pt x="6775" y="17680"/>
                  </a:moveTo>
                  <a:lnTo>
                    <a:pt x="6775" y="18657"/>
                  </a:lnTo>
                  <a:lnTo>
                    <a:pt x="14820" y="18657"/>
                  </a:lnTo>
                  <a:lnTo>
                    <a:pt x="14820" y="17680"/>
                  </a:lnTo>
                  <a:lnTo>
                    <a:pt x="6775" y="176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CDEE0"/>
                </a:gs>
                <a:gs pos="100000">
                  <a:srgbClr val="BEBEBE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35719" tIns="35719" rIns="35719" bIns="35719" numCol="1" anchor="ctr">
              <a:noAutofit/>
            </a:bodyPr>
            <a:lstStyle/>
            <a:p>
              <a:endParaRPr sz="1125"/>
            </a:p>
          </p:txBody>
        </p:sp>
        <p:sp>
          <p:nvSpPr>
            <p:cNvPr id="346" name="Printer"/>
            <p:cNvSpPr/>
            <p:nvPr/>
          </p:nvSpPr>
          <p:spPr>
            <a:xfrm>
              <a:off x="200683" y="1799611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35719" tIns="35719" rIns="35719" bIns="35719" numCol="1" anchor="ctr">
              <a:spAutoFit/>
            </a:bodyPr>
            <a:lstStyle/>
            <a:p>
              <a:r>
                <a:rPr sz="1125"/>
                <a:t>Printer</a:t>
              </a:r>
            </a:p>
          </p:txBody>
        </p:sp>
        <p:sp>
          <p:nvSpPr>
            <p:cNvPr id="347" name="Proxy"/>
            <p:cNvSpPr/>
            <p:nvPr/>
          </p:nvSpPr>
          <p:spPr>
            <a:xfrm>
              <a:off x="200682" y="211329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35719" tIns="35719" rIns="35719" bIns="35719" numCol="1" anchor="ctr">
              <a:spAutoFit/>
            </a:bodyPr>
            <a:lstStyle/>
            <a:p>
              <a:r>
                <a:rPr sz="1125"/>
                <a:t>Proxy</a:t>
              </a:r>
            </a:p>
          </p:txBody>
        </p:sp>
      </p:grpSp>
      <p:sp>
        <p:nvSpPr>
          <p:cNvPr id="349" name="Line"/>
          <p:cNvSpPr/>
          <p:nvPr/>
        </p:nvSpPr>
        <p:spPr>
          <a:xfrm flipV="1">
            <a:off x="1053583" y="2676412"/>
            <a:ext cx="1413796" cy="1624494"/>
          </a:xfrm>
          <a:prstGeom prst="line">
            <a:avLst/>
          </a:prstGeom>
          <a:ln w="50800">
            <a:solidFill>
              <a:srgbClr val="000000"/>
            </a:solidFill>
            <a:headEnd type="triangle"/>
            <a:tailEnd type="triangle"/>
          </a:ln>
        </p:spPr>
        <p:txBody>
          <a:bodyPr lIns="0" tIns="0" rIns="0" bIns="0"/>
          <a:lstStyle/>
          <a:p>
            <a:endParaRPr sz="1125"/>
          </a:p>
        </p:txBody>
      </p:sp>
      <p:sp>
        <p:nvSpPr>
          <p:cNvPr id="350" name="Line"/>
          <p:cNvSpPr/>
          <p:nvPr/>
        </p:nvSpPr>
        <p:spPr>
          <a:xfrm>
            <a:off x="4405093" y="2668584"/>
            <a:ext cx="2213701" cy="1"/>
          </a:xfrm>
          <a:prstGeom prst="line">
            <a:avLst/>
          </a:prstGeom>
          <a:ln w="50800">
            <a:solidFill>
              <a:srgbClr val="000000"/>
            </a:solidFill>
            <a:headEnd type="triangle"/>
            <a:tailEnd type="triangle"/>
          </a:ln>
        </p:spPr>
        <p:txBody>
          <a:bodyPr lIns="0" tIns="0" rIns="0" bIns="0"/>
          <a:lstStyle/>
          <a:p>
            <a:endParaRPr sz="1125"/>
          </a:p>
        </p:txBody>
      </p:sp>
      <p:sp>
        <p:nvSpPr>
          <p:cNvPr id="351" name="Line"/>
          <p:cNvSpPr/>
          <p:nvPr/>
        </p:nvSpPr>
        <p:spPr>
          <a:xfrm flipV="1">
            <a:off x="1706192" y="3162806"/>
            <a:ext cx="4674156" cy="1611982"/>
          </a:xfrm>
          <a:prstGeom prst="line">
            <a:avLst/>
          </a:prstGeom>
          <a:ln w="50800">
            <a:solidFill>
              <a:srgbClr val="000000"/>
            </a:solidFill>
            <a:headEnd type="triangle"/>
            <a:tailEnd type="triangle"/>
          </a:ln>
        </p:spPr>
        <p:txBody>
          <a:bodyPr lIns="0" tIns="0" rIns="0" bIns="0"/>
          <a:lstStyle/>
          <a:p>
            <a:endParaRPr sz="1125"/>
          </a:p>
        </p:txBody>
      </p:sp>
      <p:sp>
        <p:nvSpPr>
          <p:cNvPr id="352" name="openid.example.org"/>
          <p:cNvSpPr txBox="1"/>
          <p:nvPr/>
        </p:nvSpPr>
        <p:spPr>
          <a:xfrm>
            <a:off x="2485962" y="2925932"/>
            <a:ext cx="1420582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chemeClr val="accent4">
                    <a:satOff val="1488"/>
                    <a:lumOff val="-7242"/>
                  </a:schemeClr>
                </a:solidFill>
              </a:defRPr>
            </a:lvl1pPr>
          </a:lstStyle>
          <a:p>
            <a:r>
              <a:rPr sz="1125"/>
              <a:t>openid.example.org</a:t>
            </a:r>
          </a:p>
        </p:txBody>
      </p:sp>
      <p:sp>
        <p:nvSpPr>
          <p:cNvPr id="353" name="printer.example.org"/>
          <p:cNvSpPr txBox="1"/>
          <p:nvPr/>
        </p:nvSpPr>
        <p:spPr>
          <a:xfrm>
            <a:off x="6686322" y="5467056"/>
            <a:ext cx="1396537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chemeClr val="accent4">
                    <a:satOff val="1488"/>
                    <a:lumOff val="-7242"/>
                  </a:schemeClr>
                </a:solidFill>
              </a:defRPr>
            </a:lvl1pPr>
          </a:lstStyle>
          <a:p>
            <a:r>
              <a:rPr sz="1125"/>
              <a:t>printer.example.org</a:t>
            </a:r>
          </a:p>
        </p:txBody>
      </p:sp>
      <p:sp>
        <p:nvSpPr>
          <p:cNvPr id="354" name="user@example.org"/>
          <p:cNvSpPr txBox="1"/>
          <p:nvPr/>
        </p:nvSpPr>
        <p:spPr>
          <a:xfrm>
            <a:off x="249427" y="5467056"/>
            <a:ext cx="1374095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chemeClr val="accent4">
                    <a:satOff val="1488"/>
                    <a:lumOff val="-7242"/>
                  </a:schemeClr>
                </a:solidFill>
              </a:defRPr>
            </a:lvl1pPr>
          </a:lstStyle>
          <a:p>
            <a:r>
              <a:rPr sz="1125"/>
              <a:t>user@example.org</a:t>
            </a:r>
          </a:p>
        </p:txBody>
      </p:sp>
      <p:sp>
        <p:nvSpPr>
          <p:cNvPr id="355" name="AS validates user/resource…"/>
          <p:cNvSpPr txBox="1"/>
          <p:nvPr/>
        </p:nvSpPr>
        <p:spPr>
          <a:xfrm rot="18665988">
            <a:off x="697894" y="3021492"/>
            <a:ext cx="2052660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algn="r">
              <a:defRPr sz="1600">
                <a:solidFill>
                  <a:schemeClr val="accent1"/>
                </a:solidFill>
              </a:defRPr>
            </a:pPr>
            <a:r>
              <a:rPr sz="1125"/>
              <a:t>AS validates user/resource</a:t>
            </a:r>
          </a:p>
          <a:p>
            <a:pPr algn="r">
              <a:defRPr sz="1600">
                <a:solidFill>
                  <a:schemeClr val="accent1"/>
                </a:solidFill>
              </a:defRPr>
            </a:pPr>
            <a:r>
              <a:rPr sz="1125"/>
              <a:t>AS provides access token</a:t>
            </a:r>
          </a:p>
          <a:p>
            <a:pPr>
              <a:defRPr sz="1600">
                <a:solidFill>
                  <a:schemeClr val="accent1"/>
                </a:solidFill>
              </a:defRPr>
            </a:pPr>
            <a:endParaRPr sz="1125"/>
          </a:p>
          <a:p>
            <a:pPr>
              <a:defRPr sz="1600">
                <a:solidFill>
                  <a:schemeClr val="accent1"/>
                </a:solidFill>
              </a:defRPr>
            </a:pPr>
            <a:r>
              <a:rPr sz="1125"/>
              <a:t>Client validates AS</a:t>
            </a:r>
          </a:p>
        </p:txBody>
      </p:sp>
      <p:sp>
        <p:nvSpPr>
          <p:cNvPr id="356" name="Client validates AS and Printer…"/>
          <p:cNvSpPr txBox="1"/>
          <p:nvPr/>
        </p:nvSpPr>
        <p:spPr>
          <a:xfrm rot="20450870">
            <a:off x="2148396" y="3530334"/>
            <a:ext cx="3554862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>
              <a:defRPr sz="1600">
                <a:solidFill>
                  <a:schemeClr val="accent1"/>
                </a:solidFill>
              </a:defRPr>
            </a:pPr>
            <a:r>
              <a:rPr sz="1125"/>
              <a:t>Client validates AS and Printer</a:t>
            </a:r>
          </a:p>
          <a:p>
            <a:pPr>
              <a:defRPr sz="1600">
                <a:solidFill>
                  <a:schemeClr val="accent1"/>
                </a:solidFill>
              </a:defRPr>
            </a:pPr>
            <a:r>
              <a:rPr sz="1125"/>
              <a:t>Client provides access token</a:t>
            </a:r>
          </a:p>
          <a:p>
            <a:pPr algn="ctr">
              <a:defRPr sz="1600">
                <a:solidFill>
                  <a:schemeClr val="accent1"/>
                </a:solidFill>
              </a:defRPr>
            </a:pPr>
            <a:endParaRPr sz="1125"/>
          </a:p>
          <a:p>
            <a:pPr algn="r">
              <a:defRPr sz="1600">
                <a:solidFill>
                  <a:schemeClr val="accent1"/>
                </a:solidFill>
              </a:defRPr>
            </a:pPr>
            <a:r>
              <a:rPr sz="1125"/>
              <a:t>Printer validates access token </a:t>
            </a:r>
          </a:p>
        </p:txBody>
      </p:sp>
      <p:sp>
        <p:nvSpPr>
          <p:cNvPr id="357" name="AS validates IP…"/>
          <p:cNvSpPr txBox="1"/>
          <p:nvPr/>
        </p:nvSpPr>
        <p:spPr>
          <a:xfrm rot="21600000">
            <a:off x="4584223" y="2210546"/>
            <a:ext cx="1855441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>
              <a:defRPr sz="1600">
                <a:solidFill>
                  <a:schemeClr val="accent1"/>
                </a:solidFill>
              </a:defRPr>
            </a:pPr>
            <a:r>
              <a:rPr sz="1125"/>
              <a:t>AS validates IP</a:t>
            </a:r>
          </a:p>
          <a:p>
            <a:pPr>
              <a:defRPr sz="1600">
                <a:solidFill>
                  <a:schemeClr val="accent1"/>
                </a:solidFill>
              </a:defRPr>
            </a:pPr>
            <a:r>
              <a:rPr sz="1125"/>
              <a:t>AS validates access token </a:t>
            </a:r>
          </a:p>
          <a:p>
            <a:pPr>
              <a:defRPr sz="1600">
                <a:solidFill>
                  <a:schemeClr val="accent1"/>
                </a:solidFill>
              </a:defRPr>
            </a:pPr>
            <a:endParaRPr sz="1125"/>
          </a:p>
          <a:p>
            <a:pPr algn="r">
              <a:defRPr sz="1600">
                <a:solidFill>
                  <a:schemeClr val="accent1"/>
                </a:solidFill>
              </a:defRPr>
            </a:pPr>
            <a:r>
              <a:rPr sz="1125"/>
              <a:t>IP validates AS</a:t>
            </a:r>
          </a:p>
        </p:txBody>
      </p:sp>
      <p:sp>
        <p:nvSpPr>
          <p:cNvPr id="358" name="Infrastructure Printer"/>
          <p:cNvSpPr/>
          <p:nvPr/>
        </p:nvSpPr>
        <p:spPr>
          <a:xfrm>
            <a:off x="6694682" y="1835402"/>
            <a:ext cx="1785938" cy="1076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603" y="0"/>
                </a:moveTo>
                <a:cubicBezTo>
                  <a:pt x="7967" y="0"/>
                  <a:pt x="5720" y="2939"/>
                  <a:pt x="4858" y="7062"/>
                </a:cubicBezTo>
                <a:cubicBezTo>
                  <a:pt x="4628" y="6992"/>
                  <a:pt x="4391" y="6953"/>
                  <a:pt x="4150" y="6953"/>
                </a:cubicBezTo>
                <a:cubicBezTo>
                  <a:pt x="1857" y="6953"/>
                  <a:pt x="0" y="10233"/>
                  <a:pt x="0" y="14278"/>
                </a:cubicBezTo>
                <a:cubicBezTo>
                  <a:pt x="0" y="18323"/>
                  <a:pt x="1857" y="21600"/>
                  <a:pt x="4150" y="21600"/>
                </a:cubicBezTo>
                <a:cubicBezTo>
                  <a:pt x="4193" y="21600"/>
                  <a:pt x="4237" y="21597"/>
                  <a:pt x="4280" y="21594"/>
                </a:cubicBezTo>
                <a:lnTo>
                  <a:pt x="10532" y="21597"/>
                </a:lnTo>
                <a:cubicBezTo>
                  <a:pt x="10555" y="21598"/>
                  <a:pt x="10579" y="21600"/>
                  <a:pt x="10603" y="21600"/>
                </a:cubicBezTo>
                <a:cubicBezTo>
                  <a:pt x="10626" y="21600"/>
                  <a:pt x="10648" y="21598"/>
                  <a:pt x="10672" y="21597"/>
                </a:cubicBezTo>
                <a:lnTo>
                  <a:pt x="18141" y="21600"/>
                </a:lnTo>
                <a:cubicBezTo>
                  <a:pt x="20051" y="21600"/>
                  <a:pt x="21600" y="18868"/>
                  <a:pt x="21600" y="15496"/>
                </a:cubicBezTo>
                <a:cubicBezTo>
                  <a:pt x="21600" y="12124"/>
                  <a:pt x="20051" y="9389"/>
                  <a:pt x="18141" y="9389"/>
                </a:cubicBezTo>
                <a:cubicBezTo>
                  <a:pt x="17627" y="9389"/>
                  <a:pt x="17139" y="9589"/>
                  <a:pt x="16701" y="9943"/>
                </a:cubicBezTo>
                <a:cubicBezTo>
                  <a:pt x="16453" y="4379"/>
                  <a:pt x="13819" y="0"/>
                  <a:pt x="10603" y="0"/>
                </a:cubicBezTo>
                <a:close/>
              </a:path>
            </a:pathLst>
          </a:custGeom>
          <a:solidFill>
            <a:srgbClr val="FFA941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 algn="ctr"/>
          </a:lstStyle>
          <a:p>
            <a:r>
              <a:rPr sz="1125"/>
              <a:t>Infrastructure Printer</a:t>
            </a:r>
          </a:p>
        </p:txBody>
      </p:sp>
      <p:sp>
        <p:nvSpPr>
          <p:cNvPr id="359" name="cprinter.example.org"/>
          <p:cNvSpPr txBox="1"/>
          <p:nvPr/>
        </p:nvSpPr>
        <p:spPr>
          <a:xfrm>
            <a:off x="6664355" y="2926422"/>
            <a:ext cx="1468672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chemeClr val="accent4">
                    <a:satOff val="1488"/>
                    <a:lumOff val="-7242"/>
                  </a:schemeClr>
                </a:solidFill>
              </a:defRPr>
            </a:lvl1pPr>
          </a:lstStyle>
          <a:p>
            <a:r>
              <a:rPr sz="1125"/>
              <a:t>cprinter.example.org</a:t>
            </a:r>
          </a:p>
        </p:txBody>
      </p:sp>
      <p:sp>
        <p:nvSpPr>
          <p:cNvPr id="360" name="Line"/>
          <p:cNvSpPr/>
          <p:nvPr/>
        </p:nvSpPr>
        <p:spPr>
          <a:xfrm flipV="1">
            <a:off x="7587068" y="3174664"/>
            <a:ext cx="1" cy="892969"/>
          </a:xfrm>
          <a:prstGeom prst="line">
            <a:avLst/>
          </a:prstGeom>
          <a:ln w="50800">
            <a:solidFill>
              <a:srgbClr val="000000"/>
            </a:solidFill>
            <a:headEnd type="triangle"/>
            <a:tailEnd type="triangle"/>
          </a:ln>
        </p:spPr>
        <p:txBody>
          <a:bodyPr lIns="0" tIns="0" rIns="0" bIns="0"/>
          <a:lstStyle/>
          <a:p>
            <a:endParaRPr sz="1125"/>
          </a:p>
        </p:txBody>
      </p:sp>
      <p:sp>
        <p:nvSpPr>
          <p:cNvPr id="361" name="IP validates Proxy…"/>
          <p:cNvSpPr txBox="1"/>
          <p:nvPr/>
        </p:nvSpPr>
        <p:spPr>
          <a:xfrm rot="21600000">
            <a:off x="6280729" y="3338028"/>
            <a:ext cx="2613844" cy="5915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>
              <a:defRPr sz="1600">
                <a:solidFill>
                  <a:schemeClr val="accent1"/>
                </a:solidFill>
              </a:defRPr>
            </a:pPr>
            <a:r>
              <a:rPr sz="1125"/>
              <a:t>IP validates Proxy</a:t>
            </a:r>
          </a:p>
          <a:p>
            <a:pPr algn="ctr">
              <a:defRPr sz="1600">
                <a:solidFill>
                  <a:schemeClr val="accent1"/>
                </a:solidFill>
              </a:defRPr>
            </a:pPr>
            <a:endParaRPr sz="1125"/>
          </a:p>
          <a:p>
            <a:pPr algn="r">
              <a:defRPr sz="1600">
                <a:solidFill>
                  <a:schemeClr val="accent1"/>
                </a:solidFill>
              </a:defRPr>
            </a:pPr>
            <a:r>
              <a:rPr sz="1125"/>
              <a:t>Proxy validates IP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Trust Relationship Analysis Template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71EDC12-8481-C1A4-A423-EEE1A754D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97418"/>
              </p:ext>
            </p:extLst>
          </p:nvPr>
        </p:nvGraphicFramePr>
        <p:xfrm>
          <a:off x="457200" y="1396999"/>
          <a:ext cx="8108949" cy="5083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2292">
                  <a:extLst>
                    <a:ext uri="{9D8B030D-6E8A-4147-A177-3AD203B41FA5}">
                      <a16:colId xmlns:a16="http://schemas.microsoft.com/office/drawing/2014/main" val="475688701"/>
                    </a:ext>
                  </a:extLst>
                </a:gridCol>
                <a:gridCol w="3421295">
                  <a:extLst>
                    <a:ext uri="{9D8B030D-6E8A-4147-A177-3AD203B41FA5}">
                      <a16:colId xmlns:a16="http://schemas.microsoft.com/office/drawing/2014/main" val="2377984896"/>
                    </a:ext>
                  </a:extLst>
                </a:gridCol>
                <a:gridCol w="2915362">
                  <a:extLst>
                    <a:ext uri="{9D8B030D-6E8A-4147-A177-3AD203B41FA5}">
                      <a16:colId xmlns:a16="http://schemas.microsoft.com/office/drawing/2014/main" val="2828485164"/>
                    </a:ext>
                  </a:extLst>
                </a:gridCol>
              </a:tblGrid>
              <a:tr h="650248">
                <a:tc>
                  <a:txBody>
                    <a:bodyPr/>
                    <a:lstStyle/>
                    <a:p>
                      <a:r>
                        <a:rPr lang="en-US" sz="1200" b="1" dirty="0"/>
                        <a:t>Trust relationship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Mechanism(s)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Rationale / Explanation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5672970"/>
                  </a:ext>
                </a:extLst>
              </a:tr>
              <a:tr h="554126">
                <a:tc>
                  <a:txBody>
                    <a:bodyPr/>
                    <a:lstStyle/>
                    <a:p>
                      <a:pPr marL="0" marR="0" lvl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Client Trusts AUTHZ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AUTHZ at globally routable FQDN;</a:t>
                      </a:r>
                    </a:p>
                    <a:p>
                      <a:r>
                        <a:rPr lang="en-US" dirty="0"/>
                        <a:t>Client validates AUTHZ TLS Certificate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Well-known standard TLS Server Trust Establishment procedure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0204205"/>
                  </a:ext>
                </a:extLst>
              </a:tr>
              <a:tr h="554126">
                <a:tc>
                  <a:txBody>
                    <a:bodyPr/>
                    <a:lstStyle/>
                    <a:p>
                      <a:r>
                        <a:rPr lang="en-US" dirty="0"/>
                        <a:t>AUTHZ Trusts Client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AUTHZ challenges Client for Authentication;</a:t>
                      </a:r>
                    </a:p>
                    <a:p>
                      <a:r>
                        <a:rPr lang="en-US" dirty="0"/>
                        <a:t>Client successfully authenticates;</a:t>
                      </a:r>
                    </a:p>
                    <a:p>
                      <a:r>
                        <a:rPr lang="en-US" dirty="0"/>
                        <a:t>AUTHZ gives auth artifact to Client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Depends on strength of authentication method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7420414"/>
                  </a:ext>
                </a:extLst>
              </a:tr>
              <a:tr h="554126">
                <a:tc>
                  <a:txBody>
                    <a:bodyPr/>
                    <a:lstStyle/>
                    <a:p>
                      <a:r>
                        <a:rPr lang="en-US" dirty="0"/>
                        <a:t>Printer Trusts AUTHZ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AUTHZ at globally routable FQDN;</a:t>
                      </a:r>
                    </a:p>
                    <a:p>
                      <a:r>
                        <a:rPr lang="en-US" dirty="0"/>
                        <a:t>Client validates AUTHZ TLS Certificate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Well-known standard TLS Server Trust Establishment procedure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449142"/>
                  </a:ext>
                </a:extLst>
              </a:tr>
              <a:tr h="554126">
                <a:tc>
                  <a:txBody>
                    <a:bodyPr/>
                    <a:lstStyle/>
                    <a:p>
                      <a:r>
                        <a:rPr lang="en-US" dirty="0"/>
                        <a:t>AUTHZ Trusts Printer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AUTHZ challenges Printer for Authentication;</a:t>
                      </a:r>
                    </a:p>
                    <a:p>
                      <a:r>
                        <a:rPr lang="en-US" dirty="0"/>
                        <a:t>Printer successfully authenticates;</a:t>
                      </a:r>
                    </a:p>
                    <a:p>
                      <a:r>
                        <a:rPr lang="en-US" dirty="0"/>
                        <a:t>Printer provisioned with "registration artifact"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Depends on strength of authentication method; "registration artifact" used for later authentication and Client validation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7886192"/>
                  </a:ext>
                </a:extLst>
              </a:tr>
              <a:tr h="554126">
                <a:tc>
                  <a:txBody>
                    <a:bodyPr/>
                    <a:lstStyle/>
                    <a:p>
                      <a:r>
                        <a:rPr lang="en-US" dirty="0"/>
                        <a:t>Client Trusts Printer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Client validates Printer TLS Certificate 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2525936"/>
                  </a:ext>
                </a:extLst>
              </a:tr>
              <a:tr h="554126">
                <a:tc>
                  <a:txBody>
                    <a:bodyPr/>
                    <a:lstStyle/>
                    <a:p>
                      <a:r>
                        <a:rPr lang="en-US" dirty="0"/>
                        <a:t>Printer Trusts Client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???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1448013"/>
                  </a:ext>
                </a:extLst>
              </a:tr>
              <a:tr h="554126">
                <a:tc>
                  <a:txBody>
                    <a:bodyPr/>
                    <a:lstStyle/>
                    <a:p>
                      <a:r>
                        <a:rPr lang="en-US" dirty="0"/>
                        <a:t>Client Trusts Printer / AUTHZ Association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Client Validates </a:t>
                      </a:r>
                      <a:r>
                        <a:rPr lang="en-US"/>
                        <a:t>Printer "registration artifact"?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Printer "registration artifact" proves it was registered with AUTHZ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9997"/>
                  </a:ext>
                </a:extLst>
              </a:tr>
              <a:tr h="5541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861483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resentation-template-2020.potx" id="{8DB30D02-B68A-B440-B256-B053A84EF895}" vid="{40975F32-9E97-5948-9009-9284A4AF2F8E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1409</TotalTime>
  <Words>365</Words>
  <Application>Microsoft Macintosh PowerPoint</Application>
  <PresentationFormat>On-screen Show (4:3)</PresentationFormat>
  <Paragraphs>85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Lucida Grande</vt:lpstr>
      <vt:lpstr>Verdana</vt:lpstr>
      <vt:lpstr>White</vt:lpstr>
      <vt:lpstr>OAuth Resource Identifiers and Trust Relationship Analysis</vt:lpstr>
      <vt:lpstr>OAuth Trust Model (Local Printer)</vt:lpstr>
      <vt:lpstr>OAuth Trust Model (Cloud Printer)</vt:lpstr>
      <vt:lpstr>Trust Relationship Analysis Template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OAuth Resource Identifiers and Trust Relationship Analysis</dc:title>
  <dc:subject/>
  <dc:creator>Smith Kennedy</dc:creator>
  <cp:keywords/>
  <dc:description/>
  <cp:lastModifiedBy>Smith Kennedy</cp:lastModifiedBy>
  <cp:revision>2</cp:revision>
  <cp:lastPrinted>2019-03-25T21:04:32Z</cp:lastPrinted>
  <dcterms:created xsi:type="dcterms:W3CDTF">2023-01-09T17:31:52Z</dcterms:created>
  <dcterms:modified xsi:type="dcterms:W3CDTF">2023-02-02T22:51:59Z</dcterms:modified>
  <cp:category/>
</cp:coreProperties>
</file>