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313" r:id="rId3"/>
    <p:sldId id="319" r:id="rId4"/>
    <p:sldId id="314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E40207-5FA3-0B46-915C-997BDF6C8122}" v="16" dt="2022-09-02T05:37:40.373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81"/>
    <p:restoredTop sz="86429"/>
  </p:normalViewPr>
  <p:slideViewPr>
    <p:cSldViewPr snapToGrid="0" snapToObjects="1">
      <p:cViewPr varScale="1">
        <p:scale>
          <a:sx n="124" d="100"/>
          <a:sy n="124" d="100"/>
        </p:scale>
        <p:origin x="1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475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96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50913" y="381000"/>
            <a:ext cx="3432175" cy="25733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</a:t>
            </a:r>
            <a:r>
              <a:rPr lang="en-US" dirty="0">
                <a:sym typeface="Wingdings" pitchFamily="2" charset="2"/>
              </a:rPr>
              <a:t> Challenge for authentication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OAuth 2.0 / OpenID discovery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Authenticate and acquire grant code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Acquire access tokens – additional access tokens via token exchange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/>
              <a:t>IPP protected operation with access token encoded as bearer token </a:t>
            </a:r>
            <a:r>
              <a:rPr lang="en-US" dirty="0">
                <a:sym typeface="Wingdings" pitchFamily="2" charset="2"/>
              </a:rPr>
              <a:t> SUCCESS!</a:t>
            </a:r>
          </a:p>
          <a:p>
            <a:pPr marL="342900" indent="-342900">
              <a:lnSpc>
                <a:spcPct val="90000"/>
              </a:lnSpc>
              <a:buAutoNum type="arabicPeriod"/>
            </a:pPr>
            <a:r>
              <a:rPr lang="en-US" dirty="0">
                <a:sym typeface="Wingdings" pitchFamily="2" charset="2"/>
              </a:rPr>
              <a:t>Cloud print service sends job to local printer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7E1EE-0039-4797-B978-F453418260D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16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DA002-A9F7-4025-93E2-3CE42C904922}" type="datetime1">
              <a:rPr lang="en-US"/>
              <a:t>9/1/22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3425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</a:t>
            </a:r>
            <a:r>
              <a:t>© </a:t>
            </a:r>
            <a:r>
              <a:rPr lang="en-US"/>
              <a:t>2022 </a:t>
            </a:r>
            <a:r>
              <a:rPr lang="en-US" dirty="0"/>
              <a:t>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hf hdr="0" ftr="0" dt="0"/>
  <p:txStyles>
    <p:titleStyle>
      <a:lvl1pPr marL="40640" marR="4064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r>
              <a:rPr lang="en-US" dirty="0"/>
              <a:t>OAuth 2.0 Updates: Use Case Diagrams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Smith Kennedy, HP Inc.</a:t>
            </a:r>
          </a:p>
          <a:p>
            <a:r>
              <a:rPr lang="en-US" dirty="0"/>
              <a:t>2022-08-23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Printer Registration with Device Authorization Grant (RFC 8626)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C2D0BD-C452-472A-5B1E-71DEE8320334}"/>
              </a:ext>
            </a:extLst>
          </p:cNvPr>
          <p:cNvGrpSpPr/>
          <p:nvPr/>
        </p:nvGrpSpPr>
        <p:grpSpPr>
          <a:xfrm>
            <a:off x="6586195" y="2001318"/>
            <a:ext cx="2227935" cy="1202409"/>
            <a:chOff x="8779306" y="1525919"/>
            <a:chExt cx="2969806" cy="1602795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E861407-9728-ADC0-984D-7B78AA623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A40ACE7-593F-26DE-E126-C997D4823144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828234E-8635-1C79-33C3-D337D1708A52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A13426D-0747-C2B2-158D-70807109C3FB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Instruct user to go to verification URI</a:t>
            </a:r>
          </a:p>
          <a:p>
            <a:pPr>
              <a:lnSpc>
                <a:spcPct val="90000"/>
              </a:lnSpc>
            </a:pPr>
            <a:r>
              <a:rPr lang="en-US" sz="1050" dirty="0"/>
              <a:t>Code: nakVoodEy3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972295B-F900-31DA-A1E1-9E1213A87BD9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8EEABA3-3675-C192-D6C9-1CE540B77454}"/>
              </a:ext>
            </a:extLst>
          </p:cNvPr>
          <p:cNvSpPr/>
          <p:nvPr/>
        </p:nvSpPr>
        <p:spPr>
          <a:xfrm>
            <a:off x="1349853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4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A927DC2-754C-DBCA-8FC0-FFB5A66E2ACB}"/>
              </a:ext>
            </a:extLst>
          </p:cNvPr>
          <p:cNvSpPr/>
          <p:nvPr/>
        </p:nvSpPr>
        <p:spPr>
          <a:xfrm>
            <a:off x="1797758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FC4FBA4-7F3B-3066-44C2-F90B56C8971A}"/>
              </a:ext>
            </a:extLst>
          </p:cNvPr>
          <p:cNvSpPr txBox="1"/>
          <p:nvPr/>
        </p:nvSpPr>
        <p:spPr>
          <a:xfrm rot="3565023">
            <a:off x="1210048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Load page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B35240-DDDA-AF5D-2B92-01D090ADB49F}"/>
              </a:ext>
            </a:extLst>
          </p:cNvPr>
          <p:cNvSpPr txBox="1"/>
          <p:nvPr/>
        </p:nvSpPr>
        <p:spPr>
          <a:xfrm rot="3589461">
            <a:off x="1663022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Enter code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D8E6F5E-F30E-95D8-3A86-ADFD40DE573B}"/>
              </a:ext>
            </a:extLst>
          </p:cNvPr>
          <p:cNvSpPr/>
          <p:nvPr/>
        </p:nvSpPr>
        <p:spPr>
          <a:xfrm>
            <a:off x="2290382" y="353078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ECB1DC4-84C2-9C26-9420-4D30917326CC}"/>
              </a:ext>
            </a:extLst>
          </p:cNvPr>
          <p:cNvSpPr txBox="1"/>
          <p:nvPr/>
        </p:nvSpPr>
        <p:spPr>
          <a:xfrm rot="3565023">
            <a:off x="2150578" y="413711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Authenticate user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7CBE74AB-FC71-EFE6-549B-7FE1C34F0302}"/>
              </a:ext>
            </a:extLst>
          </p:cNvPr>
          <p:cNvCxnSpPr>
            <a:cxnSpLocks/>
          </p:cNvCxnSpPr>
          <p:nvPr/>
        </p:nvCxnSpPr>
        <p:spPr>
          <a:xfrm>
            <a:off x="2157492" y="345903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6AAFBF0-FC19-B970-A47A-B45EEC43CD75}"/>
              </a:ext>
            </a:extLst>
          </p:cNvPr>
          <p:cNvCxnSpPr>
            <a:cxnSpLocks/>
          </p:cNvCxnSpPr>
          <p:nvPr/>
        </p:nvCxnSpPr>
        <p:spPr>
          <a:xfrm>
            <a:off x="1665576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6E0F202-7716-33DF-FC60-8B56D1A63FD7}"/>
              </a:ext>
            </a:extLst>
          </p:cNvPr>
          <p:cNvGrpSpPr/>
          <p:nvPr/>
        </p:nvGrpSpPr>
        <p:grpSpPr>
          <a:xfrm>
            <a:off x="832208" y="1236060"/>
            <a:ext cx="1210388" cy="2195045"/>
            <a:chOff x="1151466" y="1794490"/>
            <a:chExt cx="891129" cy="1616067"/>
          </a:xfrm>
        </p:grpSpPr>
        <p:pic>
          <p:nvPicPr>
            <p:cNvPr id="44" name="Content Placeholder 7">
              <a:extLst>
                <a:ext uri="{FF2B5EF4-FFF2-40B4-BE49-F238E27FC236}">
                  <a16:creationId xmlns:a16="http://schemas.microsoft.com/office/drawing/2014/main" id="{8C54ADAC-5958-91F7-4BC8-9378FE837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FBB760E-C7A7-77C4-469F-F04F566EA55F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46" name="Cloud 45">
            <a:extLst>
              <a:ext uri="{FF2B5EF4-FFF2-40B4-BE49-F238E27FC236}">
                <a16:creationId xmlns:a16="http://schemas.microsoft.com/office/drawing/2014/main" id="{44B0823D-171E-6C59-454F-43B687E3005D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8CE9ABB-3785-4711-E60D-D204DFC24DB1}"/>
              </a:ext>
            </a:extLst>
          </p:cNvPr>
          <p:cNvSpPr txBox="1"/>
          <p:nvPr/>
        </p:nvSpPr>
        <p:spPr>
          <a:xfrm>
            <a:off x="913526" y="1957655"/>
            <a:ext cx="1053494" cy="10259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/>
              <a:t>Go to: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x.io</a:t>
            </a: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/register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1200" dirty="0"/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Code:</a:t>
            </a:r>
          </a:p>
          <a:p>
            <a:pPr marL="40640" marR="4064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Arial"/>
                <a:ea typeface="Arial"/>
                <a:cs typeface="Arial"/>
                <a:sym typeface="Arial"/>
              </a:rPr>
              <a:t>nakVoodEy3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BA173252-7A6D-7718-ECB8-8A928E15E805}"/>
              </a:ext>
            </a:extLst>
          </p:cNvPr>
          <p:cNvSpPr/>
          <p:nvPr/>
        </p:nvSpPr>
        <p:spPr>
          <a:xfrm>
            <a:off x="584702" y="202488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AE8A05A0-43BA-38DA-DE6D-5589446FDED8}"/>
              </a:ext>
            </a:extLst>
          </p:cNvPr>
          <p:cNvCxnSpPr>
            <a:cxnSpLocks/>
          </p:cNvCxnSpPr>
          <p:nvPr/>
        </p:nvCxnSpPr>
        <p:spPr>
          <a:xfrm flipH="1">
            <a:off x="4749230" y="3197985"/>
            <a:ext cx="2250639" cy="1761959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24EE1F31-ACD7-5812-357F-5DA38D406315}"/>
              </a:ext>
            </a:extLst>
          </p:cNvPr>
          <p:cNvSpPr/>
          <p:nvPr/>
        </p:nvSpPr>
        <p:spPr>
          <a:xfrm>
            <a:off x="5398615" y="37643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F2D263A7-F7ED-C9B0-0F09-A9B157952AD3}"/>
              </a:ext>
            </a:extLst>
          </p:cNvPr>
          <p:cNvCxnSpPr>
            <a:cxnSpLocks/>
          </p:cNvCxnSpPr>
          <p:nvPr/>
        </p:nvCxnSpPr>
        <p:spPr>
          <a:xfrm>
            <a:off x="1243250" y="3511765"/>
            <a:ext cx="700377" cy="123156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C1CD5001-D198-749D-29EE-7EF7E9724008}"/>
              </a:ext>
            </a:extLst>
          </p:cNvPr>
          <p:cNvSpPr txBox="1"/>
          <p:nvPr/>
        </p:nvSpPr>
        <p:spPr>
          <a:xfrm rot="19263662">
            <a:off x="5106995" y="4462244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User code, device code and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verification URI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70B02B-4CB1-4924-49F9-7B78D130403F}"/>
              </a:ext>
            </a:extLst>
          </p:cNvPr>
          <p:cNvSpPr txBox="1"/>
          <p:nvPr/>
        </p:nvSpPr>
        <p:spPr>
          <a:xfrm rot="19263662">
            <a:off x="4746210" y="426941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Request device code for client ID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3A44150-5DFD-FE87-DA10-B62977F2D3AF}"/>
              </a:ext>
            </a:extLst>
          </p:cNvPr>
          <p:cNvCxnSpPr>
            <a:cxnSpLocks/>
          </p:cNvCxnSpPr>
          <p:nvPr/>
        </p:nvCxnSpPr>
        <p:spPr>
          <a:xfrm flipH="1">
            <a:off x="4845644" y="3275737"/>
            <a:ext cx="2250639" cy="1761959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urved Connector 8">
            <a:extLst>
              <a:ext uri="{FF2B5EF4-FFF2-40B4-BE49-F238E27FC236}">
                <a16:creationId xmlns:a16="http://schemas.microsoft.com/office/drawing/2014/main" id="{08F46443-C229-7489-009D-458943D2BB58}"/>
              </a:ext>
            </a:extLst>
          </p:cNvPr>
          <p:cNvCxnSpPr>
            <a:stCxn id="46" idx="0"/>
            <a:endCxn id="15" idx="2"/>
          </p:cNvCxnSpPr>
          <p:nvPr/>
        </p:nvCxnSpPr>
        <p:spPr>
          <a:xfrm flipV="1">
            <a:off x="4855877" y="3203727"/>
            <a:ext cx="2505204" cy="2178310"/>
          </a:xfrm>
          <a:prstGeom prst="curvedConnector2">
            <a:avLst/>
          </a:prstGeom>
          <a:noFill/>
          <a:ln w="9525" cap="flat">
            <a:solidFill>
              <a:srgbClr val="000000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414B2F7D-8ED2-E1AB-C6AF-7ABC65D3F725}"/>
              </a:ext>
            </a:extLst>
          </p:cNvPr>
          <p:cNvSpPr/>
          <p:nvPr/>
        </p:nvSpPr>
        <p:spPr>
          <a:xfrm>
            <a:off x="5592111" y="5324283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64B40CA-BDDF-3D17-D46F-DD667AA6331E}"/>
              </a:ext>
            </a:extLst>
          </p:cNvPr>
          <p:cNvSpPr txBox="1"/>
          <p:nvPr/>
        </p:nvSpPr>
        <p:spPr>
          <a:xfrm>
            <a:off x="5890651" y="5108393"/>
            <a:ext cx="523846" cy="43178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/>
              <a:t>Access</a:t>
            </a:r>
          </a:p>
          <a:p>
            <a:pPr algn="ctr">
              <a:lnSpc>
                <a:spcPct val="90000"/>
              </a:lnSpc>
            </a:pPr>
            <a:r>
              <a:rPr lang="en-US" sz="1200" dirty="0"/>
              <a:t>Token</a:t>
            </a:r>
          </a:p>
        </p:txBody>
      </p:sp>
    </p:spTree>
    <p:extLst>
      <p:ext uri="{BB962C8B-B14F-4D97-AF65-F5344CB8AC3E}">
        <p14:creationId xmlns:p14="http://schemas.microsoft.com/office/powerpoint/2010/main" val="86881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Printing with OAuth 2.0 Access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3C2D0BD-C452-472A-5B1E-71DEE8320334}"/>
              </a:ext>
            </a:extLst>
          </p:cNvPr>
          <p:cNvGrpSpPr/>
          <p:nvPr/>
        </p:nvGrpSpPr>
        <p:grpSpPr>
          <a:xfrm>
            <a:off x="6586195" y="2001318"/>
            <a:ext cx="2227935" cy="1202409"/>
            <a:chOff x="8779306" y="1525919"/>
            <a:chExt cx="2969806" cy="1602795"/>
          </a:xfrm>
        </p:grpSpPr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EE861407-9728-ADC0-984D-7B78AA623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A40ACE7-593F-26DE-E126-C997D4823144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22132D8-239F-C0B9-7FF3-09CECC4F8B1E}"/>
              </a:ext>
            </a:extLst>
          </p:cNvPr>
          <p:cNvCxnSpPr>
            <a:cxnSpLocks/>
          </p:cNvCxnSpPr>
          <p:nvPr/>
        </p:nvCxnSpPr>
        <p:spPr>
          <a:xfrm>
            <a:off x="2123736" y="228315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60086A6-1A68-8810-DC6B-5CF1A2CD9725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CD7A57B-7130-0D62-5A04-0DC2D4FC102F}"/>
              </a:ext>
            </a:extLst>
          </p:cNvPr>
          <p:cNvSpPr txBox="1"/>
          <p:nvPr/>
        </p:nvSpPr>
        <p:spPr>
          <a:xfrm>
            <a:off x="2530425" y="237157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>
                <a:solidFill>
                  <a:srgbClr val="FF0000"/>
                </a:solidFill>
              </a:rPr>
              <a:t>HTTP 401 Unauthorized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8AF3F07-9F95-2DBA-8209-45554F9E78A4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(e.g., Create-Job, Validate-Job, Get-Jobs)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4819DD8-2274-629A-DF6D-DB8C333F302D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4407133-2D51-42C1-6D14-C29910B1DAD8}"/>
              </a:ext>
            </a:extLst>
          </p:cNvPr>
          <p:cNvSpPr/>
          <p:nvPr/>
        </p:nvSpPr>
        <p:spPr>
          <a:xfrm>
            <a:off x="1349853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4058652-A0D3-411A-1B81-2C4F5708E1E5}"/>
              </a:ext>
            </a:extLst>
          </p:cNvPr>
          <p:cNvSpPr/>
          <p:nvPr/>
        </p:nvSpPr>
        <p:spPr>
          <a:xfrm>
            <a:off x="1797758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0A4A721-EBFE-19DA-6917-9FEFF0E9D976}"/>
              </a:ext>
            </a:extLst>
          </p:cNvPr>
          <p:cNvSpPr txBox="1"/>
          <p:nvPr/>
        </p:nvSpPr>
        <p:spPr>
          <a:xfrm rot="3565023">
            <a:off x="1210048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Discovery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4CFBA45-55D0-607A-1A77-1782E3BEFE03}"/>
              </a:ext>
            </a:extLst>
          </p:cNvPr>
          <p:cNvSpPr txBox="1"/>
          <p:nvPr/>
        </p:nvSpPr>
        <p:spPr>
          <a:xfrm rot="3589461">
            <a:off x="1663022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 &amp; Grant Code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0084BD-5A77-CDDA-4F82-5DC323B9BCDD}"/>
              </a:ext>
            </a:extLst>
          </p:cNvPr>
          <p:cNvCxnSpPr>
            <a:cxnSpLocks/>
          </p:cNvCxnSpPr>
          <p:nvPr/>
        </p:nvCxnSpPr>
        <p:spPr>
          <a:xfrm>
            <a:off x="2137139" y="280280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FBC4542-0436-D481-1971-95259C0AB080}"/>
              </a:ext>
            </a:extLst>
          </p:cNvPr>
          <p:cNvSpPr txBox="1"/>
          <p:nvPr/>
        </p:nvSpPr>
        <p:spPr>
          <a:xfrm>
            <a:off x="2529664" y="264775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with Bearer Token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6D3370-3CC4-58C3-7327-95BA5E8F0D7E}"/>
              </a:ext>
            </a:extLst>
          </p:cNvPr>
          <p:cNvSpPr txBox="1"/>
          <p:nvPr/>
        </p:nvSpPr>
        <p:spPr>
          <a:xfrm>
            <a:off x="2683005" y="289576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 (Token accepted)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65E6C74-6749-8D69-0777-B425762E4DAD}"/>
              </a:ext>
            </a:extLst>
          </p:cNvPr>
          <p:cNvCxnSpPr>
            <a:cxnSpLocks/>
          </p:cNvCxnSpPr>
          <p:nvPr/>
        </p:nvCxnSpPr>
        <p:spPr>
          <a:xfrm flipH="1">
            <a:off x="2098601" y="2876672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445921A2-7FEC-6E50-DE43-23A1DC050DBA}"/>
              </a:ext>
            </a:extLst>
          </p:cNvPr>
          <p:cNvSpPr/>
          <p:nvPr/>
        </p:nvSpPr>
        <p:spPr>
          <a:xfrm>
            <a:off x="2173487" y="25598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E467C2A-BFFA-FCBB-0785-45A80BB9A45F}"/>
              </a:ext>
            </a:extLst>
          </p:cNvPr>
          <p:cNvSpPr txBox="1"/>
          <p:nvPr/>
        </p:nvSpPr>
        <p:spPr>
          <a:xfrm>
            <a:off x="5697347" y="1987863"/>
            <a:ext cx="685979" cy="685979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701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16710CA-632C-7A61-CE39-F77249E1BEB3}"/>
              </a:ext>
            </a:extLst>
          </p:cNvPr>
          <p:cNvSpPr/>
          <p:nvPr/>
        </p:nvSpPr>
        <p:spPr>
          <a:xfrm>
            <a:off x="2290382" y="353078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4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40DC64-344A-34A6-A3BD-340B97ED6D3B}"/>
              </a:ext>
            </a:extLst>
          </p:cNvPr>
          <p:cNvSpPr txBox="1"/>
          <p:nvPr/>
        </p:nvSpPr>
        <p:spPr>
          <a:xfrm rot="3565023">
            <a:off x="2150578" y="413711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Access Token(s)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1EC72AE-946F-61D7-C597-62C0F1FD55D1}"/>
              </a:ext>
            </a:extLst>
          </p:cNvPr>
          <p:cNvCxnSpPr>
            <a:cxnSpLocks/>
          </p:cNvCxnSpPr>
          <p:nvPr/>
        </p:nvCxnSpPr>
        <p:spPr>
          <a:xfrm>
            <a:off x="2157492" y="345903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7DC3713-B93D-8084-68FE-8BEEEA9DF1B6}"/>
              </a:ext>
            </a:extLst>
          </p:cNvPr>
          <p:cNvCxnSpPr>
            <a:cxnSpLocks/>
          </p:cNvCxnSpPr>
          <p:nvPr/>
        </p:nvCxnSpPr>
        <p:spPr>
          <a:xfrm>
            <a:off x="1665576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3BD51A90-F02D-6CFC-AFB2-577FC3DDBCB6}"/>
              </a:ext>
            </a:extLst>
          </p:cNvPr>
          <p:cNvCxnSpPr>
            <a:cxnSpLocks/>
          </p:cNvCxnSpPr>
          <p:nvPr/>
        </p:nvCxnSpPr>
        <p:spPr>
          <a:xfrm>
            <a:off x="1243250" y="3511765"/>
            <a:ext cx="700377" cy="123156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5EE9F5B-84F5-8FE3-C40A-E781FEE808F8}"/>
              </a:ext>
            </a:extLst>
          </p:cNvPr>
          <p:cNvGrpSpPr/>
          <p:nvPr/>
        </p:nvGrpSpPr>
        <p:grpSpPr>
          <a:xfrm>
            <a:off x="1151466" y="1794490"/>
            <a:ext cx="891129" cy="1616067"/>
            <a:chOff x="1151466" y="1794490"/>
            <a:chExt cx="891129" cy="1616067"/>
          </a:xfrm>
        </p:grpSpPr>
        <p:pic>
          <p:nvPicPr>
            <p:cNvPr id="44" name="Content Placeholder 7">
              <a:extLst>
                <a:ext uri="{FF2B5EF4-FFF2-40B4-BE49-F238E27FC236}">
                  <a16:creationId xmlns:a16="http://schemas.microsoft.com/office/drawing/2014/main" id="{B259BA46-785C-C12E-1B50-806FAB6868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6BEFCE9A-20A3-0A41-9BB6-395F568512AA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46" name="Cloud 45">
            <a:extLst>
              <a:ext uri="{FF2B5EF4-FFF2-40B4-BE49-F238E27FC236}">
                <a16:creationId xmlns:a16="http://schemas.microsoft.com/office/drawing/2014/main" id="{423B7F1E-F751-C272-2F52-F6F0AAE0967C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A8456AD8-9E01-96D1-9A2D-22E039A63A41}"/>
              </a:ext>
            </a:extLst>
          </p:cNvPr>
          <p:cNvCxnSpPr>
            <a:cxnSpLocks/>
          </p:cNvCxnSpPr>
          <p:nvPr/>
        </p:nvCxnSpPr>
        <p:spPr>
          <a:xfrm flipH="1">
            <a:off x="4729211" y="3203727"/>
            <a:ext cx="2180342" cy="1760159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318C9D9-043D-BEF7-0B58-CE66848B1D14}"/>
              </a:ext>
            </a:extLst>
          </p:cNvPr>
          <p:cNvSpPr txBox="1"/>
          <p:nvPr/>
        </p:nvSpPr>
        <p:spPr>
          <a:xfrm rot="19236647">
            <a:off x="5416181" y="4001248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Validate Token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64285A6-4E54-C605-B512-486E4A6B043F}"/>
              </a:ext>
            </a:extLst>
          </p:cNvPr>
          <p:cNvSpPr/>
          <p:nvPr/>
        </p:nvSpPr>
        <p:spPr>
          <a:xfrm>
            <a:off x="5436756" y="4046330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2687B66-0106-C30E-7CBB-FB85733E050C}"/>
              </a:ext>
            </a:extLst>
          </p:cNvPr>
          <p:cNvSpPr/>
          <p:nvPr/>
        </p:nvSpPr>
        <p:spPr>
          <a:xfrm>
            <a:off x="2424736" y="291958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9197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6F92696-AE29-71DB-E1E6-8EA8641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Printing with OAuth 2.0 Access Control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0B3F10-ABDA-CBB4-DBBE-9483E00B9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E720E-C72B-42F0-AD69-52D60E3C605E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FC71CB3-D654-CDDB-0280-7D3F866D113B}"/>
              </a:ext>
            </a:extLst>
          </p:cNvPr>
          <p:cNvGrpSpPr/>
          <p:nvPr/>
        </p:nvGrpSpPr>
        <p:grpSpPr>
          <a:xfrm>
            <a:off x="6631390" y="4406878"/>
            <a:ext cx="2227935" cy="1202409"/>
            <a:chOff x="8779306" y="1525919"/>
            <a:chExt cx="2969806" cy="1602795"/>
          </a:xfrm>
        </p:grpSpPr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DAF226AB-1D53-724C-3665-744A633DDF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79306" y="1525919"/>
              <a:ext cx="2065824" cy="1602795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23A656C-8951-422F-3F0A-312E4638085B}"/>
                </a:ext>
              </a:extLst>
            </p:cNvPr>
            <p:cNvSpPr txBox="1"/>
            <p:nvPr/>
          </p:nvSpPr>
          <p:spPr>
            <a:xfrm>
              <a:off x="11050833" y="1835791"/>
              <a:ext cx="698279" cy="575557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Local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Printer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29BAC657-FD53-9A1A-131B-0E91F93771A0}"/>
              </a:ext>
            </a:extLst>
          </p:cNvPr>
          <p:cNvGrpSpPr/>
          <p:nvPr/>
        </p:nvGrpSpPr>
        <p:grpSpPr>
          <a:xfrm>
            <a:off x="6545868" y="1616677"/>
            <a:ext cx="2522233" cy="1886299"/>
            <a:chOff x="8485342" y="3964114"/>
            <a:chExt cx="3362101" cy="251441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3397E46D-5C47-9BF0-031C-A0E43BC57418}"/>
                </a:ext>
              </a:extLst>
            </p:cNvPr>
            <p:cNvGrpSpPr/>
            <p:nvPr/>
          </p:nvGrpSpPr>
          <p:grpSpPr>
            <a:xfrm>
              <a:off x="8485342" y="4134859"/>
              <a:ext cx="2653751" cy="2343665"/>
              <a:chOff x="4991620" y="1390392"/>
              <a:chExt cx="1952878" cy="1704975"/>
            </a:xfrm>
          </p:grpSpPr>
          <p:sp>
            <p:nvSpPr>
              <p:cNvPr id="12" name="Cloud 11">
                <a:extLst>
                  <a:ext uri="{FF2B5EF4-FFF2-40B4-BE49-F238E27FC236}">
                    <a16:creationId xmlns:a16="http://schemas.microsoft.com/office/drawing/2014/main" id="{47FCF3FD-9866-8844-2695-F4B984869667}"/>
                  </a:ext>
                </a:extLst>
              </p:cNvPr>
              <p:cNvSpPr/>
              <p:nvPr/>
            </p:nvSpPr>
            <p:spPr>
              <a:xfrm>
                <a:off x="4991620" y="1390392"/>
                <a:ext cx="1952878" cy="1704975"/>
              </a:xfrm>
              <a:prstGeom prst="cloud">
                <a:avLst/>
              </a:prstGeom>
              <a:ln w="1905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sz="1200" dirty="0"/>
              </a:p>
            </p:txBody>
          </p:sp>
          <p:pic>
            <p:nvPicPr>
              <p:cNvPr id="13" name="Graphic 12">
                <a:extLst>
                  <a:ext uri="{FF2B5EF4-FFF2-40B4-BE49-F238E27FC236}">
                    <a16:creationId xmlns:a16="http://schemas.microsoft.com/office/drawing/2014/main" id="{ECBF7461-DF21-9E32-0666-45DF52F45A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5304621" y="1728143"/>
                <a:ext cx="1326875" cy="1029472"/>
              </a:xfrm>
              <a:prstGeom prst="rect">
                <a:avLst/>
              </a:prstGeom>
            </p:spPr>
          </p:pic>
        </p:grp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7E74109-8680-B0CF-D2F4-723E63A02BA0}"/>
                </a:ext>
              </a:extLst>
            </p:cNvPr>
            <p:cNvSpPr txBox="1"/>
            <p:nvPr/>
          </p:nvSpPr>
          <p:spPr>
            <a:xfrm>
              <a:off x="11050832" y="3964114"/>
              <a:ext cx="796611" cy="7620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Cloud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Print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Service</a:t>
              </a:r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EFE30FC9-5818-B3F4-F242-F9F488D437D9}"/>
              </a:ext>
            </a:extLst>
          </p:cNvPr>
          <p:cNvSpPr/>
          <p:nvPr/>
        </p:nvSpPr>
        <p:spPr>
          <a:xfrm>
            <a:off x="7632856" y="3550972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8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E57251-36DB-682C-B9AA-0B2885239382}"/>
              </a:ext>
            </a:extLst>
          </p:cNvPr>
          <p:cNvSpPr txBox="1"/>
          <p:nvPr/>
        </p:nvSpPr>
        <p:spPr>
          <a:xfrm>
            <a:off x="7632857" y="3815462"/>
            <a:ext cx="628600" cy="36225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Send Job </a:t>
            </a:r>
          </a:p>
          <a:p>
            <a:pPr>
              <a:lnSpc>
                <a:spcPct val="90000"/>
              </a:lnSpc>
            </a:pPr>
            <a:r>
              <a:rPr lang="en-US" sz="1200" dirty="0"/>
              <a:t>To Printer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80ACB898-3BFE-8C07-817B-7383367B05D5}"/>
              </a:ext>
            </a:extLst>
          </p:cNvPr>
          <p:cNvCxnSpPr>
            <a:cxnSpLocks/>
          </p:cNvCxnSpPr>
          <p:nvPr/>
        </p:nvCxnSpPr>
        <p:spPr>
          <a:xfrm>
            <a:off x="7546278" y="3211504"/>
            <a:ext cx="41854" cy="1207916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715D6C7-98B9-274D-2551-0E97CD8E1693}"/>
              </a:ext>
            </a:extLst>
          </p:cNvPr>
          <p:cNvCxnSpPr>
            <a:cxnSpLocks/>
          </p:cNvCxnSpPr>
          <p:nvPr/>
        </p:nvCxnSpPr>
        <p:spPr>
          <a:xfrm>
            <a:off x="2123736" y="228315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4E54450-9067-78A0-66DA-2EB90E2ED716}"/>
              </a:ext>
            </a:extLst>
          </p:cNvPr>
          <p:cNvCxnSpPr>
            <a:cxnSpLocks/>
          </p:cNvCxnSpPr>
          <p:nvPr/>
        </p:nvCxnSpPr>
        <p:spPr>
          <a:xfrm flipH="1">
            <a:off x="2085199" y="2352528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1EE20E9-0C8C-2842-F7F7-A2CA6EB43638}"/>
              </a:ext>
            </a:extLst>
          </p:cNvPr>
          <p:cNvSpPr txBox="1"/>
          <p:nvPr/>
        </p:nvSpPr>
        <p:spPr>
          <a:xfrm>
            <a:off x="2530425" y="237157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>
                <a:solidFill>
                  <a:srgbClr val="FF0000"/>
                </a:solidFill>
              </a:rPr>
              <a:t>HTTP 401 Unauthorized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FA93ACF-71A8-2EB5-2D0B-E4E5E84CE7A4}"/>
              </a:ext>
            </a:extLst>
          </p:cNvPr>
          <p:cNvSpPr txBox="1"/>
          <p:nvPr/>
        </p:nvSpPr>
        <p:spPr>
          <a:xfrm>
            <a:off x="2461699" y="2039102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(e.g., Create-Job, Validate-Job, Get-Jobs)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1D66D05-83D1-A4D0-FA49-05E1AF7AC70F}"/>
              </a:ext>
            </a:extLst>
          </p:cNvPr>
          <p:cNvSpPr/>
          <p:nvPr/>
        </p:nvSpPr>
        <p:spPr>
          <a:xfrm>
            <a:off x="2177442" y="201514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1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471485F-6391-2E65-84A0-1139D9C0FFAA}"/>
              </a:ext>
            </a:extLst>
          </p:cNvPr>
          <p:cNvSpPr/>
          <p:nvPr/>
        </p:nvSpPr>
        <p:spPr>
          <a:xfrm>
            <a:off x="1349853" y="3545836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FE9A676-8133-2021-BB2D-9B7B1F2BCF29}"/>
              </a:ext>
            </a:extLst>
          </p:cNvPr>
          <p:cNvSpPr/>
          <p:nvPr/>
        </p:nvSpPr>
        <p:spPr>
          <a:xfrm>
            <a:off x="1797758" y="3518555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FDA202-47C1-1C00-3E25-37D48C9E0975}"/>
              </a:ext>
            </a:extLst>
          </p:cNvPr>
          <p:cNvSpPr txBox="1"/>
          <p:nvPr/>
        </p:nvSpPr>
        <p:spPr>
          <a:xfrm rot="3565023">
            <a:off x="1210048" y="4152163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Discovery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B22238-A24A-9428-94E8-54DA236E8611}"/>
              </a:ext>
            </a:extLst>
          </p:cNvPr>
          <p:cNvSpPr txBox="1"/>
          <p:nvPr/>
        </p:nvSpPr>
        <p:spPr>
          <a:xfrm rot="3589461">
            <a:off x="1663022" y="4118635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Auth &amp; Grant Code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F40450B-6745-DE95-3519-F20B3D4EDB82}"/>
              </a:ext>
            </a:extLst>
          </p:cNvPr>
          <p:cNvCxnSpPr>
            <a:cxnSpLocks/>
          </p:cNvCxnSpPr>
          <p:nvPr/>
        </p:nvCxnSpPr>
        <p:spPr>
          <a:xfrm>
            <a:off x="2137139" y="2802808"/>
            <a:ext cx="3916600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8AF97458-2AC4-C5E7-A41A-1B9CD0D89FA4}"/>
              </a:ext>
            </a:extLst>
          </p:cNvPr>
          <p:cNvSpPr txBox="1"/>
          <p:nvPr/>
        </p:nvSpPr>
        <p:spPr>
          <a:xfrm>
            <a:off x="2529664" y="264775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IPP protected operation with Bearer Token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FBFB226-C8D3-8F5D-CF75-DA66A9006153}"/>
              </a:ext>
            </a:extLst>
          </p:cNvPr>
          <p:cNvCxnSpPr>
            <a:cxnSpLocks/>
          </p:cNvCxnSpPr>
          <p:nvPr/>
        </p:nvCxnSpPr>
        <p:spPr>
          <a:xfrm flipH="1">
            <a:off x="2098601" y="2876672"/>
            <a:ext cx="3955138" cy="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>
            <a:extLst>
              <a:ext uri="{FF2B5EF4-FFF2-40B4-BE49-F238E27FC236}">
                <a16:creationId xmlns:a16="http://schemas.microsoft.com/office/drawing/2014/main" id="{60C55EF8-90D5-D060-AC13-284BED1394D7}"/>
              </a:ext>
            </a:extLst>
          </p:cNvPr>
          <p:cNvSpPr/>
          <p:nvPr/>
        </p:nvSpPr>
        <p:spPr>
          <a:xfrm>
            <a:off x="2173487" y="2559827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22F7567-6118-668A-D2C3-0C0106008B5A}"/>
              </a:ext>
            </a:extLst>
          </p:cNvPr>
          <p:cNvSpPr txBox="1"/>
          <p:nvPr/>
        </p:nvSpPr>
        <p:spPr>
          <a:xfrm>
            <a:off x="5697347" y="1987863"/>
            <a:ext cx="685979" cy="685979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701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2C8A9BC5-3D22-3473-1456-E361F911D53E}"/>
              </a:ext>
            </a:extLst>
          </p:cNvPr>
          <p:cNvSpPr/>
          <p:nvPr/>
        </p:nvSpPr>
        <p:spPr>
          <a:xfrm>
            <a:off x="2290382" y="3530784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67A9A5E-7893-791D-C22B-AD46F9BE430B}"/>
              </a:ext>
            </a:extLst>
          </p:cNvPr>
          <p:cNvSpPr txBox="1"/>
          <p:nvPr/>
        </p:nvSpPr>
        <p:spPr>
          <a:xfrm rot="3565023">
            <a:off x="2150578" y="4137111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Access Token(s)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441264BC-69E6-92A3-354F-40788BE8E404}"/>
              </a:ext>
            </a:extLst>
          </p:cNvPr>
          <p:cNvCxnSpPr>
            <a:cxnSpLocks/>
          </p:cNvCxnSpPr>
          <p:nvPr/>
        </p:nvCxnSpPr>
        <p:spPr>
          <a:xfrm>
            <a:off x="2157492" y="3459035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7256E74-A52A-FA5C-677D-0A36B730B55A}"/>
              </a:ext>
            </a:extLst>
          </p:cNvPr>
          <p:cNvCxnSpPr>
            <a:cxnSpLocks/>
          </p:cNvCxnSpPr>
          <p:nvPr/>
        </p:nvCxnSpPr>
        <p:spPr>
          <a:xfrm>
            <a:off x="1665576" y="3485400"/>
            <a:ext cx="700377" cy="1174591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D32094F-905D-D669-ED9F-7C9435D548C3}"/>
              </a:ext>
            </a:extLst>
          </p:cNvPr>
          <p:cNvGrpSpPr/>
          <p:nvPr/>
        </p:nvGrpSpPr>
        <p:grpSpPr>
          <a:xfrm>
            <a:off x="1151466" y="1794490"/>
            <a:ext cx="891129" cy="1616067"/>
            <a:chOff x="1151466" y="1794490"/>
            <a:chExt cx="891129" cy="1616067"/>
          </a:xfrm>
        </p:grpSpPr>
        <p:pic>
          <p:nvPicPr>
            <p:cNvPr id="26" name="Content Placeholder 7">
              <a:extLst>
                <a:ext uri="{FF2B5EF4-FFF2-40B4-BE49-F238E27FC236}">
                  <a16:creationId xmlns:a16="http://schemas.microsoft.com/office/drawing/2014/main" id="{E0728933-2D02-2BAC-3294-BF109DE395C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151466" y="1794490"/>
              <a:ext cx="891129" cy="161606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A2C65FE-78EC-AD4E-7944-29BAB4F1CFD9}"/>
                </a:ext>
              </a:extLst>
            </p:cNvPr>
            <p:cNvSpPr txBox="1"/>
            <p:nvPr/>
          </p:nvSpPr>
          <p:spPr>
            <a:xfrm>
              <a:off x="1331515" y="2114963"/>
              <a:ext cx="523846" cy="43178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dirty="0"/>
                <a:t>Client</a:t>
              </a:r>
            </a:p>
            <a:p>
              <a:pPr algn="ctr">
                <a:lnSpc>
                  <a:spcPct val="90000"/>
                </a:lnSpc>
              </a:pPr>
              <a:r>
                <a:rPr lang="en-US" sz="1200" dirty="0"/>
                <a:t>Device</a:t>
              </a:r>
            </a:p>
          </p:txBody>
        </p:sp>
      </p:grpSp>
      <p:sp>
        <p:nvSpPr>
          <p:cNvPr id="60" name="Cloud 59">
            <a:extLst>
              <a:ext uri="{FF2B5EF4-FFF2-40B4-BE49-F238E27FC236}">
                <a16:creationId xmlns:a16="http://schemas.microsoft.com/office/drawing/2014/main" id="{1E002BA6-D25C-4A03-ED7B-B9F0F5DD5B4C}"/>
              </a:ext>
            </a:extLst>
          </p:cNvPr>
          <p:cNvSpPr/>
          <p:nvPr/>
        </p:nvSpPr>
        <p:spPr>
          <a:xfrm>
            <a:off x="1512037" y="4817870"/>
            <a:ext cx="3346629" cy="1128334"/>
          </a:xfrm>
          <a:prstGeom prst="cloud">
            <a:avLst/>
          </a:prstGeom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200" dirty="0" err="1"/>
              <a:t>authz.x.io</a:t>
            </a:r>
            <a:endParaRPr lang="en-US" sz="12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47F8808-B740-AFBA-CF9A-6F3848E99968}"/>
              </a:ext>
            </a:extLst>
          </p:cNvPr>
          <p:cNvCxnSpPr>
            <a:cxnSpLocks/>
          </p:cNvCxnSpPr>
          <p:nvPr/>
        </p:nvCxnSpPr>
        <p:spPr>
          <a:xfrm>
            <a:off x="1243250" y="3511765"/>
            <a:ext cx="700377" cy="1231560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624557E-338B-2363-804F-192BDCDC3E3E}"/>
              </a:ext>
            </a:extLst>
          </p:cNvPr>
          <p:cNvCxnSpPr>
            <a:cxnSpLocks/>
          </p:cNvCxnSpPr>
          <p:nvPr/>
        </p:nvCxnSpPr>
        <p:spPr>
          <a:xfrm flipH="1">
            <a:off x="4729211" y="3203727"/>
            <a:ext cx="2180342" cy="1760159"/>
          </a:xfrm>
          <a:prstGeom prst="straightConnector1">
            <a:avLst/>
          </a:prstGeom>
          <a:ln w="19050">
            <a:solidFill>
              <a:schemeClr val="tx1"/>
            </a:solidFill>
            <a:miter lim="800000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4C5606A-1471-FAC5-F5F4-55488547C2E6}"/>
              </a:ext>
            </a:extLst>
          </p:cNvPr>
          <p:cNvSpPr txBox="1"/>
          <p:nvPr/>
        </p:nvSpPr>
        <p:spPr>
          <a:xfrm rot="19236647">
            <a:off x="5416181" y="4001248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200" dirty="0"/>
              <a:t>Validate Token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379CAF6-A3C4-E76C-B195-6D66DD406DF3}"/>
              </a:ext>
            </a:extLst>
          </p:cNvPr>
          <p:cNvSpPr/>
          <p:nvPr/>
        </p:nvSpPr>
        <p:spPr>
          <a:xfrm>
            <a:off x="5436756" y="4046330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6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228F574-0E68-89F1-688E-D57D22D32133}"/>
              </a:ext>
            </a:extLst>
          </p:cNvPr>
          <p:cNvSpPr/>
          <p:nvPr/>
        </p:nvSpPr>
        <p:spPr>
          <a:xfrm>
            <a:off x="2401588" y="2953362"/>
            <a:ext cx="165888" cy="16588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050" dirty="0"/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022FAE6-5153-C48C-1587-01FBB229F4B2}"/>
              </a:ext>
            </a:extLst>
          </p:cNvPr>
          <p:cNvSpPr txBox="1"/>
          <p:nvPr/>
        </p:nvSpPr>
        <p:spPr>
          <a:xfrm>
            <a:off x="2683005" y="2895766"/>
            <a:ext cx="1117606" cy="165887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1050" dirty="0"/>
              <a:t>200 OK  (Token accepted)</a:t>
            </a:r>
          </a:p>
        </p:txBody>
      </p:sp>
    </p:spTree>
    <p:extLst>
      <p:ext uri="{BB962C8B-B14F-4D97-AF65-F5344CB8AC3E}">
        <p14:creationId xmlns:p14="http://schemas.microsoft.com/office/powerpoint/2010/main" val="291605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2020.potx" id="{8DB30D02-B68A-B440-B256-B053A84EF895}" vid="{40975F32-9E97-5948-9009-9284A4AF2F8E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1870</TotalTime>
  <Words>355</Words>
  <Application>Microsoft Macintosh PowerPoint</Application>
  <PresentationFormat>On-screen Show (4:3)</PresentationFormat>
  <Paragraphs>103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Lucida Grande</vt:lpstr>
      <vt:lpstr>Verdana</vt:lpstr>
      <vt:lpstr>White</vt:lpstr>
      <vt:lpstr>OAuth 2.0 Updates: Use Case Diagrams</vt:lpstr>
      <vt:lpstr>Printer Registration with Device Authorization Grant (RFC 8626)</vt:lpstr>
      <vt:lpstr>Local Printing with OAuth 2.0 Access Control</vt:lpstr>
      <vt:lpstr>Cloud Printing with OAuth 2.0 Access Control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OAuth 2.0 Updates: Use Case Diagrams</dc:title>
  <dc:subject/>
  <dc:creator>Smith Kennedy</dc:creator>
  <cp:keywords/>
  <dc:description/>
  <cp:lastModifiedBy>Smith Kennedy</cp:lastModifiedBy>
  <cp:revision>2</cp:revision>
  <cp:lastPrinted>2019-03-25T21:04:32Z</cp:lastPrinted>
  <dcterms:created xsi:type="dcterms:W3CDTF">2022-08-23T15:10:24Z</dcterms:created>
  <dcterms:modified xsi:type="dcterms:W3CDTF">2022-09-02T05:38:13Z</dcterms:modified>
  <cp:category/>
</cp:coreProperties>
</file>