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sldIdLst>
    <p:sldId id="256" r:id="rId2"/>
    <p:sldId id="327" r:id="rId3"/>
    <p:sldId id="325" r:id="rId4"/>
    <p:sldId id="326" r:id="rId5"/>
    <p:sldId id="330" r:id="rId6"/>
    <p:sldId id="329" r:id="rId7"/>
    <p:sldId id="331" r:id="rId8"/>
    <p:sldId id="332" r:id="rId9"/>
    <p:sldId id="333" r:id="rId10"/>
    <p:sldId id="335" r:id="rId11"/>
    <p:sldId id="334" r:id="rId12"/>
    <p:sldId id="323" r:id="rId13"/>
    <p:sldId id="314" r:id="rId14"/>
    <p:sldId id="320" r:id="rId15"/>
    <p:sldId id="322" r:id="rId16"/>
    <p:sldId id="313" r:id="rId17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40640" marR="4064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1pPr>
    <a:lvl2pPr marL="40640" marR="40640" indent="3429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2pPr>
    <a:lvl3pPr marL="40640" marR="40640" indent="685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3pPr>
    <a:lvl4pPr marL="40640" marR="40640" indent="10287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4pPr>
    <a:lvl5pPr marL="40640" marR="4064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5pPr>
    <a:lvl6pPr marL="40640" marR="40640" indent="17145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6pPr>
    <a:lvl7pPr marL="40640" marR="40640" indent="2057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7pPr>
    <a:lvl8pPr marL="40640" marR="40640" indent="24003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8pPr>
    <a:lvl9pPr marL="40640" marR="4064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6FB7"/>
    <a:srgbClr val="F9F187"/>
    <a:srgbClr val="F9E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B01A6C6-78DD-B243-AB42-B8C3BE1228B7}" v="34" dt="2023-02-21T03:18:58.279"/>
  </p1510:revLst>
</p1510:revInfo>
</file>

<file path=ppt/tableStyles.xml><?xml version="1.0" encoding="utf-8"?>
<a:tblStyleLst xmlns:a="http://schemas.openxmlformats.org/drawingml/2006/main" def="{5940675A-B579-460E-94D1-54222C63F5DA}">
  <a:tblStyle styleId="{8F44A2F1-9E1F-4B54-A3A2-5F16C0AD49E2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28575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28575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85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Row>
  </a:tblStyle>
  <a:tblStyle styleId="{C7B018BB-80A7-4F77-B60F-C8B233D01FF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569"/>
    <p:restoredTop sz="86429"/>
  </p:normalViewPr>
  <p:slideViewPr>
    <p:cSldViewPr snapToGrid="0" snapToObjects="1">
      <p:cViewPr varScale="1">
        <p:scale>
          <a:sx n="219" d="100"/>
          <a:sy n="219" d="100"/>
        </p:scale>
        <p:origin x="1840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11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68995566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584200" latinLnBrk="0">
      <a:defRPr sz="1400">
        <a:latin typeface="Lucida Grande"/>
        <a:ea typeface="Lucida Grande"/>
        <a:cs typeface="Lucida Grande"/>
        <a:sym typeface="Lucida Grande"/>
      </a:defRPr>
    </a:lvl1pPr>
    <a:lvl2pPr indent="228600" defTabSz="584200" latinLnBrk="0">
      <a:defRPr sz="1400">
        <a:latin typeface="Lucida Grande"/>
        <a:ea typeface="Lucida Grande"/>
        <a:cs typeface="Lucida Grande"/>
        <a:sym typeface="Lucida Grande"/>
      </a:defRPr>
    </a:lvl2pPr>
    <a:lvl3pPr indent="457200" defTabSz="584200" latinLnBrk="0">
      <a:defRPr sz="1400">
        <a:latin typeface="Lucida Grande"/>
        <a:ea typeface="Lucida Grande"/>
        <a:cs typeface="Lucida Grande"/>
        <a:sym typeface="Lucida Grande"/>
      </a:defRPr>
    </a:lvl3pPr>
    <a:lvl4pPr indent="685800" defTabSz="584200" latinLnBrk="0">
      <a:defRPr sz="1400">
        <a:latin typeface="Lucida Grande"/>
        <a:ea typeface="Lucida Grande"/>
        <a:cs typeface="Lucida Grande"/>
        <a:sym typeface="Lucida Grande"/>
      </a:defRPr>
    </a:lvl4pPr>
    <a:lvl5pPr indent="914400" defTabSz="584200" latinLnBrk="0">
      <a:defRPr sz="1400">
        <a:latin typeface="Lucida Grande"/>
        <a:ea typeface="Lucida Grande"/>
        <a:cs typeface="Lucida Grande"/>
        <a:sym typeface="Lucida Grande"/>
      </a:defRPr>
    </a:lvl5pPr>
    <a:lvl6pPr indent="1143000" defTabSz="584200" latinLnBrk="0">
      <a:defRPr sz="1400">
        <a:latin typeface="Lucida Grande"/>
        <a:ea typeface="Lucida Grande"/>
        <a:cs typeface="Lucida Grande"/>
        <a:sym typeface="Lucida Grande"/>
      </a:defRPr>
    </a:lvl6pPr>
    <a:lvl7pPr indent="1371600" defTabSz="584200" latinLnBrk="0">
      <a:defRPr sz="1400">
        <a:latin typeface="Lucida Grande"/>
        <a:ea typeface="Lucida Grande"/>
        <a:cs typeface="Lucida Grande"/>
        <a:sym typeface="Lucida Grande"/>
      </a:defRPr>
    </a:lvl7pPr>
    <a:lvl8pPr indent="1600200" defTabSz="584200" latinLnBrk="0">
      <a:defRPr sz="1400">
        <a:latin typeface="Lucida Grande"/>
        <a:ea typeface="Lucida Grande"/>
        <a:cs typeface="Lucida Grande"/>
        <a:sym typeface="Lucida Grande"/>
      </a:defRPr>
    </a:lvl8pPr>
    <a:lvl9pPr indent="1828800" defTabSz="584200" latinLnBrk="0">
      <a:defRPr sz="1400">
        <a:latin typeface="Lucida Grande"/>
        <a:ea typeface="Lucida Grande"/>
        <a:cs typeface="Lucida Grande"/>
        <a:sym typeface="Lucida Grand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6149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50913" y="381000"/>
            <a:ext cx="3432175" cy="25733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lnSpc>
                <a:spcPct val="90000"/>
              </a:lnSpc>
              <a:buAutoNum type="arabicPeriod"/>
            </a:pPr>
            <a:r>
              <a:rPr lang="en-US" dirty="0"/>
              <a:t>IPP protected operation </a:t>
            </a:r>
            <a:r>
              <a:rPr lang="en-US" dirty="0">
                <a:sym typeface="Wingdings" pitchFamily="2" charset="2"/>
              </a:rPr>
              <a:t> Challenge for authentication</a:t>
            </a:r>
          </a:p>
          <a:p>
            <a:pPr marL="342900" indent="-342900">
              <a:lnSpc>
                <a:spcPct val="90000"/>
              </a:lnSpc>
              <a:buAutoNum type="arabicPeriod"/>
            </a:pPr>
            <a:r>
              <a:rPr lang="en-US" dirty="0">
                <a:sym typeface="Wingdings" pitchFamily="2" charset="2"/>
              </a:rPr>
              <a:t>OAuth 2.0 / OpenID discovery</a:t>
            </a:r>
          </a:p>
          <a:p>
            <a:pPr marL="342900" indent="-342900">
              <a:lnSpc>
                <a:spcPct val="90000"/>
              </a:lnSpc>
              <a:buAutoNum type="arabicPeriod"/>
            </a:pPr>
            <a:r>
              <a:rPr lang="en-US" dirty="0"/>
              <a:t>Authenticate and acquire grant code</a:t>
            </a:r>
          </a:p>
          <a:p>
            <a:pPr marL="342900" indent="-342900">
              <a:lnSpc>
                <a:spcPct val="90000"/>
              </a:lnSpc>
              <a:buAutoNum type="arabicPeriod"/>
            </a:pPr>
            <a:r>
              <a:rPr lang="en-US" dirty="0"/>
              <a:t>Acquire access tokens – additional access tokens via token exchange</a:t>
            </a:r>
          </a:p>
          <a:p>
            <a:pPr marL="342900" indent="-342900">
              <a:lnSpc>
                <a:spcPct val="90000"/>
              </a:lnSpc>
              <a:buAutoNum type="arabicPeriod"/>
            </a:pPr>
            <a:r>
              <a:rPr lang="en-US" dirty="0"/>
              <a:t>IPP protected operation with access token encoded as bearer token </a:t>
            </a:r>
            <a:r>
              <a:rPr lang="en-US" dirty="0">
                <a:sym typeface="Wingdings" pitchFamily="2" charset="2"/>
              </a:rPr>
              <a:t> SUCCESS!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47E1EE-0039-4797-B978-F453418260D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4854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50913" y="381000"/>
            <a:ext cx="3432175" cy="25733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lnSpc>
                <a:spcPct val="90000"/>
              </a:lnSpc>
              <a:buAutoNum type="arabicPeriod"/>
            </a:pPr>
            <a:r>
              <a:rPr lang="en-US" dirty="0"/>
              <a:t>IPP protected operation </a:t>
            </a:r>
            <a:r>
              <a:rPr lang="en-US" dirty="0">
                <a:sym typeface="Wingdings" pitchFamily="2" charset="2"/>
              </a:rPr>
              <a:t> Challenge for authentication</a:t>
            </a:r>
          </a:p>
          <a:p>
            <a:pPr marL="342900" indent="-342900">
              <a:lnSpc>
                <a:spcPct val="90000"/>
              </a:lnSpc>
              <a:buAutoNum type="arabicPeriod"/>
            </a:pPr>
            <a:r>
              <a:rPr lang="en-US" dirty="0">
                <a:sym typeface="Wingdings" pitchFamily="2" charset="2"/>
              </a:rPr>
              <a:t>OAuth 2.0 / OpenID discovery</a:t>
            </a:r>
          </a:p>
          <a:p>
            <a:pPr marL="342900" indent="-342900">
              <a:lnSpc>
                <a:spcPct val="90000"/>
              </a:lnSpc>
              <a:buAutoNum type="arabicPeriod"/>
            </a:pPr>
            <a:r>
              <a:rPr lang="en-US" dirty="0"/>
              <a:t>Authenticate and acquire grant code</a:t>
            </a:r>
          </a:p>
          <a:p>
            <a:pPr marL="342900" indent="-342900">
              <a:lnSpc>
                <a:spcPct val="90000"/>
              </a:lnSpc>
              <a:buAutoNum type="arabicPeriod"/>
            </a:pPr>
            <a:r>
              <a:rPr lang="en-US" dirty="0"/>
              <a:t>Acquire access tokens – additional access tokens via token exchange</a:t>
            </a:r>
          </a:p>
          <a:p>
            <a:pPr marL="342900" indent="-342900">
              <a:lnSpc>
                <a:spcPct val="90000"/>
              </a:lnSpc>
              <a:buAutoNum type="arabicPeriod"/>
            </a:pPr>
            <a:r>
              <a:rPr lang="en-US" dirty="0"/>
              <a:t>IPP protected operation with access token encoded as bearer token </a:t>
            </a:r>
            <a:r>
              <a:rPr lang="en-US" dirty="0">
                <a:sym typeface="Wingdings" pitchFamily="2" charset="2"/>
              </a:rPr>
              <a:t> SUCCESS!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47E1EE-0039-4797-B978-F453418260D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5594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50913" y="381000"/>
            <a:ext cx="3432175" cy="25733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lnSpc>
                <a:spcPct val="90000"/>
              </a:lnSpc>
              <a:buAutoNum type="arabicPeriod"/>
            </a:pPr>
            <a:r>
              <a:rPr lang="en-US" dirty="0"/>
              <a:t>IPP protected operation </a:t>
            </a:r>
            <a:r>
              <a:rPr lang="en-US" dirty="0">
                <a:sym typeface="Wingdings" pitchFamily="2" charset="2"/>
              </a:rPr>
              <a:t> Challenge for authentication</a:t>
            </a:r>
          </a:p>
          <a:p>
            <a:pPr marL="342900" indent="-342900">
              <a:lnSpc>
                <a:spcPct val="90000"/>
              </a:lnSpc>
              <a:buAutoNum type="arabicPeriod"/>
            </a:pPr>
            <a:r>
              <a:rPr lang="en-US" dirty="0">
                <a:sym typeface="Wingdings" pitchFamily="2" charset="2"/>
              </a:rPr>
              <a:t>OAuth 2.0 / OpenID discovery</a:t>
            </a:r>
          </a:p>
          <a:p>
            <a:pPr marL="342900" indent="-342900">
              <a:lnSpc>
                <a:spcPct val="90000"/>
              </a:lnSpc>
              <a:buAutoNum type="arabicPeriod"/>
            </a:pPr>
            <a:r>
              <a:rPr lang="en-US" dirty="0"/>
              <a:t>Authenticate and acquire grant code</a:t>
            </a:r>
          </a:p>
          <a:p>
            <a:pPr marL="342900" indent="-342900">
              <a:lnSpc>
                <a:spcPct val="90000"/>
              </a:lnSpc>
              <a:buAutoNum type="arabicPeriod"/>
            </a:pPr>
            <a:r>
              <a:rPr lang="en-US" dirty="0"/>
              <a:t>Acquire access tokens – additional access tokens via token exchange</a:t>
            </a:r>
          </a:p>
          <a:p>
            <a:pPr marL="342900" indent="-342900">
              <a:lnSpc>
                <a:spcPct val="90000"/>
              </a:lnSpc>
              <a:buAutoNum type="arabicPeriod"/>
            </a:pPr>
            <a:r>
              <a:rPr lang="en-US" dirty="0"/>
              <a:t>IPP protected operation with access token encoded as bearer token </a:t>
            </a:r>
            <a:r>
              <a:rPr lang="en-US" dirty="0">
                <a:sym typeface="Wingdings" pitchFamily="2" charset="2"/>
              </a:rPr>
              <a:t> SUCCESS!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47E1EE-0039-4797-B978-F453418260D1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6063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50913" y="381000"/>
            <a:ext cx="3432175" cy="25733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lnSpc>
                <a:spcPct val="90000"/>
              </a:lnSpc>
              <a:buAutoNum type="arabicPeriod"/>
            </a:pPr>
            <a:r>
              <a:rPr lang="en-US" dirty="0"/>
              <a:t>IPP protected operation </a:t>
            </a:r>
            <a:r>
              <a:rPr lang="en-US" dirty="0">
                <a:sym typeface="Wingdings" pitchFamily="2" charset="2"/>
              </a:rPr>
              <a:t> Challenge for authentication</a:t>
            </a:r>
          </a:p>
          <a:p>
            <a:pPr marL="342900" indent="-342900">
              <a:lnSpc>
                <a:spcPct val="90000"/>
              </a:lnSpc>
              <a:buAutoNum type="arabicPeriod"/>
            </a:pPr>
            <a:r>
              <a:rPr lang="en-US" dirty="0">
                <a:sym typeface="Wingdings" pitchFamily="2" charset="2"/>
              </a:rPr>
              <a:t>OAuth 2.0 / OpenID discovery</a:t>
            </a:r>
          </a:p>
          <a:p>
            <a:pPr marL="342900" indent="-342900">
              <a:lnSpc>
                <a:spcPct val="90000"/>
              </a:lnSpc>
              <a:buAutoNum type="arabicPeriod"/>
            </a:pPr>
            <a:r>
              <a:rPr lang="en-US" dirty="0"/>
              <a:t>Authenticate and acquire grant code</a:t>
            </a:r>
          </a:p>
          <a:p>
            <a:pPr marL="342900" indent="-342900">
              <a:lnSpc>
                <a:spcPct val="90000"/>
              </a:lnSpc>
              <a:buAutoNum type="arabicPeriod"/>
            </a:pPr>
            <a:r>
              <a:rPr lang="en-US" dirty="0"/>
              <a:t>Acquire access tokens – additional access tokens via token exchange</a:t>
            </a:r>
          </a:p>
          <a:p>
            <a:pPr marL="342900" indent="-342900">
              <a:lnSpc>
                <a:spcPct val="90000"/>
              </a:lnSpc>
              <a:buAutoNum type="arabicPeriod"/>
            </a:pPr>
            <a:r>
              <a:rPr lang="en-US" dirty="0"/>
              <a:t>IPP protected operation with access token encoded as bearer token </a:t>
            </a:r>
            <a:r>
              <a:rPr lang="en-US" dirty="0">
                <a:sym typeface="Wingdings" pitchFamily="2" charset="2"/>
              </a:rPr>
              <a:t> SUCCESS!</a:t>
            </a:r>
          </a:p>
          <a:p>
            <a:pPr marL="342900" indent="-342900">
              <a:lnSpc>
                <a:spcPct val="90000"/>
              </a:lnSpc>
              <a:buAutoNum type="arabicPeriod"/>
            </a:pPr>
            <a:r>
              <a:rPr lang="en-US" dirty="0">
                <a:sym typeface="Wingdings" pitchFamily="2" charset="2"/>
              </a:rPr>
              <a:t>Cloud print service sends job to local printer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47E1EE-0039-4797-B978-F453418260D1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1167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50913" y="381000"/>
            <a:ext cx="3432175" cy="25733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lnSpc>
                <a:spcPct val="90000"/>
              </a:lnSpc>
              <a:buAutoNum type="arabicPeriod"/>
            </a:pPr>
            <a:r>
              <a:rPr lang="en-US" dirty="0"/>
              <a:t>IPP protected operation </a:t>
            </a:r>
            <a:r>
              <a:rPr lang="en-US" dirty="0">
                <a:sym typeface="Wingdings" pitchFamily="2" charset="2"/>
              </a:rPr>
              <a:t> Challenge for authentication</a:t>
            </a:r>
          </a:p>
          <a:p>
            <a:pPr marL="342900" indent="-342900">
              <a:lnSpc>
                <a:spcPct val="90000"/>
              </a:lnSpc>
              <a:buAutoNum type="arabicPeriod"/>
            </a:pPr>
            <a:r>
              <a:rPr lang="en-US" dirty="0">
                <a:sym typeface="Wingdings" pitchFamily="2" charset="2"/>
              </a:rPr>
              <a:t>OAuth 2.0 / OpenID discovery</a:t>
            </a:r>
          </a:p>
          <a:p>
            <a:pPr marL="342900" indent="-342900">
              <a:lnSpc>
                <a:spcPct val="90000"/>
              </a:lnSpc>
              <a:buAutoNum type="arabicPeriod"/>
            </a:pPr>
            <a:r>
              <a:rPr lang="en-US" dirty="0"/>
              <a:t>Authenticate and acquire grant code</a:t>
            </a:r>
          </a:p>
          <a:p>
            <a:pPr marL="342900" indent="-342900">
              <a:lnSpc>
                <a:spcPct val="90000"/>
              </a:lnSpc>
              <a:buAutoNum type="arabicPeriod"/>
            </a:pPr>
            <a:r>
              <a:rPr lang="en-US" dirty="0"/>
              <a:t>Acquire access tokens – additional access tokens via token exchange</a:t>
            </a:r>
          </a:p>
          <a:p>
            <a:pPr marL="342900" indent="-342900">
              <a:lnSpc>
                <a:spcPct val="90000"/>
              </a:lnSpc>
              <a:buAutoNum type="arabicPeriod"/>
            </a:pPr>
            <a:r>
              <a:rPr lang="en-US" dirty="0"/>
              <a:t>IPP protected operation with access token encoded as bearer token </a:t>
            </a:r>
            <a:r>
              <a:rPr lang="en-US" dirty="0">
                <a:sym typeface="Wingdings" pitchFamily="2" charset="2"/>
              </a:rPr>
              <a:t> SUCCESS!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47E1EE-0039-4797-B978-F453418260D1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1323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50913" y="381000"/>
            <a:ext cx="3432175" cy="25733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lnSpc>
                <a:spcPct val="90000"/>
              </a:lnSpc>
              <a:buAutoNum type="arabicPeriod"/>
            </a:pPr>
            <a:r>
              <a:rPr lang="en-US" dirty="0"/>
              <a:t>IPP protected operation </a:t>
            </a:r>
            <a:r>
              <a:rPr lang="en-US" dirty="0">
                <a:sym typeface="Wingdings" pitchFamily="2" charset="2"/>
              </a:rPr>
              <a:t> Challenge for authentication</a:t>
            </a:r>
          </a:p>
          <a:p>
            <a:pPr marL="342900" indent="-342900">
              <a:lnSpc>
                <a:spcPct val="90000"/>
              </a:lnSpc>
              <a:buAutoNum type="arabicPeriod"/>
            </a:pPr>
            <a:r>
              <a:rPr lang="en-US" dirty="0">
                <a:sym typeface="Wingdings" pitchFamily="2" charset="2"/>
              </a:rPr>
              <a:t>OAuth 2.0 / OpenID discovery</a:t>
            </a:r>
          </a:p>
          <a:p>
            <a:pPr marL="342900" indent="-342900">
              <a:lnSpc>
                <a:spcPct val="90000"/>
              </a:lnSpc>
              <a:buAutoNum type="arabicPeriod"/>
            </a:pPr>
            <a:r>
              <a:rPr lang="en-US" dirty="0"/>
              <a:t>Authenticate and acquire grant code</a:t>
            </a:r>
          </a:p>
          <a:p>
            <a:pPr marL="342900" indent="-342900">
              <a:lnSpc>
                <a:spcPct val="90000"/>
              </a:lnSpc>
              <a:buAutoNum type="arabicPeriod"/>
            </a:pPr>
            <a:r>
              <a:rPr lang="en-US" dirty="0"/>
              <a:t>Acquire access tokens – additional access tokens via token exchange</a:t>
            </a:r>
          </a:p>
          <a:p>
            <a:pPr marL="342900" indent="-342900">
              <a:lnSpc>
                <a:spcPct val="90000"/>
              </a:lnSpc>
              <a:buAutoNum type="arabicPeriod"/>
            </a:pPr>
            <a:r>
              <a:rPr lang="en-US" dirty="0"/>
              <a:t>IPP protected operation with access token encoded as bearer token </a:t>
            </a:r>
            <a:r>
              <a:rPr lang="en-US" dirty="0">
                <a:sym typeface="Wingdings" pitchFamily="2" charset="2"/>
              </a:rPr>
              <a:t> SUCCESS!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47E1EE-0039-4797-B978-F453418260D1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947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/>
        </p:nvSpPr>
        <p:spPr>
          <a:xfrm>
            <a:off x="419100" y="2565400"/>
            <a:ext cx="5912555" cy="520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3600" b="1">
                <a:solidFill>
                  <a:srgbClr val="5D70B7"/>
                </a:solidFill>
                <a:uFill>
                  <a:solidFill>
                    <a:srgbClr val="5D70B7"/>
                  </a:solidFill>
                </a:uFill>
              </a:defRPr>
            </a:lvl1pPr>
          </a:lstStyle>
          <a:p>
            <a:r>
              <a:t>The Printer Working Group</a:t>
            </a:r>
          </a:p>
        </p:txBody>
      </p:sp>
      <p:pic>
        <p:nvPicPr>
          <p:cNvPr id="18" name="pwg-transparency.pn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" y="457200"/>
            <a:ext cx="1905000" cy="2068620"/>
          </a:xfrm>
          <a:prstGeom prst="rect">
            <a:avLst/>
          </a:prstGeom>
        </p:spPr>
      </p:pic>
      <p:sp>
        <p:nvSpPr>
          <p:cNvPr id="20" name="Shape 20"/>
          <p:cNvSpPr/>
          <p:nvPr/>
        </p:nvSpPr>
        <p:spPr>
          <a:xfrm>
            <a:off x="2311400" y="2374900"/>
            <a:ext cx="301635" cy="2494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>
              <a:defRPr sz="1100"/>
            </a:lvl1pPr>
          </a:lstStyle>
          <a:p>
            <a:r>
              <a:t>®</a:t>
            </a:r>
          </a:p>
        </p:txBody>
      </p:sp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457200" y="3187700"/>
            <a:ext cx="8229600" cy="127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22" name="Shape 22"/>
          <p:cNvSpPr>
            <a:spLocks noGrp="1"/>
          </p:cNvSpPr>
          <p:nvPr>
            <p:ph type="body" sz="half" idx="1"/>
          </p:nvPr>
        </p:nvSpPr>
        <p:spPr>
          <a:xfrm>
            <a:off x="457200" y="4445000"/>
            <a:ext cx="8229600" cy="2032000"/>
          </a:xfrm>
          <a:prstGeom prst="rect">
            <a:avLst/>
          </a:prstGeom>
        </p:spPr>
        <p:txBody>
          <a:bodyPr/>
          <a:lstStyle>
            <a:lvl1pPr marL="0" indent="0">
              <a:buSzTx/>
              <a:buNone/>
              <a:defRPr sz="2400"/>
            </a:lvl1pPr>
            <a:lvl2pPr marL="0" indent="0">
              <a:buSzTx/>
              <a:buNone/>
              <a:defRPr sz="2400"/>
            </a:lvl2pPr>
            <a:lvl3pPr marL="0" indent="0">
              <a:buSzTx/>
              <a:buNone/>
              <a:defRPr sz="2400"/>
            </a:lvl3pPr>
            <a:lvl4pPr marL="0" indent="0">
              <a:buSzTx/>
              <a:buNone/>
              <a:defRPr sz="2400"/>
            </a:lvl4pPr>
            <a:lvl5pPr marL="0" indent="0">
              <a:buSzTx/>
              <a:buNone/>
              <a:defRPr sz="2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DA002-A9F7-4025-93E2-3CE42C904922}" type="datetime1">
              <a:rPr lang="en-US"/>
              <a:t>2/16/23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720E-C72B-42F0-AD69-52D60E3C605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34251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300">
            <a:extLst>
              <a:ext uri="{FF2B5EF4-FFF2-40B4-BE49-F238E27FC236}">
                <a16:creationId xmlns:a16="http://schemas.microsoft.com/office/drawing/2014/main" id="{B67249C2-F919-FB43-A3E8-432384B3F9C2}"/>
              </a:ext>
            </a:extLst>
          </p:cNvPr>
          <p:cNvSpPr/>
          <p:nvPr userDrawn="1"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5D6FB7"/>
          </a:solidFill>
          <a:ln>
            <a:miter lim="400000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2" name="Shape 2"/>
          <p:cNvSpPr/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5D6FB7"/>
          </a:solidFill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5130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>
            <a:lvl2pPr marL="783590" indent="-285750">
              <a:spcBef>
                <a:spcPts val="400"/>
              </a:spcBef>
              <a:defRPr sz="1800"/>
            </a:lvl2pPr>
            <a:lvl3pPr marL="1183639" indent="-228600">
              <a:defRPr sz="1800"/>
            </a:lvl3pPr>
            <a:lvl4pPr marL="1640839" indent="-228600">
              <a:spcBef>
                <a:spcPts val="300"/>
              </a:spcBef>
              <a:defRPr sz="1400"/>
            </a:lvl4pPr>
            <a:lvl5pPr marL="2098039" indent="-228600">
              <a:spcBef>
                <a:spcPts val="300"/>
              </a:spcBef>
              <a:defRPr sz="1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3" name="pwg-4dark-bkgrnd-transparency.png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66100" y="127000"/>
            <a:ext cx="851804" cy="889000"/>
          </a:xfrm>
          <a:prstGeom prst="rect">
            <a:avLst/>
          </a:prstGeom>
        </p:spPr>
      </p:pic>
      <p:sp>
        <p:nvSpPr>
          <p:cNvPr id="6" name="Shape 6"/>
          <p:cNvSpPr/>
          <p:nvPr/>
        </p:nvSpPr>
        <p:spPr>
          <a:xfrm>
            <a:off x="8813800" y="787400"/>
            <a:ext cx="245447" cy="1753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marL="57799" marR="57799" defTabSz="1295400">
              <a:defRPr sz="600"/>
            </a:lvl1pPr>
          </a:lstStyle>
          <a:p>
            <a:r>
              <a:t>®</a:t>
            </a:r>
          </a:p>
        </p:txBody>
      </p:sp>
      <p:sp>
        <p:nvSpPr>
          <p:cNvPr id="7" name="Shape 7"/>
          <p:cNvSpPr>
            <a:spLocks noGrp="1"/>
          </p:cNvSpPr>
          <p:nvPr>
            <p:ph type="title"/>
          </p:nvPr>
        </p:nvSpPr>
        <p:spPr>
          <a:xfrm>
            <a:off x="457200" y="46037"/>
            <a:ext cx="7569200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b"/>
          <a:lstStyle/>
          <a:p>
            <a:r>
              <a:t>Title Text</a:t>
            </a:r>
          </a:p>
        </p:txBody>
      </p:sp>
      <p:sp>
        <p:nvSpPr>
          <p:cNvPr id="14" name="Shape 303">
            <a:extLst>
              <a:ext uri="{FF2B5EF4-FFF2-40B4-BE49-F238E27FC236}">
                <a16:creationId xmlns:a16="http://schemas.microsoft.com/office/drawing/2014/main" id="{D6751747-1FDD-7544-A3EA-07F79A4C8066}"/>
              </a:ext>
            </a:extLst>
          </p:cNvPr>
          <p:cNvSpPr/>
          <p:nvPr userDrawn="1"/>
        </p:nvSpPr>
        <p:spPr>
          <a:xfrm>
            <a:off x="127000" y="6661796"/>
            <a:ext cx="8547100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buClr>
                <a:srgbClr val="000000"/>
              </a:buClr>
              <a:buFont typeface="Arial"/>
              <a:defRPr sz="1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</a:lstStyle>
          <a:p>
            <a:r>
              <a:rPr dirty="0"/>
              <a:t>Copyright </a:t>
            </a:r>
            <a:r>
              <a:t>© </a:t>
            </a:r>
            <a:r>
              <a:rPr lang="en-US"/>
              <a:t>2022 </a:t>
            </a:r>
            <a:r>
              <a:rPr lang="en-US" dirty="0"/>
              <a:t>The Printer Working Group</a:t>
            </a:r>
            <a:r>
              <a:rPr dirty="0"/>
              <a:t>. All rights reserved. The IPP Everywhere and PWG logos are registered trademarks of the IEEE-ISTO.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transition spd="med"/>
  <p:hf hdr="0" ftr="0" dt="0"/>
  <p:txStyles>
    <p:titleStyle>
      <a:lvl1pPr marL="40640" marR="40640" indent="0" algn="l" defTabSz="9144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1pPr>
      <a:lvl2pPr marL="40640" marR="40640" indent="228600" algn="l" defTabSz="9144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2pPr>
      <a:lvl3pPr marL="40640" marR="40640" indent="457200" algn="l" defTabSz="9144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3pPr>
      <a:lvl4pPr marL="40640" marR="40640" indent="685800" algn="l" defTabSz="9144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4pPr>
      <a:lvl5pPr marL="40640" marR="40640" indent="914400" algn="l" defTabSz="9144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5pPr>
      <a:lvl6pPr marL="40640" marR="40640" indent="1143000" algn="l" defTabSz="9144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6pPr>
      <a:lvl7pPr marL="40640" marR="40640" indent="1371600" algn="l" defTabSz="9144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7pPr>
      <a:lvl8pPr marL="40640" marR="40640" indent="1600200" algn="l" defTabSz="9144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8pPr>
      <a:lvl9pPr marL="40640" marR="40640" indent="1828800" algn="l" defTabSz="9144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9pPr>
    </p:titleStyle>
    <p:bodyStyle>
      <a:lvl1pPr marL="383540" marR="40640" indent="-342900" algn="l" defTabSz="914400" rtl="0" eaLnBrk="1" latinLnBrk="0" hangingPunct="1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1pPr>
      <a:lvl2pPr marL="847089" marR="40640" indent="-349249" algn="l" defTabSz="914400" rtl="0" eaLnBrk="1" latinLnBrk="0" hangingPunct="1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2pPr>
      <a:lvl3pPr marL="1234439" marR="40640" indent="-279400" algn="l" defTabSz="914400" rtl="0" eaLnBrk="1" latinLnBrk="0" hangingPunct="1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3pPr>
      <a:lvl4pPr marL="1771468" marR="40640" indent="-359228" algn="l" defTabSz="914400" rtl="0" eaLnBrk="1" latinLnBrk="0" hangingPunct="1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4pPr>
      <a:lvl5pPr marL="2228668" marR="40640" indent="-359228" algn="l" defTabSz="914400" rtl="0" eaLnBrk="1" latinLnBrk="0" hangingPunct="1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5pPr>
      <a:lvl6pPr marL="2228668" marR="40640" indent="-359228" algn="l" defTabSz="914400" rtl="0" eaLnBrk="1" latinLnBrk="0" hangingPunct="1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6pPr>
      <a:lvl7pPr marL="2228668" marR="40640" indent="-359228" algn="l" defTabSz="914400" rtl="0" eaLnBrk="1" latinLnBrk="0" hangingPunct="1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7pPr>
      <a:lvl8pPr marL="2228668" marR="40640" indent="-359228" algn="l" defTabSz="914400" rtl="0" eaLnBrk="1" latinLnBrk="0" hangingPunct="1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8pPr>
      <a:lvl9pPr marL="2228668" marR="40640" indent="-359228" algn="l" defTabSz="914400" rtl="0" eaLnBrk="1" latinLnBrk="0" hangingPunct="1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9pPr>
    </p:bodyStyle>
    <p:otherStyle>
      <a:lvl1pPr marL="0" marR="0" indent="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1pPr>
      <a:lvl2pPr marL="0" marR="0" indent="2286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2pPr>
      <a:lvl3pPr marL="0" marR="0" indent="4572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3pPr>
      <a:lvl4pPr marL="0" marR="0" indent="6858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4pPr>
      <a:lvl5pPr marL="0" marR="0" indent="9144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5pPr>
      <a:lvl6pPr marL="0" marR="0" indent="11430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6pPr>
      <a:lvl7pPr marL="0" marR="0" indent="13716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7pPr>
      <a:lvl8pPr marL="0" marR="0" indent="16002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8pPr>
      <a:lvl9pPr marL="0" marR="0" indent="18288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0"/>
          <a:lstStyle/>
          <a:p>
            <a:r>
              <a:rPr lang="en-US" dirty="0"/>
              <a:t>OAuth 2.0 Updates:</a:t>
            </a:r>
            <a:br>
              <a:rPr lang="en-US" dirty="0"/>
            </a:br>
            <a:r>
              <a:rPr lang="en-US" dirty="0"/>
              <a:t>Trust Analysis and Use Case Diagrams</a:t>
            </a:r>
            <a:endParaRPr dirty="0"/>
          </a:p>
        </p:txBody>
      </p:sp>
      <p:sp>
        <p:nvSpPr>
          <p:cNvPr id="74" name="Shape 74"/>
          <p:cNvSpPr>
            <a:spLocks noGrp="1"/>
          </p:cNvSpPr>
          <p:nvPr>
            <p:ph type="body" sz="half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endParaRPr lang="en-US" sz="1800" dirty="0"/>
          </a:p>
          <a:p>
            <a:r>
              <a:rPr lang="en-US" sz="1800" dirty="0"/>
              <a:t>Smith Kennedy, HP Inc.</a:t>
            </a:r>
          </a:p>
          <a:p>
            <a:r>
              <a:rPr lang="en-US" sz="1800" dirty="0"/>
              <a:t>2023-02-17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4964E-822A-A100-B56E-B3B1F6095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7. Client Trusts AUTHZ &amp; Printer Know Each Other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3C2E51-C952-E924-9B20-F9A95BE49C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640" indent="0">
              <a:buNone/>
            </a:pPr>
            <a:r>
              <a:rPr lang="en-US" dirty="0"/>
              <a:t>Options</a:t>
            </a:r>
          </a:p>
          <a:p>
            <a:r>
              <a:rPr lang="en-US" dirty="0"/>
              <a:t>Printer hostname / URI provided to AUTHZ as resource identifier</a:t>
            </a:r>
          </a:p>
          <a:p>
            <a:r>
              <a:rPr lang="en-US" dirty="0"/>
              <a:t>Certificate validation of AUTHZ and Printer match</a:t>
            </a:r>
          </a:p>
          <a:p>
            <a:r>
              <a:rPr lang="en-US" dirty="0"/>
              <a:t>JWE resource identifier generated on demand from the printer by the AUTHZ is given to client for use in token exchange</a:t>
            </a:r>
          </a:p>
          <a:p>
            <a:r>
              <a:rPr lang="en-US" dirty="0"/>
              <a:t>Printer certificate fingerprint provided to AUTHZ as resource identifier</a:t>
            </a:r>
          </a:p>
          <a:p>
            <a:r>
              <a:rPr lang="en-US"/>
              <a:t>Other options???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34E2B9-FB52-3195-D91E-AA325D486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720E-C72B-42F0-AD69-52D60E3C605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4632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7DE96D-6B2D-B246-5224-5D77C0968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Cases</a:t>
            </a:r>
          </a:p>
        </p:txBody>
      </p:sp>
    </p:spTree>
    <p:extLst>
      <p:ext uri="{BB962C8B-B14F-4D97-AF65-F5344CB8AC3E}">
        <p14:creationId xmlns:p14="http://schemas.microsoft.com/office/powerpoint/2010/main" val="2653284289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6F92696-AE29-71DB-E1E6-8EA8641CD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Case 1: Local Printing with</a:t>
            </a:r>
            <a:br>
              <a:rPr lang="en-US" dirty="0"/>
            </a:br>
            <a:r>
              <a:rPr lang="en-US" dirty="0"/>
              <a:t>OAuth 2.0 Access Control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0B3F10-ABDA-CBB4-DBBE-9483E00B9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720E-C72B-42F0-AD69-52D60E3C605E}" type="slidenum">
              <a:rPr lang="en-US" smtClean="0"/>
              <a:pPr/>
              <a:t>12</a:t>
            </a:fld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3C2D0BD-C452-472A-5B1E-71DEE8320334}"/>
              </a:ext>
            </a:extLst>
          </p:cNvPr>
          <p:cNvGrpSpPr/>
          <p:nvPr/>
        </p:nvGrpSpPr>
        <p:grpSpPr>
          <a:xfrm>
            <a:off x="6586195" y="2001318"/>
            <a:ext cx="2227935" cy="1202409"/>
            <a:chOff x="8779306" y="1525919"/>
            <a:chExt cx="2969806" cy="1602795"/>
          </a:xfrm>
        </p:grpSpPr>
        <p:pic>
          <p:nvPicPr>
            <p:cNvPr id="15" name="Graphic 14">
              <a:extLst>
                <a:ext uri="{FF2B5EF4-FFF2-40B4-BE49-F238E27FC236}">
                  <a16:creationId xmlns:a16="http://schemas.microsoft.com/office/drawing/2014/main" id="{EE861407-9728-ADC0-984D-7B78AA623D2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779306" y="1525919"/>
              <a:ext cx="2065824" cy="1602795"/>
            </a:xfrm>
            <a:prstGeom prst="rect">
              <a:avLst/>
            </a:prstGeom>
          </p:spPr>
        </p:pic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2A40ACE7-593F-26DE-E126-C997D4823144}"/>
                </a:ext>
              </a:extLst>
            </p:cNvPr>
            <p:cNvSpPr txBox="1"/>
            <p:nvPr/>
          </p:nvSpPr>
          <p:spPr>
            <a:xfrm>
              <a:off x="11050833" y="1835791"/>
              <a:ext cx="698279" cy="57555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200" dirty="0"/>
                <a:t>Local</a:t>
              </a:r>
            </a:p>
            <a:p>
              <a:pPr algn="ctr">
                <a:lnSpc>
                  <a:spcPct val="90000"/>
                </a:lnSpc>
              </a:pPr>
              <a:r>
                <a:rPr lang="en-US" sz="1200" dirty="0"/>
                <a:t>Printer</a:t>
              </a:r>
            </a:p>
          </p:txBody>
        </p:sp>
      </p:grp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122132D8-239F-C0B9-7FF3-09CECC4F8B1E}"/>
              </a:ext>
            </a:extLst>
          </p:cNvPr>
          <p:cNvCxnSpPr>
            <a:cxnSpLocks/>
          </p:cNvCxnSpPr>
          <p:nvPr/>
        </p:nvCxnSpPr>
        <p:spPr>
          <a:xfrm>
            <a:off x="2123736" y="2283158"/>
            <a:ext cx="3916600" cy="0"/>
          </a:xfrm>
          <a:prstGeom prst="straightConnector1">
            <a:avLst/>
          </a:prstGeom>
          <a:ln w="19050">
            <a:solidFill>
              <a:schemeClr val="tx1"/>
            </a:solidFill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460086A6-1A68-8810-DC6B-5CF1A2CD9725}"/>
              </a:ext>
            </a:extLst>
          </p:cNvPr>
          <p:cNvCxnSpPr>
            <a:cxnSpLocks/>
          </p:cNvCxnSpPr>
          <p:nvPr/>
        </p:nvCxnSpPr>
        <p:spPr>
          <a:xfrm flipH="1">
            <a:off x="2085199" y="2352528"/>
            <a:ext cx="3955138" cy="0"/>
          </a:xfrm>
          <a:prstGeom prst="straightConnector1">
            <a:avLst/>
          </a:prstGeom>
          <a:ln w="19050">
            <a:solidFill>
              <a:schemeClr val="tx1"/>
            </a:solidFill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0CD7A57B-7130-0D62-5A04-0DC2D4FC102F}"/>
              </a:ext>
            </a:extLst>
          </p:cNvPr>
          <p:cNvSpPr txBox="1"/>
          <p:nvPr/>
        </p:nvSpPr>
        <p:spPr>
          <a:xfrm>
            <a:off x="2530425" y="2371575"/>
            <a:ext cx="1117606" cy="16588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050" dirty="0">
                <a:solidFill>
                  <a:srgbClr val="FF0000"/>
                </a:solidFill>
              </a:rPr>
              <a:t>HTTP 401 Unauthorized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8AF3F07-9F95-2DBA-8209-45554F9E78A4}"/>
              </a:ext>
            </a:extLst>
          </p:cNvPr>
          <p:cNvSpPr txBox="1"/>
          <p:nvPr/>
        </p:nvSpPr>
        <p:spPr>
          <a:xfrm>
            <a:off x="2461699" y="2039102"/>
            <a:ext cx="1117606" cy="16588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050" dirty="0"/>
              <a:t>IPP protected operation (e.g., Create-Job, Validate-Job, Get-Jobs)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04819DD8-2274-629A-DF6D-DB8C333F302D}"/>
              </a:ext>
            </a:extLst>
          </p:cNvPr>
          <p:cNvSpPr/>
          <p:nvPr/>
        </p:nvSpPr>
        <p:spPr>
          <a:xfrm>
            <a:off x="2177442" y="2015145"/>
            <a:ext cx="165888" cy="165888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050" dirty="0"/>
              <a:t>1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24407133-2D51-42C1-6D14-C29910B1DAD8}"/>
              </a:ext>
            </a:extLst>
          </p:cNvPr>
          <p:cNvSpPr/>
          <p:nvPr/>
        </p:nvSpPr>
        <p:spPr>
          <a:xfrm>
            <a:off x="1082729" y="3545836"/>
            <a:ext cx="165888" cy="165888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050" dirty="0"/>
              <a:t>2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24058652-A0D3-411A-1B81-2C4F5708E1E5}"/>
              </a:ext>
            </a:extLst>
          </p:cNvPr>
          <p:cNvSpPr/>
          <p:nvPr/>
        </p:nvSpPr>
        <p:spPr>
          <a:xfrm>
            <a:off x="1530634" y="3518555"/>
            <a:ext cx="165888" cy="165888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050" dirty="0"/>
              <a:t>3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0A4A721-EBFE-19DA-6917-9FEFF0E9D976}"/>
              </a:ext>
            </a:extLst>
          </p:cNvPr>
          <p:cNvSpPr txBox="1"/>
          <p:nvPr/>
        </p:nvSpPr>
        <p:spPr>
          <a:xfrm rot="3565023">
            <a:off x="942924" y="4152163"/>
            <a:ext cx="1117606" cy="16588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200" dirty="0"/>
              <a:t>Discovery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4CFBA45-55D0-607A-1A77-1782E3BEFE03}"/>
              </a:ext>
            </a:extLst>
          </p:cNvPr>
          <p:cNvSpPr txBox="1"/>
          <p:nvPr/>
        </p:nvSpPr>
        <p:spPr>
          <a:xfrm rot="3589461">
            <a:off x="1395898" y="4118635"/>
            <a:ext cx="1117606" cy="16588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200" dirty="0"/>
              <a:t>Auth &amp; Grant Code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DF0084BD-5A77-CDDA-4F82-5DC323B9BCDD}"/>
              </a:ext>
            </a:extLst>
          </p:cNvPr>
          <p:cNvCxnSpPr>
            <a:cxnSpLocks/>
          </p:cNvCxnSpPr>
          <p:nvPr/>
        </p:nvCxnSpPr>
        <p:spPr>
          <a:xfrm>
            <a:off x="2137139" y="2802808"/>
            <a:ext cx="3916600" cy="0"/>
          </a:xfrm>
          <a:prstGeom prst="straightConnector1">
            <a:avLst/>
          </a:prstGeom>
          <a:ln w="19050">
            <a:solidFill>
              <a:schemeClr val="tx1"/>
            </a:solidFill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3FBC4542-0436-D481-1971-95259C0AB080}"/>
              </a:ext>
            </a:extLst>
          </p:cNvPr>
          <p:cNvSpPr txBox="1"/>
          <p:nvPr/>
        </p:nvSpPr>
        <p:spPr>
          <a:xfrm>
            <a:off x="2529664" y="2647751"/>
            <a:ext cx="1117606" cy="16588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050" dirty="0"/>
              <a:t>IPP protected operation with Device Access Token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26D3370-3CC4-58C3-7327-95BA5E8F0D7E}"/>
              </a:ext>
            </a:extLst>
          </p:cNvPr>
          <p:cNvSpPr txBox="1"/>
          <p:nvPr/>
        </p:nvSpPr>
        <p:spPr>
          <a:xfrm>
            <a:off x="2683005" y="2895766"/>
            <a:ext cx="1117606" cy="16588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050" dirty="0"/>
              <a:t>200 OK  (Token accepted)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265E6C74-6749-8D69-0777-B425762E4DAD}"/>
              </a:ext>
            </a:extLst>
          </p:cNvPr>
          <p:cNvCxnSpPr>
            <a:cxnSpLocks/>
          </p:cNvCxnSpPr>
          <p:nvPr/>
        </p:nvCxnSpPr>
        <p:spPr>
          <a:xfrm flipH="1">
            <a:off x="2098601" y="2876672"/>
            <a:ext cx="3955138" cy="0"/>
          </a:xfrm>
          <a:prstGeom prst="straightConnector1">
            <a:avLst/>
          </a:prstGeom>
          <a:ln w="19050">
            <a:solidFill>
              <a:schemeClr val="tx1"/>
            </a:solidFill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>
            <a:extLst>
              <a:ext uri="{FF2B5EF4-FFF2-40B4-BE49-F238E27FC236}">
                <a16:creationId xmlns:a16="http://schemas.microsoft.com/office/drawing/2014/main" id="{445921A2-7FEC-6E50-DE43-23A1DC050DBA}"/>
              </a:ext>
            </a:extLst>
          </p:cNvPr>
          <p:cNvSpPr/>
          <p:nvPr/>
        </p:nvSpPr>
        <p:spPr>
          <a:xfrm>
            <a:off x="2173487" y="2559827"/>
            <a:ext cx="165888" cy="165888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050" dirty="0"/>
              <a:t>6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E467C2A-BFFA-FCBB-0785-45A80BB9A45F}"/>
              </a:ext>
            </a:extLst>
          </p:cNvPr>
          <p:cNvSpPr txBox="1"/>
          <p:nvPr/>
        </p:nvSpPr>
        <p:spPr>
          <a:xfrm>
            <a:off x="5697347" y="1987863"/>
            <a:ext cx="685979" cy="685979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2701" b="1" dirty="0">
                <a:solidFill>
                  <a:srgbClr val="FF0000"/>
                </a:solidFill>
              </a:rPr>
              <a:t>X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99518FF2-4103-9818-2616-26AA20BDC2F4}"/>
              </a:ext>
            </a:extLst>
          </p:cNvPr>
          <p:cNvGrpSpPr/>
          <p:nvPr/>
        </p:nvGrpSpPr>
        <p:grpSpPr>
          <a:xfrm>
            <a:off x="1890368" y="3459035"/>
            <a:ext cx="700377" cy="1319823"/>
            <a:chOff x="1890368" y="3459035"/>
            <a:chExt cx="700377" cy="1319823"/>
          </a:xfrm>
        </p:grpSpPr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D16710CA-632C-7A61-CE39-F77249E1BEB3}"/>
                </a:ext>
              </a:extLst>
            </p:cNvPr>
            <p:cNvSpPr/>
            <p:nvPr/>
          </p:nvSpPr>
          <p:spPr>
            <a:xfrm>
              <a:off x="2023258" y="3530784"/>
              <a:ext cx="165888" cy="165888"/>
            </a:xfrm>
            <a:prstGeom prst="ellipse">
              <a:avLst/>
            </a:prstGeom>
            <a:ln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</a:pPr>
              <a:r>
                <a:rPr lang="en-US" sz="1050" dirty="0"/>
                <a:t>4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CB40DC64-344A-34A6-A3BD-340B97ED6D3B}"/>
                </a:ext>
              </a:extLst>
            </p:cNvPr>
            <p:cNvSpPr txBox="1"/>
            <p:nvPr/>
          </p:nvSpPr>
          <p:spPr>
            <a:xfrm rot="3565023">
              <a:off x="1883454" y="4137111"/>
              <a:ext cx="1117606" cy="16588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>
                <a:lnSpc>
                  <a:spcPct val="90000"/>
                </a:lnSpc>
              </a:pPr>
              <a:r>
                <a:rPr lang="en-US" sz="1200" dirty="0"/>
                <a:t>Access Token</a:t>
              </a:r>
            </a:p>
          </p:txBody>
        </p: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F1EC72AE-946F-61D7-C597-62C0F1FD55D1}"/>
                </a:ext>
              </a:extLst>
            </p:cNvPr>
            <p:cNvCxnSpPr>
              <a:cxnSpLocks/>
            </p:cNvCxnSpPr>
            <p:nvPr/>
          </p:nvCxnSpPr>
          <p:spPr>
            <a:xfrm>
              <a:off x="1890368" y="3459035"/>
              <a:ext cx="700377" cy="1174591"/>
            </a:xfrm>
            <a:prstGeom prst="straightConnector1">
              <a:avLst/>
            </a:prstGeom>
            <a:ln w="19050">
              <a:solidFill>
                <a:schemeClr val="tx1"/>
              </a:solidFill>
              <a:miter lim="800000"/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87DC3713-B93D-8084-68FE-8BEEEA9DF1B6}"/>
              </a:ext>
            </a:extLst>
          </p:cNvPr>
          <p:cNvCxnSpPr>
            <a:cxnSpLocks/>
          </p:cNvCxnSpPr>
          <p:nvPr/>
        </p:nvCxnSpPr>
        <p:spPr>
          <a:xfrm>
            <a:off x="1398452" y="3485400"/>
            <a:ext cx="700377" cy="1174591"/>
          </a:xfrm>
          <a:prstGeom prst="straightConnector1">
            <a:avLst/>
          </a:prstGeom>
          <a:ln w="19050">
            <a:solidFill>
              <a:schemeClr val="tx1"/>
            </a:solidFill>
            <a:miter lim="800000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3BD51A90-F02D-6CFC-AFB2-577FC3DDBCB6}"/>
              </a:ext>
            </a:extLst>
          </p:cNvPr>
          <p:cNvCxnSpPr>
            <a:cxnSpLocks/>
          </p:cNvCxnSpPr>
          <p:nvPr/>
        </p:nvCxnSpPr>
        <p:spPr>
          <a:xfrm>
            <a:off x="976126" y="3511765"/>
            <a:ext cx="700377" cy="1231560"/>
          </a:xfrm>
          <a:prstGeom prst="straightConnector1">
            <a:avLst/>
          </a:prstGeom>
          <a:ln w="19050">
            <a:solidFill>
              <a:schemeClr val="tx1"/>
            </a:solidFill>
            <a:miter lim="800000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3" name="Group 42">
            <a:extLst>
              <a:ext uri="{FF2B5EF4-FFF2-40B4-BE49-F238E27FC236}">
                <a16:creationId xmlns:a16="http://schemas.microsoft.com/office/drawing/2014/main" id="{95EE9F5B-84F5-8FE3-C40A-E781FEE808F8}"/>
              </a:ext>
            </a:extLst>
          </p:cNvPr>
          <p:cNvGrpSpPr/>
          <p:nvPr/>
        </p:nvGrpSpPr>
        <p:grpSpPr>
          <a:xfrm>
            <a:off x="1151466" y="1794490"/>
            <a:ext cx="891129" cy="1616067"/>
            <a:chOff x="1151466" y="1794490"/>
            <a:chExt cx="891129" cy="1616067"/>
          </a:xfrm>
        </p:grpSpPr>
        <p:pic>
          <p:nvPicPr>
            <p:cNvPr id="44" name="Content Placeholder 7">
              <a:extLst>
                <a:ext uri="{FF2B5EF4-FFF2-40B4-BE49-F238E27FC236}">
                  <a16:creationId xmlns:a16="http://schemas.microsoft.com/office/drawing/2014/main" id="{B259BA46-785C-C12E-1B50-806FAB6868F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151466" y="1794490"/>
              <a:ext cx="891129" cy="161606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</p:pic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6BEFCE9A-20A3-0A41-9BB6-395F568512AA}"/>
                </a:ext>
              </a:extLst>
            </p:cNvPr>
            <p:cNvSpPr txBox="1"/>
            <p:nvPr/>
          </p:nvSpPr>
          <p:spPr>
            <a:xfrm>
              <a:off x="1331515" y="2114963"/>
              <a:ext cx="523846" cy="431780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200" dirty="0"/>
                <a:t>Client</a:t>
              </a:r>
            </a:p>
            <a:p>
              <a:pPr algn="ctr">
                <a:lnSpc>
                  <a:spcPct val="90000"/>
                </a:lnSpc>
              </a:pPr>
              <a:r>
                <a:rPr lang="en-US" sz="1200" dirty="0"/>
                <a:t>Device</a:t>
              </a:r>
            </a:p>
          </p:txBody>
        </p:sp>
      </p:grpSp>
      <p:sp>
        <p:nvSpPr>
          <p:cNvPr id="46" name="Cloud 45">
            <a:extLst>
              <a:ext uri="{FF2B5EF4-FFF2-40B4-BE49-F238E27FC236}">
                <a16:creationId xmlns:a16="http://schemas.microsoft.com/office/drawing/2014/main" id="{423B7F1E-F751-C272-2F52-F6F0AAE0967C}"/>
              </a:ext>
            </a:extLst>
          </p:cNvPr>
          <p:cNvSpPr/>
          <p:nvPr/>
        </p:nvSpPr>
        <p:spPr>
          <a:xfrm>
            <a:off x="1512037" y="4817870"/>
            <a:ext cx="3346629" cy="1128334"/>
          </a:xfrm>
          <a:prstGeom prst="cloud">
            <a:avLst/>
          </a:prstGeom>
          <a:ln w="1905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dirty="0" err="1"/>
              <a:t>authz.x.io</a:t>
            </a:r>
            <a:endParaRPr lang="en-US" sz="1200" dirty="0"/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A8456AD8-9E01-96D1-9A2D-22E039A63A41}"/>
              </a:ext>
            </a:extLst>
          </p:cNvPr>
          <p:cNvCxnSpPr>
            <a:cxnSpLocks/>
          </p:cNvCxnSpPr>
          <p:nvPr/>
        </p:nvCxnSpPr>
        <p:spPr>
          <a:xfrm flipH="1">
            <a:off x="4729211" y="3203727"/>
            <a:ext cx="2180342" cy="1760159"/>
          </a:xfrm>
          <a:prstGeom prst="straightConnector1">
            <a:avLst/>
          </a:prstGeom>
          <a:ln w="19050">
            <a:solidFill>
              <a:schemeClr val="tx1"/>
            </a:solidFill>
            <a:miter lim="800000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D318C9D9-043D-BEF7-0B58-CE66848B1D14}"/>
              </a:ext>
            </a:extLst>
          </p:cNvPr>
          <p:cNvSpPr txBox="1"/>
          <p:nvPr/>
        </p:nvSpPr>
        <p:spPr>
          <a:xfrm rot="19236647">
            <a:off x="5416181" y="4001248"/>
            <a:ext cx="1117606" cy="16588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1200" dirty="0"/>
              <a:t>Validate Resource and</a:t>
            </a:r>
            <a:br>
              <a:rPr lang="en-US" sz="1200" dirty="0"/>
            </a:br>
            <a:r>
              <a:rPr lang="en-US" sz="1200" dirty="0"/>
              <a:t>Access Token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64285A6-4E54-C605-B512-486E4A6B043F}"/>
              </a:ext>
            </a:extLst>
          </p:cNvPr>
          <p:cNvSpPr/>
          <p:nvPr/>
        </p:nvSpPr>
        <p:spPr>
          <a:xfrm>
            <a:off x="5436756" y="4046330"/>
            <a:ext cx="165888" cy="165888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050" dirty="0"/>
              <a:t>7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52687B66-0106-C30E-7CBB-FB85733E050C}"/>
              </a:ext>
            </a:extLst>
          </p:cNvPr>
          <p:cNvSpPr/>
          <p:nvPr/>
        </p:nvSpPr>
        <p:spPr>
          <a:xfrm>
            <a:off x="2424736" y="2919585"/>
            <a:ext cx="165888" cy="165888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050" dirty="0"/>
              <a:t>8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8482FFBE-0DB0-94EB-2728-1EEEE678101C}"/>
              </a:ext>
            </a:extLst>
          </p:cNvPr>
          <p:cNvGrpSpPr/>
          <p:nvPr/>
        </p:nvGrpSpPr>
        <p:grpSpPr>
          <a:xfrm>
            <a:off x="2330440" y="3457325"/>
            <a:ext cx="709150" cy="1174591"/>
            <a:chOff x="2330440" y="3457325"/>
            <a:chExt cx="709150" cy="1174591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1ED5A182-2846-D3EA-31EE-9E0256F0EA0E}"/>
                </a:ext>
              </a:extLst>
            </p:cNvPr>
            <p:cNvSpPr/>
            <p:nvPr/>
          </p:nvSpPr>
          <p:spPr>
            <a:xfrm>
              <a:off x="2463330" y="3463757"/>
              <a:ext cx="165888" cy="165888"/>
            </a:xfrm>
            <a:prstGeom prst="ellipse">
              <a:avLst/>
            </a:prstGeom>
            <a:ln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</a:pPr>
              <a:r>
                <a:rPr lang="en-US" sz="1050" dirty="0"/>
                <a:t>5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853857C7-7E60-05FE-7468-57A1FC4634FA}"/>
                </a:ext>
              </a:extLst>
            </p:cNvPr>
            <p:cNvSpPr txBox="1"/>
            <p:nvPr/>
          </p:nvSpPr>
          <p:spPr>
            <a:xfrm rot="3565023">
              <a:off x="2397844" y="3942411"/>
              <a:ext cx="1117606" cy="16588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>
                <a:lnSpc>
                  <a:spcPct val="90000"/>
                </a:lnSpc>
              </a:pPr>
              <a:r>
                <a:rPr lang="en-US" sz="1200" dirty="0"/>
                <a:t>Device</a:t>
              </a:r>
              <a:br>
                <a:rPr lang="en-US" sz="1200" dirty="0"/>
              </a:br>
              <a:r>
                <a:rPr lang="en-US" sz="1200" dirty="0"/>
                <a:t>Access Token</a:t>
              </a:r>
              <a:br>
                <a:rPr lang="en-US" sz="1200" dirty="0"/>
              </a:br>
              <a:r>
                <a:rPr lang="en-US" sz="1200" dirty="0"/>
                <a:t>(Token Exchange)</a:t>
              </a:r>
            </a:p>
          </p:txBody>
        </p: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F9CF9001-FE26-0138-6CE5-191DA003BADA}"/>
                </a:ext>
              </a:extLst>
            </p:cNvPr>
            <p:cNvCxnSpPr>
              <a:cxnSpLocks/>
            </p:cNvCxnSpPr>
            <p:nvPr/>
          </p:nvCxnSpPr>
          <p:spPr>
            <a:xfrm>
              <a:off x="2330440" y="3457325"/>
              <a:ext cx="700377" cy="1174591"/>
            </a:xfrm>
            <a:prstGeom prst="straightConnector1">
              <a:avLst/>
            </a:prstGeom>
            <a:ln w="19050">
              <a:solidFill>
                <a:schemeClr val="tx1"/>
              </a:solidFill>
              <a:miter lim="800000"/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3061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6F92696-AE29-71DB-E1E6-8EA8641CD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Case 2: Cloud Printing with OAuth 2.0 Access Control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0B3F10-ABDA-CBB4-DBBE-9483E00B9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720E-C72B-42F0-AD69-52D60E3C605E}" type="slidenum">
              <a:rPr lang="en-US" smtClean="0"/>
              <a:pPr/>
              <a:t>13</a:t>
            </a:fld>
            <a:endParaRPr lang="en-US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FFC71CB3-D654-CDDB-0280-7D3F866D113B}"/>
              </a:ext>
            </a:extLst>
          </p:cNvPr>
          <p:cNvGrpSpPr/>
          <p:nvPr/>
        </p:nvGrpSpPr>
        <p:grpSpPr>
          <a:xfrm>
            <a:off x="6631390" y="4406878"/>
            <a:ext cx="2227935" cy="1202409"/>
            <a:chOff x="8779306" y="1525919"/>
            <a:chExt cx="2969806" cy="1602795"/>
          </a:xfrm>
        </p:grpSpPr>
        <p:pic>
          <p:nvPicPr>
            <p:cNvPr id="10" name="Graphic 9">
              <a:extLst>
                <a:ext uri="{FF2B5EF4-FFF2-40B4-BE49-F238E27FC236}">
                  <a16:creationId xmlns:a16="http://schemas.microsoft.com/office/drawing/2014/main" id="{DAF226AB-1D53-724C-3665-744A633DDFB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779306" y="1525919"/>
              <a:ext cx="2065824" cy="1602795"/>
            </a:xfrm>
            <a:prstGeom prst="rect">
              <a:avLst/>
            </a:prstGeom>
          </p:spPr>
        </p:pic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223A656C-8951-422F-3F0A-312E4638085B}"/>
                </a:ext>
              </a:extLst>
            </p:cNvPr>
            <p:cNvSpPr txBox="1"/>
            <p:nvPr/>
          </p:nvSpPr>
          <p:spPr>
            <a:xfrm>
              <a:off x="11050833" y="1835791"/>
              <a:ext cx="698279" cy="57555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200" dirty="0"/>
                <a:t>Local</a:t>
              </a:r>
            </a:p>
            <a:p>
              <a:pPr algn="ctr">
                <a:lnSpc>
                  <a:spcPct val="90000"/>
                </a:lnSpc>
              </a:pPr>
              <a:r>
                <a:rPr lang="en-US" sz="1200" dirty="0"/>
                <a:t>Printer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29BAC657-FD53-9A1A-131B-0E91F93771A0}"/>
              </a:ext>
            </a:extLst>
          </p:cNvPr>
          <p:cNvGrpSpPr/>
          <p:nvPr/>
        </p:nvGrpSpPr>
        <p:grpSpPr>
          <a:xfrm>
            <a:off x="6545868" y="1616677"/>
            <a:ext cx="2522233" cy="1886299"/>
            <a:chOff x="8485342" y="3964114"/>
            <a:chExt cx="3362101" cy="2514410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3397E46D-5C47-9BF0-031C-A0E43BC57418}"/>
                </a:ext>
              </a:extLst>
            </p:cNvPr>
            <p:cNvGrpSpPr/>
            <p:nvPr/>
          </p:nvGrpSpPr>
          <p:grpSpPr>
            <a:xfrm>
              <a:off x="8485342" y="4134859"/>
              <a:ext cx="2653751" cy="2343665"/>
              <a:chOff x="4991620" y="1390392"/>
              <a:chExt cx="1952878" cy="1704975"/>
            </a:xfrm>
          </p:grpSpPr>
          <p:sp>
            <p:nvSpPr>
              <p:cNvPr id="12" name="Cloud 11">
                <a:extLst>
                  <a:ext uri="{FF2B5EF4-FFF2-40B4-BE49-F238E27FC236}">
                    <a16:creationId xmlns:a16="http://schemas.microsoft.com/office/drawing/2014/main" id="{47FCF3FD-9866-8844-2695-F4B984869667}"/>
                  </a:ext>
                </a:extLst>
              </p:cNvPr>
              <p:cNvSpPr/>
              <p:nvPr/>
            </p:nvSpPr>
            <p:spPr>
              <a:xfrm>
                <a:off x="4991620" y="1390392"/>
                <a:ext cx="1952878" cy="1704975"/>
              </a:xfrm>
              <a:prstGeom prst="cloud">
                <a:avLst/>
              </a:prstGeom>
              <a:ln w="19050">
                <a:solidFill>
                  <a:schemeClr val="accent1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0000"/>
                  </a:lnSpc>
                </a:pPr>
                <a:endParaRPr lang="en-US" sz="1200" dirty="0"/>
              </a:p>
            </p:txBody>
          </p:sp>
          <p:pic>
            <p:nvPicPr>
              <p:cNvPr id="13" name="Graphic 12">
                <a:extLst>
                  <a:ext uri="{FF2B5EF4-FFF2-40B4-BE49-F238E27FC236}">
                    <a16:creationId xmlns:a16="http://schemas.microsoft.com/office/drawing/2014/main" id="{ECBF7461-DF21-9E32-0666-45DF52F45A6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5304621" y="1728143"/>
                <a:ext cx="1326875" cy="1029472"/>
              </a:xfrm>
              <a:prstGeom prst="rect">
                <a:avLst/>
              </a:prstGeom>
            </p:spPr>
          </p:pic>
        </p:grp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77E74109-8680-B0CF-D2F4-723E63A02BA0}"/>
                </a:ext>
              </a:extLst>
            </p:cNvPr>
            <p:cNvSpPr txBox="1"/>
            <p:nvPr/>
          </p:nvSpPr>
          <p:spPr>
            <a:xfrm>
              <a:off x="11050832" y="3964114"/>
              <a:ext cx="796611" cy="762000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200" dirty="0"/>
                <a:t>Cloud</a:t>
              </a:r>
            </a:p>
            <a:p>
              <a:pPr algn="ctr">
                <a:lnSpc>
                  <a:spcPct val="90000"/>
                </a:lnSpc>
              </a:pPr>
              <a:r>
                <a:rPr lang="en-US" sz="1200" dirty="0"/>
                <a:t>Print</a:t>
              </a:r>
            </a:p>
            <a:p>
              <a:pPr algn="ctr">
                <a:lnSpc>
                  <a:spcPct val="90000"/>
                </a:lnSpc>
              </a:pPr>
              <a:r>
                <a:rPr lang="en-US" sz="1200" dirty="0"/>
                <a:t>Service</a:t>
              </a:r>
            </a:p>
          </p:txBody>
        </p:sp>
      </p:grpSp>
      <p:sp>
        <p:nvSpPr>
          <p:cNvPr id="21" name="Oval 20">
            <a:extLst>
              <a:ext uri="{FF2B5EF4-FFF2-40B4-BE49-F238E27FC236}">
                <a16:creationId xmlns:a16="http://schemas.microsoft.com/office/drawing/2014/main" id="{EFE30FC9-5818-B3F4-F242-F9F488D437D9}"/>
              </a:ext>
            </a:extLst>
          </p:cNvPr>
          <p:cNvSpPr/>
          <p:nvPr/>
        </p:nvSpPr>
        <p:spPr>
          <a:xfrm>
            <a:off x="7632856" y="3550972"/>
            <a:ext cx="165888" cy="165888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050" dirty="0"/>
              <a:t>9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AE57251-36DB-682C-B9AA-0B2885239382}"/>
              </a:ext>
            </a:extLst>
          </p:cNvPr>
          <p:cNvSpPr txBox="1"/>
          <p:nvPr/>
        </p:nvSpPr>
        <p:spPr>
          <a:xfrm>
            <a:off x="7632857" y="3815462"/>
            <a:ext cx="628600" cy="362258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200" dirty="0"/>
              <a:t>Send Job </a:t>
            </a:r>
          </a:p>
          <a:p>
            <a:pPr>
              <a:lnSpc>
                <a:spcPct val="90000"/>
              </a:lnSpc>
            </a:pPr>
            <a:r>
              <a:rPr lang="en-US" sz="1200" dirty="0"/>
              <a:t>To Printer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80ACB898-3BFE-8C07-817B-7383367B05D5}"/>
              </a:ext>
            </a:extLst>
          </p:cNvPr>
          <p:cNvCxnSpPr>
            <a:cxnSpLocks/>
          </p:cNvCxnSpPr>
          <p:nvPr/>
        </p:nvCxnSpPr>
        <p:spPr>
          <a:xfrm>
            <a:off x="7546278" y="3211504"/>
            <a:ext cx="41854" cy="1207916"/>
          </a:xfrm>
          <a:prstGeom prst="straightConnector1">
            <a:avLst/>
          </a:prstGeom>
          <a:ln w="19050">
            <a:solidFill>
              <a:schemeClr val="tx1"/>
            </a:solidFill>
            <a:miter lim="800000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F715D6C7-98B9-274D-2551-0E97CD8E1693}"/>
              </a:ext>
            </a:extLst>
          </p:cNvPr>
          <p:cNvCxnSpPr>
            <a:cxnSpLocks/>
          </p:cNvCxnSpPr>
          <p:nvPr/>
        </p:nvCxnSpPr>
        <p:spPr>
          <a:xfrm>
            <a:off x="2123736" y="2283158"/>
            <a:ext cx="3916600" cy="0"/>
          </a:xfrm>
          <a:prstGeom prst="straightConnector1">
            <a:avLst/>
          </a:prstGeom>
          <a:ln w="19050">
            <a:solidFill>
              <a:schemeClr val="tx1"/>
            </a:solidFill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64E54450-9067-78A0-66DA-2EB90E2ED716}"/>
              </a:ext>
            </a:extLst>
          </p:cNvPr>
          <p:cNvCxnSpPr>
            <a:cxnSpLocks/>
          </p:cNvCxnSpPr>
          <p:nvPr/>
        </p:nvCxnSpPr>
        <p:spPr>
          <a:xfrm flipH="1">
            <a:off x="2085199" y="2352528"/>
            <a:ext cx="3955138" cy="0"/>
          </a:xfrm>
          <a:prstGeom prst="straightConnector1">
            <a:avLst/>
          </a:prstGeom>
          <a:ln w="19050">
            <a:solidFill>
              <a:schemeClr val="tx1"/>
            </a:solidFill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B1EE20E9-0C8C-2842-F7F7-A2CA6EB43638}"/>
              </a:ext>
            </a:extLst>
          </p:cNvPr>
          <p:cNvSpPr txBox="1"/>
          <p:nvPr/>
        </p:nvSpPr>
        <p:spPr>
          <a:xfrm>
            <a:off x="2530425" y="2371575"/>
            <a:ext cx="1117606" cy="16588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050" dirty="0">
                <a:solidFill>
                  <a:srgbClr val="FF0000"/>
                </a:solidFill>
              </a:rPr>
              <a:t>HTTP 401 Unauthorized 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FA93ACF-71A8-2EB5-2D0B-E4E5E84CE7A4}"/>
              </a:ext>
            </a:extLst>
          </p:cNvPr>
          <p:cNvSpPr txBox="1"/>
          <p:nvPr/>
        </p:nvSpPr>
        <p:spPr>
          <a:xfrm>
            <a:off x="2461699" y="2039102"/>
            <a:ext cx="1117606" cy="16588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050" dirty="0"/>
              <a:t>IPP protected operation (e.g., Create-Job, Validate-Job, Get-Jobs)</a:t>
            </a: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61D66D05-83D1-A4D0-FA49-05E1AF7AC70F}"/>
              </a:ext>
            </a:extLst>
          </p:cNvPr>
          <p:cNvSpPr/>
          <p:nvPr/>
        </p:nvSpPr>
        <p:spPr>
          <a:xfrm>
            <a:off x="2177442" y="2015145"/>
            <a:ext cx="165888" cy="165888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050" dirty="0"/>
              <a:t>1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9F40450B-6745-DE95-3519-F20B3D4EDB82}"/>
              </a:ext>
            </a:extLst>
          </p:cNvPr>
          <p:cNvCxnSpPr>
            <a:cxnSpLocks/>
          </p:cNvCxnSpPr>
          <p:nvPr/>
        </p:nvCxnSpPr>
        <p:spPr>
          <a:xfrm>
            <a:off x="2137139" y="2802808"/>
            <a:ext cx="3916600" cy="0"/>
          </a:xfrm>
          <a:prstGeom prst="straightConnector1">
            <a:avLst/>
          </a:prstGeom>
          <a:ln w="19050">
            <a:solidFill>
              <a:schemeClr val="tx1"/>
            </a:solidFill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8AF97458-2AC4-C5E7-A41A-1B9CD0D89FA4}"/>
              </a:ext>
            </a:extLst>
          </p:cNvPr>
          <p:cNvSpPr txBox="1"/>
          <p:nvPr/>
        </p:nvSpPr>
        <p:spPr>
          <a:xfrm>
            <a:off x="2529664" y="2647751"/>
            <a:ext cx="1117606" cy="16588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050" dirty="0"/>
              <a:t>IPP protected operation with Bearer Token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7FBFB226-C8D3-8F5D-CF75-DA66A9006153}"/>
              </a:ext>
            </a:extLst>
          </p:cNvPr>
          <p:cNvCxnSpPr>
            <a:cxnSpLocks/>
          </p:cNvCxnSpPr>
          <p:nvPr/>
        </p:nvCxnSpPr>
        <p:spPr>
          <a:xfrm flipH="1">
            <a:off x="2098601" y="2876672"/>
            <a:ext cx="3955138" cy="0"/>
          </a:xfrm>
          <a:prstGeom prst="straightConnector1">
            <a:avLst/>
          </a:prstGeom>
          <a:ln w="19050">
            <a:solidFill>
              <a:schemeClr val="tx1"/>
            </a:solidFill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>
            <a:extLst>
              <a:ext uri="{FF2B5EF4-FFF2-40B4-BE49-F238E27FC236}">
                <a16:creationId xmlns:a16="http://schemas.microsoft.com/office/drawing/2014/main" id="{60C55EF8-90D5-D060-AC13-284BED1394D7}"/>
              </a:ext>
            </a:extLst>
          </p:cNvPr>
          <p:cNvSpPr/>
          <p:nvPr/>
        </p:nvSpPr>
        <p:spPr>
          <a:xfrm>
            <a:off x="2173487" y="2559827"/>
            <a:ext cx="165888" cy="165888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050" dirty="0"/>
              <a:t>6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D22F7567-6118-668A-D2C3-0C0106008B5A}"/>
              </a:ext>
            </a:extLst>
          </p:cNvPr>
          <p:cNvSpPr txBox="1"/>
          <p:nvPr/>
        </p:nvSpPr>
        <p:spPr>
          <a:xfrm>
            <a:off x="5697347" y="1987863"/>
            <a:ext cx="685979" cy="685979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2701" b="1" dirty="0">
                <a:solidFill>
                  <a:srgbClr val="FF0000"/>
                </a:solidFill>
              </a:rPr>
              <a:t>X</a:t>
            </a:r>
          </a:p>
        </p:txBody>
      </p:sp>
      <p:grpSp>
        <p:nvGrpSpPr>
          <p:cNvPr id="61" name="Group 60">
            <a:extLst>
              <a:ext uri="{FF2B5EF4-FFF2-40B4-BE49-F238E27FC236}">
                <a16:creationId xmlns:a16="http://schemas.microsoft.com/office/drawing/2014/main" id="{DD32094F-905D-D669-ED9F-7C9435D548C3}"/>
              </a:ext>
            </a:extLst>
          </p:cNvPr>
          <p:cNvGrpSpPr/>
          <p:nvPr/>
        </p:nvGrpSpPr>
        <p:grpSpPr>
          <a:xfrm>
            <a:off x="1151466" y="1794490"/>
            <a:ext cx="891129" cy="1616067"/>
            <a:chOff x="1151466" y="1794490"/>
            <a:chExt cx="891129" cy="1616067"/>
          </a:xfrm>
        </p:grpSpPr>
        <p:pic>
          <p:nvPicPr>
            <p:cNvPr id="26" name="Content Placeholder 7">
              <a:extLst>
                <a:ext uri="{FF2B5EF4-FFF2-40B4-BE49-F238E27FC236}">
                  <a16:creationId xmlns:a16="http://schemas.microsoft.com/office/drawing/2014/main" id="{E0728933-2D02-2BAC-3294-BF109DE395C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151466" y="1794490"/>
              <a:ext cx="891129" cy="161606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</p:pic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5A2C65FE-78EC-AD4E-7944-29BAB4F1CFD9}"/>
                </a:ext>
              </a:extLst>
            </p:cNvPr>
            <p:cNvSpPr txBox="1"/>
            <p:nvPr/>
          </p:nvSpPr>
          <p:spPr>
            <a:xfrm>
              <a:off x="1331515" y="2114963"/>
              <a:ext cx="523846" cy="431780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200" dirty="0"/>
                <a:t>Client</a:t>
              </a:r>
            </a:p>
            <a:p>
              <a:pPr algn="ctr">
                <a:lnSpc>
                  <a:spcPct val="90000"/>
                </a:lnSpc>
              </a:pPr>
              <a:r>
                <a:rPr lang="en-US" sz="1200" dirty="0"/>
                <a:t>Device</a:t>
              </a:r>
            </a:p>
          </p:txBody>
        </p:sp>
      </p:grpSp>
      <p:sp>
        <p:nvSpPr>
          <p:cNvPr id="60" name="Cloud 59">
            <a:extLst>
              <a:ext uri="{FF2B5EF4-FFF2-40B4-BE49-F238E27FC236}">
                <a16:creationId xmlns:a16="http://schemas.microsoft.com/office/drawing/2014/main" id="{1E002BA6-D25C-4A03-ED7B-B9F0F5DD5B4C}"/>
              </a:ext>
            </a:extLst>
          </p:cNvPr>
          <p:cNvSpPr/>
          <p:nvPr/>
        </p:nvSpPr>
        <p:spPr>
          <a:xfrm>
            <a:off x="1512037" y="4817870"/>
            <a:ext cx="3346629" cy="1128334"/>
          </a:xfrm>
          <a:prstGeom prst="cloud">
            <a:avLst/>
          </a:prstGeom>
          <a:ln w="1905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dirty="0" err="1"/>
              <a:t>authz.x.io</a:t>
            </a:r>
            <a:endParaRPr lang="en-US" sz="1200" dirty="0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D624557E-338B-2363-804F-192BDCDC3E3E}"/>
              </a:ext>
            </a:extLst>
          </p:cNvPr>
          <p:cNvCxnSpPr>
            <a:cxnSpLocks/>
          </p:cNvCxnSpPr>
          <p:nvPr/>
        </p:nvCxnSpPr>
        <p:spPr>
          <a:xfrm flipH="1">
            <a:off x="4729211" y="3203727"/>
            <a:ext cx="2180342" cy="1760159"/>
          </a:xfrm>
          <a:prstGeom prst="straightConnector1">
            <a:avLst/>
          </a:prstGeom>
          <a:ln w="19050">
            <a:solidFill>
              <a:schemeClr val="tx1"/>
            </a:solidFill>
            <a:miter lim="800000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04C5606A-1471-FAC5-F5F4-55488547C2E6}"/>
              </a:ext>
            </a:extLst>
          </p:cNvPr>
          <p:cNvSpPr txBox="1"/>
          <p:nvPr/>
        </p:nvSpPr>
        <p:spPr>
          <a:xfrm rot="19236647">
            <a:off x="5416181" y="4001248"/>
            <a:ext cx="1117606" cy="16588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200" dirty="0"/>
              <a:t>Validate Token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4379CAF6-A3C4-E76C-B195-6D66DD406DF3}"/>
              </a:ext>
            </a:extLst>
          </p:cNvPr>
          <p:cNvSpPr/>
          <p:nvPr/>
        </p:nvSpPr>
        <p:spPr>
          <a:xfrm>
            <a:off x="5436756" y="4046330"/>
            <a:ext cx="165888" cy="165888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050" dirty="0"/>
              <a:t>7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3228F574-0E68-89F1-688E-D57D22D32133}"/>
              </a:ext>
            </a:extLst>
          </p:cNvPr>
          <p:cNvSpPr/>
          <p:nvPr/>
        </p:nvSpPr>
        <p:spPr>
          <a:xfrm>
            <a:off x="2401588" y="2953362"/>
            <a:ext cx="165888" cy="165888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050" dirty="0"/>
              <a:t>8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022FAE6-5153-C48C-1587-01FBB229F4B2}"/>
              </a:ext>
            </a:extLst>
          </p:cNvPr>
          <p:cNvSpPr txBox="1"/>
          <p:nvPr/>
        </p:nvSpPr>
        <p:spPr>
          <a:xfrm>
            <a:off x="2683005" y="2895766"/>
            <a:ext cx="1117606" cy="16588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050" dirty="0"/>
              <a:t>200 OK  (Token accepted)</a:t>
            </a: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7C10A0CC-6866-AAC4-793F-E09438C45DF3}"/>
              </a:ext>
            </a:extLst>
          </p:cNvPr>
          <p:cNvSpPr/>
          <p:nvPr/>
        </p:nvSpPr>
        <p:spPr>
          <a:xfrm>
            <a:off x="1082729" y="3545836"/>
            <a:ext cx="165888" cy="165888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050" dirty="0"/>
              <a:t>2</a:t>
            </a: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031DD6BE-2A90-1645-4A27-90D3F606CFC4}"/>
              </a:ext>
            </a:extLst>
          </p:cNvPr>
          <p:cNvSpPr/>
          <p:nvPr/>
        </p:nvSpPr>
        <p:spPr>
          <a:xfrm>
            <a:off x="1530634" y="3518555"/>
            <a:ext cx="165888" cy="165888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050" dirty="0"/>
              <a:t>3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C430A0A7-B849-3642-CF51-56C3527D704E}"/>
              </a:ext>
            </a:extLst>
          </p:cNvPr>
          <p:cNvSpPr txBox="1"/>
          <p:nvPr/>
        </p:nvSpPr>
        <p:spPr>
          <a:xfrm rot="3565023">
            <a:off x="942924" y="4152163"/>
            <a:ext cx="1117606" cy="16588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200" dirty="0"/>
              <a:t>Discovery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4562A968-95B9-185B-5CD5-433DC23FC17F}"/>
              </a:ext>
            </a:extLst>
          </p:cNvPr>
          <p:cNvSpPr txBox="1"/>
          <p:nvPr/>
        </p:nvSpPr>
        <p:spPr>
          <a:xfrm rot="3589461">
            <a:off x="1395898" y="4118635"/>
            <a:ext cx="1117606" cy="16588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200" dirty="0"/>
              <a:t>Auth &amp; Grant Code</a:t>
            </a:r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358CA8CB-32B9-3F16-31C1-07F1248B4AEA}"/>
              </a:ext>
            </a:extLst>
          </p:cNvPr>
          <p:cNvGrpSpPr/>
          <p:nvPr/>
        </p:nvGrpSpPr>
        <p:grpSpPr>
          <a:xfrm>
            <a:off x="1890368" y="3459035"/>
            <a:ext cx="700377" cy="1319823"/>
            <a:chOff x="1890368" y="3459035"/>
            <a:chExt cx="700377" cy="1319823"/>
          </a:xfrm>
        </p:grpSpPr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79C3ED15-AC0F-7D6A-F9E5-1B1503559FC6}"/>
                </a:ext>
              </a:extLst>
            </p:cNvPr>
            <p:cNvSpPr/>
            <p:nvPr/>
          </p:nvSpPr>
          <p:spPr>
            <a:xfrm>
              <a:off x="2023258" y="3530784"/>
              <a:ext cx="165888" cy="165888"/>
            </a:xfrm>
            <a:prstGeom prst="ellipse">
              <a:avLst/>
            </a:prstGeom>
            <a:ln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</a:pPr>
              <a:r>
                <a:rPr lang="en-US" sz="1050" dirty="0"/>
                <a:t>4</a:t>
              </a: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0442799D-BD07-79B2-D00E-F7E9A045064C}"/>
                </a:ext>
              </a:extLst>
            </p:cNvPr>
            <p:cNvSpPr txBox="1"/>
            <p:nvPr/>
          </p:nvSpPr>
          <p:spPr>
            <a:xfrm rot="3565023">
              <a:off x="1883454" y="4137111"/>
              <a:ext cx="1117606" cy="16588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>
                <a:lnSpc>
                  <a:spcPct val="90000"/>
                </a:lnSpc>
              </a:pPr>
              <a:r>
                <a:rPr lang="en-US" sz="1200" dirty="0"/>
                <a:t>Access Token</a:t>
              </a:r>
            </a:p>
          </p:txBody>
        </p:sp>
        <p:cxnSp>
          <p:nvCxnSpPr>
            <p:cNvPr id="64" name="Straight Arrow Connector 63">
              <a:extLst>
                <a:ext uri="{FF2B5EF4-FFF2-40B4-BE49-F238E27FC236}">
                  <a16:creationId xmlns:a16="http://schemas.microsoft.com/office/drawing/2014/main" id="{95D8C383-F32E-B132-D0E0-379D30852160}"/>
                </a:ext>
              </a:extLst>
            </p:cNvPr>
            <p:cNvCxnSpPr>
              <a:cxnSpLocks/>
            </p:cNvCxnSpPr>
            <p:nvPr/>
          </p:nvCxnSpPr>
          <p:spPr>
            <a:xfrm>
              <a:off x="1890368" y="3459035"/>
              <a:ext cx="700377" cy="1174591"/>
            </a:xfrm>
            <a:prstGeom prst="straightConnector1">
              <a:avLst/>
            </a:prstGeom>
            <a:ln w="19050">
              <a:solidFill>
                <a:schemeClr val="tx1"/>
              </a:solidFill>
              <a:miter lim="800000"/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2B42B956-353F-F486-9031-21D793689F1C}"/>
              </a:ext>
            </a:extLst>
          </p:cNvPr>
          <p:cNvCxnSpPr>
            <a:cxnSpLocks/>
          </p:cNvCxnSpPr>
          <p:nvPr/>
        </p:nvCxnSpPr>
        <p:spPr>
          <a:xfrm>
            <a:off x="1398452" y="3485400"/>
            <a:ext cx="700377" cy="1174591"/>
          </a:xfrm>
          <a:prstGeom prst="straightConnector1">
            <a:avLst/>
          </a:prstGeom>
          <a:ln w="19050">
            <a:solidFill>
              <a:schemeClr val="tx1"/>
            </a:solidFill>
            <a:miter lim="800000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5A4C1764-1D54-3DE0-8EF9-646FBECA8D4F}"/>
              </a:ext>
            </a:extLst>
          </p:cNvPr>
          <p:cNvCxnSpPr>
            <a:cxnSpLocks/>
          </p:cNvCxnSpPr>
          <p:nvPr/>
        </p:nvCxnSpPr>
        <p:spPr>
          <a:xfrm>
            <a:off x="976126" y="3511765"/>
            <a:ext cx="700377" cy="1231560"/>
          </a:xfrm>
          <a:prstGeom prst="straightConnector1">
            <a:avLst/>
          </a:prstGeom>
          <a:ln w="19050">
            <a:solidFill>
              <a:schemeClr val="tx1"/>
            </a:solidFill>
            <a:miter lim="800000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7" name="Group 66">
            <a:extLst>
              <a:ext uri="{FF2B5EF4-FFF2-40B4-BE49-F238E27FC236}">
                <a16:creationId xmlns:a16="http://schemas.microsoft.com/office/drawing/2014/main" id="{81279641-3F29-C84C-019E-B809C2404475}"/>
              </a:ext>
            </a:extLst>
          </p:cNvPr>
          <p:cNvGrpSpPr/>
          <p:nvPr/>
        </p:nvGrpSpPr>
        <p:grpSpPr>
          <a:xfrm>
            <a:off x="2330440" y="3457325"/>
            <a:ext cx="709150" cy="1174591"/>
            <a:chOff x="2330440" y="3457325"/>
            <a:chExt cx="709150" cy="1174591"/>
          </a:xfrm>
        </p:grpSpPr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5B3D2BB5-CFB2-53AA-0AC9-F67953958C90}"/>
                </a:ext>
              </a:extLst>
            </p:cNvPr>
            <p:cNvSpPr/>
            <p:nvPr/>
          </p:nvSpPr>
          <p:spPr>
            <a:xfrm>
              <a:off x="2463330" y="3463757"/>
              <a:ext cx="165888" cy="165888"/>
            </a:xfrm>
            <a:prstGeom prst="ellipse">
              <a:avLst/>
            </a:prstGeom>
            <a:ln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</a:pPr>
              <a:r>
                <a:rPr lang="en-US" sz="1050" dirty="0"/>
                <a:t>5</a:t>
              </a: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B4360FC0-1871-BC19-7CBF-46CFF96FDD3A}"/>
                </a:ext>
              </a:extLst>
            </p:cNvPr>
            <p:cNvSpPr txBox="1"/>
            <p:nvPr/>
          </p:nvSpPr>
          <p:spPr>
            <a:xfrm rot="3565023">
              <a:off x="2397844" y="3942411"/>
              <a:ext cx="1117606" cy="16588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>
                <a:lnSpc>
                  <a:spcPct val="90000"/>
                </a:lnSpc>
              </a:pPr>
              <a:r>
                <a:rPr lang="en-US" sz="1200" dirty="0"/>
                <a:t>Device</a:t>
              </a:r>
              <a:br>
                <a:rPr lang="en-US" sz="1200" dirty="0"/>
              </a:br>
              <a:r>
                <a:rPr lang="en-US" sz="1200" dirty="0"/>
                <a:t>Access Token</a:t>
              </a:r>
              <a:br>
                <a:rPr lang="en-US" sz="1200" dirty="0"/>
              </a:br>
              <a:r>
                <a:rPr lang="en-US" sz="1200" dirty="0"/>
                <a:t>(Token Exchange)</a:t>
              </a:r>
            </a:p>
          </p:txBody>
        </p:sp>
        <p:cxnSp>
          <p:nvCxnSpPr>
            <p:cNvPr id="70" name="Straight Arrow Connector 69">
              <a:extLst>
                <a:ext uri="{FF2B5EF4-FFF2-40B4-BE49-F238E27FC236}">
                  <a16:creationId xmlns:a16="http://schemas.microsoft.com/office/drawing/2014/main" id="{1014AFD6-8FF5-A27C-BB68-76915A4D0A71}"/>
                </a:ext>
              </a:extLst>
            </p:cNvPr>
            <p:cNvCxnSpPr>
              <a:cxnSpLocks/>
            </p:cNvCxnSpPr>
            <p:nvPr/>
          </p:nvCxnSpPr>
          <p:spPr>
            <a:xfrm>
              <a:off x="2330440" y="3457325"/>
              <a:ext cx="700377" cy="1174591"/>
            </a:xfrm>
            <a:prstGeom prst="straightConnector1">
              <a:avLst/>
            </a:prstGeom>
            <a:ln w="19050">
              <a:solidFill>
                <a:schemeClr val="tx1"/>
              </a:solidFill>
              <a:miter lim="800000"/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16059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6F92696-AE29-71DB-E1E6-8EA8641CD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 Printing with OAuth 2.0 Access Control – Multiple Printer Contexts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0B3F10-ABDA-CBB4-DBBE-9483E00B9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720E-C72B-42F0-AD69-52D60E3C605E}" type="slidenum">
              <a:rPr lang="en-US" smtClean="0"/>
              <a:pPr/>
              <a:t>14</a:t>
            </a:fld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3C2D0BD-C452-472A-5B1E-71DEE8320334}"/>
              </a:ext>
            </a:extLst>
          </p:cNvPr>
          <p:cNvGrpSpPr/>
          <p:nvPr/>
        </p:nvGrpSpPr>
        <p:grpSpPr>
          <a:xfrm>
            <a:off x="6586195" y="2001318"/>
            <a:ext cx="2227935" cy="1202409"/>
            <a:chOff x="8779306" y="1525919"/>
            <a:chExt cx="2969806" cy="1602795"/>
          </a:xfrm>
        </p:grpSpPr>
        <p:pic>
          <p:nvPicPr>
            <p:cNvPr id="15" name="Graphic 14">
              <a:extLst>
                <a:ext uri="{FF2B5EF4-FFF2-40B4-BE49-F238E27FC236}">
                  <a16:creationId xmlns:a16="http://schemas.microsoft.com/office/drawing/2014/main" id="{EE861407-9728-ADC0-984D-7B78AA623D2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779306" y="1525919"/>
              <a:ext cx="2065824" cy="1602795"/>
            </a:xfrm>
            <a:prstGeom prst="rect">
              <a:avLst/>
            </a:prstGeom>
          </p:spPr>
        </p:pic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2A40ACE7-593F-26DE-E126-C997D4823144}"/>
                </a:ext>
              </a:extLst>
            </p:cNvPr>
            <p:cNvSpPr txBox="1"/>
            <p:nvPr/>
          </p:nvSpPr>
          <p:spPr>
            <a:xfrm>
              <a:off x="11050833" y="1835791"/>
              <a:ext cx="698279" cy="57555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200" dirty="0"/>
                <a:t>Local</a:t>
              </a:r>
            </a:p>
            <a:p>
              <a:pPr algn="ctr">
                <a:lnSpc>
                  <a:spcPct val="90000"/>
                </a:lnSpc>
              </a:pPr>
              <a:r>
                <a:rPr lang="en-US" sz="1200" dirty="0"/>
                <a:t>Printer</a:t>
              </a:r>
            </a:p>
            <a:p>
              <a:pPr algn="ctr">
                <a:lnSpc>
                  <a:spcPct val="90000"/>
                </a:lnSpc>
              </a:pPr>
              <a:r>
                <a:rPr lang="en-US" sz="1200" dirty="0"/>
                <a:t>A</a:t>
              </a:r>
            </a:p>
          </p:txBody>
        </p:sp>
      </p:grp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122132D8-239F-C0B9-7FF3-09CECC4F8B1E}"/>
              </a:ext>
            </a:extLst>
          </p:cNvPr>
          <p:cNvCxnSpPr>
            <a:cxnSpLocks/>
          </p:cNvCxnSpPr>
          <p:nvPr/>
        </p:nvCxnSpPr>
        <p:spPr>
          <a:xfrm>
            <a:off x="2123736" y="2283158"/>
            <a:ext cx="3916600" cy="0"/>
          </a:xfrm>
          <a:prstGeom prst="straightConnector1">
            <a:avLst/>
          </a:prstGeom>
          <a:ln w="19050">
            <a:solidFill>
              <a:schemeClr val="tx1"/>
            </a:solidFill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460086A6-1A68-8810-DC6B-5CF1A2CD9725}"/>
              </a:ext>
            </a:extLst>
          </p:cNvPr>
          <p:cNvCxnSpPr>
            <a:cxnSpLocks/>
          </p:cNvCxnSpPr>
          <p:nvPr/>
        </p:nvCxnSpPr>
        <p:spPr>
          <a:xfrm flipH="1">
            <a:off x="2085199" y="2352528"/>
            <a:ext cx="3955138" cy="0"/>
          </a:xfrm>
          <a:prstGeom prst="straightConnector1">
            <a:avLst/>
          </a:prstGeom>
          <a:ln w="19050">
            <a:solidFill>
              <a:schemeClr val="tx1"/>
            </a:solidFill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0CD7A57B-7130-0D62-5A04-0DC2D4FC102F}"/>
              </a:ext>
            </a:extLst>
          </p:cNvPr>
          <p:cNvSpPr txBox="1"/>
          <p:nvPr/>
        </p:nvSpPr>
        <p:spPr>
          <a:xfrm>
            <a:off x="2530425" y="2371575"/>
            <a:ext cx="1117606" cy="16588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050" dirty="0">
                <a:solidFill>
                  <a:srgbClr val="FF0000"/>
                </a:solidFill>
              </a:rPr>
              <a:t>HTTP 401 Unauthorized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8AF3F07-9F95-2DBA-8209-45554F9E78A4}"/>
              </a:ext>
            </a:extLst>
          </p:cNvPr>
          <p:cNvSpPr txBox="1"/>
          <p:nvPr/>
        </p:nvSpPr>
        <p:spPr>
          <a:xfrm>
            <a:off x="2461699" y="2039102"/>
            <a:ext cx="1117606" cy="16588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050" dirty="0"/>
              <a:t>IPP protected operation (e.g., Create-Job, Validate-Job, Get-Jobs)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04819DD8-2274-629A-DF6D-DB8C333F302D}"/>
              </a:ext>
            </a:extLst>
          </p:cNvPr>
          <p:cNvSpPr/>
          <p:nvPr/>
        </p:nvSpPr>
        <p:spPr>
          <a:xfrm>
            <a:off x="2177442" y="2015145"/>
            <a:ext cx="165888" cy="165888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050" dirty="0"/>
              <a:t>1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DF0084BD-5A77-CDDA-4F82-5DC323B9BCDD}"/>
              </a:ext>
            </a:extLst>
          </p:cNvPr>
          <p:cNvCxnSpPr>
            <a:cxnSpLocks/>
          </p:cNvCxnSpPr>
          <p:nvPr/>
        </p:nvCxnSpPr>
        <p:spPr>
          <a:xfrm>
            <a:off x="2137139" y="2802808"/>
            <a:ext cx="3916600" cy="0"/>
          </a:xfrm>
          <a:prstGeom prst="straightConnector1">
            <a:avLst/>
          </a:prstGeom>
          <a:ln w="19050">
            <a:solidFill>
              <a:schemeClr val="tx1"/>
            </a:solidFill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3FBC4542-0436-D481-1971-95259C0AB080}"/>
              </a:ext>
            </a:extLst>
          </p:cNvPr>
          <p:cNvSpPr txBox="1"/>
          <p:nvPr/>
        </p:nvSpPr>
        <p:spPr>
          <a:xfrm>
            <a:off x="2529664" y="2647751"/>
            <a:ext cx="1117606" cy="16588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050" dirty="0"/>
              <a:t>IPP protected operation with Bearer Token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26D3370-3CC4-58C3-7327-95BA5E8F0D7E}"/>
              </a:ext>
            </a:extLst>
          </p:cNvPr>
          <p:cNvSpPr txBox="1"/>
          <p:nvPr/>
        </p:nvSpPr>
        <p:spPr>
          <a:xfrm>
            <a:off x="2683005" y="2895766"/>
            <a:ext cx="1117606" cy="16588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050" dirty="0"/>
              <a:t>200 OK  (Token accepted)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265E6C74-6749-8D69-0777-B425762E4DAD}"/>
              </a:ext>
            </a:extLst>
          </p:cNvPr>
          <p:cNvCxnSpPr>
            <a:cxnSpLocks/>
          </p:cNvCxnSpPr>
          <p:nvPr/>
        </p:nvCxnSpPr>
        <p:spPr>
          <a:xfrm flipH="1">
            <a:off x="2098601" y="2876672"/>
            <a:ext cx="3955138" cy="0"/>
          </a:xfrm>
          <a:prstGeom prst="straightConnector1">
            <a:avLst/>
          </a:prstGeom>
          <a:ln w="19050">
            <a:solidFill>
              <a:schemeClr val="tx1"/>
            </a:solidFill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>
            <a:extLst>
              <a:ext uri="{FF2B5EF4-FFF2-40B4-BE49-F238E27FC236}">
                <a16:creationId xmlns:a16="http://schemas.microsoft.com/office/drawing/2014/main" id="{445921A2-7FEC-6E50-DE43-23A1DC050DBA}"/>
              </a:ext>
            </a:extLst>
          </p:cNvPr>
          <p:cNvSpPr/>
          <p:nvPr/>
        </p:nvSpPr>
        <p:spPr>
          <a:xfrm>
            <a:off x="2173487" y="2559827"/>
            <a:ext cx="165888" cy="165888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050" dirty="0"/>
              <a:t>6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E467C2A-BFFA-FCBB-0785-45A80BB9A45F}"/>
              </a:ext>
            </a:extLst>
          </p:cNvPr>
          <p:cNvSpPr txBox="1"/>
          <p:nvPr/>
        </p:nvSpPr>
        <p:spPr>
          <a:xfrm>
            <a:off x="5697347" y="1987863"/>
            <a:ext cx="685979" cy="685979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2701" b="1" dirty="0">
                <a:solidFill>
                  <a:srgbClr val="FF0000"/>
                </a:solidFill>
              </a:rPr>
              <a:t>X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95EE9F5B-84F5-8FE3-C40A-E781FEE808F8}"/>
              </a:ext>
            </a:extLst>
          </p:cNvPr>
          <p:cNvGrpSpPr/>
          <p:nvPr/>
        </p:nvGrpSpPr>
        <p:grpSpPr>
          <a:xfrm>
            <a:off x="1151466" y="1794490"/>
            <a:ext cx="891129" cy="1616067"/>
            <a:chOff x="1151466" y="1794490"/>
            <a:chExt cx="891129" cy="1616067"/>
          </a:xfrm>
        </p:grpSpPr>
        <p:pic>
          <p:nvPicPr>
            <p:cNvPr id="44" name="Content Placeholder 7">
              <a:extLst>
                <a:ext uri="{FF2B5EF4-FFF2-40B4-BE49-F238E27FC236}">
                  <a16:creationId xmlns:a16="http://schemas.microsoft.com/office/drawing/2014/main" id="{B259BA46-785C-C12E-1B50-806FAB6868F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151466" y="1794490"/>
              <a:ext cx="891129" cy="161606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</p:pic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6BEFCE9A-20A3-0A41-9BB6-395F568512AA}"/>
                </a:ext>
              </a:extLst>
            </p:cNvPr>
            <p:cNvSpPr txBox="1"/>
            <p:nvPr/>
          </p:nvSpPr>
          <p:spPr>
            <a:xfrm>
              <a:off x="1331515" y="2114963"/>
              <a:ext cx="523846" cy="431780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200" dirty="0"/>
                <a:t>Client</a:t>
              </a:r>
            </a:p>
            <a:p>
              <a:pPr algn="ctr">
                <a:lnSpc>
                  <a:spcPct val="90000"/>
                </a:lnSpc>
              </a:pPr>
              <a:r>
                <a:rPr lang="en-US" sz="1200" dirty="0"/>
                <a:t>Device</a:t>
              </a:r>
            </a:p>
          </p:txBody>
        </p:sp>
      </p:grpSp>
      <p:sp>
        <p:nvSpPr>
          <p:cNvPr id="46" name="Cloud 45">
            <a:extLst>
              <a:ext uri="{FF2B5EF4-FFF2-40B4-BE49-F238E27FC236}">
                <a16:creationId xmlns:a16="http://schemas.microsoft.com/office/drawing/2014/main" id="{423B7F1E-F751-C272-2F52-F6F0AAE0967C}"/>
              </a:ext>
            </a:extLst>
          </p:cNvPr>
          <p:cNvSpPr/>
          <p:nvPr/>
        </p:nvSpPr>
        <p:spPr>
          <a:xfrm>
            <a:off x="1512037" y="4817870"/>
            <a:ext cx="3346629" cy="1128334"/>
          </a:xfrm>
          <a:prstGeom prst="cloud">
            <a:avLst/>
          </a:prstGeom>
          <a:ln w="1905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dirty="0" err="1"/>
              <a:t>authz.x.io</a:t>
            </a:r>
            <a:endParaRPr lang="en-US" sz="1200" dirty="0"/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A8456AD8-9E01-96D1-9A2D-22E039A63A41}"/>
              </a:ext>
            </a:extLst>
          </p:cNvPr>
          <p:cNvCxnSpPr>
            <a:cxnSpLocks/>
          </p:cNvCxnSpPr>
          <p:nvPr/>
        </p:nvCxnSpPr>
        <p:spPr>
          <a:xfrm flipH="1">
            <a:off x="4729211" y="3203727"/>
            <a:ext cx="2180342" cy="1760159"/>
          </a:xfrm>
          <a:prstGeom prst="straightConnector1">
            <a:avLst/>
          </a:prstGeom>
          <a:ln w="19050">
            <a:solidFill>
              <a:schemeClr val="tx1"/>
            </a:solidFill>
            <a:miter lim="800000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D318C9D9-043D-BEF7-0B58-CE66848B1D14}"/>
              </a:ext>
            </a:extLst>
          </p:cNvPr>
          <p:cNvSpPr txBox="1"/>
          <p:nvPr/>
        </p:nvSpPr>
        <p:spPr>
          <a:xfrm rot="19236647">
            <a:off x="5416181" y="4001248"/>
            <a:ext cx="1117606" cy="16588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200" dirty="0"/>
              <a:t>Validate Token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64285A6-4E54-C605-B512-486E4A6B043F}"/>
              </a:ext>
            </a:extLst>
          </p:cNvPr>
          <p:cNvSpPr/>
          <p:nvPr/>
        </p:nvSpPr>
        <p:spPr>
          <a:xfrm>
            <a:off x="5436756" y="4046330"/>
            <a:ext cx="165888" cy="165888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050" dirty="0"/>
              <a:t>7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52687B66-0106-C30E-7CBB-FB85733E050C}"/>
              </a:ext>
            </a:extLst>
          </p:cNvPr>
          <p:cNvSpPr/>
          <p:nvPr/>
        </p:nvSpPr>
        <p:spPr>
          <a:xfrm>
            <a:off x="2424736" y="2919585"/>
            <a:ext cx="165888" cy="165888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050" dirty="0"/>
              <a:t>8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2F6FCFD3-2827-25B9-4D4C-2496391006A4}"/>
              </a:ext>
            </a:extLst>
          </p:cNvPr>
          <p:cNvGrpSpPr/>
          <p:nvPr/>
        </p:nvGrpSpPr>
        <p:grpSpPr>
          <a:xfrm>
            <a:off x="6671426" y="3485219"/>
            <a:ext cx="2227935" cy="1202409"/>
            <a:chOff x="8779306" y="1525919"/>
            <a:chExt cx="2969806" cy="1602795"/>
          </a:xfrm>
        </p:grpSpPr>
        <p:pic>
          <p:nvPicPr>
            <p:cNvPr id="6" name="Graphic 5">
              <a:extLst>
                <a:ext uri="{FF2B5EF4-FFF2-40B4-BE49-F238E27FC236}">
                  <a16:creationId xmlns:a16="http://schemas.microsoft.com/office/drawing/2014/main" id="{7B6A9733-86DE-5E93-D443-080ECAE2F62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779306" y="1525919"/>
              <a:ext cx="2065824" cy="1602795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A0B3140B-FF23-8B08-1759-68B54C00148C}"/>
                </a:ext>
              </a:extLst>
            </p:cNvPr>
            <p:cNvSpPr txBox="1"/>
            <p:nvPr/>
          </p:nvSpPr>
          <p:spPr>
            <a:xfrm>
              <a:off x="11050833" y="1835791"/>
              <a:ext cx="698279" cy="57555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200" dirty="0"/>
                <a:t>Local</a:t>
              </a:r>
            </a:p>
            <a:p>
              <a:pPr algn="ctr">
                <a:lnSpc>
                  <a:spcPct val="90000"/>
                </a:lnSpc>
              </a:pPr>
              <a:r>
                <a:rPr lang="en-US" sz="1200" dirty="0"/>
                <a:t>Printer</a:t>
              </a:r>
            </a:p>
            <a:p>
              <a:pPr algn="ctr">
                <a:lnSpc>
                  <a:spcPct val="90000"/>
                </a:lnSpc>
              </a:pPr>
              <a:r>
                <a:rPr lang="en-US" sz="1200" dirty="0"/>
                <a:t>B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6FB04A7D-54F9-5F80-8EF4-017022DA577A}"/>
              </a:ext>
            </a:extLst>
          </p:cNvPr>
          <p:cNvGrpSpPr/>
          <p:nvPr/>
        </p:nvGrpSpPr>
        <p:grpSpPr>
          <a:xfrm>
            <a:off x="5819382" y="5201629"/>
            <a:ext cx="2227935" cy="1202409"/>
            <a:chOff x="8779306" y="1525919"/>
            <a:chExt cx="2969806" cy="1602795"/>
          </a:xfrm>
        </p:grpSpPr>
        <p:pic>
          <p:nvPicPr>
            <p:cNvPr id="12" name="Graphic 11">
              <a:extLst>
                <a:ext uri="{FF2B5EF4-FFF2-40B4-BE49-F238E27FC236}">
                  <a16:creationId xmlns:a16="http://schemas.microsoft.com/office/drawing/2014/main" id="{E378EBB6-DC23-65FD-6469-8566149E725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779306" y="1525919"/>
              <a:ext cx="2065824" cy="1602795"/>
            </a:xfrm>
            <a:prstGeom prst="rect">
              <a:avLst/>
            </a:prstGeom>
          </p:spPr>
        </p:pic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2011D98A-76BD-61AE-768D-FB5E125C98F6}"/>
                </a:ext>
              </a:extLst>
            </p:cNvPr>
            <p:cNvSpPr txBox="1"/>
            <p:nvPr/>
          </p:nvSpPr>
          <p:spPr>
            <a:xfrm>
              <a:off x="11050833" y="1835791"/>
              <a:ext cx="698279" cy="57555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200" dirty="0"/>
                <a:t>Local</a:t>
              </a:r>
            </a:p>
            <a:p>
              <a:pPr algn="ctr">
                <a:lnSpc>
                  <a:spcPct val="90000"/>
                </a:lnSpc>
              </a:pPr>
              <a:r>
                <a:rPr lang="en-US" sz="1200" dirty="0"/>
                <a:t>Printer</a:t>
              </a:r>
            </a:p>
            <a:p>
              <a:pPr algn="ctr">
                <a:lnSpc>
                  <a:spcPct val="90000"/>
                </a:lnSpc>
              </a:pPr>
              <a:r>
                <a:rPr lang="en-US" sz="1200" dirty="0"/>
                <a:t>C</a:t>
              </a:r>
            </a:p>
          </p:txBody>
        </p:sp>
      </p:grp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FA1E02D0-259D-DCDA-61E6-E0365FBB007F}"/>
              </a:ext>
            </a:extLst>
          </p:cNvPr>
          <p:cNvSpPr/>
          <p:nvPr/>
        </p:nvSpPr>
        <p:spPr>
          <a:xfrm>
            <a:off x="6072796" y="1542167"/>
            <a:ext cx="2992340" cy="3201158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t">
            <a:noAutofit/>
          </a:bodyPr>
          <a:lstStyle/>
          <a:p>
            <a:pPr marL="40640" marR="4064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rPr>
              <a:t>Context (Tenant) 1: </a:t>
            </a:r>
            <a:r>
              <a:rPr kumimoji="0" lang="en-US" sz="1200" b="1" i="0" u="none" strike="noStrike" cap="none" spc="0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rPr>
              <a:t>MegaCorp</a:t>
            </a:r>
            <a:r>
              <a:rPr lang="en-US" sz="1200" b="1" dirty="0">
                <a:solidFill>
                  <a:srgbClr val="FF0000"/>
                </a:solidFill>
                <a:latin typeface="Arial"/>
                <a:ea typeface="Arial"/>
                <a:cs typeface="Arial"/>
              </a:rPr>
              <a:t> Inc.</a:t>
            </a:r>
            <a:endParaRPr kumimoji="0" lang="en-US" sz="1200" b="1" i="0" u="none" strike="noStrike" cap="none" spc="0" normalizeH="0" baseline="0" dirty="0">
              <a:ln>
                <a:noFill/>
              </a:ln>
              <a:solidFill>
                <a:srgbClr val="FF0000"/>
              </a:solidFill>
              <a:effectLst/>
              <a:uFill>
                <a:solidFill>
                  <a:srgbClr val="000000"/>
                </a:solidFill>
              </a:u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D37D5753-7BF8-C2FD-5BC4-C1E3F480C6DC}"/>
              </a:ext>
            </a:extLst>
          </p:cNvPr>
          <p:cNvSpPr/>
          <p:nvPr/>
        </p:nvSpPr>
        <p:spPr>
          <a:xfrm>
            <a:off x="5607479" y="4793369"/>
            <a:ext cx="2992340" cy="1760159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t">
            <a:noAutofit/>
          </a:bodyPr>
          <a:lstStyle/>
          <a:p>
            <a:pPr marL="40640" marR="4064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rPr>
              <a:t>Context (Tenant) 2: Home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BF6EE565-2A81-9309-5136-D4FAB2CBFEE2}"/>
              </a:ext>
            </a:extLst>
          </p:cNvPr>
          <p:cNvSpPr/>
          <p:nvPr/>
        </p:nvSpPr>
        <p:spPr>
          <a:xfrm>
            <a:off x="1082729" y="3545836"/>
            <a:ext cx="165888" cy="165888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050" dirty="0"/>
              <a:t>2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3DA656F9-411B-27C7-3147-BBB172D672DD}"/>
              </a:ext>
            </a:extLst>
          </p:cNvPr>
          <p:cNvSpPr/>
          <p:nvPr/>
        </p:nvSpPr>
        <p:spPr>
          <a:xfrm>
            <a:off x="1530634" y="3518555"/>
            <a:ext cx="165888" cy="165888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050" dirty="0"/>
              <a:t>3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85A02DB-EA2B-367E-F98D-43D516E39609}"/>
              </a:ext>
            </a:extLst>
          </p:cNvPr>
          <p:cNvSpPr txBox="1"/>
          <p:nvPr/>
        </p:nvSpPr>
        <p:spPr>
          <a:xfrm rot="3565023">
            <a:off x="942924" y="4152163"/>
            <a:ext cx="1117606" cy="16588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200" dirty="0"/>
              <a:t>Discovery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235C3603-0EA2-C0DF-F47E-5BA978C46936}"/>
              </a:ext>
            </a:extLst>
          </p:cNvPr>
          <p:cNvSpPr txBox="1"/>
          <p:nvPr/>
        </p:nvSpPr>
        <p:spPr>
          <a:xfrm rot="3589461">
            <a:off x="1395898" y="4118635"/>
            <a:ext cx="1117606" cy="16588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200" dirty="0"/>
              <a:t>Auth &amp; Grant Code</a:t>
            </a: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A3B0D830-3385-54D8-7BF1-9B87D1CD6EBE}"/>
              </a:ext>
            </a:extLst>
          </p:cNvPr>
          <p:cNvGrpSpPr/>
          <p:nvPr/>
        </p:nvGrpSpPr>
        <p:grpSpPr>
          <a:xfrm>
            <a:off x="1890368" y="3459035"/>
            <a:ext cx="700377" cy="1319823"/>
            <a:chOff x="1890368" y="3459035"/>
            <a:chExt cx="700377" cy="1319823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CBF75B63-A7E6-E7F7-AD39-2DA564996A01}"/>
                </a:ext>
              </a:extLst>
            </p:cNvPr>
            <p:cNvSpPr/>
            <p:nvPr/>
          </p:nvSpPr>
          <p:spPr>
            <a:xfrm>
              <a:off x="2023258" y="3530784"/>
              <a:ext cx="165888" cy="165888"/>
            </a:xfrm>
            <a:prstGeom prst="ellipse">
              <a:avLst/>
            </a:prstGeom>
            <a:ln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</a:pPr>
              <a:r>
                <a:rPr lang="en-US" sz="1050" dirty="0"/>
                <a:t>4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643FEE52-5FD6-4979-983D-A94B9D6CE55D}"/>
                </a:ext>
              </a:extLst>
            </p:cNvPr>
            <p:cNvSpPr txBox="1"/>
            <p:nvPr/>
          </p:nvSpPr>
          <p:spPr>
            <a:xfrm rot="3565023">
              <a:off x="1883454" y="4137111"/>
              <a:ext cx="1117606" cy="16588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>
                <a:lnSpc>
                  <a:spcPct val="90000"/>
                </a:lnSpc>
              </a:pPr>
              <a:r>
                <a:rPr lang="en-US" sz="1200" dirty="0"/>
                <a:t>Access Token</a:t>
              </a:r>
            </a:p>
          </p:txBody>
        </p: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0283CEA6-9F17-B538-59E4-C87F3E793D04}"/>
                </a:ext>
              </a:extLst>
            </p:cNvPr>
            <p:cNvCxnSpPr>
              <a:cxnSpLocks/>
            </p:cNvCxnSpPr>
            <p:nvPr/>
          </p:nvCxnSpPr>
          <p:spPr>
            <a:xfrm>
              <a:off x="1890368" y="3459035"/>
              <a:ext cx="700377" cy="1174591"/>
            </a:xfrm>
            <a:prstGeom prst="straightConnector1">
              <a:avLst/>
            </a:prstGeom>
            <a:ln w="19050">
              <a:solidFill>
                <a:schemeClr val="tx1"/>
              </a:solidFill>
              <a:miter lim="800000"/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F3F8F67A-AFCA-DA82-137D-D6454D439A56}"/>
              </a:ext>
            </a:extLst>
          </p:cNvPr>
          <p:cNvCxnSpPr>
            <a:cxnSpLocks/>
          </p:cNvCxnSpPr>
          <p:nvPr/>
        </p:nvCxnSpPr>
        <p:spPr>
          <a:xfrm>
            <a:off x="1398452" y="3485400"/>
            <a:ext cx="700377" cy="1174591"/>
          </a:xfrm>
          <a:prstGeom prst="straightConnector1">
            <a:avLst/>
          </a:prstGeom>
          <a:ln w="19050">
            <a:solidFill>
              <a:schemeClr val="tx1"/>
            </a:solidFill>
            <a:miter lim="800000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2A254935-3485-9280-45F0-D7E3665B9454}"/>
              </a:ext>
            </a:extLst>
          </p:cNvPr>
          <p:cNvCxnSpPr>
            <a:cxnSpLocks/>
          </p:cNvCxnSpPr>
          <p:nvPr/>
        </p:nvCxnSpPr>
        <p:spPr>
          <a:xfrm>
            <a:off x="976126" y="3511765"/>
            <a:ext cx="700377" cy="1231560"/>
          </a:xfrm>
          <a:prstGeom prst="straightConnector1">
            <a:avLst/>
          </a:prstGeom>
          <a:ln w="19050">
            <a:solidFill>
              <a:schemeClr val="tx1"/>
            </a:solidFill>
            <a:miter lim="800000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3" name="Group 52">
            <a:extLst>
              <a:ext uri="{FF2B5EF4-FFF2-40B4-BE49-F238E27FC236}">
                <a16:creationId xmlns:a16="http://schemas.microsoft.com/office/drawing/2014/main" id="{422DCD98-60F2-E589-9F24-697C6AEE2DD5}"/>
              </a:ext>
            </a:extLst>
          </p:cNvPr>
          <p:cNvGrpSpPr/>
          <p:nvPr/>
        </p:nvGrpSpPr>
        <p:grpSpPr>
          <a:xfrm>
            <a:off x="2330440" y="3457325"/>
            <a:ext cx="709150" cy="1174591"/>
            <a:chOff x="2330440" y="3457325"/>
            <a:chExt cx="709150" cy="1174591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EA49AE4A-F4DA-56E0-8B6D-C2EFCF484E09}"/>
                </a:ext>
              </a:extLst>
            </p:cNvPr>
            <p:cNvSpPr/>
            <p:nvPr/>
          </p:nvSpPr>
          <p:spPr>
            <a:xfrm>
              <a:off x="2463330" y="3463757"/>
              <a:ext cx="165888" cy="165888"/>
            </a:xfrm>
            <a:prstGeom prst="ellipse">
              <a:avLst/>
            </a:prstGeom>
            <a:ln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</a:pPr>
              <a:r>
                <a:rPr lang="en-US" sz="1050" dirty="0"/>
                <a:t>5</a:t>
              </a: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6787B9DA-8229-322A-0A8C-3DE78DFBFA6C}"/>
                </a:ext>
              </a:extLst>
            </p:cNvPr>
            <p:cNvSpPr txBox="1"/>
            <p:nvPr/>
          </p:nvSpPr>
          <p:spPr>
            <a:xfrm rot="3565023">
              <a:off x="2397844" y="3942411"/>
              <a:ext cx="1117606" cy="16588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>
                <a:lnSpc>
                  <a:spcPct val="90000"/>
                </a:lnSpc>
              </a:pPr>
              <a:r>
                <a:rPr lang="en-US" sz="1200" dirty="0"/>
                <a:t>Device</a:t>
              </a:r>
              <a:br>
                <a:rPr lang="en-US" sz="1200" dirty="0"/>
              </a:br>
              <a:r>
                <a:rPr lang="en-US" sz="1200" dirty="0"/>
                <a:t>Access Token</a:t>
              </a:r>
              <a:br>
                <a:rPr lang="en-US" sz="1200" dirty="0"/>
              </a:br>
              <a:r>
                <a:rPr lang="en-US" sz="1200" dirty="0"/>
                <a:t>(Token Exchange)</a:t>
              </a:r>
            </a:p>
          </p:txBody>
        </p:sp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id="{F0017F33-68E9-5EC0-FBE5-89BEAF785CAD}"/>
                </a:ext>
              </a:extLst>
            </p:cNvPr>
            <p:cNvCxnSpPr>
              <a:cxnSpLocks/>
            </p:cNvCxnSpPr>
            <p:nvPr/>
          </p:nvCxnSpPr>
          <p:spPr>
            <a:xfrm>
              <a:off x="2330440" y="3457325"/>
              <a:ext cx="700377" cy="1174591"/>
            </a:xfrm>
            <a:prstGeom prst="straightConnector1">
              <a:avLst/>
            </a:prstGeom>
            <a:ln w="19050">
              <a:solidFill>
                <a:schemeClr val="tx1"/>
              </a:solidFill>
              <a:miter lim="800000"/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12693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2BAA66-7140-D3A9-0D09-50160C28C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</a:t>
            </a:r>
          </a:p>
        </p:txBody>
      </p:sp>
    </p:spTree>
    <p:extLst>
      <p:ext uri="{BB962C8B-B14F-4D97-AF65-F5344CB8AC3E}">
        <p14:creationId xmlns:p14="http://schemas.microsoft.com/office/powerpoint/2010/main" val="3482909404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6F92696-AE29-71DB-E1E6-8EA8641CD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Printer Registration with Device Authorization Grant (RFC 8626)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0B3F10-ABDA-CBB4-DBBE-9483E00B9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720E-C72B-42F0-AD69-52D60E3C605E}" type="slidenum">
              <a:rPr lang="en-US" smtClean="0"/>
              <a:pPr/>
              <a:t>16</a:t>
            </a:fld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3C2D0BD-C452-472A-5B1E-71DEE8320334}"/>
              </a:ext>
            </a:extLst>
          </p:cNvPr>
          <p:cNvGrpSpPr/>
          <p:nvPr/>
        </p:nvGrpSpPr>
        <p:grpSpPr>
          <a:xfrm>
            <a:off x="6586195" y="2001318"/>
            <a:ext cx="2227935" cy="1202409"/>
            <a:chOff x="8779306" y="1525919"/>
            <a:chExt cx="2969806" cy="1602795"/>
          </a:xfrm>
        </p:grpSpPr>
        <p:pic>
          <p:nvPicPr>
            <p:cNvPr id="15" name="Graphic 14">
              <a:extLst>
                <a:ext uri="{FF2B5EF4-FFF2-40B4-BE49-F238E27FC236}">
                  <a16:creationId xmlns:a16="http://schemas.microsoft.com/office/drawing/2014/main" id="{EE861407-9728-ADC0-984D-7B78AA623D2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779306" y="1525919"/>
              <a:ext cx="2065824" cy="1602795"/>
            </a:xfrm>
            <a:prstGeom prst="rect">
              <a:avLst/>
            </a:prstGeom>
          </p:spPr>
        </p:pic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2A40ACE7-593F-26DE-E126-C997D4823144}"/>
                </a:ext>
              </a:extLst>
            </p:cNvPr>
            <p:cNvSpPr txBox="1"/>
            <p:nvPr/>
          </p:nvSpPr>
          <p:spPr>
            <a:xfrm>
              <a:off x="11050833" y="1835791"/>
              <a:ext cx="698279" cy="57555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200" dirty="0"/>
                <a:t>Local</a:t>
              </a:r>
            </a:p>
            <a:p>
              <a:pPr algn="ctr">
                <a:lnSpc>
                  <a:spcPct val="90000"/>
                </a:lnSpc>
              </a:pPr>
              <a:r>
                <a:rPr lang="en-US" sz="1200" dirty="0"/>
                <a:t>Printer</a:t>
              </a:r>
            </a:p>
          </p:txBody>
        </p:sp>
      </p:grp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C828234E-8635-1C79-33C3-D337D1708A52}"/>
              </a:ext>
            </a:extLst>
          </p:cNvPr>
          <p:cNvCxnSpPr>
            <a:cxnSpLocks/>
          </p:cNvCxnSpPr>
          <p:nvPr/>
        </p:nvCxnSpPr>
        <p:spPr>
          <a:xfrm flipH="1">
            <a:off x="2085199" y="2352528"/>
            <a:ext cx="3955138" cy="0"/>
          </a:xfrm>
          <a:prstGeom prst="straightConnector1">
            <a:avLst/>
          </a:prstGeom>
          <a:ln w="19050">
            <a:solidFill>
              <a:schemeClr val="tx1"/>
            </a:solidFill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9A13426D-0747-C2B2-158D-70807109C3FB}"/>
              </a:ext>
            </a:extLst>
          </p:cNvPr>
          <p:cNvSpPr txBox="1"/>
          <p:nvPr/>
        </p:nvSpPr>
        <p:spPr>
          <a:xfrm>
            <a:off x="2461699" y="2039102"/>
            <a:ext cx="1117606" cy="16588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050" dirty="0"/>
              <a:t>Instruct user to go to verification URI</a:t>
            </a:r>
          </a:p>
          <a:p>
            <a:pPr>
              <a:lnSpc>
                <a:spcPct val="90000"/>
              </a:lnSpc>
            </a:pPr>
            <a:r>
              <a:rPr lang="en-US" sz="1050" dirty="0"/>
              <a:t>Code: nakVoodEy3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B972295B-F900-31DA-A1E1-9E1213A87BD9}"/>
              </a:ext>
            </a:extLst>
          </p:cNvPr>
          <p:cNvSpPr/>
          <p:nvPr/>
        </p:nvSpPr>
        <p:spPr>
          <a:xfrm>
            <a:off x="2177442" y="2015145"/>
            <a:ext cx="165888" cy="165888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050" dirty="0"/>
              <a:t>2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48EEABA3-3675-C192-D6C9-1CE540B77454}"/>
              </a:ext>
            </a:extLst>
          </p:cNvPr>
          <p:cNvSpPr/>
          <p:nvPr/>
        </p:nvSpPr>
        <p:spPr>
          <a:xfrm>
            <a:off x="1349853" y="3545836"/>
            <a:ext cx="165888" cy="165888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050" dirty="0"/>
              <a:t>4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EA927DC2-754C-DBCA-8FC0-FFB5A66E2ACB}"/>
              </a:ext>
            </a:extLst>
          </p:cNvPr>
          <p:cNvSpPr/>
          <p:nvPr/>
        </p:nvSpPr>
        <p:spPr>
          <a:xfrm>
            <a:off x="1797758" y="3518555"/>
            <a:ext cx="165888" cy="165888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050" dirty="0"/>
              <a:t>5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FC4FBA4-7F3B-3066-44C2-F90B56C8971A}"/>
              </a:ext>
            </a:extLst>
          </p:cNvPr>
          <p:cNvSpPr txBox="1"/>
          <p:nvPr/>
        </p:nvSpPr>
        <p:spPr>
          <a:xfrm rot="3565023">
            <a:off x="1210048" y="4152163"/>
            <a:ext cx="1117606" cy="16588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200" dirty="0"/>
              <a:t>Load page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BB35240-DDDA-AF5D-2B92-01D090ADB49F}"/>
              </a:ext>
            </a:extLst>
          </p:cNvPr>
          <p:cNvSpPr txBox="1"/>
          <p:nvPr/>
        </p:nvSpPr>
        <p:spPr>
          <a:xfrm rot="3589461">
            <a:off x="1663022" y="4118635"/>
            <a:ext cx="1117606" cy="16588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200" dirty="0"/>
              <a:t>Enter code</a:t>
            </a: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4D8E6F5E-F30E-95D8-3A86-ADFD40DE573B}"/>
              </a:ext>
            </a:extLst>
          </p:cNvPr>
          <p:cNvSpPr/>
          <p:nvPr/>
        </p:nvSpPr>
        <p:spPr>
          <a:xfrm>
            <a:off x="2290382" y="3530784"/>
            <a:ext cx="165888" cy="165888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050" dirty="0"/>
              <a:t>6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ECB1DC4-84C2-9C26-9420-4D30917326CC}"/>
              </a:ext>
            </a:extLst>
          </p:cNvPr>
          <p:cNvSpPr txBox="1"/>
          <p:nvPr/>
        </p:nvSpPr>
        <p:spPr>
          <a:xfrm rot="3565023">
            <a:off x="2150578" y="4137111"/>
            <a:ext cx="1117606" cy="16588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200" dirty="0"/>
              <a:t>Authenticate user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7CBE74AB-FC71-EFE6-549B-7FE1C34F0302}"/>
              </a:ext>
            </a:extLst>
          </p:cNvPr>
          <p:cNvCxnSpPr>
            <a:cxnSpLocks/>
          </p:cNvCxnSpPr>
          <p:nvPr/>
        </p:nvCxnSpPr>
        <p:spPr>
          <a:xfrm>
            <a:off x="2157492" y="3459035"/>
            <a:ext cx="700377" cy="1174591"/>
          </a:xfrm>
          <a:prstGeom prst="straightConnector1">
            <a:avLst/>
          </a:prstGeom>
          <a:ln w="19050">
            <a:solidFill>
              <a:schemeClr val="tx1"/>
            </a:solidFill>
            <a:miter lim="800000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A6AAFBF0-FC19-B970-A47A-B45EEC43CD75}"/>
              </a:ext>
            </a:extLst>
          </p:cNvPr>
          <p:cNvCxnSpPr>
            <a:cxnSpLocks/>
          </p:cNvCxnSpPr>
          <p:nvPr/>
        </p:nvCxnSpPr>
        <p:spPr>
          <a:xfrm>
            <a:off x="1665576" y="3485400"/>
            <a:ext cx="700377" cy="1174591"/>
          </a:xfrm>
          <a:prstGeom prst="straightConnector1">
            <a:avLst/>
          </a:prstGeom>
          <a:ln w="19050">
            <a:solidFill>
              <a:schemeClr val="tx1"/>
            </a:solidFill>
            <a:miter lim="800000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3" name="Group 42">
            <a:extLst>
              <a:ext uri="{FF2B5EF4-FFF2-40B4-BE49-F238E27FC236}">
                <a16:creationId xmlns:a16="http://schemas.microsoft.com/office/drawing/2014/main" id="{F6E0F202-7716-33DF-FC60-8B56D1A63FD7}"/>
              </a:ext>
            </a:extLst>
          </p:cNvPr>
          <p:cNvGrpSpPr/>
          <p:nvPr/>
        </p:nvGrpSpPr>
        <p:grpSpPr>
          <a:xfrm>
            <a:off x="832208" y="1236060"/>
            <a:ext cx="1210388" cy="2195045"/>
            <a:chOff x="1151466" y="1794490"/>
            <a:chExt cx="891129" cy="1616067"/>
          </a:xfrm>
        </p:grpSpPr>
        <p:pic>
          <p:nvPicPr>
            <p:cNvPr id="44" name="Content Placeholder 7">
              <a:extLst>
                <a:ext uri="{FF2B5EF4-FFF2-40B4-BE49-F238E27FC236}">
                  <a16:creationId xmlns:a16="http://schemas.microsoft.com/office/drawing/2014/main" id="{8C54ADAC-5958-91F7-4BC8-9378FE837D9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151466" y="1794490"/>
              <a:ext cx="891129" cy="161606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</p:pic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DFBB760E-C7A7-77C4-469F-F04F566EA55F}"/>
                </a:ext>
              </a:extLst>
            </p:cNvPr>
            <p:cNvSpPr txBox="1"/>
            <p:nvPr/>
          </p:nvSpPr>
          <p:spPr>
            <a:xfrm>
              <a:off x="1331515" y="2114963"/>
              <a:ext cx="523846" cy="431780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200" dirty="0"/>
                <a:t>Client</a:t>
              </a:r>
            </a:p>
            <a:p>
              <a:pPr algn="ctr">
                <a:lnSpc>
                  <a:spcPct val="90000"/>
                </a:lnSpc>
              </a:pPr>
              <a:r>
                <a:rPr lang="en-US" sz="1200" dirty="0"/>
                <a:t>Device</a:t>
              </a:r>
            </a:p>
          </p:txBody>
        </p:sp>
      </p:grpSp>
      <p:sp>
        <p:nvSpPr>
          <p:cNvPr id="46" name="Cloud 45">
            <a:extLst>
              <a:ext uri="{FF2B5EF4-FFF2-40B4-BE49-F238E27FC236}">
                <a16:creationId xmlns:a16="http://schemas.microsoft.com/office/drawing/2014/main" id="{44B0823D-171E-6C59-454F-43B687E3005D}"/>
              </a:ext>
            </a:extLst>
          </p:cNvPr>
          <p:cNvSpPr/>
          <p:nvPr/>
        </p:nvSpPr>
        <p:spPr>
          <a:xfrm>
            <a:off x="1512037" y="4817870"/>
            <a:ext cx="3346629" cy="1128334"/>
          </a:xfrm>
          <a:prstGeom prst="cloud">
            <a:avLst/>
          </a:prstGeom>
          <a:ln w="1905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dirty="0" err="1"/>
              <a:t>authz.x.io</a:t>
            </a:r>
            <a:endParaRPr lang="en-US" sz="1200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48CE9ABB-3785-4711-E60D-D204DFC24DB1}"/>
              </a:ext>
            </a:extLst>
          </p:cNvPr>
          <p:cNvSpPr txBox="1"/>
          <p:nvPr/>
        </p:nvSpPr>
        <p:spPr>
          <a:xfrm>
            <a:off x="913526" y="1957655"/>
            <a:ext cx="1053494" cy="102592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40640" marR="4064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200" dirty="0"/>
              <a:t>Go to:</a:t>
            </a:r>
          </a:p>
          <a:p>
            <a:pPr marL="40640" marR="4064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rPr>
              <a:t>x.io</a:t>
            </a:r>
            <a:r>
              <a:rPr kumimoji="0" lang="en-US" sz="1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rPr>
              <a:t>/register</a:t>
            </a:r>
          </a:p>
          <a:p>
            <a:pPr marL="40640" marR="4064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sz="1200" dirty="0"/>
          </a:p>
          <a:p>
            <a:pPr marL="40640" marR="4064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rPr>
              <a:t>Code:</a:t>
            </a:r>
          </a:p>
          <a:p>
            <a:pPr marL="40640" marR="4064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rPr>
              <a:t>nakVoodEy3</a:t>
            </a: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BA173252-7A6D-7718-ECB8-8A928E15E805}"/>
              </a:ext>
            </a:extLst>
          </p:cNvPr>
          <p:cNvSpPr/>
          <p:nvPr/>
        </p:nvSpPr>
        <p:spPr>
          <a:xfrm>
            <a:off x="584702" y="2024887"/>
            <a:ext cx="165888" cy="165888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050" dirty="0"/>
              <a:t>3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AE8A05A0-43BA-38DA-DE6D-5589446FDED8}"/>
              </a:ext>
            </a:extLst>
          </p:cNvPr>
          <p:cNvCxnSpPr>
            <a:cxnSpLocks/>
          </p:cNvCxnSpPr>
          <p:nvPr/>
        </p:nvCxnSpPr>
        <p:spPr>
          <a:xfrm flipH="1">
            <a:off x="4749230" y="3197985"/>
            <a:ext cx="2250639" cy="1761959"/>
          </a:xfrm>
          <a:prstGeom prst="straightConnector1">
            <a:avLst/>
          </a:prstGeom>
          <a:ln w="19050">
            <a:solidFill>
              <a:schemeClr val="tx1"/>
            </a:solidFill>
            <a:miter lim="800000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 58">
            <a:extLst>
              <a:ext uri="{FF2B5EF4-FFF2-40B4-BE49-F238E27FC236}">
                <a16:creationId xmlns:a16="http://schemas.microsoft.com/office/drawing/2014/main" id="{24EE1F31-ACD7-5812-357F-5DA38D406315}"/>
              </a:ext>
            </a:extLst>
          </p:cNvPr>
          <p:cNvSpPr/>
          <p:nvPr/>
        </p:nvSpPr>
        <p:spPr>
          <a:xfrm>
            <a:off x="5398615" y="3764327"/>
            <a:ext cx="165888" cy="165888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050" dirty="0"/>
              <a:t>1</a:t>
            </a:r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F2D263A7-F7ED-C9B0-0F09-A9B157952AD3}"/>
              </a:ext>
            </a:extLst>
          </p:cNvPr>
          <p:cNvCxnSpPr>
            <a:cxnSpLocks/>
          </p:cNvCxnSpPr>
          <p:nvPr/>
        </p:nvCxnSpPr>
        <p:spPr>
          <a:xfrm>
            <a:off x="1243250" y="3511765"/>
            <a:ext cx="700377" cy="1231560"/>
          </a:xfrm>
          <a:prstGeom prst="straightConnector1">
            <a:avLst/>
          </a:prstGeom>
          <a:ln w="19050">
            <a:solidFill>
              <a:schemeClr val="tx1"/>
            </a:solidFill>
            <a:miter lim="800000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C1CD5001-D198-749D-29EE-7EF7E9724008}"/>
              </a:ext>
            </a:extLst>
          </p:cNvPr>
          <p:cNvSpPr txBox="1"/>
          <p:nvPr/>
        </p:nvSpPr>
        <p:spPr>
          <a:xfrm rot="19263662">
            <a:off x="5106995" y="4462244"/>
            <a:ext cx="1117606" cy="16588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200" dirty="0"/>
              <a:t>User code, device code and</a:t>
            </a:r>
          </a:p>
          <a:p>
            <a:pPr>
              <a:lnSpc>
                <a:spcPct val="90000"/>
              </a:lnSpc>
            </a:pPr>
            <a:r>
              <a:rPr lang="en-US" sz="1200" dirty="0"/>
              <a:t>verification URI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170B02B-4CB1-4924-49F9-7B78D130403F}"/>
              </a:ext>
            </a:extLst>
          </p:cNvPr>
          <p:cNvSpPr txBox="1"/>
          <p:nvPr/>
        </p:nvSpPr>
        <p:spPr>
          <a:xfrm rot="19263662">
            <a:off x="4746210" y="4269412"/>
            <a:ext cx="1117606" cy="16588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200" dirty="0"/>
              <a:t>Request device code for client ID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43A44150-5DFD-FE87-DA10-B62977F2D3AF}"/>
              </a:ext>
            </a:extLst>
          </p:cNvPr>
          <p:cNvCxnSpPr>
            <a:cxnSpLocks/>
          </p:cNvCxnSpPr>
          <p:nvPr/>
        </p:nvCxnSpPr>
        <p:spPr>
          <a:xfrm flipH="1">
            <a:off x="4845644" y="3275737"/>
            <a:ext cx="2250639" cy="1761959"/>
          </a:xfrm>
          <a:prstGeom prst="straightConnector1">
            <a:avLst/>
          </a:prstGeom>
          <a:ln w="19050">
            <a:solidFill>
              <a:schemeClr val="tx1"/>
            </a:solidFill>
            <a:miter lim="800000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urved Connector 8">
            <a:extLst>
              <a:ext uri="{FF2B5EF4-FFF2-40B4-BE49-F238E27FC236}">
                <a16:creationId xmlns:a16="http://schemas.microsoft.com/office/drawing/2014/main" id="{08F46443-C229-7489-009D-458943D2BB58}"/>
              </a:ext>
            </a:extLst>
          </p:cNvPr>
          <p:cNvCxnSpPr>
            <a:stCxn id="46" idx="0"/>
            <a:endCxn id="15" idx="2"/>
          </p:cNvCxnSpPr>
          <p:nvPr/>
        </p:nvCxnSpPr>
        <p:spPr>
          <a:xfrm flipV="1">
            <a:off x="4855877" y="3203727"/>
            <a:ext cx="2505204" cy="2178310"/>
          </a:xfrm>
          <a:prstGeom prst="curvedConnector2">
            <a:avLst/>
          </a:prstGeom>
          <a:noFill/>
          <a:ln w="9525" cap="flat">
            <a:solidFill>
              <a:srgbClr val="000000"/>
            </a:solidFill>
            <a:prstDash val="solid"/>
            <a:round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414B2F7D-8ED2-E1AB-C6AF-7ABC65D3F725}"/>
              </a:ext>
            </a:extLst>
          </p:cNvPr>
          <p:cNvSpPr/>
          <p:nvPr/>
        </p:nvSpPr>
        <p:spPr>
          <a:xfrm>
            <a:off x="5592111" y="5324283"/>
            <a:ext cx="165888" cy="165888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050" dirty="0"/>
              <a:t>7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64B40CA-BDDF-3D17-D46F-DD667AA6331E}"/>
              </a:ext>
            </a:extLst>
          </p:cNvPr>
          <p:cNvSpPr txBox="1"/>
          <p:nvPr/>
        </p:nvSpPr>
        <p:spPr>
          <a:xfrm>
            <a:off x="5890651" y="5108393"/>
            <a:ext cx="523846" cy="43178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1200" dirty="0"/>
              <a:t>Access</a:t>
            </a:r>
          </a:p>
          <a:p>
            <a:pPr algn="ctr">
              <a:lnSpc>
                <a:spcPct val="90000"/>
              </a:lnSpc>
            </a:pPr>
            <a:r>
              <a:rPr lang="en-US" sz="1200" dirty="0"/>
              <a:t>Token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ED3EAAB-F666-FCBE-A95D-68FBC12FDCC8}"/>
              </a:ext>
            </a:extLst>
          </p:cNvPr>
          <p:cNvSpPr txBox="1"/>
          <p:nvPr/>
        </p:nvSpPr>
        <p:spPr>
          <a:xfrm rot="19927498">
            <a:off x="561467" y="3147585"/>
            <a:ext cx="7827784" cy="121058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40640" marR="4064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72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rPr>
              <a:t>Work In Progress</a:t>
            </a:r>
          </a:p>
        </p:txBody>
      </p:sp>
    </p:spTree>
    <p:extLst>
      <p:ext uri="{BB962C8B-B14F-4D97-AF65-F5344CB8AC3E}">
        <p14:creationId xmlns:p14="http://schemas.microsoft.com/office/powerpoint/2010/main" val="868814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6F92696-AE29-71DB-E1E6-8EA8641CD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OAuth 2.0 Trust Relationships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0B3F10-ABDA-CBB4-DBBE-9483E00B9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720E-C72B-42F0-AD69-52D60E3C605E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6" name="Cloud 45">
            <a:extLst>
              <a:ext uri="{FF2B5EF4-FFF2-40B4-BE49-F238E27FC236}">
                <a16:creationId xmlns:a16="http://schemas.microsoft.com/office/drawing/2014/main" id="{423B7F1E-F751-C272-2F52-F6F0AAE0967C}"/>
              </a:ext>
            </a:extLst>
          </p:cNvPr>
          <p:cNvSpPr/>
          <p:nvPr/>
        </p:nvSpPr>
        <p:spPr>
          <a:xfrm>
            <a:off x="2776122" y="1376342"/>
            <a:ext cx="3346629" cy="1128334"/>
          </a:xfrm>
          <a:prstGeom prst="cloud">
            <a:avLst/>
          </a:prstGeom>
          <a:ln w="1905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dirty="0" err="1"/>
              <a:t>authz.x.io</a:t>
            </a:r>
            <a:endParaRPr lang="en-US" sz="1200" dirty="0"/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C9698004-1BCA-BF10-AF84-D447337D3357}"/>
              </a:ext>
            </a:extLst>
          </p:cNvPr>
          <p:cNvCxnSpPr>
            <a:cxnSpLocks/>
          </p:cNvCxnSpPr>
          <p:nvPr/>
        </p:nvCxnSpPr>
        <p:spPr>
          <a:xfrm flipH="1" flipV="1">
            <a:off x="5616308" y="2562777"/>
            <a:ext cx="1186179" cy="1543077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prstDash val="solid"/>
            <a:round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9627D6F8-DD2A-E511-221C-BFB8D28CE7A1}"/>
              </a:ext>
            </a:extLst>
          </p:cNvPr>
          <p:cNvCxnSpPr>
            <a:cxnSpLocks/>
          </p:cNvCxnSpPr>
          <p:nvPr/>
        </p:nvCxnSpPr>
        <p:spPr>
          <a:xfrm>
            <a:off x="5788188" y="2562777"/>
            <a:ext cx="1134124" cy="1468639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prstDash val="solid"/>
            <a:round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085F926C-2473-1E59-A760-86CA32EAE44A}"/>
              </a:ext>
            </a:extLst>
          </p:cNvPr>
          <p:cNvSpPr txBox="1"/>
          <p:nvPr/>
        </p:nvSpPr>
        <p:spPr>
          <a:xfrm>
            <a:off x="6495315" y="2888174"/>
            <a:ext cx="2175578" cy="31803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40640" marR="4064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400" dirty="0"/>
              <a:t>Printer Trusts AUTHZ</a:t>
            </a:r>
            <a:endParaRPr kumimoji="0" lang="en-US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7C217406-9FC9-1F1D-C6A1-0593AAA43FBA}"/>
              </a:ext>
            </a:extLst>
          </p:cNvPr>
          <p:cNvSpPr txBox="1"/>
          <p:nvPr/>
        </p:nvSpPr>
        <p:spPr>
          <a:xfrm>
            <a:off x="2507749" y="2978285"/>
            <a:ext cx="1984552" cy="31803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40640" marR="4064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rPr>
              <a:t>AUTHZ Trusts Client</a:t>
            </a:r>
          </a:p>
        </p:txBody>
      </p: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B2933D7F-253B-A31B-DFDA-9FB350E63FE4}"/>
              </a:ext>
            </a:extLst>
          </p:cNvPr>
          <p:cNvCxnSpPr>
            <a:cxnSpLocks/>
          </p:cNvCxnSpPr>
          <p:nvPr/>
        </p:nvCxnSpPr>
        <p:spPr>
          <a:xfrm flipH="1">
            <a:off x="1481729" y="2422100"/>
            <a:ext cx="1492324" cy="1279118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prstDash val="solid"/>
            <a:round/>
            <a:headEnd type="triangle"/>
            <a:tailEnd type="non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DF8E3A9C-306A-8280-B1EA-ED252D030E7A}"/>
              </a:ext>
            </a:extLst>
          </p:cNvPr>
          <p:cNvCxnSpPr>
            <a:cxnSpLocks/>
          </p:cNvCxnSpPr>
          <p:nvPr/>
        </p:nvCxnSpPr>
        <p:spPr>
          <a:xfrm flipV="1">
            <a:off x="1286364" y="2367698"/>
            <a:ext cx="1545248" cy="1323349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prstDash val="solid"/>
            <a:round/>
            <a:headEnd type="triangle"/>
            <a:tailEnd type="non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67" name="TextBox 66">
            <a:extLst>
              <a:ext uri="{FF2B5EF4-FFF2-40B4-BE49-F238E27FC236}">
                <a16:creationId xmlns:a16="http://schemas.microsoft.com/office/drawing/2014/main" id="{E346107C-AF28-966D-73E1-A29AB90AA2D3}"/>
              </a:ext>
            </a:extLst>
          </p:cNvPr>
          <p:cNvSpPr txBox="1"/>
          <p:nvPr/>
        </p:nvSpPr>
        <p:spPr>
          <a:xfrm>
            <a:off x="587862" y="2449220"/>
            <a:ext cx="1926889" cy="31803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40640" marR="4064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400" dirty="0"/>
              <a:t>Client Trusts AUTHZ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A5286B15-D95B-F198-1499-1176E5BAAB1D}"/>
              </a:ext>
            </a:extLst>
          </p:cNvPr>
          <p:cNvSpPr/>
          <p:nvPr/>
        </p:nvSpPr>
        <p:spPr>
          <a:xfrm>
            <a:off x="6291134" y="2861920"/>
            <a:ext cx="365760" cy="365760"/>
          </a:xfrm>
          <a:prstGeom prst="ellipse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40640" marR="4064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rPr>
              <a:t>3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909026DE-82AE-5BEF-A820-74B06FFC1ECA}"/>
              </a:ext>
            </a:extLst>
          </p:cNvPr>
          <p:cNvGrpSpPr/>
          <p:nvPr/>
        </p:nvGrpSpPr>
        <p:grpSpPr>
          <a:xfrm>
            <a:off x="4126541" y="3423166"/>
            <a:ext cx="2350312" cy="365760"/>
            <a:chOff x="4126541" y="3423166"/>
            <a:chExt cx="2350312" cy="365760"/>
          </a:xfrm>
        </p:grpSpPr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97428412-5C9B-31FD-918E-7CB651171F64}"/>
                </a:ext>
              </a:extLst>
            </p:cNvPr>
            <p:cNvSpPr txBox="1"/>
            <p:nvPr/>
          </p:nvSpPr>
          <p:spPr>
            <a:xfrm>
              <a:off x="4492301" y="3447159"/>
              <a:ext cx="1984552" cy="31803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40640" marR="40640" indent="0" algn="ctr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>
                    <a:solidFill>
                      <a:srgbClr val="000000"/>
                    </a:solidFill>
                  </a:uFill>
                  <a:latin typeface="Arial"/>
                  <a:ea typeface="Arial"/>
                  <a:cs typeface="Arial"/>
                  <a:sym typeface="Arial"/>
                </a:rPr>
                <a:t>AUTHZ Trusts Printer</a:t>
              </a:r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56EEC0B5-69B0-CBA6-5769-21DB4A35F713}"/>
                </a:ext>
              </a:extLst>
            </p:cNvPr>
            <p:cNvSpPr/>
            <p:nvPr/>
          </p:nvSpPr>
          <p:spPr>
            <a:xfrm>
              <a:off x="4126541" y="3423166"/>
              <a:ext cx="365760" cy="365760"/>
            </a:xfrm>
            <a:prstGeom prst="ellipse">
              <a:avLst/>
            </a:prstGeom>
            <a:ln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40640" marR="40640" indent="0" algn="ctr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sz="1000" dirty="0">
                  <a:solidFill>
                    <a:srgbClr val="000000"/>
                  </a:solidFill>
                  <a:latin typeface="Arial"/>
                  <a:ea typeface="Arial"/>
                  <a:cs typeface="Arial"/>
                </a:rPr>
                <a:t>4</a:t>
              </a:r>
              <a:endParaRPr kumimoji="0" lang="en-US" sz="1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4" name="Oval 23">
            <a:extLst>
              <a:ext uri="{FF2B5EF4-FFF2-40B4-BE49-F238E27FC236}">
                <a16:creationId xmlns:a16="http://schemas.microsoft.com/office/drawing/2014/main" id="{C51471A0-4964-674C-B509-DCF17A8A11A1}"/>
              </a:ext>
            </a:extLst>
          </p:cNvPr>
          <p:cNvSpPr/>
          <p:nvPr/>
        </p:nvSpPr>
        <p:spPr>
          <a:xfrm>
            <a:off x="285157" y="2425358"/>
            <a:ext cx="365760" cy="365760"/>
          </a:xfrm>
          <a:prstGeom prst="ellipse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40640" marR="4064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0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1</a:t>
            </a:r>
            <a:endParaRPr kumimoji="0" lang="en-US" sz="1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F8EAA2C8-F37B-46D5-BFC5-A286308B36DC}"/>
              </a:ext>
            </a:extLst>
          </p:cNvPr>
          <p:cNvSpPr/>
          <p:nvPr/>
        </p:nvSpPr>
        <p:spPr>
          <a:xfrm>
            <a:off x="2284973" y="2968555"/>
            <a:ext cx="365760" cy="365760"/>
          </a:xfrm>
          <a:prstGeom prst="ellipse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40640" marR="4064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0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2</a:t>
            </a:r>
            <a:endParaRPr kumimoji="0" lang="en-US" sz="1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C16D4531-ECCC-42DC-6050-7E3372BA230A}"/>
              </a:ext>
            </a:extLst>
          </p:cNvPr>
          <p:cNvGrpSpPr/>
          <p:nvPr/>
        </p:nvGrpSpPr>
        <p:grpSpPr>
          <a:xfrm>
            <a:off x="6606743" y="3994508"/>
            <a:ext cx="2227935" cy="1202409"/>
            <a:chOff x="8779306" y="1525919"/>
            <a:chExt cx="2969806" cy="1602795"/>
          </a:xfrm>
        </p:grpSpPr>
        <p:pic>
          <p:nvPicPr>
            <p:cNvPr id="26" name="Graphic 25">
              <a:extLst>
                <a:ext uri="{FF2B5EF4-FFF2-40B4-BE49-F238E27FC236}">
                  <a16:creationId xmlns:a16="http://schemas.microsoft.com/office/drawing/2014/main" id="{465419E0-927B-0F9E-F241-E546ACF082B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779306" y="1525919"/>
              <a:ext cx="2065824" cy="1602795"/>
            </a:xfrm>
            <a:prstGeom prst="rect">
              <a:avLst/>
            </a:prstGeom>
          </p:spPr>
        </p:pic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7E1BC1E0-6A41-2C88-4079-D1F3DACCBB99}"/>
                </a:ext>
              </a:extLst>
            </p:cNvPr>
            <p:cNvSpPr txBox="1"/>
            <p:nvPr/>
          </p:nvSpPr>
          <p:spPr>
            <a:xfrm>
              <a:off x="11050833" y="1835791"/>
              <a:ext cx="698279" cy="57555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200" dirty="0"/>
                <a:t>Local</a:t>
              </a:r>
            </a:p>
            <a:p>
              <a:pPr algn="ctr">
                <a:lnSpc>
                  <a:spcPct val="90000"/>
                </a:lnSpc>
              </a:pPr>
              <a:r>
                <a:rPr lang="en-US" sz="1200" dirty="0"/>
                <a:t>Printer</a:t>
              </a: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ACF1B3D2-BA25-A984-703F-72298D211701}"/>
              </a:ext>
            </a:extLst>
          </p:cNvPr>
          <p:cNvGrpSpPr/>
          <p:nvPr/>
        </p:nvGrpSpPr>
        <p:grpSpPr>
          <a:xfrm>
            <a:off x="753868" y="3785381"/>
            <a:ext cx="891129" cy="1616067"/>
            <a:chOff x="1151466" y="1794490"/>
            <a:chExt cx="891129" cy="1616067"/>
          </a:xfrm>
        </p:grpSpPr>
        <p:pic>
          <p:nvPicPr>
            <p:cNvPr id="29" name="Content Placeholder 7">
              <a:extLst>
                <a:ext uri="{FF2B5EF4-FFF2-40B4-BE49-F238E27FC236}">
                  <a16:creationId xmlns:a16="http://schemas.microsoft.com/office/drawing/2014/main" id="{64196324-0687-B96C-7B1D-31520801661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151466" y="1794490"/>
              <a:ext cx="891129" cy="161606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</p:pic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897F0964-395E-A7FE-B1EE-C26E66ECD4CC}"/>
                </a:ext>
              </a:extLst>
            </p:cNvPr>
            <p:cNvSpPr txBox="1"/>
            <p:nvPr/>
          </p:nvSpPr>
          <p:spPr>
            <a:xfrm>
              <a:off x="1331515" y="2114963"/>
              <a:ext cx="523846" cy="431780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200" dirty="0"/>
                <a:t>Client</a:t>
              </a:r>
            </a:p>
            <a:p>
              <a:pPr algn="ctr">
                <a:lnSpc>
                  <a:spcPct val="90000"/>
                </a:lnSpc>
              </a:pPr>
              <a:r>
                <a:rPr lang="en-US" sz="1200" dirty="0"/>
                <a:t>Device</a:t>
              </a:r>
            </a:p>
          </p:txBody>
        </p: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9BDDAB57-3AFB-4618-AD9B-4A2548F01EFF}"/>
              </a:ext>
            </a:extLst>
          </p:cNvPr>
          <p:cNvSpPr txBox="1"/>
          <p:nvPr/>
        </p:nvSpPr>
        <p:spPr>
          <a:xfrm>
            <a:off x="2650733" y="4716238"/>
            <a:ext cx="2887038" cy="31803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40640" marR="4064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rPr>
              <a:t>Printer Trusts Client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0CBF63B7-3E84-5089-89FD-BF3912A4B3E3}"/>
              </a:ext>
            </a:extLst>
          </p:cNvPr>
          <p:cNvCxnSpPr>
            <a:cxnSpLocks/>
          </p:cNvCxnSpPr>
          <p:nvPr/>
        </p:nvCxnSpPr>
        <p:spPr>
          <a:xfrm>
            <a:off x="1832317" y="4442862"/>
            <a:ext cx="4660950" cy="0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prstDash val="solid"/>
            <a:round/>
            <a:headEnd type="triangle"/>
            <a:tailEnd type="non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C402544F-80B4-6A0B-AC3E-B08175746D80}"/>
              </a:ext>
            </a:extLst>
          </p:cNvPr>
          <p:cNvCxnSpPr>
            <a:cxnSpLocks/>
          </p:cNvCxnSpPr>
          <p:nvPr/>
        </p:nvCxnSpPr>
        <p:spPr>
          <a:xfrm flipH="1">
            <a:off x="1799314" y="4595488"/>
            <a:ext cx="4653112" cy="19528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prstDash val="solid"/>
            <a:round/>
            <a:headEnd type="triangle"/>
            <a:tailEnd type="non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726243CF-A53E-BB7F-B37C-F84EB64464A3}"/>
              </a:ext>
            </a:extLst>
          </p:cNvPr>
          <p:cNvSpPr txBox="1"/>
          <p:nvPr/>
        </p:nvSpPr>
        <p:spPr>
          <a:xfrm>
            <a:off x="3273439" y="4013234"/>
            <a:ext cx="2085031" cy="31803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40640" marR="4064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rPr>
              <a:t>Client Trusts Printer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CFCFB014-43C1-0DC8-B2F2-DE0190C5D2B7}"/>
              </a:ext>
            </a:extLst>
          </p:cNvPr>
          <p:cNvSpPr/>
          <p:nvPr/>
        </p:nvSpPr>
        <p:spPr>
          <a:xfrm>
            <a:off x="3123930" y="3985259"/>
            <a:ext cx="365760" cy="365760"/>
          </a:xfrm>
          <a:prstGeom prst="ellipse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40640" marR="4064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rPr>
              <a:t>5</a:t>
            </a: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10B61EDA-C17E-F42C-9A76-7B97E372F3ED}"/>
              </a:ext>
            </a:extLst>
          </p:cNvPr>
          <p:cNvSpPr/>
          <p:nvPr/>
        </p:nvSpPr>
        <p:spPr>
          <a:xfrm>
            <a:off x="2831612" y="4692376"/>
            <a:ext cx="365760" cy="365760"/>
          </a:xfrm>
          <a:prstGeom prst="ellipse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40640" marR="4064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rPr>
              <a:t>6</a:t>
            </a:r>
          </a:p>
        </p:txBody>
      </p:sp>
      <p:cxnSp>
        <p:nvCxnSpPr>
          <p:cNvPr id="53" name="Curved Connector 52">
            <a:extLst>
              <a:ext uri="{FF2B5EF4-FFF2-40B4-BE49-F238E27FC236}">
                <a16:creationId xmlns:a16="http://schemas.microsoft.com/office/drawing/2014/main" id="{593764A8-DED8-F1DE-912A-55EB1EFDE0FC}"/>
              </a:ext>
            </a:extLst>
          </p:cNvPr>
          <p:cNvCxnSpPr>
            <a:cxnSpLocks/>
            <a:stCxn id="29" idx="0"/>
            <a:endCxn id="26" idx="0"/>
          </p:cNvCxnSpPr>
          <p:nvPr/>
        </p:nvCxnSpPr>
        <p:spPr>
          <a:xfrm rot="16200000" flipH="1">
            <a:off x="4185967" y="798846"/>
            <a:ext cx="209127" cy="6182196"/>
          </a:xfrm>
          <a:prstGeom prst="curvedConnector3">
            <a:avLst>
              <a:gd name="adj1" fmla="val -990331"/>
            </a:avLst>
          </a:prstGeom>
          <a:noFill/>
          <a:ln w="9525" cap="flat">
            <a:solidFill>
              <a:srgbClr val="000000"/>
            </a:solidFill>
            <a:prstDash val="solid"/>
            <a:round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" name="Oval 1">
            <a:extLst>
              <a:ext uri="{FF2B5EF4-FFF2-40B4-BE49-F238E27FC236}">
                <a16:creationId xmlns:a16="http://schemas.microsoft.com/office/drawing/2014/main" id="{74AD074F-BC03-0187-1126-08B5972C2F1A}"/>
              </a:ext>
            </a:extLst>
          </p:cNvPr>
          <p:cNvSpPr/>
          <p:nvPr/>
        </p:nvSpPr>
        <p:spPr>
          <a:xfrm>
            <a:off x="6269546" y="1667456"/>
            <a:ext cx="365760" cy="365760"/>
          </a:xfrm>
          <a:prstGeom prst="ellipse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40640" marR="4064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rPr>
              <a:t>7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02DD66A-0A60-2DCF-3B51-6901CA2B4A47}"/>
              </a:ext>
            </a:extLst>
          </p:cNvPr>
          <p:cNvSpPr txBox="1"/>
          <p:nvPr/>
        </p:nvSpPr>
        <p:spPr>
          <a:xfrm>
            <a:off x="6567189" y="1564153"/>
            <a:ext cx="2175578" cy="53347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40640" marR="4064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400" dirty="0"/>
              <a:t>Client Trusts AUTHZ &amp; Printer Know Each Other</a:t>
            </a:r>
            <a:endParaRPr kumimoji="0" lang="en-US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117464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F0491-EBFB-4841-5EAF-074E5C82A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OAuth 2.0 Trust Relationships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E1F5A168-8396-D604-B3F7-4487EFB2B31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1905320"/>
              </p:ext>
            </p:extLst>
          </p:nvPr>
        </p:nvGraphicFramePr>
        <p:xfrm>
          <a:off x="457200" y="1371600"/>
          <a:ext cx="8229600" cy="4990255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2378467">
                  <a:extLst>
                    <a:ext uri="{9D8B030D-6E8A-4147-A177-3AD203B41FA5}">
                      <a16:colId xmlns:a16="http://schemas.microsoft.com/office/drawing/2014/main" val="2907530922"/>
                    </a:ext>
                  </a:extLst>
                </a:gridCol>
                <a:gridCol w="3107933">
                  <a:extLst>
                    <a:ext uri="{9D8B030D-6E8A-4147-A177-3AD203B41FA5}">
                      <a16:colId xmlns:a16="http://schemas.microsoft.com/office/drawing/2014/main" val="2605457874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350874927"/>
                    </a:ext>
                  </a:extLst>
                </a:gridCol>
              </a:tblGrid>
              <a:tr h="598175">
                <a:tc>
                  <a:txBody>
                    <a:bodyPr/>
                    <a:lstStyle/>
                    <a:p>
                      <a:r>
                        <a:rPr lang="en-US" sz="1400" dirty="0"/>
                        <a:t>Relationship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Mechanism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Comments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2416467106"/>
                  </a:ext>
                </a:extLst>
              </a:tr>
              <a:tr h="639146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1. Client Trusts AUTHZ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63146833"/>
                  </a:ext>
                </a:extLst>
              </a:tr>
              <a:tr h="639146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2. AUTHZ Trusts Client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6645495"/>
                  </a:ext>
                </a:extLst>
              </a:tr>
              <a:tr h="598175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3. Printer Trusts AUTHZ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09435976"/>
                  </a:ext>
                </a:extLst>
              </a:tr>
              <a:tr h="639146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4. AUTHZ Trusts Printer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7349418"/>
                  </a:ext>
                </a:extLst>
              </a:tr>
              <a:tr h="598175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5. Client Trusts Printer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96349596"/>
                  </a:ext>
                </a:extLst>
              </a:tr>
              <a:tr h="639146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6. Printer Trusts Client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04531533"/>
                  </a:ext>
                </a:extLst>
              </a:tr>
              <a:tr h="639146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7. Client Trusts AUTHZ &amp; Printer Know Each Other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1854672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360653-B2F7-A4DB-3982-3CDD4D5B4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720E-C72B-42F0-AD69-52D60E3C605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947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F0491-EBFB-4841-5EAF-074E5C82A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OAuth 2.0 Trust Relationships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E1F5A168-8396-D604-B3F7-4487EFB2B31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9414063"/>
              </p:ext>
            </p:extLst>
          </p:nvPr>
        </p:nvGraphicFramePr>
        <p:xfrm>
          <a:off x="457200" y="1371600"/>
          <a:ext cx="8229600" cy="5082629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2378467">
                  <a:extLst>
                    <a:ext uri="{9D8B030D-6E8A-4147-A177-3AD203B41FA5}">
                      <a16:colId xmlns:a16="http://schemas.microsoft.com/office/drawing/2014/main" val="2907530922"/>
                    </a:ext>
                  </a:extLst>
                </a:gridCol>
                <a:gridCol w="3107933">
                  <a:extLst>
                    <a:ext uri="{9D8B030D-6E8A-4147-A177-3AD203B41FA5}">
                      <a16:colId xmlns:a16="http://schemas.microsoft.com/office/drawing/2014/main" val="2605457874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350874927"/>
                    </a:ext>
                  </a:extLst>
                </a:gridCol>
              </a:tblGrid>
              <a:tr h="598175">
                <a:tc>
                  <a:txBody>
                    <a:bodyPr/>
                    <a:lstStyle/>
                    <a:p>
                      <a:r>
                        <a:rPr lang="en-US" sz="1400" dirty="0"/>
                        <a:t>Relationship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Mechanism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Comments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2416467106"/>
                  </a:ext>
                </a:extLst>
              </a:tr>
              <a:tr h="639146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1. Client Trusts AUTHZ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TLS Certificate Validation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AUTHZ has valid certificate issued by well known CA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04962104"/>
                  </a:ext>
                </a:extLst>
              </a:tr>
              <a:tr h="639146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2. AUTHZ Trusts Client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Device Registration;</a:t>
                      </a:r>
                      <a:br>
                        <a:rPr lang="en-US" sz="1400" dirty="0"/>
                      </a:br>
                      <a:r>
                        <a:rPr lang="en-US" sz="1400" dirty="0"/>
                        <a:t>User Authentication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User account creation might be needed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67907920"/>
                  </a:ext>
                </a:extLst>
              </a:tr>
              <a:tr h="639146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3. Printer Trusts AUTHZ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TLS Certificate Validation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AUTHZ has valid certificate issued by well known CA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4777308"/>
                  </a:ext>
                </a:extLst>
              </a:tr>
              <a:tr h="639146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4. AUTHZ Trusts Printer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Device Registration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What is the artifact the Printer acquires via registration? Does that matter?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9825933"/>
                  </a:ext>
                </a:extLst>
              </a:tr>
              <a:tr h="639146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5. Client Trusts Printer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???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44111597"/>
                  </a:ext>
                </a:extLst>
              </a:tr>
              <a:tr h="598175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6. Printer Trusts Client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???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96349596"/>
                  </a:ext>
                </a:extLst>
              </a:tr>
              <a:tr h="598175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7. Client Trusts AUTHZ &amp; Printer Know Each Other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???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20155091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360653-B2F7-A4DB-3982-3CDD4D5B4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720E-C72B-42F0-AD69-52D60E3C605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1594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6F92696-AE29-71DB-E1E6-8EA8641CD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OAuth 2.0 Trust Relationships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0B3F10-ABDA-CBB4-DBBE-9483E00B9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720E-C72B-42F0-AD69-52D60E3C605E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6" name="Cloud 45">
            <a:extLst>
              <a:ext uri="{FF2B5EF4-FFF2-40B4-BE49-F238E27FC236}">
                <a16:creationId xmlns:a16="http://schemas.microsoft.com/office/drawing/2014/main" id="{423B7F1E-F751-C272-2F52-F6F0AAE0967C}"/>
              </a:ext>
            </a:extLst>
          </p:cNvPr>
          <p:cNvSpPr/>
          <p:nvPr/>
        </p:nvSpPr>
        <p:spPr>
          <a:xfrm>
            <a:off x="2776122" y="1376342"/>
            <a:ext cx="3346629" cy="1128334"/>
          </a:xfrm>
          <a:prstGeom prst="cloud">
            <a:avLst/>
          </a:prstGeom>
          <a:ln w="1905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dirty="0" err="1"/>
              <a:t>authz.x.io</a:t>
            </a:r>
            <a:endParaRPr lang="en-US" sz="1200" dirty="0"/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C9698004-1BCA-BF10-AF84-D447337D3357}"/>
              </a:ext>
            </a:extLst>
          </p:cNvPr>
          <p:cNvCxnSpPr>
            <a:cxnSpLocks/>
          </p:cNvCxnSpPr>
          <p:nvPr/>
        </p:nvCxnSpPr>
        <p:spPr>
          <a:xfrm flipH="1" flipV="1">
            <a:off x="5616308" y="2562777"/>
            <a:ext cx="1186179" cy="1543077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prstDash val="solid"/>
            <a:round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9627D6F8-DD2A-E511-221C-BFB8D28CE7A1}"/>
              </a:ext>
            </a:extLst>
          </p:cNvPr>
          <p:cNvCxnSpPr>
            <a:cxnSpLocks/>
          </p:cNvCxnSpPr>
          <p:nvPr/>
        </p:nvCxnSpPr>
        <p:spPr>
          <a:xfrm>
            <a:off x="5788188" y="2562777"/>
            <a:ext cx="1134124" cy="1468639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prstDash val="solid"/>
            <a:round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085F926C-2473-1E59-A760-86CA32EAE44A}"/>
              </a:ext>
            </a:extLst>
          </p:cNvPr>
          <p:cNvSpPr txBox="1"/>
          <p:nvPr/>
        </p:nvSpPr>
        <p:spPr>
          <a:xfrm>
            <a:off x="6656894" y="2888174"/>
            <a:ext cx="2252283" cy="31803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r>
              <a:rPr lang="en-US" sz="1400" dirty="0"/>
              <a:t>TLS Certificate Validation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7C217406-9FC9-1F1D-C6A1-0593AAA43FBA}"/>
              </a:ext>
            </a:extLst>
          </p:cNvPr>
          <p:cNvSpPr txBox="1"/>
          <p:nvPr/>
        </p:nvSpPr>
        <p:spPr>
          <a:xfrm>
            <a:off x="2650733" y="2870564"/>
            <a:ext cx="1841568" cy="53347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40640" marR="4064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rPr>
              <a:t>Device Registration; User Authentication</a:t>
            </a:r>
          </a:p>
        </p:txBody>
      </p: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B2933D7F-253B-A31B-DFDA-9FB350E63FE4}"/>
              </a:ext>
            </a:extLst>
          </p:cNvPr>
          <p:cNvCxnSpPr>
            <a:cxnSpLocks/>
          </p:cNvCxnSpPr>
          <p:nvPr/>
        </p:nvCxnSpPr>
        <p:spPr>
          <a:xfrm flipH="1">
            <a:off x="1481729" y="2422100"/>
            <a:ext cx="1492324" cy="1279118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prstDash val="solid"/>
            <a:round/>
            <a:headEnd type="triangle"/>
            <a:tailEnd type="non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DF8E3A9C-306A-8280-B1EA-ED252D030E7A}"/>
              </a:ext>
            </a:extLst>
          </p:cNvPr>
          <p:cNvCxnSpPr>
            <a:cxnSpLocks/>
          </p:cNvCxnSpPr>
          <p:nvPr/>
        </p:nvCxnSpPr>
        <p:spPr>
          <a:xfrm flipV="1">
            <a:off x="1286364" y="2367698"/>
            <a:ext cx="1545248" cy="1323349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prstDash val="solid"/>
            <a:round/>
            <a:headEnd type="triangle"/>
            <a:tailEnd type="non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67" name="TextBox 66">
            <a:extLst>
              <a:ext uri="{FF2B5EF4-FFF2-40B4-BE49-F238E27FC236}">
                <a16:creationId xmlns:a16="http://schemas.microsoft.com/office/drawing/2014/main" id="{E346107C-AF28-966D-73E1-A29AB90AA2D3}"/>
              </a:ext>
            </a:extLst>
          </p:cNvPr>
          <p:cNvSpPr txBox="1"/>
          <p:nvPr/>
        </p:nvSpPr>
        <p:spPr>
          <a:xfrm>
            <a:off x="650916" y="2449220"/>
            <a:ext cx="2246589" cy="31803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r>
              <a:rPr lang="en-US" sz="1400" dirty="0"/>
              <a:t>TLS Certificate Validation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A5286B15-D95B-F198-1499-1176E5BAAB1D}"/>
              </a:ext>
            </a:extLst>
          </p:cNvPr>
          <p:cNvSpPr/>
          <p:nvPr/>
        </p:nvSpPr>
        <p:spPr>
          <a:xfrm>
            <a:off x="6291134" y="2861920"/>
            <a:ext cx="365760" cy="365760"/>
          </a:xfrm>
          <a:prstGeom prst="ellipse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40640" marR="4064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rPr>
              <a:t>3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C51471A0-4964-674C-B509-DCF17A8A11A1}"/>
              </a:ext>
            </a:extLst>
          </p:cNvPr>
          <p:cNvSpPr/>
          <p:nvPr/>
        </p:nvSpPr>
        <p:spPr>
          <a:xfrm>
            <a:off x="285157" y="2425358"/>
            <a:ext cx="365760" cy="365760"/>
          </a:xfrm>
          <a:prstGeom prst="ellipse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40640" marR="4064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0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1</a:t>
            </a:r>
            <a:endParaRPr kumimoji="0" lang="en-US" sz="1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F8EAA2C8-F37B-46D5-BFC5-A286308B36DC}"/>
              </a:ext>
            </a:extLst>
          </p:cNvPr>
          <p:cNvSpPr/>
          <p:nvPr/>
        </p:nvSpPr>
        <p:spPr>
          <a:xfrm>
            <a:off x="2284973" y="2968555"/>
            <a:ext cx="365760" cy="365760"/>
          </a:xfrm>
          <a:prstGeom prst="ellipse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40640" marR="4064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0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2</a:t>
            </a:r>
            <a:endParaRPr kumimoji="0" lang="en-US" sz="1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C16D4531-ECCC-42DC-6050-7E3372BA230A}"/>
              </a:ext>
            </a:extLst>
          </p:cNvPr>
          <p:cNvGrpSpPr/>
          <p:nvPr/>
        </p:nvGrpSpPr>
        <p:grpSpPr>
          <a:xfrm>
            <a:off x="6606743" y="3994508"/>
            <a:ext cx="2227935" cy="1202409"/>
            <a:chOff x="8779306" y="1525919"/>
            <a:chExt cx="2969806" cy="1602795"/>
          </a:xfrm>
        </p:grpSpPr>
        <p:pic>
          <p:nvPicPr>
            <p:cNvPr id="26" name="Graphic 25">
              <a:extLst>
                <a:ext uri="{FF2B5EF4-FFF2-40B4-BE49-F238E27FC236}">
                  <a16:creationId xmlns:a16="http://schemas.microsoft.com/office/drawing/2014/main" id="{465419E0-927B-0F9E-F241-E546ACF082B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779306" y="1525919"/>
              <a:ext cx="2065824" cy="1602795"/>
            </a:xfrm>
            <a:prstGeom prst="rect">
              <a:avLst/>
            </a:prstGeom>
          </p:spPr>
        </p:pic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7E1BC1E0-6A41-2C88-4079-D1F3DACCBB99}"/>
                </a:ext>
              </a:extLst>
            </p:cNvPr>
            <p:cNvSpPr txBox="1"/>
            <p:nvPr/>
          </p:nvSpPr>
          <p:spPr>
            <a:xfrm>
              <a:off x="11050833" y="1835791"/>
              <a:ext cx="698279" cy="57555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200" dirty="0"/>
                <a:t>Local</a:t>
              </a:r>
            </a:p>
            <a:p>
              <a:pPr algn="ctr">
                <a:lnSpc>
                  <a:spcPct val="90000"/>
                </a:lnSpc>
              </a:pPr>
              <a:r>
                <a:rPr lang="en-US" sz="1200" dirty="0"/>
                <a:t>Printer</a:t>
              </a: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ACF1B3D2-BA25-A984-703F-72298D211701}"/>
              </a:ext>
            </a:extLst>
          </p:cNvPr>
          <p:cNvGrpSpPr/>
          <p:nvPr/>
        </p:nvGrpSpPr>
        <p:grpSpPr>
          <a:xfrm>
            <a:off x="753868" y="3785381"/>
            <a:ext cx="891129" cy="1616067"/>
            <a:chOff x="1151466" y="1794490"/>
            <a:chExt cx="891129" cy="1616067"/>
          </a:xfrm>
        </p:grpSpPr>
        <p:pic>
          <p:nvPicPr>
            <p:cNvPr id="29" name="Content Placeholder 7">
              <a:extLst>
                <a:ext uri="{FF2B5EF4-FFF2-40B4-BE49-F238E27FC236}">
                  <a16:creationId xmlns:a16="http://schemas.microsoft.com/office/drawing/2014/main" id="{64196324-0687-B96C-7B1D-31520801661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151466" y="1794490"/>
              <a:ext cx="891129" cy="161606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</p:pic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897F0964-395E-A7FE-B1EE-C26E66ECD4CC}"/>
                </a:ext>
              </a:extLst>
            </p:cNvPr>
            <p:cNvSpPr txBox="1"/>
            <p:nvPr/>
          </p:nvSpPr>
          <p:spPr>
            <a:xfrm>
              <a:off x="1331515" y="2114963"/>
              <a:ext cx="523846" cy="431780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200" dirty="0"/>
                <a:t>Client</a:t>
              </a:r>
            </a:p>
            <a:p>
              <a:pPr algn="ctr">
                <a:lnSpc>
                  <a:spcPct val="90000"/>
                </a:lnSpc>
              </a:pPr>
              <a:r>
                <a:rPr lang="en-US" sz="1200" dirty="0"/>
                <a:t>Device</a:t>
              </a:r>
            </a:p>
          </p:txBody>
        </p: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9BDDAB57-3AFB-4618-AD9B-4A2548F01EFF}"/>
              </a:ext>
            </a:extLst>
          </p:cNvPr>
          <p:cNvSpPr txBox="1"/>
          <p:nvPr/>
        </p:nvSpPr>
        <p:spPr>
          <a:xfrm>
            <a:off x="3197371" y="4716238"/>
            <a:ext cx="2340399" cy="31803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40640" marR="40640" indent="0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rPr>
              <a:t>???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0CBF63B7-3E84-5089-89FD-BF3912A4B3E3}"/>
              </a:ext>
            </a:extLst>
          </p:cNvPr>
          <p:cNvCxnSpPr>
            <a:cxnSpLocks/>
          </p:cNvCxnSpPr>
          <p:nvPr/>
        </p:nvCxnSpPr>
        <p:spPr>
          <a:xfrm>
            <a:off x="1832317" y="4442862"/>
            <a:ext cx="4660950" cy="0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prstDash val="solid"/>
            <a:round/>
            <a:headEnd type="triangle"/>
            <a:tailEnd type="non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C402544F-80B4-6A0B-AC3E-B08175746D80}"/>
              </a:ext>
            </a:extLst>
          </p:cNvPr>
          <p:cNvCxnSpPr>
            <a:cxnSpLocks/>
          </p:cNvCxnSpPr>
          <p:nvPr/>
        </p:nvCxnSpPr>
        <p:spPr>
          <a:xfrm flipH="1">
            <a:off x="1799314" y="4595488"/>
            <a:ext cx="4653112" cy="19528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prstDash val="solid"/>
            <a:round/>
            <a:headEnd type="triangle"/>
            <a:tailEnd type="non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726243CF-A53E-BB7F-B37C-F84EB64464A3}"/>
              </a:ext>
            </a:extLst>
          </p:cNvPr>
          <p:cNvSpPr txBox="1"/>
          <p:nvPr/>
        </p:nvSpPr>
        <p:spPr>
          <a:xfrm>
            <a:off x="3489689" y="4013234"/>
            <a:ext cx="2384949" cy="31803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r>
              <a:rPr lang="en-US" sz="1400" dirty="0"/>
              <a:t>???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CFCFB014-43C1-0DC8-B2F2-DE0190C5D2B7}"/>
              </a:ext>
            </a:extLst>
          </p:cNvPr>
          <p:cNvSpPr/>
          <p:nvPr/>
        </p:nvSpPr>
        <p:spPr>
          <a:xfrm>
            <a:off x="3123930" y="3985259"/>
            <a:ext cx="365760" cy="365760"/>
          </a:xfrm>
          <a:prstGeom prst="ellipse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40640" marR="4064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rPr>
              <a:t>5</a:t>
            </a: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10B61EDA-C17E-F42C-9A76-7B97E372F3ED}"/>
              </a:ext>
            </a:extLst>
          </p:cNvPr>
          <p:cNvSpPr/>
          <p:nvPr/>
        </p:nvSpPr>
        <p:spPr>
          <a:xfrm>
            <a:off x="2831612" y="4692376"/>
            <a:ext cx="365760" cy="365760"/>
          </a:xfrm>
          <a:prstGeom prst="ellipse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40640" marR="4064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rPr>
              <a:t>6</a:t>
            </a:r>
          </a:p>
        </p:txBody>
      </p:sp>
      <p:cxnSp>
        <p:nvCxnSpPr>
          <p:cNvPr id="53" name="Curved Connector 52">
            <a:extLst>
              <a:ext uri="{FF2B5EF4-FFF2-40B4-BE49-F238E27FC236}">
                <a16:creationId xmlns:a16="http://schemas.microsoft.com/office/drawing/2014/main" id="{593764A8-DED8-F1DE-912A-55EB1EFDE0FC}"/>
              </a:ext>
            </a:extLst>
          </p:cNvPr>
          <p:cNvCxnSpPr>
            <a:cxnSpLocks/>
            <a:stCxn id="29" idx="0"/>
            <a:endCxn id="26" idx="0"/>
          </p:cNvCxnSpPr>
          <p:nvPr/>
        </p:nvCxnSpPr>
        <p:spPr>
          <a:xfrm rot="16200000" flipH="1">
            <a:off x="4185967" y="798846"/>
            <a:ext cx="209127" cy="6182196"/>
          </a:xfrm>
          <a:prstGeom prst="curvedConnector3">
            <a:avLst>
              <a:gd name="adj1" fmla="val -990331"/>
            </a:avLst>
          </a:prstGeom>
          <a:noFill/>
          <a:ln w="9525" cap="flat">
            <a:solidFill>
              <a:srgbClr val="000000"/>
            </a:solidFill>
            <a:prstDash val="solid"/>
            <a:round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" name="Oval 1">
            <a:extLst>
              <a:ext uri="{FF2B5EF4-FFF2-40B4-BE49-F238E27FC236}">
                <a16:creationId xmlns:a16="http://schemas.microsoft.com/office/drawing/2014/main" id="{74AD074F-BC03-0187-1126-08B5972C2F1A}"/>
              </a:ext>
            </a:extLst>
          </p:cNvPr>
          <p:cNvSpPr/>
          <p:nvPr/>
        </p:nvSpPr>
        <p:spPr>
          <a:xfrm>
            <a:off x="6269546" y="1667456"/>
            <a:ext cx="365760" cy="365760"/>
          </a:xfrm>
          <a:prstGeom prst="ellipse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40640" marR="4064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rPr>
              <a:t>7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02DD66A-0A60-2DCF-3B51-6901CA2B4A47}"/>
              </a:ext>
            </a:extLst>
          </p:cNvPr>
          <p:cNvSpPr txBox="1"/>
          <p:nvPr/>
        </p:nvSpPr>
        <p:spPr>
          <a:xfrm>
            <a:off x="6635306" y="1696711"/>
            <a:ext cx="2107461" cy="31803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40640" marR="4064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400" dirty="0"/>
              <a:t>???</a:t>
            </a:r>
            <a:endParaRPr kumimoji="0" lang="en-US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69A581-21F5-CBFC-79C8-86B46159860F}"/>
              </a:ext>
            </a:extLst>
          </p:cNvPr>
          <p:cNvSpPr txBox="1"/>
          <p:nvPr/>
        </p:nvSpPr>
        <p:spPr>
          <a:xfrm>
            <a:off x="4492301" y="3447159"/>
            <a:ext cx="1984552" cy="31803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40640" marR="4064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rPr>
              <a:t>AUTHZ Trusts Printer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229FF8F-C730-7790-E3CD-857F8D1FF764}"/>
              </a:ext>
            </a:extLst>
          </p:cNvPr>
          <p:cNvSpPr/>
          <p:nvPr/>
        </p:nvSpPr>
        <p:spPr>
          <a:xfrm>
            <a:off x="4126541" y="3423166"/>
            <a:ext cx="365760" cy="365760"/>
          </a:xfrm>
          <a:prstGeom prst="ellipse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40640" marR="4064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0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4</a:t>
            </a:r>
            <a:endParaRPr kumimoji="0" lang="en-US" sz="1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392806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F0491-EBFB-4841-5EAF-074E5C82A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OAuth 2.0 Trust Relationships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E1F5A168-8396-D604-B3F7-4487EFB2B31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8690787"/>
              </p:ext>
            </p:extLst>
          </p:nvPr>
        </p:nvGraphicFramePr>
        <p:xfrm>
          <a:off x="457200" y="1371600"/>
          <a:ext cx="8229600" cy="5175003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2378467">
                  <a:extLst>
                    <a:ext uri="{9D8B030D-6E8A-4147-A177-3AD203B41FA5}">
                      <a16:colId xmlns:a16="http://schemas.microsoft.com/office/drawing/2014/main" val="2907530922"/>
                    </a:ext>
                  </a:extLst>
                </a:gridCol>
                <a:gridCol w="3107933">
                  <a:extLst>
                    <a:ext uri="{9D8B030D-6E8A-4147-A177-3AD203B41FA5}">
                      <a16:colId xmlns:a16="http://schemas.microsoft.com/office/drawing/2014/main" val="2605457874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350874927"/>
                    </a:ext>
                  </a:extLst>
                </a:gridCol>
              </a:tblGrid>
              <a:tr h="598175">
                <a:tc>
                  <a:txBody>
                    <a:bodyPr/>
                    <a:lstStyle/>
                    <a:p>
                      <a:r>
                        <a:rPr lang="en-US" sz="1400" dirty="0"/>
                        <a:t>Relationship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Mechanism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Comments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2416467106"/>
                  </a:ext>
                </a:extLst>
              </a:tr>
              <a:tr h="639146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1. Client Trusts AUTHZ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TLS Certificate Validation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AUTHZ has valid certificate issued by well known CA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04962104"/>
                  </a:ext>
                </a:extLst>
              </a:tr>
              <a:tr h="639146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2. AUTHZ Trusts Client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Device Registration;</a:t>
                      </a:r>
                      <a:br>
                        <a:rPr lang="en-US" sz="1400" dirty="0"/>
                      </a:br>
                      <a:r>
                        <a:rPr lang="en-US" sz="1400" dirty="0"/>
                        <a:t>User Authentication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User account creation might be needed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67907920"/>
                  </a:ext>
                </a:extLst>
              </a:tr>
              <a:tr h="639146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3. Printer Trusts AUTHZ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TLS Certificate Validation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AUTHZ has valid certificate issued by well known CA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4777308"/>
                  </a:ext>
                </a:extLst>
              </a:tr>
              <a:tr h="639146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4. AUTHZ Trusts Printer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Device Registration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What is the artifact the Printer acquires via registration? Does that matter?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9825933"/>
                  </a:ext>
                </a:extLst>
              </a:tr>
              <a:tr h="639146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5. Client Trusts Printer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TLS Certificate Validation or TOFU / Certificate Pinning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Well Known CA issued certificate or private CA / self-signed certificate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44111597"/>
                  </a:ext>
                </a:extLst>
              </a:tr>
              <a:tr h="598175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6. Printer Trusts Client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Local Authentication or OAuth device token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AUTHZ has Well Known CA issued certificate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96349596"/>
                  </a:ext>
                </a:extLst>
              </a:tr>
              <a:tr h="598175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7. Client Trusts AUTHZ &amp; Printer Know Each Other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2754449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360653-B2F7-A4DB-3982-3CDD4D5B4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720E-C72B-42F0-AD69-52D60E3C605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7834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4964E-822A-A100-B56E-B3B1F6095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 Client Trusts Printer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3C2E51-C952-E924-9B20-F9A95BE49C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640" indent="0">
              <a:buNone/>
            </a:pPr>
            <a:r>
              <a:rPr lang="en-US" dirty="0"/>
              <a:t>Some combination of the following:</a:t>
            </a:r>
          </a:p>
          <a:p>
            <a:r>
              <a:rPr lang="en-US" dirty="0"/>
              <a:t>TLS Certificate Validation + FQDN</a:t>
            </a:r>
          </a:p>
          <a:p>
            <a:r>
              <a:rPr lang="en-US" dirty="0"/>
              <a:t>Self-signed certificate + TOFU / Certificate Pinning</a:t>
            </a:r>
          </a:p>
          <a:p>
            <a:pPr marL="4064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34E2B9-FB52-3195-D91E-AA325D486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720E-C72B-42F0-AD69-52D60E3C605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222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4964E-822A-A100-B56E-B3B1F6095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 Printer Trusts Client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3C2E51-C952-E924-9B20-F9A95BE49C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640" indent="0">
              <a:buNone/>
            </a:pPr>
            <a:r>
              <a:rPr lang="en-US" dirty="0"/>
              <a:t>Some combination of the following:</a:t>
            </a:r>
          </a:p>
          <a:p>
            <a:r>
              <a:rPr lang="en-US" dirty="0"/>
              <a:t>Local Authentication</a:t>
            </a:r>
          </a:p>
          <a:p>
            <a:r>
              <a:rPr lang="en-US" dirty="0"/>
              <a:t>OAuth device token</a:t>
            </a:r>
          </a:p>
          <a:p>
            <a:endParaRPr lang="en-US" dirty="0"/>
          </a:p>
          <a:p>
            <a:pPr marL="4064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34E2B9-FB52-3195-D91E-AA325D486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720E-C72B-42F0-AD69-52D60E3C605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7423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4964E-822A-A100-B56E-B3B1F6095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7. Client Trusts AUTHZ &amp; Printer Know Each Other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3C2E51-C952-E924-9B20-F9A95BE49C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640" indent="0">
              <a:buNone/>
            </a:pPr>
            <a:r>
              <a:rPr lang="en-US" dirty="0"/>
              <a:t>Requirements</a:t>
            </a:r>
          </a:p>
          <a:p>
            <a:r>
              <a:rPr lang="en-US" dirty="0"/>
              <a:t>Token exchange requires a trustworthy resource identifier for the "resource" parameter</a:t>
            </a:r>
          </a:p>
          <a:p>
            <a:r>
              <a:rPr lang="en-US" dirty="0"/>
              <a:t>AUTHZ accepts resource identifier and returns an access token in response to a token exchange request</a:t>
            </a:r>
          </a:p>
          <a:p>
            <a:r>
              <a:rPr lang="en-US" dirty="0"/>
              <a:t>Printer accepts "device access token"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34E2B9-FB52-3195-D91E-AA325D486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720E-C72B-42F0-AD69-52D60E3C605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8122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Verdana"/>
        <a:ea typeface="Verdana"/>
        <a:cs typeface="Verdana"/>
      </a:majorFont>
      <a:minorFont>
        <a:latin typeface="Verdana"/>
        <a:ea typeface="Verdana"/>
        <a:cs typeface="Verdan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A941"/>
        </a:solidFill>
        <a:ln w="9525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40640" marR="4064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9525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40640" marR="4064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pwg-presentation-template-2020.potx" id="{8DB30D02-B68A-B440-B256-B053A84EF895}" vid="{40975F32-9E97-5948-9009-9284A4AF2F8E}"/>
    </a:ext>
  </a:extLst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Verdana"/>
        <a:ea typeface="Verdana"/>
        <a:cs typeface="Verdana"/>
      </a:majorFont>
      <a:minorFont>
        <a:latin typeface="Verdana"/>
        <a:ea typeface="Verdana"/>
        <a:cs typeface="Verdan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A941"/>
        </a:solidFill>
        <a:ln w="9525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40640" marR="4064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9525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40640" marR="4064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White</Template>
  <TotalTime>14410</TotalTime>
  <Words>1135</Words>
  <Application>Microsoft Macintosh PowerPoint</Application>
  <PresentationFormat>On-screen Show (4:3)</PresentationFormat>
  <Paragraphs>288</Paragraphs>
  <Slides>16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Lucida Grande</vt:lpstr>
      <vt:lpstr>Verdana</vt:lpstr>
      <vt:lpstr>White</vt:lpstr>
      <vt:lpstr>OAuth 2.0 Updates: Trust Analysis and Use Case Diagrams</vt:lpstr>
      <vt:lpstr>OAuth 2.0 Trust Relationships</vt:lpstr>
      <vt:lpstr>OAuth 2.0 Trust Relationships</vt:lpstr>
      <vt:lpstr>OAuth 2.0 Trust Relationships</vt:lpstr>
      <vt:lpstr>OAuth 2.0 Trust Relationships</vt:lpstr>
      <vt:lpstr>OAuth 2.0 Trust Relationships</vt:lpstr>
      <vt:lpstr>5. Client Trusts Printer</vt:lpstr>
      <vt:lpstr>6. Printer Trusts Client</vt:lpstr>
      <vt:lpstr>7. Client Trusts AUTHZ &amp; Printer Know Each Other</vt:lpstr>
      <vt:lpstr>7. Client Trusts AUTHZ &amp; Printer Know Each Other</vt:lpstr>
      <vt:lpstr>Use Cases</vt:lpstr>
      <vt:lpstr>Use Case 1: Local Printing with OAuth 2.0 Access Control</vt:lpstr>
      <vt:lpstr>Use Case 2: Cloud Printing with OAuth 2.0 Access Control</vt:lpstr>
      <vt:lpstr>Local Printing with OAuth 2.0 Access Control – Multiple Printer Contexts</vt:lpstr>
      <vt:lpstr>Backup</vt:lpstr>
      <vt:lpstr>Printer Registration with Device Authorization Grant (RFC 8626)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OAuth 2.0 Updates: Use Case Diagrams</dc:title>
  <dc:subject/>
  <dc:creator>Smith Kennedy</dc:creator>
  <cp:keywords/>
  <dc:description/>
  <cp:lastModifiedBy>Smith Kennedy</cp:lastModifiedBy>
  <cp:revision>3</cp:revision>
  <cp:lastPrinted>2022-12-05T13:20:11Z</cp:lastPrinted>
  <dcterms:created xsi:type="dcterms:W3CDTF">2022-08-23T15:10:24Z</dcterms:created>
  <dcterms:modified xsi:type="dcterms:W3CDTF">2023-02-21T04:15:07Z</dcterms:modified>
  <cp:category/>
</cp:coreProperties>
</file>