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73" r:id="rId2"/>
    <p:sldId id="282" r:id="rId3"/>
    <p:sldId id="267" r:id="rId4"/>
    <p:sldId id="276" r:id="rId5"/>
    <p:sldId id="269" r:id="rId6"/>
    <p:sldId id="277" r:id="rId7"/>
    <p:sldId id="270" r:id="rId8"/>
    <p:sldId id="278" r:id="rId9"/>
    <p:sldId id="268" r:id="rId10"/>
    <p:sldId id="279" r:id="rId11"/>
    <p:sldId id="271" r:id="rId12"/>
    <p:sldId id="280" r:id="rId13"/>
    <p:sldId id="274" r:id="rId14"/>
    <p:sldId id="275" r:id="rId15"/>
    <p:sldId id="272" r:id="rId16"/>
    <p:sldId id="281"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8"/>
    <p:restoredTop sz="96064"/>
  </p:normalViewPr>
  <p:slideViewPr>
    <p:cSldViewPr snapToGrid="0" snapToObjects="1">
      <p:cViewPr varScale="1">
        <p:scale>
          <a:sx n="124" d="100"/>
          <a:sy n="124" d="100"/>
        </p:scale>
        <p:origin x="1832" y="168"/>
      </p:cViewPr>
      <p:guideLst>
        <p:guide orient="horz" pos="2160"/>
        <p:guide pos="2880"/>
      </p:guideLst>
    </p:cSldViewPr>
  </p:slideViewPr>
  <p:outlineViewPr>
    <p:cViewPr>
      <p:scale>
        <a:sx n="33" d="100"/>
        <a:sy n="33" d="100"/>
      </p:scale>
      <p:origin x="0" y="-41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Tx/>
              <a:buChar char="-"/>
            </a:pPr>
            <a:r>
              <a:rPr kumimoji="1" lang="en-US" sz="1200" kern="1200" dirty="0">
                <a:solidFill>
                  <a:schemeClr val="tx1"/>
                </a:solidFill>
                <a:effectLst/>
                <a:latin typeface="+mn-lt"/>
                <a:ea typeface="+mn-ea"/>
                <a:cs typeface="+mn-cs"/>
              </a:rPr>
              <a:t>Smith</a:t>
            </a:r>
            <a:r>
              <a:rPr kumimoji="1" lang="en-US" sz="1200" kern="1200" baseline="0" dirty="0">
                <a:solidFill>
                  <a:schemeClr val="tx1"/>
                </a:solidFill>
                <a:effectLst/>
                <a:latin typeface="+mn-lt"/>
                <a:ea typeface="+mn-ea"/>
                <a:cs typeface="+mn-cs"/>
              </a:rPr>
              <a:t> Kennedy</a:t>
            </a:r>
            <a:r>
              <a:rPr kumimoji="1" lang="en-US" sz="1200" kern="1200" dirty="0">
                <a:solidFill>
                  <a:schemeClr val="tx1"/>
                </a:solidFill>
                <a:effectLst/>
                <a:latin typeface="+mn-lt"/>
                <a:ea typeface="+mn-ea"/>
                <a:cs typeface="+mn-cs"/>
              </a:rPr>
              <a:t> thinks the proposal to create a "media-</a:t>
            </a:r>
            <a:r>
              <a:rPr kumimoji="1" lang="en-US" sz="1200" kern="1200" dirty="0" err="1">
                <a:solidFill>
                  <a:schemeClr val="tx1"/>
                </a:solidFill>
                <a:effectLst/>
                <a:latin typeface="+mn-lt"/>
                <a:ea typeface="+mn-ea"/>
                <a:cs typeface="+mn-cs"/>
              </a:rPr>
              <a:t>overbleed</a:t>
            </a:r>
            <a:r>
              <a:rPr kumimoji="1" lang="en-US" sz="1200" kern="1200" dirty="0">
                <a:solidFill>
                  <a:schemeClr val="tx1"/>
                </a:solidFill>
                <a:effectLst/>
                <a:latin typeface="+mn-lt"/>
                <a:ea typeface="+mn-ea"/>
                <a:cs typeface="+mn-cs"/>
              </a:rPr>
              <a:t> (integer)" and "media-</a:t>
            </a:r>
            <a:r>
              <a:rPr kumimoji="1" lang="en-US" sz="1200" kern="1200" dirty="0" err="1">
                <a:solidFill>
                  <a:schemeClr val="tx1"/>
                </a:solidFill>
                <a:effectLst/>
                <a:latin typeface="+mn-lt"/>
                <a:ea typeface="+mn-ea"/>
                <a:cs typeface="+mn-cs"/>
              </a:rPr>
              <a:t>overbleed</a:t>
            </a:r>
            <a:r>
              <a:rPr kumimoji="1" lang="en-US" sz="1200" kern="1200" dirty="0">
                <a:solidFill>
                  <a:schemeClr val="tx1"/>
                </a:solidFill>
                <a:effectLst/>
                <a:latin typeface="+mn-lt"/>
                <a:ea typeface="+mn-ea"/>
                <a:cs typeface="+mn-cs"/>
              </a:rPr>
              <a:t>-supported (1setOf integer)" might do the trick. We need to be conscious of the semantics of this as it relates to other attributes that also affect the dimensions of the actual imaged area vs. the </a:t>
            </a:r>
            <a:r>
              <a:rPr kumimoji="1" lang="en-US" sz="1200" kern="1200" dirty="0" err="1">
                <a:solidFill>
                  <a:schemeClr val="tx1"/>
                </a:solidFill>
                <a:effectLst/>
                <a:latin typeface="+mn-lt"/>
                <a:ea typeface="+mn-ea"/>
                <a:cs typeface="+mn-cs"/>
              </a:rPr>
              <a:t>imageable</a:t>
            </a:r>
            <a:r>
              <a:rPr kumimoji="1" lang="en-US" sz="1200" kern="1200" dirty="0">
                <a:solidFill>
                  <a:schemeClr val="tx1"/>
                </a:solidFill>
                <a:effectLst/>
                <a:latin typeface="+mn-lt"/>
                <a:ea typeface="+mn-ea"/>
                <a:cs typeface="+mn-cs"/>
              </a:rPr>
              <a:t> area.</a:t>
            </a:r>
          </a:p>
          <a:p>
            <a:pPr marL="171450" indent="-171450">
              <a:buFontTx/>
              <a:buChar char="-"/>
            </a:pPr>
            <a:r>
              <a:rPr kumimoji="1" lang="en-US" sz="1200" kern="1200" dirty="0">
                <a:solidFill>
                  <a:schemeClr val="tx1"/>
                </a:solidFill>
                <a:effectLst/>
                <a:latin typeface="+mn-lt"/>
                <a:ea typeface="+mn-ea"/>
                <a:cs typeface="+mn-cs"/>
              </a:rPr>
              <a:t>What</a:t>
            </a:r>
            <a:r>
              <a:rPr kumimoji="1" lang="en-US" sz="1200" kern="1200" baseline="0" dirty="0">
                <a:solidFill>
                  <a:schemeClr val="tx1"/>
                </a:solidFill>
                <a:effectLst/>
                <a:latin typeface="+mn-lt"/>
                <a:ea typeface="+mn-ea"/>
                <a:cs typeface="+mn-cs"/>
              </a:rPr>
              <a:t> would the units be for “</a:t>
            </a:r>
            <a:r>
              <a:rPr kumimoji="1" lang="en-US" sz="1200" kern="1200" dirty="0">
                <a:solidFill>
                  <a:schemeClr val="tx1"/>
                </a:solidFill>
                <a:effectLst/>
                <a:latin typeface="+mn-lt"/>
                <a:ea typeface="+mn-ea"/>
                <a:cs typeface="+mn-cs"/>
              </a:rPr>
              <a:t>media-</a:t>
            </a:r>
            <a:r>
              <a:rPr kumimoji="1" lang="en-US" sz="1200" kern="1200" dirty="0" err="1">
                <a:solidFill>
                  <a:schemeClr val="tx1"/>
                </a:solidFill>
                <a:effectLst/>
                <a:latin typeface="+mn-lt"/>
                <a:ea typeface="+mn-ea"/>
                <a:cs typeface="+mn-cs"/>
              </a:rPr>
              <a:t>overbleed</a:t>
            </a:r>
            <a:r>
              <a:rPr kumimoji="1" lang="en-US" sz="1200" kern="1200" dirty="0">
                <a:solidFill>
                  <a:schemeClr val="tx1"/>
                </a:solidFill>
                <a:effectLst/>
                <a:latin typeface="+mn-lt"/>
                <a:ea typeface="+mn-ea"/>
                <a:cs typeface="+mn-cs"/>
              </a:rPr>
              <a:t> (integer)“?</a:t>
            </a:r>
          </a:p>
          <a:p>
            <a:pPr marL="171450" indent="-171450">
              <a:buFontTx/>
              <a:buChar char="-"/>
            </a:pPr>
            <a:r>
              <a:rPr kumimoji="1" lang="en-US" sz="1200" kern="1200" dirty="0">
                <a:solidFill>
                  <a:schemeClr val="tx1"/>
                </a:solidFill>
                <a:effectLst/>
                <a:latin typeface="+mn-lt"/>
                <a:ea typeface="+mn-ea"/>
                <a:cs typeface="+mn-cs"/>
              </a:rPr>
              <a:t>Do we need a "media-</a:t>
            </a:r>
            <a:r>
              <a:rPr kumimoji="1" lang="en-US" sz="1200" kern="1200" dirty="0" err="1">
                <a:solidFill>
                  <a:schemeClr val="tx1"/>
                </a:solidFill>
                <a:effectLst/>
                <a:latin typeface="+mn-lt"/>
                <a:ea typeface="+mn-ea"/>
                <a:cs typeface="+mn-cs"/>
              </a:rPr>
              <a:t>overbleed</a:t>
            </a:r>
            <a:r>
              <a:rPr kumimoji="1" lang="en-US" sz="1200" kern="1200" dirty="0">
                <a:solidFill>
                  <a:schemeClr val="tx1"/>
                </a:solidFill>
                <a:effectLst/>
                <a:latin typeface="+mn-lt"/>
                <a:ea typeface="+mn-ea"/>
                <a:cs typeface="+mn-cs"/>
              </a:rPr>
              <a:t>-type (type2 keyword)" that specifies "scaling" vs. "extension" so that the hint of how the printer should deal with the "negative margins" is handled?</a:t>
            </a:r>
          </a:p>
          <a:p>
            <a:endParaRPr kumimoji="1" lang="ja-JP" altLang="en-US" dirty="0"/>
          </a:p>
        </p:txBody>
      </p:sp>
      <p:sp>
        <p:nvSpPr>
          <p:cNvPr id="4" name="スライド番号プレースホルダー 3"/>
          <p:cNvSpPr>
            <a:spLocks noGrp="1"/>
          </p:cNvSpPr>
          <p:nvPr>
            <p:ph type="sldNum" sz="quarter" idx="10"/>
          </p:nvPr>
        </p:nvSpPr>
        <p:spPr/>
        <p:txBody>
          <a:bodyPr/>
          <a:lstStyle/>
          <a:p>
            <a:fld id="{0D5B87B4-DB2A-4606-A7A7-2F676C8D5673}" type="slidenum">
              <a:rPr kumimoji="1" lang="ja-JP" altLang="en-US" smtClean="0"/>
              <a:t>3</a:t>
            </a:fld>
            <a:endParaRPr kumimoji="1" lang="ja-JP" altLang="en-US"/>
          </a:p>
        </p:txBody>
      </p:sp>
    </p:spTree>
    <p:extLst>
      <p:ext uri="{BB962C8B-B14F-4D97-AF65-F5344CB8AC3E}">
        <p14:creationId xmlns:p14="http://schemas.microsoft.com/office/powerpoint/2010/main" val="137654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sz="1200" kern="1200" dirty="0">
                <a:solidFill>
                  <a:schemeClr val="tx1"/>
                </a:solidFill>
                <a:effectLst/>
                <a:latin typeface="+mn-lt"/>
                <a:ea typeface="+mn-ea"/>
                <a:cs typeface="+mn-cs"/>
              </a:rPr>
              <a:t>Smith</a:t>
            </a:r>
            <a:r>
              <a:rPr kumimoji="1" lang="en-US" sz="1200" kern="1200" baseline="0" dirty="0">
                <a:solidFill>
                  <a:schemeClr val="tx1"/>
                </a:solidFill>
                <a:effectLst/>
                <a:latin typeface="+mn-lt"/>
                <a:ea typeface="+mn-ea"/>
                <a:cs typeface="+mn-cs"/>
              </a:rPr>
              <a:t> Kennedy</a:t>
            </a:r>
            <a:r>
              <a:rPr kumimoji="1" lang="en-US" sz="1200" kern="1200" dirty="0">
                <a:solidFill>
                  <a:schemeClr val="tx1"/>
                </a:solidFill>
                <a:effectLst/>
                <a:latin typeface="+mn-lt"/>
                <a:ea typeface="+mn-ea"/>
                <a:cs typeface="+mn-cs"/>
              </a:rPr>
              <a:t> suggests this could be implemented using one of the new custom print quality extensions in my latest whitepaper. Canon agrees with this proposal.</a:t>
            </a:r>
          </a:p>
          <a:p>
            <a:endParaRPr kumimoji="1" lang="ja-JP" altLang="en-US" dirty="0"/>
          </a:p>
        </p:txBody>
      </p:sp>
      <p:sp>
        <p:nvSpPr>
          <p:cNvPr id="4" name="スライド番号プレースホルダー 3"/>
          <p:cNvSpPr>
            <a:spLocks noGrp="1"/>
          </p:cNvSpPr>
          <p:nvPr>
            <p:ph type="sldNum" sz="quarter" idx="10"/>
          </p:nvPr>
        </p:nvSpPr>
        <p:spPr/>
        <p:txBody>
          <a:bodyPr/>
          <a:lstStyle/>
          <a:p>
            <a:fld id="{0D5B87B4-DB2A-4606-A7A7-2F676C8D5673}" type="slidenum">
              <a:rPr kumimoji="1" lang="ja-JP" altLang="en-US" smtClean="0"/>
              <a:t>5</a:t>
            </a:fld>
            <a:endParaRPr kumimoji="1" lang="ja-JP" altLang="en-US"/>
          </a:p>
        </p:txBody>
      </p:sp>
    </p:spTree>
    <p:extLst>
      <p:ext uri="{BB962C8B-B14F-4D97-AF65-F5344CB8AC3E}">
        <p14:creationId xmlns:p14="http://schemas.microsoft.com/office/powerpoint/2010/main" val="51511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r>
              <a:rPr kumimoji="1" lang="en-US" sz="1200" kern="1200" dirty="0">
                <a:solidFill>
                  <a:schemeClr val="tx1"/>
                </a:solidFill>
                <a:effectLst/>
                <a:latin typeface="+mn-lt"/>
                <a:ea typeface="+mn-ea"/>
                <a:cs typeface="+mn-cs"/>
              </a:rPr>
              <a:t>- HP</a:t>
            </a:r>
            <a:r>
              <a:rPr kumimoji="1" lang="en-US" sz="1200" kern="1200" baseline="0" dirty="0">
                <a:solidFill>
                  <a:schemeClr val="tx1"/>
                </a:solidFill>
                <a:effectLst/>
                <a:latin typeface="+mn-lt"/>
                <a:ea typeface="+mn-ea"/>
                <a:cs typeface="+mn-cs"/>
              </a:rPr>
              <a:t> (Smith Kennedy)</a:t>
            </a:r>
            <a:r>
              <a:rPr kumimoji="1" lang="en-US" sz="1200" kern="1200" dirty="0">
                <a:solidFill>
                  <a:schemeClr val="tx1"/>
                </a:solidFill>
                <a:effectLst/>
                <a:latin typeface="+mn-lt"/>
                <a:ea typeface="+mn-ea"/>
                <a:cs typeface="+mn-cs"/>
              </a:rPr>
              <a:t> has their own vendor driver instruction to tell the printer to do this, but HP would like a standard IPP solution for this. It could be called "minimize-whitespace (integer)", where the integer is the new margin, and "minimize-whitespace-supported (rangeOfInteger)" or "minimize-whitespace-supported (1setOf integer)" could convey the margins to be added after the whitespace has been eliminated?</a:t>
            </a:r>
          </a:p>
          <a:p>
            <a:r>
              <a:rPr kumimoji="1" lang="en-US" sz="1200" kern="1200" dirty="0">
                <a:solidFill>
                  <a:schemeClr val="tx1"/>
                </a:solidFill>
                <a:effectLst/>
                <a:latin typeface="+mn-lt"/>
                <a:ea typeface="+mn-ea"/>
                <a:cs typeface="+mn-cs"/>
              </a:rPr>
              <a:t> </a:t>
            </a:r>
          </a:p>
          <a:p>
            <a:r>
              <a:rPr kumimoji="1" lang="en-US" sz="1200" kern="1200" dirty="0">
                <a:solidFill>
                  <a:schemeClr val="tx1"/>
                </a:solidFill>
                <a:effectLst/>
                <a:latin typeface="+mn-lt"/>
                <a:ea typeface="+mn-ea"/>
                <a:cs typeface="+mn-cs"/>
              </a:rPr>
              <a:t>- What about the removal of left / right margins? That gets tricky? Is that important to Canon? (HP might like that but I'm worried about complexity...)</a:t>
            </a:r>
          </a:p>
          <a:p>
            <a:endParaRPr kumimoji="1" lang="ja-JP" altLang="en-US" dirty="0"/>
          </a:p>
        </p:txBody>
      </p:sp>
      <p:sp>
        <p:nvSpPr>
          <p:cNvPr id="4" name="スライド番号プレースホルダー 3"/>
          <p:cNvSpPr>
            <a:spLocks noGrp="1"/>
          </p:cNvSpPr>
          <p:nvPr>
            <p:ph type="sldNum" sz="quarter" idx="10"/>
          </p:nvPr>
        </p:nvSpPr>
        <p:spPr/>
        <p:txBody>
          <a:bodyPr/>
          <a:lstStyle/>
          <a:p>
            <a:fld id="{0D5B87B4-DB2A-4606-A7A7-2F676C8D5673}" type="slidenum">
              <a:rPr kumimoji="1" lang="ja-JP" altLang="en-US" smtClean="0"/>
              <a:t>7</a:t>
            </a:fld>
            <a:endParaRPr kumimoji="1" lang="ja-JP" altLang="en-US"/>
          </a:p>
        </p:txBody>
      </p:sp>
    </p:spTree>
    <p:extLst>
      <p:ext uri="{BB962C8B-B14F-4D97-AF65-F5344CB8AC3E}">
        <p14:creationId xmlns:p14="http://schemas.microsoft.com/office/powerpoint/2010/main" val="1041356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Tx/>
              <a:buChar char="-"/>
            </a:pPr>
            <a:r>
              <a:rPr kumimoji="1" lang="en-US" altLang="ja-JP" dirty="0"/>
              <a:t>At the last F2F,</a:t>
            </a:r>
            <a:r>
              <a:rPr kumimoji="1" lang="en-US" altLang="ja-JP" baseline="0" dirty="0"/>
              <a:t> </a:t>
            </a:r>
            <a:r>
              <a:rPr kumimoji="1" lang="en-US" altLang="ja-JP" dirty="0"/>
              <a:t>Michael Sweet suggested using </a:t>
            </a:r>
            <a:r>
              <a:rPr kumimoji="1" lang="en-US" sz="1200" kern="1200" dirty="0">
                <a:solidFill>
                  <a:schemeClr val="tx1"/>
                </a:solidFill>
                <a:effectLst/>
                <a:latin typeface="+mn-lt"/>
                <a:ea typeface="+mn-ea"/>
                <a:cs typeface="+mn-cs"/>
              </a:rPr>
              <a:t>finishings-col/trimming/trimming-when and trimming-offset to adjust the border. </a:t>
            </a:r>
          </a:p>
          <a:p>
            <a:pPr marL="171450" indent="-171450">
              <a:buFontTx/>
              <a:buChar char="-"/>
            </a:pPr>
            <a:r>
              <a:rPr kumimoji="1" lang="en-US" altLang="ja-JP" sz="1200" kern="1200" baseline="0" dirty="0">
                <a:solidFill>
                  <a:schemeClr val="tx1"/>
                </a:solidFill>
                <a:effectLst/>
                <a:latin typeface="+mn-lt"/>
                <a:ea typeface="+mn-ea"/>
                <a:cs typeface="+mn-cs"/>
              </a:rPr>
              <a:t>Smith Kennedy is not sure he agrees with the F2F assessment. A</a:t>
            </a:r>
            <a:r>
              <a:rPr kumimoji="1" lang="en-US" sz="1200" kern="1200" dirty="0">
                <a:solidFill>
                  <a:schemeClr val="tx1"/>
                </a:solidFill>
                <a:effectLst/>
                <a:latin typeface="+mn-lt"/>
                <a:ea typeface="+mn-ea"/>
                <a:cs typeface="+mn-cs"/>
              </a:rPr>
              <a:t>lthough the finishings-col stuff would work, it won't eliminate the whitespace gaps in between the pages if they have been imaged to a media size that has margins greater than zero. So I think a "banner-print-pages (</a:t>
            </a:r>
            <a:r>
              <a:rPr kumimoji="1" lang="en-US" sz="1200" kern="1200" dirty="0" err="1">
                <a:solidFill>
                  <a:schemeClr val="tx1"/>
                </a:solidFill>
                <a:effectLst/>
                <a:latin typeface="+mn-lt"/>
                <a:ea typeface="+mn-ea"/>
                <a:cs typeface="+mn-cs"/>
              </a:rPr>
              <a:t>boolean</a:t>
            </a:r>
            <a:r>
              <a:rPr kumimoji="1" lang="en-US" sz="1200" kern="1200" dirty="0">
                <a:solidFill>
                  <a:schemeClr val="tx1"/>
                </a:solidFill>
                <a:effectLst/>
                <a:latin typeface="+mn-lt"/>
                <a:ea typeface="+mn-ea"/>
                <a:cs typeface="+mn-cs"/>
              </a:rPr>
              <a:t>)" hint could tell the printer to collapse the top and/or bottom margins to zero for adjacent pages in a multi-page document. The problem isn't just about trimming, it is about the "media-size" and their margins as well, and how that is rendered to paper.</a:t>
            </a: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0D5B87B4-DB2A-4606-A7A7-2F676C8D5673}" type="slidenum">
              <a:rPr kumimoji="1" lang="ja-JP" altLang="en-US" smtClean="0"/>
              <a:t>9</a:t>
            </a:fld>
            <a:endParaRPr kumimoji="1" lang="ja-JP" altLang="en-US"/>
          </a:p>
        </p:txBody>
      </p:sp>
    </p:spTree>
    <p:extLst>
      <p:ext uri="{BB962C8B-B14F-4D97-AF65-F5344CB8AC3E}">
        <p14:creationId xmlns:p14="http://schemas.microsoft.com/office/powerpoint/2010/main" val="1655554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kumimoji="1" lang="en-US" sz="1200" kern="1200" dirty="0">
                <a:solidFill>
                  <a:schemeClr val="tx1"/>
                </a:solidFill>
                <a:effectLst/>
                <a:latin typeface="+mn-lt"/>
                <a:ea typeface="+mn-ea"/>
                <a:cs typeface="+mn-cs"/>
              </a:rPr>
              <a:t>At the last F2F it was suggested using IPP imposition-template but Canon does not understand how that helps. Current IPP imposition-template values are “none” and “signature” where signature means do a printer dependent function</a:t>
            </a:r>
            <a:r>
              <a:rPr kumimoji="1" lang="en-US" sz="1200" kern="1200" baseline="0" dirty="0">
                <a:solidFill>
                  <a:schemeClr val="tx1"/>
                </a:solidFill>
                <a:effectLst/>
                <a:latin typeface="+mn-lt"/>
                <a:ea typeface="+mn-ea"/>
                <a:cs typeface="+mn-cs"/>
              </a:rPr>
              <a:t>.</a:t>
            </a:r>
            <a:endParaRPr kumimoji="1" lang="en-US" sz="1200" kern="1200" dirty="0">
              <a:solidFill>
                <a:schemeClr val="tx1"/>
              </a:solidFill>
              <a:effectLst/>
              <a:latin typeface="+mn-lt"/>
              <a:ea typeface="+mn-ea"/>
              <a:cs typeface="+mn-cs"/>
            </a:endParaRPr>
          </a:p>
          <a:p>
            <a:pPr marL="171450" indent="-171450">
              <a:buFontTx/>
              <a:buChar char="-"/>
            </a:pPr>
            <a:r>
              <a:rPr kumimoji="1" lang="en-US" sz="1200" kern="1200" dirty="0">
                <a:solidFill>
                  <a:schemeClr val="tx1"/>
                </a:solidFill>
                <a:effectLst/>
                <a:latin typeface="+mn-lt"/>
                <a:ea typeface="+mn-ea"/>
                <a:cs typeface="+mn-cs"/>
              </a:rPr>
              <a:t>Does</a:t>
            </a:r>
            <a:r>
              <a:rPr kumimoji="1" lang="en-US" sz="1200" kern="1200" baseline="0" dirty="0">
                <a:solidFill>
                  <a:schemeClr val="tx1"/>
                </a:solidFill>
                <a:effectLst/>
                <a:latin typeface="+mn-lt"/>
                <a:ea typeface="+mn-ea"/>
                <a:cs typeface="+mn-cs"/>
              </a:rPr>
              <a:t> anyone do this in the printer or do most companies do this in the client driver (or content creating application?</a:t>
            </a:r>
          </a:p>
          <a:p>
            <a:pPr marL="171450" indent="-171450">
              <a:buFontTx/>
              <a:buChar char="-"/>
            </a:pPr>
            <a:r>
              <a:rPr kumimoji="1" lang="en-US" sz="1200" kern="1200" dirty="0">
                <a:solidFill>
                  <a:schemeClr val="tx1"/>
                </a:solidFill>
                <a:effectLst/>
                <a:latin typeface="+mn-lt"/>
                <a:ea typeface="+mn-ea"/>
                <a:cs typeface="+mn-cs"/>
              </a:rPr>
              <a:t>Does anyone have suggestions for how to implement this?</a:t>
            </a:r>
          </a:p>
          <a:p>
            <a:endParaRPr lang="en-US" dirty="0"/>
          </a:p>
        </p:txBody>
      </p:sp>
      <p:sp>
        <p:nvSpPr>
          <p:cNvPr id="4" name="Slide Number Placeholder 3"/>
          <p:cNvSpPr>
            <a:spLocks noGrp="1"/>
          </p:cNvSpPr>
          <p:nvPr>
            <p:ph type="sldNum" sz="quarter" idx="10"/>
          </p:nvPr>
        </p:nvSpPr>
        <p:spPr/>
        <p:txBody>
          <a:bodyPr/>
          <a:lstStyle/>
          <a:p>
            <a:fld id="{0D5B87B4-DB2A-4606-A7A7-2F676C8D5673}" type="slidenum">
              <a:rPr kumimoji="1" lang="ja-JP" altLang="en-US" smtClean="0"/>
              <a:t>11</a:t>
            </a:fld>
            <a:endParaRPr kumimoji="1" lang="ja-JP" altLang="en-US"/>
          </a:p>
        </p:txBody>
      </p:sp>
    </p:spTree>
    <p:extLst>
      <p:ext uri="{BB962C8B-B14F-4D97-AF65-F5344CB8AC3E}">
        <p14:creationId xmlns:p14="http://schemas.microsoft.com/office/powerpoint/2010/main" val="915835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This needs to be done on an object basis which is of course more complicated that doing it on a page basis. I</a:t>
            </a:r>
            <a:r>
              <a:rPr lang="en-US" baseline="0" dirty="0"/>
              <a:t> think PDF supports object tagging but currently PWG Raster does not.</a:t>
            </a: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Canon agrees with Smith Kennedy’s suggestion that the proposed </a:t>
            </a:r>
            <a:r>
              <a:rPr kumimoji="1" lang="en-US" sz="1200" kern="1200" dirty="0">
                <a:solidFill>
                  <a:schemeClr val="tx1"/>
                </a:solidFill>
                <a:effectLst/>
                <a:latin typeface="+mn-lt"/>
                <a:ea typeface="+mn-ea"/>
                <a:cs typeface="+mn-cs"/>
              </a:rPr>
              <a:t>"print-quality-hints-supported" might be the best way to support vendor instructions for this and similar niche features.</a:t>
            </a:r>
            <a:r>
              <a:rPr kumimoji="1" lang="en-US" sz="1200" kern="1200" baseline="0" dirty="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1" lang="en-US" sz="1200" kern="1200" baseline="0" dirty="0">
                <a:solidFill>
                  <a:schemeClr val="tx1"/>
                </a:solidFill>
                <a:effectLst/>
                <a:latin typeface="+mn-lt"/>
                <a:ea typeface="+mn-ea"/>
                <a:cs typeface="+mn-cs"/>
              </a:rPr>
              <a:t>Note that IPP already has a </a:t>
            </a:r>
            <a:r>
              <a:rPr kumimoji="1" lang="en-US" sz="1200" kern="1200" dirty="0">
                <a:solidFill>
                  <a:schemeClr val="tx1"/>
                </a:solidFill>
                <a:effectLst/>
                <a:latin typeface="+mn-lt"/>
                <a:ea typeface="+mn-ea"/>
                <a:cs typeface="+mn-cs"/>
              </a:rPr>
              <a:t>“print-content-optimize” attribute usable on a page or job basis. Current values are ‘photo’, ‘graphics’, ‘text’, and ‘text-and-graphics’</a:t>
            </a:r>
            <a:r>
              <a:rPr kumimoji="1" lang="en-US" sz="1200" kern="1200" baseline="0" dirty="0">
                <a:solidFill>
                  <a:schemeClr val="tx1"/>
                </a:solidFill>
                <a:effectLst/>
                <a:latin typeface="+mn-lt"/>
                <a:ea typeface="+mn-ea"/>
                <a:cs typeface="+mn-cs"/>
              </a:rPr>
              <a:t> defined in “IPP: Job Extensions” (5100.7-2003) and ‘auto’ defined in “IPP: Job and Printer Extensions Set 3” (5100.13-2012).</a:t>
            </a:r>
            <a:endParaRPr kumimoji="1"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D5B87B4-DB2A-4606-A7A7-2F676C8D5673}" type="slidenum">
              <a:rPr kumimoji="1" lang="ja-JP" altLang="en-US" smtClean="0"/>
              <a:t>15</a:t>
            </a:fld>
            <a:endParaRPr kumimoji="1" lang="ja-JP" altLang="en-US"/>
          </a:p>
        </p:txBody>
      </p:sp>
    </p:spTree>
    <p:extLst>
      <p:ext uri="{BB962C8B-B14F-4D97-AF65-F5344CB8AC3E}">
        <p14:creationId xmlns:p14="http://schemas.microsoft.com/office/powerpoint/2010/main" val="593692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57200" y="457200"/>
            <a:ext cx="1905000" cy="2068620"/>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lang="en-US"/>
              <a:t>Click to edit Master title style</a:t>
            </a:r>
            <a:endParaRPr dirty="0"/>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1760768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rgbClr val="5D6FB7"/>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rgbClr val="5D6FB7"/>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66100" y="127000"/>
            <a:ext cx="851804" cy="889000"/>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2019 The Printer Working Group</a:t>
            </a:r>
            <a:r>
              <a:rPr dirty="0"/>
              <a:t>. All rights reserved. The IPP Everywhere and PWG logos are registered trademarks of the IEEE-ISTO.</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transition spd="med"/>
  <p:hf hdr="0" ftr="0" dt="0"/>
  <p:txStyles>
    <p:titleStyle>
      <a:lvl1pPr marL="40640" marR="40640" indent="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a:t>New IPP Attributes Proposal</a:t>
            </a:r>
            <a:endParaRPr kumimoji="1" lang="ja-JP" altLang="en-US" dirty="0"/>
          </a:p>
        </p:txBody>
      </p:sp>
      <p:sp>
        <p:nvSpPr>
          <p:cNvPr id="4" name="スライド番号プレースホルダー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7C65D33-7F53-4889-B0D9-8DEB81B770E6}" type="slidenum">
              <a:rPr lang="ja-JP" altLang="en-US" smtClean="0"/>
              <a:pPr/>
              <a:t>1</a:t>
            </a:fld>
            <a:endParaRPr kumimoji="1" lang="ja-JP" altLang="en-US"/>
          </a:p>
        </p:txBody>
      </p:sp>
      <p:sp>
        <p:nvSpPr>
          <p:cNvPr id="6" name="Text Placeholder 5">
            <a:extLst>
              <a:ext uri="{FF2B5EF4-FFF2-40B4-BE49-F238E27FC236}">
                <a16:creationId xmlns:a16="http://schemas.microsoft.com/office/drawing/2014/main" id="{8D05BECF-038C-9049-B8C1-2E8CEBFC22EE}"/>
              </a:ext>
            </a:extLst>
          </p:cNvPr>
          <p:cNvSpPr>
            <a:spLocks noGrp="1"/>
          </p:cNvSpPr>
          <p:nvPr>
            <p:ph type="body" sz="half" idx="1"/>
          </p:nvPr>
        </p:nvSpPr>
        <p:spPr/>
        <p:txBody>
          <a:bodyPr>
            <a:normAutofit/>
          </a:bodyPr>
          <a:lstStyle/>
          <a:p>
            <a:endParaRPr lang="en-US" sz="2000" dirty="0"/>
          </a:p>
          <a:p>
            <a:r>
              <a:rPr lang="en-US" sz="2000" dirty="0"/>
              <a:t>Rick Yardumian, Canon Inc.</a:t>
            </a:r>
          </a:p>
          <a:p>
            <a:r>
              <a:rPr lang="en-US" sz="2000" dirty="0"/>
              <a:t>Smith Kennedy, HP Inc.</a:t>
            </a:r>
          </a:p>
          <a:p>
            <a:r>
              <a:rPr lang="en-US" sz="2000"/>
              <a:t>2019-05-22</a:t>
            </a:r>
            <a:endParaRPr lang="en-US" sz="2000" dirty="0"/>
          </a:p>
        </p:txBody>
      </p:sp>
    </p:spTree>
    <p:extLst>
      <p:ext uri="{BB962C8B-B14F-4D97-AF65-F5344CB8AC3E}">
        <p14:creationId xmlns:p14="http://schemas.microsoft.com/office/powerpoint/2010/main" val="689016514"/>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DE88-1CC3-6043-90B8-B3217375D2A0}"/>
              </a:ext>
            </a:extLst>
          </p:cNvPr>
          <p:cNvSpPr>
            <a:spLocks noGrp="1"/>
          </p:cNvSpPr>
          <p:nvPr>
            <p:ph type="title"/>
          </p:nvPr>
        </p:nvSpPr>
        <p:spPr/>
        <p:txBody>
          <a:bodyPr/>
          <a:lstStyle/>
          <a:p>
            <a:r>
              <a:rPr lang="en-US" altLang="ja-JP" dirty="0"/>
              <a:t>Banner</a:t>
            </a:r>
            <a:r>
              <a:rPr lang="ja-JP" altLang="en-US"/>
              <a:t> </a:t>
            </a:r>
            <a:r>
              <a:rPr lang="en-US" altLang="ja-JP" dirty="0"/>
              <a:t>printing</a:t>
            </a:r>
            <a:endParaRPr lang="en-US" dirty="0"/>
          </a:p>
        </p:txBody>
      </p:sp>
      <p:sp>
        <p:nvSpPr>
          <p:cNvPr id="3" name="Content Placeholder 2">
            <a:extLst>
              <a:ext uri="{FF2B5EF4-FFF2-40B4-BE49-F238E27FC236}">
                <a16:creationId xmlns:a16="http://schemas.microsoft.com/office/drawing/2014/main" id="{E554AD77-2544-6E40-B846-EDB061EABB92}"/>
              </a:ext>
            </a:extLst>
          </p:cNvPr>
          <p:cNvSpPr>
            <a:spLocks noGrp="1"/>
          </p:cNvSpPr>
          <p:nvPr>
            <p:ph idx="1"/>
          </p:nvPr>
        </p:nvSpPr>
        <p:spPr/>
        <p:txBody>
          <a:bodyPr>
            <a:normAutofit/>
          </a:bodyPr>
          <a:lstStyle/>
          <a:p>
            <a:r>
              <a:rPr lang="en-US" dirty="0"/>
              <a:t>"banner-print-pages (boolean)"</a:t>
            </a:r>
          </a:p>
          <a:p>
            <a:pPr lvl="1"/>
            <a:r>
              <a:rPr lang="en-US" dirty="0"/>
              <a:t>Hint instructing the Printer to collapse the top and/or bottom margins to zero for adjacent pages in a multi-page document.</a:t>
            </a:r>
          </a:p>
          <a:p>
            <a:pPr lvl="1"/>
            <a:endParaRPr lang="en-US" dirty="0"/>
          </a:p>
          <a:p>
            <a:pPr marL="342900" lvl="1" indent="0">
              <a:buNone/>
            </a:pPr>
            <a:endParaRPr lang="en-US" dirty="0"/>
          </a:p>
          <a:p>
            <a:pPr marL="0" indent="0">
              <a:buNone/>
            </a:pPr>
            <a:r>
              <a:rPr lang="en-US" dirty="0"/>
              <a:t>Discussed solution at April F2F suggested that this could be solved using finishings-col and trimming. But this is more about collapsing adjacent pages' adjoining margins. Trimming or any finishing operation is orthogonal to this feature.</a:t>
            </a:r>
          </a:p>
        </p:txBody>
      </p:sp>
    </p:spTree>
    <p:extLst>
      <p:ext uri="{BB962C8B-B14F-4D97-AF65-F5344CB8AC3E}">
        <p14:creationId xmlns:p14="http://schemas.microsoft.com/office/powerpoint/2010/main" val="253619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Image Composite print</a:t>
            </a:r>
            <a:endParaRPr kumimoji="1" lang="ja-JP" altLang="en-US" dirty="0"/>
          </a:p>
        </p:txBody>
      </p:sp>
      <p:pic>
        <p:nvPicPr>
          <p:cNvPr id="30" name="Picture 7" descr="C:\Users\110981\Desktop\クリップアート\01icon-人物-01.png"/>
          <p:cNvPicPr>
            <a:picLocks noChangeAspect="1" noChangeArrowheads="1"/>
          </p:cNvPicPr>
          <p:nvPr/>
        </p:nvPicPr>
        <p:blipFill>
          <a:blip r:embed="rId3" cstate="print"/>
          <a:stretch>
            <a:fillRect/>
          </a:stretch>
        </p:blipFill>
        <p:spPr bwMode="auto">
          <a:xfrm>
            <a:off x="1887682" y="2317781"/>
            <a:ext cx="714969" cy="714969"/>
          </a:xfrm>
          <a:prstGeom prst="rect">
            <a:avLst/>
          </a:prstGeom>
          <a:noFill/>
        </p:spPr>
      </p:pic>
      <p:pic>
        <p:nvPicPr>
          <p:cNvPr id="31" name="Picture 11" descr="C:\Users\110981\Desktop\クリップアート\01icon-人物-05.png"/>
          <p:cNvPicPr>
            <a:picLocks noChangeAspect="1" noChangeArrowheads="1"/>
          </p:cNvPicPr>
          <p:nvPr/>
        </p:nvPicPr>
        <p:blipFill>
          <a:blip r:embed="rId4" cstate="print"/>
          <a:stretch>
            <a:fillRect/>
          </a:stretch>
        </p:blipFill>
        <p:spPr bwMode="auto">
          <a:xfrm>
            <a:off x="3256274" y="2317782"/>
            <a:ext cx="812941" cy="812941"/>
          </a:xfrm>
          <a:prstGeom prst="rect">
            <a:avLst/>
          </a:prstGeom>
          <a:noFill/>
        </p:spPr>
      </p:pic>
      <p:cxnSp>
        <p:nvCxnSpPr>
          <p:cNvPr id="32" name="直線矢印コネクタ 31"/>
          <p:cNvCxnSpPr/>
          <p:nvPr/>
        </p:nvCxnSpPr>
        <p:spPr>
          <a:xfrm>
            <a:off x="2732852" y="2747000"/>
            <a:ext cx="523422"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1339743" y="2665358"/>
            <a:ext cx="417739" cy="587828"/>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b="1" dirty="0"/>
          </a:p>
        </p:txBody>
      </p:sp>
      <p:pic>
        <p:nvPicPr>
          <p:cNvPr id="34" name="Picture 6" descr="C:\Users\110981\Desktop\クリップアート\01icon-人物-06.png"/>
          <p:cNvPicPr>
            <a:picLocks noChangeAspect="1" noChangeArrowheads="1"/>
          </p:cNvPicPr>
          <p:nvPr/>
        </p:nvPicPr>
        <p:blipFill>
          <a:blip r:embed="rId5" cstate="print"/>
          <a:stretch>
            <a:fillRect/>
          </a:stretch>
        </p:blipFill>
        <p:spPr bwMode="auto">
          <a:xfrm>
            <a:off x="1321368" y="2715897"/>
            <a:ext cx="458805" cy="458805"/>
          </a:xfrm>
          <a:prstGeom prst="rect">
            <a:avLst/>
          </a:prstGeom>
          <a:noFill/>
        </p:spPr>
      </p:pic>
      <p:sp>
        <p:nvSpPr>
          <p:cNvPr id="35" name="正方形/長方形 34"/>
          <p:cNvSpPr/>
          <p:nvPr/>
        </p:nvSpPr>
        <p:spPr>
          <a:xfrm>
            <a:off x="4298843" y="2586874"/>
            <a:ext cx="417739" cy="587828"/>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b="1" dirty="0"/>
          </a:p>
        </p:txBody>
      </p:sp>
      <p:pic>
        <p:nvPicPr>
          <p:cNvPr id="36" name="Picture 6" descr="C:\Users\110981\Desktop\クリップアート\01icon-人物-06.png"/>
          <p:cNvPicPr>
            <a:picLocks noChangeAspect="1" noChangeArrowheads="1"/>
          </p:cNvPicPr>
          <p:nvPr/>
        </p:nvPicPr>
        <p:blipFill>
          <a:blip r:embed="rId5" cstate="print"/>
          <a:stretch>
            <a:fillRect/>
          </a:stretch>
        </p:blipFill>
        <p:spPr bwMode="auto">
          <a:xfrm>
            <a:off x="4272065" y="2673716"/>
            <a:ext cx="464376" cy="464376"/>
          </a:xfrm>
          <a:prstGeom prst="rect">
            <a:avLst/>
          </a:prstGeom>
          <a:noFill/>
        </p:spPr>
      </p:pic>
      <p:sp>
        <p:nvSpPr>
          <p:cNvPr id="37" name="正方形/長方形 36"/>
          <p:cNvSpPr/>
          <p:nvPr/>
        </p:nvSpPr>
        <p:spPr>
          <a:xfrm>
            <a:off x="4951098" y="2586874"/>
            <a:ext cx="417739" cy="587828"/>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b="1" dirty="0"/>
          </a:p>
        </p:txBody>
      </p:sp>
      <p:pic>
        <p:nvPicPr>
          <p:cNvPr id="38" name="Picture 6" descr="C:\Users\110981\Desktop\クリップアート\01icon-人物-06.png"/>
          <p:cNvPicPr>
            <a:picLocks noChangeAspect="1" noChangeArrowheads="1"/>
          </p:cNvPicPr>
          <p:nvPr/>
        </p:nvPicPr>
        <p:blipFill>
          <a:blip r:embed="rId5" cstate="print"/>
          <a:stretch>
            <a:fillRect/>
          </a:stretch>
        </p:blipFill>
        <p:spPr bwMode="auto">
          <a:xfrm>
            <a:off x="4924319" y="2673716"/>
            <a:ext cx="464376" cy="464376"/>
          </a:xfrm>
          <a:prstGeom prst="rect">
            <a:avLst/>
          </a:prstGeom>
          <a:noFill/>
        </p:spPr>
      </p:pic>
      <p:sp>
        <p:nvSpPr>
          <p:cNvPr id="39" name="正方形/長方形 38"/>
          <p:cNvSpPr/>
          <p:nvPr/>
        </p:nvSpPr>
        <p:spPr>
          <a:xfrm>
            <a:off x="5603352" y="2586874"/>
            <a:ext cx="417739" cy="587828"/>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b="1" dirty="0"/>
          </a:p>
        </p:txBody>
      </p:sp>
      <p:pic>
        <p:nvPicPr>
          <p:cNvPr id="40" name="Picture 6" descr="C:\Users\110981\Desktop\クリップアート\01icon-人物-06.png"/>
          <p:cNvPicPr>
            <a:picLocks noChangeAspect="1" noChangeArrowheads="1"/>
          </p:cNvPicPr>
          <p:nvPr/>
        </p:nvPicPr>
        <p:blipFill>
          <a:blip r:embed="rId5" cstate="print"/>
          <a:stretch>
            <a:fillRect/>
          </a:stretch>
        </p:blipFill>
        <p:spPr bwMode="auto">
          <a:xfrm>
            <a:off x="5576574" y="2673716"/>
            <a:ext cx="464376" cy="464376"/>
          </a:xfrm>
          <a:prstGeom prst="rect">
            <a:avLst/>
          </a:prstGeom>
          <a:noFill/>
        </p:spPr>
      </p:pic>
      <p:sp>
        <p:nvSpPr>
          <p:cNvPr id="41" name="正方形/長方形 40"/>
          <p:cNvSpPr/>
          <p:nvPr/>
        </p:nvSpPr>
        <p:spPr>
          <a:xfrm>
            <a:off x="6255607" y="2586874"/>
            <a:ext cx="417739" cy="587828"/>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b="1" dirty="0"/>
          </a:p>
        </p:txBody>
      </p:sp>
      <p:sp>
        <p:nvSpPr>
          <p:cNvPr id="42" name="テキスト ボックス 41"/>
          <p:cNvSpPr txBox="1"/>
          <p:nvPr/>
        </p:nvSpPr>
        <p:spPr>
          <a:xfrm rot="18000000">
            <a:off x="4220725" y="2811100"/>
            <a:ext cx="589502" cy="124145"/>
          </a:xfrm>
          <a:prstGeom prst="rect">
            <a:avLst/>
          </a:prstGeom>
          <a:noFill/>
          <a:ln>
            <a:solidFill>
              <a:schemeClr val="bg1">
                <a:lumMod val="75000"/>
              </a:schemeClr>
            </a:solidFill>
          </a:ln>
        </p:spPr>
        <p:txBody>
          <a:bodyPr wrap="none" rtlCol="0" anchor="ctr">
            <a:noAutofit/>
          </a:bodyPr>
          <a:lstStyle/>
          <a:p>
            <a:pPr algn="ctr"/>
            <a:r>
              <a:rPr kumimoji="1" lang="en-US" altLang="ja-JP" sz="525" b="1" dirty="0">
                <a:latin typeface="+mn-ea"/>
              </a:rPr>
              <a:t>Confidential</a:t>
            </a:r>
            <a:endParaRPr kumimoji="1" lang="ja-JP" altLang="en-US" sz="525" b="1" dirty="0" err="1">
              <a:latin typeface="+mn-ea"/>
            </a:endParaRPr>
          </a:p>
        </p:txBody>
      </p:sp>
      <p:sp>
        <p:nvSpPr>
          <p:cNvPr id="43" name="テキスト ボックス 42"/>
          <p:cNvSpPr txBox="1"/>
          <p:nvPr/>
        </p:nvSpPr>
        <p:spPr>
          <a:xfrm>
            <a:off x="5025374" y="3017940"/>
            <a:ext cx="450971" cy="283063"/>
          </a:xfrm>
          <a:prstGeom prst="rect">
            <a:avLst/>
          </a:prstGeom>
          <a:noFill/>
        </p:spPr>
        <p:txBody>
          <a:bodyPr wrap="none" rtlCol="0">
            <a:noAutofit/>
          </a:bodyPr>
          <a:lstStyle/>
          <a:p>
            <a:r>
              <a:rPr kumimoji="1" lang="en-US" altLang="ja-JP" sz="600" b="1" dirty="0">
                <a:latin typeface="+mn-ea"/>
              </a:rPr>
              <a:t>-</a:t>
            </a:r>
            <a:r>
              <a:rPr kumimoji="1" lang="ja-JP" altLang="en-US" sz="600" b="1" dirty="0">
                <a:latin typeface="+mn-ea"/>
              </a:rPr>
              <a:t> </a:t>
            </a:r>
            <a:r>
              <a:rPr kumimoji="1" lang="en-US" altLang="ja-JP" sz="600" b="1" dirty="0">
                <a:latin typeface="+mn-ea"/>
              </a:rPr>
              <a:t>1</a:t>
            </a:r>
            <a:r>
              <a:rPr kumimoji="1" lang="ja-JP" altLang="en-US" sz="600" b="1" dirty="0">
                <a:latin typeface="+mn-ea"/>
              </a:rPr>
              <a:t> </a:t>
            </a:r>
            <a:r>
              <a:rPr kumimoji="1" lang="en-US" altLang="ja-JP" sz="600" b="1" dirty="0">
                <a:latin typeface="+mn-ea"/>
              </a:rPr>
              <a:t>-</a:t>
            </a:r>
            <a:endParaRPr kumimoji="1" lang="ja-JP" altLang="en-US" sz="600" b="1" dirty="0" err="1">
              <a:latin typeface="+mn-ea"/>
            </a:endParaRPr>
          </a:p>
        </p:txBody>
      </p:sp>
      <p:sp>
        <p:nvSpPr>
          <p:cNvPr id="44" name="テキスト ボックス 43"/>
          <p:cNvSpPr txBox="1"/>
          <p:nvPr/>
        </p:nvSpPr>
        <p:spPr>
          <a:xfrm>
            <a:off x="5591285" y="2582720"/>
            <a:ext cx="450971" cy="283063"/>
          </a:xfrm>
          <a:prstGeom prst="rect">
            <a:avLst/>
          </a:prstGeom>
          <a:noFill/>
        </p:spPr>
        <p:txBody>
          <a:bodyPr wrap="none" rtlCol="0">
            <a:noAutofit/>
          </a:bodyPr>
          <a:lstStyle/>
          <a:p>
            <a:r>
              <a:rPr kumimoji="1" lang="en-US" altLang="ja-JP" sz="450" b="1" dirty="0">
                <a:latin typeface="+mn-ea"/>
              </a:rPr>
              <a:t>Feb.</a:t>
            </a:r>
            <a:r>
              <a:rPr kumimoji="1" lang="ja-JP" altLang="en-US" sz="450" b="1" dirty="0">
                <a:latin typeface="+mn-ea"/>
              </a:rPr>
              <a:t> </a:t>
            </a:r>
            <a:r>
              <a:rPr kumimoji="1" lang="en-US" altLang="ja-JP" sz="450" b="1" dirty="0">
                <a:latin typeface="+mn-ea"/>
              </a:rPr>
              <a:t>18th</a:t>
            </a:r>
            <a:endParaRPr kumimoji="1" lang="ja-JP" altLang="en-US" sz="450" b="1" dirty="0" err="1">
              <a:latin typeface="+mn-ea"/>
            </a:endParaRPr>
          </a:p>
        </p:txBody>
      </p:sp>
      <p:sp>
        <p:nvSpPr>
          <p:cNvPr id="45" name="正方形/長方形 44"/>
          <p:cNvSpPr/>
          <p:nvPr/>
        </p:nvSpPr>
        <p:spPr>
          <a:xfrm rot="16200000">
            <a:off x="6206634" y="2691946"/>
            <a:ext cx="511505" cy="366047"/>
          </a:xfrm>
          <a:prstGeom prst="rect">
            <a:avLst/>
          </a:prstGeom>
          <a:noFill/>
          <a:ln w="6350">
            <a:solidFill>
              <a:schemeClr val="tx1"/>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b="1" dirty="0"/>
          </a:p>
        </p:txBody>
      </p:sp>
      <p:pic>
        <p:nvPicPr>
          <p:cNvPr id="46" name="Picture 6" descr="C:\Users\110981\Desktop\クリップアート\01icon-人物-06.png"/>
          <p:cNvPicPr>
            <a:picLocks noChangeAspect="1" noChangeArrowheads="1"/>
          </p:cNvPicPr>
          <p:nvPr/>
        </p:nvPicPr>
        <p:blipFill>
          <a:blip r:embed="rId5" cstate="print"/>
          <a:stretch>
            <a:fillRect/>
          </a:stretch>
        </p:blipFill>
        <p:spPr bwMode="auto">
          <a:xfrm>
            <a:off x="6255607" y="2696604"/>
            <a:ext cx="434118" cy="434118"/>
          </a:xfrm>
          <a:prstGeom prst="rect">
            <a:avLst/>
          </a:prstGeom>
          <a:noFill/>
        </p:spPr>
      </p:pic>
      <p:sp>
        <p:nvSpPr>
          <p:cNvPr id="47" name="テキスト ボックス 46"/>
          <p:cNvSpPr txBox="1"/>
          <p:nvPr/>
        </p:nvSpPr>
        <p:spPr>
          <a:xfrm>
            <a:off x="1230971" y="2397490"/>
            <a:ext cx="685800" cy="685800"/>
          </a:xfrm>
          <a:prstGeom prst="rect">
            <a:avLst/>
          </a:prstGeom>
          <a:noFill/>
        </p:spPr>
        <p:txBody>
          <a:bodyPr wrap="none" rtlCol="0">
            <a:noAutofit/>
          </a:bodyPr>
          <a:lstStyle/>
          <a:p>
            <a:r>
              <a:rPr kumimoji="1" lang="en-US" altLang="ja-JP" sz="900" b="1" dirty="0">
                <a:latin typeface="+mn-ea"/>
              </a:rPr>
              <a:t>original</a:t>
            </a:r>
            <a:endParaRPr kumimoji="1" lang="ja-JP" altLang="en-US" sz="900" b="1" dirty="0" err="1">
              <a:latin typeface="+mn-ea"/>
            </a:endParaRPr>
          </a:p>
        </p:txBody>
      </p:sp>
      <p:sp>
        <p:nvSpPr>
          <p:cNvPr id="48" name="テキスト ボックス 47"/>
          <p:cNvSpPr txBox="1"/>
          <p:nvPr/>
        </p:nvSpPr>
        <p:spPr>
          <a:xfrm>
            <a:off x="2786672" y="2522882"/>
            <a:ext cx="685800" cy="685800"/>
          </a:xfrm>
          <a:prstGeom prst="rect">
            <a:avLst/>
          </a:prstGeom>
          <a:noFill/>
        </p:spPr>
        <p:txBody>
          <a:bodyPr wrap="none" rtlCol="0">
            <a:noAutofit/>
          </a:bodyPr>
          <a:lstStyle/>
          <a:p>
            <a:r>
              <a:rPr kumimoji="1" lang="en-US" altLang="ja-JP" sz="900" b="1" dirty="0">
                <a:latin typeface="+mn-ea"/>
              </a:rPr>
              <a:t>IPP</a:t>
            </a:r>
            <a:endParaRPr kumimoji="1" lang="ja-JP" altLang="en-US" sz="900" b="1" dirty="0" err="1">
              <a:latin typeface="+mn-ea"/>
            </a:endParaRPr>
          </a:p>
        </p:txBody>
      </p:sp>
      <p:sp>
        <p:nvSpPr>
          <p:cNvPr id="49" name="テキスト ボックス 48"/>
          <p:cNvSpPr txBox="1"/>
          <p:nvPr/>
        </p:nvSpPr>
        <p:spPr>
          <a:xfrm>
            <a:off x="3970138" y="2197850"/>
            <a:ext cx="685800" cy="685800"/>
          </a:xfrm>
          <a:prstGeom prst="rect">
            <a:avLst/>
          </a:prstGeom>
          <a:noFill/>
        </p:spPr>
        <p:txBody>
          <a:bodyPr wrap="none" rtlCol="0">
            <a:noAutofit/>
          </a:bodyPr>
          <a:lstStyle/>
          <a:p>
            <a:r>
              <a:rPr kumimoji="1" lang="en-US" altLang="ja-JP" sz="900" dirty="0">
                <a:latin typeface="+mn-ea"/>
              </a:rPr>
              <a:t>Output</a:t>
            </a:r>
            <a:endParaRPr kumimoji="1" lang="ja-JP" altLang="en-US" sz="900" dirty="0" err="1">
              <a:latin typeface="+mn-ea"/>
            </a:endParaRPr>
          </a:p>
        </p:txBody>
      </p:sp>
      <p:sp>
        <p:nvSpPr>
          <p:cNvPr id="50" name="テキスト ボックス 49"/>
          <p:cNvSpPr txBox="1"/>
          <p:nvPr/>
        </p:nvSpPr>
        <p:spPr>
          <a:xfrm>
            <a:off x="4219745" y="2362452"/>
            <a:ext cx="685800" cy="221728"/>
          </a:xfrm>
          <a:prstGeom prst="rect">
            <a:avLst/>
          </a:prstGeom>
          <a:noFill/>
        </p:spPr>
        <p:txBody>
          <a:bodyPr wrap="none" rtlCol="0">
            <a:noAutofit/>
          </a:bodyPr>
          <a:lstStyle/>
          <a:p>
            <a:r>
              <a:rPr kumimoji="1" lang="en-US" altLang="ja-JP" sz="900" dirty="0">
                <a:latin typeface="+mn-ea"/>
              </a:rPr>
              <a:t>Stamp</a:t>
            </a:r>
            <a:endParaRPr kumimoji="1" lang="ja-JP" altLang="en-US" sz="900" dirty="0" err="1">
              <a:latin typeface="+mn-ea"/>
            </a:endParaRPr>
          </a:p>
        </p:txBody>
      </p:sp>
      <p:sp>
        <p:nvSpPr>
          <p:cNvPr id="51" name="テキスト ボックス 50"/>
          <p:cNvSpPr txBox="1"/>
          <p:nvPr/>
        </p:nvSpPr>
        <p:spPr>
          <a:xfrm>
            <a:off x="4883419" y="2380757"/>
            <a:ext cx="685800" cy="221728"/>
          </a:xfrm>
          <a:prstGeom prst="rect">
            <a:avLst/>
          </a:prstGeom>
          <a:noFill/>
        </p:spPr>
        <p:txBody>
          <a:bodyPr wrap="none" rtlCol="0">
            <a:noAutofit/>
          </a:bodyPr>
          <a:lstStyle/>
          <a:p>
            <a:r>
              <a:rPr kumimoji="1" lang="en-US" altLang="ja-JP" sz="900" dirty="0">
                <a:latin typeface="+mn-ea"/>
              </a:rPr>
              <a:t>Page</a:t>
            </a:r>
            <a:endParaRPr kumimoji="1" lang="ja-JP" altLang="en-US" sz="900" dirty="0" err="1">
              <a:latin typeface="+mn-ea"/>
            </a:endParaRPr>
          </a:p>
        </p:txBody>
      </p:sp>
      <p:sp>
        <p:nvSpPr>
          <p:cNvPr id="52" name="テキスト ボックス 51"/>
          <p:cNvSpPr txBox="1"/>
          <p:nvPr/>
        </p:nvSpPr>
        <p:spPr>
          <a:xfrm>
            <a:off x="5547092" y="2399062"/>
            <a:ext cx="685800" cy="221728"/>
          </a:xfrm>
          <a:prstGeom prst="rect">
            <a:avLst/>
          </a:prstGeom>
          <a:noFill/>
        </p:spPr>
        <p:txBody>
          <a:bodyPr wrap="none" rtlCol="0">
            <a:noAutofit/>
          </a:bodyPr>
          <a:lstStyle/>
          <a:p>
            <a:r>
              <a:rPr kumimoji="1" lang="en-US" altLang="ja-JP" sz="900" dirty="0">
                <a:latin typeface="+mn-ea"/>
              </a:rPr>
              <a:t>date</a:t>
            </a:r>
            <a:endParaRPr kumimoji="1" lang="ja-JP" altLang="en-US" sz="900" dirty="0" err="1">
              <a:latin typeface="+mn-ea"/>
            </a:endParaRPr>
          </a:p>
        </p:txBody>
      </p:sp>
      <p:sp>
        <p:nvSpPr>
          <p:cNvPr id="53" name="テキスト ボックス 52"/>
          <p:cNvSpPr txBox="1"/>
          <p:nvPr/>
        </p:nvSpPr>
        <p:spPr>
          <a:xfrm>
            <a:off x="6243044" y="2397490"/>
            <a:ext cx="685800" cy="221728"/>
          </a:xfrm>
          <a:prstGeom prst="rect">
            <a:avLst/>
          </a:prstGeom>
          <a:noFill/>
        </p:spPr>
        <p:txBody>
          <a:bodyPr wrap="none" rtlCol="0">
            <a:noAutofit/>
          </a:bodyPr>
          <a:lstStyle/>
          <a:p>
            <a:r>
              <a:rPr lang="en-US" altLang="ja-JP" sz="900" dirty="0">
                <a:latin typeface="+mn-ea"/>
              </a:rPr>
              <a:t>frame</a:t>
            </a:r>
            <a:endParaRPr kumimoji="1" lang="ja-JP" altLang="en-US" sz="900" dirty="0" err="1">
              <a:latin typeface="+mn-ea"/>
            </a:endParaRPr>
          </a:p>
        </p:txBody>
      </p:sp>
      <p:sp>
        <p:nvSpPr>
          <p:cNvPr id="54" name="テキスト ボックス 53"/>
          <p:cNvSpPr txBox="1"/>
          <p:nvPr/>
        </p:nvSpPr>
        <p:spPr>
          <a:xfrm>
            <a:off x="1297883" y="3654484"/>
            <a:ext cx="3815800" cy="1384995"/>
          </a:xfrm>
          <a:prstGeom prst="rect">
            <a:avLst/>
          </a:prstGeom>
          <a:noFill/>
        </p:spPr>
        <p:txBody>
          <a:bodyPr wrap="square" rtlCol="0">
            <a:spAutoFit/>
          </a:bodyPr>
          <a:lstStyle/>
          <a:p>
            <a:r>
              <a:rPr lang="en-US" altLang="ja-JP" sz="1200" b="1" dirty="0"/>
              <a:t>Image Composite print</a:t>
            </a:r>
          </a:p>
          <a:p>
            <a:endParaRPr lang="en-US" altLang="ja-JP" sz="1200" dirty="0"/>
          </a:p>
          <a:p>
            <a:r>
              <a:rPr lang="en-US" altLang="ja-JP" sz="1200" dirty="0"/>
              <a:t>This is to overlay other images, for example stamp, page number, date stamp, border line, onto the original image at the printer side before printing.</a:t>
            </a:r>
          </a:p>
          <a:p>
            <a:r>
              <a:rPr lang="en-US" altLang="ja-JP" sz="1200" dirty="0"/>
              <a:t>This function became a basic function recently so should be handled by IPP as well.</a:t>
            </a:r>
            <a:endParaRPr lang="ja-JP" altLang="en-US" sz="1200" dirty="0"/>
          </a:p>
        </p:txBody>
      </p:sp>
    </p:spTree>
    <p:extLst>
      <p:ext uri="{BB962C8B-B14F-4D97-AF65-F5344CB8AC3E}">
        <p14:creationId xmlns:p14="http://schemas.microsoft.com/office/powerpoint/2010/main" val="172283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DE88-1CC3-6043-90B8-B3217375D2A0}"/>
              </a:ext>
            </a:extLst>
          </p:cNvPr>
          <p:cNvSpPr>
            <a:spLocks noGrp="1"/>
          </p:cNvSpPr>
          <p:nvPr>
            <p:ph type="title"/>
          </p:nvPr>
        </p:nvSpPr>
        <p:spPr/>
        <p:txBody>
          <a:bodyPr/>
          <a:lstStyle/>
          <a:p>
            <a:r>
              <a:rPr lang="en-US" altLang="ja-JP" dirty="0"/>
              <a:t>Image Composite print</a:t>
            </a:r>
            <a:endParaRPr lang="en-US" dirty="0"/>
          </a:p>
        </p:txBody>
      </p:sp>
      <p:sp>
        <p:nvSpPr>
          <p:cNvPr id="3" name="Content Placeholder 2">
            <a:extLst>
              <a:ext uri="{FF2B5EF4-FFF2-40B4-BE49-F238E27FC236}">
                <a16:creationId xmlns:a16="http://schemas.microsoft.com/office/drawing/2014/main" id="{E554AD77-2544-6E40-B846-EDB061EABB92}"/>
              </a:ext>
            </a:extLst>
          </p:cNvPr>
          <p:cNvSpPr>
            <a:spLocks noGrp="1"/>
          </p:cNvSpPr>
          <p:nvPr>
            <p:ph idx="1"/>
          </p:nvPr>
        </p:nvSpPr>
        <p:spPr/>
        <p:txBody>
          <a:bodyPr>
            <a:normAutofit/>
          </a:bodyPr>
          <a:lstStyle/>
          <a:p>
            <a:r>
              <a:rPr lang="en-US" dirty="0"/>
              <a:t>Printer vendors typically support this in their vendor drivers (or in content creating applications in some cases)</a:t>
            </a:r>
          </a:p>
          <a:p>
            <a:endParaRPr lang="en-US" dirty="0"/>
          </a:p>
          <a:p>
            <a:r>
              <a:rPr lang="en-US" dirty="0"/>
              <a:t>@ April F2F extending "imposition-template" was suggested as a possible solution but Canon and HP do not understand what that would look like.</a:t>
            </a:r>
          </a:p>
          <a:p>
            <a:pPr lvl="1"/>
            <a:r>
              <a:rPr lang="en-US" dirty="0"/>
              <a:t>Current IPP imposition-template values are “none” and “signature” where signature means do a printer dependent function.</a:t>
            </a:r>
          </a:p>
          <a:p>
            <a:pPr lvl="1"/>
            <a:r>
              <a:rPr lang="en-US" dirty="0"/>
              <a:t>How is this supposed to work? Contributions?</a:t>
            </a:r>
          </a:p>
        </p:txBody>
      </p:sp>
    </p:spTree>
    <p:extLst>
      <p:ext uri="{BB962C8B-B14F-4D97-AF65-F5344CB8AC3E}">
        <p14:creationId xmlns:p14="http://schemas.microsoft.com/office/powerpoint/2010/main" val="3240287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Example 1 of composite print</a:t>
            </a:r>
            <a:endParaRPr kumimoji="1" lang="ja-JP" altLang="en-US" dirty="0"/>
          </a:p>
        </p:txBody>
      </p:sp>
      <p:pic>
        <p:nvPicPr>
          <p:cNvPr id="5" name="図 4"/>
          <p:cNvPicPr>
            <a:picLocks noChangeAspect="1"/>
          </p:cNvPicPr>
          <p:nvPr/>
        </p:nvPicPr>
        <p:blipFill>
          <a:blip r:embed="rId2"/>
          <a:stretch>
            <a:fillRect/>
          </a:stretch>
        </p:blipFill>
        <p:spPr>
          <a:xfrm>
            <a:off x="336154" y="2557703"/>
            <a:ext cx="5459393" cy="3300173"/>
          </a:xfrm>
          <a:prstGeom prst="rect">
            <a:avLst/>
          </a:prstGeom>
        </p:spPr>
      </p:pic>
      <p:sp>
        <p:nvSpPr>
          <p:cNvPr id="6" name="正方形/長方形 5"/>
          <p:cNvSpPr/>
          <p:nvPr/>
        </p:nvSpPr>
        <p:spPr>
          <a:xfrm>
            <a:off x="1828800" y="4957762"/>
            <a:ext cx="3871913" cy="6143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7" name="テキスト ボックス 6"/>
          <p:cNvSpPr txBox="1"/>
          <p:nvPr/>
        </p:nvSpPr>
        <p:spPr>
          <a:xfrm>
            <a:off x="400051" y="2202985"/>
            <a:ext cx="2280111" cy="369332"/>
          </a:xfrm>
          <a:prstGeom prst="rect">
            <a:avLst/>
          </a:prstGeom>
          <a:noFill/>
        </p:spPr>
        <p:txBody>
          <a:bodyPr wrap="none" rtlCol="0">
            <a:spAutoFit/>
          </a:bodyPr>
          <a:lstStyle/>
          <a:p>
            <a:r>
              <a:rPr kumimoji="1" lang="en-US" altLang="ja-JP" sz="1800" dirty="0"/>
              <a:t>Stamp</a:t>
            </a:r>
            <a:r>
              <a:rPr kumimoji="1" lang="ja-JP" altLang="en-US" sz="1800" dirty="0"/>
              <a:t> </a:t>
            </a:r>
            <a:r>
              <a:rPr kumimoji="1" lang="en-US" altLang="ja-JP" sz="1800" dirty="0"/>
              <a:t>(Watermark)</a:t>
            </a:r>
            <a:endParaRPr kumimoji="1" lang="ja-JP" altLang="en-US" sz="1800" dirty="0"/>
          </a:p>
        </p:txBody>
      </p:sp>
    </p:spTree>
    <p:extLst>
      <p:ext uri="{BB962C8B-B14F-4D97-AF65-F5344CB8AC3E}">
        <p14:creationId xmlns:p14="http://schemas.microsoft.com/office/powerpoint/2010/main" val="4292267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Example 2 of composite print</a:t>
            </a:r>
            <a:endParaRPr kumimoji="1" lang="ja-JP" altLang="en-US" dirty="0"/>
          </a:p>
        </p:txBody>
      </p:sp>
      <p:pic>
        <p:nvPicPr>
          <p:cNvPr id="4" name="図 3"/>
          <p:cNvPicPr>
            <a:picLocks noChangeAspect="1"/>
          </p:cNvPicPr>
          <p:nvPr/>
        </p:nvPicPr>
        <p:blipFill>
          <a:blip r:embed="rId2"/>
          <a:stretch>
            <a:fillRect/>
          </a:stretch>
        </p:blipFill>
        <p:spPr>
          <a:xfrm>
            <a:off x="6075898" y="2868263"/>
            <a:ext cx="2582474" cy="2134494"/>
          </a:xfrm>
          <a:prstGeom prst="rect">
            <a:avLst/>
          </a:prstGeom>
        </p:spPr>
      </p:pic>
      <p:pic>
        <p:nvPicPr>
          <p:cNvPr id="5" name="図 4"/>
          <p:cNvPicPr>
            <a:picLocks noChangeAspect="1"/>
          </p:cNvPicPr>
          <p:nvPr/>
        </p:nvPicPr>
        <p:blipFill>
          <a:blip r:embed="rId3"/>
          <a:stretch>
            <a:fillRect/>
          </a:stretch>
        </p:blipFill>
        <p:spPr>
          <a:xfrm>
            <a:off x="3280764" y="2868263"/>
            <a:ext cx="2582474" cy="2134494"/>
          </a:xfrm>
          <a:prstGeom prst="rect">
            <a:avLst/>
          </a:prstGeom>
        </p:spPr>
      </p:pic>
      <p:pic>
        <p:nvPicPr>
          <p:cNvPr id="6" name="図 5"/>
          <p:cNvPicPr>
            <a:picLocks noChangeAspect="1"/>
          </p:cNvPicPr>
          <p:nvPr/>
        </p:nvPicPr>
        <p:blipFill>
          <a:blip r:embed="rId4"/>
          <a:stretch>
            <a:fillRect/>
          </a:stretch>
        </p:blipFill>
        <p:spPr>
          <a:xfrm>
            <a:off x="485629" y="2868263"/>
            <a:ext cx="2582474" cy="2134494"/>
          </a:xfrm>
          <a:prstGeom prst="rect">
            <a:avLst/>
          </a:prstGeom>
        </p:spPr>
      </p:pic>
      <p:sp>
        <p:nvSpPr>
          <p:cNvPr id="7" name="テキスト ボックス 6"/>
          <p:cNvSpPr txBox="1"/>
          <p:nvPr/>
        </p:nvSpPr>
        <p:spPr>
          <a:xfrm>
            <a:off x="1540376" y="2585060"/>
            <a:ext cx="624210" cy="276999"/>
          </a:xfrm>
          <a:prstGeom prst="rect">
            <a:avLst/>
          </a:prstGeom>
          <a:noFill/>
        </p:spPr>
        <p:txBody>
          <a:bodyPr wrap="none" rtlCol="0">
            <a:spAutoFit/>
          </a:bodyPr>
          <a:lstStyle/>
          <a:p>
            <a:r>
              <a:rPr kumimoji="1" lang="en-US" altLang="ja-JP" sz="1200" dirty="0"/>
              <a:t>Page</a:t>
            </a:r>
            <a:endParaRPr kumimoji="1" lang="ja-JP" altLang="en-US" sz="1200" dirty="0"/>
          </a:p>
        </p:txBody>
      </p:sp>
      <p:sp>
        <p:nvSpPr>
          <p:cNvPr id="8" name="テキスト ボックス 7"/>
          <p:cNvSpPr txBox="1"/>
          <p:nvPr/>
        </p:nvSpPr>
        <p:spPr>
          <a:xfrm>
            <a:off x="4343935" y="2585060"/>
            <a:ext cx="590546" cy="276999"/>
          </a:xfrm>
          <a:prstGeom prst="rect">
            <a:avLst/>
          </a:prstGeom>
          <a:noFill/>
        </p:spPr>
        <p:txBody>
          <a:bodyPr wrap="none" rtlCol="0">
            <a:spAutoFit/>
          </a:bodyPr>
          <a:lstStyle/>
          <a:p>
            <a:r>
              <a:rPr kumimoji="1" lang="en-US" altLang="ja-JP" sz="1200" dirty="0"/>
              <a:t>Date</a:t>
            </a:r>
            <a:endParaRPr kumimoji="1" lang="ja-JP" altLang="en-US" sz="1200" dirty="0"/>
          </a:p>
        </p:txBody>
      </p:sp>
      <p:sp>
        <p:nvSpPr>
          <p:cNvPr id="9" name="テキスト ボックス 8"/>
          <p:cNvSpPr txBox="1"/>
          <p:nvPr/>
        </p:nvSpPr>
        <p:spPr>
          <a:xfrm>
            <a:off x="6786338" y="2585060"/>
            <a:ext cx="1289456" cy="276999"/>
          </a:xfrm>
          <a:prstGeom prst="rect">
            <a:avLst/>
          </a:prstGeom>
          <a:noFill/>
        </p:spPr>
        <p:txBody>
          <a:bodyPr wrap="none" rtlCol="0">
            <a:spAutoFit/>
          </a:bodyPr>
          <a:lstStyle/>
          <a:p>
            <a:r>
              <a:rPr kumimoji="1" lang="en-US" altLang="ja-JP" sz="1200" dirty="0"/>
              <a:t>Frame(Edging)</a:t>
            </a:r>
            <a:endParaRPr kumimoji="1" lang="ja-JP" altLang="en-US" sz="1200" dirty="0"/>
          </a:p>
        </p:txBody>
      </p:sp>
      <p:sp>
        <p:nvSpPr>
          <p:cNvPr id="10" name="正方形/長方形 9"/>
          <p:cNvSpPr/>
          <p:nvPr/>
        </p:nvSpPr>
        <p:spPr>
          <a:xfrm>
            <a:off x="1585255" y="3872629"/>
            <a:ext cx="1392758" cy="6207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1" name="正方形/長方形 10"/>
          <p:cNvSpPr/>
          <p:nvPr/>
        </p:nvSpPr>
        <p:spPr>
          <a:xfrm>
            <a:off x="4361552" y="3410124"/>
            <a:ext cx="1421902" cy="60426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2" name="正方形/長方形 11"/>
          <p:cNvSpPr/>
          <p:nvPr/>
        </p:nvSpPr>
        <p:spPr>
          <a:xfrm>
            <a:off x="7130245" y="3107990"/>
            <a:ext cx="1443443" cy="189476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Tree>
    <p:extLst>
      <p:ext uri="{BB962C8B-B14F-4D97-AF65-F5344CB8AC3E}">
        <p14:creationId xmlns:p14="http://schemas.microsoft.com/office/powerpoint/2010/main" val="2703244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Special print mode</a:t>
            </a:r>
            <a:endParaRPr kumimoji="1" lang="ja-JP" altLang="en-US" dirty="0"/>
          </a:p>
        </p:txBody>
      </p:sp>
      <p:sp>
        <p:nvSpPr>
          <p:cNvPr id="6" name="テキスト ボックス 5"/>
          <p:cNvSpPr txBox="1"/>
          <p:nvPr/>
        </p:nvSpPr>
        <p:spPr>
          <a:xfrm>
            <a:off x="787400" y="3226628"/>
            <a:ext cx="7569200" cy="3139321"/>
          </a:xfrm>
          <a:prstGeom prst="rect">
            <a:avLst/>
          </a:prstGeom>
          <a:noFill/>
        </p:spPr>
        <p:txBody>
          <a:bodyPr wrap="square" rtlCol="0">
            <a:spAutoFit/>
          </a:bodyPr>
          <a:lstStyle/>
          <a:p>
            <a:r>
              <a:rPr lang="en-US" altLang="ja-JP" sz="1800" b="1" dirty="0"/>
              <a:t>Special print mode</a:t>
            </a:r>
          </a:p>
          <a:p>
            <a:endParaRPr lang="en-US" altLang="ja-JP" sz="1800" dirty="0"/>
          </a:p>
          <a:p>
            <a:r>
              <a:rPr lang="en-US" altLang="ja-JP" sz="1800" dirty="0"/>
              <a:t>The printer setting includes a special print mode which adjusts print process at printer side according to the printing object. For example, there is a special process for correcting and printing thin lines, and a function used to print small characters and bar codes clearly. It is useful if this can be controlled by standard IPP attributes.</a:t>
            </a:r>
          </a:p>
          <a:p>
            <a:endParaRPr lang="en-US" altLang="ja-JP" sz="1800" dirty="0"/>
          </a:p>
          <a:p>
            <a:r>
              <a:rPr lang="en-US" altLang="ja-JP" sz="1800" dirty="0"/>
              <a:t>However, there are various print modes depending on the printers. So it would be useful if we could have one general attribute which can handle the variations  (TBD).</a:t>
            </a:r>
            <a:endParaRPr lang="ja-JP" altLang="en-US" sz="1800" dirty="0"/>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8922" y="1616159"/>
            <a:ext cx="2086156" cy="1463167"/>
          </a:xfrm>
          <a:prstGeom prst="rect">
            <a:avLst/>
          </a:prstGeom>
        </p:spPr>
      </p:pic>
    </p:spTree>
    <p:extLst>
      <p:ext uri="{BB962C8B-B14F-4D97-AF65-F5344CB8AC3E}">
        <p14:creationId xmlns:p14="http://schemas.microsoft.com/office/powerpoint/2010/main" val="212668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DE88-1CC3-6043-90B8-B3217375D2A0}"/>
              </a:ext>
            </a:extLst>
          </p:cNvPr>
          <p:cNvSpPr>
            <a:spLocks noGrp="1"/>
          </p:cNvSpPr>
          <p:nvPr>
            <p:ph type="title"/>
          </p:nvPr>
        </p:nvSpPr>
        <p:spPr/>
        <p:txBody>
          <a:bodyPr/>
          <a:lstStyle/>
          <a:p>
            <a:r>
              <a:rPr lang="en-US" altLang="ja-JP" dirty="0"/>
              <a:t>Special print mode</a:t>
            </a:r>
            <a:endParaRPr lang="en-US" dirty="0"/>
          </a:p>
        </p:txBody>
      </p:sp>
      <p:sp>
        <p:nvSpPr>
          <p:cNvPr id="3" name="Content Placeholder 2">
            <a:extLst>
              <a:ext uri="{FF2B5EF4-FFF2-40B4-BE49-F238E27FC236}">
                <a16:creationId xmlns:a16="http://schemas.microsoft.com/office/drawing/2014/main" id="{E554AD77-2544-6E40-B846-EDB061EABB92}"/>
              </a:ext>
            </a:extLst>
          </p:cNvPr>
          <p:cNvSpPr>
            <a:spLocks noGrp="1"/>
          </p:cNvSpPr>
          <p:nvPr>
            <p:ph idx="1"/>
          </p:nvPr>
        </p:nvSpPr>
        <p:spPr/>
        <p:txBody>
          <a:bodyPr>
            <a:normAutofit/>
          </a:bodyPr>
          <a:lstStyle/>
          <a:p>
            <a:r>
              <a:rPr lang="en-US" dirty="0"/>
              <a:t>Rendering different objects on a per-object basis (?)</a:t>
            </a:r>
          </a:p>
          <a:p>
            <a:pPr lvl="1"/>
            <a:r>
              <a:rPr lang="en-US" dirty="0"/>
              <a:t>Do we need more examples?</a:t>
            </a:r>
          </a:p>
          <a:p>
            <a:pPr lvl="1"/>
            <a:r>
              <a:rPr lang="en-US" dirty="0"/>
              <a:t>Document format needs to support "object tagging" to indicate different content types (already supported in PDF, not yet supported in PWG Raster or other raster image types)</a:t>
            </a:r>
          </a:p>
          <a:p>
            <a:pPr lvl="1"/>
            <a:r>
              <a:rPr lang="en-US" dirty="0"/>
              <a:t>IPP needs to support attributes to indicate a "print-color-mode" (e.g. color, monochrome, process-monochrome) on a per-object granularity</a:t>
            </a:r>
          </a:p>
          <a:p>
            <a:pPr lvl="2"/>
            <a:r>
              <a:rPr lang="en-US" dirty="0"/>
              <a:t>“print-content-optimize” attribute (5100.7 and 5100.13) works on a page or job basis</a:t>
            </a:r>
          </a:p>
          <a:p>
            <a:endParaRPr lang="en-US" dirty="0"/>
          </a:p>
          <a:p>
            <a:r>
              <a:rPr lang="en-US" dirty="0"/>
              <a:t>The "print-quality-hints-supported" proposed in IPP Print Quality Customizations might be the best way to support other unique vendor instructions for this and similar niche features</a:t>
            </a:r>
          </a:p>
        </p:txBody>
      </p:sp>
    </p:spTree>
    <p:extLst>
      <p:ext uri="{BB962C8B-B14F-4D97-AF65-F5344CB8AC3E}">
        <p14:creationId xmlns:p14="http://schemas.microsoft.com/office/powerpoint/2010/main" val="538808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Attributes to be added to IPP standard</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a:t>F</a:t>
            </a:r>
            <a:r>
              <a:rPr kumimoji="1" lang="en-US" altLang="ja-JP" dirty="0"/>
              <a:t>ollowing slides present new attributes that Canon proposes to add onto the </a:t>
            </a:r>
            <a:r>
              <a:rPr lang="en-US" altLang="ja-JP" dirty="0"/>
              <a:t>S</a:t>
            </a:r>
            <a:r>
              <a:rPr kumimoji="1" lang="en-US" altLang="ja-JP" dirty="0"/>
              <a:t>tandard IPP attributes to give more control in IPP printing.</a:t>
            </a:r>
          </a:p>
          <a:p>
            <a:r>
              <a:rPr lang="en-US" altLang="ja-JP" dirty="0"/>
              <a:t>May 23, 2019 update (original April 17, 2019)</a:t>
            </a:r>
            <a:endParaRPr kumimoji="1" lang="ja-JP" altLang="en-US" dirty="0"/>
          </a:p>
        </p:txBody>
      </p:sp>
    </p:spTree>
    <p:extLst>
      <p:ext uri="{BB962C8B-B14F-4D97-AF65-F5344CB8AC3E}">
        <p14:creationId xmlns:p14="http://schemas.microsoft.com/office/powerpoint/2010/main" val="62326342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855583" y="2050947"/>
            <a:ext cx="4364831" cy="3529013"/>
          </a:xfrm>
          <a:prstGeom prst="rect">
            <a:avLst/>
          </a:prstGeom>
        </p:spPr>
      </p:pic>
      <p:sp>
        <p:nvSpPr>
          <p:cNvPr id="2" name="タイトル 1"/>
          <p:cNvSpPr>
            <a:spLocks noGrp="1"/>
          </p:cNvSpPr>
          <p:nvPr>
            <p:ph type="title"/>
          </p:nvPr>
        </p:nvSpPr>
        <p:spPr/>
        <p:txBody>
          <a:bodyPr/>
          <a:lstStyle/>
          <a:p>
            <a:r>
              <a:rPr kumimoji="1" lang="en-US" altLang="ja-JP" dirty="0"/>
              <a:t>Borderless adjustment setting</a:t>
            </a:r>
            <a:endParaRPr kumimoji="1" lang="ja-JP" altLang="en-US" dirty="0"/>
          </a:p>
        </p:txBody>
      </p:sp>
      <p:sp>
        <p:nvSpPr>
          <p:cNvPr id="4" name="スライド番号プレースホルダー 3"/>
          <p:cNvSpPr>
            <a:spLocks noGrp="1"/>
          </p:cNvSpPr>
          <p:nvPr>
            <p:ph type="sldNum" sz="quarter" idx="4294967295"/>
          </p:nvPr>
        </p:nvSpPr>
        <p:spPr>
          <a:xfrm>
            <a:off x="6457950" y="5122534"/>
            <a:ext cx="2122004" cy="273844"/>
          </a:xfrm>
        </p:spPr>
        <p:txBody>
          <a:bodyPr/>
          <a:lstStyle/>
          <a:p>
            <a:fld id="{C7C65D33-7F53-4889-B0D9-8DEB81B770E6}" type="slidenum">
              <a:rPr kumimoji="1" lang="ja-JP" altLang="en-US" smtClean="0"/>
              <a:t>3</a:t>
            </a:fld>
            <a:endParaRPr kumimoji="1" lang="ja-JP" altLang="en-US" dirty="0"/>
          </a:p>
        </p:txBody>
      </p:sp>
      <p:sp>
        <p:nvSpPr>
          <p:cNvPr id="6" name="正方形/長方形 5"/>
          <p:cNvSpPr/>
          <p:nvPr/>
        </p:nvSpPr>
        <p:spPr>
          <a:xfrm>
            <a:off x="2557055" y="3856732"/>
            <a:ext cx="2591435" cy="382786"/>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200" b="1" dirty="0">
              <a:latin typeface="Arial" panose="020B0604020202020204" pitchFamily="34" charset="0"/>
              <a:cs typeface="Arial" panose="020B0604020202020204" pitchFamily="34" charset="0"/>
            </a:endParaRPr>
          </a:p>
        </p:txBody>
      </p:sp>
      <p:sp>
        <p:nvSpPr>
          <p:cNvPr id="8" name="正方形/長方形 7"/>
          <p:cNvSpPr/>
          <p:nvPr/>
        </p:nvSpPr>
        <p:spPr>
          <a:xfrm>
            <a:off x="5610529" y="2148225"/>
            <a:ext cx="1848581" cy="11227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9" name="正方形/長方形 8"/>
          <p:cNvSpPr/>
          <p:nvPr/>
        </p:nvSpPr>
        <p:spPr>
          <a:xfrm>
            <a:off x="5720314" y="2228591"/>
            <a:ext cx="1650448" cy="962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0" name="楕円 9"/>
          <p:cNvSpPr/>
          <p:nvPr/>
        </p:nvSpPr>
        <p:spPr>
          <a:xfrm>
            <a:off x="6387616" y="2409864"/>
            <a:ext cx="245603" cy="200621"/>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1" name="楕円 10"/>
          <p:cNvSpPr/>
          <p:nvPr/>
        </p:nvSpPr>
        <p:spPr>
          <a:xfrm>
            <a:off x="6335228" y="2619845"/>
            <a:ext cx="353668" cy="461234"/>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6" name="正方形/長方形 15"/>
          <p:cNvSpPr/>
          <p:nvPr/>
        </p:nvSpPr>
        <p:spPr>
          <a:xfrm>
            <a:off x="7366909" y="2148225"/>
            <a:ext cx="98554" cy="1097119"/>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200" b="1" dirty="0">
              <a:latin typeface="Arial" panose="020B0604020202020204" pitchFamily="34" charset="0"/>
              <a:cs typeface="Arial" panose="020B0604020202020204" pitchFamily="34" charset="0"/>
            </a:endParaRPr>
          </a:p>
        </p:txBody>
      </p:sp>
      <p:sp>
        <p:nvSpPr>
          <p:cNvPr id="17" name="正方形/長方形 16"/>
          <p:cNvSpPr/>
          <p:nvPr/>
        </p:nvSpPr>
        <p:spPr>
          <a:xfrm>
            <a:off x="5638497" y="2148224"/>
            <a:ext cx="1819733" cy="80368"/>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200" b="1" dirty="0">
              <a:latin typeface="Arial" panose="020B0604020202020204" pitchFamily="34" charset="0"/>
              <a:cs typeface="Arial" panose="020B0604020202020204" pitchFamily="34" charset="0"/>
            </a:endParaRPr>
          </a:p>
        </p:txBody>
      </p:sp>
      <p:sp>
        <p:nvSpPr>
          <p:cNvPr id="18" name="正方形/長方形 17"/>
          <p:cNvSpPr/>
          <p:nvPr/>
        </p:nvSpPr>
        <p:spPr>
          <a:xfrm>
            <a:off x="5624761" y="2161045"/>
            <a:ext cx="98554" cy="1097119"/>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200" b="1" dirty="0">
              <a:latin typeface="Arial" panose="020B0604020202020204" pitchFamily="34" charset="0"/>
              <a:cs typeface="Arial" panose="020B0604020202020204" pitchFamily="34" charset="0"/>
            </a:endParaRPr>
          </a:p>
        </p:txBody>
      </p:sp>
      <p:sp>
        <p:nvSpPr>
          <p:cNvPr id="19" name="正方形/長方形 18"/>
          <p:cNvSpPr/>
          <p:nvPr/>
        </p:nvSpPr>
        <p:spPr>
          <a:xfrm>
            <a:off x="5638497" y="3198749"/>
            <a:ext cx="1819733" cy="80368"/>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200" b="1" dirty="0">
              <a:latin typeface="Arial" panose="020B0604020202020204" pitchFamily="34" charset="0"/>
              <a:cs typeface="Arial" panose="020B0604020202020204" pitchFamily="34" charset="0"/>
            </a:endParaRPr>
          </a:p>
        </p:txBody>
      </p:sp>
      <p:sp>
        <p:nvSpPr>
          <p:cNvPr id="3" name="テキスト ボックス 2"/>
          <p:cNvSpPr txBox="1"/>
          <p:nvPr/>
        </p:nvSpPr>
        <p:spPr>
          <a:xfrm>
            <a:off x="5447345" y="3580642"/>
            <a:ext cx="3076657" cy="2123658"/>
          </a:xfrm>
          <a:prstGeom prst="rect">
            <a:avLst/>
          </a:prstGeom>
          <a:noFill/>
        </p:spPr>
        <p:txBody>
          <a:bodyPr wrap="square" rtlCol="0">
            <a:spAutoFit/>
          </a:bodyPr>
          <a:lstStyle/>
          <a:p>
            <a:r>
              <a:rPr lang="en-US" altLang="ja-JP" sz="1200" b="1" dirty="0"/>
              <a:t>Amount of extension</a:t>
            </a:r>
          </a:p>
          <a:p>
            <a:endParaRPr lang="en-US" altLang="ja-JP" sz="1200" b="1" dirty="0"/>
          </a:p>
          <a:p>
            <a:r>
              <a:rPr lang="en-US" altLang="ja-JP" sz="1200" dirty="0"/>
              <a:t>At the time of borderless printing, white margins may possibly be printed at the border area due to paper skew. This setting is to suppress that possible white margin. If it is set larger, more coverage is guaranteed. If you want to reduce the image loss, make it smaller.</a:t>
            </a:r>
          </a:p>
          <a:p>
            <a:r>
              <a:rPr lang="en-US" altLang="ja-JP" sz="1200" dirty="0"/>
              <a:t>The setting is valid only when the margin of media-col = 0 (no border).</a:t>
            </a:r>
          </a:p>
        </p:txBody>
      </p:sp>
    </p:spTree>
    <p:extLst>
      <p:ext uri="{BB962C8B-B14F-4D97-AF65-F5344CB8AC3E}">
        <p14:creationId xmlns:p14="http://schemas.microsoft.com/office/powerpoint/2010/main" val="442963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DE88-1CC3-6043-90B8-B3217375D2A0}"/>
              </a:ext>
            </a:extLst>
          </p:cNvPr>
          <p:cNvSpPr>
            <a:spLocks noGrp="1"/>
          </p:cNvSpPr>
          <p:nvPr>
            <p:ph type="title"/>
          </p:nvPr>
        </p:nvSpPr>
        <p:spPr/>
        <p:txBody>
          <a:bodyPr/>
          <a:lstStyle/>
          <a:p>
            <a:r>
              <a:rPr lang="en-US" altLang="ja-JP" dirty="0"/>
              <a:t>Borderless adjustment setting</a:t>
            </a:r>
            <a:endParaRPr lang="en-US" dirty="0"/>
          </a:p>
        </p:txBody>
      </p:sp>
      <p:sp>
        <p:nvSpPr>
          <p:cNvPr id="3" name="Content Placeholder 2">
            <a:extLst>
              <a:ext uri="{FF2B5EF4-FFF2-40B4-BE49-F238E27FC236}">
                <a16:creationId xmlns:a16="http://schemas.microsoft.com/office/drawing/2014/main" id="{E554AD77-2544-6E40-B846-EDB061EABB92}"/>
              </a:ext>
            </a:extLst>
          </p:cNvPr>
          <p:cNvSpPr>
            <a:spLocks noGrp="1"/>
          </p:cNvSpPr>
          <p:nvPr>
            <p:ph idx="1"/>
          </p:nvPr>
        </p:nvSpPr>
        <p:spPr/>
        <p:txBody>
          <a:bodyPr>
            <a:normAutofit lnSpcReduction="10000"/>
          </a:bodyPr>
          <a:lstStyle/>
          <a:p>
            <a:r>
              <a:rPr lang="en-US" dirty="0"/>
              <a:t>Solution from April F2F: The Printer perform the "borderless </a:t>
            </a:r>
            <a:r>
              <a:rPr lang="en-US" dirty="0" err="1"/>
              <a:t>overbleed</a:t>
            </a:r>
            <a:r>
              <a:rPr lang="en-US" dirty="0"/>
              <a:t>"</a:t>
            </a:r>
          </a:p>
          <a:p>
            <a:pPr lvl="1"/>
            <a:r>
              <a:rPr lang="en-US" dirty="0"/>
              <a:t>Relieves the Client and App from having to deal with another (awkward) media size variant</a:t>
            </a:r>
          </a:p>
          <a:p>
            <a:pPr lvl="1"/>
            <a:endParaRPr lang="en-US" dirty="0"/>
          </a:p>
          <a:p>
            <a:r>
              <a:rPr lang="en-US" dirty="0"/>
              <a:t>New attributes</a:t>
            </a:r>
          </a:p>
          <a:p>
            <a:pPr lvl="1"/>
            <a:r>
              <a:rPr lang="en-US" dirty="0"/>
              <a:t>"media-</a:t>
            </a:r>
            <a:r>
              <a:rPr lang="en-US" dirty="0" err="1"/>
              <a:t>overbleed</a:t>
            </a:r>
            <a:r>
              <a:rPr lang="en-US" dirty="0"/>
              <a:t> (integer)" / "media-</a:t>
            </a:r>
            <a:r>
              <a:rPr lang="en-US" dirty="0" err="1"/>
              <a:t>overbleed</a:t>
            </a:r>
            <a:r>
              <a:rPr lang="en-US" dirty="0"/>
              <a:t>-supported (1setOf integer)"</a:t>
            </a:r>
          </a:p>
          <a:p>
            <a:pPr lvl="2"/>
            <a:r>
              <a:rPr lang="en-US" dirty="0"/>
              <a:t>How far to "</a:t>
            </a:r>
            <a:r>
              <a:rPr lang="en-US" dirty="0" err="1"/>
              <a:t>overbleed</a:t>
            </a:r>
            <a:r>
              <a:rPr lang="en-US" dirty="0"/>
              <a:t>"</a:t>
            </a:r>
          </a:p>
          <a:p>
            <a:pPr lvl="3"/>
            <a:r>
              <a:rPr lang="en-US" dirty="0"/>
              <a:t>Units? "PWG Units" (1/72")?</a:t>
            </a:r>
          </a:p>
          <a:p>
            <a:pPr lvl="1"/>
            <a:endParaRPr lang="en-US" dirty="0"/>
          </a:p>
          <a:p>
            <a:pPr lvl="1"/>
            <a:r>
              <a:rPr lang="en-US" dirty="0"/>
              <a:t>"media-</a:t>
            </a:r>
            <a:r>
              <a:rPr lang="en-US" dirty="0" err="1"/>
              <a:t>overbleed</a:t>
            </a:r>
            <a:r>
              <a:rPr lang="en-US" dirty="0"/>
              <a:t>-type (type2 keyword)"</a:t>
            </a:r>
          </a:p>
          <a:p>
            <a:pPr lvl="2"/>
            <a:r>
              <a:rPr lang="en-US" dirty="0"/>
              <a:t>'scaling': Have the Printer scale up to reach the target </a:t>
            </a:r>
            <a:r>
              <a:rPr lang="en-US" dirty="0" err="1"/>
              <a:t>overbleed</a:t>
            </a:r>
            <a:r>
              <a:rPr lang="en-US" dirty="0"/>
              <a:t> value</a:t>
            </a:r>
          </a:p>
          <a:p>
            <a:pPr lvl="2"/>
            <a:r>
              <a:rPr lang="en-US" dirty="0"/>
              <a:t>'extension': Have the Printer extend the border pixels to reach the target </a:t>
            </a:r>
            <a:r>
              <a:rPr lang="en-US" dirty="0" err="1"/>
              <a:t>overbleed</a:t>
            </a:r>
            <a:endParaRPr lang="en-US" dirty="0"/>
          </a:p>
        </p:txBody>
      </p:sp>
    </p:spTree>
    <p:extLst>
      <p:ext uri="{BB962C8B-B14F-4D97-AF65-F5344CB8AC3E}">
        <p14:creationId xmlns:p14="http://schemas.microsoft.com/office/powerpoint/2010/main" val="91406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Unidirectional Printing</a:t>
            </a:r>
          </a:p>
        </p:txBody>
      </p:sp>
      <p:pic>
        <p:nvPicPr>
          <p:cNvPr id="5" name="コンテンツ プレースホルダー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09534" y="2236035"/>
            <a:ext cx="4546445" cy="3388478"/>
          </a:xfrm>
        </p:spPr>
      </p:pic>
      <p:sp>
        <p:nvSpPr>
          <p:cNvPr id="6" name="テキスト ボックス 5"/>
          <p:cNvSpPr txBox="1"/>
          <p:nvPr/>
        </p:nvSpPr>
        <p:spPr>
          <a:xfrm>
            <a:off x="5234151" y="2236036"/>
            <a:ext cx="3042745" cy="1384995"/>
          </a:xfrm>
          <a:prstGeom prst="rect">
            <a:avLst/>
          </a:prstGeom>
          <a:noFill/>
        </p:spPr>
        <p:txBody>
          <a:bodyPr wrap="square" rtlCol="0">
            <a:spAutoFit/>
          </a:bodyPr>
          <a:lstStyle/>
          <a:p>
            <a:r>
              <a:rPr lang="en-US" altLang="ja-JP" sz="1200" b="1" dirty="0"/>
              <a:t>Unidirectional Printing</a:t>
            </a:r>
          </a:p>
          <a:p>
            <a:endParaRPr lang="en-US" altLang="ja-JP" sz="1200" dirty="0"/>
          </a:p>
          <a:p>
            <a:r>
              <a:rPr lang="en-US" altLang="ja-JP" sz="1200" dirty="0"/>
              <a:t>In long format printing, uneven coloring and line shifts may happen during printing.</a:t>
            </a:r>
          </a:p>
          <a:p>
            <a:r>
              <a:rPr lang="en-US" altLang="ja-JP" sz="1200" dirty="0"/>
              <a:t>Unidirectional printing works to avoid that problem.</a:t>
            </a:r>
          </a:p>
        </p:txBody>
      </p:sp>
      <p:sp>
        <p:nvSpPr>
          <p:cNvPr id="13" name="正方形/長方形 12"/>
          <p:cNvSpPr/>
          <p:nvPr/>
        </p:nvSpPr>
        <p:spPr>
          <a:xfrm>
            <a:off x="3657601" y="4278086"/>
            <a:ext cx="1061357"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Tree>
    <p:extLst>
      <p:ext uri="{BB962C8B-B14F-4D97-AF65-F5344CB8AC3E}">
        <p14:creationId xmlns:p14="http://schemas.microsoft.com/office/powerpoint/2010/main" val="122125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DE88-1CC3-6043-90B8-B3217375D2A0}"/>
              </a:ext>
            </a:extLst>
          </p:cNvPr>
          <p:cNvSpPr>
            <a:spLocks noGrp="1"/>
          </p:cNvSpPr>
          <p:nvPr>
            <p:ph type="title"/>
          </p:nvPr>
        </p:nvSpPr>
        <p:spPr/>
        <p:txBody>
          <a:bodyPr/>
          <a:lstStyle/>
          <a:p>
            <a:r>
              <a:rPr lang="en-US" altLang="ja-JP" dirty="0"/>
              <a:t>Unidirectional Printing</a:t>
            </a:r>
            <a:endParaRPr lang="en-US" dirty="0"/>
          </a:p>
        </p:txBody>
      </p:sp>
      <p:sp>
        <p:nvSpPr>
          <p:cNvPr id="3" name="Content Placeholder 2">
            <a:extLst>
              <a:ext uri="{FF2B5EF4-FFF2-40B4-BE49-F238E27FC236}">
                <a16:creationId xmlns:a16="http://schemas.microsoft.com/office/drawing/2014/main" id="{E554AD77-2544-6E40-B846-EDB061EABB92}"/>
              </a:ext>
            </a:extLst>
          </p:cNvPr>
          <p:cNvSpPr>
            <a:spLocks noGrp="1"/>
          </p:cNvSpPr>
          <p:nvPr>
            <p:ph idx="1"/>
          </p:nvPr>
        </p:nvSpPr>
        <p:spPr/>
        <p:txBody>
          <a:bodyPr>
            <a:normAutofit/>
          </a:bodyPr>
          <a:lstStyle/>
          <a:p>
            <a:r>
              <a:rPr lang="en-US" dirty="0"/>
              <a:t>Solution from April F2F: Map this to occur when one of the supported "print-quality" enums is chosen by the user</a:t>
            </a:r>
          </a:p>
          <a:p>
            <a:endParaRPr lang="en-US" dirty="0"/>
          </a:p>
          <a:p>
            <a:r>
              <a:rPr lang="en-US" dirty="0"/>
              <a:t>IPP Print Quality Customizations extensions to "print-quality" and related IPP additions would allow a custom label to be presented to the user.</a:t>
            </a:r>
          </a:p>
        </p:txBody>
      </p:sp>
    </p:spTree>
    <p:extLst>
      <p:ext uri="{BB962C8B-B14F-4D97-AF65-F5344CB8AC3E}">
        <p14:creationId xmlns:p14="http://schemas.microsoft.com/office/powerpoint/2010/main" val="843741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Eliminate Upper and Lower Margins</a:t>
            </a:r>
            <a:endParaRPr kumimoji="1" lang="ja-JP" altLang="en-US" dirty="0"/>
          </a:p>
        </p:txBody>
      </p:sp>
      <p:sp>
        <p:nvSpPr>
          <p:cNvPr id="5" name="正方形/長方形 4"/>
          <p:cNvSpPr/>
          <p:nvPr/>
        </p:nvSpPr>
        <p:spPr>
          <a:xfrm>
            <a:off x="1858079" y="2248575"/>
            <a:ext cx="1032642" cy="124547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6" name="正方形/長方形 5"/>
          <p:cNvSpPr/>
          <p:nvPr/>
        </p:nvSpPr>
        <p:spPr>
          <a:xfrm>
            <a:off x="2016578" y="2319520"/>
            <a:ext cx="702130" cy="1072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200" dirty="0">
                <a:solidFill>
                  <a:schemeClr val="tx1"/>
                </a:solidFill>
              </a:rPr>
              <a:t>R</a:t>
            </a:r>
            <a:endParaRPr kumimoji="1" lang="ja-JP" altLang="en-US" sz="7200" dirty="0">
              <a:solidFill>
                <a:schemeClr val="tx1"/>
              </a:solidFill>
            </a:endParaRPr>
          </a:p>
        </p:txBody>
      </p:sp>
      <p:sp>
        <p:nvSpPr>
          <p:cNvPr id="16" name="下矢印 15"/>
          <p:cNvSpPr/>
          <p:nvPr/>
        </p:nvSpPr>
        <p:spPr>
          <a:xfrm>
            <a:off x="2128345" y="3765988"/>
            <a:ext cx="440584" cy="2995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1" name="テキスト ボックス 20"/>
          <p:cNvSpPr txBox="1"/>
          <p:nvPr/>
        </p:nvSpPr>
        <p:spPr>
          <a:xfrm>
            <a:off x="6531430" y="2386054"/>
            <a:ext cx="2098220" cy="1569660"/>
          </a:xfrm>
          <a:prstGeom prst="rect">
            <a:avLst/>
          </a:prstGeom>
          <a:noFill/>
        </p:spPr>
        <p:txBody>
          <a:bodyPr wrap="square" rtlCol="0">
            <a:spAutoFit/>
          </a:bodyPr>
          <a:lstStyle/>
          <a:p>
            <a:r>
              <a:rPr lang="en-US" altLang="ja-JP" sz="1200" b="1" dirty="0"/>
              <a:t>Eliminate the margins </a:t>
            </a:r>
          </a:p>
          <a:p>
            <a:endParaRPr lang="en-US" altLang="ja-JP" sz="1200" dirty="0"/>
          </a:p>
          <a:p>
            <a:r>
              <a:rPr lang="en-US" altLang="ja-JP" sz="1200" dirty="0"/>
              <a:t>When printing on roll paper, a user can save paper by eliminating the upper and lower margins when printing with this setting.</a:t>
            </a:r>
          </a:p>
        </p:txBody>
      </p:sp>
      <p:pic>
        <p:nvPicPr>
          <p:cNvPr id="22" name="図 21"/>
          <p:cNvPicPr>
            <a:picLocks noChangeAspect="1"/>
          </p:cNvPicPr>
          <p:nvPr/>
        </p:nvPicPr>
        <p:blipFill>
          <a:blip r:embed="rId3"/>
          <a:stretch>
            <a:fillRect/>
          </a:stretch>
        </p:blipFill>
        <p:spPr>
          <a:xfrm>
            <a:off x="4093141" y="1964672"/>
            <a:ext cx="1948431" cy="1813280"/>
          </a:xfrm>
          <a:prstGeom prst="rect">
            <a:avLst/>
          </a:prstGeom>
        </p:spPr>
      </p:pic>
      <p:pic>
        <p:nvPicPr>
          <p:cNvPr id="23" name="図 22"/>
          <p:cNvPicPr>
            <a:picLocks noChangeAspect="1"/>
          </p:cNvPicPr>
          <p:nvPr/>
        </p:nvPicPr>
        <p:blipFill>
          <a:blip r:embed="rId4"/>
          <a:stretch>
            <a:fillRect/>
          </a:stretch>
        </p:blipFill>
        <p:spPr>
          <a:xfrm>
            <a:off x="4093141" y="4025157"/>
            <a:ext cx="1948431" cy="1802858"/>
          </a:xfrm>
          <a:prstGeom prst="rect">
            <a:avLst/>
          </a:prstGeom>
        </p:spPr>
      </p:pic>
      <p:sp>
        <p:nvSpPr>
          <p:cNvPr id="24" name="正方形/長方形 23"/>
          <p:cNvSpPr/>
          <p:nvPr/>
        </p:nvSpPr>
        <p:spPr>
          <a:xfrm>
            <a:off x="1858079" y="4452932"/>
            <a:ext cx="1032642" cy="1245476"/>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5" name="正方形/長方形 24"/>
          <p:cNvSpPr/>
          <p:nvPr/>
        </p:nvSpPr>
        <p:spPr>
          <a:xfrm>
            <a:off x="2016578" y="4445820"/>
            <a:ext cx="702130" cy="1072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200" dirty="0">
                <a:solidFill>
                  <a:schemeClr val="tx1"/>
                </a:solidFill>
              </a:rPr>
              <a:t>R</a:t>
            </a:r>
            <a:endParaRPr kumimoji="1" lang="ja-JP" altLang="en-US" sz="7200" dirty="0">
              <a:solidFill>
                <a:schemeClr val="tx1"/>
              </a:solidFill>
            </a:endParaRPr>
          </a:p>
        </p:txBody>
      </p:sp>
      <p:sp>
        <p:nvSpPr>
          <p:cNvPr id="26" name="正方形/長方形 25"/>
          <p:cNvSpPr/>
          <p:nvPr/>
        </p:nvSpPr>
        <p:spPr>
          <a:xfrm>
            <a:off x="1866806" y="4620986"/>
            <a:ext cx="1032642" cy="767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Tree>
    <p:extLst>
      <p:ext uri="{BB962C8B-B14F-4D97-AF65-F5344CB8AC3E}">
        <p14:creationId xmlns:p14="http://schemas.microsoft.com/office/powerpoint/2010/main" val="3102655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DE88-1CC3-6043-90B8-B3217375D2A0}"/>
              </a:ext>
            </a:extLst>
          </p:cNvPr>
          <p:cNvSpPr>
            <a:spLocks noGrp="1"/>
          </p:cNvSpPr>
          <p:nvPr>
            <p:ph type="title"/>
          </p:nvPr>
        </p:nvSpPr>
        <p:spPr/>
        <p:txBody>
          <a:bodyPr/>
          <a:lstStyle/>
          <a:p>
            <a:r>
              <a:rPr lang="en-US" altLang="ja-JP" dirty="0"/>
              <a:t>Eliminate Upper and Lower Margins</a:t>
            </a:r>
            <a:endParaRPr lang="en-US" dirty="0"/>
          </a:p>
        </p:txBody>
      </p:sp>
      <p:sp>
        <p:nvSpPr>
          <p:cNvPr id="3" name="Content Placeholder 2">
            <a:extLst>
              <a:ext uri="{FF2B5EF4-FFF2-40B4-BE49-F238E27FC236}">
                <a16:creationId xmlns:a16="http://schemas.microsoft.com/office/drawing/2014/main" id="{E554AD77-2544-6E40-B846-EDB061EABB92}"/>
              </a:ext>
            </a:extLst>
          </p:cNvPr>
          <p:cNvSpPr>
            <a:spLocks noGrp="1"/>
          </p:cNvSpPr>
          <p:nvPr>
            <p:ph idx="1"/>
          </p:nvPr>
        </p:nvSpPr>
        <p:spPr/>
        <p:txBody>
          <a:bodyPr>
            <a:normAutofit/>
          </a:bodyPr>
          <a:lstStyle/>
          <a:p>
            <a:r>
              <a:rPr lang="en-US" dirty="0"/>
              <a:t>"minimize-whitespace (integer)"</a:t>
            </a:r>
          </a:p>
          <a:p>
            <a:pPr lvl="1"/>
            <a:r>
              <a:rPr lang="en-US" dirty="0"/>
              <a:t>Value is the new margin after all whitespace has been trimmed</a:t>
            </a:r>
          </a:p>
          <a:p>
            <a:pPr lvl="1"/>
            <a:endParaRPr lang="en-US" dirty="0"/>
          </a:p>
          <a:p>
            <a:r>
              <a:rPr lang="en-US" dirty="0"/>
              <a:t>"minimize-whitespace-supported (rangeOfInteger)" or "minimize-whitespace-supported (1setOf integer)"</a:t>
            </a:r>
          </a:p>
          <a:p>
            <a:pPr lvl="1"/>
            <a:r>
              <a:rPr lang="en-US" dirty="0"/>
              <a:t>Specifies the range or set of margin values selectable by the user</a:t>
            </a:r>
          </a:p>
          <a:p>
            <a:endParaRPr lang="en-US" dirty="0"/>
          </a:p>
          <a:p>
            <a:pPr marL="0" indent="0">
              <a:buNone/>
            </a:pPr>
            <a:r>
              <a:rPr lang="en-US" dirty="0"/>
              <a:t>Q: What about the removal of left / right margins? Does that start to make things tricky and overly complex?</a:t>
            </a:r>
          </a:p>
          <a:p>
            <a:endParaRPr lang="en-US" dirty="0"/>
          </a:p>
        </p:txBody>
      </p:sp>
    </p:spTree>
    <p:extLst>
      <p:ext uri="{BB962C8B-B14F-4D97-AF65-F5344CB8AC3E}">
        <p14:creationId xmlns:p14="http://schemas.microsoft.com/office/powerpoint/2010/main" val="211260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Banner</a:t>
            </a:r>
            <a:r>
              <a:rPr kumimoji="1" lang="ja-JP" altLang="en-US" dirty="0"/>
              <a:t> </a:t>
            </a:r>
            <a:r>
              <a:rPr kumimoji="1" lang="en-US" altLang="ja-JP" dirty="0"/>
              <a:t>printing</a:t>
            </a:r>
            <a:endParaRPr kumimoji="1" lang="ja-JP" altLang="en-US" dirty="0"/>
          </a:p>
        </p:txBody>
      </p:sp>
      <p:sp>
        <p:nvSpPr>
          <p:cNvPr id="17" name="テキスト ボックス 16"/>
          <p:cNvSpPr txBox="1"/>
          <p:nvPr/>
        </p:nvSpPr>
        <p:spPr>
          <a:xfrm>
            <a:off x="4895193" y="2202986"/>
            <a:ext cx="3358055" cy="1200329"/>
          </a:xfrm>
          <a:prstGeom prst="rect">
            <a:avLst/>
          </a:prstGeom>
          <a:noFill/>
        </p:spPr>
        <p:txBody>
          <a:bodyPr wrap="square" rtlCol="0">
            <a:spAutoFit/>
          </a:bodyPr>
          <a:lstStyle/>
          <a:p>
            <a:r>
              <a:rPr lang="en-US" altLang="ja-JP" sz="1200" b="1" dirty="0"/>
              <a:t>Banner printing</a:t>
            </a:r>
          </a:p>
          <a:p>
            <a:endParaRPr lang="en-US" altLang="ja-JP" sz="1200" dirty="0"/>
          </a:p>
          <a:p>
            <a:r>
              <a:rPr lang="en-US" altLang="ja-JP" sz="1200" dirty="0"/>
              <a:t>When printing on roll paper, a user can print multiple pages as a single continuous image without margins between pages with this setting.</a:t>
            </a:r>
            <a:endParaRPr lang="ja-JP" altLang="en-US" sz="1200" dirty="0"/>
          </a:p>
        </p:txBody>
      </p:sp>
      <p:pic>
        <p:nvPicPr>
          <p:cNvPr id="25" name="図 24"/>
          <p:cNvPicPr>
            <a:picLocks noChangeAspect="1"/>
          </p:cNvPicPr>
          <p:nvPr/>
        </p:nvPicPr>
        <p:blipFill>
          <a:blip r:embed="rId3"/>
          <a:stretch>
            <a:fillRect/>
          </a:stretch>
        </p:blipFill>
        <p:spPr>
          <a:xfrm>
            <a:off x="483734" y="2125266"/>
            <a:ext cx="4344720" cy="3018235"/>
          </a:xfrm>
          <a:prstGeom prst="rect">
            <a:avLst/>
          </a:prstGeom>
        </p:spPr>
      </p:pic>
    </p:spTree>
    <p:extLst>
      <p:ext uri="{BB962C8B-B14F-4D97-AF65-F5344CB8AC3E}">
        <p14:creationId xmlns:p14="http://schemas.microsoft.com/office/powerpoint/2010/main" val="3701786252"/>
      </p:ext>
    </p:extLst>
  </p:cSld>
  <p:clrMapOvr>
    <a:masterClrMapping/>
  </p:clrMapOvr>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wg-slideset-template-2019.pptx" id="{0F4B7F27-0753-D245-940D-76390C19CB99}" vid="{B42917EF-8C2D-154B-AD79-7C8D7C1372A6}"/>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White</Template>
  <TotalTime>10</TotalTime>
  <Words>1438</Words>
  <Application>Microsoft Macintosh PowerPoint</Application>
  <PresentationFormat>On-screen Show (4:3)</PresentationFormat>
  <Paragraphs>123</Paragraphs>
  <Slides>16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Lucida Grande</vt:lpstr>
      <vt:lpstr>Verdana</vt:lpstr>
      <vt:lpstr>White</vt:lpstr>
      <vt:lpstr>New IPP Attributes Proposal</vt:lpstr>
      <vt:lpstr>Attributes to be added to IPP standard</vt:lpstr>
      <vt:lpstr>Borderless adjustment setting</vt:lpstr>
      <vt:lpstr>Borderless adjustment setting</vt:lpstr>
      <vt:lpstr>Unidirectional Printing</vt:lpstr>
      <vt:lpstr>Unidirectional Printing</vt:lpstr>
      <vt:lpstr>Eliminate Upper and Lower Margins</vt:lpstr>
      <vt:lpstr>Eliminate Upper and Lower Margins</vt:lpstr>
      <vt:lpstr>Banner printing</vt:lpstr>
      <vt:lpstr>Banner printing</vt:lpstr>
      <vt:lpstr>Image Composite print</vt:lpstr>
      <vt:lpstr>Image Composite print</vt:lpstr>
      <vt:lpstr>Example 1 of composite print</vt:lpstr>
      <vt:lpstr>Example 2 of composite print</vt:lpstr>
      <vt:lpstr>Special print mode</vt:lpstr>
      <vt:lpstr>Special print mode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Attributes to be added to IPP standard</dc:title>
  <dc:subject/>
  <dc:creator>Kennedy, Smith (Wireless  &amp; Standards Architect)</dc:creator>
  <cp:keywords/>
  <dc:description/>
  <cp:lastModifiedBy>Kennedy, Smith (Wireless  &amp; Standards Architect)</cp:lastModifiedBy>
  <cp:revision>7</cp:revision>
  <cp:lastPrinted>2019-03-25T21:04:32Z</cp:lastPrinted>
  <dcterms:created xsi:type="dcterms:W3CDTF">2019-05-21T18:57:24Z</dcterms:created>
  <dcterms:modified xsi:type="dcterms:W3CDTF">2019-05-22T15:44:04Z</dcterms:modified>
  <cp:category/>
</cp:coreProperties>
</file>