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5AA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742F-7ECD-4EB4-BFCC-F62DBFA9F944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3BE2-72B9-497C-9034-35393D93F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742F-7ECD-4EB4-BFCC-F62DBFA9F944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3BE2-72B9-497C-9034-35393D93F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742F-7ECD-4EB4-BFCC-F62DBFA9F944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3BE2-72B9-497C-9034-35393D93F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742F-7ECD-4EB4-BFCC-F62DBFA9F944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3BE2-72B9-497C-9034-35393D93F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742F-7ECD-4EB4-BFCC-F62DBFA9F944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3BE2-72B9-497C-9034-35393D93F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742F-7ECD-4EB4-BFCC-F62DBFA9F944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3BE2-72B9-497C-9034-35393D93F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742F-7ECD-4EB4-BFCC-F62DBFA9F944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3BE2-72B9-497C-9034-35393D93F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742F-7ECD-4EB4-BFCC-F62DBFA9F944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3BE2-72B9-497C-9034-35393D93F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742F-7ECD-4EB4-BFCC-F62DBFA9F944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3BE2-72B9-497C-9034-35393D93F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742F-7ECD-4EB4-BFCC-F62DBFA9F944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3BE2-72B9-497C-9034-35393D93F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742F-7ECD-4EB4-BFCC-F62DBFA9F944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3BE2-72B9-497C-9034-35393D93F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F742F-7ECD-4EB4-BFCC-F62DBFA9F944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33BE2-72B9-497C-9034-35393D93F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roup 161"/>
          <p:cNvGrpSpPr/>
          <p:nvPr/>
        </p:nvGrpSpPr>
        <p:grpSpPr>
          <a:xfrm>
            <a:off x="152400" y="990600"/>
            <a:ext cx="8773883" cy="5029200"/>
            <a:chOff x="152400" y="990600"/>
            <a:chExt cx="8773883" cy="5029200"/>
          </a:xfrm>
        </p:grpSpPr>
        <p:sp>
          <p:nvSpPr>
            <p:cNvPr id="106" name="TextBox 105"/>
            <p:cNvSpPr txBox="1"/>
            <p:nvPr/>
          </p:nvSpPr>
          <p:spPr>
            <a:xfrm>
              <a:off x="685800" y="4562283"/>
              <a:ext cx="1676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latin typeface="Myriad Pro" pitchFamily="34" charset="0"/>
                </a:rPr>
                <a:t>PRINT DATA</a:t>
              </a:r>
            </a:p>
            <a:p>
              <a:pPr algn="ctr"/>
              <a:r>
                <a:rPr lang="en-US" sz="1000" b="1" dirty="0" smtClean="0">
                  <a:latin typeface="Myriad Pro" pitchFamily="34" charset="0"/>
                </a:rPr>
                <a:t>DOCUMENT FORMATS</a:t>
              </a:r>
            </a:p>
          </p:txBody>
        </p:sp>
        <p:grpSp>
          <p:nvGrpSpPr>
            <p:cNvPr id="154" name="Group 153"/>
            <p:cNvGrpSpPr/>
            <p:nvPr/>
          </p:nvGrpSpPr>
          <p:grpSpPr>
            <a:xfrm>
              <a:off x="6705600" y="1247193"/>
              <a:ext cx="502175" cy="1296952"/>
              <a:chOff x="6787163" y="1247193"/>
              <a:chExt cx="502175" cy="1296952"/>
            </a:xfrm>
          </p:grpSpPr>
          <p:grpSp>
            <p:nvGrpSpPr>
              <p:cNvPr id="82" name="Group 81"/>
              <p:cNvGrpSpPr/>
              <p:nvPr/>
            </p:nvGrpSpPr>
            <p:grpSpPr>
              <a:xfrm>
                <a:off x="6791131" y="2010745"/>
                <a:ext cx="496076" cy="533400"/>
                <a:chOff x="6742924" y="1256524"/>
                <a:chExt cx="496076" cy="533400"/>
              </a:xfrm>
            </p:grpSpPr>
            <p:sp>
              <p:nvSpPr>
                <p:cNvPr id="83" name="Rectangle 82"/>
                <p:cNvSpPr/>
                <p:nvPr/>
              </p:nvSpPr>
              <p:spPr>
                <a:xfrm>
                  <a:off x="6742924" y="1321841"/>
                  <a:ext cx="419876" cy="38100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6915538" y="1256524"/>
                  <a:ext cx="323462" cy="53340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8" name="Group 87"/>
              <p:cNvGrpSpPr/>
              <p:nvPr/>
            </p:nvGrpSpPr>
            <p:grpSpPr>
              <a:xfrm>
                <a:off x="6793262" y="1247193"/>
                <a:ext cx="496076" cy="533400"/>
                <a:chOff x="6742924" y="1256524"/>
                <a:chExt cx="496076" cy="533400"/>
              </a:xfrm>
            </p:grpSpPr>
            <p:sp>
              <p:nvSpPr>
                <p:cNvPr id="89" name="Rectangle 88"/>
                <p:cNvSpPr/>
                <p:nvPr/>
              </p:nvSpPr>
              <p:spPr>
                <a:xfrm>
                  <a:off x="6742924" y="1321841"/>
                  <a:ext cx="419876" cy="38100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Rectangle 89"/>
                <p:cNvSpPr/>
                <p:nvPr/>
              </p:nvSpPr>
              <p:spPr>
                <a:xfrm>
                  <a:off x="6915538" y="1256524"/>
                  <a:ext cx="323462" cy="53340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11" name="Straight Connector 110"/>
              <p:cNvCxnSpPr/>
              <p:nvPr/>
            </p:nvCxnSpPr>
            <p:spPr>
              <a:xfrm flipH="1">
                <a:off x="6787163" y="1304731"/>
                <a:ext cx="13299" cy="11336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Group 90"/>
            <p:cNvGrpSpPr/>
            <p:nvPr/>
          </p:nvGrpSpPr>
          <p:grpSpPr>
            <a:xfrm>
              <a:off x="2514600" y="1143000"/>
              <a:ext cx="457200" cy="1676400"/>
              <a:chOff x="6666724" y="1256524"/>
              <a:chExt cx="457200" cy="533400"/>
            </a:xfrm>
          </p:grpSpPr>
          <p:sp>
            <p:nvSpPr>
              <p:cNvPr id="92" name="Rectangle 91"/>
              <p:cNvSpPr/>
              <p:nvPr/>
            </p:nvSpPr>
            <p:spPr>
              <a:xfrm>
                <a:off x="6742924" y="1321841"/>
                <a:ext cx="381000" cy="3810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6666724" y="1256524"/>
                <a:ext cx="228600" cy="53340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959503" y="1609531"/>
              <a:ext cx="1752600" cy="533400"/>
              <a:chOff x="838200" y="1611083"/>
              <a:chExt cx="1752600" cy="533400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838200" y="1676400"/>
                <a:ext cx="1752600" cy="3810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1010814" y="1611083"/>
                <a:ext cx="1408924" cy="53340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733800" y="3618338"/>
              <a:ext cx="1143000" cy="1746632"/>
              <a:chOff x="2667000" y="5257800"/>
              <a:chExt cx="1143000" cy="1746632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2667000" y="5257800"/>
                <a:ext cx="1143000" cy="17466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latin typeface="Myriad Pro" pitchFamily="34" charset="0"/>
                  </a:rPr>
                  <a:t>PRINTING</a:t>
                </a:r>
              </a:p>
              <a:p>
                <a:pPr algn="ctr">
                  <a:spcAft>
                    <a:spcPts val="300"/>
                  </a:spcAft>
                </a:pPr>
                <a:r>
                  <a:rPr lang="en-US" sz="1000" b="1" dirty="0" smtClean="0">
                    <a:latin typeface="Myriad Pro" pitchFamily="34" charset="0"/>
                  </a:rPr>
                  <a:t>FEATURES</a:t>
                </a:r>
              </a:p>
              <a:p>
                <a:pPr>
                  <a:buFontTx/>
                  <a:buChar char="-"/>
                </a:pPr>
                <a:r>
                  <a:rPr lang="en-US" sz="1000" dirty="0" smtClean="0">
                    <a:latin typeface="Myriad Pro" pitchFamily="34" charset="0"/>
                  </a:rPr>
                  <a:t> 2-sided (duplex)</a:t>
                </a:r>
              </a:p>
              <a:p>
                <a:pPr marL="55563">
                  <a:spcAft>
                    <a:spcPts val="300"/>
                  </a:spcAft>
                </a:pPr>
                <a:r>
                  <a:rPr lang="en-US" sz="1000" dirty="0" smtClean="0">
                    <a:latin typeface="Myriad Pro" pitchFamily="34" charset="0"/>
                  </a:rPr>
                  <a:t>Printing</a:t>
                </a:r>
              </a:p>
              <a:p>
                <a:pPr>
                  <a:spcAft>
                    <a:spcPts val="300"/>
                  </a:spcAft>
                  <a:buFontTx/>
                  <a:buChar char="-"/>
                </a:pPr>
                <a:r>
                  <a:rPr lang="en-US" sz="1000" dirty="0">
                    <a:latin typeface="Myriad Pro" pitchFamily="34" charset="0"/>
                  </a:rPr>
                  <a:t> </a:t>
                </a:r>
                <a:r>
                  <a:rPr lang="en-US" sz="1000" dirty="0" smtClean="0">
                    <a:latin typeface="Myriad Pro" pitchFamily="34" charset="0"/>
                  </a:rPr>
                  <a:t>Stapling</a:t>
                </a:r>
              </a:p>
              <a:p>
                <a:pPr>
                  <a:spcAft>
                    <a:spcPts val="300"/>
                  </a:spcAft>
                  <a:buFontTx/>
                  <a:buChar char="-"/>
                </a:pPr>
                <a:r>
                  <a:rPr lang="en-US" sz="1000" dirty="0" smtClean="0">
                    <a:latin typeface="Myriad Pro" pitchFamily="34" charset="0"/>
                  </a:rPr>
                  <a:t> Folding</a:t>
                </a:r>
              </a:p>
              <a:p>
                <a:pPr>
                  <a:spcAft>
                    <a:spcPts val="300"/>
                  </a:spcAft>
                  <a:buFontTx/>
                  <a:buChar char="-"/>
                </a:pPr>
                <a:r>
                  <a:rPr lang="en-US" sz="1000" dirty="0">
                    <a:latin typeface="Myriad Pro" pitchFamily="34" charset="0"/>
                  </a:rPr>
                  <a:t> </a:t>
                </a:r>
                <a:r>
                  <a:rPr lang="en-US" sz="1000" dirty="0" smtClean="0">
                    <a:latin typeface="Myriad Pro" pitchFamily="34" charset="0"/>
                  </a:rPr>
                  <a:t>Punching</a:t>
                </a:r>
              </a:p>
              <a:p>
                <a:pPr>
                  <a:spcAft>
                    <a:spcPts val="300"/>
                  </a:spcAft>
                  <a:buFontTx/>
                  <a:buChar char="-"/>
                </a:pPr>
                <a:r>
                  <a:rPr lang="en-US" sz="1000" dirty="0">
                    <a:latin typeface="Myriad Pro" pitchFamily="34" charset="0"/>
                  </a:rPr>
                  <a:t> </a:t>
                </a:r>
                <a:r>
                  <a:rPr lang="en-US" sz="1000" dirty="0" smtClean="0">
                    <a:latin typeface="Myriad Pro" pitchFamily="34" charset="0"/>
                  </a:rPr>
                  <a:t>Binding</a:t>
                </a:r>
              </a:p>
              <a:p>
                <a:pPr>
                  <a:spcAft>
                    <a:spcPts val="300"/>
                  </a:spcAft>
                  <a:buFontTx/>
                  <a:buChar char="-"/>
                </a:pPr>
                <a:r>
                  <a:rPr lang="en-US" sz="1000" dirty="0">
                    <a:latin typeface="Myriad Pro" pitchFamily="34" charset="0"/>
                  </a:rPr>
                  <a:t> </a:t>
                </a:r>
                <a:r>
                  <a:rPr lang="en-US" sz="1000" dirty="0" smtClean="0">
                    <a:latin typeface="Myriad Pro" pitchFamily="34" charset="0"/>
                  </a:rPr>
                  <a:t>Booklet Printing</a:t>
                </a:r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2743200" y="5620138"/>
                <a:ext cx="942393" cy="0"/>
              </a:xfrm>
              <a:prstGeom prst="line">
                <a:avLst/>
              </a:prstGeom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/>
            <p:cNvGrpSpPr/>
            <p:nvPr/>
          </p:nvGrpSpPr>
          <p:grpSpPr>
            <a:xfrm>
              <a:off x="381000" y="3619890"/>
              <a:ext cx="1143000" cy="784830"/>
              <a:chOff x="2667000" y="5257800"/>
              <a:chExt cx="1143000" cy="784830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2667000" y="5257800"/>
                <a:ext cx="1143000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latin typeface="Myriad Pro" pitchFamily="34" charset="0"/>
                  </a:rPr>
                  <a:t>SECURITY</a:t>
                </a:r>
              </a:p>
              <a:p>
                <a:pPr algn="ctr">
                  <a:spcAft>
                    <a:spcPts val="300"/>
                  </a:spcAft>
                </a:pPr>
                <a:r>
                  <a:rPr lang="en-US" sz="1000" b="1" dirty="0" smtClean="0">
                    <a:latin typeface="Myriad Pro" pitchFamily="34" charset="0"/>
                  </a:rPr>
                  <a:t>FEATURES</a:t>
                </a:r>
              </a:p>
              <a:p>
                <a:pPr>
                  <a:spcAft>
                    <a:spcPts val="300"/>
                  </a:spcAft>
                  <a:buFontTx/>
                  <a:buChar char="-"/>
                </a:pPr>
                <a:r>
                  <a:rPr lang="en-US" sz="1000" dirty="0" smtClean="0">
                    <a:latin typeface="Myriad Pro" pitchFamily="34" charset="0"/>
                  </a:rPr>
                  <a:t> Encryption</a:t>
                </a:r>
              </a:p>
              <a:p>
                <a:pPr>
                  <a:buFontTx/>
                  <a:buChar char="-"/>
                </a:pPr>
                <a:r>
                  <a:rPr lang="en-US" sz="1000" dirty="0">
                    <a:latin typeface="Myriad Pro" pitchFamily="34" charset="0"/>
                  </a:rPr>
                  <a:t> </a:t>
                </a:r>
                <a:r>
                  <a:rPr lang="en-US" sz="1000" dirty="0" smtClean="0">
                    <a:latin typeface="Myriad Pro" pitchFamily="34" charset="0"/>
                  </a:rPr>
                  <a:t>Authentication</a:t>
                </a:r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>
                <a:off x="2743200" y="5620138"/>
                <a:ext cx="942393" cy="0"/>
              </a:xfrm>
              <a:prstGeom prst="line">
                <a:avLst/>
              </a:prstGeom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1542662" y="3618338"/>
              <a:ext cx="1143000" cy="784830"/>
              <a:chOff x="2667000" y="5257800"/>
              <a:chExt cx="1143000" cy="784830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2667000" y="5257800"/>
                <a:ext cx="1143000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latin typeface="Myriad Pro" pitchFamily="34" charset="0"/>
                  </a:rPr>
                  <a:t>PERFORMANCE</a:t>
                </a:r>
              </a:p>
              <a:p>
                <a:pPr algn="ctr">
                  <a:spcAft>
                    <a:spcPts val="300"/>
                  </a:spcAft>
                </a:pPr>
                <a:r>
                  <a:rPr lang="en-US" sz="1000" b="1" dirty="0" smtClean="0">
                    <a:latin typeface="Myriad Pro" pitchFamily="34" charset="0"/>
                  </a:rPr>
                  <a:t>FEATURES</a:t>
                </a:r>
              </a:p>
              <a:p>
                <a:pPr marL="112713">
                  <a:spcAft>
                    <a:spcPts val="300"/>
                  </a:spcAft>
                  <a:buFontTx/>
                  <a:buChar char="-"/>
                </a:pPr>
                <a:r>
                  <a:rPr lang="en-US" sz="1000" dirty="0" smtClean="0">
                    <a:latin typeface="Myriad Pro" pitchFamily="34" charset="0"/>
                  </a:rPr>
                  <a:t> Streaming</a:t>
                </a:r>
              </a:p>
              <a:p>
                <a:pPr marL="112713">
                  <a:spcAft>
                    <a:spcPts val="300"/>
                  </a:spcAft>
                  <a:buFontTx/>
                  <a:buChar char="-"/>
                </a:pPr>
                <a:r>
                  <a:rPr lang="en-US" sz="1000" dirty="0">
                    <a:latin typeface="Myriad Pro" pitchFamily="34" charset="0"/>
                  </a:rPr>
                  <a:t> </a:t>
                </a:r>
                <a:r>
                  <a:rPr lang="en-US" sz="1000" dirty="0" smtClean="0">
                    <a:latin typeface="Myriad Pro" pitchFamily="34" charset="0"/>
                  </a:rPr>
                  <a:t>Compression</a:t>
                </a: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743200" y="5620138"/>
                <a:ext cx="942393" cy="0"/>
              </a:xfrm>
              <a:prstGeom prst="line">
                <a:avLst/>
              </a:prstGeom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/>
            <p:cNvGrpSpPr/>
            <p:nvPr/>
          </p:nvGrpSpPr>
          <p:grpSpPr>
            <a:xfrm>
              <a:off x="2590800" y="3467683"/>
              <a:ext cx="1143000" cy="1515800"/>
              <a:chOff x="6447455" y="5371324"/>
              <a:chExt cx="1143000" cy="1515800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6447455" y="5371324"/>
                <a:ext cx="1143000" cy="1515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latin typeface="Myriad Pro" pitchFamily="34" charset="0"/>
                  </a:rPr>
                  <a:t>MANAGED</a:t>
                </a:r>
                <a:br>
                  <a:rPr lang="en-US" sz="1000" b="1" dirty="0" smtClean="0">
                    <a:latin typeface="Myriad Pro" pitchFamily="34" charset="0"/>
                  </a:rPr>
                </a:br>
                <a:r>
                  <a:rPr lang="en-US" sz="1000" b="1" dirty="0" smtClean="0">
                    <a:latin typeface="Myriad Pro" pitchFamily="34" charset="0"/>
                  </a:rPr>
                  <a:t>PRINTING</a:t>
                </a:r>
              </a:p>
              <a:p>
                <a:pPr algn="ctr">
                  <a:spcAft>
                    <a:spcPts val="300"/>
                  </a:spcAft>
                </a:pPr>
                <a:r>
                  <a:rPr lang="en-US" sz="1000" b="1" dirty="0" smtClean="0">
                    <a:latin typeface="Myriad Pro" pitchFamily="34" charset="0"/>
                  </a:rPr>
                  <a:t>FEATURES</a:t>
                </a:r>
              </a:p>
              <a:p>
                <a:pPr marL="112713">
                  <a:spcAft>
                    <a:spcPts val="300"/>
                  </a:spcAft>
                  <a:buFontTx/>
                  <a:buChar char="-"/>
                </a:pPr>
                <a:r>
                  <a:rPr lang="en-US" sz="1000" dirty="0" smtClean="0">
                    <a:latin typeface="Myriad Pro" pitchFamily="34" charset="0"/>
                  </a:rPr>
                  <a:t> PIN Printing</a:t>
                </a:r>
              </a:p>
              <a:p>
                <a:pPr marL="112713">
                  <a:spcAft>
                    <a:spcPts val="300"/>
                  </a:spcAft>
                  <a:buFontTx/>
                  <a:buChar char="-"/>
                </a:pPr>
                <a:r>
                  <a:rPr lang="en-US" sz="1000" dirty="0">
                    <a:latin typeface="Myriad Pro" pitchFamily="34" charset="0"/>
                  </a:rPr>
                  <a:t> </a:t>
                </a:r>
                <a:r>
                  <a:rPr lang="en-US" sz="1000" dirty="0" smtClean="0">
                    <a:latin typeface="Myriad Pro" pitchFamily="34" charset="0"/>
                  </a:rPr>
                  <a:t>Quotas</a:t>
                </a:r>
              </a:p>
              <a:p>
                <a:pPr marL="112713">
                  <a:spcAft>
                    <a:spcPts val="300"/>
                  </a:spcAft>
                  <a:buFontTx/>
                  <a:buChar char="-"/>
                </a:pPr>
                <a:r>
                  <a:rPr lang="en-US" sz="1000" dirty="0" smtClean="0">
                    <a:latin typeface="Myriad Pro" pitchFamily="34" charset="0"/>
                  </a:rPr>
                  <a:t> Paid Printing</a:t>
                </a:r>
              </a:p>
              <a:p>
                <a:pPr marL="112713">
                  <a:buFontTx/>
                  <a:buChar char="-"/>
                </a:pPr>
                <a:r>
                  <a:rPr lang="en-US" sz="1000" dirty="0" smtClean="0">
                    <a:latin typeface="Myriad Pro" pitchFamily="34" charset="0"/>
                  </a:rPr>
                  <a:t> ICC Color</a:t>
                </a:r>
              </a:p>
              <a:p>
                <a:pPr marL="169863">
                  <a:spcAft>
                    <a:spcPts val="300"/>
                  </a:spcAft>
                </a:pPr>
                <a:r>
                  <a:rPr lang="en-US" sz="1000" dirty="0" smtClean="0">
                    <a:latin typeface="Myriad Pro" pitchFamily="34" charset="0"/>
                  </a:rPr>
                  <a:t>Management</a:t>
                </a:r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6553200" y="5889000"/>
                <a:ext cx="942393" cy="0"/>
              </a:xfrm>
              <a:prstGeom prst="line">
                <a:avLst/>
              </a:prstGeom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" name="Group 158"/>
            <p:cNvGrpSpPr/>
            <p:nvPr/>
          </p:nvGrpSpPr>
          <p:grpSpPr>
            <a:xfrm>
              <a:off x="4791269" y="3618338"/>
              <a:ext cx="1219200" cy="784830"/>
              <a:chOff x="4791269" y="3618338"/>
              <a:chExt cx="1219200" cy="784830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4791269" y="3618338"/>
                <a:ext cx="1219200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latin typeface="Myriad Pro" pitchFamily="34" charset="0"/>
                  </a:rPr>
                  <a:t>MULTIFUNCTION</a:t>
                </a:r>
              </a:p>
              <a:p>
                <a:pPr algn="ctr">
                  <a:spcAft>
                    <a:spcPts val="300"/>
                  </a:spcAft>
                </a:pPr>
                <a:r>
                  <a:rPr lang="en-US" sz="1000" b="1" dirty="0" smtClean="0">
                    <a:latin typeface="Myriad Pro" pitchFamily="34" charset="0"/>
                  </a:rPr>
                  <a:t>FEATURES</a:t>
                </a:r>
              </a:p>
              <a:p>
                <a:pPr marL="233363">
                  <a:spcAft>
                    <a:spcPts val="300"/>
                  </a:spcAft>
                  <a:buFontTx/>
                  <a:buChar char="-"/>
                </a:pPr>
                <a:r>
                  <a:rPr lang="en-US" sz="1000" dirty="0" smtClean="0">
                    <a:latin typeface="Myriad Pro" pitchFamily="34" charset="0"/>
                  </a:rPr>
                  <a:t> Scanning</a:t>
                </a:r>
              </a:p>
              <a:p>
                <a:pPr marL="233363">
                  <a:spcAft>
                    <a:spcPts val="300"/>
                  </a:spcAft>
                  <a:buFontTx/>
                  <a:buChar char="-"/>
                </a:pPr>
                <a:r>
                  <a:rPr lang="en-US" sz="1000" dirty="0">
                    <a:latin typeface="Myriad Pro" pitchFamily="34" charset="0"/>
                  </a:rPr>
                  <a:t> </a:t>
                </a:r>
                <a:r>
                  <a:rPr lang="en-US" sz="1000" dirty="0" smtClean="0">
                    <a:latin typeface="Myriad Pro" pitchFamily="34" charset="0"/>
                  </a:rPr>
                  <a:t>Facsimile</a:t>
                </a:r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>
                <a:off x="4902600" y="3981483"/>
                <a:ext cx="990600" cy="0"/>
              </a:xfrm>
              <a:prstGeom prst="line">
                <a:avLst/>
              </a:prstGeom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8" name="Group 137"/>
            <p:cNvGrpSpPr/>
            <p:nvPr/>
          </p:nvGrpSpPr>
          <p:grpSpPr>
            <a:xfrm>
              <a:off x="6225600" y="3619570"/>
              <a:ext cx="1219200" cy="1118255"/>
              <a:chOff x="6019800" y="3741000"/>
              <a:chExt cx="1219200" cy="1118255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6019800" y="3741000"/>
                <a:ext cx="1219200" cy="11182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latin typeface="Myriad Pro" pitchFamily="34" charset="0"/>
                  </a:rPr>
                  <a:t>MULTIFUNCTION</a:t>
                </a:r>
              </a:p>
              <a:p>
                <a:pPr algn="ctr">
                  <a:spcAft>
                    <a:spcPts val="300"/>
                  </a:spcAft>
                </a:pPr>
                <a:r>
                  <a:rPr lang="en-US" sz="1000" b="1" dirty="0" smtClean="0">
                    <a:latin typeface="Myriad Pro" pitchFamily="34" charset="0"/>
                  </a:rPr>
                  <a:t>FEATURES</a:t>
                </a:r>
              </a:p>
              <a:p>
                <a:pPr marL="112713">
                  <a:buFontTx/>
                  <a:buChar char="-"/>
                </a:pPr>
                <a:r>
                  <a:rPr lang="en-US" sz="1000" dirty="0" smtClean="0">
                    <a:latin typeface="Myriad Pro" pitchFamily="34" charset="0"/>
                  </a:rPr>
                  <a:t> System</a:t>
                </a:r>
              </a:p>
              <a:p>
                <a:pPr marL="173038" indent="-3175">
                  <a:spcAft>
                    <a:spcPts val="300"/>
                  </a:spcAft>
                </a:pPr>
                <a:r>
                  <a:rPr lang="en-US" sz="1000" dirty="0" smtClean="0">
                    <a:latin typeface="Myriad Pro" pitchFamily="34" charset="0"/>
                  </a:rPr>
                  <a:t>Management</a:t>
                </a:r>
              </a:p>
              <a:p>
                <a:pPr marL="112713">
                  <a:buFontTx/>
                  <a:buChar char="-"/>
                </a:pPr>
                <a:r>
                  <a:rPr lang="en-US" sz="1000" dirty="0" smtClean="0">
                    <a:latin typeface="Myriad Pro" pitchFamily="34" charset="0"/>
                  </a:rPr>
                  <a:t> Document</a:t>
                </a:r>
              </a:p>
              <a:p>
                <a:pPr marL="169863">
                  <a:spcAft>
                    <a:spcPts val="300"/>
                  </a:spcAft>
                </a:pPr>
                <a:r>
                  <a:rPr lang="en-US" sz="1000" dirty="0" smtClean="0">
                    <a:latin typeface="Myriad Pro" pitchFamily="34" charset="0"/>
                  </a:rPr>
                  <a:t>Conversion</a:t>
                </a:r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6124800" y="4100400"/>
                <a:ext cx="990600" cy="0"/>
              </a:xfrm>
              <a:prstGeom prst="line">
                <a:avLst/>
              </a:prstGeom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7402283" y="3629221"/>
              <a:ext cx="1524000" cy="1554272"/>
              <a:chOff x="9144000" y="3733800"/>
              <a:chExt cx="1524000" cy="1554272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9144000" y="3733800"/>
                <a:ext cx="1524000" cy="1554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latin typeface="Myriad Pro" pitchFamily="34" charset="0"/>
                  </a:rPr>
                  <a:t>ENTERPRISE</a:t>
                </a:r>
              </a:p>
              <a:p>
                <a:pPr algn="ctr">
                  <a:spcAft>
                    <a:spcPts val="300"/>
                  </a:spcAft>
                </a:pPr>
                <a:r>
                  <a:rPr lang="en-US" sz="1000" b="1" dirty="0" smtClean="0">
                    <a:latin typeface="Myriad Pro" pitchFamily="34" charset="0"/>
                  </a:rPr>
                  <a:t>FEATURES</a:t>
                </a:r>
              </a:p>
              <a:p>
                <a:pPr>
                  <a:spcAft>
                    <a:spcPts val="300"/>
                  </a:spcAft>
                  <a:buFontTx/>
                  <a:buChar char="-"/>
                </a:pPr>
                <a:r>
                  <a:rPr lang="en-US" sz="1000" dirty="0" smtClean="0">
                    <a:latin typeface="Myriad Pro" pitchFamily="34" charset="0"/>
                  </a:rPr>
                  <a:t> Cloud Print/Scan/Fax</a:t>
                </a:r>
              </a:p>
              <a:p>
                <a:pPr>
                  <a:spcAft>
                    <a:spcPts val="300"/>
                  </a:spcAft>
                  <a:buFontTx/>
                  <a:buChar char="-"/>
                </a:pPr>
                <a:r>
                  <a:rPr lang="en-US" sz="1000" dirty="0">
                    <a:latin typeface="Myriad Pro" pitchFamily="34" charset="0"/>
                  </a:rPr>
                  <a:t> </a:t>
                </a:r>
                <a:r>
                  <a:rPr lang="en-US" sz="1000" dirty="0" smtClean="0">
                    <a:latin typeface="Myriad Pro" pitchFamily="34" charset="0"/>
                  </a:rPr>
                  <a:t>Infrastructure-based</a:t>
                </a:r>
              </a:p>
              <a:p>
                <a:pPr marL="55563">
                  <a:spcAft>
                    <a:spcPts val="300"/>
                  </a:spcAft>
                </a:pPr>
                <a:r>
                  <a:rPr lang="en-US" sz="1000" dirty="0" smtClean="0">
                    <a:latin typeface="Myriad Pro" pitchFamily="34" charset="0"/>
                  </a:rPr>
                  <a:t>Printing</a:t>
                </a:r>
              </a:p>
              <a:p>
                <a:pPr>
                  <a:spcAft>
                    <a:spcPts val="300"/>
                  </a:spcAft>
                  <a:buFontTx/>
                  <a:buChar char="-"/>
                </a:pPr>
                <a:r>
                  <a:rPr lang="en-US" sz="1000" dirty="0">
                    <a:latin typeface="Myriad Pro" pitchFamily="34" charset="0"/>
                  </a:rPr>
                  <a:t> </a:t>
                </a:r>
                <a:r>
                  <a:rPr lang="en-US" sz="1000" dirty="0" smtClean="0">
                    <a:latin typeface="Myriad Pro" pitchFamily="34" charset="0"/>
                  </a:rPr>
                  <a:t>3D Printing</a:t>
                </a:r>
              </a:p>
              <a:p>
                <a:pPr marL="55563" lvl="1">
                  <a:spcAft>
                    <a:spcPts val="300"/>
                  </a:spcAft>
                  <a:buFont typeface="Arial" pitchFamily="34" charset="0"/>
                  <a:buChar char="•"/>
                </a:pPr>
                <a:r>
                  <a:rPr lang="en-US" sz="1000" dirty="0">
                    <a:latin typeface="Myriad Pro" pitchFamily="34" charset="0"/>
                  </a:rPr>
                  <a:t> </a:t>
                </a:r>
                <a:r>
                  <a:rPr lang="en-US" sz="1000" dirty="0" smtClean="0">
                    <a:latin typeface="Myriad Pro" pitchFamily="34" charset="0"/>
                  </a:rPr>
                  <a:t>Industrial Prototyping</a:t>
                </a:r>
              </a:p>
              <a:p>
                <a:pPr marL="55563" lvl="1">
                  <a:spcAft>
                    <a:spcPts val="300"/>
                  </a:spcAft>
                  <a:buFont typeface="Arial" pitchFamily="34" charset="0"/>
                  <a:buChar char="•"/>
                </a:pPr>
                <a:r>
                  <a:rPr lang="en-US" sz="1000" dirty="0" smtClean="0">
                    <a:latin typeface="Myriad Pro" pitchFamily="34" charset="0"/>
                  </a:rPr>
                  <a:t> Medical Prototyping</a:t>
                </a: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>
                <a:off x="9230276" y="4085255"/>
                <a:ext cx="1219200" cy="0"/>
              </a:xfrm>
              <a:prstGeom prst="line">
                <a:avLst/>
              </a:prstGeom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/>
          </p:nvGrpSpPr>
          <p:grpSpPr>
            <a:xfrm>
              <a:off x="228600" y="5094449"/>
              <a:ext cx="838200" cy="656590"/>
              <a:chOff x="2667000" y="5257800"/>
              <a:chExt cx="838200" cy="656590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2667000" y="5257800"/>
                <a:ext cx="838200" cy="656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Aft>
                    <a:spcPts val="500"/>
                  </a:spcAft>
                </a:pPr>
                <a:r>
                  <a:rPr lang="en-US" sz="1000" dirty="0" smtClean="0">
                    <a:latin typeface="Myriad Pro" pitchFamily="34" charset="0"/>
                  </a:rPr>
                  <a:t>High Level</a:t>
                </a:r>
              </a:p>
              <a:p>
                <a:pPr>
                  <a:spcAft>
                    <a:spcPts val="300"/>
                  </a:spcAft>
                  <a:buFontTx/>
                  <a:buChar char="-"/>
                </a:pPr>
                <a:r>
                  <a:rPr lang="en-US" sz="1000" dirty="0" smtClean="0">
                    <a:latin typeface="Myriad Pro" pitchFamily="34" charset="0"/>
                  </a:rPr>
                  <a:t> PDF</a:t>
                </a:r>
              </a:p>
              <a:p>
                <a:pPr>
                  <a:buFontTx/>
                  <a:buChar char="-"/>
                </a:pPr>
                <a:r>
                  <a:rPr lang="en-US" sz="1000" dirty="0">
                    <a:latin typeface="Myriad Pro" pitchFamily="34" charset="0"/>
                  </a:rPr>
                  <a:t> </a:t>
                </a:r>
                <a:r>
                  <a:rPr lang="en-US" sz="1000" dirty="0" err="1" smtClean="0">
                    <a:latin typeface="Myriad Pro" pitchFamily="34" charset="0"/>
                  </a:rPr>
                  <a:t>OpenXPS</a:t>
                </a:r>
                <a:endParaRPr lang="en-US" sz="1000" dirty="0" smtClean="0">
                  <a:latin typeface="Myriad Pro" pitchFamily="34" charset="0"/>
                </a:endParaRPr>
              </a:p>
            </p:txBody>
          </p:sp>
          <p:cxnSp>
            <p:nvCxnSpPr>
              <p:cNvPr id="49" name="Straight Connector 48"/>
              <p:cNvCxnSpPr/>
              <p:nvPr/>
            </p:nvCxnSpPr>
            <p:spPr>
              <a:xfrm>
                <a:off x="2743200" y="5477069"/>
                <a:ext cx="609600" cy="0"/>
              </a:xfrm>
              <a:prstGeom prst="line">
                <a:avLst/>
              </a:prstGeom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0"/>
            <p:cNvGrpSpPr/>
            <p:nvPr/>
          </p:nvGrpSpPr>
          <p:grpSpPr>
            <a:xfrm>
              <a:off x="1066800" y="5103780"/>
              <a:ext cx="990600" cy="656590"/>
              <a:chOff x="2667000" y="5257800"/>
              <a:chExt cx="990600" cy="656590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2667000" y="5257800"/>
                <a:ext cx="990600" cy="656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Aft>
                    <a:spcPts val="500"/>
                  </a:spcAft>
                </a:pPr>
                <a:r>
                  <a:rPr lang="en-US" sz="1000" dirty="0" smtClean="0">
                    <a:latin typeface="Myriad Pro" pitchFamily="34" charset="0"/>
                  </a:rPr>
                  <a:t>Raster</a:t>
                </a:r>
              </a:p>
              <a:p>
                <a:pPr>
                  <a:spcAft>
                    <a:spcPts val="300"/>
                  </a:spcAft>
                  <a:buFontTx/>
                  <a:buChar char="-"/>
                </a:pPr>
                <a:r>
                  <a:rPr lang="en-US" sz="1000" dirty="0" smtClean="0">
                    <a:latin typeface="Myriad Pro" pitchFamily="34" charset="0"/>
                  </a:rPr>
                  <a:t> JPEG</a:t>
                </a:r>
              </a:p>
              <a:p>
                <a:pPr>
                  <a:buFontTx/>
                  <a:buChar char="-"/>
                </a:pPr>
                <a:r>
                  <a:rPr lang="en-US" sz="1000" dirty="0">
                    <a:latin typeface="Myriad Pro" pitchFamily="34" charset="0"/>
                  </a:rPr>
                  <a:t> </a:t>
                </a:r>
                <a:r>
                  <a:rPr lang="en-US" sz="1000" dirty="0" smtClean="0">
                    <a:latin typeface="Myriad Pro" pitchFamily="34" charset="0"/>
                  </a:rPr>
                  <a:t>PWG Raster</a:t>
                </a:r>
              </a:p>
            </p:txBody>
          </p:sp>
          <p:cxnSp>
            <p:nvCxnSpPr>
              <p:cNvPr id="53" name="Straight Connector 52"/>
              <p:cNvCxnSpPr/>
              <p:nvPr/>
            </p:nvCxnSpPr>
            <p:spPr>
              <a:xfrm>
                <a:off x="2764800" y="5477069"/>
                <a:ext cx="664200" cy="0"/>
              </a:xfrm>
              <a:prstGeom prst="line">
                <a:avLst/>
              </a:prstGeom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 53"/>
            <p:cNvGrpSpPr/>
            <p:nvPr/>
          </p:nvGrpSpPr>
          <p:grpSpPr>
            <a:xfrm>
              <a:off x="1981200" y="5103780"/>
              <a:ext cx="762000" cy="656590"/>
              <a:chOff x="2667000" y="5257800"/>
              <a:chExt cx="1143000" cy="656590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2667000" y="5257800"/>
                <a:ext cx="1143000" cy="656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Aft>
                    <a:spcPts val="500"/>
                  </a:spcAft>
                </a:pPr>
                <a:r>
                  <a:rPr lang="en-US" sz="1000" dirty="0" smtClean="0">
                    <a:latin typeface="Myriad Pro" pitchFamily="34" charset="0"/>
                  </a:rPr>
                  <a:t>Low Level</a:t>
                </a:r>
              </a:p>
              <a:p>
                <a:pPr>
                  <a:spcAft>
                    <a:spcPts val="300"/>
                  </a:spcAft>
                  <a:buFontTx/>
                  <a:buChar char="-"/>
                </a:pPr>
                <a:r>
                  <a:rPr lang="en-US" sz="1000" dirty="0" smtClean="0">
                    <a:latin typeface="Myriad Pro" pitchFamily="34" charset="0"/>
                  </a:rPr>
                  <a:t> PCL</a:t>
                </a:r>
              </a:p>
              <a:p>
                <a:pPr>
                  <a:buFontTx/>
                  <a:buChar char="-"/>
                </a:pPr>
                <a:r>
                  <a:rPr lang="en-US" sz="1000" dirty="0">
                    <a:latin typeface="Myriad Pro" pitchFamily="34" charset="0"/>
                  </a:rPr>
                  <a:t> </a:t>
                </a:r>
                <a:r>
                  <a:rPr lang="en-US" sz="1000" dirty="0" smtClean="0">
                    <a:latin typeface="Myriad Pro" pitchFamily="34" charset="0"/>
                  </a:rPr>
                  <a:t>ESC/P</a:t>
                </a:r>
              </a:p>
            </p:txBody>
          </p:sp>
          <p:cxnSp>
            <p:nvCxnSpPr>
              <p:cNvPr id="56" name="Straight Connector 55"/>
              <p:cNvCxnSpPr/>
              <p:nvPr/>
            </p:nvCxnSpPr>
            <p:spPr>
              <a:xfrm>
                <a:off x="2802900" y="5477069"/>
                <a:ext cx="832500" cy="0"/>
              </a:xfrm>
              <a:prstGeom prst="line">
                <a:avLst/>
              </a:prstGeom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TextBox 57"/>
            <p:cNvSpPr txBox="1"/>
            <p:nvPr/>
          </p:nvSpPr>
          <p:spPr>
            <a:xfrm>
              <a:off x="2592352" y="3125625"/>
              <a:ext cx="114300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500"/>
                </a:spcAft>
              </a:pPr>
              <a:r>
                <a:rPr lang="en-US" sz="1500" dirty="0" smtClean="0">
                  <a:latin typeface="Myriad Pro" pitchFamily="34" charset="0"/>
                </a:rPr>
                <a:t>IPP NOW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525276" y="1734235"/>
              <a:ext cx="114300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500"/>
                </a:spcAft>
              </a:pPr>
              <a:r>
                <a:rPr lang="en-US" sz="1500" dirty="0" smtClean="0">
                  <a:latin typeface="Myriad Pro" pitchFamily="34" charset="0"/>
                </a:rPr>
                <a:t>QUERY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81800" y="3124200"/>
              <a:ext cx="137160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500"/>
                </a:spcAft>
              </a:pPr>
              <a:r>
                <a:rPr lang="en-US" sz="1500" dirty="0" smtClean="0">
                  <a:latin typeface="Myriad Pro" pitchFamily="34" charset="0"/>
                </a:rPr>
                <a:t>IPP FUTURE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0876" y="1189076"/>
              <a:ext cx="2286000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en-US" sz="1500" dirty="0" smtClean="0">
                  <a:solidFill>
                    <a:srgbClr val="4A5AA8"/>
                  </a:solidFill>
                  <a:latin typeface="Myriad Pro" pitchFamily="34" charset="0"/>
                </a:rPr>
                <a:t>SERVERS/PCs/LAPTOPS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838200" y="2389697"/>
              <a:ext cx="2286000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en-US" sz="1500" dirty="0" smtClean="0">
                  <a:solidFill>
                    <a:srgbClr val="4A5AA8"/>
                  </a:solidFill>
                  <a:latin typeface="Myriad Pro" pitchFamily="34" charset="0"/>
                </a:rPr>
                <a:t>MOBILE DEVICES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879600" y="1155303"/>
              <a:ext cx="1789924" cy="1490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  <a:spcAft>
                  <a:spcPts val="1400"/>
                </a:spcAft>
              </a:pPr>
              <a:r>
                <a:rPr lang="en-US" sz="1100" dirty="0" smtClean="0">
                  <a:latin typeface="Myriad Pro" pitchFamily="34" charset="0"/>
                </a:rPr>
                <a:t>Printer Capabilities</a:t>
              </a:r>
            </a:p>
            <a:p>
              <a:pPr>
                <a:lnSpc>
                  <a:spcPts val="1600"/>
                </a:lnSpc>
                <a:spcAft>
                  <a:spcPts val="1400"/>
                </a:spcAft>
              </a:pPr>
              <a:r>
                <a:rPr lang="en-US" sz="1100" dirty="0" smtClean="0">
                  <a:latin typeface="Myriad Pro" pitchFamily="34" charset="0"/>
                </a:rPr>
                <a:t>Monitor Printer Status</a:t>
              </a:r>
            </a:p>
            <a:p>
              <a:pPr>
                <a:lnSpc>
                  <a:spcPts val="1600"/>
                </a:lnSpc>
                <a:spcAft>
                  <a:spcPts val="900"/>
                </a:spcAft>
              </a:pPr>
              <a:r>
                <a:rPr lang="en-US" sz="1100" dirty="0" smtClean="0">
                  <a:latin typeface="Myriad Pro" pitchFamily="34" charset="0"/>
                </a:rPr>
                <a:t>Printer Configurations</a:t>
              </a:r>
            </a:p>
            <a:p>
              <a:pPr>
                <a:lnSpc>
                  <a:spcPts val="1200"/>
                </a:lnSpc>
                <a:spcAft>
                  <a:spcPts val="1400"/>
                </a:spcAft>
              </a:pPr>
              <a:r>
                <a:rPr lang="en-US" sz="1100" dirty="0" smtClean="0">
                  <a:latin typeface="Myriad Pro" pitchFamily="34" charset="0"/>
                </a:rPr>
                <a:t>Submit, Monitor &amp; Control</a:t>
              </a:r>
              <a:br>
                <a:rPr lang="en-US" sz="1100" dirty="0" smtClean="0">
                  <a:latin typeface="Myriad Pro" pitchFamily="34" charset="0"/>
                </a:rPr>
              </a:br>
              <a:r>
                <a:rPr lang="en-US" sz="1100" dirty="0" smtClean="0">
                  <a:latin typeface="Myriad Pro" pitchFamily="34" charset="0"/>
                </a:rPr>
                <a:t>Print Jobs/Documents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914400" y="1695062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200"/>
                </a:lnSpc>
                <a:spcAft>
                  <a:spcPts val="1500"/>
                </a:spcAft>
              </a:pPr>
              <a:r>
                <a:rPr lang="en-US" sz="1100" dirty="0" smtClean="0">
                  <a:latin typeface="Myriad Pro" pitchFamily="34" charset="0"/>
                </a:rPr>
                <a:t>Find and print to networked and USB printers</a:t>
              </a:r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5439745" y="1905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400800" y="19050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3" name="Group 152"/>
            <p:cNvGrpSpPr/>
            <p:nvPr/>
          </p:nvGrpSpPr>
          <p:grpSpPr>
            <a:xfrm>
              <a:off x="4343400" y="1273800"/>
              <a:ext cx="1321200" cy="1363069"/>
              <a:chOff x="4343400" y="1295400"/>
              <a:chExt cx="1321200" cy="1363069"/>
            </a:xfrm>
          </p:grpSpPr>
          <p:pic>
            <p:nvPicPr>
              <p:cNvPr id="86" name="Picture 85" descr="ipp-no-transparency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4343400" y="1295400"/>
                <a:ext cx="1019175" cy="1363069"/>
              </a:xfrm>
              <a:prstGeom prst="rect">
                <a:avLst/>
              </a:prstGeom>
            </p:spPr>
          </p:pic>
          <p:sp>
            <p:nvSpPr>
              <p:cNvPr id="87" name="TextBox 86"/>
              <p:cNvSpPr txBox="1"/>
              <p:nvPr/>
            </p:nvSpPr>
            <p:spPr>
              <a:xfrm>
                <a:off x="5283600" y="2340600"/>
                <a:ext cx="381000" cy="271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  <a:spcAft>
                    <a:spcPts val="1500"/>
                  </a:spcAft>
                </a:pPr>
                <a:r>
                  <a:rPr lang="en-US" sz="700" dirty="0" smtClean="0">
                    <a:latin typeface="Myriad Pro" pitchFamily="34" charset="0"/>
                  </a:rPr>
                  <a:t>TM</a:t>
                </a:r>
              </a:p>
            </p:txBody>
          </p:sp>
        </p:grpSp>
        <p:sp>
          <p:nvSpPr>
            <p:cNvPr id="107" name="Rounded Rectangle 106"/>
            <p:cNvSpPr/>
            <p:nvPr/>
          </p:nvSpPr>
          <p:spPr>
            <a:xfrm>
              <a:off x="152400" y="990600"/>
              <a:ext cx="8763000" cy="5029200"/>
            </a:xfrm>
            <a:prstGeom prst="roundRect">
              <a:avLst>
                <a:gd name="adj" fmla="val 1132"/>
              </a:avLst>
            </a:prstGeom>
            <a:noFill/>
            <a:ln w="19050">
              <a:solidFill>
                <a:srgbClr val="4A5A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0" name="Group 149"/>
            <p:cNvGrpSpPr/>
            <p:nvPr/>
          </p:nvGrpSpPr>
          <p:grpSpPr>
            <a:xfrm>
              <a:off x="3001345" y="2068689"/>
              <a:ext cx="1143000" cy="502702"/>
              <a:chOff x="3001345" y="2099387"/>
              <a:chExt cx="1143000" cy="50270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3001345" y="2099387"/>
                <a:ext cx="1143000" cy="502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lang="en-US" sz="1500" dirty="0" smtClean="0">
                    <a:latin typeface="Myriad Pro" pitchFamily="34" charset="0"/>
                  </a:rPr>
                  <a:t>GENERIC</a:t>
                </a:r>
              </a:p>
              <a:p>
                <a:pPr algn="ctr">
                  <a:lnSpc>
                    <a:spcPts val="1600"/>
                  </a:lnSpc>
                </a:pPr>
                <a:r>
                  <a:rPr lang="en-US" sz="1500" dirty="0" smtClean="0">
                    <a:latin typeface="Myriad Pro" pitchFamily="34" charset="0"/>
                  </a:rPr>
                  <a:t>DRIVERS</a:t>
                </a: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3124200" y="2104800"/>
                <a:ext cx="914400" cy="4572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0" name="Straight Connector 69"/>
            <p:cNvCxnSpPr/>
            <p:nvPr/>
          </p:nvCxnSpPr>
          <p:spPr>
            <a:xfrm>
              <a:off x="2971800" y="1908000"/>
              <a:ext cx="1295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2" name="Group 151"/>
            <p:cNvGrpSpPr/>
            <p:nvPr/>
          </p:nvGrpSpPr>
          <p:grpSpPr>
            <a:xfrm>
              <a:off x="3010676" y="1273800"/>
              <a:ext cx="1143000" cy="609600"/>
              <a:chOff x="3010676" y="1324200"/>
              <a:chExt cx="1143000" cy="609600"/>
            </a:xfrm>
          </p:grpSpPr>
          <p:sp>
            <p:nvSpPr>
              <p:cNvPr id="63" name="TextBox 62"/>
              <p:cNvSpPr txBox="1"/>
              <p:nvPr/>
            </p:nvSpPr>
            <p:spPr>
              <a:xfrm>
                <a:off x="3010676" y="1378055"/>
                <a:ext cx="1143000" cy="502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lang="en-US" sz="1500" dirty="0" smtClean="0">
                    <a:latin typeface="Myriad Pro" pitchFamily="34" charset="0"/>
                  </a:rPr>
                  <a:t>VENDOR</a:t>
                </a:r>
              </a:p>
              <a:p>
                <a:pPr algn="ctr">
                  <a:lnSpc>
                    <a:spcPts val="1600"/>
                  </a:lnSpc>
                </a:pPr>
                <a:r>
                  <a:rPr lang="en-US" sz="1500" dirty="0" smtClean="0">
                    <a:latin typeface="Myriad Pro" pitchFamily="34" charset="0"/>
                  </a:rPr>
                  <a:t>DRIVERS</a:t>
                </a:r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3124200" y="1393200"/>
                <a:ext cx="914400" cy="4572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9" name="Straight Connector 118"/>
              <p:cNvCxnSpPr/>
              <p:nvPr/>
            </p:nvCxnSpPr>
            <p:spPr>
              <a:xfrm flipH="1">
                <a:off x="3276600" y="1331400"/>
                <a:ext cx="533400" cy="588000"/>
              </a:xfrm>
              <a:prstGeom prst="line">
                <a:avLst/>
              </a:prstGeom>
              <a:ln w="127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3276600" y="1324200"/>
                <a:ext cx="609600" cy="609600"/>
              </a:xfrm>
              <a:prstGeom prst="line">
                <a:avLst/>
              </a:prstGeom>
              <a:ln w="127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8" name="Group 157"/>
            <p:cNvGrpSpPr/>
            <p:nvPr/>
          </p:nvGrpSpPr>
          <p:grpSpPr>
            <a:xfrm>
              <a:off x="685800" y="4943283"/>
              <a:ext cx="1676400" cy="171487"/>
              <a:chOff x="685800" y="4943283"/>
              <a:chExt cx="1676400" cy="171487"/>
            </a:xfrm>
          </p:grpSpPr>
          <p:cxnSp>
            <p:nvCxnSpPr>
              <p:cNvPr id="100" name="Straight Connector 99"/>
              <p:cNvCxnSpPr/>
              <p:nvPr/>
            </p:nvCxnSpPr>
            <p:spPr>
              <a:xfrm>
                <a:off x="685800" y="4943283"/>
                <a:ext cx="1676400" cy="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685800" y="4955170"/>
                <a:ext cx="0" cy="1524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1524000" y="4962370"/>
                <a:ext cx="0" cy="1524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2347800" y="4947970"/>
                <a:ext cx="0" cy="1524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7" name="Group 156"/>
            <p:cNvGrpSpPr/>
            <p:nvPr/>
          </p:nvGrpSpPr>
          <p:grpSpPr>
            <a:xfrm>
              <a:off x="933000" y="3459970"/>
              <a:ext cx="4477200" cy="1087913"/>
              <a:chOff x="933000" y="3459970"/>
              <a:chExt cx="4477200" cy="1087913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>
                <a:off x="933000" y="3459970"/>
                <a:ext cx="4477200" cy="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1524000" y="3481083"/>
                <a:ext cx="0" cy="10668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933000" y="3459970"/>
                <a:ext cx="0" cy="1524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2107800" y="3467170"/>
                <a:ext cx="0" cy="1524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4296000" y="3459970"/>
                <a:ext cx="0" cy="1524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5403000" y="3459970"/>
                <a:ext cx="0" cy="1524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>
                <a:off x="3124200" y="3459970"/>
                <a:ext cx="0" cy="762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0" name="Group 159"/>
            <p:cNvGrpSpPr/>
            <p:nvPr/>
          </p:nvGrpSpPr>
          <p:grpSpPr>
            <a:xfrm>
              <a:off x="6781800" y="3459970"/>
              <a:ext cx="1371600" cy="152400"/>
              <a:chOff x="6781800" y="3459970"/>
              <a:chExt cx="1371600" cy="152400"/>
            </a:xfrm>
          </p:grpSpPr>
          <p:cxnSp>
            <p:nvCxnSpPr>
              <p:cNvPr id="97" name="Straight Connector 96"/>
              <p:cNvCxnSpPr/>
              <p:nvPr/>
            </p:nvCxnSpPr>
            <p:spPr>
              <a:xfrm>
                <a:off x="6781800" y="3459970"/>
                <a:ext cx="1371600" cy="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>
                <a:off x="6781800" y="3459970"/>
                <a:ext cx="0" cy="1524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>
                <a:off x="8153400" y="3459970"/>
                <a:ext cx="0" cy="1524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1" name="Group 160"/>
            <p:cNvGrpSpPr/>
            <p:nvPr/>
          </p:nvGrpSpPr>
          <p:grpSpPr>
            <a:xfrm>
              <a:off x="3200400" y="2667000"/>
              <a:ext cx="4267200" cy="457200"/>
              <a:chOff x="3200400" y="2667000"/>
              <a:chExt cx="4267200" cy="457200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>
                <a:off x="3200400" y="2895600"/>
                <a:ext cx="4267200" cy="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3200400" y="2895600"/>
                <a:ext cx="0" cy="2286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>
                <a:off x="7467600" y="2895600"/>
                <a:ext cx="0" cy="2286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>
                <a:off x="4876800" y="2667000"/>
                <a:ext cx="0" cy="2286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5" name="Straight Connector 154"/>
            <p:cNvCxnSpPr/>
            <p:nvPr/>
          </p:nvCxnSpPr>
          <p:spPr>
            <a:xfrm flipH="1">
              <a:off x="3581400" y="1823157"/>
              <a:ext cx="776" cy="22704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118</Words>
  <Application>Microsoft Office PowerPoint</Application>
  <PresentationFormat>On-screen Show (4:3)</PresentationFormat>
  <Paragraphs>68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Judy</dc:creator>
  <cp:lastModifiedBy>ira</cp:lastModifiedBy>
  <cp:revision>14</cp:revision>
  <dcterms:created xsi:type="dcterms:W3CDTF">2014-11-19T20:28:30Z</dcterms:created>
  <dcterms:modified xsi:type="dcterms:W3CDTF">2014-11-20T17:01:55Z</dcterms:modified>
</cp:coreProperties>
</file>