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9" r:id="rId2"/>
    <p:sldId id="261" r:id="rId3"/>
    <p:sldId id="265" r:id="rId4"/>
    <p:sldId id="266" r:id="rId5"/>
    <p:sldId id="264" r:id="rId6"/>
    <p:sldId id="263" r:id="rId7"/>
    <p:sldId id="262" r:id="rId8"/>
    <p:sldId id="258" r:id="rId9"/>
    <p:sldId id="267" r:id="rId10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40640" marR="4064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1pPr>
    <a:lvl2pPr marL="40640" marR="40640" indent="3429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2pPr>
    <a:lvl3pPr marL="40640" marR="40640" indent="685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3pPr>
    <a:lvl4pPr marL="40640" marR="40640" indent="10287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4pPr>
    <a:lvl5pPr marL="40640" marR="4064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5pPr>
    <a:lvl6pPr marL="40640" marR="40640" indent="17145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6pPr>
    <a:lvl7pPr marL="40640" marR="40640" indent="2057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7pPr>
    <a:lvl8pPr marL="40640" marR="40640" indent="24003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8pPr>
    <a:lvl9pPr marL="40640" marR="4064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600" b="0" i="0" u="none" strike="noStrike" cap="none" spc="0" normalizeH="0" baseline="0">
        <a:ln>
          <a:noFill/>
        </a:ln>
        <a:solidFill>
          <a:srgbClr val="000000"/>
        </a:solidFill>
        <a:effectLst/>
        <a:uFill>
          <a:solidFill>
            <a:srgbClr val="000000"/>
          </a:solidFill>
        </a:u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6FB7"/>
    <a:srgbClr val="F9F187"/>
    <a:srgbClr val="F9E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28575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8575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85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000000">
              <a:alpha val="25000"/>
            </a:srgbClr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56"/>
    <p:restoredTop sz="89678"/>
  </p:normalViewPr>
  <p:slideViewPr>
    <p:cSldViewPr snapToGrid="0" snapToObjects="1">
      <p:cViewPr varScale="1">
        <p:scale>
          <a:sx n="119" d="100"/>
          <a:sy n="119" d="100"/>
        </p:scale>
        <p:origin x="60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12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6899556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84200" latinLnBrk="0">
      <a:defRPr sz="1400">
        <a:latin typeface="Lucida Grande"/>
        <a:ea typeface="Lucida Grande"/>
        <a:cs typeface="Lucida Grande"/>
        <a:sym typeface="Lucida Grande"/>
      </a:defRPr>
    </a:lvl1pPr>
    <a:lvl2pPr indent="228600" defTabSz="584200" latinLnBrk="0">
      <a:defRPr sz="1400">
        <a:latin typeface="Lucida Grande"/>
        <a:ea typeface="Lucida Grande"/>
        <a:cs typeface="Lucida Grande"/>
        <a:sym typeface="Lucida Grande"/>
      </a:defRPr>
    </a:lvl2pPr>
    <a:lvl3pPr indent="457200" defTabSz="584200" latinLnBrk="0">
      <a:defRPr sz="1400">
        <a:latin typeface="Lucida Grande"/>
        <a:ea typeface="Lucida Grande"/>
        <a:cs typeface="Lucida Grande"/>
        <a:sym typeface="Lucida Grande"/>
      </a:defRPr>
    </a:lvl3pPr>
    <a:lvl4pPr indent="685800" defTabSz="584200" latinLnBrk="0">
      <a:defRPr sz="1400">
        <a:latin typeface="Lucida Grande"/>
        <a:ea typeface="Lucida Grande"/>
        <a:cs typeface="Lucida Grande"/>
        <a:sym typeface="Lucida Grande"/>
      </a:defRPr>
    </a:lvl4pPr>
    <a:lvl5pPr indent="914400" defTabSz="584200" latinLnBrk="0">
      <a:defRPr sz="1400">
        <a:latin typeface="Lucida Grande"/>
        <a:ea typeface="Lucida Grande"/>
        <a:cs typeface="Lucida Grande"/>
        <a:sym typeface="Lucida Grande"/>
      </a:defRPr>
    </a:lvl5pPr>
    <a:lvl6pPr indent="1143000" defTabSz="584200" latinLnBrk="0">
      <a:defRPr sz="1400">
        <a:latin typeface="Lucida Grande"/>
        <a:ea typeface="Lucida Grande"/>
        <a:cs typeface="Lucida Grande"/>
        <a:sym typeface="Lucida Grande"/>
      </a:defRPr>
    </a:lvl6pPr>
    <a:lvl7pPr indent="1371600" defTabSz="584200" latinLnBrk="0">
      <a:defRPr sz="1400">
        <a:latin typeface="Lucida Grande"/>
        <a:ea typeface="Lucida Grande"/>
        <a:cs typeface="Lucida Grande"/>
        <a:sym typeface="Lucida Grande"/>
      </a:defRPr>
    </a:lvl7pPr>
    <a:lvl8pPr indent="1600200" defTabSz="584200" latinLnBrk="0">
      <a:defRPr sz="1400">
        <a:latin typeface="Lucida Grande"/>
        <a:ea typeface="Lucida Grande"/>
        <a:cs typeface="Lucida Grande"/>
        <a:sym typeface="Lucida Grande"/>
      </a:defRPr>
    </a:lvl8pPr>
    <a:lvl9pPr indent="1828800" defTabSz="584200" latinLnBrk="0">
      <a:defRPr sz="1400">
        <a:latin typeface="Lucida Grande"/>
        <a:ea typeface="Lucida Grande"/>
        <a:cs typeface="Lucida Grande"/>
        <a:sym typeface="Lucida Grand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29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196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46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0504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093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1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/>
        </p:nvSpPr>
        <p:spPr>
          <a:xfrm>
            <a:off x="419100" y="2565400"/>
            <a:ext cx="5912555" cy="520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>
              <a:defRPr sz="3600" b="1">
                <a:solidFill>
                  <a:srgbClr val="5D70B7"/>
                </a:solidFill>
                <a:uFill>
                  <a:solidFill>
                    <a:srgbClr val="5D70B7"/>
                  </a:solidFill>
                </a:uFill>
              </a:defRPr>
            </a:lvl1pPr>
          </a:lstStyle>
          <a:p>
            <a:r>
              <a:t>The Printer Working Group</a:t>
            </a:r>
          </a:p>
        </p:txBody>
      </p:sp>
      <p:pic>
        <p:nvPicPr>
          <p:cNvPr id="18" name="pwg-transparency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457200"/>
            <a:ext cx="1905000" cy="2068620"/>
          </a:xfrm>
          <a:prstGeom prst="rect">
            <a:avLst/>
          </a:prstGeom>
        </p:spPr>
      </p:pic>
      <p:sp>
        <p:nvSpPr>
          <p:cNvPr id="20" name="Shape 20"/>
          <p:cNvSpPr/>
          <p:nvPr/>
        </p:nvSpPr>
        <p:spPr>
          <a:xfrm>
            <a:off x="2311400" y="2374900"/>
            <a:ext cx="301635" cy="24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>
              <a:defRPr sz="1100"/>
            </a:lvl1pPr>
          </a:lstStyle>
          <a:p>
            <a:r>
              <a:t>®</a:t>
            </a:r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457200" y="3187700"/>
            <a:ext cx="8229600" cy="127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22" name="Shape 22"/>
          <p:cNvSpPr>
            <a:spLocks noGrp="1"/>
          </p:cNvSpPr>
          <p:nvPr>
            <p:ph type="body" sz="half" idx="1"/>
          </p:nvPr>
        </p:nvSpPr>
        <p:spPr>
          <a:xfrm>
            <a:off x="457200" y="4445000"/>
            <a:ext cx="8229600" cy="2032000"/>
          </a:xfrm>
          <a:prstGeom prst="rect">
            <a:avLst/>
          </a:prstGeom>
        </p:spPr>
        <p:txBody>
          <a:bodyPr/>
          <a:lstStyle>
            <a:lvl1pPr marL="0" indent="0">
              <a:buSzTx/>
              <a:buNone/>
              <a:defRPr sz="2400"/>
            </a:lvl1pPr>
            <a:lvl2pPr marL="0" indent="0">
              <a:buSzTx/>
              <a:buNone/>
              <a:defRPr sz="2400"/>
            </a:lvl2pPr>
            <a:lvl3pPr marL="0" indent="0">
              <a:buSzTx/>
              <a:buNone/>
              <a:defRPr sz="2400"/>
            </a:lvl3pPr>
            <a:lvl4pPr marL="0" indent="0">
              <a:buSzTx/>
              <a:buNone/>
              <a:defRPr sz="2400"/>
            </a:lvl4pPr>
            <a:lvl5pPr marL="0" indent="0">
              <a:buSzTx/>
              <a:buNone/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Shape 307">
            <a:extLst>
              <a:ext uri="{FF2B5EF4-FFF2-40B4-BE49-F238E27FC236}">
                <a16:creationId xmlns:a16="http://schemas.microsoft.com/office/drawing/2014/main" id="{8BA6A6C4-804A-5E49-836A-CE31D64529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6150" y="6629400"/>
            <a:ext cx="577849" cy="2286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 algn="ctr">
              <a:defRPr sz="900">
                <a:solidFill>
                  <a:schemeClr val="bg1"/>
                </a:solidFill>
              </a:defRPr>
            </a:lvl1pPr>
          </a:lstStyle>
          <a:p>
            <a:fld id="{86CB4B4D-7CA3-9044-876B-883B54F867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300">
            <a:extLst>
              <a:ext uri="{FF2B5EF4-FFF2-40B4-BE49-F238E27FC236}">
                <a16:creationId xmlns:a16="http://schemas.microsoft.com/office/drawing/2014/main" id="{B67249C2-F919-FB43-A3E8-432384B3F9C2}"/>
              </a:ext>
            </a:extLst>
          </p:cNvPr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D6FB7"/>
          </a:solidFill>
          <a:ln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2" name="Shape 2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5D6FB7"/>
          </a:solidFill>
        </p:spPr>
        <p:txBody>
          <a:bodyPr lIns="50800" tIns="50800" rIns="50800" bIns="50800" anchor="ctr"/>
          <a:lstStyle/>
          <a:p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30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2pPr marL="783590" indent="-285750">
              <a:spcBef>
                <a:spcPts val="400"/>
              </a:spcBef>
              <a:defRPr sz="1800"/>
            </a:lvl2pPr>
            <a:lvl3pPr marL="1183639" indent="-228600">
              <a:defRPr sz="1800"/>
            </a:lvl3pPr>
            <a:lvl4pPr marL="1640839" indent="-228600">
              <a:spcBef>
                <a:spcPts val="300"/>
              </a:spcBef>
              <a:defRPr sz="1400"/>
            </a:lvl4pPr>
            <a:lvl5pPr marL="2098039" indent="-228600">
              <a:spcBef>
                <a:spcPts val="300"/>
              </a:spcBef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3" name="pwg-4dark-bkgrnd-transparency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166100" y="127000"/>
            <a:ext cx="851804" cy="889000"/>
          </a:xfrm>
          <a:prstGeom prst="rect">
            <a:avLst/>
          </a:prstGeom>
        </p:spPr>
      </p:pic>
      <p:sp>
        <p:nvSpPr>
          <p:cNvPr id="6" name="Shape 6"/>
          <p:cNvSpPr/>
          <p:nvPr/>
        </p:nvSpPr>
        <p:spPr>
          <a:xfrm>
            <a:off x="8813800" y="787400"/>
            <a:ext cx="245447" cy="1753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lvl1pPr marL="57799" marR="57799" defTabSz="1295400">
              <a:defRPr sz="600"/>
            </a:lvl1pPr>
          </a:lstStyle>
          <a:p>
            <a:r>
              <a:t>®</a:t>
            </a:r>
          </a:p>
        </p:txBody>
      </p:sp>
      <p:sp>
        <p:nvSpPr>
          <p:cNvPr id="7" name="Shape 7"/>
          <p:cNvSpPr>
            <a:spLocks noGrp="1"/>
          </p:cNvSpPr>
          <p:nvPr>
            <p:ph type="title"/>
          </p:nvPr>
        </p:nvSpPr>
        <p:spPr>
          <a:xfrm>
            <a:off x="457200" y="46037"/>
            <a:ext cx="75692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/>
          <a:lstStyle/>
          <a:p>
            <a:r>
              <a:t>Title Text</a:t>
            </a:r>
          </a:p>
        </p:txBody>
      </p:sp>
      <p:sp>
        <p:nvSpPr>
          <p:cNvPr id="14" name="Shape 303">
            <a:extLst>
              <a:ext uri="{FF2B5EF4-FFF2-40B4-BE49-F238E27FC236}">
                <a16:creationId xmlns:a16="http://schemas.microsoft.com/office/drawing/2014/main" id="{D6751747-1FDD-7544-A3EA-07F79A4C8066}"/>
              </a:ext>
            </a:extLst>
          </p:cNvPr>
          <p:cNvSpPr/>
          <p:nvPr userDrawn="1"/>
        </p:nvSpPr>
        <p:spPr>
          <a:xfrm>
            <a:off x="127000" y="6661796"/>
            <a:ext cx="8547100" cy="153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buClr>
                <a:srgbClr val="000000"/>
              </a:buClr>
              <a:buFont typeface="Arial"/>
              <a:defRPr sz="10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defRPr>
            </a:lvl1pPr>
          </a:lstStyle>
          <a:p>
            <a:r>
              <a:rPr dirty="0"/>
              <a:t>Copyright © </a:t>
            </a:r>
            <a:r>
              <a:rPr lang="en-US" dirty="0"/>
              <a:t>2018 The Printer Working Group</a:t>
            </a:r>
            <a:r>
              <a:rPr dirty="0"/>
              <a:t>. All rights reserved. The IPP Everywhere and PWG logos are registered trademarks of the IEEE-ISTO.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marL="40640" marR="40640" indent="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1pPr>
      <a:lvl2pPr marL="40640" marR="40640" indent="228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2pPr>
      <a:lvl3pPr marL="40640" marR="40640" indent="457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3pPr>
      <a:lvl4pPr marL="40640" marR="40640" indent="685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4pPr>
      <a:lvl5pPr marL="40640" marR="40640" indent="9144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5pPr>
      <a:lvl6pPr marL="40640" marR="40640" indent="11430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6pPr>
      <a:lvl7pPr marL="40640" marR="40640" indent="13716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7pPr>
      <a:lvl8pPr marL="40640" marR="40640" indent="16002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8pPr>
      <a:lvl9pPr marL="40640" marR="40640" indent="1828800" algn="l" defTabSz="9144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000" b="0" i="0" u="none" strike="noStrike" cap="none" spc="0" baseline="0">
          <a:ln>
            <a:noFill/>
          </a:ln>
          <a:solidFill>
            <a:srgbClr val="FFFFFF"/>
          </a:solidFill>
          <a:uFill>
            <a:solidFill>
              <a:srgbClr val="FFFFFF"/>
            </a:solidFill>
          </a:uFill>
          <a:latin typeface="+mn-lt"/>
          <a:ea typeface="+mn-ea"/>
          <a:cs typeface="+mn-cs"/>
          <a:sym typeface="Verdana"/>
        </a:defRPr>
      </a:lvl9pPr>
    </p:titleStyle>
    <p:bodyStyle>
      <a:lvl1pPr marL="383540" marR="40640" indent="-3429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1pPr>
      <a:lvl2pPr marL="847089" marR="40640" indent="-349249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2pPr>
      <a:lvl3pPr marL="1234439" marR="40640" indent="-279400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3pPr>
      <a:lvl4pPr marL="17714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4pPr>
      <a:lvl5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5pPr>
      <a:lvl6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6pPr>
      <a:lvl7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7pPr>
      <a:lvl8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8pPr>
      <a:lvl9pPr marL="2228668" marR="40640" indent="-359228" algn="l" defTabSz="914400" rtl="0" eaLnBrk="1" latinLnBrk="0" hangingPunct="1">
        <a:lnSpc>
          <a:spcPct val="100000"/>
        </a:lnSpc>
        <a:spcBef>
          <a:spcPts val="500"/>
        </a:spcBef>
        <a:spcAft>
          <a:spcPts val="0"/>
        </a:spcAft>
        <a:buClrTx/>
        <a:buSzPct val="100000"/>
        <a:buFontTx/>
        <a:buChar char="•"/>
        <a:tabLst/>
        <a:defRPr sz="2200" b="0" i="0" u="none" strike="noStrike" cap="none" spc="0" baseline="0">
          <a:ln>
            <a:noFill/>
          </a:ln>
          <a:solidFill>
            <a:srgbClr val="000000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Verdana"/>
        </a:defRPr>
      </a:lvl9pPr>
    </p:bodyStyle>
    <p:otherStyle>
      <a:lvl1pPr marL="0" marR="0" indent="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1pPr>
      <a:lvl2pPr marL="0" marR="0" indent="228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2pPr>
      <a:lvl3pPr marL="0" marR="0" indent="457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3pPr>
      <a:lvl4pPr marL="0" marR="0" indent="685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4pPr>
      <a:lvl5pPr marL="0" marR="0" indent="9144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5pPr>
      <a:lvl6pPr marL="0" marR="0" indent="11430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6pPr>
      <a:lvl7pPr marL="0" marR="0" indent="13716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7pPr>
      <a:lvl8pPr marL="0" marR="0" indent="16002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8pPr>
      <a:lvl9pPr marL="0" marR="0" indent="1828800" algn="ctr" defTabSz="5842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ln>
            <a:noFill/>
          </a:ln>
          <a:solidFill>
            <a:schemeClr val="tx1"/>
          </a:solidFill>
          <a:uFill>
            <a:solidFill>
              <a:srgbClr val="000000"/>
            </a:solidFill>
          </a:u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ftp.pwg.org/pub/pwg/ipp/whitepaper/wp-job-password-repertoire-20160101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78535-39B4-734A-A344-682FF0125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IPP Job Storage 2.0: Fixing JPS2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F9F12-0EC8-E74F-8645-7E69F3E79E1E}"/>
              </a:ext>
            </a:extLst>
          </p:cNvPr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  <a:p>
            <a:r>
              <a:rPr lang="en-US" sz="2000" dirty="0"/>
              <a:t>Smith Kennedy, HP Inc.</a:t>
            </a:r>
          </a:p>
          <a:p>
            <a:r>
              <a:rPr lang="en-US" sz="2000" dirty="0"/>
              <a:t>2018-11-16</a:t>
            </a:r>
          </a:p>
        </p:txBody>
      </p:sp>
    </p:spTree>
    <p:extLst>
      <p:ext uri="{BB962C8B-B14F-4D97-AF65-F5344CB8AC3E}">
        <p14:creationId xmlns:p14="http://schemas.microsoft.com/office/powerpoint/2010/main" val="165791914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A7BC6-0B13-6D4C-A092-EADF5CC3B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JPS2 – What's wrong with it? (1/2)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5F3A1F-9BE1-E349-A29D-BC0BB75430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Job Save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/>
              <a:t>Feature solution</a:t>
            </a:r>
            <a:r>
              <a:rPr lang="en-US" baseline="0" dirty="0"/>
              <a:t> did not fully satisfy the requirements from the use cases</a:t>
            </a:r>
          </a:p>
          <a:p>
            <a:endParaRPr lang="en-US" baseline="0" dirty="0"/>
          </a:p>
          <a:p>
            <a:r>
              <a:rPr lang="en-US" dirty="0"/>
              <a:t>Proof Print </a:t>
            </a:r>
            <a:r>
              <a:rPr lang="en-US" dirty="0">
                <a:sym typeface="Wingdings" pitchFamily="2" charset="2"/>
              </a:rPr>
              <a:t> Retention time duration for Proof Print Jobs is ambiguous</a:t>
            </a:r>
            <a:endParaRPr lang="en-US" dirty="0"/>
          </a:p>
          <a:p>
            <a:endParaRPr lang="en-US" dirty="0"/>
          </a:p>
          <a:p>
            <a:r>
              <a:rPr lang="en-US" dirty="0"/>
              <a:t>"job-password" feature is incompatible with both the Job Save and Proof Print features</a:t>
            </a:r>
            <a:endParaRPr lang="en-US" baseline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950A1-B7D5-3B41-ADE1-B29082217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02935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A7BC6-0B13-6D4C-A092-EADF5CC3B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JPS2 – What's wrong with it? (2/2)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5F3A1F-9BE1-E349-A29D-BC0BB75430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/>
              <a:t>Issues identified at August 2018 F2F:</a:t>
            </a:r>
          </a:p>
          <a:p>
            <a:pPr lvl="1"/>
            <a:r>
              <a:rPr lang="en-US" dirty="0"/>
              <a:t>job-save-disposition does not create a Saved Job as defined in</a:t>
            </a:r>
            <a:r>
              <a:rPr lang="en-US" baseline="0" dirty="0"/>
              <a:t> </a:t>
            </a:r>
            <a:r>
              <a:rPr lang="en-US" dirty="0"/>
              <a:t>JPS2, it saves the output to the specified destination (which may or may not be sufficient to recreate the original Job - all implementation-specific, determined by output mimeMediaType)</a:t>
            </a:r>
          </a:p>
          <a:p>
            <a:pPr lvl="1"/>
            <a:r>
              <a:rPr lang="en-US" dirty="0"/>
              <a:t>No way to specify a serialized IPP object representation (application/</a:t>
            </a:r>
            <a:r>
              <a:rPr lang="en-US" dirty="0" err="1"/>
              <a:t>ipp</a:t>
            </a:r>
            <a:r>
              <a:rPr lang="en-US" dirty="0"/>
              <a:t> is a message format, not a serialization format)</a:t>
            </a:r>
          </a:p>
          <a:p>
            <a:pPr lvl="1"/>
            <a:r>
              <a:rPr lang="en-US" dirty="0"/>
              <a:t>proof-print asks for a Job to be retained but does not guarantee it is retained indefinitely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6950A1-B7D5-3B41-ADE1-B290822171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534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F765F-EE32-2C44-8FC1-3F3DBB192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JPS2v2: Goals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CE6E21-77E0-0F46-BA17-F2CCE9426CD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7840" indent="-457200">
              <a:buFont typeface="+mj-lt"/>
              <a:buAutoNum type="arabicPeriod"/>
            </a:pPr>
            <a:r>
              <a:rPr lang="en-US" dirty="0"/>
              <a:t>Develop a system of attributes that can be used together to support the Job Storage, Proof Print, and Reprint Job use cases from 5100.11-2010 along with those in this deck and other relevant additions. The system MUST resolve all the ambiguity</a:t>
            </a:r>
            <a:r>
              <a:rPr lang="en-US" baseline="0" dirty="0"/>
              <a:t> and incompatibility issues described earlier.</a:t>
            </a:r>
          </a:p>
          <a:p>
            <a:pPr marL="497840" indent="-457200">
              <a:buFont typeface="+mj-lt"/>
              <a:buAutoNum type="arabicPeriod"/>
            </a:pPr>
            <a:endParaRPr lang="en-US" baseline="0" dirty="0"/>
          </a:p>
          <a:p>
            <a:pPr marL="497840" indent="-457200">
              <a:buFont typeface="+mj-lt"/>
              <a:buAutoNum type="arabicPeriod"/>
            </a:pPr>
            <a:r>
              <a:rPr lang="en-US" baseline="0" dirty="0"/>
              <a:t>Clean up and deprecate whatever attributes are displaced</a:t>
            </a:r>
            <a:r>
              <a:rPr lang="en-US" dirty="0"/>
              <a:t> by this new solution</a:t>
            </a:r>
          </a:p>
          <a:p>
            <a:pPr marL="497840" indent="-457200">
              <a:buFont typeface="+mj-lt"/>
              <a:buAutoNum type="arabicPeriod"/>
            </a:pPr>
            <a:endParaRPr lang="en-US" dirty="0"/>
          </a:p>
          <a:p>
            <a:pPr marL="497840" indent="-457200">
              <a:buFont typeface="+mj-lt"/>
              <a:buAutoNum type="arabicPeriod"/>
            </a:pPr>
            <a:r>
              <a:rPr lang="en-US" dirty="0"/>
              <a:t>Resolve any errata / editorial issues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004E6-AADA-B144-B16D-B1B721013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891320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B8C68-D885-C443-B507-86DCB2FE0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Use Cases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D727B8-6CDB-A644-9C44-56B5D9C807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Hold Job Until User Release</a:t>
            </a:r>
          </a:p>
          <a:p>
            <a:pPr lvl="1"/>
            <a:r>
              <a:rPr lang="en-US" dirty="0"/>
              <a:t>Using User authentication</a:t>
            </a:r>
          </a:p>
          <a:p>
            <a:pPr lvl="1"/>
            <a:r>
              <a:rPr lang="en-US" dirty="0"/>
              <a:t>Using Job authentication</a:t>
            </a:r>
          </a:p>
          <a:p>
            <a:pPr lvl="2"/>
            <a:r>
              <a:rPr lang="en-US" dirty="0"/>
              <a:t>"job-password" or new "job-print-password"</a:t>
            </a:r>
          </a:p>
          <a:p>
            <a:pPr lvl="1"/>
            <a:endParaRPr lang="en-US" dirty="0"/>
          </a:p>
          <a:p>
            <a:r>
              <a:rPr lang="en-US" dirty="0"/>
              <a:t>Job Save With Password</a:t>
            </a:r>
          </a:p>
          <a:p>
            <a:pPr lvl="2"/>
            <a:endParaRPr lang="en-US" dirty="0"/>
          </a:p>
          <a:p>
            <a:r>
              <a:rPr lang="en-US" dirty="0"/>
              <a:t>Proof Print</a:t>
            </a:r>
          </a:p>
          <a:p>
            <a:pPr lvl="1"/>
            <a:r>
              <a:rPr lang="en-US" dirty="0"/>
              <a:t>Job Retention Duration (new "job-retain-until" and "job-retain-until-time" attributes)</a:t>
            </a:r>
          </a:p>
          <a:p>
            <a:endParaRPr lang="en-US" dirty="0"/>
          </a:p>
          <a:p>
            <a:r>
              <a:rPr lang="en-US" dirty="0"/>
              <a:t>Use Cases in 5100.11 (Proof Print, Job Save, Reprint Job)</a:t>
            </a:r>
          </a:p>
          <a:p>
            <a:pPr lvl="1"/>
            <a:r>
              <a:rPr lang="en-US" dirty="0"/>
              <a:t>Mostly adequate but not clearly satisfied by the IPP attribute semantics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ABB5FA-64D9-8D42-B487-04F07BACAD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679082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EF64E-68B4-B147-B7BE-63D9D5C83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Requirements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BD598-B47B-5947-80CB-A54B10495C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Hold</a:t>
            </a:r>
            <a:r>
              <a:rPr lang="en-US" baseline="0" dirty="0"/>
              <a:t> a Pending Job</a:t>
            </a:r>
            <a:r>
              <a:rPr lang="en-US" dirty="0"/>
              <a:t> (not really a "stored job")</a:t>
            </a:r>
            <a:endParaRPr lang="en-US" baseline="0" dirty="0"/>
          </a:p>
          <a:p>
            <a:pPr lvl="1"/>
            <a:r>
              <a:rPr lang="en-US" dirty="0"/>
              <a:t>Submitted Job stays in 'pending-held' or 'pending' until "released"</a:t>
            </a:r>
          </a:p>
          <a:p>
            <a:pPr lvl="2"/>
            <a:r>
              <a:rPr lang="en-US" dirty="0"/>
              <a:t>Release via IPP</a:t>
            </a:r>
          </a:p>
          <a:p>
            <a:pPr lvl="2"/>
            <a:r>
              <a:rPr lang="en-US" dirty="0"/>
              <a:t>Release via non-IPP (control panel, management console)</a:t>
            </a:r>
          </a:p>
          <a:p>
            <a:pPr lvl="1"/>
            <a:r>
              <a:rPr lang="en-US" dirty="0"/>
              <a:t>Release </a:t>
            </a:r>
            <a:r>
              <a:rPr lang="en-US" u="sng" dirty="0"/>
              <a:t>MAY</a:t>
            </a:r>
            <a:r>
              <a:rPr lang="en-US" dirty="0"/>
              <a:t> be guarded by a password (</a:t>
            </a:r>
            <a:r>
              <a:rPr lang="en-US" baseline="0" dirty="0"/>
              <a:t>alphanumeric or n</a:t>
            </a:r>
            <a:r>
              <a:rPr lang="en-US" dirty="0"/>
              <a:t>umeric-only) but not required</a:t>
            </a:r>
          </a:p>
          <a:p>
            <a:endParaRPr lang="en-US" dirty="0"/>
          </a:p>
          <a:p>
            <a:r>
              <a:rPr lang="en-US" dirty="0"/>
              <a:t>Store a Job for later re-printing</a:t>
            </a:r>
          </a:p>
          <a:p>
            <a:pPr lvl="1"/>
            <a:r>
              <a:rPr lang="en-US" dirty="0"/>
              <a:t>Store Only or Print-and-Store (latter different than Proof Print)</a:t>
            </a:r>
          </a:p>
          <a:p>
            <a:pPr lvl="1"/>
            <a:r>
              <a:rPr lang="en-US" dirty="0"/>
              <a:t>Associate with user identity</a:t>
            </a:r>
          </a:p>
          <a:p>
            <a:endParaRPr lang="en-US" dirty="0"/>
          </a:p>
          <a:p>
            <a:r>
              <a:rPr lang="en-US" dirty="0"/>
              <a:t>Proof Print</a:t>
            </a:r>
          </a:p>
          <a:p>
            <a:pPr lvl="1"/>
            <a:r>
              <a:rPr lang="en-US" dirty="0"/>
              <a:t>Print one copy of a multiple copy job for review; release remaining copies, to be printed potentially from other input source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20FE20-45FF-BF4B-8789-5419959A53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60045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546BE-4ABE-D445-A507-4FA923203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5100.11</a:t>
            </a:r>
            <a:r>
              <a:rPr lang="en-US" baseline="0" dirty="0"/>
              <a:t> – </a:t>
            </a:r>
            <a:r>
              <a:rPr lang="en-US" dirty="0"/>
              <a:t>Deprecations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33A783-7CFD-A644-B972-5661446533D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"job-save"</a:t>
            </a:r>
          </a:p>
          <a:p>
            <a:pPr lvl="1"/>
            <a:r>
              <a:rPr lang="en-US" dirty="0">
                <a:sym typeface="Wingdings" pitchFamily="2" charset="2"/>
              </a:rPr>
              <a:t>Doesn't satisfy all the use case requirements</a:t>
            </a:r>
          </a:p>
          <a:p>
            <a:pPr lvl="1"/>
            <a:r>
              <a:rPr lang="en-US" dirty="0">
                <a:sym typeface="Wingdings" pitchFamily="2" charset="2"/>
              </a:rPr>
              <a:t>Existing definition has polluted semantics and expectations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"proof-print"</a:t>
            </a:r>
          </a:p>
          <a:p>
            <a:pPr lvl="1"/>
            <a:r>
              <a:rPr lang="en-US" dirty="0">
                <a:sym typeface="Wingdings" pitchFamily="2" charset="2"/>
              </a:rPr>
              <a:t>Intersects with "job-save" in certain ways that are vaguely defined</a:t>
            </a:r>
          </a:p>
          <a:p>
            <a:pPr lvl="1"/>
            <a:r>
              <a:rPr lang="en-US" dirty="0">
                <a:sym typeface="Wingdings" pitchFamily="2" charset="2"/>
              </a:rPr>
              <a:t>Retention duration is not clearly defined (implementation-specific)</a:t>
            </a:r>
          </a:p>
          <a:p>
            <a:endParaRPr lang="en-US" dirty="0">
              <a:sym typeface="Wingdings" pitchFamily="2" charset="2"/>
            </a:endParaRPr>
          </a:p>
          <a:p>
            <a:r>
              <a:rPr lang="en-US" dirty="0">
                <a:sym typeface="Wingdings" pitchFamily="2" charset="2"/>
              </a:rPr>
              <a:t>"job-password" / "job-password-encryption"?</a:t>
            </a:r>
          </a:p>
          <a:p>
            <a:pPr lvl="1"/>
            <a:r>
              <a:rPr lang="en-US" dirty="0">
                <a:sym typeface="Wingdings" pitchFamily="2" charset="2"/>
              </a:rPr>
              <a:t>Does this need to be deprecated? Or does it do what we want it to do for the Hold Job case?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D450DF-6FB0-ED4B-B651-41F48E8D4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082477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2CAB7-993D-6543-824A-30CA891C4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5100.11 – Additions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66A214-8EBA-4643-A46C-3662B956CD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/>
              <a:t>"job-password-repertoire"</a:t>
            </a:r>
          </a:p>
          <a:p>
            <a:pPr lvl="1"/>
            <a:r>
              <a:rPr lang="en-US" dirty="0"/>
              <a:t>Defined in </a:t>
            </a:r>
            <a:r>
              <a:rPr lang="en-US" u="sng" dirty="0">
                <a:solidFill>
                  <a:srgbClr val="23527C"/>
                </a:solidFill>
                <a:latin typeface="lucida grande" panose="020B0600040502020204" pitchFamily="34" charset="0"/>
                <a:hlinkClick r:id="rId3"/>
              </a:rPr>
              <a:t>IPP Job Password Repertoire</a:t>
            </a:r>
            <a:endParaRPr lang="en-US" dirty="0"/>
          </a:p>
          <a:p>
            <a:pPr lvl="1"/>
            <a:r>
              <a:rPr lang="en-US" dirty="0"/>
              <a:t>Should be deprecated if "job-password" is deprecated</a:t>
            </a:r>
          </a:p>
          <a:p>
            <a:r>
              <a:rPr lang="en-US" dirty="0"/>
              <a:t>"job-retain-until"</a:t>
            </a:r>
            <a:r>
              <a:rPr lang="en-US" baseline="0" dirty="0"/>
              <a:t> (dateTime)</a:t>
            </a:r>
          </a:p>
          <a:p>
            <a:pPr lvl="1"/>
            <a:r>
              <a:rPr lang="en-US" dirty="0"/>
              <a:t>Discussed at the August F2F</a:t>
            </a:r>
          </a:p>
          <a:p>
            <a:pPr lvl="0"/>
            <a:r>
              <a:rPr lang="en-US" dirty="0"/>
              <a:t>Replacement</a:t>
            </a:r>
            <a:r>
              <a:rPr lang="en-US" baseline="0" dirty="0"/>
              <a:t> for "job-save" and "proof-print"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A2319-C3C8-C74F-AEA8-F41EAEDE2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034235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373EA-F090-9C43-8BC7-CAF5B496C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5086F8-B0A5-914E-92D8-1299040E31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Email discussion to discuss proposals for new attributes and semantics</a:t>
            </a:r>
          </a:p>
          <a:p>
            <a:r>
              <a:rPr lang="en-US" dirty="0"/>
              <a:t>New draft to be produced for review </a:t>
            </a:r>
            <a:r>
              <a:rPr lang="en-US"/>
              <a:t>in January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B4F152-A9FD-0040-85FF-05A76AE9B9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63246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pwg-plenary-template-2018-10-19.pptx" id="{01FCAC31-32E7-CC43-8CE9-644A2A9C281E}" vid="{B12FF421-99B9-0C4C-B8C7-9CBD070133C0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Verdana"/>
        <a:ea typeface="Verdana"/>
        <a:cs typeface="Verdana"/>
      </a:majorFont>
      <a:minorFont>
        <a:latin typeface="Verdana"/>
        <a:ea typeface="Verdana"/>
        <a:cs typeface="Verdan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A941"/>
        </a:solidFill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525" cap="flat">
          <a:solidFill>
            <a:srgbClr val="000000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40640" marR="4064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>
              <a:solidFill>
                <a:srgbClr val="000000"/>
              </a:solidFill>
            </a:uFill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</Template>
  <TotalTime>2531</TotalTime>
  <Words>547</Words>
  <Application>Microsoft Macintosh PowerPoint</Application>
  <PresentationFormat>On-screen Show (4:3)</PresentationFormat>
  <Paragraphs>76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lucida grande</vt:lpstr>
      <vt:lpstr>lucida grande</vt:lpstr>
      <vt:lpstr>Verdana</vt:lpstr>
      <vt:lpstr>White</vt:lpstr>
      <vt:lpstr>IPP Job Storage 2.0: Fixing JPS2</vt:lpstr>
      <vt:lpstr>JPS2 – What's wrong with it? (1/2)</vt:lpstr>
      <vt:lpstr>JPS2 – What's wrong with it? (2/2)</vt:lpstr>
      <vt:lpstr>JPS2v2: Goals</vt:lpstr>
      <vt:lpstr>Target Use Cases</vt:lpstr>
      <vt:lpstr>System Requirements</vt:lpstr>
      <vt:lpstr>5100.11 – Deprecations</vt:lpstr>
      <vt:lpstr>5100.11 – Additions</vt:lpstr>
      <vt:lpstr>Next Steps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IPP Job Storage 2.0: Fixing JPS2</dc:title>
  <dc:subject/>
  <dc:creator>Kennedy, Smith (Wireless  &amp; Standards Architect)</dc:creator>
  <cp:keywords/>
  <dc:description/>
  <cp:lastModifiedBy>Kennedy, Smith (Wireless  &amp; Standards Architect)</cp:lastModifiedBy>
  <cp:revision>30</cp:revision>
  <cp:lastPrinted>2018-11-14T01:58:35Z</cp:lastPrinted>
  <dcterms:created xsi:type="dcterms:W3CDTF">2018-11-12T14:58:45Z</dcterms:created>
  <dcterms:modified xsi:type="dcterms:W3CDTF">2018-11-15T16:24:38Z</dcterms:modified>
  <cp:category/>
</cp:coreProperties>
</file>