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0" r:id="rId4"/>
    <p:sldId id="265" r:id="rId5"/>
    <p:sldId id="261" r:id="rId6"/>
    <p:sldId id="259" r:id="rId7"/>
    <p:sldId id="270" r:id="rId8"/>
    <p:sldId id="269" r:id="rId9"/>
    <p:sldId id="268" r:id="rId10"/>
    <p:sldId id="262" r:id="rId11"/>
    <p:sldId id="266" r:id="rId12"/>
    <p:sldId id="267" r:id="rId13"/>
    <p:sldId id="263" r:id="rId14"/>
    <p:sldId id="264" r:id="rId15"/>
  </p:sldIdLst>
  <p:sldSz cx="10160000" cy="571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40640" marR="4064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40640" marR="40640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40640" marR="40640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40640" marR="40640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40640" marR="4064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40640" marR="40640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40640" marR="40640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40640" marR="40640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40640" marR="4064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FB7"/>
    <a:srgbClr val="F9F187"/>
    <a:srgbClr val="F9E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6BD656-E8AA-2C47-AAE8-E8A3C3426A8C}" v="2" dt="2024-09-12T20:02:15.786"/>
  </p1510:revLst>
</p1510:revInfo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34"/>
    <p:restoredTop sz="96633"/>
  </p:normalViewPr>
  <p:slideViewPr>
    <p:cSldViewPr snapToGrid="0" snapToObjects="1">
      <p:cViewPr varScale="1">
        <p:scale>
          <a:sx n="164" d="100"/>
          <a:sy n="164" d="100"/>
        </p:scale>
        <p:origin x="192" y="160"/>
      </p:cViewPr>
      <p:guideLst>
        <p:guide orient="horz" pos="1800"/>
        <p:guide pos="3200"/>
      </p:guideLst>
    </p:cSldViewPr>
  </p:slideViewPr>
  <p:outlineViewPr>
    <p:cViewPr>
      <p:scale>
        <a:sx n="33" d="100"/>
        <a:sy n="33" d="100"/>
      </p:scale>
      <p:origin x="0" y="-411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89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14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465667" y="2137835"/>
            <a:ext cx="5569153" cy="5128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 b="1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r>
              <a:rPr sz="3333"/>
              <a:t>The Printer Working Group</a:t>
            </a:r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508000" y="2656418"/>
            <a:ext cx="9144000" cy="10583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2" name="Shape 22"/>
          <p:cNvSpPr>
            <a:spLocks noGrp="1"/>
          </p:cNvSpPr>
          <p:nvPr>
            <p:ph type="body" sz="half" idx="1" hasCustomPrompt="1"/>
          </p:nvPr>
        </p:nvSpPr>
        <p:spPr>
          <a:xfrm>
            <a:off x="508000" y="3996267"/>
            <a:ext cx="9144000" cy="1401234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SzTx/>
              <a:buNone/>
              <a:defRPr sz="1800"/>
            </a:lvl1pPr>
            <a:lvl2pPr marL="0" indent="0">
              <a:buSzTx/>
              <a:buNone/>
              <a:defRPr sz="1800"/>
            </a:lvl2pPr>
            <a:lvl3pPr marL="0" indent="0">
              <a:buSzTx/>
              <a:buNone/>
              <a:defRPr sz="1800"/>
            </a:lvl3pPr>
            <a:lvl4pPr marL="0" indent="0">
              <a:buSzTx/>
              <a:buNone/>
              <a:defRPr sz="1800"/>
            </a:lvl4pPr>
            <a:lvl5pPr marL="0" indent="0">
              <a:buSzTx/>
              <a:buNone/>
              <a:defRPr sz="1800"/>
            </a:lvl5pPr>
          </a:lstStyle>
          <a:p>
            <a:r>
              <a:rPr lang="en-US"/>
              <a:t>Author1, </a:t>
            </a:r>
            <a:r>
              <a:rPr lang="en-US" dirty="0"/>
              <a:t>Affiliation</a:t>
            </a:r>
            <a:endParaRPr dirty="0"/>
          </a:p>
          <a:p>
            <a:pPr lvl="1"/>
            <a:r>
              <a:rPr lang="en-US" dirty="0"/>
              <a:t>Author2, Affiliation</a:t>
            </a:r>
            <a:endParaRPr dirty="0"/>
          </a:p>
          <a:p>
            <a:pPr lvl="2"/>
            <a:r>
              <a:rPr lang="en-US" dirty="0"/>
              <a:t>Date</a:t>
            </a:r>
            <a:endParaRPr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D980CBF-79B9-B3A3-FB47-870C56C31910}"/>
              </a:ext>
            </a:extLst>
          </p:cNvPr>
          <p:cNvGrpSpPr/>
          <p:nvPr userDrawn="1"/>
        </p:nvGrpSpPr>
        <p:grpSpPr>
          <a:xfrm>
            <a:off x="465667" y="294988"/>
            <a:ext cx="1840494" cy="1837161"/>
            <a:chOff x="457200" y="368545"/>
            <a:chExt cx="1840494" cy="1837161"/>
          </a:xfrm>
        </p:grpSpPr>
        <p:pic>
          <p:nvPicPr>
            <p:cNvPr id="9" name="pwg-transparency.png">
              <a:extLst>
                <a:ext uri="{FF2B5EF4-FFF2-40B4-BE49-F238E27FC236}">
                  <a16:creationId xmlns:a16="http://schemas.microsoft.com/office/drawing/2014/main" id="{029DA0FF-97E6-2A1A-750F-D4E4B7A93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57200" y="368545"/>
              <a:ext cx="1586365" cy="1723850"/>
            </a:xfrm>
            <a:prstGeom prst="rect">
              <a:avLst/>
            </a:prstGeom>
          </p:spPr>
        </p:pic>
        <p:sp>
          <p:nvSpPr>
            <p:cNvPr id="10" name="Shape 20">
              <a:extLst>
                <a:ext uri="{FF2B5EF4-FFF2-40B4-BE49-F238E27FC236}">
                  <a16:creationId xmlns:a16="http://schemas.microsoft.com/office/drawing/2014/main" id="{6BBBDCAA-D9BC-3B08-090D-6DB6CA32669B}"/>
                </a:ext>
              </a:extLst>
            </p:cNvPr>
            <p:cNvSpPr/>
            <p:nvPr/>
          </p:nvSpPr>
          <p:spPr>
            <a:xfrm>
              <a:off x="2043565" y="1979084"/>
              <a:ext cx="254129" cy="22662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2333" tIns="42333" rIns="42333" bIns="42333">
              <a:spAutoFit/>
            </a:bodyPr>
            <a:lstStyle>
              <a:lvl1pPr>
                <a:defRPr sz="1100"/>
              </a:lvl1pPr>
            </a:lstStyle>
            <a:p>
              <a:r>
                <a:rPr sz="917" dirty="0"/>
                <a:t>®</a:t>
              </a:r>
            </a:p>
          </p:txBody>
        </p:sp>
      </p:grp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>
              <a:defRPr sz="2222"/>
            </a:lvl1pPr>
            <a:lvl3pPr>
              <a:defRPr sz="1778"/>
            </a:lvl3pPr>
            <a:lvl5pPr>
              <a:defRPr sz="1333"/>
            </a:lvl5pPr>
          </a:lstStyle>
          <a:p>
            <a:r>
              <a:rPr lang="en-US" dirty="0"/>
              <a:t>Body Level One</a:t>
            </a:r>
          </a:p>
          <a:p>
            <a:pPr lvl="1"/>
            <a:r>
              <a:rPr lang="en-US" dirty="0"/>
              <a:t>Body Level Two</a:t>
            </a:r>
          </a:p>
          <a:p>
            <a:pPr lvl="2"/>
            <a:r>
              <a:rPr lang="en-US" dirty="0"/>
              <a:t>Body Level Three</a:t>
            </a:r>
          </a:p>
          <a:p>
            <a:pPr lvl="3"/>
            <a:r>
              <a:rPr lang="en-US" dirty="0"/>
              <a:t>Body Level Four</a:t>
            </a:r>
          </a:p>
          <a:p>
            <a:pPr lvl="4"/>
            <a:r>
              <a:rPr lang="en-US" dirty="0"/>
              <a:t>Body Level Five</a:t>
            </a:r>
          </a:p>
        </p:txBody>
      </p:sp>
      <p:sp>
        <p:nvSpPr>
          <p:cNvPr id="5" name="Shape 307">
            <a:extLst>
              <a:ext uri="{FF2B5EF4-FFF2-40B4-BE49-F238E27FC236}">
                <a16:creationId xmlns:a16="http://schemas.microsoft.com/office/drawing/2014/main" id="{8BA6A6C4-804A-5E49-836A-CE31D6452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17946" y="5524500"/>
            <a:ext cx="642054" cy="1905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algn="ctr">
              <a:defRPr sz="833"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300">
            <a:extLst>
              <a:ext uri="{FF2B5EF4-FFF2-40B4-BE49-F238E27FC236}">
                <a16:creationId xmlns:a16="http://schemas.microsoft.com/office/drawing/2014/main" id="{B67249C2-F919-FB43-A3E8-432384B3F9C2}"/>
              </a:ext>
            </a:extLst>
          </p:cNvPr>
          <p:cNvSpPr/>
          <p:nvPr userDrawn="1"/>
        </p:nvSpPr>
        <p:spPr>
          <a:xfrm>
            <a:off x="0" y="5524500"/>
            <a:ext cx="10160000" cy="190500"/>
          </a:xfrm>
          <a:prstGeom prst="rect">
            <a:avLst/>
          </a:prstGeom>
          <a:solidFill>
            <a:srgbClr val="5D6FB7"/>
          </a:solidFill>
          <a:ln>
            <a:miter lim="400000"/>
          </a:ln>
        </p:spPr>
        <p:txBody>
          <a:bodyPr lIns="47037" tIns="47037" rIns="47037" bIns="47037" anchor="ctr"/>
          <a:lstStyle/>
          <a:p>
            <a:endParaRPr sz="1481"/>
          </a:p>
        </p:txBody>
      </p:sp>
      <p:sp>
        <p:nvSpPr>
          <p:cNvPr id="2" name="Shape 2"/>
          <p:cNvSpPr/>
          <p:nvPr/>
        </p:nvSpPr>
        <p:spPr>
          <a:xfrm>
            <a:off x="0" y="0"/>
            <a:ext cx="10160000" cy="952500"/>
          </a:xfrm>
          <a:prstGeom prst="rect">
            <a:avLst/>
          </a:prstGeom>
          <a:solidFill>
            <a:srgbClr val="5D6FB7"/>
          </a:solidFill>
        </p:spPr>
        <p:txBody>
          <a:bodyPr lIns="47037" tIns="47037" rIns="47037" bIns="47037" anchor="ctr"/>
          <a:lstStyle/>
          <a:p>
            <a:endParaRPr sz="1481"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508000" y="1143001"/>
            <a:ext cx="9144000" cy="42756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508000" y="38364"/>
            <a:ext cx="8410222" cy="846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/>
          <a:lstStyle/>
          <a:p>
            <a:r>
              <a:t>Title Text</a:t>
            </a:r>
          </a:p>
        </p:txBody>
      </p:sp>
      <p:sp>
        <p:nvSpPr>
          <p:cNvPr id="14" name="Shape 303">
            <a:extLst>
              <a:ext uri="{FF2B5EF4-FFF2-40B4-BE49-F238E27FC236}">
                <a16:creationId xmlns:a16="http://schemas.microsoft.com/office/drawing/2014/main" id="{D6751747-1FDD-7544-A3EA-07F79A4C8066}"/>
              </a:ext>
            </a:extLst>
          </p:cNvPr>
          <p:cNvSpPr/>
          <p:nvPr userDrawn="1"/>
        </p:nvSpPr>
        <p:spPr>
          <a:xfrm>
            <a:off x="141111" y="5544381"/>
            <a:ext cx="9496778" cy="142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sz="926" dirty="0"/>
              <a:t>Copyright © </a:t>
            </a:r>
            <a:r>
              <a:rPr lang="en-US" sz="926" dirty="0"/>
              <a:t>2024 The Printer Working Group</a:t>
            </a:r>
            <a:r>
              <a:rPr sz="926" dirty="0"/>
              <a:t>. All rights reserved. The IPP Everywhere and PWG logos are registered trademarks of the IEEE-ISTO.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E1A0CF4-CF6B-CDAD-7C78-51B39D2AF287}"/>
              </a:ext>
            </a:extLst>
          </p:cNvPr>
          <p:cNvGrpSpPr/>
          <p:nvPr userDrawn="1"/>
        </p:nvGrpSpPr>
        <p:grpSpPr>
          <a:xfrm>
            <a:off x="9155479" y="105833"/>
            <a:ext cx="767263" cy="740833"/>
            <a:chOff x="8237460" y="105833"/>
            <a:chExt cx="767263" cy="740833"/>
          </a:xfrm>
        </p:grpSpPr>
        <p:pic>
          <p:nvPicPr>
            <p:cNvPr id="5" name="pwg-4dark-bkgrnd-transparency.png">
              <a:extLst>
                <a:ext uri="{FF2B5EF4-FFF2-40B4-BE49-F238E27FC236}">
                  <a16:creationId xmlns:a16="http://schemas.microsoft.com/office/drawing/2014/main" id="{A43B0F66-6107-6188-629F-7E6CFBF11D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237460" y="105833"/>
              <a:ext cx="709083" cy="740833"/>
            </a:xfrm>
            <a:prstGeom prst="rect">
              <a:avLst/>
            </a:prstGeom>
          </p:spPr>
        </p:pic>
        <p:sp>
          <p:nvSpPr>
            <p:cNvPr id="9" name="Shape 6">
              <a:extLst>
                <a:ext uri="{FF2B5EF4-FFF2-40B4-BE49-F238E27FC236}">
                  <a16:creationId xmlns:a16="http://schemas.microsoft.com/office/drawing/2014/main" id="{4DDDDEC7-51B7-DA0D-B669-E02DD1D9D25C}"/>
                </a:ext>
              </a:extLst>
            </p:cNvPr>
            <p:cNvSpPr/>
            <p:nvPr/>
          </p:nvSpPr>
          <p:spPr>
            <a:xfrm>
              <a:off x="8756044" y="675419"/>
              <a:ext cx="248679" cy="16243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2333" tIns="42333" rIns="42333" bIns="42333">
              <a:spAutoFit/>
            </a:bodyPr>
            <a:lstStyle>
              <a:lvl1pPr marL="57799" marR="57799" defTabSz="1295400">
                <a:defRPr sz="600"/>
              </a:lvl1pPr>
            </a:lstStyle>
            <a:p>
              <a:r>
                <a:rPr sz="500"/>
                <a:t>®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marL="37627" marR="37627" indent="0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37627" marR="37627" indent="211656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37627" marR="37627" indent="423312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37627" marR="37627" indent="634968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37627" marR="37627" indent="846625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37627" marR="37627" indent="1058281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37627" marR="37627" indent="1269936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37627" marR="37627" indent="1481593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37627" marR="37627" indent="1693249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55112" marR="37627" indent="-317485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784302" marR="37627" indent="-32336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142942" marR="37627" indent="-258691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640166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11656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23312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34968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846625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058281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269936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481593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693249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56444" rIns="56444" bIns="56444" anchor="b"/>
          <a:lstStyle/>
          <a:p>
            <a:r>
              <a:rPr lang="en-US" dirty="0"/>
              <a:t>IPP Firmware Update Extensions:</a:t>
            </a:r>
            <a:br>
              <a:rPr lang="en-US" dirty="0"/>
            </a:br>
            <a:r>
              <a:rPr lang="en-US" dirty="0"/>
              <a:t>Registration Options</a:t>
            </a:r>
            <a:endParaRPr dirty="0"/>
          </a:p>
        </p:txBody>
      </p:sp>
      <p:sp>
        <p:nvSpPr>
          <p:cNvPr id="74" name="Shape 74"/>
          <p:cNvSpPr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Smith Kennedy, HP Inc.</a:t>
            </a:r>
          </a:p>
          <a:p>
            <a:r>
              <a:rPr lang="en-US" dirty="0"/>
              <a:t>2024-08-29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B7814-3DA3-7D89-9BED-982793F6F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Firmware Update</a:t>
            </a:r>
            <a:br>
              <a:rPr lang="en-US" dirty="0"/>
            </a:br>
            <a:r>
              <a:rPr lang="en-US" dirty="0"/>
              <a:t>Model 3: Triggered Autonomous Device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5C07B-A4BB-ADF9-FDD3-0EC8C5C118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Case</a:t>
            </a:r>
          </a:p>
          <a:p>
            <a:pPr lvl="1"/>
            <a:r>
              <a:rPr lang="en-US" dirty="0"/>
              <a:t>Client requests Printer to Device checks for available firmware updates in Cloud</a:t>
            </a:r>
          </a:p>
          <a:p>
            <a:pPr lvl="1"/>
            <a:r>
              <a:rPr lang="en-US" dirty="0"/>
              <a:t>Device downloads firmware package and updates itself</a:t>
            </a:r>
          </a:p>
          <a:p>
            <a:endParaRPr lang="en-US" dirty="0"/>
          </a:p>
          <a:p>
            <a:r>
              <a:rPr lang="en-US" dirty="0"/>
              <a:t>IPP</a:t>
            </a:r>
          </a:p>
          <a:p>
            <a:pPr lvl="1"/>
            <a:r>
              <a:rPr lang="en-US" dirty="0"/>
              <a:t>Ability to query printer firmware state (5100.13)</a:t>
            </a:r>
          </a:p>
          <a:p>
            <a:pPr lvl="1"/>
            <a:r>
              <a:rPr lang="en-US" dirty="0"/>
              <a:t>Ability to request printer to check for firmware updates </a:t>
            </a:r>
            <a:r>
              <a:rPr lang="en-US" dirty="0">
                <a:solidFill>
                  <a:srgbClr val="FF0000"/>
                </a:solidFill>
              </a:rPr>
              <a:t>(NEW)</a:t>
            </a:r>
          </a:p>
          <a:p>
            <a:pPr lvl="1"/>
            <a:r>
              <a:rPr lang="en-US" dirty="0"/>
              <a:t>Ability to trigger device to perform a firmware self-update </a:t>
            </a:r>
            <a:r>
              <a:rPr lang="en-US" dirty="0">
                <a:solidFill>
                  <a:srgbClr val="FF0000"/>
                </a:solidFill>
              </a:rPr>
              <a:t>(NEW)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565CD-758D-A261-CC6A-BCBD437AAF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294226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138CA7-9CBC-BFDD-FE15-3F4A7BF573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>
            <a:extLst>
              <a:ext uri="{FF2B5EF4-FFF2-40B4-BE49-F238E27FC236}">
                <a16:creationId xmlns:a16="http://schemas.microsoft.com/office/drawing/2014/main" id="{AEE60BC1-C62E-9E25-DF91-CA62E5A93996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Firmware Update</a:t>
            </a:r>
            <a:br>
              <a:rPr lang="en-US" dirty="0"/>
            </a:br>
            <a:r>
              <a:rPr lang="en-US" dirty="0"/>
              <a:t>Model 4: Scheduled Autonomous Device</a:t>
            </a:r>
            <a:endParaRPr dirty="0"/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45FD08AE-6C6C-4C07-FC70-B2A8B484B4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78288" y="5820833"/>
            <a:ext cx="535046" cy="21166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11</a:t>
            </a:fld>
            <a:endParaRPr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76D74E4B-1A16-E6F1-E46F-51A2601AEF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717" y="2932680"/>
            <a:ext cx="1422879" cy="1422879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0EDEF473-F89C-C689-AF4D-226CCA89C2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06326" y="3099636"/>
            <a:ext cx="1403556" cy="1088966"/>
          </a:xfrm>
          <a:prstGeom prst="rect">
            <a:avLst/>
          </a:prstGeom>
        </p:spPr>
      </p:pic>
      <p:sp>
        <p:nvSpPr>
          <p:cNvPr id="7" name="Cloud 6">
            <a:extLst>
              <a:ext uri="{FF2B5EF4-FFF2-40B4-BE49-F238E27FC236}">
                <a16:creationId xmlns:a16="http://schemas.microsoft.com/office/drawing/2014/main" id="{5390D9FD-6A42-902A-A1E7-0AA505D2FDEB}"/>
              </a:ext>
            </a:extLst>
          </p:cNvPr>
          <p:cNvSpPr/>
          <p:nvPr/>
        </p:nvSpPr>
        <p:spPr>
          <a:xfrm>
            <a:off x="3707842" y="1261561"/>
            <a:ext cx="2644288" cy="1129947"/>
          </a:xfrm>
          <a:prstGeom prst="cloud">
            <a:avLst/>
          </a:prstGeom>
          <a:solidFill>
            <a:srgbClr val="FFA941"/>
          </a:solidFill>
          <a:ln w="9525" cap="flat">
            <a:solidFill>
              <a:srgbClr val="0000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rmAutofit fontScale="85000" lnSpcReduction="10000"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Manufacturer / Site</a:t>
            </a:r>
          </a:p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Firmware Repository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E2715F8-D298-96B5-F264-4B629F1513A8}"/>
              </a:ext>
            </a:extLst>
          </p:cNvPr>
          <p:cNvCxnSpPr>
            <a:cxnSpLocks/>
          </p:cNvCxnSpPr>
          <p:nvPr/>
        </p:nvCxnSpPr>
        <p:spPr>
          <a:xfrm flipH="1" flipV="1">
            <a:off x="6352130" y="2160396"/>
            <a:ext cx="973118" cy="864158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ysDash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E0F1E99-1F27-3FF7-0550-5318F7CA0732}"/>
              </a:ext>
            </a:extLst>
          </p:cNvPr>
          <p:cNvCxnSpPr>
            <a:cxnSpLocks/>
          </p:cNvCxnSpPr>
          <p:nvPr/>
        </p:nvCxnSpPr>
        <p:spPr>
          <a:xfrm>
            <a:off x="5918479" y="2391508"/>
            <a:ext cx="1087847" cy="931985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olid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989C14D-9903-A979-C9E6-1584F7DC12BF}"/>
              </a:ext>
            </a:extLst>
          </p:cNvPr>
          <p:cNvCxnSpPr>
            <a:cxnSpLocks/>
          </p:cNvCxnSpPr>
          <p:nvPr/>
        </p:nvCxnSpPr>
        <p:spPr>
          <a:xfrm>
            <a:off x="2532184" y="4112023"/>
            <a:ext cx="4474142" cy="0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ysDash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68801D13-DAAC-1E77-7082-773C1D0DD7CF}"/>
              </a:ext>
            </a:extLst>
          </p:cNvPr>
          <p:cNvSpPr txBox="1"/>
          <p:nvPr/>
        </p:nvSpPr>
        <p:spPr>
          <a:xfrm>
            <a:off x="7378990" y="2016767"/>
            <a:ext cx="2061783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Check for Firmware Update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0C886E1-E45F-F24F-D5CA-571AFF411F4C}"/>
              </a:ext>
            </a:extLst>
          </p:cNvPr>
          <p:cNvSpPr/>
          <p:nvPr/>
        </p:nvSpPr>
        <p:spPr>
          <a:xfrm>
            <a:off x="7006326" y="1977516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2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9F456D-AA67-1750-15C4-2090ABDA2E97}"/>
              </a:ext>
            </a:extLst>
          </p:cNvPr>
          <p:cNvSpPr txBox="1"/>
          <p:nvPr/>
        </p:nvSpPr>
        <p:spPr>
          <a:xfrm>
            <a:off x="4702233" y="2721778"/>
            <a:ext cx="1677062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Firmware Self-</a:t>
            </a: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Update</a:t>
            </a:r>
            <a:endParaRPr lang="en-US" sz="12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E374FE3-9EBB-CD27-7195-4E52A522FC9C}"/>
              </a:ext>
            </a:extLst>
          </p:cNvPr>
          <p:cNvSpPr/>
          <p:nvPr/>
        </p:nvSpPr>
        <p:spPr>
          <a:xfrm>
            <a:off x="4398059" y="2682527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3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C76BFD-7ACF-1FB9-C3E1-ED77F38BA1DF}"/>
              </a:ext>
            </a:extLst>
          </p:cNvPr>
          <p:cNvSpPr txBox="1"/>
          <p:nvPr/>
        </p:nvSpPr>
        <p:spPr>
          <a:xfrm>
            <a:off x="3084494" y="4252679"/>
            <a:ext cx="2710999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Monitor Firmware Self-</a:t>
            </a: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Update Status</a:t>
            </a:r>
            <a:endParaRPr lang="en-US" sz="12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08408FF-1B11-03D3-D336-EABD7B7072AD}"/>
              </a:ext>
            </a:extLst>
          </p:cNvPr>
          <p:cNvSpPr/>
          <p:nvPr/>
        </p:nvSpPr>
        <p:spPr>
          <a:xfrm>
            <a:off x="2780320" y="4213428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4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3FEACA-A476-D4E4-A72D-59D5998B5F7A}"/>
              </a:ext>
            </a:extLst>
          </p:cNvPr>
          <p:cNvSpPr txBox="1"/>
          <p:nvPr/>
        </p:nvSpPr>
        <p:spPr>
          <a:xfrm>
            <a:off x="3084494" y="3641126"/>
            <a:ext cx="3360215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Request Firmware Self-</a:t>
            </a: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Update </a:t>
            </a:r>
            <a:r>
              <a:rPr kumimoji="0" lang="en-US" sz="12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At Date / Time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54552FB-F967-FF3E-47C0-CB670EF4EE5F}"/>
              </a:ext>
            </a:extLst>
          </p:cNvPr>
          <p:cNvSpPr/>
          <p:nvPr/>
        </p:nvSpPr>
        <p:spPr>
          <a:xfrm>
            <a:off x="2780320" y="3601875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1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4751360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BAEE6A-6488-18A2-F902-335F12D1ED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EA629-4289-89BD-8060-3B389F298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Firmware Update</a:t>
            </a:r>
            <a:br>
              <a:rPr lang="en-US" dirty="0"/>
            </a:br>
            <a:r>
              <a:rPr lang="en-US" dirty="0"/>
              <a:t>Model 3a: Scheduled Autonomous Device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C7E7BF-A96C-553F-D053-C473CBCE2F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Case</a:t>
            </a:r>
          </a:p>
          <a:p>
            <a:pPr lvl="1"/>
            <a:r>
              <a:rPr lang="en-US" dirty="0"/>
              <a:t>Device checks for available firmware updates in Cloud</a:t>
            </a:r>
          </a:p>
          <a:p>
            <a:pPr lvl="1"/>
            <a:r>
              <a:rPr lang="en-US" dirty="0"/>
              <a:t>Client downloads firmware package from cloud updates itself (perhaps with no user intervention)</a:t>
            </a:r>
          </a:p>
          <a:p>
            <a:endParaRPr lang="en-US" dirty="0"/>
          </a:p>
          <a:p>
            <a:r>
              <a:rPr lang="en-US" dirty="0"/>
              <a:t>IPP</a:t>
            </a:r>
          </a:p>
          <a:p>
            <a:pPr lvl="1"/>
            <a:r>
              <a:rPr lang="en-US" dirty="0"/>
              <a:t>Ability to query printer firmware state (5100.13)</a:t>
            </a:r>
          </a:p>
          <a:p>
            <a:pPr lvl="1"/>
            <a:r>
              <a:rPr lang="en-US" dirty="0"/>
              <a:t>Ability to request printer to check for firmware updates </a:t>
            </a:r>
            <a:r>
              <a:rPr lang="en-US" dirty="0">
                <a:solidFill>
                  <a:srgbClr val="FF0000"/>
                </a:solidFill>
              </a:rPr>
              <a:t>(NEW)</a:t>
            </a:r>
          </a:p>
          <a:p>
            <a:pPr lvl="1"/>
            <a:r>
              <a:rPr lang="en-US" dirty="0"/>
              <a:t>Ability to trigger device to perform a firmware self-update </a:t>
            </a:r>
            <a:r>
              <a:rPr lang="en-US" dirty="0">
                <a:solidFill>
                  <a:srgbClr val="FF0000"/>
                </a:solidFill>
              </a:rPr>
              <a:t>(NEW)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E698E9-9AF1-36A5-470E-96DD2F524D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90625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Firmware Update</a:t>
            </a:r>
            <a:br>
              <a:rPr lang="en-US" dirty="0"/>
            </a:br>
            <a:r>
              <a:rPr lang="en-US" dirty="0"/>
              <a:t>Model 4: Cloud Directed</a:t>
            </a:r>
            <a:endParaRPr dirty="0"/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0B2D52E0-39CD-0E4C-AFC6-DA87F55D5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78288" y="5820833"/>
            <a:ext cx="535046" cy="21166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13</a:t>
            </a:fld>
            <a:endParaRPr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C3D1963A-1613-3F0B-DEBC-7086A20245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717" y="2932680"/>
            <a:ext cx="1422879" cy="1422879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4E1CBBC9-84C9-6727-8F04-C4D6699E5A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06326" y="3099636"/>
            <a:ext cx="1403556" cy="1088966"/>
          </a:xfrm>
          <a:prstGeom prst="rect">
            <a:avLst/>
          </a:prstGeom>
        </p:spPr>
      </p:pic>
      <p:sp>
        <p:nvSpPr>
          <p:cNvPr id="7" name="Cloud 6">
            <a:extLst>
              <a:ext uri="{FF2B5EF4-FFF2-40B4-BE49-F238E27FC236}">
                <a16:creationId xmlns:a16="http://schemas.microsoft.com/office/drawing/2014/main" id="{38242712-7E3B-93EC-3020-ED89BB9DCF1B}"/>
              </a:ext>
            </a:extLst>
          </p:cNvPr>
          <p:cNvSpPr/>
          <p:nvPr/>
        </p:nvSpPr>
        <p:spPr>
          <a:xfrm>
            <a:off x="3707842" y="1261561"/>
            <a:ext cx="2644288" cy="1129947"/>
          </a:xfrm>
          <a:prstGeom prst="cloud">
            <a:avLst/>
          </a:prstGeom>
          <a:solidFill>
            <a:srgbClr val="FFA941"/>
          </a:solidFill>
          <a:ln w="9525" cap="flat">
            <a:solidFill>
              <a:srgbClr val="0000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rm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The ”Cloud”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F302565-FA93-2B5A-321B-B20B57BA1FC0}"/>
              </a:ext>
            </a:extLst>
          </p:cNvPr>
          <p:cNvCxnSpPr>
            <a:cxnSpLocks/>
          </p:cNvCxnSpPr>
          <p:nvPr/>
        </p:nvCxnSpPr>
        <p:spPr>
          <a:xfrm flipH="1" flipV="1">
            <a:off x="6352130" y="2160396"/>
            <a:ext cx="973118" cy="864158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ysDash"/>
            <a:round/>
            <a:headEnd type="triangle" w="lg" len="med"/>
            <a:tailEnd type="non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859BB17-9D67-94F2-BA49-6B948FA88CF0}"/>
              </a:ext>
            </a:extLst>
          </p:cNvPr>
          <p:cNvCxnSpPr>
            <a:cxnSpLocks/>
          </p:cNvCxnSpPr>
          <p:nvPr/>
        </p:nvCxnSpPr>
        <p:spPr>
          <a:xfrm>
            <a:off x="5918479" y="2391508"/>
            <a:ext cx="1087847" cy="931985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olid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526154133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B7814-3DA3-7D89-9BED-982793F6F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Firmware Update</a:t>
            </a:r>
            <a:br>
              <a:rPr lang="en-US" dirty="0"/>
            </a:br>
            <a:r>
              <a:rPr lang="en-US" dirty="0"/>
              <a:t>Model 4: Cloud Directed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5C07B-A4BB-ADF9-FDD3-0EC8C5C118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Use Case</a:t>
            </a:r>
          </a:p>
          <a:p>
            <a:pPr lvl="1"/>
            <a:r>
              <a:rPr lang="en-US" dirty="0"/>
              <a:t>Cloud based client has available firmware updates and checks device for old versions</a:t>
            </a:r>
          </a:p>
          <a:p>
            <a:pPr lvl="1"/>
            <a:r>
              <a:rPr lang="en-US" dirty="0"/>
              <a:t>Cloud based client pushes firmware package to device or triggers device to update itself</a:t>
            </a:r>
          </a:p>
          <a:p>
            <a:endParaRPr lang="en-US" dirty="0"/>
          </a:p>
          <a:p>
            <a:r>
              <a:rPr lang="en-US" dirty="0"/>
              <a:t>IPP</a:t>
            </a:r>
          </a:p>
          <a:p>
            <a:pPr lvl="1"/>
            <a:r>
              <a:rPr lang="en-US" dirty="0"/>
              <a:t>Cloud-hosted version of Model 1</a:t>
            </a:r>
          </a:p>
          <a:p>
            <a:pPr lvl="2"/>
            <a:r>
              <a:rPr lang="en-US" dirty="0"/>
              <a:t>Ability to query printer firmware state (5100.13)</a:t>
            </a:r>
          </a:p>
          <a:p>
            <a:pPr lvl="2"/>
            <a:r>
              <a:rPr lang="en-US" dirty="0"/>
              <a:t>Ability to deliver firmware update package(s) to printer (5100.22)</a:t>
            </a:r>
          </a:p>
          <a:p>
            <a:pPr lvl="1"/>
            <a:r>
              <a:rPr lang="en-US" dirty="0"/>
              <a:t>Cloud-hosted version of Model 3</a:t>
            </a:r>
          </a:p>
          <a:p>
            <a:pPr lvl="2"/>
            <a:r>
              <a:rPr lang="en-US" dirty="0"/>
              <a:t>Ability to query printer firmware state (5100.13)</a:t>
            </a:r>
          </a:p>
          <a:p>
            <a:pPr lvl="2"/>
            <a:r>
              <a:rPr lang="en-US" dirty="0"/>
              <a:t>Ability to request printer to check for firmware updates </a:t>
            </a:r>
            <a:r>
              <a:rPr lang="en-US" dirty="0">
                <a:solidFill>
                  <a:srgbClr val="FF0000"/>
                </a:solidFill>
              </a:rPr>
              <a:t>(NEW)</a:t>
            </a:r>
          </a:p>
          <a:p>
            <a:pPr lvl="2"/>
            <a:r>
              <a:rPr lang="en-US" dirty="0"/>
              <a:t>Ability to trigger device to perform a firmware self-update </a:t>
            </a:r>
            <a:r>
              <a:rPr lang="en-US" dirty="0">
                <a:solidFill>
                  <a:srgbClr val="FF0000"/>
                </a:solidFill>
              </a:rPr>
              <a:t>(NEW)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Extend access via Infrastructure Printer / Proxy (5100.18) </a:t>
            </a:r>
            <a:r>
              <a:rPr lang="en-US" dirty="0">
                <a:solidFill>
                  <a:srgbClr val="FF0000"/>
                </a:solidFill>
              </a:rPr>
              <a:t>(NEW)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565CD-758D-A261-CC6A-BCBD437AAF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90368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Firmware Update</a:t>
            </a:r>
            <a:br>
              <a:rPr lang="en-US" dirty="0"/>
            </a:br>
            <a:r>
              <a:rPr lang="en-US" dirty="0"/>
              <a:t>Model 1: Client Directed [PWG 5100.22]</a:t>
            </a:r>
            <a:endParaRPr dirty="0"/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0B2D52E0-39CD-0E4C-AFC6-DA87F55D5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78288" y="5820833"/>
            <a:ext cx="535046" cy="211667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C3D1963A-1613-3F0B-DEBC-7086A20245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717" y="2932680"/>
            <a:ext cx="1422879" cy="1422879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4E1CBBC9-84C9-6727-8F04-C4D6699E5A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06326" y="3099636"/>
            <a:ext cx="1403556" cy="1088966"/>
          </a:xfrm>
          <a:prstGeom prst="rect">
            <a:avLst/>
          </a:prstGeom>
        </p:spPr>
      </p:pic>
      <p:sp>
        <p:nvSpPr>
          <p:cNvPr id="7" name="Cloud 6">
            <a:extLst>
              <a:ext uri="{FF2B5EF4-FFF2-40B4-BE49-F238E27FC236}">
                <a16:creationId xmlns:a16="http://schemas.microsoft.com/office/drawing/2014/main" id="{38242712-7E3B-93EC-3020-ED89BB9DCF1B}"/>
              </a:ext>
            </a:extLst>
          </p:cNvPr>
          <p:cNvSpPr/>
          <p:nvPr/>
        </p:nvSpPr>
        <p:spPr>
          <a:xfrm>
            <a:off x="3707842" y="1261561"/>
            <a:ext cx="2644288" cy="1129947"/>
          </a:xfrm>
          <a:prstGeom prst="cloud">
            <a:avLst/>
          </a:prstGeom>
          <a:solidFill>
            <a:srgbClr val="FFA941"/>
          </a:solidFill>
          <a:ln w="9525" cap="flat">
            <a:solidFill>
              <a:srgbClr val="0000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rmAutofit fontScale="85000" lnSpcReduction="10000"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Manufacturer / Site</a:t>
            </a:r>
          </a:p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Firmware Repository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F302565-FA93-2B5A-321B-B20B57BA1FC0}"/>
              </a:ext>
            </a:extLst>
          </p:cNvPr>
          <p:cNvCxnSpPr>
            <a:cxnSpLocks/>
          </p:cNvCxnSpPr>
          <p:nvPr/>
        </p:nvCxnSpPr>
        <p:spPr>
          <a:xfrm flipH="1">
            <a:off x="2491596" y="2250831"/>
            <a:ext cx="1366971" cy="1306285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olid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859BB17-9D67-94F2-BA49-6B948FA88CF0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2753248" y="3644119"/>
            <a:ext cx="4253078" cy="0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olid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9D0BF01-DF0F-75B9-12BA-22BB80F80148}"/>
              </a:ext>
            </a:extLst>
          </p:cNvPr>
          <p:cNvCxnSpPr>
            <a:cxnSpLocks/>
          </p:cNvCxnSpPr>
          <p:nvPr/>
        </p:nvCxnSpPr>
        <p:spPr>
          <a:xfrm>
            <a:off x="2532184" y="4112023"/>
            <a:ext cx="4474142" cy="0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ysDash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E099F3D-569C-EE58-3D28-64C3B10E95C7}"/>
              </a:ext>
            </a:extLst>
          </p:cNvPr>
          <p:cNvCxnSpPr>
            <a:cxnSpLocks/>
          </p:cNvCxnSpPr>
          <p:nvPr/>
        </p:nvCxnSpPr>
        <p:spPr>
          <a:xfrm flipV="1">
            <a:off x="2397172" y="1899138"/>
            <a:ext cx="1210186" cy="1200498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ysDash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5ABD3A7-63BF-78F9-6E13-0238AF5119ED}"/>
              </a:ext>
            </a:extLst>
          </p:cNvPr>
          <p:cNvSpPr txBox="1"/>
          <p:nvPr/>
        </p:nvSpPr>
        <p:spPr>
          <a:xfrm>
            <a:off x="1780156" y="1810557"/>
            <a:ext cx="1127232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Firmware</a:t>
            </a:r>
          </a:p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Update</a:t>
            </a:r>
            <a:endParaRPr lang="en-US" dirty="0"/>
          </a:p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Available?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6CF963B-D26D-55A2-AAE7-3512440E70A3}"/>
              </a:ext>
            </a:extLst>
          </p:cNvPr>
          <p:cNvSpPr/>
          <p:nvPr/>
        </p:nvSpPr>
        <p:spPr>
          <a:xfrm>
            <a:off x="1425866" y="2048305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9B2FA4-D4DC-D647-8088-9B86F511F6A6}"/>
              </a:ext>
            </a:extLst>
          </p:cNvPr>
          <p:cNvSpPr txBox="1"/>
          <p:nvPr/>
        </p:nvSpPr>
        <p:spPr>
          <a:xfrm>
            <a:off x="3952991" y="2540642"/>
            <a:ext cx="2084225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Download Firmware </a:t>
            </a: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Update</a:t>
            </a:r>
            <a:endParaRPr lang="en-US" sz="12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C2DE2ED-645E-1231-2A85-3CF90ED9A8AC}"/>
              </a:ext>
            </a:extLst>
          </p:cNvPr>
          <p:cNvSpPr/>
          <p:nvPr/>
        </p:nvSpPr>
        <p:spPr>
          <a:xfrm>
            <a:off x="3630839" y="2501391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2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401DF39-34DD-F586-265D-E8D91A90C604}"/>
              </a:ext>
            </a:extLst>
          </p:cNvPr>
          <p:cNvSpPr txBox="1"/>
          <p:nvPr/>
        </p:nvSpPr>
        <p:spPr>
          <a:xfrm>
            <a:off x="3545772" y="3246914"/>
            <a:ext cx="2480166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Send Firmware </a:t>
            </a: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Update To Printer</a:t>
            </a:r>
            <a:endParaRPr lang="en-US" sz="12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E72C3AD-DCA2-3BA8-1523-B913ACDB99B2}"/>
              </a:ext>
            </a:extLst>
          </p:cNvPr>
          <p:cNvSpPr/>
          <p:nvPr/>
        </p:nvSpPr>
        <p:spPr>
          <a:xfrm>
            <a:off x="3241598" y="3207663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3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8DEC56C-D951-483F-6036-FAAA111A37F3}"/>
              </a:ext>
            </a:extLst>
          </p:cNvPr>
          <p:cNvSpPr txBox="1"/>
          <p:nvPr/>
        </p:nvSpPr>
        <p:spPr>
          <a:xfrm>
            <a:off x="3084494" y="4252679"/>
            <a:ext cx="2395207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Monitor Firmware </a:t>
            </a: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Update Status</a:t>
            </a:r>
            <a:endParaRPr lang="en-US" sz="120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DF12EFD-3189-C6A3-5475-738F9F41215D}"/>
              </a:ext>
            </a:extLst>
          </p:cNvPr>
          <p:cNvSpPr/>
          <p:nvPr/>
        </p:nvSpPr>
        <p:spPr>
          <a:xfrm>
            <a:off x="2780320" y="4213428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4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B7814-3DA3-7D89-9BED-982793F6F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Firmware Update</a:t>
            </a:r>
            <a:br>
              <a:rPr lang="en-US" dirty="0"/>
            </a:br>
            <a:r>
              <a:rPr lang="en-US" dirty="0"/>
              <a:t>Model 1: Client Directed [PWG 5100.22]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5C07B-A4BB-ADF9-FDD3-0EC8C5C118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Case</a:t>
            </a:r>
          </a:p>
          <a:p>
            <a:pPr lvl="1"/>
            <a:r>
              <a:rPr lang="en-US" dirty="0"/>
              <a:t>Client checks firmware version in device and available version(s) in Cloud</a:t>
            </a:r>
          </a:p>
          <a:p>
            <a:pPr lvl="1"/>
            <a:r>
              <a:rPr lang="en-US" dirty="0"/>
              <a:t>Client downloads firmware package from cloud and delivers to device</a:t>
            </a:r>
          </a:p>
          <a:p>
            <a:endParaRPr lang="en-US" dirty="0"/>
          </a:p>
          <a:p>
            <a:r>
              <a:rPr lang="en-US" dirty="0"/>
              <a:t>IPP</a:t>
            </a:r>
          </a:p>
          <a:p>
            <a:pPr lvl="1"/>
            <a:r>
              <a:rPr lang="en-US" dirty="0"/>
              <a:t>Ability to query printer firmware state (5100.13)</a:t>
            </a:r>
          </a:p>
          <a:p>
            <a:pPr lvl="1"/>
            <a:r>
              <a:rPr lang="en-US" dirty="0"/>
              <a:t>Ability to deliver firmware update package(s) to printer (5100.22)</a:t>
            </a:r>
          </a:p>
          <a:p>
            <a:pPr lvl="1"/>
            <a:endParaRPr lang="en-US" dirty="0"/>
          </a:p>
          <a:p>
            <a:pPr marL="37627" indent="0">
              <a:buNone/>
            </a:pPr>
            <a:r>
              <a:rPr lang="en-US" dirty="0"/>
              <a:t>No IPP Changes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565CD-758D-A261-CC6A-BCBD437AAF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43302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03C34C-723A-C252-1AB9-89BFBDB8F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>
            <a:extLst>
              <a:ext uri="{FF2B5EF4-FFF2-40B4-BE49-F238E27FC236}">
                <a16:creationId xmlns:a16="http://schemas.microsoft.com/office/drawing/2014/main" id="{B1197E56-AE07-A3EA-E27F-15BA16EA0B7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Firmware Update</a:t>
            </a:r>
            <a:br>
              <a:rPr lang="en-US" dirty="0"/>
            </a:br>
            <a:r>
              <a:rPr lang="en-US" dirty="0"/>
              <a:t>Model 2: Autonomous Device</a:t>
            </a:r>
            <a:endParaRPr dirty="0"/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DAED5AB4-E0C2-723D-CA6A-5140988EF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78288" y="5820833"/>
            <a:ext cx="535046" cy="21166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C54305F0-6383-BCDB-B96D-2ABCC60C5A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717" y="2932680"/>
            <a:ext cx="1422879" cy="1422879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5DF12996-B794-C70F-E065-5D9FD4D5A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06326" y="3099636"/>
            <a:ext cx="1403556" cy="1088966"/>
          </a:xfrm>
          <a:prstGeom prst="rect">
            <a:avLst/>
          </a:prstGeom>
        </p:spPr>
      </p:pic>
      <p:sp>
        <p:nvSpPr>
          <p:cNvPr id="7" name="Cloud 6">
            <a:extLst>
              <a:ext uri="{FF2B5EF4-FFF2-40B4-BE49-F238E27FC236}">
                <a16:creationId xmlns:a16="http://schemas.microsoft.com/office/drawing/2014/main" id="{A3B42306-DDE7-0A6B-253A-AED46324BF78}"/>
              </a:ext>
            </a:extLst>
          </p:cNvPr>
          <p:cNvSpPr/>
          <p:nvPr/>
        </p:nvSpPr>
        <p:spPr>
          <a:xfrm>
            <a:off x="3707842" y="1261561"/>
            <a:ext cx="2644288" cy="1129947"/>
          </a:xfrm>
          <a:prstGeom prst="cloud">
            <a:avLst/>
          </a:prstGeom>
          <a:solidFill>
            <a:srgbClr val="FFA941"/>
          </a:solidFill>
          <a:ln w="9525" cap="flat">
            <a:solidFill>
              <a:srgbClr val="0000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rmAutofit fontScale="85000" lnSpcReduction="10000"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Manufacturer / Site</a:t>
            </a:r>
          </a:p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Firmware Repository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39E2EA4-9DAA-573A-4C8D-47C4F2C42B75}"/>
              </a:ext>
            </a:extLst>
          </p:cNvPr>
          <p:cNvCxnSpPr>
            <a:cxnSpLocks/>
          </p:cNvCxnSpPr>
          <p:nvPr/>
        </p:nvCxnSpPr>
        <p:spPr>
          <a:xfrm flipH="1" flipV="1">
            <a:off x="6352130" y="2160396"/>
            <a:ext cx="973118" cy="864158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ysDash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BBC784-132A-1ABF-07B1-5ABC8AC260F0}"/>
              </a:ext>
            </a:extLst>
          </p:cNvPr>
          <p:cNvCxnSpPr>
            <a:cxnSpLocks/>
          </p:cNvCxnSpPr>
          <p:nvPr/>
        </p:nvCxnSpPr>
        <p:spPr>
          <a:xfrm>
            <a:off x="5918479" y="2391508"/>
            <a:ext cx="1087847" cy="931985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olid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5C1A530-B36C-DFED-B0A0-56706B72A8D7}"/>
              </a:ext>
            </a:extLst>
          </p:cNvPr>
          <p:cNvSpPr txBox="1"/>
          <p:nvPr/>
        </p:nvSpPr>
        <p:spPr>
          <a:xfrm>
            <a:off x="7378990" y="2016767"/>
            <a:ext cx="2061783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Check for Firmware Update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DEC31A1-6A68-232C-B585-6B0CF9FABA4A}"/>
              </a:ext>
            </a:extLst>
          </p:cNvPr>
          <p:cNvSpPr/>
          <p:nvPr/>
        </p:nvSpPr>
        <p:spPr>
          <a:xfrm>
            <a:off x="7006326" y="1936787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1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63CA1A-6420-CEA5-F871-668AB7F9DF1B}"/>
              </a:ext>
            </a:extLst>
          </p:cNvPr>
          <p:cNvSpPr txBox="1"/>
          <p:nvPr/>
        </p:nvSpPr>
        <p:spPr>
          <a:xfrm>
            <a:off x="4702233" y="2721778"/>
            <a:ext cx="1677062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Firmware Self-</a:t>
            </a: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Update</a:t>
            </a:r>
            <a:endParaRPr lang="en-US" sz="12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EC12D37-5976-2164-F53D-0D70D2112E25}"/>
              </a:ext>
            </a:extLst>
          </p:cNvPr>
          <p:cNvSpPr/>
          <p:nvPr/>
        </p:nvSpPr>
        <p:spPr>
          <a:xfrm>
            <a:off x="4398059" y="2641798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2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621899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B7814-3DA3-7D89-9BED-982793F6F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Firmware Update</a:t>
            </a:r>
            <a:br>
              <a:rPr lang="en-US" dirty="0"/>
            </a:br>
            <a:r>
              <a:rPr lang="en-US" dirty="0"/>
              <a:t>Model 2: Autonomous Device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5C07B-A4BB-ADF9-FDD3-0EC8C5C118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Case</a:t>
            </a:r>
          </a:p>
          <a:p>
            <a:pPr lvl="1"/>
            <a:r>
              <a:rPr lang="en-US" dirty="0"/>
              <a:t>Device checks for available firmware updates</a:t>
            </a:r>
          </a:p>
          <a:p>
            <a:pPr lvl="1"/>
            <a:r>
              <a:rPr lang="en-US" dirty="0"/>
              <a:t>Device downloads firmware package and updates itself</a:t>
            </a:r>
          </a:p>
          <a:p>
            <a:pPr lvl="2"/>
            <a:r>
              <a:rPr lang="en-US" dirty="0"/>
              <a:t>No user intervention required</a:t>
            </a:r>
          </a:p>
          <a:p>
            <a:endParaRPr lang="en-US" dirty="0"/>
          </a:p>
          <a:p>
            <a:r>
              <a:rPr lang="en-US" dirty="0"/>
              <a:t>IPP</a:t>
            </a:r>
          </a:p>
          <a:p>
            <a:pPr lvl="1"/>
            <a:r>
              <a:rPr lang="en-US" dirty="0"/>
              <a:t>None</a:t>
            </a:r>
          </a:p>
          <a:p>
            <a:pPr marL="497840" lvl="1" indent="0">
              <a:buNone/>
            </a:pPr>
            <a:endParaRPr lang="en-US" dirty="0"/>
          </a:p>
          <a:p>
            <a:pPr marL="37627" indent="0">
              <a:buNone/>
            </a:pPr>
            <a:r>
              <a:rPr lang="en-US" dirty="0"/>
              <a:t>No IPP Changes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565CD-758D-A261-CC6A-BCBD437AAF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58745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Firmware Update</a:t>
            </a:r>
            <a:br>
              <a:rPr lang="en-US" dirty="0"/>
            </a:br>
            <a:r>
              <a:rPr lang="en-US" dirty="0"/>
              <a:t>Model 3: Triggered Autonomous Device</a:t>
            </a:r>
            <a:endParaRPr dirty="0"/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0B2D52E0-39CD-0E4C-AFC6-DA87F55D5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78288" y="5820833"/>
            <a:ext cx="535046" cy="211667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6</a:t>
            </a:fld>
            <a:endParaRPr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C3D1963A-1613-3F0B-DEBC-7086A20245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717" y="2932680"/>
            <a:ext cx="1422879" cy="1422879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4E1CBBC9-84C9-6727-8F04-C4D6699E5A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06326" y="3099636"/>
            <a:ext cx="1403556" cy="1088966"/>
          </a:xfrm>
          <a:prstGeom prst="rect">
            <a:avLst/>
          </a:prstGeom>
        </p:spPr>
      </p:pic>
      <p:sp>
        <p:nvSpPr>
          <p:cNvPr id="7" name="Cloud 6">
            <a:extLst>
              <a:ext uri="{FF2B5EF4-FFF2-40B4-BE49-F238E27FC236}">
                <a16:creationId xmlns:a16="http://schemas.microsoft.com/office/drawing/2014/main" id="{38242712-7E3B-93EC-3020-ED89BB9DCF1B}"/>
              </a:ext>
            </a:extLst>
          </p:cNvPr>
          <p:cNvSpPr/>
          <p:nvPr/>
        </p:nvSpPr>
        <p:spPr>
          <a:xfrm>
            <a:off x="3707842" y="1261561"/>
            <a:ext cx="2644288" cy="1129947"/>
          </a:xfrm>
          <a:prstGeom prst="cloud">
            <a:avLst/>
          </a:prstGeom>
          <a:solidFill>
            <a:srgbClr val="FFA941"/>
          </a:solidFill>
          <a:ln w="9525" cap="flat">
            <a:solidFill>
              <a:srgbClr val="0000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rmAutofit fontScale="85000" lnSpcReduction="10000"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Manufacturer / Site</a:t>
            </a:r>
          </a:p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Firmware Repository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F302565-FA93-2B5A-321B-B20B57BA1FC0}"/>
              </a:ext>
            </a:extLst>
          </p:cNvPr>
          <p:cNvCxnSpPr>
            <a:cxnSpLocks/>
          </p:cNvCxnSpPr>
          <p:nvPr/>
        </p:nvCxnSpPr>
        <p:spPr>
          <a:xfrm flipH="1" flipV="1">
            <a:off x="6352130" y="2160396"/>
            <a:ext cx="973118" cy="864158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ysDash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0CBA90A-D093-A63F-8858-41CB094379A5}"/>
              </a:ext>
            </a:extLst>
          </p:cNvPr>
          <p:cNvCxnSpPr>
            <a:cxnSpLocks/>
          </p:cNvCxnSpPr>
          <p:nvPr/>
        </p:nvCxnSpPr>
        <p:spPr>
          <a:xfrm>
            <a:off x="2532184" y="4112023"/>
            <a:ext cx="4474142" cy="0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ysDash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C6567BC-A5A0-54CA-AA02-18870E552428}"/>
              </a:ext>
            </a:extLst>
          </p:cNvPr>
          <p:cNvSpPr txBox="1"/>
          <p:nvPr/>
        </p:nvSpPr>
        <p:spPr>
          <a:xfrm>
            <a:off x="7378990" y="2016767"/>
            <a:ext cx="2061783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Check for Firmware Update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8C3B0A8-8238-EAA2-38D4-B2A304BA15B1}"/>
              </a:ext>
            </a:extLst>
          </p:cNvPr>
          <p:cNvSpPr/>
          <p:nvPr/>
        </p:nvSpPr>
        <p:spPr>
          <a:xfrm>
            <a:off x="7006326" y="1977516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2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C17CBE6-9023-918C-9177-71BE85E6F2D8}"/>
              </a:ext>
            </a:extLst>
          </p:cNvPr>
          <p:cNvSpPr txBox="1"/>
          <p:nvPr/>
        </p:nvSpPr>
        <p:spPr>
          <a:xfrm>
            <a:off x="3084494" y="3641126"/>
            <a:ext cx="2137124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Check-For-Firmware-Update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A9DF0E8-A796-7FE7-C280-1BA48137DDD2}"/>
              </a:ext>
            </a:extLst>
          </p:cNvPr>
          <p:cNvSpPr/>
          <p:nvPr/>
        </p:nvSpPr>
        <p:spPr>
          <a:xfrm>
            <a:off x="2780320" y="3601875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1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319167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722084-77F2-EB2D-9078-85040690D0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>
            <a:extLst>
              <a:ext uri="{FF2B5EF4-FFF2-40B4-BE49-F238E27FC236}">
                <a16:creationId xmlns:a16="http://schemas.microsoft.com/office/drawing/2014/main" id="{D006380E-C488-C856-D64B-28E00BC62D7E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Firmware Update</a:t>
            </a:r>
            <a:br>
              <a:rPr lang="en-US" dirty="0"/>
            </a:br>
            <a:r>
              <a:rPr lang="en-US" dirty="0"/>
              <a:t>Model 3: Printer Update Available Event</a:t>
            </a:r>
            <a:endParaRPr dirty="0"/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AA5BF115-DF49-D3E5-82B4-63740303F1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78288" y="5820833"/>
            <a:ext cx="535046" cy="21166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7</a:t>
            </a:fld>
            <a:endParaRPr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D3D9E7DC-B773-996C-BE34-FD46D326A2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717" y="2932680"/>
            <a:ext cx="1422879" cy="1422879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E8BBB3B9-FC56-DCA0-F367-DA97BAD1A7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06326" y="3099636"/>
            <a:ext cx="1403556" cy="1088966"/>
          </a:xfrm>
          <a:prstGeom prst="rect">
            <a:avLst/>
          </a:prstGeom>
        </p:spPr>
      </p:pic>
      <p:sp>
        <p:nvSpPr>
          <p:cNvPr id="7" name="Cloud 6">
            <a:extLst>
              <a:ext uri="{FF2B5EF4-FFF2-40B4-BE49-F238E27FC236}">
                <a16:creationId xmlns:a16="http://schemas.microsoft.com/office/drawing/2014/main" id="{497A76E0-44E8-7746-7703-E713AC21D98D}"/>
              </a:ext>
            </a:extLst>
          </p:cNvPr>
          <p:cNvSpPr/>
          <p:nvPr/>
        </p:nvSpPr>
        <p:spPr>
          <a:xfrm>
            <a:off x="3707842" y="1261561"/>
            <a:ext cx="2644288" cy="1129947"/>
          </a:xfrm>
          <a:prstGeom prst="cloud">
            <a:avLst/>
          </a:prstGeom>
          <a:solidFill>
            <a:srgbClr val="FFA941"/>
          </a:solidFill>
          <a:ln w="9525" cap="flat">
            <a:solidFill>
              <a:srgbClr val="0000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rmAutofit fontScale="85000" lnSpcReduction="10000"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Manufacturer / Site</a:t>
            </a:r>
          </a:p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Firmware Repository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5A585DF-031C-C1EA-35FD-CF603F2C4258}"/>
              </a:ext>
            </a:extLst>
          </p:cNvPr>
          <p:cNvCxnSpPr>
            <a:cxnSpLocks/>
          </p:cNvCxnSpPr>
          <p:nvPr/>
        </p:nvCxnSpPr>
        <p:spPr>
          <a:xfrm flipH="1" flipV="1">
            <a:off x="6352130" y="2160396"/>
            <a:ext cx="973118" cy="864158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ysDash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3646288-FEA5-E6A1-78CA-5C797BBA220A}"/>
              </a:ext>
            </a:extLst>
          </p:cNvPr>
          <p:cNvCxnSpPr>
            <a:cxnSpLocks/>
          </p:cNvCxnSpPr>
          <p:nvPr/>
        </p:nvCxnSpPr>
        <p:spPr>
          <a:xfrm>
            <a:off x="2532184" y="4112023"/>
            <a:ext cx="4474142" cy="0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ysDash"/>
            <a:round/>
            <a:headEnd type="triangle"/>
            <a:tailEnd type="non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2E02469E-1B14-CA16-FA79-689A6F8774BD}"/>
              </a:ext>
            </a:extLst>
          </p:cNvPr>
          <p:cNvSpPr txBox="1"/>
          <p:nvPr/>
        </p:nvSpPr>
        <p:spPr>
          <a:xfrm>
            <a:off x="7378990" y="2016767"/>
            <a:ext cx="2061783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Check for Firmware Update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7B65DA6-16D2-6B58-EE6F-1A4301CB2A90}"/>
              </a:ext>
            </a:extLst>
          </p:cNvPr>
          <p:cNvSpPr/>
          <p:nvPr/>
        </p:nvSpPr>
        <p:spPr>
          <a:xfrm>
            <a:off x="7006326" y="1936787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1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CF8A52F-170A-46E8-29D5-C974DCF75685}"/>
              </a:ext>
            </a:extLst>
          </p:cNvPr>
          <p:cNvSpPr txBox="1"/>
          <p:nvPr/>
        </p:nvSpPr>
        <p:spPr>
          <a:xfrm>
            <a:off x="3084494" y="3548793"/>
            <a:ext cx="2581156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Get-Printer-Attributes or</a:t>
            </a:r>
          </a:p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IPP Event ("printer-state-changed")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6E3D4E-30A4-E175-960D-61C52A9EC2BB}"/>
              </a:ext>
            </a:extLst>
          </p:cNvPr>
          <p:cNvSpPr/>
          <p:nvPr/>
        </p:nvSpPr>
        <p:spPr>
          <a:xfrm>
            <a:off x="2780320" y="3561146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50997115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93759A-842D-82D5-8109-84650C1487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>
            <a:extLst>
              <a:ext uri="{FF2B5EF4-FFF2-40B4-BE49-F238E27FC236}">
                <a16:creationId xmlns:a16="http://schemas.microsoft.com/office/drawing/2014/main" id="{4A77D893-4AEC-D10D-B3CF-6870DAA72C80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Firmware Update</a:t>
            </a:r>
            <a:br>
              <a:rPr lang="en-US" dirty="0"/>
            </a:br>
            <a:r>
              <a:rPr lang="en-US" dirty="0"/>
              <a:t>Model 3: Triggered Autonomous Device</a:t>
            </a:r>
            <a:endParaRPr dirty="0"/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AB051F80-E782-D7DE-476F-EE6C55AEAF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78288" y="5820833"/>
            <a:ext cx="535046" cy="211667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8</a:t>
            </a:fld>
            <a:endParaRPr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E7CA743D-E28C-F6E1-8351-CEF48B211E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717" y="2932680"/>
            <a:ext cx="1422879" cy="1422879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1AB1076F-BBE4-15C8-BB99-7C6DDCE3DF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06326" y="3099636"/>
            <a:ext cx="1403556" cy="1088966"/>
          </a:xfrm>
          <a:prstGeom prst="rect">
            <a:avLst/>
          </a:prstGeom>
        </p:spPr>
      </p:pic>
      <p:sp>
        <p:nvSpPr>
          <p:cNvPr id="7" name="Cloud 6">
            <a:extLst>
              <a:ext uri="{FF2B5EF4-FFF2-40B4-BE49-F238E27FC236}">
                <a16:creationId xmlns:a16="http://schemas.microsoft.com/office/drawing/2014/main" id="{A3968B93-9DF1-B5A7-DF42-A26121F86CAC}"/>
              </a:ext>
            </a:extLst>
          </p:cNvPr>
          <p:cNvSpPr/>
          <p:nvPr/>
        </p:nvSpPr>
        <p:spPr>
          <a:xfrm>
            <a:off x="3707842" y="1261561"/>
            <a:ext cx="2644288" cy="1129947"/>
          </a:xfrm>
          <a:prstGeom prst="cloud">
            <a:avLst/>
          </a:prstGeom>
          <a:solidFill>
            <a:srgbClr val="FFA941"/>
          </a:solidFill>
          <a:ln w="9525" cap="flat">
            <a:solidFill>
              <a:srgbClr val="0000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rmAutofit fontScale="85000" lnSpcReduction="10000"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Manufacturer / Site</a:t>
            </a:r>
          </a:p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Firmware Repository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B28EF2A-D20C-B403-6F3C-506503089165}"/>
              </a:ext>
            </a:extLst>
          </p:cNvPr>
          <p:cNvCxnSpPr>
            <a:cxnSpLocks/>
          </p:cNvCxnSpPr>
          <p:nvPr/>
        </p:nvCxnSpPr>
        <p:spPr>
          <a:xfrm flipH="1" flipV="1">
            <a:off x="6352130" y="2160396"/>
            <a:ext cx="973118" cy="864158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ysDash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3595786-297F-4861-25C1-DD3C08413280}"/>
              </a:ext>
            </a:extLst>
          </p:cNvPr>
          <p:cNvCxnSpPr>
            <a:cxnSpLocks/>
          </p:cNvCxnSpPr>
          <p:nvPr/>
        </p:nvCxnSpPr>
        <p:spPr>
          <a:xfrm>
            <a:off x="5918479" y="2391508"/>
            <a:ext cx="1087847" cy="931985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olid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8C3AD8C-918F-992F-66EC-616BEC03531B}"/>
              </a:ext>
            </a:extLst>
          </p:cNvPr>
          <p:cNvCxnSpPr>
            <a:cxnSpLocks/>
          </p:cNvCxnSpPr>
          <p:nvPr/>
        </p:nvCxnSpPr>
        <p:spPr>
          <a:xfrm>
            <a:off x="2532184" y="4112023"/>
            <a:ext cx="4474142" cy="0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olid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128508F-E5B6-E3E9-BCB4-6F9E617D9E0E}"/>
              </a:ext>
            </a:extLst>
          </p:cNvPr>
          <p:cNvSpPr txBox="1"/>
          <p:nvPr/>
        </p:nvSpPr>
        <p:spPr>
          <a:xfrm>
            <a:off x="7378990" y="2016767"/>
            <a:ext cx="2061783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Check for Firmware Update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DF40FD5-2A38-6FE4-0A43-D958AD81128D}"/>
              </a:ext>
            </a:extLst>
          </p:cNvPr>
          <p:cNvSpPr/>
          <p:nvPr/>
        </p:nvSpPr>
        <p:spPr>
          <a:xfrm>
            <a:off x="7006326" y="1977516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2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244751E-4ECF-1357-CF54-035D3C521413}"/>
              </a:ext>
            </a:extLst>
          </p:cNvPr>
          <p:cNvSpPr txBox="1"/>
          <p:nvPr/>
        </p:nvSpPr>
        <p:spPr>
          <a:xfrm>
            <a:off x="4702233" y="2721778"/>
            <a:ext cx="1677062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Firmware Self-</a:t>
            </a: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Update</a:t>
            </a:r>
            <a:endParaRPr lang="en-US" sz="12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4077FEE-4474-BF89-1B0F-036AF7B61D2C}"/>
              </a:ext>
            </a:extLst>
          </p:cNvPr>
          <p:cNvSpPr/>
          <p:nvPr/>
        </p:nvSpPr>
        <p:spPr>
          <a:xfrm>
            <a:off x="4398059" y="2682527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3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A17B60-7913-A4FE-41ED-ED340A25F78B}"/>
              </a:ext>
            </a:extLst>
          </p:cNvPr>
          <p:cNvSpPr txBox="1"/>
          <p:nvPr/>
        </p:nvSpPr>
        <p:spPr>
          <a:xfrm>
            <a:off x="3084494" y="4252679"/>
            <a:ext cx="2710999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Monitor Firmware Self-</a:t>
            </a: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Update Status</a:t>
            </a:r>
            <a:endParaRPr lang="en-US" sz="12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3588CFA-1549-8FE6-C7C8-EC681A46D888}"/>
              </a:ext>
            </a:extLst>
          </p:cNvPr>
          <p:cNvSpPr/>
          <p:nvPr/>
        </p:nvSpPr>
        <p:spPr>
          <a:xfrm>
            <a:off x="2780320" y="4213428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4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65C487-ACA6-02D2-2C8B-499C50321AAB}"/>
              </a:ext>
            </a:extLst>
          </p:cNvPr>
          <p:cNvSpPr txBox="1"/>
          <p:nvPr/>
        </p:nvSpPr>
        <p:spPr>
          <a:xfrm>
            <a:off x="3084494" y="3641126"/>
            <a:ext cx="3066865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Trigger or Schedule Firmware Self-</a:t>
            </a: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Update</a:t>
            </a:r>
            <a:endParaRPr lang="en-US" sz="12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CFFE71-A774-54EE-A3FF-CB029A027281}"/>
              </a:ext>
            </a:extLst>
          </p:cNvPr>
          <p:cNvSpPr/>
          <p:nvPr/>
        </p:nvSpPr>
        <p:spPr>
          <a:xfrm>
            <a:off x="2780320" y="3601875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1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1689541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80312C-4B9D-D2BC-35FB-BF15F9341F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>
            <a:extLst>
              <a:ext uri="{FF2B5EF4-FFF2-40B4-BE49-F238E27FC236}">
                <a16:creationId xmlns:a16="http://schemas.microsoft.com/office/drawing/2014/main" id="{698C393C-1D48-89F8-4E20-CBA1BF790FBB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Firmware Update</a:t>
            </a:r>
            <a:br>
              <a:rPr lang="en-US" dirty="0"/>
            </a:br>
            <a:r>
              <a:rPr lang="en-US" dirty="0"/>
              <a:t>Model 3: Triggered Autonomous Device</a:t>
            </a:r>
            <a:endParaRPr dirty="0"/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D947CD1E-7139-D9B4-0805-7E2F2B510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78288" y="5820833"/>
            <a:ext cx="535046" cy="21166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9</a:t>
            </a:fld>
            <a:endParaRPr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B80D9923-9F3F-AF06-934A-1A9CD3F76B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717" y="2932680"/>
            <a:ext cx="1422879" cy="1422879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8937A6FB-5DDB-56AB-EBFC-9507BF0EE3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06326" y="3099636"/>
            <a:ext cx="1403556" cy="1088966"/>
          </a:xfrm>
          <a:prstGeom prst="rect">
            <a:avLst/>
          </a:prstGeom>
        </p:spPr>
      </p:pic>
      <p:sp>
        <p:nvSpPr>
          <p:cNvPr id="7" name="Cloud 6">
            <a:extLst>
              <a:ext uri="{FF2B5EF4-FFF2-40B4-BE49-F238E27FC236}">
                <a16:creationId xmlns:a16="http://schemas.microsoft.com/office/drawing/2014/main" id="{21C4F921-F98C-F446-0A95-30C099369BF4}"/>
              </a:ext>
            </a:extLst>
          </p:cNvPr>
          <p:cNvSpPr/>
          <p:nvPr/>
        </p:nvSpPr>
        <p:spPr>
          <a:xfrm>
            <a:off x="3707842" y="1261561"/>
            <a:ext cx="2644288" cy="1129947"/>
          </a:xfrm>
          <a:prstGeom prst="cloud">
            <a:avLst/>
          </a:prstGeom>
          <a:solidFill>
            <a:srgbClr val="FFA941"/>
          </a:solidFill>
          <a:ln w="9525" cap="flat">
            <a:solidFill>
              <a:srgbClr val="0000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rmAutofit fontScale="85000" lnSpcReduction="10000"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Manufacturer / Site</a:t>
            </a:r>
          </a:p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Firmware Repository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680F6F9-E017-309D-89F8-F8482F132027}"/>
              </a:ext>
            </a:extLst>
          </p:cNvPr>
          <p:cNvCxnSpPr>
            <a:cxnSpLocks/>
          </p:cNvCxnSpPr>
          <p:nvPr/>
        </p:nvCxnSpPr>
        <p:spPr>
          <a:xfrm flipH="1" flipV="1">
            <a:off x="6352130" y="2160396"/>
            <a:ext cx="973118" cy="864158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ysDash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AE765DB-C0AA-EFB8-C45B-ECF73B3AD566}"/>
              </a:ext>
            </a:extLst>
          </p:cNvPr>
          <p:cNvCxnSpPr>
            <a:cxnSpLocks/>
          </p:cNvCxnSpPr>
          <p:nvPr/>
        </p:nvCxnSpPr>
        <p:spPr>
          <a:xfrm>
            <a:off x="5918479" y="2391508"/>
            <a:ext cx="1087847" cy="931985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olid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777BF10-5BBB-6BEC-D180-61971C1FCC30}"/>
              </a:ext>
            </a:extLst>
          </p:cNvPr>
          <p:cNvCxnSpPr>
            <a:cxnSpLocks/>
          </p:cNvCxnSpPr>
          <p:nvPr/>
        </p:nvCxnSpPr>
        <p:spPr>
          <a:xfrm>
            <a:off x="2532184" y="4112023"/>
            <a:ext cx="4474142" cy="0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ysDash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95891DA-3C22-7B7B-3D67-9ED0583B296A}"/>
              </a:ext>
            </a:extLst>
          </p:cNvPr>
          <p:cNvSpPr txBox="1"/>
          <p:nvPr/>
        </p:nvSpPr>
        <p:spPr>
          <a:xfrm>
            <a:off x="7378990" y="2016767"/>
            <a:ext cx="2061783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Check for Firmware Update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873F32F-79FC-2C06-6B67-6CEA68D2FE17}"/>
              </a:ext>
            </a:extLst>
          </p:cNvPr>
          <p:cNvSpPr/>
          <p:nvPr/>
        </p:nvSpPr>
        <p:spPr>
          <a:xfrm>
            <a:off x="7006326" y="1977516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2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9F8545-0DB5-6101-1BAA-F67BEBCE1CFF}"/>
              </a:ext>
            </a:extLst>
          </p:cNvPr>
          <p:cNvSpPr txBox="1"/>
          <p:nvPr/>
        </p:nvSpPr>
        <p:spPr>
          <a:xfrm>
            <a:off x="4702233" y="2721778"/>
            <a:ext cx="1677062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Firmware Self-</a:t>
            </a: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Update</a:t>
            </a:r>
            <a:endParaRPr lang="en-US" sz="12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9013043-4332-D5D1-46FD-3678A439A6E4}"/>
              </a:ext>
            </a:extLst>
          </p:cNvPr>
          <p:cNvSpPr/>
          <p:nvPr/>
        </p:nvSpPr>
        <p:spPr>
          <a:xfrm>
            <a:off x="4398059" y="2682527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3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3B145D-95F2-6DF9-D5FA-E1767A4770A8}"/>
              </a:ext>
            </a:extLst>
          </p:cNvPr>
          <p:cNvSpPr txBox="1"/>
          <p:nvPr/>
        </p:nvSpPr>
        <p:spPr>
          <a:xfrm>
            <a:off x="3084494" y="4252679"/>
            <a:ext cx="4499950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Update-Printer-Firmware to trigger or schedule firmware update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553213C-4622-727C-A209-98CD48AF3A62}"/>
              </a:ext>
            </a:extLst>
          </p:cNvPr>
          <p:cNvSpPr/>
          <p:nvPr/>
        </p:nvSpPr>
        <p:spPr>
          <a:xfrm>
            <a:off x="2780320" y="4213428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4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DAD43C-E261-CA68-1C1B-05C42BC1CDE0}"/>
              </a:ext>
            </a:extLst>
          </p:cNvPr>
          <p:cNvSpPr txBox="1"/>
          <p:nvPr/>
        </p:nvSpPr>
        <p:spPr>
          <a:xfrm>
            <a:off x="3084494" y="3641126"/>
            <a:ext cx="3658374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Check-For-Firmware-Update to get printer to check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4DF8004-DE4A-3C13-D640-D159086180E5}"/>
              </a:ext>
            </a:extLst>
          </p:cNvPr>
          <p:cNvSpPr/>
          <p:nvPr/>
        </p:nvSpPr>
        <p:spPr>
          <a:xfrm>
            <a:off x="2780320" y="3601875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1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13FB7AE-CB58-6A38-AA38-C50EEEADE8CD}"/>
              </a:ext>
            </a:extLst>
          </p:cNvPr>
          <p:cNvSpPr txBox="1"/>
          <p:nvPr/>
        </p:nvSpPr>
        <p:spPr>
          <a:xfrm>
            <a:off x="3094542" y="4820323"/>
            <a:ext cx="3959738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Get-Printer-Attributes to monitor firmware update status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954EF7D-9BBB-2451-C9CF-A81505B2B99D}"/>
              </a:ext>
            </a:extLst>
          </p:cNvPr>
          <p:cNvSpPr/>
          <p:nvPr/>
        </p:nvSpPr>
        <p:spPr>
          <a:xfrm>
            <a:off x="2790368" y="4740343"/>
            <a:ext cx="365760" cy="36576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5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30C2FC6-BF30-39B5-30D0-17661714151F}"/>
              </a:ext>
            </a:extLst>
          </p:cNvPr>
          <p:cNvCxnSpPr>
            <a:cxnSpLocks/>
          </p:cNvCxnSpPr>
          <p:nvPr/>
        </p:nvCxnSpPr>
        <p:spPr>
          <a:xfrm>
            <a:off x="2542232" y="4683590"/>
            <a:ext cx="4474142" cy="0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olid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41679877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wg-presentation-template-16x9-20231003.potx" id="{E956F6B2-0093-5F4A-9FF9-FB51F82C4188}" vid="{D78D5B44-84EF-7A47-B7A0-E765B8721160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</Template>
  <TotalTime>1849</TotalTime>
  <Words>607</Words>
  <Application>Microsoft Macintosh PowerPoint</Application>
  <PresentationFormat>Custom</PresentationFormat>
  <Paragraphs>140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Lucida Grande</vt:lpstr>
      <vt:lpstr>Verdana</vt:lpstr>
      <vt:lpstr>White</vt:lpstr>
      <vt:lpstr>IPP Firmware Update Extensions: Registration Options</vt:lpstr>
      <vt:lpstr>Firmware Update Model 1: Client Directed [PWG 5100.22]</vt:lpstr>
      <vt:lpstr>Firmware Update Model 1: Client Directed [PWG 5100.22]</vt:lpstr>
      <vt:lpstr>Firmware Update Model 2: Autonomous Device</vt:lpstr>
      <vt:lpstr>Firmware Update Model 2: Autonomous Device</vt:lpstr>
      <vt:lpstr>Firmware Update Model 3: Triggered Autonomous Device</vt:lpstr>
      <vt:lpstr>Firmware Update Model 3: Printer Update Available Event</vt:lpstr>
      <vt:lpstr>Firmware Update Model 3: Triggered Autonomous Device</vt:lpstr>
      <vt:lpstr>Firmware Update Model 3: Triggered Autonomous Device</vt:lpstr>
      <vt:lpstr>Firmware Update Model 3: Triggered Autonomous Device</vt:lpstr>
      <vt:lpstr>Firmware Update Model 4: Scheduled Autonomous Device</vt:lpstr>
      <vt:lpstr>Firmware Update Model 3a: Scheduled Autonomous Device</vt:lpstr>
      <vt:lpstr>Firmware Update Model 4: Cloud Directed</vt:lpstr>
      <vt:lpstr>Firmware Update Model 4: Cloud Directed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Kennedy, Smith (Wireless &amp; IPP Standards)</dc:creator>
  <cp:keywords/>
  <dc:description/>
  <cp:lastModifiedBy>Kennedy, Smith (Wireless &amp; IPP Standards)</cp:lastModifiedBy>
  <cp:revision>4</cp:revision>
  <cp:lastPrinted>2019-03-25T21:04:32Z</cp:lastPrinted>
  <dcterms:created xsi:type="dcterms:W3CDTF">2024-07-27T17:10:20Z</dcterms:created>
  <dcterms:modified xsi:type="dcterms:W3CDTF">2024-09-13T02:04:31Z</dcterms:modified>
  <cp:category/>
</cp:coreProperties>
</file>