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4"/>
    <p:restoredTop sz="86429"/>
  </p:normalViewPr>
  <p:slideViewPr>
    <p:cSldViewPr snapToGrid="0" snapToObjects="1">
      <p:cViewPr varScale="1">
        <p:scale>
          <a:sx n="148" d="100"/>
          <a:sy n="148" d="100"/>
        </p:scale>
        <p:origin x="720" y="176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65667" y="2137835"/>
            <a:ext cx="5569153" cy="512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rPr sz="3333"/>
              <a:t>The Printer Working Group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2656418"/>
            <a:ext cx="9144000" cy="10583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 hasCustomPrompt="1"/>
          </p:nvPr>
        </p:nvSpPr>
        <p:spPr>
          <a:xfrm>
            <a:off x="508000" y="3996267"/>
            <a:ext cx="9144000" cy="140123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SzTx/>
              <a:buNone/>
              <a:defRPr sz="1800"/>
            </a:lvl1pPr>
            <a:lvl2pPr marL="0" indent="0">
              <a:buSzTx/>
              <a:buNone/>
              <a:defRPr sz="1800"/>
            </a:lvl2pPr>
            <a:lvl3pPr marL="0" indent="0">
              <a:buSzTx/>
              <a:buNone/>
              <a:defRPr sz="1800"/>
            </a:lvl3pPr>
            <a:lvl4pPr marL="0" indent="0">
              <a:buSzTx/>
              <a:buNone/>
              <a:defRPr sz="1800"/>
            </a:lvl4pPr>
            <a:lvl5pPr marL="0" indent="0">
              <a:buSzTx/>
              <a:buNone/>
              <a:defRPr sz="1800"/>
            </a:lvl5pPr>
          </a:lstStyle>
          <a:p>
            <a:r>
              <a:rPr lang="en-US"/>
              <a:t>Author1, </a:t>
            </a:r>
            <a:r>
              <a:rPr lang="en-US" dirty="0"/>
              <a:t>Affiliation</a:t>
            </a:r>
            <a:endParaRPr dirty="0"/>
          </a:p>
          <a:p>
            <a:pPr lvl="1"/>
            <a:r>
              <a:rPr lang="en-US" dirty="0"/>
              <a:t>Author2, Affiliation</a:t>
            </a:r>
            <a:endParaRPr dirty="0"/>
          </a:p>
          <a:p>
            <a:pPr lvl="2"/>
            <a:r>
              <a:rPr lang="en-US" dirty="0"/>
              <a:t>Date</a:t>
            </a: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980CBF-79B9-B3A3-FB47-870C56C31910}"/>
              </a:ext>
            </a:extLst>
          </p:cNvPr>
          <p:cNvGrpSpPr/>
          <p:nvPr userDrawn="1"/>
        </p:nvGrpSpPr>
        <p:grpSpPr>
          <a:xfrm>
            <a:off x="465667" y="294988"/>
            <a:ext cx="1840494" cy="1837161"/>
            <a:chOff x="457200" y="368545"/>
            <a:chExt cx="1840494" cy="1837161"/>
          </a:xfrm>
        </p:grpSpPr>
        <p:pic>
          <p:nvPicPr>
            <p:cNvPr id="9" name="pwg-transparency.png">
              <a:extLst>
                <a:ext uri="{FF2B5EF4-FFF2-40B4-BE49-F238E27FC236}">
                  <a16:creationId xmlns:a16="http://schemas.microsoft.com/office/drawing/2014/main" id="{029DA0FF-97E6-2A1A-750F-D4E4B7A9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7200" y="368545"/>
              <a:ext cx="1586365" cy="1723850"/>
            </a:xfrm>
            <a:prstGeom prst="rect">
              <a:avLst/>
            </a:prstGeom>
          </p:spPr>
        </p:pic>
        <p:sp>
          <p:nvSpPr>
            <p:cNvPr id="10" name="Shape 20">
              <a:extLst>
                <a:ext uri="{FF2B5EF4-FFF2-40B4-BE49-F238E27FC236}">
                  <a16:creationId xmlns:a16="http://schemas.microsoft.com/office/drawing/2014/main" id="{6BBBDCAA-D9BC-3B08-090D-6DB6CA32669B}"/>
                </a:ext>
              </a:extLst>
            </p:cNvPr>
            <p:cNvSpPr/>
            <p:nvPr/>
          </p:nvSpPr>
          <p:spPr>
            <a:xfrm>
              <a:off x="2043565" y="1979084"/>
              <a:ext cx="254129" cy="2266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>
                <a:defRPr sz="1100"/>
              </a:lvl1pPr>
            </a:lstStyle>
            <a:p>
              <a:r>
                <a:rPr sz="917" dirty="0"/>
                <a:t>®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2222"/>
            </a:lvl1pPr>
            <a:lvl3pPr>
              <a:defRPr sz="1778"/>
            </a:lvl3pPr>
            <a:lvl5pPr>
              <a:defRPr sz="1333"/>
            </a:lvl5pPr>
          </a:lstStyle>
          <a:p>
            <a:r>
              <a:rPr lang="en-US" dirty="0"/>
              <a:t>Body Level One</a:t>
            </a:r>
          </a:p>
          <a:p>
            <a:pPr lvl="1"/>
            <a:r>
              <a:rPr lang="en-US" dirty="0"/>
              <a:t>Body Level Two</a:t>
            </a:r>
          </a:p>
          <a:p>
            <a:pPr lvl="2"/>
            <a:r>
              <a:rPr lang="en-US" dirty="0"/>
              <a:t>Body Level Three</a:t>
            </a:r>
          </a:p>
          <a:p>
            <a:pPr lvl="3"/>
            <a:r>
              <a:rPr lang="en-US" dirty="0"/>
              <a:t>Body Level Four</a:t>
            </a:r>
          </a:p>
          <a:p>
            <a:pPr lvl="4"/>
            <a:r>
              <a:rPr lang="en-US" dirty="0"/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833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5524500"/>
            <a:ext cx="10160000" cy="1905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10160000" cy="952500"/>
          </a:xfrm>
          <a:prstGeom prst="rect">
            <a:avLst/>
          </a:prstGeom>
          <a:solidFill>
            <a:srgbClr val="5D6FB7"/>
          </a:solidFill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9144000" cy="4275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508000" y="38364"/>
            <a:ext cx="8410222" cy="84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41111" y="5544381"/>
            <a:ext cx="9496778" cy="14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26" dirty="0"/>
              <a:t>Copyright © </a:t>
            </a:r>
            <a:r>
              <a:rPr lang="en-US" sz="926" dirty="0"/>
              <a:t>2024 The Printer Working Group</a:t>
            </a:r>
            <a:r>
              <a:rPr sz="926" dirty="0"/>
              <a:t>. All rights reserved. The IPP Everywhere and PWG logos are registered trademarks of the IEEE-ISTO.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1A0CF4-CF6B-CDAD-7C78-51B39D2AF287}"/>
              </a:ext>
            </a:extLst>
          </p:cNvPr>
          <p:cNvGrpSpPr/>
          <p:nvPr userDrawn="1"/>
        </p:nvGrpSpPr>
        <p:grpSpPr>
          <a:xfrm>
            <a:off x="9155479" y="105833"/>
            <a:ext cx="767263" cy="740833"/>
            <a:chOff x="8237460" y="105833"/>
            <a:chExt cx="767263" cy="740833"/>
          </a:xfrm>
        </p:grpSpPr>
        <p:pic>
          <p:nvPicPr>
            <p:cNvPr id="5" name="pwg-4dark-bkgrnd-transparency.png">
              <a:extLst>
                <a:ext uri="{FF2B5EF4-FFF2-40B4-BE49-F238E27FC236}">
                  <a16:creationId xmlns:a16="http://schemas.microsoft.com/office/drawing/2014/main" id="{A43B0F66-6107-6188-629F-7E6CFBF11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37460" y="105833"/>
              <a:ext cx="709083" cy="740833"/>
            </a:xfrm>
            <a:prstGeom prst="rect">
              <a:avLst/>
            </a:prstGeom>
          </p:spPr>
        </p:pic>
        <p:sp>
          <p:nvSpPr>
            <p:cNvPr id="9" name="Shape 6">
              <a:extLst>
                <a:ext uri="{FF2B5EF4-FFF2-40B4-BE49-F238E27FC236}">
                  <a16:creationId xmlns:a16="http://schemas.microsoft.com/office/drawing/2014/main" id="{4DDDDEC7-51B7-DA0D-B669-E02DD1D9D25C}"/>
                </a:ext>
              </a:extLst>
            </p:cNvPr>
            <p:cNvSpPr/>
            <p:nvPr/>
          </p:nvSpPr>
          <p:spPr>
            <a:xfrm>
              <a:off x="8756044" y="675419"/>
              <a:ext cx="248679" cy="16243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 marL="57799" marR="57799" defTabSz="1295400">
                <a:defRPr sz="600"/>
              </a:lvl1pPr>
            </a:lstStyle>
            <a:p>
              <a:r>
                <a:rPr sz="500"/>
                <a:t>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37627" marR="37627" indent="0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37627" marR="37627" indent="21165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37627" marR="37627" indent="423312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37627" marR="37627" indent="634968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37627" marR="37627" indent="846625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37627" marR="37627" indent="1058281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37627" marR="37627" indent="126993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37627" marR="37627" indent="1481593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37627" marR="37627" indent="1693249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55112" marR="37627" indent="-317485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784302" marR="37627" indent="-32336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142942" marR="37627" indent="-258691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640166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1165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23312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34968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846625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058281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26993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481593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693249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56444" rIns="56444" bIns="56444" anchor="b"/>
          <a:lstStyle/>
          <a:p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1: Client Directed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The ”Cloud”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>
            <a:off x="2491596" y="2250831"/>
            <a:ext cx="1366971" cy="1306285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753248" y="3644119"/>
            <a:ext cx="4253078" cy="0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9D0BF01-DF0F-75B9-12BA-22BB80F80148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E099F3D-569C-EE58-3D28-64C3B10E95C7}"/>
              </a:ext>
            </a:extLst>
          </p:cNvPr>
          <p:cNvCxnSpPr>
            <a:cxnSpLocks/>
          </p:cNvCxnSpPr>
          <p:nvPr/>
        </p:nvCxnSpPr>
        <p:spPr>
          <a:xfrm flipV="1">
            <a:off x="2397172" y="1899138"/>
            <a:ext cx="1210186" cy="1200498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1: Client Directed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Client checks firmware version in device and available version(s) in Cloud</a:t>
            </a:r>
          </a:p>
          <a:p>
            <a:pPr lvl="1"/>
            <a:r>
              <a:rPr lang="en-US" dirty="0"/>
              <a:t>Client downloads firmware package from cloud and delivers to device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Ability to query printer firmware state (5100.13)</a:t>
            </a:r>
          </a:p>
          <a:p>
            <a:pPr lvl="1"/>
            <a:r>
              <a:rPr lang="en-US" dirty="0"/>
              <a:t>Ability to deliver firmware update package(s) to printer (5100.22)</a:t>
            </a:r>
          </a:p>
          <a:p>
            <a:pPr lvl="1"/>
            <a:endParaRPr lang="en-US" dirty="0"/>
          </a:p>
          <a:p>
            <a:pPr marL="37627" indent="0">
              <a:buNone/>
            </a:pPr>
            <a:r>
              <a:rPr lang="en-US" dirty="0"/>
              <a:t>No IPP Changes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3302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2: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The ”Cloud”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50090254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2: Autonomous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Device checks for available firmware updates in Cloud</a:t>
            </a:r>
          </a:p>
          <a:p>
            <a:pPr lvl="1"/>
            <a:r>
              <a:rPr lang="en-US" dirty="0"/>
              <a:t>Client downloads firmware package from cloud updates itself (perhaps with no user intervention)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None (firmware update process is outside of IPP visibility)</a:t>
            </a:r>
          </a:p>
          <a:p>
            <a:pPr marL="37627" indent="0">
              <a:buNone/>
            </a:pPr>
            <a:endParaRPr lang="en-US" dirty="0"/>
          </a:p>
          <a:p>
            <a:pPr marL="37627" indent="0">
              <a:buNone/>
            </a:pPr>
            <a:r>
              <a:rPr lang="en-US" dirty="0"/>
              <a:t>No IPP Changes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874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The ”Cloud”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0CBA90A-D093-A63F-8858-41CB094379A5}"/>
              </a:ext>
            </a:extLst>
          </p:cNvPr>
          <p:cNvCxnSpPr>
            <a:cxnSpLocks/>
          </p:cNvCxnSpPr>
          <p:nvPr/>
        </p:nvCxnSpPr>
        <p:spPr>
          <a:xfrm>
            <a:off x="2532184" y="4112023"/>
            <a:ext cx="4474142" cy="0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12319167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3: Triggered Autonomous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Device checks for available firmware updates in Cloud</a:t>
            </a:r>
          </a:p>
          <a:p>
            <a:pPr lvl="1"/>
            <a:r>
              <a:rPr lang="en-US" dirty="0"/>
              <a:t>Client downloads firmware package from cloud updates itself (perhaps with no user intervention)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Ability to query printer firmware state (5100.13)</a:t>
            </a:r>
          </a:p>
          <a:p>
            <a:pPr lvl="1"/>
            <a:r>
              <a:rPr lang="en-US" dirty="0"/>
              <a:t>Ability to request printer to check for firmware updates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  <a:p>
            <a:pPr lvl="1"/>
            <a:r>
              <a:rPr lang="en-US" dirty="0"/>
              <a:t>Ability to trigger device to perform a firmware self-update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942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4: Cloud Directed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288" y="5820833"/>
            <a:ext cx="535046" cy="21166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3D1963A-1613-3F0B-DEBC-7086A2024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717" y="2932680"/>
            <a:ext cx="1422879" cy="1422879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E1CBBC9-84C9-6727-8F04-C4D6699E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6326" y="3099636"/>
            <a:ext cx="1403556" cy="1088966"/>
          </a:xfrm>
          <a:prstGeom prst="rect">
            <a:avLst/>
          </a:prstGeom>
        </p:spPr>
      </p:pic>
      <p:sp>
        <p:nvSpPr>
          <p:cNvPr id="7" name="Cloud 6">
            <a:extLst>
              <a:ext uri="{FF2B5EF4-FFF2-40B4-BE49-F238E27FC236}">
                <a16:creationId xmlns:a16="http://schemas.microsoft.com/office/drawing/2014/main" id="{38242712-7E3B-93EC-3020-ED89BB9DCF1B}"/>
              </a:ext>
            </a:extLst>
          </p:cNvPr>
          <p:cNvSpPr/>
          <p:nvPr/>
        </p:nvSpPr>
        <p:spPr>
          <a:xfrm>
            <a:off x="3707842" y="1261561"/>
            <a:ext cx="2644288" cy="1129947"/>
          </a:xfrm>
          <a:prstGeom prst="cloud">
            <a:avLst/>
          </a:prstGeom>
          <a:solidFill>
            <a:srgbClr val="FFA941"/>
          </a:solidFill>
          <a:ln w="9525" cap="flat">
            <a:solidFill>
              <a:srgbClr val="00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40640" marR="4064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The ”Cloud”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02565-FA93-2B5A-321B-B20B57BA1FC0}"/>
              </a:ext>
            </a:extLst>
          </p:cNvPr>
          <p:cNvCxnSpPr>
            <a:cxnSpLocks/>
          </p:cNvCxnSpPr>
          <p:nvPr/>
        </p:nvCxnSpPr>
        <p:spPr>
          <a:xfrm flipH="1" flipV="1">
            <a:off x="6352130" y="2160396"/>
            <a:ext cx="973118" cy="864158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ysDash"/>
            <a:round/>
            <a:headEnd type="triangle" w="lg" len="med"/>
            <a:tailEnd type="non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59BB17-9D67-94F2-BA49-6B948FA88CF0}"/>
              </a:ext>
            </a:extLst>
          </p:cNvPr>
          <p:cNvCxnSpPr>
            <a:cxnSpLocks/>
          </p:cNvCxnSpPr>
          <p:nvPr/>
        </p:nvCxnSpPr>
        <p:spPr>
          <a:xfrm>
            <a:off x="5918479" y="2391508"/>
            <a:ext cx="1087847" cy="931985"/>
          </a:xfrm>
          <a:prstGeom prst="straightConnector1">
            <a:avLst/>
          </a:prstGeom>
          <a:noFill/>
          <a:ln w="76200" cap="flat">
            <a:solidFill>
              <a:srgbClr val="FF0000"/>
            </a:solidFill>
            <a:prstDash val="solid"/>
            <a:round/>
            <a:tailEnd type="triangle" w="lg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52615413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7814-3DA3-7D89-9BED-982793F6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Firmware Update</a:t>
            </a:r>
            <a:br>
              <a:rPr lang="en-US" dirty="0"/>
            </a:br>
            <a:r>
              <a:rPr lang="en-US" dirty="0"/>
              <a:t>Model 4: Cloud Directed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C07B-A4BB-ADF9-FDD3-0EC8C5C118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Case</a:t>
            </a:r>
          </a:p>
          <a:p>
            <a:pPr lvl="1"/>
            <a:r>
              <a:rPr lang="en-US" dirty="0"/>
              <a:t>Cloud based client has available firmware updates and checks device for old versions</a:t>
            </a:r>
          </a:p>
          <a:p>
            <a:pPr lvl="1"/>
            <a:r>
              <a:rPr lang="en-US" dirty="0"/>
              <a:t>Cloud based client pushes firmware package to device or triggers device to update itself</a:t>
            </a:r>
          </a:p>
          <a:p>
            <a:endParaRPr lang="en-US" dirty="0"/>
          </a:p>
          <a:p>
            <a:r>
              <a:rPr lang="en-US" dirty="0"/>
              <a:t>IPP</a:t>
            </a:r>
          </a:p>
          <a:p>
            <a:pPr lvl="1"/>
            <a:r>
              <a:rPr lang="en-US" dirty="0"/>
              <a:t>Cloud-hosted version of Model 1</a:t>
            </a:r>
          </a:p>
          <a:p>
            <a:pPr lvl="2"/>
            <a:r>
              <a:rPr lang="en-US" dirty="0"/>
              <a:t>Ability to query printer firmware state (5100.13)</a:t>
            </a:r>
          </a:p>
          <a:p>
            <a:pPr lvl="2"/>
            <a:r>
              <a:rPr lang="en-US" dirty="0"/>
              <a:t>Ability to deliver firmware update package(s) to printer (5100.22)</a:t>
            </a:r>
          </a:p>
          <a:p>
            <a:pPr lvl="1"/>
            <a:r>
              <a:rPr lang="en-US" dirty="0"/>
              <a:t>Cloud-hosted version of Model 3</a:t>
            </a:r>
          </a:p>
          <a:p>
            <a:pPr lvl="2"/>
            <a:r>
              <a:rPr lang="en-US" dirty="0"/>
              <a:t>Ability to query printer firmware state (5100.13)</a:t>
            </a:r>
          </a:p>
          <a:p>
            <a:pPr lvl="2"/>
            <a:r>
              <a:rPr lang="en-US" dirty="0"/>
              <a:t>Ability to request printer to check for firmware updates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  <a:p>
            <a:pPr lvl="2"/>
            <a:r>
              <a:rPr lang="en-US" dirty="0"/>
              <a:t>Ability to trigger device to perform a firmware self-update </a:t>
            </a:r>
            <a:r>
              <a:rPr lang="en-US" dirty="0">
                <a:solidFill>
                  <a:srgbClr val="FF0000"/>
                </a:solidFill>
              </a:rPr>
              <a:t>(NEW)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Extend access via Infrastructure Printer / Proxy (5100.18) </a:t>
            </a:r>
            <a:r>
              <a:rPr lang="en-US" dirty="0">
                <a:solidFill>
                  <a:srgbClr val="FF0000"/>
                </a:solidFill>
              </a:rPr>
              <a:t>(NEW)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65CD-758D-A261-CC6A-BCBD437AA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036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16x9-20231003.potx" id="{E956F6B2-0093-5F4A-9FF9-FB51F82C4188}" vid="{D78D5B44-84EF-7A47-B7A0-E765B87211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32</TotalTime>
  <Words>353</Words>
  <Application>Microsoft Macintosh PowerPoint</Application>
  <PresentationFormat>Custom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Lucida Grande</vt:lpstr>
      <vt:lpstr>Verdana</vt:lpstr>
      <vt:lpstr>White</vt:lpstr>
      <vt:lpstr>PowerPoint Presentation</vt:lpstr>
      <vt:lpstr>Firmware Update Model 1: Client Directed</vt:lpstr>
      <vt:lpstr>Firmware Update Model 1: Client Directed</vt:lpstr>
      <vt:lpstr>Firmware Update Model 2: Autonomous Device</vt:lpstr>
      <vt:lpstr>Firmware Update Model 2: Autonomous Device</vt:lpstr>
      <vt:lpstr>Firmware Update Model 3: Triggered Autonomous Device</vt:lpstr>
      <vt:lpstr>Firmware Update Model 3: Triggered Autonomous Device</vt:lpstr>
      <vt:lpstr>Firmware Update Model 4: Cloud Directed</vt:lpstr>
      <vt:lpstr>Firmware Update Model 4: Cloud Directed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Kennedy, Smith (Wireless &amp; IPP Standards)</dc:creator>
  <cp:keywords/>
  <dc:description/>
  <cp:lastModifiedBy>Kennedy, Smith (Wireless &amp; IPP Standards)</cp:lastModifiedBy>
  <cp:revision>1</cp:revision>
  <cp:lastPrinted>2019-03-25T21:04:32Z</cp:lastPrinted>
  <dcterms:created xsi:type="dcterms:W3CDTF">2024-07-27T17:10:20Z</dcterms:created>
  <dcterms:modified xsi:type="dcterms:W3CDTF">2024-07-27T17:42:24Z</dcterms:modified>
  <cp:category/>
</cp:coreProperties>
</file>