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78" r:id="rId3"/>
    <p:sldId id="390" r:id="rId4"/>
    <p:sldId id="393" r:id="rId5"/>
    <p:sldId id="392" r:id="rId6"/>
    <p:sldId id="389" r:id="rId7"/>
    <p:sldId id="384" r:id="rId8"/>
    <p:sldId id="261" r:id="rId9"/>
    <p:sldId id="262" r:id="rId10"/>
    <p:sldId id="265" r:id="rId11"/>
    <p:sldId id="264" r:id="rId12"/>
    <p:sldId id="266" r:id="rId13"/>
    <p:sldId id="391" r:id="rId14"/>
    <p:sldId id="380" r:id="rId15"/>
    <p:sldId id="386" r:id="rId16"/>
    <p:sldId id="394" r:id="rId17"/>
    <p:sldId id="395" r:id="rId18"/>
    <p:sldId id="379" r:id="rId19"/>
    <p:sldId id="385" r:id="rId20"/>
    <p:sldId id="381" r:id="rId21"/>
    <p:sldId id="382" r:id="rId22"/>
    <p:sldId id="387" r:id="rId23"/>
    <p:sldId id="383" r:id="rId24"/>
    <p:sldId id="388" r:id="rId25"/>
    <p:sldId id="289" r:id="rId26"/>
    <p:sldId id="37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93"/>
    <p:restoredTop sz="86429"/>
  </p:normalViewPr>
  <p:slideViewPr>
    <p:cSldViewPr snapToGrid="0" snapToObjects="1">
      <p:cViewPr varScale="1">
        <p:scale>
          <a:sx n="114" d="100"/>
          <a:sy n="114" d="100"/>
        </p:scale>
        <p:origin x="168" y="1600"/>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2DF98-C45E-B94D-A970-82086CCB0D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C6F5BB-7046-5347-8A85-9E9BC5B200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63C29-CFA2-2146-A40E-9A1B2AD57687}"/>
              </a:ext>
            </a:extLst>
          </p:cNvPr>
          <p:cNvSpPr>
            <a:spLocks noGrp="1"/>
          </p:cNvSpPr>
          <p:nvPr>
            <p:ph type="dt" sz="half" idx="10"/>
          </p:nvPr>
        </p:nvSpPr>
        <p:spPr/>
        <p:txBody>
          <a:bodyPr/>
          <a:lstStyle/>
          <a:p>
            <a:fld id="{422E9618-71BE-DD42-B2BF-2DBD5FFB3BB1}" type="datetimeFigureOut">
              <a:rPr lang="en-US" smtClean="0"/>
              <a:t>8/14/18</a:t>
            </a:fld>
            <a:endParaRPr lang="en-US"/>
          </a:p>
        </p:txBody>
      </p:sp>
      <p:sp>
        <p:nvSpPr>
          <p:cNvPr id="5" name="Footer Placeholder 4">
            <a:extLst>
              <a:ext uri="{FF2B5EF4-FFF2-40B4-BE49-F238E27FC236}">
                <a16:creationId xmlns:a16="http://schemas.microsoft.com/office/drawing/2014/main" id="{A9FA9A61-0D28-D640-A025-FB4261A59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865A4-4E48-6D47-930D-19304C7CFF17}"/>
              </a:ext>
            </a:extLst>
          </p:cNvPr>
          <p:cNvSpPr>
            <a:spLocks noGrp="1"/>
          </p:cNvSpPr>
          <p:nvPr>
            <p:ph type="sldNum" sz="quarter" idx="12"/>
          </p:nvPr>
        </p:nvSpPr>
        <p:spPr/>
        <p:txBody>
          <a:bodyPr/>
          <a:lstStyle/>
          <a:p>
            <a:fld id="{FF222941-5D01-4949-94CE-7662A24D62BC}" type="slidenum">
              <a:rPr lang="en-US" smtClean="0"/>
              <a:t>‹#›</a:t>
            </a:fld>
            <a:endParaRPr lang="en-US"/>
          </a:p>
        </p:txBody>
      </p:sp>
    </p:spTree>
    <p:extLst>
      <p:ext uri="{BB962C8B-B14F-4D97-AF65-F5344CB8AC3E}">
        <p14:creationId xmlns:p14="http://schemas.microsoft.com/office/powerpoint/2010/main" val="3779540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rgbClr val="5D6FB7"/>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rgbClr val="5D6FB7"/>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5">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dirty="0"/>
              <a:t>The Printer Working Group</a:t>
            </a:r>
          </a:p>
        </p:txBody>
      </p:sp>
      <p:pic>
        <p:nvPicPr>
          <p:cNvPr id="70" name="pwg-transparency.png"/>
          <p:cNvPicPr>
            <a:picLocks noChangeAspect="1"/>
          </p:cNvPicPr>
          <p:nvPr/>
        </p:nvPicPr>
        <p:blipFill>
          <a:blip r:embed="rId3">
            <a:extLst/>
          </a:blip>
          <a:stretch>
            <a:fillRect/>
          </a:stretch>
        </p:blipFill>
        <p:spPr>
          <a:xfrm>
            <a:off x="457200" y="457200"/>
            <a:ext cx="1905000" cy="2068620"/>
          </a:xfrm>
          <a:prstGeom prst="rect">
            <a:avLst/>
          </a:prstGeom>
        </p:spPr>
      </p:pic>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73" name="Shape 73"/>
          <p:cNvSpPr>
            <a:spLocks noGrp="1"/>
          </p:cNvSpPr>
          <p:nvPr>
            <p:ph type="title"/>
          </p:nvPr>
        </p:nvSpPr>
        <p:spPr>
          <a:prstGeom prst="rect">
            <a:avLst/>
          </a:prstGeom>
        </p:spPr>
        <p:txBody>
          <a:bodyPr lIns="0"/>
          <a:lstStyle/>
          <a:p>
            <a:r>
              <a:rPr lang="en-US" dirty="0"/>
              <a:t>IPP Reprint Password Use Cases</a:t>
            </a:r>
            <a:endParaRPr dirty="0"/>
          </a:p>
        </p:txBody>
      </p:sp>
      <p:sp>
        <p:nvSpPr>
          <p:cNvPr id="74" name="Shape 74"/>
          <p:cNvSpPr>
            <a:spLocks noGrp="1"/>
          </p:cNvSpPr>
          <p:nvPr>
            <p:ph type="body" sz="half" idx="1"/>
          </p:nvPr>
        </p:nvSpPr>
        <p:spPr>
          <a:prstGeom prst="rect">
            <a:avLst/>
          </a:prstGeom>
        </p:spPr>
        <p:txBody>
          <a:bodyPr>
            <a:normAutofit/>
          </a:bodyPr>
          <a:lstStyle/>
          <a:p>
            <a:endParaRPr lang="en-US" dirty="0"/>
          </a:p>
          <a:p>
            <a:r>
              <a:rPr lang="en-US" dirty="0"/>
              <a:t>Smith Kennedy, HP Inc.</a:t>
            </a:r>
          </a:p>
          <a:p>
            <a:r>
              <a:rPr lang="en-US" dirty="0"/>
              <a:t>PWG August 2018 Face-to-Face</a:t>
            </a:r>
          </a:p>
          <a:p>
            <a:r>
              <a:rPr lang="en-US" dirty="0"/>
              <a:t>August 15, 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U3: Job Submitted as a Saved Job</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18" name="Magnetic Disk 17">
            <a:extLst>
              <a:ext uri="{FF2B5EF4-FFF2-40B4-BE49-F238E27FC236}">
                <a16:creationId xmlns:a16="http://schemas.microsoft.com/office/drawing/2014/main" id="{D42516A9-118E-444E-937B-7A16CA5B47A2}"/>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cxnSp>
        <p:nvCxnSpPr>
          <p:cNvPr id="47" name="Elbow Connector 46">
            <a:extLst>
              <a:ext uri="{FF2B5EF4-FFF2-40B4-BE49-F238E27FC236}">
                <a16:creationId xmlns:a16="http://schemas.microsoft.com/office/drawing/2014/main" id="{005E0FD1-A668-1146-B857-634C348989F5}"/>
              </a:ext>
            </a:extLst>
          </p:cNvPr>
          <p:cNvCxnSpPr>
            <a:cxnSpLocks/>
            <a:stCxn id="40" idx="4"/>
            <a:endCxn id="49" idx="0"/>
          </p:cNvCxnSpPr>
          <p:nvPr/>
        </p:nvCxnSpPr>
        <p:spPr>
          <a:xfrm rot="16200000" flipH="1">
            <a:off x="3527416" y="3953355"/>
            <a:ext cx="52162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9" name="Process 48">
            <a:extLst>
              <a:ext uri="{FF2B5EF4-FFF2-40B4-BE49-F238E27FC236}">
                <a16:creationId xmlns:a16="http://schemas.microsoft.com/office/drawing/2014/main" id="{B6DAAE52-DF99-384B-888A-3BFB801E7546}"/>
              </a:ext>
            </a:extLst>
          </p:cNvPr>
          <p:cNvSpPr/>
          <p:nvPr/>
        </p:nvSpPr>
        <p:spPr>
          <a:xfrm>
            <a:off x="3429001" y="4214169"/>
            <a:ext cx="718457"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50" name="Elbow Connector 49">
            <a:extLst>
              <a:ext uri="{FF2B5EF4-FFF2-40B4-BE49-F238E27FC236}">
                <a16:creationId xmlns:a16="http://schemas.microsoft.com/office/drawing/2014/main" id="{B322B636-D04E-D14C-968C-5DC8F2C7A15F}"/>
              </a:ext>
            </a:extLst>
          </p:cNvPr>
          <p:cNvCxnSpPr>
            <a:cxnSpLocks/>
            <a:stCxn id="49" idx="2"/>
            <a:endCxn id="43" idx="1"/>
          </p:cNvCxnSpPr>
          <p:nvPr/>
        </p:nvCxnSpPr>
        <p:spPr>
          <a:xfrm rot="5400000">
            <a:off x="3452207" y="4999935"/>
            <a:ext cx="67204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31">
            <a:extLst>
              <a:ext uri="{FF2B5EF4-FFF2-40B4-BE49-F238E27FC236}">
                <a16:creationId xmlns:a16="http://schemas.microsoft.com/office/drawing/2014/main" id="{937F9308-CECA-8040-8068-A5AC78C06FED}"/>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cxnSp>
        <p:nvCxnSpPr>
          <p:cNvPr id="33" name="Elbow Connector 32">
            <a:extLst>
              <a:ext uri="{FF2B5EF4-FFF2-40B4-BE49-F238E27FC236}">
                <a16:creationId xmlns:a16="http://schemas.microsoft.com/office/drawing/2014/main" id="{F3574030-333F-AC44-9DC7-3FD5A1C4590C}"/>
              </a:ext>
            </a:extLst>
          </p:cNvPr>
          <p:cNvCxnSpPr>
            <a:cxnSpLocks/>
            <a:stCxn id="32" idx="3"/>
            <a:endCxn id="40" idx="1"/>
          </p:cNvCxnSpPr>
          <p:nvPr/>
        </p:nvCxnSpPr>
        <p:spPr>
          <a:xfrm>
            <a:off x="1709057" y="2590632"/>
            <a:ext cx="2079172" cy="70851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DC6C09BC-C263-7840-8663-ED5C3A381EE7}"/>
              </a:ext>
            </a:extLst>
          </p:cNvPr>
          <p:cNvSpPr txBox="1"/>
          <p:nvPr/>
        </p:nvSpPr>
        <p:spPr>
          <a:xfrm>
            <a:off x="1827684" y="2353858"/>
            <a:ext cx="1809053" cy="461665"/>
          </a:xfrm>
          <a:prstGeom prst="rect">
            <a:avLst/>
          </a:prstGeom>
          <a:noFill/>
        </p:spPr>
        <p:txBody>
          <a:bodyPr wrap="square" rtlCol="0">
            <a:spAutoFit/>
          </a:bodyPr>
          <a:lstStyle/>
          <a:p>
            <a:r>
              <a:rPr lang="en-US" sz="1200" dirty="0"/>
              <a:t>Job Creation operation</a:t>
            </a:r>
          </a:p>
          <a:p>
            <a:r>
              <a:rPr lang="en-US" sz="1200" dirty="0"/>
              <a:t>with "job-save"</a:t>
            </a:r>
          </a:p>
        </p:txBody>
      </p:sp>
      <p:sp>
        <p:nvSpPr>
          <p:cNvPr id="40" name="Data 39">
            <a:extLst>
              <a:ext uri="{FF2B5EF4-FFF2-40B4-BE49-F238E27FC236}">
                <a16:creationId xmlns:a16="http://schemas.microsoft.com/office/drawing/2014/main" id="{214F3B9B-5AC0-AA41-B8F9-39E952369A93}"/>
              </a:ext>
            </a:extLst>
          </p:cNvPr>
          <p:cNvSpPr/>
          <p:nvPr/>
        </p:nvSpPr>
        <p:spPr>
          <a:xfrm>
            <a:off x="3439635" y="3299142"/>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43" name="Data 42">
            <a:extLst>
              <a:ext uri="{FF2B5EF4-FFF2-40B4-BE49-F238E27FC236}">
                <a16:creationId xmlns:a16="http://schemas.microsoft.com/office/drawing/2014/main" id="{D0A15110-161E-6F48-85CE-92290555702A}"/>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44" name="Rounded Rectangle 43">
            <a:extLst>
              <a:ext uri="{FF2B5EF4-FFF2-40B4-BE49-F238E27FC236}">
                <a16:creationId xmlns:a16="http://schemas.microsoft.com/office/drawing/2014/main" id="{78DEBEB1-C7C3-DD4C-8C39-520F50225A5A}"/>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grpSp>
        <p:nvGrpSpPr>
          <p:cNvPr id="20" name="Group 19">
            <a:extLst>
              <a:ext uri="{FF2B5EF4-FFF2-40B4-BE49-F238E27FC236}">
                <a16:creationId xmlns:a16="http://schemas.microsoft.com/office/drawing/2014/main" id="{E18D1DE3-160A-7D41-AA1E-6C6B3F726532}"/>
              </a:ext>
            </a:extLst>
          </p:cNvPr>
          <p:cNvGrpSpPr/>
          <p:nvPr/>
        </p:nvGrpSpPr>
        <p:grpSpPr>
          <a:xfrm>
            <a:off x="4371615" y="2153425"/>
            <a:ext cx="1001908" cy="1004287"/>
            <a:chOff x="4371615" y="2153425"/>
            <a:chExt cx="1001908" cy="1004287"/>
          </a:xfrm>
        </p:grpSpPr>
        <p:grpSp>
          <p:nvGrpSpPr>
            <p:cNvPr id="21" name="Group 20">
              <a:extLst>
                <a:ext uri="{FF2B5EF4-FFF2-40B4-BE49-F238E27FC236}">
                  <a16:creationId xmlns:a16="http://schemas.microsoft.com/office/drawing/2014/main" id="{69094968-05F3-2146-93FE-F4384DDA1563}"/>
                </a:ext>
              </a:extLst>
            </p:cNvPr>
            <p:cNvGrpSpPr/>
            <p:nvPr/>
          </p:nvGrpSpPr>
          <p:grpSpPr>
            <a:xfrm>
              <a:off x="4521298" y="2377942"/>
              <a:ext cx="773438" cy="572946"/>
              <a:chOff x="4521298" y="2377942"/>
              <a:chExt cx="773438" cy="572946"/>
            </a:xfrm>
          </p:grpSpPr>
          <p:sp>
            <p:nvSpPr>
              <p:cNvPr id="25" name="Parallelogram 24">
                <a:extLst>
                  <a:ext uri="{FF2B5EF4-FFF2-40B4-BE49-F238E27FC236}">
                    <a16:creationId xmlns:a16="http://schemas.microsoft.com/office/drawing/2014/main" id="{A3B63F66-62C4-0045-9F96-42BB3FD2B59E}"/>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27" name="Parallelogram 26">
                <a:extLst>
                  <a:ext uri="{FF2B5EF4-FFF2-40B4-BE49-F238E27FC236}">
                    <a16:creationId xmlns:a16="http://schemas.microsoft.com/office/drawing/2014/main" id="{B39E1798-0A21-F347-9D75-217D10D3253D}"/>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22" name="Group 21">
              <a:extLst>
                <a:ext uri="{FF2B5EF4-FFF2-40B4-BE49-F238E27FC236}">
                  <a16:creationId xmlns:a16="http://schemas.microsoft.com/office/drawing/2014/main" id="{38EA90DF-38A2-2044-8BCD-BC806CD96B78}"/>
                </a:ext>
              </a:extLst>
            </p:cNvPr>
            <p:cNvGrpSpPr/>
            <p:nvPr/>
          </p:nvGrpSpPr>
          <p:grpSpPr>
            <a:xfrm>
              <a:off x="4371615" y="2153425"/>
              <a:ext cx="1001908" cy="1004287"/>
              <a:chOff x="4371615" y="2153425"/>
              <a:chExt cx="1001908" cy="1004287"/>
            </a:xfrm>
          </p:grpSpPr>
          <p:cxnSp>
            <p:nvCxnSpPr>
              <p:cNvPr id="23" name="Elbow Connector 22">
                <a:extLst>
                  <a:ext uri="{FF2B5EF4-FFF2-40B4-BE49-F238E27FC236}">
                    <a16:creationId xmlns:a16="http://schemas.microsoft.com/office/drawing/2014/main" id="{C583988E-1265-2345-9259-20B251FB6049}"/>
                  </a:ext>
                </a:extLst>
              </p:cNvPr>
              <p:cNvCxnSpPr>
                <a:cxnSpLocks/>
                <a:stCxn id="27"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F32FC7E-B2D5-464B-AEF7-7F36DFC8F7B3}"/>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Tree>
    <p:extLst>
      <p:ext uri="{BB962C8B-B14F-4D97-AF65-F5344CB8AC3E}">
        <p14:creationId xmlns:p14="http://schemas.microsoft.com/office/powerpoint/2010/main" val="23255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U4: Print a Saved Job via</a:t>
            </a:r>
            <a:br>
              <a:rPr lang="en-US" dirty="0"/>
            </a:br>
            <a:r>
              <a:rPr lang="en-US" dirty="0"/>
              <a:t>IPP Resubmit-Job</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36" name="Magnetic Disk 35">
            <a:extLst>
              <a:ext uri="{FF2B5EF4-FFF2-40B4-BE49-F238E27FC236}">
                <a16:creationId xmlns:a16="http://schemas.microsoft.com/office/drawing/2014/main" id="{0C19B674-88DE-564E-988A-1CD310D41DEB}"/>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14" name="Rounded Rectangle 13">
            <a:extLst>
              <a:ext uri="{FF2B5EF4-FFF2-40B4-BE49-F238E27FC236}">
                <a16:creationId xmlns:a16="http://schemas.microsoft.com/office/drawing/2014/main" id="{7E4C8F03-8BC5-AF4F-AEBF-4215E7C77300}"/>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40" name="Process 39">
            <a:extLst>
              <a:ext uri="{FF2B5EF4-FFF2-40B4-BE49-F238E27FC236}">
                <a16:creationId xmlns:a16="http://schemas.microsoft.com/office/drawing/2014/main" id="{EFC25080-1802-774C-84B9-1E230E1F58DB}"/>
              </a:ext>
            </a:extLst>
          </p:cNvPr>
          <p:cNvSpPr/>
          <p:nvPr/>
        </p:nvSpPr>
        <p:spPr>
          <a:xfrm>
            <a:off x="4705693" y="4215745"/>
            <a:ext cx="790303"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19" name="Elbow Connector 18">
            <a:extLst>
              <a:ext uri="{FF2B5EF4-FFF2-40B4-BE49-F238E27FC236}">
                <a16:creationId xmlns:a16="http://schemas.microsoft.com/office/drawing/2014/main" id="{0F7A7C9D-0E70-9E40-8EFD-4F1344E41664}"/>
              </a:ext>
            </a:extLst>
          </p:cNvPr>
          <p:cNvCxnSpPr>
            <a:cxnSpLocks/>
            <a:stCxn id="27" idx="5"/>
            <a:endCxn id="30" idx="2"/>
          </p:cNvCxnSpPr>
          <p:nvPr/>
        </p:nvCxnSpPr>
        <p:spPr>
          <a:xfrm flipV="1">
            <a:off x="4067103" y="5309877"/>
            <a:ext cx="763842" cy="22278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5547627-40A8-8346-B394-E7D05D24056B}"/>
              </a:ext>
            </a:extLst>
          </p:cNvPr>
          <p:cNvSpPr txBox="1"/>
          <p:nvPr/>
        </p:nvSpPr>
        <p:spPr>
          <a:xfrm>
            <a:off x="1201769" y="5528839"/>
            <a:ext cx="1751120" cy="276999"/>
          </a:xfrm>
          <a:prstGeom prst="rect">
            <a:avLst/>
          </a:prstGeom>
          <a:noFill/>
        </p:spPr>
        <p:txBody>
          <a:bodyPr wrap="none" rtlCol="0">
            <a:spAutoFit/>
          </a:bodyPr>
          <a:lstStyle/>
          <a:p>
            <a:r>
              <a:rPr lang="en-US" sz="1200" dirty="0"/>
              <a:t>Resubmit-Job (Job A)</a:t>
            </a:r>
          </a:p>
        </p:txBody>
      </p:sp>
      <p:cxnSp>
        <p:nvCxnSpPr>
          <p:cNvPr id="29" name="Elbow Connector 28">
            <a:extLst>
              <a:ext uri="{FF2B5EF4-FFF2-40B4-BE49-F238E27FC236}">
                <a16:creationId xmlns:a16="http://schemas.microsoft.com/office/drawing/2014/main" id="{6C1A7906-2D71-AD43-9391-D5A98408BD62}"/>
              </a:ext>
            </a:extLst>
          </p:cNvPr>
          <p:cNvCxnSpPr>
            <a:cxnSpLocks/>
            <a:stCxn id="30" idx="1"/>
            <a:endCxn id="40" idx="2"/>
          </p:cNvCxnSpPr>
          <p:nvPr/>
        </p:nvCxnSpPr>
        <p:spPr>
          <a:xfrm rot="16200000" flipV="1">
            <a:off x="4881490" y="4884845"/>
            <a:ext cx="447687" cy="8975"/>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0" idx="3"/>
            <a:endCxn id="14" idx="1"/>
          </p:cNvCxnSpPr>
          <p:nvPr/>
        </p:nvCxnSpPr>
        <p:spPr>
          <a:xfrm>
            <a:off x="5495996" y="4440617"/>
            <a:ext cx="398412" cy="1270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a:extLst>
              <a:ext uri="{FF2B5EF4-FFF2-40B4-BE49-F238E27FC236}">
                <a16:creationId xmlns:a16="http://schemas.microsoft.com/office/drawing/2014/main" id="{BEA10F6B-D68E-A347-81F2-F31EB660847A}"/>
              </a:ext>
            </a:extLst>
          </p:cNvPr>
          <p:cNvCxnSpPr>
            <a:cxnSpLocks/>
            <a:stCxn id="6" idx="2"/>
            <a:endCxn id="27" idx="2"/>
          </p:cNvCxnSpPr>
          <p:nvPr/>
        </p:nvCxnSpPr>
        <p:spPr>
          <a:xfrm rot="16200000" flipH="1">
            <a:off x="1064678" y="3087985"/>
            <a:ext cx="2581766" cy="230758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Data 26">
            <a:extLst>
              <a:ext uri="{FF2B5EF4-FFF2-40B4-BE49-F238E27FC236}">
                <a16:creationId xmlns:a16="http://schemas.microsoft.com/office/drawing/2014/main" id="{503907AC-5EFC-ED4C-AFDC-253EF51AE935}"/>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30" name="Data 29">
            <a:extLst>
              <a:ext uri="{FF2B5EF4-FFF2-40B4-BE49-F238E27FC236}">
                <a16:creationId xmlns:a16="http://schemas.microsoft.com/office/drawing/2014/main" id="{7C337A46-4C60-5945-8AA3-5F59F4C0E267}"/>
              </a:ext>
            </a:extLst>
          </p:cNvPr>
          <p:cNvSpPr/>
          <p:nvPr/>
        </p:nvSpPr>
        <p:spPr>
          <a:xfrm>
            <a:off x="4761226" y="5113176"/>
            <a:ext cx="697187" cy="393401"/>
          </a:xfrm>
          <a:prstGeom prst="flowChartInputOutpu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B</a:t>
            </a:r>
          </a:p>
        </p:txBody>
      </p:sp>
      <p:grpSp>
        <p:nvGrpSpPr>
          <p:cNvPr id="32" name="Group 31">
            <a:extLst>
              <a:ext uri="{FF2B5EF4-FFF2-40B4-BE49-F238E27FC236}">
                <a16:creationId xmlns:a16="http://schemas.microsoft.com/office/drawing/2014/main" id="{E987AFEE-4BB9-1D40-ABA5-028966E6FABE}"/>
              </a:ext>
            </a:extLst>
          </p:cNvPr>
          <p:cNvGrpSpPr/>
          <p:nvPr/>
        </p:nvGrpSpPr>
        <p:grpSpPr>
          <a:xfrm>
            <a:off x="4371615" y="2153425"/>
            <a:ext cx="1001908" cy="1004287"/>
            <a:chOff x="4371615" y="2153425"/>
            <a:chExt cx="1001908" cy="1004287"/>
          </a:xfrm>
        </p:grpSpPr>
        <p:grpSp>
          <p:nvGrpSpPr>
            <p:cNvPr id="33" name="Group 32">
              <a:extLst>
                <a:ext uri="{FF2B5EF4-FFF2-40B4-BE49-F238E27FC236}">
                  <a16:creationId xmlns:a16="http://schemas.microsoft.com/office/drawing/2014/main" id="{79425B28-0F24-3D40-B056-8085877C743A}"/>
                </a:ext>
              </a:extLst>
            </p:cNvPr>
            <p:cNvGrpSpPr/>
            <p:nvPr/>
          </p:nvGrpSpPr>
          <p:grpSpPr>
            <a:xfrm>
              <a:off x="4521298" y="2377942"/>
              <a:ext cx="773438" cy="572946"/>
              <a:chOff x="4521298" y="2377942"/>
              <a:chExt cx="773438" cy="572946"/>
            </a:xfrm>
          </p:grpSpPr>
          <p:sp>
            <p:nvSpPr>
              <p:cNvPr id="46" name="Parallelogram 45">
                <a:extLst>
                  <a:ext uri="{FF2B5EF4-FFF2-40B4-BE49-F238E27FC236}">
                    <a16:creationId xmlns:a16="http://schemas.microsoft.com/office/drawing/2014/main" id="{2B406DF9-9C8B-4A4B-A632-B8C9BE4CA2C8}"/>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47" name="Parallelogram 46">
                <a:extLst>
                  <a:ext uri="{FF2B5EF4-FFF2-40B4-BE49-F238E27FC236}">
                    <a16:creationId xmlns:a16="http://schemas.microsoft.com/office/drawing/2014/main" id="{F5B72835-EE18-B84D-8531-F1E33060177D}"/>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35" name="Group 34">
              <a:extLst>
                <a:ext uri="{FF2B5EF4-FFF2-40B4-BE49-F238E27FC236}">
                  <a16:creationId xmlns:a16="http://schemas.microsoft.com/office/drawing/2014/main" id="{16AE96D7-3720-0947-A9AF-5CAC7FED4414}"/>
                </a:ext>
              </a:extLst>
            </p:cNvPr>
            <p:cNvGrpSpPr/>
            <p:nvPr/>
          </p:nvGrpSpPr>
          <p:grpSpPr>
            <a:xfrm>
              <a:off x="4371615" y="2153425"/>
              <a:ext cx="1001908" cy="1004287"/>
              <a:chOff x="4371615" y="2153425"/>
              <a:chExt cx="1001908" cy="1004287"/>
            </a:xfrm>
          </p:grpSpPr>
          <p:cxnSp>
            <p:nvCxnSpPr>
              <p:cNvPr id="43" name="Elbow Connector 42">
                <a:extLst>
                  <a:ext uri="{FF2B5EF4-FFF2-40B4-BE49-F238E27FC236}">
                    <a16:creationId xmlns:a16="http://schemas.microsoft.com/office/drawing/2014/main" id="{30ADED4F-8FA1-3845-83B1-D09F2E394480}"/>
                  </a:ext>
                </a:extLst>
              </p:cNvPr>
              <p:cNvCxnSpPr>
                <a:cxnSpLocks/>
                <a:stCxn id="47"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D42556B-7FF5-554B-AC0C-18AD26649576}"/>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Tree>
    <p:extLst>
      <p:ext uri="{BB962C8B-B14F-4D97-AF65-F5344CB8AC3E}">
        <p14:creationId xmlns:p14="http://schemas.microsoft.com/office/powerpoint/2010/main" val="2043361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U5: Print a Saved Job via</a:t>
            </a:r>
            <a:br>
              <a:rPr lang="en-US" dirty="0"/>
            </a:br>
            <a:r>
              <a:rPr lang="en-US" dirty="0"/>
              <a:t>Control Console</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36" name="Magnetic Disk 35">
            <a:extLst>
              <a:ext uri="{FF2B5EF4-FFF2-40B4-BE49-F238E27FC236}">
                <a16:creationId xmlns:a16="http://schemas.microsoft.com/office/drawing/2014/main" id="{270E8406-A6D5-2440-94D4-58F9C1E5D6F0}"/>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14" name="Rounded Rectangle 13">
            <a:extLst>
              <a:ext uri="{FF2B5EF4-FFF2-40B4-BE49-F238E27FC236}">
                <a16:creationId xmlns:a16="http://schemas.microsoft.com/office/drawing/2014/main" id="{7E4C8F03-8BC5-AF4F-AEBF-4215E7C77300}"/>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40" name="Process 39">
            <a:extLst>
              <a:ext uri="{FF2B5EF4-FFF2-40B4-BE49-F238E27FC236}">
                <a16:creationId xmlns:a16="http://schemas.microsoft.com/office/drawing/2014/main" id="{EFC25080-1802-774C-84B9-1E230E1F58DB}"/>
              </a:ext>
            </a:extLst>
          </p:cNvPr>
          <p:cNvSpPr/>
          <p:nvPr/>
        </p:nvSpPr>
        <p:spPr>
          <a:xfrm>
            <a:off x="4705693" y="4215745"/>
            <a:ext cx="790303"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19" name="Elbow Connector 18">
            <a:extLst>
              <a:ext uri="{FF2B5EF4-FFF2-40B4-BE49-F238E27FC236}">
                <a16:creationId xmlns:a16="http://schemas.microsoft.com/office/drawing/2014/main" id="{0F7A7C9D-0E70-9E40-8EFD-4F1344E41664}"/>
              </a:ext>
            </a:extLst>
          </p:cNvPr>
          <p:cNvCxnSpPr>
            <a:cxnSpLocks/>
            <a:stCxn id="27" idx="5"/>
            <a:endCxn id="30" idx="2"/>
          </p:cNvCxnSpPr>
          <p:nvPr/>
        </p:nvCxnSpPr>
        <p:spPr>
          <a:xfrm flipV="1">
            <a:off x="4067103" y="5309877"/>
            <a:ext cx="763842" cy="22278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a:extLst>
              <a:ext uri="{FF2B5EF4-FFF2-40B4-BE49-F238E27FC236}">
                <a16:creationId xmlns:a16="http://schemas.microsoft.com/office/drawing/2014/main" id="{6C1A7906-2D71-AD43-9391-D5A98408BD62}"/>
              </a:ext>
            </a:extLst>
          </p:cNvPr>
          <p:cNvCxnSpPr>
            <a:cxnSpLocks/>
            <a:stCxn id="30" idx="1"/>
            <a:endCxn id="40" idx="2"/>
          </p:cNvCxnSpPr>
          <p:nvPr/>
        </p:nvCxnSpPr>
        <p:spPr>
          <a:xfrm rot="16200000" flipV="1">
            <a:off x="4881490" y="4884845"/>
            <a:ext cx="447687" cy="8975"/>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0" idx="3"/>
            <a:endCxn id="14" idx="1"/>
          </p:cNvCxnSpPr>
          <p:nvPr/>
        </p:nvCxnSpPr>
        <p:spPr>
          <a:xfrm>
            <a:off x="5495996" y="4440617"/>
            <a:ext cx="398412" cy="1270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Data 26">
            <a:extLst>
              <a:ext uri="{FF2B5EF4-FFF2-40B4-BE49-F238E27FC236}">
                <a16:creationId xmlns:a16="http://schemas.microsoft.com/office/drawing/2014/main" id="{503907AC-5EFC-ED4C-AFDC-253EF51AE935}"/>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30" name="Data 29">
            <a:extLst>
              <a:ext uri="{FF2B5EF4-FFF2-40B4-BE49-F238E27FC236}">
                <a16:creationId xmlns:a16="http://schemas.microsoft.com/office/drawing/2014/main" id="{7C337A46-4C60-5945-8AA3-5F59F4C0E267}"/>
              </a:ext>
            </a:extLst>
          </p:cNvPr>
          <p:cNvSpPr/>
          <p:nvPr/>
        </p:nvSpPr>
        <p:spPr>
          <a:xfrm>
            <a:off x="4761226" y="5113176"/>
            <a:ext cx="697187" cy="393401"/>
          </a:xfrm>
          <a:prstGeom prst="flowChartInputOutpu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B</a:t>
            </a:r>
          </a:p>
        </p:txBody>
      </p:sp>
      <p:sp>
        <p:nvSpPr>
          <p:cNvPr id="28" name="TextBox 27">
            <a:extLst>
              <a:ext uri="{FF2B5EF4-FFF2-40B4-BE49-F238E27FC236}">
                <a16:creationId xmlns:a16="http://schemas.microsoft.com/office/drawing/2014/main" id="{D90B1F9E-8AEF-0B46-8DAE-4CF58A7977DB}"/>
              </a:ext>
            </a:extLst>
          </p:cNvPr>
          <p:cNvSpPr txBox="1"/>
          <p:nvPr/>
        </p:nvSpPr>
        <p:spPr>
          <a:xfrm>
            <a:off x="5976371" y="1971922"/>
            <a:ext cx="1279149" cy="830997"/>
          </a:xfrm>
          <a:prstGeom prst="rect">
            <a:avLst/>
          </a:prstGeom>
          <a:noFill/>
        </p:spPr>
        <p:txBody>
          <a:bodyPr wrap="square" rtlCol="0">
            <a:spAutoFit/>
          </a:bodyPr>
          <a:lstStyle/>
          <a:p>
            <a:r>
              <a:rPr lang="en-US" sz="1200" dirty="0"/>
              <a:t>Touch, etc. to</a:t>
            </a:r>
          </a:p>
          <a:p>
            <a:r>
              <a:rPr lang="en-US" sz="1200" dirty="0"/>
              <a:t>select retained job Job A for reprint</a:t>
            </a:r>
          </a:p>
        </p:txBody>
      </p:sp>
      <p:cxnSp>
        <p:nvCxnSpPr>
          <p:cNvPr id="32" name="Elbow Connector 31">
            <a:extLst>
              <a:ext uri="{FF2B5EF4-FFF2-40B4-BE49-F238E27FC236}">
                <a16:creationId xmlns:a16="http://schemas.microsoft.com/office/drawing/2014/main" id="{E822B273-A181-474F-A133-4A9B9AFD2CC1}"/>
              </a:ext>
            </a:extLst>
          </p:cNvPr>
          <p:cNvCxnSpPr>
            <a:cxnSpLocks/>
            <a:endCxn id="27" idx="1"/>
          </p:cNvCxnSpPr>
          <p:nvPr/>
        </p:nvCxnSpPr>
        <p:spPr>
          <a:xfrm rot="5400000">
            <a:off x="2990803" y="3955146"/>
            <a:ext cx="2178239" cy="583387"/>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86AAD50D-5EFB-D147-B9EE-9BF77E6EDB39}"/>
              </a:ext>
            </a:extLst>
          </p:cNvPr>
          <p:cNvGrpSpPr/>
          <p:nvPr/>
        </p:nvGrpSpPr>
        <p:grpSpPr>
          <a:xfrm>
            <a:off x="4371615" y="2153425"/>
            <a:ext cx="1001908" cy="1004287"/>
            <a:chOff x="4371615" y="2153425"/>
            <a:chExt cx="1001908" cy="1004287"/>
          </a:xfrm>
        </p:grpSpPr>
        <p:grpSp>
          <p:nvGrpSpPr>
            <p:cNvPr id="43" name="Group 42">
              <a:extLst>
                <a:ext uri="{FF2B5EF4-FFF2-40B4-BE49-F238E27FC236}">
                  <a16:creationId xmlns:a16="http://schemas.microsoft.com/office/drawing/2014/main" id="{9AC8B969-C1E2-A14C-ABBB-265675BCA720}"/>
                </a:ext>
              </a:extLst>
            </p:cNvPr>
            <p:cNvGrpSpPr/>
            <p:nvPr/>
          </p:nvGrpSpPr>
          <p:grpSpPr>
            <a:xfrm>
              <a:off x="4521298" y="2377942"/>
              <a:ext cx="773438" cy="572946"/>
              <a:chOff x="4521298" y="2377942"/>
              <a:chExt cx="773438" cy="572946"/>
            </a:xfrm>
          </p:grpSpPr>
          <p:sp>
            <p:nvSpPr>
              <p:cNvPr id="47" name="Parallelogram 46">
                <a:extLst>
                  <a:ext uri="{FF2B5EF4-FFF2-40B4-BE49-F238E27FC236}">
                    <a16:creationId xmlns:a16="http://schemas.microsoft.com/office/drawing/2014/main" id="{6FE45D10-60BF-0A4B-ABF6-3AD94BD88534}"/>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48" name="Parallelogram 47">
                <a:extLst>
                  <a:ext uri="{FF2B5EF4-FFF2-40B4-BE49-F238E27FC236}">
                    <a16:creationId xmlns:a16="http://schemas.microsoft.com/office/drawing/2014/main" id="{D098D7FB-4D0D-214F-8C25-07B8E914BE6F}"/>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44" name="Group 43">
              <a:extLst>
                <a:ext uri="{FF2B5EF4-FFF2-40B4-BE49-F238E27FC236}">
                  <a16:creationId xmlns:a16="http://schemas.microsoft.com/office/drawing/2014/main" id="{DA119D20-4E13-B449-A00E-4F142488F4AE}"/>
                </a:ext>
              </a:extLst>
            </p:cNvPr>
            <p:cNvGrpSpPr/>
            <p:nvPr/>
          </p:nvGrpSpPr>
          <p:grpSpPr>
            <a:xfrm>
              <a:off x="4371615" y="2153425"/>
              <a:ext cx="1001908" cy="1004287"/>
              <a:chOff x="4371615" y="2153425"/>
              <a:chExt cx="1001908" cy="1004287"/>
            </a:xfrm>
          </p:grpSpPr>
          <p:cxnSp>
            <p:nvCxnSpPr>
              <p:cNvPr id="45" name="Elbow Connector 44">
                <a:extLst>
                  <a:ext uri="{FF2B5EF4-FFF2-40B4-BE49-F238E27FC236}">
                    <a16:creationId xmlns:a16="http://schemas.microsoft.com/office/drawing/2014/main" id="{19B8695A-9F69-4342-87E2-35D01790D082}"/>
                  </a:ext>
                </a:extLst>
              </p:cNvPr>
              <p:cNvCxnSpPr>
                <a:cxnSpLocks/>
                <a:stCxn id="48"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4B237684-CF19-4E4C-865B-6CC8BFADBA1E}"/>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cxnSp>
        <p:nvCxnSpPr>
          <p:cNvPr id="42" name="Straight Arrow Connector 41">
            <a:extLst>
              <a:ext uri="{FF2B5EF4-FFF2-40B4-BE49-F238E27FC236}">
                <a16:creationId xmlns:a16="http://schemas.microsoft.com/office/drawing/2014/main" id="{9D9168B7-8892-AA4C-B895-DD5B7ED211FE}"/>
              </a:ext>
            </a:extLst>
          </p:cNvPr>
          <p:cNvCxnSpPr>
            <a:cxnSpLocks/>
            <a:stCxn id="28" idx="1"/>
            <a:endCxn id="47" idx="2"/>
          </p:cNvCxnSpPr>
          <p:nvPr/>
        </p:nvCxnSpPr>
        <p:spPr>
          <a:xfrm flipH="1">
            <a:off x="5179711" y="2387421"/>
            <a:ext cx="796660" cy="276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04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1E187-06D0-6846-A20C-C36D259D27F4}"/>
              </a:ext>
            </a:extLst>
          </p:cNvPr>
          <p:cNvSpPr>
            <a:spLocks noGrp="1"/>
          </p:cNvSpPr>
          <p:nvPr>
            <p:ph type="title"/>
          </p:nvPr>
        </p:nvSpPr>
        <p:spPr/>
        <p:txBody>
          <a:bodyPr/>
          <a:lstStyle/>
          <a:p>
            <a:r>
              <a:rPr lang="en-US" dirty="0"/>
              <a:t>IPP Password Protected Job Gaps</a:t>
            </a:r>
          </a:p>
        </p:txBody>
      </p:sp>
      <p:sp>
        <p:nvSpPr>
          <p:cNvPr id="5" name="Text Placeholder 4">
            <a:extLst>
              <a:ext uri="{FF2B5EF4-FFF2-40B4-BE49-F238E27FC236}">
                <a16:creationId xmlns:a16="http://schemas.microsoft.com/office/drawing/2014/main" id="{DD3D12A6-1DAC-4949-A839-D920FE0719D5}"/>
              </a:ext>
            </a:extLst>
          </p:cNvPr>
          <p:cNvSpPr>
            <a:spLocks noGrp="1"/>
          </p:cNvSpPr>
          <p:nvPr>
            <p:ph type="body" idx="1"/>
          </p:nvPr>
        </p:nvSpPr>
        <p:spPr/>
        <p:txBody>
          <a:bodyPr/>
          <a:lstStyle/>
          <a:p>
            <a:r>
              <a:rPr lang="en-US" dirty="0"/>
              <a:t>JPS2 defined "job-password" and "job-save-disposition" such that they cannot usefully interoperate to support a password protected retained job use case</a:t>
            </a:r>
          </a:p>
          <a:p>
            <a:endParaRPr lang="en-US" dirty="0"/>
          </a:p>
          <a:p>
            <a:r>
              <a:rPr lang="en-US" dirty="0"/>
              <a:t>This use case has been important to some vendors' customers</a:t>
            </a:r>
          </a:p>
          <a:p>
            <a:endParaRPr lang="en-US" dirty="0"/>
          </a:p>
          <a:p>
            <a:r>
              <a:rPr lang="en-US" dirty="0"/>
              <a:t>With IPP's increasing prevalence in the marketplace and its shift in use to more mainstream printing, gaps such as this one should be filled</a:t>
            </a:r>
          </a:p>
        </p:txBody>
      </p:sp>
      <p:sp>
        <p:nvSpPr>
          <p:cNvPr id="4" name="Slide Number Placeholder 3">
            <a:extLst>
              <a:ext uri="{FF2B5EF4-FFF2-40B4-BE49-F238E27FC236}">
                <a16:creationId xmlns:a16="http://schemas.microsoft.com/office/drawing/2014/main" id="{903D8784-6265-0743-9390-76EA2F1504A1}"/>
              </a:ext>
            </a:extLst>
          </p:cNvPr>
          <p:cNvSpPr>
            <a:spLocks noGrp="1"/>
          </p:cNvSpPr>
          <p:nvPr>
            <p:ph type="sldNum" sz="quarter" idx="4"/>
          </p:nvPr>
        </p:nvSpPr>
        <p:spPr/>
        <p:txBody>
          <a:bodyPr/>
          <a:lstStyle/>
          <a:p>
            <a:fld id="{86CB4B4D-7CA3-9044-876B-883B54F8677D}" type="slidenum">
              <a:rPr lang="en-US" smtClean="0"/>
              <a:pPr/>
              <a:t>13</a:t>
            </a:fld>
            <a:endParaRPr lang="en-US" dirty="0"/>
          </a:p>
        </p:txBody>
      </p:sp>
    </p:spTree>
    <p:extLst>
      <p:ext uri="{BB962C8B-B14F-4D97-AF65-F5344CB8AC3E}">
        <p14:creationId xmlns:p14="http://schemas.microsoft.com/office/powerpoint/2010/main" val="90649145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U6 : U2/U3 Hybrid - Job Submitted as a Saved Job with Job Password</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cxnSp>
        <p:nvCxnSpPr>
          <p:cNvPr id="17" name="Elbow Connector 16">
            <a:extLst>
              <a:ext uri="{FF2B5EF4-FFF2-40B4-BE49-F238E27FC236}">
                <a16:creationId xmlns:a16="http://schemas.microsoft.com/office/drawing/2014/main" id="{FA277C7D-A1D5-BF44-8C37-06C96EF5316E}"/>
              </a:ext>
            </a:extLst>
          </p:cNvPr>
          <p:cNvCxnSpPr>
            <a:cxnSpLocks/>
            <a:stCxn id="41" idx="2"/>
            <a:endCxn id="40" idx="0"/>
          </p:cNvCxnSpPr>
          <p:nvPr/>
        </p:nvCxnSpPr>
        <p:spPr>
          <a:xfrm rot="16200000" flipH="1">
            <a:off x="3713968" y="4139901"/>
            <a:ext cx="148523" cy="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Magnetic Disk 31">
            <a:extLst>
              <a:ext uri="{FF2B5EF4-FFF2-40B4-BE49-F238E27FC236}">
                <a16:creationId xmlns:a16="http://schemas.microsoft.com/office/drawing/2014/main" id="{67061712-C750-3E4A-82D2-83ADEFCD9B3E}"/>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40" name="Process 39">
            <a:extLst>
              <a:ext uri="{FF2B5EF4-FFF2-40B4-BE49-F238E27FC236}">
                <a16:creationId xmlns:a16="http://schemas.microsoft.com/office/drawing/2014/main" id="{EFC25080-1802-774C-84B9-1E230E1F58DB}"/>
              </a:ext>
            </a:extLst>
          </p:cNvPr>
          <p:cNvSpPr/>
          <p:nvPr/>
        </p:nvSpPr>
        <p:spPr>
          <a:xfrm>
            <a:off x="3429001" y="4214164"/>
            <a:ext cx="718457"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24" name="Straight Arrow Connector 23">
            <a:extLst>
              <a:ext uri="{FF2B5EF4-FFF2-40B4-BE49-F238E27FC236}">
                <a16:creationId xmlns:a16="http://schemas.microsoft.com/office/drawing/2014/main" id="{A0BE0A5E-F82B-D341-A77D-C67D05114187}"/>
              </a:ext>
            </a:extLst>
          </p:cNvPr>
          <p:cNvCxnSpPr>
            <a:cxnSpLocks/>
            <a:stCxn id="25" idx="1"/>
            <a:endCxn id="34" idx="2"/>
          </p:cNvCxnSpPr>
          <p:nvPr/>
        </p:nvCxnSpPr>
        <p:spPr>
          <a:xfrm flipH="1">
            <a:off x="5179711" y="2202755"/>
            <a:ext cx="796660" cy="4616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8EA51D9-BE7C-D246-9350-A6B0F3914727}"/>
              </a:ext>
            </a:extLst>
          </p:cNvPr>
          <p:cNvSpPr txBox="1"/>
          <p:nvPr/>
        </p:nvSpPr>
        <p:spPr>
          <a:xfrm>
            <a:off x="5976371" y="1971922"/>
            <a:ext cx="1561966" cy="461665"/>
          </a:xfrm>
          <a:prstGeom prst="rect">
            <a:avLst/>
          </a:prstGeom>
          <a:noFill/>
        </p:spPr>
        <p:txBody>
          <a:bodyPr wrap="none" rtlCol="0">
            <a:spAutoFit/>
          </a:bodyPr>
          <a:lstStyle/>
          <a:p>
            <a:r>
              <a:rPr lang="en-US" sz="1200" dirty="0"/>
              <a:t>Touch, etc. to</a:t>
            </a:r>
          </a:p>
          <a:p>
            <a:r>
              <a:rPr lang="en-US" sz="1200" dirty="0"/>
              <a:t>enter job password</a:t>
            </a:r>
          </a:p>
        </p:txBody>
      </p:sp>
      <p:grpSp>
        <p:nvGrpSpPr>
          <p:cNvPr id="43" name="Group 42">
            <a:extLst>
              <a:ext uri="{FF2B5EF4-FFF2-40B4-BE49-F238E27FC236}">
                <a16:creationId xmlns:a16="http://schemas.microsoft.com/office/drawing/2014/main" id="{5BDED8D9-928C-E249-8400-30E74C2E1216}"/>
              </a:ext>
            </a:extLst>
          </p:cNvPr>
          <p:cNvGrpSpPr/>
          <p:nvPr/>
        </p:nvGrpSpPr>
        <p:grpSpPr>
          <a:xfrm>
            <a:off x="4371615" y="2153425"/>
            <a:ext cx="1001908" cy="1004287"/>
            <a:chOff x="4371615" y="2153425"/>
            <a:chExt cx="1001908" cy="1004287"/>
          </a:xfrm>
        </p:grpSpPr>
        <p:grpSp>
          <p:nvGrpSpPr>
            <p:cNvPr id="22" name="Group 21">
              <a:extLst>
                <a:ext uri="{FF2B5EF4-FFF2-40B4-BE49-F238E27FC236}">
                  <a16:creationId xmlns:a16="http://schemas.microsoft.com/office/drawing/2014/main" id="{9E124D17-0E78-DA42-AD89-29203DAD9DAC}"/>
                </a:ext>
              </a:extLst>
            </p:cNvPr>
            <p:cNvGrpSpPr/>
            <p:nvPr/>
          </p:nvGrpSpPr>
          <p:grpSpPr>
            <a:xfrm>
              <a:off x="4521298" y="2377942"/>
              <a:ext cx="773438" cy="572946"/>
              <a:chOff x="4521298" y="2377942"/>
              <a:chExt cx="773438" cy="572946"/>
            </a:xfrm>
          </p:grpSpPr>
          <p:sp>
            <p:nvSpPr>
              <p:cNvPr id="34" name="Parallelogram 33">
                <a:extLst>
                  <a:ext uri="{FF2B5EF4-FFF2-40B4-BE49-F238E27FC236}">
                    <a16:creationId xmlns:a16="http://schemas.microsoft.com/office/drawing/2014/main" id="{C8CC258E-2731-AE46-9840-4FDA4CDD9922}"/>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7" name="Parallelogram 36">
                <a:extLst>
                  <a:ext uri="{FF2B5EF4-FFF2-40B4-BE49-F238E27FC236}">
                    <a16:creationId xmlns:a16="http://schemas.microsoft.com/office/drawing/2014/main" id="{E8477C8D-E63C-C243-ACD3-C5BE80053436}"/>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23" name="Group 22">
              <a:extLst>
                <a:ext uri="{FF2B5EF4-FFF2-40B4-BE49-F238E27FC236}">
                  <a16:creationId xmlns:a16="http://schemas.microsoft.com/office/drawing/2014/main" id="{902830FC-D569-764E-92C7-76C44969C6E6}"/>
                </a:ext>
              </a:extLst>
            </p:cNvPr>
            <p:cNvGrpSpPr/>
            <p:nvPr/>
          </p:nvGrpSpPr>
          <p:grpSpPr>
            <a:xfrm>
              <a:off x="4371615" y="2153425"/>
              <a:ext cx="1001908" cy="1004287"/>
              <a:chOff x="4371615" y="2153425"/>
              <a:chExt cx="1001908" cy="1004287"/>
            </a:xfrm>
          </p:grpSpPr>
          <p:cxnSp>
            <p:nvCxnSpPr>
              <p:cNvPr id="27" name="Elbow Connector 26">
                <a:extLst>
                  <a:ext uri="{FF2B5EF4-FFF2-40B4-BE49-F238E27FC236}">
                    <a16:creationId xmlns:a16="http://schemas.microsoft.com/office/drawing/2014/main" id="{EB424DAE-B877-154B-9150-85037CE2E40A}"/>
                  </a:ext>
                </a:extLst>
              </p:cNvPr>
              <p:cNvCxnSpPr>
                <a:cxnSpLocks/>
                <a:stCxn id="37"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F49FCCBC-A2A4-5C4E-B0CE-7EA65083599A}"/>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41" name="Process 40">
            <a:extLst>
              <a:ext uri="{FF2B5EF4-FFF2-40B4-BE49-F238E27FC236}">
                <a16:creationId xmlns:a16="http://schemas.microsoft.com/office/drawing/2014/main" id="{113607EB-A626-8140-9543-63B978EB5965}"/>
              </a:ext>
            </a:extLst>
          </p:cNvPr>
          <p:cNvSpPr/>
          <p:nvPr/>
        </p:nvSpPr>
        <p:spPr>
          <a:xfrm>
            <a:off x="3156902" y="3880392"/>
            <a:ext cx="1262651" cy="185249"/>
          </a:xfrm>
          <a:prstGeom prst="flowChartProcess">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800" dirty="0"/>
              <a:t>Wait for password</a:t>
            </a:r>
          </a:p>
        </p:txBody>
      </p:sp>
      <p:cxnSp>
        <p:nvCxnSpPr>
          <p:cNvPr id="42" name="Elbow Connector 41">
            <a:extLst>
              <a:ext uri="{FF2B5EF4-FFF2-40B4-BE49-F238E27FC236}">
                <a16:creationId xmlns:a16="http://schemas.microsoft.com/office/drawing/2014/main" id="{3DA74715-9328-2F45-B867-90FBA6ED7140}"/>
              </a:ext>
            </a:extLst>
          </p:cNvPr>
          <p:cNvCxnSpPr>
            <a:cxnSpLocks/>
            <a:stCxn id="7" idx="0"/>
            <a:endCxn id="41" idx="3"/>
          </p:cNvCxnSpPr>
          <p:nvPr/>
        </p:nvCxnSpPr>
        <p:spPr>
          <a:xfrm rot="16200000" flipH="1">
            <a:off x="3987934" y="3541399"/>
            <a:ext cx="815298" cy="47939"/>
          </a:xfrm>
          <a:prstGeom prst="bentConnector4">
            <a:avLst>
              <a:gd name="adj1" fmla="val 50737"/>
              <a:gd name="adj2" fmla="val 54246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a:extLst>
              <a:ext uri="{FF2B5EF4-FFF2-40B4-BE49-F238E27FC236}">
                <a16:creationId xmlns:a16="http://schemas.microsoft.com/office/drawing/2014/main" id="{8E6689EB-F3BE-A941-B512-6D8E72520D62}"/>
              </a:ext>
            </a:extLst>
          </p:cNvPr>
          <p:cNvCxnSpPr>
            <a:cxnSpLocks/>
            <a:stCxn id="64" idx="4"/>
            <a:endCxn id="41" idx="0"/>
          </p:cNvCxnSpPr>
          <p:nvPr/>
        </p:nvCxnSpPr>
        <p:spPr>
          <a:xfrm rot="5400000">
            <a:off x="3694305" y="3786467"/>
            <a:ext cx="187849"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A3A9F50-8234-AE42-B6D4-4BDB343FA64B}"/>
              </a:ext>
            </a:extLst>
          </p:cNvPr>
          <p:cNvSpPr txBox="1"/>
          <p:nvPr/>
        </p:nvSpPr>
        <p:spPr>
          <a:xfrm>
            <a:off x="4724339" y="3159871"/>
            <a:ext cx="760465" cy="230832"/>
          </a:xfrm>
          <a:prstGeom prst="rect">
            <a:avLst/>
          </a:prstGeom>
          <a:noFill/>
        </p:spPr>
        <p:txBody>
          <a:bodyPr wrap="none" rtlCol="0">
            <a:spAutoFit/>
          </a:bodyPr>
          <a:lstStyle/>
          <a:p>
            <a:r>
              <a:rPr lang="en-US" sz="900" dirty="0"/>
              <a:t>password</a:t>
            </a:r>
          </a:p>
        </p:txBody>
      </p:sp>
      <p:sp>
        <p:nvSpPr>
          <p:cNvPr id="59" name="Rounded Rectangle 58">
            <a:extLst>
              <a:ext uri="{FF2B5EF4-FFF2-40B4-BE49-F238E27FC236}">
                <a16:creationId xmlns:a16="http://schemas.microsoft.com/office/drawing/2014/main" id="{4963661A-6C56-794A-9070-7745085605B6}"/>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cxnSp>
        <p:nvCxnSpPr>
          <p:cNvPr id="60" name="Elbow Connector 59">
            <a:extLst>
              <a:ext uri="{FF2B5EF4-FFF2-40B4-BE49-F238E27FC236}">
                <a16:creationId xmlns:a16="http://schemas.microsoft.com/office/drawing/2014/main" id="{CA75AF3E-8EED-A040-9608-56AA09F7AE23}"/>
              </a:ext>
            </a:extLst>
          </p:cNvPr>
          <p:cNvCxnSpPr>
            <a:cxnSpLocks/>
            <a:stCxn id="59" idx="3"/>
            <a:endCxn id="64" idx="1"/>
          </p:cNvCxnSpPr>
          <p:nvPr/>
        </p:nvCxnSpPr>
        <p:spPr>
          <a:xfrm>
            <a:off x="1709057" y="2590632"/>
            <a:ext cx="2079172" cy="70851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F241EBB1-E32A-1A48-88B3-0B02E8DBE331}"/>
              </a:ext>
            </a:extLst>
          </p:cNvPr>
          <p:cNvSpPr txBox="1"/>
          <p:nvPr/>
        </p:nvSpPr>
        <p:spPr>
          <a:xfrm>
            <a:off x="1827684" y="2353858"/>
            <a:ext cx="1809053" cy="461665"/>
          </a:xfrm>
          <a:prstGeom prst="rect">
            <a:avLst/>
          </a:prstGeom>
          <a:noFill/>
        </p:spPr>
        <p:txBody>
          <a:bodyPr wrap="square" rtlCol="0">
            <a:spAutoFit/>
          </a:bodyPr>
          <a:lstStyle/>
          <a:p>
            <a:r>
              <a:rPr lang="en-US" sz="1200" dirty="0"/>
              <a:t>Job Creation operation</a:t>
            </a:r>
          </a:p>
          <a:p>
            <a:r>
              <a:rPr lang="en-US" sz="1200" dirty="0"/>
              <a:t>with "job-password"</a:t>
            </a:r>
          </a:p>
        </p:txBody>
      </p:sp>
      <p:sp>
        <p:nvSpPr>
          <p:cNvPr id="64" name="Data 63">
            <a:extLst>
              <a:ext uri="{FF2B5EF4-FFF2-40B4-BE49-F238E27FC236}">
                <a16:creationId xmlns:a16="http://schemas.microsoft.com/office/drawing/2014/main" id="{5B04C2FB-04DC-6743-AF05-A7126EC89437}"/>
              </a:ext>
            </a:extLst>
          </p:cNvPr>
          <p:cNvSpPr/>
          <p:nvPr/>
        </p:nvSpPr>
        <p:spPr>
          <a:xfrm>
            <a:off x="3439635" y="3299142"/>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68" name="Rounded Rectangle 67">
            <a:extLst>
              <a:ext uri="{FF2B5EF4-FFF2-40B4-BE49-F238E27FC236}">
                <a16:creationId xmlns:a16="http://schemas.microsoft.com/office/drawing/2014/main" id="{90CD18EE-8E25-4949-ADC6-511EBC1C4BAC}"/>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cxnSp>
        <p:nvCxnSpPr>
          <p:cNvPr id="38" name="Elbow Connector 37">
            <a:extLst>
              <a:ext uri="{FF2B5EF4-FFF2-40B4-BE49-F238E27FC236}">
                <a16:creationId xmlns:a16="http://schemas.microsoft.com/office/drawing/2014/main" id="{53AA9496-8FAB-DB42-AD82-A75229421895}"/>
              </a:ext>
            </a:extLst>
          </p:cNvPr>
          <p:cNvCxnSpPr>
            <a:cxnSpLocks/>
            <a:endCxn id="39" idx="1"/>
          </p:cNvCxnSpPr>
          <p:nvPr/>
        </p:nvCxnSpPr>
        <p:spPr>
          <a:xfrm rot="5400000">
            <a:off x="3452207" y="4999935"/>
            <a:ext cx="67204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Data 38">
            <a:extLst>
              <a:ext uri="{FF2B5EF4-FFF2-40B4-BE49-F238E27FC236}">
                <a16:creationId xmlns:a16="http://schemas.microsoft.com/office/drawing/2014/main" id="{8A9F6688-B3F2-7E4D-906C-540F8D794608}"/>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2" name="Oval 1">
            <a:extLst>
              <a:ext uri="{FF2B5EF4-FFF2-40B4-BE49-F238E27FC236}">
                <a16:creationId xmlns:a16="http://schemas.microsoft.com/office/drawing/2014/main" id="{4587288D-7055-3144-A3E9-D9BF68251E8E}"/>
              </a:ext>
            </a:extLst>
          </p:cNvPr>
          <p:cNvSpPr/>
          <p:nvPr/>
        </p:nvSpPr>
        <p:spPr>
          <a:xfrm>
            <a:off x="2593618" y="2915995"/>
            <a:ext cx="2410487" cy="1993462"/>
          </a:xfrm>
          <a:prstGeom prst="ellipse">
            <a:avLst/>
          </a:prstGeom>
          <a:noFill/>
          <a:ln w="38100"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cxnSp>
        <p:nvCxnSpPr>
          <p:cNvPr id="5" name="Straight Arrow Connector 4">
            <a:extLst>
              <a:ext uri="{FF2B5EF4-FFF2-40B4-BE49-F238E27FC236}">
                <a16:creationId xmlns:a16="http://schemas.microsoft.com/office/drawing/2014/main" id="{1305F878-B220-B946-98A2-0B3B5C353BB0}"/>
              </a:ext>
            </a:extLst>
          </p:cNvPr>
          <p:cNvCxnSpPr>
            <a:cxnSpLocks/>
            <a:stCxn id="9" idx="3"/>
            <a:endCxn id="2" idx="2"/>
          </p:cNvCxnSpPr>
          <p:nvPr/>
        </p:nvCxnSpPr>
        <p:spPr>
          <a:xfrm flipV="1">
            <a:off x="2126000" y="3912726"/>
            <a:ext cx="467618" cy="222279"/>
          </a:xfrm>
          <a:prstGeom prst="bentConnector3">
            <a:avLst>
              <a:gd name="adj1" fmla="val 50000"/>
            </a:avLst>
          </a:prstGeom>
          <a:ln>
            <a:tailEnd type="triangle"/>
          </a:ln>
          <a:effectLst/>
        </p:spPr>
        <p:style>
          <a:lnRef idx="3">
            <a:schemeClr val="accent5"/>
          </a:lnRef>
          <a:fillRef idx="0">
            <a:schemeClr val="accent5"/>
          </a:fillRef>
          <a:effectRef idx="2">
            <a:schemeClr val="accent5"/>
          </a:effectRef>
          <a:fontRef idx="minor">
            <a:schemeClr val="tx1"/>
          </a:fontRef>
        </p:style>
      </p:cxnSp>
      <p:sp>
        <p:nvSpPr>
          <p:cNvPr id="9" name="TextBox 8">
            <a:extLst>
              <a:ext uri="{FF2B5EF4-FFF2-40B4-BE49-F238E27FC236}">
                <a16:creationId xmlns:a16="http://schemas.microsoft.com/office/drawing/2014/main" id="{6AB2F17A-58F3-D541-8EC5-F5D741640228}"/>
              </a:ext>
            </a:extLst>
          </p:cNvPr>
          <p:cNvSpPr txBox="1"/>
          <p:nvPr/>
        </p:nvSpPr>
        <p:spPr>
          <a:xfrm>
            <a:off x="198869" y="3345045"/>
            <a:ext cx="1927131"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rgbClr val="FF0000"/>
                </a:solidFill>
                <a:effectLst/>
                <a:uFill>
                  <a:solidFill>
                    <a:srgbClr val="000000"/>
                  </a:solidFill>
                </a:uFill>
                <a:latin typeface="Arial"/>
                <a:ea typeface="Arial"/>
                <a:cs typeface="Arial"/>
                <a:sym typeface="Arial"/>
              </a:rPr>
              <a:t>"job-password"</a:t>
            </a:r>
          </a:p>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rgbClr val="FF0000"/>
                </a:solidFill>
                <a:effectLst/>
                <a:uFill>
                  <a:solidFill>
                    <a:srgbClr val="000000"/>
                  </a:solidFill>
                </a:uFill>
                <a:latin typeface="Arial"/>
                <a:ea typeface="Arial"/>
                <a:cs typeface="Arial"/>
                <a:sym typeface="Arial"/>
              </a:rPr>
              <a:t>inhibits </a:t>
            </a:r>
            <a:r>
              <a:rPr lang="en-US" dirty="0">
                <a:solidFill>
                  <a:srgbClr val="FF0000"/>
                </a:solidFill>
                <a:latin typeface="Arial"/>
                <a:ea typeface="Arial"/>
                <a:cs typeface="Arial"/>
              </a:rPr>
              <a:t>processing</a:t>
            </a:r>
            <a:r>
              <a:rPr kumimoji="0" lang="en-US" sz="1600" b="0" i="0" u="none" strike="noStrike" cap="none" spc="0" normalizeH="0" baseline="0" dirty="0">
                <a:ln>
                  <a:noFill/>
                </a:ln>
                <a:solidFill>
                  <a:srgbClr val="FF0000"/>
                </a:solidFill>
                <a:effectLst/>
                <a:uFill>
                  <a:solidFill>
                    <a:srgbClr val="000000"/>
                  </a:solidFill>
                </a:uFill>
                <a:sym typeface="Arial"/>
              </a:rPr>
              <a:t>,</a:t>
            </a:r>
            <a:endParaRPr lang="en-US" dirty="0">
              <a:solidFill>
                <a:srgbClr val="FF0000"/>
              </a:solidFill>
            </a:endParaRPr>
          </a:p>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sng" strike="noStrike" cap="none" spc="0" normalizeH="0" baseline="0" dirty="0">
                <a:ln>
                  <a:noFill/>
                </a:ln>
                <a:solidFill>
                  <a:srgbClr val="FF0000"/>
                </a:solidFill>
                <a:effectLst/>
                <a:uFill>
                  <a:solidFill>
                    <a:srgbClr val="000000"/>
                  </a:solidFill>
                </a:uFill>
                <a:latin typeface="Arial"/>
                <a:ea typeface="Arial"/>
                <a:cs typeface="Arial"/>
                <a:sym typeface="Arial"/>
              </a:rPr>
              <a:t>doesn't </a:t>
            </a:r>
            <a:r>
              <a:rPr kumimoji="0" lang="en-US" sz="1600" b="0" i="0" u="sng" strike="noStrike" cap="none" spc="0" normalizeH="0" baseline="0" dirty="0">
                <a:ln>
                  <a:noFill/>
                </a:ln>
                <a:solidFill>
                  <a:srgbClr val="FF0000"/>
                </a:solidFill>
                <a:effectLst/>
                <a:uFill>
                  <a:solidFill>
                    <a:srgbClr val="000000"/>
                  </a:solidFill>
                </a:uFill>
                <a:sym typeface="Arial"/>
              </a:rPr>
              <a:t>prevent</a:t>
            </a:r>
            <a:endParaRPr lang="en-US" u="sng" dirty="0">
              <a:solidFill>
                <a:srgbClr val="FF0000"/>
              </a:solidFill>
            </a:endParaRPr>
          </a:p>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sng" strike="noStrike" cap="none" spc="0" normalizeH="0" baseline="0" dirty="0">
                <a:ln>
                  <a:noFill/>
                </a:ln>
                <a:solidFill>
                  <a:srgbClr val="FF0000"/>
                </a:solidFill>
                <a:effectLst/>
                <a:uFill>
                  <a:solidFill>
                    <a:srgbClr val="000000"/>
                  </a:solidFill>
                </a:uFill>
                <a:latin typeface="Arial"/>
                <a:ea typeface="Arial"/>
                <a:cs typeface="Arial"/>
                <a:sym typeface="Arial"/>
              </a:rPr>
              <a:t>reprinting once</a:t>
            </a:r>
          </a:p>
          <a:p>
            <a:pPr marL="40640" marR="40640" indent="0" algn="l" defTabSz="914400" rtl="0" fontAlgn="auto" latinLnBrk="0" hangingPunct="0">
              <a:lnSpc>
                <a:spcPct val="100000"/>
              </a:lnSpc>
              <a:spcBef>
                <a:spcPts val="0"/>
              </a:spcBef>
              <a:spcAft>
                <a:spcPts val="0"/>
              </a:spcAft>
              <a:buClrTx/>
              <a:buSzTx/>
              <a:buFontTx/>
              <a:buNone/>
              <a:tabLst/>
            </a:pPr>
            <a:r>
              <a:rPr lang="en-US" u="sng" dirty="0">
                <a:solidFill>
                  <a:srgbClr val="FF0000"/>
                </a:solidFill>
              </a:rPr>
              <a:t>processed and</a:t>
            </a:r>
          </a:p>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sng" strike="noStrike" cap="none" spc="0" normalizeH="0" baseline="0" dirty="0">
                <a:ln>
                  <a:noFill/>
                </a:ln>
                <a:solidFill>
                  <a:srgbClr val="FF0000"/>
                </a:solidFill>
                <a:effectLst/>
                <a:uFill>
                  <a:solidFill>
                    <a:srgbClr val="000000"/>
                  </a:solidFill>
                </a:uFill>
                <a:sym typeface="Arial"/>
              </a:rPr>
              <a:t>retained</a:t>
            </a:r>
          </a:p>
        </p:txBody>
      </p:sp>
      <p:cxnSp>
        <p:nvCxnSpPr>
          <p:cNvPr id="51" name="Straight Arrow Connector 50">
            <a:extLst>
              <a:ext uri="{FF2B5EF4-FFF2-40B4-BE49-F238E27FC236}">
                <a16:creationId xmlns:a16="http://schemas.microsoft.com/office/drawing/2014/main" id="{E96A8A03-D272-2A4C-AE9A-430ED38D4DD5}"/>
              </a:ext>
            </a:extLst>
          </p:cNvPr>
          <p:cNvCxnSpPr>
            <a:cxnSpLocks/>
            <a:stCxn id="9" idx="3"/>
            <a:endCxn id="39" idx="2"/>
          </p:cNvCxnSpPr>
          <p:nvPr/>
        </p:nvCxnSpPr>
        <p:spPr>
          <a:xfrm>
            <a:off x="2126000" y="4135005"/>
            <a:ext cx="1383354" cy="1397655"/>
          </a:xfrm>
          <a:prstGeom prst="bentConnector3">
            <a:avLst>
              <a:gd name="adj1" fmla="val 20098"/>
            </a:avLst>
          </a:prstGeom>
          <a:ln>
            <a:tailEnd type="triangle"/>
          </a:ln>
          <a:effectLst/>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831513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1E187-06D0-6846-A20C-C36D259D27F4}"/>
              </a:ext>
            </a:extLst>
          </p:cNvPr>
          <p:cNvSpPr>
            <a:spLocks noGrp="1"/>
          </p:cNvSpPr>
          <p:nvPr>
            <p:ph type="title"/>
          </p:nvPr>
        </p:nvSpPr>
        <p:spPr/>
        <p:txBody>
          <a:bodyPr/>
          <a:lstStyle/>
          <a:p>
            <a:r>
              <a:rPr lang="en-US" dirty="0"/>
              <a:t>IPP </a:t>
            </a:r>
            <a:r>
              <a:rPr lang="en-US"/>
              <a:t>Job Print Password</a:t>
            </a:r>
            <a:endParaRPr lang="en-US" dirty="0"/>
          </a:p>
        </p:txBody>
      </p:sp>
      <p:sp>
        <p:nvSpPr>
          <p:cNvPr id="3" name="Text Placeholder 2">
            <a:extLst>
              <a:ext uri="{FF2B5EF4-FFF2-40B4-BE49-F238E27FC236}">
                <a16:creationId xmlns:a16="http://schemas.microsoft.com/office/drawing/2014/main" id="{397FAFBB-DCD3-E74B-9C4B-EC8272341452}"/>
              </a:ext>
            </a:extLst>
          </p:cNvPr>
          <p:cNvSpPr>
            <a:spLocks noGrp="1"/>
          </p:cNvSpPr>
          <p:nvPr>
            <p:ph type="body" idx="1"/>
          </p:nvPr>
        </p:nvSpPr>
        <p:spPr/>
        <p:txBody>
          <a:bodyPr/>
          <a:lstStyle/>
          <a:p>
            <a:pPr marL="40640" indent="0">
              <a:buNone/>
            </a:pPr>
            <a:r>
              <a:rPr lang="en-US" dirty="0"/>
              <a:t>Existing attributes do not satisfy this requirement</a:t>
            </a:r>
          </a:p>
          <a:p>
            <a:pPr marL="40640" indent="0">
              <a:buNone/>
            </a:pPr>
            <a:endParaRPr lang="en-US" dirty="0"/>
          </a:p>
          <a:p>
            <a:r>
              <a:rPr lang="en-US" dirty="0"/>
              <a:t>"job-password" inadequate because of its semantics</a:t>
            </a:r>
          </a:p>
          <a:p>
            <a:pPr lvl="1"/>
            <a:r>
              <a:rPr lang="en-US" dirty="0"/>
              <a:t>Explicitly associated with the target Job, but doesn't get copied on Restart/Reprint/Resubmit-Job.</a:t>
            </a:r>
          </a:p>
          <a:p>
            <a:pPr lvl="1"/>
            <a:r>
              <a:rPr lang="en-US" dirty="0"/>
              <a:t>Inhibits "processing" of the job, regardless of the nature of the processing, so in conflict with "save-disposition" = 'save-only'</a:t>
            </a:r>
          </a:p>
          <a:p>
            <a:endParaRPr lang="en-US" dirty="0"/>
          </a:p>
          <a:p>
            <a:r>
              <a:rPr lang="en-US" dirty="0"/>
              <a:t>"document-password" depends on the document format directly supporting authentication credentials</a:t>
            </a:r>
          </a:p>
        </p:txBody>
      </p:sp>
      <p:sp>
        <p:nvSpPr>
          <p:cNvPr id="4" name="Slide Number Placeholder 3">
            <a:extLst>
              <a:ext uri="{FF2B5EF4-FFF2-40B4-BE49-F238E27FC236}">
                <a16:creationId xmlns:a16="http://schemas.microsoft.com/office/drawing/2014/main" id="{903D8784-6265-0743-9390-76EA2F1504A1}"/>
              </a:ext>
            </a:extLst>
          </p:cNvPr>
          <p:cNvSpPr>
            <a:spLocks noGrp="1"/>
          </p:cNvSpPr>
          <p:nvPr>
            <p:ph type="sldNum" sz="quarter" idx="4"/>
          </p:nvPr>
        </p:nvSpPr>
        <p:spPr/>
        <p:txBody>
          <a:bodyPr/>
          <a:lstStyle/>
          <a:p>
            <a:fld id="{86CB4B4D-7CA3-9044-876B-883B54F8677D}" type="slidenum">
              <a:rPr lang="en-US" smtClean="0"/>
              <a:pPr/>
              <a:t>15</a:t>
            </a:fld>
            <a:endParaRPr lang="en-US" dirty="0"/>
          </a:p>
        </p:txBody>
      </p:sp>
    </p:spTree>
    <p:extLst>
      <p:ext uri="{BB962C8B-B14F-4D97-AF65-F5344CB8AC3E}">
        <p14:creationId xmlns:p14="http://schemas.microsoft.com/office/powerpoint/2010/main" val="252861068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C0A3-0DE9-FB45-A2BA-D97C205450E8}"/>
              </a:ext>
            </a:extLst>
          </p:cNvPr>
          <p:cNvSpPr>
            <a:spLocks noGrp="1"/>
          </p:cNvSpPr>
          <p:nvPr>
            <p:ph type="title"/>
          </p:nvPr>
        </p:nvSpPr>
        <p:spPr/>
        <p:txBody>
          <a:bodyPr/>
          <a:lstStyle/>
          <a:p>
            <a:r>
              <a:rPr lang="en-US" dirty="0"/>
              <a:t>What is a "Saved Job", Again?</a:t>
            </a:r>
          </a:p>
        </p:txBody>
      </p:sp>
      <p:sp>
        <p:nvSpPr>
          <p:cNvPr id="3" name="Text Placeholder 2">
            <a:extLst>
              <a:ext uri="{FF2B5EF4-FFF2-40B4-BE49-F238E27FC236}">
                <a16:creationId xmlns:a16="http://schemas.microsoft.com/office/drawing/2014/main" id="{AA34BB65-4FE7-C74B-862C-4610040D25AF}"/>
              </a:ext>
            </a:extLst>
          </p:cNvPr>
          <p:cNvSpPr>
            <a:spLocks noGrp="1"/>
          </p:cNvSpPr>
          <p:nvPr>
            <p:ph type="body" idx="1"/>
          </p:nvPr>
        </p:nvSpPr>
        <p:spPr>
          <a:xfrm>
            <a:off x="457200" y="1371600"/>
            <a:ext cx="8229600" cy="4985657"/>
          </a:xfrm>
        </p:spPr>
        <p:txBody>
          <a:bodyPr>
            <a:normAutofit fontScale="77500" lnSpcReduction="20000"/>
          </a:bodyPr>
          <a:lstStyle/>
          <a:p>
            <a:r>
              <a:rPr lang="en-US" dirty="0"/>
              <a:t>Saved Job [PWG 5100.11]</a:t>
            </a:r>
          </a:p>
          <a:p>
            <a:pPr marL="497840" lvl="1" indent="0">
              <a:buNone/>
            </a:pPr>
            <a:r>
              <a:rPr lang="en-US" dirty="0"/>
              <a:t>A Saved Job is a Retained Job that the Printer retains indefinitely (until removed by a Delete-Job or Purge-Jobs</a:t>
            </a:r>
            <a:r>
              <a:rPr lang="en-US" baseline="30000" dirty="0"/>
              <a:t>2</a:t>
            </a:r>
            <a:r>
              <a:rPr lang="en-US" dirty="0"/>
              <a:t> operation) so that a copy of it can be reprinted any time using the Reprocess-Job</a:t>
            </a:r>
            <a:r>
              <a:rPr lang="en-US" baseline="30000" dirty="0"/>
              <a:t>2</a:t>
            </a:r>
            <a:r>
              <a:rPr lang="en-US" dirty="0"/>
              <a:t> or Resubmit-Job operations, rather than aging the job out after an implementation-defined period.</a:t>
            </a:r>
          </a:p>
          <a:p>
            <a:endParaRPr lang="en-US" dirty="0"/>
          </a:p>
          <a:p>
            <a:r>
              <a:rPr lang="en-US" dirty="0"/>
              <a:t>4.3.1.1 Reprinting using the Reprocess-Job operation</a:t>
            </a:r>
          </a:p>
          <a:p>
            <a:pPr marL="497840" lvl="1" indent="0">
              <a:buNone/>
            </a:pPr>
            <a:r>
              <a:rPr lang="en-US" dirty="0"/>
              <a:t>The Reprocess-Job operation [RFC3998] re-processes a copy of any Retained Job after processing was completed, canceled, or aborted. In order to prevent the Printer from aging out a Retained Job, the client can supply a “job-save-disposition” Job Template attribute (see section 7.9) in a job submission. In this case the Printer retains the job (until removed by a Delete-Job or Purge-Jobs operation ) as a Saved Job, so that a client can reprint the job using Reprocess-Job any time subsequently.</a:t>
            </a:r>
          </a:p>
          <a:p>
            <a:pPr marL="497840" lvl="1" indent="0">
              <a:buNone/>
            </a:pPr>
            <a:endParaRPr lang="en-US" dirty="0"/>
          </a:p>
          <a:p>
            <a:r>
              <a:rPr lang="en-US" dirty="0"/>
              <a:t>4.3.1.2 Reprinting using the Resubmit-Job operation</a:t>
            </a:r>
          </a:p>
          <a:p>
            <a:pPr marL="497840" lvl="1" indent="0">
              <a:buNone/>
            </a:pPr>
            <a:r>
              <a:rPr lang="en-US" dirty="0"/>
              <a:t>The Resubmit-Job operation (see section 5.4 below for a complete description) re-processes a copy of any Retained Job in the same way as Reprocess-Job (see section 4.3.1.1), with the addition of being able to supply additional operation and Job Template attributes that will affect the processing of that copy of the job by either override the values of existing attributes or providing additional attributes.</a:t>
            </a:r>
          </a:p>
          <a:p>
            <a:pPr marL="497840" lvl="1" indent="0">
              <a:buNone/>
            </a:pPr>
            <a:endParaRPr lang="en-US" dirty="0"/>
          </a:p>
          <a:p>
            <a:pPr marL="497840" lvl="1" indent="0">
              <a:buNone/>
            </a:pPr>
            <a:endParaRPr lang="en-US" dirty="0"/>
          </a:p>
          <a:p>
            <a:pPr marL="97790" indent="0">
              <a:buNone/>
            </a:pPr>
            <a:r>
              <a:rPr lang="en-US" dirty="0"/>
              <a:t>So: sending "job-save-disposition" is what causes the printer to not age out a Retained Job, thus making it a Saved Job</a:t>
            </a:r>
          </a:p>
        </p:txBody>
      </p:sp>
      <p:sp>
        <p:nvSpPr>
          <p:cNvPr id="4" name="Slide Number Placeholder 3">
            <a:extLst>
              <a:ext uri="{FF2B5EF4-FFF2-40B4-BE49-F238E27FC236}">
                <a16:creationId xmlns:a16="http://schemas.microsoft.com/office/drawing/2014/main" id="{56957150-D8C4-7A45-802F-C8989FAC38E8}"/>
              </a:ext>
            </a:extLst>
          </p:cNvPr>
          <p:cNvSpPr>
            <a:spLocks noGrp="1"/>
          </p:cNvSpPr>
          <p:nvPr>
            <p:ph type="sldNum" sz="quarter" idx="4"/>
          </p:nvPr>
        </p:nvSpPr>
        <p:spPr/>
        <p:txBody>
          <a:bodyPr/>
          <a:lstStyle/>
          <a:p>
            <a:fld id="{86CB4B4D-7CA3-9044-876B-883B54F8677D}" type="slidenum">
              <a:rPr lang="en-US" smtClean="0"/>
              <a:pPr/>
              <a:t>16</a:t>
            </a:fld>
            <a:endParaRPr lang="en-US" dirty="0"/>
          </a:p>
        </p:txBody>
      </p:sp>
    </p:spTree>
    <p:extLst>
      <p:ext uri="{BB962C8B-B14F-4D97-AF65-F5344CB8AC3E}">
        <p14:creationId xmlns:p14="http://schemas.microsoft.com/office/powerpoint/2010/main" val="264572360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C0A3-0DE9-FB45-A2BA-D97C205450E8}"/>
              </a:ext>
            </a:extLst>
          </p:cNvPr>
          <p:cNvSpPr>
            <a:spLocks noGrp="1"/>
          </p:cNvSpPr>
          <p:nvPr>
            <p:ph type="title"/>
          </p:nvPr>
        </p:nvSpPr>
        <p:spPr/>
        <p:txBody>
          <a:bodyPr/>
          <a:lstStyle/>
          <a:p>
            <a:r>
              <a:rPr lang="en-US" dirty="0"/>
              <a:t>Well, now I'm not so sure...</a:t>
            </a:r>
          </a:p>
        </p:txBody>
      </p:sp>
      <p:sp>
        <p:nvSpPr>
          <p:cNvPr id="3" name="Text Placeholder 2">
            <a:extLst>
              <a:ext uri="{FF2B5EF4-FFF2-40B4-BE49-F238E27FC236}">
                <a16:creationId xmlns:a16="http://schemas.microsoft.com/office/drawing/2014/main" id="{AA34BB65-4FE7-C74B-862C-4610040D25AF}"/>
              </a:ext>
            </a:extLst>
          </p:cNvPr>
          <p:cNvSpPr>
            <a:spLocks noGrp="1"/>
          </p:cNvSpPr>
          <p:nvPr>
            <p:ph type="body" idx="1"/>
          </p:nvPr>
        </p:nvSpPr>
        <p:spPr>
          <a:xfrm>
            <a:off x="457200" y="1371600"/>
            <a:ext cx="8229600" cy="4985657"/>
          </a:xfrm>
        </p:spPr>
        <p:txBody>
          <a:bodyPr>
            <a:normAutofit/>
          </a:bodyPr>
          <a:lstStyle/>
          <a:p>
            <a:r>
              <a:rPr lang="en-US" dirty="0"/>
              <a:t>7.9 job-save-disposition (collection)</a:t>
            </a:r>
          </a:p>
          <a:p>
            <a:pPr marL="497840" lvl="1" indent="0">
              <a:buNone/>
            </a:pPr>
            <a:r>
              <a:rPr lang="en-US" dirty="0"/>
              <a:t>The OPTIONAL “job-save-disposition” Job Template attribute is used to archive/save the Document Data of a job, such that the job can be re-printed on demand at some undefined time in the future.</a:t>
            </a:r>
          </a:p>
          <a:p>
            <a:pPr marL="497840" lvl="1" indent="0">
              <a:buNone/>
            </a:pPr>
            <a:endParaRPr lang="en-US" dirty="0"/>
          </a:p>
          <a:p>
            <a:pPr marL="97790" indent="0">
              <a:buNone/>
            </a:pPr>
            <a:endParaRPr lang="en-US" dirty="0"/>
          </a:p>
          <a:p>
            <a:pPr marL="97790" indent="0">
              <a:buNone/>
            </a:pPr>
            <a:r>
              <a:rPr lang="en-US" dirty="0"/>
              <a:t>Wait...what? What about the "Job Instructions"? How is only saving the document data the same as saving the Job?</a:t>
            </a:r>
          </a:p>
        </p:txBody>
      </p:sp>
      <p:sp>
        <p:nvSpPr>
          <p:cNvPr id="4" name="Slide Number Placeholder 3">
            <a:extLst>
              <a:ext uri="{FF2B5EF4-FFF2-40B4-BE49-F238E27FC236}">
                <a16:creationId xmlns:a16="http://schemas.microsoft.com/office/drawing/2014/main" id="{56957150-D8C4-7A45-802F-C8989FAC38E8}"/>
              </a:ext>
            </a:extLst>
          </p:cNvPr>
          <p:cNvSpPr>
            <a:spLocks noGrp="1"/>
          </p:cNvSpPr>
          <p:nvPr>
            <p:ph type="sldNum" sz="quarter" idx="4"/>
          </p:nvPr>
        </p:nvSpPr>
        <p:spPr/>
        <p:txBody>
          <a:bodyPr/>
          <a:lstStyle/>
          <a:p>
            <a:fld id="{86CB4B4D-7CA3-9044-876B-883B54F8677D}" type="slidenum">
              <a:rPr lang="en-US" smtClean="0"/>
              <a:pPr/>
              <a:t>17</a:t>
            </a:fld>
            <a:endParaRPr lang="en-US" dirty="0"/>
          </a:p>
        </p:txBody>
      </p:sp>
    </p:spTree>
    <p:extLst>
      <p:ext uri="{BB962C8B-B14F-4D97-AF65-F5344CB8AC3E}">
        <p14:creationId xmlns:p14="http://schemas.microsoft.com/office/powerpoint/2010/main" val="15333602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8C73-6283-9043-99CA-F1787DF352E0}"/>
              </a:ext>
            </a:extLst>
          </p:cNvPr>
          <p:cNvSpPr>
            <a:spLocks noGrp="1"/>
          </p:cNvSpPr>
          <p:nvPr>
            <p:ph type="title"/>
          </p:nvPr>
        </p:nvSpPr>
        <p:spPr/>
        <p:txBody>
          <a:bodyPr/>
          <a:lstStyle/>
          <a:p>
            <a:r>
              <a:rPr lang="en-US" dirty="0"/>
              <a:t>IPP Job Print Password</a:t>
            </a:r>
          </a:p>
        </p:txBody>
      </p:sp>
    </p:spTree>
    <p:extLst>
      <p:ext uri="{BB962C8B-B14F-4D97-AF65-F5344CB8AC3E}">
        <p14:creationId xmlns:p14="http://schemas.microsoft.com/office/powerpoint/2010/main" val="381082380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1E187-06D0-6846-A20C-C36D259D27F4}"/>
              </a:ext>
            </a:extLst>
          </p:cNvPr>
          <p:cNvSpPr>
            <a:spLocks noGrp="1"/>
          </p:cNvSpPr>
          <p:nvPr>
            <p:ph type="title"/>
          </p:nvPr>
        </p:nvSpPr>
        <p:spPr/>
        <p:txBody>
          <a:bodyPr/>
          <a:lstStyle/>
          <a:p>
            <a:r>
              <a:rPr lang="en-US" dirty="0"/>
              <a:t>IPP Job Print Password</a:t>
            </a:r>
          </a:p>
        </p:txBody>
      </p:sp>
      <p:sp>
        <p:nvSpPr>
          <p:cNvPr id="3" name="Text Placeholder 2">
            <a:extLst>
              <a:ext uri="{FF2B5EF4-FFF2-40B4-BE49-F238E27FC236}">
                <a16:creationId xmlns:a16="http://schemas.microsoft.com/office/drawing/2014/main" id="{397FAFBB-DCD3-E74B-9C4B-EC8272341452}"/>
              </a:ext>
            </a:extLst>
          </p:cNvPr>
          <p:cNvSpPr>
            <a:spLocks noGrp="1"/>
          </p:cNvSpPr>
          <p:nvPr>
            <p:ph type="body" idx="1"/>
          </p:nvPr>
        </p:nvSpPr>
        <p:spPr/>
        <p:txBody>
          <a:bodyPr>
            <a:normAutofit lnSpcReduction="10000"/>
          </a:bodyPr>
          <a:lstStyle/>
          <a:p>
            <a:pPr marL="40640" indent="0">
              <a:buNone/>
            </a:pPr>
            <a:r>
              <a:rPr lang="en-US" dirty="0"/>
              <a:t>Goal: Define a "print" password for an IPP Job that:</a:t>
            </a:r>
          </a:p>
          <a:p>
            <a:pPr marL="40640" indent="0">
              <a:buNone/>
            </a:pPr>
            <a:endParaRPr lang="en-US" dirty="0"/>
          </a:p>
          <a:p>
            <a:pPr marL="897890" lvl="1" indent="-457200">
              <a:buFont typeface="+mj-lt"/>
              <a:buAutoNum type="arabicPeriod"/>
            </a:pPr>
            <a:r>
              <a:rPr lang="en-US" dirty="0"/>
              <a:t>Causes the Printer to request the matching password whenever the Job is to be </a:t>
            </a:r>
            <a:r>
              <a:rPr lang="en-US" u="sng" dirty="0"/>
              <a:t>printed</a:t>
            </a:r>
            <a:endParaRPr lang="en-US" dirty="0"/>
          </a:p>
          <a:p>
            <a:pPr marL="897890" lvl="1" indent="-457200">
              <a:buFont typeface="+mj-lt"/>
              <a:buAutoNum type="arabicPeriod"/>
            </a:pPr>
            <a:endParaRPr lang="en-US" dirty="0"/>
          </a:p>
          <a:p>
            <a:pPr marL="897890" lvl="1" indent="-457200">
              <a:buFont typeface="+mj-lt"/>
              <a:buAutoNum type="arabicPeriod"/>
            </a:pPr>
            <a:r>
              <a:rPr lang="en-US" dirty="0"/>
              <a:t>Is retained if and when the Job is copied (e.g. Resubmit-Job, direct control panel interaction) </a:t>
            </a:r>
          </a:p>
          <a:p>
            <a:pPr marL="897890" lvl="1" indent="-457200">
              <a:buFont typeface="+mj-lt"/>
              <a:buAutoNum type="arabicPeriod"/>
            </a:pPr>
            <a:endParaRPr lang="en-US" dirty="0"/>
          </a:p>
          <a:p>
            <a:pPr marL="897890" lvl="1" indent="-457200">
              <a:buFont typeface="+mj-lt"/>
              <a:buAutoNum type="arabicPeriod"/>
            </a:pPr>
            <a:r>
              <a:rPr lang="en-US" dirty="0"/>
              <a:t>Is set at time of original Job creation</a:t>
            </a:r>
          </a:p>
          <a:p>
            <a:pPr marL="897890" lvl="1" indent="-457200">
              <a:buFont typeface="+mj-lt"/>
              <a:buAutoNum type="arabicPeriod"/>
            </a:pPr>
            <a:endParaRPr lang="en-US" dirty="0"/>
          </a:p>
          <a:p>
            <a:pPr marL="897890" lvl="1" indent="-457200">
              <a:buFont typeface="+mj-lt"/>
              <a:buAutoNum type="arabicPeriod"/>
            </a:pPr>
            <a:r>
              <a:rPr lang="en-US" dirty="0"/>
              <a:t>Is not changeable once set</a:t>
            </a:r>
          </a:p>
          <a:p>
            <a:pPr marL="897890" lvl="1" indent="-457200">
              <a:buFont typeface="+mj-lt"/>
              <a:buAutoNum type="arabicPeriod"/>
            </a:pPr>
            <a:endParaRPr lang="en-US" dirty="0"/>
          </a:p>
          <a:p>
            <a:pPr marL="897890" lvl="1" indent="-457200">
              <a:buFont typeface="+mj-lt"/>
              <a:buAutoNum type="arabicPeriod"/>
            </a:pPr>
            <a:r>
              <a:rPr lang="en-US" dirty="0"/>
              <a:t>Is not exposed via any IPP operation response</a:t>
            </a:r>
            <a:r>
              <a:rPr lang="en-US" baseline="30000" dirty="0"/>
              <a:t>1</a:t>
            </a:r>
            <a:r>
              <a:rPr lang="en-US" dirty="0"/>
              <a:t> or via any non-IPP protocol</a:t>
            </a:r>
            <a:br>
              <a:rPr lang="en-US" dirty="0"/>
            </a:br>
            <a:endParaRPr lang="en-US" dirty="0"/>
          </a:p>
          <a:p>
            <a:pPr marL="897890" lvl="1" indent="-457200">
              <a:buFont typeface="+mj-lt"/>
              <a:buAutoNum type="arabicPeriod"/>
            </a:pPr>
            <a:endParaRPr lang="en-US" dirty="0"/>
          </a:p>
          <a:p>
            <a:pPr marL="440690" lvl="1" indent="0">
              <a:buNone/>
            </a:pPr>
            <a:r>
              <a:rPr lang="en-US" sz="1200" baseline="30000" dirty="0"/>
              <a:t>1</a:t>
            </a:r>
            <a:r>
              <a:rPr lang="en-US" sz="1200" dirty="0"/>
              <a:t> Fetch-Job was discussed as an exception to this rule in earlier "job-reprint-password" drafts</a:t>
            </a:r>
            <a:endParaRPr lang="en-US" dirty="0"/>
          </a:p>
        </p:txBody>
      </p:sp>
      <p:sp>
        <p:nvSpPr>
          <p:cNvPr id="4" name="Slide Number Placeholder 3">
            <a:extLst>
              <a:ext uri="{FF2B5EF4-FFF2-40B4-BE49-F238E27FC236}">
                <a16:creationId xmlns:a16="http://schemas.microsoft.com/office/drawing/2014/main" id="{903D8784-6265-0743-9390-76EA2F1504A1}"/>
              </a:ext>
            </a:extLst>
          </p:cNvPr>
          <p:cNvSpPr>
            <a:spLocks noGrp="1"/>
          </p:cNvSpPr>
          <p:nvPr>
            <p:ph type="sldNum" sz="quarter" idx="4"/>
          </p:nvPr>
        </p:nvSpPr>
        <p:spPr/>
        <p:txBody>
          <a:bodyPr/>
          <a:lstStyle/>
          <a:p>
            <a:fld id="{86CB4B4D-7CA3-9044-876B-883B54F8677D}" type="slidenum">
              <a:rPr lang="en-US" smtClean="0"/>
              <a:pPr/>
              <a:t>19</a:t>
            </a:fld>
            <a:endParaRPr lang="en-US" dirty="0"/>
          </a:p>
        </p:txBody>
      </p:sp>
    </p:spTree>
    <p:extLst>
      <p:ext uri="{BB962C8B-B14F-4D97-AF65-F5344CB8AC3E}">
        <p14:creationId xmlns:p14="http://schemas.microsoft.com/office/powerpoint/2010/main" val="310251873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8C73-6283-9043-99CA-F1787DF352E0}"/>
              </a:ext>
            </a:extLst>
          </p:cNvPr>
          <p:cNvSpPr>
            <a:spLocks noGrp="1"/>
          </p:cNvSpPr>
          <p:nvPr>
            <p:ph type="title"/>
          </p:nvPr>
        </p:nvSpPr>
        <p:spPr/>
        <p:txBody>
          <a:bodyPr/>
          <a:lstStyle/>
          <a:p>
            <a:r>
              <a:rPr lang="en-US" dirty="0"/>
              <a:t>Review Concepts and Terminology</a:t>
            </a:r>
          </a:p>
        </p:txBody>
      </p:sp>
    </p:spTree>
    <p:extLst>
      <p:ext uri="{BB962C8B-B14F-4D97-AF65-F5344CB8AC3E}">
        <p14:creationId xmlns:p14="http://schemas.microsoft.com/office/powerpoint/2010/main" val="302190472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U7: Job Submitted as a Saved Job</a:t>
            </a:r>
            <a:br>
              <a:rPr lang="en-US" dirty="0"/>
            </a:br>
            <a:r>
              <a:rPr lang="en-US" dirty="0"/>
              <a:t>with Job Print Password</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26" name="Magnetic Disk 25">
            <a:extLst>
              <a:ext uri="{FF2B5EF4-FFF2-40B4-BE49-F238E27FC236}">
                <a16:creationId xmlns:a16="http://schemas.microsoft.com/office/drawing/2014/main" id="{EF7E9617-CD53-554D-A32C-CB2081F06E39}"/>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cxnSp>
        <p:nvCxnSpPr>
          <p:cNvPr id="47" name="Elbow Connector 46">
            <a:extLst>
              <a:ext uri="{FF2B5EF4-FFF2-40B4-BE49-F238E27FC236}">
                <a16:creationId xmlns:a16="http://schemas.microsoft.com/office/drawing/2014/main" id="{005E0FD1-A668-1146-B857-634C348989F5}"/>
              </a:ext>
            </a:extLst>
          </p:cNvPr>
          <p:cNvCxnSpPr>
            <a:cxnSpLocks/>
            <a:stCxn id="40" idx="4"/>
            <a:endCxn id="49" idx="0"/>
          </p:cNvCxnSpPr>
          <p:nvPr/>
        </p:nvCxnSpPr>
        <p:spPr>
          <a:xfrm rot="16200000" flipH="1">
            <a:off x="3527416" y="3953355"/>
            <a:ext cx="52162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9" name="Process 48">
            <a:extLst>
              <a:ext uri="{FF2B5EF4-FFF2-40B4-BE49-F238E27FC236}">
                <a16:creationId xmlns:a16="http://schemas.microsoft.com/office/drawing/2014/main" id="{B6DAAE52-DF99-384B-888A-3BFB801E7546}"/>
              </a:ext>
            </a:extLst>
          </p:cNvPr>
          <p:cNvSpPr/>
          <p:nvPr/>
        </p:nvSpPr>
        <p:spPr>
          <a:xfrm>
            <a:off x="3429001" y="4214169"/>
            <a:ext cx="718457"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50" name="Elbow Connector 49">
            <a:extLst>
              <a:ext uri="{FF2B5EF4-FFF2-40B4-BE49-F238E27FC236}">
                <a16:creationId xmlns:a16="http://schemas.microsoft.com/office/drawing/2014/main" id="{B322B636-D04E-D14C-968C-5DC8F2C7A15F}"/>
              </a:ext>
            </a:extLst>
          </p:cNvPr>
          <p:cNvCxnSpPr>
            <a:cxnSpLocks/>
            <a:stCxn id="49" idx="2"/>
            <a:endCxn id="43" idx="1"/>
          </p:cNvCxnSpPr>
          <p:nvPr/>
        </p:nvCxnSpPr>
        <p:spPr>
          <a:xfrm rot="5400000">
            <a:off x="3452207" y="4999935"/>
            <a:ext cx="67204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31">
            <a:extLst>
              <a:ext uri="{FF2B5EF4-FFF2-40B4-BE49-F238E27FC236}">
                <a16:creationId xmlns:a16="http://schemas.microsoft.com/office/drawing/2014/main" id="{937F9308-CECA-8040-8068-A5AC78C06FED}"/>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cxnSp>
        <p:nvCxnSpPr>
          <p:cNvPr id="33" name="Elbow Connector 32">
            <a:extLst>
              <a:ext uri="{FF2B5EF4-FFF2-40B4-BE49-F238E27FC236}">
                <a16:creationId xmlns:a16="http://schemas.microsoft.com/office/drawing/2014/main" id="{F3574030-333F-AC44-9DC7-3FD5A1C4590C}"/>
              </a:ext>
            </a:extLst>
          </p:cNvPr>
          <p:cNvCxnSpPr>
            <a:cxnSpLocks/>
            <a:stCxn id="32" idx="3"/>
            <a:endCxn id="40" idx="1"/>
          </p:cNvCxnSpPr>
          <p:nvPr/>
        </p:nvCxnSpPr>
        <p:spPr>
          <a:xfrm>
            <a:off x="1709057" y="2590632"/>
            <a:ext cx="2079172" cy="70851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DC6C09BC-C263-7840-8663-ED5C3A381EE7}"/>
              </a:ext>
            </a:extLst>
          </p:cNvPr>
          <p:cNvSpPr txBox="1"/>
          <p:nvPr/>
        </p:nvSpPr>
        <p:spPr>
          <a:xfrm>
            <a:off x="1632857" y="2364744"/>
            <a:ext cx="2230719" cy="646331"/>
          </a:xfrm>
          <a:prstGeom prst="rect">
            <a:avLst/>
          </a:prstGeom>
          <a:noFill/>
        </p:spPr>
        <p:txBody>
          <a:bodyPr wrap="square" rtlCol="0">
            <a:spAutoFit/>
          </a:bodyPr>
          <a:lstStyle/>
          <a:p>
            <a:r>
              <a:rPr lang="en-US" sz="1200" dirty="0"/>
              <a:t>Job Creation operation</a:t>
            </a:r>
          </a:p>
          <a:p>
            <a:r>
              <a:rPr lang="en-US" sz="1200" dirty="0"/>
              <a:t>with "job-save-disposition"</a:t>
            </a:r>
            <a:br>
              <a:rPr lang="en-US" sz="1200" dirty="0"/>
            </a:br>
            <a:r>
              <a:rPr lang="en-US" sz="1200" dirty="0"/>
              <a:t>and "job-print-password" </a:t>
            </a:r>
            <a:r>
              <a:rPr lang="en-US" sz="1200" b="1" dirty="0">
                <a:solidFill>
                  <a:srgbClr val="FF0000"/>
                </a:solidFill>
              </a:rPr>
              <a:t>P</a:t>
            </a:r>
          </a:p>
        </p:txBody>
      </p:sp>
      <p:sp>
        <p:nvSpPr>
          <p:cNvPr id="40" name="Data 39">
            <a:extLst>
              <a:ext uri="{FF2B5EF4-FFF2-40B4-BE49-F238E27FC236}">
                <a16:creationId xmlns:a16="http://schemas.microsoft.com/office/drawing/2014/main" id="{214F3B9B-5AC0-AA41-B8F9-39E952369A93}"/>
              </a:ext>
            </a:extLst>
          </p:cNvPr>
          <p:cNvSpPr/>
          <p:nvPr/>
        </p:nvSpPr>
        <p:spPr>
          <a:xfrm>
            <a:off x="3439635" y="3299142"/>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43" name="Data 42">
            <a:extLst>
              <a:ext uri="{FF2B5EF4-FFF2-40B4-BE49-F238E27FC236}">
                <a16:creationId xmlns:a16="http://schemas.microsoft.com/office/drawing/2014/main" id="{D0A15110-161E-6F48-85CE-92290555702A}"/>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44" name="Rounded Rectangle 43">
            <a:extLst>
              <a:ext uri="{FF2B5EF4-FFF2-40B4-BE49-F238E27FC236}">
                <a16:creationId xmlns:a16="http://schemas.microsoft.com/office/drawing/2014/main" id="{78DEBEB1-C7C3-DD4C-8C39-520F50225A5A}"/>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3" name="TextBox 2">
            <a:extLst>
              <a:ext uri="{FF2B5EF4-FFF2-40B4-BE49-F238E27FC236}">
                <a16:creationId xmlns:a16="http://schemas.microsoft.com/office/drawing/2014/main" id="{83F4A458-FC60-AD4C-9800-56F942A2D0BB}"/>
              </a:ext>
            </a:extLst>
          </p:cNvPr>
          <p:cNvSpPr txBox="1"/>
          <p:nvPr/>
        </p:nvSpPr>
        <p:spPr>
          <a:xfrm>
            <a:off x="3863576" y="3277278"/>
            <a:ext cx="500743"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sp>
        <p:nvSpPr>
          <p:cNvPr id="21" name="TextBox 20">
            <a:extLst>
              <a:ext uri="{FF2B5EF4-FFF2-40B4-BE49-F238E27FC236}">
                <a16:creationId xmlns:a16="http://schemas.microsoft.com/office/drawing/2014/main" id="{E85D68AF-874A-1342-9D52-33B25AAA2C1E}"/>
              </a:ext>
            </a:extLst>
          </p:cNvPr>
          <p:cNvSpPr txBox="1"/>
          <p:nvPr/>
        </p:nvSpPr>
        <p:spPr>
          <a:xfrm>
            <a:off x="3863576" y="5322460"/>
            <a:ext cx="500743"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grpSp>
        <p:nvGrpSpPr>
          <p:cNvPr id="22" name="Group 21">
            <a:extLst>
              <a:ext uri="{FF2B5EF4-FFF2-40B4-BE49-F238E27FC236}">
                <a16:creationId xmlns:a16="http://schemas.microsoft.com/office/drawing/2014/main" id="{1C0476A8-683C-9B4C-BBD6-6FC8B1B94F80}"/>
              </a:ext>
            </a:extLst>
          </p:cNvPr>
          <p:cNvGrpSpPr/>
          <p:nvPr/>
        </p:nvGrpSpPr>
        <p:grpSpPr>
          <a:xfrm>
            <a:off x="4371615" y="2153425"/>
            <a:ext cx="1001908" cy="1004287"/>
            <a:chOff x="4371615" y="2153425"/>
            <a:chExt cx="1001908" cy="1004287"/>
          </a:xfrm>
        </p:grpSpPr>
        <p:grpSp>
          <p:nvGrpSpPr>
            <p:cNvPr id="23" name="Group 22">
              <a:extLst>
                <a:ext uri="{FF2B5EF4-FFF2-40B4-BE49-F238E27FC236}">
                  <a16:creationId xmlns:a16="http://schemas.microsoft.com/office/drawing/2014/main" id="{A8610AA1-8E6E-5B49-9A27-84AC6086E286}"/>
                </a:ext>
              </a:extLst>
            </p:cNvPr>
            <p:cNvGrpSpPr/>
            <p:nvPr/>
          </p:nvGrpSpPr>
          <p:grpSpPr>
            <a:xfrm>
              <a:off x="4521298" y="2377942"/>
              <a:ext cx="773438" cy="572946"/>
              <a:chOff x="4521298" y="2377942"/>
              <a:chExt cx="773438" cy="572946"/>
            </a:xfrm>
          </p:grpSpPr>
          <p:sp>
            <p:nvSpPr>
              <p:cNvPr id="28" name="Parallelogram 27">
                <a:extLst>
                  <a:ext uri="{FF2B5EF4-FFF2-40B4-BE49-F238E27FC236}">
                    <a16:creationId xmlns:a16="http://schemas.microsoft.com/office/drawing/2014/main" id="{2756B46A-999A-8847-AFAD-0690C540BB8C}"/>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29" name="Parallelogram 28">
                <a:extLst>
                  <a:ext uri="{FF2B5EF4-FFF2-40B4-BE49-F238E27FC236}">
                    <a16:creationId xmlns:a16="http://schemas.microsoft.com/office/drawing/2014/main" id="{1A73EF74-861E-C540-B88D-3BFC3A547309}"/>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24" name="Group 23">
              <a:extLst>
                <a:ext uri="{FF2B5EF4-FFF2-40B4-BE49-F238E27FC236}">
                  <a16:creationId xmlns:a16="http://schemas.microsoft.com/office/drawing/2014/main" id="{745E9E83-99D8-BA4B-B903-6A54AA5B9CB3}"/>
                </a:ext>
              </a:extLst>
            </p:cNvPr>
            <p:cNvGrpSpPr/>
            <p:nvPr/>
          </p:nvGrpSpPr>
          <p:grpSpPr>
            <a:xfrm>
              <a:off x="4371615" y="2153425"/>
              <a:ext cx="1001908" cy="1004287"/>
              <a:chOff x="4371615" y="2153425"/>
              <a:chExt cx="1001908" cy="1004287"/>
            </a:xfrm>
          </p:grpSpPr>
          <p:cxnSp>
            <p:nvCxnSpPr>
              <p:cNvPr id="25" name="Elbow Connector 24">
                <a:extLst>
                  <a:ext uri="{FF2B5EF4-FFF2-40B4-BE49-F238E27FC236}">
                    <a16:creationId xmlns:a16="http://schemas.microsoft.com/office/drawing/2014/main" id="{EC33565B-0111-AA46-BD0A-59B59561DC58}"/>
                  </a:ext>
                </a:extLst>
              </p:cNvPr>
              <p:cNvCxnSpPr>
                <a:cxnSpLocks/>
                <a:stCxn id="29"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C75E6187-2610-894E-A180-FEB51CD059F8}"/>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Tree>
    <p:extLst>
      <p:ext uri="{BB962C8B-B14F-4D97-AF65-F5344CB8AC3E}">
        <p14:creationId xmlns:p14="http://schemas.microsoft.com/office/powerpoint/2010/main" val="75721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U8: Print a Saved Job via</a:t>
            </a:r>
            <a:br>
              <a:rPr lang="en-US" dirty="0"/>
            </a:br>
            <a:r>
              <a:rPr lang="en-US" dirty="0"/>
              <a:t>IPP Resubmit-Job and Password (1)</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14" name="Rounded Rectangle 13">
            <a:extLst>
              <a:ext uri="{FF2B5EF4-FFF2-40B4-BE49-F238E27FC236}">
                <a16:creationId xmlns:a16="http://schemas.microsoft.com/office/drawing/2014/main" id="{7E4C8F03-8BC5-AF4F-AEBF-4215E7C77300}"/>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36" name="Magnetic Disk 35">
            <a:extLst>
              <a:ext uri="{FF2B5EF4-FFF2-40B4-BE49-F238E27FC236}">
                <a16:creationId xmlns:a16="http://schemas.microsoft.com/office/drawing/2014/main" id="{3C2D16DC-E222-9548-B842-856BECF50423}"/>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40" name="Process 39">
            <a:extLst>
              <a:ext uri="{FF2B5EF4-FFF2-40B4-BE49-F238E27FC236}">
                <a16:creationId xmlns:a16="http://schemas.microsoft.com/office/drawing/2014/main" id="{EFC25080-1802-774C-84B9-1E230E1F58DB}"/>
              </a:ext>
            </a:extLst>
          </p:cNvPr>
          <p:cNvSpPr/>
          <p:nvPr/>
        </p:nvSpPr>
        <p:spPr>
          <a:xfrm>
            <a:off x="4705693" y="4215745"/>
            <a:ext cx="790303"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19" name="Elbow Connector 18">
            <a:extLst>
              <a:ext uri="{FF2B5EF4-FFF2-40B4-BE49-F238E27FC236}">
                <a16:creationId xmlns:a16="http://schemas.microsoft.com/office/drawing/2014/main" id="{0F7A7C9D-0E70-9E40-8EFD-4F1344E41664}"/>
              </a:ext>
            </a:extLst>
          </p:cNvPr>
          <p:cNvCxnSpPr>
            <a:cxnSpLocks/>
            <a:stCxn id="27" idx="5"/>
            <a:endCxn id="30" idx="2"/>
          </p:cNvCxnSpPr>
          <p:nvPr/>
        </p:nvCxnSpPr>
        <p:spPr>
          <a:xfrm flipV="1">
            <a:off x="4067103" y="5309877"/>
            <a:ext cx="763842" cy="22278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5547627-40A8-8346-B394-E7D05D24056B}"/>
              </a:ext>
            </a:extLst>
          </p:cNvPr>
          <p:cNvSpPr txBox="1"/>
          <p:nvPr/>
        </p:nvSpPr>
        <p:spPr>
          <a:xfrm>
            <a:off x="1012614" y="5528839"/>
            <a:ext cx="1940275" cy="276999"/>
          </a:xfrm>
          <a:prstGeom prst="rect">
            <a:avLst/>
          </a:prstGeom>
          <a:noFill/>
        </p:spPr>
        <p:txBody>
          <a:bodyPr wrap="none" rtlCol="0">
            <a:spAutoFit/>
          </a:bodyPr>
          <a:lstStyle/>
          <a:p>
            <a:pPr algn="r"/>
            <a:r>
              <a:rPr lang="en-US" sz="1200" dirty="0"/>
              <a:t>Resubmit-Job (Job A, </a:t>
            </a:r>
            <a:r>
              <a:rPr lang="en-US" sz="1200" b="1" dirty="0">
                <a:solidFill>
                  <a:srgbClr val="FF0000"/>
                </a:solidFill>
              </a:rPr>
              <a:t>P</a:t>
            </a:r>
            <a:r>
              <a:rPr lang="en-US" sz="1200" dirty="0"/>
              <a:t>)</a:t>
            </a:r>
          </a:p>
        </p:txBody>
      </p:sp>
      <p:cxnSp>
        <p:nvCxnSpPr>
          <p:cNvPr id="29" name="Elbow Connector 28">
            <a:extLst>
              <a:ext uri="{FF2B5EF4-FFF2-40B4-BE49-F238E27FC236}">
                <a16:creationId xmlns:a16="http://schemas.microsoft.com/office/drawing/2014/main" id="{6C1A7906-2D71-AD43-9391-D5A98408BD62}"/>
              </a:ext>
            </a:extLst>
          </p:cNvPr>
          <p:cNvCxnSpPr>
            <a:cxnSpLocks/>
            <a:stCxn id="30" idx="1"/>
            <a:endCxn id="40" idx="2"/>
          </p:cNvCxnSpPr>
          <p:nvPr/>
        </p:nvCxnSpPr>
        <p:spPr>
          <a:xfrm rot="16200000" flipV="1">
            <a:off x="4881490" y="4884845"/>
            <a:ext cx="447687" cy="8975"/>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0" idx="3"/>
            <a:endCxn id="14" idx="1"/>
          </p:cNvCxnSpPr>
          <p:nvPr/>
        </p:nvCxnSpPr>
        <p:spPr>
          <a:xfrm>
            <a:off x="5495996" y="4440617"/>
            <a:ext cx="398412" cy="1270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a:extLst>
              <a:ext uri="{FF2B5EF4-FFF2-40B4-BE49-F238E27FC236}">
                <a16:creationId xmlns:a16="http://schemas.microsoft.com/office/drawing/2014/main" id="{BEA10F6B-D68E-A347-81F2-F31EB660847A}"/>
              </a:ext>
            </a:extLst>
          </p:cNvPr>
          <p:cNvCxnSpPr>
            <a:cxnSpLocks/>
            <a:stCxn id="6" idx="2"/>
            <a:endCxn id="27" idx="2"/>
          </p:cNvCxnSpPr>
          <p:nvPr/>
        </p:nvCxnSpPr>
        <p:spPr>
          <a:xfrm rot="16200000" flipH="1">
            <a:off x="1064678" y="3087985"/>
            <a:ext cx="2581766" cy="230758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Data 26">
            <a:extLst>
              <a:ext uri="{FF2B5EF4-FFF2-40B4-BE49-F238E27FC236}">
                <a16:creationId xmlns:a16="http://schemas.microsoft.com/office/drawing/2014/main" id="{503907AC-5EFC-ED4C-AFDC-253EF51AE935}"/>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30" name="Data 29">
            <a:extLst>
              <a:ext uri="{FF2B5EF4-FFF2-40B4-BE49-F238E27FC236}">
                <a16:creationId xmlns:a16="http://schemas.microsoft.com/office/drawing/2014/main" id="{7C337A46-4C60-5945-8AA3-5F59F4C0E267}"/>
              </a:ext>
            </a:extLst>
          </p:cNvPr>
          <p:cNvSpPr/>
          <p:nvPr/>
        </p:nvSpPr>
        <p:spPr>
          <a:xfrm>
            <a:off x="4761226" y="5113176"/>
            <a:ext cx="697187" cy="393401"/>
          </a:xfrm>
          <a:prstGeom prst="flowChartInputOutpu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B</a:t>
            </a:r>
          </a:p>
        </p:txBody>
      </p:sp>
      <p:grpSp>
        <p:nvGrpSpPr>
          <p:cNvPr id="32" name="Group 31">
            <a:extLst>
              <a:ext uri="{FF2B5EF4-FFF2-40B4-BE49-F238E27FC236}">
                <a16:creationId xmlns:a16="http://schemas.microsoft.com/office/drawing/2014/main" id="{E987AFEE-4BB9-1D40-ABA5-028966E6FABE}"/>
              </a:ext>
            </a:extLst>
          </p:cNvPr>
          <p:cNvGrpSpPr/>
          <p:nvPr/>
        </p:nvGrpSpPr>
        <p:grpSpPr>
          <a:xfrm>
            <a:off x="4371615" y="2153425"/>
            <a:ext cx="1001908" cy="1004287"/>
            <a:chOff x="4371615" y="2153425"/>
            <a:chExt cx="1001908" cy="1004287"/>
          </a:xfrm>
        </p:grpSpPr>
        <p:grpSp>
          <p:nvGrpSpPr>
            <p:cNvPr id="33" name="Group 32">
              <a:extLst>
                <a:ext uri="{FF2B5EF4-FFF2-40B4-BE49-F238E27FC236}">
                  <a16:creationId xmlns:a16="http://schemas.microsoft.com/office/drawing/2014/main" id="{79425B28-0F24-3D40-B056-8085877C743A}"/>
                </a:ext>
              </a:extLst>
            </p:cNvPr>
            <p:cNvGrpSpPr/>
            <p:nvPr/>
          </p:nvGrpSpPr>
          <p:grpSpPr>
            <a:xfrm>
              <a:off x="4521298" y="2377942"/>
              <a:ext cx="773438" cy="572946"/>
              <a:chOff x="4521298" y="2377942"/>
              <a:chExt cx="773438" cy="572946"/>
            </a:xfrm>
          </p:grpSpPr>
          <p:sp>
            <p:nvSpPr>
              <p:cNvPr id="46" name="Parallelogram 45">
                <a:extLst>
                  <a:ext uri="{FF2B5EF4-FFF2-40B4-BE49-F238E27FC236}">
                    <a16:creationId xmlns:a16="http://schemas.microsoft.com/office/drawing/2014/main" id="{2B406DF9-9C8B-4A4B-A632-B8C9BE4CA2C8}"/>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47" name="Parallelogram 46">
                <a:extLst>
                  <a:ext uri="{FF2B5EF4-FFF2-40B4-BE49-F238E27FC236}">
                    <a16:creationId xmlns:a16="http://schemas.microsoft.com/office/drawing/2014/main" id="{F5B72835-EE18-B84D-8531-F1E33060177D}"/>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35" name="Group 34">
              <a:extLst>
                <a:ext uri="{FF2B5EF4-FFF2-40B4-BE49-F238E27FC236}">
                  <a16:creationId xmlns:a16="http://schemas.microsoft.com/office/drawing/2014/main" id="{16AE96D7-3720-0947-A9AF-5CAC7FED4414}"/>
                </a:ext>
              </a:extLst>
            </p:cNvPr>
            <p:cNvGrpSpPr/>
            <p:nvPr/>
          </p:nvGrpSpPr>
          <p:grpSpPr>
            <a:xfrm>
              <a:off x="4371615" y="2153425"/>
              <a:ext cx="1001908" cy="1004287"/>
              <a:chOff x="4371615" y="2153425"/>
              <a:chExt cx="1001908" cy="1004287"/>
            </a:xfrm>
          </p:grpSpPr>
          <p:cxnSp>
            <p:nvCxnSpPr>
              <p:cNvPr id="43" name="Elbow Connector 42">
                <a:extLst>
                  <a:ext uri="{FF2B5EF4-FFF2-40B4-BE49-F238E27FC236}">
                    <a16:creationId xmlns:a16="http://schemas.microsoft.com/office/drawing/2014/main" id="{30ADED4F-8FA1-3845-83B1-D09F2E394480}"/>
                  </a:ext>
                </a:extLst>
              </p:cNvPr>
              <p:cNvCxnSpPr>
                <a:cxnSpLocks/>
                <a:stCxn id="47"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D42556B-7FF5-554B-AC0C-18AD26649576}"/>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42" name="TextBox 41">
            <a:extLst>
              <a:ext uri="{FF2B5EF4-FFF2-40B4-BE49-F238E27FC236}">
                <a16:creationId xmlns:a16="http://schemas.microsoft.com/office/drawing/2014/main" id="{15245C43-C6B4-2149-97C0-EB79D7790594}"/>
              </a:ext>
            </a:extLst>
          </p:cNvPr>
          <p:cNvSpPr txBox="1"/>
          <p:nvPr/>
        </p:nvSpPr>
        <p:spPr>
          <a:xfrm>
            <a:off x="3888765" y="5293028"/>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sp>
        <p:nvSpPr>
          <p:cNvPr id="48" name="TextBox 47">
            <a:extLst>
              <a:ext uri="{FF2B5EF4-FFF2-40B4-BE49-F238E27FC236}">
                <a16:creationId xmlns:a16="http://schemas.microsoft.com/office/drawing/2014/main" id="{964618F0-E776-0347-9FB5-659AD98EA1EE}"/>
              </a:ext>
            </a:extLst>
          </p:cNvPr>
          <p:cNvSpPr txBox="1"/>
          <p:nvPr/>
        </p:nvSpPr>
        <p:spPr>
          <a:xfrm>
            <a:off x="5207216" y="5087275"/>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cxnSp>
        <p:nvCxnSpPr>
          <p:cNvPr id="49" name="Elbow Connector 48">
            <a:extLst>
              <a:ext uri="{FF2B5EF4-FFF2-40B4-BE49-F238E27FC236}">
                <a16:creationId xmlns:a16="http://schemas.microsoft.com/office/drawing/2014/main" id="{0E5AA4BF-A8AD-4A4D-8154-EF4ACA64041D}"/>
              </a:ext>
            </a:extLst>
          </p:cNvPr>
          <p:cNvCxnSpPr>
            <a:cxnSpLocks/>
            <a:stCxn id="27" idx="1"/>
            <a:endCxn id="40" idx="1"/>
          </p:cNvCxnSpPr>
          <p:nvPr/>
        </p:nvCxnSpPr>
        <p:spPr>
          <a:xfrm rot="5400000" flipH="1" flipV="1">
            <a:off x="3799290" y="4429556"/>
            <a:ext cx="895342" cy="91746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E80CC3FD-41BC-7044-BE5A-EEA80E207CF6}"/>
              </a:ext>
            </a:extLst>
          </p:cNvPr>
          <p:cNvSpPr txBox="1"/>
          <p:nvPr/>
        </p:nvSpPr>
        <p:spPr>
          <a:xfrm>
            <a:off x="3801128" y="4422568"/>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spTree>
    <p:extLst>
      <p:ext uri="{BB962C8B-B14F-4D97-AF65-F5344CB8AC3E}">
        <p14:creationId xmlns:p14="http://schemas.microsoft.com/office/powerpoint/2010/main" val="2871767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U9: Print a Saved Job via</a:t>
            </a:r>
            <a:br>
              <a:rPr lang="en-US" dirty="0"/>
            </a:br>
            <a:r>
              <a:rPr lang="en-US" dirty="0"/>
              <a:t>IPP Resubmit-Job and Password (2)</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14" name="Rounded Rectangle 13">
            <a:extLst>
              <a:ext uri="{FF2B5EF4-FFF2-40B4-BE49-F238E27FC236}">
                <a16:creationId xmlns:a16="http://schemas.microsoft.com/office/drawing/2014/main" id="{7E4C8F03-8BC5-AF4F-AEBF-4215E7C77300}"/>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36" name="Magnetic Disk 35">
            <a:extLst>
              <a:ext uri="{FF2B5EF4-FFF2-40B4-BE49-F238E27FC236}">
                <a16:creationId xmlns:a16="http://schemas.microsoft.com/office/drawing/2014/main" id="{5BEFACA5-6D6D-8B43-90E9-5D4914EE3C24}"/>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40" name="Process 39">
            <a:extLst>
              <a:ext uri="{FF2B5EF4-FFF2-40B4-BE49-F238E27FC236}">
                <a16:creationId xmlns:a16="http://schemas.microsoft.com/office/drawing/2014/main" id="{EFC25080-1802-774C-84B9-1E230E1F58DB}"/>
              </a:ext>
            </a:extLst>
          </p:cNvPr>
          <p:cNvSpPr/>
          <p:nvPr/>
        </p:nvSpPr>
        <p:spPr>
          <a:xfrm>
            <a:off x="4705693" y="4215745"/>
            <a:ext cx="790303"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19" name="Elbow Connector 18">
            <a:extLst>
              <a:ext uri="{FF2B5EF4-FFF2-40B4-BE49-F238E27FC236}">
                <a16:creationId xmlns:a16="http://schemas.microsoft.com/office/drawing/2014/main" id="{0F7A7C9D-0E70-9E40-8EFD-4F1344E41664}"/>
              </a:ext>
            </a:extLst>
          </p:cNvPr>
          <p:cNvCxnSpPr>
            <a:cxnSpLocks/>
            <a:stCxn id="27" idx="5"/>
            <a:endCxn id="30" idx="2"/>
          </p:cNvCxnSpPr>
          <p:nvPr/>
        </p:nvCxnSpPr>
        <p:spPr>
          <a:xfrm flipV="1">
            <a:off x="4067103" y="5309877"/>
            <a:ext cx="763842" cy="22278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5547627-40A8-8346-B394-E7D05D24056B}"/>
              </a:ext>
            </a:extLst>
          </p:cNvPr>
          <p:cNvSpPr txBox="1"/>
          <p:nvPr/>
        </p:nvSpPr>
        <p:spPr>
          <a:xfrm>
            <a:off x="1201769" y="5528839"/>
            <a:ext cx="1751120" cy="276999"/>
          </a:xfrm>
          <a:prstGeom prst="rect">
            <a:avLst/>
          </a:prstGeom>
          <a:noFill/>
        </p:spPr>
        <p:txBody>
          <a:bodyPr wrap="none" rtlCol="0">
            <a:spAutoFit/>
          </a:bodyPr>
          <a:lstStyle/>
          <a:p>
            <a:r>
              <a:rPr lang="en-US" sz="1200" dirty="0"/>
              <a:t>Resubmit-Job (Job A)</a:t>
            </a:r>
          </a:p>
        </p:txBody>
      </p:sp>
      <p:cxnSp>
        <p:nvCxnSpPr>
          <p:cNvPr id="29" name="Elbow Connector 28">
            <a:extLst>
              <a:ext uri="{FF2B5EF4-FFF2-40B4-BE49-F238E27FC236}">
                <a16:creationId xmlns:a16="http://schemas.microsoft.com/office/drawing/2014/main" id="{6C1A7906-2D71-AD43-9391-D5A98408BD62}"/>
              </a:ext>
            </a:extLst>
          </p:cNvPr>
          <p:cNvCxnSpPr>
            <a:cxnSpLocks/>
            <a:stCxn id="30" idx="1"/>
            <a:endCxn id="40" idx="2"/>
          </p:cNvCxnSpPr>
          <p:nvPr/>
        </p:nvCxnSpPr>
        <p:spPr>
          <a:xfrm rot="16200000" flipV="1">
            <a:off x="4881490" y="4884845"/>
            <a:ext cx="447687" cy="8975"/>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0" idx="3"/>
            <a:endCxn id="14" idx="1"/>
          </p:cNvCxnSpPr>
          <p:nvPr/>
        </p:nvCxnSpPr>
        <p:spPr>
          <a:xfrm>
            <a:off x="5495996" y="4440617"/>
            <a:ext cx="398412" cy="1270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a:extLst>
              <a:ext uri="{FF2B5EF4-FFF2-40B4-BE49-F238E27FC236}">
                <a16:creationId xmlns:a16="http://schemas.microsoft.com/office/drawing/2014/main" id="{BEA10F6B-D68E-A347-81F2-F31EB660847A}"/>
              </a:ext>
            </a:extLst>
          </p:cNvPr>
          <p:cNvCxnSpPr>
            <a:cxnSpLocks/>
            <a:stCxn id="6" idx="2"/>
            <a:endCxn id="27" idx="2"/>
          </p:cNvCxnSpPr>
          <p:nvPr/>
        </p:nvCxnSpPr>
        <p:spPr>
          <a:xfrm rot="16200000" flipH="1">
            <a:off x="1064678" y="3087985"/>
            <a:ext cx="2581766" cy="2307584"/>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Data 26">
            <a:extLst>
              <a:ext uri="{FF2B5EF4-FFF2-40B4-BE49-F238E27FC236}">
                <a16:creationId xmlns:a16="http://schemas.microsoft.com/office/drawing/2014/main" id="{503907AC-5EFC-ED4C-AFDC-253EF51AE935}"/>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30" name="Data 29">
            <a:extLst>
              <a:ext uri="{FF2B5EF4-FFF2-40B4-BE49-F238E27FC236}">
                <a16:creationId xmlns:a16="http://schemas.microsoft.com/office/drawing/2014/main" id="{7C337A46-4C60-5945-8AA3-5F59F4C0E267}"/>
              </a:ext>
            </a:extLst>
          </p:cNvPr>
          <p:cNvSpPr/>
          <p:nvPr/>
        </p:nvSpPr>
        <p:spPr>
          <a:xfrm>
            <a:off x="4761226" y="5113176"/>
            <a:ext cx="697187" cy="393401"/>
          </a:xfrm>
          <a:prstGeom prst="flowChartInputOutpu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B</a:t>
            </a:r>
          </a:p>
        </p:txBody>
      </p:sp>
      <p:grpSp>
        <p:nvGrpSpPr>
          <p:cNvPr id="32" name="Group 31">
            <a:extLst>
              <a:ext uri="{FF2B5EF4-FFF2-40B4-BE49-F238E27FC236}">
                <a16:creationId xmlns:a16="http://schemas.microsoft.com/office/drawing/2014/main" id="{E987AFEE-4BB9-1D40-ABA5-028966E6FABE}"/>
              </a:ext>
            </a:extLst>
          </p:cNvPr>
          <p:cNvGrpSpPr/>
          <p:nvPr/>
        </p:nvGrpSpPr>
        <p:grpSpPr>
          <a:xfrm>
            <a:off x="4371615" y="2153425"/>
            <a:ext cx="1001908" cy="1004287"/>
            <a:chOff x="4371615" y="2153425"/>
            <a:chExt cx="1001908" cy="1004287"/>
          </a:xfrm>
        </p:grpSpPr>
        <p:grpSp>
          <p:nvGrpSpPr>
            <p:cNvPr id="33" name="Group 32">
              <a:extLst>
                <a:ext uri="{FF2B5EF4-FFF2-40B4-BE49-F238E27FC236}">
                  <a16:creationId xmlns:a16="http://schemas.microsoft.com/office/drawing/2014/main" id="{79425B28-0F24-3D40-B056-8085877C743A}"/>
                </a:ext>
              </a:extLst>
            </p:cNvPr>
            <p:cNvGrpSpPr/>
            <p:nvPr/>
          </p:nvGrpSpPr>
          <p:grpSpPr>
            <a:xfrm>
              <a:off x="4521298" y="2377942"/>
              <a:ext cx="773438" cy="572946"/>
              <a:chOff x="4521298" y="2377942"/>
              <a:chExt cx="773438" cy="572946"/>
            </a:xfrm>
          </p:grpSpPr>
          <p:sp>
            <p:nvSpPr>
              <p:cNvPr id="46" name="Parallelogram 45">
                <a:extLst>
                  <a:ext uri="{FF2B5EF4-FFF2-40B4-BE49-F238E27FC236}">
                    <a16:creationId xmlns:a16="http://schemas.microsoft.com/office/drawing/2014/main" id="{2B406DF9-9C8B-4A4B-A632-B8C9BE4CA2C8}"/>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47" name="Parallelogram 46">
                <a:extLst>
                  <a:ext uri="{FF2B5EF4-FFF2-40B4-BE49-F238E27FC236}">
                    <a16:creationId xmlns:a16="http://schemas.microsoft.com/office/drawing/2014/main" id="{F5B72835-EE18-B84D-8531-F1E33060177D}"/>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35" name="Group 34">
              <a:extLst>
                <a:ext uri="{FF2B5EF4-FFF2-40B4-BE49-F238E27FC236}">
                  <a16:creationId xmlns:a16="http://schemas.microsoft.com/office/drawing/2014/main" id="{16AE96D7-3720-0947-A9AF-5CAC7FED4414}"/>
                </a:ext>
              </a:extLst>
            </p:cNvPr>
            <p:cNvGrpSpPr/>
            <p:nvPr/>
          </p:nvGrpSpPr>
          <p:grpSpPr>
            <a:xfrm>
              <a:off x="4371615" y="2153425"/>
              <a:ext cx="1001908" cy="1004287"/>
              <a:chOff x="4371615" y="2153425"/>
              <a:chExt cx="1001908" cy="1004287"/>
            </a:xfrm>
          </p:grpSpPr>
          <p:cxnSp>
            <p:nvCxnSpPr>
              <p:cNvPr id="43" name="Elbow Connector 42">
                <a:extLst>
                  <a:ext uri="{FF2B5EF4-FFF2-40B4-BE49-F238E27FC236}">
                    <a16:creationId xmlns:a16="http://schemas.microsoft.com/office/drawing/2014/main" id="{30ADED4F-8FA1-3845-83B1-D09F2E394480}"/>
                  </a:ext>
                </a:extLst>
              </p:cNvPr>
              <p:cNvCxnSpPr>
                <a:cxnSpLocks/>
                <a:stCxn id="47"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D42556B-7FF5-554B-AC0C-18AD26649576}"/>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42" name="TextBox 41">
            <a:extLst>
              <a:ext uri="{FF2B5EF4-FFF2-40B4-BE49-F238E27FC236}">
                <a16:creationId xmlns:a16="http://schemas.microsoft.com/office/drawing/2014/main" id="{15245C43-C6B4-2149-97C0-EB79D7790594}"/>
              </a:ext>
            </a:extLst>
          </p:cNvPr>
          <p:cNvSpPr txBox="1"/>
          <p:nvPr/>
        </p:nvSpPr>
        <p:spPr>
          <a:xfrm>
            <a:off x="3888765" y="5293028"/>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sp>
        <p:nvSpPr>
          <p:cNvPr id="48" name="TextBox 47">
            <a:extLst>
              <a:ext uri="{FF2B5EF4-FFF2-40B4-BE49-F238E27FC236}">
                <a16:creationId xmlns:a16="http://schemas.microsoft.com/office/drawing/2014/main" id="{964618F0-E776-0347-9FB5-659AD98EA1EE}"/>
              </a:ext>
            </a:extLst>
          </p:cNvPr>
          <p:cNvSpPr txBox="1"/>
          <p:nvPr/>
        </p:nvSpPr>
        <p:spPr>
          <a:xfrm>
            <a:off x="5207216" y="5087275"/>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cxnSp>
        <p:nvCxnSpPr>
          <p:cNvPr id="49" name="Elbow Connector 48">
            <a:extLst>
              <a:ext uri="{FF2B5EF4-FFF2-40B4-BE49-F238E27FC236}">
                <a16:creationId xmlns:a16="http://schemas.microsoft.com/office/drawing/2014/main" id="{0E5AA4BF-A8AD-4A4D-8154-EF4ACA64041D}"/>
              </a:ext>
            </a:extLst>
          </p:cNvPr>
          <p:cNvCxnSpPr>
            <a:cxnSpLocks/>
            <a:stCxn id="7" idx="0"/>
            <a:endCxn id="40" idx="1"/>
          </p:cNvCxnSpPr>
          <p:nvPr/>
        </p:nvCxnSpPr>
        <p:spPr>
          <a:xfrm rot="16200000" flipH="1">
            <a:off x="3897204" y="3632129"/>
            <a:ext cx="1282898" cy="334079"/>
          </a:xfrm>
          <a:prstGeom prst="bentConnector4">
            <a:avLst>
              <a:gd name="adj1" fmla="val 27153"/>
              <a:gd name="adj2" fmla="val 36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87F76791-69F0-8641-9E0D-55172C9FD374}"/>
              </a:ext>
            </a:extLst>
          </p:cNvPr>
          <p:cNvSpPr txBox="1"/>
          <p:nvPr/>
        </p:nvSpPr>
        <p:spPr>
          <a:xfrm>
            <a:off x="4753550" y="2539699"/>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cxnSp>
        <p:nvCxnSpPr>
          <p:cNvPr id="51" name="Straight Arrow Connector 50">
            <a:extLst>
              <a:ext uri="{FF2B5EF4-FFF2-40B4-BE49-F238E27FC236}">
                <a16:creationId xmlns:a16="http://schemas.microsoft.com/office/drawing/2014/main" id="{CB3045BC-A114-AE40-AF04-D6C84A9B6B80}"/>
              </a:ext>
            </a:extLst>
          </p:cNvPr>
          <p:cNvCxnSpPr>
            <a:cxnSpLocks/>
            <a:stCxn id="52" idx="1"/>
          </p:cNvCxnSpPr>
          <p:nvPr/>
        </p:nvCxnSpPr>
        <p:spPr>
          <a:xfrm flipH="1">
            <a:off x="5179711" y="2202755"/>
            <a:ext cx="796660" cy="4616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C4DB4E51-71BF-6049-B1EF-8D2407728C4D}"/>
              </a:ext>
            </a:extLst>
          </p:cNvPr>
          <p:cNvSpPr txBox="1"/>
          <p:nvPr/>
        </p:nvSpPr>
        <p:spPr>
          <a:xfrm>
            <a:off x="5976371" y="1971922"/>
            <a:ext cx="2185535" cy="461665"/>
          </a:xfrm>
          <a:prstGeom prst="rect">
            <a:avLst/>
          </a:prstGeom>
          <a:noFill/>
        </p:spPr>
        <p:txBody>
          <a:bodyPr wrap="none" rtlCol="0">
            <a:spAutoFit/>
          </a:bodyPr>
          <a:lstStyle/>
          <a:p>
            <a:r>
              <a:rPr lang="en-US" sz="1200" dirty="0"/>
              <a:t>Touch, etc. to</a:t>
            </a:r>
          </a:p>
          <a:p>
            <a:r>
              <a:rPr lang="en-US" sz="1200" dirty="0"/>
              <a:t>enter job reprint password </a:t>
            </a:r>
            <a:r>
              <a:rPr lang="en-US" sz="1200" b="1" dirty="0">
                <a:solidFill>
                  <a:srgbClr val="FF0000"/>
                </a:solidFill>
              </a:rPr>
              <a:t>P</a:t>
            </a:r>
          </a:p>
        </p:txBody>
      </p:sp>
    </p:spTree>
    <p:extLst>
      <p:ext uri="{BB962C8B-B14F-4D97-AF65-F5344CB8AC3E}">
        <p14:creationId xmlns:p14="http://schemas.microsoft.com/office/powerpoint/2010/main" val="4279800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U10: Print a Saved Job via</a:t>
            </a:r>
            <a:br>
              <a:rPr lang="en-US" dirty="0"/>
            </a:br>
            <a:r>
              <a:rPr lang="en-US" dirty="0"/>
              <a:t>Control Console</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sp>
        <p:nvSpPr>
          <p:cNvPr id="14" name="Rounded Rectangle 13">
            <a:extLst>
              <a:ext uri="{FF2B5EF4-FFF2-40B4-BE49-F238E27FC236}">
                <a16:creationId xmlns:a16="http://schemas.microsoft.com/office/drawing/2014/main" id="{7E4C8F03-8BC5-AF4F-AEBF-4215E7C77300}"/>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sp>
        <p:nvSpPr>
          <p:cNvPr id="52" name="Magnetic Disk 51">
            <a:extLst>
              <a:ext uri="{FF2B5EF4-FFF2-40B4-BE49-F238E27FC236}">
                <a16:creationId xmlns:a16="http://schemas.microsoft.com/office/drawing/2014/main" id="{FC6FBCC3-BD6D-3A4A-86C4-A3EF53E6ACCC}"/>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
        <p:nvSpPr>
          <p:cNvPr id="40" name="Process 39">
            <a:extLst>
              <a:ext uri="{FF2B5EF4-FFF2-40B4-BE49-F238E27FC236}">
                <a16:creationId xmlns:a16="http://schemas.microsoft.com/office/drawing/2014/main" id="{EFC25080-1802-774C-84B9-1E230E1F58DB}"/>
              </a:ext>
            </a:extLst>
          </p:cNvPr>
          <p:cNvSpPr/>
          <p:nvPr/>
        </p:nvSpPr>
        <p:spPr>
          <a:xfrm>
            <a:off x="4705693" y="4215745"/>
            <a:ext cx="790303"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19" name="Elbow Connector 18">
            <a:extLst>
              <a:ext uri="{FF2B5EF4-FFF2-40B4-BE49-F238E27FC236}">
                <a16:creationId xmlns:a16="http://schemas.microsoft.com/office/drawing/2014/main" id="{0F7A7C9D-0E70-9E40-8EFD-4F1344E41664}"/>
              </a:ext>
            </a:extLst>
          </p:cNvPr>
          <p:cNvCxnSpPr>
            <a:cxnSpLocks/>
            <a:stCxn id="27" idx="5"/>
            <a:endCxn id="30" idx="2"/>
          </p:cNvCxnSpPr>
          <p:nvPr/>
        </p:nvCxnSpPr>
        <p:spPr>
          <a:xfrm flipV="1">
            <a:off x="4067103" y="5309877"/>
            <a:ext cx="763842" cy="22278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a:extLst>
              <a:ext uri="{FF2B5EF4-FFF2-40B4-BE49-F238E27FC236}">
                <a16:creationId xmlns:a16="http://schemas.microsoft.com/office/drawing/2014/main" id="{6C1A7906-2D71-AD43-9391-D5A98408BD62}"/>
              </a:ext>
            </a:extLst>
          </p:cNvPr>
          <p:cNvCxnSpPr>
            <a:cxnSpLocks/>
            <a:stCxn id="30" idx="1"/>
            <a:endCxn id="40" idx="2"/>
          </p:cNvCxnSpPr>
          <p:nvPr/>
        </p:nvCxnSpPr>
        <p:spPr>
          <a:xfrm rot="16200000" flipV="1">
            <a:off x="4881490" y="4884845"/>
            <a:ext cx="447687" cy="8975"/>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0" idx="3"/>
            <a:endCxn id="14" idx="1"/>
          </p:cNvCxnSpPr>
          <p:nvPr/>
        </p:nvCxnSpPr>
        <p:spPr>
          <a:xfrm>
            <a:off x="5495996" y="4440617"/>
            <a:ext cx="398412" cy="1270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Data 26">
            <a:extLst>
              <a:ext uri="{FF2B5EF4-FFF2-40B4-BE49-F238E27FC236}">
                <a16:creationId xmlns:a16="http://schemas.microsoft.com/office/drawing/2014/main" id="{503907AC-5EFC-ED4C-AFDC-253EF51AE935}"/>
              </a:ext>
            </a:extLst>
          </p:cNvPr>
          <p:cNvSpPr/>
          <p:nvPr/>
        </p:nvSpPr>
        <p:spPr>
          <a:xfrm>
            <a:off x="3439635" y="5335959"/>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30" name="Data 29">
            <a:extLst>
              <a:ext uri="{FF2B5EF4-FFF2-40B4-BE49-F238E27FC236}">
                <a16:creationId xmlns:a16="http://schemas.microsoft.com/office/drawing/2014/main" id="{7C337A46-4C60-5945-8AA3-5F59F4C0E267}"/>
              </a:ext>
            </a:extLst>
          </p:cNvPr>
          <p:cNvSpPr/>
          <p:nvPr/>
        </p:nvSpPr>
        <p:spPr>
          <a:xfrm>
            <a:off x="4761226" y="5113176"/>
            <a:ext cx="697187" cy="393401"/>
          </a:xfrm>
          <a:prstGeom prst="flowChartInputOutpu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B</a:t>
            </a:r>
          </a:p>
        </p:txBody>
      </p:sp>
      <p:sp>
        <p:nvSpPr>
          <p:cNvPr id="28" name="TextBox 27">
            <a:extLst>
              <a:ext uri="{FF2B5EF4-FFF2-40B4-BE49-F238E27FC236}">
                <a16:creationId xmlns:a16="http://schemas.microsoft.com/office/drawing/2014/main" id="{D90B1F9E-8AEF-0B46-8DAE-4CF58A7977DB}"/>
              </a:ext>
            </a:extLst>
          </p:cNvPr>
          <p:cNvSpPr txBox="1"/>
          <p:nvPr/>
        </p:nvSpPr>
        <p:spPr>
          <a:xfrm>
            <a:off x="5976371" y="1971922"/>
            <a:ext cx="1279149" cy="1200329"/>
          </a:xfrm>
          <a:prstGeom prst="rect">
            <a:avLst/>
          </a:prstGeom>
          <a:noFill/>
        </p:spPr>
        <p:txBody>
          <a:bodyPr wrap="square" rtlCol="0">
            <a:spAutoFit/>
          </a:bodyPr>
          <a:lstStyle/>
          <a:p>
            <a:r>
              <a:rPr lang="en-US" sz="1200" dirty="0"/>
              <a:t>Touch, etc. to</a:t>
            </a:r>
          </a:p>
          <a:p>
            <a:r>
              <a:rPr lang="en-US" sz="1200" dirty="0"/>
              <a:t>select saved job Job A for reprint and </a:t>
            </a:r>
            <a:r>
              <a:rPr lang="en-US" sz="1200" b="1" dirty="0">
                <a:solidFill>
                  <a:srgbClr val="FF0000"/>
                </a:solidFill>
              </a:rPr>
              <a:t>P</a:t>
            </a:r>
            <a:r>
              <a:rPr lang="en-US" sz="1200" dirty="0"/>
              <a:t> to authorize reprint</a:t>
            </a:r>
          </a:p>
        </p:txBody>
      </p:sp>
      <p:cxnSp>
        <p:nvCxnSpPr>
          <p:cNvPr id="32" name="Elbow Connector 31">
            <a:extLst>
              <a:ext uri="{FF2B5EF4-FFF2-40B4-BE49-F238E27FC236}">
                <a16:creationId xmlns:a16="http://schemas.microsoft.com/office/drawing/2014/main" id="{E822B273-A181-474F-A133-4A9B9AFD2CC1}"/>
              </a:ext>
            </a:extLst>
          </p:cNvPr>
          <p:cNvCxnSpPr>
            <a:cxnSpLocks/>
            <a:endCxn id="27" idx="1"/>
          </p:cNvCxnSpPr>
          <p:nvPr/>
        </p:nvCxnSpPr>
        <p:spPr>
          <a:xfrm rot="5400000">
            <a:off x="2990803" y="3955146"/>
            <a:ext cx="2178239" cy="583387"/>
          </a:xfrm>
          <a:prstGeom prst="bentConnector3">
            <a:avLst>
              <a:gd name="adj1" fmla="val 58995"/>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86AAD50D-5EFB-D147-B9EE-9BF77E6EDB39}"/>
              </a:ext>
            </a:extLst>
          </p:cNvPr>
          <p:cNvGrpSpPr/>
          <p:nvPr/>
        </p:nvGrpSpPr>
        <p:grpSpPr>
          <a:xfrm>
            <a:off x="4371615" y="2153425"/>
            <a:ext cx="1001908" cy="1004287"/>
            <a:chOff x="4371615" y="2153425"/>
            <a:chExt cx="1001908" cy="1004287"/>
          </a:xfrm>
        </p:grpSpPr>
        <p:grpSp>
          <p:nvGrpSpPr>
            <p:cNvPr id="43" name="Group 42">
              <a:extLst>
                <a:ext uri="{FF2B5EF4-FFF2-40B4-BE49-F238E27FC236}">
                  <a16:creationId xmlns:a16="http://schemas.microsoft.com/office/drawing/2014/main" id="{9AC8B969-C1E2-A14C-ABBB-265675BCA720}"/>
                </a:ext>
              </a:extLst>
            </p:cNvPr>
            <p:cNvGrpSpPr/>
            <p:nvPr/>
          </p:nvGrpSpPr>
          <p:grpSpPr>
            <a:xfrm>
              <a:off x="4521298" y="2377942"/>
              <a:ext cx="773438" cy="572946"/>
              <a:chOff x="4521298" y="2377942"/>
              <a:chExt cx="773438" cy="572946"/>
            </a:xfrm>
          </p:grpSpPr>
          <p:sp>
            <p:nvSpPr>
              <p:cNvPr id="47" name="Parallelogram 46">
                <a:extLst>
                  <a:ext uri="{FF2B5EF4-FFF2-40B4-BE49-F238E27FC236}">
                    <a16:creationId xmlns:a16="http://schemas.microsoft.com/office/drawing/2014/main" id="{6FE45D10-60BF-0A4B-ABF6-3AD94BD88534}"/>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48" name="Parallelogram 47">
                <a:extLst>
                  <a:ext uri="{FF2B5EF4-FFF2-40B4-BE49-F238E27FC236}">
                    <a16:creationId xmlns:a16="http://schemas.microsoft.com/office/drawing/2014/main" id="{D098D7FB-4D0D-214F-8C25-07B8E914BE6F}"/>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44" name="Group 43">
              <a:extLst>
                <a:ext uri="{FF2B5EF4-FFF2-40B4-BE49-F238E27FC236}">
                  <a16:creationId xmlns:a16="http://schemas.microsoft.com/office/drawing/2014/main" id="{DA119D20-4E13-B449-A00E-4F142488F4AE}"/>
                </a:ext>
              </a:extLst>
            </p:cNvPr>
            <p:cNvGrpSpPr/>
            <p:nvPr/>
          </p:nvGrpSpPr>
          <p:grpSpPr>
            <a:xfrm>
              <a:off x="4371615" y="2153425"/>
              <a:ext cx="1001908" cy="1004287"/>
              <a:chOff x="4371615" y="2153425"/>
              <a:chExt cx="1001908" cy="1004287"/>
            </a:xfrm>
          </p:grpSpPr>
          <p:cxnSp>
            <p:nvCxnSpPr>
              <p:cNvPr id="45" name="Elbow Connector 44">
                <a:extLst>
                  <a:ext uri="{FF2B5EF4-FFF2-40B4-BE49-F238E27FC236}">
                    <a16:creationId xmlns:a16="http://schemas.microsoft.com/office/drawing/2014/main" id="{19B8695A-9F69-4342-87E2-35D01790D082}"/>
                  </a:ext>
                </a:extLst>
              </p:cNvPr>
              <p:cNvCxnSpPr>
                <a:cxnSpLocks/>
                <a:stCxn id="48"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4B237684-CF19-4E4C-865B-6CC8BFADBA1E}"/>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36" name="TextBox 35">
            <a:extLst>
              <a:ext uri="{FF2B5EF4-FFF2-40B4-BE49-F238E27FC236}">
                <a16:creationId xmlns:a16="http://schemas.microsoft.com/office/drawing/2014/main" id="{EAA4B20D-F7FB-A34E-A81B-A51BD3D46C80}"/>
              </a:ext>
            </a:extLst>
          </p:cNvPr>
          <p:cNvSpPr txBox="1"/>
          <p:nvPr/>
        </p:nvSpPr>
        <p:spPr>
          <a:xfrm>
            <a:off x="3888765" y="5293028"/>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sp>
        <p:nvSpPr>
          <p:cNvPr id="42" name="TextBox 41">
            <a:extLst>
              <a:ext uri="{FF2B5EF4-FFF2-40B4-BE49-F238E27FC236}">
                <a16:creationId xmlns:a16="http://schemas.microsoft.com/office/drawing/2014/main" id="{02FE47F1-D9A7-2A40-960E-121D5243F043}"/>
              </a:ext>
            </a:extLst>
          </p:cNvPr>
          <p:cNvSpPr txBox="1"/>
          <p:nvPr/>
        </p:nvSpPr>
        <p:spPr>
          <a:xfrm>
            <a:off x="5172207" y="5117116"/>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cxnSp>
        <p:nvCxnSpPr>
          <p:cNvPr id="49" name="Straight Arrow Connector 48">
            <a:extLst>
              <a:ext uri="{FF2B5EF4-FFF2-40B4-BE49-F238E27FC236}">
                <a16:creationId xmlns:a16="http://schemas.microsoft.com/office/drawing/2014/main" id="{CFC21679-D934-C545-B197-929938618629}"/>
              </a:ext>
            </a:extLst>
          </p:cNvPr>
          <p:cNvCxnSpPr>
            <a:cxnSpLocks/>
            <a:stCxn id="28" idx="1"/>
          </p:cNvCxnSpPr>
          <p:nvPr/>
        </p:nvCxnSpPr>
        <p:spPr>
          <a:xfrm flipH="1">
            <a:off x="5179711" y="2572087"/>
            <a:ext cx="796660" cy="923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CEEFCD4B-AF68-FB44-AD0F-6F1B57DDF4CC}"/>
              </a:ext>
            </a:extLst>
          </p:cNvPr>
          <p:cNvSpPr txBox="1"/>
          <p:nvPr/>
        </p:nvSpPr>
        <p:spPr>
          <a:xfrm>
            <a:off x="4400866" y="4246839"/>
            <a:ext cx="228526" cy="2564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none" strike="noStrike" cap="none" spc="0" normalizeH="0" baseline="0" dirty="0">
                <a:ln>
                  <a:noFill/>
                </a:ln>
                <a:solidFill>
                  <a:srgbClr val="FF0000"/>
                </a:solidFill>
                <a:effectLst/>
                <a:uFill>
                  <a:solidFill>
                    <a:srgbClr val="000000"/>
                  </a:solidFill>
                </a:uFill>
                <a:latin typeface="Arial"/>
                <a:ea typeface="Arial"/>
                <a:cs typeface="Arial"/>
                <a:sym typeface="Arial"/>
              </a:rPr>
              <a:t>P</a:t>
            </a:r>
          </a:p>
        </p:txBody>
      </p:sp>
      <p:cxnSp>
        <p:nvCxnSpPr>
          <p:cNvPr id="51" name="Elbow Connector 50">
            <a:extLst>
              <a:ext uri="{FF2B5EF4-FFF2-40B4-BE49-F238E27FC236}">
                <a16:creationId xmlns:a16="http://schemas.microsoft.com/office/drawing/2014/main" id="{9EAE3CE6-CF29-604A-970C-2873CFBF0FC7}"/>
              </a:ext>
            </a:extLst>
          </p:cNvPr>
          <p:cNvCxnSpPr>
            <a:cxnSpLocks/>
            <a:stCxn id="7" idx="0"/>
            <a:endCxn id="40" idx="1"/>
          </p:cNvCxnSpPr>
          <p:nvPr/>
        </p:nvCxnSpPr>
        <p:spPr>
          <a:xfrm rot="16200000" flipH="1">
            <a:off x="3897204" y="3632129"/>
            <a:ext cx="1282898" cy="334079"/>
          </a:xfrm>
          <a:prstGeom prst="bentConnector4">
            <a:avLst>
              <a:gd name="adj1" fmla="val 84853"/>
              <a:gd name="adj2" fmla="val 362"/>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209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3B5F1-EA14-6B46-BBC2-8040ECEC02F3}"/>
              </a:ext>
            </a:extLst>
          </p:cNvPr>
          <p:cNvSpPr>
            <a:spLocks noGrp="1"/>
          </p:cNvSpPr>
          <p:nvPr>
            <p:ph type="title"/>
          </p:nvPr>
        </p:nvSpPr>
        <p:spPr/>
        <p:txBody>
          <a:bodyPr/>
          <a:lstStyle/>
          <a:p>
            <a:r>
              <a:rPr lang="en-US" dirty="0"/>
              <a:t>Use Case Review</a:t>
            </a:r>
          </a:p>
        </p:txBody>
      </p:sp>
      <p:sp>
        <p:nvSpPr>
          <p:cNvPr id="3" name="Text Placeholder 2">
            <a:extLst>
              <a:ext uri="{FF2B5EF4-FFF2-40B4-BE49-F238E27FC236}">
                <a16:creationId xmlns:a16="http://schemas.microsoft.com/office/drawing/2014/main" id="{3EA1F18F-33A7-2A44-B632-9EACDB7A959B}"/>
              </a:ext>
            </a:extLst>
          </p:cNvPr>
          <p:cNvSpPr>
            <a:spLocks noGrp="1"/>
          </p:cNvSpPr>
          <p:nvPr>
            <p:ph type="body" idx="1"/>
          </p:nvPr>
        </p:nvSpPr>
        <p:spPr/>
        <p:txBody>
          <a:bodyPr>
            <a:normAutofit fontScale="85000" lnSpcReduction="10000"/>
          </a:bodyPr>
          <a:lstStyle/>
          <a:p>
            <a:r>
              <a:rPr lang="en-US" dirty="0"/>
              <a:t>U7: Job Submitted as a Saved Job with Job Reprint Password</a:t>
            </a:r>
          </a:p>
          <a:p>
            <a:pPr lvl="1"/>
            <a:r>
              <a:rPr lang="en-US" dirty="0"/>
              <a:t>"job-reprint-password" is persistent</a:t>
            </a:r>
          </a:p>
          <a:p>
            <a:pPr lvl="1"/>
            <a:endParaRPr lang="en-US" dirty="0"/>
          </a:p>
          <a:p>
            <a:r>
              <a:rPr lang="en-US" dirty="0"/>
              <a:t>U8: Print a Password Protected Saved Job via IPP Resubmit-Job and Password (1)</a:t>
            </a:r>
          </a:p>
          <a:p>
            <a:pPr lvl="1"/>
            <a:r>
              <a:rPr lang="en-US" dirty="0"/>
              <a:t>IPP Resubmit-Job specifies Saved Job to be printed</a:t>
            </a:r>
          </a:p>
          <a:p>
            <a:pPr lvl="1"/>
            <a:r>
              <a:rPr lang="en-US" dirty="0"/>
              <a:t>IPP Resubmit-Job supplies password matching "job-print-password" to authorize print</a:t>
            </a:r>
          </a:p>
          <a:p>
            <a:pPr lvl="1"/>
            <a:endParaRPr lang="en-US" dirty="0"/>
          </a:p>
          <a:p>
            <a:r>
              <a:rPr lang="en-US" dirty="0"/>
              <a:t>U9: Print a Password Protected Saved Job via IPP Resubmit-Job and Password (2)</a:t>
            </a:r>
          </a:p>
          <a:p>
            <a:pPr lvl="1"/>
            <a:r>
              <a:rPr lang="en-US" dirty="0"/>
              <a:t>IPP Resubmit-Job specifies Saved Job to be printed</a:t>
            </a:r>
          </a:p>
          <a:p>
            <a:pPr lvl="1"/>
            <a:r>
              <a:rPr lang="en-US" dirty="0"/>
              <a:t>Printer prompts User for password matching "job-print-password" to authorize print</a:t>
            </a:r>
          </a:p>
          <a:p>
            <a:pPr lvl="1"/>
            <a:endParaRPr lang="en-US" dirty="0"/>
          </a:p>
          <a:p>
            <a:r>
              <a:rPr lang="en-US" dirty="0"/>
              <a:t>U10: Print a Password Protected Saved Job via Control Console</a:t>
            </a:r>
          </a:p>
          <a:p>
            <a:pPr lvl="1"/>
            <a:r>
              <a:rPr lang="en-US" dirty="0"/>
              <a:t>Saved Job to be printed selected via console</a:t>
            </a:r>
          </a:p>
          <a:p>
            <a:pPr lvl="1"/>
            <a:r>
              <a:rPr lang="en-US" dirty="0"/>
              <a:t>Printer prompts user for password matching "job-print-password" to authorize print</a:t>
            </a:r>
          </a:p>
        </p:txBody>
      </p:sp>
      <p:sp>
        <p:nvSpPr>
          <p:cNvPr id="4" name="Slide Number Placeholder 3">
            <a:extLst>
              <a:ext uri="{FF2B5EF4-FFF2-40B4-BE49-F238E27FC236}">
                <a16:creationId xmlns:a16="http://schemas.microsoft.com/office/drawing/2014/main" id="{EBBB6E8B-F50B-4D4F-BC11-7AF5AC3C3D19}"/>
              </a:ext>
            </a:extLst>
          </p:cNvPr>
          <p:cNvSpPr>
            <a:spLocks noGrp="1"/>
          </p:cNvSpPr>
          <p:nvPr>
            <p:ph type="sldNum" sz="quarter" idx="4"/>
          </p:nvPr>
        </p:nvSpPr>
        <p:spPr/>
        <p:txBody>
          <a:bodyPr/>
          <a:lstStyle/>
          <a:p>
            <a:fld id="{86CB4B4D-7CA3-9044-876B-883B54F8677D}" type="slidenum">
              <a:rPr lang="en-US" smtClean="0"/>
              <a:pPr/>
              <a:t>24</a:t>
            </a:fld>
            <a:endParaRPr lang="en-US" dirty="0"/>
          </a:p>
        </p:txBody>
      </p:sp>
    </p:spTree>
    <p:extLst>
      <p:ext uri="{BB962C8B-B14F-4D97-AF65-F5344CB8AC3E}">
        <p14:creationId xmlns:p14="http://schemas.microsoft.com/office/powerpoint/2010/main" val="247299263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25</a:t>
            </a:fld>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A9A0B62-E686-9D44-AA6F-E349183855E5}"/>
              </a:ext>
            </a:extLst>
          </p:cNvPr>
          <p:cNvSpPr>
            <a:spLocks noGrp="1"/>
          </p:cNvSpPr>
          <p:nvPr>
            <p:ph type="title"/>
          </p:nvPr>
        </p:nvSpPr>
        <p:spPr/>
        <p:txBody>
          <a:bodyPr/>
          <a:lstStyle/>
          <a:p>
            <a:r>
              <a:rPr lang="en-US" dirty="0"/>
              <a:t>Backup</a:t>
            </a:r>
          </a:p>
        </p:txBody>
      </p:sp>
    </p:spTree>
    <p:extLst>
      <p:ext uri="{BB962C8B-B14F-4D97-AF65-F5344CB8AC3E}">
        <p14:creationId xmlns:p14="http://schemas.microsoft.com/office/powerpoint/2010/main" val="18035761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C0A3-0DE9-FB45-A2BA-D97C205450E8}"/>
              </a:ext>
            </a:extLst>
          </p:cNvPr>
          <p:cNvSpPr>
            <a:spLocks noGrp="1"/>
          </p:cNvSpPr>
          <p:nvPr>
            <p:ph type="title"/>
          </p:nvPr>
        </p:nvSpPr>
        <p:spPr/>
        <p:txBody>
          <a:bodyPr/>
          <a:lstStyle/>
          <a:p>
            <a:r>
              <a:rPr lang="en-US" dirty="0"/>
              <a:t>Terminology</a:t>
            </a:r>
          </a:p>
        </p:txBody>
      </p:sp>
      <p:sp>
        <p:nvSpPr>
          <p:cNvPr id="3" name="Text Placeholder 2">
            <a:extLst>
              <a:ext uri="{FF2B5EF4-FFF2-40B4-BE49-F238E27FC236}">
                <a16:creationId xmlns:a16="http://schemas.microsoft.com/office/drawing/2014/main" id="{AA34BB65-4FE7-C74B-862C-4610040D25AF}"/>
              </a:ext>
            </a:extLst>
          </p:cNvPr>
          <p:cNvSpPr>
            <a:spLocks noGrp="1"/>
          </p:cNvSpPr>
          <p:nvPr>
            <p:ph type="body" idx="1"/>
          </p:nvPr>
        </p:nvSpPr>
        <p:spPr>
          <a:xfrm>
            <a:off x="457200" y="1371600"/>
            <a:ext cx="8229600" cy="4985657"/>
          </a:xfrm>
        </p:spPr>
        <p:txBody>
          <a:bodyPr>
            <a:normAutofit lnSpcReduction="10000"/>
          </a:bodyPr>
          <a:lstStyle/>
          <a:p>
            <a:r>
              <a:rPr lang="en-US" dirty="0"/>
              <a:t>Job Instructions [PWG 5100.11]</a:t>
            </a:r>
          </a:p>
          <a:p>
            <a:pPr lvl="1"/>
            <a:endParaRPr lang="en-US" dirty="0"/>
          </a:p>
          <a:p>
            <a:pPr lvl="1"/>
            <a:r>
              <a:rPr lang="en-US" dirty="0"/>
              <a:t>Information that affects how the job and its associated documents are to be processed</a:t>
            </a:r>
          </a:p>
          <a:p>
            <a:pPr lvl="2"/>
            <a:r>
              <a:rPr lang="en-US" dirty="0"/>
              <a:t>Job Template Attributes</a:t>
            </a:r>
          </a:p>
          <a:p>
            <a:pPr lvl="2"/>
            <a:r>
              <a:rPr lang="en-US" dirty="0"/>
              <a:t>Some Operation Request Attributes</a:t>
            </a:r>
          </a:p>
          <a:p>
            <a:pPr lvl="2"/>
            <a:r>
              <a:rPr lang="en-US" dirty="0"/>
              <a:t>Other attributes (such as defaults) that are applied to a Job</a:t>
            </a:r>
          </a:p>
          <a:p>
            <a:endParaRPr lang="en-US" dirty="0"/>
          </a:p>
          <a:p>
            <a:r>
              <a:rPr lang="en-US" dirty="0"/>
              <a:t>Job Submission Operations [PWG 5100.11]</a:t>
            </a:r>
          </a:p>
          <a:p>
            <a:pPr lvl="1"/>
            <a:r>
              <a:rPr lang="en-US" dirty="0"/>
              <a:t>IPP operations that create jobs and send document content</a:t>
            </a:r>
          </a:p>
          <a:p>
            <a:pPr lvl="2"/>
            <a:r>
              <a:rPr lang="en-US" dirty="0"/>
              <a:t>Print-Job</a:t>
            </a:r>
          </a:p>
          <a:p>
            <a:pPr lvl="2"/>
            <a:r>
              <a:rPr lang="en-US" dirty="0"/>
              <a:t>Print-URI</a:t>
            </a:r>
          </a:p>
          <a:p>
            <a:pPr lvl="2"/>
            <a:r>
              <a:rPr lang="en-US" dirty="0"/>
              <a:t>Create-Job</a:t>
            </a:r>
          </a:p>
          <a:p>
            <a:pPr lvl="2"/>
            <a:r>
              <a:rPr lang="en-US" dirty="0"/>
              <a:t>Send-Document</a:t>
            </a:r>
          </a:p>
          <a:p>
            <a:pPr lvl="2"/>
            <a:r>
              <a:rPr lang="en-US" dirty="0"/>
              <a:t>Send-URI</a:t>
            </a:r>
          </a:p>
        </p:txBody>
      </p:sp>
      <p:sp>
        <p:nvSpPr>
          <p:cNvPr id="4" name="Slide Number Placeholder 3">
            <a:extLst>
              <a:ext uri="{FF2B5EF4-FFF2-40B4-BE49-F238E27FC236}">
                <a16:creationId xmlns:a16="http://schemas.microsoft.com/office/drawing/2014/main" id="{56957150-D8C4-7A45-802F-C8989FAC38E8}"/>
              </a:ext>
            </a:extLst>
          </p:cNvPr>
          <p:cNvSpPr>
            <a:spLocks noGrp="1"/>
          </p:cNvSpPr>
          <p:nvPr>
            <p:ph type="sldNum" sz="quarter" idx="4"/>
          </p:nvPr>
        </p:nvSpPr>
        <p:spPr/>
        <p:txBody>
          <a:bodyPr/>
          <a:lstStyle/>
          <a:p>
            <a:fld id="{86CB4B4D-7CA3-9044-876B-883B54F8677D}" type="slidenum">
              <a:rPr lang="en-US" smtClean="0"/>
              <a:pPr/>
              <a:t>3</a:t>
            </a:fld>
            <a:endParaRPr lang="en-US" dirty="0"/>
          </a:p>
        </p:txBody>
      </p:sp>
    </p:spTree>
    <p:extLst>
      <p:ext uri="{BB962C8B-B14F-4D97-AF65-F5344CB8AC3E}">
        <p14:creationId xmlns:p14="http://schemas.microsoft.com/office/powerpoint/2010/main" val="107868306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C0A3-0DE9-FB45-A2BA-D97C205450E8}"/>
              </a:ext>
            </a:extLst>
          </p:cNvPr>
          <p:cNvSpPr>
            <a:spLocks noGrp="1"/>
          </p:cNvSpPr>
          <p:nvPr>
            <p:ph type="title"/>
          </p:nvPr>
        </p:nvSpPr>
        <p:spPr/>
        <p:txBody>
          <a:bodyPr/>
          <a:lstStyle/>
          <a:p>
            <a:r>
              <a:rPr lang="en-US" dirty="0"/>
              <a:t>Terminology</a:t>
            </a:r>
          </a:p>
        </p:txBody>
      </p:sp>
      <p:sp>
        <p:nvSpPr>
          <p:cNvPr id="3" name="Text Placeholder 2">
            <a:extLst>
              <a:ext uri="{FF2B5EF4-FFF2-40B4-BE49-F238E27FC236}">
                <a16:creationId xmlns:a16="http://schemas.microsoft.com/office/drawing/2014/main" id="{AA34BB65-4FE7-C74B-862C-4610040D25AF}"/>
              </a:ext>
            </a:extLst>
          </p:cNvPr>
          <p:cNvSpPr>
            <a:spLocks noGrp="1"/>
          </p:cNvSpPr>
          <p:nvPr>
            <p:ph type="body" idx="1"/>
          </p:nvPr>
        </p:nvSpPr>
        <p:spPr>
          <a:xfrm>
            <a:off x="457200" y="1371600"/>
            <a:ext cx="8229600" cy="5257800"/>
          </a:xfrm>
        </p:spPr>
        <p:txBody>
          <a:bodyPr>
            <a:normAutofit fontScale="92500" lnSpcReduction="10000"/>
          </a:bodyPr>
          <a:lstStyle/>
          <a:p>
            <a:r>
              <a:rPr lang="en-US" dirty="0"/>
              <a:t>Retained Job [PWG 5100.11]</a:t>
            </a:r>
          </a:p>
          <a:p>
            <a:pPr lvl="1"/>
            <a:r>
              <a:rPr lang="en-US" dirty="0"/>
              <a:t>A Job that the Printer retains in the Job Retention Phase</a:t>
            </a:r>
            <a:r>
              <a:rPr lang="en-US" baseline="30000" dirty="0"/>
              <a:t>1</a:t>
            </a:r>
            <a:r>
              <a:rPr lang="en-US" dirty="0"/>
              <a:t> after processing it, for an implementation-defined period (including zero seconds) or removed by an explicit Delete-Job or Purge-Jobs operation</a:t>
            </a:r>
          </a:p>
          <a:p>
            <a:pPr lvl="1"/>
            <a:r>
              <a:rPr lang="en-US" dirty="0"/>
              <a:t>An exact copy of a Retained Job can be processed using a Reprocess-Job</a:t>
            </a:r>
            <a:r>
              <a:rPr lang="en-US" baseline="30000" dirty="0"/>
              <a:t>2</a:t>
            </a:r>
            <a:r>
              <a:rPr lang="en-US" dirty="0"/>
              <a:t> operation.</a:t>
            </a:r>
          </a:p>
          <a:p>
            <a:pPr lvl="1"/>
            <a:r>
              <a:rPr lang="en-US" dirty="0"/>
              <a:t>A modified copy of a Retained Job can be processed using a Resubmit-Job operation.</a:t>
            </a:r>
          </a:p>
          <a:p>
            <a:pPr lvl="1"/>
            <a:endParaRPr lang="en-US" dirty="0"/>
          </a:p>
          <a:p>
            <a:r>
              <a:rPr lang="en-US" dirty="0"/>
              <a:t>Saved Job [PWG 5100.11]</a:t>
            </a:r>
          </a:p>
          <a:p>
            <a:pPr lvl="1"/>
            <a:r>
              <a:rPr lang="en-US" dirty="0"/>
              <a:t>A Saved Job is a Retained Job that the Printer retains indefinitely (until removed by a Delete-Job or Purge-Jobs</a:t>
            </a:r>
            <a:r>
              <a:rPr lang="en-US" baseline="30000" dirty="0"/>
              <a:t>2</a:t>
            </a:r>
            <a:r>
              <a:rPr lang="en-US" dirty="0"/>
              <a:t> operation) so that a copy of it can be reprinted any time using the Reprocess-Job</a:t>
            </a:r>
            <a:r>
              <a:rPr lang="en-US" baseline="30000" dirty="0"/>
              <a:t>2</a:t>
            </a:r>
            <a:r>
              <a:rPr lang="en-US" dirty="0"/>
              <a:t> or Resubmit-Job operations, rather than aging the job out after an implementation-defined period.</a:t>
            </a:r>
          </a:p>
          <a:p>
            <a:pPr marL="40640" indent="0">
              <a:buNone/>
            </a:pPr>
            <a:endParaRPr lang="en-US" dirty="0"/>
          </a:p>
          <a:p>
            <a:pPr marL="40640" indent="0">
              <a:buNone/>
            </a:pPr>
            <a:endParaRPr lang="en-US" sz="1300" baseline="30000" dirty="0"/>
          </a:p>
          <a:p>
            <a:pPr marL="40640" indent="0">
              <a:buNone/>
            </a:pPr>
            <a:r>
              <a:rPr lang="en-US" sz="1300" baseline="30000" dirty="0"/>
              <a:t>1</a:t>
            </a:r>
            <a:r>
              <a:rPr lang="en-US" sz="1300" dirty="0"/>
              <a:t> See [RFC8011] section 5.3.7.2 Partitioning of Job States</a:t>
            </a:r>
          </a:p>
          <a:p>
            <a:pPr marL="40640" indent="0">
              <a:buNone/>
            </a:pPr>
            <a:r>
              <a:rPr lang="en-US" sz="1300" baseline="30000" dirty="0"/>
              <a:t>2</a:t>
            </a:r>
            <a:r>
              <a:rPr lang="en-US" sz="1300" dirty="0"/>
              <a:t> Deprecated</a:t>
            </a:r>
          </a:p>
        </p:txBody>
      </p:sp>
      <p:sp>
        <p:nvSpPr>
          <p:cNvPr id="4" name="Slide Number Placeholder 3">
            <a:extLst>
              <a:ext uri="{FF2B5EF4-FFF2-40B4-BE49-F238E27FC236}">
                <a16:creationId xmlns:a16="http://schemas.microsoft.com/office/drawing/2014/main" id="{56957150-D8C4-7A45-802F-C8989FAC38E8}"/>
              </a:ext>
            </a:extLst>
          </p:cNvPr>
          <p:cNvSpPr>
            <a:spLocks noGrp="1"/>
          </p:cNvSpPr>
          <p:nvPr>
            <p:ph type="sldNum" sz="quarter" idx="4"/>
          </p:nvPr>
        </p:nvSpPr>
        <p:spPr/>
        <p:txBody>
          <a:bodyPr/>
          <a:lstStyle/>
          <a:p>
            <a:fld id="{86CB4B4D-7CA3-9044-876B-883B54F8677D}" type="slidenum">
              <a:rPr lang="en-US" smtClean="0"/>
              <a:pPr/>
              <a:t>4</a:t>
            </a:fld>
            <a:endParaRPr lang="en-US" dirty="0"/>
          </a:p>
        </p:txBody>
      </p:sp>
    </p:spTree>
    <p:extLst>
      <p:ext uri="{BB962C8B-B14F-4D97-AF65-F5344CB8AC3E}">
        <p14:creationId xmlns:p14="http://schemas.microsoft.com/office/powerpoint/2010/main" val="177852477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C0A3-0DE9-FB45-A2BA-D97C205450E8}"/>
              </a:ext>
            </a:extLst>
          </p:cNvPr>
          <p:cNvSpPr>
            <a:spLocks noGrp="1"/>
          </p:cNvSpPr>
          <p:nvPr>
            <p:ph type="title"/>
          </p:nvPr>
        </p:nvSpPr>
        <p:spPr/>
        <p:txBody>
          <a:bodyPr/>
          <a:lstStyle/>
          <a:p>
            <a:r>
              <a:rPr lang="en-US" dirty="0"/>
              <a:t>Operations and Attributes</a:t>
            </a:r>
          </a:p>
        </p:txBody>
      </p:sp>
      <p:sp>
        <p:nvSpPr>
          <p:cNvPr id="3" name="Text Placeholder 2">
            <a:extLst>
              <a:ext uri="{FF2B5EF4-FFF2-40B4-BE49-F238E27FC236}">
                <a16:creationId xmlns:a16="http://schemas.microsoft.com/office/drawing/2014/main" id="{AA34BB65-4FE7-C74B-862C-4610040D25AF}"/>
              </a:ext>
            </a:extLst>
          </p:cNvPr>
          <p:cNvSpPr>
            <a:spLocks noGrp="1"/>
          </p:cNvSpPr>
          <p:nvPr>
            <p:ph type="body" idx="1"/>
          </p:nvPr>
        </p:nvSpPr>
        <p:spPr>
          <a:xfrm>
            <a:off x="457200" y="1371600"/>
            <a:ext cx="8229600" cy="4985657"/>
          </a:xfrm>
        </p:spPr>
        <p:txBody>
          <a:bodyPr>
            <a:normAutofit fontScale="77500" lnSpcReduction="20000"/>
          </a:bodyPr>
          <a:lstStyle/>
          <a:p>
            <a:r>
              <a:rPr lang="en-US" dirty="0"/>
              <a:t>"job-password" [PWG 5100.11]</a:t>
            </a:r>
          </a:p>
          <a:p>
            <a:pPr lvl="1"/>
            <a:r>
              <a:rPr lang="en-US" dirty="0"/>
              <a:t>Information that affects how the job and its associated documents are to be processed. This includes the Job Template Attributes, some Operation Request Attributes, and other attributes (such as defaults) that are applied to a job.</a:t>
            </a:r>
          </a:p>
          <a:p>
            <a:pPr lvl="1"/>
            <a:endParaRPr lang="en-US" dirty="0"/>
          </a:p>
          <a:p>
            <a:r>
              <a:rPr lang="en-US" dirty="0"/>
              <a:t>Job Submission Operations [PWG 5100.11]</a:t>
            </a:r>
          </a:p>
          <a:p>
            <a:pPr lvl="1"/>
            <a:r>
              <a:rPr lang="en-US" dirty="0"/>
              <a:t>The Job-Submission Operations are the IPP operations that create jobs and send document content, namely Print-Job, Print-URI, Create-Job, Send- Document and Send-URI. See [RFC8011] for further information.</a:t>
            </a:r>
          </a:p>
          <a:p>
            <a:pPr lvl="1"/>
            <a:endParaRPr lang="en-US" dirty="0"/>
          </a:p>
          <a:p>
            <a:r>
              <a:rPr lang="en-US" dirty="0"/>
              <a:t>Retained Job [PWG 5100.11]</a:t>
            </a:r>
          </a:p>
          <a:p>
            <a:pPr lvl="1"/>
            <a:r>
              <a:rPr lang="en-US" dirty="0"/>
              <a:t>A Retained Job is a job that the Printer retains in the so-called Job Retention Phase (see [RFC8011] section 5.3.7.2 Partitioning of Job States) in the job’s terminal state (‘completed’, ‘aborted’, or ‘canceled’) after processing it, for an implementation-defined period (including zero seconds) or removed by an explicit Delete-Job or Purge-Jobs operation. An exact copy of a Retained Job can be processed using a Reprocess-Job operation. A modified copy of a Retained Job can be processed using a Resubmit-Job operation.</a:t>
            </a:r>
          </a:p>
          <a:p>
            <a:pPr lvl="1"/>
            <a:endParaRPr lang="en-US" dirty="0"/>
          </a:p>
          <a:p>
            <a:r>
              <a:rPr lang="en-US" dirty="0"/>
              <a:t>Saved Job [PWG 5100.11]</a:t>
            </a:r>
          </a:p>
          <a:p>
            <a:pPr lvl="1"/>
            <a:r>
              <a:rPr lang="en-US" dirty="0"/>
              <a:t>A Saved Job is a Retained Job that the Printer retains indefinitely (until removed by a Delete-Job or Purge-Jobs operation) so that a copy of it can be reprinted any time using the Reprocess-Job or Resubmit-Job operations, rather than aging the job out after an implementation-defined period.</a:t>
            </a:r>
          </a:p>
          <a:p>
            <a:endParaRPr lang="en-US" dirty="0"/>
          </a:p>
        </p:txBody>
      </p:sp>
      <p:sp>
        <p:nvSpPr>
          <p:cNvPr id="4" name="Slide Number Placeholder 3">
            <a:extLst>
              <a:ext uri="{FF2B5EF4-FFF2-40B4-BE49-F238E27FC236}">
                <a16:creationId xmlns:a16="http://schemas.microsoft.com/office/drawing/2014/main" id="{56957150-D8C4-7A45-802F-C8989FAC38E8}"/>
              </a:ext>
            </a:extLst>
          </p:cNvPr>
          <p:cNvSpPr>
            <a:spLocks noGrp="1"/>
          </p:cNvSpPr>
          <p:nvPr>
            <p:ph type="sldNum" sz="quarter" idx="4"/>
          </p:nvPr>
        </p:nvSpPr>
        <p:spPr/>
        <p:txBody>
          <a:bodyPr/>
          <a:lstStyle/>
          <a:p>
            <a:fld id="{86CB4B4D-7CA3-9044-876B-883B54F8677D}" type="slidenum">
              <a:rPr lang="en-US" smtClean="0"/>
              <a:pPr/>
              <a:t>5</a:t>
            </a:fld>
            <a:endParaRPr lang="en-US" dirty="0"/>
          </a:p>
        </p:txBody>
      </p:sp>
    </p:spTree>
    <p:extLst>
      <p:ext uri="{BB962C8B-B14F-4D97-AF65-F5344CB8AC3E}">
        <p14:creationId xmlns:p14="http://schemas.microsoft.com/office/powerpoint/2010/main" val="35089133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8C73-6283-9043-99CA-F1787DF352E0}"/>
              </a:ext>
            </a:extLst>
          </p:cNvPr>
          <p:cNvSpPr>
            <a:spLocks noGrp="1"/>
          </p:cNvSpPr>
          <p:nvPr>
            <p:ph type="title"/>
          </p:nvPr>
        </p:nvSpPr>
        <p:spPr/>
        <p:txBody>
          <a:bodyPr/>
          <a:lstStyle/>
          <a:p>
            <a:r>
              <a:rPr lang="en-US" dirty="0"/>
              <a:t>Common Supported Use Cases</a:t>
            </a:r>
          </a:p>
        </p:txBody>
      </p:sp>
    </p:spTree>
    <p:extLst>
      <p:ext uri="{BB962C8B-B14F-4D97-AF65-F5344CB8AC3E}">
        <p14:creationId xmlns:p14="http://schemas.microsoft.com/office/powerpoint/2010/main" val="387699946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3B5F1-EA14-6B46-BBC2-8040ECEC02F3}"/>
              </a:ext>
            </a:extLst>
          </p:cNvPr>
          <p:cNvSpPr>
            <a:spLocks noGrp="1"/>
          </p:cNvSpPr>
          <p:nvPr>
            <p:ph type="title"/>
          </p:nvPr>
        </p:nvSpPr>
        <p:spPr/>
        <p:txBody>
          <a:bodyPr/>
          <a:lstStyle/>
          <a:p>
            <a:r>
              <a:rPr lang="en-US" dirty="0"/>
              <a:t>Use Case Review</a:t>
            </a:r>
          </a:p>
        </p:txBody>
      </p:sp>
      <p:sp>
        <p:nvSpPr>
          <p:cNvPr id="3" name="Text Placeholder 2">
            <a:extLst>
              <a:ext uri="{FF2B5EF4-FFF2-40B4-BE49-F238E27FC236}">
                <a16:creationId xmlns:a16="http://schemas.microsoft.com/office/drawing/2014/main" id="{3EA1F18F-33A7-2A44-B632-9EACDB7A959B}"/>
              </a:ext>
            </a:extLst>
          </p:cNvPr>
          <p:cNvSpPr>
            <a:spLocks noGrp="1"/>
          </p:cNvSpPr>
          <p:nvPr>
            <p:ph type="body" idx="1"/>
          </p:nvPr>
        </p:nvSpPr>
        <p:spPr/>
        <p:txBody>
          <a:bodyPr/>
          <a:lstStyle/>
          <a:p>
            <a:r>
              <a:rPr lang="en-US" dirty="0"/>
              <a:t>U1: Job Submitted to Print</a:t>
            </a:r>
          </a:p>
          <a:p>
            <a:r>
              <a:rPr lang="en-US" dirty="0"/>
              <a:t>U2: Job Submitted with Job Password</a:t>
            </a:r>
          </a:p>
          <a:p>
            <a:pPr lvl="1"/>
            <a:r>
              <a:rPr lang="en-US" dirty="0"/>
              <a:t>"job-password" </a:t>
            </a:r>
            <a:r>
              <a:rPr lang="en-US" dirty="0">
                <a:sym typeface="Wingdings" pitchFamily="2" charset="2"/>
              </a:rPr>
              <a:t> no job </a:t>
            </a:r>
            <a:r>
              <a:rPr lang="en-US" dirty="0"/>
              <a:t>processing until password provided</a:t>
            </a:r>
          </a:p>
          <a:p>
            <a:r>
              <a:rPr lang="en-US" dirty="0"/>
              <a:t>U3: Job Submitted as a Saved Job</a:t>
            </a:r>
          </a:p>
          <a:p>
            <a:pPr lvl="1"/>
            <a:r>
              <a:rPr lang="en-US" dirty="0"/>
              <a:t>"job-save" </a:t>
            </a:r>
            <a:r>
              <a:rPr lang="en-US" dirty="0">
                <a:sym typeface="Wingdings" pitchFamily="2" charset="2"/>
              </a:rPr>
              <a:t> job processing causes job to be saved</a:t>
            </a:r>
            <a:endParaRPr lang="en-US" dirty="0"/>
          </a:p>
          <a:p>
            <a:r>
              <a:rPr lang="en-US" dirty="0"/>
              <a:t>U4: Print a Saved Job via IPP Resubmit-Job</a:t>
            </a:r>
          </a:p>
          <a:p>
            <a:pPr lvl="1"/>
            <a:r>
              <a:rPr lang="en-US" dirty="0"/>
              <a:t>Reprint caused by Client IPP operation</a:t>
            </a:r>
          </a:p>
          <a:p>
            <a:r>
              <a:rPr lang="en-US" dirty="0"/>
              <a:t>U5: Print a Saved Job via Control Console</a:t>
            </a:r>
          </a:p>
          <a:p>
            <a:pPr lvl="1"/>
            <a:r>
              <a:rPr lang="en-US" dirty="0"/>
              <a:t>Reprint caused by direct user interaction with printer (no IPP)</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EBBB6E8B-F50B-4D4F-BC11-7AF5AC3C3D19}"/>
              </a:ext>
            </a:extLst>
          </p:cNvPr>
          <p:cNvSpPr>
            <a:spLocks noGrp="1"/>
          </p:cNvSpPr>
          <p:nvPr>
            <p:ph type="sldNum" sz="quarter" idx="4"/>
          </p:nvPr>
        </p:nvSpPr>
        <p:spPr/>
        <p:txBody>
          <a:bodyPr/>
          <a:lstStyle/>
          <a:p>
            <a:fld id="{86CB4B4D-7CA3-9044-876B-883B54F8677D}" type="slidenum">
              <a:rPr lang="en-US" smtClean="0"/>
              <a:pPr/>
              <a:t>7</a:t>
            </a:fld>
            <a:endParaRPr lang="en-US" dirty="0"/>
          </a:p>
        </p:txBody>
      </p:sp>
    </p:spTree>
    <p:extLst>
      <p:ext uri="{BB962C8B-B14F-4D97-AF65-F5344CB8AC3E}">
        <p14:creationId xmlns:p14="http://schemas.microsoft.com/office/powerpoint/2010/main" val="422224707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U1: Job Submitted to Print</a:t>
            </a:r>
          </a:p>
        </p:txBody>
      </p:sp>
      <p:sp>
        <p:nvSpPr>
          <p:cNvPr id="6" name="Rounded Rectangle 5">
            <a:extLst>
              <a:ext uri="{FF2B5EF4-FFF2-40B4-BE49-F238E27FC236}">
                <a16:creationId xmlns:a16="http://schemas.microsoft.com/office/drawing/2014/main" id="{93D99E58-AD42-CB49-929D-12BF2F85A9D0}"/>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cxnSp>
        <p:nvCxnSpPr>
          <p:cNvPr id="31" name="Elbow Connector 30">
            <a:extLst>
              <a:ext uri="{FF2B5EF4-FFF2-40B4-BE49-F238E27FC236}">
                <a16:creationId xmlns:a16="http://schemas.microsoft.com/office/drawing/2014/main" id="{0C087008-A3D4-CF44-A7FA-FA1E4631218C}"/>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06A376E-6701-CA4F-8D6D-0769B4B0575F}"/>
              </a:ext>
            </a:extLst>
          </p:cNvPr>
          <p:cNvGrpSpPr/>
          <p:nvPr/>
        </p:nvGrpSpPr>
        <p:grpSpPr>
          <a:xfrm>
            <a:off x="7665351" y="4067307"/>
            <a:ext cx="675826" cy="658876"/>
            <a:chOff x="10220468" y="4526813"/>
            <a:chExt cx="901101" cy="878501"/>
          </a:xfrm>
        </p:grpSpPr>
        <p:sp>
          <p:nvSpPr>
            <p:cNvPr id="37" name="Parallelogram 36">
              <a:extLst>
                <a:ext uri="{FF2B5EF4-FFF2-40B4-BE49-F238E27FC236}">
                  <a16:creationId xmlns:a16="http://schemas.microsoft.com/office/drawing/2014/main" id="{E412EFA7-DEDF-534A-B1A1-A1C0A9435D36}"/>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8" name="Parallelogram 37">
              <a:extLst>
                <a:ext uri="{FF2B5EF4-FFF2-40B4-BE49-F238E27FC236}">
                  <a16:creationId xmlns:a16="http://schemas.microsoft.com/office/drawing/2014/main" id="{951E3137-6A73-EE4E-9697-7BE9A9FFC10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9" name="Parallelogram 38">
              <a:extLst>
                <a:ext uri="{FF2B5EF4-FFF2-40B4-BE49-F238E27FC236}">
                  <a16:creationId xmlns:a16="http://schemas.microsoft.com/office/drawing/2014/main" id="{6D0B2125-4F7F-B34D-BBCE-1DA7F8DD33BC}"/>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cxnSp>
        <p:nvCxnSpPr>
          <p:cNvPr id="41" name="Elbow Connector 40">
            <a:extLst>
              <a:ext uri="{FF2B5EF4-FFF2-40B4-BE49-F238E27FC236}">
                <a16:creationId xmlns:a16="http://schemas.microsoft.com/office/drawing/2014/main" id="{49171B16-6A09-8E45-A1FC-5812DC51B865}"/>
              </a:ext>
            </a:extLst>
          </p:cNvPr>
          <p:cNvCxnSpPr>
            <a:cxnSpLocks/>
            <a:stCxn id="49" idx="3"/>
            <a:endCxn id="64" idx="1"/>
          </p:cNvCxnSpPr>
          <p:nvPr/>
        </p:nvCxnSpPr>
        <p:spPr>
          <a:xfrm>
            <a:off x="4147458" y="4439041"/>
            <a:ext cx="1746950" cy="1577"/>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a:extLst>
              <a:ext uri="{FF2B5EF4-FFF2-40B4-BE49-F238E27FC236}">
                <a16:creationId xmlns:a16="http://schemas.microsoft.com/office/drawing/2014/main" id="{005E0FD1-A668-1146-B857-634C348989F5}"/>
              </a:ext>
            </a:extLst>
          </p:cNvPr>
          <p:cNvCxnSpPr>
            <a:cxnSpLocks/>
            <a:stCxn id="61" idx="4"/>
            <a:endCxn id="49" idx="0"/>
          </p:cNvCxnSpPr>
          <p:nvPr/>
        </p:nvCxnSpPr>
        <p:spPr>
          <a:xfrm rot="16200000" flipH="1">
            <a:off x="3527416" y="3953355"/>
            <a:ext cx="521626"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9" name="Process 48">
            <a:extLst>
              <a:ext uri="{FF2B5EF4-FFF2-40B4-BE49-F238E27FC236}">
                <a16:creationId xmlns:a16="http://schemas.microsoft.com/office/drawing/2014/main" id="{B6DAAE52-DF99-384B-888A-3BFB801E7546}"/>
              </a:ext>
            </a:extLst>
          </p:cNvPr>
          <p:cNvSpPr/>
          <p:nvPr/>
        </p:nvSpPr>
        <p:spPr>
          <a:xfrm>
            <a:off x="3429001" y="4214169"/>
            <a:ext cx="718457"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51" name="Elbow Connector 50">
            <a:extLst>
              <a:ext uri="{FF2B5EF4-FFF2-40B4-BE49-F238E27FC236}">
                <a16:creationId xmlns:a16="http://schemas.microsoft.com/office/drawing/2014/main" id="{D7ADB11A-11FF-004B-B1DF-CD452CF5D3A6}"/>
              </a:ext>
            </a:extLst>
          </p:cNvPr>
          <p:cNvCxnSpPr>
            <a:cxnSpLocks/>
            <a:stCxn id="6" idx="3"/>
            <a:endCxn id="61" idx="1"/>
          </p:cNvCxnSpPr>
          <p:nvPr/>
        </p:nvCxnSpPr>
        <p:spPr>
          <a:xfrm>
            <a:off x="1709057" y="2590632"/>
            <a:ext cx="2079172" cy="70851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76CEA477-EE0F-EB4A-A11A-8085BF06E31B}"/>
              </a:ext>
            </a:extLst>
          </p:cNvPr>
          <p:cNvSpPr txBox="1"/>
          <p:nvPr/>
        </p:nvSpPr>
        <p:spPr>
          <a:xfrm>
            <a:off x="1827684" y="2353858"/>
            <a:ext cx="1809053" cy="276999"/>
          </a:xfrm>
          <a:prstGeom prst="rect">
            <a:avLst/>
          </a:prstGeom>
          <a:noFill/>
        </p:spPr>
        <p:txBody>
          <a:bodyPr wrap="square" rtlCol="0">
            <a:spAutoFit/>
          </a:bodyPr>
          <a:lstStyle/>
          <a:p>
            <a:r>
              <a:rPr lang="en-US" sz="1200" dirty="0"/>
              <a:t>Job Creation operation</a:t>
            </a:r>
          </a:p>
        </p:txBody>
      </p:sp>
      <p:sp>
        <p:nvSpPr>
          <p:cNvPr id="61" name="Data 60">
            <a:extLst>
              <a:ext uri="{FF2B5EF4-FFF2-40B4-BE49-F238E27FC236}">
                <a16:creationId xmlns:a16="http://schemas.microsoft.com/office/drawing/2014/main" id="{6BF53A1F-6EC8-4447-908D-0F77438A10BF}"/>
              </a:ext>
            </a:extLst>
          </p:cNvPr>
          <p:cNvSpPr/>
          <p:nvPr/>
        </p:nvSpPr>
        <p:spPr>
          <a:xfrm>
            <a:off x="3439635" y="3299142"/>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64" name="Rounded Rectangle 63">
            <a:extLst>
              <a:ext uri="{FF2B5EF4-FFF2-40B4-BE49-F238E27FC236}">
                <a16:creationId xmlns:a16="http://schemas.microsoft.com/office/drawing/2014/main" id="{F2D9476A-A909-8341-AC78-C0DE83E17FCC}"/>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grpSp>
        <p:nvGrpSpPr>
          <p:cNvPr id="23" name="Group 22">
            <a:extLst>
              <a:ext uri="{FF2B5EF4-FFF2-40B4-BE49-F238E27FC236}">
                <a16:creationId xmlns:a16="http://schemas.microsoft.com/office/drawing/2014/main" id="{851E5176-4652-C440-B056-6DE4645A4DDD}"/>
              </a:ext>
            </a:extLst>
          </p:cNvPr>
          <p:cNvGrpSpPr/>
          <p:nvPr/>
        </p:nvGrpSpPr>
        <p:grpSpPr>
          <a:xfrm>
            <a:off x="4371615" y="2153425"/>
            <a:ext cx="1001908" cy="1004287"/>
            <a:chOff x="4371615" y="2153425"/>
            <a:chExt cx="1001908" cy="1004287"/>
          </a:xfrm>
        </p:grpSpPr>
        <p:grpSp>
          <p:nvGrpSpPr>
            <p:cNvPr id="24" name="Group 23">
              <a:extLst>
                <a:ext uri="{FF2B5EF4-FFF2-40B4-BE49-F238E27FC236}">
                  <a16:creationId xmlns:a16="http://schemas.microsoft.com/office/drawing/2014/main" id="{D074B5CE-186E-004B-AA43-3595E606899B}"/>
                </a:ext>
              </a:extLst>
            </p:cNvPr>
            <p:cNvGrpSpPr/>
            <p:nvPr/>
          </p:nvGrpSpPr>
          <p:grpSpPr>
            <a:xfrm>
              <a:off x="4521298" y="2377942"/>
              <a:ext cx="773438" cy="572946"/>
              <a:chOff x="4521298" y="2377942"/>
              <a:chExt cx="773438" cy="572946"/>
            </a:xfrm>
          </p:grpSpPr>
          <p:sp>
            <p:nvSpPr>
              <p:cNvPr id="29" name="Parallelogram 28">
                <a:extLst>
                  <a:ext uri="{FF2B5EF4-FFF2-40B4-BE49-F238E27FC236}">
                    <a16:creationId xmlns:a16="http://schemas.microsoft.com/office/drawing/2014/main" id="{AB40DC62-60C7-E844-9FC4-2F9484C559C8}"/>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0" name="Parallelogram 29">
                <a:extLst>
                  <a:ext uri="{FF2B5EF4-FFF2-40B4-BE49-F238E27FC236}">
                    <a16:creationId xmlns:a16="http://schemas.microsoft.com/office/drawing/2014/main" id="{E0F0448F-930B-EE49-B28B-59887615505E}"/>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25" name="Group 24">
              <a:extLst>
                <a:ext uri="{FF2B5EF4-FFF2-40B4-BE49-F238E27FC236}">
                  <a16:creationId xmlns:a16="http://schemas.microsoft.com/office/drawing/2014/main" id="{39BAB871-3EB5-EB48-B8F6-12C293EDA2EB}"/>
                </a:ext>
              </a:extLst>
            </p:cNvPr>
            <p:cNvGrpSpPr/>
            <p:nvPr/>
          </p:nvGrpSpPr>
          <p:grpSpPr>
            <a:xfrm>
              <a:off x="4371615" y="2153425"/>
              <a:ext cx="1001908" cy="1004287"/>
              <a:chOff x="4371615" y="2153425"/>
              <a:chExt cx="1001908" cy="1004287"/>
            </a:xfrm>
          </p:grpSpPr>
          <p:cxnSp>
            <p:nvCxnSpPr>
              <p:cNvPr id="27" name="Elbow Connector 26">
                <a:extLst>
                  <a:ext uri="{FF2B5EF4-FFF2-40B4-BE49-F238E27FC236}">
                    <a16:creationId xmlns:a16="http://schemas.microsoft.com/office/drawing/2014/main" id="{12DE12DF-9942-9E4C-97AF-C49C175E9D3B}"/>
                  </a:ext>
                </a:extLst>
              </p:cNvPr>
              <p:cNvCxnSpPr>
                <a:cxnSpLocks/>
                <a:stCxn id="30"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2181774-D865-8448-ACCD-DCD211BF1D2D}"/>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32" name="Magnetic Disk 31">
            <a:extLst>
              <a:ext uri="{FF2B5EF4-FFF2-40B4-BE49-F238E27FC236}">
                <a16:creationId xmlns:a16="http://schemas.microsoft.com/office/drawing/2014/main" id="{6AEAB5DE-8C5D-3347-B2BE-A0C7CE2B51C8}"/>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Tree>
    <p:extLst>
      <p:ext uri="{BB962C8B-B14F-4D97-AF65-F5344CB8AC3E}">
        <p14:creationId xmlns:p14="http://schemas.microsoft.com/office/powerpoint/2010/main" val="675335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3A7E7E-C82E-4240-96FD-CACD7A8C8F72}"/>
              </a:ext>
            </a:extLst>
          </p:cNvPr>
          <p:cNvSpPr>
            <a:spLocks noGrp="1"/>
          </p:cNvSpPr>
          <p:nvPr>
            <p:ph type="title"/>
          </p:nvPr>
        </p:nvSpPr>
        <p:spPr/>
        <p:txBody>
          <a:bodyPr/>
          <a:lstStyle/>
          <a:p>
            <a:r>
              <a:rPr lang="en-US" dirty="0"/>
              <a:t>U2: Job Submitted with Job Password</a:t>
            </a:r>
          </a:p>
        </p:txBody>
      </p:sp>
      <p:sp>
        <p:nvSpPr>
          <p:cNvPr id="7" name="Rounded Rectangle 6">
            <a:extLst>
              <a:ext uri="{FF2B5EF4-FFF2-40B4-BE49-F238E27FC236}">
                <a16:creationId xmlns:a16="http://schemas.microsoft.com/office/drawing/2014/main" id="{941B8142-9CEE-7D4A-BD89-EAD7E904925E}"/>
              </a:ext>
            </a:extLst>
          </p:cNvPr>
          <p:cNvSpPr/>
          <p:nvPr/>
        </p:nvSpPr>
        <p:spPr>
          <a:xfrm>
            <a:off x="2848820" y="3157719"/>
            <a:ext cx="3045588" cy="2750504"/>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Printer</a:t>
            </a:r>
          </a:p>
        </p:txBody>
      </p:sp>
      <p:cxnSp>
        <p:nvCxnSpPr>
          <p:cNvPr id="17" name="Elbow Connector 16">
            <a:extLst>
              <a:ext uri="{FF2B5EF4-FFF2-40B4-BE49-F238E27FC236}">
                <a16:creationId xmlns:a16="http://schemas.microsoft.com/office/drawing/2014/main" id="{FA277C7D-A1D5-BF44-8C37-06C96EF5316E}"/>
              </a:ext>
            </a:extLst>
          </p:cNvPr>
          <p:cNvCxnSpPr>
            <a:cxnSpLocks/>
            <a:stCxn id="41" idx="2"/>
            <a:endCxn id="40" idx="0"/>
          </p:cNvCxnSpPr>
          <p:nvPr/>
        </p:nvCxnSpPr>
        <p:spPr>
          <a:xfrm rot="16200000" flipH="1">
            <a:off x="3713968" y="4139901"/>
            <a:ext cx="148523" cy="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a:extLst>
              <a:ext uri="{FF2B5EF4-FFF2-40B4-BE49-F238E27FC236}">
                <a16:creationId xmlns:a16="http://schemas.microsoft.com/office/drawing/2014/main" id="{6FC75120-FDB4-A344-8AB2-9BCF05F36FDD}"/>
              </a:ext>
            </a:extLst>
          </p:cNvPr>
          <p:cNvCxnSpPr>
            <a:cxnSpLocks/>
            <a:stCxn id="40" idx="3"/>
            <a:endCxn id="68" idx="1"/>
          </p:cNvCxnSpPr>
          <p:nvPr/>
        </p:nvCxnSpPr>
        <p:spPr>
          <a:xfrm>
            <a:off x="4147458" y="4439036"/>
            <a:ext cx="1746950" cy="158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a:extLst>
              <a:ext uri="{FF2B5EF4-FFF2-40B4-BE49-F238E27FC236}">
                <a16:creationId xmlns:a16="http://schemas.microsoft.com/office/drawing/2014/main" id="{D5EEC615-2021-934A-B12B-4FA7958D5F34}"/>
              </a:ext>
            </a:extLst>
          </p:cNvPr>
          <p:cNvCxnSpPr>
            <a:cxnSpLocks/>
          </p:cNvCxnSpPr>
          <p:nvPr/>
        </p:nvCxnSpPr>
        <p:spPr>
          <a:xfrm flipV="1">
            <a:off x="6850145" y="4440287"/>
            <a:ext cx="818634" cy="33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59CD4629-1480-AC46-86EC-DA765DA5FDF6}"/>
              </a:ext>
            </a:extLst>
          </p:cNvPr>
          <p:cNvGrpSpPr/>
          <p:nvPr/>
        </p:nvGrpSpPr>
        <p:grpSpPr>
          <a:xfrm>
            <a:off x="7665351" y="4067307"/>
            <a:ext cx="675826" cy="658876"/>
            <a:chOff x="10220468" y="4526813"/>
            <a:chExt cx="901101" cy="878501"/>
          </a:xfrm>
        </p:grpSpPr>
        <p:sp>
          <p:nvSpPr>
            <p:cNvPr id="30" name="Parallelogram 29">
              <a:extLst>
                <a:ext uri="{FF2B5EF4-FFF2-40B4-BE49-F238E27FC236}">
                  <a16:creationId xmlns:a16="http://schemas.microsoft.com/office/drawing/2014/main" id="{E0C8DBBF-9230-6B47-B100-335F87C3AF25}"/>
                </a:ext>
              </a:extLst>
            </p:cNvPr>
            <p:cNvSpPr/>
            <p:nvPr/>
          </p:nvSpPr>
          <p:spPr>
            <a:xfrm flipV="1">
              <a:off x="10220468"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2" name="Parallelogram 31">
              <a:extLst>
                <a:ext uri="{FF2B5EF4-FFF2-40B4-BE49-F238E27FC236}">
                  <a16:creationId xmlns:a16="http://schemas.microsoft.com/office/drawing/2014/main" id="{F6026915-AF18-9844-9D0F-A92DF1404D57}"/>
                </a:ext>
              </a:extLst>
            </p:cNvPr>
            <p:cNvSpPr/>
            <p:nvPr/>
          </p:nvSpPr>
          <p:spPr>
            <a:xfrm flipV="1">
              <a:off x="103267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33" name="Parallelogram 32">
              <a:extLst>
                <a:ext uri="{FF2B5EF4-FFF2-40B4-BE49-F238E27FC236}">
                  <a16:creationId xmlns:a16="http://schemas.microsoft.com/office/drawing/2014/main" id="{2D7AE25E-0990-D047-B7DB-E9DE95C10221}"/>
                </a:ext>
              </a:extLst>
            </p:cNvPr>
            <p:cNvSpPr/>
            <p:nvPr/>
          </p:nvSpPr>
          <p:spPr>
            <a:xfrm flipV="1">
              <a:off x="10428373" y="4526813"/>
              <a:ext cx="693196" cy="878501"/>
            </a:xfrm>
            <a:prstGeom prst="parallelogram">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dirty="0"/>
            </a:p>
          </p:txBody>
        </p:sp>
      </p:grpSp>
      <p:sp>
        <p:nvSpPr>
          <p:cNvPr id="40" name="Process 39">
            <a:extLst>
              <a:ext uri="{FF2B5EF4-FFF2-40B4-BE49-F238E27FC236}">
                <a16:creationId xmlns:a16="http://schemas.microsoft.com/office/drawing/2014/main" id="{EFC25080-1802-774C-84B9-1E230E1F58DB}"/>
              </a:ext>
            </a:extLst>
          </p:cNvPr>
          <p:cNvSpPr/>
          <p:nvPr/>
        </p:nvSpPr>
        <p:spPr>
          <a:xfrm>
            <a:off x="3429001" y="4214164"/>
            <a:ext cx="718457" cy="449744"/>
          </a:xfrm>
          <a:prstGeom prst="flowChartProcess">
            <a:avLst/>
          </a:prstGeom>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Process Job</a:t>
            </a:r>
          </a:p>
        </p:txBody>
      </p:sp>
      <p:cxnSp>
        <p:nvCxnSpPr>
          <p:cNvPr id="24" name="Straight Arrow Connector 23">
            <a:extLst>
              <a:ext uri="{FF2B5EF4-FFF2-40B4-BE49-F238E27FC236}">
                <a16:creationId xmlns:a16="http://schemas.microsoft.com/office/drawing/2014/main" id="{A0BE0A5E-F82B-D341-A77D-C67D05114187}"/>
              </a:ext>
            </a:extLst>
          </p:cNvPr>
          <p:cNvCxnSpPr>
            <a:cxnSpLocks/>
            <a:stCxn id="25" idx="1"/>
          </p:cNvCxnSpPr>
          <p:nvPr/>
        </p:nvCxnSpPr>
        <p:spPr>
          <a:xfrm flipH="1">
            <a:off x="5179711" y="2202755"/>
            <a:ext cx="796660" cy="4616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8EA51D9-BE7C-D246-9350-A6B0F3914727}"/>
              </a:ext>
            </a:extLst>
          </p:cNvPr>
          <p:cNvSpPr txBox="1"/>
          <p:nvPr/>
        </p:nvSpPr>
        <p:spPr>
          <a:xfrm>
            <a:off x="5976371" y="1971922"/>
            <a:ext cx="1561966" cy="461665"/>
          </a:xfrm>
          <a:prstGeom prst="rect">
            <a:avLst/>
          </a:prstGeom>
          <a:noFill/>
        </p:spPr>
        <p:txBody>
          <a:bodyPr wrap="none" rtlCol="0">
            <a:spAutoFit/>
          </a:bodyPr>
          <a:lstStyle/>
          <a:p>
            <a:r>
              <a:rPr lang="en-US" sz="1200" dirty="0"/>
              <a:t>Touch, etc. to</a:t>
            </a:r>
          </a:p>
          <a:p>
            <a:r>
              <a:rPr lang="en-US" sz="1200" dirty="0"/>
              <a:t>enter job password</a:t>
            </a:r>
          </a:p>
        </p:txBody>
      </p:sp>
      <p:sp>
        <p:nvSpPr>
          <p:cNvPr id="41" name="Process 40">
            <a:extLst>
              <a:ext uri="{FF2B5EF4-FFF2-40B4-BE49-F238E27FC236}">
                <a16:creationId xmlns:a16="http://schemas.microsoft.com/office/drawing/2014/main" id="{113607EB-A626-8140-9543-63B978EB5965}"/>
              </a:ext>
            </a:extLst>
          </p:cNvPr>
          <p:cNvSpPr/>
          <p:nvPr/>
        </p:nvSpPr>
        <p:spPr>
          <a:xfrm>
            <a:off x="3156902" y="3880392"/>
            <a:ext cx="1262651" cy="185249"/>
          </a:xfrm>
          <a:prstGeom prst="flowChartProcess">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800" dirty="0"/>
              <a:t>Wait for password</a:t>
            </a:r>
          </a:p>
        </p:txBody>
      </p:sp>
      <p:cxnSp>
        <p:nvCxnSpPr>
          <p:cNvPr id="42" name="Elbow Connector 41">
            <a:extLst>
              <a:ext uri="{FF2B5EF4-FFF2-40B4-BE49-F238E27FC236}">
                <a16:creationId xmlns:a16="http://schemas.microsoft.com/office/drawing/2014/main" id="{3DA74715-9328-2F45-B867-90FBA6ED7140}"/>
              </a:ext>
            </a:extLst>
          </p:cNvPr>
          <p:cNvCxnSpPr>
            <a:cxnSpLocks/>
            <a:stCxn id="7" idx="0"/>
            <a:endCxn id="41" idx="3"/>
          </p:cNvCxnSpPr>
          <p:nvPr/>
        </p:nvCxnSpPr>
        <p:spPr>
          <a:xfrm rot="16200000" flipH="1">
            <a:off x="3987934" y="3541399"/>
            <a:ext cx="815298" cy="47939"/>
          </a:xfrm>
          <a:prstGeom prst="bentConnector4">
            <a:avLst>
              <a:gd name="adj1" fmla="val 50737"/>
              <a:gd name="adj2" fmla="val 54246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a:extLst>
              <a:ext uri="{FF2B5EF4-FFF2-40B4-BE49-F238E27FC236}">
                <a16:creationId xmlns:a16="http://schemas.microsoft.com/office/drawing/2014/main" id="{8E6689EB-F3BE-A941-B512-6D8E72520D62}"/>
              </a:ext>
            </a:extLst>
          </p:cNvPr>
          <p:cNvCxnSpPr>
            <a:cxnSpLocks/>
            <a:stCxn id="64" idx="4"/>
            <a:endCxn id="41" idx="0"/>
          </p:cNvCxnSpPr>
          <p:nvPr/>
        </p:nvCxnSpPr>
        <p:spPr>
          <a:xfrm rot="5400000">
            <a:off x="3694305" y="3786467"/>
            <a:ext cx="187849" cy="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A3A9F50-8234-AE42-B6D4-4BDB343FA64B}"/>
              </a:ext>
            </a:extLst>
          </p:cNvPr>
          <p:cNvSpPr txBox="1"/>
          <p:nvPr/>
        </p:nvSpPr>
        <p:spPr>
          <a:xfrm>
            <a:off x="4724339" y="3159871"/>
            <a:ext cx="760465" cy="230832"/>
          </a:xfrm>
          <a:prstGeom prst="rect">
            <a:avLst/>
          </a:prstGeom>
          <a:noFill/>
        </p:spPr>
        <p:txBody>
          <a:bodyPr wrap="none" rtlCol="0">
            <a:spAutoFit/>
          </a:bodyPr>
          <a:lstStyle/>
          <a:p>
            <a:r>
              <a:rPr lang="en-US" sz="900" dirty="0"/>
              <a:t>password</a:t>
            </a:r>
          </a:p>
        </p:txBody>
      </p:sp>
      <p:sp>
        <p:nvSpPr>
          <p:cNvPr id="59" name="Rounded Rectangle 58">
            <a:extLst>
              <a:ext uri="{FF2B5EF4-FFF2-40B4-BE49-F238E27FC236}">
                <a16:creationId xmlns:a16="http://schemas.microsoft.com/office/drawing/2014/main" id="{4963661A-6C56-794A-9070-7745085605B6}"/>
              </a:ext>
            </a:extLst>
          </p:cNvPr>
          <p:cNvSpPr/>
          <p:nvPr/>
        </p:nvSpPr>
        <p:spPr>
          <a:xfrm>
            <a:off x="694481" y="2230370"/>
            <a:ext cx="1014576" cy="7205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dirty="0"/>
              <a:t>Client</a:t>
            </a:r>
          </a:p>
        </p:txBody>
      </p:sp>
      <p:cxnSp>
        <p:nvCxnSpPr>
          <p:cNvPr id="60" name="Elbow Connector 59">
            <a:extLst>
              <a:ext uri="{FF2B5EF4-FFF2-40B4-BE49-F238E27FC236}">
                <a16:creationId xmlns:a16="http://schemas.microsoft.com/office/drawing/2014/main" id="{CA75AF3E-8EED-A040-9608-56AA09F7AE23}"/>
              </a:ext>
            </a:extLst>
          </p:cNvPr>
          <p:cNvCxnSpPr>
            <a:cxnSpLocks/>
            <a:stCxn id="59" idx="3"/>
            <a:endCxn id="64" idx="1"/>
          </p:cNvCxnSpPr>
          <p:nvPr/>
        </p:nvCxnSpPr>
        <p:spPr>
          <a:xfrm>
            <a:off x="1709057" y="2590632"/>
            <a:ext cx="2079172" cy="70851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F241EBB1-E32A-1A48-88B3-0B02E8DBE331}"/>
              </a:ext>
            </a:extLst>
          </p:cNvPr>
          <p:cNvSpPr txBox="1"/>
          <p:nvPr/>
        </p:nvSpPr>
        <p:spPr>
          <a:xfrm>
            <a:off x="1827684" y="2353858"/>
            <a:ext cx="1809053" cy="461665"/>
          </a:xfrm>
          <a:prstGeom prst="rect">
            <a:avLst/>
          </a:prstGeom>
          <a:noFill/>
        </p:spPr>
        <p:txBody>
          <a:bodyPr wrap="square" rtlCol="0">
            <a:spAutoFit/>
          </a:bodyPr>
          <a:lstStyle/>
          <a:p>
            <a:r>
              <a:rPr lang="en-US" sz="1200" dirty="0"/>
              <a:t>Job Creation operation</a:t>
            </a:r>
          </a:p>
          <a:p>
            <a:r>
              <a:rPr lang="en-US" sz="1200" dirty="0"/>
              <a:t>with "job-password"</a:t>
            </a:r>
          </a:p>
        </p:txBody>
      </p:sp>
      <p:sp>
        <p:nvSpPr>
          <p:cNvPr id="64" name="Data 63">
            <a:extLst>
              <a:ext uri="{FF2B5EF4-FFF2-40B4-BE49-F238E27FC236}">
                <a16:creationId xmlns:a16="http://schemas.microsoft.com/office/drawing/2014/main" id="{5B04C2FB-04DC-6743-AF05-A7126EC89437}"/>
              </a:ext>
            </a:extLst>
          </p:cNvPr>
          <p:cNvSpPr/>
          <p:nvPr/>
        </p:nvSpPr>
        <p:spPr>
          <a:xfrm>
            <a:off x="3439635" y="3299142"/>
            <a:ext cx="697187" cy="393401"/>
          </a:xfrm>
          <a:prstGeom prst="flowChartInputOutpu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t>Job</a:t>
            </a:r>
          </a:p>
          <a:p>
            <a:pPr algn="ctr"/>
            <a:r>
              <a:rPr lang="en-US" sz="900" dirty="0"/>
              <a:t>A</a:t>
            </a:r>
          </a:p>
        </p:txBody>
      </p:sp>
      <p:sp>
        <p:nvSpPr>
          <p:cNvPr id="68" name="Rounded Rectangle 67">
            <a:extLst>
              <a:ext uri="{FF2B5EF4-FFF2-40B4-BE49-F238E27FC236}">
                <a16:creationId xmlns:a16="http://schemas.microsoft.com/office/drawing/2014/main" id="{90CD18EE-8E25-4949-ADC6-511EBC1C4BAC}"/>
              </a:ext>
            </a:extLst>
          </p:cNvPr>
          <p:cNvSpPr/>
          <p:nvPr/>
        </p:nvSpPr>
        <p:spPr>
          <a:xfrm>
            <a:off x="5894408" y="3841339"/>
            <a:ext cx="955738" cy="1198556"/>
          </a:xfrm>
          <a:prstGeom prst="round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r"/>
            <a:r>
              <a:rPr lang="en-US" sz="1050" dirty="0"/>
              <a:t>Print</a:t>
            </a:r>
          </a:p>
          <a:p>
            <a:pPr algn="r"/>
            <a:r>
              <a:rPr lang="en-US" sz="1050" dirty="0"/>
              <a:t>Engine</a:t>
            </a:r>
          </a:p>
        </p:txBody>
      </p:sp>
      <p:grpSp>
        <p:nvGrpSpPr>
          <p:cNvPr id="46" name="Group 45">
            <a:extLst>
              <a:ext uri="{FF2B5EF4-FFF2-40B4-BE49-F238E27FC236}">
                <a16:creationId xmlns:a16="http://schemas.microsoft.com/office/drawing/2014/main" id="{A9092877-19A6-AD4E-992A-C2FA172F9EA7}"/>
              </a:ext>
            </a:extLst>
          </p:cNvPr>
          <p:cNvGrpSpPr/>
          <p:nvPr/>
        </p:nvGrpSpPr>
        <p:grpSpPr>
          <a:xfrm>
            <a:off x="4371615" y="2153425"/>
            <a:ext cx="1001908" cy="1004287"/>
            <a:chOff x="4371615" y="2153425"/>
            <a:chExt cx="1001908" cy="1004287"/>
          </a:xfrm>
        </p:grpSpPr>
        <p:grpSp>
          <p:nvGrpSpPr>
            <p:cNvPr id="47" name="Group 46">
              <a:extLst>
                <a:ext uri="{FF2B5EF4-FFF2-40B4-BE49-F238E27FC236}">
                  <a16:creationId xmlns:a16="http://schemas.microsoft.com/office/drawing/2014/main" id="{01A6D90D-71BD-6048-88D7-4CD2549ABFC1}"/>
                </a:ext>
              </a:extLst>
            </p:cNvPr>
            <p:cNvGrpSpPr/>
            <p:nvPr/>
          </p:nvGrpSpPr>
          <p:grpSpPr>
            <a:xfrm>
              <a:off x="4521298" y="2377942"/>
              <a:ext cx="773438" cy="572946"/>
              <a:chOff x="4521298" y="2377942"/>
              <a:chExt cx="773438" cy="572946"/>
            </a:xfrm>
          </p:grpSpPr>
          <p:sp>
            <p:nvSpPr>
              <p:cNvPr id="52" name="Parallelogram 51">
                <a:extLst>
                  <a:ext uri="{FF2B5EF4-FFF2-40B4-BE49-F238E27FC236}">
                    <a16:creationId xmlns:a16="http://schemas.microsoft.com/office/drawing/2014/main" id="{E2A354C3-94A1-1946-BDCC-8C5E59FE23D7}"/>
                  </a:ext>
                </a:extLst>
              </p:cNvPr>
              <p:cNvSpPr/>
              <p:nvPr/>
            </p:nvSpPr>
            <p:spPr>
              <a:xfrm flipV="1">
                <a:off x="4521298" y="2377942"/>
                <a:ext cx="773438" cy="572946"/>
              </a:xfrm>
              <a:prstGeom prst="parallelogram">
                <a:avLst>
                  <a:gd name="adj" fmla="val 40152"/>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sp>
            <p:nvSpPr>
              <p:cNvPr id="53" name="Parallelogram 52">
                <a:extLst>
                  <a:ext uri="{FF2B5EF4-FFF2-40B4-BE49-F238E27FC236}">
                    <a16:creationId xmlns:a16="http://schemas.microsoft.com/office/drawing/2014/main" id="{F3A4D404-8B03-244F-92F3-E363753CE78B}"/>
                  </a:ext>
                </a:extLst>
              </p:cNvPr>
              <p:cNvSpPr/>
              <p:nvPr/>
            </p:nvSpPr>
            <p:spPr>
              <a:xfrm flipV="1">
                <a:off x="4568402" y="2412836"/>
                <a:ext cx="679230" cy="503159"/>
              </a:xfrm>
              <a:prstGeom prst="parallelogram">
                <a:avLst>
                  <a:gd name="adj" fmla="val 40152"/>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200"/>
              </a:p>
            </p:txBody>
          </p:sp>
        </p:grpSp>
        <p:grpSp>
          <p:nvGrpSpPr>
            <p:cNvPr id="48" name="Group 47">
              <a:extLst>
                <a:ext uri="{FF2B5EF4-FFF2-40B4-BE49-F238E27FC236}">
                  <a16:creationId xmlns:a16="http://schemas.microsoft.com/office/drawing/2014/main" id="{D42AD352-144F-6A48-81DF-76EE30C8F700}"/>
                </a:ext>
              </a:extLst>
            </p:cNvPr>
            <p:cNvGrpSpPr/>
            <p:nvPr/>
          </p:nvGrpSpPr>
          <p:grpSpPr>
            <a:xfrm>
              <a:off x="4371615" y="2153425"/>
              <a:ext cx="1001908" cy="1004287"/>
              <a:chOff x="4371615" y="2153425"/>
              <a:chExt cx="1001908" cy="1004287"/>
            </a:xfrm>
          </p:grpSpPr>
          <p:cxnSp>
            <p:nvCxnSpPr>
              <p:cNvPr id="50" name="Elbow Connector 49">
                <a:extLst>
                  <a:ext uri="{FF2B5EF4-FFF2-40B4-BE49-F238E27FC236}">
                    <a16:creationId xmlns:a16="http://schemas.microsoft.com/office/drawing/2014/main" id="{5D94166E-9956-104D-ADD2-A4CC670F3631}"/>
                  </a:ext>
                </a:extLst>
              </p:cNvPr>
              <p:cNvCxnSpPr>
                <a:cxnSpLocks/>
                <a:stCxn id="53" idx="5"/>
              </p:cNvCxnSpPr>
              <p:nvPr/>
            </p:nvCxnSpPr>
            <p:spPr>
              <a:xfrm rot="10800000" flipV="1">
                <a:off x="4371615" y="2664415"/>
                <a:ext cx="297801" cy="493297"/>
              </a:xfrm>
              <a:prstGeom prst="bentConnector2">
                <a:avLst/>
              </a:prstGeom>
              <a:ln w="101600"/>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7FA99C0C-4D29-6346-A8A3-ED1F8734FDD1}"/>
                  </a:ext>
                </a:extLst>
              </p:cNvPr>
              <p:cNvSpPr txBox="1"/>
              <p:nvPr/>
            </p:nvSpPr>
            <p:spPr>
              <a:xfrm>
                <a:off x="4422301" y="2153425"/>
                <a:ext cx="951222" cy="207749"/>
              </a:xfrm>
              <a:prstGeom prst="rect">
                <a:avLst/>
              </a:prstGeom>
              <a:noFill/>
            </p:spPr>
            <p:txBody>
              <a:bodyPr wrap="none" rtlCol="0">
                <a:spAutoFit/>
              </a:bodyPr>
              <a:lstStyle/>
              <a:p>
                <a:r>
                  <a:rPr lang="en-US" sz="750" dirty="0"/>
                  <a:t>Control Console</a:t>
                </a:r>
              </a:p>
            </p:txBody>
          </p:sp>
        </p:grpSp>
      </p:grpSp>
      <p:sp>
        <p:nvSpPr>
          <p:cNvPr id="34" name="Magnetic Disk 33">
            <a:extLst>
              <a:ext uri="{FF2B5EF4-FFF2-40B4-BE49-F238E27FC236}">
                <a16:creationId xmlns:a16="http://schemas.microsoft.com/office/drawing/2014/main" id="{EF667E35-1F87-E943-ACF0-47B19D5F7AC1}"/>
              </a:ext>
            </a:extLst>
          </p:cNvPr>
          <p:cNvSpPr/>
          <p:nvPr/>
        </p:nvSpPr>
        <p:spPr>
          <a:xfrm>
            <a:off x="2939143" y="4790753"/>
            <a:ext cx="1739389" cy="1022218"/>
          </a:xfrm>
          <a:prstGeom prst="flowChartMagneticDisk">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1050" dirty="0"/>
              <a:t>Storage</a:t>
            </a:r>
          </a:p>
        </p:txBody>
      </p:sp>
    </p:spTree>
    <p:extLst>
      <p:ext uri="{BB962C8B-B14F-4D97-AF65-F5344CB8AC3E}">
        <p14:creationId xmlns:p14="http://schemas.microsoft.com/office/powerpoint/2010/main" val="3449892252"/>
      </p:ext>
    </p:extLst>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22494</TotalTime>
  <Words>1614</Words>
  <Application>Microsoft Macintosh PowerPoint</Application>
  <PresentationFormat>On-screen Show (4:3)</PresentationFormat>
  <Paragraphs>293</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Lucida Grande</vt:lpstr>
      <vt:lpstr>Verdana</vt:lpstr>
      <vt:lpstr>Wingdings</vt:lpstr>
      <vt:lpstr>White</vt:lpstr>
      <vt:lpstr>IPP Reprint Password Use Cases</vt:lpstr>
      <vt:lpstr>Review Concepts and Terminology</vt:lpstr>
      <vt:lpstr>Terminology</vt:lpstr>
      <vt:lpstr>Terminology</vt:lpstr>
      <vt:lpstr>Operations and Attributes</vt:lpstr>
      <vt:lpstr>Common Supported Use Cases</vt:lpstr>
      <vt:lpstr>Use Case Review</vt:lpstr>
      <vt:lpstr>U1: Job Submitted to Print</vt:lpstr>
      <vt:lpstr>U2: Job Submitted with Job Password</vt:lpstr>
      <vt:lpstr>U3: Job Submitted as a Saved Job</vt:lpstr>
      <vt:lpstr>U4: Print a Saved Job via IPP Resubmit-Job</vt:lpstr>
      <vt:lpstr>U5: Print a Saved Job via Control Console</vt:lpstr>
      <vt:lpstr>IPP Password Protected Job Gaps</vt:lpstr>
      <vt:lpstr>U6 : U2/U3 Hybrid - Job Submitted as a Saved Job with Job Password</vt:lpstr>
      <vt:lpstr>IPP Job Print Password</vt:lpstr>
      <vt:lpstr>What is a "Saved Job", Again?</vt:lpstr>
      <vt:lpstr>Well, now I'm not so sure...</vt:lpstr>
      <vt:lpstr>IPP Job Print Password</vt:lpstr>
      <vt:lpstr>IPP Job Print Password</vt:lpstr>
      <vt:lpstr>U7: Job Submitted as a Saved Job with Job Print Password</vt:lpstr>
      <vt:lpstr>U8: Print a Saved Job via IPP Resubmit-Job and Password (1)</vt:lpstr>
      <vt:lpstr>U9: Print a Saved Job via IPP Resubmit-Job and Password (2)</vt:lpstr>
      <vt:lpstr>U10: Print a Saved Job via Control Console</vt:lpstr>
      <vt:lpstr>Use Case Review</vt:lpstr>
      <vt:lpstr>Other Questions / Comments</vt:lpstr>
      <vt:lpstr>Backup</vt:lpstr>
    </vt:vector>
  </TitlesOfParts>
  <Manager/>
  <Company>IEEE ISTO Printer Working Group</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May 2018</dc:title>
  <dc:subject/>
  <dc:creator>Smith Kennedy [HP Inc.]</dc:creator>
  <cp:keywords/>
  <dc:description/>
  <cp:lastModifiedBy>Smith Kennedy</cp:lastModifiedBy>
  <cp:revision>438</cp:revision>
  <cp:lastPrinted>2018-05-09T11:53:06Z</cp:lastPrinted>
  <dcterms:modified xsi:type="dcterms:W3CDTF">2018-08-15T12:05:14Z</dcterms:modified>
  <cp:category/>
</cp:coreProperties>
</file>