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3" r:id="rId2"/>
    <p:sldId id="267" r:id="rId3"/>
    <p:sldId id="269" r:id="rId4"/>
    <p:sldId id="270" r:id="rId5"/>
    <p:sldId id="268" r:id="rId6"/>
    <p:sldId id="271" r:id="rId7"/>
    <p:sldId id="274" r:id="rId8"/>
    <p:sldId id="275" r:id="rId9"/>
    <p:sldId id="272" r:id="rId10"/>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7" autoAdjust="0"/>
    <p:restoredTop sz="86423" autoAdjust="0"/>
  </p:normalViewPr>
  <p:slideViewPr>
    <p:cSldViewPr snapToGrid="0">
      <p:cViewPr varScale="1">
        <p:scale>
          <a:sx n="78" d="100"/>
          <a:sy n="78" d="100"/>
        </p:scale>
        <p:origin x="9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6D38281-4D1E-4AF1-A73A-5591E955456A}" type="datetimeFigureOut">
              <a:rPr kumimoji="1" lang="ja-JP" altLang="en-US" smtClean="0"/>
              <a:t>2019/4/17</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D5B87B4-DB2A-4606-A7A7-2F676C8D5673}" type="slidenum">
              <a:rPr kumimoji="1" lang="ja-JP" altLang="en-US" smtClean="0"/>
              <a:t>‹#›</a:t>
            </a:fld>
            <a:endParaRPr kumimoji="1" lang="ja-JP" altLang="en-US"/>
          </a:p>
        </p:txBody>
      </p:sp>
    </p:spTree>
    <p:extLst>
      <p:ext uri="{BB962C8B-B14F-4D97-AF65-F5344CB8AC3E}">
        <p14:creationId xmlns:p14="http://schemas.microsoft.com/office/powerpoint/2010/main" val="4549015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2</a:t>
            </a:fld>
            <a:endParaRPr kumimoji="1" lang="ja-JP" altLang="en-US"/>
          </a:p>
        </p:txBody>
      </p:sp>
    </p:spTree>
    <p:extLst>
      <p:ext uri="{BB962C8B-B14F-4D97-AF65-F5344CB8AC3E}">
        <p14:creationId xmlns:p14="http://schemas.microsoft.com/office/powerpoint/2010/main" val="173285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3</a:t>
            </a:fld>
            <a:endParaRPr kumimoji="1" lang="ja-JP" altLang="en-US"/>
          </a:p>
        </p:txBody>
      </p:sp>
    </p:spTree>
    <p:extLst>
      <p:ext uri="{BB962C8B-B14F-4D97-AF65-F5344CB8AC3E}">
        <p14:creationId xmlns:p14="http://schemas.microsoft.com/office/powerpoint/2010/main" val="4279553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4</a:t>
            </a:fld>
            <a:endParaRPr kumimoji="1" lang="ja-JP" altLang="en-US"/>
          </a:p>
        </p:txBody>
      </p:sp>
    </p:spTree>
    <p:extLst>
      <p:ext uri="{BB962C8B-B14F-4D97-AF65-F5344CB8AC3E}">
        <p14:creationId xmlns:p14="http://schemas.microsoft.com/office/powerpoint/2010/main" val="2063788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0D5B87B4-DB2A-4606-A7A7-2F676C8D5673}" type="slidenum">
              <a:rPr kumimoji="1" lang="ja-JP" altLang="en-US" smtClean="0"/>
              <a:t>5</a:t>
            </a:fld>
            <a:endParaRPr kumimoji="1" lang="ja-JP" altLang="en-US"/>
          </a:p>
        </p:txBody>
      </p:sp>
    </p:spTree>
    <p:extLst>
      <p:ext uri="{BB962C8B-B14F-4D97-AF65-F5344CB8AC3E}">
        <p14:creationId xmlns:p14="http://schemas.microsoft.com/office/powerpoint/2010/main" val="970606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E0BF3F7-82F2-4B78-A4DC-2F880677254D}" type="datetime1">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1323931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BD7A06-40E6-4678-B5E2-F153C0F7B843}" type="datetime1">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254997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42BECE-EB12-4AB7-B62D-3625870FC056}" type="datetime1">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550192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CBB855-3B5C-4675-8BB4-B7C6F4C60445}" type="datetime1">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384515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13156C8-FB78-466B-A37B-7248810E7E18}" type="datetime1">
              <a:rPr kumimoji="1" lang="ja-JP" altLang="en-US" smtClean="0"/>
              <a:t>2019/4/17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3159414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E37CC5-930C-4AAA-8922-65C8C82EF252}" type="datetime1">
              <a:rPr kumimoji="1" lang="ja-JP" altLang="en-US" smtClean="0"/>
              <a:t>2019/4/17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2751700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B9C6C39-EA0A-4B79-9D37-1ECFAA694624}" type="datetime1">
              <a:rPr kumimoji="1" lang="ja-JP" altLang="en-US" smtClean="0"/>
              <a:t>2019/4/17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312459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0B02642-70BB-44B9-8F5C-0F6105262C11}" type="datetime1">
              <a:rPr kumimoji="1" lang="ja-JP" altLang="en-US" smtClean="0"/>
              <a:t>2019/4/17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379075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5A53DB-422A-4C3F-96FA-E25A5E82668C}" type="datetime1">
              <a:rPr kumimoji="1" lang="ja-JP" altLang="en-US" smtClean="0"/>
              <a:t>2019/4/17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263287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D830D97-F4E4-4012-9F6E-A8CA072A286F}" type="datetime1">
              <a:rPr kumimoji="1" lang="ja-JP" altLang="en-US" smtClean="0"/>
              <a:t>2019/4/17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103980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2E098A-ACC8-417B-A840-EFCD4850190B}" type="datetime1">
              <a:rPr kumimoji="1" lang="ja-JP" altLang="en-US" smtClean="0"/>
              <a:t>2019/4/17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1715465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4434E-8F85-4D26-B336-4BBE2BB03773}" type="datetime1">
              <a:rPr kumimoji="1" lang="ja-JP" altLang="en-US" smtClean="0"/>
              <a:t>2019/4/17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65D33-7F53-4889-B0D9-8DEB81B770E6}" type="slidenum">
              <a:rPr kumimoji="1" lang="ja-JP" altLang="en-US" smtClean="0"/>
              <a:t>‹#›</a:t>
            </a:fld>
            <a:endParaRPr kumimoji="1" lang="ja-JP" altLang="en-US"/>
          </a:p>
        </p:txBody>
      </p:sp>
    </p:spTree>
    <p:extLst>
      <p:ext uri="{BB962C8B-B14F-4D97-AF65-F5344CB8AC3E}">
        <p14:creationId xmlns:p14="http://schemas.microsoft.com/office/powerpoint/2010/main" val="3689038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a:t>A</a:t>
            </a:r>
            <a:r>
              <a:rPr lang="en-US" altLang="ja-JP" dirty="0" smtClean="0"/>
              <a:t>ttributes to be added to IPP standard</a:t>
            </a:r>
            <a:endParaRPr kumimoji="1" lang="ja-JP" altLang="en-US" dirty="0"/>
          </a:p>
        </p:txBody>
      </p:sp>
      <p:sp>
        <p:nvSpPr>
          <p:cNvPr id="3" name="コンテンツ プレースホルダー 2"/>
          <p:cNvSpPr>
            <a:spLocks noGrp="1"/>
          </p:cNvSpPr>
          <p:nvPr>
            <p:ph type="subTitle" idx="1"/>
          </p:nvPr>
        </p:nvSpPr>
        <p:spPr>
          <a:xfrm>
            <a:off x="2140227" y="4105275"/>
            <a:ext cx="7610061" cy="1655762"/>
          </a:xfrm>
        </p:spPr>
        <p:txBody>
          <a:bodyPr/>
          <a:lstStyle/>
          <a:p>
            <a:pPr marL="0" indent="0">
              <a:buNone/>
            </a:pPr>
            <a:r>
              <a:rPr lang="en-US" altLang="ja-JP" dirty="0"/>
              <a:t>F</a:t>
            </a:r>
            <a:r>
              <a:rPr kumimoji="1" lang="en-US" altLang="ja-JP" dirty="0" smtClean="0"/>
              <a:t>ollowing slides present the attributes that Canon propose to add onto the </a:t>
            </a:r>
            <a:r>
              <a:rPr lang="en-US" altLang="ja-JP" dirty="0"/>
              <a:t>S</a:t>
            </a:r>
            <a:r>
              <a:rPr kumimoji="1" lang="en-US" altLang="ja-JP" dirty="0" smtClean="0"/>
              <a:t>tandard IPP attributes to give more control in IPP printing</a:t>
            </a:r>
            <a:r>
              <a:rPr kumimoji="1" lang="en-US" altLang="ja-JP" dirty="0" smtClean="0"/>
              <a:t>.</a:t>
            </a:r>
          </a:p>
          <a:p>
            <a:pPr marL="0" indent="0">
              <a:buNone/>
            </a:pPr>
            <a:r>
              <a:rPr lang="en-US" altLang="ja-JP" dirty="0" smtClean="0"/>
              <a:t>April 17, 2019</a:t>
            </a:r>
            <a:endParaRPr kumimoji="1" lang="ja-JP" altLang="en-US" dirty="0"/>
          </a:p>
        </p:txBody>
      </p:sp>
      <p:sp>
        <p:nvSpPr>
          <p:cNvPr id="4" name="スライド番号プレースホルダー 3"/>
          <p:cNvSpPr>
            <a:spLocks noGrp="1"/>
          </p:cNvSpPr>
          <p:nvPr>
            <p:ph type="sldNum" sz="quarter" idx="12"/>
          </p:nvPr>
        </p:nvSpPr>
        <p:spPr/>
        <p:txBody>
          <a:bodyPr/>
          <a:lstStyle/>
          <a:p>
            <a:fld id="{C7C65D33-7F53-4889-B0D9-8DEB81B770E6}" type="slidenum">
              <a:rPr kumimoji="1" lang="ja-JP" altLang="en-US" smtClean="0"/>
              <a:t>1</a:t>
            </a:fld>
            <a:endParaRPr kumimoji="1" lang="ja-JP" altLang="en-US"/>
          </a:p>
        </p:txBody>
      </p:sp>
    </p:spTree>
    <p:extLst>
      <p:ext uri="{BB962C8B-B14F-4D97-AF65-F5344CB8AC3E}">
        <p14:creationId xmlns:p14="http://schemas.microsoft.com/office/powerpoint/2010/main" val="3972589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1140776" y="1591596"/>
            <a:ext cx="5819775" cy="4705350"/>
          </a:xfrm>
          <a:prstGeom prst="rect">
            <a:avLst/>
          </a:prstGeom>
        </p:spPr>
      </p:pic>
      <p:sp>
        <p:nvSpPr>
          <p:cNvPr id="2" name="タイトル 1"/>
          <p:cNvSpPr>
            <a:spLocks noGrp="1"/>
          </p:cNvSpPr>
          <p:nvPr>
            <p:ph type="title"/>
          </p:nvPr>
        </p:nvSpPr>
        <p:spPr/>
        <p:txBody>
          <a:bodyPr/>
          <a:lstStyle/>
          <a:p>
            <a:r>
              <a:rPr kumimoji="1" lang="en-US" altLang="ja-JP" dirty="0" smtClean="0"/>
              <a:t>Borderless adjustment setting</a:t>
            </a:r>
            <a:endParaRPr kumimoji="1" lang="ja-JP" altLang="en-US" dirty="0"/>
          </a:p>
        </p:txBody>
      </p:sp>
      <p:sp>
        <p:nvSpPr>
          <p:cNvPr id="4" name="スライド番号プレースホルダー 3"/>
          <p:cNvSpPr>
            <a:spLocks noGrp="1"/>
          </p:cNvSpPr>
          <p:nvPr>
            <p:ph type="sldNum" sz="quarter" idx="12"/>
          </p:nvPr>
        </p:nvSpPr>
        <p:spPr>
          <a:xfrm>
            <a:off x="8610599" y="5687045"/>
            <a:ext cx="2829339" cy="365125"/>
          </a:xfrm>
        </p:spPr>
        <p:txBody>
          <a:bodyPr/>
          <a:lstStyle/>
          <a:p>
            <a:fld id="{C7C65D33-7F53-4889-B0D9-8DEB81B770E6}" type="slidenum">
              <a:rPr kumimoji="1" lang="ja-JP" altLang="en-US" smtClean="0"/>
              <a:t>2</a:t>
            </a:fld>
            <a:endParaRPr kumimoji="1" lang="ja-JP" altLang="en-US" dirty="0"/>
          </a:p>
        </p:txBody>
      </p:sp>
      <p:sp>
        <p:nvSpPr>
          <p:cNvPr id="6" name="正方形/長方形 5"/>
          <p:cNvSpPr/>
          <p:nvPr/>
        </p:nvSpPr>
        <p:spPr>
          <a:xfrm>
            <a:off x="3409406" y="3999309"/>
            <a:ext cx="3455247" cy="510381"/>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b="1" dirty="0">
              <a:latin typeface="Arial" panose="020B0604020202020204" pitchFamily="34" charset="0"/>
              <a:cs typeface="Arial" panose="020B0604020202020204" pitchFamily="34" charset="0"/>
            </a:endParaRPr>
          </a:p>
        </p:txBody>
      </p:sp>
      <p:sp>
        <p:nvSpPr>
          <p:cNvPr id="8" name="正方形/長方形 7"/>
          <p:cNvSpPr/>
          <p:nvPr/>
        </p:nvSpPr>
        <p:spPr>
          <a:xfrm>
            <a:off x="7480704" y="1721300"/>
            <a:ext cx="2464775" cy="14970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7627085" y="1828455"/>
            <a:ext cx="2200597" cy="1282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p:cNvSpPr/>
          <p:nvPr/>
        </p:nvSpPr>
        <p:spPr>
          <a:xfrm>
            <a:off x="8516821" y="2070152"/>
            <a:ext cx="327470" cy="267494"/>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8446970" y="2350126"/>
            <a:ext cx="471557" cy="614979"/>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9822545" y="1721299"/>
            <a:ext cx="131405" cy="1462825"/>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b="1" dirty="0">
              <a:latin typeface="Arial" panose="020B0604020202020204" pitchFamily="34" charset="0"/>
              <a:cs typeface="Arial" panose="020B0604020202020204" pitchFamily="34" charset="0"/>
            </a:endParaRPr>
          </a:p>
        </p:txBody>
      </p:sp>
      <p:sp>
        <p:nvSpPr>
          <p:cNvPr id="17" name="正方形/長方形 16"/>
          <p:cNvSpPr/>
          <p:nvPr/>
        </p:nvSpPr>
        <p:spPr>
          <a:xfrm>
            <a:off x="7517995" y="1721298"/>
            <a:ext cx="2426311" cy="107157"/>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b="1" dirty="0">
              <a:latin typeface="Arial" panose="020B0604020202020204" pitchFamily="34" charset="0"/>
              <a:cs typeface="Arial" panose="020B0604020202020204" pitchFamily="34" charset="0"/>
            </a:endParaRPr>
          </a:p>
        </p:txBody>
      </p:sp>
      <p:sp>
        <p:nvSpPr>
          <p:cNvPr id="18" name="正方形/長方形 17"/>
          <p:cNvSpPr/>
          <p:nvPr/>
        </p:nvSpPr>
        <p:spPr>
          <a:xfrm>
            <a:off x="7499681" y="1738393"/>
            <a:ext cx="131405" cy="1462825"/>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b="1" dirty="0">
              <a:latin typeface="Arial" panose="020B0604020202020204" pitchFamily="34" charset="0"/>
              <a:cs typeface="Arial" panose="020B0604020202020204" pitchFamily="34" charset="0"/>
            </a:endParaRPr>
          </a:p>
        </p:txBody>
      </p:sp>
      <p:sp>
        <p:nvSpPr>
          <p:cNvPr id="19" name="正方形/長方形 18"/>
          <p:cNvSpPr/>
          <p:nvPr/>
        </p:nvSpPr>
        <p:spPr>
          <a:xfrm>
            <a:off x="7517995" y="3121998"/>
            <a:ext cx="2426311" cy="107157"/>
          </a:xfrm>
          <a:prstGeom prst="rect">
            <a:avLst/>
          </a:prstGeom>
          <a:noFill/>
          <a:ln w="5715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b="1" dirty="0">
              <a:latin typeface="Arial" panose="020B0604020202020204" pitchFamily="34" charset="0"/>
              <a:cs typeface="Arial" panose="020B0604020202020204" pitchFamily="34" charset="0"/>
            </a:endParaRPr>
          </a:p>
        </p:txBody>
      </p:sp>
      <p:sp>
        <p:nvSpPr>
          <p:cNvPr id="3" name="テキスト ボックス 2"/>
          <p:cNvSpPr txBox="1"/>
          <p:nvPr/>
        </p:nvSpPr>
        <p:spPr>
          <a:xfrm>
            <a:off x="7263126" y="3631189"/>
            <a:ext cx="4102209" cy="2862322"/>
          </a:xfrm>
          <a:prstGeom prst="rect">
            <a:avLst/>
          </a:prstGeom>
          <a:noFill/>
        </p:spPr>
        <p:txBody>
          <a:bodyPr wrap="square" rtlCol="0">
            <a:spAutoFit/>
          </a:bodyPr>
          <a:lstStyle/>
          <a:p>
            <a:r>
              <a:rPr lang="en-US" altLang="ja-JP" b="1" dirty="0" smtClean="0"/>
              <a:t>Amount of extension</a:t>
            </a:r>
          </a:p>
          <a:p>
            <a:endParaRPr lang="en-US" altLang="ja-JP" b="1" dirty="0"/>
          </a:p>
          <a:p>
            <a:r>
              <a:rPr lang="en-US" altLang="ja-JP" sz="1600" dirty="0" smtClean="0"/>
              <a:t>At </a:t>
            </a:r>
            <a:r>
              <a:rPr lang="en-US" altLang="ja-JP" sz="1600" dirty="0"/>
              <a:t>the time of borderless printing, white margins may possibly be printed at the border area due to paper skew. This setting is to suppress that possible white margin. If it is set larger, more coverage is guaranteed. If you want to reduce the image loss, make it smaller.</a:t>
            </a:r>
          </a:p>
          <a:p>
            <a:r>
              <a:rPr lang="en-US" altLang="ja-JP" sz="1600" dirty="0"/>
              <a:t>The setting is valid only when the margin of media-col = 0 (no border).</a:t>
            </a:r>
          </a:p>
        </p:txBody>
      </p:sp>
    </p:spTree>
    <p:extLst>
      <p:ext uri="{BB962C8B-B14F-4D97-AF65-F5344CB8AC3E}">
        <p14:creationId xmlns:p14="http://schemas.microsoft.com/office/powerpoint/2010/main" val="3400255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Unidirectional Printing</a:t>
            </a:r>
          </a:p>
        </p:txBody>
      </p:sp>
      <p:pic>
        <p:nvPicPr>
          <p:cNvPr id="5" name="コンテンツ プレースホルダー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46046" y="1838380"/>
            <a:ext cx="6061926" cy="4517970"/>
          </a:xfrm>
        </p:spPr>
      </p:pic>
      <p:sp>
        <p:nvSpPr>
          <p:cNvPr id="4" name="スライド番号プレースホルダー 3"/>
          <p:cNvSpPr>
            <a:spLocks noGrp="1"/>
          </p:cNvSpPr>
          <p:nvPr>
            <p:ph type="sldNum" sz="quarter" idx="12"/>
          </p:nvPr>
        </p:nvSpPr>
        <p:spPr/>
        <p:txBody>
          <a:bodyPr/>
          <a:lstStyle/>
          <a:p>
            <a:fld id="{C7C65D33-7F53-4889-B0D9-8DEB81B770E6}" type="slidenum">
              <a:rPr kumimoji="1" lang="ja-JP" altLang="en-US" smtClean="0"/>
              <a:t>3</a:t>
            </a:fld>
            <a:endParaRPr kumimoji="1" lang="ja-JP" altLang="en-US"/>
          </a:p>
        </p:txBody>
      </p:sp>
      <p:sp>
        <p:nvSpPr>
          <p:cNvPr id="6" name="テキスト ボックス 5"/>
          <p:cNvSpPr txBox="1"/>
          <p:nvPr/>
        </p:nvSpPr>
        <p:spPr>
          <a:xfrm>
            <a:off x="6978868" y="1838380"/>
            <a:ext cx="4056993" cy="2031325"/>
          </a:xfrm>
          <a:prstGeom prst="rect">
            <a:avLst/>
          </a:prstGeom>
          <a:noFill/>
        </p:spPr>
        <p:txBody>
          <a:bodyPr wrap="square" rtlCol="0">
            <a:spAutoFit/>
          </a:bodyPr>
          <a:lstStyle/>
          <a:p>
            <a:r>
              <a:rPr lang="en-US" altLang="ja-JP" b="1" dirty="0"/>
              <a:t>Unidirectional </a:t>
            </a:r>
            <a:r>
              <a:rPr lang="en-US" altLang="ja-JP" b="1" dirty="0" smtClean="0"/>
              <a:t>Printing</a:t>
            </a:r>
          </a:p>
          <a:p>
            <a:endParaRPr lang="en-US" altLang="ja-JP" dirty="0" smtClean="0"/>
          </a:p>
          <a:p>
            <a:r>
              <a:rPr lang="en-US" altLang="ja-JP" dirty="0" smtClean="0"/>
              <a:t>In long format printing, uneven </a:t>
            </a:r>
            <a:r>
              <a:rPr lang="en-US" altLang="ja-JP" dirty="0"/>
              <a:t>coloring and line shifts </a:t>
            </a:r>
            <a:r>
              <a:rPr lang="en-US" altLang="ja-JP" dirty="0" smtClean="0"/>
              <a:t>may happen during </a:t>
            </a:r>
            <a:r>
              <a:rPr lang="en-US" altLang="ja-JP" dirty="0"/>
              <a:t>printing</a:t>
            </a:r>
            <a:r>
              <a:rPr lang="en-US" altLang="ja-JP" dirty="0" smtClean="0"/>
              <a:t>.</a:t>
            </a:r>
          </a:p>
          <a:p>
            <a:r>
              <a:rPr lang="en-US" altLang="ja-JP" dirty="0" smtClean="0"/>
              <a:t>Unidirectional printing works to avoid that problem.</a:t>
            </a:r>
            <a:endParaRPr lang="en-US" altLang="ja-JP" dirty="0"/>
          </a:p>
        </p:txBody>
      </p:sp>
      <p:sp>
        <p:nvSpPr>
          <p:cNvPr id="13" name="正方形/長方形 12"/>
          <p:cNvSpPr/>
          <p:nvPr/>
        </p:nvSpPr>
        <p:spPr>
          <a:xfrm>
            <a:off x="4876800" y="4561114"/>
            <a:ext cx="1415143"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4714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Eliminate </a:t>
            </a:r>
            <a:r>
              <a:rPr lang="en-US" altLang="ja-JP" dirty="0"/>
              <a:t>Upper and Lower </a:t>
            </a:r>
            <a:r>
              <a:rPr lang="en-US" altLang="ja-JP" dirty="0" smtClean="0"/>
              <a:t>Margins</a:t>
            </a:r>
            <a:endParaRPr kumimoji="1" lang="ja-JP" altLang="en-US" dirty="0"/>
          </a:p>
        </p:txBody>
      </p:sp>
      <p:sp>
        <p:nvSpPr>
          <p:cNvPr id="4" name="スライド番号プレースホルダー 3"/>
          <p:cNvSpPr>
            <a:spLocks noGrp="1"/>
          </p:cNvSpPr>
          <p:nvPr>
            <p:ph type="sldNum" sz="quarter" idx="12"/>
          </p:nvPr>
        </p:nvSpPr>
        <p:spPr/>
        <p:txBody>
          <a:bodyPr/>
          <a:lstStyle/>
          <a:p>
            <a:fld id="{C7C65D33-7F53-4889-B0D9-8DEB81B770E6}" type="slidenum">
              <a:rPr kumimoji="1" lang="ja-JP" altLang="en-US" smtClean="0"/>
              <a:t>4</a:t>
            </a:fld>
            <a:endParaRPr kumimoji="1" lang="ja-JP" altLang="en-US"/>
          </a:p>
        </p:txBody>
      </p:sp>
      <p:sp>
        <p:nvSpPr>
          <p:cNvPr id="5" name="正方形/長方形 4"/>
          <p:cNvSpPr/>
          <p:nvPr/>
        </p:nvSpPr>
        <p:spPr>
          <a:xfrm>
            <a:off x="2477438" y="1855099"/>
            <a:ext cx="1376856" cy="16606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 name="正方形/長方形 5"/>
          <p:cNvSpPr/>
          <p:nvPr/>
        </p:nvSpPr>
        <p:spPr>
          <a:xfrm>
            <a:off x="2688770" y="1949692"/>
            <a:ext cx="936173" cy="14294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600" dirty="0" smtClean="0">
                <a:solidFill>
                  <a:schemeClr val="tx1"/>
                </a:solidFill>
              </a:rPr>
              <a:t>R</a:t>
            </a:r>
            <a:endParaRPr kumimoji="1" lang="ja-JP" altLang="en-US" sz="9600" dirty="0">
              <a:solidFill>
                <a:schemeClr val="tx1"/>
              </a:solidFill>
            </a:endParaRPr>
          </a:p>
        </p:txBody>
      </p:sp>
      <p:sp>
        <p:nvSpPr>
          <p:cNvPr id="16" name="下矢印 15"/>
          <p:cNvSpPr/>
          <p:nvPr/>
        </p:nvSpPr>
        <p:spPr>
          <a:xfrm>
            <a:off x="2837793" y="3878317"/>
            <a:ext cx="587445" cy="3993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8708572" y="2038405"/>
            <a:ext cx="2797627" cy="2308324"/>
          </a:xfrm>
          <a:prstGeom prst="rect">
            <a:avLst/>
          </a:prstGeom>
          <a:noFill/>
        </p:spPr>
        <p:txBody>
          <a:bodyPr wrap="square" rtlCol="0">
            <a:spAutoFit/>
          </a:bodyPr>
          <a:lstStyle/>
          <a:p>
            <a:r>
              <a:rPr lang="en-US" altLang="ja-JP" b="1" dirty="0" smtClean="0"/>
              <a:t>Eliminate the margins </a:t>
            </a:r>
          </a:p>
          <a:p>
            <a:endParaRPr lang="en-US" altLang="ja-JP" dirty="0"/>
          </a:p>
          <a:p>
            <a:r>
              <a:rPr lang="en-US" altLang="ja-JP" dirty="0" smtClean="0"/>
              <a:t>When </a:t>
            </a:r>
            <a:r>
              <a:rPr lang="en-US" altLang="ja-JP" dirty="0"/>
              <a:t>printing on roll paper, </a:t>
            </a:r>
            <a:r>
              <a:rPr lang="en-US" altLang="ja-JP" dirty="0" smtClean="0"/>
              <a:t>a user can </a:t>
            </a:r>
            <a:r>
              <a:rPr lang="en-US" altLang="ja-JP" dirty="0"/>
              <a:t>save paper by eliminating the upper and lower margins when </a:t>
            </a:r>
            <a:r>
              <a:rPr lang="en-US" altLang="ja-JP" dirty="0" smtClean="0"/>
              <a:t>printing</a:t>
            </a:r>
            <a:r>
              <a:rPr lang="en-US" altLang="ja-JP" dirty="0"/>
              <a:t> </a:t>
            </a:r>
            <a:r>
              <a:rPr lang="en-US" altLang="ja-JP" dirty="0" smtClean="0"/>
              <a:t>with this setting.</a:t>
            </a:r>
          </a:p>
        </p:txBody>
      </p:sp>
      <p:pic>
        <p:nvPicPr>
          <p:cNvPr id="22" name="図 21"/>
          <p:cNvPicPr>
            <a:picLocks noChangeAspect="1"/>
          </p:cNvPicPr>
          <p:nvPr/>
        </p:nvPicPr>
        <p:blipFill>
          <a:blip r:embed="rId3"/>
          <a:stretch>
            <a:fillRect/>
          </a:stretch>
        </p:blipFill>
        <p:spPr>
          <a:xfrm>
            <a:off x="5457521" y="1476563"/>
            <a:ext cx="2597908" cy="2417706"/>
          </a:xfrm>
          <a:prstGeom prst="rect">
            <a:avLst/>
          </a:prstGeom>
        </p:spPr>
      </p:pic>
      <p:pic>
        <p:nvPicPr>
          <p:cNvPr id="23" name="図 22"/>
          <p:cNvPicPr>
            <a:picLocks noChangeAspect="1"/>
          </p:cNvPicPr>
          <p:nvPr/>
        </p:nvPicPr>
        <p:blipFill>
          <a:blip r:embed="rId4"/>
          <a:stretch>
            <a:fillRect/>
          </a:stretch>
        </p:blipFill>
        <p:spPr>
          <a:xfrm>
            <a:off x="5457521" y="4223875"/>
            <a:ext cx="2597908" cy="2403811"/>
          </a:xfrm>
          <a:prstGeom prst="rect">
            <a:avLst/>
          </a:prstGeom>
        </p:spPr>
      </p:pic>
      <p:sp>
        <p:nvSpPr>
          <p:cNvPr id="24" name="正方形/長方形 23"/>
          <p:cNvSpPr/>
          <p:nvPr/>
        </p:nvSpPr>
        <p:spPr>
          <a:xfrm>
            <a:off x="2477438" y="4794242"/>
            <a:ext cx="1376856" cy="1660635"/>
          </a:xfrm>
          <a:prstGeom prst="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5" name="正方形/長方形 24"/>
          <p:cNvSpPr/>
          <p:nvPr/>
        </p:nvSpPr>
        <p:spPr>
          <a:xfrm>
            <a:off x="2688770" y="4888835"/>
            <a:ext cx="936173" cy="14294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600" dirty="0" smtClean="0">
                <a:solidFill>
                  <a:schemeClr val="tx1"/>
                </a:solidFill>
              </a:rPr>
              <a:t>R</a:t>
            </a:r>
            <a:endParaRPr kumimoji="1" lang="ja-JP" altLang="en-US" sz="9600" dirty="0">
              <a:solidFill>
                <a:schemeClr val="tx1"/>
              </a:solidFill>
            </a:endParaRPr>
          </a:p>
        </p:txBody>
      </p:sp>
      <p:sp>
        <p:nvSpPr>
          <p:cNvPr id="26" name="正方形/長方形 25"/>
          <p:cNvSpPr/>
          <p:nvPr/>
        </p:nvSpPr>
        <p:spPr>
          <a:xfrm>
            <a:off x="2489075" y="5018314"/>
            <a:ext cx="1376856" cy="10232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Tree>
    <p:extLst>
      <p:ext uri="{BB962C8B-B14F-4D97-AF65-F5344CB8AC3E}">
        <p14:creationId xmlns:p14="http://schemas.microsoft.com/office/powerpoint/2010/main" val="1533623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Banner</a:t>
            </a:r>
            <a:r>
              <a:rPr kumimoji="1" lang="ja-JP" altLang="en-US" dirty="0" smtClean="0"/>
              <a:t> </a:t>
            </a:r>
            <a:r>
              <a:rPr kumimoji="1" lang="en-US" altLang="ja-JP" dirty="0" smtClean="0"/>
              <a:t>printing</a:t>
            </a:r>
            <a:endParaRPr kumimoji="1" lang="ja-JP" altLang="en-US" dirty="0"/>
          </a:p>
        </p:txBody>
      </p:sp>
      <p:sp>
        <p:nvSpPr>
          <p:cNvPr id="4" name="スライド番号プレースホルダー 3"/>
          <p:cNvSpPr>
            <a:spLocks noGrp="1"/>
          </p:cNvSpPr>
          <p:nvPr>
            <p:ph type="sldNum" sz="quarter" idx="12"/>
          </p:nvPr>
        </p:nvSpPr>
        <p:spPr/>
        <p:txBody>
          <a:bodyPr/>
          <a:lstStyle/>
          <a:p>
            <a:fld id="{C7C65D33-7F53-4889-B0D9-8DEB81B770E6}" type="slidenum">
              <a:rPr kumimoji="1" lang="ja-JP" altLang="en-US" smtClean="0"/>
              <a:t>5</a:t>
            </a:fld>
            <a:endParaRPr kumimoji="1" lang="ja-JP" altLang="en-US"/>
          </a:p>
        </p:txBody>
      </p:sp>
      <p:sp>
        <p:nvSpPr>
          <p:cNvPr id="17" name="テキスト ボックス 16"/>
          <p:cNvSpPr txBox="1"/>
          <p:nvPr/>
        </p:nvSpPr>
        <p:spPr>
          <a:xfrm>
            <a:off x="6526923" y="1794314"/>
            <a:ext cx="4477407" cy="1754326"/>
          </a:xfrm>
          <a:prstGeom prst="rect">
            <a:avLst/>
          </a:prstGeom>
          <a:noFill/>
        </p:spPr>
        <p:txBody>
          <a:bodyPr wrap="square" rtlCol="0">
            <a:spAutoFit/>
          </a:bodyPr>
          <a:lstStyle/>
          <a:p>
            <a:r>
              <a:rPr lang="en-US" altLang="ja-JP" b="1" dirty="0" smtClean="0"/>
              <a:t>Banner printing</a:t>
            </a:r>
          </a:p>
          <a:p>
            <a:endParaRPr lang="en-US" altLang="ja-JP" dirty="0"/>
          </a:p>
          <a:p>
            <a:r>
              <a:rPr lang="en-US" altLang="ja-JP" dirty="0"/>
              <a:t>When printing on roll </a:t>
            </a:r>
            <a:r>
              <a:rPr lang="en-US" altLang="ja-JP" dirty="0" smtClean="0"/>
              <a:t>paper, a user </a:t>
            </a:r>
            <a:r>
              <a:rPr lang="en-US" altLang="ja-JP" dirty="0"/>
              <a:t>can print multiple pages as a single continuous </a:t>
            </a:r>
            <a:r>
              <a:rPr lang="en-US" altLang="ja-JP" dirty="0" smtClean="0"/>
              <a:t>image </a:t>
            </a:r>
            <a:r>
              <a:rPr lang="en-US" altLang="ja-JP" dirty="0"/>
              <a:t>without margins between </a:t>
            </a:r>
            <a:r>
              <a:rPr lang="en-US" altLang="ja-JP" dirty="0" smtClean="0"/>
              <a:t>pages with this setting.</a:t>
            </a:r>
            <a:endParaRPr lang="ja-JP" altLang="en-US" dirty="0"/>
          </a:p>
        </p:txBody>
      </p:sp>
      <p:pic>
        <p:nvPicPr>
          <p:cNvPr id="25" name="図 24"/>
          <p:cNvPicPr>
            <a:picLocks noChangeAspect="1"/>
          </p:cNvPicPr>
          <p:nvPr/>
        </p:nvPicPr>
        <p:blipFill>
          <a:blip r:embed="rId3"/>
          <a:stretch>
            <a:fillRect/>
          </a:stretch>
        </p:blipFill>
        <p:spPr>
          <a:xfrm>
            <a:off x="644978" y="1690687"/>
            <a:ext cx="5792960" cy="4024313"/>
          </a:xfrm>
          <a:prstGeom prst="rect">
            <a:avLst/>
          </a:prstGeom>
        </p:spPr>
      </p:pic>
    </p:spTree>
    <p:extLst>
      <p:ext uri="{BB962C8B-B14F-4D97-AF65-F5344CB8AC3E}">
        <p14:creationId xmlns:p14="http://schemas.microsoft.com/office/powerpoint/2010/main" val="2117274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Image Composite print</a:t>
            </a:r>
            <a:endParaRPr kumimoji="1" lang="ja-JP" altLang="en-US" dirty="0"/>
          </a:p>
        </p:txBody>
      </p:sp>
      <p:sp>
        <p:nvSpPr>
          <p:cNvPr id="4" name="スライド番号プレースホルダー 3"/>
          <p:cNvSpPr>
            <a:spLocks noGrp="1"/>
          </p:cNvSpPr>
          <p:nvPr>
            <p:ph type="sldNum" sz="quarter" idx="12"/>
          </p:nvPr>
        </p:nvSpPr>
        <p:spPr/>
        <p:txBody>
          <a:bodyPr/>
          <a:lstStyle/>
          <a:p>
            <a:fld id="{C7C65D33-7F53-4889-B0D9-8DEB81B770E6}" type="slidenum">
              <a:rPr kumimoji="1" lang="ja-JP" altLang="en-US" smtClean="0"/>
              <a:t>6</a:t>
            </a:fld>
            <a:endParaRPr kumimoji="1" lang="ja-JP" altLang="en-US"/>
          </a:p>
        </p:txBody>
      </p:sp>
      <p:pic>
        <p:nvPicPr>
          <p:cNvPr id="30" name="Picture 7" descr="C:\Users\110981\Desktop\クリップアート\01icon-人物-01.png"/>
          <p:cNvPicPr>
            <a:picLocks noChangeAspect="1" noChangeArrowheads="1"/>
          </p:cNvPicPr>
          <p:nvPr/>
        </p:nvPicPr>
        <p:blipFill>
          <a:blip r:embed="rId2" cstate="print"/>
          <a:stretch>
            <a:fillRect/>
          </a:stretch>
        </p:blipFill>
        <p:spPr bwMode="auto">
          <a:xfrm>
            <a:off x="2516909" y="1947375"/>
            <a:ext cx="953292" cy="953292"/>
          </a:xfrm>
          <a:prstGeom prst="rect">
            <a:avLst/>
          </a:prstGeom>
          <a:noFill/>
        </p:spPr>
      </p:pic>
      <p:pic>
        <p:nvPicPr>
          <p:cNvPr id="31" name="Picture 11" descr="C:\Users\110981\Desktop\クリップアート\01icon-人物-05.png"/>
          <p:cNvPicPr>
            <a:picLocks noChangeAspect="1" noChangeArrowheads="1"/>
          </p:cNvPicPr>
          <p:nvPr/>
        </p:nvPicPr>
        <p:blipFill>
          <a:blip r:embed="rId3" cstate="print"/>
          <a:stretch>
            <a:fillRect/>
          </a:stretch>
        </p:blipFill>
        <p:spPr bwMode="auto">
          <a:xfrm>
            <a:off x="4341698" y="1947375"/>
            <a:ext cx="1083921" cy="1083921"/>
          </a:xfrm>
          <a:prstGeom prst="rect">
            <a:avLst/>
          </a:prstGeom>
          <a:noFill/>
        </p:spPr>
      </p:pic>
      <p:cxnSp>
        <p:nvCxnSpPr>
          <p:cNvPr id="32" name="直線矢印コネクタ 31"/>
          <p:cNvCxnSpPr/>
          <p:nvPr/>
        </p:nvCxnSpPr>
        <p:spPr>
          <a:xfrm>
            <a:off x="3643802" y="2519667"/>
            <a:ext cx="697896"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786323" y="2410810"/>
            <a:ext cx="556985" cy="783771"/>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b="1" dirty="0"/>
          </a:p>
        </p:txBody>
      </p:sp>
      <p:pic>
        <p:nvPicPr>
          <p:cNvPr id="34" name="Picture 6" descr="C:\Users\110981\Desktop\クリップアート\01icon-人物-06.png"/>
          <p:cNvPicPr>
            <a:picLocks noChangeAspect="1" noChangeArrowheads="1"/>
          </p:cNvPicPr>
          <p:nvPr/>
        </p:nvPicPr>
        <p:blipFill>
          <a:blip r:embed="rId4" cstate="print"/>
          <a:stretch>
            <a:fillRect/>
          </a:stretch>
        </p:blipFill>
        <p:spPr bwMode="auto">
          <a:xfrm>
            <a:off x="1761824" y="2478196"/>
            <a:ext cx="611740" cy="611740"/>
          </a:xfrm>
          <a:prstGeom prst="rect">
            <a:avLst/>
          </a:prstGeom>
          <a:noFill/>
        </p:spPr>
      </p:pic>
      <p:sp>
        <p:nvSpPr>
          <p:cNvPr id="35" name="正方形/長方形 34"/>
          <p:cNvSpPr/>
          <p:nvPr/>
        </p:nvSpPr>
        <p:spPr>
          <a:xfrm>
            <a:off x="5731790" y="2306165"/>
            <a:ext cx="556985" cy="783771"/>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b="1" dirty="0"/>
          </a:p>
        </p:txBody>
      </p:sp>
      <p:pic>
        <p:nvPicPr>
          <p:cNvPr id="36" name="Picture 6" descr="C:\Users\110981\Desktop\クリップアート\01icon-人物-06.png"/>
          <p:cNvPicPr>
            <a:picLocks noChangeAspect="1" noChangeArrowheads="1"/>
          </p:cNvPicPr>
          <p:nvPr/>
        </p:nvPicPr>
        <p:blipFill>
          <a:blip r:embed="rId4" cstate="print"/>
          <a:stretch>
            <a:fillRect/>
          </a:stretch>
        </p:blipFill>
        <p:spPr bwMode="auto">
          <a:xfrm>
            <a:off x="5696086" y="2421954"/>
            <a:ext cx="619168" cy="619168"/>
          </a:xfrm>
          <a:prstGeom prst="rect">
            <a:avLst/>
          </a:prstGeom>
          <a:noFill/>
        </p:spPr>
      </p:pic>
      <p:sp>
        <p:nvSpPr>
          <p:cNvPr id="37" name="正方形/長方形 36"/>
          <p:cNvSpPr/>
          <p:nvPr/>
        </p:nvSpPr>
        <p:spPr>
          <a:xfrm>
            <a:off x="6601463" y="2306165"/>
            <a:ext cx="556985" cy="783771"/>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b="1" dirty="0"/>
          </a:p>
        </p:txBody>
      </p:sp>
      <p:pic>
        <p:nvPicPr>
          <p:cNvPr id="38" name="Picture 6" descr="C:\Users\110981\Desktop\クリップアート\01icon-人物-06.png"/>
          <p:cNvPicPr>
            <a:picLocks noChangeAspect="1" noChangeArrowheads="1"/>
          </p:cNvPicPr>
          <p:nvPr/>
        </p:nvPicPr>
        <p:blipFill>
          <a:blip r:embed="rId4" cstate="print"/>
          <a:stretch>
            <a:fillRect/>
          </a:stretch>
        </p:blipFill>
        <p:spPr bwMode="auto">
          <a:xfrm>
            <a:off x="6565759" y="2421954"/>
            <a:ext cx="619168" cy="619168"/>
          </a:xfrm>
          <a:prstGeom prst="rect">
            <a:avLst/>
          </a:prstGeom>
          <a:noFill/>
        </p:spPr>
      </p:pic>
      <p:sp>
        <p:nvSpPr>
          <p:cNvPr id="39" name="正方形/長方形 38"/>
          <p:cNvSpPr/>
          <p:nvPr/>
        </p:nvSpPr>
        <p:spPr>
          <a:xfrm>
            <a:off x="7471136" y="2306165"/>
            <a:ext cx="556985" cy="783771"/>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b="1" dirty="0"/>
          </a:p>
        </p:txBody>
      </p:sp>
      <p:pic>
        <p:nvPicPr>
          <p:cNvPr id="40" name="Picture 6" descr="C:\Users\110981\Desktop\クリップアート\01icon-人物-06.png"/>
          <p:cNvPicPr>
            <a:picLocks noChangeAspect="1" noChangeArrowheads="1"/>
          </p:cNvPicPr>
          <p:nvPr/>
        </p:nvPicPr>
        <p:blipFill>
          <a:blip r:embed="rId4" cstate="print"/>
          <a:stretch>
            <a:fillRect/>
          </a:stretch>
        </p:blipFill>
        <p:spPr bwMode="auto">
          <a:xfrm>
            <a:off x="7435432" y="2421954"/>
            <a:ext cx="619168" cy="619168"/>
          </a:xfrm>
          <a:prstGeom prst="rect">
            <a:avLst/>
          </a:prstGeom>
          <a:noFill/>
        </p:spPr>
      </p:pic>
      <p:sp>
        <p:nvSpPr>
          <p:cNvPr id="41" name="正方形/長方形 40"/>
          <p:cNvSpPr/>
          <p:nvPr/>
        </p:nvSpPr>
        <p:spPr>
          <a:xfrm>
            <a:off x="8340809" y="2306165"/>
            <a:ext cx="556985" cy="783771"/>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b="1" dirty="0"/>
          </a:p>
        </p:txBody>
      </p:sp>
      <p:sp>
        <p:nvSpPr>
          <p:cNvPr id="42" name="テキスト ボックス 41"/>
          <p:cNvSpPr txBox="1"/>
          <p:nvPr/>
        </p:nvSpPr>
        <p:spPr>
          <a:xfrm rot="18000000">
            <a:off x="5627633" y="2605133"/>
            <a:ext cx="786002" cy="165527"/>
          </a:xfrm>
          <a:prstGeom prst="rect">
            <a:avLst/>
          </a:prstGeom>
          <a:noFill/>
          <a:ln>
            <a:solidFill>
              <a:schemeClr val="bg1">
                <a:lumMod val="75000"/>
              </a:schemeClr>
            </a:solidFill>
          </a:ln>
        </p:spPr>
        <p:txBody>
          <a:bodyPr wrap="none" rtlCol="0" anchor="ctr">
            <a:noAutofit/>
          </a:bodyPr>
          <a:lstStyle/>
          <a:p>
            <a:pPr algn="ctr"/>
            <a:r>
              <a:rPr kumimoji="1" lang="en-US" altLang="ja-JP" sz="700" b="1" dirty="0" smtClean="0">
                <a:latin typeface="+mn-ea"/>
              </a:rPr>
              <a:t>Confidential</a:t>
            </a:r>
            <a:endParaRPr kumimoji="1" lang="ja-JP" altLang="en-US" sz="700" b="1" dirty="0" err="1" smtClean="0">
              <a:latin typeface="+mn-ea"/>
            </a:endParaRPr>
          </a:p>
        </p:txBody>
      </p:sp>
      <p:sp>
        <p:nvSpPr>
          <p:cNvPr id="43" name="テキスト ボックス 42"/>
          <p:cNvSpPr txBox="1"/>
          <p:nvPr/>
        </p:nvSpPr>
        <p:spPr>
          <a:xfrm>
            <a:off x="6700498" y="2880919"/>
            <a:ext cx="601295" cy="377417"/>
          </a:xfrm>
          <a:prstGeom prst="rect">
            <a:avLst/>
          </a:prstGeom>
          <a:noFill/>
        </p:spPr>
        <p:txBody>
          <a:bodyPr wrap="none" rtlCol="0">
            <a:noAutofit/>
          </a:bodyPr>
          <a:lstStyle/>
          <a:p>
            <a:r>
              <a:rPr kumimoji="1" lang="en-US" altLang="ja-JP" sz="800" b="1" dirty="0" smtClean="0">
                <a:latin typeface="+mn-ea"/>
              </a:rPr>
              <a:t>-</a:t>
            </a:r>
            <a:r>
              <a:rPr kumimoji="1" lang="ja-JP" altLang="en-US" sz="800" b="1" dirty="0" smtClean="0">
                <a:latin typeface="+mn-ea"/>
              </a:rPr>
              <a:t> </a:t>
            </a:r>
            <a:r>
              <a:rPr kumimoji="1" lang="en-US" altLang="ja-JP" sz="800" b="1" dirty="0" smtClean="0">
                <a:latin typeface="+mn-ea"/>
              </a:rPr>
              <a:t>1</a:t>
            </a:r>
            <a:r>
              <a:rPr kumimoji="1" lang="ja-JP" altLang="en-US" sz="800" b="1" dirty="0" smtClean="0">
                <a:latin typeface="+mn-ea"/>
              </a:rPr>
              <a:t> </a:t>
            </a:r>
            <a:r>
              <a:rPr kumimoji="1" lang="en-US" altLang="ja-JP" sz="800" b="1" dirty="0" smtClean="0">
                <a:latin typeface="+mn-ea"/>
              </a:rPr>
              <a:t>-</a:t>
            </a:r>
            <a:endParaRPr kumimoji="1" lang="ja-JP" altLang="en-US" sz="800" b="1" dirty="0" err="1" smtClean="0">
              <a:latin typeface="+mn-ea"/>
            </a:endParaRPr>
          </a:p>
        </p:txBody>
      </p:sp>
      <p:sp>
        <p:nvSpPr>
          <p:cNvPr id="44" name="テキスト ボックス 43"/>
          <p:cNvSpPr txBox="1"/>
          <p:nvPr/>
        </p:nvSpPr>
        <p:spPr>
          <a:xfrm>
            <a:off x="7455046" y="2300626"/>
            <a:ext cx="601295" cy="377417"/>
          </a:xfrm>
          <a:prstGeom prst="rect">
            <a:avLst/>
          </a:prstGeom>
          <a:noFill/>
        </p:spPr>
        <p:txBody>
          <a:bodyPr wrap="none" rtlCol="0">
            <a:noAutofit/>
          </a:bodyPr>
          <a:lstStyle/>
          <a:p>
            <a:r>
              <a:rPr kumimoji="1" lang="en-US" altLang="ja-JP" sz="600" b="1" dirty="0" smtClean="0">
                <a:latin typeface="+mn-ea"/>
              </a:rPr>
              <a:t>Feb.</a:t>
            </a:r>
            <a:r>
              <a:rPr kumimoji="1" lang="ja-JP" altLang="en-US" sz="600" b="1" dirty="0" smtClean="0">
                <a:latin typeface="+mn-ea"/>
              </a:rPr>
              <a:t> </a:t>
            </a:r>
            <a:r>
              <a:rPr kumimoji="1" lang="en-US" altLang="ja-JP" sz="600" b="1" dirty="0" smtClean="0">
                <a:latin typeface="+mn-ea"/>
              </a:rPr>
              <a:t>18th</a:t>
            </a:r>
            <a:endParaRPr kumimoji="1" lang="ja-JP" altLang="en-US" sz="600" b="1" dirty="0" err="1" smtClean="0">
              <a:latin typeface="+mn-ea"/>
            </a:endParaRPr>
          </a:p>
        </p:txBody>
      </p:sp>
      <p:sp>
        <p:nvSpPr>
          <p:cNvPr id="45" name="正方形/長方形 44"/>
          <p:cNvSpPr/>
          <p:nvPr/>
        </p:nvSpPr>
        <p:spPr>
          <a:xfrm rot="16200000">
            <a:off x="8275512" y="2446262"/>
            <a:ext cx="682006" cy="488062"/>
          </a:xfrm>
          <a:prstGeom prst="rect">
            <a:avLst/>
          </a:prstGeom>
          <a:noFill/>
          <a:ln w="6350">
            <a:solidFill>
              <a:schemeClr val="tx1"/>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b="1" dirty="0"/>
          </a:p>
        </p:txBody>
      </p:sp>
      <p:pic>
        <p:nvPicPr>
          <p:cNvPr id="46" name="Picture 6" descr="C:\Users\110981\Desktop\クリップアート\01icon-人物-06.png"/>
          <p:cNvPicPr>
            <a:picLocks noChangeAspect="1" noChangeArrowheads="1"/>
          </p:cNvPicPr>
          <p:nvPr/>
        </p:nvPicPr>
        <p:blipFill>
          <a:blip r:embed="rId4" cstate="print"/>
          <a:stretch>
            <a:fillRect/>
          </a:stretch>
        </p:blipFill>
        <p:spPr bwMode="auto">
          <a:xfrm>
            <a:off x="8340809" y="2452472"/>
            <a:ext cx="578824" cy="578824"/>
          </a:xfrm>
          <a:prstGeom prst="rect">
            <a:avLst/>
          </a:prstGeom>
          <a:noFill/>
        </p:spPr>
      </p:pic>
      <p:sp>
        <p:nvSpPr>
          <p:cNvPr id="47" name="テキスト ボックス 46"/>
          <p:cNvSpPr txBox="1"/>
          <p:nvPr/>
        </p:nvSpPr>
        <p:spPr>
          <a:xfrm>
            <a:off x="1641294" y="2053653"/>
            <a:ext cx="914400" cy="914400"/>
          </a:xfrm>
          <a:prstGeom prst="rect">
            <a:avLst/>
          </a:prstGeom>
          <a:noFill/>
        </p:spPr>
        <p:txBody>
          <a:bodyPr wrap="none" rtlCol="0">
            <a:noAutofit/>
          </a:bodyPr>
          <a:lstStyle/>
          <a:p>
            <a:r>
              <a:rPr kumimoji="1" lang="en-US" altLang="ja-JP" sz="1200" b="1" dirty="0" smtClean="0">
                <a:latin typeface="+mn-ea"/>
              </a:rPr>
              <a:t>original</a:t>
            </a:r>
            <a:endParaRPr kumimoji="1" lang="ja-JP" altLang="en-US" sz="1200" b="1" dirty="0" err="1" smtClean="0">
              <a:latin typeface="+mn-ea"/>
            </a:endParaRPr>
          </a:p>
        </p:txBody>
      </p:sp>
      <p:sp>
        <p:nvSpPr>
          <p:cNvPr id="48" name="テキスト ボックス 47"/>
          <p:cNvSpPr txBox="1"/>
          <p:nvPr/>
        </p:nvSpPr>
        <p:spPr>
          <a:xfrm>
            <a:off x="3715562" y="2220843"/>
            <a:ext cx="914400" cy="914400"/>
          </a:xfrm>
          <a:prstGeom prst="rect">
            <a:avLst/>
          </a:prstGeom>
          <a:noFill/>
        </p:spPr>
        <p:txBody>
          <a:bodyPr wrap="none" rtlCol="0">
            <a:noAutofit/>
          </a:bodyPr>
          <a:lstStyle/>
          <a:p>
            <a:r>
              <a:rPr kumimoji="1" lang="en-US" altLang="ja-JP" sz="1200" b="1" dirty="0" smtClean="0">
                <a:latin typeface="+mn-ea"/>
              </a:rPr>
              <a:t>IPP</a:t>
            </a:r>
            <a:endParaRPr kumimoji="1" lang="ja-JP" altLang="en-US" sz="1200" b="1" dirty="0" err="1" smtClean="0">
              <a:latin typeface="+mn-ea"/>
            </a:endParaRPr>
          </a:p>
        </p:txBody>
      </p:sp>
      <p:sp>
        <p:nvSpPr>
          <p:cNvPr id="49" name="テキスト ボックス 48"/>
          <p:cNvSpPr txBox="1"/>
          <p:nvPr/>
        </p:nvSpPr>
        <p:spPr>
          <a:xfrm>
            <a:off x="5293517" y="1787467"/>
            <a:ext cx="914400" cy="914400"/>
          </a:xfrm>
          <a:prstGeom prst="rect">
            <a:avLst/>
          </a:prstGeom>
          <a:noFill/>
        </p:spPr>
        <p:txBody>
          <a:bodyPr wrap="none" rtlCol="0">
            <a:noAutofit/>
          </a:bodyPr>
          <a:lstStyle/>
          <a:p>
            <a:r>
              <a:rPr kumimoji="1" lang="en-US" altLang="ja-JP" sz="1200" dirty="0" smtClean="0">
                <a:latin typeface="+mn-ea"/>
              </a:rPr>
              <a:t>Output</a:t>
            </a:r>
            <a:endParaRPr kumimoji="1" lang="ja-JP" altLang="en-US" sz="1200" dirty="0" err="1" smtClean="0">
              <a:latin typeface="+mn-ea"/>
            </a:endParaRPr>
          </a:p>
        </p:txBody>
      </p:sp>
      <p:sp>
        <p:nvSpPr>
          <p:cNvPr id="50" name="テキスト ボックス 49"/>
          <p:cNvSpPr txBox="1"/>
          <p:nvPr/>
        </p:nvSpPr>
        <p:spPr>
          <a:xfrm>
            <a:off x="5626327" y="2006935"/>
            <a:ext cx="914400" cy="295637"/>
          </a:xfrm>
          <a:prstGeom prst="rect">
            <a:avLst/>
          </a:prstGeom>
          <a:noFill/>
        </p:spPr>
        <p:txBody>
          <a:bodyPr wrap="none" rtlCol="0">
            <a:noAutofit/>
          </a:bodyPr>
          <a:lstStyle/>
          <a:p>
            <a:r>
              <a:rPr kumimoji="1" lang="en-US" altLang="ja-JP" sz="1200" dirty="0" smtClean="0">
                <a:latin typeface="+mn-ea"/>
              </a:rPr>
              <a:t>Stamp</a:t>
            </a:r>
            <a:endParaRPr kumimoji="1" lang="ja-JP" altLang="en-US" sz="1200" dirty="0" err="1" smtClean="0">
              <a:latin typeface="+mn-ea"/>
            </a:endParaRPr>
          </a:p>
        </p:txBody>
      </p:sp>
      <p:sp>
        <p:nvSpPr>
          <p:cNvPr id="51" name="テキスト ボックス 50"/>
          <p:cNvSpPr txBox="1"/>
          <p:nvPr/>
        </p:nvSpPr>
        <p:spPr>
          <a:xfrm>
            <a:off x="6511225" y="2031342"/>
            <a:ext cx="914400" cy="295637"/>
          </a:xfrm>
          <a:prstGeom prst="rect">
            <a:avLst/>
          </a:prstGeom>
          <a:noFill/>
        </p:spPr>
        <p:txBody>
          <a:bodyPr wrap="none" rtlCol="0">
            <a:noAutofit/>
          </a:bodyPr>
          <a:lstStyle/>
          <a:p>
            <a:r>
              <a:rPr kumimoji="1" lang="en-US" altLang="ja-JP" sz="1200" dirty="0" smtClean="0">
                <a:latin typeface="+mn-ea"/>
              </a:rPr>
              <a:t>Page</a:t>
            </a:r>
            <a:endParaRPr kumimoji="1" lang="ja-JP" altLang="en-US" sz="1200" dirty="0" err="1" smtClean="0">
              <a:latin typeface="+mn-ea"/>
            </a:endParaRPr>
          </a:p>
        </p:txBody>
      </p:sp>
      <p:sp>
        <p:nvSpPr>
          <p:cNvPr id="52" name="テキスト ボックス 51"/>
          <p:cNvSpPr txBox="1"/>
          <p:nvPr/>
        </p:nvSpPr>
        <p:spPr>
          <a:xfrm>
            <a:off x="7396123" y="2055749"/>
            <a:ext cx="914400" cy="295637"/>
          </a:xfrm>
          <a:prstGeom prst="rect">
            <a:avLst/>
          </a:prstGeom>
          <a:noFill/>
        </p:spPr>
        <p:txBody>
          <a:bodyPr wrap="none" rtlCol="0">
            <a:noAutofit/>
          </a:bodyPr>
          <a:lstStyle/>
          <a:p>
            <a:r>
              <a:rPr kumimoji="1" lang="en-US" altLang="ja-JP" sz="1200" dirty="0" smtClean="0">
                <a:latin typeface="+mn-ea"/>
              </a:rPr>
              <a:t>date</a:t>
            </a:r>
            <a:endParaRPr kumimoji="1" lang="ja-JP" altLang="en-US" sz="1200" dirty="0" err="1" smtClean="0">
              <a:latin typeface="+mn-ea"/>
            </a:endParaRPr>
          </a:p>
        </p:txBody>
      </p:sp>
      <p:sp>
        <p:nvSpPr>
          <p:cNvPr id="53" name="テキスト ボックス 52"/>
          <p:cNvSpPr txBox="1"/>
          <p:nvPr/>
        </p:nvSpPr>
        <p:spPr>
          <a:xfrm>
            <a:off x="8324059" y="2053653"/>
            <a:ext cx="914400" cy="295637"/>
          </a:xfrm>
          <a:prstGeom prst="rect">
            <a:avLst/>
          </a:prstGeom>
          <a:noFill/>
        </p:spPr>
        <p:txBody>
          <a:bodyPr wrap="none" rtlCol="0">
            <a:noAutofit/>
          </a:bodyPr>
          <a:lstStyle/>
          <a:p>
            <a:r>
              <a:rPr lang="en-US" altLang="ja-JP" sz="1200" dirty="0" smtClean="0">
                <a:latin typeface="+mn-ea"/>
              </a:rPr>
              <a:t>frame</a:t>
            </a:r>
            <a:endParaRPr kumimoji="1" lang="ja-JP" altLang="en-US" sz="1200" dirty="0" err="1" smtClean="0">
              <a:latin typeface="+mn-ea"/>
            </a:endParaRPr>
          </a:p>
        </p:txBody>
      </p:sp>
      <p:sp>
        <p:nvSpPr>
          <p:cNvPr id="54" name="テキスト ボックス 53"/>
          <p:cNvSpPr txBox="1"/>
          <p:nvPr/>
        </p:nvSpPr>
        <p:spPr>
          <a:xfrm>
            <a:off x="1730510" y="3729645"/>
            <a:ext cx="5087733" cy="2308324"/>
          </a:xfrm>
          <a:prstGeom prst="rect">
            <a:avLst/>
          </a:prstGeom>
          <a:noFill/>
        </p:spPr>
        <p:txBody>
          <a:bodyPr wrap="square" rtlCol="0">
            <a:spAutoFit/>
          </a:bodyPr>
          <a:lstStyle/>
          <a:p>
            <a:r>
              <a:rPr lang="en-US" altLang="ja-JP" b="1" dirty="0" smtClean="0"/>
              <a:t>Image Composite print</a:t>
            </a:r>
          </a:p>
          <a:p>
            <a:endParaRPr lang="en-US" altLang="ja-JP" dirty="0"/>
          </a:p>
          <a:p>
            <a:r>
              <a:rPr lang="en-US" altLang="ja-JP" dirty="0" smtClean="0"/>
              <a:t>This is to </a:t>
            </a:r>
            <a:r>
              <a:rPr lang="en-US" altLang="ja-JP" dirty="0"/>
              <a:t>overlay other images, for example stamp, page number, date stamp, border line, onto the original image </a:t>
            </a:r>
            <a:r>
              <a:rPr lang="en-US" altLang="ja-JP" dirty="0" smtClean="0"/>
              <a:t>at the printer side before printing.</a:t>
            </a:r>
          </a:p>
          <a:p>
            <a:r>
              <a:rPr lang="en-US" altLang="ja-JP" dirty="0" smtClean="0"/>
              <a:t>This function became a basic function recently so should be handled by IPP as well.</a:t>
            </a:r>
            <a:endParaRPr lang="ja-JP" altLang="en-US" dirty="0"/>
          </a:p>
        </p:txBody>
      </p:sp>
    </p:spTree>
    <p:extLst>
      <p:ext uri="{BB962C8B-B14F-4D97-AF65-F5344CB8AC3E}">
        <p14:creationId xmlns:p14="http://schemas.microsoft.com/office/powerpoint/2010/main" val="3841167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1 of composite print</a:t>
            </a:r>
            <a:endParaRPr kumimoji="1" lang="ja-JP" altLang="en-US" dirty="0"/>
          </a:p>
        </p:txBody>
      </p:sp>
      <p:pic>
        <p:nvPicPr>
          <p:cNvPr id="5" name="図 4"/>
          <p:cNvPicPr>
            <a:picLocks noChangeAspect="1"/>
          </p:cNvPicPr>
          <p:nvPr/>
        </p:nvPicPr>
        <p:blipFill>
          <a:blip r:embed="rId2"/>
          <a:stretch>
            <a:fillRect/>
          </a:stretch>
        </p:blipFill>
        <p:spPr>
          <a:xfrm>
            <a:off x="448205" y="2267271"/>
            <a:ext cx="7279191" cy="4400230"/>
          </a:xfrm>
          <a:prstGeom prst="rect">
            <a:avLst/>
          </a:prstGeom>
        </p:spPr>
      </p:pic>
      <p:sp>
        <p:nvSpPr>
          <p:cNvPr id="6" name="正方形/長方形 5"/>
          <p:cNvSpPr/>
          <p:nvPr/>
        </p:nvSpPr>
        <p:spPr>
          <a:xfrm>
            <a:off x="2438400" y="5467350"/>
            <a:ext cx="5162550" cy="81915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33400" y="1794313"/>
            <a:ext cx="2989921" cy="461665"/>
          </a:xfrm>
          <a:prstGeom prst="rect">
            <a:avLst/>
          </a:prstGeom>
          <a:noFill/>
        </p:spPr>
        <p:txBody>
          <a:bodyPr wrap="none" rtlCol="0">
            <a:spAutoFit/>
          </a:bodyPr>
          <a:lstStyle/>
          <a:p>
            <a:r>
              <a:rPr kumimoji="1" lang="en-US" altLang="ja-JP" sz="2400" dirty="0" smtClean="0"/>
              <a:t>Stamp</a:t>
            </a:r>
            <a:r>
              <a:rPr kumimoji="1" lang="ja-JP" altLang="en-US" sz="2400" dirty="0" smtClean="0"/>
              <a:t> </a:t>
            </a:r>
            <a:r>
              <a:rPr kumimoji="1" lang="en-US" altLang="ja-JP" sz="2400" dirty="0" smtClean="0"/>
              <a:t>(Watermark)</a:t>
            </a:r>
            <a:endParaRPr kumimoji="1" lang="ja-JP" altLang="en-US" sz="2400" dirty="0"/>
          </a:p>
        </p:txBody>
      </p:sp>
    </p:spTree>
    <p:extLst>
      <p:ext uri="{BB962C8B-B14F-4D97-AF65-F5344CB8AC3E}">
        <p14:creationId xmlns:p14="http://schemas.microsoft.com/office/powerpoint/2010/main" val="1449146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 2 of composite print</a:t>
            </a:r>
            <a:endParaRPr kumimoji="1" lang="ja-JP" altLang="en-US" dirty="0"/>
          </a:p>
        </p:txBody>
      </p:sp>
      <p:pic>
        <p:nvPicPr>
          <p:cNvPr id="4" name="図 3"/>
          <p:cNvPicPr>
            <a:picLocks noChangeAspect="1"/>
          </p:cNvPicPr>
          <p:nvPr/>
        </p:nvPicPr>
        <p:blipFill>
          <a:blip r:embed="rId2"/>
          <a:stretch>
            <a:fillRect/>
          </a:stretch>
        </p:blipFill>
        <p:spPr>
          <a:xfrm>
            <a:off x="8177112" y="2236805"/>
            <a:ext cx="3931608" cy="3249595"/>
          </a:xfrm>
          <a:prstGeom prst="rect">
            <a:avLst/>
          </a:prstGeom>
        </p:spPr>
      </p:pic>
      <p:pic>
        <p:nvPicPr>
          <p:cNvPr id="5" name="図 4"/>
          <p:cNvPicPr>
            <a:picLocks noChangeAspect="1"/>
          </p:cNvPicPr>
          <p:nvPr/>
        </p:nvPicPr>
        <p:blipFill>
          <a:blip r:embed="rId3"/>
          <a:stretch>
            <a:fillRect/>
          </a:stretch>
        </p:blipFill>
        <p:spPr>
          <a:xfrm>
            <a:off x="3921744" y="2236805"/>
            <a:ext cx="3931609" cy="3249595"/>
          </a:xfrm>
          <a:prstGeom prst="rect">
            <a:avLst/>
          </a:prstGeom>
        </p:spPr>
      </p:pic>
      <p:pic>
        <p:nvPicPr>
          <p:cNvPr id="6" name="図 5"/>
          <p:cNvPicPr>
            <a:picLocks noChangeAspect="1"/>
          </p:cNvPicPr>
          <p:nvPr/>
        </p:nvPicPr>
        <p:blipFill>
          <a:blip r:embed="rId4"/>
          <a:stretch>
            <a:fillRect/>
          </a:stretch>
        </p:blipFill>
        <p:spPr>
          <a:xfrm>
            <a:off x="-333624" y="2236805"/>
            <a:ext cx="3931609" cy="3249595"/>
          </a:xfrm>
          <a:prstGeom prst="rect">
            <a:avLst/>
          </a:prstGeom>
        </p:spPr>
      </p:pic>
      <p:sp>
        <p:nvSpPr>
          <p:cNvPr id="7" name="テキスト ボックス 6"/>
          <p:cNvSpPr txBox="1"/>
          <p:nvPr/>
        </p:nvSpPr>
        <p:spPr>
          <a:xfrm>
            <a:off x="1134319" y="1867473"/>
            <a:ext cx="720069" cy="369332"/>
          </a:xfrm>
          <a:prstGeom prst="rect">
            <a:avLst/>
          </a:prstGeom>
          <a:noFill/>
        </p:spPr>
        <p:txBody>
          <a:bodyPr wrap="none" rtlCol="0">
            <a:spAutoFit/>
          </a:bodyPr>
          <a:lstStyle/>
          <a:p>
            <a:r>
              <a:rPr kumimoji="1" lang="en-US" altLang="ja-JP" dirty="0" smtClean="0"/>
              <a:t>Page</a:t>
            </a:r>
            <a:endParaRPr kumimoji="1" lang="ja-JP" altLang="en-US" dirty="0"/>
          </a:p>
        </p:txBody>
      </p:sp>
      <p:sp>
        <p:nvSpPr>
          <p:cNvPr id="8" name="テキスト ボックス 7"/>
          <p:cNvSpPr txBox="1"/>
          <p:nvPr/>
        </p:nvSpPr>
        <p:spPr>
          <a:xfrm>
            <a:off x="5375931" y="1805649"/>
            <a:ext cx="694421" cy="369332"/>
          </a:xfrm>
          <a:prstGeom prst="rect">
            <a:avLst/>
          </a:prstGeom>
          <a:noFill/>
        </p:spPr>
        <p:txBody>
          <a:bodyPr wrap="none" rtlCol="0">
            <a:spAutoFit/>
          </a:bodyPr>
          <a:lstStyle/>
          <a:p>
            <a:r>
              <a:rPr kumimoji="1" lang="en-US" altLang="ja-JP" dirty="0" smtClean="0"/>
              <a:t>Date</a:t>
            </a:r>
            <a:endParaRPr kumimoji="1" lang="ja-JP" altLang="en-US" dirty="0"/>
          </a:p>
        </p:txBody>
      </p:sp>
      <p:sp>
        <p:nvSpPr>
          <p:cNvPr id="9" name="テキスト ボックス 8"/>
          <p:cNvSpPr txBox="1"/>
          <p:nvPr/>
        </p:nvSpPr>
        <p:spPr>
          <a:xfrm>
            <a:off x="9617543" y="1743825"/>
            <a:ext cx="1768433" cy="369332"/>
          </a:xfrm>
          <a:prstGeom prst="rect">
            <a:avLst/>
          </a:prstGeom>
          <a:noFill/>
        </p:spPr>
        <p:txBody>
          <a:bodyPr wrap="none" rtlCol="0">
            <a:spAutoFit/>
          </a:bodyPr>
          <a:lstStyle/>
          <a:p>
            <a:r>
              <a:rPr kumimoji="1" lang="en-US" altLang="ja-JP" dirty="0" smtClean="0"/>
              <a:t>Frame(Edging)</a:t>
            </a:r>
            <a:endParaRPr kumimoji="1" lang="ja-JP" altLang="en-US" dirty="0"/>
          </a:p>
        </p:txBody>
      </p:sp>
      <p:sp>
        <p:nvSpPr>
          <p:cNvPr id="10" name="正方形/長方形 9"/>
          <p:cNvSpPr/>
          <p:nvPr/>
        </p:nvSpPr>
        <p:spPr>
          <a:xfrm>
            <a:off x="1340469" y="3765870"/>
            <a:ext cx="2120361" cy="9450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5567158" y="3061744"/>
            <a:ext cx="2164731" cy="91994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9782272" y="2601770"/>
            <a:ext cx="2197525" cy="28846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26669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Special print mode</a:t>
            </a:r>
            <a:endParaRPr kumimoji="1" lang="ja-JP" altLang="en-US" dirty="0"/>
          </a:p>
        </p:txBody>
      </p:sp>
      <p:sp>
        <p:nvSpPr>
          <p:cNvPr id="4" name="スライド番号プレースホルダー 3"/>
          <p:cNvSpPr>
            <a:spLocks noGrp="1"/>
          </p:cNvSpPr>
          <p:nvPr>
            <p:ph type="sldNum" sz="quarter" idx="12"/>
          </p:nvPr>
        </p:nvSpPr>
        <p:spPr/>
        <p:txBody>
          <a:bodyPr/>
          <a:lstStyle/>
          <a:p>
            <a:fld id="{C7C65D33-7F53-4889-B0D9-8DEB81B770E6}" type="slidenum">
              <a:rPr kumimoji="1" lang="ja-JP" altLang="en-US" smtClean="0"/>
              <a:t>9</a:t>
            </a:fld>
            <a:endParaRPr kumimoji="1" lang="ja-JP" altLang="en-US"/>
          </a:p>
        </p:txBody>
      </p:sp>
      <p:sp>
        <p:nvSpPr>
          <p:cNvPr id="6" name="テキスト ボックス 5"/>
          <p:cNvSpPr txBox="1"/>
          <p:nvPr/>
        </p:nvSpPr>
        <p:spPr>
          <a:xfrm>
            <a:off x="1889538" y="2791788"/>
            <a:ext cx="7960140" cy="3139321"/>
          </a:xfrm>
          <a:prstGeom prst="rect">
            <a:avLst/>
          </a:prstGeom>
          <a:noFill/>
        </p:spPr>
        <p:txBody>
          <a:bodyPr wrap="square" rtlCol="0">
            <a:spAutoFit/>
          </a:bodyPr>
          <a:lstStyle/>
          <a:p>
            <a:r>
              <a:rPr lang="en-US" altLang="ja-JP" b="1" dirty="0" smtClean="0"/>
              <a:t>Special print mode</a:t>
            </a:r>
          </a:p>
          <a:p>
            <a:endParaRPr lang="en-US" altLang="ja-JP" dirty="0"/>
          </a:p>
          <a:p>
            <a:r>
              <a:rPr lang="en-US" altLang="ja-JP" dirty="0"/>
              <a:t>The printer setting includes a special print mode which </a:t>
            </a:r>
            <a:r>
              <a:rPr lang="en-US" altLang="ja-JP" dirty="0" smtClean="0"/>
              <a:t>adjusts print process at printer side according </a:t>
            </a:r>
            <a:r>
              <a:rPr lang="en-US" altLang="ja-JP" dirty="0"/>
              <a:t>to the printing </a:t>
            </a:r>
            <a:r>
              <a:rPr lang="en-US" altLang="ja-JP" dirty="0" smtClean="0"/>
              <a:t>object. For </a:t>
            </a:r>
            <a:r>
              <a:rPr lang="en-US" altLang="ja-JP" dirty="0"/>
              <a:t>example, there is a special process for correcting and printing thin lines, and a function used to print small characters and bar codes clearly</a:t>
            </a:r>
            <a:r>
              <a:rPr lang="en-US" altLang="ja-JP" dirty="0" smtClean="0"/>
              <a:t>. It is useful if this can be controlled by standard IPP attributes.</a:t>
            </a:r>
          </a:p>
          <a:p>
            <a:endParaRPr lang="en-US" altLang="ja-JP" dirty="0"/>
          </a:p>
          <a:p>
            <a:r>
              <a:rPr lang="en-US" altLang="ja-JP" dirty="0" smtClean="0"/>
              <a:t>However, there are various print modes depending on the printers. So it would be useful if we could have one general attribute which can handle the variations  (TBD).</a:t>
            </a:r>
            <a:endParaRPr lang="ja-JP" altLang="en-US" dirty="0"/>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4746" y="1391102"/>
            <a:ext cx="2781541" cy="1950889"/>
          </a:xfrm>
          <a:prstGeom prst="rect">
            <a:avLst/>
          </a:prstGeom>
        </p:spPr>
      </p:pic>
    </p:spTree>
    <p:extLst>
      <p:ext uri="{BB962C8B-B14F-4D97-AF65-F5344CB8AC3E}">
        <p14:creationId xmlns:p14="http://schemas.microsoft.com/office/powerpoint/2010/main" val="33351087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638</TotalTime>
  <Words>398</Words>
  <Application>Microsoft Office PowerPoint</Application>
  <PresentationFormat>Widescreen</PresentationFormat>
  <Paragraphs>61</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游ゴシック</vt:lpstr>
      <vt:lpstr>游ゴシック Light</vt:lpstr>
      <vt:lpstr>Office テーマ</vt:lpstr>
      <vt:lpstr>Attributes to be added to IPP standard</vt:lpstr>
      <vt:lpstr>Borderless adjustment setting</vt:lpstr>
      <vt:lpstr>Unidirectional Printing</vt:lpstr>
      <vt:lpstr>Eliminate Upper and Lower Margins</vt:lpstr>
      <vt:lpstr>Banner printing</vt:lpstr>
      <vt:lpstr>Image Composite print</vt:lpstr>
      <vt:lpstr>Example 1 of composite print</vt:lpstr>
      <vt:lpstr>Example 2 of composite print</vt:lpstr>
      <vt:lpstr>Special print mode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 Extending IPP Attributes for IJ</dc:title>
  <dc:creator>037590</dc:creator>
  <cp:lastModifiedBy>Yardumian, Rick</cp:lastModifiedBy>
  <cp:revision>151</cp:revision>
  <cp:lastPrinted>2019-04-15T07:34:14Z</cp:lastPrinted>
  <dcterms:created xsi:type="dcterms:W3CDTF">2019-04-02T10:00:34Z</dcterms:created>
  <dcterms:modified xsi:type="dcterms:W3CDTF">2019-04-17T14:13:04Z</dcterms:modified>
</cp:coreProperties>
</file>