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90" r:id="rId30"/>
    <p:sldId id="284" r:id="rId31"/>
    <p:sldId id="285" r:id="rId32"/>
    <p:sldId id="286" r:id="rId33"/>
    <p:sldId id="287" r:id="rId34"/>
    <p:sldId id="288" r:id="rId35"/>
    <p:sldId id="289" r:id="rId3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94660"/>
  </p:normalViewPr>
  <p:slideViewPr>
    <p:cSldViewPr snapToGrid="0">
      <p:cViewPr varScale="1">
        <p:scale>
          <a:sx n="67" d="100"/>
          <a:sy n="67" d="100"/>
        </p:scale>
        <p:origin x="11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83126909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6" name="Shape 1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 name="Shape 17"/>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9" name="Shape 19"/>
          <p:cNvSpPr/>
          <p:nvPr/>
        </p:nvSpPr>
        <p:spPr>
          <a:xfrm>
            <a:off x="127000" y="6668889"/>
            <a:ext cx="85471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0" name="Shape 2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hape 3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iagram Slide">
    <p:spTree>
      <p:nvGrpSpPr>
        <p:cNvPr id="1" name=""/>
        <p:cNvGrpSpPr/>
        <p:nvPr/>
      </p:nvGrpSpPr>
      <p:grpSpPr>
        <a:xfrm>
          <a:off x="0" y="0"/>
          <a:ext cx="0" cy="0"/>
          <a:chOff x="0" y="0"/>
          <a:chExt cx="0" cy="0"/>
        </a:xfrm>
      </p:grpSpPr>
      <p:sp>
        <p:nvSpPr>
          <p:cNvPr id="39" name="Shape 3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40" name="Shape 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2" name="Shape 42"/>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43" name="Shape 4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44" name="Shape 44"/>
          <p:cNvSpPr>
            <a:spLocks noGrp="1"/>
          </p:cNvSpPr>
          <p:nvPr>
            <p:ph type="title"/>
          </p:nvPr>
        </p:nvSpPr>
        <p:spPr>
          <a:xfrm>
            <a:off x="457200" y="46037"/>
            <a:ext cx="7581900" cy="1016001"/>
          </a:xfrm>
          <a:prstGeom prst="rect">
            <a:avLst/>
          </a:prstGeom>
        </p:spPr>
        <p:txBody>
          <a:bodyPr/>
          <a:lstStyle/>
          <a:p>
            <a:r>
              <a:t>Title Text</a:t>
            </a:r>
          </a:p>
        </p:txBody>
      </p:sp>
      <p:sp>
        <p:nvSpPr>
          <p:cNvPr id="45" name="Shape 4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2-Column Slide">
    <p:spTree>
      <p:nvGrpSpPr>
        <p:cNvPr id="1" name=""/>
        <p:cNvGrpSpPr/>
        <p:nvPr/>
      </p:nvGrpSpPr>
      <p:grpSpPr>
        <a:xfrm>
          <a:off x="0" y="0"/>
          <a:ext cx="0" cy="0"/>
          <a:chOff x="0" y="0"/>
          <a:chExt cx="0" cy="0"/>
        </a:xfrm>
      </p:grpSpPr>
      <p:sp>
        <p:nvSpPr>
          <p:cNvPr id="52" name="Shape 5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53" name="Shape 5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5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55" name="Shape 55"/>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56" name="Shape 5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57" name="Shape 57"/>
          <p:cNvSpPr>
            <a:spLocks noGrp="1"/>
          </p:cNvSpPr>
          <p:nvPr>
            <p:ph type="title"/>
          </p:nvPr>
        </p:nvSpPr>
        <p:spPr>
          <a:xfrm>
            <a:off x="457200" y="46037"/>
            <a:ext cx="7556500" cy="1016001"/>
          </a:xfrm>
          <a:prstGeom prst="rect">
            <a:avLst/>
          </a:prstGeom>
        </p:spPr>
        <p:txBody>
          <a:bodyPr/>
          <a:lstStyle/>
          <a:p>
            <a:r>
              <a:t>Title Text</a:t>
            </a:r>
          </a:p>
        </p:txBody>
      </p:sp>
      <p:sp>
        <p:nvSpPr>
          <p:cNvPr id="58" name="Shape 58"/>
          <p:cNvSpPr>
            <a:spLocks noGrp="1"/>
          </p:cNvSpPr>
          <p:nvPr>
            <p:ph type="body" idx="1"/>
          </p:nvPr>
        </p:nvSpPr>
        <p:spPr>
          <a:xfrm>
            <a:off x="457200" y="1371600"/>
            <a:ext cx="8128000" cy="5257800"/>
          </a:xfrm>
          <a:prstGeom prst="rect">
            <a:avLst/>
          </a:prstGeom>
        </p:spPr>
        <p:txBody>
          <a:bodyPr numCol="2" spcCol="406400"/>
          <a:lstStyle/>
          <a:p>
            <a:r>
              <a:t>Body Level One</a:t>
            </a:r>
          </a:p>
          <a:p>
            <a:pPr lvl="1"/>
            <a:r>
              <a:t>Body Level Two</a:t>
            </a:r>
          </a:p>
          <a:p>
            <a:pPr lvl="2"/>
            <a:r>
              <a:t>Body Level Three</a:t>
            </a:r>
          </a:p>
          <a:p>
            <a:pPr lvl="3"/>
            <a:r>
              <a:t>Body Level Four</a:t>
            </a:r>
          </a:p>
          <a:p>
            <a:pPr lvl="4"/>
            <a:r>
              <a:t>Body Level Five</a:t>
            </a:r>
          </a:p>
        </p:txBody>
      </p:sp>
      <p:sp>
        <p:nvSpPr>
          <p:cNvPr id="59" name="Shape 5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 name="pwg-4dark-bkgrnd-transparency.png"/>
          <p:cNvPicPr>
            <a:picLocks noChangeAspect="1"/>
          </p:cNvPicPr>
          <p:nvPr/>
        </p:nvPicPr>
        <p:blipFill>
          <a:blip r:embed="rId6">
            <a:extLst/>
          </a:blip>
          <a:stretch>
            <a:fillRect/>
          </a:stretch>
        </p:blipFill>
        <p:spPr>
          <a:xfrm>
            <a:off x="8166100" y="127000"/>
            <a:ext cx="851804" cy="889000"/>
          </a:xfrm>
          <a:prstGeom prst="rect">
            <a:avLst/>
          </a:prstGeom>
        </p:spPr>
      </p:pic>
      <p:sp>
        <p:nvSpPr>
          <p:cNvPr id="4" name="Shape 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5" name="Shape 5"/>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6" name="Shape 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
        <p:nvSpPr>
          <p:cNvPr id="8" name="Shape 8"/>
          <p:cNvSpPr>
            <a:spLocks noGrp="1"/>
          </p:cNvSpPr>
          <p:nvPr>
            <p:ph type="body" idx="1"/>
          </p:nvPr>
        </p:nvSpPr>
        <p:spPr>
          <a:xfrm>
            <a:off x="457200" y="13716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sp>
        <p:nvSpPr>
          <p:cNvPr id="9" name="Shape 9"/>
          <p:cNvSpPr>
            <a:spLocks noGrp="1"/>
          </p:cNvSpPr>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istopwg"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github.com/istopwg/website.git" TargetMode="External"/><Relationship Id="rId4" Type="http://schemas.openxmlformats.org/officeDocument/2006/relationships/hyperlink" Target="https://github.com/istopwg/website"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pwg.org/s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pwg.org/mailman/listinfo/sm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pwg.org/ipp/ipp-registrations.xm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pwg.org/ipp/index.htm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pwg.org/mailman/listinfo/ipp"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msweet.or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69" name="Shape 69"/>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7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71" name="Shape 71"/>
          <p:cNvSpPr/>
          <p:nvPr/>
        </p:nvSpPr>
        <p:spPr>
          <a:xfrm>
            <a:off x="127000" y="6668889"/>
            <a:ext cx="85471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72" name="Shape 72"/>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73" name="Shape 73"/>
          <p:cNvSpPr>
            <a:spLocks noGrp="1"/>
          </p:cNvSpPr>
          <p:nvPr>
            <p:ph type="ctrTitle"/>
          </p:nvPr>
        </p:nvSpPr>
        <p:spPr>
          <a:prstGeom prst="rect">
            <a:avLst/>
          </a:prstGeom>
        </p:spPr>
        <p:txBody>
          <a:bodyPr/>
          <a:lstStyle/>
          <a:p>
            <a:r>
              <a:t>Printer Working Group Plenary Session</a:t>
            </a:r>
          </a:p>
        </p:txBody>
      </p:sp>
      <p:sp>
        <p:nvSpPr>
          <p:cNvPr id="74" name="Shape 74"/>
          <p:cNvSpPr>
            <a:spLocks noGrp="1"/>
          </p:cNvSpPr>
          <p:nvPr>
            <p:ph type="subTitle" sz="half" idx="1"/>
          </p:nvPr>
        </p:nvSpPr>
        <p:spPr>
          <a:prstGeom prst="rect">
            <a:avLst/>
          </a:prstGeom>
        </p:spPr>
        <p:txBody>
          <a:bodyPr/>
          <a:lstStyle/>
          <a:p>
            <a:r>
              <a:rPr dirty="0"/>
              <a:t>November 3, 2015</a:t>
            </a:r>
          </a:p>
          <a:p>
            <a:r>
              <a:rPr dirty="0"/>
              <a:t>PWG F2F Meeting</a:t>
            </a:r>
          </a:p>
          <a:p>
            <a:r>
              <a:rPr dirty="0"/>
              <a:t>Somewhere in the Ether...</a:t>
            </a:r>
          </a:p>
          <a:p>
            <a:r>
              <a:rPr dirty="0"/>
              <a:t>Smith Kennedy (HP Inc.)</a:t>
            </a:r>
          </a:p>
        </p:txBody>
      </p:sp>
      <p:sp>
        <p:nvSpPr>
          <p:cNvPr id="75" name="Shape 75"/>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5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1" name="Shape 15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52" name="Shape 152"/>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53" name="Shape 15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54" name="Shape 154"/>
          <p:cNvSpPr>
            <a:spLocks noGrp="1"/>
          </p:cNvSpPr>
          <p:nvPr>
            <p:ph type="title"/>
          </p:nvPr>
        </p:nvSpPr>
        <p:spPr>
          <a:prstGeom prst="rect">
            <a:avLst/>
          </a:prstGeom>
        </p:spPr>
        <p:txBody>
          <a:bodyPr/>
          <a:lstStyle/>
          <a:p>
            <a:r>
              <a:t>2015 Membership</a:t>
            </a:r>
          </a:p>
        </p:txBody>
      </p:sp>
      <p:sp>
        <p:nvSpPr>
          <p:cNvPr id="155" name="Shape 155"/>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10</a:t>
            </a:fld>
            <a:endParaRPr/>
          </a:p>
        </p:txBody>
      </p:sp>
      <p:graphicFrame>
        <p:nvGraphicFramePr>
          <p:cNvPr id="156" name="Table 156"/>
          <p:cNvGraphicFramePr/>
          <p:nvPr/>
        </p:nvGraphicFramePr>
        <p:xfrm>
          <a:off x="1092199" y="1590039"/>
          <a:ext cx="6972300" cy="4572000"/>
        </p:xfrm>
        <a:graphic>
          <a:graphicData uri="http://schemas.openxmlformats.org/drawingml/2006/table">
            <a:tbl>
              <a:tblPr>
                <a:tableStyleId>{8F44A2F1-9E1F-4B54-A3A2-5F16C0AD49E2}</a:tableStyleId>
              </a:tblPr>
              <a:tblGrid>
                <a:gridCol w="1743075"/>
                <a:gridCol w="1743075"/>
                <a:gridCol w="1743075"/>
                <a:gridCol w="1743075"/>
              </a:tblGrid>
              <a:tr h="571500">
                <a:tc>
                  <a:txBody>
                    <a:bodyPr/>
                    <a:lstStyle/>
                    <a:p>
                      <a:pPr marR="40640" defTabSz="914400">
                        <a:spcBef>
                          <a:spcPts val="400"/>
                        </a:spcBef>
                        <a:tabLst>
                          <a:tab pos="914400" algn="l"/>
                        </a:tabLst>
                        <a:defRPr sz="1800">
                          <a:uFillTx/>
                        </a:defRPr>
                      </a:pPr>
                      <a:r>
                        <a:rPr sz="1100">
                          <a:uFill>
                            <a:solidFill>
                              <a:srgbClr val="000000"/>
                            </a:solidFill>
                          </a:uFill>
                          <a:sym typeface="Verdana"/>
                        </a:rPr>
                        <a:t>Apple</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Fuji Xerox</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Microsoft</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Sharp Labs</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Brother Industries</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HP Inc.</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MPI Tech</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Technical Interface Consulting (N-V)</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Canon</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High North</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MWA Intelligence</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Thinxtream Technologies</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Conexant Systems</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Intel</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Nancy Chen</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Toshiba America Business Solutions</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CSR*</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Konica Minolta</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Northlake</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Tykodi Consulting Services LLC</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Danny Brennan</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Kyocera Document Solutions Inc.</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Oki Data</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Xerox</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Epson</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Lexmark</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Ricoh</a:t>
                      </a:r>
                    </a:p>
                  </a:txBody>
                  <a:tcPr marL="50800" marR="50800" marT="50800" marB="50800" anchor="ctr" horzOverflow="overflow">
                    <a:lnL w="12700">
                      <a:solidFill>
                        <a:srgbClr val="929292"/>
                      </a:solidFill>
                      <a:miter lim="400000"/>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a:p>
                  </a:txBody>
                  <a:tcPr marL="50800" marR="50800" marT="50800" marB="50800" horzOverflow="overflow"/>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Fenestrae B.V.</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Meteor Network</a:t>
                      </a:r>
                    </a:p>
                  </a:txBody>
                  <a:tcPr marL="50800" marR="50800" marT="50800" marB="50800" anchor="ctr"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Samsung</a:t>
                      </a:r>
                    </a:p>
                  </a:txBody>
                  <a:tcPr marL="50800" marR="50800" marT="50800" marB="50800" anchor="ctr" horzOverflow="overflow">
                    <a:lnL w="12700">
                      <a:solidFill>
                        <a:srgbClr val="929292"/>
                      </a:solidFill>
                      <a:miter lim="400000"/>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a:p>
                  </a:txBody>
                  <a:tcPr marL="50800" marR="50800" marT="50800" marB="50800" horzOverflow="overflow"/>
                </a:tc>
              </a:tr>
            </a:tbl>
          </a:graphicData>
        </a:graphic>
      </p:graphicFrame>
      <p:sp>
        <p:nvSpPr>
          <p:cNvPr id="157" name="Shape 157"/>
          <p:cNvSpPr/>
          <p:nvPr/>
        </p:nvSpPr>
        <p:spPr>
          <a:xfrm>
            <a:off x="457200" y="1219200"/>
            <a:ext cx="8356600" cy="3429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ctr">
              <a:defRPr b="1">
                <a:latin typeface="+mn-lt"/>
                <a:ea typeface="+mn-ea"/>
                <a:cs typeface="+mn-cs"/>
                <a:sym typeface="Verdana"/>
              </a:defRPr>
            </a:lvl1pPr>
          </a:lstStyle>
          <a:p>
            <a:r>
              <a:t>30 Members (29 Voting, 1 Non-Voting)</a:t>
            </a:r>
          </a:p>
        </p:txBody>
      </p:sp>
      <p:sp>
        <p:nvSpPr>
          <p:cNvPr id="158" name="Shape 158"/>
          <p:cNvSpPr/>
          <p:nvPr/>
        </p:nvSpPr>
        <p:spPr>
          <a:xfrm>
            <a:off x="3279013" y="6261687"/>
            <a:ext cx="2585974" cy="274415"/>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1200"/>
            </a:lvl1pPr>
          </a:lstStyle>
          <a:p>
            <a:r>
              <a:t>* Recently purchased by Qualcomm</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6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62" name="Shape 16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63" name="Shape 163"/>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64" name="Shape 164"/>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65" name="Shape 165"/>
          <p:cNvSpPr>
            <a:spLocks noGrp="1"/>
          </p:cNvSpPr>
          <p:nvPr>
            <p:ph type="title"/>
          </p:nvPr>
        </p:nvSpPr>
        <p:spPr>
          <a:prstGeom prst="rect">
            <a:avLst/>
          </a:prstGeom>
        </p:spPr>
        <p:txBody>
          <a:bodyPr/>
          <a:lstStyle/>
          <a:p>
            <a:r>
              <a:t>PWG Officers (2015-2017 Term)</a:t>
            </a:r>
          </a:p>
        </p:txBody>
      </p:sp>
      <p:sp>
        <p:nvSpPr>
          <p:cNvPr id="166" name="Shape 166"/>
          <p:cNvSpPr>
            <a:spLocks noGrp="1"/>
          </p:cNvSpPr>
          <p:nvPr>
            <p:ph type="body" idx="1"/>
          </p:nvPr>
        </p:nvSpPr>
        <p:spPr>
          <a:prstGeom prst="rect">
            <a:avLst/>
          </a:prstGeom>
        </p:spPr>
        <p:txBody>
          <a:bodyPr/>
          <a:lstStyle/>
          <a:p>
            <a:r>
              <a:t>PWG Chair: Smith Kennedy, HP</a:t>
            </a:r>
          </a:p>
          <a:p>
            <a:pPr lvl="1"/>
            <a:endParaRPr/>
          </a:p>
          <a:p>
            <a:r>
              <a:t>PWG Vice-Chair: Alan Sukert, Xerox</a:t>
            </a:r>
          </a:p>
          <a:p>
            <a:pPr lvl="1"/>
            <a:endParaRPr/>
          </a:p>
          <a:p>
            <a:r>
              <a:t>PWG Secretary: Ira McDonald, High North</a:t>
            </a:r>
          </a:p>
        </p:txBody>
      </p:sp>
      <p:sp>
        <p:nvSpPr>
          <p:cNvPr id="167" name="Shape 167"/>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11</a:t>
            </a:fld>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7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71" name="Shape 17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2" name="Shape 172"/>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73" name="Shape 17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74" name="Shape 174"/>
          <p:cNvSpPr>
            <a:spLocks noGrp="1"/>
          </p:cNvSpPr>
          <p:nvPr>
            <p:ph type="title"/>
          </p:nvPr>
        </p:nvSpPr>
        <p:spPr>
          <a:prstGeom prst="rect">
            <a:avLst/>
          </a:prstGeom>
        </p:spPr>
        <p:txBody>
          <a:bodyPr/>
          <a:lstStyle/>
          <a:p>
            <a:r>
              <a:t>New Github Organization and Repositories</a:t>
            </a:r>
          </a:p>
        </p:txBody>
      </p:sp>
      <p:sp>
        <p:nvSpPr>
          <p:cNvPr id="175" name="Shape 175"/>
          <p:cNvSpPr>
            <a:spLocks noGrp="1"/>
          </p:cNvSpPr>
          <p:nvPr>
            <p:ph type="body" idx="1"/>
          </p:nvPr>
        </p:nvSpPr>
        <p:spPr>
          <a:prstGeom prst="rect">
            <a:avLst/>
          </a:prstGeom>
        </p:spPr>
        <p:txBody>
          <a:bodyPr/>
          <a:lstStyle/>
          <a:p>
            <a:r>
              <a:t>New Github organization account:</a:t>
            </a:r>
          </a:p>
          <a:p>
            <a:pPr lvl="1"/>
            <a:r>
              <a:rPr u="sng">
                <a:hlinkClick r:id="rId3"/>
              </a:rPr>
              <a:t>https://github.com/istopwg</a:t>
            </a:r>
          </a:p>
          <a:p>
            <a:r>
              <a:t>Web site repository:</a:t>
            </a:r>
          </a:p>
          <a:p>
            <a:pPr lvl="1"/>
            <a:r>
              <a:rPr u="sng">
                <a:hlinkClick r:id="rId4"/>
              </a:rPr>
              <a:t>https://github.com/istopwg/website</a:t>
            </a:r>
          </a:p>
          <a:p>
            <a:pPr lvl="1"/>
            <a:r>
              <a:rPr u="sng">
                <a:hlinkClick r:id="rId5"/>
              </a:rPr>
              <a:t>https://github.com/istopwg/website.git</a:t>
            </a:r>
          </a:p>
        </p:txBody>
      </p:sp>
      <p:sp>
        <p:nvSpPr>
          <p:cNvPr id="176" name="Shape 176"/>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12</a:t>
            </a:fld>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9" name="Shape 179"/>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81" name="Shape 181"/>
          <p:cNvSpPr/>
          <p:nvPr/>
        </p:nvSpPr>
        <p:spPr>
          <a:xfrm>
            <a:off x="127000" y="6668889"/>
            <a:ext cx="85471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82" name="Shape 182"/>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183" name="Shape 183"/>
          <p:cNvSpPr>
            <a:spLocks noGrp="1"/>
          </p:cNvSpPr>
          <p:nvPr>
            <p:ph type="ctrTitle"/>
          </p:nvPr>
        </p:nvSpPr>
        <p:spPr>
          <a:prstGeom prst="rect">
            <a:avLst/>
          </a:prstGeom>
        </p:spPr>
        <p:txBody>
          <a:bodyPr/>
          <a:lstStyle/>
          <a:p>
            <a:r>
              <a:t>PWG Workgroup Status</a:t>
            </a:r>
          </a:p>
        </p:txBody>
      </p:sp>
      <p:sp>
        <p:nvSpPr>
          <p:cNvPr id="184" name="Shape 184"/>
          <p:cNvSpPr>
            <a:spLocks noGrp="1"/>
          </p:cNvSpPr>
          <p:nvPr>
            <p:ph type="subTitle" sz="half" idx="1"/>
          </p:nvPr>
        </p:nvSpPr>
        <p:spPr>
          <a:prstGeom prst="rect">
            <a:avLst/>
          </a:prstGeom>
        </p:spPr>
        <p:txBody>
          <a:bodyPr/>
          <a:lstStyle/>
          <a:p>
            <a:endParaRPr/>
          </a:p>
        </p:txBody>
      </p:sp>
      <p:sp>
        <p:nvSpPr>
          <p:cNvPr id="185" name="Shape 185"/>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13</a:t>
            </a:fld>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88" name="Shape 18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8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90" name="Shape 190"/>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91" name="Shape 191"/>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92" name="Shape 192"/>
          <p:cNvSpPr>
            <a:spLocks noGrp="1"/>
          </p:cNvSpPr>
          <p:nvPr>
            <p:ph type="title"/>
          </p:nvPr>
        </p:nvSpPr>
        <p:spPr>
          <a:prstGeom prst="rect">
            <a:avLst/>
          </a:prstGeom>
        </p:spPr>
        <p:txBody>
          <a:bodyPr/>
          <a:lstStyle/>
          <a:p>
            <a:r>
              <a:t>Work In Progress</a:t>
            </a:r>
          </a:p>
        </p:txBody>
      </p:sp>
      <p:sp>
        <p:nvSpPr>
          <p:cNvPr id="193" name="Shape 193"/>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14</a:t>
            </a:fld>
            <a:endParaRPr/>
          </a:p>
        </p:txBody>
      </p:sp>
      <p:sp>
        <p:nvSpPr>
          <p:cNvPr id="194" name="Shape 1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a:t>
            </a:r>
          </a:p>
        </p:txBody>
      </p:sp>
      <p:sp>
        <p:nvSpPr>
          <p:cNvPr id="195" name="Shape 1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Prototyped</a:t>
            </a:r>
          </a:p>
        </p:txBody>
      </p:sp>
      <p:sp>
        <p:nvSpPr>
          <p:cNvPr id="196" name="Shape 1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Stable</a:t>
            </a:r>
          </a:p>
        </p:txBody>
      </p:sp>
      <p:sp>
        <p:nvSpPr>
          <p:cNvPr id="197" name="Shape 1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Interim</a:t>
            </a:r>
          </a:p>
        </p:txBody>
      </p:sp>
      <p:sp>
        <p:nvSpPr>
          <p:cNvPr id="198" name="Shape 1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Planned</a:t>
            </a:r>
          </a:p>
        </p:txBody>
      </p:sp>
      <p:pic>
        <p:nvPicPr>
          <p:cNvPr id="199" name="PWG Schedule.pdf"/>
          <p:cNvPicPr>
            <a:picLocks noChangeAspect="1"/>
          </p:cNvPicPr>
          <p:nvPr/>
        </p:nvPicPr>
        <p:blipFill>
          <a:blip r:embed="rId3">
            <a:extLst/>
          </a:blip>
          <a:stretch>
            <a:fillRect/>
          </a:stretch>
        </p:blipFill>
        <p:spPr>
          <a:xfrm>
            <a:off x="-1" y="1489551"/>
            <a:ext cx="9144001" cy="2681469"/>
          </a:xfrm>
          <a:prstGeom prst="rect">
            <a:avLst/>
          </a:prstGeom>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20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02" name="Shape 202"/>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203"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04" name="Shape 204"/>
          <p:cNvSpPr/>
          <p:nvPr/>
        </p:nvSpPr>
        <p:spPr>
          <a:xfrm>
            <a:off x="127000" y="6668889"/>
            <a:ext cx="85471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05" name="Shape 205"/>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06" name="Shape 206"/>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15</a:t>
            </a:fld>
            <a:endParaRPr/>
          </a:p>
        </p:txBody>
      </p:sp>
      <p:sp>
        <p:nvSpPr>
          <p:cNvPr id="207" name="Shape 207"/>
          <p:cNvSpPr>
            <a:spLocks noGrp="1"/>
          </p:cNvSpPr>
          <p:nvPr>
            <p:ph type="ctrTitle"/>
          </p:nvPr>
        </p:nvSpPr>
        <p:spPr>
          <a:prstGeom prst="rect">
            <a:avLst/>
          </a:prstGeom>
        </p:spPr>
        <p:txBody>
          <a:bodyPr/>
          <a:lstStyle/>
          <a:p>
            <a:r>
              <a:t>Semantic Model Workgroup Status</a:t>
            </a:r>
          </a:p>
        </p:txBody>
      </p:sp>
      <p:sp>
        <p:nvSpPr>
          <p:cNvPr id="208" name="Shape 208"/>
          <p:cNvSpPr>
            <a:spLocks noGrp="1"/>
          </p:cNvSpPr>
          <p:nvPr>
            <p:ph type="subTitle" sz="half" idx="1"/>
          </p:nvPr>
        </p:nvSpPr>
        <p:spPr>
          <a:prstGeom prst="rect">
            <a:avLst/>
          </a:prstGeom>
        </p:spPr>
        <p:txBody>
          <a:bodyPr/>
          <a:lstStyle/>
          <a:p>
            <a:r>
              <a:t>Daniel Manchala (Xerox)</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Shape 21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21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12" name="Shape 21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13" name="Shape 213"/>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14" name="Shape 214"/>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15" name="Shape 215"/>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16</a:t>
            </a:fld>
            <a:endParaRPr/>
          </a:p>
        </p:txBody>
      </p:sp>
      <p:sp>
        <p:nvSpPr>
          <p:cNvPr id="216" name="Shape 216"/>
          <p:cNvSpPr>
            <a:spLocks noGrp="1"/>
          </p:cNvSpPr>
          <p:nvPr>
            <p:ph type="title"/>
          </p:nvPr>
        </p:nvSpPr>
        <p:spPr>
          <a:prstGeom prst="rect">
            <a:avLst/>
          </a:prstGeom>
        </p:spPr>
        <p:txBody>
          <a:bodyPr/>
          <a:lstStyle/>
          <a:p>
            <a:r>
              <a:t>SM: Charter</a:t>
            </a:r>
          </a:p>
        </p:txBody>
      </p:sp>
      <p:sp>
        <p:nvSpPr>
          <p:cNvPr id="217" name="Shape 217"/>
          <p:cNvSpPr>
            <a:spLocks noGrp="1"/>
          </p:cNvSpPr>
          <p:nvPr>
            <p:ph type="body" idx="1"/>
          </p:nvPr>
        </p:nvSpPr>
        <p:spPr>
          <a:prstGeom prst="rect">
            <a:avLst/>
          </a:prstGeom>
        </p:spPr>
        <p:txBody>
          <a:bodyPr/>
          <a:lstStyle/>
          <a:p>
            <a:r>
              <a:t>The Semantic Model workgroup is concerned with the modeling of imaging services and subunits that comprise a network connected Imaging System. The Objectives are: </a:t>
            </a:r>
          </a:p>
          <a:p>
            <a:pPr lvl="1"/>
            <a:r>
              <a:t>The definition of a framework for the complete Imaging Semantic Model.</a:t>
            </a:r>
          </a:p>
          <a:p>
            <a:pPr lvl="1"/>
            <a:r>
              <a:t>Drive to a standard semantic definition for an Imaging System’s Subunits, Services, Jobs and Documents.</a:t>
            </a:r>
          </a:p>
          <a:p>
            <a:pPr lvl="1"/>
            <a:r>
              <a:t>Agreement on the semantics of their attributes, operations and parameters.</a:t>
            </a:r>
          </a:p>
          <a:p>
            <a:pPr>
              <a:defRPr i="1"/>
            </a:pPr>
            <a:r>
              <a:t>We will be discussing the charter and future work of this workgroup during today's session</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22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21" name="Shape 22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22" name="Shape 222"/>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23" name="Shape 22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24" name="Shape 224"/>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17</a:t>
            </a:fld>
            <a:endParaRPr/>
          </a:p>
        </p:txBody>
      </p:sp>
      <p:sp>
        <p:nvSpPr>
          <p:cNvPr id="225" name="Shape 225"/>
          <p:cNvSpPr>
            <a:spLocks noGrp="1"/>
          </p:cNvSpPr>
          <p:nvPr>
            <p:ph type="title"/>
          </p:nvPr>
        </p:nvSpPr>
        <p:spPr>
          <a:prstGeom prst="rect">
            <a:avLst/>
          </a:prstGeom>
        </p:spPr>
        <p:txBody>
          <a:bodyPr/>
          <a:lstStyle/>
          <a:p>
            <a:r>
              <a:t>SM: Officers</a:t>
            </a:r>
          </a:p>
        </p:txBody>
      </p:sp>
      <p:sp>
        <p:nvSpPr>
          <p:cNvPr id="226" name="Shape 226"/>
          <p:cNvSpPr>
            <a:spLocks noGrp="1"/>
          </p:cNvSpPr>
          <p:nvPr>
            <p:ph type="body" idx="1"/>
          </p:nvPr>
        </p:nvSpPr>
        <p:spPr>
          <a:prstGeom prst="rect">
            <a:avLst/>
          </a:prstGeom>
        </p:spPr>
        <p:txBody>
          <a:bodyPr/>
          <a:lstStyle/>
          <a:p>
            <a:pPr marL="367953" indent="-327313">
              <a:defRPr sz="2100"/>
            </a:pPr>
            <a:r>
              <a:t>SM WG Chair:</a:t>
            </a:r>
          </a:p>
          <a:p>
            <a:pPr marL="767715" lvl="1" indent="-269875">
              <a:defRPr sz="1700"/>
            </a:pPr>
            <a:r>
              <a:t>Daniel Manchala (Xerox)</a:t>
            </a:r>
          </a:p>
          <a:p>
            <a:pPr marL="367953" indent="-327313">
              <a:defRPr sz="2100"/>
            </a:pPr>
            <a:r>
              <a:t>SM WG Vice-Chair</a:t>
            </a:r>
          </a:p>
          <a:p>
            <a:pPr marL="767715" lvl="1" indent="-269875">
              <a:defRPr sz="1700"/>
            </a:pPr>
            <a:r>
              <a:t>Paul Tykodi (TCS)</a:t>
            </a:r>
          </a:p>
          <a:p>
            <a:pPr marL="367953" indent="-327313">
              <a:defRPr sz="2100"/>
            </a:pPr>
            <a:r>
              <a:t>SM WG Secretary:</a:t>
            </a:r>
          </a:p>
          <a:p>
            <a:pPr marL="767715" lvl="1" indent="-269875">
              <a:defRPr sz="1700"/>
            </a:pPr>
            <a:r>
              <a:t>TBD (volunteers needed)</a:t>
            </a:r>
          </a:p>
          <a:p>
            <a:pPr marL="367953" indent="-327313">
              <a:defRPr sz="2100"/>
            </a:pPr>
            <a:r>
              <a:t>SM WG Document Editors:</a:t>
            </a:r>
          </a:p>
          <a:p>
            <a:pPr marL="767715" lvl="1" indent="-269875">
              <a:defRPr sz="1700"/>
            </a:pPr>
            <a:r>
              <a:t>Daniel Manchala (Xerox) - SM3 Schema</a:t>
            </a:r>
          </a:p>
          <a:p>
            <a:pPr marL="767715" lvl="1" indent="-269875">
              <a:defRPr sz="1700"/>
            </a:pPr>
            <a:r>
              <a:t>Ira McDonald (High North) – JDFMAP</a:t>
            </a:r>
          </a:p>
          <a:p>
            <a:pPr marL="767715" lvl="1" indent="-269875">
              <a:defRPr sz="1700"/>
            </a:pPr>
            <a:r>
              <a:t>Rick Yardumian (Canon) - JDFMAP</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Shape 22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22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30" name="Shape 23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31" name="Shape 231"/>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32" name="Shape 232"/>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33" name="Shape 233"/>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18</a:t>
            </a:fld>
            <a:endParaRPr/>
          </a:p>
        </p:txBody>
      </p:sp>
      <p:sp>
        <p:nvSpPr>
          <p:cNvPr id="234" name="Shape 234"/>
          <p:cNvSpPr>
            <a:spLocks noGrp="1"/>
          </p:cNvSpPr>
          <p:nvPr>
            <p:ph type="title"/>
          </p:nvPr>
        </p:nvSpPr>
        <p:spPr>
          <a:prstGeom prst="rect">
            <a:avLst/>
          </a:prstGeom>
        </p:spPr>
        <p:txBody>
          <a:bodyPr/>
          <a:lstStyle/>
          <a:p>
            <a:r>
              <a:t/>
            </a:r>
            <a:br/>
            <a:r>
              <a:t>SM: Active Work</a:t>
            </a:r>
          </a:p>
        </p:txBody>
      </p:sp>
      <p:sp>
        <p:nvSpPr>
          <p:cNvPr id="235" name="Shape 235"/>
          <p:cNvSpPr>
            <a:spLocks noGrp="1"/>
          </p:cNvSpPr>
          <p:nvPr>
            <p:ph type="body" idx="1"/>
          </p:nvPr>
        </p:nvSpPr>
        <p:spPr>
          <a:prstGeom prst="rect">
            <a:avLst/>
          </a:prstGeom>
        </p:spPr>
        <p:txBody>
          <a:bodyPr/>
          <a:lstStyle/>
          <a:p>
            <a:r>
              <a:t>CIP4 JDF to PWG PJT mapping (JDFMAP)</a:t>
            </a:r>
          </a:p>
          <a:p>
            <a:pPr lvl="1"/>
            <a:r>
              <a:t>Complete, awaiting prototype</a:t>
            </a:r>
          </a:p>
          <a:p>
            <a:r>
              <a:t>SM Schema:</a:t>
            </a:r>
          </a:p>
          <a:p>
            <a:pPr lvl="1"/>
            <a:r>
              <a:t>Named version (v1.180) published for PWG Print Job Ticket and Associated Capabilities</a:t>
            </a:r>
          </a:p>
          <a:p>
            <a:pPr lvl="1"/>
            <a:r>
              <a:t>Latest (v2.904) Up to date with In Progress specifications </a:t>
            </a:r>
          </a:p>
          <a:p>
            <a:pPr lvl="1"/>
            <a:r>
              <a:t>Cloud Imaging Model extensions (WIP – WSDL operations need update)</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Shape 23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23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39" name="Shape 23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40" name="Shape 240"/>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41" name="Shape 241"/>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42" name="Shape 242"/>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19</a:t>
            </a:fld>
            <a:endParaRPr/>
          </a:p>
        </p:txBody>
      </p:sp>
      <p:sp>
        <p:nvSpPr>
          <p:cNvPr id="243" name="Shape 243"/>
          <p:cNvSpPr>
            <a:spLocks noGrp="1"/>
          </p:cNvSpPr>
          <p:nvPr>
            <p:ph type="title"/>
          </p:nvPr>
        </p:nvSpPr>
        <p:spPr>
          <a:prstGeom prst="rect">
            <a:avLst/>
          </a:prstGeom>
        </p:spPr>
        <p:txBody>
          <a:bodyPr/>
          <a:lstStyle/>
          <a:p>
            <a:r>
              <a:t>SM: More Information</a:t>
            </a:r>
          </a:p>
        </p:txBody>
      </p:sp>
      <p:sp>
        <p:nvSpPr>
          <p:cNvPr id="244" name="Shape 244"/>
          <p:cNvSpPr>
            <a:spLocks noGrp="1"/>
          </p:cNvSpPr>
          <p:nvPr>
            <p:ph type="body" idx="1"/>
          </p:nvPr>
        </p:nvSpPr>
        <p:spPr>
          <a:prstGeom prst="rect">
            <a:avLst/>
          </a:prstGeom>
        </p:spPr>
        <p:txBody>
          <a:bodyPr/>
          <a:lstStyle/>
          <a:p>
            <a:r>
              <a:t>We welcome participation from all interested parties</a:t>
            </a:r>
          </a:p>
          <a:p>
            <a:r>
              <a:t>SM Web Page:</a:t>
            </a:r>
          </a:p>
          <a:p>
            <a:pPr lvl="1"/>
            <a:r>
              <a:rPr u="sng">
                <a:hlinkClick r:id="rId3"/>
              </a:rPr>
              <a:t>http://www.pwg.org/sm</a:t>
            </a:r>
          </a:p>
          <a:p>
            <a:r>
              <a:t>Subscribe to the SM3 mailing list:</a:t>
            </a:r>
          </a:p>
          <a:p>
            <a:pPr lvl="1"/>
            <a:r>
              <a:rPr u="sng">
                <a:hlinkClick r:id="rId4"/>
              </a:rPr>
              <a:t>https://www.pwg.org/mailman/listinfo/sm3</a:t>
            </a:r>
          </a:p>
          <a:p>
            <a:pPr lvl="1"/>
            <a:r>
              <a:t>sm3@pwg.org</a:t>
            </a:r>
          </a:p>
          <a:p>
            <a:r>
              <a:t>SM WG holds bi-weekly phone conferences announced on the SM3 mailing list</a:t>
            </a:r>
          </a:p>
          <a:p>
            <a:pPr lvl="1"/>
            <a:r>
              <a:t>Next conference call is August 24, 2015 at 2pm ET</a:t>
            </a:r>
          </a:p>
          <a:p>
            <a:pPr lvl="1"/>
            <a:r>
              <a:t>Conference calls on opposite weeks of IDS conference calls</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7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79" name="Shape 7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0" name="Shape 80"/>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81" name="Shape 81"/>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82" name="Shape 82"/>
          <p:cNvSpPr>
            <a:spLocks noGrp="1"/>
          </p:cNvSpPr>
          <p:nvPr>
            <p:ph type="title"/>
          </p:nvPr>
        </p:nvSpPr>
        <p:spPr>
          <a:prstGeom prst="rect">
            <a:avLst/>
          </a:prstGeom>
        </p:spPr>
        <p:txBody>
          <a:bodyPr/>
          <a:lstStyle/>
          <a:p>
            <a:r>
              <a:t>Plenary Agenda</a:t>
            </a:r>
          </a:p>
        </p:txBody>
      </p:sp>
      <p:sp>
        <p:nvSpPr>
          <p:cNvPr id="83" name="Shape 83"/>
          <p:cNvSpPr>
            <a:spLocks noGrp="1"/>
          </p:cNvSpPr>
          <p:nvPr>
            <p:ph type="body" idx="1"/>
          </p:nvPr>
        </p:nvSpPr>
        <p:spPr>
          <a:prstGeom prst="rect">
            <a:avLst/>
          </a:prstGeom>
        </p:spPr>
        <p:txBody>
          <a:bodyPr/>
          <a:lstStyle/>
          <a:p>
            <a:r>
              <a:t>Administrivia</a:t>
            </a:r>
          </a:p>
          <a:p>
            <a:r>
              <a:t>New Github Organization and Repositories</a:t>
            </a:r>
          </a:p>
          <a:p>
            <a:r>
              <a:t>PWG Workgroup Status [WG Chairs]</a:t>
            </a:r>
          </a:p>
          <a:p>
            <a:pPr lvl="1"/>
            <a:r>
              <a:t>Semantic Model (SM)</a:t>
            </a:r>
          </a:p>
          <a:p>
            <a:pPr lvl="1"/>
            <a:r>
              <a:t>Internet Printing Protocol (IPP)</a:t>
            </a:r>
          </a:p>
          <a:p>
            <a:pPr lvl="1"/>
            <a:r>
              <a:t>Imaging Device Security (IDS)</a:t>
            </a:r>
          </a:p>
          <a:p>
            <a:r>
              <a:t>Liaison Status</a:t>
            </a:r>
          </a:p>
          <a:p>
            <a:pPr lvl="1"/>
            <a:r>
              <a:t>Trusted Computing Group (TCG)</a:t>
            </a:r>
          </a:p>
          <a:p>
            <a:r>
              <a:t>Next Meeting Details</a:t>
            </a:r>
          </a:p>
        </p:txBody>
      </p:sp>
      <p:sp>
        <p:nvSpPr>
          <p:cNvPr id="84" name="Shape 84"/>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Shape 24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47" name="Shape 247"/>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24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49" name="Shape 249"/>
          <p:cNvSpPr/>
          <p:nvPr/>
        </p:nvSpPr>
        <p:spPr>
          <a:xfrm>
            <a:off x="127000" y="6668889"/>
            <a:ext cx="85471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50" name="Shape 25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51" name="Shape 251"/>
          <p:cNvSpPr>
            <a:spLocks noGrp="1"/>
          </p:cNvSpPr>
          <p:nvPr>
            <p:ph type="ctrTitle"/>
          </p:nvPr>
        </p:nvSpPr>
        <p:spPr>
          <a:prstGeom prst="rect">
            <a:avLst/>
          </a:prstGeom>
        </p:spPr>
        <p:txBody>
          <a:bodyPr/>
          <a:lstStyle/>
          <a:p>
            <a:r>
              <a:t>IPP Workgroup Status</a:t>
            </a:r>
          </a:p>
        </p:txBody>
      </p:sp>
      <p:sp>
        <p:nvSpPr>
          <p:cNvPr id="252" name="Shape 252"/>
          <p:cNvSpPr>
            <a:spLocks noGrp="1"/>
          </p:cNvSpPr>
          <p:nvPr>
            <p:ph type="subTitle" sz="half" idx="1"/>
          </p:nvPr>
        </p:nvSpPr>
        <p:spPr>
          <a:prstGeom prst="rect">
            <a:avLst/>
          </a:prstGeom>
        </p:spPr>
        <p:txBody>
          <a:bodyPr/>
          <a:lstStyle/>
          <a:p>
            <a:r>
              <a:t>Paul Tykodi (TCS), Ira McDonald (High North)</a:t>
            </a:r>
          </a:p>
        </p:txBody>
      </p:sp>
      <p:sp>
        <p:nvSpPr>
          <p:cNvPr id="253" name="Shape 253"/>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20</a:t>
            </a:fld>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Shape 255"/>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25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57" name="Shape 25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58" name="Shape 258"/>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59" name="Shape 259"/>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60" name="Shape 260"/>
          <p:cNvSpPr>
            <a:spLocks noGrp="1"/>
          </p:cNvSpPr>
          <p:nvPr>
            <p:ph type="title"/>
          </p:nvPr>
        </p:nvSpPr>
        <p:spPr>
          <a:prstGeom prst="rect">
            <a:avLst/>
          </a:prstGeom>
        </p:spPr>
        <p:txBody>
          <a:bodyPr/>
          <a:lstStyle>
            <a:lvl1pPr>
              <a:defRPr sz="2800"/>
            </a:lvl1pPr>
          </a:lstStyle>
          <a:p>
            <a:r>
              <a:t>IPP: Charter</a:t>
            </a:r>
          </a:p>
        </p:txBody>
      </p:sp>
      <p:sp>
        <p:nvSpPr>
          <p:cNvPr id="261" name="Shape 261"/>
          <p:cNvSpPr>
            <a:spLocks noGrp="1"/>
          </p:cNvSpPr>
          <p:nvPr>
            <p:ph type="body" idx="1"/>
          </p:nvPr>
        </p:nvSpPr>
        <p:spPr>
          <a:prstGeom prst="rect">
            <a:avLst/>
          </a:prstGeom>
        </p:spPr>
        <p:txBody>
          <a:bodyPr/>
          <a:lstStyle/>
          <a:p>
            <a:r>
              <a:t>The Internet Printing Protocol (IPP) workgroup is chartered with the maintenance of IPP, the IETF IPP registry, and to support new clients, network architectures, and service bindings for MFDs and Imaging Systems</a:t>
            </a:r>
          </a:p>
          <a:p>
            <a:r>
              <a:t>In addition, we maintain the IETF Finisher MIB, Job MIB, and Printer MIB registries, and handle synchronization with changes in IPP</a:t>
            </a:r>
          </a:p>
        </p:txBody>
      </p:sp>
      <p:sp>
        <p:nvSpPr>
          <p:cNvPr id="262" name="Shape 262"/>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21</a:t>
            </a:fld>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26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66" name="Shape 26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67" name="Shape 267"/>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68" name="Shape 268"/>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69" name="Shape 269"/>
          <p:cNvSpPr>
            <a:spLocks noGrp="1"/>
          </p:cNvSpPr>
          <p:nvPr>
            <p:ph type="title"/>
          </p:nvPr>
        </p:nvSpPr>
        <p:spPr>
          <a:prstGeom prst="rect">
            <a:avLst/>
          </a:prstGeom>
        </p:spPr>
        <p:txBody>
          <a:bodyPr/>
          <a:lstStyle/>
          <a:p>
            <a:r>
              <a:t>IPP: Officers</a:t>
            </a:r>
          </a:p>
        </p:txBody>
      </p:sp>
      <p:sp>
        <p:nvSpPr>
          <p:cNvPr id="270" name="Shape 270"/>
          <p:cNvSpPr>
            <a:spLocks noGrp="1"/>
          </p:cNvSpPr>
          <p:nvPr>
            <p:ph type="body" idx="1"/>
          </p:nvPr>
        </p:nvSpPr>
        <p:spPr>
          <a:prstGeom prst="rect">
            <a:avLst/>
          </a:prstGeom>
        </p:spPr>
        <p:txBody>
          <a:bodyPr/>
          <a:lstStyle/>
          <a:p>
            <a:r>
              <a:t>IPP WG Co-Chairs:</a:t>
            </a:r>
          </a:p>
          <a:p>
            <a:pPr lvl="1"/>
            <a:r>
              <a:t>Paul Tykodi (TCS)</a:t>
            </a:r>
          </a:p>
          <a:p>
            <a:pPr lvl="1"/>
            <a:r>
              <a:t>Ira McDonald (High North)</a:t>
            </a:r>
          </a:p>
          <a:p>
            <a:r>
              <a:t>IPP WG Secretary:</a:t>
            </a:r>
          </a:p>
          <a:p>
            <a:pPr lvl="1"/>
            <a:r>
              <a:t>Michael Sweet (Apple)</a:t>
            </a:r>
          </a:p>
          <a:p>
            <a:r>
              <a:t>IPP WG Document Editors:</a:t>
            </a:r>
          </a:p>
          <a:p>
            <a:pPr lvl="1"/>
            <a:r>
              <a:t>Ira McDonald (High North) – IPP System Service (SYSTEM), IETF IPP/1.1</a:t>
            </a:r>
          </a:p>
          <a:p>
            <a:pPr lvl="1"/>
            <a:r>
              <a:t>Michael Sweet (Apple) – IPP System Service (SYSTEM), IETF IPP/1.1</a:t>
            </a:r>
          </a:p>
        </p:txBody>
      </p:sp>
      <p:sp>
        <p:nvSpPr>
          <p:cNvPr id="271" name="Shape 27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22</a:t>
            </a:fld>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Shape 27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27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75" name="Shape 27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76" name="Shape 276"/>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77" name="Shape 27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78" name="Shape 278"/>
          <p:cNvSpPr>
            <a:spLocks noGrp="1"/>
          </p:cNvSpPr>
          <p:nvPr>
            <p:ph type="title"/>
          </p:nvPr>
        </p:nvSpPr>
        <p:spPr>
          <a:prstGeom prst="rect">
            <a:avLst/>
          </a:prstGeom>
        </p:spPr>
        <p:txBody>
          <a:bodyPr/>
          <a:lstStyle/>
          <a:p>
            <a:r>
              <a:t>IPP: Active Work</a:t>
            </a:r>
          </a:p>
        </p:txBody>
      </p:sp>
      <p:sp>
        <p:nvSpPr>
          <p:cNvPr id="279" name="Shape 279"/>
          <p:cNvSpPr>
            <a:spLocks noGrp="1"/>
          </p:cNvSpPr>
          <p:nvPr>
            <p:ph type="body" idx="1"/>
          </p:nvPr>
        </p:nvSpPr>
        <p:spPr>
          <a:prstGeom prst="rect">
            <a:avLst/>
          </a:prstGeom>
        </p:spPr>
        <p:txBody>
          <a:bodyPr/>
          <a:lstStyle/>
          <a:p>
            <a:r>
              <a:t>IETF RFCs in development:</a:t>
            </a:r>
          </a:p>
          <a:p>
            <a:pPr lvl="1"/>
            <a:r>
              <a:t>IETF IPP/1.1: Encoding and Transport (obsoletes RFC 2910/3382)			- Stable Draft, AD Sponsor</a:t>
            </a:r>
          </a:p>
          <a:p>
            <a:pPr lvl="1"/>
            <a:r>
              <a:t>IETF IPP/1.1: Model and Semantics (obsoletes RFC 2911/3381/3382)		- Stable Draft, AD Sponsor</a:t>
            </a:r>
            <a:br/>
            <a:endParaRPr/>
          </a:p>
          <a:p>
            <a:r>
              <a:t>PWG Specifications in development:</a:t>
            </a:r>
          </a:p>
          <a:p>
            <a:pPr lvl="1"/>
            <a:r>
              <a:t>IPP Everywhere Printer Self-Certification Manual 1.0 (SELFCERT)			- WG Last Call Completed</a:t>
            </a:r>
          </a:p>
          <a:p>
            <a:pPr lvl="1"/>
            <a:r>
              <a:t>IPP System Service (SYSTEM)	- Interim Draft</a:t>
            </a:r>
            <a:br/>
            <a:endParaRPr/>
          </a:p>
          <a:p>
            <a:r>
              <a:t>Up-to-date pending IANA registrations online:</a:t>
            </a:r>
          </a:p>
          <a:p>
            <a:pPr lvl="1"/>
            <a:r>
              <a:rPr>
                <a:hlinkClick r:id="rId3"/>
              </a:rPr>
              <a:t>http://www.pwg.org/ipp/ipp-registrations.xml</a:t>
            </a:r>
          </a:p>
          <a:p>
            <a:pPr lvl="1"/>
            <a:r>
              <a:t>Continue to maintain this in parallel for new specifications</a:t>
            </a:r>
          </a:p>
        </p:txBody>
      </p:sp>
      <p:sp>
        <p:nvSpPr>
          <p:cNvPr id="280" name="Shape 280"/>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lvl1pPr defTabSz="580429"/>
          </a:lstStyle>
          <a:p>
            <a:fld id="{86CB4B4D-7CA3-9044-876B-883B54F8677D}" type="slidenum">
              <a:t>23</a:t>
            </a:fld>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Shape 28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28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84" name="Shape 28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85" name="Shape 285"/>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86" name="Shape 28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87" name="Shape 287"/>
          <p:cNvSpPr>
            <a:spLocks noGrp="1"/>
          </p:cNvSpPr>
          <p:nvPr>
            <p:ph type="title"/>
          </p:nvPr>
        </p:nvSpPr>
        <p:spPr>
          <a:prstGeom prst="rect">
            <a:avLst/>
          </a:prstGeom>
        </p:spPr>
        <p:txBody>
          <a:bodyPr/>
          <a:lstStyle/>
          <a:p>
            <a:r>
              <a:t>IPP: Recently Published Work</a:t>
            </a:r>
          </a:p>
        </p:txBody>
      </p:sp>
      <p:sp>
        <p:nvSpPr>
          <p:cNvPr id="288" name="Shape 288"/>
          <p:cNvSpPr>
            <a:spLocks noGrp="1"/>
          </p:cNvSpPr>
          <p:nvPr>
            <p:ph type="body" idx="1"/>
          </p:nvPr>
        </p:nvSpPr>
        <p:spPr>
          <a:prstGeom prst="rect">
            <a:avLst/>
          </a:prstGeom>
        </p:spPr>
        <p:txBody>
          <a:bodyPr/>
          <a:lstStyle/>
          <a:p>
            <a:r>
              <a:t>Recent Full Standard:</a:t>
            </a:r>
          </a:p>
          <a:p>
            <a:pPr lvl="1"/>
            <a:r>
              <a:t>PWG 5100.12-2015: IPP 2.0, 2.1, and 2.2</a:t>
            </a:r>
            <a:br/>
            <a:endParaRPr/>
          </a:p>
          <a:p>
            <a:r>
              <a:t>Recent Candidate Standards:</a:t>
            </a:r>
          </a:p>
          <a:p>
            <a:pPr lvl="1"/>
            <a:r>
              <a:t>PWG 5100.19-2015: IPP Implementor's Guide v2.0 (IG)</a:t>
            </a:r>
          </a:p>
          <a:p>
            <a:pPr lvl="1"/>
            <a:r>
              <a:t>PWG 5100.18-2015: IPP Shared Infrastructure Extensions (INFRA)</a:t>
            </a:r>
            <a:br/>
            <a:endParaRPr/>
          </a:p>
          <a:p>
            <a:r>
              <a:t>Recent IETF RFCs:</a:t>
            </a:r>
          </a:p>
          <a:p>
            <a:pPr marL="703580" lvl="1" indent="-205740"/>
            <a:r>
              <a:t>RFC 7612: LDAP Schema for Printer Services</a:t>
            </a:r>
          </a:p>
          <a:p>
            <a:pPr marL="703580" lvl="1" indent="-205740"/>
            <a:r>
              <a:t>RFC 7472: IPP over HTTPS Transport Binding and “ipps” URI Scheme</a:t>
            </a:r>
          </a:p>
        </p:txBody>
      </p:sp>
      <p:sp>
        <p:nvSpPr>
          <p:cNvPr id="289" name="Shape 289"/>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24</a:t>
            </a:fld>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Shape 29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29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93" name="Shape 29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94" name="Shape 294"/>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295" name="Shape 295"/>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296" name="Shape 296"/>
          <p:cNvSpPr>
            <a:spLocks noGrp="1"/>
          </p:cNvSpPr>
          <p:nvPr>
            <p:ph type="title"/>
          </p:nvPr>
        </p:nvSpPr>
        <p:spPr>
          <a:prstGeom prst="rect">
            <a:avLst/>
          </a:prstGeom>
        </p:spPr>
        <p:txBody>
          <a:bodyPr/>
          <a:lstStyle/>
          <a:p>
            <a:r>
              <a:t>IPP: More Information</a:t>
            </a:r>
          </a:p>
        </p:txBody>
      </p:sp>
      <p:sp>
        <p:nvSpPr>
          <p:cNvPr id="297" name="Shape 297"/>
          <p:cNvSpPr>
            <a:spLocks noGrp="1"/>
          </p:cNvSpPr>
          <p:nvPr>
            <p:ph type="body" idx="1"/>
          </p:nvPr>
        </p:nvSpPr>
        <p:spPr>
          <a:prstGeom prst="rect">
            <a:avLst/>
          </a:prstGeom>
        </p:spPr>
        <p:txBody>
          <a:bodyPr/>
          <a:lstStyle/>
          <a:p>
            <a:r>
              <a:t>We welcome participation from all interested parties</a:t>
            </a:r>
          </a:p>
          <a:p>
            <a:r>
              <a:t>IPP Working Group web page</a:t>
            </a:r>
          </a:p>
          <a:p>
            <a:pPr lvl="1"/>
            <a:r>
              <a:rPr>
                <a:hlinkClick r:id="rId3"/>
              </a:rPr>
              <a:t>http://www.pwg.org/ipp/index.html</a:t>
            </a:r>
            <a:r>
              <a:t> </a:t>
            </a:r>
          </a:p>
          <a:p>
            <a:r>
              <a:t>Subscribe to the IPP mailing list </a:t>
            </a:r>
          </a:p>
          <a:p>
            <a:pPr lvl="1"/>
            <a:r>
              <a:rPr>
                <a:hlinkClick r:id="rId4"/>
              </a:rPr>
              <a:t>https://www.pwg.org/mailman/listinfo/ipp</a:t>
            </a:r>
          </a:p>
          <a:p>
            <a:r>
              <a:t>IPP WG holds bi-weekly phone conferences announced on the IPP mailing list</a:t>
            </a:r>
          </a:p>
          <a:p>
            <a:pPr lvl="1"/>
            <a:r>
              <a:t>Next conference calls November 16 and 30, 2015 at 3pm ET</a:t>
            </a:r>
          </a:p>
          <a:p>
            <a:pPr lvl="1"/>
            <a:r>
              <a:t>Held on same weeks of Imaging Device Security WG</a:t>
            </a:r>
          </a:p>
        </p:txBody>
      </p:sp>
      <p:sp>
        <p:nvSpPr>
          <p:cNvPr id="298" name="Shape 298"/>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lvl1pPr defTabSz="580429"/>
          </a:lstStyle>
          <a:p>
            <a:fld id="{86CB4B4D-7CA3-9044-876B-883B54F8677D}" type="slidenum">
              <a:t>25</a:t>
            </a:fld>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01" name="Shape 301"/>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02"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03" name="Shape 303"/>
          <p:cNvSpPr/>
          <p:nvPr/>
        </p:nvSpPr>
        <p:spPr>
          <a:xfrm>
            <a:off x="127000" y="6668889"/>
            <a:ext cx="85471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04" name="Shape 304"/>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305" name="Shape 305"/>
          <p:cNvSpPr>
            <a:spLocks noGrp="1"/>
          </p:cNvSpPr>
          <p:nvPr>
            <p:ph type="ctrTitle"/>
          </p:nvPr>
        </p:nvSpPr>
        <p:spPr>
          <a:prstGeom prst="rect">
            <a:avLst/>
          </a:prstGeom>
        </p:spPr>
        <p:txBody>
          <a:bodyPr/>
          <a:lstStyle/>
          <a:p>
            <a:r>
              <a:t>IDS Workgroup Status</a:t>
            </a:r>
          </a:p>
        </p:txBody>
      </p:sp>
      <p:sp>
        <p:nvSpPr>
          <p:cNvPr id="306" name="Shape 306"/>
          <p:cNvSpPr>
            <a:spLocks noGrp="1"/>
          </p:cNvSpPr>
          <p:nvPr>
            <p:ph type="subTitle" sz="half" idx="1"/>
          </p:nvPr>
        </p:nvSpPr>
        <p:spPr>
          <a:prstGeom prst="rect">
            <a:avLst/>
          </a:prstGeom>
        </p:spPr>
        <p:txBody>
          <a:bodyPr/>
          <a:lstStyle/>
          <a:p>
            <a:r>
              <a:t>Alan Sukert (Xerox)</a:t>
            </a:r>
          </a:p>
        </p:txBody>
      </p:sp>
      <p:sp>
        <p:nvSpPr>
          <p:cNvPr id="307" name="Shape 307"/>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26</a:t>
            </a:fld>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11" name="Shape 31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12" name="Shape 312"/>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13" name="Shape 31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14" name="Shape 314"/>
          <p:cNvSpPr>
            <a:spLocks noGrp="1"/>
          </p:cNvSpPr>
          <p:nvPr>
            <p:ph type="title"/>
          </p:nvPr>
        </p:nvSpPr>
        <p:spPr>
          <a:prstGeom prst="rect">
            <a:avLst/>
          </a:prstGeom>
        </p:spPr>
        <p:txBody>
          <a:bodyPr/>
          <a:lstStyle/>
          <a:p>
            <a:r>
              <a:t>IDS: Charter</a:t>
            </a:r>
          </a:p>
        </p:txBody>
      </p:sp>
      <p:sp>
        <p:nvSpPr>
          <p:cNvPr id="315" name="Shape 315"/>
          <p:cNvSpPr>
            <a:spLocks noGrp="1"/>
          </p:cNvSpPr>
          <p:nvPr>
            <p:ph type="body" idx="1"/>
          </p:nvPr>
        </p:nvSpPr>
        <p:spPr>
          <a:prstGeom prst="rect">
            <a:avLst/>
          </a:prstGeom>
        </p:spPr>
        <p:txBody>
          <a:bodyPr/>
          <a:lstStyle/>
          <a:p>
            <a:pPr marL="367953" indent="-327313">
              <a:defRPr sz="2100"/>
            </a:pPr>
            <a:r>
              <a:rPr dirty="0"/>
              <a:t>IDS is investigating and defining standards for addressing general security attributes for imaging devices and services. Our general goals are to:</a:t>
            </a:r>
          </a:p>
          <a:p>
            <a:pPr marL="767715" lvl="1" indent="-269875">
              <a:defRPr sz="1700"/>
            </a:pPr>
            <a:r>
              <a:rPr dirty="0"/>
              <a:t>Define standard metrics and protocol bindings to assess the health of Hardcopy Devices to gauge if they should be granted access to a network.</a:t>
            </a:r>
          </a:p>
          <a:p>
            <a:pPr marL="767715" lvl="1" indent="-269875">
              <a:defRPr sz="1700"/>
            </a:pPr>
            <a:r>
              <a:rPr dirty="0"/>
              <a:t>Define a set of standard security and policy attributes and values for authorizing Hard Copy Devices, their services and users in a global workspace </a:t>
            </a:r>
          </a:p>
          <a:p>
            <a:pPr marL="767715" lvl="1" indent="-269875">
              <a:defRPr sz="1700"/>
            </a:pPr>
            <a:r>
              <a:rPr dirty="0"/>
              <a:t>Provide a general security model for other PWG standards to reference</a:t>
            </a:r>
          </a:p>
          <a:p>
            <a:pPr marL="367953" indent="-327313">
              <a:defRPr sz="2100"/>
            </a:pPr>
            <a:r>
              <a:rPr dirty="0"/>
              <a:t>IDS is also providing a path for vendors to review and contribute to the definition of new Common Criteria HCD Protection </a:t>
            </a:r>
            <a:r>
              <a:rPr dirty="0" smtClean="0"/>
              <a:t>Profiles</a:t>
            </a:r>
            <a:endParaRPr dirty="0"/>
          </a:p>
        </p:txBody>
      </p:sp>
      <p:sp>
        <p:nvSpPr>
          <p:cNvPr id="316" name="Shape 316"/>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27</a:t>
            </a:fld>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31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0" name="Shape 32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21" name="Shape 321"/>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22" name="Shape 322"/>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23" name="Shape 323"/>
          <p:cNvSpPr>
            <a:spLocks noGrp="1"/>
          </p:cNvSpPr>
          <p:nvPr>
            <p:ph type="title"/>
          </p:nvPr>
        </p:nvSpPr>
        <p:spPr>
          <a:prstGeom prst="rect">
            <a:avLst/>
          </a:prstGeom>
        </p:spPr>
        <p:txBody>
          <a:bodyPr/>
          <a:lstStyle/>
          <a:p>
            <a:r>
              <a:t>IDS: Officers</a:t>
            </a:r>
          </a:p>
        </p:txBody>
      </p:sp>
      <p:sp>
        <p:nvSpPr>
          <p:cNvPr id="324" name="Shape 324"/>
          <p:cNvSpPr>
            <a:spLocks noGrp="1"/>
          </p:cNvSpPr>
          <p:nvPr>
            <p:ph type="body" idx="1"/>
          </p:nvPr>
        </p:nvSpPr>
        <p:spPr>
          <a:prstGeom prst="rect">
            <a:avLst/>
          </a:prstGeom>
        </p:spPr>
        <p:txBody>
          <a:bodyPr/>
          <a:lstStyle/>
          <a:p>
            <a:r>
              <a:rPr dirty="0"/>
              <a:t>Chair:</a:t>
            </a:r>
          </a:p>
          <a:p>
            <a:pPr lvl="1"/>
            <a:r>
              <a:rPr dirty="0"/>
              <a:t>Alan Sukert (Xerox)</a:t>
            </a:r>
          </a:p>
          <a:p>
            <a:r>
              <a:rPr dirty="0"/>
              <a:t>Vice-Chair:</a:t>
            </a:r>
          </a:p>
          <a:p>
            <a:pPr lvl="1">
              <a:defRPr i="1"/>
            </a:pPr>
            <a:r>
              <a:rPr dirty="0"/>
              <a:t>Currently vacant</a:t>
            </a:r>
          </a:p>
          <a:p>
            <a:r>
              <a:rPr dirty="0"/>
              <a:t>Secretary:</a:t>
            </a:r>
          </a:p>
          <a:p>
            <a:pPr lvl="1"/>
            <a:r>
              <a:rPr dirty="0"/>
              <a:t>Alan Sukert (Xerox)</a:t>
            </a:r>
          </a:p>
          <a:p>
            <a:r>
              <a:rPr dirty="0"/>
              <a:t>Document Editors:</a:t>
            </a:r>
          </a:p>
          <a:p>
            <a:pPr lvl="1"/>
            <a:r>
              <a:rPr dirty="0"/>
              <a:t>Ira McDonald (High North): HCD-TNC</a:t>
            </a:r>
          </a:p>
        </p:txBody>
      </p:sp>
      <p:sp>
        <p:nvSpPr>
          <p:cNvPr id="325" name="Shape 325"/>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28</a:t>
            </a:fld>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9" name="Shape 32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30" name="Shape 330"/>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31" name="Shape 331"/>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32" name="Shape 332"/>
          <p:cNvSpPr>
            <a:spLocks noGrp="1"/>
          </p:cNvSpPr>
          <p:nvPr>
            <p:ph type="title"/>
          </p:nvPr>
        </p:nvSpPr>
        <p:spPr>
          <a:prstGeom prst="rect">
            <a:avLst/>
          </a:prstGeom>
        </p:spPr>
        <p:txBody>
          <a:bodyPr/>
          <a:lstStyle/>
          <a:p>
            <a:r>
              <a:rPr dirty="0"/>
              <a:t>IDS</a:t>
            </a:r>
            <a:r>
              <a:rPr dirty="0" smtClean="0"/>
              <a:t>:</a:t>
            </a:r>
            <a:r>
              <a:rPr lang="en-US" dirty="0" smtClean="0"/>
              <a:t> Working Group Status</a:t>
            </a:r>
            <a:endParaRPr dirty="0"/>
          </a:p>
        </p:txBody>
      </p:sp>
      <p:sp>
        <p:nvSpPr>
          <p:cNvPr id="333" name="Shape 333"/>
          <p:cNvSpPr>
            <a:spLocks noGrp="1"/>
          </p:cNvSpPr>
          <p:nvPr>
            <p:ph type="body" idx="1"/>
          </p:nvPr>
        </p:nvSpPr>
        <p:spPr>
          <a:prstGeom prst="rect">
            <a:avLst/>
          </a:prstGeom>
        </p:spPr>
        <p:txBody>
          <a:bodyPr/>
          <a:lstStyle/>
          <a:p>
            <a:pPr marL="40640" indent="0">
              <a:buNone/>
            </a:pPr>
            <a:r>
              <a:rPr lang="en-US" dirty="0" smtClean="0"/>
              <a:t>IDS Working Group is going into “hibernation” to be reinstated as needed by the PWG Steering Committee. </a:t>
            </a:r>
          </a:p>
          <a:p>
            <a:pPr marL="40640" indent="0">
              <a:buNone/>
            </a:pPr>
            <a:r>
              <a:rPr lang="en-US" dirty="0" smtClean="0"/>
              <a:t>The following specifications will be archived:</a:t>
            </a:r>
          </a:p>
          <a:p>
            <a:r>
              <a:rPr lang="en-US" sz="2000" dirty="0" smtClean="0"/>
              <a:t>IDS Model</a:t>
            </a:r>
          </a:p>
          <a:p>
            <a:r>
              <a:rPr lang="en-US" sz="2000" dirty="0" smtClean="0"/>
              <a:t>IDS Identification, Authentication and Authorization (IA&amp;A)</a:t>
            </a:r>
          </a:p>
          <a:p>
            <a:r>
              <a:rPr lang="en-US" sz="2000" dirty="0" smtClean="0"/>
              <a:t>IDS Health Remediation</a:t>
            </a:r>
            <a:r>
              <a:rPr sz="2000" dirty="0" smtClean="0"/>
              <a:t> </a:t>
            </a:r>
            <a:endParaRPr sz="2000" dirty="0"/>
          </a:p>
        </p:txBody>
      </p:sp>
      <p:sp>
        <p:nvSpPr>
          <p:cNvPr id="334" name="Shape 334"/>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29</a:t>
            </a:fld>
            <a:endParaRPr/>
          </a:p>
        </p:txBody>
      </p:sp>
    </p:spTree>
    <p:extLst>
      <p:ext uri="{BB962C8B-B14F-4D97-AF65-F5344CB8AC3E}">
        <p14:creationId xmlns:p14="http://schemas.microsoft.com/office/powerpoint/2010/main" val="180190867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8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8" name="Shape 8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9" name="Shape 89"/>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90" name="Shape 90"/>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91" name="Shape 91"/>
          <p:cNvSpPr>
            <a:spLocks noGrp="1"/>
          </p:cNvSpPr>
          <p:nvPr>
            <p:ph type="title"/>
          </p:nvPr>
        </p:nvSpPr>
        <p:spPr>
          <a:prstGeom prst="rect">
            <a:avLst/>
          </a:prstGeom>
        </p:spPr>
        <p:txBody>
          <a:bodyPr/>
          <a:lstStyle/>
          <a:p>
            <a:r>
              <a:t>Administrivia</a:t>
            </a:r>
          </a:p>
        </p:txBody>
      </p:sp>
      <p:sp>
        <p:nvSpPr>
          <p:cNvPr id="92" name="Shape 92"/>
          <p:cNvSpPr>
            <a:spLocks noGrp="1"/>
          </p:cNvSpPr>
          <p:nvPr>
            <p:ph type="body" idx="1"/>
          </p:nvPr>
        </p:nvSpPr>
        <p:spPr>
          <a:prstGeom prst="rect">
            <a:avLst/>
          </a:prstGeom>
        </p:spPr>
        <p:txBody>
          <a:bodyPr/>
          <a:lstStyle/>
          <a:p>
            <a:r>
              <a:t>Welcome and Introductions</a:t>
            </a:r>
          </a:p>
          <a:p>
            <a:r>
              <a:t>Confirm Minutes Taker</a:t>
            </a:r>
          </a:p>
          <a:p>
            <a:r>
              <a:t>Review PWG Patent Policy</a:t>
            </a:r>
          </a:p>
          <a:p>
            <a:r>
              <a:t>Agenda for the Week</a:t>
            </a:r>
          </a:p>
          <a:p>
            <a:r>
              <a:t>Future PWG Meeting Schedule</a:t>
            </a:r>
          </a:p>
          <a:p>
            <a:r>
              <a:t>2015 Membership</a:t>
            </a:r>
          </a:p>
          <a:p>
            <a:r>
              <a:t>PWG Officers</a:t>
            </a:r>
          </a:p>
        </p:txBody>
      </p:sp>
      <p:sp>
        <p:nvSpPr>
          <p:cNvPr id="93" name="Shape 93"/>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a:t>
            </a:fld>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9" name="Shape 32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30" name="Shape 330"/>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31" name="Shape 331"/>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32" name="Shape 332"/>
          <p:cNvSpPr>
            <a:spLocks noGrp="1"/>
          </p:cNvSpPr>
          <p:nvPr>
            <p:ph type="title"/>
          </p:nvPr>
        </p:nvSpPr>
        <p:spPr>
          <a:prstGeom prst="rect">
            <a:avLst/>
          </a:prstGeom>
        </p:spPr>
        <p:txBody>
          <a:bodyPr/>
          <a:lstStyle/>
          <a:p>
            <a:r>
              <a:t>IDS: Active Work</a:t>
            </a:r>
          </a:p>
        </p:txBody>
      </p:sp>
      <p:sp>
        <p:nvSpPr>
          <p:cNvPr id="333" name="Shape 333"/>
          <p:cNvSpPr>
            <a:spLocks noGrp="1"/>
          </p:cNvSpPr>
          <p:nvPr>
            <p:ph type="body" idx="1"/>
          </p:nvPr>
        </p:nvSpPr>
        <p:spPr>
          <a:prstGeom prst="rect">
            <a:avLst/>
          </a:prstGeom>
        </p:spPr>
        <p:txBody>
          <a:bodyPr/>
          <a:lstStyle/>
          <a:p>
            <a:r>
              <a:rPr dirty="0"/>
              <a:t>HCD-TNC Binding Document</a:t>
            </a:r>
          </a:p>
          <a:p>
            <a:pPr lvl="1"/>
            <a:r>
              <a:rPr dirty="0"/>
              <a:t>PWG Last Call completed</a:t>
            </a:r>
          </a:p>
          <a:p>
            <a:pPr lvl="1"/>
            <a:r>
              <a:rPr dirty="0"/>
              <a:t>PWG Formal Vote starting </a:t>
            </a:r>
            <a:r>
              <a:rPr lang="en-US" dirty="0" smtClean="0"/>
              <a:t>in November 2015</a:t>
            </a:r>
            <a:endParaRPr dirty="0"/>
          </a:p>
          <a:p>
            <a:r>
              <a:rPr lang="en-US" dirty="0" smtClean="0"/>
              <a:t>Charter Update to reflect “hibernation” status</a:t>
            </a:r>
          </a:p>
          <a:p>
            <a:r>
              <a:rPr lang="en-US" dirty="0" smtClean="0"/>
              <a:t>Working Group is going into “hibernation” to be reinstated as needed by the PWG Steering Committee. The following specifications will be archived:</a:t>
            </a:r>
          </a:p>
          <a:p>
            <a:pPr lvl="1"/>
            <a:r>
              <a:rPr lang="en-US" dirty="0" smtClean="0"/>
              <a:t>IDS Model</a:t>
            </a:r>
          </a:p>
          <a:p>
            <a:pPr lvl="1"/>
            <a:r>
              <a:rPr lang="en-US" dirty="0" smtClean="0"/>
              <a:t>IDS Identification, Authentication and Authorization (IA&amp;A)</a:t>
            </a:r>
          </a:p>
          <a:p>
            <a:pPr lvl="1"/>
            <a:r>
              <a:rPr lang="en-US" dirty="0" smtClean="0"/>
              <a:t>IDS Health Remediation</a:t>
            </a:r>
            <a:r>
              <a:rPr dirty="0" smtClean="0"/>
              <a:t> </a:t>
            </a:r>
            <a:endParaRPr dirty="0"/>
          </a:p>
        </p:txBody>
      </p:sp>
      <p:sp>
        <p:nvSpPr>
          <p:cNvPr id="334" name="Shape 334"/>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30</a:t>
            </a:fld>
            <a:endParaRP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3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38" name="Shape 33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39" name="Shape 339"/>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40" name="Shape 340"/>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41" name="Shape 341"/>
          <p:cNvSpPr>
            <a:spLocks noGrp="1"/>
          </p:cNvSpPr>
          <p:nvPr>
            <p:ph type="title"/>
          </p:nvPr>
        </p:nvSpPr>
        <p:spPr>
          <a:prstGeom prst="rect">
            <a:avLst/>
          </a:prstGeom>
        </p:spPr>
        <p:txBody>
          <a:bodyPr/>
          <a:lstStyle/>
          <a:p>
            <a:r>
              <a:t>IDS: More Information</a:t>
            </a:r>
          </a:p>
        </p:txBody>
      </p:sp>
      <p:sp>
        <p:nvSpPr>
          <p:cNvPr id="342" name="Shape 342"/>
          <p:cNvSpPr>
            <a:spLocks noGrp="1"/>
          </p:cNvSpPr>
          <p:nvPr>
            <p:ph type="body" idx="1"/>
          </p:nvPr>
        </p:nvSpPr>
        <p:spPr>
          <a:prstGeom prst="rect">
            <a:avLst/>
          </a:prstGeom>
        </p:spPr>
        <p:txBody>
          <a:bodyPr/>
          <a:lstStyle/>
          <a:p>
            <a:r>
              <a:rPr dirty="0"/>
              <a:t>We welcome participation from PWG member companies and input from the user </a:t>
            </a:r>
            <a:r>
              <a:rPr dirty="0" smtClean="0"/>
              <a:t>community</a:t>
            </a:r>
            <a:r>
              <a:rPr lang="en-US" dirty="0" smtClean="0"/>
              <a:t> when the Working Group is reinstated</a:t>
            </a:r>
            <a:endParaRPr dirty="0"/>
          </a:p>
          <a:p>
            <a:r>
              <a:rPr dirty="0"/>
              <a:t>The group maintains a Web Page for IDS update:</a:t>
            </a:r>
          </a:p>
          <a:p>
            <a:pPr lvl="1"/>
            <a:r>
              <a:rPr dirty="0">
                <a:hlinkClick r:id="rId3"/>
              </a:rPr>
              <a:t>http://www.pwg.org/ids/index.html</a:t>
            </a:r>
          </a:p>
          <a:p>
            <a:r>
              <a:rPr dirty="0"/>
              <a:t>To subscribe to the IDS mailing list, go to:</a:t>
            </a:r>
          </a:p>
          <a:p>
            <a:pPr lvl="1"/>
            <a:r>
              <a:rPr dirty="0">
                <a:hlinkClick r:id="rId3"/>
              </a:rPr>
              <a:t>https://www.pwg.org/mailman/listinfo/ids</a:t>
            </a:r>
          </a:p>
          <a:p>
            <a:r>
              <a:rPr dirty="0"/>
              <a:t>The group holds bi-weekly conference calls on Mondays at 11:00AM PT/2:00PM ET</a:t>
            </a:r>
          </a:p>
          <a:p>
            <a:pPr lvl="1"/>
            <a:r>
              <a:rPr dirty="0" smtClean="0"/>
              <a:t>Conference calls on same weeks as IPP conference calls</a:t>
            </a:r>
          </a:p>
          <a:p>
            <a:pPr lvl="1"/>
            <a:r>
              <a:rPr dirty="0" smtClean="0"/>
              <a:t>Conference calls on opposite weeks of SM conference call</a:t>
            </a:r>
            <a:endParaRPr lang="en-US" dirty="0" smtClean="0"/>
          </a:p>
          <a:p>
            <a:pPr lvl="1"/>
            <a:r>
              <a:rPr lang="en-US" dirty="0" smtClean="0"/>
              <a:t>No Conference Calls have been scheduled at this time, but one may be necessary to approve IDS Charter update</a:t>
            </a:r>
            <a:endParaRPr dirty="0"/>
          </a:p>
        </p:txBody>
      </p:sp>
      <p:sp>
        <p:nvSpPr>
          <p:cNvPr id="343" name="Shape 343"/>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31</a:t>
            </a:fld>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Shape 34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46" name="Shape 346"/>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47"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48" name="Shape 348"/>
          <p:cNvSpPr/>
          <p:nvPr/>
        </p:nvSpPr>
        <p:spPr>
          <a:xfrm>
            <a:off x="127000" y="6668889"/>
            <a:ext cx="85471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49" name="Shape 349"/>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350" name="Shape 350"/>
          <p:cNvSpPr>
            <a:spLocks noGrp="1"/>
          </p:cNvSpPr>
          <p:nvPr>
            <p:ph type="ctrTitle"/>
          </p:nvPr>
        </p:nvSpPr>
        <p:spPr>
          <a:prstGeom prst="rect">
            <a:avLst/>
          </a:prstGeom>
        </p:spPr>
        <p:txBody>
          <a:bodyPr/>
          <a:lstStyle/>
          <a:p>
            <a:r>
              <a:t>Liaison Status</a:t>
            </a:r>
          </a:p>
        </p:txBody>
      </p:sp>
      <p:sp>
        <p:nvSpPr>
          <p:cNvPr id="351" name="Shape 351"/>
          <p:cNvSpPr>
            <a:spLocks noGrp="1"/>
          </p:cNvSpPr>
          <p:nvPr>
            <p:ph type="subTitle" sz="half" idx="1"/>
          </p:nvPr>
        </p:nvSpPr>
        <p:spPr>
          <a:prstGeom prst="rect">
            <a:avLst/>
          </a:prstGeom>
        </p:spPr>
        <p:txBody>
          <a:bodyPr/>
          <a:lstStyle/>
          <a:p>
            <a:endParaRPr/>
          </a:p>
        </p:txBody>
      </p:sp>
      <p:sp>
        <p:nvSpPr>
          <p:cNvPr id="352" name="Shape 352"/>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32</a:t>
            </a:fld>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5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56" name="Shape 35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57" name="Shape 357"/>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58" name="Shape 358"/>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59" name="Shape 359"/>
          <p:cNvSpPr>
            <a:spLocks noGrp="1"/>
          </p:cNvSpPr>
          <p:nvPr>
            <p:ph type="title"/>
          </p:nvPr>
        </p:nvSpPr>
        <p:spPr>
          <a:prstGeom prst="rect">
            <a:avLst/>
          </a:prstGeom>
        </p:spPr>
        <p:txBody>
          <a:bodyPr/>
          <a:lstStyle/>
          <a:p>
            <a:r>
              <a:t>Trusted Computing Group (TCG)</a:t>
            </a:r>
          </a:p>
        </p:txBody>
      </p:sp>
      <p:sp>
        <p:nvSpPr>
          <p:cNvPr id="360" name="Shape 360"/>
          <p:cNvSpPr>
            <a:spLocks noGrp="1"/>
          </p:cNvSpPr>
          <p:nvPr>
            <p:ph type="body" idx="1"/>
          </p:nvPr>
        </p:nvSpPr>
        <p:spPr>
          <a:prstGeom prst="rect">
            <a:avLst/>
          </a:prstGeom>
        </p:spPr>
        <p:txBody>
          <a:bodyPr/>
          <a:lstStyle/>
          <a:p>
            <a:pPr marL="305608" indent="-264968">
              <a:defRPr sz="1700"/>
            </a:pPr>
            <a:r>
              <a:t>Next TCG Members Meetings</a:t>
            </a:r>
          </a:p>
          <a:p>
            <a:pPr marL="767715" lvl="1" indent="-269875">
              <a:defRPr sz="1700"/>
            </a:pPr>
            <a:r>
              <a:t>22-26 February 2016 – TBD location – Ira may attend in person</a:t>
            </a:r>
          </a:p>
          <a:p>
            <a:pPr marL="305608" indent="-264968">
              <a:defRPr sz="1700"/>
            </a:pPr>
            <a:r>
              <a:t>Trusted Mobility Solutions (TMS) – Ira is co-chair</a:t>
            </a:r>
          </a:p>
          <a:p>
            <a:pPr marL="767715" lvl="1" indent="-269875">
              <a:defRPr sz="1700"/>
            </a:pPr>
            <a:r>
              <a:t>Scope: enterprise, medical, banking, virtualization, mobile mgmt</a:t>
            </a:r>
          </a:p>
          <a:p>
            <a:pPr marL="767715" lvl="1" indent="-269875">
              <a:defRPr sz="1700"/>
            </a:pPr>
            <a:r>
              <a:t>Formal liaisons – ETSI (NFV), Open Mobile Alliance (device mgmt), Global Platform (TEE protected environment), Mobey Forum (banking)</a:t>
            </a:r>
          </a:p>
          <a:p>
            <a:pPr marL="767715" lvl="1" indent="-269875">
              <a:defRPr sz="1700"/>
            </a:pPr>
            <a:r>
              <a:t>Potential liaisons – ITU-T (integrity), 3GPP (integrity), others</a:t>
            </a:r>
          </a:p>
          <a:p>
            <a:pPr marL="305608" indent="-264968">
              <a:defRPr sz="1700"/>
            </a:pPr>
            <a:r>
              <a:t>Mobile Platform (MPWG) – Ira is co-editor</a:t>
            </a:r>
          </a:p>
          <a:p>
            <a:pPr marL="762808" lvl="1" indent="-264968">
              <a:defRPr sz="1700"/>
            </a:pPr>
            <a:r>
              <a:t>Scope: Mobile tablets, phones, PDAs, eBook readers, etc.</a:t>
            </a:r>
          </a:p>
          <a:p>
            <a:pPr marL="762808" lvl="1" indent="-264968">
              <a:defRPr sz="1700"/>
            </a:pPr>
            <a:r>
              <a:t>Formal liaisons – Global Platform (TEE), Mobey Forum (banking)</a:t>
            </a:r>
          </a:p>
          <a:p>
            <a:pPr marL="762808" lvl="1" indent="-264968">
              <a:defRPr sz="1700"/>
            </a:pPr>
            <a:r>
              <a:t>TPM 2.0 Mobile Common Profile – public review ended 6 April 2015</a:t>
            </a:r>
          </a:p>
          <a:p>
            <a:pPr marL="1220008" lvl="2" indent="-264968">
              <a:defRPr sz="1700"/>
            </a:pPr>
            <a:r>
              <a:t>http://www.trustedcomputinggroup.org/resources/tcg_tpm_20_mobile_common_profile</a:t>
            </a:r>
          </a:p>
          <a:p>
            <a:pPr marL="1220008" lvl="2" indent="-264968">
              <a:defRPr sz="1700"/>
            </a:pPr>
            <a:r>
              <a:t>Second version scheduled for public review in August 2015</a:t>
            </a:r>
          </a:p>
        </p:txBody>
      </p:sp>
      <p:sp>
        <p:nvSpPr>
          <p:cNvPr id="361" name="Shape 36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33</a:t>
            </a:fld>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t>Other Questions / Comments</a:t>
            </a:r>
          </a:p>
        </p:txBody>
      </p:sp>
      <p:grpSp>
        <p:nvGrpSpPr>
          <p:cNvPr id="377" name="Group 377"/>
          <p:cNvGrpSpPr/>
          <p:nvPr/>
        </p:nvGrpSpPr>
        <p:grpSpPr>
          <a:xfrm>
            <a:off x="3962400" y="3276600"/>
            <a:ext cx="1042988" cy="1042988"/>
            <a:chOff x="0" y="0"/>
            <a:chExt cx="1042987" cy="1042987"/>
          </a:xfrm>
        </p:grpSpPr>
        <p:sp>
          <p:nvSpPr>
            <p:cNvPr id="369" name="Shape 369"/>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0" name="Shape 370"/>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1" name="Shape 371"/>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2" name="Shape 372"/>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3" name="Shape 373"/>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4" name="Shape 374"/>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5" name="Shape 375"/>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6" name="Shape 376"/>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378" name="Shape 378"/>
          <p:cNvSpPr>
            <a:spLocks noGrp="1"/>
          </p:cNvSpPr>
          <p:nvPr>
            <p:ph type="body" idx="1"/>
          </p:nvPr>
        </p:nvSpPr>
        <p:spPr>
          <a:prstGeom prst="rect">
            <a:avLst/>
          </a:prstGeom>
        </p:spPr>
        <p:txBody>
          <a:bodyPr/>
          <a:lstStyle/>
          <a:p>
            <a:endParaRPr/>
          </a:p>
        </p:txBody>
      </p:sp>
      <p:sp>
        <p:nvSpPr>
          <p:cNvPr id="379" name="Shape 379"/>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34</a:t>
            </a:fld>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Shape 38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8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83" name="Shape 38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84" name="Shape 384"/>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385" name="Shape 385"/>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86" name="Shape 386"/>
          <p:cNvSpPr>
            <a:spLocks noGrp="1"/>
          </p:cNvSpPr>
          <p:nvPr>
            <p:ph type="title"/>
          </p:nvPr>
        </p:nvSpPr>
        <p:spPr>
          <a:prstGeom prst="rect">
            <a:avLst/>
          </a:prstGeom>
        </p:spPr>
        <p:txBody>
          <a:bodyPr/>
          <a:lstStyle/>
          <a:p>
            <a:r>
              <a:t>Next PWG Meeting</a:t>
            </a:r>
          </a:p>
        </p:txBody>
      </p:sp>
      <p:sp>
        <p:nvSpPr>
          <p:cNvPr id="387" name="Shape 387"/>
          <p:cNvSpPr>
            <a:spLocks noGrp="1"/>
          </p:cNvSpPr>
          <p:nvPr>
            <p:ph type="body" idx="1"/>
          </p:nvPr>
        </p:nvSpPr>
        <p:spPr>
          <a:prstGeom prst="rect">
            <a:avLst/>
          </a:prstGeom>
        </p:spPr>
        <p:txBody>
          <a:bodyPr/>
          <a:lstStyle/>
          <a:p>
            <a:r>
              <a:t>February 2-3 in Sunnyvale, CA (hosted by Apple)</a:t>
            </a:r>
          </a:p>
        </p:txBody>
      </p:sp>
      <p:sp>
        <p:nvSpPr>
          <p:cNvPr id="388" name="Shape 388"/>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35</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Shape 9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98" name="Shape 98"/>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99" name="Shape 99"/>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0" name="Shape 100"/>
          <p:cNvSpPr>
            <a:spLocks noGrp="1"/>
          </p:cNvSpPr>
          <p:nvPr>
            <p:ph type="title"/>
          </p:nvPr>
        </p:nvSpPr>
        <p:spPr>
          <a:prstGeom prst="rect">
            <a:avLst/>
          </a:prstGeom>
        </p:spPr>
        <p:txBody>
          <a:bodyPr/>
          <a:lstStyle/>
          <a:p>
            <a:r>
              <a:t>PWG Patent Statement</a:t>
            </a:r>
          </a:p>
        </p:txBody>
      </p:sp>
      <p:sp>
        <p:nvSpPr>
          <p:cNvPr id="101" name="Shape 101"/>
          <p:cNvSpPr>
            <a:spLocks noGrp="1"/>
          </p:cNvSpPr>
          <p:nvPr>
            <p:ph type="body" idx="1"/>
          </p:nvPr>
        </p:nvSpPr>
        <p:spPr>
          <a:prstGeom prst="rect">
            <a:avLst/>
          </a:prstGeom>
        </p:spPr>
        <p:txBody>
          <a:bodyPr/>
          <a:lstStyle/>
          <a:p>
            <a:r>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2" name="Shape 102"/>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4</a:t>
            </a:fld>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0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6" name="Shape 10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07" name="Shape 107"/>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08" name="Shape 108"/>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9" name="Shape 109"/>
          <p:cNvSpPr>
            <a:spLocks noGrp="1"/>
          </p:cNvSpPr>
          <p:nvPr>
            <p:ph type="title"/>
          </p:nvPr>
        </p:nvSpPr>
        <p:spPr>
          <a:prstGeom prst="rect">
            <a:avLst/>
          </a:prstGeom>
        </p:spPr>
        <p:txBody>
          <a:bodyPr/>
          <a:lstStyle/>
          <a:p>
            <a:r>
              <a:t>PWG Patent Statement</a:t>
            </a:r>
          </a:p>
        </p:txBody>
      </p:sp>
      <p:sp>
        <p:nvSpPr>
          <p:cNvPr id="110" name="Shape 110"/>
          <p:cNvSpPr>
            <a:spLocks noGrp="1"/>
          </p:cNvSpPr>
          <p:nvPr>
            <p:ph type="body" idx="1"/>
          </p:nvPr>
        </p:nvSpPr>
        <p:spPr>
          <a:prstGeom prst="rect">
            <a:avLst/>
          </a:prstGeom>
        </p:spPr>
        <p:txBody>
          <a:bodyPr/>
          <a:lstStyle/>
          <a:p>
            <a:r>
              <a:t>This assurance shall be either: </a:t>
            </a:r>
          </a:p>
          <a:p>
            <a:pPr lvl="1"/>
            <a:r>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t>A statement that a license for such implementation will be made available without compensation or under reasonable rates, with reasonable terms and conditions that are demonstrably free of any unfair discrimination.</a:t>
            </a:r>
          </a:p>
        </p:txBody>
      </p:sp>
      <p:sp>
        <p:nvSpPr>
          <p:cNvPr id="111" name="Shape 111"/>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5</a:t>
            </a:fld>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1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5" name="Shape 11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16" name="Shape 116"/>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17" name="Shape 11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r>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120" name="Shape 120"/>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2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4" name="Shape 12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25" name="Shape 125"/>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26" name="Shape 12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27" name="Shape 127"/>
          <p:cNvSpPr>
            <a:spLocks noGrp="1"/>
          </p:cNvSpPr>
          <p:nvPr>
            <p:ph type="title"/>
          </p:nvPr>
        </p:nvSpPr>
        <p:spPr>
          <a:prstGeom prst="rect">
            <a:avLst/>
          </a:prstGeom>
        </p:spPr>
        <p:txBody>
          <a:bodyPr/>
          <a:lstStyle/>
          <a:p>
            <a:r>
              <a:t>Inappropriate Topics for PWG WG Meetings</a:t>
            </a:r>
          </a:p>
        </p:txBody>
      </p:sp>
      <p:sp>
        <p:nvSpPr>
          <p:cNvPr id="128" name="Shape 128"/>
          <p:cNvSpPr>
            <a:spLocks noGrp="1"/>
          </p:cNvSpPr>
          <p:nvPr>
            <p:ph type="body" idx="1"/>
          </p:nvPr>
        </p:nvSpPr>
        <p:spPr>
          <a:prstGeom prst="rect">
            <a:avLst/>
          </a:prstGeom>
        </p:spPr>
        <p:txBody>
          <a:bodyPr/>
          <a:lstStyle/>
          <a:p>
            <a:r>
              <a:t>Don’t discuss the validity/essentiality of patents/patent claims </a:t>
            </a:r>
          </a:p>
          <a:p>
            <a:r>
              <a:t>Don’t discuss the cost of specific patent use</a:t>
            </a:r>
          </a:p>
          <a:p>
            <a:r>
              <a:t>Don’t discuss licensing terms or conditions</a:t>
            </a:r>
          </a:p>
          <a:p>
            <a:r>
              <a:t>Don’t discuss product pricing, territorial restrictions, or market share</a:t>
            </a:r>
          </a:p>
          <a:p>
            <a:r>
              <a:t>Don’t discuss ongoing litigation or threatened litigation</a:t>
            </a:r>
          </a:p>
          <a:p>
            <a:pPr lvl="1"/>
            <a:r>
              <a:t>Don’t be silent if inappropriate topics are discussed</a:t>
            </a:r>
          </a:p>
          <a:p>
            <a:pPr lvl="1"/>
            <a:r>
              <a:t>…do formally object.</a:t>
            </a:r>
          </a:p>
        </p:txBody>
      </p:sp>
      <p:sp>
        <p:nvSpPr>
          <p:cNvPr id="129" name="Shape 129"/>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7</a:t>
            </a:fld>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6" name="Shape 136"/>
          <p:cNvSpPr>
            <a:spLocks noGrp="1"/>
          </p:cNvSpPr>
          <p:nvPr>
            <p:ph type="title"/>
          </p:nvPr>
        </p:nvSpPr>
        <p:spPr>
          <a:prstGeom prst="rect">
            <a:avLst/>
          </a:prstGeom>
        </p:spPr>
        <p:txBody>
          <a:bodyPr/>
          <a:lstStyle/>
          <a:p>
            <a:r>
              <a:t>Agenda for the Week</a:t>
            </a:r>
          </a:p>
        </p:txBody>
      </p:sp>
      <p:sp>
        <p:nvSpPr>
          <p:cNvPr id="137" name="Shape 137"/>
          <p:cNvSpPr>
            <a:spLocks noGrp="1"/>
          </p:cNvSpPr>
          <p:nvPr>
            <p:ph type="body" idx="1"/>
          </p:nvPr>
        </p:nvSpPr>
        <p:spPr>
          <a:prstGeom prst="rect">
            <a:avLst/>
          </a:prstGeom>
        </p:spPr>
        <p:txBody>
          <a:bodyPr/>
          <a:lstStyle/>
          <a:p>
            <a:r>
              <a:rPr dirty="0"/>
              <a:t>Tuesday, November 3</a:t>
            </a:r>
          </a:p>
          <a:p>
            <a:pPr lvl="1"/>
            <a:r>
              <a:rPr dirty="0"/>
              <a:t>9:00 - 9:45	PWG Plenary</a:t>
            </a:r>
          </a:p>
          <a:p>
            <a:pPr lvl="1"/>
            <a:r>
              <a:rPr dirty="0"/>
              <a:t>9:45 - 10:45	IDS - </a:t>
            </a:r>
            <a:r>
              <a:rPr lang="en-US" dirty="0" smtClean="0"/>
              <a:t>Charter</a:t>
            </a:r>
            <a:r>
              <a:rPr dirty="0" smtClean="0"/>
              <a:t>, </a:t>
            </a:r>
            <a:r>
              <a:rPr dirty="0"/>
              <a:t>HCD-PP, ICCC</a:t>
            </a:r>
          </a:p>
          <a:p>
            <a:pPr lvl="1"/>
            <a:r>
              <a:rPr dirty="0"/>
              <a:t>10:45 - 11:00	Break</a:t>
            </a:r>
          </a:p>
          <a:p>
            <a:pPr lvl="1"/>
            <a:r>
              <a:rPr dirty="0"/>
              <a:t>11:00 - 12:30	Semantic Model - Schema, JDFMAP</a:t>
            </a:r>
          </a:p>
          <a:p>
            <a:pPr lvl="1"/>
            <a:r>
              <a:rPr dirty="0"/>
              <a:t>12:30 - 1:30	Lunch</a:t>
            </a:r>
          </a:p>
          <a:p>
            <a:pPr lvl="1"/>
            <a:r>
              <a:rPr dirty="0"/>
              <a:t>1:30 - 4:00	3D Printing BOF</a:t>
            </a:r>
            <a:br>
              <a:rPr dirty="0"/>
            </a:br>
            <a:endParaRPr dirty="0"/>
          </a:p>
          <a:p>
            <a:r>
              <a:rPr dirty="0"/>
              <a:t>Wednesday, November 4</a:t>
            </a:r>
          </a:p>
          <a:p>
            <a:pPr lvl="1"/>
            <a:r>
              <a:rPr dirty="0"/>
              <a:t>9:00 - 12:00	IPP - Status, IPP/1.1, Self-Certification</a:t>
            </a:r>
          </a:p>
          <a:p>
            <a:pPr lvl="1"/>
            <a:r>
              <a:rPr dirty="0"/>
              <a:t>12:00 - 1:00	Lunch</a:t>
            </a:r>
          </a:p>
          <a:p>
            <a:pPr lvl="1"/>
            <a:r>
              <a:rPr dirty="0"/>
              <a:t>1:00 - 4:00	IPP - System Service</a:t>
            </a:r>
          </a:p>
        </p:txBody>
      </p:sp>
      <p:sp>
        <p:nvSpPr>
          <p:cNvPr id="138" name="Shape 138"/>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8</a:t>
            </a:fld>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42" name="Shape 14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43" name="Shape 143"/>
          <p:cNvSpPr/>
          <p:nvPr/>
        </p:nvSpPr>
        <p:spPr>
          <a:xfrm>
            <a:off x="127000" y="6668889"/>
            <a:ext cx="8483600" cy="139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t>Copyright © 2015 The Printer Working Group. All rights reserved. The IPP Everywhere and PWG logos are registered trademarks of the IEEE-ISTO.</a:t>
            </a:r>
          </a:p>
        </p:txBody>
      </p:sp>
      <p:sp>
        <p:nvSpPr>
          <p:cNvPr id="144" name="Shape 144"/>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45" name="Shape 145"/>
          <p:cNvSpPr>
            <a:spLocks noGrp="1"/>
          </p:cNvSpPr>
          <p:nvPr>
            <p:ph type="title"/>
          </p:nvPr>
        </p:nvSpPr>
        <p:spPr>
          <a:prstGeom prst="rect">
            <a:avLst/>
          </a:prstGeom>
        </p:spPr>
        <p:txBody>
          <a:bodyPr/>
          <a:lstStyle/>
          <a:p>
            <a:r>
              <a:t>Future PWG Meeting Schedule</a:t>
            </a:r>
          </a:p>
        </p:txBody>
      </p:sp>
      <p:sp>
        <p:nvSpPr>
          <p:cNvPr id="146" name="Shape 146"/>
          <p:cNvSpPr>
            <a:spLocks noGrp="1"/>
          </p:cNvSpPr>
          <p:nvPr>
            <p:ph type="body" idx="1"/>
          </p:nvPr>
        </p:nvSpPr>
        <p:spPr>
          <a:prstGeom prst="rect">
            <a:avLst/>
          </a:prstGeom>
        </p:spPr>
        <p:txBody>
          <a:bodyPr/>
          <a:lstStyle/>
          <a:p>
            <a:r>
              <a:t>2016 Meetings:</a:t>
            </a:r>
          </a:p>
          <a:p>
            <a:pPr lvl="1"/>
            <a:r>
              <a:t>February 2-3 (Sunnyvale, CA, hosted by Apple)</a:t>
            </a:r>
          </a:p>
          <a:p>
            <a:pPr lvl="1"/>
            <a:r>
              <a:t>April 26-28 (Boise, ID, hosted by HP Inc.)</a:t>
            </a:r>
          </a:p>
          <a:p>
            <a:pPr lvl="2"/>
            <a:r>
              <a:t>Joint PWG/OpenPrinting</a:t>
            </a:r>
          </a:p>
          <a:p>
            <a:pPr lvl="1"/>
            <a:r>
              <a:t>August 9-11 (TBD)</a:t>
            </a:r>
          </a:p>
          <a:p>
            <a:pPr lvl="1"/>
            <a:r>
              <a:t>October 25-27 (TBD)</a:t>
            </a:r>
          </a:p>
        </p:txBody>
      </p:sp>
      <p:sp>
        <p:nvSpPr>
          <p:cNvPr id="147" name="Shape 147"/>
          <p:cNvSpPr>
            <a:spLocks noGrp="1"/>
          </p:cNvSpPr>
          <p:nvPr>
            <p:ph type="sldNum" sz="quarter" idx="2"/>
          </p:nvPr>
        </p:nvSpPr>
        <p:spPr>
          <a:xfrm>
            <a:off x="8795463" y="6668889"/>
            <a:ext cx="153963" cy="1397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9</a:t>
            </a:fld>
            <a:endParaRPr/>
          </a:p>
        </p:txBody>
      </p:sp>
    </p:spTree>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2599</Words>
  <Application>Microsoft Office PowerPoint</Application>
  <PresentationFormat>On-screen Show (4:3)</PresentationFormat>
  <Paragraphs>358</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Lucida Grande</vt:lpstr>
      <vt:lpstr>Verdana</vt:lpstr>
      <vt:lpstr>White</vt:lpstr>
      <vt:lpstr>Printer Working Group Plenary Session</vt:lpstr>
      <vt:lpstr>Plenary Agenda</vt:lpstr>
      <vt:lpstr>Administrivia</vt:lpstr>
      <vt:lpstr>PWG Patent Statement</vt:lpstr>
      <vt:lpstr>PWG Patent Statement</vt:lpstr>
      <vt:lpstr>PWG Patent Statement</vt:lpstr>
      <vt:lpstr>Inappropriate Topics for PWG WG Meetings</vt:lpstr>
      <vt:lpstr>Agenda for the Week</vt:lpstr>
      <vt:lpstr>Future PWG Meeting Schedule</vt:lpstr>
      <vt:lpstr>2015 Membership</vt:lpstr>
      <vt:lpstr>PWG Officers (2015-2017 Term)</vt:lpstr>
      <vt:lpstr>New Github Organization and Repositories</vt:lpstr>
      <vt:lpstr>PWG Workgroup Status</vt:lpstr>
      <vt:lpstr>Work In Progress</vt:lpstr>
      <vt:lpstr>Semantic Model Workgroup Status</vt:lpstr>
      <vt:lpstr>SM: Charter</vt:lpstr>
      <vt:lpstr>SM: Officers</vt:lpstr>
      <vt:lpstr> SM: Active Work</vt:lpstr>
      <vt:lpstr>SM: More Information</vt:lpstr>
      <vt:lpstr>IPP Workgroup Status</vt:lpstr>
      <vt:lpstr>IPP: Charter</vt:lpstr>
      <vt:lpstr>IPP: Officers</vt:lpstr>
      <vt:lpstr>IPP: Active Work</vt:lpstr>
      <vt:lpstr>IPP: Recently Published Work</vt:lpstr>
      <vt:lpstr>IPP: More Information</vt:lpstr>
      <vt:lpstr>IDS Workgroup Status</vt:lpstr>
      <vt:lpstr>IDS: Charter</vt:lpstr>
      <vt:lpstr>IDS: Officers</vt:lpstr>
      <vt:lpstr>IDS: Working Group Status</vt:lpstr>
      <vt:lpstr>IDS: Active Work</vt:lpstr>
      <vt:lpstr>IDS: More Information</vt:lpstr>
      <vt:lpstr>Liaison Status</vt:lpstr>
      <vt:lpstr>Trusted Computing Group (TCG)</vt:lpstr>
      <vt:lpstr>Other Questions / Comments</vt:lpstr>
      <vt:lpstr>Next PWG Meeting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Printer Working Group Plenary Session</dc:title>
  <dc:creator>Sukert, Alan</dc:creator>
  <cp:lastModifiedBy>Sukert, Alan</cp:lastModifiedBy>
  <cp:revision>7</cp:revision>
  <dcterms:modified xsi:type="dcterms:W3CDTF">2015-10-23T19:43:36Z</dcterms:modified>
</cp:coreProperties>
</file>