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829" r:id="rId1"/>
  </p:sldMasterIdLst>
  <p:notesMasterIdLst>
    <p:notesMasterId r:id="rId9"/>
  </p:notesMasterIdLst>
  <p:handoutMasterIdLst>
    <p:handoutMasterId r:id="rId10"/>
  </p:handoutMasterIdLst>
  <p:sldIdLst>
    <p:sldId id="1013" r:id="rId2"/>
    <p:sldId id="1005" r:id="rId3"/>
    <p:sldId id="1003" r:id="rId4"/>
    <p:sldId id="1014" r:id="rId5"/>
    <p:sldId id="1011" r:id="rId6"/>
    <p:sldId id="1004" r:id="rId7"/>
    <p:sldId id="1009" r:id="rId8"/>
  </p:sldIdLst>
  <p:sldSz cx="9144000" cy="6858000" type="screen4x3"/>
  <p:notesSz cx="6799263" cy="9929813"/>
  <p:defaultTextStyle>
    <a:defPPr>
      <a:defRPr lang="ja-JP"/>
    </a:defPPr>
    <a:lvl1pPr marL="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F92AF39-C05A-4311-B401-365FBA0E6500}">
          <p14:sldIdLst>
            <p14:sldId id="1013"/>
            <p14:sldId id="1005"/>
            <p14:sldId id="1003"/>
            <p14:sldId id="1014"/>
            <p14:sldId id="1011"/>
            <p14:sldId id="1004"/>
            <p14:sldId id="100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C80"/>
    <a:srgbClr val="FA9628"/>
    <a:srgbClr val="644080"/>
    <a:srgbClr val="E61E1E"/>
    <a:srgbClr val="916E0F"/>
    <a:srgbClr val="505054"/>
    <a:srgbClr val="007580"/>
    <a:srgbClr val="B94B00"/>
    <a:srgbClr val="AF8CC8"/>
    <a:srgbClr val="FAD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8" autoAdjust="0"/>
    <p:restoredTop sz="91221" autoAdjust="0"/>
  </p:normalViewPr>
  <p:slideViewPr>
    <p:cSldViewPr snapToGrid="0">
      <p:cViewPr varScale="1">
        <p:scale>
          <a:sx n="81" d="100"/>
          <a:sy n="81" d="100"/>
        </p:scale>
        <p:origin x="90" y="11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7CFB3149-E8DE-4273-B7FB-EDFEB61AC35F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1344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89EE7E6-CB3C-464D-9B0F-2338681C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1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9F6548A-C6CF-4C6A-8E66-898AA5274F21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4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457576B-81D0-4568-B3CF-C3F7AD81B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1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2017.11.14 TD0261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https://www.niap-ccevs.org/Documents_and_Guidance/view_td.cfm?td_id=267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2017.11.14 TD0261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https://www.niap-ccevs.org/Documents_and_Guidance/view_td.cfm?td_id=267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5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3546" y="0"/>
            <a:ext cx="3020454" cy="6858000"/>
          </a:xfrm>
          <a:prstGeom prst="rect">
            <a:avLst/>
          </a:prstGeom>
        </p:spPr>
      </p:pic>
      <p:sp>
        <p:nvSpPr>
          <p:cNvPr id="13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0" y="5721341"/>
            <a:ext cx="4572000" cy="1118659"/>
          </a:xfrm>
          <a:prstGeom prst="rect">
            <a:avLst/>
          </a:prstGeom>
        </p:spPr>
        <p:txBody>
          <a:bodyPr wrap="square" lIns="468000" tIns="0" rIns="0" bIns="864000" anchor="b" anchorCtr="0">
            <a:sp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sz="1600">
                <a:latin typeface="+mn-ea"/>
                <a:ea typeface="+mn-ea"/>
                <a:cs typeface="Meiryo UI" panose="020B0604030504040204" pitchFamily="50" charset="-128"/>
              </a:defRPr>
            </a:lvl1pPr>
            <a:lvl2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/>
            </a:lvl2pPr>
            <a:lvl3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5pPr>
          </a:lstStyle>
          <a:p>
            <a:pPr lvl="0"/>
            <a:r>
              <a:rPr kumimoji="1" lang="en-US" altLang="ja-JP" dirty="0"/>
              <a:t>Master text</a:t>
            </a:r>
            <a:endParaRPr kumimoji="1" lang="ja-JP" altLang="en-US" dirty="0"/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4" y="165014"/>
            <a:ext cx="2518420" cy="863459"/>
          </a:xfrm>
          <a:prstGeom prst="rect">
            <a:avLst/>
          </a:prstGeom>
        </p:spPr>
      </p:pic>
      <p:sp>
        <p:nvSpPr>
          <p:cNvPr id="8" name="テキスト プレースホルダー 24"/>
          <p:cNvSpPr>
            <a:spLocks noGrp="1"/>
          </p:cNvSpPr>
          <p:nvPr>
            <p:ph type="body" sz="quarter" idx="17"/>
          </p:nvPr>
        </p:nvSpPr>
        <p:spPr bwMode="auto">
          <a:xfrm>
            <a:off x="468001" y="2615165"/>
            <a:ext cx="5401858" cy="365577"/>
          </a:xfrm>
          <a:prstGeom prst="rect">
            <a:avLst/>
          </a:prstGeom>
        </p:spPr>
        <p:txBody>
          <a:bodyPr vert="horz" wrap="square" lIns="0" tIns="0" rIns="10800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lang="ja-JP" altLang="en-US" sz="2000" smtClean="0">
                <a:latin typeface="+mj-ea"/>
                <a:ea typeface="+mj-ea"/>
                <a:cs typeface="Meiryo UI" panose="020B0604030504040204" pitchFamily="50" charset="-128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タイトル 4"/>
          <p:cNvSpPr>
            <a:spLocks noGrp="1"/>
          </p:cNvSpPr>
          <p:nvPr>
            <p:ph type="title" hasCustomPrompt="1"/>
          </p:nvPr>
        </p:nvSpPr>
        <p:spPr>
          <a:xfrm>
            <a:off x="468000" y="3162920"/>
            <a:ext cx="5401858" cy="54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ja-JP" altLang="en-US" sz="3200" b="1" smtClean="0"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マスターテキストの書式設定</a:t>
            </a:r>
          </a:p>
        </p:txBody>
      </p:sp>
      <p:sp>
        <p:nvSpPr>
          <p:cNvPr id="12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832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 for the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468000" y="466014"/>
            <a:ext cx="5567040" cy="407859"/>
          </a:xfrm>
          <a:prstGeom prst="rect">
            <a:avLst/>
          </a:prstGeom>
        </p:spPr>
        <p:txBody>
          <a:bodyPr lIns="0" anchor="t" anchorCtr="0"/>
          <a:lstStyle>
            <a:lvl1pPr>
              <a:defRPr sz="200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To ABCDE</a:t>
            </a:r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43CFF27-F10C-A444-8A84-B0F08A699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5999" y="0"/>
            <a:ext cx="3048001" cy="6858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94" y="4866249"/>
            <a:ext cx="2518420" cy="863459"/>
          </a:xfrm>
          <a:prstGeom prst="rect">
            <a:avLst/>
          </a:prstGeom>
        </p:spPr>
      </p:pic>
      <p:sp>
        <p:nvSpPr>
          <p:cNvPr id="13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-1" y="5721341"/>
            <a:ext cx="4583575" cy="1118659"/>
          </a:xfrm>
          <a:prstGeom prst="rect">
            <a:avLst/>
          </a:prstGeom>
        </p:spPr>
        <p:txBody>
          <a:bodyPr wrap="square" lIns="468000" tIns="0" rIns="0" bIns="864000" anchor="t" anchorCtr="0">
            <a:no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sz="1600">
                <a:latin typeface="+mn-ea"/>
                <a:ea typeface="+mn-ea"/>
                <a:cs typeface="Meiryo UI" panose="020B0604030504040204" pitchFamily="50" charset="-128"/>
              </a:defRPr>
            </a:lvl1pPr>
            <a:lvl2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/>
            </a:lvl2pPr>
            <a:lvl3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5pPr>
          </a:lstStyle>
          <a:p>
            <a:pPr lvl="0"/>
            <a:r>
              <a:rPr kumimoji="1" lang="en-US" altLang="ja-JP" dirty="0"/>
              <a:t>Master text</a:t>
            </a:r>
            <a:endParaRPr kumimoji="1" lang="ja-JP" altLang="en-US" dirty="0"/>
          </a:p>
        </p:txBody>
      </p:sp>
      <p:sp>
        <p:nvSpPr>
          <p:cNvPr id="10" name="テキスト プレースホルダー 24"/>
          <p:cNvSpPr>
            <a:spLocks noGrp="1"/>
          </p:cNvSpPr>
          <p:nvPr>
            <p:ph type="body" sz="quarter" idx="18"/>
          </p:nvPr>
        </p:nvSpPr>
        <p:spPr bwMode="auto">
          <a:xfrm>
            <a:off x="468001" y="2615165"/>
            <a:ext cx="6984360" cy="365577"/>
          </a:xfrm>
          <a:prstGeom prst="rect">
            <a:avLst/>
          </a:prstGeom>
        </p:spPr>
        <p:txBody>
          <a:bodyPr vert="horz" wrap="square" lIns="0" tIns="0" rIns="10800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lang="ja-JP" altLang="en-US" sz="2000" smtClean="0">
                <a:latin typeface="+mn-ea"/>
                <a:ea typeface="+mn-ea"/>
                <a:cs typeface="Meiryo UI" panose="020B0604030504040204" pitchFamily="50" charset="-128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4" name="タイトル 4"/>
          <p:cNvSpPr>
            <a:spLocks noGrp="1"/>
          </p:cNvSpPr>
          <p:nvPr>
            <p:ph type="title" hasCustomPrompt="1"/>
          </p:nvPr>
        </p:nvSpPr>
        <p:spPr>
          <a:xfrm>
            <a:off x="468000" y="3162920"/>
            <a:ext cx="6984360" cy="54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ja-JP" altLang="en-US" sz="3200" b="1" smtClean="0"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マスターテキストの書式設定</a:t>
            </a: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34791"/>
      </p:ext>
    </p:extLst>
  </p:cSld>
  <p:clrMapOvr>
    <a:masterClrMapping/>
  </p:clrMapOvr>
  <p:hf sldNum="0" hdr="0" dt="0"/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12" name="テキスト プレースホルダー 5"/>
          <p:cNvSpPr>
            <a:spLocks noGrp="1"/>
          </p:cNvSpPr>
          <p:nvPr>
            <p:ph type="body" sz="quarter" idx="14"/>
          </p:nvPr>
        </p:nvSpPr>
        <p:spPr>
          <a:xfrm>
            <a:off x="468313" y="1802111"/>
            <a:ext cx="8228325" cy="58821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defRPr sz="260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19"/>
          </p:nvPr>
        </p:nvSpPr>
        <p:spPr>
          <a:xfrm>
            <a:off x="1" y="733559"/>
            <a:ext cx="9143999" cy="763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468000" tIns="180000" rIns="468000" bIns="18000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defRPr sz="2600" b="1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8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6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053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11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490202"/>
          </a:xfrm>
          <a:prstGeom prst="rect">
            <a:avLst/>
          </a:prstGeom>
        </p:spPr>
        <p:txBody>
          <a:bodyPr lIns="0" r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 sz="2600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22"/>
          </p:nvPr>
        </p:nvSpPr>
        <p:spPr>
          <a:xfrm>
            <a:off x="0" y="5618125"/>
            <a:ext cx="9148891" cy="763625"/>
          </a:xfrm>
          <a:prstGeom prst="rect">
            <a:avLst/>
          </a:prstGeom>
          <a:solidFill>
            <a:srgbClr val="0064D2"/>
          </a:solidFill>
        </p:spPr>
        <p:txBody>
          <a:bodyPr wrap="square" lIns="468000" tIns="180000" rIns="468000" bIns="180000" anchor="b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0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490202"/>
          </a:xfrm>
          <a:prstGeom prst="rect">
            <a:avLst/>
          </a:prstGeom>
        </p:spPr>
        <p:txBody>
          <a:bodyPr lIns="0" r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 sz="2600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2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4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9330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4" y="165014"/>
            <a:ext cx="2518420" cy="863459"/>
          </a:xfrm>
          <a:prstGeom prst="rect">
            <a:avLst/>
          </a:prstGeom>
        </p:spPr>
      </p:pic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" y="3064074"/>
            <a:ext cx="5943600" cy="523141"/>
          </a:xfrm>
          <a:prstGeom prst="rect">
            <a:avLst/>
          </a:prstGeom>
        </p:spPr>
        <p:txBody>
          <a:bodyPr lIns="468000" rIns="0"/>
          <a:lstStyle>
            <a:lvl1pPr>
              <a:defRPr sz="2800" b="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6105832" y="-4032"/>
            <a:ext cx="3038168" cy="6862031"/>
          </a:xfrm>
          <a:prstGeom prst="rect">
            <a:avLst/>
          </a:prstGeom>
        </p:spPr>
      </p:pic>
      <p:sp>
        <p:nvSpPr>
          <p:cNvPr id="7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2" name="フッター プレースホルダー 3"/>
          <p:cNvSpPr txBox="1">
            <a:spLocks/>
          </p:cNvSpPr>
          <p:nvPr userDrawn="1"/>
        </p:nvSpPr>
        <p:spPr bwMode="auto">
          <a:xfrm>
            <a:off x="6290425" y="6557529"/>
            <a:ext cx="23163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2019 Toshiba Digital</a:t>
            </a:r>
            <a:r>
              <a:rPr kumimoji="0" lang="en-US" altLang="ja-JP" sz="800" kern="1200" baseline="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Solutions</a:t>
            </a:r>
            <a:r>
              <a:rPr kumimoji="0" lang="en-US" altLang="ja-JP" sz="800" kern="1200" dirty="0">
                <a:solidFill>
                  <a:srgbClr val="000000"/>
                </a:solidFill>
                <a:effectLst/>
                <a:latin typeface="+mn-ea"/>
                <a:ea typeface="Segoe UI" pitchFamily="34" charset="0"/>
                <a:cs typeface="Segoe UI" pitchFamily="34" charset="0"/>
              </a:rPr>
              <a:t> Corporation </a:t>
            </a:r>
            <a:endParaRPr kumimoji="0" lang="ja-JP" altLang="ja-JP" sz="800" kern="1200" dirty="0">
              <a:solidFill>
                <a:srgbClr val="000000"/>
              </a:solidFill>
              <a:effectLst/>
              <a:latin typeface="+mn-ea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392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63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1" r:id="rId2"/>
    <p:sldLayoutId id="2147483837" r:id="rId3"/>
    <p:sldLayoutId id="2147483838" r:id="rId4"/>
    <p:sldLayoutId id="2147483835" r:id="rId5"/>
    <p:sldLayoutId id="2147483850" r:id="rId6"/>
    <p:sldLayoutId id="2147483845" r:id="rId7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ja-JP" altLang="en-US"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charset="2"/>
        <a:buNone/>
        <a:defRPr kumimoji="1" lang="ja-JP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" orient="horz" pos="4042" userDrawn="1">
          <p15:clr>
            <a:srgbClr val="5ACBF0"/>
          </p15:clr>
        </p15:guide>
        <p15:guide id="8" pos="5465" userDrawn="1">
          <p15:clr>
            <a:srgbClr val="5ACBF0"/>
          </p15:clr>
        </p15:guide>
        <p15:guide id="9" pos="295" userDrawn="1">
          <p15:clr>
            <a:srgbClr val="5ACBF0"/>
          </p15:clr>
        </p15:guide>
        <p15:guide id="10" pos="2880" userDrawn="1">
          <p15:clr>
            <a:srgbClr val="5ACBF0"/>
          </p15:clr>
        </p15:guide>
        <p15:guide id="11" orient="horz" pos="459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Purpose of this proposal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20"/>
          </p:nvPr>
        </p:nvSpPr>
        <p:spPr>
          <a:xfrm>
            <a:off x="302004" y="749166"/>
            <a:ext cx="8523214" cy="574391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p"/>
            </a:pPr>
            <a:r>
              <a:rPr kumimoji="1" lang="en-US" altLang="ja-JP" sz="2100" dirty="0"/>
              <a:t>We know that the deadline for comments of HCD-PPver1.1 is over, but we would like to share the issue that has got pointed </a:t>
            </a:r>
            <a:r>
              <a:rPr lang="en-US" altLang="ja-JP" sz="2100" dirty="0"/>
              <a:t>out by JISEC, and amend the Assurance Activity of ver1.1 if possible to suppress variation in the evaluation method in ver1.1.</a:t>
            </a:r>
          </a:p>
          <a:p>
            <a:pPr marL="457200" indent="-457200">
              <a:buFont typeface="Wingdings" panose="05000000000000000000" pitchFamily="2" charset="2"/>
              <a:buChar char="p"/>
            </a:pPr>
            <a:endParaRPr lang="en-US" altLang="ja-JP" sz="2100" dirty="0"/>
          </a:p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ja-JP" sz="2100" dirty="0"/>
              <a:t>There is no test for garbage collection selected in FCS_CKM.4.1, and it is ambiguous. JISEC said, “Except for the case that the test is unnecessary, each selection in SFR should be tested along the instructions in Assurance Activity. </a:t>
            </a:r>
            <a:br>
              <a:rPr lang="en-US" altLang="ja-JP" sz="2100" dirty="0"/>
            </a:br>
            <a:r>
              <a:rPr lang="en-US" altLang="ja-JP" sz="2100" dirty="0"/>
              <a:t>If there is no test in Assurance Activity, the evaluator should find and evaluate a new suitable test method.” </a:t>
            </a:r>
          </a:p>
          <a:p>
            <a:pPr marL="457200" indent="-457200">
              <a:buFont typeface="Wingdings" panose="05000000000000000000" pitchFamily="2" charset="2"/>
              <a:buChar char="p"/>
            </a:pPr>
            <a:endParaRPr lang="en-US" altLang="ja-JP" sz="2100" dirty="0"/>
          </a:p>
          <a:p>
            <a:pPr marL="457200" indent="-457200">
              <a:buFont typeface="Wingdings" panose="05000000000000000000" pitchFamily="2" charset="2"/>
              <a:buChar char="p"/>
            </a:pPr>
            <a:r>
              <a:rPr lang="en-US" altLang="ja-JP" sz="2100" dirty="0"/>
              <a:t>We would like to propose the solutions about the above issues. We hope that our proposal will be adopted in </a:t>
            </a:r>
            <a:r>
              <a:rPr lang="en-US" altLang="ja-JP" sz="2100" dirty="0" smtClean="0"/>
              <a:t>HCD-PPver1.1, and we’d </a:t>
            </a:r>
            <a:r>
              <a:rPr lang="en-US" altLang="ja-JP" sz="2100" dirty="0"/>
              <a:t>like to know opinion from HCD TC </a:t>
            </a:r>
            <a:r>
              <a:rPr lang="en-US" altLang="ja-JP" sz="2100" dirty="0" smtClean="0"/>
              <a:t>members.</a:t>
            </a:r>
            <a:endParaRPr lang="en-US" altLang="ja-JP" sz="2100" dirty="0"/>
          </a:p>
        </p:txBody>
      </p:sp>
    </p:spTree>
    <p:extLst>
      <p:ext uri="{BB962C8B-B14F-4D97-AF65-F5344CB8AC3E}">
        <p14:creationId xmlns:p14="http://schemas.microsoft.com/office/powerpoint/2010/main" val="117444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Proposal for Modification to FCS_CKM.4.1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9"/>
          </p:nvPr>
        </p:nvSpPr>
        <p:spPr>
          <a:xfrm>
            <a:off x="1" y="733559"/>
            <a:ext cx="9143999" cy="979069"/>
          </a:xfrm>
        </p:spPr>
        <p:txBody>
          <a:bodyPr/>
          <a:lstStyle/>
          <a:p>
            <a:r>
              <a:rPr lang="en-US" altLang="ja-JP" sz="2000" dirty="0"/>
              <a:t>We think there are two issues in FCS_CKM.4 as follows. We’d like to propose solutions described later.</a:t>
            </a:r>
            <a:endParaRPr lang="en-US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256614" y="2978923"/>
            <a:ext cx="8670103" cy="26314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ts val="1800"/>
              </a:lnSpc>
              <a:spcBef>
                <a:spcPts val="600"/>
              </a:spcBef>
              <a:spcAft>
                <a:spcPts val="800"/>
              </a:spcAft>
              <a:buClr>
                <a:srgbClr val="548DD4"/>
              </a:buClr>
              <a:buSzPts val="800"/>
            </a:pP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FCS_CKM.4.1 Refinement: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The TSF shall destroy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cryptographic keys in accordance with a specified cryptographic key destruction method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selection:</a:t>
            </a:r>
            <a:b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volatile memory, the destruction shall be executed by a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single overwrite consisting of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 pseudo-random pattern using the TSF’s RBG, zeroes, ones, a new value of a key,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assignment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any value that does not contain any CSP]], removal of power to the memory, destruction of reference to the key directly followed by a request for garbage collection</a:t>
            </a:r>
            <a:r>
              <a:rPr lang="ja-JP" altLang="en-US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altLang="ja-JP" sz="12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memory management];</a:t>
            </a:r>
            <a:br>
              <a:rPr lang="en-US" altLang="ja-JP" sz="12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(snip)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Test 1: 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Applied to each key held as in volatile memory and subject to destruction by overwrite by the TOE 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(whether or not the value is subsequently encrypted for storage in volatile or non-volatile memory). 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the case where the </a:t>
            </a:r>
            <a:r>
              <a:rPr lang="en-US" altLang="ja-JP" sz="1200" b="1" strike="sngStrike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only 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 made for the destruction method key was removal of power </a:t>
            </a:r>
            <a:r>
              <a:rPr lang="en-US" altLang="ja-JP" sz="1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ja-JP" altLang="en-US" sz="1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ja-JP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destruction of reference to the key directly followed by a request for garbage collection</a:t>
            </a:r>
            <a:r>
              <a:rPr lang="en-US" altLang="ja-JP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this test is unnecessary. </a:t>
            </a:r>
            <a:endParaRPr lang="en-US" altLang="ja-JP" sz="12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2716040" y="1758126"/>
            <a:ext cx="6313660" cy="1094505"/>
          </a:xfrm>
          <a:prstGeom prst="wedgeRectCallout">
            <a:avLst>
              <a:gd name="adj1" fmla="val 30368"/>
              <a:gd name="adj2" fmla="val 15920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The definition of “garbage collection” seems ambiguous, described as the proposal No.1.</a:t>
            </a:r>
          </a:p>
          <a:p>
            <a:pPr algn="ctr"/>
            <a:r>
              <a:rPr lang="en-US" altLang="ja-JP" b="1" dirty="0"/>
              <a:t>If clearing the definition is needed, then add the words “memory management”. </a:t>
            </a:r>
            <a:endParaRPr kumimoji="1" lang="ja-JP" altLang="en-US" b="1" dirty="0"/>
          </a:p>
        </p:txBody>
      </p:sp>
      <p:sp>
        <p:nvSpPr>
          <p:cNvPr id="6" name="四角形吹き出し 5"/>
          <p:cNvSpPr/>
          <p:nvPr/>
        </p:nvSpPr>
        <p:spPr>
          <a:xfrm>
            <a:off x="455784" y="5736705"/>
            <a:ext cx="6913735" cy="585257"/>
          </a:xfrm>
          <a:prstGeom prst="wedgeRectCallout">
            <a:avLst>
              <a:gd name="adj1" fmla="val 1281"/>
              <a:gd name="adj2" fmla="val -1260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There is no test method for </a:t>
            </a:r>
            <a:r>
              <a:rPr lang="en-US" altLang="ja-JP" b="1" dirty="0" smtClean="0">
                <a:solidFill>
                  <a:schemeClr val="bg1"/>
                </a:solidFill>
              </a:rPr>
              <a:t>destruction of </a:t>
            </a:r>
            <a:r>
              <a:rPr lang="en-US" altLang="ja-JP" b="1" dirty="0">
                <a:solidFill>
                  <a:schemeClr val="bg1"/>
                </a:solidFill>
              </a:rPr>
              <a:t>reference to the key, described as the proposal No.2.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9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Proposal for Modification to FCS_CKM.4.1  1/2</a:t>
            </a:r>
            <a:endParaRPr kumimoji="1" lang="ja-JP" altLang="en-US" b="1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/>
          </p:nvPr>
        </p:nvSpPr>
        <p:spPr>
          <a:xfrm>
            <a:off x="201009" y="749165"/>
            <a:ext cx="8228325" cy="58821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1800" dirty="0"/>
              <a:t>SFR:FCS_CKM.4.1</a:t>
            </a:r>
          </a:p>
          <a:p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1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000" dirty="0"/>
              <a:t>Issue: The definition of “Garbage Collection” seems ambiguous.</a:t>
            </a:r>
            <a:endParaRPr lang="en-US" altLang="ja-JP" sz="1200" dirty="0"/>
          </a:p>
          <a:p>
            <a:pPr marL="800100" lvl="1" indent="-285750">
              <a:buFont typeface="Wingdings" panose="05000000000000000000" pitchFamily="2" charset="2"/>
              <a:buChar char="p"/>
            </a:pPr>
            <a:r>
              <a:rPr lang="en-US" altLang="ja-JP" sz="1600" dirty="0"/>
              <a:t>The requirement selection </a:t>
            </a:r>
            <a:r>
              <a:rPr lang="ja-JP" altLang="en-US" sz="1600" dirty="0"/>
              <a:t>“</a:t>
            </a:r>
            <a:r>
              <a:rPr lang="en-US" altLang="ja-JP" sz="1600" dirty="0"/>
              <a:t>destruction of reference to the key directly followed by a request for garbage collection</a:t>
            </a:r>
            <a:r>
              <a:rPr lang="ja-JP" altLang="en-US" sz="1600" dirty="0"/>
              <a:t>” </a:t>
            </a:r>
            <a:r>
              <a:rPr lang="en-US" altLang="ja-JP" sz="1600" dirty="0"/>
              <a:t>is consist of two instructions.</a:t>
            </a:r>
          </a:p>
          <a:p>
            <a:pPr lvl="2" indent="0">
              <a:buNone/>
            </a:pPr>
            <a:r>
              <a:rPr lang="en-US" altLang="ja-JP" sz="1600" dirty="0"/>
              <a:t>Step </a:t>
            </a:r>
            <a:r>
              <a:rPr lang="ja-JP" altLang="en-US" sz="1600" dirty="0"/>
              <a:t>①</a:t>
            </a:r>
            <a:r>
              <a:rPr lang="en-US" altLang="ja-JP" sz="1600" dirty="0"/>
              <a:t>: destruction of reference to the key directly, and </a:t>
            </a:r>
          </a:p>
          <a:p>
            <a:pPr lvl="2" indent="0">
              <a:buNone/>
            </a:pPr>
            <a:r>
              <a:rPr lang="en-US" altLang="ja-JP" sz="1600" dirty="0"/>
              <a:t>Step </a:t>
            </a:r>
            <a:r>
              <a:rPr lang="ja-JP" altLang="en-US" sz="1600" dirty="0"/>
              <a:t>②</a:t>
            </a:r>
            <a:r>
              <a:rPr lang="en-US" altLang="ja-JP" sz="1600" dirty="0"/>
              <a:t>: garbage collection accumulates and recycling memory that  are no longer used.</a:t>
            </a:r>
          </a:p>
          <a:p>
            <a:pPr marL="800100" lvl="1" indent="-285750">
              <a:buFont typeface="Wingdings" panose="05000000000000000000" pitchFamily="2" charset="2"/>
              <a:buChar char="p"/>
            </a:pPr>
            <a:r>
              <a:rPr lang="en-US" altLang="ja-JP" sz="1600" dirty="0"/>
              <a:t>The purpose of the garbage collection in FCS_CKM.4.1 is disposal of freed memory.</a:t>
            </a:r>
          </a:p>
          <a:p>
            <a:pPr marL="800100" lvl="1" indent="-285750">
              <a:buFont typeface="Wingdings" panose="05000000000000000000" pitchFamily="2" charset="2"/>
              <a:buChar char="p"/>
            </a:pPr>
            <a:r>
              <a:rPr lang="en-US" altLang="ja-JP" sz="1600" dirty="0"/>
              <a:t>There are two manners for memory management in application. They are different ways. One is automatic memory management such as garbage collection. Another is manual memory management such as </a:t>
            </a:r>
            <a:r>
              <a:rPr lang="en-US" altLang="ja-JP" sz="1600" dirty="0" err="1"/>
              <a:t>malloc</a:t>
            </a:r>
            <a:r>
              <a:rPr lang="en-US" altLang="ja-JP" sz="1600" dirty="0"/>
              <a:t>() and free() in C language, or new() and delete() in C++ language. Is the destruction with garbage collection selectable for manual memory management in C/C++ or not?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1270" y="1088167"/>
            <a:ext cx="8668872" cy="124649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ts val="1800"/>
              </a:lnSpc>
              <a:spcBef>
                <a:spcPts val="600"/>
              </a:spcBef>
              <a:spcAft>
                <a:spcPts val="800"/>
              </a:spcAft>
              <a:buClr>
                <a:srgbClr val="548DD4"/>
              </a:buClr>
              <a:buSzPts val="800"/>
            </a:pP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FCS_CKM.4.1 Refinement: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The TSF shall destroy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cryptographic keys in accordance with a specified cryptographic key destruction method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selection:</a:t>
            </a:r>
            <a:b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volatile memory, the destruction shall be executed by a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single overwrite consisting of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 pseudo-random pattern using the TSF’s RBG, zeroes, ones, a new value of a key,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assignment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any value that does not contain any CSP]], removal of power to the memory,</a:t>
            </a:r>
            <a:r>
              <a:rPr lang="en-US" altLang="ja-JP" sz="1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destruction of reference to the key directly followed by a request for garbage collection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];</a:t>
            </a:r>
            <a:endParaRPr lang="en-US" altLang="ja-JP" sz="12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4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Proposal for Modification to FCS_CKM.4.1  2/2</a:t>
            </a:r>
            <a:endParaRPr kumimoji="1" lang="ja-JP" altLang="en-US" dirty="0"/>
          </a:p>
        </p:txBody>
      </p:sp>
      <p:sp>
        <p:nvSpPr>
          <p:cNvPr id="7" name="テキスト プレースホルダー 8"/>
          <p:cNvSpPr txBox="1">
            <a:spLocks/>
          </p:cNvSpPr>
          <p:nvPr/>
        </p:nvSpPr>
        <p:spPr>
          <a:xfrm>
            <a:off x="201009" y="749165"/>
            <a:ext cx="8228325" cy="233693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defRPr kumimoji="1" lang="ja-JP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lang="ja-JP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lang="ja-JP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lang="ja-JP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lang="ja-JP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/>
              <a:t>Proposal(One of the following two proposals)</a:t>
            </a:r>
            <a:endParaRPr lang="ja-JP" altLang="en-US" sz="2000" dirty="0"/>
          </a:p>
          <a:p>
            <a:pPr marL="857250" lvl="1" indent="-342900">
              <a:buFont typeface="+mj-lt"/>
              <a:buAutoNum type="arabicPeriod"/>
            </a:pPr>
            <a:r>
              <a:rPr lang="en-US" altLang="ja-JP" sz="1600" dirty="0"/>
              <a:t>Add following description to application note.</a:t>
            </a:r>
          </a:p>
          <a:p>
            <a:pPr marL="1143000" lvl="2" indent="-285750"/>
            <a:r>
              <a:rPr lang="en-US" altLang="ja-JP" sz="1600" dirty="0"/>
              <a:t>The selection, </a:t>
            </a:r>
            <a:r>
              <a:rPr lang="ja-JP" altLang="en-US" sz="1600" dirty="0"/>
              <a:t>“</a:t>
            </a:r>
            <a:r>
              <a:rPr lang="en-US" altLang="ja-JP" sz="1600" dirty="0"/>
              <a:t>destruction of reference to the key directly followed by a request for garbage collection</a:t>
            </a:r>
            <a:r>
              <a:rPr lang="ja-JP" altLang="en-US" sz="1600" dirty="0"/>
              <a:t>” </a:t>
            </a:r>
            <a:r>
              <a:rPr lang="en-US" altLang="ja-JP" sz="1600" dirty="0"/>
              <a:t>mentions implicitly any kind of  memory management for releasing the memory for keys and key materials that are allocated and no longer needed.</a:t>
            </a:r>
          </a:p>
          <a:p>
            <a:pPr marL="1143000" lvl="2" indent="-285750"/>
            <a:endParaRPr lang="ja-JP" altLang="en-US" sz="1600" dirty="0"/>
          </a:p>
          <a:p>
            <a:pPr marL="857250" lvl="1" indent="-342900">
              <a:buFont typeface="+mj-lt"/>
              <a:buAutoNum type="arabicPeriod"/>
            </a:pPr>
            <a:r>
              <a:rPr lang="en-US" altLang="ja-JP" sz="1600" dirty="0"/>
              <a:t>Add following description to the selection with garbage collection in FCS_CKM.4.1.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94867" y="3167416"/>
            <a:ext cx="8749133" cy="1246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ts val="1800"/>
              </a:lnSpc>
              <a:spcBef>
                <a:spcPts val="600"/>
              </a:spcBef>
              <a:spcAft>
                <a:spcPts val="800"/>
              </a:spcAft>
              <a:buClr>
                <a:srgbClr val="548DD4"/>
              </a:buClr>
              <a:buSzPts val="800"/>
            </a:pP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FCS_CKM.4.1 Refinement: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The TSF shall destroy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cryptographic keys in accordance with a specified cryptographic key destruction method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selection:</a:t>
            </a:r>
            <a:b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volatile memory, the destruction shall be executed by a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single overwrite consisting of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 pseudo-random pattern using the TSF’s RBG, zeroes, ones, a new value of a key,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assignment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any value that does not contain any CSP]], removal of power to the memory,</a:t>
            </a:r>
            <a:r>
              <a:rPr lang="en-US" altLang="ja-JP" sz="1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destruction of reference to the key directly followed by a request for garbage collection</a:t>
            </a:r>
            <a:r>
              <a:rPr lang="ja-JP" altLang="en-US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ja-JP" sz="12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 memory management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];</a:t>
            </a:r>
            <a:endParaRPr lang="en-US" altLang="ja-JP" sz="12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2. Proposal for Modification to FCS_CKM.4.1  1/2</a:t>
            </a:r>
            <a:endParaRPr kumimoji="1" lang="ja-JP" altLang="en-US" b="1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/>
          </p:nvPr>
        </p:nvSpPr>
        <p:spPr>
          <a:xfrm>
            <a:off x="201009" y="749165"/>
            <a:ext cx="8228325" cy="58821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1800" dirty="0"/>
              <a:t>SFR:FCS_CKM.4.1</a:t>
            </a:r>
          </a:p>
          <a:p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1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000" dirty="0"/>
          </a:p>
          <a:p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000" dirty="0"/>
              <a:t>Issues</a:t>
            </a:r>
          </a:p>
          <a:p>
            <a:pPr marL="800100" lvl="1" indent="-285750">
              <a:buFont typeface="Wingdings" panose="05000000000000000000" pitchFamily="2" charset="2"/>
              <a:buChar char="p"/>
            </a:pPr>
            <a:r>
              <a:rPr lang="en-US" altLang="ja-JP" sz="1600" dirty="0"/>
              <a:t>If we select </a:t>
            </a:r>
            <a:r>
              <a:rPr lang="ja-JP" altLang="en-US" sz="1600" dirty="0"/>
              <a:t>“</a:t>
            </a:r>
            <a:r>
              <a:rPr lang="en-US" altLang="ja-JP" sz="1600" dirty="0"/>
              <a:t>destruction of reference to the key directly followed by a request for garbage collection</a:t>
            </a:r>
            <a:r>
              <a:rPr lang="ja-JP" altLang="en-US" sz="1600" dirty="0"/>
              <a:t>”</a:t>
            </a:r>
            <a:r>
              <a:rPr lang="en-US" altLang="ja-JP" sz="1600" dirty="0"/>
              <a:t>, we can’t find what we should test for the case as described in the following table.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1270" y="1129111"/>
            <a:ext cx="8668872" cy="214815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ts val="1800"/>
              </a:lnSpc>
              <a:spcBef>
                <a:spcPts val="600"/>
              </a:spcBef>
              <a:spcAft>
                <a:spcPts val="800"/>
              </a:spcAft>
              <a:buClr>
                <a:srgbClr val="548DD4"/>
              </a:buClr>
              <a:buSzPts val="800"/>
            </a:pP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FCS_CKM.4.1 Refinement: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The TSF shall destroy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cryptographic keys in accordance with a specified cryptographic key destruction method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selection:</a:t>
            </a:r>
            <a:b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volatile memory, the destruction shall be executed by a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single overwrite consisting of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 pseudo-random pattern using the TSF’s RBG, zeroes, ones, a new value of a key, [</a:t>
            </a:r>
            <a:r>
              <a:rPr lang="en-US" altLang="ja-JP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assignment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any value that does not contain any CSP]], </a:t>
            </a:r>
            <a:r>
              <a:rPr lang="en-US" altLang="ja-JP" sz="1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removal of power to the memory, destruction of reference to the key directly followed by a request for garbage collection</a:t>
            </a: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];</a:t>
            </a:r>
            <a:b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(snip)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Test 1: </a:t>
            </a:r>
            <a:r>
              <a:rPr lang="en-US" altLang="ja-JP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Applied to each key held as in volatile memory and subject to destruction by overwrite by the TOE </a:t>
            </a:r>
            <a:r>
              <a:rPr lang="en-US" altLang="ja-JP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(whether or not the value is subsequently encrypted for storage in volatile or non-volatile memory). </a:t>
            </a:r>
            <a:r>
              <a:rPr lang="en-US" altLang="ja-JP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the case where the only selection made for the destruction method key was removal of power, then this test is unnecessary. </a:t>
            </a:r>
            <a:endParaRPr lang="en-US" altLang="ja-JP" sz="12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952285"/>
              </p:ext>
            </p:extLst>
          </p:nvPr>
        </p:nvGraphicFramePr>
        <p:xfrm>
          <a:off x="347091" y="4384040"/>
          <a:ext cx="8537229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The</a:t>
                      </a:r>
                      <a:r>
                        <a:rPr kumimoji="1" lang="en-US" altLang="ja-JP" baseline="0" dirty="0"/>
                        <a:t> selection of SFR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Assurance activity Test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Test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single overwrite consisting of  a pseudo-random pattern using the TSF’s RBG, zeroes, ones, a new value of a key, [assignment: any value that does not contain any CSP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Test 1: Applied to each key held as in volatile memory and subject to destruction by overwrite by the TOE 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Test1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removal of power to the memory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In the case where the only selection made for the destruction method key was removal of power, then this test is unnecessary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Unnecessary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destruction of reference to the key directly followed by a request for garbage collection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Not</a:t>
                      </a:r>
                      <a:r>
                        <a:rPr kumimoji="1" lang="en-US" altLang="ja-JP" sz="1200" baseline="0" dirty="0"/>
                        <a:t> documented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N/A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59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2. Proposal for Modification to FCS_CKM.4.1  2/2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20"/>
          </p:nvPr>
        </p:nvSpPr>
        <p:spPr>
          <a:xfrm>
            <a:off x="476887" y="846602"/>
            <a:ext cx="8190225" cy="490202"/>
          </a:xfrm>
        </p:spPr>
        <p:txBody>
          <a:bodyPr/>
          <a:lstStyle/>
          <a:p>
            <a:r>
              <a:rPr lang="en-US" altLang="ja-JP" sz="2000" dirty="0"/>
              <a:t>Issue: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/>
              <a:t>Test 1 is the only suitable test for volatile memory.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/>
              <a:t>If we select “destruction of reference to the key directly followed by a request for garbage collection”, we have to apply Test 1 and confirm the erase of cryptographic keys. </a:t>
            </a:r>
          </a:p>
          <a:p>
            <a:pPr marL="857250" lvl="1" indent="-342900">
              <a:buFont typeface="Wingdings" panose="05000000000000000000" pitchFamily="2" charset="2"/>
              <a:buChar char="p"/>
            </a:pPr>
            <a:r>
              <a:rPr lang="en-US" altLang="ja-JP" sz="2000" dirty="0"/>
              <a:t>Any kind of garbage collection mechanism collecting unused memory and recycles them. However, ordinary garbage collection has no function to erase the values in memory.</a:t>
            </a:r>
          </a:p>
          <a:p>
            <a:pPr marL="857250" lvl="1" indent="-342900">
              <a:buFont typeface="Wingdings" panose="05000000000000000000" pitchFamily="2" charset="2"/>
              <a:buChar char="p"/>
            </a:pPr>
            <a:r>
              <a:rPr lang="en-US" altLang="ja-JP" sz="2000" dirty="0"/>
              <a:t>So, all tests shall fail with Assurance Activity’s Test 1.</a:t>
            </a:r>
          </a:p>
          <a:p>
            <a:pPr marL="857250" lvl="1" indent="-342900">
              <a:buFont typeface="Wingdings" panose="05000000000000000000" pitchFamily="2" charset="2"/>
              <a:buChar char="p"/>
            </a:pPr>
            <a:r>
              <a:rPr lang="en-US" altLang="ja-JP" sz="2000" dirty="0"/>
              <a:t>That implies that destruction with garbage collection shall not be selected, in spite of definition in FCS_CKM.4.1.</a:t>
            </a:r>
          </a:p>
          <a:p>
            <a:r>
              <a:rPr lang="en-US" altLang="ja-JP" sz="2000" dirty="0"/>
              <a:t>Proposal: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000" dirty="0"/>
              <a:t>Add following sentence to the Assurance Activity to avoid previous issue.</a:t>
            </a:r>
          </a:p>
          <a:p>
            <a:pPr marL="857250" lvl="1" indent="-342900">
              <a:buFont typeface="Wingdings" panose="05000000000000000000" pitchFamily="2" charset="2"/>
              <a:buChar char="p"/>
            </a:pPr>
            <a:r>
              <a:rPr lang="en-US" altLang="ja-JP" sz="2000" dirty="0"/>
              <a:t> In the case where the only selection made for the destruction method key was removal of power or destruction of reference to the key directly followed by a request for garbage collection, then this test is unnecessary. </a:t>
            </a:r>
          </a:p>
          <a:p>
            <a:pPr marL="857250" lvl="1" indent="-342900">
              <a:buFont typeface="Wingdings" panose="05000000000000000000" pitchFamily="2" charset="2"/>
              <a:buChar char="p"/>
            </a:pP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43425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>
            <a:off x="6086102" y="3260374"/>
            <a:ext cx="2844141" cy="334230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en-US" altLang="ja-JP" b="1" dirty="0"/>
              <a:t>AA Test is “no description available</a:t>
            </a:r>
            <a:r>
              <a:rPr lang="en-US" altLang="ja-JP" b="1" dirty="0"/>
              <a:t>”</a:t>
            </a:r>
            <a:endParaRPr kumimoji="1" lang="ja-JP" altLang="en-US" b="1" dirty="0"/>
          </a:p>
        </p:txBody>
      </p:sp>
      <p:sp>
        <p:nvSpPr>
          <p:cNvPr id="86" name="正方形/長方形 85"/>
          <p:cNvSpPr/>
          <p:nvPr/>
        </p:nvSpPr>
        <p:spPr>
          <a:xfrm>
            <a:off x="3466483" y="3249725"/>
            <a:ext cx="2571712" cy="334230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en-US" altLang="ja-JP" b="1" dirty="0"/>
              <a:t>AA</a:t>
            </a:r>
            <a:r>
              <a:rPr lang="ja-JP" altLang="en-US" b="1" dirty="0"/>
              <a:t> </a:t>
            </a:r>
            <a:r>
              <a:rPr lang="en-US" altLang="ja-JP" b="1" dirty="0"/>
              <a:t>Test is “unnecessary”</a:t>
            </a:r>
            <a:endParaRPr kumimoji="1" lang="ja-JP" altLang="en-US" b="1" dirty="0"/>
          </a:p>
        </p:txBody>
      </p:sp>
      <p:sp>
        <p:nvSpPr>
          <p:cNvPr id="85" name="正方形/長方形 84"/>
          <p:cNvSpPr/>
          <p:nvPr/>
        </p:nvSpPr>
        <p:spPr>
          <a:xfrm>
            <a:off x="1" y="3260374"/>
            <a:ext cx="3399312" cy="334230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endParaRPr kumimoji="1"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lang="en-US" altLang="ja-JP" b="1" dirty="0"/>
              <a:t>AA Test is “T</a:t>
            </a:r>
            <a:r>
              <a:rPr kumimoji="1" lang="en-US" altLang="ja-JP" b="1" dirty="0"/>
              <a:t>est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1”</a:t>
            </a:r>
            <a:endParaRPr kumimoji="1" lang="ja-JP" altLang="en-US" b="1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/>
              <a:t>(Reference) The lifecycle of keys, the approved methods for key destruction,  and Assurance Activities in </a:t>
            </a:r>
            <a:r>
              <a:rPr kumimoji="1" lang="en-US" altLang="ja-JP" sz="2000" dirty="0"/>
              <a:t>HCD-PPver1.1</a:t>
            </a:r>
            <a:endParaRPr kumimoji="1" lang="ja-JP" altLang="en-US" sz="2000" dirty="0"/>
          </a:p>
        </p:txBody>
      </p:sp>
      <p:sp>
        <p:nvSpPr>
          <p:cNvPr id="7" name="角丸四角形 6"/>
          <p:cNvSpPr/>
          <p:nvPr/>
        </p:nvSpPr>
        <p:spPr>
          <a:xfrm>
            <a:off x="2803871" y="927971"/>
            <a:ext cx="3858186" cy="52251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Cryptographic key generations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2793669" y="2386940"/>
            <a:ext cx="3868388" cy="52251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Approved methods for key destruction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2871" y="988585"/>
            <a:ext cx="1483098" cy="3693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FCS_CKM.1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4864" y="2463531"/>
            <a:ext cx="1483098" cy="3693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FCS_CKM.4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793669" y="1588960"/>
            <a:ext cx="3868388" cy="58154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Keys and key materials tha</a:t>
            </a:r>
            <a:r>
              <a:rPr lang="en-US" altLang="ja-JP" sz="1400" dirty="0"/>
              <a:t>t are no longer needed are destroyed by using an approved method.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2981" y="1693225"/>
            <a:ext cx="2034981" cy="3693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FCS_CKM_EXT.4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7" idx="2"/>
            <a:endCxn id="12" idx="0"/>
          </p:cNvCxnSpPr>
          <p:nvPr/>
        </p:nvCxnSpPr>
        <p:spPr>
          <a:xfrm flipH="1">
            <a:off x="4727863" y="1450485"/>
            <a:ext cx="5101" cy="138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2" idx="2"/>
            <a:endCxn id="8" idx="0"/>
          </p:cNvCxnSpPr>
          <p:nvPr/>
        </p:nvCxnSpPr>
        <p:spPr>
          <a:xfrm>
            <a:off x="4727863" y="2170502"/>
            <a:ext cx="0" cy="216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3" idx="3"/>
            <a:endCxn id="12" idx="1"/>
          </p:cNvCxnSpPr>
          <p:nvPr/>
        </p:nvCxnSpPr>
        <p:spPr>
          <a:xfrm>
            <a:off x="2257962" y="1877891"/>
            <a:ext cx="535707" cy="18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0" idx="3"/>
            <a:endCxn id="7" idx="1"/>
          </p:cNvCxnSpPr>
          <p:nvPr/>
        </p:nvCxnSpPr>
        <p:spPr>
          <a:xfrm>
            <a:off x="2225969" y="1173251"/>
            <a:ext cx="577902" cy="159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1" idx="3"/>
            <a:endCxn id="8" idx="1"/>
          </p:cNvCxnSpPr>
          <p:nvPr/>
        </p:nvCxnSpPr>
        <p:spPr>
          <a:xfrm>
            <a:off x="2257962" y="2648197"/>
            <a:ext cx="5357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3550722" y="3419072"/>
            <a:ext cx="2363189" cy="85529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②</a:t>
            </a:r>
            <a:r>
              <a:rPr lang="en-US" altLang="ja-JP" dirty="0"/>
              <a:t>removal of power to the memory</a:t>
            </a:r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6175166" y="3419072"/>
            <a:ext cx="2666012" cy="120621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③</a:t>
            </a:r>
            <a:r>
              <a:rPr lang="en-US" altLang="ja-JP" sz="1400" dirty="0"/>
              <a:t> destruction of reference to the key directly followed by a request for garbage collection</a:t>
            </a:r>
            <a:r>
              <a:rPr lang="ja-JP" altLang="en-US" sz="1400" dirty="0"/>
              <a:t>”</a:t>
            </a:r>
            <a:endParaRPr kumimoji="1" lang="ja-JP" altLang="en-US" sz="1400" dirty="0"/>
          </a:p>
        </p:txBody>
      </p:sp>
      <p:sp>
        <p:nvSpPr>
          <p:cNvPr id="34" name="角丸四角形 33"/>
          <p:cNvSpPr/>
          <p:nvPr/>
        </p:nvSpPr>
        <p:spPr>
          <a:xfrm>
            <a:off x="77509" y="3404370"/>
            <a:ext cx="2185060" cy="52251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①</a:t>
            </a:r>
            <a:r>
              <a:rPr lang="en-US" altLang="ja-JP" dirty="0"/>
              <a:t> single overwrite </a:t>
            </a:r>
            <a:endParaRPr kumimoji="1" lang="ja-JP" altLang="en-US" dirty="0"/>
          </a:p>
        </p:txBody>
      </p:sp>
      <p:cxnSp>
        <p:nvCxnSpPr>
          <p:cNvPr id="37" name="カギ線コネクタ 36"/>
          <p:cNvCxnSpPr>
            <a:stCxn id="8" idx="2"/>
            <a:endCxn id="33" idx="0"/>
          </p:cNvCxnSpPr>
          <p:nvPr/>
        </p:nvCxnSpPr>
        <p:spPr>
          <a:xfrm rot="16200000" flipH="1">
            <a:off x="5863208" y="1774108"/>
            <a:ext cx="509618" cy="27803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カギ線コネクタ 37"/>
          <p:cNvCxnSpPr>
            <a:stCxn id="8" idx="2"/>
            <a:endCxn id="34" idx="0"/>
          </p:cNvCxnSpPr>
          <p:nvPr/>
        </p:nvCxnSpPr>
        <p:spPr>
          <a:xfrm rot="5400000">
            <a:off x="2701493" y="1378000"/>
            <a:ext cx="494916" cy="35578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8" idx="2"/>
            <a:endCxn id="32" idx="0"/>
          </p:cNvCxnSpPr>
          <p:nvPr/>
        </p:nvCxnSpPr>
        <p:spPr>
          <a:xfrm>
            <a:off x="4727863" y="2909454"/>
            <a:ext cx="4454" cy="509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角丸四角形 49"/>
          <p:cNvSpPr/>
          <p:nvPr/>
        </p:nvSpPr>
        <p:spPr>
          <a:xfrm>
            <a:off x="1368131" y="4109224"/>
            <a:ext cx="1968835" cy="330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zeros</a:t>
            </a:r>
            <a:endParaRPr kumimoji="1" lang="ja-JP" altLang="en-US" sz="1400" dirty="0"/>
          </a:p>
        </p:txBody>
      </p:sp>
      <p:sp>
        <p:nvSpPr>
          <p:cNvPr id="51" name="角丸四角形 50"/>
          <p:cNvSpPr/>
          <p:nvPr/>
        </p:nvSpPr>
        <p:spPr>
          <a:xfrm>
            <a:off x="1367058" y="4507375"/>
            <a:ext cx="1968835" cy="330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ones</a:t>
            </a:r>
            <a:endParaRPr kumimoji="1" lang="ja-JP" altLang="en-US" sz="1400" dirty="0"/>
          </a:p>
        </p:txBody>
      </p:sp>
      <p:sp>
        <p:nvSpPr>
          <p:cNvPr id="52" name="角丸四角形 51"/>
          <p:cNvSpPr/>
          <p:nvPr/>
        </p:nvSpPr>
        <p:spPr>
          <a:xfrm>
            <a:off x="1367058" y="4920879"/>
            <a:ext cx="1968835" cy="330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TSF’s RBG</a:t>
            </a:r>
            <a:endParaRPr kumimoji="1" lang="ja-JP" altLang="en-US" sz="1400" dirty="0"/>
          </a:p>
        </p:txBody>
      </p:sp>
      <p:sp>
        <p:nvSpPr>
          <p:cNvPr id="53" name="角丸四角形 52"/>
          <p:cNvSpPr/>
          <p:nvPr/>
        </p:nvSpPr>
        <p:spPr>
          <a:xfrm>
            <a:off x="1367058" y="5340442"/>
            <a:ext cx="1968835" cy="330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/>
              <a:t>a</a:t>
            </a:r>
            <a:r>
              <a:rPr kumimoji="1" lang="en-US" altLang="ja-JP" sz="1200" dirty="0"/>
              <a:t> new value of a key</a:t>
            </a:r>
            <a:endParaRPr kumimoji="1" lang="ja-JP" altLang="en-US" sz="1200" dirty="0"/>
          </a:p>
        </p:txBody>
      </p:sp>
      <p:sp>
        <p:nvSpPr>
          <p:cNvPr id="54" name="角丸四角形 53"/>
          <p:cNvSpPr/>
          <p:nvPr/>
        </p:nvSpPr>
        <p:spPr>
          <a:xfrm>
            <a:off x="1382570" y="5760005"/>
            <a:ext cx="1968835" cy="330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Any value that does not contain any CSP</a:t>
            </a:r>
            <a:endParaRPr kumimoji="1" lang="ja-JP" altLang="en-US" sz="1200" dirty="0"/>
          </a:p>
        </p:txBody>
      </p:sp>
      <p:cxnSp>
        <p:nvCxnSpPr>
          <p:cNvPr id="58" name="カギ線コネクタ 57"/>
          <p:cNvCxnSpPr>
            <a:stCxn id="34" idx="2"/>
            <a:endCxn id="50" idx="1"/>
          </p:cNvCxnSpPr>
          <p:nvPr/>
        </p:nvCxnSpPr>
        <p:spPr>
          <a:xfrm rot="16200000" flipH="1">
            <a:off x="1095343" y="4001580"/>
            <a:ext cx="347484" cy="19809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カギ線コネクタ 64"/>
          <p:cNvCxnSpPr>
            <a:stCxn id="34" idx="2"/>
            <a:endCxn id="51" idx="1"/>
          </p:cNvCxnSpPr>
          <p:nvPr/>
        </p:nvCxnSpPr>
        <p:spPr>
          <a:xfrm rot="16200000" flipH="1">
            <a:off x="895731" y="4201191"/>
            <a:ext cx="745635" cy="1970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カギ線コネクタ 67"/>
          <p:cNvCxnSpPr>
            <a:stCxn id="34" idx="2"/>
            <a:endCxn id="53" idx="1"/>
          </p:cNvCxnSpPr>
          <p:nvPr/>
        </p:nvCxnSpPr>
        <p:spPr>
          <a:xfrm rot="16200000" flipH="1">
            <a:off x="479197" y="4617725"/>
            <a:ext cx="1578702" cy="1970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カギ線コネクタ 70"/>
          <p:cNvCxnSpPr>
            <a:stCxn id="34" idx="2"/>
            <a:endCxn id="52" idx="1"/>
          </p:cNvCxnSpPr>
          <p:nvPr/>
        </p:nvCxnSpPr>
        <p:spPr>
          <a:xfrm rot="16200000" flipH="1">
            <a:off x="688979" y="4407943"/>
            <a:ext cx="1159139" cy="1970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/>
          <p:cNvCxnSpPr>
            <a:stCxn id="34" idx="2"/>
            <a:endCxn id="54" idx="1"/>
          </p:cNvCxnSpPr>
          <p:nvPr/>
        </p:nvCxnSpPr>
        <p:spPr>
          <a:xfrm rot="16200000" flipH="1">
            <a:off x="277172" y="4819750"/>
            <a:ext cx="1998265" cy="2125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558140" y="46855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-30447" y="4625288"/>
            <a:ext cx="123841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en-US" altLang="ja-JP" sz="1400" dirty="0"/>
              <a:t>The value </a:t>
            </a:r>
          </a:p>
          <a:p>
            <a:r>
              <a:rPr kumimoji="1" lang="en-US" altLang="ja-JP" sz="1400" dirty="0"/>
              <a:t>of overwrite</a:t>
            </a:r>
            <a:endParaRPr kumimoji="1" lang="ja-JP" altLang="en-US" sz="1400" dirty="0"/>
          </a:p>
        </p:txBody>
      </p:sp>
      <p:sp>
        <p:nvSpPr>
          <p:cNvPr id="89" name="右中かっこ 88"/>
          <p:cNvSpPr/>
          <p:nvPr/>
        </p:nvSpPr>
        <p:spPr>
          <a:xfrm>
            <a:off x="6757715" y="967600"/>
            <a:ext cx="172191" cy="17536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072091" y="1455188"/>
            <a:ext cx="1997367" cy="923330"/>
          </a:xfrm>
          <a:prstGeom prst="rect">
            <a:avLst/>
          </a:prstGeom>
          <a:ln>
            <a:noFill/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/>
              <a:t>SFRs for the keys in the volatile memory</a:t>
            </a:r>
          </a:p>
        </p:txBody>
      </p:sp>
    </p:spTree>
    <p:extLst>
      <p:ext uri="{BB962C8B-B14F-4D97-AF65-F5344CB8AC3E}">
        <p14:creationId xmlns:p14="http://schemas.microsoft.com/office/powerpoint/2010/main" val="3186241429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brand">
      <a:dk1>
        <a:srgbClr val="000000"/>
      </a:dk1>
      <a:lt1>
        <a:srgbClr val="FFFFFF"/>
      </a:lt1>
      <a:dk2>
        <a:srgbClr val="7F7F7F"/>
      </a:dk2>
      <a:lt2>
        <a:srgbClr val="E5E5E5"/>
      </a:lt2>
      <a:accent1>
        <a:srgbClr val="0064D2"/>
      </a:accent1>
      <a:accent2>
        <a:srgbClr val="64AFE1"/>
      </a:accent2>
      <a:accent3>
        <a:srgbClr val="A0A0A5"/>
      </a:accent3>
      <a:accent4>
        <a:srgbClr val="644080"/>
      </a:accent4>
      <a:accent5>
        <a:srgbClr val="CECED0"/>
      </a:accent5>
      <a:accent6>
        <a:srgbClr val="FA9628"/>
      </a:accent6>
      <a:hlink>
        <a:srgbClr val="E61E1E"/>
      </a:hlink>
      <a:folHlink>
        <a:srgbClr val="FA9628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東芝ブランドPPT β版.pptx" id="{ECCE417B-8802-484E-B0A7-4AA9B5B7C807}" vid="{94525B7E-C7B5-4E19-B659-8118D6B70E9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180924_PPT_Template_4x3_J_β版</Template>
  <TotalTime>0</TotalTime>
  <Words>897</Words>
  <Application>Microsoft Office PowerPoint</Application>
  <PresentationFormat>画面に合わせる (4:3)</PresentationFormat>
  <Paragraphs>104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Meiryo UI</vt:lpstr>
      <vt:lpstr>ＭＳ Ｐゴシック</vt:lpstr>
      <vt:lpstr>Arial</vt:lpstr>
      <vt:lpstr>Calibri</vt:lpstr>
      <vt:lpstr>Segoe UI</vt:lpstr>
      <vt:lpstr>Times New Roman</vt:lpstr>
      <vt:lpstr>Wingdings</vt:lpstr>
      <vt:lpstr>テーマ1</vt:lpstr>
      <vt:lpstr>Purpose of this proposal</vt:lpstr>
      <vt:lpstr>Proposal for Modification to FCS_CKM.4.1</vt:lpstr>
      <vt:lpstr>1. Proposal for Modification to FCS_CKM.4.1  1/2</vt:lpstr>
      <vt:lpstr>1. Proposal for Modification to FCS_CKM.4.1  2/2</vt:lpstr>
      <vt:lpstr>2. Proposal for Modification to FCS_CKM.4.1  1/2</vt:lpstr>
      <vt:lpstr>2. Proposal for Modification to FCS_CKM.4.1  2/2</vt:lpstr>
      <vt:lpstr>(Reference) The lifecycle of keys, the approved methods for key destruction,  and Assurance Activities in HCD-PPver1.1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2018-08-24T12:44:32Z</dcterms:created>
  <dcterms:modified xsi:type="dcterms:W3CDTF">2019-07-04T12:41:36Z</dcterms:modified>
</cp:coreProperties>
</file>