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40640" marR="4064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1pPr>
    <a:lvl2pPr marL="40640" marR="40640" indent="3429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2pPr>
    <a:lvl3pPr marL="40640" marR="40640" indent="685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3pPr>
    <a:lvl4pPr marL="40640" marR="40640" indent="10287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4pPr>
    <a:lvl5pPr marL="40640" marR="4064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5pPr>
    <a:lvl6pPr marL="40640" marR="40640" indent="17145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6pPr>
    <a:lvl7pPr marL="40640" marR="40640" indent="2057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7pPr>
    <a:lvl8pPr marL="40640" marR="40640" indent="24003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8pPr>
    <a:lvl9pPr marL="40640" marR="4064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6FB7"/>
    <a:srgbClr val="F9F187"/>
    <a:srgbClr val="F9E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93BB34-FB6B-4743-BB6D-FA151314F5FC}" v="219" dt="2022-06-16T19:04:49.239"/>
  </p1510:revLst>
</p1510:revInfo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499"/>
    <p:restoredTop sz="96654"/>
  </p:normalViewPr>
  <p:slideViewPr>
    <p:cSldViewPr snapToGrid="0" snapToObjects="1">
      <p:cViewPr varScale="1">
        <p:scale>
          <a:sx n="125" d="100"/>
          <a:sy n="125" d="100"/>
        </p:scale>
        <p:origin x="145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899556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14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14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14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14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14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14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14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14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14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614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004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114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419100" y="2565400"/>
            <a:ext cx="5912555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3600" b="1">
                <a:solidFill>
                  <a:srgbClr val="5D70B7"/>
                </a:solidFill>
                <a:uFill>
                  <a:solidFill>
                    <a:srgbClr val="5D70B7"/>
                  </a:solidFill>
                </a:uFill>
              </a:defRPr>
            </a:lvl1pPr>
          </a:lstStyle>
          <a:p>
            <a:r>
              <a:t>The Printer Working Group</a:t>
            </a:r>
          </a:p>
        </p:txBody>
      </p:sp>
      <p:pic>
        <p:nvPicPr>
          <p:cNvPr id="18" name="pwg-transparency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457200"/>
            <a:ext cx="1905000" cy="2068620"/>
          </a:xfrm>
          <a:prstGeom prst="rect">
            <a:avLst/>
          </a:prstGeom>
        </p:spPr>
      </p:pic>
      <p:sp>
        <p:nvSpPr>
          <p:cNvPr id="20" name="Shape 20"/>
          <p:cNvSpPr/>
          <p:nvPr/>
        </p:nvSpPr>
        <p:spPr>
          <a:xfrm>
            <a:off x="2311400" y="2374900"/>
            <a:ext cx="301635" cy="24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1100"/>
            </a:lvl1pPr>
          </a:lstStyle>
          <a:p>
            <a:r>
              <a:t>®</a:t>
            </a:r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457200" y="3187700"/>
            <a:ext cx="8229600" cy="127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2" name="Shape 22"/>
          <p:cNvSpPr>
            <a:spLocks noGrp="1"/>
          </p:cNvSpPr>
          <p:nvPr>
            <p:ph type="body" sz="half" idx="1"/>
          </p:nvPr>
        </p:nvSpPr>
        <p:spPr>
          <a:xfrm>
            <a:off x="457200" y="4445000"/>
            <a:ext cx="8229600" cy="2032000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sz="2400"/>
            </a:lvl1pPr>
            <a:lvl2pPr marL="0" indent="0">
              <a:buSzTx/>
              <a:buNone/>
              <a:defRPr sz="2400"/>
            </a:lvl2pPr>
            <a:lvl3pPr marL="0" indent="0">
              <a:buSzTx/>
              <a:buNone/>
              <a:defRPr sz="2400"/>
            </a:lvl3pPr>
            <a:lvl4pPr marL="0" indent="0">
              <a:buSzTx/>
              <a:buNone/>
              <a:defRPr sz="2400"/>
            </a:lvl4pPr>
            <a:lvl5pPr marL="0" indent="0">
              <a:buSzTx/>
              <a:buNone/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Shape 307">
            <a:extLst>
              <a:ext uri="{FF2B5EF4-FFF2-40B4-BE49-F238E27FC236}">
                <a16:creationId xmlns:a16="http://schemas.microsoft.com/office/drawing/2014/main" id="{8BA6A6C4-804A-5E49-836A-CE31D64529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6150" y="6629400"/>
            <a:ext cx="577849" cy="2286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300">
            <a:extLst>
              <a:ext uri="{FF2B5EF4-FFF2-40B4-BE49-F238E27FC236}">
                <a16:creationId xmlns:a16="http://schemas.microsoft.com/office/drawing/2014/main" id="{B67249C2-F919-FB43-A3E8-432384B3F9C2}"/>
              </a:ext>
            </a:extLst>
          </p:cNvPr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6F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" name="Shape 2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6FB7"/>
          </a:solidFill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130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>
            <a:lvl2pPr marL="783590" indent="-285750">
              <a:spcBef>
                <a:spcPts val="400"/>
              </a:spcBef>
              <a:defRPr sz="1800"/>
            </a:lvl2pPr>
            <a:lvl3pPr marL="1183639" indent="-228600">
              <a:defRPr sz="1800"/>
            </a:lvl3pPr>
            <a:lvl4pPr marL="1640839" indent="-228600">
              <a:spcBef>
                <a:spcPts val="300"/>
              </a:spcBef>
              <a:defRPr sz="1400"/>
            </a:lvl4pPr>
            <a:lvl5pPr marL="2098039" indent="-228600">
              <a:spcBef>
                <a:spcPts val="300"/>
              </a:spcBef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3" name="pwg-4dark-bkgrnd-transparency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6" name="Shape 6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r>
              <a:t>®</a:t>
            </a:r>
          </a:p>
        </p:txBody>
      </p:sp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457200" y="46037"/>
            <a:ext cx="7569200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/>
          <a:lstStyle/>
          <a:p>
            <a:r>
              <a:t>Title Text</a:t>
            </a:r>
          </a:p>
        </p:txBody>
      </p:sp>
      <p:sp>
        <p:nvSpPr>
          <p:cNvPr id="14" name="Shape 303">
            <a:extLst>
              <a:ext uri="{FF2B5EF4-FFF2-40B4-BE49-F238E27FC236}">
                <a16:creationId xmlns:a16="http://schemas.microsoft.com/office/drawing/2014/main" id="{D6751747-1FDD-7544-A3EA-07F79A4C8066}"/>
              </a:ext>
            </a:extLst>
          </p:cNvPr>
          <p:cNvSpPr/>
          <p:nvPr userDrawn="1"/>
        </p:nvSpPr>
        <p:spPr>
          <a:xfrm>
            <a:off x="127000" y="6661796"/>
            <a:ext cx="854710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r>
              <a:rPr dirty="0"/>
              <a:t>Copyright </a:t>
            </a:r>
            <a:r>
              <a:t>© </a:t>
            </a:r>
            <a:r>
              <a:rPr lang="en-US"/>
              <a:t>2022 </a:t>
            </a:r>
            <a:r>
              <a:rPr lang="en-US" dirty="0"/>
              <a:t>The Printer Working Group</a:t>
            </a:r>
            <a:r>
              <a:rPr dirty="0"/>
              <a:t>. All rights reserved. The IPP Everywhere and PWG logos are registered trademarks of the IEEE-ISTO.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marL="40640" marR="40640" indent="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1pPr>
      <a:lvl2pPr marL="40640" marR="40640" indent="2286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2pPr>
      <a:lvl3pPr marL="40640" marR="40640" indent="4572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3pPr>
      <a:lvl4pPr marL="40640" marR="40640" indent="6858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4pPr>
      <a:lvl5pPr marL="40640" marR="40640" indent="9144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5pPr>
      <a:lvl6pPr marL="40640" marR="40640" indent="11430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6pPr>
      <a:lvl7pPr marL="40640" marR="40640" indent="13716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7pPr>
      <a:lvl8pPr marL="40640" marR="40640" indent="16002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8pPr>
      <a:lvl9pPr marL="40640" marR="40640" indent="18288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9pPr>
    </p:titleStyle>
    <p:bodyStyle>
      <a:lvl1pPr marL="383540" marR="40640" indent="-342900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1pPr>
      <a:lvl2pPr marL="847089" marR="40640" indent="-349249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2pPr>
      <a:lvl3pPr marL="1234439" marR="40640" indent="-279400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3pPr>
      <a:lvl4pPr marL="17714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4pPr>
      <a:lvl5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5pPr>
      <a:lvl6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6pPr>
      <a:lvl7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7pPr>
      <a:lvl8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8pPr>
      <a:lvl9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9pPr>
    </p:bodyStyle>
    <p:otherStyle>
      <a:lvl1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1pPr>
      <a:lvl2pPr marL="0" marR="0" indent="228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2pPr>
      <a:lvl3pPr marL="0" marR="0" indent="457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3pPr>
      <a:lvl4pPr marL="0" marR="0" indent="685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4pPr>
      <a:lvl5pPr marL="0" marR="0" indent="9144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5pPr>
      <a:lvl6pPr marL="0" marR="0" indent="11430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6pPr>
      <a:lvl7pPr marL="0" marR="0" indent="1371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7pPr>
      <a:lvl8pPr marL="0" marR="0" indent="1600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8pPr>
      <a:lvl9pPr marL="0" marR="0" indent="1828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tp.pwg.org/pub/pwg/ipp/informational/bp-ippauth10-20190816-5199.10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tp.pwg.org/pub/pwg/liaison/openprinting/presentations/Printer%20Working%20Group%20-%20ChromiumOS%20Update%202022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/>
          <a:lstStyle/>
          <a:p>
            <a:r>
              <a:rPr lang="en-US" dirty="0"/>
              <a:t>IPP Authentication Methods Overview</a:t>
            </a:r>
            <a:endParaRPr dirty="0"/>
          </a:p>
        </p:txBody>
      </p:sp>
      <p:sp>
        <p:nvSpPr>
          <p:cNvPr id="74" name="Shape 74"/>
          <p:cNvSpPr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r>
              <a:rPr lang="en-US" dirty="0"/>
              <a:t>Smith Kennedy (HP Inc.), PWG Vice Chair</a:t>
            </a:r>
          </a:p>
          <a:p>
            <a:r>
              <a:rPr lang="en-US" dirty="0"/>
              <a:t>2022-06-16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PWG Best Practice published in 2019</a:t>
            </a:r>
          </a:p>
          <a:p>
            <a:pPr lvl="1"/>
            <a:r>
              <a:rPr lang="en-US" dirty="0">
                <a:hlinkClick r:id="rId3"/>
              </a:rPr>
              <a:t>https://ftp.pwg.org/pub/pwg/ipp/informational/bp-ippauth10-20190816-5199.10.pdf</a:t>
            </a:r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baseline="0" dirty="0"/>
              <a:t>Discusses and illustrates via sequence diagrams how  the surveyed HTTP authentication methods can be incorporated into IPP</a:t>
            </a:r>
          </a:p>
          <a:p>
            <a:pPr lvl="1"/>
            <a:r>
              <a:rPr lang="en-US" dirty="0"/>
              <a:t>none</a:t>
            </a:r>
          </a:p>
          <a:p>
            <a:pPr lvl="1"/>
            <a:r>
              <a:rPr lang="en-US" dirty="0"/>
              <a:t>"requesting-user-name" (basically "trust me")</a:t>
            </a:r>
          </a:p>
          <a:p>
            <a:pPr lvl="1"/>
            <a:r>
              <a:rPr lang="en-US" dirty="0"/>
              <a:t>Basic</a:t>
            </a:r>
          </a:p>
          <a:p>
            <a:pPr lvl="1"/>
            <a:r>
              <a:rPr lang="en-US" dirty="0"/>
              <a:t>Digest</a:t>
            </a:r>
          </a:p>
          <a:p>
            <a:pPr lvl="1"/>
            <a:r>
              <a:rPr lang="en-US" dirty="0"/>
              <a:t>Negotiate (Kerberos)</a:t>
            </a:r>
          </a:p>
          <a:p>
            <a:pPr lvl="1"/>
            <a:r>
              <a:rPr lang="en-US" dirty="0"/>
              <a:t>OAuth</a:t>
            </a:r>
          </a:p>
          <a:p>
            <a:pPr lvl="1"/>
            <a:r>
              <a:rPr lang="en-US" dirty="0"/>
              <a:t>Certificate (TLS client certificate)</a:t>
            </a:r>
          </a:p>
        </p:txBody>
      </p:sp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IPP Authentication Methods</a:t>
            </a:r>
            <a:endParaRPr dirty="0"/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0B2D52E0-39CD-0E4C-AFC6-DA87F55D5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6150" y="6629400"/>
            <a:ext cx="577849" cy="2286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B6BD8-7EF7-3942-B174-662D3EDE2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OAuth</a:t>
            </a:r>
            <a:r>
              <a:rPr lang="en-US" baseline="0" dirty="0"/>
              <a:t> Updates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C2B37-7415-BF3F-43AC-325C01B585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OAuth section developed with help from Microsoft</a:t>
            </a:r>
          </a:p>
          <a:p>
            <a:endParaRPr lang="en-US" dirty="0"/>
          </a:p>
          <a:p>
            <a:r>
              <a:rPr lang="en-US" dirty="0"/>
              <a:t>Google's Chromium OS has some other ideas on certain steps</a:t>
            </a:r>
          </a:p>
          <a:p>
            <a:pPr lvl="1"/>
            <a:r>
              <a:rPr lang="en-US" dirty="0">
                <a:hlinkClick r:id="rId3"/>
              </a:rPr>
              <a:t>https://ftp.pwg.org/pub/pwg/liaison/openprinting/presentations/Printer%20Working%20Group%20-%20ChromiumOS%20Update%202022.pdf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Different than what is in 5199.10 but does identify additional relevant requirements</a:t>
            </a:r>
          </a:p>
          <a:p>
            <a:endParaRPr lang="en-US" dirty="0"/>
          </a:p>
          <a:p>
            <a:r>
              <a:rPr lang="en-US" dirty="0"/>
              <a:t>Meeting on July 7 to discuss updates and resolutions to ambiguity and evolving use cases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BD0039-0909-9A50-8437-FDDAA0E355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03275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pwg-presentation-template-2020.potx" id="{3EAFEA19-B075-1248-BF60-1B423CD2B549}" vid="{6C55418C-5450-0A4B-A82A-B9088A4A52CD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White</Template>
  <TotalTime>248</TotalTime>
  <Words>163</Words>
  <Application>Microsoft Macintosh PowerPoint</Application>
  <PresentationFormat>On-screen Show (4:3)</PresentationFormat>
  <Paragraphs>26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Lucida Grande</vt:lpstr>
      <vt:lpstr>Verdana</vt:lpstr>
      <vt:lpstr>White</vt:lpstr>
      <vt:lpstr>IPP Authentication Methods Overview</vt:lpstr>
      <vt:lpstr>IPP Authentication Methods</vt:lpstr>
      <vt:lpstr>OAuth Updates</vt:lpstr>
    </vt:vector>
  </TitlesOfParts>
  <Manager/>
  <Company>Printer Working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IPP Authentication Methods Overview</dc:title>
  <dc:subject/>
  <dc:creator>[HP Inc.] Smith Kennedy</dc:creator>
  <cp:keywords/>
  <dc:description/>
  <cp:lastModifiedBy>Kennedy, Smith (Wireless &amp; IPP Standards)</cp:lastModifiedBy>
  <cp:revision>1</cp:revision>
  <cp:lastPrinted>2019-03-25T21:04:32Z</cp:lastPrinted>
  <dcterms:created xsi:type="dcterms:W3CDTF">2022-06-16T18:51:53Z</dcterms:created>
  <dcterms:modified xsi:type="dcterms:W3CDTF">2022-06-16T23:00:04Z</dcterms:modified>
  <cp:category/>
</cp:coreProperties>
</file>