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40640" marR="4064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600" b="0" i="0" u="none" strike="noStrike" cap="none" spc="0" normalizeH="0" baseline="0">
        <a:ln>
          <a:noFill/>
        </a:ln>
        <a:solidFill>
          <a:srgbClr val="000000"/>
        </a:solidFill>
        <a:effectLst/>
        <a:uFill>
          <a:solidFill>
            <a:srgbClr val="000000"/>
          </a:solidFill>
        </a:uFill>
        <a:latin typeface="Arial"/>
        <a:ea typeface="Arial"/>
        <a:cs typeface="Arial"/>
        <a:sym typeface="Arial"/>
      </a:defRPr>
    </a:lvl1pPr>
    <a:lvl2pPr marL="40640" marR="40640" indent="3429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600" b="0" i="0" u="none" strike="noStrike" cap="none" spc="0" normalizeH="0" baseline="0">
        <a:ln>
          <a:noFill/>
        </a:ln>
        <a:solidFill>
          <a:srgbClr val="000000"/>
        </a:solidFill>
        <a:effectLst/>
        <a:uFill>
          <a:solidFill>
            <a:srgbClr val="000000"/>
          </a:solidFill>
        </a:uFill>
        <a:latin typeface="Arial"/>
        <a:ea typeface="Arial"/>
        <a:cs typeface="Arial"/>
        <a:sym typeface="Arial"/>
      </a:defRPr>
    </a:lvl2pPr>
    <a:lvl3pPr marL="40640" marR="40640" indent="685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600" b="0" i="0" u="none" strike="noStrike" cap="none" spc="0" normalizeH="0" baseline="0">
        <a:ln>
          <a:noFill/>
        </a:ln>
        <a:solidFill>
          <a:srgbClr val="000000"/>
        </a:solidFill>
        <a:effectLst/>
        <a:uFill>
          <a:solidFill>
            <a:srgbClr val="000000"/>
          </a:solidFill>
        </a:uFill>
        <a:latin typeface="Arial"/>
        <a:ea typeface="Arial"/>
        <a:cs typeface="Arial"/>
        <a:sym typeface="Arial"/>
      </a:defRPr>
    </a:lvl3pPr>
    <a:lvl4pPr marL="40640" marR="40640" indent="10287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600" b="0" i="0" u="none" strike="noStrike" cap="none" spc="0" normalizeH="0" baseline="0">
        <a:ln>
          <a:noFill/>
        </a:ln>
        <a:solidFill>
          <a:srgbClr val="000000"/>
        </a:solidFill>
        <a:effectLst/>
        <a:uFill>
          <a:solidFill>
            <a:srgbClr val="000000"/>
          </a:solidFill>
        </a:uFill>
        <a:latin typeface="Arial"/>
        <a:ea typeface="Arial"/>
        <a:cs typeface="Arial"/>
        <a:sym typeface="Arial"/>
      </a:defRPr>
    </a:lvl4pPr>
    <a:lvl5pPr marL="40640" marR="4064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600" b="0" i="0" u="none" strike="noStrike" cap="none" spc="0" normalizeH="0" baseline="0">
        <a:ln>
          <a:noFill/>
        </a:ln>
        <a:solidFill>
          <a:srgbClr val="000000"/>
        </a:solidFill>
        <a:effectLst/>
        <a:uFill>
          <a:solidFill>
            <a:srgbClr val="000000"/>
          </a:solidFill>
        </a:uFill>
        <a:latin typeface="Arial"/>
        <a:ea typeface="Arial"/>
        <a:cs typeface="Arial"/>
        <a:sym typeface="Arial"/>
      </a:defRPr>
    </a:lvl5pPr>
    <a:lvl6pPr marL="40640" marR="40640" indent="17145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600" b="0" i="0" u="none" strike="noStrike" cap="none" spc="0" normalizeH="0" baseline="0">
        <a:ln>
          <a:noFill/>
        </a:ln>
        <a:solidFill>
          <a:srgbClr val="000000"/>
        </a:solidFill>
        <a:effectLst/>
        <a:uFill>
          <a:solidFill>
            <a:srgbClr val="000000"/>
          </a:solidFill>
        </a:uFill>
        <a:latin typeface="Arial"/>
        <a:ea typeface="Arial"/>
        <a:cs typeface="Arial"/>
        <a:sym typeface="Arial"/>
      </a:defRPr>
    </a:lvl6pPr>
    <a:lvl7pPr marL="40640" marR="40640" indent="2057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600" b="0" i="0" u="none" strike="noStrike" cap="none" spc="0" normalizeH="0" baseline="0">
        <a:ln>
          <a:noFill/>
        </a:ln>
        <a:solidFill>
          <a:srgbClr val="000000"/>
        </a:solidFill>
        <a:effectLst/>
        <a:uFill>
          <a:solidFill>
            <a:srgbClr val="000000"/>
          </a:solidFill>
        </a:uFill>
        <a:latin typeface="Arial"/>
        <a:ea typeface="Arial"/>
        <a:cs typeface="Arial"/>
        <a:sym typeface="Arial"/>
      </a:defRPr>
    </a:lvl7pPr>
    <a:lvl8pPr marL="40640" marR="40640" indent="24003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600" b="0" i="0" u="none" strike="noStrike" cap="none" spc="0" normalizeH="0" baseline="0">
        <a:ln>
          <a:noFill/>
        </a:ln>
        <a:solidFill>
          <a:srgbClr val="000000"/>
        </a:solidFill>
        <a:effectLst/>
        <a:uFill>
          <a:solidFill>
            <a:srgbClr val="000000"/>
          </a:solidFill>
        </a:uFill>
        <a:latin typeface="Arial"/>
        <a:ea typeface="Arial"/>
        <a:cs typeface="Arial"/>
        <a:sym typeface="Arial"/>
      </a:defRPr>
    </a:lvl8pPr>
    <a:lvl9pPr marL="40640" marR="4064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600" b="0" i="0" u="none" strike="noStrike" cap="none" spc="0" normalizeH="0" baseline="0">
        <a:ln>
          <a:noFill/>
        </a:ln>
        <a:solidFill>
          <a:srgbClr val="000000"/>
        </a:solidFill>
        <a:effectLst/>
        <a:uFill>
          <a:solidFill>
            <a:srgbClr val="000000"/>
          </a:solidFill>
        </a:u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D6FB7"/>
    <a:srgbClr val="F9F187"/>
    <a:srgbClr val="F9E7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993BB34-FB6B-4743-BB6D-FA151314F5FC}" v="219" dt="2022-06-16T19:04:49.239"/>
  </p1510:revLst>
</p1510:revInfo>
</file>

<file path=ppt/tableStyles.xml><?xml version="1.0" encoding="utf-8"?>
<a:tblStyleLst xmlns:a="http://schemas.openxmlformats.org/drawingml/2006/main" def="{5940675A-B579-460E-94D1-54222C63F5DA}">
  <a:tblStyle styleId="{8F44A2F1-9E1F-4B54-A3A2-5F16C0AD49E2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C5C7C9">
              <a:alpha val="30000"/>
            </a:srgbClr>
          </a:solidFill>
        </a:fill>
      </a:tcStyle>
    </a:band2H>
    <a:firstCol>
      <a:tcTxStyle b="off" i="off">
        <a:fontRef idx="minor">
          <a:srgbClr val="000000"/>
        </a:fontRef>
        <a:srgbClr val="000000"/>
      </a:tcTxStyle>
      <a:tcStyle>
        <a:tcBdr>
          <a:left>
            <a:ln w="28575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000000">
              <a:alpha val="25000"/>
            </a:srgbClr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28575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000000">
              <a:alpha val="25000"/>
            </a:srgbClr>
          </a:solidFill>
        </a:fill>
      </a:tcStyle>
    </a:lastRow>
    <a:fir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28575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000000">
              <a:alpha val="25000"/>
            </a:srgbClr>
          </a:solidFill>
        </a:fill>
      </a:tcStyle>
    </a:firstRow>
  </a:tblStyle>
  <a:tblStyle styleId="{C7B018BB-80A7-4F77-B60F-C8B233D01FF8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2"/>
          </a:solidFill>
        </a:fill>
      </a:tcStyle>
    </a:firstRow>
  </a:tblStyle>
  <a:tblStyle styleId="{EEE7283C-3CF3-47DC-8721-378D4A62B228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3D7"/>
          </a:solidFill>
        </a:fill>
      </a:tcStyle>
    </a:wholeTbl>
    <a:band2H>
      <a:tcTxStyle/>
      <a:tcStyle>
        <a:tcBdr/>
        <a:fill>
          <a:solidFill>
            <a:srgbClr val="C3C2C2"/>
          </a:solidFill>
        </a:fill>
      </a:tcStyle>
    </a:band2H>
    <a:firstCol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CE5E6"/>
          </a:solidFill>
        </a:fill>
      </a:tcStyle>
    </a:band2H>
    <a:firstCol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/>
      <a:tcStyle>
        <a:tcBdr/>
        <a:fill>
          <a:solidFill>
            <a:srgbClr val="DEDEDF"/>
          </a:solidFill>
        </a:fill>
      </a:tcStyle>
    </a:band2H>
    <a:firstCol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  <a:tblStyle styleId="{4C3C2611-4C71-4FC5-86AE-919BDF0F9419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horzBarState="maximized">
    <p:restoredLeft sz="14499"/>
    <p:restoredTop sz="96654"/>
  </p:normalViewPr>
  <p:slideViewPr>
    <p:cSldViewPr snapToGrid="0" snapToObjects="1">
      <p:cViewPr varScale="1">
        <p:scale>
          <a:sx n="125" d="100"/>
          <a:sy n="125" d="100"/>
        </p:scale>
        <p:origin x="1456" y="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66" name="Shape 66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768995566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584200" latinLnBrk="0">
      <a:defRPr sz="1400">
        <a:latin typeface="Lucida Grande"/>
        <a:ea typeface="Lucida Grande"/>
        <a:cs typeface="Lucida Grande"/>
        <a:sym typeface="Lucida Grande"/>
      </a:defRPr>
    </a:lvl1pPr>
    <a:lvl2pPr indent="228600" defTabSz="584200" latinLnBrk="0">
      <a:defRPr sz="1400">
        <a:latin typeface="Lucida Grande"/>
        <a:ea typeface="Lucida Grande"/>
        <a:cs typeface="Lucida Grande"/>
        <a:sym typeface="Lucida Grande"/>
      </a:defRPr>
    </a:lvl2pPr>
    <a:lvl3pPr indent="457200" defTabSz="584200" latinLnBrk="0">
      <a:defRPr sz="1400">
        <a:latin typeface="Lucida Grande"/>
        <a:ea typeface="Lucida Grande"/>
        <a:cs typeface="Lucida Grande"/>
        <a:sym typeface="Lucida Grande"/>
      </a:defRPr>
    </a:lvl3pPr>
    <a:lvl4pPr indent="685800" defTabSz="584200" latinLnBrk="0">
      <a:defRPr sz="1400">
        <a:latin typeface="Lucida Grande"/>
        <a:ea typeface="Lucida Grande"/>
        <a:cs typeface="Lucida Grande"/>
        <a:sym typeface="Lucida Grande"/>
      </a:defRPr>
    </a:lvl4pPr>
    <a:lvl5pPr indent="914400" defTabSz="584200" latinLnBrk="0">
      <a:defRPr sz="1400">
        <a:latin typeface="Lucida Grande"/>
        <a:ea typeface="Lucida Grande"/>
        <a:cs typeface="Lucida Grande"/>
        <a:sym typeface="Lucida Grande"/>
      </a:defRPr>
    </a:lvl5pPr>
    <a:lvl6pPr indent="1143000" defTabSz="584200" latinLnBrk="0">
      <a:defRPr sz="1400">
        <a:latin typeface="Lucida Grande"/>
        <a:ea typeface="Lucida Grande"/>
        <a:cs typeface="Lucida Grande"/>
        <a:sym typeface="Lucida Grande"/>
      </a:defRPr>
    </a:lvl6pPr>
    <a:lvl7pPr indent="1371600" defTabSz="584200" latinLnBrk="0">
      <a:defRPr sz="1400">
        <a:latin typeface="Lucida Grande"/>
        <a:ea typeface="Lucida Grande"/>
        <a:cs typeface="Lucida Grande"/>
        <a:sym typeface="Lucida Grande"/>
      </a:defRPr>
    </a:lvl7pPr>
    <a:lvl8pPr indent="1600200" defTabSz="584200" latinLnBrk="0">
      <a:defRPr sz="1400">
        <a:latin typeface="Lucida Grande"/>
        <a:ea typeface="Lucida Grande"/>
        <a:cs typeface="Lucida Grande"/>
        <a:sym typeface="Lucida Grande"/>
      </a:defRPr>
    </a:lvl8pPr>
    <a:lvl9pPr indent="1828800" defTabSz="584200" latinLnBrk="0">
      <a:defRPr sz="1400">
        <a:latin typeface="Lucida Grande"/>
        <a:ea typeface="Lucida Grande"/>
        <a:cs typeface="Lucida Grande"/>
        <a:sym typeface="Lucida Grande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6149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0048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51148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/>
          <p:nvPr/>
        </p:nvSpPr>
        <p:spPr>
          <a:xfrm>
            <a:off x="419100" y="2565400"/>
            <a:ext cx="5912555" cy="520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0" tIns="0" rIns="0" bIns="0">
            <a:spAutoFit/>
          </a:bodyPr>
          <a:lstStyle>
            <a:lvl1pPr>
              <a:defRPr sz="3600" b="1">
                <a:solidFill>
                  <a:srgbClr val="5D70B7"/>
                </a:solidFill>
                <a:uFill>
                  <a:solidFill>
                    <a:srgbClr val="5D70B7"/>
                  </a:solidFill>
                </a:uFill>
              </a:defRPr>
            </a:lvl1pPr>
          </a:lstStyle>
          <a:p>
            <a:r>
              <a:t>The Printer Working Group</a:t>
            </a:r>
          </a:p>
        </p:txBody>
      </p:sp>
      <p:pic>
        <p:nvPicPr>
          <p:cNvPr id="18" name="pwg-transparency.pn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7200" y="457200"/>
            <a:ext cx="1905000" cy="2068620"/>
          </a:xfrm>
          <a:prstGeom prst="rect">
            <a:avLst/>
          </a:prstGeom>
        </p:spPr>
      </p:pic>
      <p:sp>
        <p:nvSpPr>
          <p:cNvPr id="20" name="Shape 20"/>
          <p:cNvSpPr/>
          <p:nvPr/>
        </p:nvSpPr>
        <p:spPr>
          <a:xfrm>
            <a:off x="2311400" y="2374900"/>
            <a:ext cx="301635" cy="2494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>
            <a:spAutoFit/>
          </a:bodyPr>
          <a:lstStyle>
            <a:lvl1pPr>
              <a:defRPr sz="1100"/>
            </a:lvl1pPr>
          </a:lstStyle>
          <a:p>
            <a:r>
              <a:t>®</a:t>
            </a:r>
          </a:p>
        </p:txBody>
      </p:sp>
      <p:sp>
        <p:nvSpPr>
          <p:cNvPr id="21" name="Shape 21"/>
          <p:cNvSpPr>
            <a:spLocks noGrp="1"/>
          </p:cNvSpPr>
          <p:nvPr>
            <p:ph type="title"/>
          </p:nvPr>
        </p:nvSpPr>
        <p:spPr>
          <a:xfrm>
            <a:off x="457200" y="3187700"/>
            <a:ext cx="8229600" cy="1270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</a:defRPr>
            </a:lvl1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22" name="Shape 22"/>
          <p:cNvSpPr>
            <a:spLocks noGrp="1"/>
          </p:cNvSpPr>
          <p:nvPr>
            <p:ph type="body" sz="half" idx="1"/>
          </p:nvPr>
        </p:nvSpPr>
        <p:spPr>
          <a:xfrm>
            <a:off x="457200" y="4445000"/>
            <a:ext cx="8229600" cy="2032000"/>
          </a:xfrm>
          <a:prstGeom prst="rect">
            <a:avLst/>
          </a:prstGeom>
        </p:spPr>
        <p:txBody>
          <a:bodyPr/>
          <a:lstStyle>
            <a:lvl1pPr marL="0" indent="0">
              <a:buSzTx/>
              <a:buNone/>
              <a:defRPr sz="2400"/>
            </a:lvl1pPr>
            <a:lvl2pPr marL="0" indent="0">
              <a:buSzTx/>
              <a:buNone/>
              <a:defRPr sz="2400"/>
            </a:lvl2pPr>
            <a:lvl3pPr marL="0" indent="0">
              <a:buSzTx/>
              <a:buNone/>
              <a:defRPr sz="2400"/>
            </a:lvl3pPr>
            <a:lvl4pPr marL="0" indent="0">
              <a:buSzTx/>
              <a:buNone/>
              <a:defRPr sz="2400"/>
            </a:lvl4pPr>
            <a:lvl5pPr marL="0" indent="0">
              <a:buSzTx/>
              <a:buNone/>
              <a:defRPr sz="2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1" name="Shape 31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Shape 307">
            <a:extLst>
              <a:ext uri="{FF2B5EF4-FFF2-40B4-BE49-F238E27FC236}">
                <a16:creationId xmlns:a16="http://schemas.microsoft.com/office/drawing/2014/main" id="{8BA6A6C4-804A-5E49-836A-CE31D64529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66150" y="6629400"/>
            <a:ext cx="577849" cy="228600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>
            <a:lvl1pPr algn="ctr">
              <a:defRPr sz="900">
                <a:solidFill>
                  <a:schemeClr val="bg1"/>
                </a:solidFill>
              </a:defRPr>
            </a:lvl1pPr>
          </a:lstStyle>
          <a:p>
            <a:fld id="{86CB4B4D-7CA3-9044-876B-883B54F8677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300">
            <a:extLst>
              <a:ext uri="{FF2B5EF4-FFF2-40B4-BE49-F238E27FC236}">
                <a16:creationId xmlns:a16="http://schemas.microsoft.com/office/drawing/2014/main" id="{B67249C2-F919-FB43-A3E8-432384B3F9C2}"/>
              </a:ext>
            </a:extLst>
          </p:cNvPr>
          <p:cNvSpPr/>
          <p:nvPr userDrawn="1"/>
        </p:nvSpPr>
        <p:spPr>
          <a:xfrm>
            <a:off x="0" y="6629400"/>
            <a:ext cx="9144000" cy="228600"/>
          </a:xfrm>
          <a:prstGeom prst="rect">
            <a:avLst/>
          </a:prstGeom>
          <a:solidFill>
            <a:srgbClr val="5D6FB7"/>
          </a:solidFill>
          <a:ln>
            <a:miter lim="400000"/>
          </a:ln>
        </p:spPr>
        <p:txBody>
          <a:bodyPr lIns="50800" tIns="50800" rIns="50800" bIns="50800" anchor="ctr"/>
          <a:lstStyle/>
          <a:p>
            <a:endParaRPr/>
          </a:p>
        </p:txBody>
      </p:sp>
      <p:sp>
        <p:nvSpPr>
          <p:cNvPr id="2" name="Shape 2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rgbClr val="5D6FB7"/>
          </a:solidFill>
        </p:spPr>
        <p:txBody>
          <a:bodyPr lIns="50800" tIns="50800" rIns="50800" bIns="50800" anchor="ctr"/>
          <a:lstStyle/>
          <a:p>
            <a:endParaRPr/>
          </a:p>
        </p:txBody>
      </p:sp>
      <p:sp>
        <p:nvSpPr>
          <p:cNvPr id="8" name="Shape 8"/>
          <p:cNvSpPr>
            <a:spLocks noGrp="1"/>
          </p:cNvSpPr>
          <p:nvPr>
            <p:ph type="body" idx="1"/>
          </p:nvPr>
        </p:nvSpPr>
        <p:spPr>
          <a:xfrm>
            <a:off x="457200" y="1371600"/>
            <a:ext cx="8229600" cy="5130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>
            <a:normAutofit/>
          </a:bodyPr>
          <a:lstStyle>
            <a:lvl2pPr marL="783590" indent="-285750">
              <a:spcBef>
                <a:spcPts val="400"/>
              </a:spcBef>
              <a:defRPr sz="1800"/>
            </a:lvl2pPr>
            <a:lvl3pPr marL="1183639" indent="-228600">
              <a:defRPr sz="1800"/>
            </a:lvl3pPr>
            <a:lvl4pPr marL="1640839" indent="-228600">
              <a:spcBef>
                <a:spcPts val="300"/>
              </a:spcBef>
              <a:defRPr sz="1400"/>
            </a:lvl4pPr>
            <a:lvl5pPr marL="2098039" indent="-228600">
              <a:spcBef>
                <a:spcPts val="300"/>
              </a:spcBef>
              <a:defRPr sz="1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pic>
        <p:nvPicPr>
          <p:cNvPr id="3" name="pwg-4dark-bkgrnd-transparency.png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66100" y="127000"/>
            <a:ext cx="851804" cy="889000"/>
          </a:xfrm>
          <a:prstGeom prst="rect">
            <a:avLst/>
          </a:prstGeom>
        </p:spPr>
      </p:pic>
      <p:sp>
        <p:nvSpPr>
          <p:cNvPr id="6" name="Shape 6"/>
          <p:cNvSpPr/>
          <p:nvPr/>
        </p:nvSpPr>
        <p:spPr>
          <a:xfrm>
            <a:off x="8813800" y="787400"/>
            <a:ext cx="245447" cy="17530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>
            <a:spAutoFit/>
          </a:bodyPr>
          <a:lstStyle>
            <a:lvl1pPr marL="57799" marR="57799" defTabSz="1295400">
              <a:defRPr sz="600"/>
            </a:lvl1pPr>
          </a:lstStyle>
          <a:p>
            <a:r>
              <a:t>®</a:t>
            </a:r>
          </a:p>
        </p:txBody>
      </p:sp>
      <p:sp>
        <p:nvSpPr>
          <p:cNvPr id="7" name="Shape 7"/>
          <p:cNvSpPr>
            <a:spLocks noGrp="1"/>
          </p:cNvSpPr>
          <p:nvPr>
            <p:ph type="title"/>
          </p:nvPr>
        </p:nvSpPr>
        <p:spPr>
          <a:xfrm>
            <a:off x="457200" y="46037"/>
            <a:ext cx="7569200" cy="1016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b"/>
          <a:lstStyle/>
          <a:p>
            <a:r>
              <a:t>Title Text</a:t>
            </a:r>
          </a:p>
        </p:txBody>
      </p:sp>
      <p:sp>
        <p:nvSpPr>
          <p:cNvPr id="14" name="Shape 303">
            <a:extLst>
              <a:ext uri="{FF2B5EF4-FFF2-40B4-BE49-F238E27FC236}">
                <a16:creationId xmlns:a16="http://schemas.microsoft.com/office/drawing/2014/main" id="{D6751747-1FDD-7544-A3EA-07F79A4C8066}"/>
              </a:ext>
            </a:extLst>
          </p:cNvPr>
          <p:cNvSpPr/>
          <p:nvPr userDrawn="1"/>
        </p:nvSpPr>
        <p:spPr>
          <a:xfrm>
            <a:off x="127000" y="6661796"/>
            <a:ext cx="8547100" cy="1538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>
              <a:buClr>
                <a:srgbClr val="000000"/>
              </a:buClr>
              <a:buFont typeface="Arial"/>
              <a:defRPr sz="100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defRPr>
            </a:lvl1pPr>
          </a:lstStyle>
          <a:p>
            <a:r>
              <a:rPr dirty="0"/>
              <a:t>Copyright </a:t>
            </a:r>
            <a:r>
              <a:t>© </a:t>
            </a:r>
            <a:r>
              <a:rPr lang="en-US"/>
              <a:t>2022 </a:t>
            </a:r>
            <a:r>
              <a:rPr lang="en-US" dirty="0"/>
              <a:t>The Printer Working Group</a:t>
            </a:r>
            <a:r>
              <a:rPr dirty="0"/>
              <a:t>. All rights reserved. The IPP Everywhere and PWG logos are registered trademarks of the IEEE-ISTO.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ransition spd="med"/>
  <p:hf hdr="0" ftr="0" dt="0"/>
  <p:txStyles>
    <p:titleStyle>
      <a:lvl1pPr marL="40640" marR="40640" indent="0" algn="l" defTabSz="91440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000" b="0" i="0" u="none" strike="noStrike" cap="none" spc="0" baseline="0">
          <a:ln>
            <a:noFill/>
          </a:ln>
          <a:solidFill>
            <a:srgbClr val="FFFFFF"/>
          </a:solidFill>
          <a:uFill>
            <a:solidFill>
              <a:srgbClr val="FFFFFF"/>
            </a:solidFill>
          </a:uFill>
          <a:latin typeface="+mn-lt"/>
          <a:ea typeface="+mn-ea"/>
          <a:cs typeface="+mn-cs"/>
          <a:sym typeface="Verdana"/>
        </a:defRPr>
      </a:lvl1pPr>
      <a:lvl2pPr marL="40640" marR="40640" indent="228600" algn="l" defTabSz="91440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000" b="0" i="0" u="none" strike="noStrike" cap="none" spc="0" baseline="0">
          <a:ln>
            <a:noFill/>
          </a:ln>
          <a:solidFill>
            <a:srgbClr val="FFFFFF"/>
          </a:solidFill>
          <a:uFill>
            <a:solidFill>
              <a:srgbClr val="FFFFFF"/>
            </a:solidFill>
          </a:uFill>
          <a:latin typeface="+mn-lt"/>
          <a:ea typeface="+mn-ea"/>
          <a:cs typeface="+mn-cs"/>
          <a:sym typeface="Verdana"/>
        </a:defRPr>
      </a:lvl2pPr>
      <a:lvl3pPr marL="40640" marR="40640" indent="457200" algn="l" defTabSz="91440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000" b="0" i="0" u="none" strike="noStrike" cap="none" spc="0" baseline="0">
          <a:ln>
            <a:noFill/>
          </a:ln>
          <a:solidFill>
            <a:srgbClr val="FFFFFF"/>
          </a:solidFill>
          <a:uFill>
            <a:solidFill>
              <a:srgbClr val="FFFFFF"/>
            </a:solidFill>
          </a:uFill>
          <a:latin typeface="+mn-lt"/>
          <a:ea typeface="+mn-ea"/>
          <a:cs typeface="+mn-cs"/>
          <a:sym typeface="Verdana"/>
        </a:defRPr>
      </a:lvl3pPr>
      <a:lvl4pPr marL="40640" marR="40640" indent="685800" algn="l" defTabSz="91440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000" b="0" i="0" u="none" strike="noStrike" cap="none" spc="0" baseline="0">
          <a:ln>
            <a:noFill/>
          </a:ln>
          <a:solidFill>
            <a:srgbClr val="FFFFFF"/>
          </a:solidFill>
          <a:uFill>
            <a:solidFill>
              <a:srgbClr val="FFFFFF"/>
            </a:solidFill>
          </a:uFill>
          <a:latin typeface="+mn-lt"/>
          <a:ea typeface="+mn-ea"/>
          <a:cs typeface="+mn-cs"/>
          <a:sym typeface="Verdana"/>
        </a:defRPr>
      </a:lvl4pPr>
      <a:lvl5pPr marL="40640" marR="40640" indent="914400" algn="l" defTabSz="91440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000" b="0" i="0" u="none" strike="noStrike" cap="none" spc="0" baseline="0">
          <a:ln>
            <a:noFill/>
          </a:ln>
          <a:solidFill>
            <a:srgbClr val="FFFFFF"/>
          </a:solidFill>
          <a:uFill>
            <a:solidFill>
              <a:srgbClr val="FFFFFF"/>
            </a:solidFill>
          </a:uFill>
          <a:latin typeface="+mn-lt"/>
          <a:ea typeface="+mn-ea"/>
          <a:cs typeface="+mn-cs"/>
          <a:sym typeface="Verdana"/>
        </a:defRPr>
      </a:lvl5pPr>
      <a:lvl6pPr marL="40640" marR="40640" indent="1143000" algn="l" defTabSz="91440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000" b="0" i="0" u="none" strike="noStrike" cap="none" spc="0" baseline="0">
          <a:ln>
            <a:noFill/>
          </a:ln>
          <a:solidFill>
            <a:srgbClr val="FFFFFF"/>
          </a:solidFill>
          <a:uFill>
            <a:solidFill>
              <a:srgbClr val="FFFFFF"/>
            </a:solidFill>
          </a:uFill>
          <a:latin typeface="+mn-lt"/>
          <a:ea typeface="+mn-ea"/>
          <a:cs typeface="+mn-cs"/>
          <a:sym typeface="Verdana"/>
        </a:defRPr>
      </a:lvl6pPr>
      <a:lvl7pPr marL="40640" marR="40640" indent="1371600" algn="l" defTabSz="91440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000" b="0" i="0" u="none" strike="noStrike" cap="none" spc="0" baseline="0">
          <a:ln>
            <a:noFill/>
          </a:ln>
          <a:solidFill>
            <a:srgbClr val="FFFFFF"/>
          </a:solidFill>
          <a:uFill>
            <a:solidFill>
              <a:srgbClr val="FFFFFF"/>
            </a:solidFill>
          </a:uFill>
          <a:latin typeface="+mn-lt"/>
          <a:ea typeface="+mn-ea"/>
          <a:cs typeface="+mn-cs"/>
          <a:sym typeface="Verdana"/>
        </a:defRPr>
      </a:lvl7pPr>
      <a:lvl8pPr marL="40640" marR="40640" indent="1600200" algn="l" defTabSz="91440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000" b="0" i="0" u="none" strike="noStrike" cap="none" spc="0" baseline="0">
          <a:ln>
            <a:noFill/>
          </a:ln>
          <a:solidFill>
            <a:srgbClr val="FFFFFF"/>
          </a:solidFill>
          <a:uFill>
            <a:solidFill>
              <a:srgbClr val="FFFFFF"/>
            </a:solidFill>
          </a:uFill>
          <a:latin typeface="+mn-lt"/>
          <a:ea typeface="+mn-ea"/>
          <a:cs typeface="+mn-cs"/>
          <a:sym typeface="Verdana"/>
        </a:defRPr>
      </a:lvl8pPr>
      <a:lvl9pPr marL="40640" marR="40640" indent="1828800" algn="l" defTabSz="91440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000" b="0" i="0" u="none" strike="noStrike" cap="none" spc="0" baseline="0">
          <a:ln>
            <a:noFill/>
          </a:ln>
          <a:solidFill>
            <a:srgbClr val="FFFFFF"/>
          </a:solidFill>
          <a:uFill>
            <a:solidFill>
              <a:srgbClr val="FFFFFF"/>
            </a:solidFill>
          </a:uFill>
          <a:latin typeface="+mn-lt"/>
          <a:ea typeface="+mn-ea"/>
          <a:cs typeface="+mn-cs"/>
          <a:sym typeface="Verdana"/>
        </a:defRPr>
      </a:lvl9pPr>
    </p:titleStyle>
    <p:bodyStyle>
      <a:lvl1pPr marL="383540" marR="40640" indent="-342900" algn="l" defTabSz="914400" rtl="0" eaLnBrk="1" latinLnBrk="0" hangingPunct="1">
        <a:lnSpc>
          <a:spcPct val="100000"/>
        </a:lnSpc>
        <a:spcBef>
          <a:spcPts val="500"/>
        </a:spcBef>
        <a:spcAft>
          <a:spcPts val="0"/>
        </a:spcAft>
        <a:buClrTx/>
        <a:buSzPct val="100000"/>
        <a:buFontTx/>
        <a:buChar char="•"/>
        <a:tabLst/>
        <a:defRPr sz="2200" b="0" i="0" u="none" strike="noStrike" cap="none" spc="0" baseline="0">
          <a:ln>
            <a:noFill/>
          </a:ln>
          <a:solidFill>
            <a:srgbClr val="000000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Verdana"/>
        </a:defRPr>
      </a:lvl1pPr>
      <a:lvl2pPr marL="847089" marR="40640" indent="-349249" algn="l" defTabSz="914400" rtl="0" eaLnBrk="1" latinLnBrk="0" hangingPunct="1">
        <a:lnSpc>
          <a:spcPct val="100000"/>
        </a:lnSpc>
        <a:spcBef>
          <a:spcPts val="500"/>
        </a:spcBef>
        <a:spcAft>
          <a:spcPts val="0"/>
        </a:spcAft>
        <a:buClrTx/>
        <a:buSzPct val="100000"/>
        <a:buFontTx/>
        <a:buChar char="•"/>
        <a:tabLst/>
        <a:defRPr sz="2200" b="0" i="0" u="none" strike="noStrike" cap="none" spc="0" baseline="0">
          <a:ln>
            <a:noFill/>
          </a:ln>
          <a:solidFill>
            <a:srgbClr val="000000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Verdana"/>
        </a:defRPr>
      </a:lvl2pPr>
      <a:lvl3pPr marL="1234439" marR="40640" indent="-279400" algn="l" defTabSz="914400" rtl="0" eaLnBrk="1" latinLnBrk="0" hangingPunct="1">
        <a:lnSpc>
          <a:spcPct val="100000"/>
        </a:lnSpc>
        <a:spcBef>
          <a:spcPts val="500"/>
        </a:spcBef>
        <a:spcAft>
          <a:spcPts val="0"/>
        </a:spcAft>
        <a:buClrTx/>
        <a:buSzPct val="100000"/>
        <a:buFontTx/>
        <a:buChar char="•"/>
        <a:tabLst/>
        <a:defRPr sz="2200" b="0" i="0" u="none" strike="noStrike" cap="none" spc="0" baseline="0">
          <a:ln>
            <a:noFill/>
          </a:ln>
          <a:solidFill>
            <a:srgbClr val="000000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Verdana"/>
        </a:defRPr>
      </a:lvl3pPr>
      <a:lvl4pPr marL="1771468" marR="40640" indent="-359228" algn="l" defTabSz="914400" rtl="0" eaLnBrk="1" latinLnBrk="0" hangingPunct="1">
        <a:lnSpc>
          <a:spcPct val="100000"/>
        </a:lnSpc>
        <a:spcBef>
          <a:spcPts val="500"/>
        </a:spcBef>
        <a:spcAft>
          <a:spcPts val="0"/>
        </a:spcAft>
        <a:buClrTx/>
        <a:buSzPct val="100000"/>
        <a:buFontTx/>
        <a:buChar char="•"/>
        <a:tabLst/>
        <a:defRPr sz="2200" b="0" i="0" u="none" strike="noStrike" cap="none" spc="0" baseline="0">
          <a:ln>
            <a:noFill/>
          </a:ln>
          <a:solidFill>
            <a:srgbClr val="000000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Verdana"/>
        </a:defRPr>
      </a:lvl4pPr>
      <a:lvl5pPr marL="2228668" marR="40640" indent="-359228" algn="l" defTabSz="914400" rtl="0" eaLnBrk="1" latinLnBrk="0" hangingPunct="1">
        <a:lnSpc>
          <a:spcPct val="100000"/>
        </a:lnSpc>
        <a:spcBef>
          <a:spcPts val="500"/>
        </a:spcBef>
        <a:spcAft>
          <a:spcPts val="0"/>
        </a:spcAft>
        <a:buClrTx/>
        <a:buSzPct val="100000"/>
        <a:buFontTx/>
        <a:buChar char="•"/>
        <a:tabLst/>
        <a:defRPr sz="2200" b="0" i="0" u="none" strike="noStrike" cap="none" spc="0" baseline="0">
          <a:ln>
            <a:noFill/>
          </a:ln>
          <a:solidFill>
            <a:srgbClr val="000000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Verdana"/>
        </a:defRPr>
      </a:lvl5pPr>
      <a:lvl6pPr marL="2228668" marR="40640" indent="-359228" algn="l" defTabSz="914400" rtl="0" eaLnBrk="1" latinLnBrk="0" hangingPunct="1">
        <a:lnSpc>
          <a:spcPct val="100000"/>
        </a:lnSpc>
        <a:spcBef>
          <a:spcPts val="500"/>
        </a:spcBef>
        <a:spcAft>
          <a:spcPts val="0"/>
        </a:spcAft>
        <a:buClrTx/>
        <a:buSzPct val="100000"/>
        <a:buFontTx/>
        <a:buChar char="•"/>
        <a:tabLst/>
        <a:defRPr sz="2200" b="0" i="0" u="none" strike="noStrike" cap="none" spc="0" baseline="0">
          <a:ln>
            <a:noFill/>
          </a:ln>
          <a:solidFill>
            <a:srgbClr val="000000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Verdana"/>
        </a:defRPr>
      </a:lvl6pPr>
      <a:lvl7pPr marL="2228668" marR="40640" indent="-359228" algn="l" defTabSz="914400" rtl="0" eaLnBrk="1" latinLnBrk="0" hangingPunct="1">
        <a:lnSpc>
          <a:spcPct val="100000"/>
        </a:lnSpc>
        <a:spcBef>
          <a:spcPts val="500"/>
        </a:spcBef>
        <a:spcAft>
          <a:spcPts val="0"/>
        </a:spcAft>
        <a:buClrTx/>
        <a:buSzPct val="100000"/>
        <a:buFontTx/>
        <a:buChar char="•"/>
        <a:tabLst/>
        <a:defRPr sz="2200" b="0" i="0" u="none" strike="noStrike" cap="none" spc="0" baseline="0">
          <a:ln>
            <a:noFill/>
          </a:ln>
          <a:solidFill>
            <a:srgbClr val="000000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Verdana"/>
        </a:defRPr>
      </a:lvl7pPr>
      <a:lvl8pPr marL="2228668" marR="40640" indent="-359228" algn="l" defTabSz="914400" rtl="0" eaLnBrk="1" latinLnBrk="0" hangingPunct="1">
        <a:lnSpc>
          <a:spcPct val="100000"/>
        </a:lnSpc>
        <a:spcBef>
          <a:spcPts val="500"/>
        </a:spcBef>
        <a:spcAft>
          <a:spcPts val="0"/>
        </a:spcAft>
        <a:buClrTx/>
        <a:buSzPct val="100000"/>
        <a:buFontTx/>
        <a:buChar char="•"/>
        <a:tabLst/>
        <a:defRPr sz="2200" b="0" i="0" u="none" strike="noStrike" cap="none" spc="0" baseline="0">
          <a:ln>
            <a:noFill/>
          </a:ln>
          <a:solidFill>
            <a:srgbClr val="000000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Verdana"/>
        </a:defRPr>
      </a:lvl8pPr>
      <a:lvl9pPr marL="2228668" marR="40640" indent="-359228" algn="l" defTabSz="914400" rtl="0" eaLnBrk="1" latinLnBrk="0" hangingPunct="1">
        <a:lnSpc>
          <a:spcPct val="100000"/>
        </a:lnSpc>
        <a:spcBef>
          <a:spcPts val="500"/>
        </a:spcBef>
        <a:spcAft>
          <a:spcPts val="0"/>
        </a:spcAft>
        <a:buClrTx/>
        <a:buSzPct val="100000"/>
        <a:buFontTx/>
        <a:buChar char="•"/>
        <a:tabLst/>
        <a:defRPr sz="2200" b="0" i="0" u="none" strike="noStrike" cap="none" spc="0" baseline="0">
          <a:ln>
            <a:noFill/>
          </a:ln>
          <a:solidFill>
            <a:srgbClr val="000000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Verdana"/>
        </a:defRPr>
      </a:lvl9pPr>
    </p:bodyStyle>
    <p:otherStyle>
      <a:lvl1pPr marL="0" marR="0" indent="0" algn="ctr" defTabSz="58420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Arial"/>
        </a:defRPr>
      </a:lvl1pPr>
      <a:lvl2pPr marL="0" marR="0" indent="228600" algn="ctr" defTabSz="58420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Arial"/>
        </a:defRPr>
      </a:lvl2pPr>
      <a:lvl3pPr marL="0" marR="0" indent="457200" algn="ctr" defTabSz="58420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Arial"/>
        </a:defRPr>
      </a:lvl3pPr>
      <a:lvl4pPr marL="0" marR="0" indent="685800" algn="ctr" defTabSz="58420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Arial"/>
        </a:defRPr>
      </a:lvl4pPr>
      <a:lvl5pPr marL="0" marR="0" indent="914400" algn="ctr" defTabSz="58420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Arial"/>
        </a:defRPr>
      </a:lvl5pPr>
      <a:lvl6pPr marL="0" marR="0" indent="1143000" algn="ctr" defTabSz="58420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Arial"/>
        </a:defRPr>
      </a:lvl6pPr>
      <a:lvl7pPr marL="0" marR="0" indent="1371600" algn="ctr" defTabSz="58420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Arial"/>
        </a:defRPr>
      </a:lvl7pPr>
      <a:lvl8pPr marL="0" marR="0" indent="1600200" algn="ctr" defTabSz="58420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Arial"/>
        </a:defRPr>
      </a:lvl8pPr>
      <a:lvl9pPr marL="0" marR="0" indent="1828800" algn="ctr" defTabSz="58420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ftp.pwg.org/pub/pwg/ipp/informational/bp-ippauth10-20190816-5199.10.pdf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ftp.pwg.org/pub/pwg/liaison/openprinting/presentations/Printer%20Working%20Group%20-%20ChromiumOS%20Update%202022.pdf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0"/>
          <a:lstStyle/>
          <a:p>
            <a:r>
              <a:rPr lang="en-US" dirty="0"/>
              <a:t>IPP Authentication Methods Overview</a:t>
            </a:r>
            <a:endParaRPr dirty="0"/>
          </a:p>
        </p:txBody>
      </p:sp>
      <p:sp>
        <p:nvSpPr>
          <p:cNvPr id="74" name="Shape 74"/>
          <p:cNvSpPr>
            <a:spLocks noGrp="1"/>
          </p:cNvSpPr>
          <p:nvPr>
            <p:ph type="body" sz="half" idx="1"/>
          </p:nvPr>
        </p:nvSpPr>
        <p:spPr>
          <a:prstGeom prst="rect">
            <a:avLst/>
          </a:prstGeom>
        </p:spPr>
        <p:txBody>
          <a:bodyPr/>
          <a:lstStyle/>
          <a:p>
            <a:endParaRPr lang="en-US" dirty="0"/>
          </a:p>
          <a:p>
            <a:r>
              <a:rPr lang="en-US" dirty="0"/>
              <a:t>Smith Kennedy (HP Inc.), PWG Vice Chair</a:t>
            </a:r>
          </a:p>
          <a:p>
            <a:r>
              <a:rPr lang="en-US" dirty="0"/>
              <a:t>2022-06-16</a:t>
            </a: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/>
              <a:t>PWG Best Practice published in 2019</a:t>
            </a:r>
          </a:p>
          <a:p>
            <a:pPr lvl="1"/>
            <a:r>
              <a:rPr lang="en-US" dirty="0">
                <a:hlinkClick r:id="rId3"/>
              </a:rPr>
              <a:t>https://ftp.pwg.org/pub/pwg/ipp/informational/bp-ippauth10-20190816-5199.10.pdf</a:t>
            </a:r>
            <a:endParaRPr lang="en-US" dirty="0"/>
          </a:p>
          <a:p>
            <a:pPr lvl="0"/>
            <a:endParaRPr lang="en-US" dirty="0"/>
          </a:p>
          <a:p>
            <a:pPr lvl="0"/>
            <a:r>
              <a:rPr lang="en-US" baseline="0" dirty="0"/>
              <a:t>Discusses and illustrates via sequence diagrams how  the surveyed HTTP authentication methods can be incorporated into IPP</a:t>
            </a:r>
          </a:p>
          <a:p>
            <a:pPr lvl="1"/>
            <a:r>
              <a:rPr lang="en-US" dirty="0"/>
              <a:t>none</a:t>
            </a:r>
          </a:p>
          <a:p>
            <a:pPr lvl="1"/>
            <a:r>
              <a:rPr lang="en-US" dirty="0"/>
              <a:t>"requesting-user-name" (basically "trust me")</a:t>
            </a:r>
          </a:p>
          <a:p>
            <a:pPr lvl="1"/>
            <a:r>
              <a:rPr lang="en-US" dirty="0"/>
              <a:t>Basic</a:t>
            </a:r>
          </a:p>
          <a:p>
            <a:pPr lvl="1"/>
            <a:r>
              <a:rPr lang="en-US" dirty="0"/>
              <a:t>Digest</a:t>
            </a:r>
          </a:p>
          <a:p>
            <a:pPr lvl="1"/>
            <a:r>
              <a:rPr lang="en-US" dirty="0"/>
              <a:t>Negotiate (Kerberos)</a:t>
            </a:r>
          </a:p>
          <a:p>
            <a:pPr lvl="1"/>
            <a:r>
              <a:rPr lang="en-US" dirty="0"/>
              <a:t>OAuth</a:t>
            </a:r>
          </a:p>
          <a:p>
            <a:pPr lvl="1"/>
            <a:r>
              <a:rPr lang="en-US" dirty="0"/>
              <a:t>Certificate (TLS client certificate)</a:t>
            </a:r>
          </a:p>
        </p:txBody>
      </p:sp>
      <p:sp>
        <p:nvSpPr>
          <p:cNvPr id="82" name="Shape 8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/>
              <a:t>IPP Authentication Methods</a:t>
            </a:r>
            <a:endParaRPr dirty="0"/>
          </a:p>
        </p:txBody>
      </p:sp>
      <p:sp>
        <p:nvSpPr>
          <p:cNvPr id="6" name="Shape 334">
            <a:extLst>
              <a:ext uri="{FF2B5EF4-FFF2-40B4-BE49-F238E27FC236}">
                <a16:creationId xmlns:a16="http://schemas.microsoft.com/office/drawing/2014/main" id="{0B2D52E0-39CD-0E4C-AFC6-DA87F55D53E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66150" y="6629400"/>
            <a:ext cx="577849" cy="228600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rPr/>
              <a:t>2</a:t>
            </a:fld>
            <a:endParaRPr/>
          </a:p>
        </p:txBody>
      </p:sp>
    </p:spTree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8B6BD8-7EF7-3942-B174-662D3EDE29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OAuth</a:t>
            </a:r>
            <a:r>
              <a:rPr lang="en-US" baseline="0" dirty="0"/>
              <a:t> Updates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4FC2B37-7415-BF3F-43AC-325C01B585A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OAuth section developed with help from Microsoft</a:t>
            </a:r>
          </a:p>
          <a:p>
            <a:endParaRPr lang="en-US" dirty="0"/>
          </a:p>
          <a:p>
            <a:r>
              <a:rPr lang="en-US" dirty="0"/>
              <a:t>Google's Chromium OS has some other ideas on certain steps</a:t>
            </a:r>
          </a:p>
          <a:p>
            <a:pPr lvl="1"/>
            <a:r>
              <a:rPr lang="en-US" dirty="0">
                <a:hlinkClick r:id="rId3"/>
              </a:rPr>
              <a:t>https://ftp.pwg.org/pub/pwg/liaison/openprinting/presentations/Printer%20Working%20Group%20-%20ChromiumOS%20Update%202022.pdf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Different than what is in 5199.10 but does identify additional relevant requirements</a:t>
            </a:r>
          </a:p>
          <a:p>
            <a:endParaRPr lang="en-US" dirty="0"/>
          </a:p>
          <a:p>
            <a:r>
              <a:rPr lang="en-US" dirty="0"/>
              <a:t>Meeting on July 7 to discuss updates and resolutions to ambiguity and evolving use cases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0BD0039-0909-9A50-8437-FDDAA0E355A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7032759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Verdana"/>
        <a:ea typeface="Verdana"/>
        <a:cs typeface="Verdana"/>
      </a:majorFont>
      <a:minorFont>
        <a:latin typeface="Verdana"/>
        <a:ea typeface="Verdana"/>
        <a:cs typeface="Verdana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A941"/>
        </a:solidFill>
        <a:ln w="9525" cap="flat">
          <a:solidFill>
            <a:srgbClr val="000000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40640" marR="4064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>
              <a:solidFill>
                <a:srgbClr val="000000"/>
              </a:solidFill>
            </a:uFill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9525" cap="flat">
          <a:solidFill>
            <a:srgbClr val="000000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40640" marR="4064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>
              <a:solidFill>
                <a:srgbClr val="000000"/>
              </a:solidFill>
            </a:uFill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  <a:extLst>
    <a:ext uri="{05A4C25C-085E-4340-85A3-A5531E510DB2}">
      <thm15:themeFamily xmlns:thm15="http://schemas.microsoft.com/office/thememl/2012/main" name="pwg-presentation-template-2020.potx" id="{3EAFEA19-B075-1248-BF60-1B423CD2B549}" vid="{6C55418C-5450-0A4B-A82A-B9088A4A52CD}"/>
    </a:ext>
  </a:extLst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Verdana"/>
        <a:ea typeface="Verdana"/>
        <a:cs typeface="Verdana"/>
      </a:majorFont>
      <a:minorFont>
        <a:latin typeface="Verdana"/>
        <a:ea typeface="Verdana"/>
        <a:cs typeface="Verdana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A941"/>
        </a:solidFill>
        <a:ln w="9525" cap="flat">
          <a:solidFill>
            <a:srgbClr val="000000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40640" marR="4064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>
              <a:solidFill>
                <a:srgbClr val="000000"/>
              </a:solidFill>
            </a:uFill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9525" cap="flat">
          <a:solidFill>
            <a:srgbClr val="000000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40640" marR="4064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>
              <a:solidFill>
                <a:srgbClr val="000000"/>
              </a:solidFill>
            </a:uFill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White</Template>
  <TotalTime>248</TotalTime>
  <Words>163</Words>
  <Application>Microsoft Macintosh PowerPoint</Application>
  <PresentationFormat>On-screen Show (4:3)</PresentationFormat>
  <Paragraphs>26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Lucida Grande</vt:lpstr>
      <vt:lpstr>Verdana</vt:lpstr>
      <vt:lpstr>White</vt:lpstr>
      <vt:lpstr>IPP Authentication Methods Overview</vt:lpstr>
      <vt:lpstr>IPP Authentication Methods</vt:lpstr>
      <vt:lpstr>OAuth Updates</vt:lpstr>
    </vt:vector>
  </TitlesOfParts>
  <Manager/>
  <Company>Printer Working Group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IPP Authentication Methods Overview</dc:title>
  <dc:subject/>
  <dc:creator>[HP Inc.] Smith Kennedy</dc:creator>
  <cp:keywords/>
  <dc:description/>
  <cp:lastModifiedBy>Kennedy, Smith (Wireless &amp; IPP Standards)</cp:lastModifiedBy>
  <cp:revision>1</cp:revision>
  <cp:lastPrinted>2019-03-25T21:04:32Z</cp:lastPrinted>
  <dcterms:created xsi:type="dcterms:W3CDTF">2022-06-16T18:51:53Z</dcterms:created>
  <dcterms:modified xsi:type="dcterms:W3CDTF">2022-06-16T23:00:04Z</dcterms:modified>
  <cp:category/>
</cp:coreProperties>
</file>