
<file path=[Content_Types].xml><?xml version="1.0" encoding="utf-8"?>
<Types xmlns="http://schemas.openxmlformats.org/package/2006/content-types">
  <Default Extension="bin" ContentType="image/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Lst>
  <p:notesMasterIdLst>
    <p:notesMasterId r:id="rId59"/>
  </p:notesMasterIdLst>
  <p:sldIdLst>
    <p:sldId id="309" r:id="rId6"/>
    <p:sldId id="325" r:id="rId7"/>
    <p:sldId id="334" r:id="rId8"/>
    <p:sldId id="343" r:id="rId9"/>
    <p:sldId id="394" r:id="rId10"/>
    <p:sldId id="1122" r:id="rId11"/>
    <p:sldId id="1637155244" r:id="rId12"/>
    <p:sldId id="1637155265" r:id="rId13"/>
    <p:sldId id="1171" r:id="rId14"/>
    <p:sldId id="1296" r:id="rId15"/>
    <p:sldId id="1637155234" r:id="rId16"/>
    <p:sldId id="1637155235" r:id="rId17"/>
    <p:sldId id="1637155268" r:id="rId18"/>
    <p:sldId id="1637155269" r:id="rId19"/>
    <p:sldId id="1637155245" r:id="rId20"/>
    <p:sldId id="1637155254" r:id="rId21"/>
    <p:sldId id="1637155246" r:id="rId22"/>
    <p:sldId id="1637155247" r:id="rId23"/>
    <p:sldId id="1637155266" r:id="rId24"/>
    <p:sldId id="1637155249" r:id="rId25"/>
    <p:sldId id="1175" r:id="rId26"/>
    <p:sldId id="1637155267" r:id="rId27"/>
    <p:sldId id="1637155271" r:id="rId28"/>
    <p:sldId id="1637155270" r:id="rId29"/>
    <p:sldId id="1637155261" r:id="rId30"/>
    <p:sldId id="1637155258" r:id="rId31"/>
    <p:sldId id="1301" r:id="rId32"/>
    <p:sldId id="1228" r:id="rId33"/>
    <p:sldId id="1637155232" r:id="rId34"/>
    <p:sldId id="1106" r:id="rId35"/>
    <p:sldId id="1637155263" r:id="rId36"/>
    <p:sldId id="1213" r:id="rId37"/>
    <p:sldId id="1232" r:id="rId38"/>
    <p:sldId id="1123" r:id="rId39"/>
    <p:sldId id="1218" r:id="rId40"/>
    <p:sldId id="1219" r:id="rId41"/>
    <p:sldId id="1158" r:id="rId42"/>
    <p:sldId id="1637155262" r:id="rId43"/>
    <p:sldId id="1234" r:id="rId44"/>
    <p:sldId id="1236" r:id="rId45"/>
    <p:sldId id="1237" r:id="rId46"/>
    <p:sldId id="1239" r:id="rId47"/>
    <p:sldId id="1238" r:id="rId48"/>
    <p:sldId id="1243" r:id="rId49"/>
    <p:sldId id="1240" r:id="rId50"/>
    <p:sldId id="1222" r:id="rId51"/>
    <p:sldId id="1637155264" r:id="rId52"/>
    <p:sldId id="1241" r:id="rId53"/>
    <p:sldId id="1242" r:id="rId54"/>
    <p:sldId id="1027" r:id="rId55"/>
    <p:sldId id="1293" r:id="rId56"/>
    <p:sldId id="1637155259" r:id="rId57"/>
    <p:sldId id="1637155260" r:id="rId58"/>
  </p:sldIdLst>
  <p:sldSz cx="9144000" cy="6858000" type="screen4x3"/>
  <p:notesSz cx="7102475" cy="9388475"/>
  <p:defaultTextStyle>
    <a:defPPr>
      <a:defRPr lang="en-US"/>
    </a:defPPr>
    <a:lvl1pPr algn="l" rtl="0" fontAlgn="base">
      <a:spcBef>
        <a:spcPct val="0"/>
      </a:spcBef>
      <a:spcAft>
        <a:spcPct val="0"/>
      </a:spcAft>
      <a:defRPr sz="16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6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6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6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600" kern="1200">
        <a:solidFill>
          <a:srgbClr val="000000"/>
        </a:solidFill>
        <a:latin typeface="Arial" charset="0"/>
        <a:ea typeface="ヒラギノ角ゴ ProN W3" charset="0"/>
        <a:cs typeface="ヒラギノ角ゴ ProN W3" charset="0"/>
        <a:sym typeface="Arial" charset="0"/>
      </a:defRPr>
    </a:lvl5pPr>
    <a:lvl6pPr marL="2286000" algn="l" defTabSz="914400" rtl="0" eaLnBrk="1" latinLnBrk="0" hangingPunct="1">
      <a:defRPr sz="1600" kern="1200">
        <a:solidFill>
          <a:srgbClr val="000000"/>
        </a:solidFill>
        <a:latin typeface="Arial" charset="0"/>
        <a:ea typeface="ヒラギノ角ゴ ProN W3" charset="0"/>
        <a:cs typeface="ヒラギノ角ゴ ProN W3" charset="0"/>
        <a:sym typeface="Arial" charset="0"/>
      </a:defRPr>
    </a:lvl6pPr>
    <a:lvl7pPr marL="2743200" algn="l" defTabSz="914400" rtl="0" eaLnBrk="1" latinLnBrk="0" hangingPunct="1">
      <a:defRPr sz="1600" kern="1200">
        <a:solidFill>
          <a:srgbClr val="000000"/>
        </a:solidFill>
        <a:latin typeface="Arial" charset="0"/>
        <a:ea typeface="ヒラギノ角ゴ ProN W3" charset="0"/>
        <a:cs typeface="ヒラギノ角ゴ ProN W3" charset="0"/>
        <a:sym typeface="Arial" charset="0"/>
      </a:defRPr>
    </a:lvl7pPr>
    <a:lvl8pPr marL="3200400" algn="l" defTabSz="914400" rtl="0" eaLnBrk="1" latinLnBrk="0" hangingPunct="1">
      <a:defRPr sz="1600" kern="1200">
        <a:solidFill>
          <a:srgbClr val="000000"/>
        </a:solidFill>
        <a:latin typeface="Arial" charset="0"/>
        <a:ea typeface="ヒラギノ角ゴ ProN W3" charset="0"/>
        <a:cs typeface="ヒラギノ角ゴ ProN W3" charset="0"/>
        <a:sym typeface="Arial" charset="0"/>
      </a:defRPr>
    </a:lvl8pPr>
    <a:lvl9pPr marL="3657600" algn="l" defTabSz="914400" rtl="0" eaLnBrk="1" latinLnBrk="0" hangingPunct="1">
      <a:defRPr sz="1600" kern="1200">
        <a:solidFill>
          <a:srgbClr val="000000"/>
        </a:solidFill>
        <a:latin typeface="Arial" charset="0"/>
        <a:ea typeface="ヒラギノ角ゴ ProN W3" charset="0"/>
        <a:cs typeface="ヒラギノ角ゴ ProN W3"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 Sukert" initials="AS" lastIdx="1" clrIdx="0">
    <p:extLst>
      <p:ext uri="{19B8F6BF-5375-455C-9EA6-DF929625EA0E}">
        <p15:presenceInfo xmlns:p15="http://schemas.microsoft.com/office/powerpoint/2012/main" userId="133cebfdc0ec09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3987" autoAdjust="0"/>
  </p:normalViewPr>
  <p:slideViewPr>
    <p:cSldViewPr>
      <p:cViewPr varScale="1">
        <p:scale>
          <a:sx n="88" d="100"/>
          <a:sy n="88" d="100"/>
        </p:scale>
        <p:origin x="1330"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atin typeface="Arial" pitchFamily="34" charset="0"/>
                <a:ea typeface="ヒラギノ角ゴ ProN W3"/>
                <a:cs typeface="ヒラギノ角ゴ ProN W3"/>
                <a:sym typeface="Arial" pitchFamily="34" charset="0"/>
              </a:defRPr>
            </a:lvl1pPr>
          </a:lstStyle>
          <a:p>
            <a:pPr>
              <a:defRPr/>
            </a:pPr>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atin typeface="Arial" pitchFamily="34" charset="0"/>
                <a:ea typeface="ヒラギノ角ゴ ProN W3"/>
                <a:cs typeface="ヒラギノ角ゴ ProN W3"/>
                <a:sym typeface="Arial" pitchFamily="34" charset="0"/>
              </a:defRPr>
            </a:lvl1pPr>
          </a:lstStyle>
          <a:p>
            <a:pPr>
              <a:defRPr/>
            </a:pPr>
            <a:fld id="{44C371DA-349C-45E5-81E0-249879C5927C}" type="datetimeFigureOut">
              <a:rPr lang="en-US"/>
              <a:pPr>
                <a:defRPr/>
              </a:pPr>
              <a:t>11/12/2024</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atin typeface="Arial" pitchFamily="34" charset="0"/>
                <a:ea typeface="ヒラギノ角ゴ ProN W3"/>
                <a:cs typeface="ヒラギノ角ゴ ProN W3"/>
                <a:sym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atin typeface="Arial" pitchFamily="34" charset="0"/>
                <a:ea typeface="ヒラギノ角ゴ ProN W3"/>
                <a:cs typeface="ヒラギノ角ゴ ProN W3"/>
                <a:sym typeface="Arial" pitchFamily="34" charset="0"/>
              </a:defRPr>
            </a:lvl1pPr>
          </a:lstStyle>
          <a:p>
            <a:pPr>
              <a:defRPr/>
            </a:pPr>
            <a:fld id="{D030A462-AB5A-4FBE-9885-4731ADC6AC50}" type="slidenum">
              <a:rPr lang="en-US"/>
              <a:pPr>
                <a:defRPr/>
              </a:pPr>
              <a:t>‹#›</a:t>
            </a:fld>
            <a:endParaRPr lang="en-US" dirty="0"/>
          </a:p>
        </p:txBody>
      </p:sp>
    </p:spTree>
    <p:extLst>
      <p:ext uri="{BB962C8B-B14F-4D97-AF65-F5344CB8AC3E}">
        <p14:creationId xmlns:p14="http://schemas.microsoft.com/office/powerpoint/2010/main" val="14386814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030A462-AB5A-4FBE-9885-4731ADC6AC50}" type="slidenum">
              <a:rPr lang="en-US" smtClean="0"/>
              <a:pPr>
                <a:defRPr/>
              </a:pPr>
              <a:t>1</a:t>
            </a:fld>
            <a:endParaRPr lang="en-US" dirty="0"/>
          </a:p>
        </p:txBody>
      </p:sp>
    </p:spTree>
    <p:extLst>
      <p:ext uri="{BB962C8B-B14F-4D97-AF65-F5344CB8AC3E}">
        <p14:creationId xmlns:p14="http://schemas.microsoft.com/office/powerpoint/2010/main" val="2243387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4B4DC-A5C1-3C25-4663-7575EF0FA9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71871-3946-2D11-C2FC-0C66F673E9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EE83CD-21C6-0E0A-70F8-2B62CCAB1E45}"/>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70DC3635-B4CA-7E45-5D68-AC77766C4FCF}"/>
              </a:ext>
            </a:extLst>
          </p:cNvPr>
          <p:cNvSpPr>
            <a:spLocks noGrp="1"/>
          </p:cNvSpPr>
          <p:nvPr>
            <p:ph type="sldNum" sz="quarter" idx="5"/>
          </p:nvPr>
        </p:nvSpPr>
        <p:spPr/>
        <p:txBody>
          <a:bodyPr/>
          <a:lstStyle/>
          <a:p>
            <a:fld id="{8547E1EE-0039-4797-B978-F453418260D1}" type="slidenum">
              <a:rPr lang="en-US" smtClean="0"/>
              <a:pPr/>
              <a:t>14</a:t>
            </a:fld>
            <a:endParaRPr lang="en-US" dirty="0"/>
          </a:p>
        </p:txBody>
      </p:sp>
    </p:spTree>
    <p:extLst>
      <p:ext uri="{BB962C8B-B14F-4D97-AF65-F5344CB8AC3E}">
        <p14:creationId xmlns:p14="http://schemas.microsoft.com/office/powerpoint/2010/main" val="2862538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15</a:t>
            </a:fld>
            <a:endParaRPr lang="en-US" dirty="0"/>
          </a:p>
        </p:txBody>
      </p:sp>
    </p:spTree>
    <p:extLst>
      <p:ext uri="{BB962C8B-B14F-4D97-AF65-F5344CB8AC3E}">
        <p14:creationId xmlns:p14="http://schemas.microsoft.com/office/powerpoint/2010/main" val="2609184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16</a:t>
            </a:fld>
            <a:endParaRPr lang="en-US" dirty="0"/>
          </a:p>
        </p:txBody>
      </p:sp>
    </p:spTree>
    <p:extLst>
      <p:ext uri="{BB962C8B-B14F-4D97-AF65-F5344CB8AC3E}">
        <p14:creationId xmlns:p14="http://schemas.microsoft.com/office/powerpoint/2010/main" val="573903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17</a:t>
            </a:fld>
            <a:endParaRPr lang="en-US" dirty="0"/>
          </a:p>
        </p:txBody>
      </p:sp>
    </p:spTree>
    <p:extLst>
      <p:ext uri="{BB962C8B-B14F-4D97-AF65-F5344CB8AC3E}">
        <p14:creationId xmlns:p14="http://schemas.microsoft.com/office/powerpoint/2010/main" val="1313639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18</a:t>
            </a:fld>
            <a:endParaRPr lang="en-US" dirty="0"/>
          </a:p>
        </p:txBody>
      </p:sp>
    </p:spTree>
    <p:extLst>
      <p:ext uri="{BB962C8B-B14F-4D97-AF65-F5344CB8AC3E}">
        <p14:creationId xmlns:p14="http://schemas.microsoft.com/office/powerpoint/2010/main" val="2841195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BB9B7-187A-F820-29CF-91F8B82DC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DDA3E-2A1F-C8AB-4EFE-F441007087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F78C8E-1990-75FE-6098-767A3DD89900}"/>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849CB2D0-3B3E-C6FF-14E0-0D9B35D53C80}"/>
              </a:ext>
            </a:extLst>
          </p:cNvPr>
          <p:cNvSpPr>
            <a:spLocks noGrp="1"/>
          </p:cNvSpPr>
          <p:nvPr>
            <p:ph type="sldNum" sz="quarter" idx="5"/>
          </p:nvPr>
        </p:nvSpPr>
        <p:spPr/>
        <p:txBody>
          <a:bodyPr/>
          <a:lstStyle/>
          <a:p>
            <a:fld id="{8547E1EE-0039-4797-B978-F453418260D1}" type="slidenum">
              <a:rPr lang="en-US" smtClean="0"/>
              <a:pPr/>
              <a:t>19</a:t>
            </a:fld>
            <a:endParaRPr lang="en-US" dirty="0"/>
          </a:p>
        </p:txBody>
      </p:sp>
    </p:spTree>
    <p:extLst>
      <p:ext uri="{BB962C8B-B14F-4D97-AF65-F5344CB8AC3E}">
        <p14:creationId xmlns:p14="http://schemas.microsoft.com/office/powerpoint/2010/main" val="1035620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20</a:t>
            </a:fld>
            <a:endParaRPr lang="en-US" altLang="en-US" dirty="0"/>
          </a:p>
        </p:txBody>
      </p:sp>
    </p:spTree>
    <p:extLst>
      <p:ext uri="{BB962C8B-B14F-4D97-AF65-F5344CB8AC3E}">
        <p14:creationId xmlns:p14="http://schemas.microsoft.com/office/powerpoint/2010/main" val="816892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21</a:t>
            </a:fld>
            <a:endParaRPr lang="en-US" altLang="en-US" dirty="0"/>
          </a:p>
        </p:txBody>
      </p:sp>
    </p:spTree>
    <p:extLst>
      <p:ext uri="{BB962C8B-B14F-4D97-AF65-F5344CB8AC3E}">
        <p14:creationId xmlns:p14="http://schemas.microsoft.com/office/powerpoint/2010/main" val="2938986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69C0D-F184-DEBF-C98A-521CDDC8F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6B78B0-AF44-D18E-D966-2C1E687DF3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3056E-A297-F27C-A4E0-70CCE6B50F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02ED4D-94F2-C908-6B1A-8702F3A435A2}"/>
              </a:ext>
            </a:extLst>
          </p:cNvPr>
          <p:cNvSpPr>
            <a:spLocks noGrp="1"/>
          </p:cNvSpPr>
          <p:nvPr>
            <p:ph type="sldNum" sz="quarter" idx="10"/>
          </p:nvPr>
        </p:nvSpPr>
        <p:spPr/>
        <p:txBody>
          <a:bodyPr/>
          <a:lstStyle/>
          <a:p>
            <a:fld id="{F2538B2D-75A6-4E1F-A187-22A0130E2815}" type="slidenum">
              <a:rPr lang="en-US" altLang="en-US" smtClean="0"/>
              <a:pPr/>
              <a:t>22</a:t>
            </a:fld>
            <a:endParaRPr lang="en-US" altLang="en-US" dirty="0"/>
          </a:p>
        </p:txBody>
      </p:sp>
    </p:spTree>
    <p:extLst>
      <p:ext uri="{BB962C8B-B14F-4D97-AF65-F5344CB8AC3E}">
        <p14:creationId xmlns:p14="http://schemas.microsoft.com/office/powerpoint/2010/main" val="1145655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5FF5B-223C-760E-3D5D-B5C8BB1F9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5A59B-6D38-92D0-8FD5-CA2F375600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AD94C0-B2BC-3D6F-7E92-34784222F7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76168-875B-8C1C-1526-34384F4D7DC5}"/>
              </a:ext>
            </a:extLst>
          </p:cNvPr>
          <p:cNvSpPr>
            <a:spLocks noGrp="1"/>
          </p:cNvSpPr>
          <p:nvPr>
            <p:ph type="sldNum" sz="quarter" idx="10"/>
          </p:nvPr>
        </p:nvSpPr>
        <p:spPr/>
        <p:txBody>
          <a:bodyPr/>
          <a:lstStyle/>
          <a:p>
            <a:fld id="{F2538B2D-75A6-4E1F-A187-22A0130E2815}" type="slidenum">
              <a:rPr lang="en-US" altLang="en-US" smtClean="0"/>
              <a:pPr/>
              <a:t>23</a:t>
            </a:fld>
            <a:endParaRPr lang="en-US" altLang="en-US" dirty="0"/>
          </a:p>
        </p:txBody>
      </p:sp>
    </p:spTree>
    <p:extLst>
      <p:ext uri="{BB962C8B-B14F-4D97-AF65-F5344CB8AC3E}">
        <p14:creationId xmlns:p14="http://schemas.microsoft.com/office/powerpoint/2010/main" val="115648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6</a:t>
            </a:fld>
            <a:endParaRPr lang="en-US" altLang="en-US" dirty="0"/>
          </a:p>
        </p:txBody>
      </p:sp>
    </p:spTree>
    <p:extLst>
      <p:ext uri="{BB962C8B-B14F-4D97-AF65-F5344CB8AC3E}">
        <p14:creationId xmlns:p14="http://schemas.microsoft.com/office/powerpoint/2010/main" val="4062127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84D63-87B9-0C60-1EBA-5CB8F3B1F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B27586-6426-3E0A-2D3C-13A96ECE33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94D4CD-6D7C-A90F-77BC-8E7A17DFF6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436A21-30D5-4AB5-7532-9C424F58C0F0}"/>
              </a:ext>
            </a:extLst>
          </p:cNvPr>
          <p:cNvSpPr>
            <a:spLocks noGrp="1"/>
          </p:cNvSpPr>
          <p:nvPr>
            <p:ph type="sldNum" sz="quarter" idx="10"/>
          </p:nvPr>
        </p:nvSpPr>
        <p:spPr/>
        <p:txBody>
          <a:bodyPr/>
          <a:lstStyle/>
          <a:p>
            <a:fld id="{F2538B2D-75A6-4E1F-A187-22A0130E2815}" type="slidenum">
              <a:rPr lang="en-US" altLang="en-US" smtClean="0"/>
              <a:pPr/>
              <a:t>24</a:t>
            </a:fld>
            <a:endParaRPr lang="en-US" altLang="en-US" dirty="0"/>
          </a:p>
        </p:txBody>
      </p:sp>
    </p:spTree>
    <p:extLst>
      <p:ext uri="{BB962C8B-B14F-4D97-AF65-F5344CB8AC3E}">
        <p14:creationId xmlns:p14="http://schemas.microsoft.com/office/powerpoint/2010/main" val="382801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25</a:t>
            </a:fld>
            <a:endParaRPr lang="en-US" altLang="en-US" dirty="0"/>
          </a:p>
        </p:txBody>
      </p:sp>
    </p:spTree>
    <p:extLst>
      <p:ext uri="{BB962C8B-B14F-4D97-AF65-F5344CB8AC3E}">
        <p14:creationId xmlns:p14="http://schemas.microsoft.com/office/powerpoint/2010/main" val="3338356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26</a:t>
            </a:fld>
            <a:endParaRPr lang="en-US" altLang="en-US" dirty="0"/>
          </a:p>
        </p:txBody>
      </p:sp>
    </p:spTree>
    <p:extLst>
      <p:ext uri="{BB962C8B-B14F-4D97-AF65-F5344CB8AC3E}">
        <p14:creationId xmlns:p14="http://schemas.microsoft.com/office/powerpoint/2010/main" val="2897328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27</a:t>
            </a:fld>
            <a:endParaRPr lang="en-US" altLang="en-US" dirty="0"/>
          </a:p>
        </p:txBody>
      </p:sp>
    </p:spTree>
    <p:extLst>
      <p:ext uri="{BB962C8B-B14F-4D97-AF65-F5344CB8AC3E}">
        <p14:creationId xmlns:p14="http://schemas.microsoft.com/office/powerpoint/2010/main" val="3432917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28</a:t>
            </a:fld>
            <a:endParaRPr lang="en-US" altLang="en-US" dirty="0"/>
          </a:p>
        </p:txBody>
      </p:sp>
    </p:spTree>
    <p:extLst>
      <p:ext uri="{BB962C8B-B14F-4D97-AF65-F5344CB8AC3E}">
        <p14:creationId xmlns:p14="http://schemas.microsoft.com/office/powerpoint/2010/main" val="1586847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29</a:t>
            </a:fld>
            <a:endParaRPr lang="en-US" altLang="en-US" dirty="0"/>
          </a:p>
        </p:txBody>
      </p:sp>
    </p:spTree>
    <p:extLst>
      <p:ext uri="{BB962C8B-B14F-4D97-AF65-F5344CB8AC3E}">
        <p14:creationId xmlns:p14="http://schemas.microsoft.com/office/powerpoint/2010/main" val="336550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30</a:t>
            </a:fld>
            <a:endParaRPr lang="en-US" altLang="en-US" dirty="0"/>
          </a:p>
        </p:txBody>
      </p:sp>
    </p:spTree>
    <p:extLst>
      <p:ext uri="{BB962C8B-B14F-4D97-AF65-F5344CB8AC3E}">
        <p14:creationId xmlns:p14="http://schemas.microsoft.com/office/powerpoint/2010/main" val="1999837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32</a:t>
            </a:fld>
            <a:endParaRPr lang="en-US" altLang="en-US" dirty="0"/>
          </a:p>
        </p:txBody>
      </p:sp>
    </p:spTree>
    <p:extLst>
      <p:ext uri="{BB962C8B-B14F-4D97-AF65-F5344CB8AC3E}">
        <p14:creationId xmlns:p14="http://schemas.microsoft.com/office/powerpoint/2010/main" val="3989471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33</a:t>
            </a:fld>
            <a:endParaRPr lang="en-US" altLang="en-US" dirty="0"/>
          </a:p>
        </p:txBody>
      </p:sp>
    </p:spTree>
    <p:extLst>
      <p:ext uri="{BB962C8B-B14F-4D97-AF65-F5344CB8AC3E}">
        <p14:creationId xmlns:p14="http://schemas.microsoft.com/office/powerpoint/2010/main" val="993298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34</a:t>
            </a:fld>
            <a:endParaRPr lang="en-US" altLang="en-US" dirty="0"/>
          </a:p>
        </p:txBody>
      </p:sp>
    </p:spTree>
    <p:extLst>
      <p:ext uri="{BB962C8B-B14F-4D97-AF65-F5344CB8AC3E}">
        <p14:creationId xmlns:p14="http://schemas.microsoft.com/office/powerpoint/2010/main" val="277060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7</a:t>
            </a:fld>
            <a:endParaRPr lang="en-US" altLang="en-US" dirty="0"/>
          </a:p>
        </p:txBody>
      </p:sp>
    </p:spTree>
    <p:extLst>
      <p:ext uri="{BB962C8B-B14F-4D97-AF65-F5344CB8AC3E}">
        <p14:creationId xmlns:p14="http://schemas.microsoft.com/office/powerpoint/2010/main" val="1619364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35</a:t>
            </a:fld>
            <a:endParaRPr lang="en-US" altLang="en-US" dirty="0"/>
          </a:p>
        </p:txBody>
      </p:sp>
    </p:spTree>
    <p:extLst>
      <p:ext uri="{BB962C8B-B14F-4D97-AF65-F5344CB8AC3E}">
        <p14:creationId xmlns:p14="http://schemas.microsoft.com/office/powerpoint/2010/main" val="2715563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36</a:t>
            </a:fld>
            <a:endParaRPr lang="en-US" altLang="en-US" dirty="0"/>
          </a:p>
        </p:txBody>
      </p:sp>
    </p:spTree>
    <p:extLst>
      <p:ext uri="{BB962C8B-B14F-4D97-AF65-F5344CB8AC3E}">
        <p14:creationId xmlns:p14="http://schemas.microsoft.com/office/powerpoint/2010/main" val="1631846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37</a:t>
            </a:fld>
            <a:endParaRPr lang="en-US" altLang="en-US" dirty="0"/>
          </a:p>
        </p:txBody>
      </p:sp>
    </p:spTree>
    <p:extLst>
      <p:ext uri="{BB962C8B-B14F-4D97-AF65-F5344CB8AC3E}">
        <p14:creationId xmlns:p14="http://schemas.microsoft.com/office/powerpoint/2010/main" val="2630565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38</a:t>
            </a:fld>
            <a:endParaRPr lang="en-US" altLang="en-US" dirty="0"/>
          </a:p>
        </p:txBody>
      </p:sp>
    </p:spTree>
    <p:extLst>
      <p:ext uri="{BB962C8B-B14F-4D97-AF65-F5344CB8AC3E}">
        <p14:creationId xmlns:p14="http://schemas.microsoft.com/office/powerpoint/2010/main" val="582932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39</a:t>
            </a:fld>
            <a:endParaRPr lang="en-US" altLang="en-US" dirty="0"/>
          </a:p>
        </p:txBody>
      </p:sp>
    </p:spTree>
    <p:extLst>
      <p:ext uri="{BB962C8B-B14F-4D97-AF65-F5344CB8AC3E}">
        <p14:creationId xmlns:p14="http://schemas.microsoft.com/office/powerpoint/2010/main" val="2603072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40</a:t>
            </a:fld>
            <a:endParaRPr lang="en-US" altLang="en-US" dirty="0"/>
          </a:p>
        </p:txBody>
      </p:sp>
    </p:spTree>
    <p:extLst>
      <p:ext uri="{BB962C8B-B14F-4D97-AF65-F5344CB8AC3E}">
        <p14:creationId xmlns:p14="http://schemas.microsoft.com/office/powerpoint/2010/main" val="68865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41</a:t>
            </a:fld>
            <a:endParaRPr lang="en-US" altLang="en-US" dirty="0"/>
          </a:p>
        </p:txBody>
      </p:sp>
    </p:spTree>
    <p:extLst>
      <p:ext uri="{BB962C8B-B14F-4D97-AF65-F5344CB8AC3E}">
        <p14:creationId xmlns:p14="http://schemas.microsoft.com/office/powerpoint/2010/main" val="4242620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42</a:t>
            </a:fld>
            <a:endParaRPr lang="en-US" altLang="en-US" dirty="0"/>
          </a:p>
        </p:txBody>
      </p:sp>
    </p:spTree>
    <p:extLst>
      <p:ext uri="{BB962C8B-B14F-4D97-AF65-F5344CB8AC3E}">
        <p14:creationId xmlns:p14="http://schemas.microsoft.com/office/powerpoint/2010/main" val="1198164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43</a:t>
            </a:fld>
            <a:endParaRPr lang="en-US" altLang="en-US" dirty="0"/>
          </a:p>
        </p:txBody>
      </p:sp>
    </p:spTree>
    <p:extLst>
      <p:ext uri="{BB962C8B-B14F-4D97-AF65-F5344CB8AC3E}">
        <p14:creationId xmlns:p14="http://schemas.microsoft.com/office/powerpoint/2010/main" val="25141532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4E0C7-D443-4B06-E60B-9F798B1A96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E6614-6DE1-D76E-36D5-69A7F4F16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812628-43B0-E435-A92F-2DDEF3E415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12EEEF-EB99-C375-4F50-6CE861CCA2E2}"/>
              </a:ext>
            </a:extLst>
          </p:cNvPr>
          <p:cNvSpPr>
            <a:spLocks noGrp="1"/>
          </p:cNvSpPr>
          <p:nvPr>
            <p:ph type="sldNum" sz="quarter" idx="10"/>
          </p:nvPr>
        </p:nvSpPr>
        <p:spPr/>
        <p:txBody>
          <a:bodyPr/>
          <a:lstStyle/>
          <a:p>
            <a:fld id="{F2538B2D-75A6-4E1F-A187-22A0130E2815}" type="slidenum">
              <a:rPr lang="en-US" altLang="en-US" smtClean="0"/>
              <a:pPr/>
              <a:t>44</a:t>
            </a:fld>
            <a:endParaRPr lang="en-US" altLang="en-US" dirty="0"/>
          </a:p>
        </p:txBody>
      </p:sp>
    </p:spTree>
    <p:extLst>
      <p:ext uri="{BB962C8B-B14F-4D97-AF65-F5344CB8AC3E}">
        <p14:creationId xmlns:p14="http://schemas.microsoft.com/office/powerpoint/2010/main" val="79434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35A12-7E2D-0E28-CBC8-A4DB01D64A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C4EE2B-8A80-5FBF-8EB7-5D8E1604B1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C351EE-D258-F68C-EF78-A091D4276C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23D263-2072-2428-620A-961616AF4434}"/>
              </a:ext>
            </a:extLst>
          </p:cNvPr>
          <p:cNvSpPr>
            <a:spLocks noGrp="1"/>
          </p:cNvSpPr>
          <p:nvPr>
            <p:ph type="sldNum" sz="quarter" idx="10"/>
          </p:nvPr>
        </p:nvSpPr>
        <p:spPr/>
        <p:txBody>
          <a:bodyPr/>
          <a:lstStyle/>
          <a:p>
            <a:fld id="{F2538B2D-75A6-4E1F-A187-22A0130E2815}" type="slidenum">
              <a:rPr lang="en-US" altLang="en-US" smtClean="0"/>
              <a:pPr/>
              <a:t>8</a:t>
            </a:fld>
            <a:endParaRPr lang="en-US" altLang="en-US" dirty="0"/>
          </a:p>
        </p:txBody>
      </p:sp>
    </p:spTree>
    <p:extLst>
      <p:ext uri="{BB962C8B-B14F-4D97-AF65-F5344CB8AC3E}">
        <p14:creationId xmlns:p14="http://schemas.microsoft.com/office/powerpoint/2010/main" val="26101578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45</a:t>
            </a:fld>
            <a:endParaRPr lang="en-US" altLang="en-US" dirty="0"/>
          </a:p>
        </p:txBody>
      </p:sp>
    </p:spTree>
    <p:extLst>
      <p:ext uri="{BB962C8B-B14F-4D97-AF65-F5344CB8AC3E}">
        <p14:creationId xmlns:p14="http://schemas.microsoft.com/office/powerpoint/2010/main" val="1282964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46</a:t>
            </a:fld>
            <a:endParaRPr lang="en-US" altLang="en-US" dirty="0"/>
          </a:p>
        </p:txBody>
      </p:sp>
    </p:spTree>
    <p:extLst>
      <p:ext uri="{BB962C8B-B14F-4D97-AF65-F5344CB8AC3E}">
        <p14:creationId xmlns:p14="http://schemas.microsoft.com/office/powerpoint/2010/main" val="27592000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47</a:t>
            </a:fld>
            <a:endParaRPr lang="en-US" altLang="en-US" dirty="0"/>
          </a:p>
        </p:txBody>
      </p:sp>
    </p:spTree>
    <p:extLst>
      <p:ext uri="{BB962C8B-B14F-4D97-AF65-F5344CB8AC3E}">
        <p14:creationId xmlns:p14="http://schemas.microsoft.com/office/powerpoint/2010/main" val="26963213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48</a:t>
            </a:fld>
            <a:endParaRPr lang="en-US" altLang="en-US" dirty="0"/>
          </a:p>
        </p:txBody>
      </p:sp>
    </p:spTree>
    <p:extLst>
      <p:ext uri="{BB962C8B-B14F-4D97-AF65-F5344CB8AC3E}">
        <p14:creationId xmlns:p14="http://schemas.microsoft.com/office/powerpoint/2010/main" val="42055077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49</a:t>
            </a:fld>
            <a:endParaRPr lang="en-US" altLang="en-US" dirty="0"/>
          </a:p>
        </p:txBody>
      </p:sp>
    </p:spTree>
    <p:extLst>
      <p:ext uri="{BB962C8B-B14F-4D97-AF65-F5344CB8AC3E}">
        <p14:creationId xmlns:p14="http://schemas.microsoft.com/office/powerpoint/2010/main" val="21637379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5610" indent="-294465" eaLnBrk="0" hangingPunct="0">
              <a:spcBef>
                <a:spcPct val="30000"/>
              </a:spcBef>
              <a:defRPr sz="1200">
                <a:solidFill>
                  <a:schemeClr val="tx1"/>
                </a:solidFill>
                <a:latin typeface="Calibri" pitchFamily="34" charset="0"/>
              </a:defRPr>
            </a:lvl2pPr>
            <a:lvl3pPr marL="1177862" indent="-235572" eaLnBrk="0" hangingPunct="0">
              <a:spcBef>
                <a:spcPct val="30000"/>
              </a:spcBef>
              <a:defRPr sz="1200">
                <a:solidFill>
                  <a:schemeClr val="tx1"/>
                </a:solidFill>
                <a:latin typeface="Calibri" pitchFamily="34" charset="0"/>
              </a:defRPr>
            </a:lvl3pPr>
            <a:lvl4pPr marL="1649006" indent="-235572" eaLnBrk="0" hangingPunct="0">
              <a:spcBef>
                <a:spcPct val="30000"/>
              </a:spcBef>
              <a:defRPr sz="1200">
                <a:solidFill>
                  <a:schemeClr val="tx1"/>
                </a:solidFill>
                <a:latin typeface="Calibri" pitchFamily="34" charset="0"/>
              </a:defRPr>
            </a:lvl4pPr>
            <a:lvl5pPr marL="2120151" indent="-235572" eaLnBrk="0" hangingPunct="0">
              <a:spcBef>
                <a:spcPct val="30000"/>
              </a:spcBef>
              <a:defRPr sz="1200">
                <a:solidFill>
                  <a:schemeClr val="tx1"/>
                </a:solidFill>
                <a:latin typeface="Calibri" pitchFamily="34" charset="0"/>
              </a:defRPr>
            </a:lvl5pPr>
            <a:lvl6pPr marL="2591295" indent="-235572" eaLnBrk="0" fontAlgn="base" hangingPunct="0">
              <a:spcBef>
                <a:spcPct val="30000"/>
              </a:spcBef>
              <a:spcAft>
                <a:spcPct val="0"/>
              </a:spcAft>
              <a:defRPr sz="1200">
                <a:solidFill>
                  <a:schemeClr val="tx1"/>
                </a:solidFill>
                <a:latin typeface="Calibri" pitchFamily="34" charset="0"/>
              </a:defRPr>
            </a:lvl6pPr>
            <a:lvl7pPr marL="3062440" indent="-235572" eaLnBrk="0" fontAlgn="base" hangingPunct="0">
              <a:spcBef>
                <a:spcPct val="30000"/>
              </a:spcBef>
              <a:spcAft>
                <a:spcPct val="0"/>
              </a:spcAft>
              <a:defRPr sz="1200">
                <a:solidFill>
                  <a:schemeClr val="tx1"/>
                </a:solidFill>
                <a:latin typeface="Calibri" pitchFamily="34" charset="0"/>
              </a:defRPr>
            </a:lvl7pPr>
            <a:lvl8pPr marL="3533585" indent="-235572" eaLnBrk="0" fontAlgn="base" hangingPunct="0">
              <a:spcBef>
                <a:spcPct val="30000"/>
              </a:spcBef>
              <a:spcAft>
                <a:spcPct val="0"/>
              </a:spcAft>
              <a:defRPr sz="1200">
                <a:solidFill>
                  <a:schemeClr val="tx1"/>
                </a:solidFill>
                <a:latin typeface="Calibri" pitchFamily="34" charset="0"/>
              </a:defRPr>
            </a:lvl8pPr>
            <a:lvl9pPr marL="4004729" indent="-23557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98B2B0-B27D-4069-AAAE-9BCE8322778B}" type="slidenum">
              <a:rPr lang="en-US" altLang="en-US" smtClean="0">
                <a:solidFill>
                  <a:srgbClr val="000000"/>
                </a:solidFill>
                <a:latin typeface="Arial" charset="0"/>
                <a:ea typeface="ヒラギノ角ゴ ProN W3" charset="0"/>
                <a:cs typeface="ヒラギノ角ゴ ProN W3" charset="0"/>
                <a:sym typeface="Arial" charset="0"/>
              </a:rPr>
              <a:pPr eaLnBrk="1" hangingPunct="1">
                <a:spcBef>
                  <a:spcPct val="0"/>
                </a:spcBef>
              </a:pPr>
              <a:t>50</a:t>
            </a:fld>
            <a:endParaRPr lang="en-US" altLang="en-US" dirty="0">
              <a:solidFill>
                <a:srgbClr val="000000"/>
              </a:solidFill>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39984284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5610" indent="-294465" eaLnBrk="0" hangingPunct="0">
              <a:spcBef>
                <a:spcPct val="30000"/>
              </a:spcBef>
              <a:defRPr sz="1200">
                <a:solidFill>
                  <a:schemeClr val="tx1"/>
                </a:solidFill>
                <a:latin typeface="Calibri" pitchFamily="34" charset="0"/>
              </a:defRPr>
            </a:lvl2pPr>
            <a:lvl3pPr marL="1177862" indent="-235572" eaLnBrk="0" hangingPunct="0">
              <a:spcBef>
                <a:spcPct val="30000"/>
              </a:spcBef>
              <a:defRPr sz="1200">
                <a:solidFill>
                  <a:schemeClr val="tx1"/>
                </a:solidFill>
                <a:latin typeface="Calibri" pitchFamily="34" charset="0"/>
              </a:defRPr>
            </a:lvl3pPr>
            <a:lvl4pPr marL="1649006" indent="-235572" eaLnBrk="0" hangingPunct="0">
              <a:spcBef>
                <a:spcPct val="30000"/>
              </a:spcBef>
              <a:defRPr sz="1200">
                <a:solidFill>
                  <a:schemeClr val="tx1"/>
                </a:solidFill>
                <a:latin typeface="Calibri" pitchFamily="34" charset="0"/>
              </a:defRPr>
            </a:lvl4pPr>
            <a:lvl5pPr marL="2120151" indent="-235572" eaLnBrk="0" hangingPunct="0">
              <a:spcBef>
                <a:spcPct val="30000"/>
              </a:spcBef>
              <a:defRPr sz="1200">
                <a:solidFill>
                  <a:schemeClr val="tx1"/>
                </a:solidFill>
                <a:latin typeface="Calibri" pitchFamily="34" charset="0"/>
              </a:defRPr>
            </a:lvl5pPr>
            <a:lvl6pPr marL="2591295" indent="-235572" eaLnBrk="0" fontAlgn="base" hangingPunct="0">
              <a:spcBef>
                <a:spcPct val="30000"/>
              </a:spcBef>
              <a:spcAft>
                <a:spcPct val="0"/>
              </a:spcAft>
              <a:defRPr sz="1200">
                <a:solidFill>
                  <a:schemeClr val="tx1"/>
                </a:solidFill>
                <a:latin typeface="Calibri" pitchFamily="34" charset="0"/>
              </a:defRPr>
            </a:lvl6pPr>
            <a:lvl7pPr marL="3062440" indent="-235572" eaLnBrk="0" fontAlgn="base" hangingPunct="0">
              <a:spcBef>
                <a:spcPct val="30000"/>
              </a:spcBef>
              <a:spcAft>
                <a:spcPct val="0"/>
              </a:spcAft>
              <a:defRPr sz="1200">
                <a:solidFill>
                  <a:schemeClr val="tx1"/>
                </a:solidFill>
                <a:latin typeface="Calibri" pitchFamily="34" charset="0"/>
              </a:defRPr>
            </a:lvl7pPr>
            <a:lvl8pPr marL="3533585" indent="-235572" eaLnBrk="0" fontAlgn="base" hangingPunct="0">
              <a:spcBef>
                <a:spcPct val="30000"/>
              </a:spcBef>
              <a:spcAft>
                <a:spcPct val="0"/>
              </a:spcAft>
              <a:defRPr sz="1200">
                <a:solidFill>
                  <a:schemeClr val="tx1"/>
                </a:solidFill>
                <a:latin typeface="Calibri" pitchFamily="34" charset="0"/>
              </a:defRPr>
            </a:lvl8pPr>
            <a:lvl9pPr marL="4004729" indent="-23557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98B2B0-B27D-4069-AAAE-9BCE8322778B}" type="slidenum">
              <a:rPr lang="en-US" altLang="en-US" smtClean="0">
                <a:solidFill>
                  <a:srgbClr val="000000"/>
                </a:solidFill>
                <a:latin typeface="Arial" charset="0"/>
                <a:ea typeface="ヒラギノ角ゴ ProN W3" charset="0"/>
                <a:cs typeface="ヒラギノ角ゴ ProN W3" charset="0"/>
                <a:sym typeface="Arial" charset="0"/>
              </a:rPr>
              <a:pPr eaLnBrk="1" hangingPunct="1">
                <a:spcBef>
                  <a:spcPct val="0"/>
                </a:spcBef>
              </a:pPr>
              <a:t>51</a:t>
            </a:fld>
            <a:endParaRPr lang="en-US" altLang="en-US" dirty="0">
              <a:solidFill>
                <a:srgbClr val="000000"/>
              </a:solidFill>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24148614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52</a:t>
            </a:fld>
            <a:endParaRPr lang="en-US" altLang="en-US" dirty="0"/>
          </a:p>
        </p:txBody>
      </p:sp>
    </p:spTree>
    <p:extLst>
      <p:ext uri="{BB962C8B-B14F-4D97-AF65-F5344CB8AC3E}">
        <p14:creationId xmlns:p14="http://schemas.microsoft.com/office/powerpoint/2010/main" val="32297697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53</a:t>
            </a:fld>
            <a:endParaRPr lang="en-US" altLang="en-US" dirty="0"/>
          </a:p>
        </p:txBody>
      </p:sp>
    </p:spTree>
    <p:extLst>
      <p:ext uri="{BB962C8B-B14F-4D97-AF65-F5344CB8AC3E}">
        <p14:creationId xmlns:p14="http://schemas.microsoft.com/office/powerpoint/2010/main" val="2360617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9</a:t>
            </a:fld>
            <a:endParaRPr lang="en-US" altLang="en-US" dirty="0"/>
          </a:p>
        </p:txBody>
      </p:sp>
    </p:spTree>
    <p:extLst>
      <p:ext uri="{BB962C8B-B14F-4D97-AF65-F5344CB8AC3E}">
        <p14:creationId xmlns:p14="http://schemas.microsoft.com/office/powerpoint/2010/main" val="265857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10</a:t>
            </a:fld>
            <a:endParaRPr lang="en-US" altLang="en-US" dirty="0"/>
          </a:p>
        </p:txBody>
      </p:sp>
    </p:spTree>
    <p:extLst>
      <p:ext uri="{BB962C8B-B14F-4D97-AF65-F5344CB8AC3E}">
        <p14:creationId xmlns:p14="http://schemas.microsoft.com/office/powerpoint/2010/main" val="2425774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11</a:t>
            </a:fld>
            <a:endParaRPr lang="en-US" dirty="0"/>
          </a:p>
        </p:txBody>
      </p:sp>
    </p:spTree>
    <p:extLst>
      <p:ext uri="{BB962C8B-B14F-4D97-AF65-F5344CB8AC3E}">
        <p14:creationId xmlns:p14="http://schemas.microsoft.com/office/powerpoint/2010/main" val="4283271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12</a:t>
            </a:fld>
            <a:endParaRPr lang="en-US" dirty="0"/>
          </a:p>
        </p:txBody>
      </p:sp>
    </p:spTree>
    <p:extLst>
      <p:ext uri="{BB962C8B-B14F-4D97-AF65-F5344CB8AC3E}">
        <p14:creationId xmlns:p14="http://schemas.microsoft.com/office/powerpoint/2010/main" val="3416966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8425B-CD06-599B-21DD-F53DAB8F30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B117A4-9764-3E8E-3853-D55CF0A141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47261D-21DD-7F72-401B-68241F3644DB}"/>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92D18005-60A1-4470-D4A8-14F10D58AEE9}"/>
              </a:ext>
            </a:extLst>
          </p:cNvPr>
          <p:cNvSpPr>
            <a:spLocks noGrp="1"/>
          </p:cNvSpPr>
          <p:nvPr>
            <p:ph type="sldNum" sz="quarter" idx="5"/>
          </p:nvPr>
        </p:nvSpPr>
        <p:spPr/>
        <p:txBody>
          <a:bodyPr/>
          <a:lstStyle/>
          <a:p>
            <a:fld id="{8547E1EE-0039-4797-B978-F453418260D1}" type="slidenum">
              <a:rPr lang="en-US" smtClean="0"/>
              <a:pPr/>
              <a:t>13</a:t>
            </a:fld>
            <a:endParaRPr lang="en-US" dirty="0"/>
          </a:p>
        </p:txBody>
      </p:sp>
    </p:spTree>
    <p:extLst>
      <p:ext uri="{BB962C8B-B14F-4D97-AF65-F5344CB8AC3E}">
        <p14:creationId xmlns:p14="http://schemas.microsoft.com/office/powerpoint/2010/main" val="3198011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1"/>
          <p:cNvSpPr txBox="1">
            <a:spLocks noGrp="1" noChangeArrowheads="1"/>
          </p:cNvSpPr>
          <p:nvPr>
            <p:ph type="sldNum" sz="quarter" idx="10"/>
          </p:nvPr>
        </p:nvSpPr>
        <p:spPr>
          <a:ln/>
        </p:spPr>
        <p:txBody>
          <a:bodyPr/>
          <a:lstStyle>
            <a:lvl1pPr>
              <a:defRPr/>
            </a:lvl1pPr>
          </a:lstStyle>
          <a:p>
            <a:pPr>
              <a:defRPr/>
            </a:pPr>
            <a:fld id="{0EA76408-478E-4314-8436-9D4631815292}" type="slidenum">
              <a:rPr lang="en-US" altLang="en-US"/>
              <a:pPr>
                <a:defRPr/>
              </a:pPr>
              <a:t>‹#›</a:t>
            </a:fld>
            <a:endParaRPr lang="en-US" altLang="en-US" dirty="0"/>
          </a:p>
        </p:txBody>
      </p:sp>
    </p:spTree>
    <p:extLst>
      <p:ext uri="{BB962C8B-B14F-4D97-AF65-F5344CB8AC3E}">
        <p14:creationId xmlns:p14="http://schemas.microsoft.com/office/powerpoint/2010/main" val="425149033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E7301A2A-13CB-4EE8-9605-2E952F423E64}" type="slidenum">
              <a:rPr lang="en-US" altLang="en-US"/>
              <a:pPr>
                <a:defRPr/>
              </a:pPr>
              <a:t>‹#›</a:t>
            </a:fld>
            <a:endParaRPr lang="en-US" altLang="en-US" dirty="0"/>
          </a:p>
        </p:txBody>
      </p:sp>
    </p:spTree>
    <p:extLst>
      <p:ext uri="{BB962C8B-B14F-4D97-AF65-F5344CB8AC3E}">
        <p14:creationId xmlns:p14="http://schemas.microsoft.com/office/powerpoint/2010/main" val="37866347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87700"/>
            <a:ext cx="2057400" cy="328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187700"/>
            <a:ext cx="6019800" cy="328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37A18D28-1759-4885-A8E9-24F976298B21}" type="slidenum">
              <a:rPr lang="en-US" altLang="en-US"/>
              <a:pPr>
                <a:defRPr/>
              </a:pPr>
              <a:t>‹#›</a:t>
            </a:fld>
            <a:endParaRPr lang="en-US" altLang="en-US" dirty="0"/>
          </a:p>
        </p:txBody>
      </p:sp>
    </p:spTree>
    <p:extLst>
      <p:ext uri="{BB962C8B-B14F-4D97-AF65-F5344CB8AC3E}">
        <p14:creationId xmlns:p14="http://schemas.microsoft.com/office/powerpoint/2010/main" val="25267816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1"/>
          <p:cNvSpPr txBox="1">
            <a:spLocks noGrp="1" noChangeArrowheads="1"/>
          </p:cNvSpPr>
          <p:nvPr>
            <p:ph type="sldNum" sz="quarter" idx="10"/>
          </p:nvPr>
        </p:nvSpPr>
        <p:spPr>
          <a:ln/>
        </p:spPr>
        <p:txBody>
          <a:bodyPr/>
          <a:lstStyle>
            <a:lvl1pPr>
              <a:defRPr/>
            </a:lvl1pPr>
          </a:lstStyle>
          <a:p>
            <a:pPr>
              <a:defRPr/>
            </a:pPr>
            <a:fld id="{2DC90A75-E5D9-4E03-89E0-0CF799309442}" type="slidenum">
              <a:rPr lang="en-US" altLang="en-US"/>
              <a:pPr>
                <a:defRPr/>
              </a:pPr>
              <a:t>‹#›</a:t>
            </a:fld>
            <a:endParaRPr lang="en-US" altLang="en-US" dirty="0"/>
          </a:p>
        </p:txBody>
      </p:sp>
    </p:spTree>
    <p:extLst>
      <p:ext uri="{BB962C8B-B14F-4D97-AF65-F5344CB8AC3E}">
        <p14:creationId xmlns:p14="http://schemas.microsoft.com/office/powerpoint/2010/main" val="130331365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36257B1C-D03C-4A2C-BA52-43BF8010146E}" type="slidenum">
              <a:rPr lang="en-US" altLang="en-US"/>
              <a:pPr>
                <a:defRPr/>
              </a:pPr>
              <a:t>‹#›</a:t>
            </a:fld>
            <a:endParaRPr lang="en-US" altLang="en-US" dirty="0"/>
          </a:p>
        </p:txBody>
      </p:sp>
    </p:spTree>
    <p:extLst>
      <p:ext uri="{BB962C8B-B14F-4D97-AF65-F5344CB8AC3E}">
        <p14:creationId xmlns:p14="http://schemas.microsoft.com/office/powerpoint/2010/main" val="407014036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911E8918-2414-4E20-87A1-DD5CA4737882}" type="slidenum">
              <a:rPr lang="en-US" altLang="en-US"/>
              <a:pPr>
                <a:defRPr/>
              </a:pPr>
              <a:t>‹#›</a:t>
            </a:fld>
            <a:endParaRPr lang="en-US" altLang="en-US" dirty="0"/>
          </a:p>
        </p:txBody>
      </p:sp>
    </p:spTree>
    <p:extLst>
      <p:ext uri="{BB962C8B-B14F-4D97-AF65-F5344CB8AC3E}">
        <p14:creationId xmlns:p14="http://schemas.microsoft.com/office/powerpoint/2010/main" val="367636765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1"/>
          <p:cNvSpPr txBox="1">
            <a:spLocks noGrp="1" noChangeArrowheads="1"/>
          </p:cNvSpPr>
          <p:nvPr>
            <p:ph type="sldNum" sz="quarter" idx="10"/>
          </p:nvPr>
        </p:nvSpPr>
        <p:spPr>
          <a:ln/>
        </p:spPr>
        <p:txBody>
          <a:bodyPr/>
          <a:lstStyle>
            <a:lvl1pPr>
              <a:defRPr/>
            </a:lvl1pPr>
          </a:lstStyle>
          <a:p>
            <a:pPr>
              <a:defRPr/>
            </a:pPr>
            <a:fld id="{71FE0B06-C80B-466C-8E9F-3DB2FECB4C52}" type="slidenum">
              <a:rPr lang="en-US" altLang="en-US"/>
              <a:pPr>
                <a:defRPr/>
              </a:pPr>
              <a:t>‹#›</a:t>
            </a:fld>
            <a:endParaRPr lang="en-US" altLang="en-US" dirty="0"/>
          </a:p>
        </p:txBody>
      </p:sp>
    </p:spTree>
    <p:extLst>
      <p:ext uri="{BB962C8B-B14F-4D97-AF65-F5344CB8AC3E}">
        <p14:creationId xmlns:p14="http://schemas.microsoft.com/office/powerpoint/2010/main" val="375957540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1"/>
          <p:cNvSpPr txBox="1">
            <a:spLocks noGrp="1" noChangeArrowheads="1"/>
          </p:cNvSpPr>
          <p:nvPr>
            <p:ph type="sldNum" sz="quarter" idx="10"/>
          </p:nvPr>
        </p:nvSpPr>
        <p:spPr>
          <a:ln/>
        </p:spPr>
        <p:txBody>
          <a:bodyPr/>
          <a:lstStyle>
            <a:lvl1pPr>
              <a:defRPr/>
            </a:lvl1pPr>
          </a:lstStyle>
          <a:p>
            <a:pPr>
              <a:defRPr/>
            </a:pPr>
            <a:fld id="{C00DC7F8-EE53-4983-B7C3-7B0120E7F157}" type="slidenum">
              <a:rPr lang="en-US" altLang="en-US"/>
              <a:pPr>
                <a:defRPr/>
              </a:pPr>
              <a:t>‹#›</a:t>
            </a:fld>
            <a:endParaRPr lang="en-US" altLang="en-US" dirty="0"/>
          </a:p>
        </p:txBody>
      </p:sp>
    </p:spTree>
    <p:extLst>
      <p:ext uri="{BB962C8B-B14F-4D97-AF65-F5344CB8AC3E}">
        <p14:creationId xmlns:p14="http://schemas.microsoft.com/office/powerpoint/2010/main" val="75125275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1"/>
          <p:cNvSpPr txBox="1">
            <a:spLocks noGrp="1" noChangeArrowheads="1"/>
          </p:cNvSpPr>
          <p:nvPr>
            <p:ph type="sldNum" sz="quarter" idx="10"/>
          </p:nvPr>
        </p:nvSpPr>
        <p:spPr>
          <a:ln/>
        </p:spPr>
        <p:txBody>
          <a:bodyPr/>
          <a:lstStyle>
            <a:lvl1pPr>
              <a:defRPr/>
            </a:lvl1pPr>
          </a:lstStyle>
          <a:p>
            <a:pPr>
              <a:defRPr/>
            </a:pPr>
            <a:fld id="{00EAFC48-F2CE-4DC6-B093-A05FEB22FDBF}" type="slidenum">
              <a:rPr lang="en-US" altLang="en-US"/>
              <a:pPr>
                <a:defRPr/>
              </a:pPr>
              <a:t>‹#›</a:t>
            </a:fld>
            <a:endParaRPr lang="en-US" altLang="en-US" dirty="0"/>
          </a:p>
        </p:txBody>
      </p:sp>
    </p:spTree>
    <p:extLst>
      <p:ext uri="{BB962C8B-B14F-4D97-AF65-F5344CB8AC3E}">
        <p14:creationId xmlns:p14="http://schemas.microsoft.com/office/powerpoint/2010/main" val="190761696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40E503E3-25D0-4E1C-850C-2EBC25B3C109}" type="slidenum">
              <a:rPr lang="en-US" altLang="en-US"/>
              <a:pPr>
                <a:defRPr/>
              </a:pPr>
              <a:t>‹#›</a:t>
            </a:fld>
            <a:endParaRPr lang="en-US" altLang="en-US" dirty="0"/>
          </a:p>
        </p:txBody>
      </p:sp>
    </p:spTree>
    <p:extLst>
      <p:ext uri="{BB962C8B-B14F-4D97-AF65-F5344CB8AC3E}">
        <p14:creationId xmlns:p14="http://schemas.microsoft.com/office/powerpoint/2010/main" val="84286557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36CC87B1-19D5-4016-926C-29150B5853DE}" type="slidenum">
              <a:rPr lang="en-US" altLang="en-US"/>
              <a:pPr>
                <a:defRPr/>
              </a:pPr>
              <a:t>‹#›</a:t>
            </a:fld>
            <a:endParaRPr lang="en-US" altLang="en-US" dirty="0"/>
          </a:p>
        </p:txBody>
      </p:sp>
    </p:spTree>
    <p:extLst>
      <p:ext uri="{BB962C8B-B14F-4D97-AF65-F5344CB8AC3E}">
        <p14:creationId xmlns:p14="http://schemas.microsoft.com/office/powerpoint/2010/main" val="373354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37B331E4-DB09-4DA0-A615-B4DCAC1EFA51}" type="slidenum">
              <a:rPr lang="en-US" altLang="en-US"/>
              <a:pPr>
                <a:defRPr/>
              </a:pPr>
              <a:t>‹#›</a:t>
            </a:fld>
            <a:endParaRPr lang="en-US" altLang="en-US" dirty="0"/>
          </a:p>
        </p:txBody>
      </p:sp>
    </p:spTree>
    <p:extLst>
      <p:ext uri="{BB962C8B-B14F-4D97-AF65-F5344CB8AC3E}">
        <p14:creationId xmlns:p14="http://schemas.microsoft.com/office/powerpoint/2010/main" val="414661349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Verdan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B0AF8366-8936-48F7-9A76-D13A909E1161}" type="slidenum">
              <a:rPr lang="en-US" altLang="en-US"/>
              <a:pPr>
                <a:defRPr/>
              </a:pPr>
              <a:t>‹#›</a:t>
            </a:fld>
            <a:endParaRPr lang="en-US" altLang="en-US" dirty="0"/>
          </a:p>
        </p:txBody>
      </p:sp>
    </p:spTree>
    <p:extLst>
      <p:ext uri="{BB962C8B-B14F-4D97-AF65-F5344CB8AC3E}">
        <p14:creationId xmlns:p14="http://schemas.microsoft.com/office/powerpoint/2010/main" val="50740348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82E1F09C-983E-4FC9-A4A4-49E65E8E12D8}" type="slidenum">
              <a:rPr lang="en-US" altLang="en-US"/>
              <a:pPr>
                <a:defRPr/>
              </a:pPr>
              <a:t>‹#›</a:t>
            </a:fld>
            <a:endParaRPr lang="en-US" altLang="en-US" dirty="0"/>
          </a:p>
        </p:txBody>
      </p:sp>
    </p:spTree>
    <p:extLst>
      <p:ext uri="{BB962C8B-B14F-4D97-AF65-F5344CB8AC3E}">
        <p14:creationId xmlns:p14="http://schemas.microsoft.com/office/powerpoint/2010/main" val="301974209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8"/>
            <a:ext cx="2057400" cy="6583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6038"/>
            <a:ext cx="6019800" cy="6583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CD2CBB1F-58E7-48E9-A3A6-FF2158749A43}" type="slidenum">
              <a:rPr lang="en-US" altLang="en-US"/>
              <a:pPr>
                <a:defRPr/>
              </a:pPr>
              <a:t>‹#›</a:t>
            </a:fld>
            <a:endParaRPr lang="en-US" altLang="en-US" dirty="0"/>
          </a:p>
        </p:txBody>
      </p:sp>
    </p:spTree>
    <p:extLst>
      <p:ext uri="{BB962C8B-B14F-4D97-AF65-F5344CB8AC3E}">
        <p14:creationId xmlns:p14="http://schemas.microsoft.com/office/powerpoint/2010/main" val="266393765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Title Text"/>
          <p:cNvSpPr txBox="1">
            <a:spLocks noGrp="1"/>
          </p:cNvSpPr>
          <p:nvPr>
            <p:ph type="title"/>
          </p:nvPr>
        </p:nvSpPr>
        <p:spPr>
          <a:prstGeom prst="rect">
            <a:avLst/>
          </a:prstGeom>
        </p:spPr>
        <p:txBody>
          <a:bodyPr/>
          <a:lstStyle/>
          <a:p>
            <a:r>
              <a:t>Title Text</a:t>
            </a:r>
          </a:p>
        </p:txBody>
      </p:sp>
      <p:sp>
        <p:nvSpPr>
          <p:cNvPr id="3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7440951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02072A04-1593-41E7-90FD-0012A80FCFC6}" type="datetime1">
              <a:rPr lang="en-US" smtClean="0"/>
              <a:t>11/12/2024</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DE720E-C72B-42F0-AD69-52D60E3C605E}" type="slidenum">
              <a:rPr lang="en-GB" smtClean="0"/>
              <a:t>‹#›</a:t>
            </a:fld>
            <a:endParaRPr lang="en-GB" dirty="0"/>
          </a:p>
        </p:txBody>
      </p:sp>
      <p:sp>
        <p:nvSpPr>
          <p:cNvPr id="8" name="Text Placeholder 7"/>
          <p:cNvSpPr>
            <a:spLocks noGrp="1"/>
          </p:cNvSpPr>
          <p:nvPr>
            <p:ph type="body" sz="quarter" idx="13" hasCustomPrompt="1"/>
          </p:nvPr>
        </p:nvSpPr>
        <p:spPr>
          <a:xfrm>
            <a:off x="457201" y="1133856"/>
            <a:ext cx="8229600" cy="274320"/>
          </a:xfrm>
        </p:spPr>
        <p:txBody>
          <a:bodyPr>
            <a:noAutofit/>
          </a:bodyPr>
          <a:lstStyle>
            <a:lvl1pPr marL="0" indent="0" algn="l">
              <a:spcBef>
                <a:spcPts val="0"/>
              </a:spcBef>
              <a:buNone/>
              <a:defRPr sz="1350">
                <a:solidFill>
                  <a:schemeClr val="accent1"/>
                </a:solidFill>
              </a:defRPr>
            </a:lvl1pPr>
            <a:lvl2pPr marL="0" indent="0">
              <a:spcBef>
                <a:spcPts val="0"/>
              </a:spcBef>
              <a:buNone/>
              <a:defRPr sz="1350"/>
            </a:lvl2pPr>
            <a:lvl3pPr marL="0" indent="0">
              <a:spcBef>
                <a:spcPts val="0"/>
              </a:spcBef>
              <a:buNone/>
              <a:defRPr sz="1350"/>
            </a:lvl3pPr>
            <a:lvl4pPr marL="0" indent="0">
              <a:spcBef>
                <a:spcPts val="0"/>
              </a:spcBef>
              <a:buNone/>
              <a:defRPr sz="1350"/>
            </a:lvl4pPr>
            <a:lvl5pPr marL="0" indent="0">
              <a:spcBef>
                <a:spcPts val="0"/>
              </a:spcBef>
              <a:buNone/>
              <a:defRPr sz="1350"/>
            </a:lvl5pPr>
            <a:lvl6pPr marL="0" indent="0">
              <a:spcBef>
                <a:spcPts val="0"/>
              </a:spcBef>
              <a:buNone/>
              <a:defRPr sz="1350"/>
            </a:lvl6pPr>
            <a:lvl7pPr marL="0" indent="0">
              <a:spcBef>
                <a:spcPts val="0"/>
              </a:spcBef>
              <a:buNone/>
              <a:defRPr sz="1350"/>
            </a:lvl7pPr>
            <a:lvl8pPr marL="0" indent="0">
              <a:spcBef>
                <a:spcPts val="0"/>
              </a:spcBef>
              <a:buNone/>
              <a:defRPr sz="1350"/>
            </a:lvl8pPr>
            <a:lvl9pPr marL="0" indent="0">
              <a:spcBef>
                <a:spcPts val="0"/>
              </a:spcBef>
              <a:buNone/>
              <a:defRPr sz="1350"/>
            </a:lvl9pPr>
          </a:lstStyle>
          <a:p>
            <a:pPr lvl="0"/>
            <a:r>
              <a:t>Click to add subtitle</a:t>
            </a:r>
          </a:p>
        </p:txBody>
      </p:sp>
      <p:sp>
        <p:nvSpPr>
          <p:cNvPr id="3" name="Content Placeholder 2"/>
          <p:cNvSpPr>
            <a:spLocks noGrp="1"/>
          </p:cNvSpPr>
          <p:nvPr>
            <p:ph idx="1"/>
          </p:nvPr>
        </p:nvSpPr>
        <p:spPr>
          <a:xfrm>
            <a:off x="457201" y="1676401"/>
            <a:ext cx="82296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88571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1"/>
          <p:cNvSpPr txBox="1">
            <a:spLocks noGrp="1" noChangeArrowheads="1"/>
          </p:cNvSpPr>
          <p:nvPr>
            <p:ph type="sldNum" sz="quarter" idx="10"/>
          </p:nvPr>
        </p:nvSpPr>
        <p:spPr>
          <a:ln/>
        </p:spPr>
        <p:txBody>
          <a:bodyPr/>
          <a:lstStyle>
            <a:lvl1pPr>
              <a:defRPr/>
            </a:lvl1pPr>
          </a:lstStyle>
          <a:p>
            <a:pPr>
              <a:defRPr/>
            </a:pPr>
            <a:fld id="{B1C2DD6B-7A2C-485A-B681-224919916DA2}" type="slidenum">
              <a:rPr lang="en-US" altLang="en-US"/>
              <a:pPr>
                <a:defRPr/>
              </a:pPr>
              <a:t>‹#›</a:t>
            </a:fld>
            <a:endParaRPr lang="en-US" altLang="en-US" dirty="0"/>
          </a:p>
        </p:txBody>
      </p:sp>
    </p:spTree>
    <p:extLst>
      <p:ext uri="{BB962C8B-B14F-4D97-AF65-F5344CB8AC3E}">
        <p14:creationId xmlns:p14="http://schemas.microsoft.com/office/powerpoint/2010/main" val="242809780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F26218CF-1D59-4A21-9A2A-1172735AFC81}" type="slidenum">
              <a:rPr lang="en-US" altLang="en-US"/>
              <a:pPr>
                <a:defRPr/>
              </a:pPr>
              <a:t>‹#›</a:t>
            </a:fld>
            <a:endParaRPr lang="en-US" altLang="en-US" dirty="0"/>
          </a:p>
        </p:txBody>
      </p:sp>
    </p:spTree>
    <p:extLst>
      <p:ext uri="{BB962C8B-B14F-4D97-AF65-F5344CB8AC3E}">
        <p14:creationId xmlns:p14="http://schemas.microsoft.com/office/powerpoint/2010/main" val="296101808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E2A9CCCD-94A4-48A1-98C6-F0A80D75B789}" type="slidenum">
              <a:rPr lang="en-US" altLang="en-US"/>
              <a:pPr>
                <a:defRPr/>
              </a:pPr>
              <a:t>‹#›</a:t>
            </a:fld>
            <a:endParaRPr lang="en-US" altLang="en-US" dirty="0"/>
          </a:p>
        </p:txBody>
      </p:sp>
    </p:spTree>
    <p:extLst>
      <p:ext uri="{BB962C8B-B14F-4D97-AF65-F5344CB8AC3E}">
        <p14:creationId xmlns:p14="http://schemas.microsoft.com/office/powerpoint/2010/main" val="280365637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1"/>
          <p:cNvSpPr txBox="1">
            <a:spLocks noGrp="1" noChangeArrowheads="1"/>
          </p:cNvSpPr>
          <p:nvPr>
            <p:ph type="sldNum" sz="quarter" idx="10"/>
          </p:nvPr>
        </p:nvSpPr>
        <p:spPr>
          <a:ln/>
        </p:spPr>
        <p:txBody>
          <a:bodyPr/>
          <a:lstStyle>
            <a:lvl1pPr>
              <a:defRPr/>
            </a:lvl1pPr>
          </a:lstStyle>
          <a:p>
            <a:pPr>
              <a:defRPr/>
            </a:pPr>
            <a:fld id="{42DD4E2B-F3F5-4BA1-B2E0-4F1632E8E0CC}" type="slidenum">
              <a:rPr lang="en-US" altLang="en-US"/>
              <a:pPr>
                <a:defRPr/>
              </a:pPr>
              <a:t>‹#›</a:t>
            </a:fld>
            <a:endParaRPr lang="en-US" altLang="en-US" dirty="0"/>
          </a:p>
        </p:txBody>
      </p:sp>
    </p:spTree>
    <p:extLst>
      <p:ext uri="{BB962C8B-B14F-4D97-AF65-F5344CB8AC3E}">
        <p14:creationId xmlns:p14="http://schemas.microsoft.com/office/powerpoint/2010/main" val="301508453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1"/>
          <p:cNvSpPr txBox="1">
            <a:spLocks noGrp="1" noChangeArrowheads="1"/>
          </p:cNvSpPr>
          <p:nvPr>
            <p:ph type="sldNum" sz="quarter" idx="10"/>
          </p:nvPr>
        </p:nvSpPr>
        <p:spPr>
          <a:ln/>
        </p:spPr>
        <p:txBody>
          <a:bodyPr/>
          <a:lstStyle>
            <a:lvl1pPr>
              <a:defRPr/>
            </a:lvl1pPr>
          </a:lstStyle>
          <a:p>
            <a:pPr>
              <a:defRPr/>
            </a:pPr>
            <a:fld id="{332FA401-386A-41F6-AF67-56DA333F15A0}" type="slidenum">
              <a:rPr lang="en-US" altLang="en-US"/>
              <a:pPr>
                <a:defRPr/>
              </a:pPr>
              <a:t>‹#›</a:t>
            </a:fld>
            <a:endParaRPr lang="en-US" altLang="en-US" dirty="0"/>
          </a:p>
        </p:txBody>
      </p:sp>
    </p:spTree>
    <p:extLst>
      <p:ext uri="{BB962C8B-B14F-4D97-AF65-F5344CB8AC3E}">
        <p14:creationId xmlns:p14="http://schemas.microsoft.com/office/powerpoint/2010/main" val="26301129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C3887905-B2A0-4075-B436-DE9196E870CE}" type="slidenum">
              <a:rPr lang="en-US" altLang="en-US"/>
              <a:pPr>
                <a:defRPr/>
              </a:pPr>
              <a:t>‹#›</a:t>
            </a:fld>
            <a:endParaRPr lang="en-US" altLang="en-US" dirty="0"/>
          </a:p>
        </p:txBody>
      </p:sp>
    </p:spTree>
    <p:extLst>
      <p:ext uri="{BB962C8B-B14F-4D97-AF65-F5344CB8AC3E}">
        <p14:creationId xmlns:p14="http://schemas.microsoft.com/office/powerpoint/2010/main" val="369168158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1"/>
          <p:cNvSpPr txBox="1">
            <a:spLocks noGrp="1" noChangeArrowheads="1"/>
          </p:cNvSpPr>
          <p:nvPr>
            <p:ph type="sldNum" sz="quarter" idx="10"/>
          </p:nvPr>
        </p:nvSpPr>
        <p:spPr>
          <a:ln/>
        </p:spPr>
        <p:txBody>
          <a:bodyPr/>
          <a:lstStyle>
            <a:lvl1pPr>
              <a:defRPr/>
            </a:lvl1pPr>
          </a:lstStyle>
          <a:p>
            <a:pPr>
              <a:defRPr/>
            </a:pPr>
            <a:fld id="{9A88FAED-CC29-40C2-AF76-77B8995E13A7}" type="slidenum">
              <a:rPr lang="en-US" altLang="en-US"/>
              <a:pPr>
                <a:defRPr/>
              </a:pPr>
              <a:t>‹#›</a:t>
            </a:fld>
            <a:endParaRPr lang="en-US" altLang="en-US" dirty="0"/>
          </a:p>
        </p:txBody>
      </p:sp>
    </p:spTree>
    <p:extLst>
      <p:ext uri="{BB962C8B-B14F-4D97-AF65-F5344CB8AC3E}">
        <p14:creationId xmlns:p14="http://schemas.microsoft.com/office/powerpoint/2010/main" val="81935948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F74070F9-2F9C-434B-9A0E-FA7779558077}" type="slidenum">
              <a:rPr lang="en-US" altLang="en-US"/>
              <a:pPr>
                <a:defRPr/>
              </a:pPr>
              <a:t>‹#›</a:t>
            </a:fld>
            <a:endParaRPr lang="en-US" altLang="en-US" dirty="0"/>
          </a:p>
        </p:txBody>
      </p:sp>
    </p:spTree>
    <p:extLst>
      <p:ext uri="{BB962C8B-B14F-4D97-AF65-F5344CB8AC3E}">
        <p14:creationId xmlns:p14="http://schemas.microsoft.com/office/powerpoint/2010/main" val="30651053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724BC465-346C-4E46-BF9E-66AD94F855CF}" type="slidenum">
              <a:rPr lang="en-US" altLang="en-US"/>
              <a:pPr>
                <a:defRPr/>
              </a:pPr>
              <a:t>‹#›</a:t>
            </a:fld>
            <a:endParaRPr lang="en-US" altLang="en-US" dirty="0"/>
          </a:p>
        </p:txBody>
      </p:sp>
    </p:spTree>
    <p:extLst>
      <p:ext uri="{BB962C8B-B14F-4D97-AF65-F5344CB8AC3E}">
        <p14:creationId xmlns:p14="http://schemas.microsoft.com/office/powerpoint/2010/main" val="181731592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Verdan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A5BE1D68-19C6-495D-9455-940D2A7EB2A2}" type="slidenum">
              <a:rPr lang="en-US" altLang="en-US"/>
              <a:pPr>
                <a:defRPr/>
              </a:pPr>
              <a:t>‹#›</a:t>
            </a:fld>
            <a:endParaRPr lang="en-US" altLang="en-US" dirty="0"/>
          </a:p>
        </p:txBody>
      </p:sp>
    </p:spTree>
    <p:extLst>
      <p:ext uri="{BB962C8B-B14F-4D97-AF65-F5344CB8AC3E}">
        <p14:creationId xmlns:p14="http://schemas.microsoft.com/office/powerpoint/2010/main" val="121732328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D456DBAE-880B-4900-994A-BE0ECFF9BA86}" type="slidenum">
              <a:rPr lang="en-US" altLang="en-US"/>
              <a:pPr>
                <a:defRPr/>
              </a:pPr>
              <a:t>‹#›</a:t>
            </a:fld>
            <a:endParaRPr lang="en-US" altLang="en-US" dirty="0"/>
          </a:p>
        </p:txBody>
      </p:sp>
    </p:spTree>
    <p:extLst>
      <p:ext uri="{BB962C8B-B14F-4D97-AF65-F5344CB8AC3E}">
        <p14:creationId xmlns:p14="http://schemas.microsoft.com/office/powerpoint/2010/main" val="306932947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8"/>
            <a:ext cx="2057400"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6038"/>
            <a:ext cx="6019800" cy="6080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2F49AFA8-702E-4AEA-B4F8-87415A7F9CEC}" type="slidenum">
              <a:rPr lang="en-US" altLang="en-US"/>
              <a:pPr>
                <a:defRPr/>
              </a:pPr>
              <a:t>‹#›</a:t>
            </a:fld>
            <a:endParaRPr lang="en-US" altLang="en-US" dirty="0"/>
          </a:p>
        </p:txBody>
      </p:sp>
    </p:spTree>
    <p:extLst>
      <p:ext uri="{BB962C8B-B14F-4D97-AF65-F5344CB8AC3E}">
        <p14:creationId xmlns:p14="http://schemas.microsoft.com/office/powerpoint/2010/main" val="140591474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5"/>
          <p:cNvSpPr txBox="1">
            <a:spLocks noGrp="1" noChangeArrowheads="1"/>
          </p:cNvSpPr>
          <p:nvPr>
            <p:ph type="sldNum" sz="quarter" idx="10"/>
          </p:nvPr>
        </p:nvSpPr>
        <p:spPr>
          <a:ln/>
        </p:spPr>
        <p:txBody>
          <a:bodyPr/>
          <a:lstStyle>
            <a:lvl1pPr>
              <a:defRPr/>
            </a:lvl1pPr>
          </a:lstStyle>
          <a:p>
            <a:pPr>
              <a:defRPr/>
            </a:pPr>
            <a:fld id="{FE04C7B0-069A-476D-AF62-59430BA56D90}" type="slidenum">
              <a:rPr lang="en-US" altLang="en-US"/>
              <a:pPr>
                <a:defRPr/>
              </a:pPr>
              <a:t>‹#›</a:t>
            </a:fld>
            <a:endParaRPr lang="en-US" altLang="en-US" dirty="0"/>
          </a:p>
        </p:txBody>
      </p:sp>
    </p:spTree>
    <p:extLst>
      <p:ext uri="{BB962C8B-B14F-4D97-AF65-F5344CB8AC3E}">
        <p14:creationId xmlns:p14="http://schemas.microsoft.com/office/powerpoint/2010/main" val="275622736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67B9DA28-0E9D-4E5E-B7EB-69C14E2C8788}" type="slidenum">
              <a:rPr lang="en-US" altLang="en-US"/>
              <a:pPr>
                <a:defRPr/>
              </a:pPr>
              <a:t>‹#›</a:t>
            </a:fld>
            <a:endParaRPr lang="en-US" altLang="en-US" dirty="0"/>
          </a:p>
        </p:txBody>
      </p:sp>
    </p:spTree>
    <p:extLst>
      <p:ext uri="{BB962C8B-B14F-4D97-AF65-F5344CB8AC3E}">
        <p14:creationId xmlns:p14="http://schemas.microsoft.com/office/powerpoint/2010/main" val="349338420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5"/>
          <p:cNvSpPr txBox="1">
            <a:spLocks noGrp="1" noChangeArrowheads="1"/>
          </p:cNvSpPr>
          <p:nvPr>
            <p:ph type="sldNum" sz="quarter" idx="10"/>
          </p:nvPr>
        </p:nvSpPr>
        <p:spPr>
          <a:ln/>
        </p:spPr>
        <p:txBody>
          <a:bodyPr/>
          <a:lstStyle>
            <a:lvl1pPr>
              <a:defRPr/>
            </a:lvl1pPr>
          </a:lstStyle>
          <a:p>
            <a:pPr>
              <a:defRPr/>
            </a:pPr>
            <a:fld id="{A0C6E8A8-C983-4BF3-A556-B6AD233AFDE7}" type="slidenum">
              <a:rPr lang="en-US" altLang="en-US"/>
              <a:pPr>
                <a:defRPr/>
              </a:pPr>
              <a:t>‹#›</a:t>
            </a:fld>
            <a:endParaRPr lang="en-US" altLang="en-US" dirty="0"/>
          </a:p>
        </p:txBody>
      </p:sp>
    </p:spTree>
    <p:extLst>
      <p:ext uri="{BB962C8B-B14F-4D97-AF65-F5344CB8AC3E}">
        <p14:creationId xmlns:p14="http://schemas.microsoft.com/office/powerpoint/2010/main" val="299741024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5"/>
          <p:cNvSpPr txBox="1">
            <a:spLocks noGrp="1" noChangeArrowheads="1"/>
          </p:cNvSpPr>
          <p:nvPr>
            <p:ph type="sldNum" sz="quarter" idx="10"/>
          </p:nvPr>
        </p:nvSpPr>
        <p:spPr>
          <a:ln/>
        </p:spPr>
        <p:txBody>
          <a:bodyPr/>
          <a:lstStyle>
            <a:lvl1pPr>
              <a:defRPr/>
            </a:lvl1pPr>
          </a:lstStyle>
          <a:p>
            <a:pPr>
              <a:defRPr/>
            </a:pPr>
            <a:fld id="{0A248553-EAA7-414D-87DA-C443F5A1B549}" type="slidenum">
              <a:rPr lang="en-US" altLang="en-US"/>
              <a:pPr>
                <a:defRPr/>
              </a:pPr>
              <a:t>‹#›</a:t>
            </a:fld>
            <a:endParaRPr lang="en-US" altLang="en-US" dirty="0"/>
          </a:p>
        </p:txBody>
      </p:sp>
    </p:spTree>
    <p:extLst>
      <p:ext uri="{BB962C8B-B14F-4D97-AF65-F5344CB8AC3E}">
        <p14:creationId xmlns:p14="http://schemas.microsoft.com/office/powerpoint/2010/main" val="3280597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4445000"/>
            <a:ext cx="4038600" cy="203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4445000"/>
            <a:ext cx="4038600" cy="203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1"/>
          <p:cNvSpPr txBox="1">
            <a:spLocks noGrp="1" noChangeArrowheads="1"/>
          </p:cNvSpPr>
          <p:nvPr>
            <p:ph type="sldNum" sz="quarter" idx="10"/>
          </p:nvPr>
        </p:nvSpPr>
        <p:spPr>
          <a:ln/>
        </p:spPr>
        <p:txBody>
          <a:bodyPr/>
          <a:lstStyle>
            <a:lvl1pPr>
              <a:defRPr/>
            </a:lvl1pPr>
          </a:lstStyle>
          <a:p>
            <a:pPr>
              <a:defRPr/>
            </a:pPr>
            <a:fld id="{770A0ADC-E63F-4C44-B6AF-461BF7D04F8B}" type="slidenum">
              <a:rPr lang="en-US" altLang="en-US"/>
              <a:pPr>
                <a:defRPr/>
              </a:pPr>
              <a:t>‹#›</a:t>
            </a:fld>
            <a:endParaRPr lang="en-US" altLang="en-US" dirty="0"/>
          </a:p>
        </p:txBody>
      </p:sp>
    </p:spTree>
    <p:extLst>
      <p:ext uri="{BB962C8B-B14F-4D97-AF65-F5344CB8AC3E}">
        <p14:creationId xmlns:p14="http://schemas.microsoft.com/office/powerpoint/2010/main" val="222878333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5"/>
          <p:cNvSpPr txBox="1">
            <a:spLocks noGrp="1" noChangeArrowheads="1"/>
          </p:cNvSpPr>
          <p:nvPr>
            <p:ph type="sldNum" sz="quarter" idx="10"/>
          </p:nvPr>
        </p:nvSpPr>
        <p:spPr>
          <a:ln/>
        </p:spPr>
        <p:txBody>
          <a:bodyPr/>
          <a:lstStyle>
            <a:lvl1pPr>
              <a:defRPr/>
            </a:lvl1pPr>
          </a:lstStyle>
          <a:p>
            <a:pPr>
              <a:defRPr/>
            </a:pPr>
            <a:fld id="{20E9B304-57A3-41A4-8677-B91FB2FDD5F2}" type="slidenum">
              <a:rPr lang="en-US" altLang="en-US"/>
              <a:pPr>
                <a:defRPr/>
              </a:pPr>
              <a:t>‹#›</a:t>
            </a:fld>
            <a:endParaRPr lang="en-US" altLang="en-US" dirty="0"/>
          </a:p>
        </p:txBody>
      </p:sp>
    </p:spTree>
    <p:extLst>
      <p:ext uri="{BB962C8B-B14F-4D97-AF65-F5344CB8AC3E}">
        <p14:creationId xmlns:p14="http://schemas.microsoft.com/office/powerpoint/2010/main" val="53253705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5"/>
          <p:cNvSpPr txBox="1">
            <a:spLocks noGrp="1" noChangeArrowheads="1"/>
          </p:cNvSpPr>
          <p:nvPr>
            <p:ph type="sldNum" sz="quarter" idx="10"/>
          </p:nvPr>
        </p:nvSpPr>
        <p:spPr>
          <a:ln/>
        </p:spPr>
        <p:txBody>
          <a:bodyPr/>
          <a:lstStyle>
            <a:lvl1pPr>
              <a:defRPr/>
            </a:lvl1pPr>
          </a:lstStyle>
          <a:p>
            <a:pPr>
              <a:defRPr/>
            </a:pPr>
            <a:fld id="{F95F2C71-3558-4E6A-877E-F42B5A18213B}" type="slidenum">
              <a:rPr lang="en-US" altLang="en-US"/>
              <a:pPr>
                <a:defRPr/>
              </a:pPr>
              <a:t>‹#›</a:t>
            </a:fld>
            <a:endParaRPr lang="en-US" altLang="en-US" dirty="0"/>
          </a:p>
        </p:txBody>
      </p:sp>
    </p:spTree>
    <p:extLst>
      <p:ext uri="{BB962C8B-B14F-4D97-AF65-F5344CB8AC3E}">
        <p14:creationId xmlns:p14="http://schemas.microsoft.com/office/powerpoint/2010/main" val="52125710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5"/>
          <p:cNvSpPr txBox="1">
            <a:spLocks noGrp="1" noChangeArrowheads="1"/>
          </p:cNvSpPr>
          <p:nvPr>
            <p:ph type="sldNum" sz="quarter" idx="10"/>
          </p:nvPr>
        </p:nvSpPr>
        <p:spPr>
          <a:ln/>
        </p:spPr>
        <p:txBody>
          <a:bodyPr/>
          <a:lstStyle>
            <a:lvl1pPr>
              <a:defRPr/>
            </a:lvl1pPr>
          </a:lstStyle>
          <a:p>
            <a:pPr>
              <a:defRPr/>
            </a:pPr>
            <a:fld id="{2EE8C428-AED9-4974-B9DD-A7C583E5B5D6}" type="slidenum">
              <a:rPr lang="en-US" altLang="en-US"/>
              <a:pPr>
                <a:defRPr/>
              </a:pPr>
              <a:t>‹#›</a:t>
            </a:fld>
            <a:endParaRPr lang="en-US" altLang="en-US" dirty="0"/>
          </a:p>
        </p:txBody>
      </p:sp>
    </p:spTree>
    <p:extLst>
      <p:ext uri="{BB962C8B-B14F-4D97-AF65-F5344CB8AC3E}">
        <p14:creationId xmlns:p14="http://schemas.microsoft.com/office/powerpoint/2010/main" val="245102227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B168DAA8-4A01-49D5-8668-B7F2BF68366B}" type="slidenum">
              <a:rPr lang="en-US" altLang="en-US"/>
              <a:pPr>
                <a:defRPr/>
              </a:pPr>
              <a:t>‹#›</a:t>
            </a:fld>
            <a:endParaRPr lang="en-US" altLang="en-US" dirty="0"/>
          </a:p>
        </p:txBody>
      </p:sp>
    </p:spTree>
    <p:extLst>
      <p:ext uri="{BB962C8B-B14F-4D97-AF65-F5344CB8AC3E}">
        <p14:creationId xmlns:p14="http://schemas.microsoft.com/office/powerpoint/2010/main" val="67869254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Verdan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2C326A77-0A31-41F6-A180-B3214B280C41}" type="slidenum">
              <a:rPr lang="en-US" altLang="en-US"/>
              <a:pPr>
                <a:defRPr/>
              </a:pPr>
              <a:t>‹#›</a:t>
            </a:fld>
            <a:endParaRPr lang="en-US" altLang="en-US" dirty="0"/>
          </a:p>
        </p:txBody>
      </p:sp>
    </p:spTree>
    <p:extLst>
      <p:ext uri="{BB962C8B-B14F-4D97-AF65-F5344CB8AC3E}">
        <p14:creationId xmlns:p14="http://schemas.microsoft.com/office/powerpoint/2010/main" val="289767166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A7F56BAC-1FE7-4951-AD21-C9872ACC4629}" type="slidenum">
              <a:rPr lang="en-US" altLang="en-US"/>
              <a:pPr>
                <a:defRPr/>
              </a:pPr>
              <a:t>‹#›</a:t>
            </a:fld>
            <a:endParaRPr lang="en-US" altLang="en-US" dirty="0"/>
          </a:p>
        </p:txBody>
      </p:sp>
    </p:spTree>
    <p:extLst>
      <p:ext uri="{BB962C8B-B14F-4D97-AF65-F5344CB8AC3E}">
        <p14:creationId xmlns:p14="http://schemas.microsoft.com/office/powerpoint/2010/main" val="200213864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8"/>
            <a:ext cx="2057400"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6038"/>
            <a:ext cx="6019800" cy="6080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C2C9F77D-7977-4CC6-AF04-2372B92B3309}" type="slidenum">
              <a:rPr lang="en-US" altLang="en-US"/>
              <a:pPr>
                <a:defRPr/>
              </a:pPr>
              <a:t>‹#›</a:t>
            </a:fld>
            <a:endParaRPr lang="en-US" altLang="en-US" dirty="0"/>
          </a:p>
        </p:txBody>
      </p:sp>
    </p:spTree>
    <p:extLst>
      <p:ext uri="{BB962C8B-B14F-4D97-AF65-F5344CB8AC3E}">
        <p14:creationId xmlns:p14="http://schemas.microsoft.com/office/powerpoint/2010/main" val="280752424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5"/>
          <p:cNvSpPr txBox="1">
            <a:spLocks noGrp="1" noChangeArrowheads="1"/>
          </p:cNvSpPr>
          <p:nvPr>
            <p:ph type="sldNum" sz="quarter" idx="10"/>
          </p:nvPr>
        </p:nvSpPr>
        <p:spPr>
          <a:ln/>
        </p:spPr>
        <p:txBody>
          <a:bodyPr/>
          <a:lstStyle>
            <a:lvl1pPr>
              <a:defRPr/>
            </a:lvl1pPr>
          </a:lstStyle>
          <a:p>
            <a:pPr>
              <a:defRPr/>
            </a:pPr>
            <a:fld id="{3FAC1FEC-B891-4547-B804-77535B148D30}" type="slidenum">
              <a:rPr lang="en-US" altLang="en-US"/>
              <a:pPr>
                <a:defRPr/>
              </a:pPr>
              <a:t>‹#›</a:t>
            </a:fld>
            <a:endParaRPr lang="en-US" altLang="en-US" dirty="0"/>
          </a:p>
        </p:txBody>
      </p:sp>
    </p:spTree>
    <p:extLst>
      <p:ext uri="{BB962C8B-B14F-4D97-AF65-F5344CB8AC3E}">
        <p14:creationId xmlns:p14="http://schemas.microsoft.com/office/powerpoint/2010/main" val="9300603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229966B5-1F25-4D1D-94A9-B49391441367}" type="slidenum">
              <a:rPr lang="en-US" altLang="en-US"/>
              <a:pPr>
                <a:defRPr/>
              </a:pPr>
              <a:t>‹#›</a:t>
            </a:fld>
            <a:endParaRPr lang="en-US" altLang="en-US" dirty="0"/>
          </a:p>
        </p:txBody>
      </p:sp>
    </p:spTree>
    <p:extLst>
      <p:ext uri="{BB962C8B-B14F-4D97-AF65-F5344CB8AC3E}">
        <p14:creationId xmlns:p14="http://schemas.microsoft.com/office/powerpoint/2010/main" val="406129061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5"/>
          <p:cNvSpPr txBox="1">
            <a:spLocks noGrp="1" noChangeArrowheads="1"/>
          </p:cNvSpPr>
          <p:nvPr>
            <p:ph type="sldNum" sz="quarter" idx="10"/>
          </p:nvPr>
        </p:nvSpPr>
        <p:spPr>
          <a:ln/>
        </p:spPr>
        <p:txBody>
          <a:bodyPr/>
          <a:lstStyle>
            <a:lvl1pPr>
              <a:defRPr/>
            </a:lvl1pPr>
          </a:lstStyle>
          <a:p>
            <a:pPr>
              <a:defRPr/>
            </a:pPr>
            <a:fld id="{207AB1AA-21E5-4234-BD52-E0E51C6850D5}" type="slidenum">
              <a:rPr lang="en-US" altLang="en-US"/>
              <a:pPr>
                <a:defRPr/>
              </a:pPr>
              <a:t>‹#›</a:t>
            </a:fld>
            <a:endParaRPr lang="en-US" altLang="en-US" dirty="0"/>
          </a:p>
        </p:txBody>
      </p:sp>
    </p:spTree>
    <p:extLst>
      <p:ext uri="{BB962C8B-B14F-4D97-AF65-F5344CB8AC3E}">
        <p14:creationId xmlns:p14="http://schemas.microsoft.com/office/powerpoint/2010/main" val="33186732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1"/>
          <p:cNvSpPr txBox="1">
            <a:spLocks noGrp="1" noChangeArrowheads="1"/>
          </p:cNvSpPr>
          <p:nvPr>
            <p:ph type="sldNum" sz="quarter" idx="10"/>
          </p:nvPr>
        </p:nvSpPr>
        <p:spPr>
          <a:ln/>
        </p:spPr>
        <p:txBody>
          <a:bodyPr/>
          <a:lstStyle>
            <a:lvl1pPr>
              <a:defRPr/>
            </a:lvl1pPr>
          </a:lstStyle>
          <a:p>
            <a:pPr>
              <a:defRPr/>
            </a:pPr>
            <a:fld id="{AF21AE63-061D-4F1D-88A0-A43B3ECC8ED3}" type="slidenum">
              <a:rPr lang="en-US" altLang="en-US"/>
              <a:pPr>
                <a:defRPr/>
              </a:pPr>
              <a:t>‹#›</a:t>
            </a:fld>
            <a:endParaRPr lang="en-US" altLang="en-US" dirty="0"/>
          </a:p>
        </p:txBody>
      </p:sp>
    </p:spTree>
    <p:extLst>
      <p:ext uri="{BB962C8B-B14F-4D97-AF65-F5344CB8AC3E}">
        <p14:creationId xmlns:p14="http://schemas.microsoft.com/office/powerpoint/2010/main" val="421381749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9878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7400" y="1371600"/>
            <a:ext cx="39878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5"/>
          <p:cNvSpPr txBox="1">
            <a:spLocks noGrp="1" noChangeArrowheads="1"/>
          </p:cNvSpPr>
          <p:nvPr>
            <p:ph type="sldNum" sz="quarter" idx="10"/>
          </p:nvPr>
        </p:nvSpPr>
        <p:spPr>
          <a:ln/>
        </p:spPr>
        <p:txBody>
          <a:bodyPr/>
          <a:lstStyle>
            <a:lvl1pPr>
              <a:defRPr/>
            </a:lvl1pPr>
          </a:lstStyle>
          <a:p>
            <a:pPr>
              <a:defRPr/>
            </a:pPr>
            <a:fld id="{D7CBEF20-0FEE-452B-A33A-A0ADFFB3A8AC}" type="slidenum">
              <a:rPr lang="en-US" altLang="en-US"/>
              <a:pPr>
                <a:defRPr/>
              </a:pPr>
              <a:t>‹#›</a:t>
            </a:fld>
            <a:endParaRPr lang="en-US" altLang="en-US" dirty="0"/>
          </a:p>
        </p:txBody>
      </p:sp>
    </p:spTree>
    <p:extLst>
      <p:ext uri="{BB962C8B-B14F-4D97-AF65-F5344CB8AC3E}">
        <p14:creationId xmlns:p14="http://schemas.microsoft.com/office/powerpoint/2010/main" val="274342780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5"/>
          <p:cNvSpPr txBox="1">
            <a:spLocks noGrp="1" noChangeArrowheads="1"/>
          </p:cNvSpPr>
          <p:nvPr>
            <p:ph type="sldNum" sz="quarter" idx="10"/>
          </p:nvPr>
        </p:nvSpPr>
        <p:spPr>
          <a:ln/>
        </p:spPr>
        <p:txBody>
          <a:bodyPr/>
          <a:lstStyle>
            <a:lvl1pPr>
              <a:defRPr/>
            </a:lvl1pPr>
          </a:lstStyle>
          <a:p>
            <a:pPr>
              <a:defRPr/>
            </a:pPr>
            <a:fld id="{78FA73F1-E20B-4EB3-9018-452AE35DEE5B}" type="slidenum">
              <a:rPr lang="en-US" altLang="en-US"/>
              <a:pPr>
                <a:defRPr/>
              </a:pPr>
              <a:t>‹#›</a:t>
            </a:fld>
            <a:endParaRPr lang="en-US" altLang="en-US" dirty="0"/>
          </a:p>
        </p:txBody>
      </p:sp>
    </p:spTree>
    <p:extLst>
      <p:ext uri="{BB962C8B-B14F-4D97-AF65-F5344CB8AC3E}">
        <p14:creationId xmlns:p14="http://schemas.microsoft.com/office/powerpoint/2010/main" val="78771747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5"/>
          <p:cNvSpPr txBox="1">
            <a:spLocks noGrp="1" noChangeArrowheads="1"/>
          </p:cNvSpPr>
          <p:nvPr>
            <p:ph type="sldNum" sz="quarter" idx="10"/>
          </p:nvPr>
        </p:nvSpPr>
        <p:spPr>
          <a:ln/>
        </p:spPr>
        <p:txBody>
          <a:bodyPr/>
          <a:lstStyle>
            <a:lvl1pPr>
              <a:defRPr/>
            </a:lvl1pPr>
          </a:lstStyle>
          <a:p>
            <a:pPr>
              <a:defRPr/>
            </a:pPr>
            <a:fld id="{E01C8451-CBDB-47DC-9EAB-5C5B4938A85C}" type="slidenum">
              <a:rPr lang="en-US" altLang="en-US"/>
              <a:pPr>
                <a:defRPr/>
              </a:pPr>
              <a:t>‹#›</a:t>
            </a:fld>
            <a:endParaRPr lang="en-US" altLang="en-US" dirty="0"/>
          </a:p>
        </p:txBody>
      </p:sp>
    </p:spTree>
    <p:extLst>
      <p:ext uri="{BB962C8B-B14F-4D97-AF65-F5344CB8AC3E}">
        <p14:creationId xmlns:p14="http://schemas.microsoft.com/office/powerpoint/2010/main" val="304986372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5"/>
          <p:cNvSpPr txBox="1">
            <a:spLocks noGrp="1" noChangeArrowheads="1"/>
          </p:cNvSpPr>
          <p:nvPr>
            <p:ph type="sldNum" sz="quarter" idx="10"/>
          </p:nvPr>
        </p:nvSpPr>
        <p:spPr>
          <a:ln/>
        </p:spPr>
        <p:txBody>
          <a:bodyPr/>
          <a:lstStyle>
            <a:lvl1pPr>
              <a:defRPr/>
            </a:lvl1pPr>
          </a:lstStyle>
          <a:p>
            <a:pPr>
              <a:defRPr/>
            </a:pPr>
            <a:fld id="{0435B50D-150C-4B21-BF78-45456F509F53}" type="slidenum">
              <a:rPr lang="en-US" altLang="en-US"/>
              <a:pPr>
                <a:defRPr/>
              </a:pPr>
              <a:t>‹#›</a:t>
            </a:fld>
            <a:endParaRPr lang="en-US" altLang="en-US" dirty="0"/>
          </a:p>
        </p:txBody>
      </p:sp>
    </p:spTree>
    <p:extLst>
      <p:ext uri="{BB962C8B-B14F-4D97-AF65-F5344CB8AC3E}">
        <p14:creationId xmlns:p14="http://schemas.microsoft.com/office/powerpoint/2010/main" val="273898338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87588846-C739-4282-ACCE-21CEAF985A86}" type="slidenum">
              <a:rPr lang="en-US" altLang="en-US"/>
              <a:pPr>
                <a:defRPr/>
              </a:pPr>
              <a:t>‹#›</a:t>
            </a:fld>
            <a:endParaRPr lang="en-US" altLang="en-US" dirty="0"/>
          </a:p>
        </p:txBody>
      </p:sp>
    </p:spTree>
    <p:extLst>
      <p:ext uri="{BB962C8B-B14F-4D97-AF65-F5344CB8AC3E}">
        <p14:creationId xmlns:p14="http://schemas.microsoft.com/office/powerpoint/2010/main" val="227755378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Verdan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6627872D-1749-4129-A2A2-117C8133C4AE}" type="slidenum">
              <a:rPr lang="en-US" altLang="en-US"/>
              <a:pPr>
                <a:defRPr/>
              </a:pPr>
              <a:t>‹#›</a:t>
            </a:fld>
            <a:endParaRPr lang="en-US" altLang="en-US" dirty="0"/>
          </a:p>
        </p:txBody>
      </p:sp>
    </p:spTree>
    <p:extLst>
      <p:ext uri="{BB962C8B-B14F-4D97-AF65-F5344CB8AC3E}">
        <p14:creationId xmlns:p14="http://schemas.microsoft.com/office/powerpoint/2010/main" val="39963334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8DA1962D-3EAE-4670-A865-2A639CC7EF56}" type="slidenum">
              <a:rPr lang="en-US" altLang="en-US"/>
              <a:pPr>
                <a:defRPr/>
              </a:pPr>
              <a:t>‹#›</a:t>
            </a:fld>
            <a:endParaRPr lang="en-US" altLang="en-US" dirty="0"/>
          </a:p>
        </p:txBody>
      </p:sp>
    </p:spTree>
    <p:extLst>
      <p:ext uri="{BB962C8B-B14F-4D97-AF65-F5344CB8AC3E}">
        <p14:creationId xmlns:p14="http://schemas.microsoft.com/office/powerpoint/2010/main" val="20122892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6038"/>
            <a:ext cx="2032000" cy="6583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6038"/>
            <a:ext cx="5943600" cy="6583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E8575769-8CC8-444C-AB9A-2A2F860B9611}" type="slidenum">
              <a:rPr lang="en-US" altLang="en-US"/>
              <a:pPr>
                <a:defRPr/>
              </a:pPr>
              <a:t>‹#›</a:t>
            </a:fld>
            <a:endParaRPr lang="en-US" altLang="en-US" dirty="0"/>
          </a:p>
        </p:txBody>
      </p:sp>
    </p:spTree>
    <p:extLst>
      <p:ext uri="{BB962C8B-B14F-4D97-AF65-F5344CB8AC3E}">
        <p14:creationId xmlns:p14="http://schemas.microsoft.com/office/powerpoint/2010/main" val="97586946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1"/>
          <p:cNvSpPr txBox="1">
            <a:spLocks noGrp="1" noChangeArrowheads="1"/>
          </p:cNvSpPr>
          <p:nvPr>
            <p:ph type="sldNum" sz="quarter" idx="10"/>
          </p:nvPr>
        </p:nvSpPr>
        <p:spPr>
          <a:ln/>
        </p:spPr>
        <p:txBody>
          <a:bodyPr/>
          <a:lstStyle>
            <a:lvl1pPr>
              <a:defRPr/>
            </a:lvl1pPr>
          </a:lstStyle>
          <a:p>
            <a:pPr>
              <a:defRPr/>
            </a:pPr>
            <a:fld id="{EE2BC03B-10C4-433C-9F79-8082AABD08AC}" type="slidenum">
              <a:rPr lang="en-US" altLang="en-US"/>
              <a:pPr>
                <a:defRPr/>
              </a:pPr>
              <a:t>‹#›</a:t>
            </a:fld>
            <a:endParaRPr lang="en-US" altLang="en-US" dirty="0"/>
          </a:p>
        </p:txBody>
      </p:sp>
    </p:spTree>
    <p:extLst>
      <p:ext uri="{BB962C8B-B14F-4D97-AF65-F5344CB8AC3E}">
        <p14:creationId xmlns:p14="http://schemas.microsoft.com/office/powerpoint/2010/main" val="5030851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09A451E7-0F29-4C7C-BEDB-8E15357BB99D}" type="slidenum">
              <a:rPr lang="en-US" altLang="en-US"/>
              <a:pPr>
                <a:defRPr/>
              </a:pPr>
              <a:t>‹#›</a:t>
            </a:fld>
            <a:endParaRPr lang="en-US" altLang="en-US" dirty="0"/>
          </a:p>
        </p:txBody>
      </p:sp>
    </p:spTree>
    <p:extLst>
      <p:ext uri="{BB962C8B-B14F-4D97-AF65-F5344CB8AC3E}">
        <p14:creationId xmlns:p14="http://schemas.microsoft.com/office/powerpoint/2010/main" val="34343514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A76D67EA-3417-48D4-972C-6616859059D9}" type="slidenum">
              <a:rPr lang="en-US" altLang="en-US"/>
              <a:pPr>
                <a:defRPr/>
              </a:pPr>
              <a:t>‹#›</a:t>
            </a:fld>
            <a:endParaRPr lang="en-US" altLang="en-US" dirty="0"/>
          </a:p>
        </p:txBody>
      </p:sp>
    </p:spTree>
    <p:extLst>
      <p:ext uri="{BB962C8B-B14F-4D97-AF65-F5344CB8AC3E}">
        <p14:creationId xmlns:p14="http://schemas.microsoft.com/office/powerpoint/2010/main" val="15301198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Verdan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1C7040E4-0C75-42A1-A9BF-5E28AA8C32B2}" type="slidenum">
              <a:rPr lang="en-US" altLang="en-US"/>
              <a:pPr>
                <a:defRPr/>
              </a:pPr>
              <a:t>‹#›</a:t>
            </a:fld>
            <a:endParaRPr lang="en-US" altLang="en-US" dirty="0"/>
          </a:p>
        </p:txBody>
      </p:sp>
    </p:spTree>
    <p:extLst>
      <p:ext uri="{BB962C8B-B14F-4D97-AF65-F5344CB8AC3E}">
        <p14:creationId xmlns:p14="http://schemas.microsoft.com/office/powerpoint/2010/main" val="15040038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Text Box 1"/>
          <p:cNvSpPr txBox="1">
            <a:spLocks noGrp="1" noChangeArrowheads="1"/>
          </p:cNvSpPr>
          <p:nvPr>
            <p:ph type="sldNum" sz="quarter" idx="4"/>
          </p:nvPr>
        </p:nvSpPr>
        <p:spPr bwMode="auto">
          <a:xfrm>
            <a:off x="8788400" y="6661150"/>
            <a:ext cx="166688" cy="152400"/>
          </a:xfrm>
          <a:prstGeom prst="rect">
            <a:avLst/>
          </a:prstGeom>
          <a:noFill/>
          <a:ln>
            <a:noFill/>
          </a:ln>
          <a:effectLst/>
        </p:spPr>
        <p:txBody>
          <a:bodyPr vert="horz" wrap="none" lIns="91440" tIns="45720" rIns="91440" bIns="45720" numCol="1" anchor="ctr" anchorCtr="0" compatLnSpc="1">
            <a:prstTxWarp prst="textNoShape">
              <a:avLst/>
            </a:prstTxWarp>
          </a:bodyPr>
          <a:lstStyle>
            <a:lvl1pPr algn="ctr">
              <a:defRPr sz="1100">
                <a:solidFill>
                  <a:srgbClr val="FFFFFF"/>
                </a:solidFill>
                <a:latin typeface="Arial" charset="0"/>
                <a:ea typeface="ヒラギノ角ゴ ProN W3" charset="0"/>
                <a:cs typeface="Arial" charset="0"/>
                <a:sym typeface="Arial" charset="0"/>
              </a:defRPr>
            </a:lvl1pPr>
          </a:lstStyle>
          <a:p>
            <a:pPr>
              <a:defRPr/>
            </a:pPr>
            <a:fld id="{01098E5D-945B-457A-933B-00E62D1C964A}" type="slidenum">
              <a:rPr lang="en-US" altLang="en-US"/>
              <a:pPr>
                <a:defRPr/>
              </a:pPr>
              <a:t>‹#›</a:t>
            </a:fld>
            <a:endParaRPr lang="en-US" altLang="en-US" dirty="0"/>
          </a:p>
        </p:txBody>
      </p:sp>
      <p:sp>
        <p:nvSpPr>
          <p:cNvPr id="1027" name="Rectangle 2"/>
          <p:cNvSpPr>
            <a:spLocks noGrp="1" noChangeArrowheads="1"/>
          </p:cNvSpPr>
          <p:nvPr>
            <p:ph type="title"/>
          </p:nvPr>
        </p:nvSpPr>
        <p:spPr bwMode="auto">
          <a:xfrm>
            <a:off x="457200" y="3187700"/>
            <a:ext cx="82296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altLang="en-US">
                <a:sym typeface="Verdana" pitchFamily="34" charset="0"/>
              </a:rPr>
              <a:t>Click to edit Master title style</a:t>
            </a:r>
          </a:p>
        </p:txBody>
      </p:sp>
      <p:sp>
        <p:nvSpPr>
          <p:cNvPr id="1028" name="Rectangle 3"/>
          <p:cNvSpPr>
            <a:spLocks noGrp="1" noChangeArrowheads="1"/>
          </p:cNvSpPr>
          <p:nvPr>
            <p:ph type="body" idx="1"/>
          </p:nvPr>
        </p:nvSpPr>
        <p:spPr bwMode="auto">
          <a:xfrm>
            <a:off x="457200" y="4445000"/>
            <a:ext cx="8229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n-US">
                <a:sym typeface="Verdana" pitchFamily="34" charset="0"/>
              </a:rPr>
              <a:t>Click to edit Master text styles</a:t>
            </a:r>
          </a:p>
          <a:p>
            <a:pPr lvl="1"/>
            <a:r>
              <a:rPr lang="en-US" altLang="en-US">
                <a:sym typeface="Verdana" pitchFamily="34" charset="0"/>
              </a:rPr>
              <a:t>Second level</a:t>
            </a:r>
          </a:p>
          <a:p>
            <a:pPr lvl="2"/>
            <a:r>
              <a:rPr lang="en-US" altLang="en-US">
                <a:sym typeface="Verdana" pitchFamily="34" charset="0"/>
              </a:rPr>
              <a:t>Third level</a:t>
            </a:r>
          </a:p>
          <a:p>
            <a:pPr lvl="3"/>
            <a:r>
              <a:rPr lang="en-US" altLang="en-US">
                <a:sym typeface="Verdana" pitchFamily="34" charset="0"/>
              </a:rPr>
              <a:t>Fourth level</a:t>
            </a:r>
          </a:p>
          <a:p>
            <a:pPr lvl="4"/>
            <a:r>
              <a:rPr lang="en-US" altLang="en-US">
                <a:sym typeface="Verdana" pitchFamily="34" charset="0"/>
              </a:rPr>
              <a:t>Fifth level</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hf hdr="0" ftr="0" dt="0"/>
  <p:txStyles>
    <p:titleStyle>
      <a:lvl1pPr marL="39688" algn="l" rtl="0" eaLnBrk="0" fontAlgn="base" hangingPunct="0">
        <a:spcBef>
          <a:spcPct val="0"/>
        </a:spcBef>
        <a:spcAft>
          <a:spcPct val="0"/>
        </a:spcAft>
        <a:defRPr sz="3000">
          <a:solidFill>
            <a:schemeClr val="tx1"/>
          </a:solidFill>
          <a:latin typeface="+mj-lt"/>
          <a:ea typeface="+mj-ea"/>
          <a:cs typeface="+mj-cs"/>
          <a:sym typeface="Verdana" pitchFamily="34" charset="0"/>
        </a:defRPr>
      </a:lvl1pPr>
      <a:lvl2pPr marL="39688" algn="l" rtl="0" eaLnBrk="0" fontAlgn="base" hangingPunct="0">
        <a:spcBef>
          <a:spcPct val="0"/>
        </a:spcBef>
        <a:spcAft>
          <a:spcPct val="0"/>
        </a:spcAft>
        <a:defRPr sz="3000">
          <a:solidFill>
            <a:schemeClr val="tx1"/>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chemeClr val="tx1"/>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chemeClr val="tx1"/>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chemeClr val="tx1"/>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chemeClr val="tx1"/>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chemeClr val="tx1"/>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chemeClr val="tx1"/>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chemeClr val="tx1"/>
          </a:solidFill>
          <a:latin typeface="Verdana" charset="0"/>
          <a:ea typeface="ヒラギノ角ゴ ProN W3" charset="0"/>
          <a:cs typeface="ヒラギノ角ゴ ProN W3" charset="0"/>
          <a:sym typeface="Verdana" charset="0"/>
        </a:defRPr>
      </a:lvl9pPr>
    </p:titleStyle>
    <p:bodyStyle>
      <a:lvl1pPr marL="63500" indent="-63500" algn="l" rtl="0" eaLnBrk="0" fontAlgn="base" hangingPunct="0">
        <a:spcBef>
          <a:spcPts val="600"/>
        </a:spcBef>
        <a:spcAft>
          <a:spcPct val="0"/>
        </a:spcAft>
        <a:defRPr sz="2400">
          <a:solidFill>
            <a:schemeClr val="tx1"/>
          </a:solidFill>
          <a:latin typeface="+mn-lt"/>
          <a:ea typeface="+mn-ea"/>
          <a:cs typeface="+mn-cs"/>
          <a:sym typeface="Verdana" pitchFamily="34" charset="0"/>
        </a:defRPr>
      </a:lvl1pPr>
      <a:lvl2pPr marL="63500" indent="-63500" algn="l" rtl="0" eaLnBrk="0" fontAlgn="base" hangingPunct="0">
        <a:spcBef>
          <a:spcPts val="500"/>
        </a:spcBef>
        <a:spcAft>
          <a:spcPct val="0"/>
        </a:spcAft>
        <a:defRPr sz="2400">
          <a:solidFill>
            <a:schemeClr val="tx1"/>
          </a:solidFill>
          <a:latin typeface="+mn-lt"/>
          <a:ea typeface="+mn-ea"/>
          <a:cs typeface="+mn-cs"/>
          <a:sym typeface="Verdana" pitchFamily="34" charset="0"/>
        </a:defRPr>
      </a:lvl2pPr>
      <a:lvl3pPr marL="63500" indent="-63500" algn="l" rtl="0" eaLnBrk="0" fontAlgn="base" hangingPunct="0">
        <a:spcBef>
          <a:spcPts val="600"/>
        </a:spcBef>
        <a:spcAft>
          <a:spcPct val="0"/>
        </a:spcAft>
        <a:defRPr sz="2400">
          <a:solidFill>
            <a:schemeClr val="tx1"/>
          </a:solidFill>
          <a:latin typeface="+mn-lt"/>
          <a:ea typeface="+mn-ea"/>
          <a:cs typeface="+mn-cs"/>
          <a:sym typeface="Verdana" pitchFamily="34" charset="0"/>
        </a:defRPr>
      </a:lvl3pPr>
      <a:lvl4pPr marL="63500" indent="-63500" algn="l" rtl="0" eaLnBrk="0" fontAlgn="base" hangingPunct="0">
        <a:spcBef>
          <a:spcPts val="400"/>
        </a:spcBef>
        <a:spcAft>
          <a:spcPct val="0"/>
        </a:spcAft>
        <a:defRPr sz="2400">
          <a:solidFill>
            <a:schemeClr val="tx1"/>
          </a:solidFill>
          <a:latin typeface="+mn-lt"/>
          <a:ea typeface="+mn-ea"/>
          <a:cs typeface="+mn-cs"/>
          <a:sym typeface="Verdana" pitchFamily="34" charset="0"/>
        </a:defRPr>
      </a:lvl4pPr>
      <a:lvl5pPr marL="63500" indent="-63500" algn="l" rtl="0" eaLnBrk="0" fontAlgn="base" hangingPunct="0">
        <a:spcBef>
          <a:spcPts val="400"/>
        </a:spcBef>
        <a:spcAft>
          <a:spcPct val="0"/>
        </a:spcAft>
        <a:defRPr sz="2400">
          <a:solidFill>
            <a:schemeClr val="tx1"/>
          </a:solidFill>
          <a:latin typeface="+mn-lt"/>
          <a:ea typeface="+mn-ea"/>
          <a:cs typeface="+mn-cs"/>
          <a:sym typeface="Verdana" pitchFamily="34" charset="0"/>
        </a:defRPr>
      </a:lvl5pPr>
      <a:lvl6pPr marL="520700" indent="-63500" algn="l" rtl="0" fontAlgn="base">
        <a:spcBef>
          <a:spcPts val="400"/>
        </a:spcBef>
        <a:spcAft>
          <a:spcPct val="0"/>
        </a:spcAft>
        <a:defRPr sz="2400">
          <a:solidFill>
            <a:schemeClr val="tx1"/>
          </a:solidFill>
          <a:latin typeface="+mn-lt"/>
          <a:ea typeface="+mn-ea"/>
          <a:cs typeface="+mn-cs"/>
          <a:sym typeface="Verdana" charset="0"/>
        </a:defRPr>
      </a:lvl6pPr>
      <a:lvl7pPr marL="977900" indent="-63500" algn="l" rtl="0" fontAlgn="base">
        <a:spcBef>
          <a:spcPts val="400"/>
        </a:spcBef>
        <a:spcAft>
          <a:spcPct val="0"/>
        </a:spcAft>
        <a:defRPr sz="2400">
          <a:solidFill>
            <a:schemeClr val="tx1"/>
          </a:solidFill>
          <a:latin typeface="+mn-lt"/>
          <a:ea typeface="+mn-ea"/>
          <a:cs typeface="+mn-cs"/>
          <a:sym typeface="Verdana" charset="0"/>
        </a:defRPr>
      </a:lvl7pPr>
      <a:lvl8pPr marL="1435100" indent="-63500" algn="l" rtl="0" fontAlgn="base">
        <a:spcBef>
          <a:spcPts val="400"/>
        </a:spcBef>
        <a:spcAft>
          <a:spcPct val="0"/>
        </a:spcAft>
        <a:defRPr sz="2400">
          <a:solidFill>
            <a:schemeClr val="tx1"/>
          </a:solidFill>
          <a:latin typeface="+mn-lt"/>
          <a:ea typeface="+mn-ea"/>
          <a:cs typeface="+mn-cs"/>
          <a:sym typeface="Verdana" charset="0"/>
        </a:defRPr>
      </a:lvl8pPr>
      <a:lvl9pPr marL="1892300" indent="-63500" algn="l" rtl="0" fontAlgn="base">
        <a:spcBef>
          <a:spcPts val="400"/>
        </a:spcBef>
        <a:spcAft>
          <a:spcPct val="0"/>
        </a:spcAft>
        <a:defRPr sz="24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788400" y="6661150"/>
            <a:ext cx="166688" cy="152400"/>
          </a:xfrm>
          <a:prstGeom prst="rect">
            <a:avLst/>
          </a:prstGeom>
          <a:noFill/>
          <a:ln>
            <a:noFill/>
          </a:ln>
          <a:effectLst/>
        </p:spPr>
        <p:txBody>
          <a:bodyPr vert="horz" wrap="none" lIns="91440" tIns="45720" rIns="91440" bIns="45720" numCol="1" anchor="ctr" anchorCtr="0" compatLnSpc="1">
            <a:prstTxWarp prst="textNoShape">
              <a:avLst/>
            </a:prstTxWarp>
          </a:bodyPr>
          <a:lstStyle>
            <a:lvl1pPr algn="ctr">
              <a:defRPr sz="1100">
                <a:solidFill>
                  <a:srgbClr val="FFFFFF"/>
                </a:solidFill>
                <a:latin typeface="Arial" charset="0"/>
                <a:ea typeface="ヒラギノ角ゴ ProN W3" charset="0"/>
                <a:cs typeface="Arial" charset="0"/>
                <a:sym typeface="Arial" charset="0"/>
              </a:defRPr>
            </a:lvl1pPr>
          </a:lstStyle>
          <a:p>
            <a:pPr>
              <a:defRPr/>
            </a:pPr>
            <a:fld id="{3444E46A-269F-4A01-93AA-E8F8C852B3C9}" type="slidenum">
              <a:rPr lang="en-US" altLang="en-US"/>
              <a:pPr>
                <a:defRPr/>
              </a:pPr>
              <a:t>‹#›</a:t>
            </a:fld>
            <a:endParaRPr lang="en-US" altLang="en-US" dirty="0"/>
          </a:p>
        </p:txBody>
      </p:sp>
      <p:sp>
        <p:nvSpPr>
          <p:cNvPr id="2051" name="Rectangle 2"/>
          <p:cNvSpPr>
            <a:spLocks noGrp="1" noChangeArrowheads="1"/>
          </p:cNvSpPr>
          <p:nvPr>
            <p:ph type="title"/>
          </p:nvPr>
        </p:nvSpPr>
        <p:spPr bwMode="auto">
          <a:xfrm>
            <a:off x="457200" y="46038"/>
            <a:ext cx="662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altLang="en-US">
                <a:sym typeface="Verdana" pitchFamily="34" charset="0"/>
              </a:rPr>
              <a:t>Click to edit Master title style</a:t>
            </a:r>
          </a:p>
        </p:txBody>
      </p:sp>
      <p:sp>
        <p:nvSpPr>
          <p:cNvPr id="2052" name="Rectangle 3"/>
          <p:cNvSpPr>
            <a:spLocks noGrp="1" noChangeArrowheads="1"/>
          </p:cNvSpPr>
          <p:nvPr>
            <p:ph type="body" idx="1"/>
          </p:nvPr>
        </p:nvSpPr>
        <p:spPr bwMode="auto">
          <a:xfrm>
            <a:off x="457200" y="13716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n-US">
                <a:sym typeface="Verdana" pitchFamily="34" charset="0"/>
              </a:rPr>
              <a:t>Click to edit Master text styles</a:t>
            </a:r>
          </a:p>
          <a:p>
            <a:pPr lvl="1"/>
            <a:r>
              <a:rPr lang="en-US" altLang="en-US">
                <a:sym typeface="Verdana" pitchFamily="34" charset="0"/>
              </a:rPr>
              <a:t>Second level</a:t>
            </a:r>
          </a:p>
          <a:p>
            <a:pPr lvl="2"/>
            <a:r>
              <a:rPr lang="en-US" altLang="en-US">
                <a:sym typeface="Verdana" pitchFamily="34" charset="0"/>
              </a:rPr>
              <a:t>Third level</a:t>
            </a:r>
          </a:p>
          <a:p>
            <a:pPr lvl="3"/>
            <a:r>
              <a:rPr lang="en-US" altLang="en-US">
                <a:sym typeface="Verdana" pitchFamily="34" charset="0"/>
              </a:rPr>
              <a:t>Fourth level</a:t>
            </a:r>
          </a:p>
          <a:p>
            <a:pPr lvl="4"/>
            <a:r>
              <a:rPr lang="en-US" altLang="en-US">
                <a:sym typeface="Verdana" pitchFamily="34" charset="0"/>
              </a:rPr>
              <a:t>Fifth level</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708" r:id="rId12"/>
    <p:sldLayoutId id="2147483709" r:id="rId13"/>
  </p:sldLayoutIdLst>
  <p:transition/>
  <p:hf hdr="0" ftr="0" dt="0"/>
  <p:txStyles>
    <p:title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p:titleStyle>
    <p:body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318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318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589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462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03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2960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17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8750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Text Box 1"/>
          <p:cNvSpPr txBox="1">
            <a:spLocks noGrp="1" noChangeArrowheads="1"/>
          </p:cNvSpPr>
          <p:nvPr>
            <p:ph type="sldNum" sz="quarter" idx="4"/>
          </p:nvPr>
        </p:nvSpPr>
        <p:spPr bwMode="auto">
          <a:xfrm>
            <a:off x="8788400" y="6661150"/>
            <a:ext cx="166688" cy="152400"/>
          </a:xfrm>
          <a:prstGeom prst="rect">
            <a:avLst/>
          </a:prstGeom>
          <a:noFill/>
          <a:ln>
            <a:noFill/>
          </a:ln>
          <a:effectLst/>
        </p:spPr>
        <p:txBody>
          <a:bodyPr vert="horz" wrap="none" lIns="91440" tIns="45720" rIns="91440" bIns="45720" numCol="1" anchor="ctr" anchorCtr="0" compatLnSpc="1">
            <a:prstTxWarp prst="textNoShape">
              <a:avLst/>
            </a:prstTxWarp>
          </a:bodyPr>
          <a:lstStyle>
            <a:lvl1pPr algn="ctr">
              <a:defRPr sz="1100">
                <a:solidFill>
                  <a:srgbClr val="FFFFFF"/>
                </a:solidFill>
                <a:latin typeface="Arial" charset="0"/>
                <a:ea typeface="ヒラギノ角ゴ ProN W3" charset="0"/>
                <a:cs typeface="Arial" charset="0"/>
                <a:sym typeface="Arial" charset="0"/>
              </a:defRPr>
            </a:lvl1pPr>
          </a:lstStyle>
          <a:p>
            <a:pPr>
              <a:defRPr/>
            </a:pPr>
            <a:fld id="{C7A28536-1E21-4DF5-B370-00CEC13D4105}" type="slidenum">
              <a:rPr lang="en-US" altLang="en-US"/>
              <a:pPr>
                <a:defRPr/>
              </a:pPr>
              <a:t>‹#›</a:t>
            </a:fld>
            <a:endParaRPr lang="en-US" altLang="en-US" dirty="0"/>
          </a:p>
        </p:txBody>
      </p:sp>
      <p:sp>
        <p:nvSpPr>
          <p:cNvPr id="3075" name="Rectangle 2"/>
          <p:cNvSpPr>
            <a:spLocks noGrp="1" noChangeArrowheads="1"/>
          </p:cNvSpPr>
          <p:nvPr>
            <p:ph type="title"/>
          </p:nvPr>
        </p:nvSpPr>
        <p:spPr bwMode="auto">
          <a:xfrm>
            <a:off x="457200" y="46038"/>
            <a:ext cx="662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altLang="en-US">
                <a:sym typeface="Verdana" pitchFamily="34" charset="0"/>
              </a:rPr>
              <a:t>Click to edit Master title style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hf hdr="0" ftr="0" dt="0"/>
  <p:txStyles>
    <p:title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p:titleStyle>
    <p:body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826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826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6398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97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542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3011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68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925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16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16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16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16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9pPr>
          </a:lstStyle>
          <a:p>
            <a:pPr eaLnBrk="1" hangingPunct="1">
              <a:defRPr/>
            </a:pPr>
            <a:endParaRPr lang="en-US" altLang="en-US" dirty="0"/>
          </a:p>
        </p:txBody>
      </p:sp>
      <p:sp>
        <p:nvSpPr>
          <p:cNvPr id="2" name="Rectangle 2"/>
          <p:cNvSpPr>
            <a:spLocks/>
          </p:cNvSpPr>
          <p:nvPr/>
        </p:nvSpPr>
        <p:spPr bwMode="auto">
          <a:xfrm>
            <a:off x="127000" y="6661150"/>
            <a:ext cx="4445000" cy="152400"/>
          </a:xfrm>
          <a:prstGeom prst="rect">
            <a:avLst/>
          </a:prstGeom>
          <a:noFill/>
          <a:ln>
            <a:noFill/>
          </a:ln>
        </p:spPr>
        <p:txBody>
          <a:bodyPr lIns="0" tIns="0" rIns="40640" bIns="0" anchor="ctr"/>
          <a:lstStyle>
            <a:lvl1pPr marL="39688">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fontAlgn="base">
              <a:spcBef>
                <a:spcPct val="0"/>
              </a:spcBef>
              <a:spcAft>
                <a:spcPct val="0"/>
              </a:spcAft>
              <a:defRPr sz="1200">
                <a:solidFill>
                  <a:schemeClr val="tx1"/>
                </a:solidFill>
                <a:latin typeface="Arial" charset="0"/>
              </a:defRPr>
            </a:lvl6pPr>
            <a:lvl7pPr fontAlgn="base">
              <a:spcBef>
                <a:spcPct val="0"/>
              </a:spcBef>
              <a:spcAft>
                <a:spcPct val="0"/>
              </a:spcAft>
              <a:defRPr sz="1200">
                <a:solidFill>
                  <a:schemeClr val="tx1"/>
                </a:solidFill>
                <a:latin typeface="Arial" charset="0"/>
              </a:defRPr>
            </a:lvl7pPr>
            <a:lvl8pPr fontAlgn="base">
              <a:spcBef>
                <a:spcPct val="0"/>
              </a:spcBef>
              <a:spcAft>
                <a:spcPct val="0"/>
              </a:spcAft>
              <a:defRPr sz="1200">
                <a:solidFill>
                  <a:schemeClr val="tx1"/>
                </a:solidFill>
                <a:latin typeface="Arial" charset="0"/>
              </a:defRPr>
            </a:lvl8pPr>
            <a:lvl9pPr fontAlgn="base">
              <a:spcBef>
                <a:spcPct val="0"/>
              </a:spcBef>
              <a:spcAft>
                <a:spcPct val="0"/>
              </a:spcAft>
              <a:defRPr sz="1200">
                <a:solidFill>
                  <a:schemeClr val="tx1"/>
                </a:solidFill>
                <a:latin typeface="Arial" charset="0"/>
              </a:defRPr>
            </a:lvl9pPr>
          </a:lstStyle>
          <a:p>
            <a:pPr>
              <a:defRPr/>
            </a:pPr>
            <a:r>
              <a:rPr lang="en-US" altLang="en-US" sz="1100" dirty="0">
                <a:solidFill>
                  <a:srgbClr val="FFFFFF"/>
                </a:solidFill>
                <a:cs typeface="Arial" charset="0"/>
              </a:rPr>
              <a:t>Copyright © 2017 The Printer Working Group. All rights reserved.</a:t>
            </a:r>
          </a:p>
        </p:txBody>
      </p:sp>
      <p:sp>
        <p:nvSpPr>
          <p:cNvPr id="4100" name="Rectangle 3"/>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6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16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16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16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16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9pPr>
          </a:lstStyle>
          <a:p>
            <a:pPr eaLnBrk="1" hangingPunct="1">
              <a:defRPr/>
            </a:pPr>
            <a:endParaRPr lang="en-US" altLang="en-US" dirty="0"/>
          </a:p>
        </p:txBody>
      </p:sp>
      <p:pic>
        <p:nvPicPr>
          <p:cNvPr id="4101"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5"/>
          <p:cNvSpPr txBox="1">
            <a:spLocks noGrp="1" noChangeArrowheads="1"/>
          </p:cNvSpPr>
          <p:nvPr>
            <p:ph type="sldNum" sz="quarter" idx="4"/>
          </p:nvPr>
        </p:nvSpPr>
        <p:spPr bwMode="auto">
          <a:xfrm>
            <a:off x="8788400" y="6661150"/>
            <a:ext cx="166688" cy="152400"/>
          </a:xfrm>
          <a:prstGeom prst="rect">
            <a:avLst/>
          </a:prstGeom>
          <a:noFill/>
          <a:ln>
            <a:noFill/>
          </a:ln>
          <a:effectLst/>
        </p:spPr>
        <p:txBody>
          <a:bodyPr vert="horz" wrap="none" lIns="91440" tIns="45720" rIns="91440" bIns="45720" numCol="1" anchor="ctr" anchorCtr="0" compatLnSpc="1">
            <a:prstTxWarp prst="textNoShape">
              <a:avLst/>
            </a:prstTxWarp>
          </a:bodyPr>
          <a:lstStyle>
            <a:lvl1pPr algn="ctr">
              <a:defRPr sz="1100">
                <a:solidFill>
                  <a:srgbClr val="FFFFFF"/>
                </a:solidFill>
                <a:latin typeface="Arial" charset="0"/>
                <a:ea typeface="ヒラギノ角ゴ ProN W3" charset="0"/>
                <a:cs typeface="Arial" charset="0"/>
                <a:sym typeface="Arial" charset="0"/>
              </a:defRPr>
            </a:lvl1pPr>
          </a:lstStyle>
          <a:p>
            <a:pPr>
              <a:defRPr/>
            </a:pPr>
            <a:fld id="{5267F662-8393-4B57-BA74-4E055FCC31AF}" type="slidenum">
              <a:rPr lang="en-US" altLang="en-US"/>
              <a:pPr>
                <a:defRPr/>
              </a:pPr>
              <a:t>‹#›</a:t>
            </a:fld>
            <a:endParaRPr lang="en-US" altLang="en-US" dirty="0"/>
          </a:p>
        </p:txBody>
      </p:sp>
      <p:sp>
        <p:nvSpPr>
          <p:cNvPr id="4103" name="Rectangle 6"/>
          <p:cNvSpPr>
            <a:spLocks noGrp="1" noChangeArrowheads="1"/>
          </p:cNvSpPr>
          <p:nvPr>
            <p:ph type="title"/>
          </p:nvPr>
        </p:nvSpPr>
        <p:spPr bwMode="auto">
          <a:xfrm>
            <a:off x="457200" y="46038"/>
            <a:ext cx="662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altLang="en-US">
                <a:sym typeface="Verdana" pitchFamily="34" charset="0"/>
              </a:rPr>
              <a:t>Click to edit Master title style</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hf hdr="0" ftr="0" dt="0"/>
  <p:txStyles>
    <p:title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p:titleStyle>
    <p:body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826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826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6398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97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542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3011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68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925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16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16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16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16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9pPr>
          </a:lstStyle>
          <a:p>
            <a:pPr eaLnBrk="1" hangingPunct="1">
              <a:defRPr/>
            </a:pPr>
            <a:endParaRPr lang="en-US" altLang="en-US" dirty="0"/>
          </a:p>
        </p:txBody>
      </p:sp>
      <p:sp>
        <p:nvSpPr>
          <p:cNvPr id="2" name="Rectangle 2"/>
          <p:cNvSpPr>
            <a:spLocks/>
          </p:cNvSpPr>
          <p:nvPr/>
        </p:nvSpPr>
        <p:spPr bwMode="auto">
          <a:xfrm>
            <a:off x="127000" y="6661150"/>
            <a:ext cx="4445000" cy="152400"/>
          </a:xfrm>
          <a:prstGeom prst="rect">
            <a:avLst/>
          </a:prstGeom>
          <a:noFill/>
          <a:ln>
            <a:noFill/>
          </a:ln>
        </p:spPr>
        <p:txBody>
          <a:bodyPr lIns="0" tIns="0" rIns="40640" bIns="0" anchor="ctr"/>
          <a:lstStyle>
            <a:lvl1pPr marL="39688">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fontAlgn="base">
              <a:spcBef>
                <a:spcPct val="0"/>
              </a:spcBef>
              <a:spcAft>
                <a:spcPct val="0"/>
              </a:spcAft>
              <a:defRPr sz="1200">
                <a:solidFill>
                  <a:schemeClr val="tx1"/>
                </a:solidFill>
                <a:latin typeface="Arial" charset="0"/>
              </a:defRPr>
            </a:lvl6pPr>
            <a:lvl7pPr fontAlgn="base">
              <a:spcBef>
                <a:spcPct val="0"/>
              </a:spcBef>
              <a:spcAft>
                <a:spcPct val="0"/>
              </a:spcAft>
              <a:defRPr sz="1200">
                <a:solidFill>
                  <a:schemeClr val="tx1"/>
                </a:solidFill>
                <a:latin typeface="Arial" charset="0"/>
              </a:defRPr>
            </a:lvl7pPr>
            <a:lvl8pPr fontAlgn="base">
              <a:spcBef>
                <a:spcPct val="0"/>
              </a:spcBef>
              <a:spcAft>
                <a:spcPct val="0"/>
              </a:spcAft>
              <a:defRPr sz="1200">
                <a:solidFill>
                  <a:schemeClr val="tx1"/>
                </a:solidFill>
                <a:latin typeface="Arial" charset="0"/>
              </a:defRPr>
            </a:lvl8pPr>
            <a:lvl9pPr fontAlgn="base">
              <a:spcBef>
                <a:spcPct val="0"/>
              </a:spcBef>
              <a:spcAft>
                <a:spcPct val="0"/>
              </a:spcAft>
              <a:defRPr sz="1200">
                <a:solidFill>
                  <a:schemeClr val="tx1"/>
                </a:solidFill>
                <a:latin typeface="Arial" charset="0"/>
              </a:defRPr>
            </a:lvl9pPr>
          </a:lstStyle>
          <a:p>
            <a:pPr>
              <a:defRPr/>
            </a:pPr>
            <a:r>
              <a:rPr lang="en-US" altLang="en-US" sz="1100" dirty="0">
                <a:solidFill>
                  <a:srgbClr val="FFFFFF"/>
                </a:solidFill>
                <a:cs typeface="Arial" charset="0"/>
              </a:rPr>
              <a:t>Copyright © 2017 The Printer Working Group. All rights reserved.</a:t>
            </a:r>
          </a:p>
        </p:txBody>
      </p:sp>
      <p:sp>
        <p:nvSpPr>
          <p:cNvPr id="5124" name="Rectangle 3"/>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6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16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16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16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16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9pPr>
          </a:lstStyle>
          <a:p>
            <a:pPr eaLnBrk="1" hangingPunct="1">
              <a:defRPr/>
            </a:pPr>
            <a:endParaRPr lang="en-US" altLang="en-US" dirty="0"/>
          </a:p>
        </p:txBody>
      </p:sp>
      <p:pic>
        <p:nvPicPr>
          <p:cNvPr id="5125"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5"/>
          <p:cNvSpPr txBox="1">
            <a:spLocks noGrp="1" noChangeArrowheads="1"/>
          </p:cNvSpPr>
          <p:nvPr>
            <p:ph type="sldNum" sz="quarter" idx="4"/>
          </p:nvPr>
        </p:nvSpPr>
        <p:spPr bwMode="auto">
          <a:xfrm>
            <a:off x="8788400" y="6661150"/>
            <a:ext cx="166688" cy="152400"/>
          </a:xfrm>
          <a:prstGeom prst="rect">
            <a:avLst/>
          </a:prstGeom>
          <a:noFill/>
          <a:ln>
            <a:noFill/>
          </a:ln>
          <a:effectLst/>
        </p:spPr>
        <p:txBody>
          <a:bodyPr vert="horz" wrap="none" lIns="91440" tIns="45720" rIns="91440" bIns="45720" numCol="1" anchor="ctr" anchorCtr="0" compatLnSpc="1">
            <a:prstTxWarp prst="textNoShape">
              <a:avLst/>
            </a:prstTxWarp>
          </a:bodyPr>
          <a:lstStyle>
            <a:lvl1pPr algn="ctr">
              <a:defRPr sz="1100">
                <a:solidFill>
                  <a:srgbClr val="FFFFFF"/>
                </a:solidFill>
                <a:latin typeface="Arial" charset="0"/>
                <a:ea typeface="ヒラギノ角ゴ ProN W3" charset="0"/>
                <a:cs typeface="Arial" charset="0"/>
                <a:sym typeface="Arial" charset="0"/>
              </a:defRPr>
            </a:lvl1pPr>
          </a:lstStyle>
          <a:p>
            <a:pPr>
              <a:defRPr/>
            </a:pPr>
            <a:fld id="{AF860B47-F9B5-4C3E-8D4D-905CDE2BFA4B}" type="slidenum">
              <a:rPr lang="en-US" altLang="en-US"/>
              <a:pPr>
                <a:defRPr/>
              </a:pPr>
              <a:t>‹#›</a:t>
            </a:fld>
            <a:endParaRPr lang="en-US" altLang="en-US" dirty="0"/>
          </a:p>
        </p:txBody>
      </p:sp>
      <p:sp>
        <p:nvSpPr>
          <p:cNvPr id="5127" name="Rectangle 6"/>
          <p:cNvSpPr>
            <a:spLocks noGrp="1" noChangeArrowheads="1"/>
          </p:cNvSpPr>
          <p:nvPr>
            <p:ph type="title"/>
          </p:nvPr>
        </p:nvSpPr>
        <p:spPr bwMode="auto">
          <a:xfrm>
            <a:off x="457200" y="46038"/>
            <a:ext cx="662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altLang="en-US">
                <a:sym typeface="Verdana" pitchFamily="34" charset="0"/>
              </a:rPr>
              <a:t>Click to edit Master title style</a:t>
            </a:r>
          </a:p>
        </p:txBody>
      </p:sp>
      <p:sp>
        <p:nvSpPr>
          <p:cNvPr id="5128" name="Rectangle 7"/>
          <p:cNvSpPr>
            <a:spLocks noGrp="1" noChangeArrowheads="1"/>
          </p:cNvSpPr>
          <p:nvPr>
            <p:ph type="body" idx="1"/>
          </p:nvPr>
        </p:nvSpPr>
        <p:spPr bwMode="auto">
          <a:xfrm>
            <a:off x="457200" y="1371600"/>
            <a:ext cx="8128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n-US">
                <a:sym typeface="Verdana" pitchFamily="34" charset="0"/>
              </a:rPr>
              <a:t>Click to edit Master text styles</a:t>
            </a:r>
          </a:p>
          <a:p>
            <a:pPr lvl="1"/>
            <a:r>
              <a:rPr lang="en-US" altLang="en-US">
                <a:sym typeface="Verdana" pitchFamily="34" charset="0"/>
              </a:rPr>
              <a:t>Second level</a:t>
            </a:r>
          </a:p>
          <a:p>
            <a:pPr lvl="2"/>
            <a:r>
              <a:rPr lang="en-US" altLang="en-US">
                <a:sym typeface="Verdana" pitchFamily="34" charset="0"/>
              </a:rPr>
              <a:t>Third level</a:t>
            </a:r>
          </a:p>
          <a:p>
            <a:pPr lvl="3"/>
            <a:r>
              <a:rPr lang="en-US" altLang="en-US">
                <a:sym typeface="Verdana" pitchFamily="34" charset="0"/>
              </a:rPr>
              <a:t>Fourth level</a:t>
            </a:r>
          </a:p>
          <a:p>
            <a:pPr lvl="4"/>
            <a:r>
              <a:rPr lang="en-US" altLang="en-US">
                <a:sym typeface="Verdana" pitchFamily="34" charset="0"/>
              </a:rPr>
              <a:t>Fifth level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hf hdr="0" ftr="0" dt="0"/>
  <p:txStyles>
    <p:title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p:titleStyle>
    <p:body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318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318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589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462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03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2960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17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8750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5.bin"/></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5.bin"/></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csrc.nist.gov/publications/fips/fips180-4/fips-180-4.pdf"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nvlpubs.nist.gov/nistpubs/FIPS/NIST.FIPS.186-4.pdf" TargetMode="External"/><Relationship Id="rId5" Type="http://schemas.openxmlformats.org/officeDocument/2006/relationships/hyperlink" Target="http://csrc.nist.gov/groups/ST/toolkit/documents/SP800-56Arev1_3-8-07.pdf" TargetMode="External"/><Relationship Id="rId4" Type="http://schemas.openxmlformats.org/officeDocument/2006/relationships/hyperlink" Target="http://csrc.nist.gov/publications/fips/fips197/fips-197.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fld id="{908E4DB2-B778-49DB-850A-C993C9957476}" type="slidenum">
              <a:rPr lang="en-US" altLang="en-US" sz="1100" smtClean="0">
                <a:solidFill>
                  <a:srgbClr val="FFFFFF"/>
                </a:solidFill>
                <a:latin typeface="Arial" charset="0"/>
                <a:cs typeface="Arial" charset="0"/>
                <a:sym typeface="Arial" charset="0"/>
              </a:rPr>
              <a:pPr eaLnBrk="1" hangingPunct="1">
                <a:spcBef>
                  <a:spcPct val="0"/>
                </a:spcBef>
              </a:pPr>
              <a:t>1</a:t>
            </a:fld>
            <a:endParaRPr lang="en-US" altLang="en-US" sz="1100" dirty="0">
              <a:solidFill>
                <a:srgbClr val="FFFFFF"/>
              </a:solidFill>
              <a:latin typeface="Arial" charset="0"/>
              <a:cs typeface="Arial" charset="0"/>
              <a:sym typeface="Arial" charset="0"/>
            </a:endParaRPr>
          </a:p>
        </p:txBody>
      </p:sp>
      <p:sp>
        <p:nvSpPr>
          <p:cNvPr id="6147" name="Rectangle 1"/>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endParaRPr lang="en-US" altLang="en-US" sz="1600" dirty="0">
              <a:solidFill>
                <a:srgbClr val="000000"/>
              </a:solidFill>
              <a:latin typeface="Arial" charset="0"/>
              <a:sym typeface="Arial" charset="0"/>
            </a:endParaRPr>
          </a:p>
        </p:txBody>
      </p:sp>
      <p:sp>
        <p:nvSpPr>
          <p:cNvPr id="6148" name="Rectangle 2"/>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r>
              <a:rPr lang="en-US" altLang="en-US" sz="1100" dirty="0">
                <a:solidFill>
                  <a:srgbClr val="FFFFFF"/>
                </a:solidFill>
                <a:latin typeface="Arial" charset="0"/>
                <a:cs typeface="Arial" charset="0"/>
                <a:sym typeface="Arial" charset="0"/>
              </a:rPr>
              <a:t>Copyright © 2024 The Printer Working Group. All rights reserved.</a:t>
            </a:r>
          </a:p>
        </p:txBody>
      </p:sp>
      <p:sp>
        <p:nvSpPr>
          <p:cNvPr id="6149" name="Rectangle 3"/>
          <p:cNvSpPr>
            <a:spLocks/>
          </p:cNvSpPr>
          <p:nvPr/>
        </p:nvSpPr>
        <p:spPr bwMode="auto">
          <a:xfrm>
            <a:off x="419100" y="2565400"/>
            <a:ext cx="59118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9688"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r>
              <a:rPr lang="en-US" altLang="en-US" sz="3600" dirty="0">
                <a:solidFill>
                  <a:srgbClr val="4B5AA8"/>
                </a:solidFill>
                <a:latin typeface="Arial Bold" charset="0"/>
                <a:cs typeface="Arial Bold" charset="0"/>
                <a:sym typeface="Arial Bold" charset="0"/>
              </a:rPr>
              <a:t>The Printer Working Group</a:t>
            </a:r>
          </a:p>
        </p:txBody>
      </p:sp>
      <p:pic>
        <p:nvPicPr>
          <p:cNvPr id="61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19050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51" name="Rectangle 5"/>
          <p:cNvSpPr>
            <a:spLocks noGrp="1" noChangeArrowheads="1"/>
          </p:cNvSpPr>
          <p:nvPr>
            <p:ph type="title"/>
          </p:nvPr>
        </p:nvSpPr>
        <p:spPr/>
        <p:txBody>
          <a:bodyPr rIns="132080"/>
          <a:lstStyle/>
          <a:p>
            <a:pPr eaLnBrk="1" hangingPunct="1"/>
            <a:r>
              <a:rPr lang="en-US" altLang="en-US" dirty="0"/>
              <a:t>Imaging Device Security</a:t>
            </a:r>
          </a:p>
        </p:txBody>
      </p:sp>
      <p:sp>
        <p:nvSpPr>
          <p:cNvPr id="6152" name="Rectangle 6"/>
          <p:cNvSpPr>
            <a:spLocks noGrp="1" noChangeArrowheads="1"/>
          </p:cNvSpPr>
          <p:nvPr>
            <p:ph type="body" idx="1"/>
          </p:nvPr>
        </p:nvSpPr>
        <p:spPr/>
        <p:txBody>
          <a:bodyPr rIns="132080"/>
          <a:lstStyle/>
          <a:p>
            <a:pPr marL="0" indent="0" eaLnBrk="1" hangingPunct="1"/>
            <a:r>
              <a:rPr lang="en-US" altLang="en-US" dirty="0"/>
              <a:t>November 13, 2024</a:t>
            </a:r>
          </a:p>
          <a:p>
            <a:pPr marL="0" indent="0" eaLnBrk="1" hangingPunct="1"/>
            <a:r>
              <a:rPr lang="en-US" altLang="en-US" dirty="0"/>
              <a:t>PWG August 2024 Virtual Face-to-Face</a:t>
            </a:r>
          </a:p>
        </p:txBody>
      </p:sp>
      <p:sp>
        <p:nvSpPr>
          <p:cNvPr id="6153"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pPr>
            <a:fld id="{ED2F2A0C-ED1C-40C7-922A-27D244B1916C}" type="slidenum">
              <a:rPr lang="en-US" altLang="en-US" sz="1100">
                <a:solidFill>
                  <a:srgbClr val="FFFFFF"/>
                </a:solidFill>
                <a:latin typeface="Arial" charset="0"/>
                <a:cs typeface="Arial" charset="0"/>
                <a:sym typeface="Arial" charset="0"/>
              </a:rPr>
              <a:pPr algn="ctr" eaLnBrk="1" hangingPunct="1">
                <a:spcBef>
                  <a:spcPct val="0"/>
                </a:spcBef>
              </a:pPr>
              <a:t>1</a:t>
            </a:fld>
            <a:endParaRPr lang="en-US" altLang="en-US" sz="1100" dirty="0">
              <a:solidFill>
                <a:srgbClr val="FFFFFF"/>
              </a:solidFill>
              <a:latin typeface="Arial" charset="0"/>
              <a:cs typeface="Arial" charset="0"/>
              <a:sym typeface="Arial"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10</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p:cNvSpPr>
            <a:spLocks noGrp="1" noChangeArrowheads="1"/>
          </p:cNvSpPr>
          <p:nvPr>
            <p:ph type="title"/>
          </p:nvPr>
        </p:nvSpPr>
        <p:spPr>
          <a:xfrm>
            <a:off x="89678" y="63500"/>
            <a:ext cx="8039100" cy="1016000"/>
          </a:xfrm>
        </p:spPr>
        <p:txBody>
          <a:bodyPr rIns="132080"/>
          <a:lstStyle/>
          <a:p>
            <a:pPr marL="0" marR="0" lvl="0" indent="0"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lang="en-US" sz="2800" i="0" dirty="0">
                <a:solidFill>
                  <a:schemeClr val="bg1"/>
                </a:solidFill>
                <a:effectLst/>
              </a:rPr>
              <a:t>Commercial National Security Algorithm (CNSA) Suite 2.0 Algorithms</a:t>
            </a:r>
            <a:endParaRPr lang="en-US" altLang="en-US" sz="2800" dirty="0">
              <a:solidFill>
                <a:schemeClr val="bg1"/>
              </a:solidFill>
              <a:latin typeface="+mn-lt"/>
            </a:endParaRP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10</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aphicFrame>
        <p:nvGraphicFramePr>
          <p:cNvPr id="3" name="Table 2">
            <a:extLst>
              <a:ext uri="{FF2B5EF4-FFF2-40B4-BE49-F238E27FC236}">
                <a16:creationId xmlns:a16="http://schemas.microsoft.com/office/drawing/2014/main" id="{E754EB4B-300C-1E5C-B1DC-75B120E67B90}"/>
              </a:ext>
            </a:extLst>
          </p:cNvPr>
          <p:cNvGraphicFramePr>
            <a:graphicFrameLocks noGrp="1"/>
          </p:cNvGraphicFramePr>
          <p:nvPr/>
        </p:nvGraphicFramePr>
        <p:xfrm>
          <a:off x="152400" y="1206500"/>
          <a:ext cx="8802688" cy="5196840"/>
        </p:xfrm>
        <a:graphic>
          <a:graphicData uri="http://schemas.openxmlformats.org/drawingml/2006/table">
            <a:tbl>
              <a:tblPr/>
              <a:tblGrid>
                <a:gridCol w="2202616">
                  <a:extLst>
                    <a:ext uri="{9D8B030D-6E8A-4147-A177-3AD203B41FA5}">
                      <a16:colId xmlns:a16="http://schemas.microsoft.com/office/drawing/2014/main" val="2895344833"/>
                    </a:ext>
                  </a:extLst>
                </a:gridCol>
                <a:gridCol w="2200024">
                  <a:extLst>
                    <a:ext uri="{9D8B030D-6E8A-4147-A177-3AD203B41FA5}">
                      <a16:colId xmlns:a16="http://schemas.microsoft.com/office/drawing/2014/main" val="2980260613"/>
                    </a:ext>
                  </a:extLst>
                </a:gridCol>
                <a:gridCol w="2200024">
                  <a:extLst>
                    <a:ext uri="{9D8B030D-6E8A-4147-A177-3AD203B41FA5}">
                      <a16:colId xmlns:a16="http://schemas.microsoft.com/office/drawing/2014/main" val="2115136270"/>
                    </a:ext>
                  </a:extLst>
                </a:gridCol>
                <a:gridCol w="2200024">
                  <a:extLst>
                    <a:ext uri="{9D8B030D-6E8A-4147-A177-3AD203B41FA5}">
                      <a16:colId xmlns:a16="http://schemas.microsoft.com/office/drawing/2014/main" val="859181959"/>
                    </a:ext>
                  </a:extLst>
                </a:gridCol>
              </a:tblGrid>
              <a:tr h="0">
                <a:tc>
                  <a:txBody>
                    <a:bodyPr/>
                    <a:lstStyle/>
                    <a:p>
                      <a:r>
                        <a:rPr lang="en-US" sz="1300" b="1" i="0" dirty="0">
                          <a:solidFill>
                            <a:schemeClr val="tx1"/>
                          </a:solidFill>
                          <a:effectLst/>
                          <a:latin typeface="+mn-lt"/>
                        </a:rPr>
                        <a:t>Algorithm</a:t>
                      </a:r>
                      <a:r>
                        <a:rPr lang="en-US" sz="1300" b="1" i="0" dirty="0">
                          <a:solidFill>
                            <a:srgbClr val="E9EAEB"/>
                          </a:solidFill>
                          <a:effectLst/>
                          <a:latin typeface="+mn-lt"/>
                        </a:rPr>
                        <a:t> </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1" i="0" dirty="0">
                          <a:solidFill>
                            <a:schemeClr val="tx1"/>
                          </a:solidFill>
                          <a:effectLst/>
                          <a:latin typeface="+mn-lt"/>
                        </a:rPr>
                        <a:t>Function</a:t>
                      </a:r>
                      <a:r>
                        <a:rPr lang="en-US" sz="1300" b="1" i="0" dirty="0">
                          <a:solidFill>
                            <a:srgbClr val="E9EAEB"/>
                          </a:solidFill>
                          <a:effectLst/>
                          <a:latin typeface="+mn-lt"/>
                        </a:rPr>
                        <a:t> </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1" i="0" dirty="0">
                          <a:solidFill>
                            <a:schemeClr val="tx1"/>
                          </a:solidFill>
                          <a:effectLst/>
                          <a:latin typeface="+mn-lt"/>
                        </a:rPr>
                        <a:t>Specification</a:t>
                      </a:r>
                      <a:r>
                        <a:rPr lang="en-US" sz="1300" b="1" i="0" dirty="0">
                          <a:solidFill>
                            <a:srgbClr val="E9EAEB"/>
                          </a:solidFill>
                          <a:effectLst/>
                          <a:latin typeface="+mn-lt"/>
                        </a:rPr>
                        <a:t> </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1" i="0" dirty="0">
                          <a:solidFill>
                            <a:schemeClr val="tx1"/>
                          </a:solidFill>
                          <a:effectLst/>
                          <a:latin typeface="+mn-lt"/>
                        </a:rPr>
                        <a:t>Parameters</a:t>
                      </a:r>
                      <a:endParaRPr lang="en-US" sz="1300" dirty="0">
                        <a:solidFill>
                          <a:schemeClr val="tx1"/>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3094203"/>
                  </a:ext>
                </a:extLst>
              </a:tr>
              <a:tr h="0">
                <a:tc>
                  <a:txBody>
                    <a:bodyPr/>
                    <a:lstStyle/>
                    <a:p>
                      <a:r>
                        <a:rPr lang="en-US" sz="1300" b="0" i="0" dirty="0">
                          <a:solidFill>
                            <a:srgbClr val="000000"/>
                          </a:solidFill>
                          <a:effectLst/>
                          <a:latin typeface="+mn-lt"/>
                        </a:rPr>
                        <a:t>Advanced Encryption</a:t>
                      </a:r>
                      <a:br>
                        <a:rPr lang="en-US" sz="1300" b="0" i="0" dirty="0">
                          <a:solidFill>
                            <a:srgbClr val="000000"/>
                          </a:solidFill>
                          <a:effectLst/>
                          <a:latin typeface="+mn-lt"/>
                        </a:rPr>
                      </a:br>
                      <a:r>
                        <a:rPr lang="en-US" sz="1300" b="0" i="0" dirty="0">
                          <a:solidFill>
                            <a:srgbClr val="000000"/>
                          </a:solidFill>
                          <a:effectLst/>
                          <a:latin typeface="+mn-lt"/>
                        </a:rPr>
                        <a:t>Standard (AES)</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Symmetric block cipher</a:t>
                      </a:r>
                      <a:br>
                        <a:rPr lang="en-US" sz="1300" b="0" i="0" dirty="0">
                          <a:solidFill>
                            <a:srgbClr val="000000"/>
                          </a:solidFill>
                          <a:effectLst/>
                          <a:latin typeface="+mn-lt"/>
                        </a:rPr>
                      </a:br>
                      <a:r>
                        <a:rPr lang="en-US" sz="1300" b="0" i="0" dirty="0">
                          <a:solidFill>
                            <a:srgbClr val="000000"/>
                          </a:solidFill>
                          <a:effectLst/>
                          <a:latin typeface="+mn-lt"/>
                        </a:rPr>
                        <a:t>for information</a:t>
                      </a:r>
                      <a:br>
                        <a:rPr lang="en-US" sz="1300" b="0" i="0" dirty="0">
                          <a:solidFill>
                            <a:srgbClr val="000000"/>
                          </a:solidFill>
                          <a:effectLst/>
                          <a:latin typeface="+mn-lt"/>
                        </a:rPr>
                      </a:br>
                      <a:r>
                        <a:rPr lang="en-US" sz="1300" b="0" i="0" dirty="0">
                          <a:solidFill>
                            <a:srgbClr val="000000"/>
                          </a:solidFill>
                          <a:effectLst/>
                          <a:latin typeface="+mn-lt"/>
                        </a:rPr>
                        <a:t>protection</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563C1"/>
                          </a:solidFill>
                          <a:effectLst/>
                          <a:latin typeface="+mn-lt"/>
                        </a:rPr>
                        <a:t>FIPS PUB 197</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Use 256-bit keys for all</a:t>
                      </a:r>
                      <a:br>
                        <a:rPr lang="en-US" sz="1300" b="0" i="0" dirty="0">
                          <a:solidFill>
                            <a:srgbClr val="000000"/>
                          </a:solidFill>
                          <a:effectLst/>
                          <a:latin typeface="+mn-lt"/>
                        </a:rPr>
                      </a:br>
                      <a:r>
                        <a:rPr lang="en-US" sz="1300" b="0" i="0" dirty="0">
                          <a:solidFill>
                            <a:srgbClr val="000000"/>
                          </a:solidFill>
                          <a:effectLst/>
                          <a:latin typeface="+mn-lt"/>
                        </a:rPr>
                        <a:t>classification levels</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4959639"/>
                  </a:ext>
                </a:extLst>
              </a:tr>
              <a:tr h="0">
                <a:tc>
                  <a:txBody>
                    <a:bodyPr/>
                    <a:lstStyle/>
                    <a:p>
                      <a:r>
                        <a:rPr lang="en-US" sz="1300" b="0" i="0" dirty="0">
                          <a:solidFill>
                            <a:srgbClr val="000000"/>
                          </a:solidFill>
                          <a:effectLst/>
                          <a:latin typeface="+mn-lt"/>
                        </a:rPr>
                        <a:t>CRYSTALS-Kyber</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Asymmetric algorithm</a:t>
                      </a:r>
                      <a:br>
                        <a:rPr lang="en-US" sz="1300" b="0" i="0" dirty="0">
                          <a:solidFill>
                            <a:srgbClr val="000000"/>
                          </a:solidFill>
                          <a:effectLst/>
                          <a:latin typeface="+mn-lt"/>
                        </a:rPr>
                      </a:br>
                      <a:r>
                        <a:rPr lang="en-US" sz="1300" b="0" i="0" dirty="0">
                          <a:solidFill>
                            <a:srgbClr val="000000"/>
                          </a:solidFill>
                          <a:effectLst/>
                          <a:latin typeface="+mn-lt"/>
                        </a:rPr>
                        <a:t>for key establishment</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TBD</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Use Level V</a:t>
                      </a:r>
                      <a:br>
                        <a:rPr lang="en-US" sz="1300" b="0" i="0" dirty="0">
                          <a:solidFill>
                            <a:srgbClr val="000000"/>
                          </a:solidFill>
                          <a:effectLst/>
                          <a:latin typeface="+mn-lt"/>
                        </a:rPr>
                      </a:br>
                      <a:r>
                        <a:rPr lang="en-US" sz="1300" b="0" i="0" dirty="0">
                          <a:solidFill>
                            <a:srgbClr val="000000"/>
                          </a:solidFill>
                          <a:effectLst/>
                          <a:latin typeface="+mn-lt"/>
                        </a:rPr>
                        <a:t>parameters for all</a:t>
                      </a:r>
                      <a:br>
                        <a:rPr lang="en-US" sz="1300" b="0" i="0" dirty="0">
                          <a:solidFill>
                            <a:srgbClr val="000000"/>
                          </a:solidFill>
                          <a:effectLst/>
                          <a:latin typeface="+mn-lt"/>
                        </a:rPr>
                      </a:br>
                      <a:r>
                        <a:rPr lang="en-US" sz="1300" b="0" i="0" dirty="0">
                          <a:solidFill>
                            <a:srgbClr val="000000"/>
                          </a:solidFill>
                          <a:effectLst/>
                          <a:latin typeface="+mn-lt"/>
                        </a:rPr>
                        <a:t>classification levels</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5911536"/>
                  </a:ext>
                </a:extLst>
              </a:tr>
              <a:tr h="0">
                <a:tc>
                  <a:txBody>
                    <a:bodyPr/>
                    <a:lstStyle/>
                    <a:p>
                      <a:r>
                        <a:rPr lang="en-US" sz="1300" b="0" i="0" dirty="0">
                          <a:solidFill>
                            <a:srgbClr val="000000"/>
                          </a:solidFill>
                          <a:effectLst/>
                          <a:latin typeface="+mn-lt"/>
                        </a:rPr>
                        <a:t>CRYSTALS-Dilithium</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Asymmetric algorithm</a:t>
                      </a:r>
                      <a:br>
                        <a:rPr lang="en-US" sz="1300" b="0" i="0" dirty="0">
                          <a:solidFill>
                            <a:srgbClr val="000000"/>
                          </a:solidFill>
                          <a:effectLst/>
                          <a:latin typeface="+mn-lt"/>
                        </a:rPr>
                      </a:br>
                      <a:r>
                        <a:rPr lang="en-US" sz="1300" b="0" i="0" dirty="0">
                          <a:solidFill>
                            <a:srgbClr val="000000"/>
                          </a:solidFill>
                          <a:effectLst/>
                          <a:latin typeface="+mn-lt"/>
                        </a:rPr>
                        <a:t>for digital signatures</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TBD</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Use Level V</a:t>
                      </a:r>
                      <a:br>
                        <a:rPr lang="en-US" sz="1300" b="0" i="0" dirty="0">
                          <a:solidFill>
                            <a:srgbClr val="000000"/>
                          </a:solidFill>
                          <a:effectLst/>
                          <a:latin typeface="+mn-lt"/>
                        </a:rPr>
                      </a:br>
                      <a:r>
                        <a:rPr lang="en-US" sz="1300" b="0" i="0" dirty="0">
                          <a:solidFill>
                            <a:srgbClr val="000000"/>
                          </a:solidFill>
                          <a:effectLst/>
                          <a:latin typeface="+mn-lt"/>
                        </a:rPr>
                        <a:t>parameters for all</a:t>
                      </a:r>
                      <a:br>
                        <a:rPr lang="en-US" sz="1300" b="0" i="0" dirty="0">
                          <a:solidFill>
                            <a:srgbClr val="000000"/>
                          </a:solidFill>
                          <a:effectLst/>
                          <a:latin typeface="+mn-lt"/>
                        </a:rPr>
                      </a:br>
                      <a:r>
                        <a:rPr lang="en-US" sz="1300" b="0" i="0" dirty="0">
                          <a:solidFill>
                            <a:srgbClr val="000000"/>
                          </a:solidFill>
                          <a:effectLst/>
                          <a:latin typeface="+mn-lt"/>
                        </a:rPr>
                        <a:t>classification levels</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1764908"/>
                  </a:ext>
                </a:extLst>
              </a:tr>
              <a:tr h="0">
                <a:tc>
                  <a:txBody>
                    <a:bodyPr/>
                    <a:lstStyle/>
                    <a:p>
                      <a:r>
                        <a:rPr lang="en-US" sz="1300" b="0" i="0" dirty="0">
                          <a:solidFill>
                            <a:srgbClr val="000000"/>
                          </a:solidFill>
                          <a:effectLst/>
                          <a:latin typeface="+mn-lt"/>
                        </a:rPr>
                        <a:t>Secure Hash Algorithm</a:t>
                      </a:r>
                      <a:br>
                        <a:rPr lang="en-US" sz="1300" b="0" i="0" dirty="0">
                          <a:solidFill>
                            <a:srgbClr val="000000"/>
                          </a:solidFill>
                          <a:effectLst/>
                          <a:latin typeface="+mn-lt"/>
                        </a:rPr>
                      </a:br>
                      <a:r>
                        <a:rPr lang="en-US" sz="1300" b="0" i="0" dirty="0">
                          <a:solidFill>
                            <a:srgbClr val="000000"/>
                          </a:solidFill>
                          <a:effectLst/>
                          <a:latin typeface="+mn-lt"/>
                        </a:rPr>
                        <a:t>(SHA)</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Algorithm for</a:t>
                      </a:r>
                      <a:br>
                        <a:rPr lang="en-US" sz="1300" b="0" i="0" dirty="0">
                          <a:solidFill>
                            <a:srgbClr val="000000"/>
                          </a:solidFill>
                          <a:effectLst/>
                          <a:latin typeface="+mn-lt"/>
                        </a:rPr>
                      </a:br>
                      <a:r>
                        <a:rPr lang="en-US" sz="1300" b="0" i="0" dirty="0">
                          <a:solidFill>
                            <a:srgbClr val="000000"/>
                          </a:solidFill>
                          <a:effectLst/>
                          <a:latin typeface="+mn-lt"/>
                        </a:rPr>
                        <a:t>computing a</a:t>
                      </a:r>
                      <a:br>
                        <a:rPr lang="en-US" sz="1300" b="0" i="0" dirty="0">
                          <a:solidFill>
                            <a:srgbClr val="000000"/>
                          </a:solidFill>
                          <a:effectLst/>
                          <a:latin typeface="+mn-lt"/>
                        </a:rPr>
                      </a:br>
                      <a:r>
                        <a:rPr lang="en-US" sz="1300" b="0" i="0" dirty="0">
                          <a:solidFill>
                            <a:srgbClr val="000000"/>
                          </a:solidFill>
                          <a:effectLst/>
                          <a:latin typeface="+mn-lt"/>
                        </a:rPr>
                        <a:t>condensed</a:t>
                      </a:r>
                      <a:br>
                        <a:rPr lang="en-US" sz="1300" b="0" i="0" dirty="0">
                          <a:solidFill>
                            <a:srgbClr val="000000"/>
                          </a:solidFill>
                          <a:effectLst/>
                          <a:latin typeface="+mn-lt"/>
                        </a:rPr>
                      </a:br>
                      <a:r>
                        <a:rPr lang="en-US" sz="1300" b="0" i="0" dirty="0">
                          <a:solidFill>
                            <a:srgbClr val="000000"/>
                          </a:solidFill>
                          <a:effectLst/>
                          <a:latin typeface="+mn-lt"/>
                        </a:rPr>
                        <a:t>representation of</a:t>
                      </a:r>
                      <a:br>
                        <a:rPr lang="en-US" sz="1300" b="0" i="0" dirty="0">
                          <a:solidFill>
                            <a:srgbClr val="000000"/>
                          </a:solidFill>
                          <a:effectLst/>
                          <a:latin typeface="+mn-lt"/>
                        </a:rPr>
                      </a:br>
                      <a:r>
                        <a:rPr lang="en-US" sz="1300" b="0" i="0" dirty="0">
                          <a:solidFill>
                            <a:srgbClr val="000000"/>
                          </a:solidFill>
                          <a:effectLst/>
                          <a:latin typeface="+mn-lt"/>
                        </a:rPr>
                        <a:t>information</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563C1"/>
                          </a:solidFill>
                          <a:effectLst/>
                          <a:latin typeface="+mn-lt"/>
                        </a:rPr>
                        <a:t>FIPS PUB 180-4</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Use SHA-384 or SHA-</a:t>
                      </a:r>
                      <a:br>
                        <a:rPr lang="en-US" sz="1300" b="0" i="0" dirty="0">
                          <a:solidFill>
                            <a:srgbClr val="000000"/>
                          </a:solidFill>
                          <a:effectLst/>
                          <a:latin typeface="+mn-lt"/>
                        </a:rPr>
                      </a:br>
                      <a:r>
                        <a:rPr lang="en-US" sz="1300" b="0" i="0" dirty="0">
                          <a:solidFill>
                            <a:srgbClr val="000000"/>
                          </a:solidFill>
                          <a:effectLst/>
                          <a:latin typeface="+mn-lt"/>
                        </a:rPr>
                        <a:t>512 for all classification</a:t>
                      </a:r>
                      <a:br>
                        <a:rPr lang="en-US" sz="1300" b="0" i="0" dirty="0">
                          <a:solidFill>
                            <a:srgbClr val="000000"/>
                          </a:solidFill>
                          <a:effectLst/>
                          <a:latin typeface="+mn-lt"/>
                        </a:rPr>
                      </a:br>
                      <a:r>
                        <a:rPr lang="en-US" sz="1300" b="0" i="0" dirty="0">
                          <a:solidFill>
                            <a:srgbClr val="000000"/>
                          </a:solidFill>
                          <a:effectLst/>
                          <a:latin typeface="+mn-lt"/>
                        </a:rPr>
                        <a:t>levels</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7850451"/>
                  </a:ext>
                </a:extLst>
              </a:tr>
              <a:tr h="0">
                <a:tc>
                  <a:txBody>
                    <a:bodyPr/>
                    <a:lstStyle/>
                    <a:p>
                      <a:r>
                        <a:rPr lang="en-US" sz="1300" b="0" i="0" dirty="0">
                          <a:solidFill>
                            <a:srgbClr val="000000"/>
                          </a:solidFill>
                          <a:effectLst/>
                          <a:latin typeface="+mn-lt"/>
                        </a:rPr>
                        <a:t>Leighton-Micali</a:t>
                      </a:r>
                      <a:br>
                        <a:rPr lang="en-US" sz="1300" b="0" i="0" dirty="0">
                          <a:solidFill>
                            <a:srgbClr val="000000"/>
                          </a:solidFill>
                          <a:effectLst/>
                          <a:latin typeface="+mn-lt"/>
                        </a:rPr>
                      </a:br>
                      <a:r>
                        <a:rPr lang="en-US" sz="1300" b="0" i="0" dirty="0">
                          <a:solidFill>
                            <a:srgbClr val="000000"/>
                          </a:solidFill>
                          <a:effectLst/>
                          <a:latin typeface="+mn-lt"/>
                        </a:rPr>
                        <a:t>Signature (LMS)</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Asymmetric algorithm</a:t>
                      </a:r>
                      <a:br>
                        <a:rPr lang="en-US" sz="1300" b="0" i="0" dirty="0">
                          <a:solidFill>
                            <a:srgbClr val="000000"/>
                          </a:solidFill>
                          <a:effectLst/>
                          <a:latin typeface="+mn-lt"/>
                        </a:rPr>
                      </a:br>
                      <a:r>
                        <a:rPr lang="en-US" sz="1300" b="0" i="0" dirty="0">
                          <a:solidFill>
                            <a:srgbClr val="000000"/>
                          </a:solidFill>
                          <a:effectLst/>
                          <a:latin typeface="+mn-lt"/>
                        </a:rPr>
                        <a:t>for digitally signing</a:t>
                      </a:r>
                      <a:br>
                        <a:rPr lang="en-US" sz="1300" b="0" i="0" dirty="0">
                          <a:solidFill>
                            <a:srgbClr val="000000"/>
                          </a:solidFill>
                          <a:effectLst/>
                          <a:latin typeface="+mn-lt"/>
                        </a:rPr>
                      </a:br>
                      <a:r>
                        <a:rPr lang="en-US" sz="1300" b="0" i="0" dirty="0">
                          <a:solidFill>
                            <a:srgbClr val="000000"/>
                          </a:solidFill>
                          <a:effectLst/>
                          <a:latin typeface="+mn-lt"/>
                        </a:rPr>
                        <a:t>firmware and software</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563C1"/>
                          </a:solidFill>
                          <a:effectLst/>
                          <a:latin typeface="+mn-lt"/>
                        </a:rPr>
                        <a:t>NIST SP 800-208</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All parameters</a:t>
                      </a:r>
                      <a:br>
                        <a:rPr lang="en-US" sz="1300" b="0" i="0" dirty="0">
                          <a:solidFill>
                            <a:srgbClr val="000000"/>
                          </a:solidFill>
                          <a:effectLst/>
                          <a:latin typeface="+mn-lt"/>
                        </a:rPr>
                      </a:br>
                      <a:r>
                        <a:rPr lang="en-US" sz="1300" b="0" i="0" dirty="0">
                          <a:solidFill>
                            <a:srgbClr val="000000"/>
                          </a:solidFill>
                          <a:effectLst/>
                          <a:latin typeface="+mn-lt"/>
                        </a:rPr>
                        <a:t>approved for all</a:t>
                      </a:r>
                      <a:br>
                        <a:rPr lang="en-US" sz="1300" b="0" i="0" dirty="0">
                          <a:solidFill>
                            <a:srgbClr val="000000"/>
                          </a:solidFill>
                          <a:effectLst/>
                          <a:latin typeface="+mn-lt"/>
                        </a:rPr>
                      </a:br>
                      <a:r>
                        <a:rPr lang="en-US" sz="1300" b="0" i="0" dirty="0">
                          <a:solidFill>
                            <a:srgbClr val="000000"/>
                          </a:solidFill>
                          <a:effectLst/>
                          <a:latin typeface="+mn-lt"/>
                        </a:rPr>
                        <a:t>classification levels</a:t>
                      </a:r>
                      <a:br>
                        <a:rPr lang="en-US" sz="1300" b="0" i="0" dirty="0">
                          <a:solidFill>
                            <a:srgbClr val="000000"/>
                          </a:solidFill>
                          <a:effectLst/>
                          <a:latin typeface="+mn-lt"/>
                        </a:rPr>
                      </a:br>
                      <a:r>
                        <a:rPr lang="en-US" sz="1300" b="0" i="0" dirty="0">
                          <a:solidFill>
                            <a:srgbClr val="000000"/>
                          </a:solidFill>
                          <a:effectLst/>
                          <a:latin typeface="+mn-lt"/>
                        </a:rPr>
                        <a:t>SHA256/192</a:t>
                      </a:r>
                      <a:br>
                        <a:rPr lang="en-US" sz="1300" b="0" i="0" dirty="0">
                          <a:solidFill>
                            <a:srgbClr val="000000"/>
                          </a:solidFill>
                          <a:effectLst/>
                          <a:latin typeface="+mn-lt"/>
                        </a:rPr>
                      </a:br>
                      <a:r>
                        <a:rPr lang="en-US" sz="1300" b="0" i="0" dirty="0">
                          <a:solidFill>
                            <a:srgbClr val="000000"/>
                          </a:solidFill>
                          <a:effectLst/>
                          <a:latin typeface="+mn-lt"/>
                        </a:rPr>
                        <a:t>recommended</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1263290"/>
                  </a:ext>
                </a:extLst>
              </a:tr>
              <a:tr h="0">
                <a:tc>
                  <a:txBody>
                    <a:bodyPr/>
                    <a:lstStyle/>
                    <a:p>
                      <a:r>
                        <a:rPr lang="en-US" sz="1300" b="0" i="0" dirty="0">
                          <a:solidFill>
                            <a:srgbClr val="000000"/>
                          </a:solidFill>
                          <a:effectLst/>
                          <a:latin typeface="+mn-lt"/>
                        </a:rPr>
                        <a:t>Xtended Merkle</a:t>
                      </a:r>
                      <a:br>
                        <a:rPr lang="en-US" sz="1300" b="0" i="0" dirty="0">
                          <a:solidFill>
                            <a:srgbClr val="000000"/>
                          </a:solidFill>
                          <a:effectLst/>
                          <a:latin typeface="+mn-lt"/>
                        </a:rPr>
                      </a:br>
                      <a:r>
                        <a:rPr lang="en-US" sz="1300" b="0" i="0" dirty="0">
                          <a:solidFill>
                            <a:srgbClr val="000000"/>
                          </a:solidFill>
                          <a:effectLst/>
                          <a:latin typeface="+mn-lt"/>
                        </a:rPr>
                        <a:t>Signature Scheme</a:t>
                      </a:r>
                      <a:br>
                        <a:rPr lang="en-US" sz="1300" b="0" i="0" dirty="0">
                          <a:solidFill>
                            <a:srgbClr val="000000"/>
                          </a:solidFill>
                          <a:effectLst/>
                          <a:latin typeface="+mn-lt"/>
                        </a:rPr>
                      </a:br>
                      <a:r>
                        <a:rPr lang="en-US" sz="1300" b="0" i="0" dirty="0">
                          <a:solidFill>
                            <a:srgbClr val="000000"/>
                          </a:solidFill>
                          <a:effectLst/>
                          <a:latin typeface="+mn-lt"/>
                        </a:rPr>
                        <a:t>(XMSS)</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Asymmetric algorithm</a:t>
                      </a:r>
                      <a:br>
                        <a:rPr lang="en-US" sz="1300" b="0" i="0" dirty="0">
                          <a:solidFill>
                            <a:srgbClr val="000000"/>
                          </a:solidFill>
                          <a:effectLst/>
                          <a:latin typeface="+mn-lt"/>
                        </a:rPr>
                      </a:br>
                      <a:r>
                        <a:rPr lang="en-US" sz="1300" b="0" i="0" dirty="0">
                          <a:solidFill>
                            <a:srgbClr val="000000"/>
                          </a:solidFill>
                          <a:effectLst/>
                          <a:latin typeface="+mn-lt"/>
                        </a:rPr>
                        <a:t>for digitally signing</a:t>
                      </a:r>
                      <a:br>
                        <a:rPr lang="en-US" sz="1300" b="0" i="0" dirty="0">
                          <a:solidFill>
                            <a:srgbClr val="000000"/>
                          </a:solidFill>
                          <a:effectLst/>
                          <a:latin typeface="+mn-lt"/>
                        </a:rPr>
                      </a:br>
                      <a:r>
                        <a:rPr lang="en-US" sz="1300" b="0" i="0" dirty="0">
                          <a:solidFill>
                            <a:srgbClr val="000000"/>
                          </a:solidFill>
                          <a:effectLst/>
                          <a:latin typeface="+mn-lt"/>
                        </a:rPr>
                        <a:t>firmware and software</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563C1"/>
                          </a:solidFill>
                          <a:effectLst/>
                          <a:latin typeface="+mn-lt"/>
                        </a:rPr>
                        <a:t>NIST SP 800-208</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b="0" i="0" dirty="0">
                          <a:solidFill>
                            <a:srgbClr val="000000"/>
                          </a:solidFill>
                          <a:effectLst/>
                          <a:latin typeface="+mn-lt"/>
                        </a:rPr>
                        <a:t>All parameters</a:t>
                      </a:r>
                      <a:br>
                        <a:rPr lang="en-US" sz="1300" b="0" i="0" dirty="0">
                          <a:solidFill>
                            <a:srgbClr val="000000"/>
                          </a:solidFill>
                          <a:effectLst/>
                          <a:latin typeface="+mn-lt"/>
                        </a:rPr>
                      </a:br>
                      <a:r>
                        <a:rPr lang="en-US" sz="1300" b="0" i="0" dirty="0">
                          <a:solidFill>
                            <a:srgbClr val="000000"/>
                          </a:solidFill>
                          <a:effectLst/>
                          <a:latin typeface="+mn-lt"/>
                        </a:rPr>
                        <a:t>approved for all</a:t>
                      </a:r>
                      <a:br>
                        <a:rPr lang="en-US" sz="1300" b="0" i="0" dirty="0">
                          <a:solidFill>
                            <a:srgbClr val="000000"/>
                          </a:solidFill>
                          <a:effectLst/>
                          <a:latin typeface="+mn-lt"/>
                        </a:rPr>
                      </a:br>
                      <a:r>
                        <a:rPr lang="en-US" sz="1300" b="0" i="0" dirty="0">
                          <a:solidFill>
                            <a:srgbClr val="000000"/>
                          </a:solidFill>
                          <a:effectLst/>
                          <a:latin typeface="+mn-lt"/>
                        </a:rPr>
                        <a:t>classification levels</a:t>
                      </a:r>
                      <a:endParaRPr lang="en-US" sz="13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7559024"/>
                  </a:ext>
                </a:extLst>
              </a:tr>
            </a:tbl>
          </a:graphicData>
        </a:graphic>
      </p:graphicFrame>
      <p:sp>
        <p:nvSpPr>
          <p:cNvPr id="4" name="Rectangle 1">
            <a:extLst>
              <a:ext uri="{FF2B5EF4-FFF2-40B4-BE49-F238E27FC236}">
                <a16:creationId xmlns:a16="http://schemas.microsoft.com/office/drawing/2014/main" id="{6CCCC54E-A1E9-02D2-9331-6DEB63C31E0E}"/>
              </a:ext>
            </a:extLst>
          </p:cNvPr>
          <p:cNvSpPr>
            <a:spLocks noChangeArrowheads="1"/>
          </p:cNvSpPr>
          <p:nvPr/>
        </p:nvSpPr>
        <p:spPr bwMode="auto">
          <a:xfrm>
            <a:off x="154992" y="883970"/>
            <a:ext cx="132001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120373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98A054-E4D3-32B3-AC61-F057DF2C7EC4}"/>
              </a:ext>
            </a:extLst>
          </p:cNvPr>
          <p:cNvSpPr>
            <a:spLocks noGrp="1"/>
          </p:cNvSpPr>
          <p:nvPr>
            <p:ph type="sldNum" sz="quarter" idx="12"/>
          </p:nvPr>
        </p:nvSpPr>
        <p:spPr/>
        <p:txBody>
          <a:bodyPr/>
          <a:lstStyle/>
          <a:p>
            <a:fld id="{00DE720E-C72B-42F0-AD69-52D60E3C605E}" type="slidenum">
              <a:rPr lang="en-GB" smtClean="0"/>
              <a:t>11</a:t>
            </a:fld>
            <a:endParaRPr lang="en-GB" dirty="0"/>
          </a:p>
        </p:txBody>
      </p:sp>
      <p:graphicFrame>
        <p:nvGraphicFramePr>
          <p:cNvPr id="8" name="Table 2">
            <a:extLst>
              <a:ext uri="{FF2B5EF4-FFF2-40B4-BE49-F238E27FC236}">
                <a16:creationId xmlns:a16="http://schemas.microsoft.com/office/drawing/2014/main" id="{6F2657F3-7C1E-E605-5AEB-8D46B987865B}"/>
              </a:ext>
            </a:extLst>
          </p:cNvPr>
          <p:cNvGraphicFramePr>
            <a:graphicFrameLocks noGrp="1"/>
          </p:cNvGraphicFramePr>
          <p:nvPr/>
        </p:nvGraphicFramePr>
        <p:xfrm>
          <a:off x="457200" y="1656890"/>
          <a:ext cx="8171233" cy="4434948"/>
        </p:xfrm>
        <a:graphic>
          <a:graphicData uri="http://schemas.openxmlformats.org/drawingml/2006/table">
            <a:tbl>
              <a:tblPr firstRow="1" bandRow="1">
                <a:tableStyleId>{5C22544A-7EE6-4342-B048-85BDC9FD1C3A}</a:tableStyleId>
              </a:tblPr>
              <a:tblGrid>
                <a:gridCol w="1691610">
                  <a:extLst>
                    <a:ext uri="{9D8B030D-6E8A-4147-A177-3AD203B41FA5}">
                      <a16:colId xmlns:a16="http://schemas.microsoft.com/office/drawing/2014/main" val="1912124402"/>
                    </a:ext>
                  </a:extLst>
                </a:gridCol>
                <a:gridCol w="6479623">
                  <a:extLst>
                    <a:ext uri="{9D8B030D-6E8A-4147-A177-3AD203B41FA5}">
                      <a16:colId xmlns:a16="http://schemas.microsoft.com/office/drawing/2014/main" val="1347928285"/>
                    </a:ext>
                  </a:extLst>
                </a:gridCol>
              </a:tblGrid>
              <a:tr h="248962">
                <a:tc>
                  <a:txBody>
                    <a:bodyPr/>
                    <a:lstStyle/>
                    <a:p>
                      <a:pPr algn="ctr"/>
                      <a:r>
                        <a:rPr lang="en-US" sz="1200" dirty="0"/>
                        <a:t>Issue #</a:t>
                      </a:r>
                    </a:p>
                  </a:txBody>
                  <a:tcPr marL="68598" marR="68598" marT="34299" marB="34299"/>
                </a:tc>
                <a:tc>
                  <a:txBody>
                    <a:bodyPr/>
                    <a:lstStyle/>
                    <a:p>
                      <a:pPr algn="ctr"/>
                      <a:r>
                        <a:rPr lang="en-US" sz="1200" dirty="0"/>
                        <a:t>Issue Summary </a:t>
                      </a:r>
                    </a:p>
                  </a:txBody>
                  <a:tcPr marL="68598" marR="68598" marT="34299" marB="34299"/>
                </a:tc>
                <a:extLst>
                  <a:ext uri="{0D108BD9-81ED-4DB2-BD59-A6C34878D82A}">
                    <a16:rowId xmlns:a16="http://schemas.microsoft.com/office/drawing/2014/main" val="675866047"/>
                  </a:ext>
                </a:extLst>
              </a:tr>
              <a:tr h="572265">
                <a:tc>
                  <a:txBody>
                    <a:bodyPr/>
                    <a:lstStyle/>
                    <a:p>
                      <a:r>
                        <a:rPr lang="en-US" sz="1400" dirty="0"/>
                        <a:t>HCD-IT #2</a:t>
                      </a:r>
                    </a:p>
                  </a:txBody>
                  <a:tcPr marL="68598" marR="68598" marT="34299" marB="34299"/>
                </a:tc>
                <a:tc>
                  <a:txBody>
                    <a:bodyPr/>
                    <a:lstStyle/>
                    <a:p>
                      <a:pPr algn="l"/>
                      <a:r>
                        <a:rPr lang="en-US" sz="1400" b="0" i="0" kern="1200" dirty="0">
                          <a:solidFill>
                            <a:schemeClr val="dk1"/>
                          </a:solidFill>
                          <a:effectLst/>
                          <a:latin typeface="+mn-lt"/>
                          <a:ea typeface="+mn-ea"/>
                          <a:cs typeface="+mn-cs"/>
                        </a:rPr>
                        <a:t>In HCD SD Section 2.6.1 FPT_SBT_EXT.1 Extended: Secure Boot, 2.6.1.3 Tests, need clarification that the algorithm verification for Root of Trust should be avoided</a:t>
                      </a:r>
                      <a:endParaRPr lang="en-US" sz="1400" dirty="0"/>
                    </a:p>
                  </a:txBody>
                  <a:tcPr marL="68598" marR="68598" marT="34299" marB="34299"/>
                </a:tc>
                <a:extLst>
                  <a:ext uri="{0D108BD9-81ED-4DB2-BD59-A6C34878D82A}">
                    <a16:rowId xmlns:a16="http://schemas.microsoft.com/office/drawing/2014/main" val="1455565853"/>
                  </a:ext>
                </a:extLst>
              </a:tr>
              <a:tr h="587270">
                <a:tc>
                  <a:txBody>
                    <a:bodyPr/>
                    <a:lstStyle/>
                    <a:p>
                      <a:r>
                        <a:rPr lang="en-US" sz="1400" dirty="0"/>
                        <a:t>HCD-IT #4- </a:t>
                      </a:r>
                    </a:p>
                    <a:p>
                      <a:r>
                        <a:rPr lang="en-US" sz="1400" dirty="0"/>
                        <a:t>HCD-IT #7</a:t>
                      </a:r>
                    </a:p>
                  </a:txBody>
                  <a:tcPr marL="68598" marR="68598" marT="34299" marB="34299"/>
                </a:tc>
                <a:tc>
                  <a:txBody>
                    <a:bodyPr/>
                    <a:lstStyle/>
                    <a:p>
                      <a:pPr algn="l"/>
                      <a:r>
                        <a:rPr lang="en-US" sz="1400" dirty="0"/>
                        <a:t>These four issues were a set of four comments from NIAP stating areas such as improperly defined Extended Component Definitions and bolding of the selection prompt where the HCD cPP did not follow the conventions stated in Section 5.1</a:t>
                      </a:r>
                    </a:p>
                  </a:txBody>
                  <a:tcPr marL="68598" marR="68598" marT="34299" marB="34299"/>
                </a:tc>
                <a:extLst>
                  <a:ext uri="{0D108BD9-81ED-4DB2-BD59-A6C34878D82A}">
                    <a16:rowId xmlns:a16="http://schemas.microsoft.com/office/drawing/2014/main" val="2098284467"/>
                  </a:ext>
                </a:extLst>
              </a:tr>
              <a:tr h="722071">
                <a:tc>
                  <a:txBody>
                    <a:bodyPr/>
                    <a:lstStyle/>
                    <a:p>
                      <a:r>
                        <a:rPr lang="en-US" sz="1400" dirty="0"/>
                        <a:t>HCD-IT #9</a:t>
                      </a:r>
                    </a:p>
                  </a:txBody>
                  <a:tcPr marL="68598" marR="68598" marT="34299" marB="34299"/>
                </a:tc>
                <a:tc>
                  <a:txBody>
                    <a:bodyPr/>
                    <a:lstStyle/>
                    <a:p>
                      <a:pPr algn="l"/>
                      <a:r>
                        <a:rPr lang="en-US" sz="1400" b="0" i="0" kern="1200" dirty="0">
                          <a:solidFill>
                            <a:schemeClr val="dk1"/>
                          </a:solidFill>
                          <a:effectLst/>
                          <a:latin typeface="+mn-lt"/>
                          <a:ea typeface="+mn-ea"/>
                          <a:cs typeface="+mn-cs"/>
                        </a:rPr>
                        <a:t>This issue is about the test cases for SFR FDP_DSK_EXT.1 in the HCD SD requiring an “operational TSFI” (i.e., an external human interface such as a web interface) when user and confidential data stored on nonvolatile data on the HCD is only accessed by the OS and required no human interface</a:t>
                      </a:r>
                      <a:endParaRPr lang="en-US" sz="1400" dirty="0"/>
                    </a:p>
                  </a:txBody>
                  <a:tcPr marL="68598" marR="68598" marT="34299" marB="34299"/>
                </a:tc>
                <a:extLst>
                  <a:ext uri="{0D108BD9-81ED-4DB2-BD59-A6C34878D82A}">
                    <a16:rowId xmlns:a16="http://schemas.microsoft.com/office/drawing/2014/main" val="3469544899"/>
                  </a:ext>
                </a:extLst>
              </a:tr>
              <a:tr h="577657">
                <a:tc>
                  <a:txBody>
                    <a:bodyPr/>
                    <a:lstStyle/>
                    <a:p>
                      <a:r>
                        <a:rPr lang="en-US" sz="1400" dirty="0"/>
                        <a:t>HCD-IT #12</a:t>
                      </a:r>
                    </a:p>
                  </a:txBody>
                  <a:tcPr marL="68598" marR="68598" marT="34299" marB="34299"/>
                </a:tc>
                <a:tc>
                  <a:txBody>
                    <a:bodyPr/>
                    <a:lstStyle/>
                    <a:p>
                      <a:pPr algn="l"/>
                      <a:r>
                        <a:rPr lang="en-US" sz="1400" b="0" i="0" kern="1200" dirty="0">
                          <a:solidFill>
                            <a:schemeClr val="dk1"/>
                          </a:solidFill>
                          <a:effectLst/>
                          <a:latin typeface="+mn-lt"/>
                          <a:ea typeface="+mn-ea"/>
                          <a:cs typeface="+mn-cs"/>
                        </a:rPr>
                        <a:t>This issue is from the Canadian Scheme and was for the fact that three threats - T.TSF_FAILURE. T.UNAUTHORIZED_UPDATE, and T.WEAK_CRYPTO did not have the required asset information in their definition</a:t>
                      </a:r>
                      <a:endParaRPr lang="en-US" sz="1400" b="0" dirty="0"/>
                    </a:p>
                  </a:txBody>
                  <a:tcPr marL="68598" marR="68598" marT="34299" marB="34299"/>
                </a:tc>
                <a:extLst>
                  <a:ext uri="{0D108BD9-81ED-4DB2-BD59-A6C34878D82A}">
                    <a16:rowId xmlns:a16="http://schemas.microsoft.com/office/drawing/2014/main" val="4033954630"/>
                  </a:ext>
                </a:extLst>
              </a:tr>
              <a:tr h="469000">
                <a:tc>
                  <a:txBody>
                    <a:bodyPr/>
                    <a:lstStyle/>
                    <a:p>
                      <a:r>
                        <a:rPr lang="en-US" sz="1400" dirty="0"/>
                        <a:t>HCD-IT #16</a:t>
                      </a:r>
                    </a:p>
                  </a:txBody>
                  <a:tcPr marL="68598" marR="68598" marT="34299" marB="34299"/>
                </a:tc>
                <a:tc>
                  <a:txBody>
                    <a:bodyPr/>
                    <a:lstStyle/>
                    <a:p>
                      <a:pPr algn="l"/>
                      <a:r>
                        <a:rPr lang="en-US" sz="1400" dirty="0"/>
                        <a:t>This issue documents three comments – two editorial and one technical – from the required CCMB review of the HCD SD v1.0</a:t>
                      </a:r>
                      <a:endParaRPr lang="en-US" sz="1400" b="0" dirty="0"/>
                    </a:p>
                  </a:txBody>
                  <a:tcPr marL="68598" marR="68598" marT="34299" marB="34299"/>
                </a:tc>
                <a:extLst>
                  <a:ext uri="{0D108BD9-81ED-4DB2-BD59-A6C34878D82A}">
                    <a16:rowId xmlns:a16="http://schemas.microsoft.com/office/drawing/2014/main" val="385718965"/>
                  </a:ext>
                </a:extLst>
              </a:tr>
            </a:tbl>
          </a:graphicData>
        </a:graphic>
      </p:graphicFrame>
      <p:sp>
        <p:nvSpPr>
          <p:cNvPr id="5" name="Title 1">
            <a:extLst>
              <a:ext uri="{FF2B5EF4-FFF2-40B4-BE49-F238E27FC236}">
                <a16:creationId xmlns:a16="http://schemas.microsoft.com/office/drawing/2014/main" id="{5359BA1E-FF39-3A86-E39E-4C523F2E42C1}"/>
              </a:ext>
            </a:extLst>
          </p:cNvPr>
          <p:cNvSpPr txBox="1">
            <a:spLocks/>
          </p:cNvSpPr>
          <p:nvPr/>
        </p:nvSpPr>
        <p:spPr bwMode="auto">
          <a:xfrm>
            <a:off x="304800" y="635971"/>
            <a:ext cx="1096994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a:lstStyle>
          <a:p>
            <a:r>
              <a:rPr lang="fr-FR" altLang="en-US" sz="3600" kern="0" dirty="0">
                <a:solidFill>
                  <a:schemeClr val="tx1"/>
                </a:solidFill>
              </a:rPr>
              <a:t>HIT Issues </a:t>
            </a:r>
            <a:r>
              <a:rPr lang="fr-FR" altLang="en-US" sz="3600" dirty="0">
                <a:solidFill>
                  <a:schemeClr val="tx1"/>
                </a:solidFill>
              </a:rPr>
              <a:t>Resolved by the Errata</a:t>
            </a:r>
            <a:endParaRPr lang="en-GB" kern="0" dirty="0">
              <a:solidFill>
                <a:schemeClr val="tx1"/>
              </a:solidFill>
            </a:endParaRPr>
          </a:p>
        </p:txBody>
      </p:sp>
    </p:spTree>
    <p:extLst>
      <p:ext uri="{BB962C8B-B14F-4D97-AF65-F5344CB8AC3E}">
        <p14:creationId xmlns:p14="http://schemas.microsoft.com/office/powerpoint/2010/main" val="115144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98A054-E4D3-32B3-AC61-F057DF2C7EC4}"/>
              </a:ext>
            </a:extLst>
          </p:cNvPr>
          <p:cNvSpPr>
            <a:spLocks noGrp="1"/>
          </p:cNvSpPr>
          <p:nvPr>
            <p:ph type="sldNum" sz="quarter" idx="12"/>
          </p:nvPr>
        </p:nvSpPr>
        <p:spPr/>
        <p:txBody>
          <a:bodyPr/>
          <a:lstStyle/>
          <a:p>
            <a:fld id="{00DE720E-C72B-42F0-AD69-52D60E3C605E}" type="slidenum">
              <a:rPr lang="en-GB" smtClean="0"/>
              <a:t>12</a:t>
            </a:fld>
            <a:endParaRPr lang="en-GB" dirty="0"/>
          </a:p>
        </p:txBody>
      </p:sp>
      <p:graphicFrame>
        <p:nvGraphicFramePr>
          <p:cNvPr id="6" name="Table 2">
            <a:extLst>
              <a:ext uri="{FF2B5EF4-FFF2-40B4-BE49-F238E27FC236}">
                <a16:creationId xmlns:a16="http://schemas.microsoft.com/office/drawing/2014/main" id="{49F295F9-CACE-F26F-3D3B-778D5BE4D04C}"/>
              </a:ext>
            </a:extLst>
          </p:cNvPr>
          <p:cNvGraphicFramePr>
            <a:graphicFrameLocks noGrp="1"/>
          </p:cNvGraphicFramePr>
          <p:nvPr>
            <p:extLst>
              <p:ext uri="{D42A27DB-BD31-4B8C-83A1-F6EECF244321}">
                <p14:modId xmlns:p14="http://schemas.microsoft.com/office/powerpoint/2010/main" val="859848351"/>
              </p:ext>
            </p:extLst>
          </p:nvPr>
        </p:nvGraphicFramePr>
        <p:xfrm>
          <a:off x="219601" y="1447801"/>
          <a:ext cx="8671480" cy="5318488"/>
        </p:xfrm>
        <a:graphic>
          <a:graphicData uri="http://schemas.openxmlformats.org/drawingml/2006/table">
            <a:tbl>
              <a:tblPr firstRow="1" bandRow="1">
                <a:tableStyleId>{5C22544A-7EE6-4342-B048-85BDC9FD1C3A}</a:tableStyleId>
              </a:tblPr>
              <a:tblGrid>
                <a:gridCol w="1795171">
                  <a:extLst>
                    <a:ext uri="{9D8B030D-6E8A-4147-A177-3AD203B41FA5}">
                      <a16:colId xmlns:a16="http://schemas.microsoft.com/office/drawing/2014/main" val="1912124402"/>
                    </a:ext>
                  </a:extLst>
                </a:gridCol>
                <a:gridCol w="6876309">
                  <a:extLst>
                    <a:ext uri="{9D8B030D-6E8A-4147-A177-3AD203B41FA5}">
                      <a16:colId xmlns:a16="http://schemas.microsoft.com/office/drawing/2014/main" val="1347928285"/>
                    </a:ext>
                  </a:extLst>
                </a:gridCol>
              </a:tblGrid>
              <a:tr h="320201">
                <a:tc>
                  <a:txBody>
                    <a:bodyPr/>
                    <a:lstStyle/>
                    <a:p>
                      <a:pPr algn="ctr"/>
                      <a:r>
                        <a:rPr lang="en-US" sz="1200" dirty="0"/>
                        <a:t>Issue #</a:t>
                      </a:r>
                    </a:p>
                  </a:txBody>
                  <a:tcPr marL="68598" marR="68598" marT="34299" marB="34299"/>
                </a:tc>
                <a:tc>
                  <a:txBody>
                    <a:bodyPr/>
                    <a:lstStyle/>
                    <a:p>
                      <a:pPr algn="ctr"/>
                      <a:r>
                        <a:rPr lang="en-US" sz="1200" dirty="0"/>
                        <a:t>Issue Summary </a:t>
                      </a:r>
                    </a:p>
                  </a:txBody>
                  <a:tcPr marL="68598" marR="68598" marT="34299" marB="34299"/>
                </a:tc>
                <a:extLst>
                  <a:ext uri="{0D108BD9-81ED-4DB2-BD59-A6C34878D82A}">
                    <a16:rowId xmlns:a16="http://schemas.microsoft.com/office/drawing/2014/main" val="675866047"/>
                  </a:ext>
                </a:extLst>
              </a:tr>
              <a:tr h="865762">
                <a:tc>
                  <a:txBody>
                    <a:bodyPr/>
                    <a:lstStyle/>
                    <a:p>
                      <a:r>
                        <a:rPr lang="en-US" sz="1400" dirty="0"/>
                        <a:t>HCD-IT #18</a:t>
                      </a:r>
                    </a:p>
                  </a:txBody>
                  <a:tcPr marL="68598" marR="68598" marT="34299" marB="34299"/>
                </a:tc>
                <a:tc>
                  <a:txBody>
                    <a:bodyPr/>
                    <a:lstStyle/>
                    <a:p>
                      <a:pPr algn="l"/>
                      <a:r>
                        <a:rPr lang="en-US" sz="1400" b="0" i="0" kern="1200" dirty="0">
                          <a:solidFill>
                            <a:schemeClr val="dk1"/>
                          </a:solidFill>
                          <a:effectLst/>
                          <a:latin typeface="+mn-lt"/>
                          <a:ea typeface="+mn-ea"/>
                          <a:cs typeface="+mn-cs"/>
                        </a:rPr>
                        <a:t>The issue is that the TSS Assurance Activity for SFR FCS_CKM.1/SKG Cryptographic key generation (Symmetric Keys) has to clarify a disconnect how the TOE obtains a symmetric key through direct generation from a random bit generator between the two standards referenced in the SFR. </a:t>
                      </a:r>
                      <a:endParaRPr lang="en-US" sz="1400" dirty="0"/>
                    </a:p>
                  </a:txBody>
                  <a:tcPr marL="68598" marR="68598" marT="34299" marB="34299"/>
                </a:tc>
                <a:extLst>
                  <a:ext uri="{0D108BD9-81ED-4DB2-BD59-A6C34878D82A}">
                    <a16:rowId xmlns:a16="http://schemas.microsoft.com/office/drawing/2014/main" val="1455565853"/>
                  </a:ext>
                </a:extLst>
              </a:tr>
              <a:tr h="486383">
                <a:tc>
                  <a:txBody>
                    <a:bodyPr/>
                    <a:lstStyle/>
                    <a:p>
                      <a:r>
                        <a:rPr lang="en-US" sz="1400" dirty="0"/>
                        <a:t>HCD-IT #19</a:t>
                      </a:r>
                    </a:p>
                  </a:txBody>
                  <a:tcPr marL="68598" marR="68598" marT="34299" marB="342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This issue is whether Tests 1 and 2 for SFR FCS_CKM.4 Cryptographic key destruction apply to only volatile memory</a:t>
                      </a:r>
                    </a:p>
                  </a:txBody>
                  <a:tcPr marL="68598" marR="68598" marT="34299" marB="34299"/>
                </a:tc>
                <a:extLst>
                  <a:ext uri="{0D108BD9-81ED-4DB2-BD59-A6C34878D82A}">
                    <a16:rowId xmlns:a16="http://schemas.microsoft.com/office/drawing/2014/main" val="3421897558"/>
                  </a:ext>
                </a:extLst>
              </a:tr>
              <a:tr h="525293">
                <a:tc>
                  <a:txBody>
                    <a:bodyPr/>
                    <a:lstStyle/>
                    <a:p>
                      <a:r>
                        <a:rPr lang="en-US" sz="1400" dirty="0"/>
                        <a:t>HCD-IT #21</a:t>
                      </a:r>
                    </a:p>
                  </a:txBody>
                  <a:tcPr marL="68598" marR="68598" marT="34299" marB="34299"/>
                </a:tc>
                <a:tc>
                  <a:txBody>
                    <a:bodyPr/>
                    <a:lstStyle/>
                    <a:p>
                      <a:pPr algn="l"/>
                      <a:r>
                        <a:rPr lang="en-US" sz="1400" b="0" i="0" kern="1200" dirty="0">
                          <a:solidFill>
                            <a:schemeClr val="dk1"/>
                          </a:solidFill>
                          <a:effectLst/>
                          <a:latin typeface="+mn-lt"/>
                          <a:ea typeface="+mn-ea"/>
                          <a:cs typeface="+mn-cs"/>
                        </a:rPr>
                        <a:t>This issue is to clarify when Tests 3 and 4 for SFR FDP_DSK_EXT.1 are required to be run</a:t>
                      </a:r>
                      <a:endParaRPr lang="en-US" sz="1400" b="0" dirty="0"/>
                    </a:p>
                  </a:txBody>
                  <a:tcPr marL="68598" marR="68598" marT="34299" marB="34299"/>
                </a:tc>
                <a:extLst>
                  <a:ext uri="{0D108BD9-81ED-4DB2-BD59-A6C34878D82A}">
                    <a16:rowId xmlns:a16="http://schemas.microsoft.com/office/drawing/2014/main" val="1346654520"/>
                  </a:ext>
                </a:extLst>
              </a:tr>
              <a:tr h="909388">
                <a:tc>
                  <a:txBody>
                    <a:bodyPr/>
                    <a:lstStyle/>
                    <a:p>
                      <a:r>
                        <a:rPr lang="en-US" sz="1400" dirty="0"/>
                        <a:t>HCD-IT #22</a:t>
                      </a:r>
                    </a:p>
                  </a:txBody>
                  <a:tcPr marL="68598" marR="68598" marT="34299" marB="34299"/>
                </a:tc>
                <a:tc>
                  <a:txBody>
                    <a:bodyPr/>
                    <a:lstStyle/>
                    <a:p>
                      <a:pPr algn="l"/>
                      <a:r>
                        <a:rPr lang="en-US" sz="1400" b="0" i="0" u="none" strike="noStrike" cap="none" spc="0" baseline="0" dirty="0">
                          <a:ln>
                            <a:noFill/>
                          </a:ln>
                          <a:solidFill>
                            <a:schemeClr val="dk1"/>
                          </a:solidFill>
                          <a:effectLst/>
                          <a:uFill>
                            <a:solidFill>
                              <a:srgbClr val="000000"/>
                            </a:solidFill>
                          </a:uFill>
                          <a:latin typeface="+mn-lt"/>
                          <a:ea typeface="+mn-ea"/>
                          <a:cs typeface="+mn-cs"/>
                          <a:sym typeface="Arial"/>
                        </a:rPr>
                        <a:t>cPP Section 5.8.4. "FPT_TST_EXT.1 Extended: TSF testing" has the following two paragraphs under Application Note, which has minor consistency among each other:</a:t>
                      </a:r>
                    </a:p>
                    <a:p>
                      <a:pPr algn="l"/>
                      <a:r>
                        <a:rPr lang="en-US" sz="1400" b="1" dirty="0">
                          <a:effectLst/>
                        </a:rPr>
                        <a:t>Application Note:</a:t>
                      </a:r>
                      <a:br>
                        <a:rPr lang="en-US" sz="1400" dirty="0">
                          <a:effectLst/>
                        </a:rPr>
                      </a:br>
                      <a:r>
                        <a:rPr lang="en-US" sz="1400" dirty="0">
                          <a:effectLst/>
                        </a:rPr>
                        <a:t>Power-on self-tests may take place before the TSF is operational, in which case this SFR can be satisfied by verifying the TSF image by digital signature as specified in FCS_COP.1/SigGen, or by hash specified in FCS_COP.1/Hash.</a:t>
                      </a:r>
                    </a:p>
                    <a:p>
                      <a:pPr algn="l"/>
                      <a:r>
                        <a:rPr lang="en-US" sz="1400" dirty="0">
                          <a:effectLst/>
                        </a:rPr>
                        <a:t>Self-test is intended to detect malfunctions which may compromise the TSF. Since the integrity of the firmware/software is guaranteed by FPT_SBT_EXT, the function for FPT_TST_EXT should address the malfunction detection like DRBG self-test defined in ISO/IEC 18031:2011.</a:t>
                      </a:r>
                    </a:p>
                    <a:p>
                      <a:pPr algn="l"/>
                      <a:r>
                        <a:rPr lang="en-US" sz="1400" b="0" i="0" u="none" strike="noStrike" cap="none" spc="0" baseline="0" dirty="0">
                          <a:ln>
                            <a:noFill/>
                          </a:ln>
                          <a:solidFill>
                            <a:schemeClr val="dk1"/>
                          </a:solidFill>
                          <a:effectLst/>
                          <a:uFill>
                            <a:solidFill>
                              <a:srgbClr val="000000"/>
                            </a:solidFill>
                          </a:uFill>
                          <a:latin typeface="+mn-lt"/>
                          <a:ea typeface="+mn-ea"/>
                          <a:cs typeface="+mn-cs"/>
                          <a:sym typeface="Arial"/>
                        </a:rPr>
                        <a:t>Is it sufficient to only run an integrity test (no other tests) on start-up/power on?</a:t>
                      </a:r>
                    </a:p>
                  </a:txBody>
                  <a:tcPr marL="68598" marR="68598" marT="34299" marB="34299"/>
                </a:tc>
                <a:extLst>
                  <a:ext uri="{0D108BD9-81ED-4DB2-BD59-A6C34878D82A}">
                    <a16:rowId xmlns:a16="http://schemas.microsoft.com/office/drawing/2014/main" val="614344190"/>
                  </a:ext>
                </a:extLst>
              </a:tr>
            </a:tbl>
          </a:graphicData>
        </a:graphic>
      </p:graphicFrame>
      <p:sp>
        <p:nvSpPr>
          <p:cNvPr id="7" name="Title 1">
            <a:extLst>
              <a:ext uri="{FF2B5EF4-FFF2-40B4-BE49-F238E27FC236}">
                <a16:creationId xmlns:a16="http://schemas.microsoft.com/office/drawing/2014/main" id="{BB2ABBD8-9B4D-C10A-9899-2C7E1F5EE225}"/>
              </a:ext>
            </a:extLst>
          </p:cNvPr>
          <p:cNvSpPr txBox="1">
            <a:spLocks/>
          </p:cNvSpPr>
          <p:nvPr/>
        </p:nvSpPr>
        <p:spPr bwMode="auto">
          <a:xfrm>
            <a:off x="35689" y="622050"/>
            <a:ext cx="1096994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a:lstStyle>
          <a:p>
            <a:r>
              <a:rPr lang="fr-FR" altLang="en-US" sz="3600" kern="0" dirty="0">
                <a:solidFill>
                  <a:schemeClr val="tx1"/>
                </a:solidFill>
              </a:rPr>
              <a:t>HIT Issues </a:t>
            </a:r>
            <a:r>
              <a:rPr lang="fr-FR" altLang="en-US" sz="3600" dirty="0">
                <a:solidFill>
                  <a:schemeClr val="tx1"/>
                </a:solidFill>
              </a:rPr>
              <a:t>Resolved by the Errata</a:t>
            </a:r>
            <a:endParaRPr lang="en-GB" sz="1800" kern="0" dirty="0">
              <a:solidFill>
                <a:schemeClr val="tx1"/>
              </a:solidFill>
            </a:endParaRPr>
          </a:p>
        </p:txBody>
      </p:sp>
    </p:spTree>
    <p:extLst>
      <p:ext uri="{BB962C8B-B14F-4D97-AF65-F5344CB8AC3E}">
        <p14:creationId xmlns:p14="http://schemas.microsoft.com/office/powerpoint/2010/main" val="188931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7E002-EEB6-99D0-7693-1B5FA954AA2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FFDAAD-A5AF-5795-92AC-65EF5B83D2F8}"/>
              </a:ext>
            </a:extLst>
          </p:cNvPr>
          <p:cNvSpPr>
            <a:spLocks noGrp="1"/>
          </p:cNvSpPr>
          <p:nvPr>
            <p:ph type="sldNum" sz="quarter" idx="12"/>
          </p:nvPr>
        </p:nvSpPr>
        <p:spPr/>
        <p:txBody>
          <a:bodyPr/>
          <a:lstStyle/>
          <a:p>
            <a:fld id="{00DE720E-C72B-42F0-AD69-52D60E3C605E}" type="slidenum">
              <a:rPr lang="en-GB" smtClean="0"/>
              <a:t>13</a:t>
            </a:fld>
            <a:endParaRPr lang="en-GB" dirty="0"/>
          </a:p>
        </p:txBody>
      </p:sp>
      <p:graphicFrame>
        <p:nvGraphicFramePr>
          <p:cNvPr id="6" name="Table 2">
            <a:extLst>
              <a:ext uri="{FF2B5EF4-FFF2-40B4-BE49-F238E27FC236}">
                <a16:creationId xmlns:a16="http://schemas.microsoft.com/office/drawing/2014/main" id="{89BB5525-AF79-FC75-3A0B-D1DB5F98F1F5}"/>
              </a:ext>
            </a:extLst>
          </p:cNvPr>
          <p:cNvGraphicFramePr>
            <a:graphicFrameLocks noGrp="1"/>
          </p:cNvGraphicFramePr>
          <p:nvPr>
            <p:extLst>
              <p:ext uri="{D42A27DB-BD31-4B8C-83A1-F6EECF244321}">
                <p14:modId xmlns:p14="http://schemas.microsoft.com/office/powerpoint/2010/main" val="137916410"/>
              </p:ext>
            </p:extLst>
          </p:nvPr>
        </p:nvGraphicFramePr>
        <p:xfrm>
          <a:off x="116920" y="838200"/>
          <a:ext cx="8838168" cy="4579835"/>
        </p:xfrm>
        <a:graphic>
          <a:graphicData uri="http://schemas.openxmlformats.org/drawingml/2006/table">
            <a:tbl>
              <a:tblPr firstRow="1" bandRow="1">
                <a:tableStyleId>{5C22544A-7EE6-4342-B048-85BDC9FD1C3A}</a:tableStyleId>
              </a:tblPr>
              <a:tblGrid>
                <a:gridCol w="1572715">
                  <a:extLst>
                    <a:ext uri="{9D8B030D-6E8A-4147-A177-3AD203B41FA5}">
                      <a16:colId xmlns:a16="http://schemas.microsoft.com/office/drawing/2014/main" val="1912124402"/>
                    </a:ext>
                  </a:extLst>
                </a:gridCol>
                <a:gridCol w="4177765">
                  <a:extLst>
                    <a:ext uri="{9D8B030D-6E8A-4147-A177-3AD203B41FA5}">
                      <a16:colId xmlns:a16="http://schemas.microsoft.com/office/drawing/2014/main" val="1347928285"/>
                    </a:ext>
                  </a:extLst>
                </a:gridCol>
                <a:gridCol w="3087688">
                  <a:extLst>
                    <a:ext uri="{9D8B030D-6E8A-4147-A177-3AD203B41FA5}">
                      <a16:colId xmlns:a16="http://schemas.microsoft.com/office/drawing/2014/main" val="257297740"/>
                    </a:ext>
                  </a:extLst>
                </a:gridCol>
              </a:tblGrid>
              <a:tr h="320201">
                <a:tc>
                  <a:txBody>
                    <a:bodyPr/>
                    <a:lstStyle/>
                    <a:p>
                      <a:pPr algn="ctr"/>
                      <a:r>
                        <a:rPr lang="en-US" sz="1200" dirty="0"/>
                        <a:t>Issue #</a:t>
                      </a:r>
                    </a:p>
                  </a:txBody>
                  <a:tcPr marL="68598" marR="68598" marT="34299" marB="34299"/>
                </a:tc>
                <a:tc>
                  <a:txBody>
                    <a:bodyPr/>
                    <a:lstStyle/>
                    <a:p>
                      <a:pPr algn="ctr"/>
                      <a:r>
                        <a:rPr lang="en-US" sz="1200" dirty="0"/>
                        <a:t>Issue Summary </a:t>
                      </a:r>
                    </a:p>
                  </a:txBody>
                  <a:tcPr marL="68598" marR="68598" marT="34299" marB="34299"/>
                </a:tc>
                <a:tc>
                  <a:txBody>
                    <a:bodyPr/>
                    <a:lstStyle/>
                    <a:p>
                      <a:pPr algn="ctr"/>
                      <a:r>
                        <a:rPr lang="en-US" sz="1200" dirty="0"/>
                        <a:t>Reason For Closure</a:t>
                      </a:r>
                    </a:p>
                  </a:txBody>
                  <a:tcPr marL="68598" marR="68598" marT="34299" marB="34299"/>
                </a:tc>
                <a:extLst>
                  <a:ext uri="{0D108BD9-81ED-4DB2-BD59-A6C34878D82A}">
                    <a16:rowId xmlns:a16="http://schemas.microsoft.com/office/drawing/2014/main" val="675866047"/>
                  </a:ext>
                </a:extLst>
              </a:tr>
              <a:tr h="865762">
                <a:tc>
                  <a:txBody>
                    <a:bodyPr/>
                    <a:lstStyle/>
                    <a:p>
                      <a:r>
                        <a:rPr lang="en-US" sz="1400" dirty="0"/>
                        <a:t>HCD-IT #3</a:t>
                      </a:r>
                    </a:p>
                  </a:txBody>
                  <a:tcPr marL="68598" marR="68598" marT="34299" marB="34299"/>
                </a:tc>
                <a:tc>
                  <a:txBody>
                    <a:bodyPr/>
                    <a:lstStyle/>
                    <a:p>
                      <a:pPr algn="l"/>
                      <a:r>
                        <a:rPr lang="en-US" sz="1400" b="0" i="0" kern="1200" dirty="0">
                          <a:solidFill>
                            <a:schemeClr val="dk1"/>
                          </a:solidFill>
                          <a:effectLst/>
                          <a:latin typeface="+mn-lt"/>
                          <a:ea typeface="+mn-ea"/>
                          <a:cs typeface="+mn-cs"/>
                        </a:rPr>
                        <a:t>Section 5.3.5, FCS_CKM.4 Cryptographic key destruction on page 33: in FCS_CKM.4.1 the last line of the SFR states "] that meets the following: [selection: no standard]."</a:t>
                      </a:r>
                      <a:br>
                        <a:rPr lang="en-US" sz="1400" dirty="0"/>
                      </a:br>
                      <a:r>
                        <a:rPr lang="en-US" sz="1400" b="0" i="0" kern="1200" dirty="0">
                          <a:solidFill>
                            <a:schemeClr val="dk1"/>
                          </a:solidFill>
                          <a:effectLst/>
                          <a:latin typeface="+mn-lt"/>
                          <a:ea typeface="+mn-ea"/>
                          <a:cs typeface="+mn-cs"/>
                        </a:rPr>
                        <a:t>Since the selection has already been made in the cPP, the "selection:" should be deleted.</a:t>
                      </a:r>
                      <a:endParaRPr lang="en-US" sz="1400" dirty="0"/>
                    </a:p>
                  </a:txBody>
                  <a:tcPr marL="68598" marR="68598" marT="34299" marB="34299"/>
                </a:tc>
                <a:tc>
                  <a:txBody>
                    <a:bodyPr/>
                    <a:lstStyle/>
                    <a:p>
                      <a:pPr algn="l"/>
                      <a:r>
                        <a:rPr lang="en-US" sz="1400" dirty="0"/>
                        <a:t>Issue is a duplicate of a NIAP assessment comment</a:t>
                      </a:r>
                    </a:p>
                  </a:txBody>
                  <a:tcPr marL="68598" marR="68598" marT="34299" marB="34299"/>
                </a:tc>
                <a:extLst>
                  <a:ext uri="{0D108BD9-81ED-4DB2-BD59-A6C34878D82A}">
                    <a16:rowId xmlns:a16="http://schemas.microsoft.com/office/drawing/2014/main" val="1455565853"/>
                  </a:ext>
                </a:extLst>
              </a:tr>
              <a:tr h="486383">
                <a:tc>
                  <a:txBody>
                    <a:bodyPr/>
                    <a:lstStyle/>
                    <a:p>
                      <a:r>
                        <a:rPr lang="en-US" sz="1400" dirty="0"/>
                        <a:t>HCD-IT #17</a:t>
                      </a:r>
                    </a:p>
                  </a:txBody>
                  <a:tcPr marL="68598" marR="68598" marT="34299" marB="342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Numerous comments against the HCD SD v1.0</a:t>
                      </a:r>
                    </a:p>
                  </a:txBody>
                  <a:tcPr marL="68598" marR="68598" marT="34299" marB="342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This issue was a duplicate of HCD-IT #16</a:t>
                      </a:r>
                    </a:p>
                  </a:txBody>
                  <a:tcPr marL="68598" marR="68598" marT="34299" marB="34299"/>
                </a:tc>
                <a:extLst>
                  <a:ext uri="{0D108BD9-81ED-4DB2-BD59-A6C34878D82A}">
                    <a16:rowId xmlns:a16="http://schemas.microsoft.com/office/drawing/2014/main" val="3421897558"/>
                  </a:ext>
                </a:extLst>
              </a:tr>
              <a:tr h="525293">
                <a:tc>
                  <a:txBody>
                    <a:bodyPr/>
                    <a:lstStyle/>
                    <a:p>
                      <a:r>
                        <a:rPr lang="en-US" sz="1400" dirty="0"/>
                        <a:t>HCD-IT #20</a:t>
                      </a:r>
                    </a:p>
                  </a:txBody>
                  <a:tcPr marL="68598" marR="68598" marT="34299" marB="34299"/>
                </a:tc>
                <a:tc>
                  <a:txBody>
                    <a:bodyPr/>
                    <a:lstStyle/>
                    <a:p>
                      <a:pPr algn="l"/>
                      <a:r>
                        <a:rPr lang="en-US" sz="1400" b="0" i="0" kern="1200" dirty="0">
                          <a:solidFill>
                            <a:schemeClr val="dk1"/>
                          </a:solidFill>
                          <a:effectLst/>
                          <a:latin typeface="+mn-lt"/>
                          <a:ea typeface="+mn-ea"/>
                          <a:cs typeface="+mn-cs"/>
                        </a:rPr>
                        <a:t>Test 2 of FDP_DSK_EXT.1 described in “3.1.3.4” of HCD SD requires the evaluator to verify that the data can be decrypted by proper key and key material. When the data is a key and encrypted by “another key that is not part of key chain” specified in FPT_KYP_EXT.1, the evaluator cannot decrypt the data, because “another key” cannot be retrieved from “protected storage device”.</a:t>
                      </a:r>
                      <a:endParaRPr lang="en-US" sz="1400" b="0" dirty="0"/>
                    </a:p>
                  </a:txBody>
                  <a:tcPr marL="68598" marR="68598" marT="34299" marB="34299"/>
                </a:tc>
                <a:tc>
                  <a:txBody>
                    <a:bodyPr/>
                    <a:lstStyle/>
                    <a:p>
                      <a:pPr algn="l"/>
                      <a:r>
                        <a:rPr lang="en-US" sz="1400" b="0" dirty="0"/>
                        <a:t>Issue was withdrawn by submitter</a:t>
                      </a:r>
                    </a:p>
                  </a:txBody>
                  <a:tcPr marL="68598" marR="68598" marT="34299" marB="34299"/>
                </a:tc>
                <a:extLst>
                  <a:ext uri="{0D108BD9-81ED-4DB2-BD59-A6C34878D82A}">
                    <a16:rowId xmlns:a16="http://schemas.microsoft.com/office/drawing/2014/main" val="1346654520"/>
                  </a:ext>
                </a:extLst>
              </a:tr>
            </a:tbl>
          </a:graphicData>
        </a:graphic>
      </p:graphicFrame>
      <p:sp>
        <p:nvSpPr>
          <p:cNvPr id="7" name="Title 1">
            <a:extLst>
              <a:ext uri="{FF2B5EF4-FFF2-40B4-BE49-F238E27FC236}">
                <a16:creationId xmlns:a16="http://schemas.microsoft.com/office/drawing/2014/main" id="{0F2E2A44-D781-87A8-E6DB-798C4AA0CB2A}"/>
              </a:ext>
            </a:extLst>
          </p:cNvPr>
          <p:cNvSpPr txBox="1">
            <a:spLocks/>
          </p:cNvSpPr>
          <p:nvPr/>
        </p:nvSpPr>
        <p:spPr bwMode="auto">
          <a:xfrm>
            <a:off x="16255" y="0"/>
            <a:ext cx="705091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a:lstStyle>
          <a:p>
            <a:r>
              <a:rPr lang="fr-FR" altLang="en-US" sz="3600" kern="0" dirty="0">
                <a:solidFill>
                  <a:schemeClr val="tx1"/>
                </a:solidFill>
              </a:rPr>
              <a:t>Other HIT Issues </a:t>
            </a:r>
            <a:r>
              <a:rPr lang="fr-FR" altLang="en-US" sz="3600" dirty="0">
                <a:solidFill>
                  <a:schemeClr val="tx1"/>
                </a:solidFill>
              </a:rPr>
              <a:t>Resolved</a:t>
            </a:r>
            <a:endParaRPr lang="en-GB" sz="1800" kern="0" dirty="0">
              <a:solidFill>
                <a:schemeClr val="tx1"/>
              </a:solidFill>
            </a:endParaRPr>
          </a:p>
        </p:txBody>
      </p:sp>
    </p:spTree>
    <p:extLst>
      <p:ext uri="{BB962C8B-B14F-4D97-AF65-F5344CB8AC3E}">
        <p14:creationId xmlns:p14="http://schemas.microsoft.com/office/powerpoint/2010/main" val="312685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47EE2-7C37-DB3D-7C5D-93BDEAA053D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BFA720-105F-A646-AD38-321E7FFDE68C}"/>
              </a:ext>
            </a:extLst>
          </p:cNvPr>
          <p:cNvSpPr>
            <a:spLocks noGrp="1"/>
          </p:cNvSpPr>
          <p:nvPr>
            <p:ph type="sldNum" sz="quarter" idx="12"/>
          </p:nvPr>
        </p:nvSpPr>
        <p:spPr/>
        <p:txBody>
          <a:bodyPr/>
          <a:lstStyle/>
          <a:p>
            <a:fld id="{00DE720E-C72B-42F0-AD69-52D60E3C605E}" type="slidenum">
              <a:rPr lang="en-GB" smtClean="0"/>
              <a:t>14</a:t>
            </a:fld>
            <a:endParaRPr lang="en-GB" dirty="0"/>
          </a:p>
        </p:txBody>
      </p:sp>
      <p:graphicFrame>
        <p:nvGraphicFramePr>
          <p:cNvPr id="6" name="Table 2">
            <a:extLst>
              <a:ext uri="{FF2B5EF4-FFF2-40B4-BE49-F238E27FC236}">
                <a16:creationId xmlns:a16="http://schemas.microsoft.com/office/drawing/2014/main" id="{DB89A216-220B-EF64-535A-86FF3717F85C}"/>
              </a:ext>
            </a:extLst>
          </p:cNvPr>
          <p:cNvGraphicFramePr>
            <a:graphicFrameLocks noGrp="1"/>
          </p:cNvGraphicFramePr>
          <p:nvPr>
            <p:extLst>
              <p:ext uri="{D42A27DB-BD31-4B8C-83A1-F6EECF244321}">
                <p14:modId xmlns:p14="http://schemas.microsoft.com/office/powerpoint/2010/main" val="338395215"/>
              </p:ext>
            </p:extLst>
          </p:nvPr>
        </p:nvGraphicFramePr>
        <p:xfrm>
          <a:off x="228600" y="788126"/>
          <a:ext cx="8838168" cy="2206574"/>
        </p:xfrm>
        <a:graphic>
          <a:graphicData uri="http://schemas.openxmlformats.org/drawingml/2006/table">
            <a:tbl>
              <a:tblPr firstRow="1" bandRow="1">
                <a:tableStyleId>{5C22544A-7EE6-4342-B048-85BDC9FD1C3A}</a:tableStyleId>
              </a:tblPr>
              <a:tblGrid>
                <a:gridCol w="1559480">
                  <a:extLst>
                    <a:ext uri="{9D8B030D-6E8A-4147-A177-3AD203B41FA5}">
                      <a16:colId xmlns:a16="http://schemas.microsoft.com/office/drawing/2014/main" val="1912124402"/>
                    </a:ext>
                  </a:extLst>
                </a:gridCol>
                <a:gridCol w="4191000">
                  <a:extLst>
                    <a:ext uri="{9D8B030D-6E8A-4147-A177-3AD203B41FA5}">
                      <a16:colId xmlns:a16="http://schemas.microsoft.com/office/drawing/2014/main" val="1347928285"/>
                    </a:ext>
                  </a:extLst>
                </a:gridCol>
                <a:gridCol w="3087688">
                  <a:extLst>
                    <a:ext uri="{9D8B030D-6E8A-4147-A177-3AD203B41FA5}">
                      <a16:colId xmlns:a16="http://schemas.microsoft.com/office/drawing/2014/main" val="257297740"/>
                    </a:ext>
                  </a:extLst>
                </a:gridCol>
              </a:tblGrid>
              <a:tr h="320201">
                <a:tc>
                  <a:txBody>
                    <a:bodyPr/>
                    <a:lstStyle/>
                    <a:p>
                      <a:pPr algn="ctr"/>
                      <a:r>
                        <a:rPr lang="en-US" sz="1200" dirty="0"/>
                        <a:t>Issue #</a:t>
                      </a:r>
                    </a:p>
                  </a:txBody>
                  <a:tcPr marL="68598" marR="68598" marT="34299" marB="34299"/>
                </a:tc>
                <a:tc>
                  <a:txBody>
                    <a:bodyPr/>
                    <a:lstStyle/>
                    <a:p>
                      <a:pPr algn="ctr"/>
                      <a:r>
                        <a:rPr lang="en-US" sz="1200" dirty="0"/>
                        <a:t>Issue Summary </a:t>
                      </a:r>
                    </a:p>
                  </a:txBody>
                  <a:tcPr marL="68598" marR="68598" marT="34299" marB="34299"/>
                </a:tc>
                <a:tc>
                  <a:txBody>
                    <a:bodyPr/>
                    <a:lstStyle/>
                    <a:p>
                      <a:pPr algn="ctr"/>
                      <a:r>
                        <a:rPr lang="en-US" sz="1200" dirty="0"/>
                        <a:t>Reason For Closure</a:t>
                      </a:r>
                    </a:p>
                  </a:txBody>
                  <a:tcPr marL="68598" marR="68598" marT="34299" marB="34299"/>
                </a:tc>
                <a:extLst>
                  <a:ext uri="{0D108BD9-81ED-4DB2-BD59-A6C34878D82A}">
                    <a16:rowId xmlns:a16="http://schemas.microsoft.com/office/drawing/2014/main" val="675866047"/>
                  </a:ext>
                </a:extLst>
              </a:tr>
              <a:tr h="865762">
                <a:tc>
                  <a:txBody>
                    <a:bodyPr/>
                    <a:lstStyle/>
                    <a:p>
                      <a:r>
                        <a:rPr lang="en-US" sz="1400" b="0" i="0" kern="1200" dirty="0">
                          <a:solidFill>
                            <a:schemeClr val="dk1"/>
                          </a:solidFill>
                          <a:effectLst/>
                          <a:latin typeface="+mn-lt"/>
                          <a:ea typeface="+mn-ea"/>
                          <a:cs typeface="+mn-cs"/>
                        </a:rPr>
                        <a:t>HCD-iTC-Template #355</a:t>
                      </a:r>
                      <a:endParaRPr lang="en-US" sz="1400" dirty="0"/>
                    </a:p>
                  </a:txBody>
                  <a:tcPr marL="68598" marR="68598" marT="34299" marB="34299"/>
                </a:tc>
                <a:tc>
                  <a:txBody>
                    <a:bodyPr/>
                    <a:lstStyle/>
                    <a:p>
                      <a:pPr algn="l"/>
                      <a:r>
                        <a:rPr lang="en-US" sz="1400" b="0" i="0" kern="1200" dirty="0">
                          <a:solidFill>
                            <a:schemeClr val="dk1"/>
                          </a:solidFill>
                          <a:effectLst/>
                          <a:latin typeface="+mn-lt"/>
                          <a:ea typeface="+mn-ea"/>
                          <a:cs typeface="+mn-cs"/>
                        </a:rPr>
                        <a:t>Comments by the Canadian Scheme as part of the certification of HCD cPP v1.0e</a:t>
                      </a:r>
                      <a:endParaRPr lang="en-US" sz="1400" dirty="0"/>
                    </a:p>
                  </a:txBody>
                  <a:tcPr marL="68598" marR="68598" marT="34299" marB="34299"/>
                </a:tc>
                <a:tc>
                  <a:txBody>
                    <a:bodyPr/>
                    <a:lstStyle/>
                    <a:p>
                      <a:pPr algn="l"/>
                      <a:r>
                        <a:rPr lang="en-US" sz="1400" dirty="0"/>
                        <a:t>Comments were addressed and the Issue was closed</a:t>
                      </a:r>
                    </a:p>
                  </a:txBody>
                  <a:tcPr marL="68598" marR="68598" marT="34299" marB="34299"/>
                </a:tc>
                <a:extLst>
                  <a:ext uri="{0D108BD9-81ED-4DB2-BD59-A6C34878D82A}">
                    <a16:rowId xmlns:a16="http://schemas.microsoft.com/office/drawing/2014/main" val="1455565853"/>
                  </a:ext>
                </a:extLst>
              </a:tr>
              <a:tr h="486383">
                <a:tc>
                  <a:txBody>
                    <a:bodyPr/>
                    <a:lstStyle/>
                    <a:p>
                      <a:r>
                        <a:rPr lang="en-US" sz="1400" b="0" i="0" kern="1200" dirty="0">
                          <a:solidFill>
                            <a:schemeClr val="dk1"/>
                          </a:solidFill>
                          <a:effectLst/>
                          <a:latin typeface="+mn-lt"/>
                          <a:ea typeface="+mn-ea"/>
                          <a:cs typeface="+mn-cs"/>
                        </a:rPr>
                        <a:t>HCD-iTC-Template #356</a:t>
                      </a:r>
                      <a:endParaRPr lang="en-US" sz="1400" dirty="0"/>
                    </a:p>
                  </a:txBody>
                  <a:tcPr marL="68598" marR="68598" marT="34299" marB="34299"/>
                </a:tc>
                <a:tc>
                  <a:txBody>
                    <a:bodyPr/>
                    <a:lstStyle/>
                    <a:p>
                      <a:pPr algn="l"/>
                      <a:r>
                        <a:rPr lang="en-US" sz="1400" b="0" i="0" kern="1200" dirty="0">
                          <a:solidFill>
                            <a:schemeClr val="dk1"/>
                          </a:solidFill>
                          <a:effectLst/>
                          <a:latin typeface="+mn-lt"/>
                          <a:ea typeface="+mn-ea"/>
                          <a:cs typeface="+mn-cs"/>
                        </a:rPr>
                        <a:t>Comments by the Canadian Scheme as part of the evaluation of HCD SD v1.0e</a:t>
                      </a:r>
                      <a:endParaRPr lang="en-US" sz="1400" dirty="0"/>
                    </a:p>
                  </a:txBody>
                  <a:tcPr marL="68598" marR="68598" marT="34299" marB="34299"/>
                </a:tc>
                <a:tc>
                  <a:txBody>
                    <a:bodyPr/>
                    <a:lstStyle/>
                    <a:p>
                      <a:pPr algn="l"/>
                      <a:r>
                        <a:rPr lang="en-US" sz="1400" dirty="0"/>
                        <a:t>Comments were addressed and the Issue was closed</a:t>
                      </a:r>
                    </a:p>
                  </a:txBody>
                  <a:tcPr marL="68598" marR="68598" marT="34299" marB="34299"/>
                </a:tc>
                <a:extLst>
                  <a:ext uri="{0D108BD9-81ED-4DB2-BD59-A6C34878D82A}">
                    <a16:rowId xmlns:a16="http://schemas.microsoft.com/office/drawing/2014/main" val="3421897558"/>
                  </a:ext>
                </a:extLst>
              </a:tr>
              <a:tr h="525293">
                <a:tc>
                  <a:txBody>
                    <a:bodyPr/>
                    <a:lstStyle/>
                    <a:p>
                      <a:r>
                        <a:rPr lang="en-US" sz="1400" b="0" i="0" kern="1200" dirty="0">
                          <a:solidFill>
                            <a:schemeClr val="dk1"/>
                          </a:solidFill>
                          <a:effectLst/>
                          <a:latin typeface="+mn-lt"/>
                          <a:ea typeface="+mn-ea"/>
                          <a:cs typeface="+mn-cs"/>
                        </a:rPr>
                        <a:t>HCD-iTC-Template #357</a:t>
                      </a:r>
                      <a:endParaRPr lang="en-US" sz="1400" dirty="0"/>
                    </a:p>
                  </a:txBody>
                  <a:tcPr marL="68598" marR="68598" marT="34299" marB="34299"/>
                </a:tc>
                <a:tc>
                  <a:txBody>
                    <a:bodyPr/>
                    <a:lstStyle/>
                    <a:p>
                      <a:pPr algn="l"/>
                      <a:r>
                        <a:rPr lang="en-US" sz="1400" b="0" i="0" kern="1200" dirty="0">
                          <a:solidFill>
                            <a:schemeClr val="dk1"/>
                          </a:solidFill>
                          <a:effectLst/>
                          <a:latin typeface="+mn-lt"/>
                          <a:ea typeface="+mn-ea"/>
                          <a:cs typeface="+mn-cs"/>
                        </a:rPr>
                        <a:t>Comments by the Korean Scheme from its review of the draft of the HCD SD v1.0e</a:t>
                      </a:r>
                      <a:endParaRPr lang="en-US" sz="1400" dirty="0"/>
                    </a:p>
                  </a:txBody>
                  <a:tcPr marL="68598" marR="68598" marT="34299" marB="34299"/>
                </a:tc>
                <a:tc>
                  <a:txBody>
                    <a:bodyPr/>
                    <a:lstStyle/>
                    <a:p>
                      <a:pPr algn="l"/>
                      <a:r>
                        <a:rPr lang="en-US" sz="1400" dirty="0"/>
                        <a:t>Comments were addressed and the Issue was closed</a:t>
                      </a:r>
                    </a:p>
                  </a:txBody>
                  <a:tcPr marL="68598" marR="68598" marT="34299" marB="34299"/>
                </a:tc>
                <a:extLst>
                  <a:ext uri="{0D108BD9-81ED-4DB2-BD59-A6C34878D82A}">
                    <a16:rowId xmlns:a16="http://schemas.microsoft.com/office/drawing/2014/main" val="1346654520"/>
                  </a:ext>
                </a:extLst>
              </a:tr>
            </a:tbl>
          </a:graphicData>
        </a:graphic>
      </p:graphicFrame>
      <p:sp>
        <p:nvSpPr>
          <p:cNvPr id="7" name="Title 1">
            <a:extLst>
              <a:ext uri="{FF2B5EF4-FFF2-40B4-BE49-F238E27FC236}">
                <a16:creationId xmlns:a16="http://schemas.microsoft.com/office/drawing/2014/main" id="{BFAADB9D-3979-4BB5-8B14-912953A40F14}"/>
              </a:ext>
            </a:extLst>
          </p:cNvPr>
          <p:cNvSpPr txBox="1">
            <a:spLocks/>
          </p:cNvSpPr>
          <p:nvPr/>
        </p:nvSpPr>
        <p:spPr bwMode="auto">
          <a:xfrm>
            <a:off x="16255" y="0"/>
            <a:ext cx="705091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a:lstStyle>
          <a:p>
            <a:r>
              <a:rPr lang="fr-FR" altLang="en-US" sz="3600" kern="0" dirty="0">
                <a:solidFill>
                  <a:schemeClr val="tx1"/>
                </a:solidFill>
              </a:rPr>
              <a:t>Other HIT Issues </a:t>
            </a:r>
            <a:r>
              <a:rPr lang="fr-FR" altLang="en-US" sz="3600" dirty="0">
                <a:solidFill>
                  <a:schemeClr val="tx1"/>
                </a:solidFill>
              </a:rPr>
              <a:t>Resolved</a:t>
            </a:r>
            <a:endParaRPr lang="en-GB" sz="1800" kern="0" dirty="0">
              <a:solidFill>
                <a:schemeClr val="tx1"/>
              </a:solidFill>
            </a:endParaRPr>
          </a:p>
        </p:txBody>
      </p:sp>
    </p:spTree>
    <p:extLst>
      <p:ext uri="{BB962C8B-B14F-4D97-AF65-F5344CB8AC3E}">
        <p14:creationId xmlns:p14="http://schemas.microsoft.com/office/powerpoint/2010/main" val="214945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98A054-E4D3-32B3-AC61-F057DF2C7EC4}"/>
              </a:ext>
            </a:extLst>
          </p:cNvPr>
          <p:cNvSpPr>
            <a:spLocks noGrp="1"/>
          </p:cNvSpPr>
          <p:nvPr>
            <p:ph type="sldNum" sz="quarter" idx="12"/>
          </p:nvPr>
        </p:nvSpPr>
        <p:spPr/>
        <p:txBody>
          <a:bodyPr/>
          <a:lstStyle/>
          <a:p>
            <a:fld id="{00DE720E-C72B-42F0-AD69-52D60E3C605E}" type="slidenum">
              <a:rPr lang="en-GB" smtClean="0"/>
              <a:t>15</a:t>
            </a:fld>
            <a:endParaRPr lang="en-GB" dirty="0"/>
          </a:p>
        </p:txBody>
      </p:sp>
      <p:graphicFrame>
        <p:nvGraphicFramePr>
          <p:cNvPr id="8" name="Table 2">
            <a:extLst>
              <a:ext uri="{FF2B5EF4-FFF2-40B4-BE49-F238E27FC236}">
                <a16:creationId xmlns:a16="http://schemas.microsoft.com/office/drawing/2014/main" id="{6F2657F3-7C1E-E605-5AEB-8D46B987865B}"/>
              </a:ext>
            </a:extLst>
          </p:cNvPr>
          <p:cNvGraphicFramePr>
            <a:graphicFrameLocks noGrp="1"/>
          </p:cNvGraphicFramePr>
          <p:nvPr>
            <p:extLst>
              <p:ext uri="{D42A27DB-BD31-4B8C-83A1-F6EECF244321}">
                <p14:modId xmlns:p14="http://schemas.microsoft.com/office/powerpoint/2010/main" val="2935600030"/>
              </p:ext>
            </p:extLst>
          </p:nvPr>
        </p:nvGraphicFramePr>
        <p:xfrm>
          <a:off x="341811" y="1473148"/>
          <a:ext cx="8380757" cy="4043895"/>
        </p:xfrm>
        <a:graphic>
          <a:graphicData uri="http://schemas.openxmlformats.org/drawingml/2006/table">
            <a:tbl>
              <a:tblPr firstRow="1" bandRow="1">
                <a:tableStyleId>{5C22544A-7EE6-4342-B048-85BDC9FD1C3A}</a:tableStyleId>
              </a:tblPr>
              <a:tblGrid>
                <a:gridCol w="1188602">
                  <a:extLst>
                    <a:ext uri="{9D8B030D-6E8A-4147-A177-3AD203B41FA5}">
                      <a16:colId xmlns:a16="http://schemas.microsoft.com/office/drawing/2014/main" val="1912124402"/>
                    </a:ext>
                  </a:extLst>
                </a:gridCol>
                <a:gridCol w="4552873">
                  <a:extLst>
                    <a:ext uri="{9D8B030D-6E8A-4147-A177-3AD203B41FA5}">
                      <a16:colId xmlns:a16="http://schemas.microsoft.com/office/drawing/2014/main" val="1347928285"/>
                    </a:ext>
                  </a:extLst>
                </a:gridCol>
                <a:gridCol w="2639282">
                  <a:extLst>
                    <a:ext uri="{9D8B030D-6E8A-4147-A177-3AD203B41FA5}">
                      <a16:colId xmlns:a16="http://schemas.microsoft.com/office/drawing/2014/main" val="1870702829"/>
                    </a:ext>
                  </a:extLst>
                </a:gridCol>
              </a:tblGrid>
              <a:tr h="285089">
                <a:tc>
                  <a:txBody>
                    <a:bodyPr/>
                    <a:lstStyle/>
                    <a:p>
                      <a:pPr algn="ctr"/>
                      <a:r>
                        <a:rPr lang="en-US" sz="1200" dirty="0"/>
                        <a:t>Issue #</a:t>
                      </a:r>
                    </a:p>
                  </a:txBody>
                  <a:tcPr marL="68598" marR="68598" marT="34299" marB="34299"/>
                </a:tc>
                <a:tc>
                  <a:txBody>
                    <a:bodyPr/>
                    <a:lstStyle/>
                    <a:p>
                      <a:pPr algn="ctr"/>
                      <a:r>
                        <a:rPr lang="en-US" sz="1200" dirty="0"/>
                        <a:t>Issue Summary </a:t>
                      </a:r>
                    </a:p>
                  </a:txBody>
                  <a:tcPr marL="68598" marR="68598" marT="34299" marB="34299"/>
                </a:tc>
                <a:tc>
                  <a:txBody>
                    <a:bodyPr/>
                    <a:lstStyle/>
                    <a:p>
                      <a:pPr algn="ctr"/>
                      <a:r>
                        <a:rPr lang="en-US" sz="1200" dirty="0"/>
                        <a:t>Status</a:t>
                      </a:r>
                    </a:p>
                  </a:txBody>
                  <a:tcPr marL="68598" marR="68598" marT="34299" marB="34299"/>
                </a:tc>
                <a:extLst>
                  <a:ext uri="{0D108BD9-81ED-4DB2-BD59-A6C34878D82A}">
                    <a16:rowId xmlns:a16="http://schemas.microsoft.com/office/drawing/2014/main" val="675866047"/>
                  </a:ext>
                </a:extLst>
              </a:tr>
              <a:tr h="617381">
                <a:tc>
                  <a:txBody>
                    <a:bodyPr/>
                    <a:lstStyle/>
                    <a:p>
                      <a:r>
                        <a:rPr lang="en-US" sz="1200" dirty="0"/>
                        <a:t>HCD-IT #1</a:t>
                      </a:r>
                    </a:p>
                  </a:txBody>
                  <a:tcPr marL="68598" marR="68598" marT="34299" marB="34299"/>
                </a:tc>
                <a:tc>
                  <a:txBody>
                    <a:bodyPr/>
                    <a:lstStyle/>
                    <a:p>
                      <a:r>
                        <a:rPr lang="en-US" sz="1200" b="0" i="0" kern="1200" dirty="0">
                          <a:solidFill>
                            <a:schemeClr val="dk1"/>
                          </a:solidFill>
                          <a:effectLst/>
                          <a:latin typeface="+mn-lt"/>
                          <a:ea typeface="+mn-ea"/>
                          <a:cs typeface="+mn-cs"/>
                        </a:rPr>
                        <a:t>CFB is the only AES mode allowed by the TPM 2.0 specification but it is not included as n allowable mode in SFR FCS_COP.1/KeyEnc </a:t>
                      </a:r>
                      <a:endParaRPr lang="en-US" sz="1200" dirty="0"/>
                    </a:p>
                  </a:txBody>
                  <a:tcPr marL="68598" marR="68598" marT="34299" marB="34299"/>
                </a:tc>
                <a:tc>
                  <a:txBody>
                    <a:bodyPr/>
                    <a:lstStyle/>
                    <a:p>
                      <a:r>
                        <a:rPr lang="en-US" sz="1200" dirty="0"/>
                        <a:t>Potential solutions being reviewed by HIT</a:t>
                      </a:r>
                      <a:endParaRPr lang="en-US" sz="1200" kern="1200" dirty="0">
                        <a:solidFill>
                          <a:schemeClr val="dk1"/>
                        </a:solidFill>
                        <a:effectLst/>
                        <a:latin typeface="+mn-lt"/>
                        <a:ea typeface="+mn-ea"/>
                        <a:cs typeface="+mn-cs"/>
                      </a:endParaRPr>
                    </a:p>
                    <a:p>
                      <a:endParaRPr lang="en-US" sz="1200" kern="1200" dirty="0">
                        <a:solidFill>
                          <a:schemeClr val="dk1"/>
                        </a:solidFill>
                        <a:effectLst/>
                        <a:latin typeface="+mn-lt"/>
                        <a:ea typeface="+mn-ea"/>
                        <a:cs typeface="+mn-cs"/>
                      </a:endParaRPr>
                    </a:p>
                  </a:txBody>
                  <a:tcPr marL="68598" marR="68598" marT="34299" marB="34299"/>
                </a:tc>
                <a:extLst>
                  <a:ext uri="{0D108BD9-81ED-4DB2-BD59-A6C34878D82A}">
                    <a16:rowId xmlns:a16="http://schemas.microsoft.com/office/drawing/2014/main" val="251390619"/>
                  </a:ext>
                </a:extLst>
              </a:tr>
              <a:tr h="809669">
                <a:tc>
                  <a:txBody>
                    <a:bodyPr/>
                    <a:lstStyle/>
                    <a:p>
                      <a:r>
                        <a:rPr lang="en-US" sz="1200" dirty="0"/>
                        <a:t>HCD-IT #8</a:t>
                      </a:r>
                    </a:p>
                  </a:txBody>
                  <a:tcPr marL="68598" marR="68598" marT="34299" marB="34299"/>
                </a:tc>
                <a:tc>
                  <a:txBody>
                    <a:bodyPr/>
                    <a:lstStyle/>
                    <a:p>
                      <a:r>
                        <a:rPr lang="en-US" sz="1200" b="0" i="0" kern="1200" dirty="0">
                          <a:solidFill>
                            <a:schemeClr val="dk1"/>
                          </a:solidFill>
                          <a:effectLst/>
                          <a:latin typeface="+mn-lt"/>
                          <a:ea typeface="+mn-ea"/>
                          <a:cs typeface="+mn-cs"/>
                        </a:rPr>
                        <a:t>Requested that the Application Notes in SFR FPT_KYP_EXT.1 be modified to more clearly explain what each of the conditions for key storage in that SFR mean </a:t>
                      </a:r>
                      <a:endParaRPr lang="en-US" sz="1200" dirty="0"/>
                    </a:p>
                  </a:txBody>
                  <a:tcPr marL="68598" marR="68598" marT="34299" marB="34299"/>
                </a:tc>
                <a:tc>
                  <a:txBody>
                    <a:bodyPr/>
                    <a:lstStyle/>
                    <a:p>
                      <a:r>
                        <a:rPr lang="en-US" sz="1200" dirty="0"/>
                        <a:t>This issue is linked to Issue HCD-IT #11 and will be fixed jointly with that issue </a:t>
                      </a:r>
                    </a:p>
                  </a:txBody>
                  <a:tcPr marL="68598" marR="68598" marT="34299" marB="34299"/>
                </a:tc>
                <a:extLst>
                  <a:ext uri="{0D108BD9-81ED-4DB2-BD59-A6C34878D82A}">
                    <a16:rowId xmlns:a16="http://schemas.microsoft.com/office/drawing/2014/main" val="1364094378"/>
                  </a:ext>
                </a:extLst>
              </a:tr>
              <a:tr h="809669">
                <a:tc>
                  <a:txBody>
                    <a:bodyPr/>
                    <a:lstStyle/>
                    <a:p>
                      <a:r>
                        <a:rPr lang="en-US" sz="1200" dirty="0"/>
                        <a:t>HCD-IT #10</a:t>
                      </a:r>
                    </a:p>
                  </a:txBody>
                  <a:tcPr marL="68598" marR="68598" marT="34299" marB="34299"/>
                </a:tc>
                <a:tc>
                  <a:txBody>
                    <a:bodyPr/>
                    <a:lstStyle/>
                    <a:p>
                      <a:r>
                        <a:rPr lang="en-US" sz="1200" b="0" i="0" kern="1200" dirty="0">
                          <a:solidFill>
                            <a:schemeClr val="dk1"/>
                          </a:solidFill>
                          <a:effectLst/>
                          <a:latin typeface="+mn-lt"/>
                          <a:ea typeface="+mn-ea"/>
                          <a:cs typeface="+mn-cs"/>
                        </a:rPr>
                        <a:t>This issue is for the Security Objective an O.KEY_MATERIAL being mapped to a Conditionally Mandatory SFR FPT_KYP_EXT.1 when it should be mapped to a Mandatory SFR, because protection of keys and key material should be a mandatory security objective</a:t>
                      </a:r>
                      <a:endParaRPr lang="en-US" sz="1200" dirty="0"/>
                    </a:p>
                  </a:txBody>
                  <a:tcPr marL="68598" marR="68598" marT="34299" marB="34299"/>
                </a:tc>
                <a:tc>
                  <a:txBody>
                    <a:bodyPr/>
                    <a:lstStyle/>
                    <a:p>
                      <a:r>
                        <a:rPr lang="en-US" sz="1200" dirty="0"/>
                        <a:t>The solution for this issue is known and is being worked by the HIT</a:t>
                      </a:r>
                    </a:p>
                  </a:txBody>
                  <a:tcPr marL="68598" marR="68598" marT="34299" marB="34299"/>
                </a:tc>
                <a:extLst>
                  <a:ext uri="{0D108BD9-81ED-4DB2-BD59-A6C34878D82A}">
                    <a16:rowId xmlns:a16="http://schemas.microsoft.com/office/drawing/2014/main" val="3582735924"/>
                  </a:ext>
                </a:extLst>
              </a:tr>
              <a:tr h="809669">
                <a:tc>
                  <a:txBody>
                    <a:bodyPr/>
                    <a:lstStyle/>
                    <a:p>
                      <a:r>
                        <a:rPr lang="en-US" sz="1200" dirty="0"/>
                        <a:t>HCD-IT #11</a:t>
                      </a:r>
                    </a:p>
                  </a:txBody>
                  <a:tcPr marL="68598" marR="68598" marT="34299" marB="34299"/>
                </a:tc>
                <a:tc>
                  <a:txBody>
                    <a:bodyPr/>
                    <a:lstStyle/>
                    <a:p>
                      <a:r>
                        <a:rPr lang="en-US" sz="1200" dirty="0"/>
                        <a:t>This issue deals with FCS_CKM.4 and whether encrypted keys are within the scope of key destruction. The real issue, though, is the fact that FCS_CKM_EXT.1 states that only plaintext keys and key material must be destroyed, whereas other cPPs require all keys and key material must be destroyed</a:t>
                      </a:r>
                    </a:p>
                  </a:txBody>
                  <a:tcPr marL="68598" marR="68598" marT="34299" marB="34299"/>
                </a:tc>
                <a:tc>
                  <a:txBody>
                    <a:bodyPr/>
                    <a:lstStyle/>
                    <a:p>
                      <a:r>
                        <a:rPr lang="en-US" sz="1200" dirty="0"/>
                        <a:t>Resolution of this issue is on hold while we determine why the HCD cPP only required plaintext keys to be destroyed; HiT divided on this issue</a:t>
                      </a:r>
                    </a:p>
                  </a:txBody>
                  <a:tcPr marL="68598" marR="68598" marT="34299" marB="34299"/>
                </a:tc>
                <a:extLst>
                  <a:ext uri="{0D108BD9-81ED-4DB2-BD59-A6C34878D82A}">
                    <a16:rowId xmlns:a16="http://schemas.microsoft.com/office/drawing/2014/main" val="221146349"/>
                  </a:ext>
                </a:extLst>
              </a:tr>
            </a:tbl>
          </a:graphicData>
        </a:graphic>
      </p:graphicFrame>
      <p:sp>
        <p:nvSpPr>
          <p:cNvPr id="5" name="Title 1">
            <a:extLst>
              <a:ext uri="{FF2B5EF4-FFF2-40B4-BE49-F238E27FC236}">
                <a16:creationId xmlns:a16="http://schemas.microsoft.com/office/drawing/2014/main" id="{5359BA1E-FF39-3A86-E39E-4C523F2E42C1}"/>
              </a:ext>
            </a:extLst>
          </p:cNvPr>
          <p:cNvSpPr txBox="1">
            <a:spLocks/>
          </p:cNvSpPr>
          <p:nvPr/>
        </p:nvSpPr>
        <p:spPr bwMode="auto">
          <a:xfrm>
            <a:off x="304800" y="635971"/>
            <a:ext cx="1096994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a:lstStyle>
          <a:p>
            <a:r>
              <a:rPr lang="fr-FR" altLang="en-US" sz="3600" kern="0" dirty="0">
                <a:solidFill>
                  <a:schemeClr val="tx1"/>
                </a:solidFill>
              </a:rPr>
              <a:t>HIT Issue Summaries – </a:t>
            </a:r>
          </a:p>
          <a:p>
            <a:r>
              <a:rPr lang="fr-FR" altLang="en-US" sz="3600" kern="0" dirty="0">
                <a:solidFill>
                  <a:schemeClr val="tx1"/>
                </a:solidFill>
              </a:rPr>
              <a:t>Remaining Open Priority 1s</a:t>
            </a:r>
            <a:endParaRPr lang="en-GB" kern="0" dirty="0">
              <a:solidFill>
                <a:schemeClr val="tx1"/>
              </a:solidFill>
            </a:endParaRPr>
          </a:p>
        </p:txBody>
      </p:sp>
    </p:spTree>
    <p:extLst>
      <p:ext uri="{BB962C8B-B14F-4D97-AF65-F5344CB8AC3E}">
        <p14:creationId xmlns:p14="http://schemas.microsoft.com/office/powerpoint/2010/main" val="70397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98A054-E4D3-32B3-AC61-F057DF2C7EC4}"/>
              </a:ext>
            </a:extLst>
          </p:cNvPr>
          <p:cNvSpPr>
            <a:spLocks noGrp="1"/>
          </p:cNvSpPr>
          <p:nvPr>
            <p:ph type="sldNum" sz="quarter" idx="12"/>
          </p:nvPr>
        </p:nvSpPr>
        <p:spPr/>
        <p:txBody>
          <a:bodyPr/>
          <a:lstStyle/>
          <a:p>
            <a:fld id="{00DE720E-C72B-42F0-AD69-52D60E3C605E}" type="slidenum">
              <a:rPr lang="en-GB" smtClean="0"/>
              <a:t>16</a:t>
            </a:fld>
            <a:endParaRPr lang="en-GB" dirty="0"/>
          </a:p>
        </p:txBody>
      </p:sp>
      <p:graphicFrame>
        <p:nvGraphicFramePr>
          <p:cNvPr id="8" name="Table 2">
            <a:extLst>
              <a:ext uri="{FF2B5EF4-FFF2-40B4-BE49-F238E27FC236}">
                <a16:creationId xmlns:a16="http://schemas.microsoft.com/office/drawing/2014/main" id="{6F2657F3-7C1E-E605-5AEB-8D46B987865B}"/>
              </a:ext>
            </a:extLst>
          </p:cNvPr>
          <p:cNvGraphicFramePr>
            <a:graphicFrameLocks noGrp="1"/>
          </p:cNvGraphicFramePr>
          <p:nvPr>
            <p:extLst>
              <p:ext uri="{D42A27DB-BD31-4B8C-83A1-F6EECF244321}">
                <p14:modId xmlns:p14="http://schemas.microsoft.com/office/powerpoint/2010/main" val="39863367"/>
              </p:ext>
            </p:extLst>
          </p:nvPr>
        </p:nvGraphicFramePr>
        <p:xfrm>
          <a:off x="457200" y="1656889"/>
          <a:ext cx="8380757" cy="1816727"/>
        </p:xfrm>
        <a:graphic>
          <a:graphicData uri="http://schemas.openxmlformats.org/drawingml/2006/table">
            <a:tbl>
              <a:tblPr firstRow="1" bandRow="1">
                <a:tableStyleId>{5C22544A-7EE6-4342-B048-85BDC9FD1C3A}</a:tableStyleId>
              </a:tblPr>
              <a:tblGrid>
                <a:gridCol w="1188602">
                  <a:extLst>
                    <a:ext uri="{9D8B030D-6E8A-4147-A177-3AD203B41FA5}">
                      <a16:colId xmlns:a16="http://schemas.microsoft.com/office/drawing/2014/main" val="1912124402"/>
                    </a:ext>
                  </a:extLst>
                </a:gridCol>
                <a:gridCol w="4552873">
                  <a:extLst>
                    <a:ext uri="{9D8B030D-6E8A-4147-A177-3AD203B41FA5}">
                      <a16:colId xmlns:a16="http://schemas.microsoft.com/office/drawing/2014/main" val="1347928285"/>
                    </a:ext>
                  </a:extLst>
                </a:gridCol>
                <a:gridCol w="2639282">
                  <a:extLst>
                    <a:ext uri="{9D8B030D-6E8A-4147-A177-3AD203B41FA5}">
                      <a16:colId xmlns:a16="http://schemas.microsoft.com/office/drawing/2014/main" val="1870702829"/>
                    </a:ext>
                  </a:extLst>
                </a:gridCol>
              </a:tblGrid>
              <a:tr h="285089">
                <a:tc>
                  <a:txBody>
                    <a:bodyPr/>
                    <a:lstStyle/>
                    <a:p>
                      <a:pPr algn="ctr"/>
                      <a:r>
                        <a:rPr lang="en-US" sz="1200" dirty="0"/>
                        <a:t>Issue #</a:t>
                      </a:r>
                    </a:p>
                  </a:txBody>
                  <a:tcPr marL="68598" marR="68598" marT="34299" marB="34299"/>
                </a:tc>
                <a:tc>
                  <a:txBody>
                    <a:bodyPr/>
                    <a:lstStyle/>
                    <a:p>
                      <a:pPr algn="ctr"/>
                      <a:r>
                        <a:rPr lang="en-US" sz="1200" dirty="0"/>
                        <a:t>Issue Summary </a:t>
                      </a:r>
                    </a:p>
                  </a:txBody>
                  <a:tcPr marL="68598" marR="68598" marT="34299" marB="34299"/>
                </a:tc>
                <a:tc>
                  <a:txBody>
                    <a:bodyPr/>
                    <a:lstStyle/>
                    <a:p>
                      <a:pPr algn="ctr"/>
                      <a:r>
                        <a:rPr lang="en-US" sz="1200" dirty="0"/>
                        <a:t>Status</a:t>
                      </a:r>
                    </a:p>
                  </a:txBody>
                  <a:tcPr marL="68598" marR="68598" marT="34299" marB="34299"/>
                </a:tc>
                <a:extLst>
                  <a:ext uri="{0D108BD9-81ED-4DB2-BD59-A6C34878D82A}">
                    <a16:rowId xmlns:a16="http://schemas.microsoft.com/office/drawing/2014/main" val="675866047"/>
                  </a:ext>
                </a:extLst>
              </a:tr>
              <a:tr h="617381">
                <a:tc>
                  <a:txBody>
                    <a:bodyPr/>
                    <a:lstStyle/>
                    <a:p>
                      <a:r>
                        <a:rPr lang="en-US" sz="1200" dirty="0"/>
                        <a:t>HCD-IT #23</a:t>
                      </a:r>
                    </a:p>
                  </a:txBody>
                  <a:tcPr marL="68598" marR="68598" marT="34299" marB="34299"/>
                </a:tc>
                <a:tc>
                  <a:txBody>
                    <a:bodyPr/>
                    <a:lstStyle/>
                    <a:p>
                      <a:r>
                        <a:rPr lang="en-US" sz="1200" b="0" i="0" kern="1200" dirty="0">
                          <a:solidFill>
                            <a:schemeClr val="dk1"/>
                          </a:solidFill>
                          <a:effectLst/>
                          <a:latin typeface="+mn-lt"/>
                          <a:ea typeface="+mn-ea"/>
                          <a:cs typeface="+mn-cs"/>
                        </a:rPr>
                        <a:t>In HCD cPP SFR FIA_X509_EXT.2.2 - Usage of an offline CRL (CRL may be imported to TOE by USB memory) is not considered as an option. In this case, TOE doesn’t need to establish a connection. A potential solution is to add the option “allow the Administrator to import CRL file and perform OFFLINE-validation of a certificate” in the selection in this SFR.</a:t>
                      </a:r>
                    </a:p>
                    <a:p>
                      <a:endParaRPr lang="en-US" sz="1200" dirty="0"/>
                    </a:p>
                  </a:txBody>
                  <a:tcPr marL="68598" marR="68598" marT="34299" marB="34299"/>
                </a:tc>
                <a:tc>
                  <a:txBody>
                    <a:bodyPr/>
                    <a:lstStyle/>
                    <a:p>
                      <a:r>
                        <a:rPr lang="en-US" sz="1200" dirty="0"/>
                        <a:t>Potential Solution under reviewed by HIT</a:t>
                      </a:r>
                      <a:endParaRPr lang="en-US" sz="1200" kern="1200" dirty="0">
                        <a:solidFill>
                          <a:schemeClr val="dk1"/>
                        </a:solidFill>
                        <a:effectLst/>
                        <a:latin typeface="+mn-lt"/>
                        <a:ea typeface="+mn-ea"/>
                        <a:cs typeface="+mn-cs"/>
                      </a:endParaRPr>
                    </a:p>
                    <a:p>
                      <a:endParaRPr lang="en-US" sz="1200" kern="1200" dirty="0">
                        <a:solidFill>
                          <a:schemeClr val="dk1"/>
                        </a:solidFill>
                        <a:effectLst/>
                        <a:latin typeface="+mn-lt"/>
                        <a:ea typeface="+mn-ea"/>
                        <a:cs typeface="+mn-cs"/>
                      </a:endParaRPr>
                    </a:p>
                  </a:txBody>
                  <a:tcPr marL="68598" marR="68598" marT="34299" marB="34299"/>
                </a:tc>
                <a:extLst>
                  <a:ext uri="{0D108BD9-81ED-4DB2-BD59-A6C34878D82A}">
                    <a16:rowId xmlns:a16="http://schemas.microsoft.com/office/drawing/2014/main" val="251390619"/>
                  </a:ext>
                </a:extLst>
              </a:tr>
            </a:tbl>
          </a:graphicData>
        </a:graphic>
      </p:graphicFrame>
      <p:sp>
        <p:nvSpPr>
          <p:cNvPr id="5" name="Title 1">
            <a:extLst>
              <a:ext uri="{FF2B5EF4-FFF2-40B4-BE49-F238E27FC236}">
                <a16:creationId xmlns:a16="http://schemas.microsoft.com/office/drawing/2014/main" id="{5359BA1E-FF39-3A86-E39E-4C523F2E42C1}"/>
              </a:ext>
            </a:extLst>
          </p:cNvPr>
          <p:cNvSpPr txBox="1">
            <a:spLocks/>
          </p:cNvSpPr>
          <p:nvPr/>
        </p:nvSpPr>
        <p:spPr bwMode="auto">
          <a:xfrm>
            <a:off x="304800" y="635971"/>
            <a:ext cx="1096994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a:lstStyle>
          <a:p>
            <a:r>
              <a:rPr lang="fr-FR" altLang="en-US" sz="3600" kern="0" dirty="0">
                <a:solidFill>
                  <a:schemeClr val="tx1"/>
                </a:solidFill>
              </a:rPr>
              <a:t>HIT Issue Summaries – </a:t>
            </a:r>
          </a:p>
          <a:p>
            <a:r>
              <a:rPr lang="fr-FR" altLang="en-US" sz="3600" kern="0" dirty="0">
                <a:solidFill>
                  <a:schemeClr val="tx1"/>
                </a:solidFill>
              </a:rPr>
              <a:t>Remaining Open Priority 1s</a:t>
            </a:r>
            <a:endParaRPr lang="en-GB" kern="0" dirty="0">
              <a:solidFill>
                <a:schemeClr val="tx1"/>
              </a:solidFill>
            </a:endParaRPr>
          </a:p>
        </p:txBody>
      </p:sp>
    </p:spTree>
    <p:extLst>
      <p:ext uri="{BB962C8B-B14F-4D97-AF65-F5344CB8AC3E}">
        <p14:creationId xmlns:p14="http://schemas.microsoft.com/office/powerpoint/2010/main" val="174685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98A054-E4D3-32B3-AC61-F057DF2C7EC4}"/>
              </a:ext>
            </a:extLst>
          </p:cNvPr>
          <p:cNvSpPr>
            <a:spLocks noGrp="1"/>
          </p:cNvSpPr>
          <p:nvPr>
            <p:ph type="sldNum" sz="quarter" idx="12"/>
          </p:nvPr>
        </p:nvSpPr>
        <p:spPr/>
        <p:txBody>
          <a:bodyPr/>
          <a:lstStyle/>
          <a:p>
            <a:fld id="{00DE720E-C72B-42F0-AD69-52D60E3C605E}" type="slidenum">
              <a:rPr lang="en-GB" smtClean="0"/>
              <a:t>17</a:t>
            </a:fld>
            <a:endParaRPr lang="en-GB" dirty="0"/>
          </a:p>
        </p:txBody>
      </p:sp>
      <p:graphicFrame>
        <p:nvGraphicFramePr>
          <p:cNvPr id="5" name="Table 2">
            <a:extLst>
              <a:ext uri="{FF2B5EF4-FFF2-40B4-BE49-F238E27FC236}">
                <a16:creationId xmlns:a16="http://schemas.microsoft.com/office/drawing/2014/main" id="{34F84DBD-630A-086F-9B1D-7888452C49B0}"/>
              </a:ext>
            </a:extLst>
          </p:cNvPr>
          <p:cNvGraphicFramePr>
            <a:graphicFrameLocks noGrp="1"/>
          </p:cNvGraphicFramePr>
          <p:nvPr>
            <p:extLst>
              <p:ext uri="{D42A27DB-BD31-4B8C-83A1-F6EECF244321}">
                <p14:modId xmlns:p14="http://schemas.microsoft.com/office/powerpoint/2010/main" val="2323290381"/>
              </p:ext>
            </p:extLst>
          </p:nvPr>
        </p:nvGraphicFramePr>
        <p:xfrm>
          <a:off x="228600" y="1616994"/>
          <a:ext cx="8697643" cy="4755411"/>
        </p:xfrm>
        <a:graphic>
          <a:graphicData uri="http://schemas.openxmlformats.org/drawingml/2006/table">
            <a:tbl>
              <a:tblPr firstRow="1" bandRow="1">
                <a:tableStyleId>{5C22544A-7EE6-4342-B048-85BDC9FD1C3A}</a:tableStyleId>
              </a:tblPr>
              <a:tblGrid>
                <a:gridCol w="1224239">
                  <a:extLst>
                    <a:ext uri="{9D8B030D-6E8A-4147-A177-3AD203B41FA5}">
                      <a16:colId xmlns:a16="http://schemas.microsoft.com/office/drawing/2014/main" val="1912124402"/>
                    </a:ext>
                  </a:extLst>
                </a:gridCol>
                <a:gridCol w="4730913">
                  <a:extLst>
                    <a:ext uri="{9D8B030D-6E8A-4147-A177-3AD203B41FA5}">
                      <a16:colId xmlns:a16="http://schemas.microsoft.com/office/drawing/2014/main" val="1347928285"/>
                    </a:ext>
                  </a:extLst>
                </a:gridCol>
                <a:gridCol w="2742491">
                  <a:extLst>
                    <a:ext uri="{9D8B030D-6E8A-4147-A177-3AD203B41FA5}">
                      <a16:colId xmlns:a16="http://schemas.microsoft.com/office/drawing/2014/main" val="1870702829"/>
                    </a:ext>
                  </a:extLst>
                </a:gridCol>
              </a:tblGrid>
              <a:tr h="298819">
                <a:tc>
                  <a:txBody>
                    <a:bodyPr/>
                    <a:lstStyle/>
                    <a:p>
                      <a:pPr algn="ctr"/>
                      <a:r>
                        <a:rPr lang="en-US" sz="1200" dirty="0"/>
                        <a:t>Issue #</a:t>
                      </a:r>
                    </a:p>
                  </a:txBody>
                  <a:tcPr marL="68598" marR="68598" marT="34299" marB="34299"/>
                </a:tc>
                <a:tc>
                  <a:txBody>
                    <a:bodyPr/>
                    <a:lstStyle/>
                    <a:p>
                      <a:pPr algn="ctr"/>
                      <a:r>
                        <a:rPr lang="en-US" sz="1200" dirty="0"/>
                        <a:t>Issue Summary </a:t>
                      </a:r>
                    </a:p>
                  </a:txBody>
                  <a:tcPr marL="68598" marR="68598" marT="34299" marB="34299"/>
                </a:tc>
                <a:tc>
                  <a:txBody>
                    <a:bodyPr/>
                    <a:lstStyle/>
                    <a:p>
                      <a:pPr algn="ctr"/>
                      <a:r>
                        <a:rPr lang="en-US" sz="1200" dirty="0"/>
                        <a:t>Status</a:t>
                      </a:r>
                    </a:p>
                  </a:txBody>
                  <a:tcPr marL="68598" marR="68598" marT="34299" marB="34299"/>
                </a:tc>
                <a:extLst>
                  <a:ext uri="{0D108BD9-81ED-4DB2-BD59-A6C34878D82A}">
                    <a16:rowId xmlns:a16="http://schemas.microsoft.com/office/drawing/2014/main" val="675866047"/>
                  </a:ext>
                </a:extLst>
              </a:tr>
              <a:tr h="1166164">
                <a:tc>
                  <a:txBody>
                    <a:bodyPr/>
                    <a:lstStyle/>
                    <a:p>
                      <a:r>
                        <a:rPr lang="en-US" sz="1200" dirty="0"/>
                        <a:t>HCD-IT #13</a:t>
                      </a:r>
                    </a:p>
                  </a:txBody>
                  <a:tcPr marL="68598" marR="68598" marT="34299" marB="34299"/>
                </a:tc>
                <a:tc>
                  <a:txBody>
                    <a:bodyPr/>
                    <a:lstStyle/>
                    <a:p>
                      <a:r>
                        <a:rPr lang="en-US" sz="1200" b="0" i="0" kern="1200" dirty="0">
                          <a:solidFill>
                            <a:schemeClr val="dk1"/>
                          </a:solidFill>
                          <a:effectLst/>
                          <a:latin typeface="+mn-lt"/>
                          <a:ea typeface="+mn-ea"/>
                          <a:cs typeface="+mn-cs"/>
                        </a:rPr>
                        <a:t>This issue stated that the title of SFR FDP_DSK_EXT.1 - Protection of Data on Disk</a:t>
                      </a:r>
                      <a:r>
                        <a:rPr lang="en-US" sz="1200" b="0" dirty="0"/>
                        <a:t> – was misleading as it might lead someone to assume it only applied to HCDs that had a hard disk drive. </a:t>
                      </a:r>
                      <a:endParaRPr lang="en-US" sz="1200" dirty="0"/>
                    </a:p>
                  </a:txBody>
                  <a:tcPr marL="68598" marR="68598" marT="34299" marB="34299"/>
                </a:tc>
                <a:tc>
                  <a:txBody>
                    <a:bodyPr/>
                    <a:lstStyle/>
                    <a:p>
                      <a:r>
                        <a:rPr lang="en-US" sz="1200" dirty="0"/>
                        <a:t>Solution is to change title so it is clear this SFR applies to any HCD that stores data in Nonvolatile Storage</a:t>
                      </a:r>
                      <a:endParaRPr lang="en-US" sz="1200" kern="1200" dirty="0">
                        <a:solidFill>
                          <a:schemeClr val="dk1"/>
                        </a:solidFill>
                        <a:effectLst/>
                        <a:latin typeface="+mn-lt"/>
                        <a:ea typeface="+mn-ea"/>
                        <a:cs typeface="+mn-cs"/>
                      </a:endParaRPr>
                    </a:p>
                  </a:txBody>
                  <a:tcPr marL="68598" marR="68598" marT="34299" marB="34299"/>
                </a:tc>
                <a:extLst>
                  <a:ext uri="{0D108BD9-81ED-4DB2-BD59-A6C34878D82A}">
                    <a16:rowId xmlns:a16="http://schemas.microsoft.com/office/drawing/2014/main" val="251390619"/>
                  </a:ext>
                </a:extLst>
              </a:tr>
              <a:tr h="1166164">
                <a:tc>
                  <a:txBody>
                    <a:bodyPr/>
                    <a:lstStyle/>
                    <a:p>
                      <a:r>
                        <a:rPr lang="en-US" sz="1200" dirty="0"/>
                        <a:t>HCD-IT #15</a:t>
                      </a:r>
                    </a:p>
                  </a:txBody>
                  <a:tcPr marL="68598" marR="68598" marT="34299" marB="342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This issue is a case where the title of the SFR FCS_COP.1/CMAC is correct where it is defined in Section A,,3, but is incorrect when FCS_COP.1/CMAC is included in a dependency list for another SFR</a:t>
                      </a:r>
                    </a:p>
                  </a:txBody>
                  <a:tcPr marL="68598" marR="68598" marT="34299" marB="342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Issue has been assigned to a HIT member to resolve</a:t>
                      </a:r>
                    </a:p>
                  </a:txBody>
                  <a:tcPr marL="68598" marR="68598" marT="34299" marB="34299"/>
                </a:tc>
                <a:extLst>
                  <a:ext uri="{0D108BD9-81ED-4DB2-BD59-A6C34878D82A}">
                    <a16:rowId xmlns:a16="http://schemas.microsoft.com/office/drawing/2014/main" val="3421897558"/>
                  </a:ext>
                </a:extLst>
              </a:tr>
              <a:tr h="958386">
                <a:tc>
                  <a:txBody>
                    <a:bodyPr/>
                    <a:lstStyle/>
                    <a:p>
                      <a:r>
                        <a:rPr lang="en-US" sz="1200" dirty="0"/>
                        <a:t>HCD-IT #24</a:t>
                      </a:r>
                    </a:p>
                  </a:txBody>
                  <a:tcPr marL="68598" marR="68598" marT="34299" marB="34299"/>
                </a:tc>
                <a:tc>
                  <a:txBody>
                    <a:bodyPr/>
                    <a:lstStyle/>
                    <a:p>
                      <a:r>
                        <a:rPr lang="en-US" sz="1200" b="0" i="0" kern="1200" dirty="0">
                          <a:solidFill>
                            <a:schemeClr val="dk1"/>
                          </a:solidFill>
                          <a:effectLst/>
                          <a:latin typeface="+mn-lt"/>
                          <a:ea typeface="+mn-ea"/>
                          <a:cs typeface="+mn-cs"/>
                        </a:rPr>
                        <a:t>This issue is that in the HCD cPP the name of the SFR in the HCD cPP is "FCS_X509_EXT.2", but it should be "FIA_X509_EXT.2</a:t>
                      </a:r>
                      <a:endParaRPr lang="en-US" sz="1200" b="0" dirty="0"/>
                    </a:p>
                  </a:txBody>
                  <a:tcPr marL="68598" marR="68598" marT="34299" marB="34299"/>
                </a:tc>
                <a:tc>
                  <a:txBody>
                    <a:bodyPr/>
                    <a:lstStyle/>
                    <a:p>
                      <a:r>
                        <a:rPr lang="en-US" sz="1200" dirty="0"/>
                        <a:t>This issue is awaiting review by a HIT member</a:t>
                      </a:r>
                    </a:p>
                  </a:txBody>
                  <a:tcPr marL="68598" marR="68598" marT="34299" marB="34299"/>
                </a:tc>
                <a:extLst>
                  <a:ext uri="{0D108BD9-81ED-4DB2-BD59-A6C34878D82A}">
                    <a16:rowId xmlns:a16="http://schemas.microsoft.com/office/drawing/2014/main" val="1364094378"/>
                  </a:ext>
                </a:extLst>
              </a:tr>
              <a:tr h="958386">
                <a:tc>
                  <a:txBody>
                    <a:bodyPr/>
                    <a:lstStyle/>
                    <a:p>
                      <a:r>
                        <a:rPr lang="en-US" sz="1200" dirty="0"/>
                        <a:t>HCD-IT #25</a:t>
                      </a:r>
                    </a:p>
                    <a:p>
                      <a:r>
                        <a:rPr lang="en-US" sz="1200" b="1" dirty="0"/>
                        <a:t>NOTE: IS TOP PRIORITY FOR HIT</a:t>
                      </a:r>
                    </a:p>
                  </a:txBody>
                  <a:tcPr marL="68598" marR="68598" marT="34299" marB="34299"/>
                </a:tc>
                <a:tc>
                  <a:txBody>
                    <a:bodyPr/>
                    <a:lstStyle/>
                    <a:p>
                      <a:r>
                        <a:rPr lang="en-US" sz="1200" dirty="0"/>
                        <a:t>This issue deals with two issues associated with SFR </a:t>
                      </a:r>
                      <a:r>
                        <a:rPr lang="en-US" sz="1200" b="0" i="0" kern="1200" dirty="0">
                          <a:solidFill>
                            <a:schemeClr val="dk1"/>
                          </a:solidFill>
                          <a:effectLst/>
                          <a:latin typeface="+mn-lt"/>
                          <a:ea typeface="+mn-ea"/>
                          <a:cs typeface="+mn-cs"/>
                        </a:rPr>
                        <a:t>FPT_SBT_EXT.1 – (1) definitions of immutable code or HW-based write-protection and (2) guidance on the level of assurance the evaluator shall take into consideration to confirm a compliant Root of Trust protection mechanism</a:t>
                      </a:r>
                      <a:endParaRPr lang="en-US" sz="1200" dirty="0"/>
                    </a:p>
                  </a:txBody>
                  <a:tcPr marL="68598" marR="68598" marT="34299" marB="34299"/>
                </a:tc>
                <a:tc>
                  <a:txBody>
                    <a:bodyPr/>
                    <a:lstStyle/>
                    <a:p>
                      <a:r>
                        <a:rPr lang="en-US" sz="1200" dirty="0"/>
                        <a:t>Agreed on definition of immutability from NIST SP 800-193; TR created for solution and approved by the HIT</a:t>
                      </a:r>
                    </a:p>
                    <a:p>
                      <a:r>
                        <a:rPr lang="en-US" sz="1200" dirty="0"/>
                        <a:t>Issue of HW-based write-protection is still under discussion</a:t>
                      </a:r>
                    </a:p>
                  </a:txBody>
                  <a:tcPr marL="68598" marR="68598" marT="34299" marB="34299"/>
                </a:tc>
                <a:extLst>
                  <a:ext uri="{0D108BD9-81ED-4DB2-BD59-A6C34878D82A}">
                    <a16:rowId xmlns:a16="http://schemas.microsoft.com/office/drawing/2014/main" val="3525269662"/>
                  </a:ext>
                </a:extLst>
              </a:tr>
            </a:tbl>
          </a:graphicData>
        </a:graphic>
      </p:graphicFrame>
      <p:sp>
        <p:nvSpPr>
          <p:cNvPr id="7" name="Title 1">
            <a:extLst>
              <a:ext uri="{FF2B5EF4-FFF2-40B4-BE49-F238E27FC236}">
                <a16:creationId xmlns:a16="http://schemas.microsoft.com/office/drawing/2014/main" id="{5B833D55-3502-6103-71BB-4C3867980CE5}"/>
              </a:ext>
            </a:extLst>
          </p:cNvPr>
          <p:cNvSpPr txBox="1">
            <a:spLocks/>
          </p:cNvSpPr>
          <p:nvPr/>
        </p:nvSpPr>
        <p:spPr bwMode="auto">
          <a:xfrm>
            <a:off x="76200" y="764607"/>
            <a:ext cx="1096994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a:lstStyle>
          <a:p>
            <a:r>
              <a:rPr lang="fr-FR" altLang="en-US" sz="3600" kern="0" dirty="0">
                <a:solidFill>
                  <a:schemeClr val="tx1"/>
                </a:solidFill>
              </a:rPr>
              <a:t>HIT Issue Summaries – </a:t>
            </a:r>
          </a:p>
          <a:p>
            <a:r>
              <a:rPr lang="fr-FR" altLang="en-US" sz="3600" kern="0" dirty="0">
                <a:solidFill>
                  <a:schemeClr val="tx1"/>
                </a:solidFill>
              </a:rPr>
              <a:t>Remaining Open Priority 2s</a:t>
            </a:r>
            <a:endParaRPr lang="en-GB" kern="0" dirty="0">
              <a:solidFill>
                <a:schemeClr val="tx1"/>
              </a:solidFill>
            </a:endParaRPr>
          </a:p>
        </p:txBody>
      </p:sp>
    </p:spTree>
    <p:extLst>
      <p:ext uri="{BB962C8B-B14F-4D97-AF65-F5344CB8AC3E}">
        <p14:creationId xmlns:p14="http://schemas.microsoft.com/office/powerpoint/2010/main" val="269599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98A054-E4D3-32B3-AC61-F057DF2C7EC4}"/>
              </a:ext>
            </a:extLst>
          </p:cNvPr>
          <p:cNvSpPr>
            <a:spLocks noGrp="1"/>
          </p:cNvSpPr>
          <p:nvPr>
            <p:ph type="sldNum" sz="quarter" idx="12"/>
          </p:nvPr>
        </p:nvSpPr>
        <p:spPr/>
        <p:txBody>
          <a:bodyPr/>
          <a:lstStyle/>
          <a:p>
            <a:fld id="{00DE720E-C72B-42F0-AD69-52D60E3C605E}" type="slidenum">
              <a:rPr lang="en-GB" smtClean="0"/>
              <a:t>18</a:t>
            </a:fld>
            <a:endParaRPr lang="en-GB" dirty="0"/>
          </a:p>
        </p:txBody>
      </p:sp>
      <p:graphicFrame>
        <p:nvGraphicFramePr>
          <p:cNvPr id="6" name="Table 2">
            <a:extLst>
              <a:ext uri="{FF2B5EF4-FFF2-40B4-BE49-F238E27FC236}">
                <a16:creationId xmlns:a16="http://schemas.microsoft.com/office/drawing/2014/main" id="{49F295F9-CACE-F26F-3D3B-778D5BE4D04C}"/>
              </a:ext>
            </a:extLst>
          </p:cNvPr>
          <p:cNvGraphicFramePr>
            <a:graphicFrameLocks noGrp="1"/>
          </p:cNvGraphicFramePr>
          <p:nvPr>
            <p:extLst>
              <p:ext uri="{D42A27DB-BD31-4B8C-83A1-F6EECF244321}">
                <p14:modId xmlns:p14="http://schemas.microsoft.com/office/powerpoint/2010/main" val="3635730581"/>
              </p:ext>
            </p:extLst>
          </p:nvPr>
        </p:nvGraphicFramePr>
        <p:xfrm>
          <a:off x="152400" y="1656889"/>
          <a:ext cx="8869017" cy="4317228"/>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1912124402"/>
                    </a:ext>
                  </a:extLst>
                </a:gridCol>
                <a:gridCol w="4782571">
                  <a:extLst>
                    <a:ext uri="{9D8B030D-6E8A-4147-A177-3AD203B41FA5}">
                      <a16:colId xmlns:a16="http://schemas.microsoft.com/office/drawing/2014/main" val="1347928285"/>
                    </a:ext>
                  </a:extLst>
                </a:gridCol>
                <a:gridCol w="2791046">
                  <a:extLst>
                    <a:ext uri="{9D8B030D-6E8A-4147-A177-3AD203B41FA5}">
                      <a16:colId xmlns:a16="http://schemas.microsoft.com/office/drawing/2014/main" val="1870702829"/>
                    </a:ext>
                  </a:extLst>
                </a:gridCol>
              </a:tblGrid>
              <a:tr h="809856">
                <a:tc>
                  <a:txBody>
                    <a:bodyPr/>
                    <a:lstStyle/>
                    <a:p>
                      <a:r>
                        <a:rPr lang="en-US" sz="1200" b="0" dirty="0">
                          <a:solidFill>
                            <a:schemeClr val="tx1"/>
                          </a:solidFill>
                        </a:rPr>
                        <a:t>HCD-IT #14</a:t>
                      </a:r>
                    </a:p>
                  </a:txBody>
                  <a:tcPr marL="68598" marR="68598" marT="34299" marB="342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This issue is a simple issue where the sections where the SFRs FIA_AFL.1 and FCS_CKM.1/AKG reside are different between the HCD cPP and the HCD SD</a:t>
                      </a:r>
                    </a:p>
                    <a:p>
                      <a:endParaRPr lang="en-US" sz="1200" dirty="0"/>
                    </a:p>
                  </a:txBody>
                  <a:tcPr marL="68598" marR="68598" marT="34299" marB="34299"/>
                </a:tc>
                <a:tc>
                  <a:txBody>
                    <a:bodyPr/>
                    <a:lstStyle/>
                    <a:p>
                      <a:r>
                        <a:rPr lang="en-US" sz="1200" b="0" dirty="0">
                          <a:solidFill>
                            <a:schemeClr val="tx1"/>
                          </a:solidFill>
                        </a:rPr>
                        <a:t>Issue has been assigned to a HIT member to resolve</a:t>
                      </a:r>
                    </a:p>
                  </a:txBody>
                  <a:tcPr marL="68598" marR="68598" marT="34299" marB="34299"/>
                </a:tc>
                <a:extLst>
                  <a:ext uri="{0D108BD9-81ED-4DB2-BD59-A6C34878D82A}">
                    <a16:rowId xmlns:a16="http://schemas.microsoft.com/office/drawing/2014/main" val="1455565853"/>
                  </a:ext>
                </a:extLst>
              </a:tr>
              <a:tr h="809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HCD-IT-Template #360</a:t>
                      </a:r>
                    </a:p>
                  </a:txBody>
                  <a:tcPr marL="68598" marR="68598" marT="34299" marB="34299"/>
                </a:tc>
                <a:tc>
                  <a:txBody>
                    <a:bodyPr/>
                    <a:lstStyle/>
                    <a:p>
                      <a:r>
                        <a:rPr lang="en-US" sz="1200" b="0" i="0" kern="1200" dirty="0">
                          <a:solidFill>
                            <a:schemeClr val="dk1"/>
                          </a:solidFill>
                          <a:effectLst/>
                          <a:latin typeface="+mn-lt"/>
                          <a:ea typeface="+mn-ea"/>
                          <a:cs typeface="+mn-cs"/>
                        </a:rPr>
                        <a:t>This issue involves Tests 1 and 2 of the test assurance activities for SFR FCS_IPSEC_EXT.1.10. These tests appear to be TSS requirements rather than testing activities.</a:t>
                      </a:r>
                    </a:p>
                  </a:txBody>
                  <a:tcPr marL="68598" marR="68598" marT="34299" marB="34299"/>
                </a:tc>
                <a:tc>
                  <a:txBody>
                    <a:bodyPr/>
                    <a:lstStyle/>
                    <a:p>
                      <a:r>
                        <a:rPr lang="en-US" sz="1200" dirty="0"/>
                        <a:t>This issue was against the Lexmark certification which Hs been competed, so the issue should be closed</a:t>
                      </a:r>
                    </a:p>
                  </a:txBody>
                  <a:tcPr marL="68598" marR="68598" marT="34299" marB="34299"/>
                </a:tc>
                <a:extLst>
                  <a:ext uri="{0D108BD9-81ED-4DB2-BD59-A6C34878D82A}">
                    <a16:rowId xmlns:a16="http://schemas.microsoft.com/office/drawing/2014/main" val="4090785902"/>
                  </a:ext>
                </a:extLst>
              </a:tr>
              <a:tr h="809856">
                <a:tc>
                  <a:txBody>
                    <a:bodyPr/>
                    <a:lstStyle/>
                    <a:p>
                      <a:r>
                        <a:rPr lang="en-US" sz="1200" dirty="0"/>
                        <a:t>HCD-IT-Template #361</a:t>
                      </a:r>
                    </a:p>
                  </a:txBody>
                  <a:tcPr marL="68598" marR="68598" marT="34299" marB="34299"/>
                </a:tc>
                <a:tc>
                  <a:txBody>
                    <a:bodyPr/>
                    <a:lstStyle/>
                    <a:p>
                      <a:r>
                        <a:rPr lang="en-US" sz="1200" b="0" i="0" kern="1200" dirty="0">
                          <a:solidFill>
                            <a:schemeClr val="dk1"/>
                          </a:solidFill>
                          <a:effectLst/>
                          <a:latin typeface="+mn-lt"/>
                          <a:ea typeface="+mn-ea"/>
                          <a:cs typeface="+mn-cs"/>
                        </a:rPr>
                        <a:t>The issue is whether it would be acceptable to have multiple immutable roots of trust, any one of which could be used to verify firmware integrity?</a:t>
                      </a:r>
                      <a:endParaRPr lang="en-US" sz="1200" dirty="0"/>
                    </a:p>
                  </a:txBody>
                  <a:tcPr marL="68598" marR="68598" marT="34299" marB="34299"/>
                </a:tc>
                <a:tc>
                  <a:txBody>
                    <a:bodyPr/>
                    <a:lstStyle/>
                    <a:p>
                      <a:r>
                        <a:rPr lang="en-US" sz="1200" dirty="0"/>
                        <a:t>No priority has been assigned, but the issue has been discussed at multiple HIT meetings with no consensus as to a resolution at this time</a:t>
                      </a:r>
                    </a:p>
                  </a:txBody>
                  <a:tcPr marL="68598" marR="68598" marT="34299" marB="34299"/>
                </a:tc>
                <a:extLst>
                  <a:ext uri="{0D108BD9-81ED-4DB2-BD59-A6C34878D82A}">
                    <a16:rowId xmlns:a16="http://schemas.microsoft.com/office/drawing/2014/main" val="2820931371"/>
                  </a:ext>
                </a:extLst>
              </a:tr>
              <a:tr h="809856">
                <a:tc>
                  <a:txBody>
                    <a:bodyPr/>
                    <a:lstStyle/>
                    <a:p>
                      <a:r>
                        <a:rPr lang="en-US" sz="1200" dirty="0"/>
                        <a:t>HCD-IT-#26</a:t>
                      </a:r>
                    </a:p>
                  </a:txBody>
                  <a:tcPr marL="68598" marR="68598" marT="34299" marB="34299"/>
                </a:tc>
                <a:tc>
                  <a:txBody>
                    <a:bodyPr/>
                    <a:lstStyle/>
                    <a:p>
                      <a:r>
                        <a:rPr lang="en-US" sz="1200" b="0" i="0" kern="1200" dirty="0">
                          <a:solidFill>
                            <a:schemeClr val="dk1"/>
                          </a:solidFill>
                          <a:effectLst/>
                          <a:latin typeface="+mn-lt"/>
                          <a:ea typeface="+mn-ea"/>
                          <a:cs typeface="+mn-cs"/>
                        </a:rPr>
                        <a:t>The following notes on FCS_COP.1/xxx were added at the request of JISEC -- "Note: Testing of cryptographic functions implemented in the Root of Trust for Secure Boot (FPT_SBT_EXT.1) may not be feasible and independent testing may not be available. In this situation, contact the CC Scheme.“ This requires manufacturers to describe the information to identify the Root of Trust product or implementation in TSS. JBMIA now feels this information should go in the KMD rather that the TSS</a:t>
                      </a:r>
                      <a:endParaRPr lang="en-US" sz="1200" dirty="0"/>
                    </a:p>
                  </a:txBody>
                  <a:tcPr marL="68598" marR="68598" marT="34299" marB="34299"/>
                </a:tc>
                <a:tc>
                  <a:txBody>
                    <a:bodyPr/>
                    <a:lstStyle/>
                    <a:p>
                      <a:r>
                        <a:rPr lang="en-US" sz="1200" dirty="0"/>
                        <a:t>The HIT determined that this issue needs to be resolved by the full HCD iTC and approved a Technical Recommendation (TR) for this issue that has been forwarded to the full iTC for consideration </a:t>
                      </a:r>
                    </a:p>
                  </a:txBody>
                  <a:tcPr marL="68598" marR="68598" marT="34299" marB="34299"/>
                </a:tc>
                <a:extLst>
                  <a:ext uri="{0D108BD9-81ED-4DB2-BD59-A6C34878D82A}">
                    <a16:rowId xmlns:a16="http://schemas.microsoft.com/office/drawing/2014/main" val="700126972"/>
                  </a:ext>
                </a:extLst>
              </a:tr>
            </a:tbl>
          </a:graphicData>
        </a:graphic>
      </p:graphicFrame>
      <p:sp>
        <p:nvSpPr>
          <p:cNvPr id="7" name="Title 1">
            <a:extLst>
              <a:ext uri="{FF2B5EF4-FFF2-40B4-BE49-F238E27FC236}">
                <a16:creationId xmlns:a16="http://schemas.microsoft.com/office/drawing/2014/main" id="{BB2ABBD8-9B4D-C10A-9899-2C7E1F5EE225}"/>
              </a:ext>
            </a:extLst>
          </p:cNvPr>
          <p:cNvSpPr txBox="1">
            <a:spLocks/>
          </p:cNvSpPr>
          <p:nvPr/>
        </p:nvSpPr>
        <p:spPr bwMode="auto">
          <a:xfrm>
            <a:off x="35689" y="622050"/>
            <a:ext cx="886901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a:lstStyle>
          <a:p>
            <a:r>
              <a:rPr lang="fr-FR" altLang="en-US" sz="3600" kern="0" dirty="0">
                <a:solidFill>
                  <a:schemeClr val="tx1"/>
                </a:solidFill>
              </a:rPr>
              <a:t>HIT Issue Summaries – Open Issues Awaiting a Priority</a:t>
            </a:r>
            <a:endParaRPr lang="en-GB" kern="0" dirty="0">
              <a:solidFill>
                <a:schemeClr val="tx1"/>
              </a:solidFill>
            </a:endParaRPr>
          </a:p>
        </p:txBody>
      </p:sp>
    </p:spTree>
    <p:extLst>
      <p:ext uri="{BB962C8B-B14F-4D97-AF65-F5344CB8AC3E}">
        <p14:creationId xmlns:p14="http://schemas.microsoft.com/office/powerpoint/2010/main" val="378666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99A6B-756C-69D8-3AD0-A6C96EB0C10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4239DC-843B-6F8B-143F-3931A884ED22}"/>
              </a:ext>
            </a:extLst>
          </p:cNvPr>
          <p:cNvSpPr>
            <a:spLocks noGrp="1"/>
          </p:cNvSpPr>
          <p:nvPr>
            <p:ph type="sldNum" sz="quarter" idx="12"/>
          </p:nvPr>
        </p:nvSpPr>
        <p:spPr/>
        <p:txBody>
          <a:bodyPr/>
          <a:lstStyle/>
          <a:p>
            <a:fld id="{00DE720E-C72B-42F0-AD69-52D60E3C605E}" type="slidenum">
              <a:rPr lang="en-GB" smtClean="0"/>
              <a:t>19</a:t>
            </a:fld>
            <a:endParaRPr lang="en-GB" dirty="0"/>
          </a:p>
        </p:txBody>
      </p:sp>
      <p:graphicFrame>
        <p:nvGraphicFramePr>
          <p:cNvPr id="6" name="Table 2">
            <a:extLst>
              <a:ext uri="{FF2B5EF4-FFF2-40B4-BE49-F238E27FC236}">
                <a16:creationId xmlns:a16="http://schemas.microsoft.com/office/drawing/2014/main" id="{2047F78A-883B-72B6-2D94-CA3B893CD945}"/>
              </a:ext>
            </a:extLst>
          </p:cNvPr>
          <p:cNvGraphicFramePr>
            <a:graphicFrameLocks noGrp="1"/>
          </p:cNvGraphicFramePr>
          <p:nvPr>
            <p:extLst>
              <p:ext uri="{D42A27DB-BD31-4B8C-83A1-F6EECF244321}">
                <p14:modId xmlns:p14="http://schemas.microsoft.com/office/powerpoint/2010/main" val="3987874228"/>
              </p:ext>
            </p:extLst>
          </p:nvPr>
        </p:nvGraphicFramePr>
        <p:xfrm>
          <a:off x="137491" y="1384050"/>
          <a:ext cx="8869017" cy="1348758"/>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1912124402"/>
                    </a:ext>
                  </a:extLst>
                </a:gridCol>
                <a:gridCol w="4782571">
                  <a:extLst>
                    <a:ext uri="{9D8B030D-6E8A-4147-A177-3AD203B41FA5}">
                      <a16:colId xmlns:a16="http://schemas.microsoft.com/office/drawing/2014/main" val="1347928285"/>
                    </a:ext>
                  </a:extLst>
                </a:gridCol>
                <a:gridCol w="2791046">
                  <a:extLst>
                    <a:ext uri="{9D8B030D-6E8A-4147-A177-3AD203B41FA5}">
                      <a16:colId xmlns:a16="http://schemas.microsoft.com/office/drawing/2014/main" val="1870702829"/>
                    </a:ext>
                  </a:extLst>
                </a:gridCol>
              </a:tblGrid>
              <a:tr h="809856">
                <a:tc>
                  <a:txBody>
                    <a:bodyPr/>
                    <a:lstStyle/>
                    <a:p>
                      <a:r>
                        <a:rPr lang="en-US" sz="1200" dirty="0">
                          <a:solidFill>
                            <a:schemeClr val="tx1"/>
                          </a:solidFill>
                        </a:rPr>
                        <a:t>HCD-IT-#27</a:t>
                      </a:r>
                    </a:p>
                  </a:txBody>
                  <a:tcPr marL="68598" marR="68598" marT="34299" marB="34299"/>
                </a:tc>
                <a:tc>
                  <a:txBody>
                    <a:bodyPr/>
                    <a:lstStyle/>
                    <a:p>
                      <a:r>
                        <a:rPr lang="en-US" sz="1200" b="0" i="0" kern="1200" dirty="0">
                          <a:solidFill>
                            <a:schemeClr val="tx1"/>
                          </a:solidFill>
                          <a:effectLst/>
                          <a:latin typeface="+mn-lt"/>
                          <a:ea typeface="+mn-ea"/>
                          <a:cs typeface="+mn-cs"/>
                        </a:rPr>
                        <a:t>For FCS_COP.1/CMAC, it's difficult to remove the dependency on key generation for CMAC even if CMAC is used in Secure Boot.</a:t>
                      </a:r>
                      <a:endParaRPr lang="en-US" sz="1200" dirty="0">
                        <a:solidFill>
                          <a:schemeClr val="tx1"/>
                        </a:solidFill>
                      </a:endParaRPr>
                    </a:p>
                  </a:txBody>
                  <a:tcPr marL="68598" marR="68598" marT="34299" marB="34299"/>
                </a:tc>
                <a:tc>
                  <a:txBody>
                    <a:bodyPr/>
                    <a:lstStyle/>
                    <a:p>
                      <a:r>
                        <a:rPr lang="en-US" sz="1200" b="0" dirty="0">
                          <a:solidFill>
                            <a:schemeClr val="tx1"/>
                          </a:solidFill>
                        </a:rPr>
                        <a:t>Issue affects an ongoing JISEC certification, so it needs to be  resolved by EOY.</a:t>
                      </a:r>
                    </a:p>
                    <a:p>
                      <a:r>
                        <a:rPr lang="en-US" sz="1200" b="0" dirty="0">
                          <a:solidFill>
                            <a:schemeClr val="tx1"/>
                          </a:solidFill>
                        </a:rPr>
                        <a:t>The originator of this issue provided multiple solutions for this issue which are being reviewed by the HIT</a:t>
                      </a:r>
                    </a:p>
                  </a:txBody>
                  <a:tcPr marL="68598" marR="68598" marT="34299" marB="34299"/>
                </a:tc>
                <a:extLst>
                  <a:ext uri="{0D108BD9-81ED-4DB2-BD59-A6C34878D82A}">
                    <a16:rowId xmlns:a16="http://schemas.microsoft.com/office/drawing/2014/main" val="2530272351"/>
                  </a:ext>
                </a:extLst>
              </a:tr>
            </a:tbl>
          </a:graphicData>
        </a:graphic>
      </p:graphicFrame>
      <p:sp>
        <p:nvSpPr>
          <p:cNvPr id="7" name="Title 1">
            <a:extLst>
              <a:ext uri="{FF2B5EF4-FFF2-40B4-BE49-F238E27FC236}">
                <a16:creationId xmlns:a16="http://schemas.microsoft.com/office/drawing/2014/main" id="{20800C8B-B696-8851-9659-50F8D036DACE}"/>
              </a:ext>
            </a:extLst>
          </p:cNvPr>
          <p:cNvSpPr txBox="1">
            <a:spLocks/>
          </p:cNvSpPr>
          <p:nvPr/>
        </p:nvSpPr>
        <p:spPr bwMode="auto">
          <a:xfrm>
            <a:off x="35689" y="622050"/>
            <a:ext cx="886901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a:lstStyle>
          <a:p>
            <a:r>
              <a:rPr lang="fr-FR" altLang="en-US" sz="3600" kern="0" dirty="0">
                <a:solidFill>
                  <a:schemeClr val="tx1"/>
                </a:solidFill>
              </a:rPr>
              <a:t>HIT Issue Summaries – Open Issues Awaiting a Priority</a:t>
            </a:r>
            <a:endParaRPr lang="en-GB" kern="0" dirty="0">
              <a:solidFill>
                <a:schemeClr val="tx1"/>
              </a:solidFill>
            </a:endParaRPr>
          </a:p>
        </p:txBody>
      </p:sp>
    </p:spTree>
    <p:extLst>
      <p:ext uri="{BB962C8B-B14F-4D97-AF65-F5344CB8AC3E}">
        <p14:creationId xmlns:p14="http://schemas.microsoft.com/office/powerpoint/2010/main" val="190878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16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16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6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6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6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9pPr>
          </a:lstStyle>
          <a:p>
            <a:pPr eaLnBrk="1" hangingPunct="1"/>
            <a:fld id="{B2F7DAB9-0B94-40F2-BDA1-68D5AB33D864}" type="slidenum">
              <a:rPr lang="en-US" altLang="en-US" sz="1100" smtClean="0">
                <a:solidFill>
                  <a:srgbClr val="FFFFFF"/>
                </a:solidFill>
                <a:cs typeface="Arial" charset="0"/>
              </a:rPr>
              <a:pPr eaLnBrk="1" hangingPunct="1"/>
              <a:t>2</a:t>
            </a:fld>
            <a:endParaRPr lang="en-US" altLang="en-US" sz="1100" dirty="0">
              <a:solidFill>
                <a:srgbClr val="FFFFFF"/>
              </a:solidFill>
              <a:cs typeface="Arial" charset="0"/>
            </a:endParaRPr>
          </a:p>
        </p:txBody>
      </p:sp>
      <p:sp>
        <p:nvSpPr>
          <p:cNvPr id="7171" name="Rectangle 1"/>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16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6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6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6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9pPr>
          </a:lstStyle>
          <a:p>
            <a:pPr eaLnBrk="1" hangingPunct="1"/>
            <a:endParaRPr lang="en-US" altLang="en-US" dirty="0"/>
          </a:p>
        </p:txBody>
      </p:sp>
      <p:sp>
        <p:nvSpPr>
          <p:cNvPr id="7172" name="Rectangle 2"/>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defRPr sz="16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16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6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6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6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9pPr>
          </a:lstStyle>
          <a:p>
            <a:pPr eaLnBrk="1" hangingPunct="1"/>
            <a:r>
              <a:rPr lang="en-US" altLang="en-US" sz="1100" dirty="0">
                <a:solidFill>
                  <a:srgbClr val="FFFFFF"/>
                </a:solidFill>
                <a:cs typeface="Arial" charset="0"/>
              </a:rPr>
              <a:t>Copyright © 2024 The Printer Working Group. All rights reserved.</a:t>
            </a:r>
          </a:p>
        </p:txBody>
      </p:sp>
      <p:sp>
        <p:nvSpPr>
          <p:cNvPr id="7173" name="Rectangle 3"/>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6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16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6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6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6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9pPr>
          </a:lstStyle>
          <a:p>
            <a:pPr eaLnBrk="1" hangingPunct="1"/>
            <a:endParaRPr lang="en-US" altLang="en-US" dirty="0"/>
          </a:p>
        </p:txBody>
      </p:sp>
      <p:pic>
        <p:nvPicPr>
          <p:cNvPr id="71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94" name="Rectangle 85"/>
          <p:cNvSpPr>
            <a:spLocks noGrp="1" noChangeArrowheads="1"/>
          </p:cNvSpPr>
          <p:nvPr>
            <p:ph type="title"/>
          </p:nvPr>
        </p:nvSpPr>
        <p:spPr/>
        <p:txBody>
          <a:bodyPr rIns="132080"/>
          <a:lstStyle/>
          <a:p>
            <a:pPr eaLnBrk="1" hangingPunct="1">
              <a:spcBef>
                <a:spcPts val="600"/>
              </a:spcBef>
            </a:pPr>
            <a:r>
              <a:rPr lang="en-US" altLang="en-US" dirty="0"/>
              <a:t>Agenda</a:t>
            </a:r>
          </a:p>
        </p:txBody>
      </p:sp>
      <p:sp>
        <p:nvSpPr>
          <p:cNvPr id="7195" name="Text Box 8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6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16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6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6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6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9pPr>
          </a:lstStyle>
          <a:p>
            <a:pPr algn="ctr" eaLnBrk="1" hangingPunct="1"/>
            <a:fld id="{940EB118-3463-4089-8D6E-94C1677A253E}" type="slidenum">
              <a:rPr lang="en-US" altLang="en-US" sz="1100">
                <a:solidFill>
                  <a:srgbClr val="FFFFFF"/>
                </a:solidFill>
                <a:cs typeface="Arial" charset="0"/>
              </a:rPr>
              <a:pPr algn="ctr" eaLnBrk="1" hangingPunct="1"/>
              <a:t>2</a:t>
            </a:fld>
            <a:endParaRPr lang="en-US" altLang="en-US" sz="1100" dirty="0">
              <a:solidFill>
                <a:srgbClr val="FFFFFF"/>
              </a:solidFill>
              <a:cs typeface="Arial" charset="0"/>
            </a:endParaRPr>
          </a:p>
        </p:txBody>
      </p:sp>
      <p:graphicFrame>
        <p:nvGraphicFramePr>
          <p:cNvPr id="10" name="Group 5">
            <a:extLst>
              <a:ext uri="{FF2B5EF4-FFF2-40B4-BE49-F238E27FC236}">
                <a16:creationId xmlns:a16="http://schemas.microsoft.com/office/drawing/2014/main" id="{4D33DF09-946A-4D0D-A044-C9C714D9ED4C}"/>
              </a:ext>
            </a:extLst>
          </p:cNvPr>
          <p:cNvGraphicFramePr>
            <a:graphicFrameLocks noGrp="1"/>
          </p:cNvGraphicFramePr>
          <p:nvPr>
            <p:extLst>
              <p:ext uri="{D42A27DB-BD31-4B8C-83A1-F6EECF244321}">
                <p14:modId xmlns:p14="http://schemas.microsoft.com/office/powerpoint/2010/main" val="2681158112"/>
              </p:ext>
            </p:extLst>
          </p:nvPr>
        </p:nvGraphicFramePr>
        <p:xfrm>
          <a:off x="609600" y="2109148"/>
          <a:ext cx="7769225" cy="2321565"/>
        </p:xfrm>
        <a:graphic>
          <a:graphicData uri="http://schemas.openxmlformats.org/drawingml/2006/table">
            <a:tbl>
              <a:tblPr/>
              <a:tblGrid>
                <a:gridCol w="1978025">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392113">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When</a:t>
                      </a:r>
                    </a:p>
                  </a:txBody>
                  <a:tcPr marL="50800" marR="50800" marT="50800" marB="50800"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What</a:t>
                      </a:r>
                    </a:p>
                  </a:txBody>
                  <a:tcPr marL="50800" marR="50800" marT="50800" marB="50800"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2113">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10:00 – 10:05</a:t>
                      </a:r>
                    </a:p>
                  </a:txBody>
                  <a:tcPr marL="50800" marR="50800" marT="50800" marB="50800" horzOverflow="overflow">
                    <a:lnL w="3175" cap="flat" cmpd="sng" algn="ctr">
                      <a:solidFill>
                        <a:srgbClr val="7F7F7F"/>
                      </a:solidFill>
                      <a:prstDash val="solid"/>
                      <a:round/>
                      <a:headEnd type="none" w="med" len="med"/>
                      <a:tailEnd type="none" w="med" len="med"/>
                    </a:lnL>
                    <a:lnR w="3175" cap="flat" cmpd="sng" algn="ctr">
                      <a:solidFill>
                        <a:srgbClr val="DCDCDC"/>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Introductions, Agenda review</a:t>
                      </a:r>
                    </a:p>
                  </a:txBody>
                  <a:tcPr marL="50800" marR="50800" marT="50800" marB="50800" horzOverflow="overflow">
                    <a:lnL w="3175" cap="flat" cmpd="sng" algn="ctr">
                      <a:solidFill>
                        <a:srgbClr val="DCDCDC"/>
                      </a:solidFill>
                      <a:prstDash val="solid"/>
                      <a:round/>
                      <a:headEnd type="none" w="med" len="med"/>
                      <a:tailEnd type="none" w="med" len="med"/>
                    </a:lnL>
                    <a:lnR w="3175"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r h="392113">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10:05 – 10:55</a:t>
                      </a:r>
                    </a:p>
                  </a:txBody>
                  <a:tcPr marL="50800" marR="50800" marT="50800" marB="50800" horzOverflow="overflow">
                    <a:lnL w="3175" cap="flat" cmpd="sng" algn="ctr">
                      <a:solidFill>
                        <a:srgbClr val="7F7F7F"/>
                      </a:solidFill>
                      <a:prstDash val="solid"/>
                      <a:round/>
                      <a:headEnd type="none" w="med" len="med"/>
                      <a:tailEnd type="none" w="med" len="med"/>
                    </a:lnL>
                    <a:lnR w="3175" cap="flat" cmpd="sng" algn="ctr">
                      <a:solidFill>
                        <a:srgbClr val="DCDCDC"/>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Discuss status of HCD iTC, HIT and plans for future HCD cPP/HCD SD releases</a:t>
                      </a:r>
                    </a:p>
                  </a:txBody>
                  <a:tcPr marL="50800" marR="50800" marT="50800" marB="50800" horzOverflow="overflow">
                    <a:lnL w="3175" cap="flat" cmpd="sng" algn="ctr">
                      <a:solidFill>
                        <a:srgbClr val="DCDCDC"/>
                      </a:solidFill>
                      <a:prstDash val="solid"/>
                      <a:round/>
                      <a:headEnd type="none" w="med" len="med"/>
                      <a:tailEnd type="none" w="med" len="med"/>
                    </a:lnL>
                    <a:lnR w="3175" cap="flat" cmpd="sng" algn="ctr">
                      <a:solidFill>
                        <a:srgbClr val="7F7F7F"/>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extLst>
                  <a:ext uri="{0D108BD9-81ED-4DB2-BD59-A6C34878D82A}">
                    <a16:rowId xmlns:a16="http://schemas.microsoft.com/office/drawing/2014/main" val="10002"/>
                  </a:ext>
                </a:extLst>
              </a:tr>
              <a:tr h="494986">
                <a:tc>
                  <a:txBody>
                    <a:body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10:55 – 11:25</a:t>
                      </a:r>
                    </a:p>
                  </a:txBody>
                  <a:tcPr marL="50800" marR="50800" marT="50800" marB="50800" horzOverflow="overflow">
                    <a:lnL w="3175" cap="flat" cmpd="sng" algn="ctr">
                      <a:solidFill>
                        <a:srgbClr val="7F7F7F"/>
                      </a:solidFill>
                      <a:prstDash val="solid"/>
                      <a:round/>
                      <a:headEnd type="none" w="med" len="med"/>
                      <a:tailEnd type="none" w="med" len="med"/>
                    </a:lnL>
                    <a:lnR w="3175" cap="flat" cmpd="sng" algn="ctr">
                      <a:solidFill>
                        <a:srgbClr val="DCDCDC"/>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Al Sukert’s ICAM 2024 Paper</a:t>
                      </a:r>
                    </a:p>
                  </a:txBody>
                  <a:tcPr marL="50800" marR="50800" marT="50800" marB="50800" horzOverflow="overflow">
                    <a:lnL w="3175" cap="flat" cmpd="sng" algn="ctr">
                      <a:solidFill>
                        <a:srgbClr val="DCDCDC"/>
                      </a:solidFill>
                      <a:prstDash val="solid"/>
                      <a:round/>
                      <a:headEnd type="none" w="med" len="med"/>
                      <a:tailEnd type="none" w="med" len="med"/>
                    </a:lnL>
                    <a:lnR w="3175" cap="flat" cmpd="sng" algn="ctr">
                      <a:solidFill>
                        <a:srgbClr val="7F7F7F"/>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extLst>
                  <a:ext uri="{0D108BD9-81ED-4DB2-BD59-A6C34878D82A}">
                    <a16:rowId xmlns:a16="http://schemas.microsoft.com/office/drawing/2014/main" val="87451804"/>
                  </a:ext>
                </a:extLst>
              </a:tr>
              <a:tr h="392113">
                <a:tc>
                  <a:txBody>
                    <a:body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11:25 – 11:30</a:t>
                      </a:r>
                    </a:p>
                  </a:txBody>
                  <a:tcPr marL="50800" marR="50800" marT="50800" marB="50800" horzOverflow="overflow">
                    <a:lnL w="3175" cap="flat" cmpd="sng" algn="ctr">
                      <a:solidFill>
                        <a:srgbClr val="7F7F7F"/>
                      </a:solidFill>
                      <a:prstDash val="solid"/>
                      <a:round/>
                      <a:headEnd type="none" w="med" len="med"/>
                      <a:tailEnd type="none" w="med" len="med"/>
                    </a:lnL>
                    <a:lnR w="3175" cap="flat" cmpd="sng" algn="ctr">
                      <a:solidFill>
                        <a:srgbClr val="DCDCDC"/>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Wrap Up / Next Steps</a:t>
                      </a:r>
                    </a:p>
                  </a:txBody>
                  <a:tcPr marL="50800" marR="50800" marT="50800" marB="50800" horzOverflow="overflow">
                    <a:lnL w="3175" cap="flat" cmpd="sng" algn="ctr">
                      <a:solidFill>
                        <a:srgbClr val="DCDCDC"/>
                      </a:solidFill>
                      <a:prstDash val="solid"/>
                      <a:round/>
                      <a:headEnd type="none" w="med" len="med"/>
                      <a:tailEnd type="none" w="med" len="med"/>
                    </a:lnL>
                    <a:lnR w="3175" cap="flat" cmpd="sng" algn="ctr">
                      <a:solidFill>
                        <a:srgbClr val="7F7F7F"/>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extLst>
                  <a:ext uri="{0D108BD9-81ED-4DB2-BD59-A6C34878D82A}">
                    <a16:rowId xmlns:a16="http://schemas.microsoft.com/office/drawing/2014/main" val="277585390"/>
                  </a:ext>
                </a:extLst>
              </a:tr>
            </a:tbl>
          </a:graphicData>
        </a:graphic>
      </p:graphicFrame>
      <p:sp>
        <p:nvSpPr>
          <p:cNvPr id="2" name="TextBox 1">
            <a:extLst>
              <a:ext uri="{FF2B5EF4-FFF2-40B4-BE49-F238E27FC236}">
                <a16:creationId xmlns:a16="http://schemas.microsoft.com/office/drawing/2014/main" id="{2FAFCA83-9A30-A7FF-3364-368F6675B7B8}"/>
              </a:ext>
            </a:extLst>
          </p:cNvPr>
          <p:cNvSpPr txBox="1"/>
          <p:nvPr/>
        </p:nvSpPr>
        <p:spPr>
          <a:xfrm>
            <a:off x="609600" y="1524000"/>
            <a:ext cx="7556500" cy="369332"/>
          </a:xfrm>
          <a:prstGeom prst="rect">
            <a:avLst/>
          </a:prstGeom>
          <a:noFill/>
        </p:spPr>
        <p:txBody>
          <a:bodyPr wrap="square" rtlCol="0">
            <a:spAutoFit/>
          </a:bodyPr>
          <a:lstStyle/>
          <a:p>
            <a:r>
              <a:rPr lang="en-US" sz="1800" dirty="0">
                <a:solidFill>
                  <a:srgbClr val="FF0000"/>
                </a:solidFill>
                <a:latin typeface="+mn-lt"/>
              </a:rPr>
              <a:t>Please Note:  This PWG IDS Meeting is Being Recorded</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20</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p:cNvSpPr>
            <a:spLocks noGrp="1" noChangeArrowheads="1"/>
          </p:cNvSpPr>
          <p:nvPr>
            <p:ph type="title"/>
          </p:nvPr>
        </p:nvSpPr>
        <p:spPr>
          <a:xfrm>
            <a:off x="118687" y="61913"/>
            <a:ext cx="7315200" cy="1016000"/>
          </a:xfrm>
        </p:spPr>
        <p:txBody>
          <a:bodyPr rIns="132080"/>
          <a:lstStyle/>
          <a:p>
            <a:pPr eaLnBrk="1" hangingPunct="1"/>
            <a:r>
              <a:rPr lang="fr-FR" altLang="en-US" dirty="0"/>
              <a:t>HIT Status</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20</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5989" y="1093788"/>
            <a:ext cx="8845755" cy="5145234"/>
          </a:xfrm>
        </p:spPr>
        <p:txBody>
          <a:bodyPr rIns="132080"/>
          <a:lstStyle/>
          <a:p>
            <a:pPr marL="257244" fontAlgn="ctr">
              <a:spcBef>
                <a:spcPts val="0"/>
              </a:spcBef>
              <a:spcAft>
                <a:spcPts val="600"/>
              </a:spcAft>
            </a:pPr>
            <a:r>
              <a:rPr lang="en-US" sz="1700" dirty="0"/>
              <a:t>Priorities now, in order, are:</a:t>
            </a:r>
          </a:p>
          <a:p>
            <a:pPr marL="714444" lvl="1" fontAlgn="ctr">
              <a:spcBef>
                <a:spcPts val="0"/>
              </a:spcBef>
              <a:spcAft>
                <a:spcPts val="600"/>
              </a:spcAft>
            </a:pPr>
            <a:r>
              <a:rPr lang="en-US" sz="1700" dirty="0"/>
              <a:t>Address open issues that impact ongoing HCD certifications</a:t>
            </a:r>
          </a:p>
          <a:p>
            <a:pPr marL="714444" lvl="1" fontAlgn="ctr">
              <a:spcBef>
                <a:spcPts val="0"/>
              </a:spcBef>
              <a:spcAft>
                <a:spcPts val="600"/>
              </a:spcAft>
            </a:pPr>
            <a:r>
              <a:rPr lang="en-US" sz="1700" dirty="0"/>
              <a:t>Resolve remaining unaddressed Priority 1 Issues</a:t>
            </a:r>
          </a:p>
          <a:p>
            <a:pPr marL="714444" lvl="1" fontAlgn="ctr">
              <a:spcBef>
                <a:spcPts val="0"/>
              </a:spcBef>
              <a:spcAft>
                <a:spcPts val="600"/>
              </a:spcAft>
            </a:pPr>
            <a:r>
              <a:rPr lang="en-US" sz="1700" dirty="0"/>
              <a:t>Resolving any remaining Priority 2 Issues</a:t>
            </a:r>
          </a:p>
          <a:p>
            <a:pPr marL="714444" lvl="1" fontAlgn="ctr">
              <a:spcBef>
                <a:spcPts val="0"/>
              </a:spcBef>
              <a:spcAft>
                <a:spcPts val="600"/>
              </a:spcAft>
            </a:pPr>
            <a:r>
              <a:rPr lang="en-US" sz="1700" dirty="0"/>
              <a:t>Assigning priorities to issues with no priority assigned</a:t>
            </a:r>
          </a:p>
          <a:p>
            <a:pPr marL="714444" lvl="1" fontAlgn="ctr">
              <a:spcBef>
                <a:spcPts val="0"/>
              </a:spcBef>
              <a:spcAft>
                <a:spcPts val="600"/>
              </a:spcAft>
            </a:pPr>
            <a:r>
              <a:rPr lang="en-US" sz="1700" dirty="0"/>
              <a:t>Addressing any new issues that are raised against the Errata</a:t>
            </a:r>
          </a:p>
          <a:p>
            <a:pPr marL="285750" indent="-285750" fontAlgn="ctr">
              <a:spcBef>
                <a:spcPts val="0"/>
              </a:spcBef>
              <a:spcAft>
                <a:spcPts val="600"/>
              </a:spcAft>
            </a:pPr>
            <a:r>
              <a:rPr lang="en-US" sz="1700" dirty="0"/>
              <a:t>Focus right now is on Issues #26 and #27. Once those are resolved the focus will turn to the unresolved remaining unaddressed Priority 1 issues</a:t>
            </a:r>
          </a:p>
          <a:p>
            <a:pPr marL="285750" indent="-285750" fontAlgn="ctr">
              <a:spcBef>
                <a:spcPts val="0"/>
              </a:spcBef>
              <a:spcAft>
                <a:spcPts val="600"/>
              </a:spcAft>
            </a:pPr>
            <a:r>
              <a:rPr lang="en-US" sz="1700" dirty="0"/>
              <a:t>Because of the use of GitHub and changes made to the documented HIT process because we did much of the infrastructure and actual implementations “on the fly”, a Technical Decision (D) is being created by the HIT to update the HIT Procedures to reflet what we are actually doing</a:t>
            </a:r>
          </a:p>
        </p:txBody>
      </p:sp>
    </p:spTree>
    <p:extLst>
      <p:ext uri="{BB962C8B-B14F-4D97-AF65-F5344CB8AC3E}">
        <p14:creationId xmlns:p14="http://schemas.microsoft.com/office/powerpoint/2010/main" val="295838788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21</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p:cNvSpPr>
            <a:spLocks noGrp="1" noChangeArrowheads="1"/>
          </p:cNvSpPr>
          <p:nvPr>
            <p:ph type="title"/>
          </p:nvPr>
        </p:nvSpPr>
        <p:spPr>
          <a:xfrm>
            <a:off x="0" y="127000"/>
            <a:ext cx="8039100" cy="1016000"/>
          </a:xfrm>
        </p:spPr>
        <p:txBody>
          <a:bodyPr rIns="132080"/>
          <a:lstStyle/>
          <a:p>
            <a:pPr eaLnBrk="1" hangingPunct="1"/>
            <a:r>
              <a:rPr lang="fr-FR" altLang="en-US" sz="2800" dirty="0"/>
              <a:t>HCD iTC</a:t>
            </a:r>
            <a:br>
              <a:rPr lang="fr-FR" altLang="en-US" sz="2800" dirty="0"/>
            </a:br>
            <a:r>
              <a:rPr lang="fr-FR" altLang="en-US" sz="2800" dirty="0"/>
              <a:t>Issues Post-Version 1.0e – 2024 Priorities</a:t>
            </a:r>
            <a:endParaRPr lang="en-US" altLang="en-US" sz="28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21</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127000" y="1174750"/>
            <a:ext cx="9048423" cy="5393459"/>
          </a:xfrm>
        </p:spPr>
        <p:txBody>
          <a:bodyPr rIns="132080"/>
          <a:lstStyle/>
          <a:p>
            <a:pPr marL="0" indent="0" fontAlgn="ctr">
              <a:spcBef>
                <a:spcPts val="0"/>
              </a:spcBef>
              <a:spcAft>
                <a:spcPts val="600"/>
              </a:spcAft>
              <a:buNone/>
            </a:pPr>
            <a:r>
              <a:rPr lang="en-US" sz="1800" dirty="0"/>
              <a:t>The Roadmap for the issues that the HCD iTC will address in 2024, in priority order: </a:t>
            </a:r>
          </a:p>
          <a:p>
            <a:pPr marL="0" indent="0" fontAlgn="ctr">
              <a:spcBef>
                <a:spcPts val="0"/>
              </a:spcBef>
              <a:spcAft>
                <a:spcPts val="600"/>
              </a:spcAft>
              <a:buNone/>
            </a:pPr>
            <a:r>
              <a:rPr lang="en-US" sz="1800" dirty="0"/>
              <a:t>#1 Issue is CC:2022 Transition Policy – Ensuring the HCD cPP and HCD SD are compliant with CC:2022 by Dec 31, 2025 (CCDB deadline for certifications against prior CC version)</a:t>
            </a:r>
          </a:p>
          <a:p>
            <a:pPr marL="0" lvl="1" fontAlgn="ctr">
              <a:spcBef>
                <a:spcPts val="0"/>
              </a:spcBef>
              <a:spcAft>
                <a:spcPts val="600"/>
              </a:spcAft>
            </a:pPr>
            <a:r>
              <a:rPr lang="en-US" sz="1600" dirty="0"/>
              <a:t>Subgroup was formed and is actively working this issue</a:t>
            </a:r>
          </a:p>
          <a:p>
            <a:pPr marL="0" lvl="1" fontAlgn="ctr">
              <a:spcBef>
                <a:spcPts val="0"/>
              </a:spcBef>
              <a:spcAft>
                <a:spcPts val="600"/>
              </a:spcAft>
            </a:pPr>
            <a:r>
              <a:rPr lang="en-US" sz="1600" b="0" i="0" dirty="0">
                <a:solidFill>
                  <a:srgbClr val="000000"/>
                </a:solidFill>
                <a:effectLst/>
              </a:rPr>
              <a:t>Developed following list of items to review:</a:t>
            </a:r>
          </a:p>
          <a:p>
            <a:pPr marL="566928" lvl="1" fontAlgn="ctr">
              <a:spcBef>
                <a:spcPts val="0"/>
              </a:spcBef>
              <a:spcAft>
                <a:spcPts val="600"/>
              </a:spcAft>
            </a:pPr>
            <a:r>
              <a:rPr lang="en-US" sz="1500" b="0" i="0" dirty="0">
                <a:solidFill>
                  <a:srgbClr val="000000"/>
                </a:solidFill>
                <a:effectLst/>
              </a:rPr>
              <a:t>Determine which items in the CC:2022 Errata should be included in the HCD cPP and SD (either v1.0e or v2.0)</a:t>
            </a:r>
          </a:p>
          <a:p>
            <a:pPr marL="566928" lvl="1" fontAlgn="ctr">
              <a:spcBef>
                <a:spcPts val="0"/>
              </a:spcBef>
              <a:spcAft>
                <a:spcPts val="600"/>
              </a:spcAft>
            </a:pPr>
            <a:r>
              <a:rPr lang="en-US" sz="1500" b="0" i="0" dirty="0">
                <a:solidFill>
                  <a:srgbClr val="000000"/>
                </a:solidFill>
                <a:effectLst/>
              </a:rPr>
              <a:t>Determine which new SFRs included in CC:2022 Part 2 should be included in the HCD cPP</a:t>
            </a:r>
            <a:r>
              <a:rPr lang="en-US" sz="1500" dirty="0">
                <a:solidFill>
                  <a:srgbClr val="000000"/>
                </a:solidFill>
              </a:rPr>
              <a:t> </a:t>
            </a:r>
            <a:r>
              <a:rPr lang="en-US" sz="1500" b="0" i="0" dirty="0">
                <a:solidFill>
                  <a:srgbClr val="000000"/>
                </a:solidFill>
                <a:effectLst/>
              </a:rPr>
              <a:t>and create the appropriate Assurance Activities in the HCD SD for these SFRs</a:t>
            </a:r>
          </a:p>
          <a:p>
            <a:pPr marL="566928" lvl="1" fontAlgn="ctr">
              <a:spcBef>
                <a:spcPts val="0"/>
              </a:spcBef>
              <a:spcAft>
                <a:spcPts val="600"/>
              </a:spcAft>
            </a:pPr>
            <a:r>
              <a:rPr lang="en-US" sz="1500" b="0" i="0" dirty="0">
                <a:solidFill>
                  <a:srgbClr val="000000"/>
                </a:solidFill>
                <a:effectLst/>
              </a:rPr>
              <a:t>Determine what changes to SFRs in CC:2022 Part 2 that have counterparts in the HCD cPP</a:t>
            </a:r>
            <a:r>
              <a:rPr lang="en-US" sz="1500" dirty="0">
                <a:solidFill>
                  <a:srgbClr val="000000"/>
                </a:solidFill>
              </a:rPr>
              <a:t> </a:t>
            </a:r>
            <a:r>
              <a:rPr lang="en-US" sz="1500" b="0" i="0" dirty="0">
                <a:solidFill>
                  <a:srgbClr val="000000"/>
                </a:solidFill>
                <a:effectLst/>
              </a:rPr>
              <a:t>should be made in the HCD cPP counterparts</a:t>
            </a:r>
          </a:p>
          <a:p>
            <a:pPr marL="566928" lvl="1" fontAlgn="ctr">
              <a:spcBef>
                <a:spcPts val="0"/>
              </a:spcBef>
              <a:spcAft>
                <a:spcPts val="600"/>
              </a:spcAft>
            </a:pPr>
            <a:r>
              <a:rPr lang="en-US" sz="1500" b="0" i="0" dirty="0">
                <a:solidFill>
                  <a:srgbClr val="000000"/>
                </a:solidFill>
                <a:effectLst/>
              </a:rPr>
              <a:t>Review CC:2022 Parts 3 -5 to determine if any content in these parts should be included in either the HCD cPP or HCD SD</a:t>
            </a:r>
          </a:p>
          <a:p>
            <a:pPr marL="566928" lvl="1" fontAlgn="ctr">
              <a:spcBef>
                <a:spcPts val="0"/>
              </a:spcBef>
              <a:spcAft>
                <a:spcPts val="600"/>
              </a:spcAft>
            </a:pPr>
            <a:r>
              <a:rPr lang="en-US" sz="1500" b="0" i="0" dirty="0">
                <a:solidFill>
                  <a:srgbClr val="000000"/>
                </a:solidFill>
                <a:effectLst/>
              </a:rPr>
              <a:t>Assuring that the HCD SD’s requirements for AVA_VAN are consistent with EUCC for AVA_VAN.1 – AVA_Van.3, which are the levels for “Substantial” assurance in the EUCC, is important</a:t>
            </a:r>
          </a:p>
          <a:p>
            <a:pPr marL="217678" fontAlgn="ctr">
              <a:spcBef>
                <a:spcPts val="0"/>
              </a:spcBef>
              <a:spcAft>
                <a:spcPts val="600"/>
              </a:spcAft>
            </a:pPr>
            <a:r>
              <a:rPr lang="en-US" sz="1800" dirty="0">
                <a:solidFill>
                  <a:srgbClr val="000000"/>
                </a:solidFill>
              </a:rPr>
              <a:t>Goal is to determine minimum changes needed</a:t>
            </a:r>
            <a:endParaRPr lang="en-US" sz="1800" dirty="0"/>
          </a:p>
          <a:p>
            <a:pPr marL="285750" indent="-285750" fontAlgn="ctr">
              <a:spcBef>
                <a:spcPts val="0"/>
              </a:spcBef>
              <a:spcAft>
                <a:spcPts val="600"/>
              </a:spcAft>
            </a:pPr>
            <a:endParaRPr lang="en-US" sz="1800" dirty="0"/>
          </a:p>
          <a:p>
            <a:pPr marL="285750" indent="-285750" fontAlgn="ctr">
              <a:spcBef>
                <a:spcPts val="0"/>
              </a:spcBef>
              <a:spcAft>
                <a:spcPts val="600"/>
              </a:spcAft>
            </a:pPr>
            <a:endParaRPr lang="en-US" sz="1800" dirty="0"/>
          </a:p>
        </p:txBody>
      </p:sp>
    </p:spTree>
    <p:extLst>
      <p:ext uri="{BB962C8B-B14F-4D97-AF65-F5344CB8AC3E}">
        <p14:creationId xmlns:p14="http://schemas.microsoft.com/office/powerpoint/2010/main" val="349126588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74C02-3DE7-68E6-A4F6-4913CD3C65C1}"/>
            </a:ext>
          </a:extLst>
        </p:cNvPr>
        <p:cNvGrpSpPr/>
        <p:nvPr/>
      </p:nvGrpSpPr>
      <p:grpSpPr>
        <a:xfrm>
          <a:off x="0" y="0"/>
          <a:ext cx="0" cy="0"/>
          <a:chOff x="0" y="0"/>
          <a:chExt cx="0" cy="0"/>
        </a:xfrm>
      </p:grpSpPr>
      <p:sp>
        <p:nvSpPr>
          <p:cNvPr id="4098" name="Slide Number Placeholder 3">
            <a:extLst>
              <a:ext uri="{FF2B5EF4-FFF2-40B4-BE49-F238E27FC236}">
                <a16:creationId xmlns:a16="http://schemas.microsoft.com/office/drawing/2014/main" id="{323E0ABA-D134-7E73-469E-74A6567EA124}"/>
              </a:ext>
            </a:extLst>
          </p:cNvPr>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22</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a:extLst>
              <a:ext uri="{FF2B5EF4-FFF2-40B4-BE49-F238E27FC236}">
                <a16:creationId xmlns:a16="http://schemas.microsoft.com/office/drawing/2014/main" id="{7A0E5DAC-6D76-9A6D-170A-7EC08819075A}"/>
              </a:ext>
            </a:extLst>
          </p:cNvPr>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a:extLst>
              <a:ext uri="{FF2B5EF4-FFF2-40B4-BE49-F238E27FC236}">
                <a16:creationId xmlns:a16="http://schemas.microsoft.com/office/drawing/2014/main" id="{93AFA967-DCD2-34DE-0002-9332736AC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a:extLst>
              <a:ext uri="{FF2B5EF4-FFF2-40B4-BE49-F238E27FC236}">
                <a16:creationId xmlns:a16="http://schemas.microsoft.com/office/drawing/2014/main" id="{771515FA-00BB-EC0D-CE84-CC814062EE63}"/>
              </a:ext>
            </a:extLst>
          </p:cNvPr>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a:extLst>
              <a:ext uri="{FF2B5EF4-FFF2-40B4-BE49-F238E27FC236}">
                <a16:creationId xmlns:a16="http://schemas.microsoft.com/office/drawing/2014/main" id="{90D32C80-1C47-5F49-6FED-4A61F596811F}"/>
              </a:ext>
            </a:extLst>
          </p:cNvPr>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a:extLst>
              <a:ext uri="{FF2B5EF4-FFF2-40B4-BE49-F238E27FC236}">
                <a16:creationId xmlns:a16="http://schemas.microsoft.com/office/drawing/2014/main" id="{0F8EE5A7-F9EA-660E-98CE-52F0991492B7}"/>
              </a:ext>
            </a:extLst>
          </p:cNvPr>
          <p:cNvSpPr>
            <a:spLocks noGrp="1" noChangeArrowheads="1"/>
          </p:cNvSpPr>
          <p:nvPr>
            <p:ph type="title"/>
          </p:nvPr>
        </p:nvSpPr>
        <p:spPr>
          <a:xfrm>
            <a:off x="0" y="127000"/>
            <a:ext cx="8039100" cy="1016000"/>
          </a:xfrm>
        </p:spPr>
        <p:txBody>
          <a:bodyPr rIns="132080"/>
          <a:lstStyle/>
          <a:p>
            <a:pPr eaLnBrk="1" hangingPunct="1"/>
            <a:r>
              <a:rPr lang="fr-FR" altLang="en-US" sz="2800" dirty="0"/>
              <a:t>HCD iTC</a:t>
            </a:r>
            <a:br>
              <a:rPr lang="fr-FR" altLang="en-US" sz="2800" dirty="0"/>
            </a:br>
            <a:r>
              <a:rPr lang="fr-FR" altLang="en-US" sz="2800" dirty="0"/>
              <a:t>CC:2022 Subgroup</a:t>
            </a:r>
            <a:endParaRPr lang="en-US" altLang="en-US" sz="2800" dirty="0"/>
          </a:p>
        </p:txBody>
      </p:sp>
      <p:sp>
        <p:nvSpPr>
          <p:cNvPr id="4104" name="Text Box 6">
            <a:extLst>
              <a:ext uri="{FF2B5EF4-FFF2-40B4-BE49-F238E27FC236}">
                <a16:creationId xmlns:a16="http://schemas.microsoft.com/office/drawing/2014/main" id="{9AA92F00-20B1-4FEE-036F-F53B20605537}"/>
              </a:ext>
            </a:extLst>
          </p:cNvPr>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22</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a:extLst>
              <a:ext uri="{FF2B5EF4-FFF2-40B4-BE49-F238E27FC236}">
                <a16:creationId xmlns:a16="http://schemas.microsoft.com/office/drawing/2014/main" id="{6B55D70F-AE2B-B4A9-3721-DACB866620D5}"/>
              </a:ext>
            </a:extLst>
          </p:cNvPr>
          <p:cNvSpPr>
            <a:spLocks noGrp="1" noChangeArrowheads="1"/>
          </p:cNvSpPr>
          <p:nvPr>
            <p:ph type="body" idx="1"/>
          </p:nvPr>
        </p:nvSpPr>
        <p:spPr>
          <a:xfrm>
            <a:off x="127000" y="1174750"/>
            <a:ext cx="9048423" cy="5393459"/>
          </a:xfrm>
        </p:spPr>
        <p:txBody>
          <a:bodyPr rIns="132080"/>
          <a:lstStyle/>
          <a:p>
            <a:pPr marL="0" indent="0" fontAlgn="ctr">
              <a:spcBef>
                <a:spcPts val="0"/>
              </a:spcBef>
              <a:spcAft>
                <a:spcPts val="600"/>
              </a:spcAft>
              <a:buNone/>
            </a:pPr>
            <a:r>
              <a:rPr lang="en-US" sz="1800" dirty="0"/>
              <a:t>The Roadmap for the issues that the HCD iTC will address in 2024, in priority order: </a:t>
            </a:r>
          </a:p>
          <a:p>
            <a:pPr marL="0" indent="0" fontAlgn="ctr">
              <a:spcBef>
                <a:spcPts val="0"/>
              </a:spcBef>
              <a:spcAft>
                <a:spcPts val="600"/>
              </a:spcAft>
              <a:buNone/>
            </a:pPr>
            <a:r>
              <a:rPr lang="en-US" sz="1800" dirty="0"/>
              <a:t>#1 Issue is CC:2022 Transition Policy – Ensuring the HCD cPP and HCD SD are compliant with CC:2022 by Dec 31, 2025 (CCDB deadline for certifications against prior CC version)</a:t>
            </a:r>
          </a:p>
          <a:p>
            <a:pPr marL="0" lvl="1" fontAlgn="ctr">
              <a:spcBef>
                <a:spcPts val="0"/>
              </a:spcBef>
              <a:spcAft>
                <a:spcPts val="600"/>
              </a:spcAft>
            </a:pPr>
            <a:r>
              <a:rPr lang="en-US" sz="1600" dirty="0"/>
              <a:t>Subgroup was formed and is actively working this issue</a:t>
            </a:r>
          </a:p>
          <a:p>
            <a:pPr marL="0" lvl="1" fontAlgn="ctr">
              <a:spcBef>
                <a:spcPts val="0"/>
              </a:spcBef>
              <a:spcAft>
                <a:spcPts val="600"/>
              </a:spcAft>
            </a:pPr>
            <a:r>
              <a:rPr lang="en-US" sz="1600" b="0" i="0" dirty="0">
                <a:solidFill>
                  <a:srgbClr val="000000"/>
                </a:solidFill>
                <a:effectLst/>
              </a:rPr>
              <a:t>Developed following list of items to review:</a:t>
            </a:r>
          </a:p>
          <a:p>
            <a:pPr marL="566928" lvl="1" fontAlgn="ctr">
              <a:spcBef>
                <a:spcPts val="0"/>
              </a:spcBef>
              <a:spcAft>
                <a:spcPts val="600"/>
              </a:spcAft>
            </a:pPr>
            <a:r>
              <a:rPr lang="en-US" sz="1500" b="0" i="0" dirty="0">
                <a:solidFill>
                  <a:srgbClr val="000000"/>
                </a:solidFill>
                <a:effectLst/>
              </a:rPr>
              <a:t>Determine which items in the CC:2022 Errata should be included in the HCD cPP and SD (either v1.0e or v2.0)</a:t>
            </a:r>
          </a:p>
          <a:p>
            <a:pPr marL="566928" lvl="1" fontAlgn="ctr">
              <a:spcBef>
                <a:spcPts val="0"/>
              </a:spcBef>
              <a:spcAft>
                <a:spcPts val="600"/>
              </a:spcAft>
            </a:pPr>
            <a:r>
              <a:rPr lang="en-US" sz="1500" b="0" i="0" dirty="0">
                <a:solidFill>
                  <a:srgbClr val="000000"/>
                </a:solidFill>
                <a:effectLst/>
              </a:rPr>
              <a:t>Determine which new SFRs included in CC:2022 Part 2 should be included in the HCD cPP</a:t>
            </a:r>
            <a:r>
              <a:rPr lang="en-US" sz="1500" dirty="0">
                <a:solidFill>
                  <a:srgbClr val="000000"/>
                </a:solidFill>
              </a:rPr>
              <a:t> </a:t>
            </a:r>
            <a:r>
              <a:rPr lang="en-US" sz="1500" b="0" i="0" dirty="0">
                <a:solidFill>
                  <a:srgbClr val="000000"/>
                </a:solidFill>
                <a:effectLst/>
              </a:rPr>
              <a:t>and create the appropriate Assurance Activities in the HCD SD for these SFRs</a:t>
            </a:r>
          </a:p>
          <a:p>
            <a:pPr marL="566928" lvl="1" fontAlgn="ctr">
              <a:spcBef>
                <a:spcPts val="0"/>
              </a:spcBef>
              <a:spcAft>
                <a:spcPts val="600"/>
              </a:spcAft>
            </a:pPr>
            <a:r>
              <a:rPr lang="en-US" sz="1500" b="0" i="0" dirty="0">
                <a:solidFill>
                  <a:srgbClr val="000000"/>
                </a:solidFill>
                <a:effectLst/>
              </a:rPr>
              <a:t>Determine what changes to SFRs in CC:2022 Part 2 that have counterparts in the HCD cPP</a:t>
            </a:r>
            <a:r>
              <a:rPr lang="en-US" sz="1500" dirty="0">
                <a:solidFill>
                  <a:srgbClr val="000000"/>
                </a:solidFill>
              </a:rPr>
              <a:t> </a:t>
            </a:r>
            <a:r>
              <a:rPr lang="en-US" sz="1500" b="0" i="0" dirty="0">
                <a:solidFill>
                  <a:srgbClr val="000000"/>
                </a:solidFill>
                <a:effectLst/>
              </a:rPr>
              <a:t>should be made in the HCD cPP counterparts</a:t>
            </a:r>
          </a:p>
          <a:p>
            <a:pPr marL="566928" lvl="1" fontAlgn="ctr">
              <a:spcBef>
                <a:spcPts val="0"/>
              </a:spcBef>
              <a:spcAft>
                <a:spcPts val="600"/>
              </a:spcAft>
            </a:pPr>
            <a:r>
              <a:rPr lang="en-US" sz="1500" b="0" i="0" dirty="0">
                <a:solidFill>
                  <a:srgbClr val="000000"/>
                </a:solidFill>
                <a:effectLst/>
              </a:rPr>
              <a:t>Review CC:2022 Parts 3 -5 to determine if any content in these parts should be included in either the HCD cPP or HCD SD</a:t>
            </a:r>
          </a:p>
          <a:p>
            <a:pPr marL="566928" lvl="1" fontAlgn="ctr">
              <a:spcBef>
                <a:spcPts val="0"/>
              </a:spcBef>
              <a:spcAft>
                <a:spcPts val="600"/>
              </a:spcAft>
            </a:pPr>
            <a:r>
              <a:rPr lang="en-US" sz="1500" b="0" i="0" dirty="0">
                <a:solidFill>
                  <a:srgbClr val="000000"/>
                </a:solidFill>
                <a:effectLst/>
              </a:rPr>
              <a:t>Assuring that the HCD SD’s requirements for AVA_VAN are consistent with EUCC for AVA_VAN.1 – AVA_Van.3, which are the levels for “Substantial” assurance in the EUCC, is important</a:t>
            </a:r>
          </a:p>
          <a:p>
            <a:pPr marL="217678" fontAlgn="ctr">
              <a:spcBef>
                <a:spcPts val="0"/>
              </a:spcBef>
              <a:spcAft>
                <a:spcPts val="600"/>
              </a:spcAft>
            </a:pPr>
            <a:r>
              <a:rPr lang="en-US" sz="1800" dirty="0">
                <a:solidFill>
                  <a:srgbClr val="000000"/>
                </a:solidFill>
              </a:rPr>
              <a:t>Goal is to determine minimum changes needed</a:t>
            </a:r>
            <a:endParaRPr lang="en-US" sz="1800" dirty="0"/>
          </a:p>
          <a:p>
            <a:pPr marL="285750" indent="-285750" fontAlgn="ctr">
              <a:spcBef>
                <a:spcPts val="0"/>
              </a:spcBef>
              <a:spcAft>
                <a:spcPts val="600"/>
              </a:spcAft>
            </a:pPr>
            <a:endParaRPr lang="en-US" sz="1800" dirty="0"/>
          </a:p>
          <a:p>
            <a:pPr marL="285750" indent="-285750" fontAlgn="ctr">
              <a:spcBef>
                <a:spcPts val="0"/>
              </a:spcBef>
              <a:spcAft>
                <a:spcPts val="600"/>
              </a:spcAft>
            </a:pPr>
            <a:endParaRPr lang="en-US" sz="1800" dirty="0"/>
          </a:p>
        </p:txBody>
      </p:sp>
    </p:spTree>
    <p:extLst>
      <p:ext uri="{BB962C8B-B14F-4D97-AF65-F5344CB8AC3E}">
        <p14:creationId xmlns:p14="http://schemas.microsoft.com/office/powerpoint/2010/main" val="420438171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84E89-3EC7-E469-25D6-025E002D6396}"/>
            </a:ext>
          </a:extLst>
        </p:cNvPr>
        <p:cNvGrpSpPr/>
        <p:nvPr/>
      </p:nvGrpSpPr>
      <p:grpSpPr>
        <a:xfrm>
          <a:off x="0" y="0"/>
          <a:ext cx="0" cy="0"/>
          <a:chOff x="0" y="0"/>
          <a:chExt cx="0" cy="0"/>
        </a:xfrm>
      </p:grpSpPr>
      <p:sp>
        <p:nvSpPr>
          <p:cNvPr id="4098" name="Slide Number Placeholder 3">
            <a:extLst>
              <a:ext uri="{FF2B5EF4-FFF2-40B4-BE49-F238E27FC236}">
                <a16:creationId xmlns:a16="http://schemas.microsoft.com/office/drawing/2014/main" id="{9A90919D-FE76-01A0-57BA-40456F8F1EBF}"/>
              </a:ext>
            </a:extLst>
          </p:cNvPr>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23</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a:extLst>
              <a:ext uri="{FF2B5EF4-FFF2-40B4-BE49-F238E27FC236}">
                <a16:creationId xmlns:a16="http://schemas.microsoft.com/office/drawing/2014/main" id="{F20A1AF1-F214-977A-EC6C-5DC7A083C3CE}"/>
              </a:ext>
            </a:extLst>
          </p:cNvPr>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a:extLst>
              <a:ext uri="{FF2B5EF4-FFF2-40B4-BE49-F238E27FC236}">
                <a16:creationId xmlns:a16="http://schemas.microsoft.com/office/drawing/2014/main" id="{01CC2794-9E06-8392-63F7-FD32A0C53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a:extLst>
              <a:ext uri="{FF2B5EF4-FFF2-40B4-BE49-F238E27FC236}">
                <a16:creationId xmlns:a16="http://schemas.microsoft.com/office/drawing/2014/main" id="{0E1AA9B7-A40F-9C9A-C324-BC19DA9D0B91}"/>
              </a:ext>
            </a:extLst>
          </p:cNvPr>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a:extLst>
              <a:ext uri="{FF2B5EF4-FFF2-40B4-BE49-F238E27FC236}">
                <a16:creationId xmlns:a16="http://schemas.microsoft.com/office/drawing/2014/main" id="{C0AABB5E-B945-EFF4-3F1E-C13C6B2B33D0}"/>
              </a:ext>
            </a:extLst>
          </p:cNvPr>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a:extLst>
              <a:ext uri="{FF2B5EF4-FFF2-40B4-BE49-F238E27FC236}">
                <a16:creationId xmlns:a16="http://schemas.microsoft.com/office/drawing/2014/main" id="{C623267B-8884-BBD1-DBC1-54F12E7A0764}"/>
              </a:ext>
            </a:extLst>
          </p:cNvPr>
          <p:cNvSpPr>
            <a:spLocks noGrp="1" noChangeArrowheads="1"/>
          </p:cNvSpPr>
          <p:nvPr>
            <p:ph type="title"/>
          </p:nvPr>
        </p:nvSpPr>
        <p:spPr>
          <a:xfrm>
            <a:off x="0" y="127000"/>
            <a:ext cx="8039100" cy="1016000"/>
          </a:xfrm>
        </p:spPr>
        <p:txBody>
          <a:bodyPr rIns="132080"/>
          <a:lstStyle/>
          <a:p>
            <a:pPr eaLnBrk="1" hangingPunct="1"/>
            <a:r>
              <a:rPr lang="fr-FR" altLang="en-US" sz="2800" dirty="0"/>
              <a:t>HCD iTC</a:t>
            </a:r>
            <a:br>
              <a:rPr lang="fr-FR" altLang="en-US" sz="2800" dirty="0"/>
            </a:br>
            <a:r>
              <a:rPr lang="fr-FR" altLang="en-US" sz="2800" dirty="0"/>
              <a:t>CC:2022 Subgroup Status</a:t>
            </a:r>
            <a:endParaRPr lang="en-US" altLang="en-US" sz="2800" dirty="0"/>
          </a:p>
        </p:txBody>
      </p:sp>
      <p:sp>
        <p:nvSpPr>
          <p:cNvPr id="4104" name="Text Box 6">
            <a:extLst>
              <a:ext uri="{FF2B5EF4-FFF2-40B4-BE49-F238E27FC236}">
                <a16:creationId xmlns:a16="http://schemas.microsoft.com/office/drawing/2014/main" id="{B8869A9F-5AE3-008B-1A41-C35CE7F88B63}"/>
              </a:ext>
            </a:extLst>
          </p:cNvPr>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23</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a:extLst>
              <a:ext uri="{FF2B5EF4-FFF2-40B4-BE49-F238E27FC236}">
                <a16:creationId xmlns:a16="http://schemas.microsoft.com/office/drawing/2014/main" id="{D6C34F2D-7B5A-F9C5-D163-399BEDD8A358}"/>
              </a:ext>
            </a:extLst>
          </p:cNvPr>
          <p:cNvSpPr>
            <a:spLocks noGrp="1" noChangeArrowheads="1"/>
          </p:cNvSpPr>
          <p:nvPr>
            <p:ph type="body" idx="1"/>
          </p:nvPr>
        </p:nvSpPr>
        <p:spPr>
          <a:xfrm>
            <a:off x="127001" y="1174750"/>
            <a:ext cx="8890000" cy="5393459"/>
          </a:xfrm>
        </p:spPr>
        <p:txBody>
          <a:bodyPr rIns="132080"/>
          <a:lstStyle/>
          <a:p>
            <a:pPr marL="285750" indent="-285750" fontAlgn="ctr">
              <a:spcBef>
                <a:spcPts val="0"/>
              </a:spcBef>
              <a:spcAft>
                <a:spcPts val="600"/>
              </a:spcAft>
            </a:pPr>
            <a:r>
              <a:rPr lang="en-US" sz="1800" dirty="0"/>
              <a:t>Looked at differences between SFRs on CC:2022 and corresponding SFRs in HCD cPP v1.0e</a:t>
            </a:r>
          </a:p>
          <a:p>
            <a:pPr marL="566928" lvl="1" fontAlgn="ctr">
              <a:spcBef>
                <a:spcPts val="0"/>
              </a:spcBef>
              <a:spcAft>
                <a:spcPts val="600"/>
              </a:spcAft>
            </a:pPr>
            <a:r>
              <a:rPr lang="en-US" dirty="0"/>
              <a:t>Considering recommending replacing several SFRs currently in HCD cPP with corresponding SFRs from CC:2022. Examples include:</a:t>
            </a:r>
          </a:p>
          <a:p>
            <a:pPr marL="566928" lvl="1" indent="0" fontAlgn="ctr">
              <a:spcBef>
                <a:spcPts val="0"/>
              </a:spcBef>
              <a:spcAft>
                <a:spcPts val="600"/>
              </a:spcAft>
              <a:buNone/>
            </a:pPr>
            <a:r>
              <a:rPr lang="en-US" dirty="0"/>
              <a:t>FAU_STG_EXT.1 External Audit Trail Storage (HCD cPP) </a:t>
            </a:r>
            <a:r>
              <a:rPr lang="en-US" dirty="0">
                <a:sym typeface="Wingdings" panose="05000000000000000000" pitchFamily="2" charset="2"/>
              </a:rPr>
              <a:t> FAU_STG.1</a:t>
            </a:r>
            <a:r>
              <a:rPr lang="en-US" b="1" i="0" dirty="0">
                <a:solidFill>
                  <a:srgbClr val="000000"/>
                </a:solidFill>
                <a:effectLst/>
              </a:rPr>
              <a:t> </a:t>
            </a:r>
            <a:r>
              <a:rPr lang="en-US" i="0" dirty="0">
                <a:solidFill>
                  <a:srgbClr val="000000"/>
                </a:solidFill>
                <a:effectLst/>
              </a:rPr>
              <a:t>Audit Storage Data Location</a:t>
            </a:r>
            <a:r>
              <a:rPr lang="en-US" dirty="0"/>
              <a:t> </a:t>
            </a:r>
            <a:r>
              <a:rPr lang="en-US" dirty="0">
                <a:sym typeface="Wingdings" panose="05000000000000000000" pitchFamily="2" charset="2"/>
              </a:rPr>
              <a:t>(CC:2022)</a:t>
            </a:r>
            <a:endParaRPr lang="en-US" dirty="0"/>
          </a:p>
          <a:p>
            <a:pPr marL="566928" lvl="1" indent="0" fontAlgn="ctr">
              <a:spcBef>
                <a:spcPts val="0"/>
              </a:spcBef>
              <a:spcAft>
                <a:spcPts val="600"/>
              </a:spcAft>
              <a:buNone/>
            </a:pPr>
            <a:r>
              <a:rPr lang="en-US" dirty="0"/>
              <a:t>FCS_RBG_EXT.1 Cryptographic Operation (Random Bit Generation) (HCD cPP) </a:t>
            </a:r>
            <a:r>
              <a:rPr lang="en-US" dirty="0">
                <a:sym typeface="Wingdings" panose="05000000000000000000" pitchFamily="2" charset="2"/>
              </a:rPr>
              <a:t> FCS_RBG.1 </a:t>
            </a:r>
            <a:r>
              <a:rPr lang="en-US" dirty="0"/>
              <a:t>Random Bit Generation </a:t>
            </a:r>
            <a:r>
              <a:rPr lang="en-US" dirty="0">
                <a:sym typeface="Wingdings" panose="05000000000000000000" pitchFamily="2" charset="2"/>
              </a:rPr>
              <a:t>(CC:2022)</a:t>
            </a:r>
          </a:p>
          <a:p>
            <a:pPr marL="566928" lvl="1" indent="0" fontAlgn="ctr">
              <a:spcBef>
                <a:spcPts val="0"/>
              </a:spcBef>
              <a:spcAft>
                <a:spcPts val="600"/>
              </a:spcAft>
              <a:buNone/>
            </a:pPr>
            <a:r>
              <a:rPr lang="en-US" dirty="0">
                <a:sym typeface="Wingdings" panose="05000000000000000000" pitchFamily="2" charset="2"/>
              </a:rPr>
              <a:t>FCS_CKM.4 Cryptographic key destruction (HCD cPP)  FCS_CKM.6 Timing and event of cryptographic key destruction (CC:2022)</a:t>
            </a:r>
          </a:p>
          <a:p>
            <a:pPr marL="566928" lvl="1" indent="0" fontAlgn="ctr">
              <a:spcBef>
                <a:spcPts val="0"/>
              </a:spcBef>
              <a:spcAft>
                <a:spcPts val="600"/>
              </a:spcAft>
              <a:buNone/>
            </a:pPr>
            <a:r>
              <a:rPr lang="en-US" dirty="0"/>
              <a:t>FDP_DSK_EXT.1 Protection of data on disk (HCD cPP) </a:t>
            </a:r>
            <a:r>
              <a:rPr lang="en-US" dirty="0">
                <a:sym typeface="Wingdings" panose="05000000000000000000" pitchFamily="2" charset="2"/>
              </a:rPr>
              <a:t> FDP_SDC.1Stored data confidentiality (CC:2022)</a:t>
            </a:r>
            <a:endParaRPr lang="en-US" dirty="0"/>
          </a:p>
        </p:txBody>
      </p:sp>
    </p:spTree>
    <p:extLst>
      <p:ext uri="{BB962C8B-B14F-4D97-AF65-F5344CB8AC3E}">
        <p14:creationId xmlns:p14="http://schemas.microsoft.com/office/powerpoint/2010/main" val="35366958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1993B-0C47-22C0-7BBA-3CB648758F01}"/>
            </a:ext>
          </a:extLst>
        </p:cNvPr>
        <p:cNvGrpSpPr/>
        <p:nvPr/>
      </p:nvGrpSpPr>
      <p:grpSpPr>
        <a:xfrm>
          <a:off x="0" y="0"/>
          <a:ext cx="0" cy="0"/>
          <a:chOff x="0" y="0"/>
          <a:chExt cx="0" cy="0"/>
        </a:xfrm>
      </p:grpSpPr>
      <p:sp>
        <p:nvSpPr>
          <p:cNvPr id="4098" name="Slide Number Placeholder 3">
            <a:extLst>
              <a:ext uri="{FF2B5EF4-FFF2-40B4-BE49-F238E27FC236}">
                <a16:creationId xmlns:a16="http://schemas.microsoft.com/office/drawing/2014/main" id="{731453C4-0E03-024C-C27E-BDC5C328B7F3}"/>
              </a:ext>
            </a:extLst>
          </p:cNvPr>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24</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a:extLst>
              <a:ext uri="{FF2B5EF4-FFF2-40B4-BE49-F238E27FC236}">
                <a16:creationId xmlns:a16="http://schemas.microsoft.com/office/drawing/2014/main" id="{6D9C8EC8-FCE8-A377-527C-654341393F9E}"/>
              </a:ext>
            </a:extLst>
          </p:cNvPr>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a:extLst>
              <a:ext uri="{FF2B5EF4-FFF2-40B4-BE49-F238E27FC236}">
                <a16:creationId xmlns:a16="http://schemas.microsoft.com/office/drawing/2014/main" id="{12548857-87F2-DA3D-A5C1-90A7F3401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a:extLst>
              <a:ext uri="{FF2B5EF4-FFF2-40B4-BE49-F238E27FC236}">
                <a16:creationId xmlns:a16="http://schemas.microsoft.com/office/drawing/2014/main" id="{C2B22593-D0FA-980A-8487-B9E9347F7FFA}"/>
              </a:ext>
            </a:extLst>
          </p:cNvPr>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a:extLst>
              <a:ext uri="{FF2B5EF4-FFF2-40B4-BE49-F238E27FC236}">
                <a16:creationId xmlns:a16="http://schemas.microsoft.com/office/drawing/2014/main" id="{D949A3C8-126A-9746-C9B1-1F2543626950}"/>
              </a:ext>
            </a:extLst>
          </p:cNvPr>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a:extLst>
              <a:ext uri="{FF2B5EF4-FFF2-40B4-BE49-F238E27FC236}">
                <a16:creationId xmlns:a16="http://schemas.microsoft.com/office/drawing/2014/main" id="{314FEB5F-8637-FAEC-EAF4-15F91DC009A9}"/>
              </a:ext>
            </a:extLst>
          </p:cNvPr>
          <p:cNvSpPr>
            <a:spLocks noGrp="1" noChangeArrowheads="1"/>
          </p:cNvSpPr>
          <p:nvPr>
            <p:ph type="title"/>
          </p:nvPr>
        </p:nvSpPr>
        <p:spPr>
          <a:xfrm>
            <a:off x="0" y="127000"/>
            <a:ext cx="8039100" cy="1016000"/>
          </a:xfrm>
        </p:spPr>
        <p:txBody>
          <a:bodyPr rIns="132080"/>
          <a:lstStyle/>
          <a:p>
            <a:pPr eaLnBrk="1" hangingPunct="1"/>
            <a:r>
              <a:rPr lang="fr-FR" altLang="en-US" sz="2800" dirty="0"/>
              <a:t>HCD iTC</a:t>
            </a:r>
            <a:br>
              <a:rPr lang="fr-FR" altLang="en-US" sz="2800" dirty="0"/>
            </a:br>
            <a:r>
              <a:rPr lang="fr-FR" altLang="en-US" sz="2800" dirty="0"/>
              <a:t>CC:2022 Subgroup Status</a:t>
            </a:r>
            <a:endParaRPr lang="en-US" altLang="en-US" sz="2800" dirty="0"/>
          </a:p>
        </p:txBody>
      </p:sp>
      <p:sp>
        <p:nvSpPr>
          <p:cNvPr id="4104" name="Text Box 6">
            <a:extLst>
              <a:ext uri="{FF2B5EF4-FFF2-40B4-BE49-F238E27FC236}">
                <a16:creationId xmlns:a16="http://schemas.microsoft.com/office/drawing/2014/main" id="{B9A44A54-00DA-AB9C-0D82-C7D307ED6D03}"/>
              </a:ext>
            </a:extLst>
          </p:cNvPr>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24</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a:extLst>
              <a:ext uri="{FF2B5EF4-FFF2-40B4-BE49-F238E27FC236}">
                <a16:creationId xmlns:a16="http://schemas.microsoft.com/office/drawing/2014/main" id="{96B33E72-9590-12B1-0FA2-80FEDDBA1089}"/>
              </a:ext>
            </a:extLst>
          </p:cNvPr>
          <p:cNvSpPr>
            <a:spLocks noGrp="1" noChangeArrowheads="1"/>
          </p:cNvSpPr>
          <p:nvPr>
            <p:ph type="body" idx="1"/>
          </p:nvPr>
        </p:nvSpPr>
        <p:spPr>
          <a:xfrm>
            <a:off x="127001" y="1174750"/>
            <a:ext cx="8890000" cy="5393459"/>
          </a:xfrm>
        </p:spPr>
        <p:txBody>
          <a:bodyPr rIns="132080"/>
          <a:lstStyle/>
          <a:p>
            <a:pPr marL="285750" indent="-285750" fontAlgn="ctr">
              <a:spcBef>
                <a:spcPts val="0"/>
              </a:spcBef>
              <a:spcAft>
                <a:spcPts val="600"/>
              </a:spcAft>
            </a:pPr>
            <a:r>
              <a:rPr lang="en-US" sz="1800" dirty="0"/>
              <a:t>Did a comparison of dependencies between SFRs on CC:2022 and corresponding SFRs in HCD cPP v1.0e. Found differences between the following SFRs:</a:t>
            </a:r>
          </a:p>
          <a:p>
            <a:pPr marL="566928" lvl="1" indent="0" fontAlgn="ctr">
              <a:spcBef>
                <a:spcPts val="0"/>
              </a:spcBef>
              <a:spcAft>
                <a:spcPts val="600"/>
              </a:spcAft>
              <a:buNone/>
            </a:pPr>
            <a:r>
              <a:rPr lang="en-US" dirty="0"/>
              <a:t>FAU_STG.1 </a:t>
            </a:r>
            <a:r>
              <a:rPr lang="en-US" i="0" dirty="0">
                <a:solidFill>
                  <a:srgbClr val="000000"/>
                </a:solidFill>
                <a:effectLst/>
              </a:rPr>
              <a:t>Audit Storage Data Location</a:t>
            </a:r>
            <a:r>
              <a:rPr lang="en-US" dirty="0"/>
              <a:t> </a:t>
            </a:r>
          </a:p>
          <a:p>
            <a:pPr marL="566928" lvl="1" indent="0" fontAlgn="ctr">
              <a:spcBef>
                <a:spcPts val="0"/>
              </a:spcBef>
              <a:spcAft>
                <a:spcPts val="600"/>
              </a:spcAft>
              <a:buNone/>
            </a:pPr>
            <a:r>
              <a:rPr lang="en-US" dirty="0"/>
              <a:t>FTA_SSL.3 TSF-initiated termination</a:t>
            </a:r>
          </a:p>
          <a:p>
            <a:pPr marL="566928" lvl="1" indent="0" fontAlgn="ctr">
              <a:spcBef>
                <a:spcPts val="0"/>
              </a:spcBef>
              <a:spcAft>
                <a:spcPts val="600"/>
              </a:spcAft>
              <a:buNone/>
            </a:pPr>
            <a:r>
              <a:rPr lang="en-US" dirty="0"/>
              <a:t>FTP_TRP.1 Trusted Path</a:t>
            </a:r>
          </a:p>
          <a:p>
            <a:pPr marL="285750" indent="-285750" fontAlgn="ctr">
              <a:spcBef>
                <a:spcPts val="0"/>
              </a:spcBef>
              <a:spcAft>
                <a:spcPts val="600"/>
              </a:spcAft>
            </a:pPr>
            <a:r>
              <a:rPr lang="en-US" sz="1800" dirty="0"/>
              <a:t>Canadian Scheme developed list of SFRs changed between CC v3.1R5 and CC:2022</a:t>
            </a:r>
          </a:p>
          <a:p>
            <a:pPr marL="635000" lvl="1" fontAlgn="ctr">
              <a:spcBef>
                <a:spcPts val="0"/>
              </a:spcBef>
              <a:spcAft>
                <a:spcPts val="600"/>
              </a:spcAft>
            </a:pPr>
            <a:r>
              <a:rPr lang="en-US" dirty="0"/>
              <a:t>Subgroup will review list at its next meeting</a:t>
            </a:r>
          </a:p>
        </p:txBody>
      </p:sp>
    </p:spTree>
    <p:extLst>
      <p:ext uri="{BB962C8B-B14F-4D97-AF65-F5344CB8AC3E}">
        <p14:creationId xmlns:p14="http://schemas.microsoft.com/office/powerpoint/2010/main" val="31721477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25</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p:cNvSpPr>
            <a:spLocks noGrp="1" noChangeArrowheads="1"/>
          </p:cNvSpPr>
          <p:nvPr>
            <p:ph type="title"/>
          </p:nvPr>
        </p:nvSpPr>
        <p:spPr>
          <a:xfrm>
            <a:off x="0" y="127000"/>
            <a:ext cx="8039100" cy="1016000"/>
          </a:xfrm>
        </p:spPr>
        <p:txBody>
          <a:bodyPr rIns="132080"/>
          <a:lstStyle/>
          <a:p>
            <a:pPr eaLnBrk="1" hangingPunct="1"/>
            <a:r>
              <a:rPr lang="fr-FR" altLang="en-US" sz="2800" dirty="0"/>
              <a:t>HCD iTC</a:t>
            </a:r>
            <a:br>
              <a:rPr lang="fr-FR" altLang="en-US" sz="2800" dirty="0"/>
            </a:br>
            <a:r>
              <a:rPr lang="fr-FR" altLang="en-US" sz="2800" dirty="0"/>
              <a:t>Issues Post-Version 1.0e – 2024 Priorities</a:t>
            </a:r>
            <a:endParaRPr lang="en-US" altLang="en-US" sz="28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25</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127000" y="1174750"/>
            <a:ext cx="9048423" cy="5393459"/>
          </a:xfrm>
        </p:spPr>
        <p:txBody>
          <a:bodyPr rIns="132080"/>
          <a:lstStyle/>
          <a:p>
            <a:pPr marL="0" indent="0" fontAlgn="ctr">
              <a:spcBef>
                <a:spcPts val="0"/>
              </a:spcBef>
              <a:spcAft>
                <a:spcPts val="600"/>
              </a:spcAft>
              <a:buNone/>
            </a:pPr>
            <a:r>
              <a:rPr lang="en-US" sz="1800" dirty="0"/>
              <a:t>The Roadmap for the remaining issues that the HCD iTC will address in 2024, in priority order from top to bottom are: </a:t>
            </a:r>
          </a:p>
          <a:p>
            <a:pPr marL="342900" fontAlgn="ctr">
              <a:spcBef>
                <a:spcPts val="0"/>
              </a:spcBef>
              <a:spcAft>
                <a:spcPts val="600"/>
              </a:spcAft>
              <a:buFont typeface="+mj-lt"/>
              <a:buAutoNum type="arabicPeriod"/>
            </a:pPr>
            <a:r>
              <a:rPr lang="en-US" sz="1800" dirty="0"/>
              <a:t>Syncing with Network Device cPP/SD v3.0</a:t>
            </a:r>
          </a:p>
          <a:p>
            <a:pPr marL="342900" fontAlgn="ctr">
              <a:spcBef>
                <a:spcPts val="0"/>
              </a:spcBef>
              <a:spcAft>
                <a:spcPts val="600"/>
              </a:spcAft>
              <a:buFont typeface="+mj-lt"/>
              <a:buAutoNum type="arabicPeriod"/>
            </a:pPr>
            <a:r>
              <a:rPr lang="en-US" sz="1800" dirty="0"/>
              <a:t>Syncing with the output from the CCDB Crypto Working Group – SFR Catalog planned for release by end of 2024</a:t>
            </a:r>
          </a:p>
          <a:p>
            <a:pPr marL="342900" fontAlgn="ctr">
              <a:spcBef>
                <a:spcPts val="0"/>
              </a:spcBef>
              <a:spcAft>
                <a:spcPts val="600"/>
              </a:spcAft>
              <a:buFont typeface="+mj-lt"/>
              <a:buAutoNum type="arabicPeriod"/>
            </a:pPr>
            <a:r>
              <a:rPr lang="en-US" sz="1800" dirty="0"/>
              <a:t>Implementing HIT Technical Decisions</a:t>
            </a:r>
          </a:p>
          <a:p>
            <a:pPr marL="342900" fontAlgn="ctr">
              <a:spcBef>
                <a:spcPts val="0"/>
              </a:spcBef>
              <a:spcAft>
                <a:spcPts val="600"/>
              </a:spcAft>
              <a:buFont typeface="+mj-lt"/>
              <a:buAutoNum type="arabicPeriod"/>
            </a:pPr>
            <a:r>
              <a:rPr lang="en-US" sz="1800" dirty="0"/>
              <a:t>Implementing AVA_VAN requirements to sync with EUCC</a:t>
            </a:r>
          </a:p>
          <a:p>
            <a:pPr marL="342900" fontAlgn="ctr">
              <a:spcBef>
                <a:spcPts val="0"/>
              </a:spcBef>
              <a:spcAft>
                <a:spcPts val="600"/>
              </a:spcAft>
              <a:buFont typeface="+mj-lt"/>
              <a:buAutoNum type="arabicPeriod"/>
            </a:pPr>
            <a:r>
              <a:rPr lang="en-US" sz="1800" dirty="0"/>
              <a:t>NIAP PQC Requirements (CNSA 2.0) – currently on hold by NIAP</a:t>
            </a:r>
          </a:p>
          <a:p>
            <a:pPr marL="342900" fontAlgn="ctr">
              <a:spcBef>
                <a:spcPts val="0"/>
              </a:spcBef>
              <a:spcAft>
                <a:spcPts val="600"/>
              </a:spcAft>
              <a:buFont typeface="+mj-lt"/>
              <a:buAutoNum type="arabicPeriod"/>
            </a:pPr>
            <a:r>
              <a:rPr lang="en-US" sz="1800" dirty="0"/>
              <a:t>Parking Lot Issues</a:t>
            </a:r>
          </a:p>
          <a:p>
            <a:pPr marL="342900" fontAlgn="ctr">
              <a:spcBef>
                <a:spcPts val="0"/>
              </a:spcBef>
              <a:spcAft>
                <a:spcPts val="600"/>
              </a:spcAft>
              <a:buFont typeface="+mj-lt"/>
              <a:buAutoNum type="arabicPeriod"/>
            </a:pPr>
            <a:r>
              <a:rPr lang="en-US" sz="1800" dirty="0"/>
              <a:t>Any New Issues</a:t>
            </a:r>
          </a:p>
          <a:p>
            <a:pPr marL="342900" fontAlgn="ctr">
              <a:spcBef>
                <a:spcPts val="0"/>
              </a:spcBef>
              <a:spcAft>
                <a:spcPts val="600"/>
              </a:spcAft>
              <a:buFont typeface="+mj-lt"/>
              <a:buAutoNum type="arabicPeriod"/>
            </a:pPr>
            <a:endParaRPr lang="en-US" sz="1800" dirty="0"/>
          </a:p>
          <a:p>
            <a:pPr marL="342900" fontAlgn="ctr">
              <a:spcBef>
                <a:spcPts val="0"/>
              </a:spcBef>
              <a:spcAft>
                <a:spcPts val="600"/>
              </a:spcAft>
              <a:buFont typeface="+mj-lt"/>
              <a:buAutoNum type="arabicPeriod"/>
            </a:pPr>
            <a:endParaRPr lang="en-US" sz="1800" dirty="0"/>
          </a:p>
          <a:p>
            <a:pPr marL="285750" indent="-285750" fontAlgn="ctr">
              <a:spcBef>
                <a:spcPts val="0"/>
              </a:spcBef>
              <a:spcAft>
                <a:spcPts val="600"/>
              </a:spcAft>
            </a:pPr>
            <a:endParaRPr lang="en-US" sz="1800" dirty="0"/>
          </a:p>
          <a:p>
            <a:pPr marL="285750" indent="-285750" fontAlgn="ctr">
              <a:spcBef>
                <a:spcPts val="0"/>
              </a:spcBef>
              <a:spcAft>
                <a:spcPts val="600"/>
              </a:spcAft>
            </a:pPr>
            <a:endParaRPr lang="en-US" sz="1800" dirty="0"/>
          </a:p>
        </p:txBody>
      </p:sp>
    </p:spTree>
    <p:extLst>
      <p:ext uri="{BB962C8B-B14F-4D97-AF65-F5344CB8AC3E}">
        <p14:creationId xmlns:p14="http://schemas.microsoft.com/office/powerpoint/2010/main" val="381785109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26</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p:cNvSpPr>
            <a:spLocks noGrp="1" noChangeArrowheads="1"/>
          </p:cNvSpPr>
          <p:nvPr>
            <p:ph type="title"/>
          </p:nvPr>
        </p:nvSpPr>
        <p:spPr>
          <a:xfrm>
            <a:off x="15240" y="127000"/>
            <a:ext cx="8039100" cy="1016000"/>
          </a:xfrm>
        </p:spPr>
        <p:txBody>
          <a:bodyPr rIns="132080"/>
          <a:lstStyle/>
          <a:p>
            <a:pPr eaLnBrk="1" hangingPunct="1"/>
            <a:r>
              <a:rPr lang="fr-FR" altLang="en-US" sz="2800" dirty="0"/>
              <a:t>HCD iTC</a:t>
            </a:r>
            <a:br>
              <a:rPr lang="fr-FR" altLang="en-US" sz="2800" dirty="0"/>
            </a:br>
            <a:r>
              <a:rPr lang="fr-FR" altLang="en-US" sz="2800" dirty="0"/>
              <a:t>Post-Version 1.0e Release Plan</a:t>
            </a:r>
            <a:endParaRPr lang="en-US" altLang="en-US" sz="28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26</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127000" y="1174750"/>
            <a:ext cx="9048423" cy="5393459"/>
          </a:xfrm>
        </p:spPr>
        <p:txBody>
          <a:bodyPr rIns="132080"/>
          <a:lstStyle/>
          <a:p>
            <a:pPr marL="0" indent="0" fontAlgn="ctr">
              <a:spcBef>
                <a:spcPts val="0"/>
              </a:spcBef>
              <a:spcAft>
                <a:spcPts val="600"/>
              </a:spcAft>
              <a:buNone/>
            </a:pPr>
            <a:r>
              <a:rPr lang="en-US" sz="1800" dirty="0"/>
              <a:t>Based on current information, as of now the HCD iTC is still planning two Post-Version 1.0e Releases: </a:t>
            </a:r>
          </a:p>
          <a:p>
            <a:pPr marL="285750" indent="-285750" fontAlgn="ctr">
              <a:spcBef>
                <a:spcPts val="0"/>
              </a:spcBef>
              <a:spcAft>
                <a:spcPts val="600"/>
              </a:spcAft>
            </a:pPr>
            <a:r>
              <a:rPr lang="en-US" sz="1800" dirty="0"/>
              <a:t>V2.0 – 2026:</a:t>
            </a:r>
          </a:p>
          <a:p>
            <a:pPr marL="635000" lvl="1" fontAlgn="ctr">
              <a:spcBef>
                <a:spcPts val="0"/>
              </a:spcBef>
              <a:spcAft>
                <a:spcPts val="600"/>
              </a:spcAft>
            </a:pPr>
            <a:r>
              <a:rPr lang="en-US" dirty="0"/>
              <a:t>Will contain everything in v1.0e, syncing with ND cPP/SD 3.0, results from the CCDB Crypto WG’s SFR Catalog as they pertain to what is currently in the HCD cPP, results from the CC:2022 subgroup and any other subgroups as applicable, and TDs from resolved HIT issues</a:t>
            </a:r>
          </a:p>
          <a:p>
            <a:pPr marL="635000" lvl="1" fontAlgn="ctr">
              <a:spcBef>
                <a:spcPts val="0"/>
              </a:spcBef>
              <a:spcAft>
                <a:spcPts val="600"/>
              </a:spcAft>
            </a:pPr>
            <a:r>
              <a:rPr lang="en-US" dirty="0"/>
              <a:t>May include initial CNSA 2.0 components such as elimination of SHA-1 and CNSA 2.0 algorithms for digital signatures if NISP provides necessary direction in time</a:t>
            </a:r>
          </a:p>
          <a:p>
            <a:pPr marL="285750" fontAlgn="ctr">
              <a:spcBef>
                <a:spcPts val="0"/>
              </a:spcBef>
              <a:spcAft>
                <a:spcPts val="600"/>
              </a:spcAft>
            </a:pPr>
            <a:r>
              <a:rPr lang="en-US" sz="1800" dirty="0"/>
              <a:t>V3.0  - 2027 – 2028:</a:t>
            </a:r>
          </a:p>
          <a:p>
            <a:pPr marL="635000" lvl="1" fontAlgn="ctr">
              <a:spcBef>
                <a:spcPts val="0"/>
              </a:spcBef>
              <a:spcAft>
                <a:spcPts val="600"/>
              </a:spcAft>
            </a:pPr>
            <a:r>
              <a:rPr lang="en-US" dirty="0"/>
              <a:t>Will likely contain applicable CNSA 2.0 components and content from the other priorities</a:t>
            </a:r>
          </a:p>
          <a:p>
            <a:pPr marL="285750" indent="-285750" fontAlgn="ctr">
              <a:spcBef>
                <a:spcPts val="0"/>
              </a:spcBef>
              <a:spcAft>
                <a:spcPts val="600"/>
              </a:spcAft>
            </a:pPr>
            <a:endParaRPr lang="en-US" sz="1800" dirty="0"/>
          </a:p>
          <a:p>
            <a:pPr marL="342900" fontAlgn="ctr">
              <a:spcBef>
                <a:spcPts val="0"/>
              </a:spcBef>
              <a:spcAft>
                <a:spcPts val="600"/>
              </a:spcAft>
              <a:buFont typeface="+mj-lt"/>
              <a:buAutoNum type="arabicPeriod"/>
            </a:pPr>
            <a:endParaRPr lang="en-US" sz="1800" dirty="0"/>
          </a:p>
          <a:p>
            <a:pPr marL="285750" indent="-285750" fontAlgn="ctr">
              <a:spcBef>
                <a:spcPts val="0"/>
              </a:spcBef>
              <a:spcAft>
                <a:spcPts val="600"/>
              </a:spcAft>
            </a:pPr>
            <a:endParaRPr lang="en-US" sz="1800" dirty="0"/>
          </a:p>
          <a:p>
            <a:pPr marL="285750" indent="-285750" fontAlgn="ctr">
              <a:spcBef>
                <a:spcPts val="0"/>
              </a:spcBef>
              <a:spcAft>
                <a:spcPts val="600"/>
              </a:spcAft>
            </a:pPr>
            <a:endParaRPr lang="en-US" sz="1800" dirty="0"/>
          </a:p>
        </p:txBody>
      </p:sp>
    </p:spTree>
    <p:extLst>
      <p:ext uri="{BB962C8B-B14F-4D97-AF65-F5344CB8AC3E}">
        <p14:creationId xmlns:p14="http://schemas.microsoft.com/office/powerpoint/2010/main" val="259749340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27</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p:cNvSpPr>
            <a:spLocks noGrp="1" noChangeArrowheads="1"/>
          </p:cNvSpPr>
          <p:nvPr>
            <p:ph type="title"/>
          </p:nvPr>
        </p:nvSpPr>
        <p:spPr>
          <a:xfrm>
            <a:off x="0" y="127000"/>
            <a:ext cx="8039100" cy="1016000"/>
          </a:xfrm>
        </p:spPr>
        <p:txBody>
          <a:bodyPr rIns="132080"/>
          <a:lstStyle/>
          <a:p>
            <a:pPr eaLnBrk="1" hangingPunct="1"/>
            <a:r>
              <a:rPr lang="fr-FR" altLang="en-US" sz="2800" dirty="0"/>
              <a:t>HCD cPP/SD Content Post-Version 1.0e</a:t>
            </a:r>
            <a:br>
              <a:rPr lang="fr-FR" altLang="en-US" sz="2800" dirty="0"/>
            </a:br>
            <a:r>
              <a:rPr lang="fr-FR" altLang="en-US" sz="2800" dirty="0"/>
              <a:t>Likely Specific V2.0 Content</a:t>
            </a:r>
            <a:endParaRPr lang="en-US" altLang="en-US" sz="28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27</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309" y="1092775"/>
            <a:ext cx="8845755" cy="5475434"/>
          </a:xfrm>
        </p:spPr>
        <p:txBody>
          <a:bodyPr rIns="132080"/>
          <a:lstStyle/>
          <a:p>
            <a:pPr fontAlgn="ctr">
              <a:spcBef>
                <a:spcPts val="0"/>
              </a:spcBef>
              <a:spcAft>
                <a:spcPts val="600"/>
              </a:spcAft>
            </a:pPr>
            <a:r>
              <a:rPr lang="en-US" sz="1800" dirty="0"/>
              <a:t>Incorporate TDs for resolved HIT Issues </a:t>
            </a:r>
          </a:p>
          <a:p>
            <a:pPr fontAlgn="ctr">
              <a:spcBef>
                <a:spcPts val="0"/>
              </a:spcBef>
              <a:spcAft>
                <a:spcPts val="600"/>
              </a:spcAft>
            </a:pPr>
            <a:r>
              <a:rPr lang="en-US" sz="1800" dirty="0"/>
              <a:t>Recommended changes from the CC:2022 Subgroup and, as applicable, other HCD iTC subgroups</a:t>
            </a:r>
          </a:p>
          <a:p>
            <a:pPr fontAlgn="ctr">
              <a:spcBef>
                <a:spcPts val="0"/>
              </a:spcBef>
              <a:spcAft>
                <a:spcPts val="600"/>
              </a:spcAft>
            </a:pPr>
            <a:r>
              <a:rPr lang="en-US" sz="1800" dirty="0"/>
              <a:t>Incorporate applicable SFRs from the CCDB </a:t>
            </a:r>
            <a:r>
              <a:rPr lang="de-DE" sz="1800" dirty="0">
                <a:solidFill>
                  <a:srgbClr val="000000"/>
                </a:solidFill>
                <a:effectLst/>
                <a:ea typeface="Calibri" panose="020F0502020204030204" pitchFamily="34" charset="0"/>
                <a:cs typeface="Calibri" panose="020F0502020204030204" pitchFamily="34" charset="0"/>
              </a:rPr>
              <a:t>Specification of Functional Requirements for Cryptography once it is published and a transition plan for these SFRs is released by the CCDB</a:t>
            </a:r>
          </a:p>
          <a:p>
            <a:pPr fontAlgn="ctr">
              <a:spcBef>
                <a:spcPts val="0"/>
              </a:spcBef>
              <a:spcAft>
                <a:spcPts val="600"/>
              </a:spcAft>
            </a:pPr>
            <a:r>
              <a:rPr lang="en-US" sz="1800" dirty="0"/>
              <a:t>Update for the relevant changes in ND cPP v3.0e</a:t>
            </a:r>
          </a:p>
          <a:p>
            <a:pPr lvl="1" fontAlgn="ctr">
              <a:spcBef>
                <a:spcPts val="0"/>
              </a:spcBef>
              <a:spcAft>
                <a:spcPts val="600"/>
              </a:spcAft>
            </a:pPr>
            <a:r>
              <a:rPr lang="en-US" dirty="0"/>
              <a:t>Inclusion of support for TLS/DTLS 1.3 and deprecation of TLS 1.1</a:t>
            </a:r>
          </a:p>
          <a:p>
            <a:pPr marL="731520" fontAlgn="ctr">
              <a:spcBef>
                <a:spcPts val="0"/>
              </a:spcBef>
              <a:spcAft>
                <a:spcPts val="600"/>
              </a:spcAft>
            </a:pPr>
            <a:r>
              <a:rPr lang="en-US" sz="1800" dirty="0"/>
              <a:t>Standardizing on the ND cPP/SD 3.0 Implementation</a:t>
            </a:r>
          </a:p>
          <a:p>
            <a:pPr lvl="1" fontAlgn="ctr">
              <a:spcBef>
                <a:spcPts val="0"/>
              </a:spcBef>
              <a:spcAft>
                <a:spcPts val="600"/>
              </a:spcAft>
            </a:pPr>
            <a:r>
              <a:rPr lang="en-US" dirty="0"/>
              <a:t>Incorporate the NIAP Functional Package for SSH so can claim conformance to it</a:t>
            </a:r>
          </a:p>
          <a:p>
            <a:pPr fontAlgn="ctr">
              <a:spcBef>
                <a:spcPts val="0"/>
              </a:spcBef>
              <a:spcAft>
                <a:spcPts val="600"/>
              </a:spcAft>
            </a:pPr>
            <a:r>
              <a:rPr lang="en-US" sz="1800" dirty="0"/>
              <a:t>Inclusion of appropriate AVA_VAN assurance requirements to sync with EUCC</a:t>
            </a:r>
          </a:p>
          <a:p>
            <a:pPr fontAlgn="ctr">
              <a:spcBef>
                <a:spcPts val="0"/>
              </a:spcBef>
              <a:spcAft>
                <a:spcPts val="600"/>
              </a:spcAft>
            </a:pPr>
            <a:r>
              <a:rPr lang="en-US" sz="1800" dirty="0"/>
              <a:t>Changes due to requests from JISEC, ITSCC, NIAP, Canada and possible other Schemes due to on-going certifications against HCD cPP/SD v1.0e</a:t>
            </a:r>
          </a:p>
        </p:txBody>
      </p:sp>
    </p:spTree>
    <p:extLst>
      <p:ext uri="{BB962C8B-B14F-4D97-AF65-F5344CB8AC3E}">
        <p14:creationId xmlns:p14="http://schemas.microsoft.com/office/powerpoint/2010/main" val="51972106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28</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p:cNvSpPr>
            <a:spLocks noGrp="1" noChangeArrowheads="1"/>
          </p:cNvSpPr>
          <p:nvPr>
            <p:ph type="title"/>
          </p:nvPr>
        </p:nvSpPr>
        <p:spPr>
          <a:xfrm>
            <a:off x="0" y="127000"/>
            <a:ext cx="8166100" cy="1016000"/>
          </a:xfrm>
        </p:spPr>
        <p:txBody>
          <a:bodyPr rIns="132080"/>
          <a:lstStyle/>
          <a:p>
            <a:pPr eaLnBrk="1" hangingPunct="1"/>
            <a:r>
              <a:rPr lang="fr-FR" altLang="en-US" sz="2400" dirty="0"/>
              <a:t>HCD cPP/SD Content Post-Version 1.0e</a:t>
            </a:r>
            <a:br>
              <a:rPr lang="fr-FR" altLang="en-US" sz="2400" dirty="0"/>
            </a:br>
            <a:r>
              <a:rPr lang="fr-FR" altLang="en-US" sz="2400" dirty="0"/>
              <a:t>Potential for Inclusion in V3.0 and Later Versions</a:t>
            </a:r>
            <a:endParaRPr lang="en-US" altLang="en-US" sz="24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28</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309" y="1092775"/>
            <a:ext cx="8845755" cy="5475434"/>
          </a:xfrm>
        </p:spPr>
        <p:txBody>
          <a:bodyPr rIns="132080"/>
          <a:lstStyle/>
          <a:p>
            <a:pPr fontAlgn="ctr">
              <a:spcBef>
                <a:spcPts val="0"/>
              </a:spcBef>
              <a:spcAft>
                <a:spcPts val="600"/>
              </a:spcAft>
            </a:pPr>
            <a:r>
              <a:rPr lang="en-US" sz="1800" b="1" dirty="0"/>
              <a:t>NTP</a:t>
            </a:r>
          </a:p>
          <a:p>
            <a:pPr fontAlgn="ctr">
              <a:spcBef>
                <a:spcPts val="0"/>
              </a:spcBef>
              <a:spcAft>
                <a:spcPts val="600"/>
              </a:spcAft>
            </a:pPr>
            <a:r>
              <a:rPr lang="en-US" sz="1800" b="1" dirty="0"/>
              <a:t>Full implementation of CNSA 2.0</a:t>
            </a:r>
          </a:p>
          <a:p>
            <a:pPr fontAlgn="ctr">
              <a:spcBef>
                <a:spcPts val="0"/>
              </a:spcBef>
              <a:spcAft>
                <a:spcPts val="600"/>
              </a:spcAft>
            </a:pPr>
            <a:r>
              <a:rPr lang="en-US" sz="1800" b="1" dirty="0"/>
              <a:t>Support for Cloud Printing</a:t>
            </a:r>
          </a:p>
          <a:p>
            <a:pPr fontAlgn="ctr">
              <a:spcBef>
                <a:spcPts val="0"/>
              </a:spcBef>
              <a:spcAft>
                <a:spcPts val="600"/>
              </a:spcAft>
            </a:pPr>
            <a:r>
              <a:rPr lang="en-US" sz="1800" b="1" dirty="0"/>
              <a:t>Support for post quantum and other new crypto algorithms</a:t>
            </a:r>
          </a:p>
          <a:p>
            <a:pPr fontAlgn="ctr">
              <a:spcBef>
                <a:spcPts val="0"/>
              </a:spcBef>
              <a:spcAft>
                <a:spcPts val="600"/>
              </a:spcAft>
            </a:pPr>
            <a:r>
              <a:rPr lang="en-US" sz="1800" b="1" dirty="0"/>
              <a:t>Support for Artificial Intelligence</a:t>
            </a:r>
          </a:p>
          <a:p>
            <a:pPr fontAlgn="ctr">
              <a:spcBef>
                <a:spcPts val="0"/>
              </a:spcBef>
              <a:spcAft>
                <a:spcPts val="600"/>
              </a:spcAft>
            </a:pPr>
            <a:r>
              <a:rPr lang="en-US" sz="1800" b="1" dirty="0"/>
              <a:t>Support for 3D printing and the Digital Thread to Additive Manufacturing</a:t>
            </a:r>
          </a:p>
          <a:p>
            <a:pPr fontAlgn="ctr">
              <a:spcBef>
                <a:spcPts val="0"/>
              </a:spcBef>
              <a:spcAft>
                <a:spcPts val="600"/>
              </a:spcAft>
            </a:pPr>
            <a:r>
              <a:rPr lang="en-US" sz="1800" dirty="0"/>
              <a:t>Incorporate NIAP Functional Package for X.509 when it becomes available</a:t>
            </a:r>
          </a:p>
          <a:p>
            <a:pPr fontAlgn="ctr">
              <a:spcBef>
                <a:spcPts val="0"/>
              </a:spcBef>
              <a:spcAft>
                <a:spcPts val="600"/>
              </a:spcAft>
            </a:pPr>
            <a:r>
              <a:rPr lang="en-US" sz="1800" dirty="0"/>
              <a:t>Any other new NIAP Packages</a:t>
            </a:r>
          </a:p>
          <a:p>
            <a:pPr fontAlgn="ctr">
              <a:spcBef>
                <a:spcPts val="0"/>
              </a:spcBef>
              <a:spcAft>
                <a:spcPts val="600"/>
              </a:spcAft>
            </a:pPr>
            <a:r>
              <a:rPr lang="en-US" sz="1800" dirty="0"/>
              <a:t>Updates due to changes from other ISO, FIPS or NIST Standards/Guidelines, and NIAP TDs</a:t>
            </a:r>
          </a:p>
          <a:p>
            <a:pPr fontAlgn="ctr">
              <a:spcBef>
                <a:spcPts val="0"/>
              </a:spcBef>
              <a:spcAft>
                <a:spcPts val="600"/>
              </a:spcAft>
            </a:pPr>
            <a:r>
              <a:rPr lang="en-US" sz="1800" dirty="0"/>
              <a:t>Support for Wi-Fi</a:t>
            </a:r>
          </a:p>
          <a:p>
            <a:pPr fontAlgn="ctr">
              <a:spcBef>
                <a:spcPts val="0"/>
              </a:spcBef>
              <a:spcAft>
                <a:spcPts val="600"/>
              </a:spcAft>
            </a:pPr>
            <a:r>
              <a:rPr lang="en-US" sz="1800" dirty="0"/>
              <a:t>Any new CCDB Crypto WG or CCUF Crypto WG Packages or Specifications</a:t>
            </a:r>
          </a:p>
        </p:txBody>
      </p:sp>
    </p:spTree>
    <p:extLst>
      <p:ext uri="{BB962C8B-B14F-4D97-AF65-F5344CB8AC3E}">
        <p14:creationId xmlns:p14="http://schemas.microsoft.com/office/powerpoint/2010/main" val="165241269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29</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p:cNvSpPr>
            <a:spLocks noGrp="1" noChangeArrowheads="1"/>
          </p:cNvSpPr>
          <p:nvPr>
            <p:ph type="title"/>
          </p:nvPr>
        </p:nvSpPr>
        <p:spPr>
          <a:xfrm>
            <a:off x="0" y="127000"/>
            <a:ext cx="8166100" cy="1016000"/>
          </a:xfrm>
        </p:spPr>
        <p:txBody>
          <a:bodyPr rIns="132080"/>
          <a:lstStyle/>
          <a:p>
            <a:pPr eaLnBrk="1" hangingPunct="1"/>
            <a:r>
              <a:rPr lang="fr-FR" altLang="en-US" sz="2400" dirty="0"/>
              <a:t>HCD cPP/SD Content Post-Version 1.0</a:t>
            </a:r>
            <a:br>
              <a:rPr lang="fr-FR" altLang="en-US" sz="2400" dirty="0"/>
            </a:br>
            <a:r>
              <a:rPr lang="fr-FR" altLang="en-US" sz="2400" dirty="0"/>
              <a:t>Potential for Inclusion in V3.0 and Later Versions</a:t>
            </a:r>
            <a:endParaRPr lang="en-US" altLang="en-US" sz="24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29</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309" y="1092775"/>
            <a:ext cx="8845755" cy="5475434"/>
          </a:xfrm>
        </p:spPr>
        <p:txBody>
          <a:bodyPr rIns="132080"/>
          <a:lstStyle/>
          <a:p>
            <a:pPr fontAlgn="ctr">
              <a:spcBef>
                <a:spcPts val="0"/>
              </a:spcBef>
              <a:spcAft>
                <a:spcPts val="600"/>
              </a:spcAft>
            </a:pPr>
            <a:r>
              <a:rPr lang="en-US" sz="2000" dirty="0"/>
              <a:t>Support for Security Information and Event Monitoring (SIEM) and related systems</a:t>
            </a:r>
          </a:p>
          <a:p>
            <a:pPr fontAlgn="ctr">
              <a:spcBef>
                <a:spcPts val="0"/>
              </a:spcBef>
              <a:spcAft>
                <a:spcPts val="600"/>
              </a:spcAft>
            </a:pPr>
            <a:r>
              <a:rPr lang="en-US" sz="2000" dirty="0"/>
              <a:t>Support for SNMPv3</a:t>
            </a:r>
          </a:p>
          <a:p>
            <a:pPr fontAlgn="ctr">
              <a:spcBef>
                <a:spcPts val="0"/>
              </a:spcBef>
              <a:spcAft>
                <a:spcPts val="600"/>
              </a:spcAft>
            </a:pPr>
            <a:r>
              <a:rPr lang="en-US" sz="2000" dirty="0"/>
              <a:t>Support for NFC</a:t>
            </a:r>
          </a:p>
          <a:p>
            <a:pPr fontAlgn="ctr">
              <a:spcBef>
                <a:spcPts val="0"/>
              </a:spcBef>
              <a:spcAft>
                <a:spcPts val="600"/>
              </a:spcAft>
            </a:pPr>
            <a:r>
              <a:rPr lang="en-US" sz="2000" dirty="0"/>
              <a:t>Updates based on new technologies, customer requests or government mandates</a:t>
            </a:r>
          </a:p>
          <a:p>
            <a:pPr fontAlgn="ctr">
              <a:spcBef>
                <a:spcPts val="0"/>
              </a:spcBef>
              <a:spcAft>
                <a:spcPts val="600"/>
              </a:spcAft>
            </a:pPr>
            <a:r>
              <a:rPr lang="en-US" sz="2000" dirty="0"/>
              <a:t>Syncing with Other iTCs such as DSC iTC and FDE iTC</a:t>
            </a:r>
          </a:p>
          <a:p>
            <a:pPr fontAlgn="ctr">
              <a:spcBef>
                <a:spcPts val="0"/>
              </a:spcBef>
              <a:spcAft>
                <a:spcPts val="600"/>
              </a:spcAft>
            </a:pPr>
            <a:r>
              <a:rPr lang="en-US" sz="2000" dirty="0"/>
              <a:t>Syncing with newer versions of ND cPP/SD</a:t>
            </a:r>
          </a:p>
        </p:txBody>
      </p:sp>
    </p:spTree>
    <p:extLst>
      <p:ext uri="{BB962C8B-B14F-4D97-AF65-F5344CB8AC3E}">
        <p14:creationId xmlns:p14="http://schemas.microsoft.com/office/powerpoint/2010/main" val="51928802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fld id="{AA6E50A6-D7F7-4F80-9DA2-0B9DB8C729C4}" type="slidenum">
              <a:rPr lang="en-US" altLang="en-US" sz="1100" smtClean="0">
                <a:solidFill>
                  <a:srgbClr val="FFFFFF"/>
                </a:solidFill>
                <a:latin typeface="Arial" charset="0"/>
                <a:cs typeface="Arial" charset="0"/>
                <a:sym typeface="Arial" charset="0"/>
              </a:rPr>
              <a:pPr eaLnBrk="1" hangingPunct="1">
                <a:spcBef>
                  <a:spcPct val="0"/>
                </a:spcBef>
                <a:buSzTx/>
                <a:buFontTx/>
                <a:buNone/>
              </a:pPr>
              <a:t>3</a:t>
            </a:fld>
            <a:endParaRPr lang="en-US" altLang="en-US" sz="1100" dirty="0">
              <a:solidFill>
                <a:srgbClr val="FFFFFF"/>
              </a:solidFill>
              <a:latin typeface="Arial" charset="0"/>
              <a:cs typeface="Arial" charset="0"/>
              <a:sym typeface="Arial" charset="0"/>
            </a:endParaRPr>
          </a:p>
        </p:txBody>
      </p:sp>
      <p:sp>
        <p:nvSpPr>
          <p:cNvPr id="8195"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7"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sp>
        <p:nvSpPr>
          <p:cNvPr id="8198"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r>
              <a:rPr lang="en-US" altLang="en-US" sz="1100" dirty="0">
                <a:solidFill>
                  <a:srgbClr val="FFFFFF"/>
                </a:solidFill>
                <a:latin typeface="Arial" charset="0"/>
                <a:cs typeface="Arial" charset="0"/>
                <a:sym typeface="Arial" charset="0"/>
              </a:rPr>
              <a:t>Copyright © 2024 The Printer Working Group. All rights reserved.</a:t>
            </a:r>
          </a:p>
        </p:txBody>
      </p:sp>
      <p:sp>
        <p:nvSpPr>
          <p:cNvPr id="8199" name="Rectangle 5"/>
          <p:cNvSpPr>
            <a:spLocks noGrp="1" noChangeArrowheads="1"/>
          </p:cNvSpPr>
          <p:nvPr>
            <p:ph type="title"/>
          </p:nvPr>
        </p:nvSpPr>
        <p:spPr>
          <a:xfrm>
            <a:off x="457200" y="46038"/>
            <a:ext cx="7581900" cy="1016000"/>
          </a:xfrm>
        </p:spPr>
        <p:txBody>
          <a:bodyPr rIns="132080"/>
          <a:lstStyle/>
          <a:p>
            <a:pPr eaLnBrk="1" hangingPunct="1"/>
            <a:r>
              <a:rPr lang="en-US" altLang="en-US" dirty="0"/>
              <a:t>Antitrust and Intellectual Property Policies</a:t>
            </a:r>
          </a:p>
        </p:txBody>
      </p:sp>
      <p:sp>
        <p:nvSpPr>
          <p:cNvPr id="8200"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buSzTx/>
              <a:buFontTx/>
              <a:buNone/>
            </a:pPr>
            <a:fld id="{4DDF3342-0056-49CC-9936-A68C515174AF}" type="slidenum">
              <a:rPr lang="en-US" altLang="en-US" sz="1100">
                <a:solidFill>
                  <a:srgbClr val="FFFFFF"/>
                </a:solidFill>
                <a:latin typeface="Arial" charset="0"/>
                <a:cs typeface="Arial" charset="0"/>
                <a:sym typeface="Arial" charset="0"/>
              </a:rPr>
              <a:pPr algn="ctr" eaLnBrk="1" hangingPunct="1">
                <a:spcBef>
                  <a:spcPct val="0"/>
                </a:spcBef>
                <a:buSzTx/>
                <a:buFontTx/>
                <a:buNone/>
              </a:pPr>
              <a:t>3</a:t>
            </a:fld>
            <a:endParaRPr lang="en-US" altLang="en-US" sz="1100" dirty="0">
              <a:solidFill>
                <a:srgbClr val="FFFFFF"/>
              </a:solidFill>
              <a:latin typeface="Arial" charset="0"/>
              <a:cs typeface="Arial" charset="0"/>
              <a:sym typeface="Arial" charset="0"/>
            </a:endParaRPr>
          </a:p>
        </p:txBody>
      </p:sp>
      <p:sp>
        <p:nvSpPr>
          <p:cNvPr id="8201" name="Rectangle 7"/>
          <p:cNvSpPr>
            <a:spLocks noGrp="1" noChangeArrowheads="1"/>
          </p:cNvSpPr>
          <p:nvPr>
            <p:ph type="body" idx="1"/>
          </p:nvPr>
        </p:nvSpPr>
        <p:spPr>
          <a:xfrm>
            <a:off x="228600" y="1371600"/>
            <a:ext cx="8229600" cy="4572000"/>
          </a:xfrm>
        </p:spPr>
        <p:txBody>
          <a:bodyPr rIns="132080"/>
          <a:lstStyle/>
          <a:p>
            <a:pPr marL="58738" lvl="1" indent="0" eaLnBrk="1" hangingPunct="1">
              <a:buFont typeface="Verdana" pitchFamily="34" charset="0"/>
              <a:buNone/>
            </a:pPr>
            <a:br>
              <a:rPr lang="en-US" altLang="en-US" dirty="0"/>
            </a:br>
            <a:r>
              <a:rPr lang="en-US" altLang="en-US" sz="2400" i="1" dirty="0"/>
              <a:t>“This meeting is conducted under the rules of the PWG Antitrust, IP and Patent policies”.  </a:t>
            </a:r>
          </a:p>
          <a:p>
            <a:pPr marL="782638" lvl="2" indent="-342900" eaLnBrk="1" hangingPunct="1"/>
            <a:r>
              <a:rPr lang="en-US" altLang="en-US" sz="2200" dirty="0"/>
              <a:t>Refer to the Antitrust, IP and Patent statements in the plenary slides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30</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p:cNvSpPr>
            <a:spLocks noGrp="1" noChangeArrowheads="1"/>
          </p:cNvSpPr>
          <p:nvPr>
            <p:ph type="title"/>
          </p:nvPr>
        </p:nvSpPr>
        <p:spPr>
          <a:xfrm>
            <a:off x="127000" y="81116"/>
            <a:ext cx="7912100" cy="1016000"/>
          </a:xfrm>
        </p:spPr>
        <p:txBody>
          <a:bodyPr rIns="132080"/>
          <a:lstStyle/>
          <a:p>
            <a:pPr eaLnBrk="1" hangingPunct="1"/>
            <a:r>
              <a:rPr lang="fr-FR" sz="3200" dirty="0"/>
              <a:t>HCD iTC Status</a:t>
            </a:r>
            <a:br>
              <a:rPr lang="fr-FR" sz="3200" dirty="0"/>
            </a:br>
            <a:r>
              <a:rPr lang="fr-FR" sz="3200" dirty="0"/>
              <a:t>Key Next Steps</a:t>
            </a:r>
            <a:endParaRPr lang="en-US" altLang="en-US" sz="32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30</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40057" y="1143000"/>
            <a:ext cx="8915031" cy="5257800"/>
          </a:xfrm>
        </p:spPr>
        <p:txBody>
          <a:bodyPr rIns="132080"/>
          <a:lstStyle/>
          <a:p>
            <a:pPr marL="511175" lvl="1" indent="-344488">
              <a:spcAft>
                <a:spcPts val="600"/>
              </a:spcAft>
            </a:pPr>
            <a:r>
              <a:rPr lang="en-US" sz="2000" dirty="0"/>
              <a:t>Continue HIT activities for maintaining HCD cPP/SD v1.0e and issue the necessary TDs/TRs and possibly Errata to address all documented RfIs</a:t>
            </a:r>
          </a:p>
          <a:p>
            <a:pPr marL="511175" lvl="1" indent="-344488">
              <a:spcAft>
                <a:spcPts val="600"/>
              </a:spcAft>
            </a:pPr>
            <a:r>
              <a:rPr lang="en-US" sz="2000" dirty="0"/>
              <a:t>Determine the content from the results of the CC:2022 Subgroup, any TDs/TRs created by the HIT, other HCD iTC subgroups, the CCDB Crypto Working Group Crypto SFR List, and other applicable inputs and then implement that content into HCD cPP v2.0 and HCD SD v2.0</a:t>
            </a:r>
          </a:p>
          <a:p>
            <a:pPr marL="511175" lvl="1" indent="-344488">
              <a:spcAft>
                <a:spcPts val="600"/>
              </a:spcAft>
            </a:pPr>
            <a:r>
              <a:rPr lang="en-US" sz="2000" dirty="0"/>
              <a:t>Start planning for HCD cPP/SD v3.0 and later versions</a:t>
            </a:r>
          </a:p>
        </p:txBody>
      </p:sp>
    </p:spTree>
    <p:extLst>
      <p:ext uri="{BB962C8B-B14F-4D97-AF65-F5344CB8AC3E}">
        <p14:creationId xmlns:p14="http://schemas.microsoft.com/office/powerpoint/2010/main" val="388986377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fld id="{908E4DB2-B778-49DB-850A-C993C9957476}" type="slidenum">
              <a:rPr lang="en-US" altLang="en-US" sz="1100" smtClean="0">
                <a:solidFill>
                  <a:srgbClr val="FFFFFF"/>
                </a:solidFill>
                <a:latin typeface="Arial" charset="0"/>
                <a:cs typeface="Arial" charset="0"/>
                <a:sym typeface="Arial" charset="0"/>
              </a:rPr>
              <a:pPr eaLnBrk="1" hangingPunct="1">
                <a:spcBef>
                  <a:spcPct val="0"/>
                </a:spcBef>
              </a:pPr>
              <a:t>31</a:t>
            </a:fld>
            <a:endParaRPr lang="en-US" altLang="en-US" sz="1100" dirty="0">
              <a:solidFill>
                <a:srgbClr val="FFFFFF"/>
              </a:solidFill>
              <a:latin typeface="Arial" charset="0"/>
              <a:cs typeface="Arial" charset="0"/>
              <a:sym typeface="Arial" charset="0"/>
            </a:endParaRPr>
          </a:p>
        </p:txBody>
      </p:sp>
      <p:sp>
        <p:nvSpPr>
          <p:cNvPr id="6147" name="Rectangle 1"/>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endParaRPr lang="en-US" altLang="en-US" sz="1600" dirty="0">
              <a:solidFill>
                <a:srgbClr val="000000"/>
              </a:solidFill>
              <a:latin typeface="Arial" charset="0"/>
              <a:sym typeface="Arial" charset="0"/>
            </a:endParaRPr>
          </a:p>
        </p:txBody>
      </p:sp>
      <p:sp>
        <p:nvSpPr>
          <p:cNvPr id="6148" name="Rectangle 2"/>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r>
              <a:rPr lang="en-US" altLang="en-US" sz="1100" dirty="0">
                <a:solidFill>
                  <a:srgbClr val="FFFFFF"/>
                </a:solidFill>
                <a:latin typeface="Arial" charset="0"/>
                <a:cs typeface="Arial" charset="0"/>
                <a:sym typeface="Arial" charset="0"/>
              </a:rPr>
              <a:t>Copyright © 2024 The Printer Working Group. All rights reserved.</a:t>
            </a:r>
          </a:p>
        </p:txBody>
      </p:sp>
      <p:sp>
        <p:nvSpPr>
          <p:cNvPr id="6149" name="Rectangle 3"/>
          <p:cNvSpPr>
            <a:spLocks/>
          </p:cNvSpPr>
          <p:nvPr/>
        </p:nvSpPr>
        <p:spPr bwMode="auto">
          <a:xfrm>
            <a:off x="228600" y="2302012"/>
            <a:ext cx="59118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9688"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r>
              <a:rPr lang="en-US" altLang="en-US" sz="3600" dirty="0">
                <a:solidFill>
                  <a:srgbClr val="4B5AA8"/>
                </a:solidFill>
                <a:latin typeface="Arial Bold" charset="0"/>
                <a:cs typeface="Arial Bold" charset="0"/>
                <a:sym typeface="Arial Bold" charset="0"/>
              </a:rPr>
              <a:t>The Printer Working Group</a:t>
            </a:r>
          </a:p>
        </p:txBody>
      </p:sp>
      <p:pic>
        <p:nvPicPr>
          <p:cNvPr id="61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1749"/>
            <a:ext cx="19050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51" name="Rectangle 5"/>
          <p:cNvSpPr>
            <a:spLocks noGrp="1" noChangeArrowheads="1"/>
          </p:cNvSpPr>
          <p:nvPr>
            <p:ph type="title"/>
          </p:nvPr>
        </p:nvSpPr>
        <p:spPr>
          <a:xfrm>
            <a:off x="419100" y="3628799"/>
            <a:ext cx="8229600" cy="1270000"/>
          </a:xfrm>
        </p:spPr>
        <p:txBody>
          <a:bodyPr rIns="132080"/>
          <a:lstStyle/>
          <a:p>
            <a:pPr marL="0" marR="0" algn="ctr">
              <a:spcBef>
                <a:spcPts val="0"/>
              </a:spcBef>
              <a:spcAft>
                <a:spcPts val="0"/>
              </a:spcAft>
              <a:tabLst>
                <a:tab pos="2971800" algn="ctr"/>
                <a:tab pos="5943600" algn="r"/>
              </a:tabLst>
            </a:pPr>
            <a:r>
              <a:rPr lang="en-US" sz="2800" b="1" dirty="0">
                <a:effectLst/>
                <a:latin typeface="+mn-lt"/>
                <a:ea typeface="Calibri" panose="020F0502020204030204" pitchFamily="34" charset="0"/>
                <a:cs typeface="Times New Roman" panose="02020603050405020304" pitchFamily="18" charset="0"/>
              </a:rPr>
              <a:t>Implementing a Cyber Security Certification </a:t>
            </a:r>
            <a:br>
              <a:rPr lang="en-US" sz="2800" dirty="0">
                <a:effectLst/>
                <a:latin typeface="+mn-lt"/>
                <a:ea typeface="Calibri" panose="020F0502020204030204" pitchFamily="34" charset="0"/>
                <a:cs typeface="Times New Roman" panose="02020603050405020304" pitchFamily="18" charset="0"/>
              </a:rPr>
            </a:br>
            <a:r>
              <a:rPr lang="en-US" sz="2800" b="1" dirty="0">
                <a:effectLst/>
                <a:latin typeface="+mn-lt"/>
                <a:ea typeface="Calibri" panose="020F0502020204030204" pitchFamily="34" charset="0"/>
              </a:rPr>
              <a:t>for the Additive Manufacturing Process</a:t>
            </a:r>
            <a:endParaRPr lang="en-US" sz="2800" dirty="0">
              <a:effectLst/>
              <a:latin typeface="+mn-lt"/>
              <a:ea typeface="Calibri" panose="020F0502020204030204" pitchFamily="34" charset="0"/>
              <a:cs typeface="Times New Roman" panose="02020603050405020304" pitchFamily="18" charset="0"/>
            </a:endParaRPr>
          </a:p>
        </p:txBody>
      </p:sp>
      <p:sp>
        <p:nvSpPr>
          <p:cNvPr id="6152" name="Rectangle 6"/>
          <p:cNvSpPr>
            <a:spLocks noGrp="1" noChangeArrowheads="1"/>
          </p:cNvSpPr>
          <p:nvPr>
            <p:ph type="body" idx="1"/>
          </p:nvPr>
        </p:nvSpPr>
        <p:spPr>
          <a:xfrm>
            <a:off x="127000" y="5581650"/>
            <a:ext cx="8229600" cy="990600"/>
          </a:xfrm>
        </p:spPr>
        <p:txBody>
          <a:bodyPr rIns="132080"/>
          <a:lstStyle/>
          <a:p>
            <a:pPr marL="0" indent="0" eaLnBrk="1" hangingPunct="1">
              <a:buNone/>
            </a:pPr>
            <a:r>
              <a:rPr lang="en-US" altLang="en-US" dirty="0"/>
              <a:t>October 29, 2024</a:t>
            </a:r>
          </a:p>
        </p:txBody>
      </p:sp>
      <p:sp>
        <p:nvSpPr>
          <p:cNvPr id="6153"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pPr>
            <a:fld id="{ED2F2A0C-ED1C-40C7-922A-27D244B1916C}" type="slidenum">
              <a:rPr lang="en-US" altLang="en-US" sz="1100">
                <a:solidFill>
                  <a:srgbClr val="FFFFFF"/>
                </a:solidFill>
                <a:latin typeface="Arial" charset="0"/>
                <a:cs typeface="Arial" charset="0"/>
                <a:sym typeface="Arial" charset="0"/>
              </a:rPr>
              <a:pPr algn="ctr" eaLnBrk="1" hangingPunct="1">
                <a:spcBef>
                  <a:spcPct val="0"/>
                </a:spcBef>
              </a:pPr>
              <a:t>31</a:t>
            </a:fld>
            <a:endParaRPr lang="en-US" altLang="en-US" sz="1100" dirty="0">
              <a:solidFill>
                <a:srgbClr val="FFFFFF"/>
              </a:solidFill>
              <a:latin typeface="Arial" charset="0"/>
              <a:cs typeface="Arial" charset="0"/>
              <a:sym typeface="Arial" charset="0"/>
            </a:endParaRPr>
          </a:p>
        </p:txBody>
      </p:sp>
      <p:sp>
        <p:nvSpPr>
          <p:cNvPr id="2" name="Rectangle 5">
            <a:extLst>
              <a:ext uri="{FF2B5EF4-FFF2-40B4-BE49-F238E27FC236}">
                <a16:creationId xmlns:a16="http://schemas.microsoft.com/office/drawing/2014/main" id="{3A633752-6369-978A-A20B-68C7673C912B}"/>
              </a:ext>
            </a:extLst>
          </p:cNvPr>
          <p:cNvSpPr txBox="1">
            <a:spLocks noChangeArrowheads="1"/>
          </p:cNvSpPr>
          <p:nvPr/>
        </p:nvSpPr>
        <p:spPr bwMode="auto">
          <a:xfrm>
            <a:off x="558800" y="3505563"/>
            <a:ext cx="82296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132080" bIns="50800" numCol="1" anchor="b" anchorCtr="0" compatLnSpc="1">
            <a:prstTxWarp prst="textNoShape">
              <a:avLst/>
            </a:prstTxWarp>
          </a:bodyPr>
          <a:lst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a:lstStyle>
          <a:p>
            <a:pPr marL="0" algn="ctr">
              <a:spcBef>
                <a:spcPts val="0"/>
              </a:spcBef>
              <a:spcAft>
                <a:spcPts val="0"/>
              </a:spcAft>
              <a:tabLst>
                <a:tab pos="2971800" algn="ctr"/>
                <a:tab pos="5943600" algn="r"/>
              </a:tabLst>
            </a:pPr>
            <a:r>
              <a:rPr lang="en-US" sz="2800" b="1" kern="0" dirty="0">
                <a:latin typeface="+mn-lt"/>
                <a:ea typeface="Calibri" panose="020F0502020204030204" pitchFamily="34" charset="0"/>
                <a:cs typeface="Times New Roman" panose="02020603050405020304" pitchFamily="18" charset="0"/>
              </a:rPr>
              <a:t>Implementing a Cyber Security </a:t>
            </a:r>
            <a:r>
              <a:rPr lang="en-US" sz="2800" b="1" dirty="0">
                <a:solidFill>
                  <a:schemeClr val="tx1"/>
                </a:solidFill>
                <a:effectLst/>
                <a:latin typeface="+mn-lt"/>
                <a:ea typeface="Calibri" panose="020F0502020204030204" pitchFamily="34" charset="0"/>
                <a:cs typeface="Times New Roman" panose="02020603050405020304" pitchFamily="18" charset="0"/>
              </a:rPr>
              <a:t>Implementing a Cyber Security Certification </a:t>
            </a:r>
            <a:br>
              <a:rPr lang="en-US" sz="2800" dirty="0">
                <a:solidFill>
                  <a:schemeClr val="tx1"/>
                </a:solidFill>
                <a:effectLst/>
                <a:latin typeface="+mn-lt"/>
                <a:ea typeface="Calibri" panose="020F0502020204030204" pitchFamily="34" charset="0"/>
                <a:cs typeface="Times New Roman" panose="02020603050405020304" pitchFamily="18" charset="0"/>
              </a:rPr>
            </a:br>
            <a:r>
              <a:rPr lang="en-US" sz="2800" b="1" dirty="0">
                <a:solidFill>
                  <a:schemeClr val="tx1"/>
                </a:solidFill>
                <a:effectLst/>
                <a:latin typeface="+mn-lt"/>
                <a:ea typeface="Calibri" panose="020F0502020204030204" pitchFamily="34" charset="0"/>
              </a:rPr>
              <a:t>for the Additive Manufacturing Process</a:t>
            </a:r>
            <a:endParaRPr lang="en-US" sz="2800" kern="0" dirty="0">
              <a:solidFill>
                <a:schemeClr val="tx1"/>
              </a:solidFill>
              <a:latin typeface="+mn-lt"/>
              <a:ea typeface="Calibri" panose="020F0502020204030204" pitchFamily="34" charset="0"/>
              <a:cs typeface="Times New Roman" panose="02020603050405020304" pitchFamily="18"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32</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32</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609600" y="2946400"/>
            <a:ext cx="7772400" cy="482600"/>
          </a:xfrm>
        </p:spPr>
        <p:txBody>
          <a:bodyPr rIns="132080"/>
          <a:lstStyle/>
          <a:p>
            <a:pPr marL="39688" indent="0" algn="ctr" fontAlgn="ctr">
              <a:buNone/>
            </a:pPr>
            <a:r>
              <a:rPr lang="en-US" sz="2400" b="1" dirty="0"/>
              <a:t>APPLYING COMMON CRITERIA TO THE DIGITAL THREAD AND 3D PRINTING?</a:t>
            </a:r>
          </a:p>
        </p:txBody>
      </p:sp>
    </p:spTree>
    <p:extLst>
      <p:ext uri="{BB962C8B-B14F-4D97-AF65-F5344CB8AC3E}">
        <p14:creationId xmlns:p14="http://schemas.microsoft.com/office/powerpoint/2010/main" val="302994859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33</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2800" dirty="0">
              <a:solidFill>
                <a:schemeClr val="bg1"/>
              </a:solidFill>
              <a:latin typeface="Arial" panose="020B0604020202020204" pitchFamily="34" charset="0"/>
              <a:sym typeface="Arial" panose="020B0604020202020204" pitchFamily="34" charset="0"/>
            </a:endParaRPr>
          </a:p>
          <a:p>
            <a:pPr eaLnBrk="1" hangingPunct="1">
              <a:spcBef>
                <a:spcPct val="0"/>
              </a:spcBef>
              <a:buSzTx/>
              <a:buFontTx/>
              <a:buNone/>
            </a:pPr>
            <a:r>
              <a:rPr lang="en-US" altLang="en-US" sz="3000" dirty="0">
                <a:solidFill>
                  <a:schemeClr val="bg1"/>
                </a:solidFill>
                <a:latin typeface="Arial" panose="020B0604020202020204" pitchFamily="34" charset="0"/>
                <a:sym typeface="Arial" panose="020B0604020202020204" pitchFamily="34" charset="0"/>
              </a:rPr>
              <a:t> What is Common Criteria?</a:t>
            </a: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33</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0" y="1133061"/>
            <a:ext cx="8959359" cy="5278438"/>
          </a:xfrm>
        </p:spPr>
        <p:txBody>
          <a:bodyPr rIns="132080"/>
          <a:lstStyle/>
          <a:p>
            <a:pPr marL="342900" indent="-342900">
              <a:spcBef>
                <a:spcPts val="0"/>
              </a:spcBef>
              <a:spcAft>
                <a:spcPts val="600"/>
              </a:spcAft>
              <a:buFont typeface="Arial" panose="020B0604020202020204" pitchFamily="34" charset="0"/>
              <a:buChar char="•"/>
            </a:pPr>
            <a:r>
              <a:rPr lang="en-US" sz="2000" dirty="0"/>
              <a:t>The Common Criteria for Information Technology Security Evaluation (or Common Criteria (CC)) is an international standard (ISO/IEC Standard 15408-1:2009) for security certification of information security products. </a:t>
            </a:r>
          </a:p>
          <a:p>
            <a:pPr marL="342900" indent="-342900">
              <a:spcBef>
                <a:spcPts val="0"/>
              </a:spcBef>
              <a:spcAft>
                <a:spcPts val="600"/>
              </a:spcAft>
              <a:buFont typeface="Arial" panose="020B0604020202020204" pitchFamily="34" charset="0"/>
              <a:buChar char="•"/>
            </a:pPr>
            <a:r>
              <a:rPr lang="en-US" sz="2000" dirty="0"/>
              <a:t>Common Evaluation Methodology (CEM) is the document that defines how to apply CC to evaluate a product</a:t>
            </a:r>
          </a:p>
          <a:p>
            <a:pPr marL="342900" indent="-342900">
              <a:spcBef>
                <a:spcPts val="0"/>
              </a:spcBef>
              <a:spcAft>
                <a:spcPts val="600"/>
              </a:spcAft>
              <a:buFont typeface="Arial" panose="020B0604020202020204" pitchFamily="34" charset="0"/>
              <a:buChar char="•"/>
            </a:pPr>
            <a:r>
              <a:rPr lang="en-US" sz="2000" dirty="0"/>
              <a:t>CC is governed by a Common Criteria Recognition Arrangement (CCRA) signed by 31 countries</a:t>
            </a:r>
            <a:br>
              <a:rPr lang="en-US" sz="2000" dirty="0"/>
            </a:br>
            <a:endParaRPr lang="en-US" sz="2000" dirty="0"/>
          </a:p>
        </p:txBody>
      </p:sp>
    </p:spTree>
    <p:extLst>
      <p:ext uri="{BB962C8B-B14F-4D97-AF65-F5344CB8AC3E}">
        <p14:creationId xmlns:p14="http://schemas.microsoft.com/office/powerpoint/2010/main" val="19223108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34</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p:cNvSpPr>
            <a:spLocks noGrp="1" noChangeArrowheads="1"/>
          </p:cNvSpPr>
          <p:nvPr>
            <p:ph type="title"/>
          </p:nvPr>
        </p:nvSpPr>
        <p:spPr>
          <a:xfrm>
            <a:off x="20782" y="63500"/>
            <a:ext cx="7315200" cy="1016000"/>
          </a:xfrm>
        </p:spPr>
        <p:txBody>
          <a:bodyPr rIns="132080"/>
          <a:lstStyle/>
          <a:p>
            <a:pPr eaLnBrk="1" hangingPunct="1"/>
            <a:r>
              <a:rPr lang="fr-FR" dirty="0">
                <a:solidFill>
                  <a:schemeClr val="bg1"/>
                </a:solidFill>
              </a:rPr>
              <a:t>Common Criteria Certification</a:t>
            </a:r>
            <a:br>
              <a:rPr lang="fr-FR" dirty="0">
                <a:solidFill>
                  <a:schemeClr val="bg1"/>
                </a:solidFill>
              </a:rPr>
            </a:br>
            <a:r>
              <a:rPr lang="fr-FR" dirty="0">
                <a:solidFill>
                  <a:schemeClr val="bg1"/>
                </a:solidFill>
              </a:rPr>
              <a:t>Key Terminology</a:t>
            </a:r>
            <a:endParaRPr lang="en-US" altLang="en-US" dirty="0">
              <a:solidFill>
                <a:schemeClr val="bg1"/>
              </a:solidFill>
            </a:endParaRP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34</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57641" y="1270000"/>
            <a:ext cx="8845755" cy="5278438"/>
          </a:xfrm>
        </p:spPr>
        <p:txBody>
          <a:bodyPr rIns="132080"/>
          <a:lstStyle/>
          <a:p>
            <a:pPr fontAlgn="ctr"/>
            <a:r>
              <a:rPr lang="en-US" sz="2000" b="1" dirty="0"/>
              <a:t>Target of Evaluation (TOE): </a:t>
            </a:r>
            <a:r>
              <a:rPr lang="en-US" sz="2000" dirty="0">
                <a:solidFill>
                  <a:srgbClr val="000000"/>
                </a:solidFill>
              </a:rPr>
              <a:t>A set of software, firmware and/or hardware possibly accompanied by guidance.</a:t>
            </a:r>
          </a:p>
          <a:p>
            <a:pPr marL="388938" lvl="1" indent="0" fontAlgn="ctr">
              <a:buNone/>
            </a:pPr>
            <a:r>
              <a:rPr lang="en-US" sz="2000" dirty="0">
                <a:solidFill>
                  <a:srgbClr val="000000"/>
                </a:solidFill>
              </a:rPr>
              <a:t>The TOE is what gets certified. It can be anything from a piece of hardware, a software application, part of a product, an operation system to a complete software/hardware/system product</a:t>
            </a:r>
            <a:endParaRPr lang="en-US" sz="2000" dirty="0"/>
          </a:p>
          <a:p>
            <a:pPr fontAlgn="ctr"/>
            <a:r>
              <a:rPr lang="en-US" sz="2000" b="1" i="0" dirty="0">
                <a:solidFill>
                  <a:srgbClr val="000000"/>
                </a:solidFill>
                <a:effectLst/>
              </a:rPr>
              <a:t>Protection Profile (PP): </a:t>
            </a:r>
            <a:r>
              <a:rPr lang="en-US" sz="2000" b="0" i="0" dirty="0">
                <a:solidFill>
                  <a:srgbClr val="000000"/>
                </a:solidFill>
                <a:effectLst/>
              </a:rPr>
              <a:t>Implementation-independent statement of security needs (both functional and assurance) for a TOE type</a:t>
            </a:r>
            <a:r>
              <a:rPr lang="en-US" sz="2000" dirty="0"/>
              <a:t> (in our case the TOE type will be “3D printers”)</a:t>
            </a:r>
          </a:p>
          <a:p>
            <a:pPr fontAlgn="ctr"/>
            <a:r>
              <a:rPr lang="en-US" sz="2000" b="1" i="0" dirty="0">
                <a:solidFill>
                  <a:srgbClr val="000000"/>
                </a:solidFill>
                <a:effectLst/>
              </a:rPr>
              <a:t>Security Target (ST): </a:t>
            </a:r>
            <a:r>
              <a:rPr lang="en-US" sz="2000" dirty="0">
                <a:solidFill>
                  <a:srgbClr val="000000"/>
                </a:solidFill>
              </a:rPr>
              <a:t>I</a:t>
            </a:r>
            <a:r>
              <a:rPr lang="en-US" sz="2000" b="0" i="0" dirty="0">
                <a:solidFill>
                  <a:srgbClr val="000000"/>
                </a:solidFill>
                <a:effectLst/>
              </a:rPr>
              <a:t>mplementation-dependent statement of security needs for a specific identified TOE</a:t>
            </a:r>
            <a:r>
              <a:rPr lang="en-US" sz="2000" dirty="0"/>
              <a:t> </a:t>
            </a:r>
          </a:p>
        </p:txBody>
      </p:sp>
    </p:spTree>
    <p:extLst>
      <p:ext uri="{BB962C8B-B14F-4D97-AF65-F5344CB8AC3E}">
        <p14:creationId xmlns:p14="http://schemas.microsoft.com/office/powerpoint/2010/main" val="209965759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35</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p:cNvSpPr>
            <a:spLocks noGrp="1" noChangeArrowheads="1"/>
          </p:cNvSpPr>
          <p:nvPr>
            <p:ph type="title"/>
          </p:nvPr>
        </p:nvSpPr>
        <p:spPr>
          <a:xfrm>
            <a:off x="12079" y="108425"/>
            <a:ext cx="7315200" cy="1016000"/>
          </a:xfrm>
        </p:spPr>
        <p:txBody>
          <a:bodyPr rIns="132080"/>
          <a:lstStyle/>
          <a:p>
            <a:pPr eaLnBrk="1" hangingPunct="1"/>
            <a:r>
              <a:rPr lang="fr-FR" altLang="en-US" sz="2400" b="1" dirty="0">
                <a:solidFill>
                  <a:schemeClr val="bg1"/>
                </a:solidFill>
              </a:rPr>
              <a:t>Common Criteria Certification of Hardcopy Devices (2D Printers)</a:t>
            </a:r>
            <a:endParaRPr lang="en-US" altLang="en-US" sz="2400" b="1" dirty="0">
              <a:solidFill>
                <a:schemeClr val="bg1"/>
              </a:solidFill>
            </a:endParaRP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35</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51767" y="1195979"/>
            <a:ext cx="8903321" cy="4714401"/>
          </a:xfrm>
        </p:spPr>
        <p:txBody>
          <a:bodyPr rIns="132080"/>
          <a:lstStyle/>
          <a:p>
            <a:pPr marL="342900" lvl="2" indent="-342900" fontAlgn="ctr">
              <a:spcBef>
                <a:spcPts val="0"/>
              </a:spcBef>
              <a:spcAft>
                <a:spcPts val="1200"/>
              </a:spcAft>
              <a:buFont typeface="Arial" panose="020B0604020202020204" pitchFamily="34" charset="0"/>
              <a:buChar char="•"/>
            </a:pPr>
            <a:r>
              <a:rPr lang="en-US" sz="2000" dirty="0"/>
              <a:t>Developed and published a collaborative Protection Profile for Hardcopy Devices (HCD cPP v1.0e)</a:t>
            </a:r>
          </a:p>
          <a:p>
            <a:pPr marL="342900" lvl="2" indent="-342900" fontAlgn="ctr">
              <a:spcBef>
                <a:spcPts val="0"/>
              </a:spcBef>
              <a:spcAft>
                <a:spcPts val="1200"/>
              </a:spcAft>
              <a:buFont typeface="Arial" panose="020B0604020202020204" pitchFamily="34" charset="0"/>
              <a:buChar char="•"/>
            </a:pPr>
            <a:r>
              <a:rPr lang="en-US" sz="2000" dirty="0"/>
              <a:t>In the HCD cPP the following were identified as part of the Security Problem Definition:</a:t>
            </a:r>
          </a:p>
          <a:p>
            <a:pPr marL="658368" lvl="4" indent="-342900" fontAlgn="ctr">
              <a:spcBef>
                <a:spcPts val="0"/>
              </a:spcBef>
              <a:spcAft>
                <a:spcPts val="1200"/>
              </a:spcAft>
              <a:buFont typeface="Arial" panose="020B0604020202020204" pitchFamily="34" charset="0"/>
              <a:buChar char="•"/>
            </a:pPr>
            <a:r>
              <a:rPr lang="en-US" sz="2000" dirty="0"/>
              <a:t>Key Security Threats to HCDs (and 2D printers in general)</a:t>
            </a:r>
          </a:p>
          <a:p>
            <a:pPr marL="658368" lvl="4" indent="-342900" fontAlgn="ctr">
              <a:spcBef>
                <a:spcPts val="0"/>
              </a:spcBef>
              <a:spcAft>
                <a:spcPts val="1200"/>
              </a:spcAft>
              <a:buFont typeface="Arial" panose="020B0604020202020204" pitchFamily="34" charset="0"/>
              <a:buChar char="•"/>
            </a:pPr>
            <a:r>
              <a:rPr lang="en-US" sz="2000" dirty="0"/>
              <a:t>Key Assumptions about the Operational Environment necessary so Key Threats can be mitigated</a:t>
            </a:r>
          </a:p>
          <a:p>
            <a:pPr marL="658368" lvl="4" indent="-342900" fontAlgn="ctr">
              <a:spcBef>
                <a:spcPts val="0"/>
              </a:spcBef>
              <a:spcAft>
                <a:spcPts val="1200"/>
              </a:spcAft>
              <a:buFont typeface="Arial" panose="020B0604020202020204" pitchFamily="34" charset="0"/>
              <a:buChar char="•"/>
            </a:pPr>
            <a:r>
              <a:rPr lang="en-US" sz="2000" dirty="0"/>
              <a:t>Key Organizational Security Policies (OSPs) that have to be in place in an organization to support the security of HCDs</a:t>
            </a:r>
          </a:p>
          <a:p>
            <a:pPr marL="658368" lvl="4" indent="-342900" fontAlgn="ctr">
              <a:spcBef>
                <a:spcPts val="0"/>
              </a:spcBef>
              <a:spcAft>
                <a:spcPts val="1200"/>
              </a:spcAft>
              <a:buFont typeface="Arial" panose="020B0604020202020204" pitchFamily="34" charset="0"/>
              <a:buChar char="•"/>
            </a:pPr>
            <a:r>
              <a:rPr lang="en-US" sz="2000" dirty="0"/>
              <a:t>Key Security Functions that the HCD has to perform to support the security of HCDs</a:t>
            </a:r>
          </a:p>
          <a:p>
            <a:pPr marL="0" lvl="2" indent="0" fontAlgn="ctr">
              <a:spcBef>
                <a:spcPts val="0"/>
              </a:spcBef>
              <a:spcAft>
                <a:spcPts val="1200"/>
              </a:spcAft>
              <a:buNone/>
            </a:pPr>
            <a:endParaRPr lang="en-US" sz="2400" dirty="0"/>
          </a:p>
        </p:txBody>
      </p:sp>
    </p:spTree>
    <p:extLst>
      <p:ext uri="{BB962C8B-B14F-4D97-AF65-F5344CB8AC3E}">
        <p14:creationId xmlns:p14="http://schemas.microsoft.com/office/powerpoint/2010/main" val="262013278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36</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p:cNvSpPr>
            <a:spLocks noGrp="1" noChangeArrowheads="1"/>
          </p:cNvSpPr>
          <p:nvPr>
            <p:ph type="title"/>
          </p:nvPr>
        </p:nvSpPr>
        <p:spPr>
          <a:xfrm>
            <a:off x="12079" y="108425"/>
            <a:ext cx="7315200" cy="1016000"/>
          </a:xfrm>
        </p:spPr>
        <p:txBody>
          <a:bodyPr rIns="132080"/>
          <a:lstStyle/>
          <a:p>
            <a:pPr eaLnBrk="1" hangingPunct="1"/>
            <a:r>
              <a:rPr lang="fr-FR" sz="2400" b="1" dirty="0">
                <a:solidFill>
                  <a:schemeClr val="bg1"/>
                </a:solidFill>
              </a:rPr>
              <a:t>Digital Thread for Additive Manufacturing and Common Criteria Certification</a:t>
            </a:r>
            <a:endParaRPr lang="en-US" altLang="en-US" sz="2400" b="1" dirty="0">
              <a:solidFill>
                <a:schemeClr val="bg1"/>
              </a:solidFill>
            </a:endParaRP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36</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6285" y="1093788"/>
            <a:ext cx="9138206" cy="5491162"/>
          </a:xfrm>
        </p:spPr>
        <p:txBody>
          <a:bodyPr rIns="132080"/>
          <a:lstStyle/>
          <a:p>
            <a:pPr marL="39688" indent="0" fontAlgn="ctr">
              <a:spcBef>
                <a:spcPts val="0"/>
              </a:spcBef>
              <a:spcAft>
                <a:spcPts val="600"/>
              </a:spcAft>
              <a:buNone/>
            </a:pPr>
            <a:r>
              <a:rPr lang="en-US" sz="2000" dirty="0"/>
              <a:t>Could the Common Criteria Certification process that was used to certify Hardcopy Devices be used to perform a similar security certification for the </a:t>
            </a:r>
            <a:r>
              <a:rPr lang="fr-FR" sz="2000" dirty="0"/>
              <a:t>Digital Thread for Additive Manufacturing</a:t>
            </a:r>
            <a:r>
              <a:rPr lang="en-US" sz="2000" dirty="0"/>
              <a:t>?</a:t>
            </a:r>
          </a:p>
          <a:p>
            <a:pPr marL="39688" indent="0" fontAlgn="ctr">
              <a:spcBef>
                <a:spcPts val="0"/>
              </a:spcBef>
              <a:spcAft>
                <a:spcPts val="600"/>
              </a:spcAft>
              <a:buNone/>
            </a:pPr>
            <a:r>
              <a:rPr lang="en-US" sz="2000" dirty="0"/>
              <a:t>We have established in our talks the past two years that we believe  the answer is ‘</a:t>
            </a:r>
            <a:r>
              <a:rPr lang="en-US" sz="2000" b="1" dirty="0"/>
              <a:t>YES IT CAN BE</a:t>
            </a:r>
            <a:r>
              <a:rPr lang="en-US" sz="2000" dirty="0"/>
              <a:t>’ because 2D and 3D printers have:</a:t>
            </a:r>
          </a:p>
          <a:p>
            <a:pPr marL="382588" indent="-342900" fontAlgn="ctr">
              <a:spcBef>
                <a:spcPts val="0"/>
              </a:spcBef>
              <a:spcAft>
                <a:spcPts val="600"/>
              </a:spcAft>
              <a:buFont typeface="Arial" panose="020B0604020202020204" pitchFamily="34" charset="0"/>
              <a:buChar char="•"/>
            </a:pPr>
            <a:r>
              <a:rPr lang="en-US" sz="2000" dirty="0"/>
              <a:t>Major assets that must be protected from unauthorized disclosure or modification (e.g., in the case of 3D printers - CAD files and models/simulations) </a:t>
            </a:r>
          </a:p>
          <a:p>
            <a:pPr marL="382588" indent="-342900" fontAlgn="ctr">
              <a:spcBef>
                <a:spcPts val="0"/>
              </a:spcBef>
              <a:spcAft>
                <a:spcPts val="600"/>
              </a:spcAft>
              <a:buFont typeface="Arial" panose="020B0604020202020204" pitchFamily="34" charset="0"/>
              <a:buChar char="•"/>
            </a:pPr>
            <a:r>
              <a:rPr lang="en-US" sz="2000" dirty="0"/>
              <a:t>Similar security threats that these assets must be protected from (e.g. Unauthorized Access to Confidential Data)</a:t>
            </a:r>
          </a:p>
          <a:p>
            <a:pPr marL="382588" indent="-342900" fontAlgn="ctr">
              <a:spcBef>
                <a:spcPts val="0"/>
              </a:spcBef>
              <a:spcAft>
                <a:spcPts val="600"/>
              </a:spcAft>
              <a:buFont typeface="Arial" panose="020B0604020202020204" pitchFamily="34" charset="0"/>
              <a:buChar char="•"/>
            </a:pPr>
            <a:r>
              <a:rPr lang="en-US" sz="2000" dirty="0"/>
              <a:t>Similar security objectives that have to be performed to support the security of the HCDs or Digital Thread (e.g. User Authorization, Access Control, Firmware/software Verification, Administrator Roles and Communications Protection)</a:t>
            </a:r>
          </a:p>
          <a:p>
            <a:pPr marL="382588" indent="-342900" fontAlgn="ctr">
              <a:spcBef>
                <a:spcPts val="0"/>
              </a:spcBef>
              <a:spcAft>
                <a:spcPts val="600"/>
              </a:spcAft>
              <a:buFont typeface="Arial" panose="020B0604020202020204" pitchFamily="34" charset="0"/>
              <a:buChar char="•"/>
            </a:pPr>
            <a:r>
              <a:rPr lang="en-US" sz="2000" dirty="0"/>
              <a:t>Similar security objectives of the operational environment (e.g., trusted administrators and physical protection)</a:t>
            </a:r>
          </a:p>
          <a:p>
            <a:pPr marL="382588" indent="-342900" fontAlgn="ctr">
              <a:spcAft>
                <a:spcPts val="1200"/>
              </a:spcAft>
              <a:buFont typeface="Arial" panose="020B0604020202020204" pitchFamily="34" charset="0"/>
              <a:buChar char="•"/>
            </a:pPr>
            <a:endParaRPr lang="en-US" sz="2000" dirty="0"/>
          </a:p>
          <a:p>
            <a:pPr marL="382588" indent="-342900" fontAlgn="ctr">
              <a:spcAft>
                <a:spcPts val="1200"/>
              </a:spcAft>
              <a:buFont typeface="Arial" panose="020B0604020202020204" pitchFamily="34" charset="0"/>
              <a:buChar char="•"/>
            </a:pPr>
            <a:endParaRPr lang="en-US" dirty="0"/>
          </a:p>
        </p:txBody>
      </p:sp>
    </p:spTree>
    <p:extLst>
      <p:ext uri="{BB962C8B-B14F-4D97-AF65-F5344CB8AC3E}">
        <p14:creationId xmlns:p14="http://schemas.microsoft.com/office/powerpoint/2010/main" val="72245363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37</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37</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990600" y="2926806"/>
            <a:ext cx="7471266" cy="482600"/>
          </a:xfrm>
        </p:spPr>
        <p:txBody>
          <a:bodyPr rIns="132080"/>
          <a:lstStyle/>
          <a:p>
            <a:pPr marL="39688" indent="0" fontAlgn="ctr">
              <a:buNone/>
            </a:pPr>
            <a:r>
              <a:rPr lang="en-US" b="1" dirty="0"/>
              <a:t>APPLYING THE CHANGES IN COMMON CRITERIA Version 2022 (CC:2022)TO POTENTIALLY CERTIFY THE DIGITAL THREAD FOR THE ADDITIVE MANUFACTURING PROCESS</a:t>
            </a:r>
          </a:p>
        </p:txBody>
      </p:sp>
    </p:spTree>
    <p:extLst>
      <p:ext uri="{BB962C8B-B14F-4D97-AF65-F5344CB8AC3E}">
        <p14:creationId xmlns:p14="http://schemas.microsoft.com/office/powerpoint/2010/main" val="271305738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38</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p:cNvSpPr>
            <a:spLocks noGrp="1" noChangeArrowheads="1"/>
          </p:cNvSpPr>
          <p:nvPr>
            <p:ph type="title"/>
          </p:nvPr>
        </p:nvSpPr>
        <p:spPr>
          <a:xfrm>
            <a:off x="60782" y="63500"/>
            <a:ext cx="7978317" cy="1016000"/>
          </a:xfrm>
        </p:spPr>
        <p:txBody>
          <a:bodyPr rIns="132080"/>
          <a:lstStyle/>
          <a:p>
            <a:pPr eaLnBrk="1" hangingPunct="1"/>
            <a:r>
              <a:rPr lang="fr-FR" b="1" dirty="0">
                <a:solidFill>
                  <a:schemeClr val="bg1"/>
                </a:solidFill>
              </a:rPr>
              <a:t>Digital Thread for Additive Manufacturing</a:t>
            </a:r>
            <a:endParaRPr lang="en-US" altLang="en-US" b="1" dirty="0">
              <a:solidFill>
                <a:schemeClr val="bg1"/>
              </a:solidFill>
            </a:endParaRP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38</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a:extLst>
              <a:ext uri="{FF2B5EF4-FFF2-40B4-BE49-F238E27FC236}">
                <a16:creationId xmlns:a16="http://schemas.microsoft.com/office/drawing/2014/main" id="{AFB7F6A1-8F88-A481-5386-D261A6310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82" y="1234056"/>
            <a:ext cx="9007018" cy="5350894"/>
          </a:xfrm>
          <a:prstGeom prst="rect">
            <a:avLst/>
          </a:prstGeom>
        </p:spPr>
      </p:pic>
    </p:spTree>
    <p:extLst>
      <p:ext uri="{BB962C8B-B14F-4D97-AF65-F5344CB8AC3E}">
        <p14:creationId xmlns:p14="http://schemas.microsoft.com/office/powerpoint/2010/main" val="31689335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39</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2400" b="1" dirty="0">
              <a:solidFill>
                <a:schemeClr val="bg1"/>
              </a:solidFill>
              <a:latin typeface="+mn-lt"/>
              <a:sym typeface="Arial" panose="020B0604020202020204" pitchFamily="34" charset="0"/>
            </a:endParaRPr>
          </a:p>
          <a:p>
            <a:pPr eaLnBrk="1" hangingPunct="1">
              <a:spcBef>
                <a:spcPct val="0"/>
              </a:spcBef>
              <a:buSzTx/>
              <a:buFontTx/>
              <a:buNone/>
            </a:pPr>
            <a:r>
              <a:rPr lang="en-US" altLang="en-US" sz="2400" b="1" dirty="0">
                <a:solidFill>
                  <a:schemeClr val="bg1"/>
                </a:solidFill>
                <a:latin typeface="+mn-lt"/>
                <a:sym typeface="Arial" panose="020B0604020202020204" pitchFamily="34" charset="0"/>
              </a:rPr>
              <a:t>Why the CC:2022 Changes Are Significant</a:t>
            </a:r>
          </a:p>
          <a:p>
            <a:pPr eaLnBrk="1" hangingPunct="1">
              <a:spcBef>
                <a:spcPct val="0"/>
              </a:spcBef>
              <a:buSzTx/>
              <a:buFontTx/>
              <a:buNone/>
            </a:pPr>
            <a:r>
              <a:rPr lang="en-US" altLang="en-US" sz="2400" b="1" dirty="0">
                <a:solidFill>
                  <a:schemeClr val="bg1"/>
                </a:solidFill>
                <a:latin typeface="+mn-lt"/>
                <a:sym typeface="Arial" panose="020B0604020202020204" pitchFamily="34" charset="0"/>
              </a:rPr>
              <a:t>For the Digital Thread</a:t>
            </a:r>
          </a:p>
          <a:p>
            <a:pPr eaLnBrk="1" hangingPunct="1">
              <a:spcBef>
                <a:spcPct val="0"/>
              </a:spcBef>
              <a:buSzTx/>
              <a:buFontTx/>
              <a:buNone/>
            </a:pPr>
            <a:endParaRPr lang="en-US" altLang="en-US" sz="3000" dirty="0">
              <a:solidFill>
                <a:schemeClr val="bg1"/>
              </a:solidFill>
              <a:latin typeface="Arial" panose="020B0604020202020204" pitchFamily="34" charset="0"/>
              <a:sym typeface="Arial" panose="020B0604020202020204" pitchFamily="34" charset="0"/>
            </a:endParaRPr>
          </a:p>
          <a:p>
            <a:pPr eaLnBrk="1" hangingPunct="1">
              <a:spcBef>
                <a:spcPct val="0"/>
              </a:spcBef>
              <a:buSzTx/>
              <a:buFontTx/>
              <a:buNone/>
            </a:pPr>
            <a:endParaRPr lang="en-US" altLang="en-US" sz="3000" dirty="0">
              <a:solidFill>
                <a:schemeClr val="bg1"/>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39</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0" y="1133061"/>
            <a:ext cx="8959359" cy="5278438"/>
          </a:xfrm>
        </p:spPr>
        <p:txBody>
          <a:bodyPr rIns="132080"/>
          <a:lstStyle/>
          <a:p>
            <a:pPr marL="0" indent="0">
              <a:spcBef>
                <a:spcPts val="0"/>
              </a:spcBef>
              <a:spcAft>
                <a:spcPts val="600"/>
              </a:spcAft>
            </a:pPr>
            <a:r>
              <a:rPr lang="en-US" sz="2000" dirty="0"/>
              <a:t>CC:2022 defines the concept of PP-Configurations and PP-Modules</a:t>
            </a:r>
          </a:p>
          <a:p>
            <a:pPr marL="0" indent="0">
              <a:spcBef>
                <a:spcPts val="0"/>
              </a:spcBef>
              <a:spcAft>
                <a:spcPts val="600"/>
              </a:spcAft>
            </a:pPr>
            <a:r>
              <a:rPr lang="en-US" sz="2000" b="1" dirty="0"/>
              <a:t>How could the use of PP-Configurations and PP-Modules be applied to allow for Common Criteria Certifications of the entire Digital Thread for Additive Manufacturing?</a:t>
            </a:r>
          </a:p>
        </p:txBody>
      </p:sp>
    </p:spTree>
    <p:extLst>
      <p:ext uri="{BB962C8B-B14F-4D97-AF65-F5344CB8AC3E}">
        <p14:creationId xmlns:p14="http://schemas.microsoft.com/office/powerpoint/2010/main" val="223190634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9pPr>
          </a:lstStyle>
          <a:p>
            <a:pPr eaLnBrk="1" hangingPunct="1">
              <a:spcBef>
                <a:spcPct val="0"/>
              </a:spcBef>
              <a:buSzTx/>
              <a:buFontTx/>
              <a:buNone/>
            </a:pPr>
            <a:fld id="{EF150F81-DABB-4F3D-A7E3-30867EB31C1F}"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4</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7171"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7173"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7174"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2224 The Printer Working Group. All rights reserved.</a:t>
            </a:r>
          </a:p>
        </p:txBody>
      </p:sp>
      <p:sp>
        <p:nvSpPr>
          <p:cNvPr id="7175" name="Rectangle 5"/>
          <p:cNvSpPr>
            <a:spLocks noGrp="1" noChangeArrowheads="1"/>
          </p:cNvSpPr>
          <p:nvPr>
            <p:ph type="title"/>
          </p:nvPr>
        </p:nvSpPr>
        <p:spPr/>
        <p:txBody>
          <a:bodyPr rIns="132080"/>
          <a:lstStyle/>
          <a:p>
            <a:pPr eaLnBrk="1" hangingPunct="1"/>
            <a:r>
              <a:rPr lang="en-US" altLang="en-US" dirty="0"/>
              <a:t>Officers</a:t>
            </a:r>
          </a:p>
        </p:txBody>
      </p:sp>
      <p:sp>
        <p:nvSpPr>
          <p:cNvPr id="7176"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9pPr>
          </a:lstStyle>
          <a:p>
            <a:pPr algn="ctr" eaLnBrk="1" hangingPunct="1">
              <a:spcBef>
                <a:spcPct val="0"/>
              </a:spcBef>
              <a:buSzTx/>
              <a:buFontTx/>
              <a:buNone/>
            </a:pPr>
            <a:fld id="{E3198820-D290-400A-9638-71D2B73354E3}"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4</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8201" name="Rectangle 7"/>
          <p:cNvSpPr>
            <a:spLocks noGrp="1" noChangeArrowheads="1"/>
          </p:cNvSpPr>
          <p:nvPr>
            <p:ph type="body" idx="1"/>
          </p:nvPr>
        </p:nvSpPr>
        <p:spPr/>
        <p:txBody>
          <a:bodyPr rIns="132080"/>
          <a:lstStyle/>
          <a:p>
            <a:pPr eaLnBrk="1" hangingPunct="1">
              <a:buFont typeface="Verdana" charset="0"/>
              <a:buChar char="•"/>
              <a:defRPr/>
            </a:pPr>
            <a:r>
              <a:rPr lang="en-US" altLang="en-US" dirty="0">
                <a:sym typeface="Verdana" charset="0"/>
              </a:rPr>
              <a:t>Chair:</a:t>
            </a:r>
          </a:p>
          <a:p>
            <a:pPr marL="782638" lvl="1" eaLnBrk="1" hangingPunct="1">
              <a:buFont typeface="Verdana" charset="0"/>
              <a:buChar char="•"/>
              <a:defRPr/>
            </a:pPr>
            <a:r>
              <a:rPr lang="en-US" altLang="en-US" dirty="0">
                <a:sym typeface="Verdana" charset="0"/>
              </a:rPr>
              <a:t>Alan Sukert</a:t>
            </a:r>
          </a:p>
          <a:p>
            <a:pPr eaLnBrk="1" hangingPunct="1">
              <a:buFont typeface="Verdana" charset="0"/>
              <a:buChar char="•"/>
              <a:defRPr/>
            </a:pPr>
            <a:r>
              <a:rPr lang="en-US" altLang="en-US" dirty="0">
                <a:sym typeface="Verdana" charset="0"/>
              </a:rPr>
              <a:t>Vice-Chair:</a:t>
            </a:r>
          </a:p>
          <a:p>
            <a:pPr marL="782638" lvl="1" eaLnBrk="1" hangingPunct="1">
              <a:buFont typeface="Verdana" charset="0"/>
              <a:buChar char="•"/>
              <a:defRPr/>
            </a:pPr>
            <a:r>
              <a:rPr lang="en-US" altLang="en-US" dirty="0">
                <a:sym typeface="Verdana" charset="0"/>
              </a:rPr>
              <a:t>TBD</a:t>
            </a:r>
          </a:p>
          <a:p>
            <a:pPr eaLnBrk="1" hangingPunct="1">
              <a:buFont typeface="Verdana" charset="0"/>
              <a:buChar char="•"/>
              <a:defRPr/>
            </a:pPr>
            <a:r>
              <a:rPr lang="en-US" altLang="en-US" dirty="0">
                <a:sym typeface="Verdana" charset="0"/>
              </a:rPr>
              <a:t>Secretary:</a:t>
            </a:r>
          </a:p>
          <a:p>
            <a:pPr marL="782638" lvl="1" eaLnBrk="1" hangingPunct="1">
              <a:buFont typeface="Verdana" charset="0"/>
              <a:buChar char="•"/>
              <a:defRPr/>
            </a:pPr>
            <a:r>
              <a:rPr lang="en-US" altLang="en-US" dirty="0">
                <a:sym typeface="Verdana" charset="0"/>
              </a:rPr>
              <a:t>Alan Sukert</a:t>
            </a:r>
          </a:p>
          <a:p>
            <a:pPr marL="433388" eaLnBrk="1" hangingPunct="1">
              <a:buFont typeface="Verdana" charset="0"/>
              <a:buChar char="•"/>
              <a:defRPr/>
            </a:pPr>
            <a:r>
              <a:rPr lang="en-US" altLang="en-US" dirty="0">
                <a:sym typeface="Verdana" charset="0"/>
              </a:rPr>
              <a:t>Document Editor:</a:t>
            </a:r>
          </a:p>
          <a:p>
            <a:pPr marL="782638" lvl="1" eaLnBrk="1" hangingPunct="1">
              <a:buFont typeface="Verdana" charset="0"/>
              <a:buChar char="•"/>
              <a:defRPr/>
            </a:pPr>
            <a:r>
              <a:rPr lang="en-US" altLang="en-US" dirty="0">
                <a:sym typeface="Verdana" charset="0"/>
              </a:rPr>
              <a:t>Ira McDonald (High North) – HCD Security Guidelines</a:t>
            </a:r>
          </a:p>
        </p:txBody>
      </p:sp>
    </p:spTree>
    <p:extLst>
      <p:ext uri="{BB962C8B-B14F-4D97-AF65-F5344CB8AC3E}">
        <p14:creationId xmlns:p14="http://schemas.microsoft.com/office/powerpoint/2010/main" val="427676790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40</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p:cNvSpPr>
            <a:spLocks noGrp="1" noChangeArrowheads="1"/>
          </p:cNvSpPr>
          <p:nvPr>
            <p:ph type="title"/>
          </p:nvPr>
        </p:nvSpPr>
        <p:spPr>
          <a:xfrm>
            <a:off x="20782" y="63500"/>
            <a:ext cx="7904018" cy="1016000"/>
          </a:xfrm>
        </p:spPr>
        <p:txBody>
          <a:bodyPr rIns="132080"/>
          <a:lstStyle/>
          <a:p>
            <a:pPr eaLnBrk="1" hangingPunct="1"/>
            <a:r>
              <a:rPr lang="fr-FR" b="1" dirty="0">
                <a:solidFill>
                  <a:schemeClr val="bg1"/>
                </a:solidFill>
              </a:rPr>
              <a:t>Common Criteria Certification</a:t>
            </a:r>
            <a:br>
              <a:rPr lang="fr-FR" b="1" dirty="0">
                <a:solidFill>
                  <a:schemeClr val="bg1"/>
                </a:solidFill>
              </a:rPr>
            </a:br>
            <a:r>
              <a:rPr lang="fr-FR" b="1" dirty="0">
                <a:solidFill>
                  <a:schemeClr val="bg1"/>
                </a:solidFill>
              </a:rPr>
              <a:t>Some Additional Key Terminology</a:t>
            </a:r>
            <a:endParaRPr lang="en-US" altLang="en-US" b="1" dirty="0">
              <a:solidFill>
                <a:schemeClr val="bg1"/>
              </a:solidFill>
            </a:endParaRP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40</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89739" y="1174750"/>
            <a:ext cx="8845755" cy="5278438"/>
          </a:xfrm>
        </p:spPr>
        <p:txBody>
          <a:bodyPr rIns="132080"/>
          <a:lstStyle/>
          <a:p>
            <a:pPr marL="285750" indent="-285750">
              <a:spcBef>
                <a:spcPts val="0"/>
              </a:spcBef>
              <a:spcAft>
                <a:spcPts val="600"/>
              </a:spcAft>
              <a:buFont typeface="Arial" panose="020B0604020202020204" pitchFamily="34" charset="0"/>
              <a:buChar char="•"/>
            </a:pPr>
            <a:r>
              <a:rPr lang="en-US" sz="1700" b="1" i="0" dirty="0">
                <a:solidFill>
                  <a:srgbClr val="000000"/>
                </a:solidFill>
                <a:effectLst/>
              </a:rPr>
              <a:t>Protection Profile Configuration (PP-Configuration): </a:t>
            </a:r>
            <a:r>
              <a:rPr lang="en-US" sz="1700" dirty="0">
                <a:solidFill>
                  <a:srgbClr val="000000"/>
                </a:solidFill>
              </a:rPr>
              <a:t>I</a:t>
            </a:r>
            <a:r>
              <a:rPr lang="en-US" sz="1700" b="0" i="0" dirty="0">
                <a:solidFill>
                  <a:srgbClr val="000000"/>
                </a:solidFill>
                <a:effectLst/>
              </a:rPr>
              <a:t>mplementation-independent statement of security needs for a </a:t>
            </a:r>
            <a:r>
              <a:rPr lang="en-US" sz="1700" b="0" i="1" dirty="0">
                <a:solidFill>
                  <a:srgbClr val="000000"/>
                </a:solidFill>
                <a:effectLst/>
              </a:rPr>
              <a:t>target of evaluation (TOE) </a:t>
            </a:r>
            <a:r>
              <a:rPr lang="en-US" sz="1700" b="0" i="0" dirty="0">
                <a:solidFill>
                  <a:srgbClr val="000000"/>
                </a:solidFill>
                <a:effectLst/>
              </a:rPr>
              <a:t>type containing at least one </a:t>
            </a:r>
            <a:r>
              <a:rPr lang="en-US" sz="1700" b="0" i="1" dirty="0">
                <a:solidFill>
                  <a:srgbClr val="000000"/>
                </a:solidFill>
                <a:effectLst/>
              </a:rPr>
              <a:t>protection profile (PP) </a:t>
            </a:r>
            <a:r>
              <a:rPr lang="en-US" sz="1700" b="0" i="0" dirty="0">
                <a:solidFill>
                  <a:srgbClr val="000000"/>
                </a:solidFill>
                <a:effectLst/>
              </a:rPr>
              <a:t>and an additional non-empty set of PPs and </a:t>
            </a:r>
            <a:r>
              <a:rPr lang="en-US" sz="1700" b="0" i="1" dirty="0">
                <a:solidFill>
                  <a:srgbClr val="000000"/>
                </a:solidFill>
                <a:effectLst/>
              </a:rPr>
              <a:t>PP-Modules </a:t>
            </a:r>
            <a:r>
              <a:rPr lang="en-US" sz="1700" b="0" i="0" dirty="0">
                <a:solidFill>
                  <a:srgbClr val="000000"/>
                </a:solidFill>
                <a:effectLst/>
              </a:rPr>
              <a:t>(with the associated PP-Modules Bases)</a:t>
            </a:r>
            <a:r>
              <a:rPr lang="en-US" sz="1700" dirty="0"/>
              <a:t> </a:t>
            </a:r>
            <a:endParaRPr lang="en-US" sz="1700" b="1" dirty="0">
              <a:solidFill>
                <a:srgbClr val="000000"/>
              </a:solidFill>
            </a:endParaRPr>
          </a:p>
          <a:p>
            <a:pPr marL="285750" indent="-285750">
              <a:spcBef>
                <a:spcPts val="0"/>
              </a:spcBef>
              <a:spcAft>
                <a:spcPts val="600"/>
              </a:spcAft>
              <a:buFont typeface="Arial" panose="020B0604020202020204" pitchFamily="34" charset="0"/>
              <a:buChar char="•"/>
            </a:pPr>
            <a:r>
              <a:rPr lang="en-US" sz="1700" b="1" i="0" dirty="0">
                <a:solidFill>
                  <a:srgbClr val="000000"/>
                </a:solidFill>
                <a:effectLst/>
              </a:rPr>
              <a:t>Protection Profile Module (PP-Module):  </a:t>
            </a:r>
            <a:r>
              <a:rPr lang="en-US" sz="1700" dirty="0">
                <a:solidFill>
                  <a:srgbClr val="000000"/>
                </a:solidFill>
              </a:rPr>
              <a:t>I</a:t>
            </a:r>
            <a:r>
              <a:rPr lang="en-US" sz="1700" b="0" i="0" dirty="0">
                <a:solidFill>
                  <a:srgbClr val="000000"/>
                </a:solidFill>
                <a:effectLst/>
              </a:rPr>
              <a:t>mplementation-independent statement of security needs </a:t>
            </a:r>
            <a:r>
              <a:rPr lang="en-US" sz="1800" b="0" i="0" dirty="0">
                <a:solidFill>
                  <a:srgbClr val="000000"/>
                </a:solidFill>
                <a:effectLst/>
              </a:rPr>
              <a:t>(both functional and assurance) </a:t>
            </a:r>
            <a:r>
              <a:rPr lang="en-US" sz="1700" b="0" i="0" dirty="0">
                <a:solidFill>
                  <a:srgbClr val="000000"/>
                </a:solidFill>
                <a:effectLst/>
              </a:rPr>
              <a:t>and for a </a:t>
            </a:r>
            <a:r>
              <a:rPr lang="en-US" sz="1700" b="0" i="1" dirty="0">
                <a:solidFill>
                  <a:srgbClr val="000000"/>
                </a:solidFill>
                <a:effectLst/>
              </a:rPr>
              <a:t>target of evaluation (TOE) </a:t>
            </a:r>
            <a:r>
              <a:rPr lang="en-US" sz="1700" b="0" i="0" dirty="0">
                <a:solidFill>
                  <a:srgbClr val="000000"/>
                </a:solidFill>
                <a:effectLst/>
              </a:rPr>
              <a:t>type complementary to one or more base </a:t>
            </a:r>
            <a:r>
              <a:rPr lang="en-US" sz="1700" b="0" i="1" dirty="0">
                <a:solidFill>
                  <a:srgbClr val="000000"/>
                </a:solidFill>
                <a:effectLst/>
              </a:rPr>
              <a:t>Protection Profiles </a:t>
            </a:r>
            <a:r>
              <a:rPr lang="en-US" sz="1700" b="0" i="0" dirty="0">
                <a:solidFill>
                  <a:srgbClr val="000000"/>
                </a:solidFill>
                <a:effectLst/>
              </a:rPr>
              <a:t>and possibly some </a:t>
            </a:r>
            <a:r>
              <a:rPr lang="en-US" sz="1700" b="0" i="1" dirty="0">
                <a:solidFill>
                  <a:srgbClr val="000000"/>
                </a:solidFill>
                <a:effectLst/>
              </a:rPr>
              <a:t>base PP-Modules</a:t>
            </a:r>
            <a:endParaRPr lang="en-US" sz="1700" i="1" dirty="0">
              <a:solidFill>
                <a:srgbClr val="000000"/>
              </a:solidFill>
            </a:endParaRPr>
          </a:p>
          <a:p>
            <a:pPr marL="228600" lvl="2" indent="0">
              <a:spcBef>
                <a:spcPts val="0"/>
              </a:spcBef>
              <a:spcAft>
                <a:spcPts val="600"/>
              </a:spcAft>
            </a:pPr>
            <a:r>
              <a:rPr lang="en-US" sz="1700" b="0" dirty="0">
                <a:solidFill>
                  <a:srgbClr val="000000"/>
                </a:solidFill>
                <a:effectLst/>
              </a:rPr>
              <a:t>PP</a:t>
            </a:r>
            <a:r>
              <a:rPr lang="en-US" sz="1700" b="0" i="0" dirty="0">
                <a:solidFill>
                  <a:srgbClr val="000000"/>
                </a:solidFill>
                <a:effectLst/>
              </a:rPr>
              <a:t>-Modules address those security features of a given TOE type that cannot be required uniformly for all products of this TOE type. Unlike PPs, PP-Modules shall be used only in PP-Configurations </a:t>
            </a:r>
            <a:endParaRPr lang="en-US" sz="1700" dirty="0"/>
          </a:p>
          <a:p>
            <a:pPr marL="285750" indent="-285750">
              <a:spcBef>
                <a:spcPts val="0"/>
              </a:spcBef>
              <a:spcAft>
                <a:spcPts val="600"/>
              </a:spcAft>
              <a:buFont typeface="Arial" panose="020B0604020202020204" pitchFamily="34" charset="0"/>
              <a:buChar char="•"/>
            </a:pPr>
            <a:r>
              <a:rPr lang="en-US" sz="1700" b="1" dirty="0">
                <a:solidFill>
                  <a:srgbClr val="000000"/>
                </a:solidFill>
              </a:rPr>
              <a:t>B</a:t>
            </a:r>
            <a:r>
              <a:rPr lang="en-US" sz="1700" b="1" i="0" dirty="0">
                <a:solidFill>
                  <a:srgbClr val="000000"/>
                </a:solidFill>
                <a:effectLst/>
              </a:rPr>
              <a:t>ase Protection Profile (Base PP): </a:t>
            </a:r>
            <a:r>
              <a:rPr lang="en-US" sz="1700" b="0" i="1" dirty="0">
                <a:solidFill>
                  <a:srgbClr val="000000"/>
                </a:solidFill>
                <a:effectLst/>
              </a:rPr>
              <a:t>Protection Profile </a:t>
            </a:r>
            <a:r>
              <a:rPr lang="en-US" sz="1700" b="0" i="0" dirty="0">
                <a:solidFill>
                  <a:srgbClr val="000000"/>
                </a:solidFill>
                <a:effectLst/>
              </a:rPr>
              <a:t>specified in a </a:t>
            </a:r>
            <a:r>
              <a:rPr lang="en-US" sz="1700" b="0" i="1" dirty="0">
                <a:solidFill>
                  <a:srgbClr val="000000"/>
                </a:solidFill>
                <a:effectLst/>
              </a:rPr>
              <a:t>PP-Module</a:t>
            </a:r>
            <a:r>
              <a:rPr lang="en-US" sz="1700" b="0" i="0" dirty="0">
                <a:solidFill>
                  <a:srgbClr val="000000"/>
                </a:solidFill>
                <a:effectLst/>
              </a:rPr>
              <a:t>, as part of that PP-Module’s </a:t>
            </a:r>
            <a:r>
              <a:rPr lang="en-US" sz="1700" b="0" i="1" dirty="0">
                <a:solidFill>
                  <a:srgbClr val="000000"/>
                </a:solidFill>
                <a:effectLst/>
              </a:rPr>
              <a:t>PP-Module Base</a:t>
            </a:r>
            <a:r>
              <a:rPr lang="en-US" sz="1700" b="0" i="0" dirty="0">
                <a:solidFill>
                  <a:srgbClr val="000000"/>
                </a:solidFill>
                <a:effectLst/>
              </a:rPr>
              <a:t>, used as a basis to build a </a:t>
            </a:r>
            <a:r>
              <a:rPr lang="en-US" sz="1700" b="0" i="1" dirty="0">
                <a:solidFill>
                  <a:srgbClr val="000000"/>
                </a:solidFill>
                <a:effectLst/>
              </a:rPr>
              <a:t>PP-Configuration</a:t>
            </a:r>
            <a:endParaRPr lang="en-US" sz="1700" i="1" dirty="0">
              <a:solidFill>
                <a:srgbClr val="000000"/>
              </a:solidFill>
            </a:endParaRPr>
          </a:p>
          <a:p>
            <a:pPr marL="285750" indent="-285750">
              <a:spcBef>
                <a:spcPts val="0"/>
              </a:spcBef>
              <a:spcAft>
                <a:spcPts val="600"/>
              </a:spcAft>
              <a:buFont typeface="Arial" panose="020B0604020202020204" pitchFamily="34" charset="0"/>
              <a:buChar char="•"/>
            </a:pPr>
            <a:r>
              <a:rPr lang="en-US" sz="1700" b="1" i="0" dirty="0">
                <a:solidFill>
                  <a:srgbClr val="000000"/>
                </a:solidFill>
                <a:effectLst/>
              </a:rPr>
              <a:t>Base PP-Module (Base PP-Module):</a:t>
            </a:r>
            <a:r>
              <a:rPr lang="en-US" sz="1700" b="1" dirty="0">
                <a:solidFill>
                  <a:srgbClr val="000000"/>
                </a:solidFill>
              </a:rPr>
              <a:t> </a:t>
            </a:r>
            <a:r>
              <a:rPr lang="en-US" sz="1700" b="0" i="1" dirty="0">
                <a:solidFill>
                  <a:srgbClr val="000000"/>
                </a:solidFill>
                <a:effectLst/>
              </a:rPr>
              <a:t>PP-Module </a:t>
            </a:r>
            <a:r>
              <a:rPr lang="en-US" sz="1700" b="0" i="0" dirty="0">
                <a:solidFill>
                  <a:srgbClr val="000000"/>
                </a:solidFill>
                <a:effectLst/>
              </a:rPr>
              <a:t>specified in a different PP-Module, as part of that PP-Module’s </a:t>
            </a:r>
            <a:r>
              <a:rPr lang="en-US" sz="1700" b="0" i="1" dirty="0">
                <a:solidFill>
                  <a:srgbClr val="000000"/>
                </a:solidFill>
                <a:effectLst/>
              </a:rPr>
              <a:t>PP-Module Base</a:t>
            </a:r>
            <a:r>
              <a:rPr lang="en-US" sz="1700" b="0" i="0" dirty="0">
                <a:solidFill>
                  <a:srgbClr val="000000"/>
                </a:solidFill>
                <a:effectLst/>
              </a:rPr>
              <a:t>, used as a basis to build a </a:t>
            </a:r>
            <a:r>
              <a:rPr lang="en-US" sz="1700" b="0" i="1" dirty="0">
                <a:solidFill>
                  <a:srgbClr val="000000"/>
                </a:solidFill>
                <a:effectLst/>
              </a:rPr>
              <a:t>PP-Configuration</a:t>
            </a:r>
            <a:endParaRPr lang="en-US" sz="1700" b="1" i="0" dirty="0">
              <a:solidFill>
                <a:srgbClr val="000000"/>
              </a:solidFill>
              <a:effectLst/>
            </a:endParaRPr>
          </a:p>
        </p:txBody>
      </p:sp>
    </p:spTree>
    <p:extLst>
      <p:ext uri="{BB962C8B-B14F-4D97-AF65-F5344CB8AC3E}">
        <p14:creationId xmlns:p14="http://schemas.microsoft.com/office/powerpoint/2010/main" val="369273759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41</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2600" b="1" dirty="0">
                <a:solidFill>
                  <a:schemeClr val="bg1"/>
                </a:solidFill>
                <a:latin typeface="+mn-lt"/>
                <a:sym typeface="Arial" panose="020B0604020202020204" pitchFamily="34" charset="0"/>
              </a:rPr>
              <a:t>Actual Example of a Common Criteria </a:t>
            </a:r>
          </a:p>
          <a:p>
            <a:pPr eaLnBrk="1" hangingPunct="1">
              <a:spcBef>
                <a:spcPct val="0"/>
              </a:spcBef>
              <a:buSzTx/>
              <a:buFontTx/>
              <a:buNone/>
            </a:pPr>
            <a:r>
              <a:rPr lang="en-US" altLang="en-US" sz="2600" b="1" dirty="0">
                <a:solidFill>
                  <a:schemeClr val="bg1"/>
                </a:solidFill>
                <a:latin typeface="+mn-lt"/>
                <a:sym typeface="Arial" panose="020B0604020202020204" pitchFamily="34" charset="0"/>
              </a:rPr>
              <a:t>Certification Using the Concept of </a:t>
            </a:r>
          </a:p>
          <a:p>
            <a:pPr eaLnBrk="1" hangingPunct="1">
              <a:spcBef>
                <a:spcPct val="0"/>
              </a:spcBef>
              <a:buSzTx/>
              <a:buFontTx/>
              <a:buNone/>
            </a:pPr>
            <a:r>
              <a:rPr lang="en-US" altLang="en-US" sz="2600" b="1" dirty="0">
                <a:solidFill>
                  <a:schemeClr val="bg1"/>
                </a:solidFill>
                <a:latin typeface="+mn-lt"/>
                <a:sym typeface="Arial" panose="020B0604020202020204" pitchFamily="34" charset="0"/>
              </a:rPr>
              <a:t>PP-Configuration</a:t>
            </a:r>
          </a:p>
          <a:p>
            <a:pPr eaLnBrk="1" hangingPunct="1">
              <a:spcBef>
                <a:spcPct val="0"/>
              </a:spcBef>
              <a:buSzTx/>
              <a:buFontTx/>
              <a:buNone/>
            </a:pPr>
            <a:endParaRPr lang="en-US" altLang="en-US" sz="3000" dirty="0">
              <a:solidFill>
                <a:schemeClr val="bg1"/>
              </a:solidFill>
              <a:latin typeface="Arial" panose="020B0604020202020204" pitchFamily="34" charset="0"/>
              <a:sym typeface="Arial" panose="020B0604020202020204" pitchFamily="34" charset="0"/>
            </a:endParaRPr>
          </a:p>
          <a:p>
            <a:pPr eaLnBrk="1" hangingPunct="1">
              <a:spcBef>
                <a:spcPct val="0"/>
              </a:spcBef>
              <a:buSzTx/>
              <a:buFontTx/>
              <a:buNone/>
            </a:pPr>
            <a:endParaRPr lang="en-US" altLang="en-US" sz="3000" dirty="0">
              <a:solidFill>
                <a:schemeClr val="bg1"/>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41</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0" y="1133061"/>
            <a:ext cx="8959359" cy="5278438"/>
          </a:xfrm>
        </p:spPr>
        <p:txBody>
          <a:bodyPr rIns="132080"/>
          <a:lstStyle/>
          <a:p>
            <a:pPr marL="283464" indent="-283464">
              <a:spcBef>
                <a:spcPts val="0"/>
              </a:spcBef>
              <a:spcAft>
                <a:spcPts val="600"/>
              </a:spcAft>
            </a:pPr>
            <a:r>
              <a:rPr lang="en-US" sz="1800" dirty="0"/>
              <a:t>Product being certified in this case</a:t>
            </a:r>
            <a:r>
              <a:rPr lang="en-US" sz="1800" b="1" dirty="0">
                <a:solidFill>
                  <a:srgbClr val="000000"/>
                </a:solidFill>
              </a:rPr>
              <a:t> </a:t>
            </a:r>
            <a:r>
              <a:rPr lang="en-US" sz="1800" dirty="0">
                <a:solidFill>
                  <a:srgbClr val="000000"/>
                </a:solidFill>
              </a:rPr>
              <a:t>is</a:t>
            </a:r>
            <a:r>
              <a:rPr lang="en-US" sz="1800" b="1" dirty="0">
                <a:solidFill>
                  <a:srgbClr val="000000"/>
                </a:solidFill>
              </a:rPr>
              <a:t> </a:t>
            </a:r>
            <a:r>
              <a:rPr lang="en-US" sz="1800" dirty="0">
                <a:solidFill>
                  <a:srgbClr val="000000"/>
                </a:solidFill>
              </a:rPr>
              <a:t>an </a:t>
            </a:r>
            <a:r>
              <a:rPr lang="en-US" sz="1800" i="0" dirty="0">
                <a:solidFill>
                  <a:srgbClr val="000000"/>
                </a:solidFill>
                <a:effectLst/>
              </a:rPr>
              <a:t>Aruba Mobility Controller (MC) with ArubaOS 8.10. The TOE is a multi-purpose network device that includes</a:t>
            </a:r>
            <a:r>
              <a:rPr lang="en-US" sz="1800" dirty="0">
                <a:solidFill>
                  <a:srgbClr val="000000"/>
                </a:solidFill>
              </a:rPr>
              <a:t> a</a:t>
            </a:r>
            <a:r>
              <a:rPr lang="en-US" sz="1800" i="0" dirty="0">
                <a:solidFill>
                  <a:srgbClr val="000000"/>
                </a:solidFill>
                <a:effectLst/>
              </a:rPr>
              <a:t> </a:t>
            </a:r>
            <a:r>
              <a:rPr lang="en-US" sz="1800" b="1" i="0" dirty="0">
                <a:solidFill>
                  <a:srgbClr val="000000"/>
                </a:solidFill>
                <a:effectLst/>
              </a:rPr>
              <a:t>WLAN access system, </a:t>
            </a:r>
            <a:r>
              <a:rPr lang="en-US" sz="1800" i="0" dirty="0">
                <a:solidFill>
                  <a:srgbClr val="000000"/>
                </a:solidFill>
                <a:effectLst/>
              </a:rPr>
              <a:t>a</a:t>
            </a:r>
            <a:r>
              <a:rPr lang="en-US" sz="1800" b="1" i="0" dirty="0">
                <a:solidFill>
                  <a:srgbClr val="000000"/>
                </a:solidFill>
                <a:effectLst/>
              </a:rPr>
              <a:t> stateful traffic filter firewall and VPN gateway capabilities</a:t>
            </a:r>
          </a:p>
          <a:p>
            <a:pPr marL="283464" indent="-283464">
              <a:spcBef>
                <a:spcPts val="0"/>
              </a:spcBef>
              <a:spcAft>
                <a:spcPts val="600"/>
              </a:spcAft>
            </a:pPr>
            <a:r>
              <a:rPr lang="en-US" sz="1800" b="0" i="0" dirty="0">
                <a:solidFill>
                  <a:srgbClr val="000000"/>
                </a:solidFill>
                <a:effectLst/>
              </a:rPr>
              <a:t>The Aruba Mobility Controller platform serves as a gateway between wired and wireless networks and provides command and control over Aruba Access Points (APs) within an Aruba dependent wireless network</a:t>
            </a:r>
          </a:p>
          <a:p>
            <a:pPr marL="283464" indent="-283464">
              <a:spcBef>
                <a:spcPts val="0"/>
              </a:spcBef>
              <a:spcAft>
                <a:spcPts val="600"/>
              </a:spcAft>
            </a:pPr>
            <a:r>
              <a:rPr lang="en-US" sz="1800" b="0" i="0" dirty="0">
                <a:solidFill>
                  <a:srgbClr val="000000"/>
                </a:solidFill>
                <a:effectLst/>
              </a:rPr>
              <a:t>The Aruba Mobility Controllers (MCs) and Aruba Virtual Mobility Controllers (VMCs) are wireless switch hardware and virtual appliances that provide a wide range of security services and features including wireless and wired network mobility, security, centralized management, auditing, authentication, secure remote access, self-verification of integrity and operation, stateful traffic filtering and VPN gateway functionality</a:t>
            </a:r>
          </a:p>
          <a:p>
            <a:pPr marL="283464" indent="-283464">
              <a:spcBef>
                <a:spcPts val="0"/>
              </a:spcBef>
              <a:spcAft>
                <a:spcPts val="600"/>
              </a:spcAft>
            </a:pPr>
            <a:r>
              <a:rPr lang="en-US" sz="1800" b="0" i="0" dirty="0">
                <a:solidFill>
                  <a:srgbClr val="000000"/>
                </a:solidFill>
                <a:effectLst/>
              </a:rPr>
              <a:t>The ArubaOS is a suite of mobility applications that runs on all Aruba controllers and allows administrators to configure and manage the wireless and mobile user environment. The TOE is generally deployed in a configuration consisting of one or more Aruba mobility controllers (MC and/or VMC) and multiple Aruba wireless APs</a:t>
            </a:r>
            <a:endParaRPr lang="en-US" sz="1800" dirty="0">
              <a:effectLst/>
            </a:endParaRPr>
          </a:p>
          <a:p>
            <a:pPr marL="0" indent="0">
              <a:spcBef>
                <a:spcPts val="0"/>
              </a:spcBef>
              <a:spcAft>
                <a:spcPts val="600"/>
              </a:spcAft>
            </a:pPr>
            <a:endParaRPr lang="en-US" sz="2000" b="1" i="0" dirty="0">
              <a:solidFill>
                <a:srgbClr val="000000"/>
              </a:solidFill>
              <a:effectLst/>
            </a:endParaRPr>
          </a:p>
          <a:p>
            <a:pPr marL="0" indent="0">
              <a:spcBef>
                <a:spcPts val="0"/>
              </a:spcBef>
              <a:spcAft>
                <a:spcPts val="600"/>
              </a:spcAft>
            </a:pPr>
            <a:endParaRPr lang="en-US" sz="2000" b="1" i="0" dirty="0">
              <a:solidFill>
                <a:srgbClr val="000000"/>
              </a:solidFill>
              <a:effectLst/>
            </a:endParaRPr>
          </a:p>
        </p:txBody>
      </p:sp>
      <p:sp>
        <p:nvSpPr>
          <p:cNvPr id="3" name="Rectangle 1">
            <a:extLst>
              <a:ext uri="{FF2B5EF4-FFF2-40B4-BE49-F238E27FC236}">
                <a16:creationId xmlns:a16="http://schemas.microsoft.com/office/drawing/2014/main" id="{2EA372BB-EF8E-380F-722C-950CAF68FA20}"/>
              </a:ext>
            </a:extLst>
          </p:cNvPr>
          <p:cNvSpPr>
            <a:spLocks noChangeArrowheads="1"/>
          </p:cNvSpPr>
          <p:nvPr/>
        </p:nvSpPr>
        <p:spPr bwMode="auto">
          <a:xfrm>
            <a:off x="2476500" y="5186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593B47DB-10F5-AA2B-A4B8-19CEA11260C1}"/>
              </a:ext>
            </a:extLst>
          </p:cNvPr>
          <p:cNvSpPr>
            <a:spLocks noChangeArrowheads="1"/>
          </p:cNvSpPr>
          <p:nvPr/>
        </p:nvSpPr>
        <p:spPr bwMode="auto">
          <a:xfrm>
            <a:off x="2781300" y="4324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id="{F2585E9E-5FC9-23C2-11DF-9235E23D8625}"/>
              </a:ext>
            </a:extLst>
          </p:cNvPr>
          <p:cNvSpPr>
            <a:spLocks noChangeArrowheads="1"/>
          </p:cNvSpPr>
          <p:nvPr/>
        </p:nvSpPr>
        <p:spPr bwMode="auto">
          <a:xfrm>
            <a:off x="2517775" y="4349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921782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42</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2600" b="1" dirty="0">
                <a:solidFill>
                  <a:schemeClr val="bg1"/>
                </a:solidFill>
                <a:latin typeface="+mn-lt"/>
                <a:sym typeface="Arial" panose="020B0604020202020204" pitchFamily="34" charset="0"/>
              </a:rPr>
              <a:t>Actual Example of a Common Criteria </a:t>
            </a:r>
          </a:p>
          <a:p>
            <a:pPr eaLnBrk="1" hangingPunct="1">
              <a:spcBef>
                <a:spcPct val="0"/>
              </a:spcBef>
              <a:buSzTx/>
              <a:buFontTx/>
              <a:buNone/>
            </a:pPr>
            <a:r>
              <a:rPr lang="en-US" altLang="en-US" sz="2600" b="1" dirty="0">
                <a:solidFill>
                  <a:schemeClr val="bg1"/>
                </a:solidFill>
                <a:latin typeface="+mn-lt"/>
                <a:sym typeface="Arial" panose="020B0604020202020204" pitchFamily="34" charset="0"/>
              </a:rPr>
              <a:t>Certification Using the Concept of PP-Configuration</a:t>
            </a:r>
          </a:p>
          <a:p>
            <a:pPr eaLnBrk="1" hangingPunct="1">
              <a:spcBef>
                <a:spcPct val="0"/>
              </a:spcBef>
              <a:buSzTx/>
              <a:buFontTx/>
              <a:buNone/>
            </a:pPr>
            <a:endParaRPr lang="en-US" altLang="en-US" sz="3000" dirty="0">
              <a:solidFill>
                <a:schemeClr val="bg1"/>
              </a:solidFill>
              <a:latin typeface="Arial" panose="020B0604020202020204" pitchFamily="34" charset="0"/>
              <a:sym typeface="Arial" panose="020B0604020202020204" pitchFamily="34" charset="0"/>
            </a:endParaRPr>
          </a:p>
          <a:p>
            <a:pPr eaLnBrk="1" hangingPunct="1">
              <a:spcBef>
                <a:spcPct val="0"/>
              </a:spcBef>
              <a:buSzTx/>
              <a:buFontTx/>
              <a:buNone/>
            </a:pPr>
            <a:endParaRPr lang="en-US" altLang="en-US" sz="3000" dirty="0">
              <a:solidFill>
                <a:schemeClr val="bg1"/>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42</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0" y="1133061"/>
            <a:ext cx="8959359" cy="5278438"/>
          </a:xfrm>
        </p:spPr>
        <p:txBody>
          <a:bodyPr rIns="132080"/>
          <a:lstStyle/>
          <a:p>
            <a:pPr marL="0" indent="0">
              <a:spcBef>
                <a:spcPts val="0"/>
              </a:spcBef>
              <a:spcAft>
                <a:spcPts val="0"/>
              </a:spcAft>
            </a:pPr>
            <a:r>
              <a:rPr lang="en-US" sz="2000" b="1" i="0" u="sng" dirty="0">
                <a:solidFill>
                  <a:srgbClr val="000000"/>
                </a:solidFill>
                <a:effectLst/>
                <a:latin typeface="Times" panose="02020603050405020304" pitchFamily="18" charset="0"/>
              </a:rPr>
              <a:t>COMPLIANCE CLAIMS</a:t>
            </a:r>
          </a:p>
          <a:p>
            <a:pPr marL="0" indent="0">
              <a:spcBef>
                <a:spcPts val="0"/>
              </a:spcBef>
              <a:spcAft>
                <a:spcPts val="600"/>
              </a:spcAft>
            </a:pPr>
            <a:r>
              <a:rPr lang="en-US" sz="1800" b="0" i="0" dirty="0">
                <a:solidFill>
                  <a:srgbClr val="000000"/>
                </a:solidFill>
                <a:effectLst/>
              </a:rPr>
              <a:t>This TOE is conformant to the following CC specifications:</a:t>
            </a:r>
          </a:p>
          <a:p>
            <a:pPr marL="285750" indent="-285750">
              <a:spcBef>
                <a:spcPts val="0"/>
              </a:spcBef>
              <a:spcAft>
                <a:spcPts val="600"/>
              </a:spcAft>
              <a:buFont typeface="Arial" panose="020B0604020202020204" pitchFamily="34" charset="0"/>
              <a:buChar char="•"/>
            </a:pPr>
            <a:r>
              <a:rPr lang="en-US" sz="1600" b="0" i="0" dirty="0">
                <a:solidFill>
                  <a:srgbClr val="000000"/>
                </a:solidFill>
                <a:effectLst/>
              </a:rPr>
              <a:t>Common Criteria for Information Technology Security Evaluation Part 2: Security functional components, Version 3.1, Revision 5, April 2017</a:t>
            </a:r>
          </a:p>
          <a:p>
            <a:pPr marL="566928" lvl="1" indent="-285750">
              <a:spcBef>
                <a:spcPts val="0"/>
              </a:spcBef>
              <a:spcAft>
                <a:spcPts val="600"/>
              </a:spcAft>
              <a:buFont typeface="Arial" panose="020B0604020202020204" pitchFamily="34" charset="0"/>
              <a:buChar char="•"/>
            </a:pPr>
            <a:r>
              <a:rPr lang="en-US" sz="1600" b="0" i="0" dirty="0">
                <a:solidFill>
                  <a:srgbClr val="000000"/>
                </a:solidFill>
                <a:effectLst/>
              </a:rPr>
              <a:t>Part 2 Extended</a:t>
            </a:r>
          </a:p>
          <a:p>
            <a:pPr marL="285750" indent="-285750">
              <a:spcBef>
                <a:spcPts val="0"/>
              </a:spcBef>
              <a:spcAft>
                <a:spcPts val="600"/>
              </a:spcAft>
              <a:buFont typeface="Arial" panose="020B0604020202020204" pitchFamily="34" charset="0"/>
              <a:buChar char="•"/>
            </a:pPr>
            <a:r>
              <a:rPr lang="en-US" sz="1600" b="0" i="0" dirty="0">
                <a:solidFill>
                  <a:srgbClr val="000000"/>
                </a:solidFill>
                <a:effectLst/>
              </a:rPr>
              <a:t>Common Criteria for Information Technology Security Evaluation Part 3: Security assurance components, Version 3.1, Revision 5, April 2017</a:t>
            </a:r>
          </a:p>
          <a:p>
            <a:pPr marL="566928" indent="-285750">
              <a:spcBef>
                <a:spcPts val="0"/>
              </a:spcBef>
              <a:spcAft>
                <a:spcPts val="600"/>
              </a:spcAft>
              <a:buFont typeface="Arial" panose="020B0604020202020204" pitchFamily="34" charset="0"/>
              <a:buChar char="•"/>
            </a:pPr>
            <a:r>
              <a:rPr lang="en-US" sz="1600" b="0" i="0" dirty="0">
                <a:solidFill>
                  <a:srgbClr val="000000"/>
                </a:solidFill>
                <a:effectLst/>
              </a:rPr>
              <a:t>Part 3 Conformant</a:t>
            </a:r>
          </a:p>
          <a:p>
            <a:pPr marL="285750" indent="-285750">
              <a:spcBef>
                <a:spcPts val="0"/>
              </a:spcBef>
              <a:spcAft>
                <a:spcPts val="600"/>
              </a:spcAft>
              <a:buFont typeface="Arial" panose="020B0604020202020204" pitchFamily="34" charset="0"/>
              <a:buChar char="•"/>
            </a:pPr>
            <a:r>
              <a:rPr lang="en-US" sz="1600" b="0" i="0" dirty="0">
                <a:solidFill>
                  <a:srgbClr val="000000"/>
                </a:solidFill>
                <a:effectLst/>
              </a:rPr>
              <a:t>Package Claims:</a:t>
            </a:r>
          </a:p>
          <a:p>
            <a:pPr marL="566928" indent="-285750">
              <a:spcBef>
                <a:spcPts val="0"/>
              </a:spcBef>
              <a:spcAft>
                <a:spcPts val="600"/>
              </a:spcAft>
              <a:buFont typeface="Arial" panose="020B0604020202020204" pitchFamily="34" charset="0"/>
              <a:buChar char="•"/>
            </a:pPr>
            <a:r>
              <a:rPr lang="en-US" sz="1600" b="1" i="0" dirty="0">
                <a:solidFill>
                  <a:srgbClr val="000000"/>
                </a:solidFill>
                <a:effectLst/>
              </a:rPr>
              <a:t>PP-Configuration</a:t>
            </a:r>
            <a:r>
              <a:rPr lang="en-US" sz="1600" i="0" dirty="0">
                <a:solidFill>
                  <a:srgbClr val="000000"/>
                </a:solidFill>
                <a:effectLst/>
              </a:rPr>
              <a:t> for Network Devices, Wireless Local Area Network (WLAN) Access Systems, Stateful Traffic Filter Firewalls, and Virtual Private Network (VPN) Gateways, 2022-06-16.(CFG_NDcPP-WLANAS-FW-VPNGW_V1.0)</a:t>
            </a:r>
          </a:p>
          <a:p>
            <a:pPr marL="566928" indent="-285750">
              <a:spcBef>
                <a:spcPts val="0"/>
              </a:spcBef>
              <a:spcAft>
                <a:spcPts val="600"/>
              </a:spcAft>
              <a:buFont typeface="Arial" panose="020B0604020202020204" pitchFamily="34" charset="0"/>
              <a:buChar char="•"/>
            </a:pPr>
            <a:r>
              <a:rPr lang="en-US" sz="1600" b="1" i="0" dirty="0">
                <a:solidFill>
                  <a:srgbClr val="000000"/>
                </a:solidFill>
                <a:effectLst/>
              </a:rPr>
              <a:t>Base-PP</a:t>
            </a:r>
            <a:r>
              <a:rPr lang="en-US" sz="1600" i="0" dirty="0">
                <a:solidFill>
                  <a:srgbClr val="000000"/>
                </a:solidFill>
                <a:effectLst/>
              </a:rPr>
              <a:t>: collaborative Protection Profile for Network Devices, Version 2.2e(CPP_ND_V2.2E)</a:t>
            </a:r>
          </a:p>
          <a:p>
            <a:pPr marL="566928" indent="-285750">
              <a:spcBef>
                <a:spcPts val="0"/>
              </a:spcBef>
              <a:spcAft>
                <a:spcPts val="600"/>
              </a:spcAft>
              <a:buFont typeface="Arial" panose="020B0604020202020204" pitchFamily="34" charset="0"/>
              <a:buChar char="•"/>
            </a:pPr>
            <a:r>
              <a:rPr lang="en-US" sz="1600" b="1" i="0" dirty="0">
                <a:solidFill>
                  <a:srgbClr val="000000"/>
                </a:solidFill>
                <a:effectLst/>
              </a:rPr>
              <a:t>PP-Module</a:t>
            </a:r>
            <a:r>
              <a:rPr lang="en-US" sz="1600" i="0" dirty="0">
                <a:solidFill>
                  <a:srgbClr val="000000"/>
                </a:solidFill>
                <a:effectLst/>
              </a:rPr>
              <a:t>: PP-Module for Wireless Local Area Network (WLAN) Access System, Version 1.0 (MOD_WLAN_AS_V1.0)</a:t>
            </a:r>
          </a:p>
          <a:p>
            <a:pPr marL="566928" indent="-285750">
              <a:spcBef>
                <a:spcPts val="0"/>
              </a:spcBef>
              <a:spcAft>
                <a:spcPts val="600"/>
              </a:spcAft>
              <a:buFont typeface="Arial" panose="020B0604020202020204" pitchFamily="34" charset="0"/>
              <a:buChar char="•"/>
            </a:pPr>
            <a:r>
              <a:rPr lang="en-US" sz="1600" b="1" i="0" dirty="0">
                <a:solidFill>
                  <a:srgbClr val="000000"/>
                </a:solidFill>
                <a:effectLst/>
              </a:rPr>
              <a:t>PP-Module</a:t>
            </a:r>
            <a:r>
              <a:rPr lang="en-US" sz="1600" i="0" dirty="0">
                <a:solidFill>
                  <a:srgbClr val="000000"/>
                </a:solidFill>
                <a:effectLst/>
              </a:rPr>
              <a:t>: PP-Module for Stateful Traffic Filter Firewalls, Version 1.4 + Errata20200625 (MOD_CPP_FW_V1.4E)▪ </a:t>
            </a:r>
          </a:p>
          <a:p>
            <a:pPr marL="566928" indent="-285750">
              <a:spcBef>
                <a:spcPts val="0"/>
              </a:spcBef>
              <a:spcAft>
                <a:spcPts val="600"/>
              </a:spcAft>
              <a:buFont typeface="Arial" panose="020B0604020202020204" pitchFamily="34" charset="0"/>
              <a:buChar char="•"/>
            </a:pPr>
            <a:r>
              <a:rPr lang="en-US" sz="1600" b="1" i="0" dirty="0">
                <a:solidFill>
                  <a:srgbClr val="000000"/>
                </a:solidFill>
                <a:effectLst/>
              </a:rPr>
              <a:t>PP-Module</a:t>
            </a:r>
            <a:r>
              <a:rPr lang="en-US" sz="1600" i="0" dirty="0">
                <a:solidFill>
                  <a:srgbClr val="000000"/>
                </a:solidFill>
                <a:effectLst/>
              </a:rPr>
              <a:t>: PP-Module for VPN Gateways, Version 1.2 (MOD_VPNGW_V1.2)</a:t>
            </a:r>
            <a:endParaRPr lang="en-US" sz="2000" dirty="0"/>
          </a:p>
        </p:txBody>
      </p:sp>
      <p:sp>
        <p:nvSpPr>
          <p:cNvPr id="3" name="Rectangle 1">
            <a:extLst>
              <a:ext uri="{FF2B5EF4-FFF2-40B4-BE49-F238E27FC236}">
                <a16:creationId xmlns:a16="http://schemas.microsoft.com/office/drawing/2014/main" id="{2EA372BB-EF8E-380F-722C-950CAF68FA20}"/>
              </a:ext>
            </a:extLst>
          </p:cNvPr>
          <p:cNvSpPr>
            <a:spLocks noChangeArrowheads="1"/>
          </p:cNvSpPr>
          <p:nvPr/>
        </p:nvSpPr>
        <p:spPr bwMode="auto">
          <a:xfrm>
            <a:off x="2476500" y="5186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593B47DB-10F5-AA2B-A4B8-19CEA11260C1}"/>
              </a:ext>
            </a:extLst>
          </p:cNvPr>
          <p:cNvSpPr>
            <a:spLocks noChangeArrowheads="1"/>
          </p:cNvSpPr>
          <p:nvPr/>
        </p:nvSpPr>
        <p:spPr bwMode="auto">
          <a:xfrm>
            <a:off x="2781300" y="4324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994049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43</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2600" b="1" dirty="0">
                <a:solidFill>
                  <a:schemeClr val="bg1"/>
                </a:solidFill>
                <a:latin typeface="+mn-lt"/>
                <a:sym typeface="Arial" panose="020B0604020202020204" pitchFamily="34" charset="0"/>
              </a:rPr>
              <a:t>Actual Example of A Common Criteria </a:t>
            </a:r>
          </a:p>
          <a:p>
            <a:pPr eaLnBrk="1" hangingPunct="1">
              <a:spcBef>
                <a:spcPct val="0"/>
              </a:spcBef>
              <a:buSzTx/>
              <a:buFontTx/>
              <a:buNone/>
            </a:pPr>
            <a:r>
              <a:rPr lang="en-US" altLang="en-US" sz="2600" b="1" dirty="0">
                <a:solidFill>
                  <a:schemeClr val="bg1"/>
                </a:solidFill>
                <a:latin typeface="+mn-lt"/>
                <a:sym typeface="Arial" panose="020B0604020202020204" pitchFamily="34" charset="0"/>
              </a:rPr>
              <a:t>Certification Using the Concept of </a:t>
            </a:r>
          </a:p>
          <a:p>
            <a:pPr eaLnBrk="1" hangingPunct="1">
              <a:spcBef>
                <a:spcPct val="0"/>
              </a:spcBef>
              <a:buSzTx/>
              <a:buFontTx/>
              <a:buNone/>
            </a:pPr>
            <a:r>
              <a:rPr lang="en-US" altLang="en-US" sz="2600" b="1" dirty="0">
                <a:solidFill>
                  <a:schemeClr val="bg1"/>
                </a:solidFill>
                <a:latin typeface="+mn-lt"/>
                <a:sym typeface="Arial" panose="020B0604020202020204" pitchFamily="34" charset="0"/>
              </a:rPr>
              <a:t>PP-Configuration</a:t>
            </a:r>
          </a:p>
          <a:p>
            <a:pPr eaLnBrk="1" hangingPunct="1">
              <a:spcBef>
                <a:spcPct val="0"/>
              </a:spcBef>
              <a:buSzTx/>
              <a:buFontTx/>
              <a:buNone/>
            </a:pPr>
            <a:endParaRPr lang="en-US" altLang="en-US" sz="3000" dirty="0">
              <a:solidFill>
                <a:schemeClr val="bg1"/>
              </a:solidFill>
              <a:latin typeface="Arial" panose="020B0604020202020204" pitchFamily="34" charset="0"/>
              <a:sym typeface="Arial" panose="020B0604020202020204" pitchFamily="34" charset="0"/>
            </a:endParaRPr>
          </a:p>
          <a:p>
            <a:pPr eaLnBrk="1" hangingPunct="1">
              <a:spcBef>
                <a:spcPct val="0"/>
              </a:spcBef>
              <a:buSzTx/>
              <a:buFontTx/>
              <a:buNone/>
            </a:pPr>
            <a:endParaRPr lang="en-US" altLang="en-US" sz="3000" dirty="0">
              <a:solidFill>
                <a:schemeClr val="bg1"/>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43</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0" y="1133061"/>
            <a:ext cx="8959359" cy="5278438"/>
          </a:xfrm>
        </p:spPr>
        <p:txBody>
          <a:bodyPr rIns="132080"/>
          <a:lstStyle/>
          <a:p>
            <a:pPr marL="0" indent="0">
              <a:spcBef>
                <a:spcPts val="0"/>
              </a:spcBef>
              <a:spcAft>
                <a:spcPts val="600"/>
              </a:spcAft>
            </a:pPr>
            <a:r>
              <a:rPr lang="en-US" sz="2000" dirty="0"/>
              <a:t>The PP-Configuration in this case consists of the following:</a:t>
            </a:r>
          </a:p>
          <a:p>
            <a:pPr marL="694944" indent="-342900">
              <a:buFont typeface="Arial" panose="020B0604020202020204" pitchFamily="34" charset="0"/>
              <a:buChar char="•"/>
            </a:pPr>
            <a:r>
              <a:rPr lang="en-US" sz="2000" b="1" i="0" dirty="0">
                <a:solidFill>
                  <a:srgbClr val="000000"/>
                </a:solidFill>
                <a:effectLst/>
              </a:rPr>
              <a:t>Base-PP</a:t>
            </a:r>
            <a:r>
              <a:rPr lang="en-US" sz="2000" b="0" i="0" dirty="0">
                <a:solidFill>
                  <a:srgbClr val="000000"/>
                </a:solidFill>
                <a:effectLst/>
              </a:rPr>
              <a:t>: collaborative Protection Profile for Network Devices, Version 2.2e</a:t>
            </a:r>
          </a:p>
          <a:p>
            <a:pPr marL="694944" indent="-342900">
              <a:buFont typeface="Arial" panose="020B0604020202020204" pitchFamily="34" charset="0"/>
              <a:buChar char="•"/>
            </a:pPr>
            <a:r>
              <a:rPr lang="en-US" sz="2000" b="1" dirty="0">
                <a:solidFill>
                  <a:srgbClr val="000000"/>
                </a:solidFill>
              </a:rPr>
              <a:t>PP-Modules</a:t>
            </a:r>
            <a:r>
              <a:rPr lang="en-US" sz="2000" dirty="0">
                <a:solidFill>
                  <a:srgbClr val="000000"/>
                </a:solidFill>
              </a:rPr>
              <a:t>:</a:t>
            </a:r>
            <a:endParaRPr lang="en-US" sz="2000" b="0" i="0" dirty="0">
              <a:solidFill>
                <a:srgbClr val="000000"/>
              </a:solidFill>
              <a:effectLst/>
            </a:endParaRPr>
          </a:p>
          <a:p>
            <a:pPr marL="1042416" indent="-342900">
              <a:buFont typeface="Arial" panose="020B0604020202020204" pitchFamily="34" charset="0"/>
              <a:buChar char="•"/>
            </a:pPr>
            <a:r>
              <a:rPr lang="en-US" sz="2000" b="1" i="0" dirty="0">
                <a:solidFill>
                  <a:srgbClr val="000000"/>
                </a:solidFill>
                <a:effectLst/>
              </a:rPr>
              <a:t>PP-Module</a:t>
            </a:r>
            <a:r>
              <a:rPr lang="en-US" sz="2000" b="0" i="0" dirty="0">
                <a:solidFill>
                  <a:srgbClr val="000000"/>
                </a:solidFill>
                <a:effectLst/>
              </a:rPr>
              <a:t>: PP-Module for Wireless Local Area Network (WLAN) Access System, Version 1.0 (MOD_WLAN_AS_V1.0)</a:t>
            </a:r>
          </a:p>
          <a:p>
            <a:pPr marL="1042416" indent="-342900">
              <a:buFont typeface="Arial" panose="020B0604020202020204" pitchFamily="34" charset="0"/>
              <a:buChar char="•"/>
            </a:pPr>
            <a:r>
              <a:rPr lang="en-US" sz="2000" b="1" i="0" dirty="0">
                <a:solidFill>
                  <a:srgbClr val="000000"/>
                </a:solidFill>
                <a:effectLst/>
              </a:rPr>
              <a:t>PP-Module</a:t>
            </a:r>
            <a:r>
              <a:rPr lang="en-US" sz="2000" b="0" i="0" dirty="0">
                <a:solidFill>
                  <a:srgbClr val="000000"/>
                </a:solidFill>
                <a:effectLst/>
              </a:rPr>
              <a:t>: PP-Module for Stateful Traffic Filter Firewalls, Version 1.4 + Errata20200625 (MOD_CPP_FW_V1.4E)</a:t>
            </a:r>
          </a:p>
          <a:p>
            <a:pPr marL="1042416" indent="-342900">
              <a:buFont typeface="Arial" panose="020B0604020202020204" pitchFamily="34" charset="0"/>
              <a:buChar char="•"/>
            </a:pPr>
            <a:r>
              <a:rPr lang="en-US" sz="2000" b="1" i="0" dirty="0">
                <a:solidFill>
                  <a:srgbClr val="000000"/>
                </a:solidFill>
                <a:effectLst/>
              </a:rPr>
              <a:t>PP-Module</a:t>
            </a:r>
            <a:r>
              <a:rPr lang="en-US" sz="2000" b="0" i="0" dirty="0">
                <a:solidFill>
                  <a:srgbClr val="000000"/>
                </a:solidFill>
                <a:effectLst/>
              </a:rPr>
              <a:t>: PP-Module for VPN Gateways, Version 1.2 (MOD_VPNGW_V1.2</a:t>
            </a:r>
            <a:endParaRPr lang="en-US" sz="2000" dirty="0"/>
          </a:p>
        </p:txBody>
      </p:sp>
      <p:sp>
        <p:nvSpPr>
          <p:cNvPr id="3" name="Rectangle 1">
            <a:extLst>
              <a:ext uri="{FF2B5EF4-FFF2-40B4-BE49-F238E27FC236}">
                <a16:creationId xmlns:a16="http://schemas.microsoft.com/office/drawing/2014/main" id="{2EA372BB-EF8E-380F-722C-950CAF68FA20}"/>
              </a:ext>
            </a:extLst>
          </p:cNvPr>
          <p:cNvSpPr>
            <a:spLocks noChangeArrowheads="1"/>
          </p:cNvSpPr>
          <p:nvPr/>
        </p:nvSpPr>
        <p:spPr bwMode="auto">
          <a:xfrm>
            <a:off x="2476500" y="5186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0267805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90E55-8535-9A08-F1B1-F0732F02443D}"/>
            </a:ext>
          </a:extLst>
        </p:cNvPr>
        <p:cNvGrpSpPr/>
        <p:nvPr/>
      </p:nvGrpSpPr>
      <p:grpSpPr>
        <a:xfrm>
          <a:off x="0" y="0"/>
          <a:ext cx="0" cy="0"/>
          <a:chOff x="0" y="0"/>
          <a:chExt cx="0" cy="0"/>
        </a:xfrm>
      </p:grpSpPr>
      <p:sp>
        <p:nvSpPr>
          <p:cNvPr id="4098" name="Slide Number Placeholder 3">
            <a:extLst>
              <a:ext uri="{FF2B5EF4-FFF2-40B4-BE49-F238E27FC236}">
                <a16:creationId xmlns:a16="http://schemas.microsoft.com/office/drawing/2014/main" id="{AD00C829-4543-B7E4-D35F-AC9CF53155C7}"/>
              </a:ext>
            </a:extLst>
          </p:cNvPr>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44</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a:extLst>
              <a:ext uri="{FF2B5EF4-FFF2-40B4-BE49-F238E27FC236}">
                <a16:creationId xmlns:a16="http://schemas.microsoft.com/office/drawing/2014/main" id="{C2DB261E-1E00-A5DD-7962-2FB2F467902F}"/>
              </a:ext>
            </a:extLst>
          </p:cNvPr>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a:extLst>
              <a:ext uri="{FF2B5EF4-FFF2-40B4-BE49-F238E27FC236}">
                <a16:creationId xmlns:a16="http://schemas.microsoft.com/office/drawing/2014/main" id="{49ECF541-4031-E4A2-DED1-B43DB34CE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a:extLst>
              <a:ext uri="{FF2B5EF4-FFF2-40B4-BE49-F238E27FC236}">
                <a16:creationId xmlns:a16="http://schemas.microsoft.com/office/drawing/2014/main" id="{3153ECF2-E25F-14DC-EDFB-14AAEC879EFD}"/>
              </a:ext>
            </a:extLst>
          </p:cNvPr>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a:extLst>
              <a:ext uri="{FF2B5EF4-FFF2-40B4-BE49-F238E27FC236}">
                <a16:creationId xmlns:a16="http://schemas.microsoft.com/office/drawing/2014/main" id="{EC8D21A5-AD31-2473-08BE-90A062ED8073}"/>
              </a:ext>
            </a:extLst>
          </p:cNvPr>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a:extLst>
              <a:ext uri="{FF2B5EF4-FFF2-40B4-BE49-F238E27FC236}">
                <a16:creationId xmlns:a16="http://schemas.microsoft.com/office/drawing/2014/main" id="{BD4E31AF-04AA-618C-34A1-88CB73AFCC3C}"/>
              </a:ext>
            </a:extLst>
          </p:cNvPr>
          <p:cNvSpPr>
            <a:spLocks noGrp="1" noChangeArrowheads="1"/>
          </p:cNvSpPr>
          <p:nvPr>
            <p:ph type="title"/>
          </p:nvPr>
        </p:nvSpPr>
        <p:spPr>
          <a:xfrm>
            <a:off x="60782" y="63500"/>
            <a:ext cx="7978317" cy="1016000"/>
          </a:xfrm>
        </p:spPr>
        <p:txBody>
          <a:bodyPr rIns="132080"/>
          <a:lstStyle/>
          <a:p>
            <a:pPr eaLnBrk="1" hangingPunct="1"/>
            <a:r>
              <a:rPr lang="fr-FR" b="1" dirty="0">
                <a:solidFill>
                  <a:schemeClr val="bg1"/>
                </a:solidFill>
              </a:rPr>
              <a:t>Digital Thread for Additive Manufacturing</a:t>
            </a:r>
            <a:endParaRPr lang="en-US" altLang="en-US" b="1" dirty="0">
              <a:solidFill>
                <a:schemeClr val="bg1"/>
              </a:solidFill>
            </a:endParaRPr>
          </a:p>
        </p:txBody>
      </p:sp>
      <p:sp>
        <p:nvSpPr>
          <p:cNvPr id="4104" name="Text Box 6">
            <a:extLst>
              <a:ext uri="{FF2B5EF4-FFF2-40B4-BE49-F238E27FC236}">
                <a16:creationId xmlns:a16="http://schemas.microsoft.com/office/drawing/2014/main" id="{D9120945-8FB2-048A-053E-E41AE67255FD}"/>
              </a:ext>
            </a:extLst>
          </p:cNvPr>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44</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a:extLst>
              <a:ext uri="{FF2B5EF4-FFF2-40B4-BE49-F238E27FC236}">
                <a16:creationId xmlns:a16="http://schemas.microsoft.com/office/drawing/2014/main" id="{96625E3F-F60F-D393-A659-9C0C5C498E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82" y="1234056"/>
            <a:ext cx="9007018" cy="5350894"/>
          </a:xfrm>
          <a:prstGeom prst="rect">
            <a:avLst/>
          </a:prstGeom>
        </p:spPr>
      </p:pic>
    </p:spTree>
    <p:extLst>
      <p:ext uri="{BB962C8B-B14F-4D97-AF65-F5344CB8AC3E}">
        <p14:creationId xmlns:p14="http://schemas.microsoft.com/office/powerpoint/2010/main" val="202735405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45</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23949"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2600" b="1" dirty="0">
                <a:solidFill>
                  <a:schemeClr val="bg1"/>
                </a:solidFill>
                <a:latin typeface="+mn-lt"/>
                <a:sym typeface="Arial" panose="020B0604020202020204" pitchFamily="34" charset="0"/>
              </a:rPr>
              <a:t>How Could PP-Configurations Be Applied to The Digital Thread  for Additive Manufacturing</a:t>
            </a:r>
          </a:p>
          <a:p>
            <a:pPr eaLnBrk="1" hangingPunct="1">
              <a:spcBef>
                <a:spcPct val="0"/>
              </a:spcBef>
              <a:buSzTx/>
              <a:buFontTx/>
              <a:buNone/>
            </a:pPr>
            <a:r>
              <a:rPr lang="en-US" altLang="en-US" sz="2600" b="1" dirty="0">
                <a:solidFill>
                  <a:schemeClr val="bg1"/>
                </a:solidFill>
                <a:latin typeface="+mn-lt"/>
                <a:sym typeface="Arial" panose="020B0604020202020204" pitchFamily="34" charset="0"/>
              </a:rPr>
              <a:t>for Additive Manufacturing?</a:t>
            </a:r>
          </a:p>
          <a:p>
            <a:pPr eaLnBrk="1" hangingPunct="1">
              <a:spcBef>
                <a:spcPct val="0"/>
              </a:spcBef>
              <a:buSzTx/>
              <a:buFontTx/>
              <a:buNone/>
            </a:pPr>
            <a:endParaRPr lang="en-US" altLang="en-US" sz="3000" dirty="0">
              <a:solidFill>
                <a:schemeClr val="bg1"/>
              </a:solidFill>
              <a:latin typeface="Arial" panose="020B0604020202020204" pitchFamily="34" charset="0"/>
              <a:sym typeface="Arial" panose="020B0604020202020204" pitchFamily="34" charset="0"/>
            </a:endParaRPr>
          </a:p>
          <a:p>
            <a:pPr eaLnBrk="1" hangingPunct="1">
              <a:spcBef>
                <a:spcPct val="0"/>
              </a:spcBef>
              <a:buSzTx/>
              <a:buFontTx/>
              <a:buNone/>
            </a:pPr>
            <a:endParaRPr lang="en-US" altLang="en-US" sz="3000" dirty="0">
              <a:solidFill>
                <a:schemeClr val="bg1"/>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45</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0" y="1133061"/>
            <a:ext cx="8959359" cy="5278438"/>
          </a:xfrm>
        </p:spPr>
        <p:txBody>
          <a:bodyPr rIns="132080"/>
          <a:lstStyle/>
          <a:p>
            <a:pPr marL="0" indent="0">
              <a:spcBef>
                <a:spcPts val="0"/>
              </a:spcBef>
              <a:spcAft>
                <a:spcPts val="600"/>
              </a:spcAft>
              <a:buNone/>
            </a:pPr>
            <a:r>
              <a:rPr lang="en-US" sz="1800" dirty="0">
                <a:effectLst/>
              </a:rPr>
              <a:t>Here is a possible scenario for certifying the Digital Thread:</a:t>
            </a:r>
          </a:p>
          <a:p>
            <a:pPr marL="342900" indent="-342900">
              <a:spcBef>
                <a:spcPts val="0"/>
              </a:spcBef>
              <a:spcAft>
                <a:spcPts val="600"/>
              </a:spcAft>
              <a:buFont typeface="+mj-lt"/>
              <a:buAutoNum type="arabicPeriod"/>
            </a:pPr>
            <a:r>
              <a:rPr lang="en-US" sz="1800" dirty="0">
                <a:effectLst/>
              </a:rPr>
              <a:t>Create a Protection Profile based on the Hardcopy Device collaborative PP (</a:t>
            </a:r>
            <a:r>
              <a:rPr lang="en-US" sz="1800" dirty="0"/>
              <a:t>HCD </a:t>
            </a:r>
            <a:r>
              <a:rPr lang="en-US" sz="1800" dirty="0">
                <a:effectLst/>
              </a:rPr>
              <a:t>cPP) for a 3-D Printer, since </a:t>
            </a:r>
            <a:r>
              <a:rPr lang="en-US" sz="1800" dirty="0"/>
              <a:t>a 3-D Printer is essentially an HCD that prints 3-D objects rather than paper.</a:t>
            </a:r>
          </a:p>
          <a:p>
            <a:pPr marL="342900" indent="-342900">
              <a:spcBef>
                <a:spcPts val="0"/>
              </a:spcBef>
              <a:spcAft>
                <a:spcPts val="600"/>
              </a:spcAft>
              <a:buFont typeface="+mj-lt"/>
              <a:buAutoNum type="arabicPeriod"/>
            </a:pPr>
            <a:r>
              <a:rPr lang="en-US" sz="1800" dirty="0"/>
              <a:t>Create a </a:t>
            </a:r>
            <a:r>
              <a:rPr lang="en-US" sz="1800" b="1" dirty="0"/>
              <a:t>PP-Module</a:t>
            </a:r>
            <a:r>
              <a:rPr lang="en-US" sz="1800" dirty="0"/>
              <a:t> for the following:</a:t>
            </a:r>
          </a:p>
          <a:p>
            <a:pPr marL="694944" indent="-342900">
              <a:spcBef>
                <a:spcPts val="0"/>
              </a:spcBef>
              <a:spcAft>
                <a:spcPts val="1200"/>
              </a:spcAft>
              <a:buFont typeface="Arial" panose="020B0604020202020204" pitchFamily="34" charset="0"/>
              <a:buChar char="•"/>
            </a:pPr>
            <a:r>
              <a:rPr lang="en-US" sz="1800" dirty="0"/>
              <a:t>IT System containing the CAD files, modeling and simulations</a:t>
            </a:r>
          </a:p>
          <a:p>
            <a:pPr marL="0" indent="0">
              <a:spcBef>
                <a:spcPts val="0"/>
              </a:spcBef>
              <a:spcAft>
                <a:spcPts val="600"/>
              </a:spcAft>
            </a:pPr>
            <a:r>
              <a:rPr lang="en-US" sz="1800" dirty="0"/>
              <a:t>Then you can create the following </a:t>
            </a:r>
            <a:r>
              <a:rPr lang="en-US" sz="1800" b="1" dirty="0"/>
              <a:t>PP-Configuration</a:t>
            </a:r>
            <a:r>
              <a:rPr lang="en-US" sz="1800" dirty="0"/>
              <a:t>: </a:t>
            </a:r>
          </a:p>
          <a:p>
            <a:pPr marL="694944" indent="-342900">
              <a:spcBef>
                <a:spcPts val="0"/>
              </a:spcBef>
              <a:spcAft>
                <a:spcPts val="600"/>
              </a:spcAft>
              <a:buFont typeface="Arial" panose="020B0604020202020204" pitchFamily="34" charset="0"/>
              <a:buChar char="•"/>
            </a:pPr>
            <a:r>
              <a:rPr lang="en-US" sz="1800" b="1" i="0" dirty="0">
                <a:solidFill>
                  <a:srgbClr val="000000"/>
                </a:solidFill>
                <a:effectLst/>
              </a:rPr>
              <a:t>Base-PP</a:t>
            </a:r>
            <a:r>
              <a:rPr lang="en-US" sz="1800" b="0" i="0" dirty="0">
                <a:solidFill>
                  <a:srgbClr val="000000"/>
                </a:solidFill>
                <a:effectLst/>
              </a:rPr>
              <a:t>: 3D Printer Protection Profile </a:t>
            </a:r>
          </a:p>
          <a:p>
            <a:pPr marL="694944" indent="-342900">
              <a:spcBef>
                <a:spcPts val="0"/>
              </a:spcBef>
              <a:spcAft>
                <a:spcPts val="1200"/>
              </a:spcAft>
              <a:buFont typeface="Arial" panose="020B0604020202020204" pitchFamily="34" charset="0"/>
              <a:buChar char="•"/>
            </a:pPr>
            <a:r>
              <a:rPr lang="en-US" sz="1800" b="1" i="0" dirty="0">
                <a:solidFill>
                  <a:srgbClr val="000000"/>
                </a:solidFill>
                <a:effectLst/>
              </a:rPr>
              <a:t>PP-Module</a:t>
            </a:r>
            <a:r>
              <a:rPr lang="en-US" sz="1800" b="0" i="0" dirty="0">
                <a:solidFill>
                  <a:srgbClr val="000000"/>
                </a:solidFill>
                <a:effectLst/>
              </a:rPr>
              <a:t>: PP-Module for the </a:t>
            </a:r>
            <a:r>
              <a:rPr lang="en-US" sz="1800" dirty="0"/>
              <a:t>IT System containing the CAD files, modeling and simulations</a:t>
            </a:r>
            <a:endParaRPr lang="en-US" sz="1800" dirty="0">
              <a:effectLst/>
            </a:endParaRPr>
          </a:p>
          <a:p>
            <a:pPr marL="0" indent="0">
              <a:spcBef>
                <a:spcPts val="0"/>
              </a:spcBef>
              <a:spcAft>
                <a:spcPts val="600"/>
              </a:spcAft>
              <a:buNone/>
            </a:pPr>
            <a:r>
              <a:rPr lang="en-US" sz="1800" i="0" dirty="0">
                <a:solidFill>
                  <a:srgbClr val="000000"/>
                </a:solidFill>
                <a:effectLst/>
              </a:rPr>
              <a:t>Once the </a:t>
            </a:r>
            <a:r>
              <a:rPr lang="en-US" sz="1800" b="1" dirty="0"/>
              <a:t>PP-Configuration</a:t>
            </a:r>
            <a:r>
              <a:rPr lang="en-US" sz="1800" i="0" dirty="0">
                <a:solidFill>
                  <a:srgbClr val="000000"/>
                </a:solidFill>
                <a:effectLst/>
              </a:rPr>
              <a:t> is created you can</a:t>
            </a:r>
            <a:r>
              <a:rPr lang="en-US" sz="1800" dirty="0">
                <a:solidFill>
                  <a:srgbClr val="000000"/>
                </a:solidFill>
              </a:rPr>
              <a:t> do a Common Criteria certification on either:</a:t>
            </a:r>
          </a:p>
          <a:p>
            <a:pPr marL="342900" indent="-342900">
              <a:spcBef>
                <a:spcPts val="0"/>
              </a:spcBef>
              <a:spcAft>
                <a:spcPts val="600"/>
              </a:spcAft>
              <a:buFont typeface="Arial" panose="020B0604020202020204" pitchFamily="34" charset="0"/>
              <a:buChar char="•"/>
            </a:pPr>
            <a:r>
              <a:rPr lang="en-US" sz="1800" dirty="0">
                <a:solidFill>
                  <a:srgbClr val="000000"/>
                </a:solidFill>
              </a:rPr>
              <a:t>A 3D printer alone using just the </a:t>
            </a:r>
            <a:r>
              <a:rPr lang="en-US" sz="1800" b="1" i="0" dirty="0">
                <a:solidFill>
                  <a:srgbClr val="000000"/>
                </a:solidFill>
                <a:effectLst/>
              </a:rPr>
              <a:t>Base-PP </a:t>
            </a:r>
            <a:r>
              <a:rPr lang="en-US" sz="1800" i="0" dirty="0">
                <a:solidFill>
                  <a:srgbClr val="000000"/>
                </a:solidFill>
                <a:effectLst/>
              </a:rPr>
              <a:t>or</a:t>
            </a:r>
          </a:p>
          <a:p>
            <a:pPr marL="342900" indent="-342900">
              <a:spcBef>
                <a:spcPts val="0"/>
              </a:spcBef>
              <a:spcAft>
                <a:spcPts val="600"/>
              </a:spcAft>
              <a:buFont typeface="Arial" panose="020B0604020202020204" pitchFamily="34" charset="0"/>
              <a:buChar char="•"/>
            </a:pPr>
            <a:r>
              <a:rPr lang="en-US" sz="1800" i="0" dirty="0">
                <a:solidFill>
                  <a:srgbClr val="000000"/>
                </a:solidFill>
                <a:effectLst/>
              </a:rPr>
              <a:t>The entire digital thread using the full </a:t>
            </a:r>
            <a:r>
              <a:rPr lang="en-US" sz="1800" b="1" dirty="0"/>
              <a:t>PP-Configuration</a:t>
            </a:r>
            <a:r>
              <a:rPr lang="en-US" sz="1800" i="0" dirty="0">
                <a:solidFill>
                  <a:srgbClr val="000000"/>
                </a:solidFill>
                <a:effectLst/>
              </a:rPr>
              <a:t> </a:t>
            </a:r>
          </a:p>
          <a:p>
            <a:pPr marL="0" indent="0">
              <a:spcBef>
                <a:spcPts val="0"/>
              </a:spcBef>
              <a:spcAft>
                <a:spcPts val="600"/>
              </a:spcAft>
            </a:pPr>
            <a:endParaRPr lang="en-US" sz="2000" b="1" i="0" dirty="0">
              <a:solidFill>
                <a:srgbClr val="000000"/>
              </a:solidFill>
              <a:effectLst/>
            </a:endParaRPr>
          </a:p>
        </p:txBody>
      </p:sp>
      <p:sp>
        <p:nvSpPr>
          <p:cNvPr id="3" name="Rectangle 1">
            <a:extLst>
              <a:ext uri="{FF2B5EF4-FFF2-40B4-BE49-F238E27FC236}">
                <a16:creationId xmlns:a16="http://schemas.microsoft.com/office/drawing/2014/main" id="{2EA372BB-EF8E-380F-722C-950CAF68FA20}"/>
              </a:ext>
            </a:extLst>
          </p:cNvPr>
          <p:cNvSpPr>
            <a:spLocks noChangeArrowheads="1"/>
          </p:cNvSpPr>
          <p:nvPr/>
        </p:nvSpPr>
        <p:spPr bwMode="auto">
          <a:xfrm>
            <a:off x="2476500" y="5186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593B47DB-10F5-AA2B-A4B8-19CEA11260C1}"/>
              </a:ext>
            </a:extLst>
          </p:cNvPr>
          <p:cNvSpPr>
            <a:spLocks noChangeArrowheads="1"/>
          </p:cNvSpPr>
          <p:nvPr/>
        </p:nvSpPr>
        <p:spPr bwMode="auto">
          <a:xfrm>
            <a:off x="2781300" y="4324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id="{F2585E9E-5FC9-23C2-11DF-9235E23D8625}"/>
              </a:ext>
            </a:extLst>
          </p:cNvPr>
          <p:cNvSpPr>
            <a:spLocks noChangeArrowheads="1"/>
          </p:cNvSpPr>
          <p:nvPr/>
        </p:nvSpPr>
        <p:spPr bwMode="auto">
          <a:xfrm>
            <a:off x="2517775" y="4349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08348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46</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p:cNvSpPr>
            <a:spLocks noGrp="1" noChangeArrowheads="1"/>
          </p:cNvSpPr>
          <p:nvPr>
            <p:ph type="title"/>
          </p:nvPr>
        </p:nvSpPr>
        <p:spPr>
          <a:xfrm>
            <a:off x="12078" y="108425"/>
            <a:ext cx="8027022" cy="1016000"/>
          </a:xfrm>
        </p:spPr>
        <p:txBody>
          <a:bodyPr rIns="132080"/>
          <a:lstStyle/>
          <a:p>
            <a:pPr eaLnBrk="1" hangingPunct="1"/>
            <a:r>
              <a:rPr lang="fr-FR" sz="2800" b="1" dirty="0">
                <a:solidFill>
                  <a:schemeClr val="bg1"/>
                </a:solidFill>
              </a:rPr>
              <a:t>What Are The Next Steps?</a:t>
            </a:r>
            <a:endParaRPr lang="en-US" altLang="en-US" sz="2800" b="1" dirty="0">
              <a:solidFill>
                <a:schemeClr val="bg1"/>
              </a:solidFill>
            </a:endParaRP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46</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126999" y="1093788"/>
            <a:ext cx="9004921" cy="5491162"/>
          </a:xfrm>
        </p:spPr>
        <p:txBody>
          <a:bodyPr rIns="132080"/>
          <a:lstStyle/>
          <a:p>
            <a:pPr marL="0" indent="0" fontAlgn="ctr"/>
            <a:r>
              <a:rPr lang="en-US" sz="2000" dirty="0"/>
              <a:t>Create a 3-D Printing Technical Community (TC) to develop the applicable Base-PP and PP-Modules for the Digital Thread</a:t>
            </a:r>
          </a:p>
          <a:p>
            <a:pPr marL="285750" indent="-285750" fontAlgn="ctr">
              <a:buFont typeface="Arial" panose="020B0604020202020204" pitchFamily="34" charset="0"/>
              <a:buChar char="•"/>
            </a:pPr>
            <a:r>
              <a:rPr lang="en-US" sz="2000" dirty="0"/>
              <a:t>Determine what are the following for a 3-D printer and for the IT System</a:t>
            </a:r>
          </a:p>
          <a:p>
            <a:pPr marL="566928" lvl="2" indent="-285750" fontAlgn="ctr">
              <a:buFont typeface="Arial" panose="020B0604020202020204" pitchFamily="34" charset="0"/>
              <a:buChar char="•"/>
            </a:pPr>
            <a:r>
              <a:rPr lang="en-US" sz="2000" dirty="0"/>
              <a:t>Threats</a:t>
            </a:r>
          </a:p>
          <a:p>
            <a:pPr marL="566928" lvl="2" indent="-285750" fontAlgn="ctr">
              <a:buFont typeface="Arial" panose="020B0604020202020204" pitchFamily="34" charset="0"/>
              <a:buChar char="•"/>
            </a:pPr>
            <a:r>
              <a:rPr lang="en-US" sz="2000" dirty="0"/>
              <a:t>Key assumptions that must be upheld</a:t>
            </a:r>
          </a:p>
          <a:p>
            <a:pPr marL="566928" lvl="2" indent="-285750" fontAlgn="ctr">
              <a:buFont typeface="Arial" panose="020B0604020202020204" pitchFamily="34" charset="0"/>
              <a:buChar char="•"/>
            </a:pPr>
            <a:r>
              <a:rPr lang="en-US" sz="2000" dirty="0"/>
              <a:t>Organizational Security Policies that must be upheld</a:t>
            </a:r>
          </a:p>
          <a:p>
            <a:pPr marL="566928" lvl="2" indent="-285750" fontAlgn="ctr">
              <a:buFont typeface="Arial" panose="020B0604020202020204" pitchFamily="34" charset="0"/>
              <a:buChar char="•"/>
            </a:pPr>
            <a:r>
              <a:rPr lang="en-US" sz="2000" dirty="0"/>
              <a:t>Security Objectives</a:t>
            </a:r>
          </a:p>
          <a:p>
            <a:pPr marL="566928" lvl="2" indent="-285750" fontAlgn="ctr">
              <a:buFont typeface="Arial" panose="020B0604020202020204" pitchFamily="34" charset="0"/>
              <a:buChar char="•"/>
            </a:pPr>
            <a:r>
              <a:rPr lang="en-US" sz="2000" dirty="0"/>
              <a:t>Required Security Functional and Assurance Requirements</a:t>
            </a:r>
          </a:p>
          <a:p>
            <a:pPr fontAlgn="ctr"/>
            <a:r>
              <a:rPr lang="en-US" sz="2000" dirty="0"/>
              <a:t>Generate and obtain approval for these Protection Profiles. </a:t>
            </a:r>
          </a:p>
          <a:p>
            <a:pPr marL="285750" indent="-285750" fontAlgn="ctr">
              <a:buFont typeface="Arial" panose="020B0604020202020204" pitchFamily="34" charset="0"/>
              <a:buChar char="•"/>
            </a:pPr>
            <a:r>
              <a:rPr lang="en-US" sz="2000" dirty="0"/>
              <a:t>Recognize this will likely take a minimum of two – four years to complete</a:t>
            </a:r>
          </a:p>
          <a:p>
            <a:pPr marL="0" indent="0" fontAlgn="ctr"/>
            <a:r>
              <a:rPr lang="en-US" sz="2000" dirty="0"/>
              <a:t>Once we have the necessary PPs we can start certifying 3D Printers, or the entire Digital Thread against the PP-Configuration shown in the previous slide</a:t>
            </a:r>
          </a:p>
          <a:p>
            <a:pPr marL="39688" indent="0" fontAlgn="ctr">
              <a:spcAft>
                <a:spcPts val="0"/>
              </a:spcAft>
              <a:buNone/>
            </a:pPr>
            <a:endParaRPr lang="en-US" dirty="0"/>
          </a:p>
        </p:txBody>
      </p:sp>
    </p:spTree>
    <p:extLst>
      <p:ext uri="{BB962C8B-B14F-4D97-AF65-F5344CB8AC3E}">
        <p14:creationId xmlns:p14="http://schemas.microsoft.com/office/powerpoint/2010/main" val="379007531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47</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47</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609600" y="2946400"/>
            <a:ext cx="7772400" cy="482600"/>
          </a:xfrm>
        </p:spPr>
        <p:txBody>
          <a:bodyPr rIns="132080"/>
          <a:lstStyle/>
          <a:p>
            <a:pPr marL="39688" indent="0" algn="ctr" fontAlgn="ctr">
              <a:buNone/>
            </a:pPr>
            <a:r>
              <a:rPr lang="en-US" sz="2400" b="1" dirty="0"/>
              <a:t>BACKUP</a:t>
            </a:r>
          </a:p>
        </p:txBody>
      </p:sp>
      <p:sp>
        <p:nvSpPr>
          <p:cNvPr id="2" name="Rectangle 4">
            <a:extLst>
              <a:ext uri="{FF2B5EF4-FFF2-40B4-BE49-F238E27FC236}">
                <a16:creationId xmlns:a16="http://schemas.microsoft.com/office/drawing/2014/main" id="{ED270C18-B00B-D9B3-319A-83D9071726D1}"/>
              </a:ext>
            </a:extLst>
          </p:cNvPr>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Tree>
    <p:extLst>
      <p:ext uri="{BB962C8B-B14F-4D97-AF65-F5344CB8AC3E}">
        <p14:creationId xmlns:p14="http://schemas.microsoft.com/office/powerpoint/2010/main" val="300675248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48</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p:cNvSpPr>
            <a:spLocks noGrp="1" noChangeArrowheads="1"/>
          </p:cNvSpPr>
          <p:nvPr>
            <p:ph type="title"/>
          </p:nvPr>
        </p:nvSpPr>
        <p:spPr>
          <a:xfrm>
            <a:off x="12078" y="108425"/>
            <a:ext cx="8027022" cy="1016000"/>
          </a:xfrm>
        </p:spPr>
        <p:txBody>
          <a:bodyPr rIns="132080"/>
          <a:lstStyle/>
          <a:p>
            <a:pPr eaLnBrk="1" hangingPunct="1"/>
            <a:r>
              <a:rPr lang="fr-FR" altLang="en-US" sz="2800" b="1" dirty="0">
                <a:solidFill>
                  <a:schemeClr val="bg1"/>
                </a:solidFill>
              </a:rPr>
              <a:t>Content of a Protection Profile (PP)</a:t>
            </a:r>
            <a:endParaRPr lang="en-US" altLang="en-US" sz="2800" b="1" dirty="0">
              <a:solidFill>
                <a:schemeClr val="bg1"/>
              </a:solidFill>
            </a:endParaRP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48</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126999" y="1093788"/>
            <a:ext cx="9004921" cy="5491162"/>
          </a:xfrm>
        </p:spPr>
        <p:txBody>
          <a:bodyPr rIns="132080"/>
          <a:lstStyle/>
          <a:p>
            <a:pPr marL="347472" fontAlgn="ctr">
              <a:spcAft>
                <a:spcPts val="0"/>
              </a:spcAft>
            </a:pPr>
            <a:r>
              <a:rPr lang="en-US" sz="2000" dirty="0"/>
              <a:t>PP Introduction</a:t>
            </a:r>
          </a:p>
          <a:p>
            <a:pPr marL="347472" fontAlgn="ctr">
              <a:spcAft>
                <a:spcPts val="0"/>
              </a:spcAft>
            </a:pPr>
            <a:r>
              <a:rPr lang="en-US" sz="2000" i="0" dirty="0">
                <a:solidFill>
                  <a:srgbClr val="000000"/>
                </a:solidFill>
                <a:effectLst/>
              </a:rPr>
              <a:t>Conformance claims and conformance statements</a:t>
            </a:r>
          </a:p>
          <a:p>
            <a:pPr marL="694944" fontAlgn="ctr">
              <a:spcAft>
                <a:spcPts val="0"/>
              </a:spcAft>
            </a:pPr>
            <a:r>
              <a:rPr lang="en-US" sz="2000" b="0" i="0" dirty="0">
                <a:solidFill>
                  <a:srgbClr val="000000"/>
                </a:solidFill>
                <a:effectLst/>
              </a:rPr>
              <a:t>Shall state the edition of the relevant parts of the CC to which the PP claims conformance</a:t>
            </a:r>
            <a:r>
              <a:rPr lang="en-US" sz="2000" dirty="0"/>
              <a:t> </a:t>
            </a:r>
          </a:p>
          <a:p>
            <a:pPr marL="694944" fontAlgn="ctr">
              <a:spcAft>
                <a:spcPts val="0"/>
              </a:spcAft>
            </a:pPr>
            <a:r>
              <a:rPr lang="en-US" sz="2000" b="0" i="0" dirty="0">
                <a:solidFill>
                  <a:srgbClr val="000000"/>
                </a:solidFill>
                <a:effectLst/>
              </a:rPr>
              <a:t>Shall describe the conformance to CC Part 3 </a:t>
            </a:r>
          </a:p>
          <a:p>
            <a:pPr marL="694944" fontAlgn="ctr">
              <a:spcAft>
                <a:spcPts val="0"/>
              </a:spcAft>
            </a:pPr>
            <a:r>
              <a:rPr lang="en-US" sz="2000" b="0" i="0" dirty="0">
                <a:solidFill>
                  <a:srgbClr val="000000"/>
                </a:solidFill>
                <a:effectLst/>
              </a:rPr>
              <a:t>May also include a conformance claim with respect to other PPs</a:t>
            </a:r>
            <a:r>
              <a:rPr lang="en-US" sz="2000" dirty="0"/>
              <a:t> </a:t>
            </a:r>
          </a:p>
          <a:p>
            <a:pPr marL="694944" fontAlgn="ctr">
              <a:spcAft>
                <a:spcPts val="0"/>
              </a:spcAft>
            </a:pPr>
            <a:r>
              <a:rPr lang="en-US" sz="2000" b="0" i="0" dirty="0">
                <a:solidFill>
                  <a:srgbClr val="000000"/>
                </a:solidFill>
                <a:effectLst/>
              </a:rPr>
              <a:t>May include a package conformance claim</a:t>
            </a:r>
          </a:p>
          <a:p>
            <a:pPr marL="347472" fontAlgn="ctr">
              <a:spcAft>
                <a:spcPts val="0"/>
              </a:spcAft>
            </a:pPr>
            <a:r>
              <a:rPr lang="en-US" sz="2000" dirty="0">
                <a:solidFill>
                  <a:srgbClr val="000000"/>
                </a:solidFill>
              </a:rPr>
              <a:t>Software Problem Definition (SPD)</a:t>
            </a:r>
          </a:p>
          <a:p>
            <a:pPr marL="694944" fontAlgn="ctr">
              <a:spcAft>
                <a:spcPts val="0"/>
              </a:spcAft>
            </a:pPr>
            <a:r>
              <a:rPr lang="en-US" sz="2000" dirty="0"/>
              <a:t>Contains Assumptions; Security Objectives of the TOE and of the Operational Environment; threats against the TOE and Organizational Security Policies</a:t>
            </a:r>
          </a:p>
          <a:p>
            <a:pPr marL="347472" fontAlgn="ctr">
              <a:spcAft>
                <a:spcPts val="0"/>
              </a:spcAft>
            </a:pPr>
            <a:r>
              <a:rPr lang="en-US" sz="2000" dirty="0"/>
              <a:t>Security Functional Requirements</a:t>
            </a:r>
          </a:p>
          <a:p>
            <a:pPr marL="347472" fontAlgn="ctr">
              <a:spcAft>
                <a:spcPts val="0"/>
              </a:spcAft>
            </a:pPr>
            <a:r>
              <a:rPr lang="en-US" sz="2000" dirty="0"/>
              <a:t>Security Assurance Requirements</a:t>
            </a:r>
            <a:endParaRPr lang="en-US" dirty="0"/>
          </a:p>
        </p:txBody>
      </p:sp>
    </p:spTree>
    <p:extLst>
      <p:ext uri="{BB962C8B-B14F-4D97-AF65-F5344CB8AC3E}">
        <p14:creationId xmlns:p14="http://schemas.microsoft.com/office/powerpoint/2010/main" val="412764898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49</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1208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p:cNvSpPr>
            <a:spLocks noGrp="1" noChangeArrowheads="1"/>
          </p:cNvSpPr>
          <p:nvPr>
            <p:ph type="title"/>
          </p:nvPr>
        </p:nvSpPr>
        <p:spPr>
          <a:xfrm>
            <a:off x="12078" y="108425"/>
            <a:ext cx="8027022" cy="1016000"/>
          </a:xfrm>
        </p:spPr>
        <p:txBody>
          <a:bodyPr rIns="132080"/>
          <a:lstStyle/>
          <a:p>
            <a:pPr eaLnBrk="1" hangingPunct="1"/>
            <a:r>
              <a:rPr lang="fr-FR" altLang="en-US" sz="2800" b="1" dirty="0">
                <a:solidFill>
                  <a:schemeClr val="bg1"/>
                </a:solidFill>
              </a:rPr>
              <a:t>Content of a PP-Module</a:t>
            </a:r>
            <a:endParaRPr lang="en-US" altLang="en-US" sz="2800" b="1" dirty="0">
              <a:solidFill>
                <a:schemeClr val="bg1"/>
              </a:solidFill>
            </a:endParaRP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49</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126999" y="1093788"/>
            <a:ext cx="9004921" cy="5491162"/>
          </a:xfrm>
        </p:spPr>
        <p:txBody>
          <a:bodyPr rIns="132080"/>
          <a:lstStyle/>
          <a:p>
            <a:pPr marL="347472" fontAlgn="ctr">
              <a:spcAft>
                <a:spcPts val="0"/>
              </a:spcAft>
            </a:pPr>
            <a:r>
              <a:rPr lang="en-US" sz="1700" b="0" i="0" dirty="0">
                <a:solidFill>
                  <a:srgbClr val="000000"/>
                </a:solidFill>
                <a:effectLst/>
              </a:rPr>
              <a:t>Must specify one or more PP-Module Base(s) consisting of a set of PPs and possibly other PP-Modules</a:t>
            </a:r>
            <a:r>
              <a:rPr lang="en-US" sz="1700" dirty="0"/>
              <a:t> </a:t>
            </a:r>
          </a:p>
          <a:p>
            <a:pPr marL="347472" fontAlgn="ctr">
              <a:spcAft>
                <a:spcPts val="0"/>
              </a:spcAft>
            </a:pPr>
            <a:r>
              <a:rPr lang="en-US" sz="1700" i="0" dirty="0">
                <a:solidFill>
                  <a:srgbClr val="000000"/>
                </a:solidFill>
                <a:effectLst/>
              </a:rPr>
              <a:t>Conformance claims and conformance statements</a:t>
            </a:r>
            <a:r>
              <a:rPr lang="en-US" sz="1700" dirty="0"/>
              <a:t> </a:t>
            </a:r>
          </a:p>
          <a:p>
            <a:pPr marL="694944" fontAlgn="ctr">
              <a:spcAft>
                <a:spcPts val="0"/>
              </a:spcAft>
            </a:pPr>
            <a:r>
              <a:rPr lang="en-US" sz="1700" dirty="0">
                <a:solidFill>
                  <a:srgbClr val="000000"/>
                </a:solidFill>
              </a:rPr>
              <a:t>S</a:t>
            </a:r>
            <a:r>
              <a:rPr lang="en-US" sz="1700" b="0" i="0" dirty="0">
                <a:solidFill>
                  <a:srgbClr val="000000"/>
                </a:solidFill>
                <a:effectLst/>
              </a:rPr>
              <a:t>hall state the edition of relevant parts of the CC to which the PP-Module claims conformance</a:t>
            </a:r>
            <a:r>
              <a:rPr lang="en-US" sz="1700" dirty="0"/>
              <a:t> </a:t>
            </a:r>
          </a:p>
          <a:p>
            <a:pPr marL="694944"/>
            <a:r>
              <a:rPr lang="en-US" sz="1700" dirty="0">
                <a:solidFill>
                  <a:srgbClr val="000000"/>
                </a:solidFill>
              </a:rPr>
              <a:t>M</a:t>
            </a:r>
            <a:r>
              <a:rPr lang="en-US" sz="1700" b="0" i="0" dirty="0">
                <a:solidFill>
                  <a:srgbClr val="000000"/>
                </a:solidFill>
                <a:effectLst/>
              </a:rPr>
              <a:t>ay include a conformance claim made with respect to functional packages. More than one functional package may be claimed by a PP-Module</a:t>
            </a:r>
            <a:r>
              <a:rPr lang="en-US" sz="1700" dirty="0"/>
              <a:t> </a:t>
            </a:r>
          </a:p>
          <a:p>
            <a:pPr marL="694944"/>
            <a:r>
              <a:rPr lang="en-US" sz="1700" dirty="0">
                <a:solidFill>
                  <a:srgbClr val="000000"/>
                </a:solidFill>
              </a:rPr>
              <a:t>S</a:t>
            </a:r>
            <a:r>
              <a:rPr lang="en-US" sz="1700" b="0" i="0" dirty="0">
                <a:solidFill>
                  <a:srgbClr val="000000"/>
                </a:solidFill>
                <a:effectLst/>
              </a:rPr>
              <a:t>hall include a conformance claim in respect to CC Part 3</a:t>
            </a:r>
          </a:p>
          <a:p>
            <a:pPr marL="694944"/>
            <a:r>
              <a:rPr lang="en-US" sz="1700" dirty="0">
                <a:solidFill>
                  <a:srgbClr val="000000"/>
                </a:solidFill>
              </a:rPr>
              <a:t>S</a:t>
            </a:r>
            <a:r>
              <a:rPr lang="en-US" sz="1700" b="0" i="0" dirty="0">
                <a:solidFill>
                  <a:srgbClr val="000000"/>
                </a:solidFill>
                <a:effectLst/>
              </a:rPr>
              <a:t>hall provide a conformance statement which describes the manner in which STs shall conform to this PP-Module as part of a PP-Configuration</a:t>
            </a:r>
            <a:r>
              <a:rPr lang="en-US" sz="1700" dirty="0"/>
              <a:t> </a:t>
            </a:r>
          </a:p>
          <a:p>
            <a:pPr marL="347472" fontAlgn="ctr">
              <a:spcAft>
                <a:spcPts val="0"/>
              </a:spcAft>
            </a:pPr>
            <a:r>
              <a:rPr lang="en-US" sz="1700" i="0" dirty="0">
                <a:solidFill>
                  <a:srgbClr val="000000"/>
                </a:solidFill>
                <a:effectLst/>
              </a:rPr>
              <a:t>Assurance requirements</a:t>
            </a:r>
            <a:r>
              <a:rPr lang="en-US" sz="1700" dirty="0"/>
              <a:t> </a:t>
            </a:r>
          </a:p>
          <a:p>
            <a:pPr marL="694944" fontAlgn="ctr">
              <a:spcAft>
                <a:spcPts val="0"/>
              </a:spcAft>
            </a:pPr>
            <a:r>
              <a:rPr lang="en-US" sz="1700" dirty="0">
                <a:solidFill>
                  <a:srgbClr val="000000"/>
                </a:solidFill>
              </a:rPr>
              <a:t>S</a:t>
            </a:r>
            <a:r>
              <a:rPr lang="en-US" sz="1700" b="0" i="0" dirty="0">
                <a:solidFill>
                  <a:srgbClr val="000000"/>
                </a:solidFill>
                <a:effectLst/>
              </a:rPr>
              <a:t>hall define the set of SARs that applies to the TSF defined in the PP-Module, which can be either inherited from the PP-Module Base(s) or explicitly declared by the PP-Module author</a:t>
            </a:r>
            <a:r>
              <a:rPr lang="en-US" sz="1700" dirty="0"/>
              <a:t> </a:t>
            </a:r>
          </a:p>
          <a:p>
            <a:pPr marL="694944" fontAlgn="ctr">
              <a:spcAft>
                <a:spcPts val="0"/>
              </a:spcAft>
            </a:pPr>
            <a:r>
              <a:rPr lang="en-US" sz="1700" dirty="0">
                <a:solidFill>
                  <a:srgbClr val="000000"/>
                </a:solidFill>
              </a:rPr>
              <a:t>S</a:t>
            </a:r>
            <a:r>
              <a:rPr lang="en-US" sz="1700" b="0" i="0" dirty="0">
                <a:solidFill>
                  <a:srgbClr val="000000"/>
                </a:solidFill>
                <a:effectLst/>
              </a:rPr>
              <a:t>hall provide an assurance rationale that justifies the internal consistency of its set of SARs</a:t>
            </a:r>
            <a:r>
              <a:rPr lang="en-US" sz="1700" dirty="0"/>
              <a:t> </a:t>
            </a:r>
            <a:br>
              <a:rPr lang="en-US" dirty="0"/>
            </a:br>
            <a:br>
              <a:rPr lang="en-US" dirty="0"/>
            </a:br>
            <a:endParaRPr lang="en-US" dirty="0"/>
          </a:p>
        </p:txBody>
      </p:sp>
    </p:spTree>
    <p:extLst>
      <p:ext uri="{BB962C8B-B14F-4D97-AF65-F5344CB8AC3E}">
        <p14:creationId xmlns:p14="http://schemas.microsoft.com/office/powerpoint/2010/main" val="298921401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1AF5E-3CDB-A365-7432-4BDFDFA265EE}"/>
            </a:ext>
          </a:extLst>
        </p:cNvPr>
        <p:cNvGrpSpPr/>
        <p:nvPr/>
      </p:nvGrpSpPr>
      <p:grpSpPr>
        <a:xfrm>
          <a:off x="0" y="0"/>
          <a:ext cx="0" cy="0"/>
          <a:chOff x="0" y="0"/>
          <a:chExt cx="0" cy="0"/>
        </a:xfrm>
      </p:grpSpPr>
      <p:pic>
        <p:nvPicPr>
          <p:cNvPr id="96" name="pwg-4dark-bkgrnd-transparency.png" descr="pwg-4dark-bkgrnd-transparency.png">
            <a:extLst>
              <a:ext uri="{FF2B5EF4-FFF2-40B4-BE49-F238E27FC236}">
                <a16:creationId xmlns:a16="http://schemas.microsoft.com/office/drawing/2014/main" id="{1F3F2C4D-43B5-7BDB-470E-0506274C289E}"/>
              </a:ext>
            </a:extLst>
          </p:cNvPr>
          <p:cNvPicPr>
            <a:picLocks noChangeAspect="1"/>
          </p:cNvPicPr>
          <p:nvPr/>
        </p:nvPicPr>
        <p:blipFill>
          <a:blip r:embed="rId2"/>
          <a:stretch>
            <a:fillRect/>
          </a:stretch>
        </p:blipFill>
        <p:spPr>
          <a:xfrm>
            <a:off x="8161734" y="125016"/>
            <a:ext cx="855606" cy="892969"/>
          </a:xfrm>
          <a:prstGeom prst="rect">
            <a:avLst/>
          </a:prstGeom>
        </p:spPr>
      </p:pic>
      <p:sp>
        <p:nvSpPr>
          <p:cNvPr id="97" name="Rectangle">
            <a:extLst>
              <a:ext uri="{FF2B5EF4-FFF2-40B4-BE49-F238E27FC236}">
                <a16:creationId xmlns:a16="http://schemas.microsoft.com/office/drawing/2014/main" id="{46DB3D07-E331-15DD-E9EA-E3564EF18D5B}"/>
              </a:ext>
            </a:extLst>
          </p:cNvPr>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dirty="0"/>
          </a:p>
        </p:txBody>
      </p:sp>
      <p:sp>
        <p:nvSpPr>
          <p:cNvPr id="98" name="Copyright © 2018 The Printer Working Group. All rights reserved. The IPP Everywhere and PWG logos are trademarks of the IEEE-ISTO.">
            <a:extLst>
              <a:ext uri="{FF2B5EF4-FFF2-40B4-BE49-F238E27FC236}">
                <a16:creationId xmlns:a16="http://schemas.microsoft.com/office/drawing/2014/main" id="{1634B70C-3C7E-A672-0307-8B56FBC13683}"/>
              </a:ext>
            </a:extLst>
          </p:cNvPr>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dirty="0"/>
              <a:t>Copyright © </a:t>
            </a:r>
            <a:r>
              <a:rPr lang="en-US" sz="984" dirty="0"/>
              <a:t>2024</a:t>
            </a:r>
            <a:r>
              <a:rPr sz="984" dirty="0"/>
              <a:t> The Printer Working Group. All rights reserved. The IPP Everywhere and PWG logos are trademarks of the IEEE-ISTO.</a:t>
            </a:r>
          </a:p>
        </p:txBody>
      </p:sp>
      <p:sp>
        <p:nvSpPr>
          <p:cNvPr id="99" name="®">
            <a:extLst>
              <a:ext uri="{FF2B5EF4-FFF2-40B4-BE49-F238E27FC236}">
                <a16:creationId xmlns:a16="http://schemas.microsoft.com/office/drawing/2014/main" id="{4023239C-FAE8-2E35-91E4-E46D0FAAA629}"/>
              </a:ext>
            </a:extLst>
          </p:cNvPr>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dirty="0"/>
              <a:t>®</a:t>
            </a:r>
          </a:p>
        </p:txBody>
      </p:sp>
      <p:sp>
        <p:nvSpPr>
          <p:cNvPr id="102" name="Slide Number">
            <a:extLst>
              <a:ext uri="{FF2B5EF4-FFF2-40B4-BE49-F238E27FC236}">
                <a16:creationId xmlns:a16="http://schemas.microsoft.com/office/drawing/2014/main" id="{11574E7B-40F6-DD73-431E-D9BD81E31793}"/>
              </a:ext>
            </a:extLst>
          </p:cNvPr>
          <p:cNvSpPr txBox="1">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chemeClr val="bg1"/>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5</a:t>
            </a:fld>
            <a:endParaRPr dirty="0"/>
          </a:p>
        </p:txBody>
      </p:sp>
      <p:sp>
        <p:nvSpPr>
          <p:cNvPr id="5" name="Text Placeholder 4">
            <a:extLst>
              <a:ext uri="{FF2B5EF4-FFF2-40B4-BE49-F238E27FC236}">
                <a16:creationId xmlns:a16="http://schemas.microsoft.com/office/drawing/2014/main" id="{3F7BF5ED-9E3A-90CA-291A-39BE1CFD9528}"/>
              </a:ext>
            </a:extLst>
          </p:cNvPr>
          <p:cNvSpPr>
            <a:spLocks noGrp="1"/>
          </p:cNvSpPr>
          <p:nvPr>
            <p:ph type="body" idx="1"/>
          </p:nvPr>
        </p:nvSpPr>
        <p:spPr>
          <a:xfrm>
            <a:off x="457200" y="3119149"/>
            <a:ext cx="8229600" cy="892970"/>
          </a:xfrm>
        </p:spPr>
        <p:txBody>
          <a:bodyPr>
            <a:noAutofit/>
          </a:bodyPr>
          <a:lstStyle/>
          <a:p>
            <a:pPr marL="40640" indent="0" algn="ctr">
              <a:buNone/>
            </a:pPr>
            <a:r>
              <a:rPr lang="en-US" sz="2800" b="1" dirty="0"/>
              <a:t>HCD ITC / HCD Interpretation Team (HIT) Status</a:t>
            </a:r>
          </a:p>
        </p:txBody>
      </p:sp>
    </p:spTree>
    <p:extLst>
      <p:ext uri="{BB962C8B-B14F-4D97-AF65-F5344CB8AC3E}">
        <p14:creationId xmlns:p14="http://schemas.microsoft.com/office/powerpoint/2010/main" val="2317127859"/>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fld id="{105E428E-6775-4D9C-8446-1D29CAE62BC2}" type="slidenum">
              <a:rPr lang="en-US" altLang="en-US" sz="1100" smtClean="0">
                <a:solidFill>
                  <a:srgbClr val="FFFFFF"/>
                </a:solidFill>
                <a:latin typeface="Arial" charset="0"/>
                <a:cs typeface="Arial" charset="0"/>
                <a:sym typeface="Arial" charset="0"/>
              </a:rPr>
              <a:pPr eaLnBrk="1" hangingPunct="1">
                <a:spcBef>
                  <a:spcPct val="0"/>
                </a:spcBef>
                <a:buSzTx/>
                <a:buFontTx/>
                <a:buNone/>
              </a:pPr>
              <a:t>50</a:t>
            </a:fld>
            <a:endParaRPr lang="en-US" altLang="en-US" sz="1100" dirty="0">
              <a:solidFill>
                <a:srgbClr val="FFFFFF"/>
              </a:solidFill>
              <a:latin typeface="Arial" charset="0"/>
              <a:cs typeface="Arial" charset="0"/>
              <a:sym typeface="Arial" charset="0"/>
            </a:endParaRPr>
          </a:p>
        </p:txBody>
      </p:sp>
      <p:sp>
        <p:nvSpPr>
          <p:cNvPr id="15363"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5"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sp>
        <p:nvSpPr>
          <p:cNvPr id="15366"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r>
              <a:rPr lang="en-US" altLang="en-US" sz="1100" dirty="0">
                <a:solidFill>
                  <a:srgbClr val="FFFFFF"/>
                </a:solidFill>
                <a:latin typeface="Arial" charset="0"/>
                <a:cs typeface="Arial" charset="0"/>
                <a:sym typeface="Arial" charset="0"/>
              </a:rPr>
              <a:t>Copyright © 2024 The Printer Working Group. All rights reserved.</a:t>
            </a:r>
          </a:p>
        </p:txBody>
      </p:sp>
      <p:sp>
        <p:nvSpPr>
          <p:cNvPr id="15367" name="Rectangle 5"/>
          <p:cNvSpPr>
            <a:spLocks noGrp="1" noChangeArrowheads="1"/>
          </p:cNvSpPr>
          <p:nvPr>
            <p:ph type="title"/>
          </p:nvPr>
        </p:nvSpPr>
        <p:spPr>
          <a:xfrm>
            <a:off x="425450" y="33337"/>
            <a:ext cx="7391400" cy="982663"/>
          </a:xfrm>
        </p:spPr>
        <p:txBody>
          <a:bodyPr rIns="132080"/>
          <a:lstStyle/>
          <a:p>
            <a:pPr eaLnBrk="1" hangingPunct="1"/>
            <a:r>
              <a:rPr lang="en-US" dirty="0"/>
              <a:t>Next Steps – IDS WG</a:t>
            </a:r>
            <a:endParaRPr lang="en-US" altLang="en-US" dirty="0"/>
          </a:p>
        </p:txBody>
      </p:sp>
      <p:sp>
        <p:nvSpPr>
          <p:cNvPr id="15369"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buSzTx/>
              <a:buFontTx/>
              <a:buNone/>
            </a:pPr>
            <a:fld id="{C3EB25E6-2D15-414B-BF40-17B8BD35F50B}" type="slidenum">
              <a:rPr lang="en-US" altLang="en-US" sz="1100">
                <a:solidFill>
                  <a:srgbClr val="FFFFFF"/>
                </a:solidFill>
                <a:latin typeface="Arial" charset="0"/>
                <a:cs typeface="Arial" charset="0"/>
                <a:sym typeface="Arial" charset="0"/>
              </a:rPr>
              <a:pPr algn="ctr" eaLnBrk="1" hangingPunct="1">
                <a:spcBef>
                  <a:spcPct val="0"/>
                </a:spcBef>
                <a:buSzTx/>
                <a:buFontTx/>
                <a:buNone/>
              </a:pPr>
              <a:t>50</a:t>
            </a:fld>
            <a:endParaRPr lang="en-US" altLang="en-US" sz="1100" dirty="0">
              <a:solidFill>
                <a:srgbClr val="FFFFFF"/>
              </a:solidFill>
              <a:latin typeface="Arial" charset="0"/>
              <a:cs typeface="Arial" charset="0"/>
              <a:sym typeface="Arial" charset="0"/>
            </a:endParaRPr>
          </a:p>
        </p:txBody>
      </p:sp>
      <p:sp>
        <p:nvSpPr>
          <p:cNvPr id="12" name="Content Placeholder 2"/>
          <p:cNvSpPr>
            <a:spLocks noGrp="1"/>
          </p:cNvSpPr>
          <p:nvPr>
            <p:ph idx="1"/>
          </p:nvPr>
        </p:nvSpPr>
        <p:spPr>
          <a:xfrm>
            <a:off x="140741" y="1143000"/>
            <a:ext cx="8362950" cy="5232400"/>
          </a:xfrm>
        </p:spPr>
        <p:txBody>
          <a:bodyPr>
            <a:normAutofit/>
          </a:bodyPr>
          <a:lstStyle/>
          <a:p>
            <a:pPr eaLnBrk="1" hangingPunct="1"/>
            <a:r>
              <a:rPr lang="en-US" dirty="0"/>
              <a:t>Next IDS WG Meeting– No other meetings scheduled in 2024</a:t>
            </a:r>
          </a:p>
          <a:p>
            <a:pPr eaLnBrk="1" hangingPunct="1"/>
            <a:r>
              <a:rPr lang="en-US" dirty="0"/>
              <a:t>Next IDS Face-to-Face Meeting during PWG February 2025 F2F – Feb 4-6, 2025</a:t>
            </a:r>
          </a:p>
          <a:p>
            <a:pPr eaLnBrk="1" hangingPunct="1"/>
            <a:r>
              <a:rPr lang="en-US" dirty="0"/>
              <a:t>Start looking at involvement in some of these other standard's activities individually and maybe as a WG</a:t>
            </a:r>
          </a:p>
          <a:p>
            <a:pPr marL="39688" indent="0" eaLnBrk="1" hangingPunct="1">
              <a:buNone/>
            </a:pPr>
            <a:endParaRPr lang="en-US" dirty="0"/>
          </a:p>
        </p:txBody>
      </p:sp>
    </p:spTree>
    <p:extLst>
      <p:ext uri="{BB962C8B-B14F-4D97-AF65-F5344CB8AC3E}">
        <p14:creationId xmlns:p14="http://schemas.microsoft.com/office/powerpoint/2010/main" val="161778926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fld id="{105E428E-6775-4D9C-8446-1D29CAE62BC2}" type="slidenum">
              <a:rPr lang="en-US" altLang="en-US" sz="1100" smtClean="0">
                <a:solidFill>
                  <a:srgbClr val="FFFFFF"/>
                </a:solidFill>
                <a:latin typeface="Arial" charset="0"/>
                <a:cs typeface="Arial" charset="0"/>
                <a:sym typeface="Arial" charset="0"/>
              </a:rPr>
              <a:pPr eaLnBrk="1" hangingPunct="1">
                <a:spcBef>
                  <a:spcPct val="0"/>
                </a:spcBef>
                <a:buSzTx/>
                <a:buFontTx/>
                <a:buNone/>
              </a:pPr>
              <a:t>51</a:t>
            </a:fld>
            <a:endParaRPr lang="en-US" altLang="en-US" sz="1100" dirty="0">
              <a:solidFill>
                <a:srgbClr val="FFFFFF"/>
              </a:solidFill>
              <a:latin typeface="Arial" charset="0"/>
              <a:cs typeface="Arial" charset="0"/>
              <a:sym typeface="Arial" charset="0"/>
            </a:endParaRPr>
          </a:p>
        </p:txBody>
      </p:sp>
      <p:sp>
        <p:nvSpPr>
          <p:cNvPr id="15363"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5"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sp>
        <p:nvSpPr>
          <p:cNvPr id="15366"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r>
              <a:rPr lang="en-US" altLang="en-US" sz="1100" dirty="0">
                <a:solidFill>
                  <a:srgbClr val="FFFFFF"/>
                </a:solidFill>
                <a:latin typeface="Arial" charset="0"/>
                <a:cs typeface="Arial" charset="0"/>
                <a:sym typeface="Arial" charset="0"/>
              </a:rPr>
              <a:t>Copyright © 2024 The Printer Working Group. All rights reserved.</a:t>
            </a:r>
          </a:p>
        </p:txBody>
      </p:sp>
      <p:sp>
        <p:nvSpPr>
          <p:cNvPr id="15369"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buSzTx/>
              <a:buFontTx/>
              <a:buNone/>
            </a:pPr>
            <a:fld id="{C3EB25E6-2D15-414B-BF40-17B8BD35F50B}" type="slidenum">
              <a:rPr lang="en-US" altLang="en-US" sz="1100">
                <a:solidFill>
                  <a:srgbClr val="FFFFFF"/>
                </a:solidFill>
                <a:latin typeface="Arial" charset="0"/>
                <a:cs typeface="Arial" charset="0"/>
                <a:sym typeface="Arial" charset="0"/>
              </a:rPr>
              <a:pPr algn="ctr" eaLnBrk="1" hangingPunct="1">
                <a:spcBef>
                  <a:spcPct val="0"/>
                </a:spcBef>
                <a:buSzTx/>
                <a:buFontTx/>
                <a:buNone/>
              </a:pPr>
              <a:t>51</a:t>
            </a:fld>
            <a:endParaRPr lang="en-US" altLang="en-US" sz="1100" dirty="0">
              <a:solidFill>
                <a:srgbClr val="FFFFFF"/>
              </a:solidFill>
              <a:latin typeface="Arial" charset="0"/>
              <a:cs typeface="Arial" charset="0"/>
              <a:sym typeface="Arial" charset="0"/>
            </a:endParaRPr>
          </a:p>
        </p:txBody>
      </p:sp>
      <p:sp>
        <p:nvSpPr>
          <p:cNvPr id="12" name="Content Placeholder 2"/>
          <p:cNvSpPr>
            <a:spLocks noGrp="1"/>
          </p:cNvSpPr>
          <p:nvPr>
            <p:ph idx="1"/>
          </p:nvPr>
        </p:nvSpPr>
        <p:spPr>
          <a:xfrm>
            <a:off x="3733800" y="3124200"/>
            <a:ext cx="1524000" cy="609600"/>
          </a:xfrm>
        </p:spPr>
        <p:txBody>
          <a:bodyPr>
            <a:noAutofit/>
          </a:bodyPr>
          <a:lstStyle/>
          <a:p>
            <a:pPr marL="39688" indent="0">
              <a:buNone/>
            </a:pPr>
            <a:r>
              <a:rPr lang="en-US" sz="2400" b="1" dirty="0"/>
              <a:t>Backup</a:t>
            </a:r>
          </a:p>
        </p:txBody>
      </p:sp>
    </p:spTree>
    <p:extLst>
      <p:ext uri="{BB962C8B-B14F-4D97-AF65-F5344CB8AC3E}">
        <p14:creationId xmlns:p14="http://schemas.microsoft.com/office/powerpoint/2010/main" val="13217804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52</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2023 The Printer Working Group. All rights reserved.</a:t>
            </a:r>
          </a:p>
        </p:txBody>
      </p:sp>
      <p:sp>
        <p:nvSpPr>
          <p:cNvPr id="4103" name="Rectangle 5"/>
          <p:cNvSpPr>
            <a:spLocks noGrp="1" noChangeArrowheads="1"/>
          </p:cNvSpPr>
          <p:nvPr>
            <p:ph type="title"/>
          </p:nvPr>
        </p:nvSpPr>
        <p:spPr>
          <a:xfrm>
            <a:off x="0" y="127000"/>
            <a:ext cx="8039100" cy="1016000"/>
          </a:xfrm>
        </p:spPr>
        <p:txBody>
          <a:bodyPr rIns="132080"/>
          <a:lstStyle/>
          <a:p>
            <a:pPr eaLnBrk="1" hangingPunct="1"/>
            <a:r>
              <a:rPr lang="fr-FR" altLang="en-US" sz="2800" dirty="0"/>
              <a:t>HCD iTC</a:t>
            </a:r>
            <a:br>
              <a:rPr lang="fr-FR" altLang="en-US" sz="2800" dirty="0"/>
            </a:br>
            <a:r>
              <a:rPr lang="fr-FR" altLang="en-US" sz="2800" dirty="0"/>
              <a:t>Issues Post-Version 1.0 – CNSA 2.0</a:t>
            </a:r>
            <a:endParaRPr lang="en-US" altLang="en-US" sz="2800"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52</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31423" y="1108941"/>
            <a:ext cx="8845755" cy="5393459"/>
          </a:xfrm>
        </p:spPr>
        <p:txBody>
          <a:bodyPr rIns="132080"/>
          <a:lstStyle/>
          <a:p>
            <a:r>
              <a:rPr lang="en-US" sz="1700" kern="0" dirty="0"/>
              <a:t>Commercial National Security Algorithm (CNSA) 2.0 released by NSA Sep 2022</a:t>
            </a:r>
          </a:p>
          <a:p>
            <a:r>
              <a:rPr lang="en-US" sz="1700" kern="0" dirty="0"/>
              <a:t>Addresses problem that </a:t>
            </a:r>
            <a:r>
              <a:rPr lang="en-US" sz="1700" b="0" i="0" dirty="0">
                <a:solidFill>
                  <a:srgbClr val="000000"/>
                </a:solidFill>
                <a:effectLst/>
              </a:rPr>
              <a:t>future deployment of a cryptanalytically</a:t>
            </a:r>
            <a:br>
              <a:rPr lang="en-US" sz="1700" b="0" i="0" dirty="0">
                <a:solidFill>
                  <a:srgbClr val="000000"/>
                </a:solidFill>
                <a:effectLst/>
              </a:rPr>
            </a:br>
            <a:r>
              <a:rPr lang="en-US" sz="1700" b="0" i="0" dirty="0">
                <a:solidFill>
                  <a:srgbClr val="000000"/>
                </a:solidFill>
                <a:effectLst/>
              </a:rPr>
              <a:t>relevant quantum computer (CRQC) would break public-key systems still used today</a:t>
            </a:r>
            <a:r>
              <a:rPr lang="en-US" sz="1700" dirty="0"/>
              <a:t> </a:t>
            </a:r>
          </a:p>
          <a:p>
            <a:r>
              <a:rPr lang="en-US" sz="1700" dirty="0">
                <a:solidFill>
                  <a:srgbClr val="000000"/>
                </a:solidFill>
              </a:rPr>
              <a:t>Need </a:t>
            </a:r>
            <a:r>
              <a:rPr lang="en-US" sz="1700" b="0" i="0" dirty="0">
                <a:solidFill>
                  <a:srgbClr val="000000"/>
                </a:solidFill>
                <a:effectLst/>
              </a:rPr>
              <a:t>to plan, prepare, and budget for an effective transition to quantum-resistant (QR) algorithms, to assure continued protection of National Security Systems (NSS) and related assets</a:t>
            </a:r>
            <a:r>
              <a:rPr lang="en-US" sz="1700" dirty="0"/>
              <a:t> </a:t>
            </a:r>
          </a:p>
          <a:p>
            <a:r>
              <a:rPr lang="en-US" sz="1700" dirty="0"/>
              <a:t>Is an update to CNSA 1.0 Algorithms</a:t>
            </a:r>
          </a:p>
          <a:p>
            <a:r>
              <a:rPr lang="en-US" sz="1700" dirty="0">
                <a:solidFill>
                  <a:srgbClr val="000000"/>
                </a:solidFill>
              </a:rPr>
              <a:t>A</a:t>
            </a:r>
            <a:r>
              <a:rPr lang="en-US" sz="1700" b="0" i="0" dirty="0">
                <a:solidFill>
                  <a:srgbClr val="000000"/>
                </a:solidFill>
                <a:effectLst/>
              </a:rPr>
              <a:t>pplies to all NSS use of public cryptographic algorithms (as opposed to algorithms NSA developed), including those on all unclassified and classified NSS </a:t>
            </a:r>
          </a:p>
          <a:p>
            <a:r>
              <a:rPr lang="en-US" sz="1700" b="0" i="0" dirty="0">
                <a:solidFill>
                  <a:srgbClr val="000000"/>
                </a:solidFill>
                <a:effectLst/>
              </a:rPr>
              <a:t>Using any cryptographic algorithms the National Manager did not approve is generally not allowed, and requires a waiver specific to the</a:t>
            </a:r>
            <a:br>
              <a:rPr lang="en-US" sz="1700" b="0" i="0" dirty="0">
                <a:solidFill>
                  <a:srgbClr val="000000"/>
                </a:solidFill>
                <a:effectLst/>
              </a:rPr>
            </a:br>
            <a:r>
              <a:rPr lang="en-US" sz="1700" b="0" i="0" dirty="0">
                <a:solidFill>
                  <a:srgbClr val="000000"/>
                </a:solidFill>
                <a:effectLst/>
              </a:rPr>
              <a:t>algorithm, implementation, and use case</a:t>
            </a:r>
          </a:p>
          <a:p>
            <a:r>
              <a:rPr lang="en-US" sz="1700" b="0" i="0" dirty="0">
                <a:solidFill>
                  <a:srgbClr val="000000"/>
                </a:solidFill>
                <a:effectLst/>
              </a:rPr>
              <a:t>Per CNSSP 11, software and hardware providing cryptographic services require NIAP or NSA validation in addition to meeting the requirements of the appropriate version of CNSA</a:t>
            </a:r>
          </a:p>
          <a:p>
            <a:endParaRPr lang="en-US" sz="1600" b="0" i="0" dirty="0">
              <a:solidFill>
                <a:srgbClr val="000000"/>
              </a:solidFill>
              <a:effectLst/>
            </a:endParaRPr>
          </a:p>
        </p:txBody>
      </p:sp>
    </p:spTree>
    <p:extLst>
      <p:ext uri="{BB962C8B-B14F-4D97-AF65-F5344CB8AC3E}">
        <p14:creationId xmlns:p14="http://schemas.microsoft.com/office/powerpoint/2010/main" val="353959022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53</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p:cNvSpPr>
            <a:spLocks noGrp="1" noChangeArrowheads="1"/>
          </p:cNvSpPr>
          <p:nvPr>
            <p:ph type="title"/>
          </p:nvPr>
        </p:nvSpPr>
        <p:spPr>
          <a:xfrm>
            <a:off x="0" y="165235"/>
            <a:ext cx="8039100" cy="1016000"/>
          </a:xfrm>
        </p:spPr>
        <p:txBody>
          <a:bodyPr rIns="132080"/>
          <a:lstStyle/>
          <a:p>
            <a:pPr marL="0" marR="0" lvl="0" indent="0"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lang="en-US" sz="2400" i="0" dirty="0">
                <a:solidFill>
                  <a:schemeClr val="bg1"/>
                </a:solidFill>
                <a:effectLst/>
              </a:rPr>
              <a:t>Transitioning to CNSA Suite 2.0</a:t>
            </a:r>
            <a:endParaRPr lang="en-US" altLang="en-US" sz="2400" dirty="0">
              <a:solidFill>
                <a:schemeClr val="bg1"/>
              </a:solidFill>
              <a:latin typeface="+mn-lt"/>
            </a:endParaRP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53</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1" name="Text Placeholder 2">
            <a:extLst>
              <a:ext uri="{FF2B5EF4-FFF2-40B4-BE49-F238E27FC236}">
                <a16:creationId xmlns:a16="http://schemas.microsoft.com/office/drawing/2014/main" id="{E4F3116A-1E6B-4031-A037-A93E31361A3F}"/>
              </a:ext>
            </a:extLst>
          </p:cNvPr>
          <p:cNvSpPr txBox="1">
            <a:spLocks/>
          </p:cNvSpPr>
          <p:nvPr/>
        </p:nvSpPr>
        <p:spPr bwMode="auto">
          <a:xfrm>
            <a:off x="20114" y="1108140"/>
            <a:ext cx="8851630" cy="527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noAutofit/>
          </a:bodyPr>
          <a:lst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318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318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589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462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03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2960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17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8750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a:lstStyle>
          <a:p>
            <a:r>
              <a:rPr lang="en-US" sz="2000" b="0" i="0" dirty="0">
                <a:solidFill>
                  <a:srgbClr val="000000"/>
                </a:solidFill>
                <a:effectLst/>
              </a:rPr>
              <a:t>The timing of the transition depends on the proliferation of standards-based implementations</a:t>
            </a:r>
          </a:p>
          <a:p>
            <a:r>
              <a:rPr lang="en-US" sz="2000" b="0" i="0" dirty="0">
                <a:solidFill>
                  <a:srgbClr val="000000"/>
                </a:solidFill>
                <a:effectLst/>
              </a:rPr>
              <a:t>NSA expects the transition to QR algorithms for NSS to be complete by 2035 in line with</a:t>
            </a:r>
            <a:r>
              <a:rPr lang="en-US" sz="2000" dirty="0">
                <a:solidFill>
                  <a:srgbClr val="000000"/>
                </a:solidFill>
              </a:rPr>
              <a:t> </a:t>
            </a:r>
            <a:r>
              <a:rPr lang="en-US" sz="2000" b="0" i="0" dirty="0">
                <a:solidFill>
                  <a:srgbClr val="000000"/>
                </a:solidFill>
                <a:effectLst/>
              </a:rPr>
              <a:t>NSM-10. </a:t>
            </a:r>
          </a:p>
          <a:p>
            <a:r>
              <a:rPr lang="en-US" sz="2000" b="0" i="0" dirty="0">
                <a:solidFill>
                  <a:srgbClr val="000000"/>
                </a:solidFill>
                <a:effectLst/>
              </a:rPr>
              <a:t>NSA urges vendors and NSS owners and operators to make every effort to meet this deadline. </a:t>
            </a:r>
          </a:p>
          <a:p>
            <a:r>
              <a:rPr lang="en-US" sz="2000" b="0" i="0" dirty="0">
                <a:solidFill>
                  <a:srgbClr val="000000"/>
                </a:solidFill>
                <a:effectLst/>
              </a:rPr>
              <a:t>Where feasible, NSS owners and operators will be required to prefer CNSA 2.0 algorithms when configuring systems during the transition period. </a:t>
            </a:r>
          </a:p>
          <a:p>
            <a:r>
              <a:rPr lang="en-US" sz="2000" b="0" i="0" dirty="0">
                <a:solidFill>
                  <a:srgbClr val="000000"/>
                </a:solidFill>
                <a:effectLst/>
              </a:rPr>
              <a:t>When</a:t>
            </a:r>
            <a:r>
              <a:rPr lang="en-US" sz="2000" dirty="0">
                <a:solidFill>
                  <a:srgbClr val="000000"/>
                </a:solidFill>
              </a:rPr>
              <a:t> </a:t>
            </a:r>
            <a:r>
              <a:rPr lang="en-US" sz="2000" b="0" i="0" dirty="0">
                <a:solidFill>
                  <a:srgbClr val="000000"/>
                </a:solidFill>
                <a:effectLst/>
              </a:rPr>
              <a:t>appropriate, use of CNSA 2.0 algorithms will be mandatory in classes of commercial products within NSS, while reserving the option to allow other algorithms in specialized use cases</a:t>
            </a:r>
            <a:r>
              <a:rPr lang="en-US" sz="2000" dirty="0"/>
              <a:t> </a:t>
            </a:r>
            <a:br>
              <a:rPr lang="en-US" sz="2000" dirty="0"/>
            </a:br>
            <a:endParaRPr lang="en-US" sz="2000" kern="0" dirty="0"/>
          </a:p>
        </p:txBody>
      </p:sp>
    </p:spTree>
    <p:extLst>
      <p:ext uri="{BB962C8B-B14F-4D97-AF65-F5344CB8AC3E}">
        <p14:creationId xmlns:p14="http://schemas.microsoft.com/office/powerpoint/2010/main" val="35570121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6</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p:cNvSpPr>
            <a:spLocks noGrp="1" noChangeArrowheads="1"/>
          </p:cNvSpPr>
          <p:nvPr>
            <p:ph type="title"/>
          </p:nvPr>
        </p:nvSpPr>
        <p:spPr>
          <a:xfrm>
            <a:off x="457200" y="46038"/>
            <a:ext cx="7315200" cy="1016000"/>
          </a:xfrm>
        </p:spPr>
        <p:txBody>
          <a:bodyPr rIns="132080"/>
          <a:lstStyle/>
          <a:p>
            <a:pPr eaLnBrk="1" hangingPunct="1"/>
            <a:r>
              <a:rPr lang="fr-FR" dirty="0"/>
              <a:t>HCD international Technical Community (iTC) Status</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6</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5989" y="1093788"/>
            <a:ext cx="8845755" cy="5145234"/>
          </a:xfrm>
        </p:spPr>
        <p:txBody>
          <a:bodyPr rIns="132080"/>
          <a:lstStyle/>
          <a:p>
            <a:pPr lvl="0" fontAlgn="ctr">
              <a:spcBef>
                <a:spcPts val="0"/>
              </a:spcBef>
              <a:spcAft>
                <a:spcPts val="600"/>
              </a:spcAft>
            </a:pPr>
            <a:r>
              <a:rPr lang="en-US" sz="2000" dirty="0"/>
              <a:t>Since last IDS F2F on August 7, 2024 HCD iTC meetings have been held on:</a:t>
            </a:r>
          </a:p>
          <a:p>
            <a:pPr lvl="1" fontAlgn="ctr">
              <a:spcBef>
                <a:spcPts val="0"/>
              </a:spcBef>
              <a:spcAft>
                <a:spcPts val="1200"/>
              </a:spcAft>
            </a:pPr>
            <a:r>
              <a:rPr lang="en-US" sz="2000" dirty="0"/>
              <a:t>Sep 9</a:t>
            </a:r>
            <a:r>
              <a:rPr lang="en-US" sz="2000" baseline="30000" dirty="0"/>
              <a:t>th</a:t>
            </a:r>
            <a:r>
              <a:rPr lang="en-US" sz="2000" dirty="0"/>
              <a:t>, Oct 14</a:t>
            </a:r>
            <a:r>
              <a:rPr lang="en-US" sz="2000" baseline="30000" dirty="0"/>
              <a:t>th</a:t>
            </a:r>
            <a:endParaRPr lang="en-US" sz="2000" dirty="0"/>
          </a:p>
          <a:p>
            <a:pPr marL="400050" lvl="2" indent="0" fontAlgn="ctr">
              <a:spcBef>
                <a:spcPts val="0"/>
              </a:spcBef>
              <a:spcAft>
                <a:spcPts val="1200"/>
              </a:spcAft>
              <a:buNone/>
            </a:pPr>
            <a:r>
              <a:rPr lang="en-US" sz="2000" dirty="0"/>
              <a:t>NOTE: Since publishing the HCD cPP v1.0 and HCD SD v1.0 in Oct 2022 the HCD iTC has gone to monthly meetings</a:t>
            </a:r>
          </a:p>
          <a:p>
            <a:pPr marL="342900" lvl="1" indent="-342900" fontAlgn="ctr">
              <a:spcBef>
                <a:spcPts val="0"/>
              </a:spcBef>
              <a:spcAft>
                <a:spcPts val="600"/>
              </a:spcAft>
            </a:pPr>
            <a:r>
              <a:rPr lang="en-US" sz="2000" dirty="0"/>
              <a:t>Current focus has been and is now on: </a:t>
            </a:r>
          </a:p>
          <a:p>
            <a:pPr marL="742950" lvl="2" indent="-342900" fontAlgn="ctr">
              <a:spcBef>
                <a:spcPts val="0"/>
              </a:spcBef>
              <a:spcAft>
                <a:spcPts val="1200"/>
              </a:spcAft>
            </a:pPr>
            <a:r>
              <a:rPr lang="en-US" sz="2000" dirty="0"/>
              <a:t>Creating and issuing the Errata to HCD cPP v1.0 and HCD SD v1.0 (see next slide)</a:t>
            </a:r>
          </a:p>
          <a:p>
            <a:pPr marL="742950" lvl="2" indent="-342900" fontAlgn="ctr">
              <a:spcBef>
                <a:spcPts val="0"/>
              </a:spcBef>
              <a:spcAft>
                <a:spcPts val="1200"/>
              </a:spcAft>
            </a:pPr>
            <a:r>
              <a:rPr lang="en-US" sz="2000" dirty="0"/>
              <a:t>Developing a release plan for future versions of the HCD cPP and HCD SD</a:t>
            </a:r>
          </a:p>
          <a:p>
            <a:pPr marL="742950" lvl="2" indent="-342900" fontAlgn="ctr">
              <a:spcBef>
                <a:spcPts val="0"/>
              </a:spcBef>
              <a:spcAft>
                <a:spcPts val="1200"/>
              </a:spcAft>
            </a:pPr>
            <a:r>
              <a:rPr lang="en-US" sz="2000" dirty="0"/>
              <a:t>Determining content of and then implementing the next HCD cPP / HCD SD release (v2.0)</a:t>
            </a:r>
          </a:p>
          <a:p>
            <a:pPr marL="742950" lvl="2" indent="-342900" fontAlgn="ctr">
              <a:spcBef>
                <a:spcPts val="0"/>
              </a:spcBef>
              <a:spcAft>
                <a:spcPts val="1200"/>
              </a:spcAft>
            </a:pPr>
            <a:r>
              <a:rPr lang="en-US" sz="2000" dirty="0"/>
              <a:t>Addressing issues against HCD cPP / SD v1.0e</a:t>
            </a:r>
          </a:p>
        </p:txBody>
      </p:sp>
    </p:spTree>
    <p:extLst>
      <p:ext uri="{BB962C8B-B14F-4D97-AF65-F5344CB8AC3E}">
        <p14:creationId xmlns:p14="http://schemas.microsoft.com/office/powerpoint/2010/main" val="13261985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7</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p:cNvSpPr>
            <a:spLocks noGrp="1" noChangeArrowheads="1"/>
          </p:cNvSpPr>
          <p:nvPr>
            <p:ph type="title"/>
          </p:nvPr>
        </p:nvSpPr>
        <p:spPr>
          <a:xfrm>
            <a:off x="457200" y="46038"/>
            <a:ext cx="7315200" cy="1016000"/>
          </a:xfrm>
        </p:spPr>
        <p:txBody>
          <a:bodyPr rIns="132080"/>
          <a:lstStyle/>
          <a:p>
            <a:pPr eaLnBrk="1" hangingPunct="1"/>
            <a:r>
              <a:rPr lang="fr-FR" altLang="en-US" dirty="0"/>
              <a:t>Errata to HCD cPP v1.0 and HCD SD v1.0 (v1.0e)</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7</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5989" y="1093788"/>
            <a:ext cx="8845755" cy="5145234"/>
          </a:xfrm>
        </p:spPr>
        <p:txBody>
          <a:bodyPr rIns="132080"/>
          <a:lstStyle/>
          <a:p>
            <a:pPr fontAlgn="ctr">
              <a:spcBef>
                <a:spcPts val="0"/>
              </a:spcBef>
              <a:spcAft>
                <a:spcPts val="600"/>
              </a:spcAft>
            </a:pPr>
            <a:r>
              <a:rPr lang="en-US" sz="1800" dirty="0"/>
              <a:t>The Errata – HCD cPP v1.0e and HCD SD v1.0e – were published on Mar 4</a:t>
            </a:r>
            <a:r>
              <a:rPr lang="en-US" sz="1800" baseline="30000" dirty="0"/>
              <a:t>th</a:t>
            </a:r>
            <a:r>
              <a:rPr lang="en-US" sz="1800" dirty="0"/>
              <a:t>, 2024</a:t>
            </a:r>
          </a:p>
          <a:p>
            <a:pPr fontAlgn="ctr">
              <a:spcBef>
                <a:spcPts val="0"/>
              </a:spcBef>
              <a:spcAft>
                <a:spcPts val="600"/>
              </a:spcAft>
            </a:pPr>
            <a:r>
              <a:rPr lang="en-US" sz="1800" dirty="0"/>
              <a:t>Endorsements have been obtained from the Canadian and Korean Schemes, NIAP and JISEC (the Japanese Scheme); JISEC’s endorsement was posted as part of an updated Position Statement</a:t>
            </a:r>
          </a:p>
          <a:p>
            <a:pPr algn="l"/>
            <a:r>
              <a:rPr lang="en-US" sz="1600" b="0" i="0" dirty="0">
                <a:solidFill>
                  <a:srgbClr val="000006"/>
                </a:solidFill>
                <a:effectLst/>
                <a:highlight>
                  <a:srgbClr val="FFFFFD"/>
                </a:highlight>
              </a:rPr>
              <a:t>NIAP’s endorsement is a formal statement that products successfully evaluated against the HCD cPP V1.0e that demonstrate exact conformance to the cPP, meeting the below identified conditions, and in compliance with all NIAP policies, will be placed on the NIAP Product Compliant List:</a:t>
            </a:r>
          </a:p>
          <a:p>
            <a:pPr lvl="1"/>
            <a:r>
              <a:rPr lang="en-US" sz="1600" b="0" i="0" dirty="0">
                <a:solidFill>
                  <a:srgbClr val="000006"/>
                </a:solidFill>
                <a:effectLst/>
                <a:highlight>
                  <a:srgbClr val="FFFFFD"/>
                </a:highlight>
              </a:rPr>
              <a:t>Each applicable cryptographic support security functional requirement (FCS_) must include at least one selection conforming to Commercial National Security Algorithm (CNSA) Suite V1.0 or V2.0</a:t>
            </a:r>
          </a:p>
          <a:p>
            <a:pPr lvl="1"/>
            <a:r>
              <a:rPr lang="en-US" sz="1600" b="0" i="0" dirty="0">
                <a:solidFill>
                  <a:srgbClr val="000006"/>
                </a:solidFill>
                <a:effectLst/>
                <a:highlight>
                  <a:srgbClr val="FFFFFD"/>
                </a:highlight>
              </a:rPr>
              <a:t>SHA-256 may be selected in FCS_PCC_EXT.1 and may be included in FCS_COP.1/Hash and </a:t>
            </a:r>
            <a:r>
              <a:rPr lang="en-US" sz="1600" i="0" dirty="0">
                <a:solidFill>
                  <a:srgbClr val="000006"/>
                </a:solidFill>
                <a:effectLst/>
                <a:highlight>
                  <a:srgbClr val="FFFFFD"/>
                </a:highlight>
              </a:rPr>
              <a:t>FCS_COP.1/KeyedHash for that function; and</a:t>
            </a:r>
          </a:p>
          <a:p>
            <a:pPr lvl="1"/>
            <a:r>
              <a:rPr lang="en-US" sz="1600" b="1" i="0" dirty="0">
                <a:solidFill>
                  <a:srgbClr val="000006"/>
                </a:solidFill>
                <a:effectLst/>
                <a:highlight>
                  <a:srgbClr val="FFFFFD"/>
                </a:highlight>
              </a:rPr>
              <a:t>SHA-1 may not be selected</a:t>
            </a:r>
            <a:endParaRPr lang="en-US" sz="1600" b="0" i="0" dirty="0">
              <a:solidFill>
                <a:srgbClr val="000006"/>
              </a:solidFill>
              <a:effectLst/>
              <a:highlight>
                <a:srgbClr val="FFFFFD"/>
              </a:highlight>
            </a:endParaRPr>
          </a:p>
          <a:p>
            <a:pPr marL="325438"/>
            <a:r>
              <a:rPr lang="en-US" sz="2000" b="1" i="0" dirty="0">
                <a:solidFill>
                  <a:srgbClr val="000006"/>
                </a:solidFill>
                <a:effectLst/>
                <a:highlight>
                  <a:srgbClr val="FFFFFD"/>
                </a:highlight>
              </a:rPr>
              <a:t>HCD cPP v1.0e and HCD SD v1.0e have both now been officially certified by the Canadian Scheme via the completion of the first HCD certification against the HCD cPP/SD v1.0e </a:t>
            </a:r>
          </a:p>
          <a:p>
            <a:pPr fontAlgn="ctr">
              <a:spcBef>
                <a:spcPts val="0"/>
              </a:spcBef>
              <a:spcAft>
                <a:spcPts val="600"/>
              </a:spcAft>
            </a:pPr>
            <a:endParaRPr lang="en-US" sz="1800" dirty="0"/>
          </a:p>
          <a:p>
            <a:pPr fontAlgn="ctr">
              <a:spcBef>
                <a:spcPts val="0"/>
              </a:spcBef>
              <a:spcAft>
                <a:spcPts val="600"/>
              </a:spcAft>
            </a:pPr>
            <a:endParaRPr lang="en-US" sz="1800" dirty="0"/>
          </a:p>
        </p:txBody>
      </p:sp>
    </p:spTree>
    <p:extLst>
      <p:ext uri="{BB962C8B-B14F-4D97-AF65-F5344CB8AC3E}">
        <p14:creationId xmlns:p14="http://schemas.microsoft.com/office/powerpoint/2010/main" val="132924578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7DD06-9250-8D31-362A-318B45F75F52}"/>
            </a:ext>
          </a:extLst>
        </p:cNvPr>
        <p:cNvGrpSpPr/>
        <p:nvPr/>
      </p:nvGrpSpPr>
      <p:grpSpPr>
        <a:xfrm>
          <a:off x="0" y="0"/>
          <a:ext cx="0" cy="0"/>
          <a:chOff x="0" y="0"/>
          <a:chExt cx="0" cy="0"/>
        </a:xfrm>
      </p:grpSpPr>
      <p:sp>
        <p:nvSpPr>
          <p:cNvPr id="4098" name="Slide Number Placeholder 3">
            <a:extLst>
              <a:ext uri="{FF2B5EF4-FFF2-40B4-BE49-F238E27FC236}">
                <a16:creationId xmlns:a16="http://schemas.microsoft.com/office/drawing/2014/main" id="{F6F3FB84-FD2A-85BC-3094-BE7F13B3280A}"/>
              </a:ext>
            </a:extLst>
          </p:cNvPr>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8</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a:extLst>
              <a:ext uri="{FF2B5EF4-FFF2-40B4-BE49-F238E27FC236}">
                <a16:creationId xmlns:a16="http://schemas.microsoft.com/office/drawing/2014/main" id="{81A4BFDF-136F-880B-924B-422B22BDB509}"/>
              </a:ext>
            </a:extLst>
          </p:cNvPr>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a:extLst>
              <a:ext uri="{FF2B5EF4-FFF2-40B4-BE49-F238E27FC236}">
                <a16:creationId xmlns:a16="http://schemas.microsoft.com/office/drawing/2014/main" id="{B050F2A4-5252-FAEE-20F6-67236B465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a:extLst>
              <a:ext uri="{FF2B5EF4-FFF2-40B4-BE49-F238E27FC236}">
                <a16:creationId xmlns:a16="http://schemas.microsoft.com/office/drawing/2014/main" id="{9AEA9F36-647F-E165-5FDF-94B1F4F432A0}"/>
              </a:ext>
            </a:extLst>
          </p:cNvPr>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a:extLst>
              <a:ext uri="{FF2B5EF4-FFF2-40B4-BE49-F238E27FC236}">
                <a16:creationId xmlns:a16="http://schemas.microsoft.com/office/drawing/2014/main" id="{37A1ACB0-3E67-34E6-76FC-FB920DCB66D8}"/>
              </a:ext>
            </a:extLst>
          </p:cNvPr>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a:extLst>
              <a:ext uri="{FF2B5EF4-FFF2-40B4-BE49-F238E27FC236}">
                <a16:creationId xmlns:a16="http://schemas.microsoft.com/office/drawing/2014/main" id="{7D46380D-4416-4DB4-0F1E-A75C9FC5AE96}"/>
              </a:ext>
            </a:extLst>
          </p:cNvPr>
          <p:cNvSpPr>
            <a:spLocks noGrp="1" noChangeArrowheads="1"/>
          </p:cNvSpPr>
          <p:nvPr>
            <p:ph type="title"/>
          </p:nvPr>
        </p:nvSpPr>
        <p:spPr>
          <a:xfrm>
            <a:off x="25989" y="46038"/>
            <a:ext cx="7746411" cy="1016000"/>
          </a:xfrm>
        </p:spPr>
        <p:txBody>
          <a:bodyPr rIns="132080"/>
          <a:lstStyle/>
          <a:p>
            <a:pPr eaLnBrk="1" hangingPunct="1"/>
            <a:r>
              <a:rPr lang="en-US" sz="2800" b="1" dirty="0">
                <a:solidFill>
                  <a:schemeClr val="bg1">
                    <a:lumMod val="95000"/>
                  </a:schemeClr>
                </a:solidFill>
                <a:effectLst/>
                <a:latin typeface="+mn-lt"/>
                <a:ea typeface="Times New Roman" panose="02020603050405020304" pitchFamily="18" charset="0"/>
              </a:rPr>
              <a:t>Process Flow Diagram for cPP Development </a:t>
            </a:r>
            <a:endParaRPr lang="en-US" altLang="en-US" sz="2800" b="1" dirty="0">
              <a:solidFill>
                <a:schemeClr val="bg1">
                  <a:lumMod val="95000"/>
                </a:schemeClr>
              </a:solidFill>
              <a:latin typeface="+mn-lt"/>
            </a:endParaRPr>
          </a:p>
        </p:txBody>
      </p:sp>
      <p:sp>
        <p:nvSpPr>
          <p:cNvPr id="4104" name="Text Box 6">
            <a:extLst>
              <a:ext uri="{FF2B5EF4-FFF2-40B4-BE49-F238E27FC236}">
                <a16:creationId xmlns:a16="http://schemas.microsoft.com/office/drawing/2014/main" id="{205A5B2D-27F6-AE72-E8E2-AA871518DB29}"/>
              </a:ext>
            </a:extLst>
          </p:cNvPr>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8</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a:extLst>
              <a:ext uri="{FF2B5EF4-FFF2-40B4-BE49-F238E27FC236}">
                <a16:creationId xmlns:a16="http://schemas.microsoft.com/office/drawing/2014/main" id="{1EF9FD39-70FC-77BE-501C-97710F622FFB}"/>
              </a:ext>
            </a:extLst>
          </p:cNvPr>
          <p:cNvPicPr/>
          <p:nvPr/>
        </p:nvPicPr>
        <p:blipFill>
          <a:blip r:embed="rId4"/>
          <a:stretch>
            <a:fillRect/>
          </a:stretch>
        </p:blipFill>
        <p:spPr>
          <a:xfrm>
            <a:off x="914400" y="1270000"/>
            <a:ext cx="7315200" cy="4968558"/>
          </a:xfrm>
          <a:prstGeom prst="rect">
            <a:avLst/>
          </a:prstGeom>
        </p:spPr>
      </p:pic>
    </p:spTree>
    <p:extLst>
      <p:ext uri="{BB962C8B-B14F-4D97-AF65-F5344CB8AC3E}">
        <p14:creationId xmlns:p14="http://schemas.microsoft.com/office/powerpoint/2010/main" val="87540577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9</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2024 The Printer Working Group. All rights reserved.</a:t>
            </a:r>
          </a:p>
        </p:txBody>
      </p:sp>
      <p:sp>
        <p:nvSpPr>
          <p:cNvPr id="4103" name="Rectangle 5"/>
          <p:cNvSpPr>
            <a:spLocks noGrp="1" noChangeArrowheads="1"/>
          </p:cNvSpPr>
          <p:nvPr>
            <p:ph type="title"/>
          </p:nvPr>
        </p:nvSpPr>
        <p:spPr>
          <a:xfrm>
            <a:off x="89678" y="63500"/>
            <a:ext cx="8039100" cy="1016000"/>
          </a:xfrm>
        </p:spPr>
        <p:txBody>
          <a:bodyPr rIns="132080"/>
          <a:lstStyle/>
          <a:p>
            <a:pPr marL="0" marR="0" lvl="0" indent="0"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lang="en-US" sz="2800" i="0" dirty="0">
                <a:solidFill>
                  <a:schemeClr val="bg1"/>
                </a:solidFill>
                <a:effectLst/>
              </a:rPr>
              <a:t>Commercial National Security Algorithm (CNSA) Suite 1.0 Algorithms</a:t>
            </a:r>
            <a:endParaRPr lang="en-US" altLang="en-US" sz="2800" dirty="0">
              <a:solidFill>
                <a:schemeClr val="bg1"/>
              </a:solidFill>
              <a:latin typeface="+mn-lt"/>
            </a:endParaRP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9</a:t>
            </a:fld>
            <a:endPar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aphicFrame>
        <p:nvGraphicFramePr>
          <p:cNvPr id="2" name="Table 1">
            <a:extLst>
              <a:ext uri="{FF2B5EF4-FFF2-40B4-BE49-F238E27FC236}">
                <a16:creationId xmlns:a16="http://schemas.microsoft.com/office/drawing/2014/main" id="{AC70B107-7F7D-0123-9BD4-6DCF2DF02A4E}"/>
              </a:ext>
            </a:extLst>
          </p:cNvPr>
          <p:cNvGraphicFramePr>
            <a:graphicFrameLocks noGrp="1"/>
          </p:cNvGraphicFramePr>
          <p:nvPr/>
        </p:nvGraphicFramePr>
        <p:xfrm>
          <a:off x="142550" y="1270000"/>
          <a:ext cx="8812536" cy="5232402"/>
        </p:xfrm>
        <a:graphic>
          <a:graphicData uri="http://schemas.openxmlformats.org/drawingml/2006/table">
            <a:tbl>
              <a:tblPr firstRow="1" firstCol="1" bandRow="1">
                <a:tableStyleId>{5C22544A-7EE6-4342-B048-85BDC9FD1C3A}</a:tableStyleId>
              </a:tblPr>
              <a:tblGrid>
                <a:gridCol w="2203134">
                  <a:extLst>
                    <a:ext uri="{9D8B030D-6E8A-4147-A177-3AD203B41FA5}">
                      <a16:colId xmlns:a16="http://schemas.microsoft.com/office/drawing/2014/main" val="1424114596"/>
                    </a:ext>
                  </a:extLst>
                </a:gridCol>
                <a:gridCol w="2203134">
                  <a:extLst>
                    <a:ext uri="{9D8B030D-6E8A-4147-A177-3AD203B41FA5}">
                      <a16:colId xmlns:a16="http://schemas.microsoft.com/office/drawing/2014/main" val="2727643812"/>
                    </a:ext>
                  </a:extLst>
                </a:gridCol>
                <a:gridCol w="2203134">
                  <a:extLst>
                    <a:ext uri="{9D8B030D-6E8A-4147-A177-3AD203B41FA5}">
                      <a16:colId xmlns:a16="http://schemas.microsoft.com/office/drawing/2014/main" val="1128131183"/>
                    </a:ext>
                  </a:extLst>
                </a:gridCol>
                <a:gridCol w="2203134">
                  <a:extLst>
                    <a:ext uri="{9D8B030D-6E8A-4147-A177-3AD203B41FA5}">
                      <a16:colId xmlns:a16="http://schemas.microsoft.com/office/drawing/2014/main" val="1658354772"/>
                    </a:ext>
                  </a:extLst>
                </a:gridCol>
              </a:tblGrid>
              <a:tr h="262616">
                <a:tc>
                  <a:txBody>
                    <a:bodyPr/>
                    <a:lstStyle/>
                    <a:p>
                      <a:pPr marL="0" marR="0" algn="ctr">
                        <a:lnSpc>
                          <a:spcPct val="107000"/>
                        </a:lnSpc>
                        <a:spcBef>
                          <a:spcPts val="0"/>
                        </a:spcBef>
                        <a:spcAft>
                          <a:spcPts val="0"/>
                        </a:spcAft>
                      </a:pPr>
                      <a:r>
                        <a:rPr lang="en-US" sz="1200" dirty="0">
                          <a:effectLst/>
                        </a:rPr>
                        <a:t>Algorithm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gn="ctr">
                        <a:lnSpc>
                          <a:spcPct val="107000"/>
                        </a:lnSpc>
                        <a:spcBef>
                          <a:spcPts val="0"/>
                        </a:spcBef>
                        <a:spcAft>
                          <a:spcPts val="0"/>
                        </a:spcAft>
                      </a:pPr>
                      <a:r>
                        <a:rPr lang="en-US" sz="1200" dirty="0">
                          <a:effectLst/>
                        </a:rPr>
                        <a:t>Function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gn="ctr">
                        <a:lnSpc>
                          <a:spcPct val="107000"/>
                        </a:lnSpc>
                        <a:spcBef>
                          <a:spcPts val="0"/>
                        </a:spcBef>
                        <a:spcAft>
                          <a:spcPts val="0"/>
                        </a:spcAft>
                      </a:pPr>
                      <a:r>
                        <a:rPr lang="en-US" sz="1200" dirty="0">
                          <a:effectLst/>
                        </a:rPr>
                        <a:t>Specification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gn="ctr">
                        <a:lnSpc>
                          <a:spcPct val="107000"/>
                        </a:lnSpc>
                        <a:spcBef>
                          <a:spcPts val="0"/>
                        </a:spcBef>
                        <a:spcAft>
                          <a:spcPts val="0"/>
                        </a:spcAft>
                      </a:pPr>
                      <a:r>
                        <a:rPr lang="en-US" sz="1200" dirty="0">
                          <a:effectLst/>
                        </a:rPr>
                        <a:t>Parameters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extLst>
                  <a:ext uri="{0D108BD9-81ED-4DB2-BD59-A6C34878D82A}">
                    <a16:rowId xmlns:a16="http://schemas.microsoft.com/office/drawing/2014/main" val="3137150157"/>
                  </a:ext>
                </a:extLst>
              </a:tr>
              <a:tr h="680146">
                <a:tc>
                  <a:txBody>
                    <a:bodyPr/>
                    <a:lstStyle/>
                    <a:p>
                      <a:pPr marL="0" marR="0">
                        <a:lnSpc>
                          <a:spcPct val="107000"/>
                        </a:lnSpc>
                        <a:spcBef>
                          <a:spcPts val="0"/>
                        </a:spcBef>
                        <a:spcAft>
                          <a:spcPts val="0"/>
                        </a:spcAft>
                      </a:pPr>
                      <a:r>
                        <a:rPr lang="en-US" sz="1200" dirty="0">
                          <a:effectLst/>
                        </a:rPr>
                        <a:t>Advanced Encryption Standard (AES)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nSpc>
                          <a:spcPct val="107000"/>
                        </a:lnSpc>
                        <a:spcBef>
                          <a:spcPts val="0"/>
                        </a:spcBef>
                        <a:spcAft>
                          <a:spcPts val="0"/>
                        </a:spcAft>
                      </a:pPr>
                      <a:r>
                        <a:rPr lang="en-US" sz="1200" dirty="0">
                          <a:effectLst/>
                        </a:rPr>
                        <a:t>Symmetric block cipher used for information protection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nSpc>
                          <a:spcPct val="107000"/>
                        </a:lnSpc>
                        <a:spcBef>
                          <a:spcPts val="0"/>
                        </a:spcBef>
                        <a:spcAft>
                          <a:spcPts val="0"/>
                        </a:spcAft>
                      </a:pPr>
                      <a:r>
                        <a:rPr lang="en-US" sz="1200" u="sng" dirty="0">
                          <a:effectLst/>
                          <a:hlinkClick r:id="rId4"/>
                        </a:rPr>
                        <a:t>FIPS Pub 197</a:t>
                      </a: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nSpc>
                          <a:spcPct val="107000"/>
                        </a:lnSpc>
                        <a:spcBef>
                          <a:spcPts val="0"/>
                        </a:spcBef>
                        <a:spcAft>
                          <a:spcPts val="0"/>
                        </a:spcAft>
                      </a:pPr>
                      <a:r>
                        <a:rPr lang="en-US" sz="1200" dirty="0">
                          <a:effectLst/>
                        </a:rPr>
                        <a:t>Use 256 bit keys to protect up to TOP SECRET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extLst>
                  <a:ext uri="{0D108BD9-81ED-4DB2-BD59-A6C34878D82A}">
                    <a16:rowId xmlns:a16="http://schemas.microsoft.com/office/drawing/2014/main" val="267574108"/>
                  </a:ext>
                </a:extLst>
              </a:tr>
              <a:tr h="680146">
                <a:tc>
                  <a:txBody>
                    <a:bodyPr/>
                    <a:lstStyle/>
                    <a:p>
                      <a:pPr marL="0" marR="0">
                        <a:lnSpc>
                          <a:spcPct val="107000"/>
                        </a:lnSpc>
                        <a:spcBef>
                          <a:spcPts val="0"/>
                        </a:spcBef>
                        <a:spcAft>
                          <a:spcPts val="0"/>
                        </a:spcAft>
                      </a:pPr>
                      <a:r>
                        <a:rPr lang="en-US" sz="1200" dirty="0">
                          <a:effectLst/>
                        </a:rPr>
                        <a:t>Elliptic Curve Diffie-Hellman (ECDH) Key Exchange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nSpc>
                          <a:spcPct val="107000"/>
                        </a:lnSpc>
                        <a:spcBef>
                          <a:spcPts val="0"/>
                        </a:spcBef>
                        <a:spcAft>
                          <a:spcPts val="0"/>
                        </a:spcAft>
                      </a:pPr>
                      <a:r>
                        <a:rPr lang="en-US" sz="1200" dirty="0">
                          <a:effectLst/>
                        </a:rPr>
                        <a:t>Asymmetric algorithm used for key establishment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nSpc>
                          <a:spcPct val="107000"/>
                        </a:lnSpc>
                        <a:spcBef>
                          <a:spcPts val="0"/>
                        </a:spcBef>
                        <a:spcAft>
                          <a:spcPts val="0"/>
                        </a:spcAft>
                      </a:pPr>
                      <a:r>
                        <a:rPr lang="en-US" sz="1200" u="sng" dirty="0">
                          <a:effectLst/>
                          <a:hlinkClick r:id="rId5"/>
                        </a:rPr>
                        <a:t>NIST SP 800-56A</a:t>
                      </a: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nSpc>
                          <a:spcPct val="107000"/>
                        </a:lnSpc>
                        <a:spcBef>
                          <a:spcPts val="0"/>
                        </a:spcBef>
                        <a:spcAft>
                          <a:spcPts val="0"/>
                        </a:spcAft>
                      </a:pPr>
                      <a:r>
                        <a:rPr lang="en-US" sz="1200" dirty="0">
                          <a:effectLst/>
                        </a:rPr>
                        <a:t>Use Curve P-384 to protect up to TOP SECRET.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extLst>
                  <a:ext uri="{0D108BD9-81ED-4DB2-BD59-A6C34878D82A}">
                    <a16:rowId xmlns:a16="http://schemas.microsoft.com/office/drawing/2014/main" val="766800012"/>
                  </a:ext>
                </a:extLst>
              </a:tr>
              <a:tr h="680146">
                <a:tc>
                  <a:txBody>
                    <a:bodyPr/>
                    <a:lstStyle/>
                    <a:p>
                      <a:pPr marL="0" marR="0">
                        <a:lnSpc>
                          <a:spcPct val="107000"/>
                        </a:lnSpc>
                        <a:spcBef>
                          <a:spcPts val="0"/>
                        </a:spcBef>
                        <a:spcAft>
                          <a:spcPts val="0"/>
                        </a:spcAft>
                      </a:pPr>
                      <a:r>
                        <a:rPr lang="en-US" sz="1200" dirty="0">
                          <a:effectLst/>
                        </a:rPr>
                        <a:t>Elliptic Curve Digital Signature Algorithm (ECDSA)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nSpc>
                          <a:spcPct val="107000"/>
                        </a:lnSpc>
                        <a:spcBef>
                          <a:spcPts val="0"/>
                        </a:spcBef>
                        <a:spcAft>
                          <a:spcPts val="0"/>
                        </a:spcAft>
                      </a:pPr>
                      <a:r>
                        <a:rPr lang="en-US" sz="1200" dirty="0">
                          <a:effectLst/>
                        </a:rPr>
                        <a:t>Asymmetric algorithm used for  digital signatures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nSpc>
                          <a:spcPct val="107000"/>
                        </a:lnSpc>
                        <a:spcBef>
                          <a:spcPts val="0"/>
                        </a:spcBef>
                        <a:spcAft>
                          <a:spcPts val="0"/>
                        </a:spcAft>
                      </a:pPr>
                      <a:r>
                        <a:rPr lang="en-US" sz="1200" u="sng" dirty="0">
                          <a:effectLst/>
                          <a:hlinkClick r:id="rId6"/>
                        </a:rPr>
                        <a:t>FIPS Pub 186-4</a:t>
                      </a: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nSpc>
                          <a:spcPct val="107000"/>
                        </a:lnSpc>
                        <a:spcBef>
                          <a:spcPts val="0"/>
                        </a:spcBef>
                        <a:spcAft>
                          <a:spcPts val="0"/>
                        </a:spcAft>
                      </a:pPr>
                      <a:r>
                        <a:rPr lang="en-US" sz="1200" dirty="0">
                          <a:effectLst/>
                        </a:rPr>
                        <a:t>Use Curve P-384 to protect up to TOP SECRET.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extLst>
                  <a:ext uri="{0D108BD9-81ED-4DB2-BD59-A6C34878D82A}">
                    <a16:rowId xmlns:a16="http://schemas.microsoft.com/office/drawing/2014/main" val="3381149439"/>
                  </a:ext>
                </a:extLst>
              </a:tr>
              <a:tr h="888910">
                <a:tc>
                  <a:txBody>
                    <a:bodyPr/>
                    <a:lstStyle/>
                    <a:p>
                      <a:pPr marL="0" marR="0">
                        <a:lnSpc>
                          <a:spcPct val="107000"/>
                        </a:lnSpc>
                        <a:spcBef>
                          <a:spcPts val="0"/>
                        </a:spcBef>
                        <a:spcAft>
                          <a:spcPts val="800"/>
                        </a:spcAft>
                      </a:pPr>
                      <a:r>
                        <a:rPr lang="en-US" sz="1200" dirty="0">
                          <a:effectLst/>
                        </a:rPr>
                        <a:t>Secure Hash Algorithm (SHA)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nSpc>
                          <a:spcPct val="107000"/>
                        </a:lnSpc>
                        <a:spcBef>
                          <a:spcPts val="0"/>
                        </a:spcBef>
                        <a:spcAft>
                          <a:spcPts val="800"/>
                        </a:spcAft>
                      </a:pPr>
                      <a:r>
                        <a:rPr lang="en-US" sz="1200" dirty="0">
                          <a:effectLst/>
                        </a:rPr>
                        <a:t>Algorithm used  for computing a condensed representation of information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nSpc>
                          <a:spcPct val="107000"/>
                        </a:lnSpc>
                        <a:spcBef>
                          <a:spcPts val="0"/>
                        </a:spcBef>
                        <a:spcAft>
                          <a:spcPts val="0"/>
                        </a:spcAft>
                      </a:pPr>
                      <a:r>
                        <a:rPr lang="en-US" sz="1200" u="sng" dirty="0">
                          <a:effectLst/>
                          <a:hlinkClick r:id="rId7"/>
                        </a:rPr>
                        <a:t>FIPS Pub 180-4</a:t>
                      </a: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nSpc>
                          <a:spcPct val="107000"/>
                        </a:lnSpc>
                        <a:spcBef>
                          <a:spcPts val="0"/>
                        </a:spcBef>
                        <a:spcAft>
                          <a:spcPts val="0"/>
                        </a:spcAft>
                      </a:pPr>
                      <a:r>
                        <a:rPr lang="en-US" sz="1200" dirty="0">
                          <a:effectLst/>
                        </a:rPr>
                        <a:t>Use SHA-384 to protect up to TOP SECRET.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extLst>
                  <a:ext uri="{0D108BD9-81ED-4DB2-BD59-A6C34878D82A}">
                    <a16:rowId xmlns:a16="http://schemas.microsoft.com/office/drawing/2014/main" val="1692001559"/>
                  </a:ext>
                </a:extLst>
              </a:tr>
              <a:tr h="680146">
                <a:tc>
                  <a:txBody>
                    <a:bodyPr/>
                    <a:lstStyle/>
                    <a:p>
                      <a:pPr marL="0" marR="0">
                        <a:lnSpc>
                          <a:spcPct val="107000"/>
                        </a:lnSpc>
                        <a:spcBef>
                          <a:spcPts val="0"/>
                        </a:spcBef>
                        <a:spcAft>
                          <a:spcPts val="800"/>
                        </a:spcAft>
                      </a:pPr>
                      <a:r>
                        <a:rPr lang="en-US" sz="1200" dirty="0">
                          <a:effectLst/>
                        </a:rPr>
                        <a:t>Diffie-Hellman (DH) Key Exchange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nSpc>
                          <a:spcPct val="107000"/>
                        </a:lnSpc>
                        <a:spcBef>
                          <a:spcPts val="0"/>
                        </a:spcBef>
                        <a:spcAft>
                          <a:spcPts val="800"/>
                        </a:spcAft>
                      </a:pPr>
                      <a:r>
                        <a:rPr lang="en-US" sz="1200" dirty="0">
                          <a:effectLst/>
                        </a:rPr>
                        <a:t>Asymmetric algorithm used for key establishment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nSpc>
                          <a:spcPct val="107000"/>
                        </a:lnSpc>
                        <a:spcBef>
                          <a:spcPts val="0"/>
                        </a:spcBef>
                        <a:spcAft>
                          <a:spcPts val="800"/>
                        </a:spcAft>
                      </a:pPr>
                      <a:r>
                        <a:rPr lang="en-US" sz="1200" dirty="0">
                          <a:effectLst/>
                        </a:rPr>
                        <a:t>IETF RFC 3526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nSpc>
                          <a:spcPct val="107000"/>
                        </a:lnSpc>
                        <a:spcBef>
                          <a:spcPts val="0"/>
                        </a:spcBef>
                        <a:spcAft>
                          <a:spcPts val="800"/>
                        </a:spcAft>
                      </a:pPr>
                      <a:r>
                        <a:rPr lang="en-US" sz="1200" dirty="0">
                          <a:effectLst/>
                        </a:rPr>
                        <a:t>Minimum 3072-bit modulus to protect up to TOP SECRET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extLst>
                  <a:ext uri="{0D108BD9-81ED-4DB2-BD59-A6C34878D82A}">
                    <a16:rowId xmlns:a16="http://schemas.microsoft.com/office/drawing/2014/main" val="2991338971"/>
                  </a:ext>
                </a:extLst>
              </a:tr>
              <a:tr h="680146">
                <a:tc>
                  <a:txBody>
                    <a:bodyPr/>
                    <a:lstStyle/>
                    <a:p>
                      <a:pPr marL="0" marR="0">
                        <a:lnSpc>
                          <a:spcPct val="107000"/>
                        </a:lnSpc>
                        <a:spcBef>
                          <a:spcPts val="0"/>
                        </a:spcBef>
                        <a:spcAft>
                          <a:spcPts val="800"/>
                        </a:spcAft>
                      </a:pPr>
                      <a:r>
                        <a:rPr lang="en-US" sz="1200" dirty="0">
                          <a:effectLst/>
                        </a:rPr>
                        <a:t>RSA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nSpc>
                          <a:spcPct val="107000"/>
                        </a:lnSpc>
                        <a:spcBef>
                          <a:spcPts val="0"/>
                        </a:spcBef>
                        <a:spcAft>
                          <a:spcPts val="800"/>
                        </a:spcAft>
                      </a:pPr>
                      <a:r>
                        <a:rPr lang="en-US" sz="1200" dirty="0">
                          <a:effectLst/>
                        </a:rPr>
                        <a:t>Asymmetric algorithm used for key establishment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nSpc>
                          <a:spcPct val="107000"/>
                        </a:lnSpc>
                        <a:spcBef>
                          <a:spcPts val="0"/>
                        </a:spcBef>
                        <a:spcAft>
                          <a:spcPts val="800"/>
                        </a:spcAft>
                      </a:pPr>
                      <a:r>
                        <a:rPr lang="en-US" sz="1200" dirty="0">
                          <a:effectLst/>
                        </a:rPr>
                        <a:t>NIST SP 800-56B rev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nSpc>
                          <a:spcPct val="107000"/>
                        </a:lnSpc>
                        <a:spcBef>
                          <a:spcPts val="0"/>
                        </a:spcBef>
                        <a:spcAft>
                          <a:spcPts val="800"/>
                        </a:spcAft>
                      </a:pPr>
                      <a:r>
                        <a:rPr lang="en-US" sz="1200" dirty="0">
                          <a:effectLst/>
                        </a:rPr>
                        <a:t>Minimum 3072-bit modulus to protect up to TOP SECRET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extLst>
                  <a:ext uri="{0D108BD9-81ED-4DB2-BD59-A6C34878D82A}">
                    <a16:rowId xmlns:a16="http://schemas.microsoft.com/office/drawing/2014/main" val="2671988813"/>
                  </a:ext>
                </a:extLst>
              </a:tr>
              <a:tr h="680146">
                <a:tc>
                  <a:txBody>
                    <a:bodyPr/>
                    <a:lstStyle/>
                    <a:p>
                      <a:pPr marL="0" marR="0">
                        <a:lnSpc>
                          <a:spcPct val="107000"/>
                        </a:lnSpc>
                        <a:spcBef>
                          <a:spcPts val="0"/>
                        </a:spcBef>
                        <a:spcAft>
                          <a:spcPts val="800"/>
                        </a:spcAft>
                      </a:pPr>
                      <a:r>
                        <a:rPr lang="en-US" sz="1200" dirty="0">
                          <a:effectLst/>
                        </a:rPr>
                        <a:t>RSA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nSpc>
                          <a:spcPct val="107000"/>
                        </a:lnSpc>
                        <a:spcBef>
                          <a:spcPts val="0"/>
                        </a:spcBef>
                        <a:spcAft>
                          <a:spcPts val="800"/>
                        </a:spcAft>
                      </a:pPr>
                      <a:r>
                        <a:rPr lang="en-US" sz="1200" dirty="0">
                          <a:effectLst/>
                        </a:rPr>
                        <a:t>Asymmetric algorithm used for digital signatures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nSpc>
                          <a:spcPct val="107000"/>
                        </a:lnSpc>
                        <a:spcBef>
                          <a:spcPts val="0"/>
                        </a:spcBef>
                        <a:spcAft>
                          <a:spcPts val="800"/>
                        </a:spcAft>
                      </a:pPr>
                      <a:r>
                        <a:rPr lang="en-US" sz="1200" dirty="0">
                          <a:effectLst/>
                        </a:rPr>
                        <a:t>FIPS PUB 186-4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tc>
                  <a:txBody>
                    <a:bodyPr/>
                    <a:lstStyle/>
                    <a:p>
                      <a:pPr marL="0" marR="0">
                        <a:lnSpc>
                          <a:spcPct val="107000"/>
                        </a:lnSpc>
                        <a:spcBef>
                          <a:spcPts val="0"/>
                        </a:spcBef>
                        <a:spcAft>
                          <a:spcPts val="800"/>
                        </a:spcAft>
                      </a:pPr>
                      <a:r>
                        <a:rPr lang="en-US" sz="1200" dirty="0">
                          <a:effectLst/>
                        </a:rPr>
                        <a:t>Minimum 3072 bit-modulus to protect up to TOP SECRET.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 marR="30480" marT="30480" marB="30480"/>
                </a:tc>
                <a:extLst>
                  <a:ext uri="{0D108BD9-81ED-4DB2-BD59-A6C34878D82A}">
                    <a16:rowId xmlns:a16="http://schemas.microsoft.com/office/drawing/2014/main" val="2018880992"/>
                  </a:ext>
                </a:extLst>
              </a:tr>
            </a:tbl>
          </a:graphicData>
        </a:graphic>
      </p:graphicFrame>
    </p:spTree>
    <p:extLst>
      <p:ext uri="{BB962C8B-B14F-4D97-AF65-F5344CB8AC3E}">
        <p14:creationId xmlns:p14="http://schemas.microsoft.com/office/powerpoint/2010/main" val="1379122204"/>
      </p:ext>
    </p:extLst>
  </p:cSld>
  <p:clrMapOvr>
    <a:masterClrMapping/>
  </p:clrMapOvr>
  <p:transition/>
</p:sld>
</file>

<file path=ppt/theme/theme1.xml><?xml version="1.0" encoding="utf-8"?>
<a:theme xmlns:a="http://schemas.openxmlformats.org/drawingml/2006/main" name="Title">
  <a:themeElements>
    <a:clrScheme name="">
      <a:dk1>
        <a:srgbClr val="000000"/>
      </a:dk1>
      <a:lt1>
        <a:srgbClr val="FFFFFF"/>
      </a:lt1>
      <a:dk2>
        <a:srgbClr val="000000"/>
      </a:dk2>
      <a:lt2>
        <a:srgbClr val="808080"/>
      </a:lt2>
      <a:accent1>
        <a:srgbClr val="FF9933"/>
      </a:accent1>
      <a:accent2>
        <a:srgbClr val="333399"/>
      </a:accent2>
      <a:accent3>
        <a:srgbClr val="FFFFFF"/>
      </a:accent3>
      <a:accent4>
        <a:srgbClr val="000000"/>
      </a:accent4>
      <a:accent5>
        <a:srgbClr val="FFCAAD"/>
      </a:accent5>
      <a:accent6>
        <a:srgbClr val="2D2D8A"/>
      </a:accent6>
      <a:hlink>
        <a:srgbClr val="009999"/>
      </a:hlink>
      <a:folHlink>
        <a:srgbClr val="99CC00"/>
      </a:folHlink>
    </a:clrScheme>
    <a:fontScheme name="Title">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ullet Slide">
  <a:themeElements>
    <a:clrScheme name="">
      <a:dk1>
        <a:srgbClr val="000000"/>
      </a:dk1>
      <a:lt1>
        <a:srgbClr val="FFFFFF"/>
      </a:lt1>
      <a:dk2>
        <a:srgbClr val="000000"/>
      </a:dk2>
      <a:lt2>
        <a:srgbClr val="808080"/>
      </a:lt2>
      <a:accent1>
        <a:srgbClr val="FF9933"/>
      </a:accent1>
      <a:accent2>
        <a:srgbClr val="333399"/>
      </a:accent2>
      <a:accent3>
        <a:srgbClr val="FFFFFF"/>
      </a:accent3>
      <a:accent4>
        <a:srgbClr val="000000"/>
      </a:accent4>
      <a:accent5>
        <a:srgbClr val="FFCAAD"/>
      </a:accent5>
      <a:accent6>
        <a:srgbClr val="2D2D8A"/>
      </a:accent6>
      <a:hlink>
        <a:srgbClr val="009999"/>
      </a:hlink>
      <a:folHlink>
        <a:srgbClr val="99CC00"/>
      </a:folHlink>
    </a:clrScheme>
    <a:fontScheme name="Bullet Slide">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Bulle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genda Slide">
  <a:themeElements>
    <a:clrScheme name="">
      <a:dk1>
        <a:srgbClr val="000000"/>
      </a:dk1>
      <a:lt1>
        <a:srgbClr val="FFFFFF"/>
      </a:lt1>
      <a:dk2>
        <a:srgbClr val="000000"/>
      </a:dk2>
      <a:lt2>
        <a:srgbClr val="000000"/>
      </a:lt2>
      <a:accent1>
        <a:srgbClr val="FF9933"/>
      </a:accent1>
      <a:accent2>
        <a:srgbClr val="333399"/>
      </a:accent2>
      <a:accent3>
        <a:srgbClr val="FFFFFF"/>
      </a:accent3>
      <a:accent4>
        <a:srgbClr val="000000"/>
      </a:accent4>
      <a:accent5>
        <a:srgbClr val="FFCAAD"/>
      </a:accent5>
      <a:accent6>
        <a:srgbClr val="2D2D8A"/>
      </a:accent6>
      <a:hlink>
        <a:srgbClr val="009999"/>
      </a:hlink>
      <a:folHlink>
        <a:srgbClr val="99CC00"/>
      </a:folHlink>
    </a:clrScheme>
    <a:fontScheme name="Agenda Slide">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Agenda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agram Slide">
  <a:themeElements>
    <a:clrScheme name="">
      <a:dk1>
        <a:srgbClr val="000000"/>
      </a:dk1>
      <a:lt1>
        <a:srgbClr val="FFFFFF"/>
      </a:lt1>
      <a:dk2>
        <a:srgbClr val="000000"/>
      </a:dk2>
      <a:lt2>
        <a:srgbClr val="808080"/>
      </a:lt2>
      <a:accent1>
        <a:srgbClr val="FF9933"/>
      </a:accent1>
      <a:accent2>
        <a:srgbClr val="333399"/>
      </a:accent2>
      <a:accent3>
        <a:srgbClr val="FFFFFF"/>
      </a:accent3>
      <a:accent4>
        <a:srgbClr val="000000"/>
      </a:accent4>
      <a:accent5>
        <a:srgbClr val="FFCAAD"/>
      </a:accent5>
      <a:accent6>
        <a:srgbClr val="2D2D8A"/>
      </a:accent6>
      <a:hlink>
        <a:srgbClr val="009999"/>
      </a:hlink>
      <a:folHlink>
        <a:srgbClr val="99CC00"/>
      </a:folHlink>
    </a:clrScheme>
    <a:fontScheme name="Diagram Slide">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iagram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Column Slide">
  <a:themeElements>
    <a:clrScheme name="">
      <a:dk1>
        <a:srgbClr val="000000"/>
      </a:dk1>
      <a:lt1>
        <a:srgbClr val="FFFFFF"/>
      </a:lt1>
      <a:dk2>
        <a:srgbClr val="000000"/>
      </a:dk2>
      <a:lt2>
        <a:srgbClr val="808080"/>
      </a:lt2>
      <a:accent1>
        <a:srgbClr val="FF9933"/>
      </a:accent1>
      <a:accent2>
        <a:srgbClr val="333399"/>
      </a:accent2>
      <a:accent3>
        <a:srgbClr val="FFFFFF"/>
      </a:accent3>
      <a:accent4>
        <a:srgbClr val="000000"/>
      </a:accent4>
      <a:accent5>
        <a:srgbClr val="FFCAAD"/>
      </a:accent5>
      <a:accent6>
        <a:srgbClr val="2D2D8A"/>
      </a:accent6>
      <a:hlink>
        <a:srgbClr val="009999"/>
      </a:hlink>
      <a:folHlink>
        <a:srgbClr val="99CC00"/>
      </a:folHlink>
    </a:clrScheme>
    <a:fontScheme name="2-Column Slide">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2-Colum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39742</TotalTime>
  <Pages>0</Pages>
  <Words>6933</Words>
  <Characters>0</Characters>
  <Application>Microsoft Office PowerPoint</Application>
  <PresentationFormat>On-screen Show (4:3)</PresentationFormat>
  <Lines>0</Lines>
  <Paragraphs>659</Paragraphs>
  <Slides>53</Slides>
  <Notes>48</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53</vt:i4>
      </vt:variant>
    </vt:vector>
  </HeadingPairs>
  <TitlesOfParts>
    <vt:vector size="64" baseType="lpstr">
      <vt:lpstr>Arial</vt:lpstr>
      <vt:lpstr>Arial Bold</vt:lpstr>
      <vt:lpstr>Calibri</vt:lpstr>
      <vt:lpstr>Times</vt:lpstr>
      <vt:lpstr>Verdana</vt:lpstr>
      <vt:lpstr>Wingdings</vt:lpstr>
      <vt:lpstr>Title</vt:lpstr>
      <vt:lpstr>Bullet Slide</vt:lpstr>
      <vt:lpstr>Agenda Slide</vt:lpstr>
      <vt:lpstr>Diagram Slide</vt:lpstr>
      <vt:lpstr>2-Column Slide</vt:lpstr>
      <vt:lpstr>Imaging Device Security</vt:lpstr>
      <vt:lpstr>Agenda</vt:lpstr>
      <vt:lpstr>Antitrust and Intellectual Property Policies</vt:lpstr>
      <vt:lpstr>Officers</vt:lpstr>
      <vt:lpstr>PowerPoint Presentation</vt:lpstr>
      <vt:lpstr>HCD international Technical Community (iTC) Status</vt:lpstr>
      <vt:lpstr>Errata to HCD cPP v1.0 and HCD SD v1.0 (v1.0e)</vt:lpstr>
      <vt:lpstr>Process Flow Diagram for cPP Development </vt:lpstr>
      <vt:lpstr>Commercial National Security Algorithm (CNSA) Suite 1.0 Algorithms</vt:lpstr>
      <vt:lpstr>Commercial National Security Algorithm (CNSA) Suite 2.0 Algorithms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HIT Status</vt:lpstr>
      <vt:lpstr>HCD iTC Issues Post-Version 1.0e – 2024 Priorities</vt:lpstr>
      <vt:lpstr>HCD iTC CC:2022 Subgroup</vt:lpstr>
      <vt:lpstr>HCD iTC CC:2022 Subgroup Status</vt:lpstr>
      <vt:lpstr>HCD iTC CC:2022 Subgroup Status</vt:lpstr>
      <vt:lpstr>HCD iTC Issues Post-Version 1.0e – 2024 Priorities</vt:lpstr>
      <vt:lpstr>HCD iTC Post-Version 1.0e Release Plan</vt:lpstr>
      <vt:lpstr>HCD cPP/SD Content Post-Version 1.0e Likely Specific V2.0 Content</vt:lpstr>
      <vt:lpstr>HCD cPP/SD Content Post-Version 1.0e Potential for Inclusion in V3.0 and Later Versions</vt:lpstr>
      <vt:lpstr>HCD cPP/SD Content Post-Version 1.0 Potential for Inclusion in V3.0 and Later Versions</vt:lpstr>
      <vt:lpstr>HCD iTC Status Key Next Steps</vt:lpstr>
      <vt:lpstr>Implementing a Cyber Security Certification  for the Additive Manufacturing Process</vt:lpstr>
      <vt:lpstr>PowerPoint Presentation</vt:lpstr>
      <vt:lpstr>PowerPoint Presentation</vt:lpstr>
      <vt:lpstr>Common Criteria Certification Key Terminology</vt:lpstr>
      <vt:lpstr>Common Criteria Certification of Hardcopy Devices (2D Printers)</vt:lpstr>
      <vt:lpstr>Digital Thread for Additive Manufacturing and Common Criteria Certification</vt:lpstr>
      <vt:lpstr>PowerPoint Presentation</vt:lpstr>
      <vt:lpstr>Digital Thread for Additive Manufacturing</vt:lpstr>
      <vt:lpstr>PowerPoint Presentation</vt:lpstr>
      <vt:lpstr>Common Criteria Certification Some Additional Key Terminology</vt:lpstr>
      <vt:lpstr>PowerPoint Presentation</vt:lpstr>
      <vt:lpstr>PowerPoint Presentation</vt:lpstr>
      <vt:lpstr>PowerPoint Presentation</vt:lpstr>
      <vt:lpstr>Digital Thread for Additive Manufacturing</vt:lpstr>
      <vt:lpstr>PowerPoint Presentation</vt:lpstr>
      <vt:lpstr>What Are The Next Steps?</vt:lpstr>
      <vt:lpstr>PowerPoint Presentation</vt:lpstr>
      <vt:lpstr>Content of a Protection Profile (PP)</vt:lpstr>
      <vt:lpstr>Content of a PP-Module</vt:lpstr>
      <vt:lpstr>Next Steps – IDS WG</vt:lpstr>
      <vt:lpstr>PowerPoint Presentation</vt:lpstr>
      <vt:lpstr>HCD iTC Issues Post-Version 1.0 – CNSA 2.0</vt:lpstr>
      <vt:lpstr>Transitioning to CNSA Suite 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Jerry Thrasher</dc:creator>
  <cp:lastModifiedBy>Alan Sukert</cp:lastModifiedBy>
  <cp:revision>1105</cp:revision>
  <cp:lastPrinted>2023-11-22T13:43:58Z</cp:lastPrinted>
  <dcterms:modified xsi:type="dcterms:W3CDTF">2024-11-12T20:45:50Z</dcterms:modified>
</cp:coreProperties>
</file>