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 id="2147483650" r:id="rId3"/>
    <p:sldMasterId id="2147483651" r:id="rId4"/>
    <p:sldMasterId id="2147483652" r:id="rId5"/>
  </p:sldMasterIdLst>
  <p:notesMasterIdLst>
    <p:notesMasterId r:id="rId53"/>
  </p:notesMasterIdLst>
  <p:sldIdLst>
    <p:sldId id="309" r:id="rId6"/>
    <p:sldId id="325" r:id="rId7"/>
    <p:sldId id="334" r:id="rId8"/>
    <p:sldId id="343" r:id="rId9"/>
    <p:sldId id="394" r:id="rId10"/>
    <p:sldId id="1122" r:id="rId11"/>
    <p:sldId id="1637155244" r:id="rId12"/>
    <p:sldId id="1171" r:id="rId13"/>
    <p:sldId id="1296" r:id="rId14"/>
    <p:sldId id="1637155234" r:id="rId15"/>
    <p:sldId id="1637155235" r:id="rId16"/>
    <p:sldId id="1637155249" r:id="rId17"/>
    <p:sldId id="1637155245" r:id="rId18"/>
    <p:sldId id="1637155254" r:id="rId19"/>
    <p:sldId id="1637155246" r:id="rId20"/>
    <p:sldId id="1637155247" r:id="rId21"/>
    <p:sldId id="1175" r:id="rId22"/>
    <p:sldId id="1637155261" r:id="rId23"/>
    <p:sldId id="1637155258" r:id="rId24"/>
    <p:sldId id="1301" r:id="rId25"/>
    <p:sldId id="1228" r:id="rId26"/>
    <p:sldId id="1637155232" r:id="rId27"/>
    <p:sldId id="1106" r:id="rId28"/>
    <p:sldId id="1163" r:id="rId29"/>
    <p:sldId id="1203" r:id="rId30"/>
    <p:sldId id="1206" r:id="rId31"/>
    <p:sldId id="1207" r:id="rId32"/>
    <p:sldId id="1208" r:id="rId33"/>
    <p:sldId id="1210" r:id="rId34"/>
    <p:sldId id="1216" r:id="rId35"/>
    <p:sldId id="1209" r:id="rId36"/>
    <p:sldId id="1211" r:id="rId37"/>
    <p:sldId id="1212" r:id="rId38"/>
    <p:sldId id="1213" r:id="rId39"/>
    <p:sldId id="1214" r:id="rId40"/>
    <p:sldId id="1215" r:id="rId41"/>
    <p:sldId id="1217" r:id="rId42"/>
    <p:sldId id="1218" r:id="rId43"/>
    <p:sldId id="1219" r:id="rId44"/>
    <p:sldId id="1220" r:id="rId45"/>
    <p:sldId id="1221" r:id="rId46"/>
    <p:sldId id="1222" r:id="rId47"/>
    <p:sldId id="1223" r:id="rId48"/>
    <p:sldId id="1027" r:id="rId49"/>
    <p:sldId id="1293" r:id="rId50"/>
    <p:sldId id="1637155259" r:id="rId51"/>
    <p:sldId id="1637155260" r:id="rId52"/>
  </p:sldIdLst>
  <p:sldSz cx="9144000" cy="6858000" type="screen4x3"/>
  <p:notesSz cx="7102475" cy="9388475"/>
  <p:defaultTextStyle>
    <a:defPPr>
      <a:defRPr lang="en-US"/>
    </a:defPPr>
    <a:lvl1pPr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1pPr>
    <a:lvl2pPr marL="4572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2pPr>
    <a:lvl3pPr marL="9144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3pPr>
    <a:lvl4pPr marL="13716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4pPr>
    <a:lvl5pPr marL="18288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5pPr>
    <a:lvl6pPr marL="22860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6pPr>
    <a:lvl7pPr marL="27432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7pPr>
    <a:lvl8pPr marL="32004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8pPr>
    <a:lvl9pPr marL="36576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an Sukert" initials="AS" lastIdx="1" clrIdx="0">
    <p:extLst>
      <p:ext uri="{19B8F6BF-5375-455C-9EA6-DF929625EA0E}">
        <p15:presenceInfo xmlns:p15="http://schemas.microsoft.com/office/powerpoint/2012/main" userId="133cebfdc0ec09a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99" autoAdjust="0"/>
    <p:restoredTop sz="93987" autoAdjust="0"/>
  </p:normalViewPr>
  <p:slideViewPr>
    <p:cSldViewPr>
      <p:cViewPr varScale="1">
        <p:scale>
          <a:sx n="88" d="100"/>
          <a:sy n="88" d="100"/>
        </p:scale>
        <p:origin x="1330" y="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presProps" Target="presProps.xml"/><Relationship Id="rId7" Type="http://schemas.openxmlformats.org/officeDocument/2006/relationships/slide" Target="slides/slide2.xml"/><Relationship Id="rId2" Type="http://schemas.openxmlformats.org/officeDocument/2006/relationships/slideMaster" Target="slideMasters/slideMaster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Master" Target="slideMasters/slideMaster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viewProps" Target="viewProp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theme" Target="theme/theme1.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atin typeface="Arial" pitchFamily="34" charset="0"/>
                <a:ea typeface="ヒラギノ角ゴ ProN W3"/>
                <a:cs typeface="ヒラギノ角ゴ ProN W3"/>
                <a:sym typeface="Arial" pitchFamily="34" charset="0"/>
              </a:defRPr>
            </a:lvl1pPr>
          </a:lstStyle>
          <a:p>
            <a:pPr>
              <a:defRPr/>
            </a:pPr>
            <a:endParaRPr lang="en-US" dirty="0"/>
          </a:p>
        </p:txBody>
      </p:sp>
      <p:sp>
        <p:nvSpPr>
          <p:cNvPr id="3" name="Date Placeholder 2"/>
          <p:cNvSpPr>
            <a:spLocks noGrp="1"/>
          </p:cNvSpPr>
          <p:nvPr>
            <p:ph type="dt" idx="1"/>
          </p:nvPr>
        </p:nvSpPr>
        <p:spPr>
          <a:xfrm>
            <a:off x="4023092" y="0"/>
            <a:ext cx="3077739" cy="469424"/>
          </a:xfrm>
          <a:prstGeom prst="rect">
            <a:avLst/>
          </a:prstGeom>
        </p:spPr>
        <p:txBody>
          <a:bodyPr vert="horz" lIns="94229" tIns="47114" rIns="94229" bIns="47114" rtlCol="0"/>
          <a:lstStyle>
            <a:lvl1pPr algn="r">
              <a:defRPr sz="1200">
                <a:latin typeface="Arial" pitchFamily="34" charset="0"/>
                <a:ea typeface="ヒラギノ角ゴ ProN W3"/>
                <a:cs typeface="ヒラギノ角ゴ ProN W3"/>
                <a:sym typeface="Arial" pitchFamily="34" charset="0"/>
              </a:defRPr>
            </a:lvl1pPr>
          </a:lstStyle>
          <a:p>
            <a:pPr>
              <a:defRPr/>
            </a:pPr>
            <a:fld id="{44C371DA-349C-45E5-81E0-249879C5927C}" type="datetimeFigureOut">
              <a:rPr lang="en-US"/>
              <a:pPr>
                <a:defRPr/>
              </a:pPr>
              <a:t>8/4/2024</a:t>
            </a:fld>
            <a:endParaRPr lang="en-US" dirty="0"/>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4229" tIns="47114" rIns="94229" bIns="47114" rtlCol="0" anchor="ctr"/>
          <a:lstStyle/>
          <a:p>
            <a:pPr lvl="0"/>
            <a:endParaRPr lang="en-US" noProof="0" dirty="0"/>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9" tIns="47114" rIns="94229" bIns="47114"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917422"/>
            <a:ext cx="3077739" cy="469424"/>
          </a:xfrm>
          <a:prstGeom prst="rect">
            <a:avLst/>
          </a:prstGeom>
        </p:spPr>
        <p:txBody>
          <a:bodyPr vert="horz" lIns="94229" tIns="47114" rIns="94229" bIns="47114" rtlCol="0" anchor="b"/>
          <a:lstStyle>
            <a:lvl1pPr algn="l">
              <a:defRPr sz="1200">
                <a:latin typeface="Arial" pitchFamily="34" charset="0"/>
                <a:ea typeface="ヒラギノ角ゴ ProN W3"/>
                <a:cs typeface="ヒラギノ角ゴ ProN W3"/>
                <a:sym typeface="Arial" pitchFamily="34" charset="0"/>
              </a:defRPr>
            </a:lvl1pPr>
          </a:lstStyle>
          <a:p>
            <a:pPr>
              <a:defRPr/>
            </a:pPr>
            <a:endParaRPr lang="en-US" dirty="0"/>
          </a:p>
        </p:txBody>
      </p:sp>
      <p:sp>
        <p:nvSpPr>
          <p:cNvPr id="7" name="Slide Number Placeholder 6"/>
          <p:cNvSpPr>
            <a:spLocks noGrp="1"/>
          </p:cNvSpPr>
          <p:nvPr>
            <p:ph type="sldNum" sz="quarter" idx="5"/>
          </p:nvPr>
        </p:nvSpPr>
        <p:spPr>
          <a:xfrm>
            <a:off x="4023092" y="8917422"/>
            <a:ext cx="3077739" cy="469424"/>
          </a:xfrm>
          <a:prstGeom prst="rect">
            <a:avLst/>
          </a:prstGeom>
        </p:spPr>
        <p:txBody>
          <a:bodyPr vert="horz" lIns="94229" tIns="47114" rIns="94229" bIns="47114" rtlCol="0" anchor="b"/>
          <a:lstStyle>
            <a:lvl1pPr algn="r">
              <a:defRPr sz="1200">
                <a:latin typeface="Arial" pitchFamily="34" charset="0"/>
                <a:ea typeface="ヒラギノ角ゴ ProN W3"/>
                <a:cs typeface="ヒラギノ角ゴ ProN W3"/>
                <a:sym typeface="Arial" pitchFamily="34" charset="0"/>
              </a:defRPr>
            </a:lvl1pPr>
          </a:lstStyle>
          <a:p>
            <a:pPr>
              <a:defRPr/>
            </a:pPr>
            <a:fld id="{D030A462-AB5A-4FBE-9885-4731ADC6AC50}" type="slidenum">
              <a:rPr lang="en-US"/>
              <a:pPr>
                <a:defRPr/>
              </a:pPr>
              <a:t>‹#›</a:t>
            </a:fld>
            <a:endParaRPr lang="en-US" dirty="0"/>
          </a:p>
        </p:txBody>
      </p:sp>
    </p:spTree>
    <p:extLst>
      <p:ext uri="{BB962C8B-B14F-4D97-AF65-F5344CB8AC3E}">
        <p14:creationId xmlns:p14="http://schemas.microsoft.com/office/powerpoint/2010/main" val="14386814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030A462-AB5A-4FBE-9885-4731ADC6AC50}" type="slidenum">
              <a:rPr lang="en-US" smtClean="0"/>
              <a:pPr>
                <a:defRPr/>
              </a:pPr>
              <a:t>1</a:t>
            </a:fld>
            <a:endParaRPr lang="en-US" dirty="0"/>
          </a:p>
        </p:txBody>
      </p:sp>
    </p:spTree>
    <p:extLst>
      <p:ext uri="{BB962C8B-B14F-4D97-AF65-F5344CB8AC3E}">
        <p14:creationId xmlns:p14="http://schemas.microsoft.com/office/powerpoint/2010/main" val="22433877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5"/>
          </p:nvPr>
        </p:nvSpPr>
        <p:spPr/>
        <p:txBody>
          <a:bodyPr/>
          <a:lstStyle/>
          <a:p>
            <a:fld id="{8547E1EE-0039-4797-B978-F453418260D1}" type="slidenum">
              <a:rPr lang="en-US" smtClean="0"/>
              <a:pPr/>
              <a:t>14</a:t>
            </a:fld>
            <a:endParaRPr lang="en-US" dirty="0"/>
          </a:p>
        </p:txBody>
      </p:sp>
    </p:spTree>
    <p:extLst>
      <p:ext uri="{BB962C8B-B14F-4D97-AF65-F5344CB8AC3E}">
        <p14:creationId xmlns:p14="http://schemas.microsoft.com/office/powerpoint/2010/main" val="5739034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5"/>
          </p:nvPr>
        </p:nvSpPr>
        <p:spPr/>
        <p:txBody>
          <a:bodyPr/>
          <a:lstStyle/>
          <a:p>
            <a:fld id="{8547E1EE-0039-4797-B978-F453418260D1}" type="slidenum">
              <a:rPr lang="en-US" smtClean="0"/>
              <a:pPr/>
              <a:t>15</a:t>
            </a:fld>
            <a:endParaRPr lang="en-US" dirty="0"/>
          </a:p>
        </p:txBody>
      </p:sp>
    </p:spTree>
    <p:extLst>
      <p:ext uri="{BB962C8B-B14F-4D97-AF65-F5344CB8AC3E}">
        <p14:creationId xmlns:p14="http://schemas.microsoft.com/office/powerpoint/2010/main" val="13136390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5"/>
          </p:nvPr>
        </p:nvSpPr>
        <p:spPr/>
        <p:txBody>
          <a:bodyPr/>
          <a:lstStyle/>
          <a:p>
            <a:fld id="{8547E1EE-0039-4797-B978-F453418260D1}" type="slidenum">
              <a:rPr lang="en-US" smtClean="0"/>
              <a:pPr/>
              <a:t>16</a:t>
            </a:fld>
            <a:endParaRPr lang="en-US" dirty="0"/>
          </a:p>
        </p:txBody>
      </p:sp>
    </p:spTree>
    <p:extLst>
      <p:ext uri="{BB962C8B-B14F-4D97-AF65-F5344CB8AC3E}">
        <p14:creationId xmlns:p14="http://schemas.microsoft.com/office/powerpoint/2010/main" val="28411951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17</a:t>
            </a:fld>
            <a:endParaRPr lang="en-US" altLang="en-US" dirty="0"/>
          </a:p>
        </p:txBody>
      </p:sp>
    </p:spTree>
    <p:extLst>
      <p:ext uri="{BB962C8B-B14F-4D97-AF65-F5344CB8AC3E}">
        <p14:creationId xmlns:p14="http://schemas.microsoft.com/office/powerpoint/2010/main" val="2938986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18</a:t>
            </a:fld>
            <a:endParaRPr lang="en-US" altLang="en-US" dirty="0"/>
          </a:p>
        </p:txBody>
      </p:sp>
    </p:spTree>
    <p:extLst>
      <p:ext uri="{BB962C8B-B14F-4D97-AF65-F5344CB8AC3E}">
        <p14:creationId xmlns:p14="http://schemas.microsoft.com/office/powerpoint/2010/main" val="33383566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19</a:t>
            </a:fld>
            <a:endParaRPr lang="en-US" altLang="en-US" dirty="0"/>
          </a:p>
        </p:txBody>
      </p:sp>
    </p:spTree>
    <p:extLst>
      <p:ext uri="{BB962C8B-B14F-4D97-AF65-F5344CB8AC3E}">
        <p14:creationId xmlns:p14="http://schemas.microsoft.com/office/powerpoint/2010/main" val="28973286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20</a:t>
            </a:fld>
            <a:endParaRPr lang="en-US" altLang="en-US" dirty="0"/>
          </a:p>
        </p:txBody>
      </p:sp>
    </p:spTree>
    <p:extLst>
      <p:ext uri="{BB962C8B-B14F-4D97-AF65-F5344CB8AC3E}">
        <p14:creationId xmlns:p14="http://schemas.microsoft.com/office/powerpoint/2010/main" val="34329176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21</a:t>
            </a:fld>
            <a:endParaRPr lang="en-US" altLang="en-US" dirty="0"/>
          </a:p>
        </p:txBody>
      </p:sp>
    </p:spTree>
    <p:extLst>
      <p:ext uri="{BB962C8B-B14F-4D97-AF65-F5344CB8AC3E}">
        <p14:creationId xmlns:p14="http://schemas.microsoft.com/office/powerpoint/2010/main" val="15868471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22</a:t>
            </a:fld>
            <a:endParaRPr lang="en-US" altLang="en-US" dirty="0"/>
          </a:p>
        </p:txBody>
      </p:sp>
    </p:spTree>
    <p:extLst>
      <p:ext uri="{BB962C8B-B14F-4D97-AF65-F5344CB8AC3E}">
        <p14:creationId xmlns:p14="http://schemas.microsoft.com/office/powerpoint/2010/main" val="3365501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23</a:t>
            </a:fld>
            <a:endParaRPr lang="en-US" altLang="en-US" dirty="0"/>
          </a:p>
        </p:txBody>
      </p:sp>
    </p:spTree>
    <p:extLst>
      <p:ext uri="{BB962C8B-B14F-4D97-AF65-F5344CB8AC3E}">
        <p14:creationId xmlns:p14="http://schemas.microsoft.com/office/powerpoint/2010/main" val="19998374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6</a:t>
            </a:fld>
            <a:endParaRPr lang="en-US" altLang="en-US" dirty="0"/>
          </a:p>
        </p:txBody>
      </p:sp>
    </p:spTree>
    <p:extLst>
      <p:ext uri="{BB962C8B-B14F-4D97-AF65-F5344CB8AC3E}">
        <p14:creationId xmlns:p14="http://schemas.microsoft.com/office/powerpoint/2010/main" val="40621271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24</a:t>
            </a:fld>
            <a:endParaRPr lang="en-US" altLang="en-US" dirty="0">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14652775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25</a:t>
            </a:fld>
            <a:endParaRPr lang="en-US" altLang="en-US" dirty="0"/>
          </a:p>
        </p:txBody>
      </p:sp>
    </p:spTree>
    <p:extLst>
      <p:ext uri="{BB962C8B-B14F-4D97-AF65-F5344CB8AC3E}">
        <p14:creationId xmlns:p14="http://schemas.microsoft.com/office/powerpoint/2010/main" val="39369019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26</a:t>
            </a:fld>
            <a:endParaRPr lang="en-US" altLang="en-US" dirty="0"/>
          </a:p>
        </p:txBody>
      </p:sp>
    </p:spTree>
    <p:extLst>
      <p:ext uri="{BB962C8B-B14F-4D97-AF65-F5344CB8AC3E}">
        <p14:creationId xmlns:p14="http://schemas.microsoft.com/office/powerpoint/2010/main" val="4762384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27</a:t>
            </a:fld>
            <a:endParaRPr lang="en-US" altLang="en-US" dirty="0"/>
          </a:p>
        </p:txBody>
      </p:sp>
    </p:spTree>
    <p:extLst>
      <p:ext uri="{BB962C8B-B14F-4D97-AF65-F5344CB8AC3E}">
        <p14:creationId xmlns:p14="http://schemas.microsoft.com/office/powerpoint/2010/main" val="271822145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28</a:t>
            </a:fld>
            <a:endParaRPr lang="en-US" altLang="en-US" dirty="0">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1411678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29</a:t>
            </a:fld>
            <a:endParaRPr lang="en-US" altLang="en-US" dirty="0"/>
          </a:p>
        </p:txBody>
      </p:sp>
    </p:spTree>
    <p:extLst>
      <p:ext uri="{BB962C8B-B14F-4D97-AF65-F5344CB8AC3E}">
        <p14:creationId xmlns:p14="http://schemas.microsoft.com/office/powerpoint/2010/main" val="11810607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30</a:t>
            </a:fld>
            <a:endParaRPr lang="en-US" altLang="en-US" dirty="0"/>
          </a:p>
        </p:txBody>
      </p:sp>
    </p:spTree>
    <p:extLst>
      <p:ext uri="{BB962C8B-B14F-4D97-AF65-F5344CB8AC3E}">
        <p14:creationId xmlns:p14="http://schemas.microsoft.com/office/powerpoint/2010/main" val="7315089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31</a:t>
            </a:fld>
            <a:endParaRPr lang="en-US" altLang="en-US" dirty="0"/>
          </a:p>
        </p:txBody>
      </p:sp>
    </p:spTree>
    <p:extLst>
      <p:ext uri="{BB962C8B-B14F-4D97-AF65-F5344CB8AC3E}">
        <p14:creationId xmlns:p14="http://schemas.microsoft.com/office/powerpoint/2010/main" val="199274906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32</a:t>
            </a:fld>
            <a:endParaRPr lang="en-US" altLang="en-US" dirty="0"/>
          </a:p>
        </p:txBody>
      </p:sp>
    </p:spTree>
    <p:extLst>
      <p:ext uri="{BB962C8B-B14F-4D97-AF65-F5344CB8AC3E}">
        <p14:creationId xmlns:p14="http://schemas.microsoft.com/office/powerpoint/2010/main" val="342368415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33</a:t>
            </a:fld>
            <a:endParaRPr lang="en-US" altLang="en-US" dirty="0"/>
          </a:p>
        </p:txBody>
      </p:sp>
    </p:spTree>
    <p:extLst>
      <p:ext uri="{BB962C8B-B14F-4D97-AF65-F5344CB8AC3E}">
        <p14:creationId xmlns:p14="http://schemas.microsoft.com/office/powerpoint/2010/main" val="15916246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7</a:t>
            </a:fld>
            <a:endParaRPr lang="en-US" altLang="en-US" dirty="0"/>
          </a:p>
        </p:txBody>
      </p:sp>
    </p:spTree>
    <p:extLst>
      <p:ext uri="{BB962C8B-B14F-4D97-AF65-F5344CB8AC3E}">
        <p14:creationId xmlns:p14="http://schemas.microsoft.com/office/powerpoint/2010/main" val="161936485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34</a:t>
            </a:fld>
            <a:endParaRPr lang="en-US" altLang="en-US" dirty="0"/>
          </a:p>
        </p:txBody>
      </p:sp>
    </p:spTree>
    <p:extLst>
      <p:ext uri="{BB962C8B-B14F-4D97-AF65-F5344CB8AC3E}">
        <p14:creationId xmlns:p14="http://schemas.microsoft.com/office/powerpoint/2010/main" val="150294798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35</a:t>
            </a:fld>
            <a:endParaRPr lang="en-US" altLang="en-US" dirty="0"/>
          </a:p>
        </p:txBody>
      </p:sp>
    </p:spTree>
    <p:extLst>
      <p:ext uri="{BB962C8B-B14F-4D97-AF65-F5344CB8AC3E}">
        <p14:creationId xmlns:p14="http://schemas.microsoft.com/office/powerpoint/2010/main" val="65980395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36</a:t>
            </a:fld>
            <a:endParaRPr lang="en-US" altLang="en-US" dirty="0"/>
          </a:p>
        </p:txBody>
      </p:sp>
    </p:spTree>
    <p:extLst>
      <p:ext uri="{BB962C8B-B14F-4D97-AF65-F5344CB8AC3E}">
        <p14:creationId xmlns:p14="http://schemas.microsoft.com/office/powerpoint/2010/main" val="92280856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37</a:t>
            </a:fld>
            <a:endParaRPr lang="en-US" altLang="en-US" dirty="0"/>
          </a:p>
        </p:txBody>
      </p:sp>
    </p:spTree>
    <p:extLst>
      <p:ext uri="{BB962C8B-B14F-4D97-AF65-F5344CB8AC3E}">
        <p14:creationId xmlns:p14="http://schemas.microsoft.com/office/powerpoint/2010/main" val="29779698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38</a:t>
            </a:fld>
            <a:endParaRPr lang="en-US" altLang="en-US" dirty="0"/>
          </a:p>
        </p:txBody>
      </p:sp>
    </p:spTree>
    <p:extLst>
      <p:ext uri="{BB962C8B-B14F-4D97-AF65-F5344CB8AC3E}">
        <p14:creationId xmlns:p14="http://schemas.microsoft.com/office/powerpoint/2010/main" val="9263154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39</a:t>
            </a:fld>
            <a:endParaRPr lang="en-US" altLang="en-US" dirty="0"/>
          </a:p>
        </p:txBody>
      </p:sp>
    </p:spTree>
    <p:extLst>
      <p:ext uri="{BB962C8B-B14F-4D97-AF65-F5344CB8AC3E}">
        <p14:creationId xmlns:p14="http://schemas.microsoft.com/office/powerpoint/2010/main" val="100657607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40</a:t>
            </a:fld>
            <a:endParaRPr lang="en-US" altLang="en-US" dirty="0"/>
          </a:p>
        </p:txBody>
      </p:sp>
    </p:spTree>
    <p:extLst>
      <p:ext uri="{BB962C8B-B14F-4D97-AF65-F5344CB8AC3E}">
        <p14:creationId xmlns:p14="http://schemas.microsoft.com/office/powerpoint/2010/main" val="13340346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41</a:t>
            </a:fld>
            <a:endParaRPr lang="en-US" altLang="en-US" dirty="0"/>
          </a:p>
        </p:txBody>
      </p:sp>
    </p:spTree>
    <p:extLst>
      <p:ext uri="{BB962C8B-B14F-4D97-AF65-F5344CB8AC3E}">
        <p14:creationId xmlns:p14="http://schemas.microsoft.com/office/powerpoint/2010/main" val="196040955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42</a:t>
            </a:fld>
            <a:endParaRPr lang="en-US" altLang="en-US" dirty="0"/>
          </a:p>
        </p:txBody>
      </p:sp>
    </p:spTree>
    <p:extLst>
      <p:ext uri="{BB962C8B-B14F-4D97-AF65-F5344CB8AC3E}">
        <p14:creationId xmlns:p14="http://schemas.microsoft.com/office/powerpoint/2010/main" val="254010531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43</a:t>
            </a:fld>
            <a:endParaRPr lang="en-US" altLang="en-US" dirty="0"/>
          </a:p>
        </p:txBody>
      </p:sp>
    </p:spTree>
    <p:extLst>
      <p:ext uri="{BB962C8B-B14F-4D97-AF65-F5344CB8AC3E}">
        <p14:creationId xmlns:p14="http://schemas.microsoft.com/office/powerpoint/2010/main" val="17494175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8</a:t>
            </a:fld>
            <a:endParaRPr lang="en-US" altLang="en-US" dirty="0"/>
          </a:p>
        </p:txBody>
      </p:sp>
    </p:spTree>
    <p:extLst>
      <p:ext uri="{BB962C8B-B14F-4D97-AF65-F5344CB8AC3E}">
        <p14:creationId xmlns:p14="http://schemas.microsoft.com/office/powerpoint/2010/main" val="265857265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65610" indent="-294465" eaLnBrk="0" hangingPunct="0">
              <a:spcBef>
                <a:spcPct val="30000"/>
              </a:spcBef>
              <a:defRPr sz="1200">
                <a:solidFill>
                  <a:schemeClr val="tx1"/>
                </a:solidFill>
                <a:latin typeface="Calibri" pitchFamily="34" charset="0"/>
              </a:defRPr>
            </a:lvl2pPr>
            <a:lvl3pPr marL="1177862" indent="-235572" eaLnBrk="0" hangingPunct="0">
              <a:spcBef>
                <a:spcPct val="30000"/>
              </a:spcBef>
              <a:defRPr sz="1200">
                <a:solidFill>
                  <a:schemeClr val="tx1"/>
                </a:solidFill>
                <a:latin typeface="Calibri" pitchFamily="34" charset="0"/>
              </a:defRPr>
            </a:lvl3pPr>
            <a:lvl4pPr marL="1649006" indent="-235572" eaLnBrk="0" hangingPunct="0">
              <a:spcBef>
                <a:spcPct val="30000"/>
              </a:spcBef>
              <a:defRPr sz="1200">
                <a:solidFill>
                  <a:schemeClr val="tx1"/>
                </a:solidFill>
                <a:latin typeface="Calibri" pitchFamily="34" charset="0"/>
              </a:defRPr>
            </a:lvl4pPr>
            <a:lvl5pPr marL="2120151" indent="-235572" eaLnBrk="0" hangingPunct="0">
              <a:spcBef>
                <a:spcPct val="30000"/>
              </a:spcBef>
              <a:defRPr sz="1200">
                <a:solidFill>
                  <a:schemeClr val="tx1"/>
                </a:solidFill>
                <a:latin typeface="Calibri" pitchFamily="34" charset="0"/>
              </a:defRPr>
            </a:lvl5pPr>
            <a:lvl6pPr marL="2591295" indent="-235572" eaLnBrk="0" fontAlgn="base" hangingPunct="0">
              <a:spcBef>
                <a:spcPct val="30000"/>
              </a:spcBef>
              <a:spcAft>
                <a:spcPct val="0"/>
              </a:spcAft>
              <a:defRPr sz="1200">
                <a:solidFill>
                  <a:schemeClr val="tx1"/>
                </a:solidFill>
                <a:latin typeface="Calibri" pitchFamily="34" charset="0"/>
              </a:defRPr>
            </a:lvl6pPr>
            <a:lvl7pPr marL="3062440" indent="-235572" eaLnBrk="0" fontAlgn="base" hangingPunct="0">
              <a:spcBef>
                <a:spcPct val="30000"/>
              </a:spcBef>
              <a:spcAft>
                <a:spcPct val="0"/>
              </a:spcAft>
              <a:defRPr sz="1200">
                <a:solidFill>
                  <a:schemeClr val="tx1"/>
                </a:solidFill>
                <a:latin typeface="Calibri" pitchFamily="34" charset="0"/>
              </a:defRPr>
            </a:lvl7pPr>
            <a:lvl8pPr marL="3533585" indent="-235572" eaLnBrk="0" fontAlgn="base" hangingPunct="0">
              <a:spcBef>
                <a:spcPct val="30000"/>
              </a:spcBef>
              <a:spcAft>
                <a:spcPct val="0"/>
              </a:spcAft>
              <a:defRPr sz="1200">
                <a:solidFill>
                  <a:schemeClr val="tx1"/>
                </a:solidFill>
                <a:latin typeface="Calibri" pitchFamily="34" charset="0"/>
              </a:defRPr>
            </a:lvl8pPr>
            <a:lvl9pPr marL="4004729" indent="-235572"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44</a:t>
            </a:fld>
            <a:endParaRPr lang="en-US" altLang="en-US" dirty="0">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99842841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65610" indent="-294465" eaLnBrk="0" hangingPunct="0">
              <a:spcBef>
                <a:spcPct val="30000"/>
              </a:spcBef>
              <a:defRPr sz="1200">
                <a:solidFill>
                  <a:schemeClr val="tx1"/>
                </a:solidFill>
                <a:latin typeface="Calibri" pitchFamily="34" charset="0"/>
              </a:defRPr>
            </a:lvl2pPr>
            <a:lvl3pPr marL="1177862" indent="-235572" eaLnBrk="0" hangingPunct="0">
              <a:spcBef>
                <a:spcPct val="30000"/>
              </a:spcBef>
              <a:defRPr sz="1200">
                <a:solidFill>
                  <a:schemeClr val="tx1"/>
                </a:solidFill>
                <a:latin typeface="Calibri" pitchFamily="34" charset="0"/>
              </a:defRPr>
            </a:lvl3pPr>
            <a:lvl4pPr marL="1649006" indent="-235572" eaLnBrk="0" hangingPunct="0">
              <a:spcBef>
                <a:spcPct val="30000"/>
              </a:spcBef>
              <a:defRPr sz="1200">
                <a:solidFill>
                  <a:schemeClr val="tx1"/>
                </a:solidFill>
                <a:latin typeface="Calibri" pitchFamily="34" charset="0"/>
              </a:defRPr>
            </a:lvl4pPr>
            <a:lvl5pPr marL="2120151" indent="-235572" eaLnBrk="0" hangingPunct="0">
              <a:spcBef>
                <a:spcPct val="30000"/>
              </a:spcBef>
              <a:defRPr sz="1200">
                <a:solidFill>
                  <a:schemeClr val="tx1"/>
                </a:solidFill>
                <a:latin typeface="Calibri" pitchFamily="34" charset="0"/>
              </a:defRPr>
            </a:lvl5pPr>
            <a:lvl6pPr marL="2591295" indent="-235572" eaLnBrk="0" fontAlgn="base" hangingPunct="0">
              <a:spcBef>
                <a:spcPct val="30000"/>
              </a:spcBef>
              <a:spcAft>
                <a:spcPct val="0"/>
              </a:spcAft>
              <a:defRPr sz="1200">
                <a:solidFill>
                  <a:schemeClr val="tx1"/>
                </a:solidFill>
                <a:latin typeface="Calibri" pitchFamily="34" charset="0"/>
              </a:defRPr>
            </a:lvl6pPr>
            <a:lvl7pPr marL="3062440" indent="-235572" eaLnBrk="0" fontAlgn="base" hangingPunct="0">
              <a:spcBef>
                <a:spcPct val="30000"/>
              </a:spcBef>
              <a:spcAft>
                <a:spcPct val="0"/>
              </a:spcAft>
              <a:defRPr sz="1200">
                <a:solidFill>
                  <a:schemeClr val="tx1"/>
                </a:solidFill>
                <a:latin typeface="Calibri" pitchFamily="34" charset="0"/>
              </a:defRPr>
            </a:lvl7pPr>
            <a:lvl8pPr marL="3533585" indent="-235572" eaLnBrk="0" fontAlgn="base" hangingPunct="0">
              <a:spcBef>
                <a:spcPct val="30000"/>
              </a:spcBef>
              <a:spcAft>
                <a:spcPct val="0"/>
              </a:spcAft>
              <a:defRPr sz="1200">
                <a:solidFill>
                  <a:schemeClr val="tx1"/>
                </a:solidFill>
                <a:latin typeface="Calibri" pitchFamily="34" charset="0"/>
              </a:defRPr>
            </a:lvl8pPr>
            <a:lvl9pPr marL="4004729" indent="-235572"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45</a:t>
            </a:fld>
            <a:endParaRPr lang="en-US" altLang="en-US" dirty="0">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41486143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46</a:t>
            </a:fld>
            <a:endParaRPr lang="en-US" altLang="en-US" dirty="0"/>
          </a:p>
        </p:txBody>
      </p:sp>
    </p:spTree>
    <p:extLst>
      <p:ext uri="{BB962C8B-B14F-4D97-AF65-F5344CB8AC3E}">
        <p14:creationId xmlns:p14="http://schemas.microsoft.com/office/powerpoint/2010/main" val="322976977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47</a:t>
            </a:fld>
            <a:endParaRPr lang="en-US" altLang="en-US" dirty="0"/>
          </a:p>
        </p:txBody>
      </p:sp>
    </p:spTree>
    <p:extLst>
      <p:ext uri="{BB962C8B-B14F-4D97-AF65-F5344CB8AC3E}">
        <p14:creationId xmlns:p14="http://schemas.microsoft.com/office/powerpoint/2010/main" val="23606175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9</a:t>
            </a:fld>
            <a:endParaRPr lang="en-US" altLang="en-US" dirty="0"/>
          </a:p>
        </p:txBody>
      </p:sp>
    </p:spTree>
    <p:extLst>
      <p:ext uri="{BB962C8B-B14F-4D97-AF65-F5344CB8AC3E}">
        <p14:creationId xmlns:p14="http://schemas.microsoft.com/office/powerpoint/2010/main" val="24257740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5"/>
          </p:nvPr>
        </p:nvSpPr>
        <p:spPr/>
        <p:txBody>
          <a:bodyPr/>
          <a:lstStyle/>
          <a:p>
            <a:fld id="{8547E1EE-0039-4797-B978-F453418260D1}" type="slidenum">
              <a:rPr lang="en-US" smtClean="0"/>
              <a:pPr/>
              <a:t>10</a:t>
            </a:fld>
            <a:endParaRPr lang="en-US" dirty="0"/>
          </a:p>
        </p:txBody>
      </p:sp>
    </p:spTree>
    <p:extLst>
      <p:ext uri="{BB962C8B-B14F-4D97-AF65-F5344CB8AC3E}">
        <p14:creationId xmlns:p14="http://schemas.microsoft.com/office/powerpoint/2010/main" val="42832712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5"/>
          </p:nvPr>
        </p:nvSpPr>
        <p:spPr/>
        <p:txBody>
          <a:bodyPr/>
          <a:lstStyle/>
          <a:p>
            <a:fld id="{8547E1EE-0039-4797-B978-F453418260D1}" type="slidenum">
              <a:rPr lang="en-US" smtClean="0"/>
              <a:pPr/>
              <a:t>11</a:t>
            </a:fld>
            <a:endParaRPr lang="en-US" dirty="0"/>
          </a:p>
        </p:txBody>
      </p:sp>
    </p:spTree>
    <p:extLst>
      <p:ext uri="{BB962C8B-B14F-4D97-AF65-F5344CB8AC3E}">
        <p14:creationId xmlns:p14="http://schemas.microsoft.com/office/powerpoint/2010/main" val="34169664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12</a:t>
            </a:fld>
            <a:endParaRPr lang="en-US" altLang="en-US" dirty="0"/>
          </a:p>
        </p:txBody>
      </p:sp>
    </p:spTree>
    <p:extLst>
      <p:ext uri="{BB962C8B-B14F-4D97-AF65-F5344CB8AC3E}">
        <p14:creationId xmlns:p14="http://schemas.microsoft.com/office/powerpoint/2010/main" val="38983250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5"/>
          </p:nvPr>
        </p:nvSpPr>
        <p:spPr/>
        <p:txBody>
          <a:bodyPr/>
          <a:lstStyle/>
          <a:p>
            <a:fld id="{8547E1EE-0039-4797-B978-F453418260D1}" type="slidenum">
              <a:rPr lang="en-US" smtClean="0"/>
              <a:pPr/>
              <a:t>13</a:t>
            </a:fld>
            <a:endParaRPr lang="en-US" dirty="0"/>
          </a:p>
        </p:txBody>
      </p:sp>
    </p:spTree>
    <p:extLst>
      <p:ext uri="{BB962C8B-B14F-4D97-AF65-F5344CB8AC3E}">
        <p14:creationId xmlns:p14="http://schemas.microsoft.com/office/powerpoint/2010/main" val="2609184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0EA76408-478E-4314-8436-9D4631815292}" type="slidenum">
              <a:rPr lang="en-US" altLang="en-US"/>
              <a:pPr>
                <a:defRPr/>
              </a:pPr>
              <a:t>‹#›</a:t>
            </a:fld>
            <a:endParaRPr lang="en-US" altLang="en-US" dirty="0"/>
          </a:p>
        </p:txBody>
      </p:sp>
    </p:spTree>
    <p:extLst>
      <p:ext uri="{BB962C8B-B14F-4D97-AF65-F5344CB8AC3E}">
        <p14:creationId xmlns:p14="http://schemas.microsoft.com/office/powerpoint/2010/main" val="425149033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E7301A2A-13CB-4EE8-9605-2E952F423E64}" type="slidenum">
              <a:rPr lang="en-US" altLang="en-US"/>
              <a:pPr>
                <a:defRPr/>
              </a:pPr>
              <a:t>‹#›</a:t>
            </a:fld>
            <a:endParaRPr lang="en-US" altLang="en-US" dirty="0"/>
          </a:p>
        </p:txBody>
      </p:sp>
    </p:spTree>
    <p:extLst>
      <p:ext uri="{BB962C8B-B14F-4D97-AF65-F5344CB8AC3E}">
        <p14:creationId xmlns:p14="http://schemas.microsoft.com/office/powerpoint/2010/main" val="378663478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187700"/>
            <a:ext cx="2057400" cy="3289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187700"/>
            <a:ext cx="6019800" cy="328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7A18D28-1759-4885-A8E9-24F976298B21}" type="slidenum">
              <a:rPr lang="en-US" altLang="en-US"/>
              <a:pPr>
                <a:defRPr/>
              </a:pPr>
              <a:t>‹#›</a:t>
            </a:fld>
            <a:endParaRPr lang="en-US" altLang="en-US" dirty="0"/>
          </a:p>
        </p:txBody>
      </p:sp>
    </p:spTree>
    <p:extLst>
      <p:ext uri="{BB962C8B-B14F-4D97-AF65-F5344CB8AC3E}">
        <p14:creationId xmlns:p14="http://schemas.microsoft.com/office/powerpoint/2010/main" val="2526781658"/>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2DC90A75-E5D9-4E03-89E0-0CF799309442}" type="slidenum">
              <a:rPr lang="en-US" altLang="en-US"/>
              <a:pPr>
                <a:defRPr/>
              </a:pPr>
              <a:t>‹#›</a:t>
            </a:fld>
            <a:endParaRPr lang="en-US" altLang="en-US" dirty="0"/>
          </a:p>
        </p:txBody>
      </p:sp>
    </p:spTree>
    <p:extLst>
      <p:ext uri="{BB962C8B-B14F-4D97-AF65-F5344CB8AC3E}">
        <p14:creationId xmlns:p14="http://schemas.microsoft.com/office/powerpoint/2010/main" val="1303313658"/>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6257B1C-D03C-4A2C-BA52-43BF8010146E}" type="slidenum">
              <a:rPr lang="en-US" altLang="en-US"/>
              <a:pPr>
                <a:defRPr/>
              </a:pPr>
              <a:t>‹#›</a:t>
            </a:fld>
            <a:endParaRPr lang="en-US" altLang="en-US" dirty="0"/>
          </a:p>
        </p:txBody>
      </p:sp>
    </p:spTree>
    <p:extLst>
      <p:ext uri="{BB962C8B-B14F-4D97-AF65-F5344CB8AC3E}">
        <p14:creationId xmlns:p14="http://schemas.microsoft.com/office/powerpoint/2010/main" val="4070140362"/>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911E8918-2414-4E20-87A1-DD5CA4737882}" type="slidenum">
              <a:rPr lang="en-US" altLang="en-US"/>
              <a:pPr>
                <a:defRPr/>
              </a:pPr>
              <a:t>‹#›</a:t>
            </a:fld>
            <a:endParaRPr lang="en-US" altLang="en-US" dirty="0"/>
          </a:p>
        </p:txBody>
      </p:sp>
    </p:spTree>
    <p:extLst>
      <p:ext uri="{BB962C8B-B14F-4D97-AF65-F5344CB8AC3E}">
        <p14:creationId xmlns:p14="http://schemas.microsoft.com/office/powerpoint/2010/main" val="3676367657"/>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71FE0B06-C80B-466C-8E9F-3DB2FECB4C52}" type="slidenum">
              <a:rPr lang="en-US" altLang="en-US"/>
              <a:pPr>
                <a:defRPr/>
              </a:pPr>
              <a:t>‹#›</a:t>
            </a:fld>
            <a:endParaRPr lang="en-US" altLang="en-US" dirty="0"/>
          </a:p>
        </p:txBody>
      </p:sp>
    </p:spTree>
    <p:extLst>
      <p:ext uri="{BB962C8B-B14F-4D97-AF65-F5344CB8AC3E}">
        <p14:creationId xmlns:p14="http://schemas.microsoft.com/office/powerpoint/2010/main" val="3759575409"/>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C00DC7F8-EE53-4983-B7C3-7B0120E7F157}" type="slidenum">
              <a:rPr lang="en-US" altLang="en-US"/>
              <a:pPr>
                <a:defRPr/>
              </a:pPr>
              <a:t>‹#›</a:t>
            </a:fld>
            <a:endParaRPr lang="en-US" altLang="en-US" dirty="0"/>
          </a:p>
        </p:txBody>
      </p:sp>
    </p:spTree>
    <p:extLst>
      <p:ext uri="{BB962C8B-B14F-4D97-AF65-F5344CB8AC3E}">
        <p14:creationId xmlns:p14="http://schemas.microsoft.com/office/powerpoint/2010/main" val="751252756"/>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00EAFC48-F2CE-4DC6-B093-A05FEB22FDBF}" type="slidenum">
              <a:rPr lang="en-US" altLang="en-US"/>
              <a:pPr>
                <a:defRPr/>
              </a:pPr>
              <a:t>‹#›</a:t>
            </a:fld>
            <a:endParaRPr lang="en-US" altLang="en-US" dirty="0"/>
          </a:p>
        </p:txBody>
      </p:sp>
    </p:spTree>
    <p:extLst>
      <p:ext uri="{BB962C8B-B14F-4D97-AF65-F5344CB8AC3E}">
        <p14:creationId xmlns:p14="http://schemas.microsoft.com/office/powerpoint/2010/main" val="1907616961"/>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40E503E3-25D0-4E1C-850C-2EBC25B3C109}" type="slidenum">
              <a:rPr lang="en-US" altLang="en-US"/>
              <a:pPr>
                <a:defRPr/>
              </a:pPr>
              <a:t>‹#›</a:t>
            </a:fld>
            <a:endParaRPr lang="en-US" altLang="en-US" dirty="0"/>
          </a:p>
        </p:txBody>
      </p:sp>
    </p:spTree>
    <p:extLst>
      <p:ext uri="{BB962C8B-B14F-4D97-AF65-F5344CB8AC3E}">
        <p14:creationId xmlns:p14="http://schemas.microsoft.com/office/powerpoint/2010/main" val="842865570"/>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36CC87B1-19D5-4016-926C-29150B5853DE}" type="slidenum">
              <a:rPr lang="en-US" altLang="en-US"/>
              <a:pPr>
                <a:defRPr/>
              </a:pPr>
              <a:t>‹#›</a:t>
            </a:fld>
            <a:endParaRPr lang="en-US" altLang="en-US" dirty="0"/>
          </a:p>
        </p:txBody>
      </p:sp>
    </p:spTree>
    <p:extLst>
      <p:ext uri="{BB962C8B-B14F-4D97-AF65-F5344CB8AC3E}">
        <p14:creationId xmlns:p14="http://schemas.microsoft.com/office/powerpoint/2010/main" val="3733542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7B331E4-DB09-4DA0-A615-B4DCAC1EFA51}" type="slidenum">
              <a:rPr lang="en-US" altLang="en-US"/>
              <a:pPr>
                <a:defRPr/>
              </a:pPr>
              <a:t>‹#›</a:t>
            </a:fld>
            <a:endParaRPr lang="en-US" altLang="en-US" dirty="0"/>
          </a:p>
        </p:txBody>
      </p:sp>
    </p:spTree>
    <p:extLst>
      <p:ext uri="{BB962C8B-B14F-4D97-AF65-F5344CB8AC3E}">
        <p14:creationId xmlns:p14="http://schemas.microsoft.com/office/powerpoint/2010/main" val="4146613499"/>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B0AF8366-8936-48F7-9A76-D13A909E1161}" type="slidenum">
              <a:rPr lang="en-US" altLang="en-US"/>
              <a:pPr>
                <a:defRPr/>
              </a:pPr>
              <a:t>‹#›</a:t>
            </a:fld>
            <a:endParaRPr lang="en-US" altLang="en-US" dirty="0"/>
          </a:p>
        </p:txBody>
      </p:sp>
    </p:spTree>
    <p:extLst>
      <p:ext uri="{BB962C8B-B14F-4D97-AF65-F5344CB8AC3E}">
        <p14:creationId xmlns:p14="http://schemas.microsoft.com/office/powerpoint/2010/main" val="507403484"/>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82E1F09C-983E-4FC9-A4A4-49E65E8E12D8}" type="slidenum">
              <a:rPr lang="en-US" altLang="en-US"/>
              <a:pPr>
                <a:defRPr/>
              </a:pPr>
              <a:t>‹#›</a:t>
            </a:fld>
            <a:endParaRPr lang="en-US" altLang="en-US" dirty="0"/>
          </a:p>
        </p:txBody>
      </p:sp>
    </p:spTree>
    <p:extLst>
      <p:ext uri="{BB962C8B-B14F-4D97-AF65-F5344CB8AC3E}">
        <p14:creationId xmlns:p14="http://schemas.microsoft.com/office/powerpoint/2010/main" val="3019742098"/>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583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583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CD2CBB1F-58E7-48E9-A3A6-FF2158749A43}" type="slidenum">
              <a:rPr lang="en-US" altLang="en-US"/>
              <a:pPr>
                <a:defRPr/>
              </a:pPr>
              <a:t>‹#›</a:t>
            </a:fld>
            <a:endParaRPr lang="en-US" altLang="en-US" dirty="0"/>
          </a:p>
        </p:txBody>
      </p:sp>
    </p:spTree>
    <p:extLst>
      <p:ext uri="{BB962C8B-B14F-4D97-AF65-F5344CB8AC3E}">
        <p14:creationId xmlns:p14="http://schemas.microsoft.com/office/powerpoint/2010/main" val="2663937659"/>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Bullet Slide">
    <p:spTree>
      <p:nvGrpSpPr>
        <p:cNvPr id="1" name=""/>
        <p:cNvGrpSpPr/>
        <p:nvPr/>
      </p:nvGrpSpPr>
      <p:grpSpPr>
        <a:xfrm>
          <a:off x="0" y="0"/>
          <a:ext cx="0" cy="0"/>
          <a:chOff x="0" y="0"/>
          <a:chExt cx="0" cy="0"/>
        </a:xfrm>
      </p:grpSpPr>
      <p:sp>
        <p:nvSpPr>
          <p:cNvPr id="30" name="Title Text"/>
          <p:cNvSpPr txBox="1">
            <a:spLocks noGrp="1"/>
          </p:cNvSpPr>
          <p:nvPr>
            <p:ph type="title"/>
          </p:nvPr>
        </p:nvSpPr>
        <p:spPr>
          <a:prstGeom prst="rect">
            <a:avLst/>
          </a:prstGeom>
        </p:spPr>
        <p:txBody>
          <a:bodyPr/>
          <a:lstStyle/>
          <a:p>
            <a:r>
              <a:t>Title Text</a:t>
            </a:r>
          </a:p>
        </p:txBody>
      </p:sp>
      <p:sp>
        <p:nvSpPr>
          <p:cNvPr id="3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2"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extLst>
      <p:ext uri="{BB962C8B-B14F-4D97-AF65-F5344CB8AC3E}">
        <p14:creationId xmlns:p14="http://schemas.microsoft.com/office/powerpoint/2010/main" val="374409511"/>
      </p:ext>
    </p:extLst>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cSld name="Title, Sub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p>
        </p:txBody>
      </p:sp>
      <p:sp>
        <p:nvSpPr>
          <p:cNvPr id="4" name="Date Placeholder 3"/>
          <p:cNvSpPr>
            <a:spLocks noGrp="1"/>
          </p:cNvSpPr>
          <p:nvPr>
            <p:ph type="dt" sz="half" idx="10"/>
          </p:nvPr>
        </p:nvSpPr>
        <p:spPr/>
        <p:txBody>
          <a:bodyPr/>
          <a:lstStyle/>
          <a:p>
            <a:fld id="{02072A04-1593-41E7-90FD-0012A80FCFC6}" type="datetime1">
              <a:rPr lang="en-US" smtClean="0"/>
              <a:t>8/4/2024</a:t>
            </a:fld>
            <a:endParaRPr lang="en-US"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0DE720E-C72B-42F0-AD69-52D60E3C605E}" type="slidenum">
              <a:rPr lang="en-GB" smtClean="0"/>
              <a:t>‹#›</a:t>
            </a:fld>
            <a:endParaRPr lang="en-GB" dirty="0"/>
          </a:p>
        </p:txBody>
      </p:sp>
      <p:sp>
        <p:nvSpPr>
          <p:cNvPr id="8" name="Text Placeholder 7"/>
          <p:cNvSpPr>
            <a:spLocks noGrp="1"/>
          </p:cNvSpPr>
          <p:nvPr>
            <p:ph type="body" sz="quarter" idx="13" hasCustomPrompt="1"/>
          </p:nvPr>
        </p:nvSpPr>
        <p:spPr>
          <a:xfrm>
            <a:off x="457201" y="1133856"/>
            <a:ext cx="8229600" cy="274320"/>
          </a:xfrm>
        </p:spPr>
        <p:txBody>
          <a:bodyPr>
            <a:noAutofit/>
          </a:bodyPr>
          <a:lstStyle>
            <a:lvl1pPr marL="0" indent="0" algn="l">
              <a:spcBef>
                <a:spcPts val="0"/>
              </a:spcBef>
              <a:buNone/>
              <a:defRPr sz="1350">
                <a:solidFill>
                  <a:schemeClr val="accent1"/>
                </a:solidFill>
              </a:defRPr>
            </a:lvl1pPr>
            <a:lvl2pPr marL="0" indent="0">
              <a:spcBef>
                <a:spcPts val="0"/>
              </a:spcBef>
              <a:buNone/>
              <a:defRPr sz="1350"/>
            </a:lvl2pPr>
            <a:lvl3pPr marL="0" indent="0">
              <a:spcBef>
                <a:spcPts val="0"/>
              </a:spcBef>
              <a:buNone/>
              <a:defRPr sz="1350"/>
            </a:lvl3pPr>
            <a:lvl4pPr marL="0" indent="0">
              <a:spcBef>
                <a:spcPts val="0"/>
              </a:spcBef>
              <a:buNone/>
              <a:defRPr sz="1350"/>
            </a:lvl4pPr>
            <a:lvl5pPr marL="0" indent="0">
              <a:spcBef>
                <a:spcPts val="0"/>
              </a:spcBef>
              <a:buNone/>
              <a:defRPr sz="1350"/>
            </a:lvl5pPr>
            <a:lvl6pPr marL="0" indent="0">
              <a:spcBef>
                <a:spcPts val="0"/>
              </a:spcBef>
              <a:buNone/>
              <a:defRPr sz="1350"/>
            </a:lvl6pPr>
            <a:lvl7pPr marL="0" indent="0">
              <a:spcBef>
                <a:spcPts val="0"/>
              </a:spcBef>
              <a:buNone/>
              <a:defRPr sz="1350"/>
            </a:lvl7pPr>
            <a:lvl8pPr marL="0" indent="0">
              <a:spcBef>
                <a:spcPts val="0"/>
              </a:spcBef>
              <a:buNone/>
              <a:defRPr sz="1350"/>
            </a:lvl8pPr>
            <a:lvl9pPr marL="0" indent="0">
              <a:spcBef>
                <a:spcPts val="0"/>
              </a:spcBef>
              <a:buNone/>
              <a:defRPr sz="1350"/>
            </a:lvl9pPr>
          </a:lstStyle>
          <a:p>
            <a:pPr lvl="0"/>
            <a:r>
              <a:t>Click to add subtitle</a:t>
            </a:r>
          </a:p>
        </p:txBody>
      </p:sp>
      <p:sp>
        <p:nvSpPr>
          <p:cNvPr id="3" name="Content Placeholder 2"/>
          <p:cNvSpPr>
            <a:spLocks noGrp="1"/>
          </p:cNvSpPr>
          <p:nvPr>
            <p:ph idx="1"/>
          </p:nvPr>
        </p:nvSpPr>
        <p:spPr>
          <a:xfrm>
            <a:off x="457201" y="1676401"/>
            <a:ext cx="8229600" cy="4419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Tree>
    <p:extLst>
      <p:ext uri="{BB962C8B-B14F-4D97-AF65-F5344CB8AC3E}">
        <p14:creationId xmlns:p14="http://schemas.microsoft.com/office/powerpoint/2010/main" val="38857194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B1C2DD6B-7A2C-485A-B681-224919916DA2}" type="slidenum">
              <a:rPr lang="en-US" altLang="en-US"/>
              <a:pPr>
                <a:defRPr/>
              </a:pPr>
              <a:t>‹#›</a:t>
            </a:fld>
            <a:endParaRPr lang="en-US" altLang="en-US" dirty="0"/>
          </a:p>
        </p:txBody>
      </p:sp>
    </p:spTree>
    <p:extLst>
      <p:ext uri="{BB962C8B-B14F-4D97-AF65-F5344CB8AC3E}">
        <p14:creationId xmlns:p14="http://schemas.microsoft.com/office/powerpoint/2010/main" val="2428097807"/>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F26218CF-1D59-4A21-9A2A-1172735AFC81}" type="slidenum">
              <a:rPr lang="en-US" altLang="en-US"/>
              <a:pPr>
                <a:defRPr/>
              </a:pPr>
              <a:t>‹#›</a:t>
            </a:fld>
            <a:endParaRPr lang="en-US" altLang="en-US" dirty="0"/>
          </a:p>
        </p:txBody>
      </p:sp>
    </p:spTree>
    <p:extLst>
      <p:ext uri="{BB962C8B-B14F-4D97-AF65-F5344CB8AC3E}">
        <p14:creationId xmlns:p14="http://schemas.microsoft.com/office/powerpoint/2010/main" val="2961018082"/>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E2A9CCCD-94A4-48A1-98C6-F0A80D75B789}" type="slidenum">
              <a:rPr lang="en-US" altLang="en-US"/>
              <a:pPr>
                <a:defRPr/>
              </a:pPr>
              <a:t>‹#›</a:t>
            </a:fld>
            <a:endParaRPr lang="en-US" altLang="en-US" dirty="0"/>
          </a:p>
        </p:txBody>
      </p:sp>
    </p:spTree>
    <p:extLst>
      <p:ext uri="{BB962C8B-B14F-4D97-AF65-F5344CB8AC3E}">
        <p14:creationId xmlns:p14="http://schemas.microsoft.com/office/powerpoint/2010/main" val="2803656372"/>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42DD4E2B-F3F5-4BA1-B2E0-4F1632E8E0CC}" type="slidenum">
              <a:rPr lang="en-US" altLang="en-US"/>
              <a:pPr>
                <a:defRPr/>
              </a:pPr>
              <a:t>‹#›</a:t>
            </a:fld>
            <a:endParaRPr lang="en-US" altLang="en-US" dirty="0"/>
          </a:p>
        </p:txBody>
      </p:sp>
    </p:spTree>
    <p:extLst>
      <p:ext uri="{BB962C8B-B14F-4D97-AF65-F5344CB8AC3E}">
        <p14:creationId xmlns:p14="http://schemas.microsoft.com/office/powerpoint/2010/main" val="3015084534"/>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332FA401-386A-41F6-AF67-56DA333F15A0}" type="slidenum">
              <a:rPr lang="en-US" altLang="en-US"/>
              <a:pPr>
                <a:defRPr/>
              </a:pPr>
              <a:t>‹#›</a:t>
            </a:fld>
            <a:endParaRPr lang="en-US" altLang="en-US" dirty="0"/>
          </a:p>
        </p:txBody>
      </p:sp>
    </p:spTree>
    <p:extLst>
      <p:ext uri="{BB962C8B-B14F-4D97-AF65-F5344CB8AC3E}">
        <p14:creationId xmlns:p14="http://schemas.microsoft.com/office/powerpoint/2010/main" val="263011293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C3887905-B2A0-4075-B436-DE9196E870CE}" type="slidenum">
              <a:rPr lang="en-US" altLang="en-US"/>
              <a:pPr>
                <a:defRPr/>
              </a:pPr>
              <a:t>‹#›</a:t>
            </a:fld>
            <a:endParaRPr lang="en-US" altLang="en-US" dirty="0"/>
          </a:p>
        </p:txBody>
      </p:sp>
    </p:spTree>
    <p:extLst>
      <p:ext uri="{BB962C8B-B14F-4D97-AF65-F5344CB8AC3E}">
        <p14:creationId xmlns:p14="http://schemas.microsoft.com/office/powerpoint/2010/main" val="3691681588"/>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9A88FAED-CC29-40C2-AF76-77B8995E13A7}" type="slidenum">
              <a:rPr lang="en-US" altLang="en-US"/>
              <a:pPr>
                <a:defRPr/>
              </a:pPr>
              <a:t>‹#›</a:t>
            </a:fld>
            <a:endParaRPr lang="en-US" altLang="en-US" dirty="0"/>
          </a:p>
        </p:txBody>
      </p:sp>
    </p:spTree>
    <p:extLst>
      <p:ext uri="{BB962C8B-B14F-4D97-AF65-F5344CB8AC3E}">
        <p14:creationId xmlns:p14="http://schemas.microsoft.com/office/powerpoint/2010/main" val="819359487"/>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F74070F9-2F9C-434B-9A0E-FA7779558077}" type="slidenum">
              <a:rPr lang="en-US" altLang="en-US"/>
              <a:pPr>
                <a:defRPr/>
              </a:pPr>
              <a:t>‹#›</a:t>
            </a:fld>
            <a:endParaRPr lang="en-US" altLang="en-US" dirty="0"/>
          </a:p>
        </p:txBody>
      </p:sp>
    </p:spTree>
    <p:extLst>
      <p:ext uri="{BB962C8B-B14F-4D97-AF65-F5344CB8AC3E}">
        <p14:creationId xmlns:p14="http://schemas.microsoft.com/office/powerpoint/2010/main" val="306510539"/>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724BC465-346C-4E46-BF9E-66AD94F855CF}" type="slidenum">
              <a:rPr lang="en-US" altLang="en-US"/>
              <a:pPr>
                <a:defRPr/>
              </a:pPr>
              <a:t>‹#›</a:t>
            </a:fld>
            <a:endParaRPr lang="en-US" altLang="en-US" dirty="0"/>
          </a:p>
        </p:txBody>
      </p:sp>
    </p:spTree>
    <p:extLst>
      <p:ext uri="{BB962C8B-B14F-4D97-AF65-F5344CB8AC3E}">
        <p14:creationId xmlns:p14="http://schemas.microsoft.com/office/powerpoint/2010/main" val="1817315920"/>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5BE1D68-19C6-495D-9455-940D2A7EB2A2}" type="slidenum">
              <a:rPr lang="en-US" altLang="en-US"/>
              <a:pPr>
                <a:defRPr/>
              </a:pPr>
              <a:t>‹#›</a:t>
            </a:fld>
            <a:endParaRPr lang="en-US" altLang="en-US" dirty="0"/>
          </a:p>
        </p:txBody>
      </p:sp>
    </p:spTree>
    <p:extLst>
      <p:ext uri="{BB962C8B-B14F-4D97-AF65-F5344CB8AC3E}">
        <p14:creationId xmlns:p14="http://schemas.microsoft.com/office/powerpoint/2010/main" val="1217323286"/>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D456DBAE-880B-4900-994A-BE0ECFF9BA86}" type="slidenum">
              <a:rPr lang="en-US" altLang="en-US"/>
              <a:pPr>
                <a:defRPr/>
              </a:pPr>
              <a:t>‹#›</a:t>
            </a:fld>
            <a:endParaRPr lang="en-US" altLang="en-US" dirty="0"/>
          </a:p>
        </p:txBody>
      </p:sp>
    </p:spTree>
    <p:extLst>
      <p:ext uri="{BB962C8B-B14F-4D97-AF65-F5344CB8AC3E}">
        <p14:creationId xmlns:p14="http://schemas.microsoft.com/office/powerpoint/2010/main" val="3069329473"/>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2F49AFA8-702E-4AEA-B4F8-87415A7F9CEC}" type="slidenum">
              <a:rPr lang="en-US" altLang="en-US"/>
              <a:pPr>
                <a:defRPr/>
              </a:pPr>
              <a:t>‹#›</a:t>
            </a:fld>
            <a:endParaRPr lang="en-US" altLang="en-US" dirty="0"/>
          </a:p>
        </p:txBody>
      </p:sp>
    </p:spTree>
    <p:extLst>
      <p:ext uri="{BB962C8B-B14F-4D97-AF65-F5344CB8AC3E}">
        <p14:creationId xmlns:p14="http://schemas.microsoft.com/office/powerpoint/2010/main" val="1405914746"/>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5"/>
          <p:cNvSpPr txBox="1">
            <a:spLocks noGrp="1" noChangeArrowheads="1"/>
          </p:cNvSpPr>
          <p:nvPr>
            <p:ph type="sldNum" sz="quarter" idx="10"/>
          </p:nvPr>
        </p:nvSpPr>
        <p:spPr>
          <a:ln/>
        </p:spPr>
        <p:txBody>
          <a:bodyPr/>
          <a:lstStyle>
            <a:lvl1pPr>
              <a:defRPr/>
            </a:lvl1pPr>
          </a:lstStyle>
          <a:p>
            <a:pPr>
              <a:defRPr/>
            </a:pPr>
            <a:fld id="{FE04C7B0-069A-476D-AF62-59430BA56D90}" type="slidenum">
              <a:rPr lang="en-US" altLang="en-US"/>
              <a:pPr>
                <a:defRPr/>
              </a:pPr>
              <a:t>‹#›</a:t>
            </a:fld>
            <a:endParaRPr lang="en-US" altLang="en-US" dirty="0"/>
          </a:p>
        </p:txBody>
      </p:sp>
    </p:spTree>
    <p:extLst>
      <p:ext uri="{BB962C8B-B14F-4D97-AF65-F5344CB8AC3E}">
        <p14:creationId xmlns:p14="http://schemas.microsoft.com/office/powerpoint/2010/main" val="2756227367"/>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67B9DA28-0E9D-4E5E-B7EB-69C14E2C8788}" type="slidenum">
              <a:rPr lang="en-US" altLang="en-US"/>
              <a:pPr>
                <a:defRPr/>
              </a:pPr>
              <a:t>‹#›</a:t>
            </a:fld>
            <a:endParaRPr lang="en-US" altLang="en-US" dirty="0"/>
          </a:p>
        </p:txBody>
      </p:sp>
    </p:spTree>
    <p:extLst>
      <p:ext uri="{BB962C8B-B14F-4D97-AF65-F5344CB8AC3E}">
        <p14:creationId xmlns:p14="http://schemas.microsoft.com/office/powerpoint/2010/main" val="3493384208"/>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A0C6E8A8-C983-4BF3-A556-B6AD233AFDE7}" type="slidenum">
              <a:rPr lang="en-US" altLang="en-US"/>
              <a:pPr>
                <a:defRPr/>
              </a:pPr>
              <a:t>‹#›</a:t>
            </a:fld>
            <a:endParaRPr lang="en-US" altLang="en-US" dirty="0"/>
          </a:p>
        </p:txBody>
      </p:sp>
    </p:spTree>
    <p:extLst>
      <p:ext uri="{BB962C8B-B14F-4D97-AF65-F5344CB8AC3E}">
        <p14:creationId xmlns:p14="http://schemas.microsoft.com/office/powerpoint/2010/main" val="2997410248"/>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5"/>
          <p:cNvSpPr txBox="1">
            <a:spLocks noGrp="1" noChangeArrowheads="1"/>
          </p:cNvSpPr>
          <p:nvPr>
            <p:ph type="sldNum" sz="quarter" idx="10"/>
          </p:nvPr>
        </p:nvSpPr>
        <p:spPr>
          <a:ln/>
        </p:spPr>
        <p:txBody>
          <a:bodyPr/>
          <a:lstStyle>
            <a:lvl1pPr>
              <a:defRPr/>
            </a:lvl1pPr>
          </a:lstStyle>
          <a:p>
            <a:pPr>
              <a:defRPr/>
            </a:pPr>
            <a:fld id="{0A248553-EAA7-414D-87DA-C443F5A1B549}" type="slidenum">
              <a:rPr lang="en-US" altLang="en-US"/>
              <a:pPr>
                <a:defRPr/>
              </a:pPr>
              <a:t>‹#›</a:t>
            </a:fld>
            <a:endParaRPr lang="en-US" altLang="en-US" dirty="0"/>
          </a:p>
        </p:txBody>
      </p:sp>
    </p:spTree>
    <p:extLst>
      <p:ext uri="{BB962C8B-B14F-4D97-AF65-F5344CB8AC3E}">
        <p14:creationId xmlns:p14="http://schemas.microsoft.com/office/powerpoint/2010/main" val="328059772"/>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770A0ADC-E63F-4C44-B6AF-461BF7D04F8B}" type="slidenum">
              <a:rPr lang="en-US" altLang="en-US"/>
              <a:pPr>
                <a:defRPr/>
              </a:pPr>
              <a:t>‹#›</a:t>
            </a:fld>
            <a:endParaRPr lang="en-US" altLang="en-US" dirty="0"/>
          </a:p>
        </p:txBody>
      </p:sp>
    </p:spTree>
    <p:extLst>
      <p:ext uri="{BB962C8B-B14F-4D97-AF65-F5344CB8AC3E}">
        <p14:creationId xmlns:p14="http://schemas.microsoft.com/office/powerpoint/2010/main" val="2228783332"/>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5"/>
          <p:cNvSpPr txBox="1">
            <a:spLocks noGrp="1" noChangeArrowheads="1"/>
          </p:cNvSpPr>
          <p:nvPr>
            <p:ph type="sldNum" sz="quarter" idx="10"/>
          </p:nvPr>
        </p:nvSpPr>
        <p:spPr>
          <a:ln/>
        </p:spPr>
        <p:txBody>
          <a:bodyPr/>
          <a:lstStyle>
            <a:lvl1pPr>
              <a:defRPr/>
            </a:lvl1pPr>
          </a:lstStyle>
          <a:p>
            <a:pPr>
              <a:defRPr/>
            </a:pPr>
            <a:fld id="{20E9B304-57A3-41A4-8677-B91FB2FDD5F2}" type="slidenum">
              <a:rPr lang="en-US" altLang="en-US"/>
              <a:pPr>
                <a:defRPr/>
              </a:pPr>
              <a:t>‹#›</a:t>
            </a:fld>
            <a:endParaRPr lang="en-US" altLang="en-US" dirty="0"/>
          </a:p>
        </p:txBody>
      </p:sp>
    </p:spTree>
    <p:extLst>
      <p:ext uri="{BB962C8B-B14F-4D97-AF65-F5344CB8AC3E}">
        <p14:creationId xmlns:p14="http://schemas.microsoft.com/office/powerpoint/2010/main" val="532537050"/>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5"/>
          <p:cNvSpPr txBox="1">
            <a:spLocks noGrp="1" noChangeArrowheads="1"/>
          </p:cNvSpPr>
          <p:nvPr>
            <p:ph type="sldNum" sz="quarter" idx="10"/>
          </p:nvPr>
        </p:nvSpPr>
        <p:spPr>
          <a:ln/>
        </p:spPr>
        <p:txBody>
          <a:bodyPr/>
          <a:lstStyle>
            <a:lvl1pPr>
              <a:defRPr/>
            </a:lvl1pPr>
          </a:lstStyle>
          <a:p>
            <a:pPr>
              <a:defRPr/>
            </a:pPr>
            <a:fld id="{F95F2C71-3558-4E6A-877E-F42B5A18213B}" type="slidenum">
              <a:rPr lang="en-US" altLang="en-US"/>
              <a:pPr>
                <a:defRPr/>
              </a:pPr>
              <a:t>‹#›</a:t>
            </a:fld>
            <a:endParaRPr lang="en-US" altLang="en-US" dirty="0"/>
          </a:p>
        </p:txBody>
      </p:sp>
    </p:spTree>
    <p:extLst>
      <p:ext uri="{BB962C8B-B14F-4D97-AF65-F5344CB8AC3E}">
        <p14:creationId xmlns:p14="http://schemas.microsoft.com/office/powerpoint/2010/main" val="521257109"/>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2EE8C428-AED9-4974-B9DD-A7C583E5B5D6}" type="slidenum">
              <a:rPr lang="en-US" altLang="en-US"/>
              <a:pPr>
                <a:defRPr/>
              </a:pPr>
              <a:t>‹#›</a:t>
            </a:fld>
            <a:endParaRPr lang="en-US" altLang="en-US" dirty="0"/>
          </a:p>
        </p:txBody>
      </p:sp>
    </p:spTree>
    <p:extLst>
      <p:ext uri="{BB962C8B-B14F-4D97-AF65-F5344CB8AC3E}">
        <p14:creationId xmlns:p14="http://schemas.microsoft.com/office/powerpoint/2010/main" val="2451022275"/>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B168DAA8-4A01-49D5-8668-B7F2BF68366B}" type="slidenum">
              <a:rPr lang="en-US" altLang="en-US"/>
              <a:pPr>
                <a:defRPr/>
              </a:pPr>
              <a:t>‹#›</a:t>
            </a:fld>
            <a:endParaRPr lang="en-US" altLang="en-US" dirty="0"/>
          </a:p>
        </p:txBody>
      </p:sp>
    </p:spTree>
    <p:extLst>
      <p:ext uri="{BB962C8B-B14F-4D97-AF65-F5344CB8AC3E}">
        <p14:creationId xmlns:p14="http://schemas.microsoft.com/office/powerpoint/2010/main" val="678692542"/>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2C326A77-0A31-41F6-A180-B3214B280C41}" type="slidenum">
              <a:rPr lang="en-US" altLang="en-US"/>
              <a:pPr>
                <a:defRPr/>
              </a:pPr>
              <a:t>‹#›</a:t>
            </a:fld>
            <a:endParaRPr lang="en-US" altLang="en-US" dirty="0"/>
          </a:p>
        </p:txBody>
      </p:sp>
    </p:spTree>
    <p:extLst>
      <p:ext uri="{BB962C8B-B14F-4D97-AF65-F5344CB8AC3E}">
        <p14:creationId xmlns:p14="http://schemas.microsoft.com/office/powerpoint/2010/main" val="2897671663"/>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A7F56BAC-1FE7-4951-AD21-C9872ACC4629}" type="slidenum">
              <a:rPr lang="en-US" altLang="en-US"/>
              <a:pPr>
                <a:defRPr/>
              </a:pPr>
              <a:t>‹#›</a:t>
            </a:fld>
            <a:endParaRPr lang="en-US" altLang="en-US" dirty="0"/>
          </a:p>
        </p:txBody>
      </p:sp>
    </p:spTree>
    <p:extLst>
      <p:ext uri="{BB962C8B-B14F-4D97-AF65-F5344CB8AC3E}">
        <p14:creationId xmlns:p14="http://schemas.microsoft.com/office/powerpoint/2010/main" val="2002138643"/>
      </p:ext>
    </p:extLst>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C2C9F77D-7977-4CC6-AF04-2372B92B3309}" type="slidenum">
              <a:rPr lang="en-US" altLang="en-US"/>
              <a:pPr>
                <a:defRPr/>
              </a:pPr>
              <a:t>‹#›</a:t>
            </a:fld>
            <a:endParaRPr lang="en-US" altLang="en-US" dirty="0"/>
          </a:p>
        </p:txBody>
      </p:sp>
    </p:spTree>
    <p:extLst>
      <p:ext uri="{BB962C8B-B14F-4D97-AF65-F5344CB8AC3E}">
        <p14:creationId xmlns:p14="http://schemas.microsoft.com/office/powerpoint/2010/main" val="2807524243"/>
      </p:ext>
    </p:extLst>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5"/>
          <p:cNvSpPr txBox="1">
            <a:spLocks noGrp="1" noChangeArrowheads="1"/>
          </p:cNvSpPr>
          <p:nvPr>
            <p:ph type="sldNum" sz="quarter" idx="10"/>
          </p:nvPr>
        </p:nvSpPr>
        <p:spPr>
          <a:ln/>
        </p:spPr>
        <p:txBody>
          <a:bodyPr/>
          <a:lstStyle>
            <a:lvl1pPr>
              <a:defRPr/>
            </a:lvl1pPr>
          </a:lstStyle>
          <a:p>
            <a:pPr>
              <a:defRPr/>
            </a:pPr>
            <a:fld id="{3FAC1FEC-B891-4547-B804-77535B148D30}" type="slidenum">
              <a:rPr lang="en-US" altLang="en-US"/>
              <a:pPr>
                <a:defRPr/>
              </a:pPr>
              <a:t>‹#›</a:t>
            </a:fld>
            <a:endParaRPr lang="en-US" altLang="en-US" dirty="0"/>
          </a:p>
        </p:txBody>
      </p:sp>
    </p:spTree>
    <p:extLst>
      <p:ext uri="{BB962C8B-B14F-4D97-AF65-F5344CB8AC3E}">
        <p14:creationId xmlns:p14="http://schemas.microsoft.com/office/powerpoint/2010/main" val="93006037"/>
      </p:ext>
    </p:extLst>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229966B5-1F25-4D1D-94A9-B49391441367}" type="slidenum">
              <a:rPr lang="en-US" altLang="en-US"/>
              <a:pPr>
                <a:defRPr/>
              </a:pPr>
              <a:t>‹#›</a:t>
            </a:fld>
            <a:endParaRPr lang="en-US" altLang="en-US" dirty="0"/>
          </a:p>
        </p:txBody>
      </p:sp>
    </p:spTree>
    <p:extLst>
      <p:ext uri="{BB962C8B-B14F-4D97-AF65-F5344CB8AC3E}">
        <p14:creationId xmlns:p14="http://schemas.microsoft.com/office/powerpoint/2010/main" val="4061290611"/>
      </p:ext>
    </p:extLst>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207AB1AA-21E5-4234-BD52-E0E51C6850D5}" type="slidenum">
              <a:rPr lang="en-US" altLang="en-US"/>
              <a:pPr>
                <a:defRPr/>
              </a:pPr>
              <a:t>‹#›</a:t>
            </a:fld>
            <a:endParaRPr lang="en-US" altLang="en-US" dirty="0"/>
          </a:p>
        </p:txBody>
      </p:sp>
    </p:spTree>
    <p:extLst>
      <p:ext uri="{BB962C8B-B14F-4D97-AF65-F5344CB8AC3E}">
        <p14:creationId xmlns:p14="http://schemas.microsoft.com/office/powerpoint/2010/main" val="3318673283"/>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AF21AE63-061D-4F1D-88A0-A43B3ECC8ED3}" type="slidenum">
              <a:rPr lang="en-US" altLang="en-US"/>
              <a:pPr>
                <a:defRPr/>
              </a:pPr>
              <a:t>‹#›</a:t>
            </a:fld>
            <a:endParaRPr lang="en-US" altLang="en-US" dirty="0"/>
          </a:p>
        </p:txBody>
      </p:sp>
    </p:spTree>
    <p:extLst>
      <p:ext uri="{BB962C8B-B14F-4D97-AF65-F5344CB8AC3E}">
        <p14:creationId xmlns:p14="http://schemas.microsoft.com/office/powerpoint/2010/main" val="4213817492"/>
      </p:ext>
    </p:extLst>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974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5"/>
          <p:cNvSpPr txBox="1">
            <a:spLocks noGrp="1" noChangeArrowheads="1"/>
          </p:cNvSpPr>
          <p:nvPr>
            <p:ph type="sldNum" sz="quarter" idx="10"/>
          </p:nvPr>
        </p:nvSpPr>
        <p:spPr>
          <a:ln/>
        </p:spPr>
        <p:txBody>
          <a:bodyPr/>
          <a:lstStyle>
            <a:lvl1pPr>
              <a:defRPr/>
            </a:lvl1pPr>
          </a:lstStyle>
          <a:p>
            <a:pPr>
              <a:defRPr/>
            </a:pPr>
            <a:fld id="{D7CBEF20-0FEE-452B-A33A-A0ADFFB3A8AC}" type="slidenum">
              <a:rPr lang="en-US" altLang="en-US"/>
              <a:pPr>
                <a:defRPr/>
              </a:pPr>
              <a:t>‹#›</a:t>
            </a:fld>
            <a:endParaRPr lang="en-US" altLang="en-US" dirty="0"/>
          </a:p>
        </p:txBody>
      </p:sp>
    </p:spTree>
    <p:extLst>
      <p:ext uri="{BB962C8B-B14F-4D97-AF65-F5344CB8AC3E}">
        <p14:creationId xmlns:p14="http://schemas.microsoft.com/office/powerpoint/2010/main" val="2743427808"/>
      </p:ext>
    </p:extLst>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5"/>
          <p:cNvSpPr txBox="1">
            <a:spLocks noGrp="1" noChangeArrowheads="1"/>
          </p:cNvSpPr>
          <p:nvPr>
            <p:ph type="sldNum" sz="quarter" idx="10"/>
          </p:nvPr>
        </p:nvSpPr>
        <p:spPr>
          <a:ln/>
        </p:spPr>
        <p:txBody>
          <a:bodyPr/>
          <a:lstStyle>
            <a:lvl1pPr>
              <a:defRPr/>
            </a:lvl1pPr>
          </a:lstStyle>
          <a:p>
            <a:pPr>
              <a:defRPr/>
            </a:pPr>
            <a:fld id="{78FA73F1-E20B-4EB3-9018-452AE35DEE5B}" type="slidenum">
              <a:rPr lang="en-US" altLang="en-US"/>
              <a:pPr>
                <a:defRPr/>
              </a:pPr>
              <a:t>‹#›</a:t>
            </a:fld>
            <a:endParaRPr lang="en-US" altLang="en-US" dirty="0"/>
          </a:p>
        </p:txBody>
      </p:sp>
    </p:spTree>
    <p:extLst>
      <p:ext uri="{BB962C8B-B14F-4D97-AF65-F5344CB8AC3E}">
        <p14:creationId xmlns:p14="http://schemas.microsoft.com/office/powerpoint/2010/main" val="787717473"/>
      </p:ext>
    </p:extLst>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5"/>
          <p:cNvSpPr txBox="1">
            <a:spLocks noGrp="1" noChangeArrowheads="1"/>
          </p:cNvSpPr>
          <p:nvPr>
            <p:ph type="sldNum" sz="quarter" idx="10"/>
          </p:nvPr>
        </p:nvSpPr>
        <p:spPr>
          <a:ln/>
        </p:spPr>
        <p:txBody>
          <a:bodyPr/>
          <a:lstStyle>
            <a:lvl1pPr>
              <a:defRPr/>
            </a:lvl1pPr>
          </a:lstStyle>
          <a:p>
            <a:pPr>
              <a:defRPr/>
            </a:pPr>
            <a:fld id="{E01C8451-CBDB-47DC-9EAB-5C5B4938A85C}" type="slidenum">
              <a:rPr lang="en-US" altLang="en-US"/>
              <a:pPr>
                <a:defRPr/>
              </a:pPr>
              <a:t>‹#›</a:t>
            </a:fld>
            <a:endParaRPr lang="en-US" altLang="en-US" dirty="0"/>
          </a:p>
        </p:txBody>
      </p:sp>
    </p:spTree>
    <p:extLst>
      <p:ext uri="{BB962C8B-B14F-4D97-AF65-F5344CB8AC3E}">
        <p14:creationId xmlns:p14="http://schemas.microsoft.com/office/powerpoint/2010/main" val="3049863723"/>
      </p:ext>
    </p:extLst>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0435B50D-150C-4B21-BF78-45456F509F53}" type="slidenum">
              <a:rPr lang="en-US" altLang="en-US"/>
              <a:pPr>
                <a:defRPr/>
              </a:pPr>
              <a:t>‹#›</a:t>
            </a:fld>
            <a:endParaRPr lang="en-US" altLang="en-US" dirty="0"/>
          </a:p>
        </p:txBody>
      </p:sp>
    </p:spTree>
    <p:extLst>
      <p:ext uri="{BB962C8B-B14F-4D97-AF65-F5344CB8AC3E}">
        <p14:creationId xmlns:p14="http://schemas.microsoft.com/office/powerpoint/2010/main" val="2738983380"/>
      </p:ext>
    </p:extLst>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87588846-C739-4282-ACCE-21CEAF985A86}" type="slidenum">
              <a:rPr lang="en-US" altLang="en-US"/>
              <a:pPr>
                <a:defRPr/>
              </a:pPr>
              <a:t>‹#›</a:t>
            </a:fld>
            <a:endParaRPr lang="en-US" altLang="en-US" dirty="0"/>
          </a:p>
        </p:txBody>
      </p:sp>
    </p:spTree>
    <p:extLst>
      <p:ext uri="{BB962C8B-B14F-4D97-AF65-F5344CB8AC3E}">
        <p14:creationId xmlns:p14="http://schemas.microsoft.com/office/powerpoint/2010/main" val="2277553785"/>
      </p:ext>
    </p:extLst>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6627872D-1749-4129-A2A2-117C8133C4AE}" type="slidenum">
              <a:rPr lang="en-US" altLang="en-US"/>
              <a:pPr>
                <a:defRPr/>
              </a:pPr>
              <a:t>‹#›</a:t>
            </a:fld>
            <a:endParaRPr lang="en-US" altLang="en-US" dirty="0"/>
          </a:p>
        </p:txBody>
      </p:sp>
    </p:spTree>
    <p:extLst>
      <p:ext uri="{BB962C8B-B14F-4D97-AF65-F5344CB8AC3E}">
        <p14:creationId xmlns:p14="http://schemas.microsoft.com/office/powerpoint/2010/main" val="399633346"/>
      </p:ext>
    </p:extLst>
  </p:cSld>
  <p:clrMapOvr>
    <a:masterClrMapping/>
  </p:clrMapOv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8DA1962D-3EAE-4670-A865-2A639CC7EF56}" type="slidenum">
              <a:rPr lang="en-US" altLang="en-US"/>
              <a:pPr>
                <a:defRPr/>
              </a:pPr>
              <a:t>‹#›</a:t>
            </a:fld>
            <a:endParaRPr lang="en-US" altLang="en-US" dirty="0"/>
          </a:p>
        </p:txBody>
      </p:sp>
    </p:spTree>
    <p:extLst>
      <p:ext uri="{BB962C8B-B14F-4D97-AF65-F5344CB8AC3E}">
        <p14:creationId xmlns:p14="http://schemas.microsoft.com/office/powerpoint/2010/main" val="201228923"/>
      </p:ext>
    </p:extLst>
  </p:cSld>
  <p:clrMapOvr>
    <a:masterClrMapping/>
  </p:clrMapOv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46038"/>
            <a:ext cx="2032000" cy="6583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5943600" cy="6583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E8575769-8CC8-444C-AB9A-2A2F860B9611}" type="slidenum">
              <a:rPr lang="en-US" altLang="en-US"/>
              <a:pPr>
                <a:defRPr/>
              </a:pPr>
              <a:t>‹#›</a:t>
            </a:fld>
            <a:endParaRPr lang="en-US" altLang="en-US" dirty="0"/>
          </a:p>
        </p:txBody>
      </p:sp>
    </p:spTree>
    <p:extLst>
      <p:ext uri="{BB962C8B-B14F-4D97-AF65-F5344CB8AC3E}">
        <p14:creationId xmlns:p14="http://schemas.microsoft.com/office/powerpoint/2010/main" val="97586946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EE2BC03B-10C4-433C-9F79-8082AABD08AC}" type="slidenum">
              <a:rPr lang="en-US" altLang="en-US"/>
              <a:pPr>
                <a:defRPr/>
              </a:pPr>
              <a:t>‹#›</a:t>
            </a:fld>
            <a:endParaRPr lang="en-US" altLang="en-US" dirty="0"/>
          </a:p>
        </p:txBody>
      </p:sp>
    </p:spTree>
    <p:extLst>
      <p:ext uri="{BB962C8B-B14F-4D97-AF65-F5344CB8AC3E}">
        <p14:creationId xmlns:p14="http://schemas.microsoft.com/office/powerpoint/2010/main" val="50308514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09A451E7-0F29-4C7C-BEDB-8E15357BB99D}" type="slidenum">
              <a:rPr lang="en-US" altLang="en-US"/>
              <a:pPr>
                <a:defRPr/>
              </a:pPr>
              <a:t>‹#›</a:t>
            </a:fld>
            <a:endParaRPr lang="en-US" altLang="en-US" dirty="0"/>
          </a:p>
        </p:txBody>
      </p:sp>
    </p:spTree>
    <p:extLst>
      <p:ext uri="{BB962C8B-B14F-4D97-AF65-F5344CB8AC3E}">
        <p14:creationId xmlns:p14="http://schemas.microsoft.com/office/powerpoint/2010/main" val="343435148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76D67EA-3417-48D4-972C-6616859059D9}" type="slidenum">
              <a:rPr lang="en-US" altLang="en-US"/>
              <a:pPr>
                <a:defRPr/>
              </a:pPr>
              <a:t>‹#›</a:t>
            </a:fld>
            <a:endParaRPr lang="en-US" altLang="en-US" dirty="0"/>
          </a:p>
        </p:txBody>
      </p:sp>
    </p:spTree>
    <p:extLst>
      <p:ext uri="{BB962C8B-B14F-4D97-AF65-F5344CB8AC3E}">
        <p14:creationId xmlns:p14="http://schemas.microsoft.com/office/powerpoint/2010/main" val="153011983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1C7040E4-0C75-42A1-A9BF-5E28AA8C32B2}" type="slidenum">
              <a:rPr lang="en-US" altLang="en-US"/>
              <a:pPr>
                <a:defRPr/>
              </a:pPr>
              <a:t>‹#›</a:t>
            </a:fld>
            <a:endParaRPr lang="en-US" altLang="en-US" dirty="0"/>
          </a:p>
        </p:txBody>
      </p:sp>
    </p:spTree>
    <p:extLst>
      <p:ext uri="{BB962C8B-B14F-4D97-AF65-F5344CB8AC3E}">
        <p14:creationId xmlns:p14="http://schemas.microsoft.com/office/powerpoint/2010/main" val="1504003873"/>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image" Target="../media/image1.png"/><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image" Target="../media/image1.png"/><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theme" Target="../theme/theme5.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Text Box 1"/>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01098E5D-945B-457A-933B-00E62D1C964A}" type="slidenum">
              <a:rPr lang="en-US" altLang="en-US"/>
              <a:pPr>
                <a:defRPr/>
              </a:pPr>
              <a:t>‹#›</a:t>
            </a:fld>
            <a:endParaRPr lang="en-US" altLang="en-US" dirty="0"/>
          </a:p>
        </p:txBody>
      </p:sp>
      <p:sp>
        <p:nvSpPr>
          <p:cNvPr id="1027" name="Rectangle 2"/>
          <p:cNvSpPr>
            <a:spLocks noGrp="1" noChangeArrowheads="1"/>
          </p:cNvSpPr>
          <p:nvPr>
            <p:ph type="title"/>
          </p:nvPr>
        </p:nvSpPr>
        <p:spPr bwMode="auto">
          <a:xfrm>
            <a:off x="457200" y="3187700"/>
            <a:ext cx="82296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1028" name="Rectangle 3"/>
          <p:cNvSpPr>
            <a:spLocks noGrp="1" noChangeArrowheads="1"/>
          </p:cNvSpPr>
          <p:nvPr>
            <p:ph type="body" idx="1"/>
          </p:nvPr>
        </p:nvSpPr>
        <p:spPr bwMode="auto">
          <a:xfrm>
            <a:off x="457200" y="4445000"/>
            <a:ext cx="82296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ransition/>
  <p:hf hdr="0" ftr="0" dt="0"/>
  <p:txStyles>
    <p:titleStyle>
      <a:lvl1pPr marL="39688" algn="l" rtl="0" eaLnBrk="0" fontAlgn="base" hangingPunct="0">
        <a:spcBef>
          <a:spcPct val="0"/>
        </a:spcBef>
        <a:spcAft>
          <a:spcPct val="0"/>
        </a:spcAft>
        <a:defRPr sz="3000">
          <a:solidFill>
            <a:schemeClr val="tx1"/>
          </a:solidFill>
          <a:latin typeface="+mj-lt"/>
          <a:ea typeface="+mj-ea"/>
          <a:cs typeface="+mj-cs"/>
          <a:sym typeface="Verdana" pitchFamily="34" charset="0"/>
        </a:defRPr>
      </a:lvl1pPr>
      <a:lvl2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9pPr>
    </p:titleStyle>
    <p:bodyStyle>
      <a:lvl1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1pPr>
      <a:lvl2pPr marL="63500" indent="-63500" algn="l" rtl="0" eaLnBrk="0" fontAlgn="base" hangingPunct="0">
        <a:spcBef>
          <a:spcPts val="500"/>
        </a:spcBef>
        <a:spcAft>
          <a:spcPct val="0"/>
        </a:spcAft>
        <a:defRPr sz="2400">
          <a:solidFill>
            <a:schemeClr val="tx1"/>
          </a:solidFill>
          <a:latin typeface="+mn-lt"/>
          <a:ea typeface="+mn-ea"/>
          <a:cs typeface="+mn-cs"/>
          <a:sym typeface="Verdana" pitchFamily="34" charset="0"/>
        </a:defRPr>
      </a:lvl2pPr>
      <a:lvl3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3pPr>
      <a:lvl4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4pPr>
      <a:lvl5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5pPr>
      <a:lvl6pPr marL="520700" indent="-63500" algn="l" rtl="0" fontAlgn="base">
        <a:spcBef>
          <a:spcPts val="400"/>
        </a:spcBef>
        <a:spcAft>
          <a:spcPct val="0"/>
        </a:spcAft>
        <a:defRPr sz="2400">
          <a:solidFill>
            <a:schemeClr val="tx1"/>
          </a:solidFill>
          <a:latin typeface="+mn-lt"/>
          <a:ea typeface="+mn-ea"/>
          <a:cs typeface="+mn-cs"/>
          <a:sym typeface="Verdana" charset="0"/>
        </a:defRPr>
      </a:lvl6pPr>
      <a:lvl7pPr marL="977900" indent="-63500" algn="l" rtl="0" fontAlgn="base">
        <a:spcBef>
          <a:spcPts val="400"/>
        </a:spcBef>
        <a:spcAft>
          <a:spcPct val="0"/>
        </a:spcAft>
        <a:defRPr sz="2400">
          <a:solidFill>
            <a:schemeClr val="tx1"/>
          </a:solidFill>
          <a:latin typeface="+mn-lt"/>
          <a:ea typeface="+mn-ea"/>
          <a:cs typeface="+mn-cs"/>
          <a:sym typeface="Verdana" charset="0"/>
        </a:defRPr>
      </a:lvl7pPr>
      <a:lvl8pPr marL="1435100" indent="-63500" algn="l" rtl="0" fontAlgn="base">
        <a:spcBef>
          <a:spcPts val="400"/>
        </a:spcBef>
        <a:spcAft>
          <a:spcPct val="0"/>
        </a:spcAft>
        <a:defRPr sz="2400">
          <a:solidFill>
            <a:schemeClr val="tx1"/>
          </a:solidFill>
          <a:latin typeface="+mn-lt"/>
          <a:ea typeface="+mn-ea"/>
          <a:cs typeface="+mn-cs"/>
          <a:sym typeface="Verdana" charset="0"/>
        </a:defRPr>
      </a:lvl8pPr>
      <a:lvl9pPr marL="1892300" indent="-63500" algn="l" rtl="0" fontAlgn="base">
        <a:spcBef>
          <a:spcPts val="400"/>
        </a:spcBef>
        <a:spcAft>
          <a:spcPct val="0"/>
        </a:spcAft>
        <a:defRPr sz="2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Text Box 1"/>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3444E46A-269F-4A01-93AA-E8F8C852B3C9}" type="slidenum">
              <a:rPr lang="en-US" altLang="en-US"/>
              <a:pPr>
                <a:defRPr/>
              </a:pPr>
              <a:t>‹#›</a:t>
            </a:fld>
            <a:endParaRPr lang="en-US" altLang="en-US" dirty="0"/>
          </a:p>
        </p:txBody>
      </p:sp>
      <p:sp>
        <p:nvSpPr>
          <p:cNvPr id="2051"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2052" name="Rectangle 3"/>
          <p:cNvSpPr>
            <a:spLocks noGrp="1" noChangeArrowheads="1"/>
          </p:cNvSpPr>
          <p:nvPr>
            <p:ph type="body" idx="1"/>
          </p:nvPr>
        </p:nvSpPr>
        <p:spPr bwMode="auto">
          <a:xfrm>
            <a:off x="457200" y="1371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708" r:id="rId12"/>
    <p:sldLayoutId id="2147483709" r:id="rId13"/>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3" name="Text Box 1"/>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C7A28536-1E21-4DF5-B370-00CEC13D4105}" type="slidenum">
              <a:rPr lang="en-US" altLang="en-US"/>
              <a:pPr>
                <a:defRPr/>
              </a:pPr>
              <a:t>‹#›</a:t>
            </a:fld>
            <a:endParaRPr lang="en-US" altLang="en-US" dirty="0"/>
          </a:p>
        </p:txBody>
      </p:sp>
      <p:sp>
        <p:nvSpPr>
          <p:cNvPr id="3075"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dirty="0"/>
          </a:p>
        </p:txBody>
      </p:sp>
      <p:sp>
        <p:nvSpPr>
          <p:cNvPr id="2" name="Rectangle 2"/>
          <p:cNvSpPr>
            <a:spLocks/>
          </p:cNvSpPr>
          <p:nvPr/>
        </p:nvSpPr>
        <p:spPr bwMode="auto">
          <a:xfrm>
            <a:off x="127000" y="6661150"/>
            <a:ext cx="4445000" cy="152400"/>
          </a:xfrm>
          <a:prstGeom prst="rect">
            <a:avLst/>
          </a:prstGeom>
          <a:noFill/>
          <a:ln>
            <a:noFill/>
          </a:ln>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2017 The Printer Working Group. All rights reserved.</a:t>
            </a:r>
          </a:p>
        </p:txBody>
      </p:sp>
      <p:sp>
        <p:nvSpPr>
          <p:cNvPr id="4100"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dirty="0"/>
          </a:p>
        </p:txBody>
      </p:sp>
      <p:pic>
        <p:nvPicPr>
          <p:cNvPr id="4101"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5267F662-8393-4B57-BA74-4E055FCC31AF}" type="slidenum">
              <a:rPr lang="en-US" altLang="en-US"/>
              <a:pPr>
                <a:defRPr/>
              </a:pPr>
              <a:t>‹#›</a:t>
            </a:fld>
            <a:endParaRPr lang="en-US" altLang="en-US" dirty="0"/>
          </a:p>
        </p:txBody>
      </p:sp>
      <p:sp>
        <p:nvSpPr>
          <p:cNvPr id="4103"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dirty="0"/>
          </a:p>
        </p:txBody>
      </p:sp>
      <p:sp>
        <p:nvSpPr>
          <p:cNvPr id="2" name="Rectangle 2"/>
          <p:cNvSpPr>
            <a:spLocks/>
          </p:cNvSpPr>
          <p:nvPr/>
        </p:nvSpPr>
        <p:spPr bwMode="auto">
          <a:xfrm>
            <a:off x="127000" y="6661150"/>
            <a:ext cx="4445000" cy="152400"/>
          </a:xfrm>
          <a:prstGeom prst="rect">
            <a:avLst/>
          </a:prstGeom>
          <a:noFill/>
          <a:ln>
            <a:noFill/>
          </a:ln>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2017 The Printer Working Group. All rights reserved.</a:t>
            </a:r>
          </a:p>
        </p:txBody>
      </p:sp>
      <p:sp>
        <p:nvSpPr>
          <p:cNvPr id="5124"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dirty="0"/>
          </a:p>
        </p:txBody>
      </p:sp>
      <p:pic>
        <p:nvPicPr>
          <p:cNvPr id="5125"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AF860B47-F9B5-4C3E-8D4D-905CDE2BFA4B}" type="slidenum">
              <a:rPr lang="en-US" altLang="en-US"/>
              <a:pPr>
                <a:defRPr/>
              </a:pPr>
              <a:t>‹#›</a:t>
            </a:fld>
            <a:endParaRPr lang="en-US" altLang="en-US" dirty="0"/>
          </a:p>
        </p:txBody>
      </p:sp>
      <p:sp>
        <p:nvSpPr>
          <p:cNvPr id="5127"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5128" name="Rectangle 7"/>
          <p:cNvSpPr>
            <a:spLocks noGrp="1" noChangeArrowheads="1"/>
          </p:cNvSpPr>
          <p:nvPr>
            <p:ph type="body" idx="1"/>
          </p:nvPr>
        </p:nvSpPr>
        <p:spPr bwMode="auto">
          <a:xfrm>
            <a:off x="457200" y="1371600"/>
            <a:ext cx="8128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6.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8" Type="http://schemas.openxmlformats.org/officeDocument/2006/relationships/hyperlink" Target="https://csa-iot.org/certification/tools/pics-tool/" TargetMode="External"/><Relationship Id="rId3" Type="http://schemas.openxmlformats.org/officeDocument/2006/relationships/image" Target="../media/image1.png"/><Relationship Id="rId7" Type="http://schemas.openxmlformats.org/officeDocument/2006/relationships/hyperlink" Target="https://csa-iot.org/certification/testing-providers/" TargetMode="External"/><Relationship Id="rId2" Type="http://schemas.openxmlformats.org/officeDocument/2006/relationships/notesSlide" Target="../notesSlides/notesSlide22.xml"/><Relationship Id="rId1" Type="http://schemas.openxmlformats.org/officeDocument/2006/relationships/slideLayout" Target="../slideLayouts/slideLayout13.xml"/><Relationship Id="rId6" Type="http://schemas.openxmlformats.org/officeDocument/2006/relationships/hyperlink" Target="https://csa-iot.org/contact-us/" TargetMode="External"/><Relationship Id="rId5" Type="http://schemas.openxmlformats.org/officeDocument/2006/relationships/hyperlink" Target="https://csa-iot.org/become-member/" TargetMode="External"/><Relationship Id="rId4" Type="http://schemas.openxmlformats.org/officeDocument/2006/relationships/hyperlink" Target="https://csa-iot.org/resources/governing-documents/" TargetMode="External"/><Relationship Id="rId9" Type="http://schemas.openxmlformats.org/officeDocument/2006/relationships/hyperlink" Target="https://zigbee1.zigbee.online/LoginFormIdentityProvider/Login.aspx?ReturnUrl=%2fLoginFormIdentityProvider%2fDefault.aspx"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3.xml"/><Relationship Id="rId4" Type="http://schemas.openxmlformats.org/officeDocument/2006/relationships/hyperlink" Target="https://csa-iot.org/contact-us/"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csrc.nist.gov/publications/fips/fips180-4/fips-180-4.pdf" TargetMode="External"/><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hyperlink" Target="http://nvlpubs.nist.gov/nistpubs/FIPS/NIST.FIPS.186-4.pdf" TargetMode="External"/><Relationship Id="rId5" Type="http://schemas.openxmlformats.org/officeDocument/2006/relationships/hyperlink" Target="http://csrc.nist.gov/groups/ST/toolkit/documents/SP800-56Arev1_3-8-07.pdf" TargetMode="External"/><Relationship Id="rId4" Type="http://schemas.openxmlformats.org/officeDocument/2006/relationships/hyperlink" Target="http://csrc.nist.gov/publications/fips/fips197/fips-197.pdf"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fld id="{908E4DB2-B778-49DB-850A-C993C9957476}" type="slidenum">
              <a:rPr lang="en-US" altLang="en-US" sz="1100" smtClean="0">
                <a:solidFill>
                  <a:srgbClr val="FFFFFF"/>
                </a:solidFill>
                <a:latin typeface="Arial" charset="0"/>
                <a:cs typeface="Arial" charset="0"/>
                <a:sym typeface="Arial" charset="0"/>
              </a:rPr>
              <a:pPr eaLnBrk="1" hangingPunct="1">
                <a:spcBef>
                  <a:spcPct val="0"/>
                </a:spcBef>
              </a:pPr>
              <a:t>1</a:t>
            </a:fld>
            <a:endParaRPr lang="en-US" altLang="en-US" sz="1100" dirty="0">
              <a:solidFill>
                <a:srgbClr val="FFFFFF"/>
              </a:solidFill>
              <a:latin typeface="Arial" charset="0"/>
              <a:cs typeface="Arial" charset="0"/>
              <a:sym typeface="Arial" charset="0"/>
            </a:endParaRPr>
          </a:p>
        </p:txBody>
      </p:sp>
      <p:sp>
        <p:nvSpPr>
          <p:cNvPr id="6147"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endParaRPr lang="en-US" altLang="en-US" sz="1600" dirty="0">
              <a:solidFill>
                <a:srgbClr val="000000"/>
              </a:solidFill>
              <a:latin typeface="Arial" charset="0"/>
              <a:sym typeface="Arial" charset="0"/>
            </a:endParaRPr>
          </a:p>
        </p:txBody>
      </p:sp>
      <p:sp>
        <p:nvSpPr>
          <p:cNvPr id="6148"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1100" dirty="0">
                <a:solidFill>
                  <a:srgbClr val="FFFFFF"/>
                </a:solidFill>
                <a:latin typeface="Arial" charset="0"/>
                <a:cs typeface="Arial" charset="0"/>
                <a:sym typeface="Arial" charset="0"/>
              </a:rPr>
              <a:t>Copyright © 2024 The Printer Working Group. All rights reserved.</a:t>
            </a:r>
          </a:p>
        </p:txBody>
      </p:sp>
      <p:sp>
        <p:nvSpPr>
          <p:cNvPr id="6149" name="Rectangle 3"/>
          <p:cNvSpPr>
            <a:spLocks/>
          </p:cNvSpPr>
          <p:nvPr/>
        </p:nvSpPr>
        <p:spPr bwMode="auto">
          <a:xfrm>
            <a:off x="419100" y="2565400"/>
            <a:ext cx="59118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40640" bIns="0">
            <a:spAutoFit/>
          </a:bodyP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3600" dirty="0">
                <a:solidFill>
                  <a:srgbClr val="4B5AA8"/>
                </a:solidFill>
                <a:latin typeface="Arial Bold" charset="0"/>
                <a:cs typeface="Arial Bold" charset="0"/>
                <a:sym typeface="Arial Bold" charset="0"/>
              </a:rPr>
              <a:t>The Printer Working Group</a:t>
            </a:r>
          </a:p>
        </p:txBody>
      </p:sp>
      <p:pic>
        <p:nvPicPr>
          <p:cNvPr id="615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1905000" cy="206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6151" name="Rectangle 5"/>
          <p:cNvSpPr>
            <a:spLocks noGrp="1" noChangeArrowheads="1"/>
          </p:cNvSpPr>
          <p:nvPr>
            <p:ph type="title"/>
          </p:nvPr>
        </p:nvSpPr>
        <p:spPr/>
        <p:txBody>
          <a:bodyPr rIns="132080"/>
          <a:lstStyle/>
          <a:p>
            <a:pPr eaLnBrk="1" hangingPunct="1"/>
            <a:r>
              <a:rPr lang="en-US" altLang="en-US" dirty="0"/>
              <a:t>Imaging Device Security</a:t>
            </a:r>
          </a:p>
        </p:txBody>
      </p:sp>
      <p:sp>
        <p:nvSpPr>
          <p:cNvPr id="6152" name="Rectangle 6"/>
          <p:cNvSpPr>
            <a:spLocks noGrp="1" noChangeArrowheads="1"/>
          </p:cNvSpPr>
          <p:nvPr>
            <p:ph type="body" idx="1"/>
          </p:nvPr>
        </p:nvSpPr>
        <p:spPr/>
        <p:txBody>
          <a:bodyPr rIns="132080"/>
          <a:lstStyle/>
          <a:p>
            <a:pPr marL="0" indent="0" eaLnBrk="1" hangingPunct="1"/>
            <a:r>
              <a:rPr lang="en-US" altLang="en-US" dirty="0"/>
              <a:t>August 7, 2024</a:t>
            </a:r>
          </a:p>
          <a:p>
            <a:pPr marL="0" indent="0" eaLnBrk="1" hangingPunct="1"/>
            <a:r>
              <a:rPr lang="en-US" altLang="en-US" dirty="0"/>
              <a:t>PWG August 2024 Virtual Face-to-Face</a:t>
            </a:r>
          </a:p>
        </p:txBody>
      </p:sp>
      <p:sp>
        <p:nvSpPr>
          <p:cNvPr id="6153"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pPr>
            <a:fld id="{ED2F2A0C-ED1C-40C7-922A-27D244B1916C}" type="slidenum">
              <a:rPr lang="en-US" altLang="en-US" sz="1100">
                <a:solidFill>
                  <a:srgbClr val="FFFFFF"/>
                </a:solidFill>
                <a:latin typeface="Arial" charset="0"/>
                <a:cs typeface="Arial" charset="0"/>
                <a:sym typeface="Arial" charset="0"/>
              </a:rPr>
              <a:pPr algn="ctr" eaLnBrk="1" hangingPunct="1">
                <a:spcBef>
                  <a:spcPct val="0"/>
                </a:spcBef>
              </a:pPr>
              <a:t>1</a:t>
            </a:fld>
            <a:endParaRPr lang="en-US" altLang="en-US" sz="1100" dirty="0">
              <a:solidFill>
                <a:srgbClr val="FFFFFF"/>
              </a:solidFill>
              <a:latin typeface="Arial" charset="0"/>
              <a:cs typeface="Arial" charset="0"/>
              <a:sym typeface="Arial"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698A054-E4D3-32B3-AC61-F057DF2C7EC4}"/>
              </a:ext>
            </a:extLst>
          </p:cNvPr>
          <p:cNvSpPr>
            <a:spLocks noGrp="1"/>
          </p:cNvSpPr>
          <p:nvPr>
            <p:ph type="sldNum" sz="quarter" idx="12"/>
          </p:nvPr>
        </p:nvSpPr>
        <p:spPr/>
        <p:txBody>
          <a:bodyPr/>
          <a:lstStyle/>
          <a:p>
            <a:fld id="{00DE720E-C72B-42F0-AD69-52D60E3C605E}" type="slidenum">
              <a:rPr lang="en-GB" smtClean="0"/>
              <a:t>10</a:t>
            </a:fld>
            <a:endParaRPr lang="en-GB" dirty="0"/>
          </a:p>
        </p:txBody>
      </p:sp>
      <p:graphicFrame>
        <p:nvGraphicFramePr>
          <p:cNvPr id="8" name="Table 2">
            <a:extLst>
              <a:ext uri="{FF2B5EF4-FFF2-40B4-BE49-F238E27FC236}">
                <a16:creationId xmlns:a16="http://schemas.microsoft.com/office/drawing/2014/main" id="{6F2657F3-7C1E-E605-5AEB-8D46B987865B}"/>
              </a:ext>
            </a:extLst>
          </p:cNvPr>
          <p:cNvGraphicFramePr>
            <a:graphicFrameLocks noGrp="1"/>
          </p:cNvGraphicFramePr>
          <p:nvPr/>
        </p:nvGraphicFramePr>
        <p:xfrm>
          <a:off x="457200" y="1656890"/>
          <a:ext cx="8171233" cy="4434948"/>
        </p:xfrm>
        <a:graphic>
          <a:graphicData uri="http://schemas.openxmlformats.org/drawingml/2006/table">
            <a:tbl>
              <a:tblPr firstRow="1" bandRow="1">
                <a:tableStyleId>{5C22544A-7EE6-4342-B048-85BDC9FD1C3A}</a:tableStyleId>
              </a:tblPr>
              <a:tblGrid>
                <a:gridCol w="1691610">
                  <a:extLst>
                    <a:ext uri="{9D8B030D-6E8A-4147-A177-3AD203B41FA5}">
                      <a16:colId xmlns:a16="http://schemas.microsoft.com/office/drawing/2014/main" val="1912124402"/>
                    </a:ext>
                  </a:extLst>
                </a:gridCol>
                <a:gridCol w="6479623">
                  <a:extLst>
                    <a:ext uri="{9D8B030D-6E8A-4147-A177-3AD203B41FA5}">
                      <a16:colId xmlns:a16="http://schemas.microsoft.com/office/drawing/2014/main" val="1347928285"/>
                    </a:ext>
                  </a:extLst>
                </a:gridCol>
              </a:tblGrid>
              <a:tr h="248962">
                <a:tc>
                  <a:txBody>
                    <a:bodyPr/>
                    <a:lstStyle/>
                    <a:p>
                      <a:pPr algn="ctr"/>
                      <a:r>
                        <a:rPr lang="en-US" sz="1200" dirty="0"/>
                        <a:t>Issue #</a:t>
                      </a:r>
                    </a:p>
                  </a:txBody>
                  <a:tcPr marL="68598" marR="68598" marT="34299" marB="34299"/>
                </a:tc>
                <a:tc>
                  <a:txBody>
                    <a:bodyPr/>
                    <a:lstStyle/>
                    <a:p>
                      <a:pPr algn="ctr"/>
                      <a:r>
                        <a:rPr lang="en-US" sz="1200" dirty="0"/>
                        <a:t>Issue Summary </a:t>
                      </a:r>
                    </a:p>
                  </a:txBody>
                  <a:tcPr marL="68598" marR="68598" marT="34299" marB="34299"/>
                </a:tc>
                <a:extLst>
                  <a:ext uri="{0D108BD9-81ED-4DB2-BD59-A6C34878D82A}">
                    <a16:rowId xmlns:a16="http://schemas.microsoft.com/office/drawing/2014/main" val="675866047"/>
                  </a:ext>
                </a:extLst>
              </a:tr>
              <a:tr h="572265">
                <a:tc>
                  <a:txBody>
                    <a:bodyPr/>
                    <a:lstStyle/>
                    <a:p>
                      <a:r>
                        <a:rPr lang="en-US" sz="1400" dirty="0"/>
                        <a:t>HCD-IT #2</a:t>
                      </a:r>
                    </a:p>
                  </a:txBody>
                  <a:tcPr marL="68598" marR="68598" marT="34299" marB="34299"/>
                </a:tc>
                <a:tc>
                  <a:txBody>
                    <a:bodyPr/>
                    <a:lstStyle/>
                    <a:p>
                      <a:pPr algn="l"/>
                      <a:r>
                        <a:rPr lang="en-US" sz="1400" b="0" i="0" kern="1200" dirty="0">
                          <a:solidFill>
                            <a:schemeClr val="dk1"/>
                          </a:solidFill>
                          <a:effectLst/>
                          <a:latin typeface="+mn-lt"/>
                          <a:ea typeface="+mn-ea"/>
                          <a:cs typeface="+mn-cs"/>
                        </a:rPr>
                        <a:t>In HCD SD Section 2.6.1 FPT_SBT_EXT.1 Extended: Secure Boot, 2.6.1.3 Tests, need clarification that the algorithm verification for Root of Trust should be avoided</a:t>
                      </a:r>
                      <a:endParaRPr lang="en-US" sz="1400" dirty="0"/>
                    </a:p>
                  </a:txBody>
                  <a:tcPr marL="68598" marR="68598" marT="34299" marB="34299"/>
                </a:tc>
                <a:extLst>
                  <a:ext uri="{0D108BD9-81ED-4DB2-BD59-A6C34878D82A}">
                    <a16:rowId xmlns:a16="http://schemas.microsoft.com/office/drawing/2014/main" val="1455565853"/>
                  </a:ext>
                </a:extLst>
              </a:tr>
              <a:tr h="587270">
                <a:tc>
                  <a:txBody>
                    <a:bodyPr/>
                    <a:lstStyle/>
                    <a:p>
                      <a:r>
                        <a:rPr lang="en-US" sz="1400" dirty="0"/>
                        <a:t>HCD-IT #4- </a:t>
                      </a:r>
                    </a:p>
                    <a:p>
                      <a:r>
                        <a:rPr lang="en-US" sz="1400" dirty="0"/>
                        <a:t>HCD-IT #7</a:t>
                      </a:r>
                    </a:p>
                  </a:txBody>
                  <a:tcPr marL="68598" marR="68598" marT="34299" marB="34299"/>
                </a:tc>
                <a:tc>
                  <a:txBody>
                    <a:bodyPr/>
                    <a:lstStyle/>
                    <a:p>
                      <a:pPr algn="l"/>
                      <a:r>
                        <a:rPr lang="en-US" sz="1400" dirty="0"/>
                        <a:t>These four issues were a set of four comments from NIAP stating areas such as improperly defined Extended Component Definitions and bolding of the selection prompt where the HCD cPP did not follow the conventions stated in Section 5.1</a:t>
                      </a:r>
                    </a:p>
                  </a:txBody>
                  <a:tcPr marL="68598" marR="68598" marT="34299" marB="34299"/>
                </a:tc>
                <a:extLst>
                  <a:ext uri="{0D108BD9-81ED-4DB2-BD59-A6C34878D82A}">
                    <a16:rowId xmlns:a16="http://schemas.microsoft.com/office/drawing/2014/main" val="2098284467"/>
                  </a:ext>
                </a:extLst>
              </a:tr>
              <a:tr h="722071">
                <a:tc>
                  <a:txBody>
                    <a:bodyPr/>
                    <a:lstStyle/>
                    <a:p>
                      <a:r>
                        <a:rPr lang="en-US" sz="1400" dirty="0"/>
                        <a:t>HCD-IT #9</a:t>
                      </a:r>
                    </a:p>
                  </a:txBody>
                  <a:tcPr marL="68598" marR="68598" marT="34299" marB="34299"/>
                </a:tc>
                <a:tc>
                  <a:txBody>
                    <a:bodyPr/>
                    <a:lstStyle/>
                    <a:p>
                      <a:pPr algn="l"/>
                      <a:r>
                        <a:rPr lang="en-US" sz="1400" b="0" i="0" kern="1200" dirty="0">
                          <a:solidFill>
                            <a:schemeClr val="dk1"/>
                          </a:solidFill>
                          <a:effectLst/>
                          <a:latin typeface="+mn-lt"/>
                          <a:ea typeface="+mn-ea"/>
                          <a:cs typeface="+mn-cs"/>
                        </a:rPr>
                        <a:t>This issue is about the test cases for SFR FDP_DSK_EXT.1 in the HCD SD requiring an “operational TSFI” (i.e., an external human interface such as a web interface) when user and confidential data stored on nonvolatile data on the HCD is only accessed by the OS and required no human interface</a:t>
                      </a:r>
                      <a:endParaRPr lang="en-US" sz="1400" dirty="0"/>
                    </a:p>
                  </a:txBody>
                  <a:tcPr marL="68598" marR="68598" marT="34299" marB="34299"/>
                </a:tc>
                <a:extLst>
                  <a:ext uri="{0D108BD9-81ED-4DB2-BD59-A6C34878D82A}">
                    <a16:rowId xmlns:a16="http://schemas.microsoft.com/office/drawing/2014/main" val="3469544899"/>
                  </a:ext>
                </a:extLst>
              </a:tr>
              <a:tr h="577657">
                <a:tc>
                  <a:txBody>
                    <a:bodyPr/>
                    <a:lstStyle/>
                    <a:p>
                      <a:r>
                        <a:rPr lang="en-US" sz="1400" dirty="0"/>
                        <a:t>HCD-IT #12</a:t>
                      </a:r>
                    </a:p>
                  </a:txBody>
                  <a:tcPr marL="68598" marR="68598" marT="34299" marB="34299"/>
                </a:tc>
                <a:tc>
                  <a:txBody>
                    <a:bodyPr/>
                    <a:lstStyle/>
                    <a:p>
                      <a:pPr algn="l"/>
                      <a:r>
                        <a:rPr lang="en-US" sz="1400" b="0" i="0" kern="1200" dirty="0">
                          <a:solidFill>
                            <a:schemeClr val="dk1"/>
                          </a:solidFill>
                          <a:effectLst/>
                          <a:latin typeface="+mn-lt"/>
                          <a:ea typeface="+mn-ea"/>
                          <a:cs typeface="+mn-cs"/>
                        </a:rPr>
                        <a:t>This issue is from the Canadian Scheme and was for the fact that three threats - T.TSF_FAILURE. T.UNAUTHORIZED_UPDATE, and T.WEAK_CRYPTO did not have the required asset information in their definition</a:t>
                      </a:r>
                      <a:endParaRPr lang="en-US" sz="1400" b="0" dirty="0"/>
                    </a:p>
                  </a:txBody>
                  <a:tcPr marL="68598" marR="68598" marT="34299" marB="34299"/>
                </a:tc>
                <a:extLst>
                  <a:ext uri="{0D108BD9-81ED-4DB2-BD59-A6C34878D82A}">
                    <a16:rowId xmlns:a16="http://schemas.microsoft.com/office/drawing/2014/main" val="4033954630"/>
                  </a:ext>
                </a:extLst>
              </a:tr>
              <a:tr h="469000">
                <a:tc>
                  <a:txBody>
                    <a:bodyPr/>
                    <a:lstStyle/>
                    <a:p>
                      <a:r>
                        <a:rPr lang="en-US" sz="1400" dirty="0"/>
                        <a:t>HCD-IT #16</a:t>
                      </a:r>
                    </a:p>
                  </a:txBody>
                  <a:tcPr marL="68598" marR="68598" marT="34299" marB="34299"/>
                </a:tc>
                <a:tc>
                  <a:txBody>
                    <a:bodyPr/>
                    <a:lstStyle/>
                    <a:p>
                      <a:pPr algn="l"/>
                      <a:r>
                        <a:rPr lang="en-US" sz="1400" dirty="0"/>
                        <a:t>This issue documents three comments – two editorial and one technical – from the required CCMB review of the HCD SD v1.0</a:t>
                      </a:r>
                      <a:endParaRPr lang="en-US" sz="1400" b="0" dirty="0"/>
                    </a:p>
                  </a:txBody>
                  <a:tcPr marL="68598" marR="68598" marT="34299" marB="34299"/>
                </a:tc>
                <a:extLst>
                  <a:ext uri="{0D108BD9-81ED-4DB2-BD59-A6C34878D82A}">
                    <a16:rowId xmlns:a16="http://schemas.microsoft.com/office/drawing/2014/main" val="385718965"/>
                  </a:ext>
                </a:extLst>
              </a:tr>
            </a:tbl>
          </a:graphicData>
        </a:graphic>
      </p:graphicFrame>
      <p:sp>
        <p:nvSpPr>
          <p:cNvPr id="5" name="Title 1">
            <a:extLst>
              <a:ext uri="{FF2B5EF4-FFF2-40B4-BE49-F238E27FC236}">
                <a16:creationId xmlns:a16="http://schemas.microsoft.com/office/drawing/2014/main" id="{5359BA1E-FF39-3A86-E39E-4C523F2E42C1}"/>
              </a:ext>
            </a:extLst>
          </p:cNvPr>
          <p:cNvSpPr txBox="1">
            <a:spLocks/>
          </p:cNvSpPr>
          <p:nvPr/>
        </p:nvSpPr>
        <p:spPr bwMode="auto">
          <a:xfrm>
            <a:off x="304800" y="635971"/>
            <a:ext cx="10969943"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a:lstStyle>
          <a:p>
            <a:r>
              <a:rPr lang="fr-FR" altLang="en-US" sz="3600" kern="0" dirty="0">
                <a:solidFill>
                  <a:schemeClr val="tx1"/>
                </a:solidFill>
              </a:rPr>
              <a:t>HIT Issues </a:t>
            </a:r>
            <a:r>
              <a:rPr lang="fr-FR" altLang="en-US" sz="3600" dirty="0">
                <a:solidFill>
                  <a:schemeClr val="tx1"/>
                </a:solidFill>
              </a:rPr>
              <a:t>Resolved by the Errata</a:t>
            </a:r>
            <a:endParaRPr lang="en-GB" kern="0" dirty="0">
              <a:solidFill>
                <a:schemeClr val="tx1"/>
              </a:solidFill>
            </a:endParaRPr>
          </a:p>
        </p:txBody>
      </p:sp>
    </p:spTree>
    <p:extLst>
      <p:ext uri="{BB962C8B-B14F-4D97-AF65-F5344CB8AC3E}">
        <p14:creationId xmlns:p14="http://schemas.microsoft.com/office/powerpoint/2010/main" val="1151446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698A054-E4D3-32B3-AC61-F057DF2C7EC4}"/>
              </a:ext>
            </a:extLst>
          </p:cNvPr>
          <p:cNvSpPr>
            <a:spLocks noGrp="1"/>
          </p:cNvSpPr>
          <p:nvPr>
            <p:ph type="sldNum" sz="quarter" idx="12"/>
          </p:nvPr>
        </p:nvSpPr>
        <p:spPr/>
        <p:txBody>
          <a:bodyPr/>
          <a:lstStyle/>
          <a:p>
            <a:fld id="{00DE720E-C72B-42F0-AD69-52D60E3C605E}" type="slidenum">
              <a:rPr lang="en-GB" smtClean="0"/>
              <a:t>11</a:t>
            </a:fld>
            <a:endParaRPr lang="en-GB" dirty="0"/>
          </a:p>
        </p:txBody>
      </p:sp>
      <p:graphicFrame>
        <p:nvGraphicFramePr>
          <p:cNvPr id="6" name="Table 2">
            <a:extLst>
              <a:ext uri="{FF2B5EF4-FFF2-40B4-BE49-F238E27FC236}">
                <a16:creationId xmlns:a16="http://schemas.microsoft.com/office/drawing/2014/main" id="{49F295F9-CACE-F26F-3D3B-778D5BE4D04C}"/>
              </a:ext>
            </a:extLst>
          </p:cNvPr>
          <p:cNvGraphicFramePr>
            <a:graphicFrameLocks noGrp="1"/>
          </p:cNvGraphicFramePr>
          <p:nvPr/>
        </p:nvGraphicFramePr>
        <p:xfrm>
          <a:off x="219601" y="1447801"/>
          <a:ext cx="8671480" cy="5318488"/>
        </p:xfrm>
        <a:graphic>
          <a:graphicData uri="http://schemas.openxmlformats.org/drawingml/2006/table">
            <a:tbl>
              <a:tblPr firstRow="1" bandRow="1">
                <a:tableStyleId>{5C22544A-7EE6-4342-B048-85BDC9FD1C3A}</a:tableStyleId>
              </a:tblPr>
              <a:tblGrid>
                <a:gridCol w="1795171">
                  <a:extLst>
                    <a:ext uri="{9D8B030D-6E8A-4147-A177-3AD203B41FA5}">
                      <a16:colId xmlns:a16="http://schemas.microsoft.com/office/drawing/2014/main" val="1912124402"/>
                    </a:ext>
                  </a:extLst>
                </a:gridCol>
                <a:gridCol w="6876309">
                  <a:extLst>
                    <a:ext uri="{9D8B030D-6E8A-4147-A177-3AD203B41FA5}">
                      <a16:colId xmlns:a16="http://schemas.microsoft.com/office/drawing/2014/main" val="1347928285"/>
                    </a:ext>
                  </a:extLst>
                </a:gridCol>
              </a:tblGrid>
              <a:tr h="320201">
                <a:tc>
                  <a:txBody>
                    <a:bodyPr/>
                    <a:lstStyle/>
                    <a:p>
                      <a:pPr algn="ctr"/>
                      <a:r>
                        <a:rPr lang="en-US" sz="1200" dirty="0"/>
                        <a:t>Issue #</a:t>
                      </a:r>
                    </a:p>
                  </a:txBody>
                  <a:tcPr marL="68598" marR="68598" marT="34299" marB="34299"/>
                </a:tc>
                <a:tc>
                  <a:txBody>
                    <a:bodyPr/>
                    <a:lstStyle/>
                    <a:p>
                      <a:pPr algn="ctr"/>
                      <a:r>
                        <a:rPr lang="en-US" sz="1200" dirty="0"/>
                        <a:t>Issue Summary </a:t>
                      </a:r>
                    </a:p>
                  </a:txBody>
                  <a:tcPr marL="68598" marR="68598" marT="34299" marB="34299"/>
                </a:tc>
                <a:extLst>
                  <a:ext uri="{0D108BD9-81ED-4DB2-BD59-A6C34878D82A}">
                    <a16:rowId xmlns:a16="http://schemas.microsoft.com/office/drawing/2014/main" val="675866047"/>
                  </a:ext>
                </a:extLst>
              </a:tr>
              <a:tr h="865762">
                <a:tc>
                  <a:txBody>
                    <a:bodyPr/>
                    <a:lstStyle/>
                    <a:p>
                      <a:r>
                        <a:rPr lang="en-US" sz="1400" dirty="0"/>
                        <a:t>HCD-IT #18</a:t>
                      </a:r>
                    </a:p>
                  </a:txBody>
                  <a:tcPr marL="68598" marR="68598" marT="34299" marB="34299"/>
                </a:tc>
                <a:tc>
                  <a:txBody>
                    <a:bodyPr/>
                    <a:lstStyle/>
                    <a:p>
                      <a:pPr algn="l"/>
                      <a:r>
                        <a:rPr lang="en-US" sz="1400" b="0" i="0" kern="1200" dirty="0">
                          <a:solidFill>
                            <a:schemeClr val="dk1"/>
                          </a:solidFill>
                          <a:effectLst/>
                          <a:latin typeface="+mn-lt"/>
                          <a:ea typeface="+mn-ea"/>
                          <a:cs typeface="+mn-cs"/>
                        </a:rPr>
                        <a:t>The issue is that the TSS Assurance Activity for SFR FCS_CKM.1/SKG Cryptographic key generation (Symmetric Keys) has to clarify a disconnect how the TOE obtains a symmetric key through direct generation from a random bit generator between the two standards referenced in the SFR. </a:t>
                      </a:r>
                      <a:endParaRPr lang="en-US" sz="1400" dirty="0"/>
                    </a:p>
                  </a:txBody>
                  <a:tcPr marL="68598" marR="68598" marT="34299" marB="34299"/>
                </a:tc>
                <a:extLst>
                  <a:ext uri="{0D108BD9-81ED-4DB2-BD59-A6C34878D82A}">
                    <a16:rowId xmlns:a16="http://schemas.microsoft.com/office/drawing/2014/main" val="1455565853"/>
                  </a:ext>
                </a:extLst>
              </a:tr>
              <a:tr h="486383">
                <a:tc>
                  <a:txBody>
                    <a:bodyPr/>
                    <a:lstStyle/>
                    <a:p>
                      <a:r>
                        <a:rPr lang="en-US" sz="1400" dirty="0"/>
                        <a:t>HCD-IT #19</a:t>
                      </a:r>
                    </a:p>
                  </a:txBody>
                  <a:tcPr marL="68598" marR="68598" marT="34299" marB="34299"/>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kern="1200" dirty="0">
                          <a:solidFill>
                            <a:schemeClr val="dk1"/>
                          </a:solidFill>
                          <a:effectLst/>
                          <a:latin typeface="+mn-lt"/>
                          <a:ea typeface="+mn-ea"/>
                          <a:cs typeface="+mn-cs"/>
                        </a:rPr>
                        <a:t>This issue is whether Tests 1 and 2 for SFR FCS_CKM.4 Cryptographic key destruction apply to only volatile memory</a:t>
                      </a:r>
                    </a:p>
                  </a:txBody>
                  <a:tcPr marL="68598" marR="68598" marT="34299" marB="34299"/>
                </a:tc>
                <a:extLst>
                  <a:ext uri="{0D108BD9-81ED-4DB2-BD59-A6C34878D82A}">
                    <a16:rowId xmlns:a16="http://schemas.microsoft.com/office/drawing/2014/main" val="3421897558"/>
                  </a:ext>
                </a:extLst>
              </a:tr>
              <a:tr h="525293">
                <a:tc>
                  <a:txBody>
                    <a:bodyPr/>
                    <a:lstStyle/>
                    <a:p>
                      <a:r>
                        <a:rPr lang="en-US" sz="1400" dirty="0"/>
                        <a:t>HCD-IT #21</a:t>
                      </a:r>
                    </a:p>
                  </a:txBody>
                  <a:tcPr marL="68598" marR="68598" marT="34299" marB="34299"/>
                </a:tc>
                <a:tc>
                  <a:txBody>
                    <a:bodyPr/>
                    <a:lstStyle/>
                    <a:p>
                      <a:pPr algn="l"/>
                      <a:r>
                        <a:rPr lang="en-US" sz="1400" b="0" i="0" kern="1200" dirty="0">
                          <a:solidFill>
                            <a:schemeClr val="dk1"/>
                          </a:solidFill>
                          <a:effectLst/>
                          <a:latin typeface="+mn-lt"/>
                          <a:ea typeface="+mn-ea"/>
                          <a:cs typeface="+mn-cs"/>
                        </a:rPr>
                        <a:t>This issue is to clarify when Tests 3 and 4 for SFR FDP_DSK_EXT.1 are required to be run</a:t>
                      </a:r>
                      <a:endParaRPr lang="en-US" sz="1400" b="0" dirty="0"/>
                    </a:p>
                  </a:txBody>
                  <a:tcPr marL="68598" marR="68598" marT="34299" marB="34299"/>
                </a:tc>
                <a:extLst>
                  <a:ext uri="{0D108BD9-81ED-4DB2-BD59-A6C34878D82A}">
                    <a16:rowId xmlns:a16="http://schemas.microsoft.com/office/drawing/2014/main" val="1346654520"/>
                  </a:ext>
                </a:extLst>
              </a:tr>
              <a:tr h="909388">
                <a:tc>
                  <a:txBody>
                    <a:bodyPr/>
                    <a:lstStyle/>
                    <a:p>
                      <a:r>
                        <a:rPr lang="en-US" sz="1400" dirty="0"/>
                        <a:t>HCD-IT #22</a:t>
                      </a:r>
                    </a:p>
                  </a:txBody>
                  <a:tcPr marL="68598" marR="68598" marT="34299" marB="34299"/>
                </a:tc>
                <a:tc>
                  <a:txBody>
                    <a:bodyPr/>
                    <a:lstStyle/>
                    <a:p>
                      <a:pPr algn="l"/>
                      <a:r>
                        <a:rPr lang="en-US" sz="1400" b="0" i="0" u="none" strike="noStrike" cap="none" spc="0" baseline="0" dirty="0">
                          <a:ln>
                            <a:noFill/>
                          </a:ln>
                          <a:solidFill>
                            <a:schemeClr val="dk1"/>
                          </a:solidFill>
                          <a:effectLst/>
                          <a:uFill>
                            <a:solidFill>
                              <a:srgbClr val="000000"/>
                            </a:solidFill>
                          </a:uFill>
                          <a:latin typeface="+mn-lt"/>
                          <a:ea typeface="+mn-ea"/>
                          <a:cs typeface="+mn-cs"/>
                          <a:sym typeface="Arial"/>
                        </a:rPr>
                        <a:t>cPP Section 5.8.4. "FPT_TST_EXT.1 Extended: TSF testing" has the following two paragraphs under Application Note, which has minor consistency among each other:</a:t>
                      </a:r>
                    </a:p>
                    <a:p>
                      <a:pPr algn="l"/>
                      <a:r>
                        <a:rPr lang="en-US" sz="1400" b="1" dirty="0">
                          <a:effectLst/>
                        </a:rPr>
                        <a:t>Application Note:</a:t>
                      </a:r>
                      <a:br>
                        <a:rPr lang="en-US" sz="1400" dirty="0">
                          <a:effectLst/>
                        </a:rPr>
                      </a:br>
                      <a:r>
                        <a:rPr lang="en-US" sz="1400" dirty="0">
                          <a:effectLst/>
                        </a:rPr>
                        <a:t>Power-on self-tests may take place before the TSF is operational, in which case this SFR can be satisfied by verifying the TSF image by digital signature as specified in FCS_COP.1/SigGen, or by hash specified in FCS_COP.1/Hash.</a:t>
                      </a:r>
                    </a:p>
                    <a:p>
                      <a:pPr algn="l"/>
                      <a:r>
                        <a:rPr lang="en-US" sz="1400" dirty="0">
                          <a:effectLst/>
                        </a:rPr>
                        <a:t>Self-test is intended to detect malfunctions which may compromise the TSF. Since the integrity of the firmware/software is guaranteed by FPT_SBT_EXT, the function for FPT_TST_EXT should address the malfunction detection like DRBG self-test defined in ISO/IEC 18031:2011.</a:t>
                      </a:r>
                    </a:p>
                    <a:p>
                      <a:pPr algn="l"/>
                      <a:r>
                        <a:rPr lang="en-US" sz="1400" b="0" i="0" u="none" strike="noStrike" cap="none" spc="0" baseline="0" dirty="0">
                          <a:ln>
                            <a:noFill/>
                          </a:ln>
                          <a:solidFill>
                            <a:schemeClr val="dk1"/>
                          </a:solidFill>
                          <a:effectLst/>
                          <a:uFill>
                            <a:solidFill>
                              <a:srgbClr val="000000"/>
                            </a:solidFill>
                          </a:uFill>
                          <a:latin typeface="+mn-lt"/>
                          <a:ea typeface="+mn-ea"/>
                          <a:cs typeface="+mn-cs"/>
                          <a:sym typeface="Arial"/>
                        </a:rPr>
                        <a:t>Is it sufficient to only run an integrity test (no other tests) on start-up/power on?</a:t>
                      </a:r>
                    </a:p>
                  </a:txBody>
                  <a:tcPr marL="68598" marR="68598" marT="34299" marB="34299"/>
                </a:tc>
                <a:extLst>
                  <a:ext uri="{0D108BD9-81ED-4DB2-BD59-A6C34878D82A}">
                    <a16:rowId xmlns:a16="http://schemas.microsoft.com/office/drawing/2014/main" val="614344190"/>
                  </a:ext>
                </a:extLst>
              </a:tr>
            </a:tbl>
          </a:graphicData>
        </a:graphic>
      </p:graphicFrame>
      <p:sp>
        <p:nvSpPr>
          <p:cNvPr id="7" name="Title 1">
            <a:extLst>
              <a:ext uri="{FF2B5EF4-FFF2-40B4-BE49-F238E27FC236}">
                <a16:creationId xmlns:a16="http://schemas.microsoft.com/office/drawing/2014/main" id="{BB2ABBD8-9B4D-C10A-9899-2C7E1F5EE225}"/>
              </a:ext>
            </a:extLst>
          </p:cNvPr>
          <p:cNvSpPr txBox="1">
            <a:spLocks/>
          </p:cNvSpPr>
          <p:nvPr/>
        </p:nvSpPr>
        <p:spPr bwMode="auto">
          <a:xfrm>
            <a:off x="35689" y="622050"/>
            <a:ext cx="10969943"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a:lstStyle>
          <a:p>
            <a:r>
              <a:rPr lang="fr-FR" altLang="en-US" sz="3600" kern="0" dirty="0">
                <a:solidFill>
                  <a:schemeClr val="tx1"/>
                </a:solidFill>
              </a:rPr>
              <a:t>HIT Issues </a:t>
            </a:r>
            <a:r>
              <a:rPr lang="fr-FR" altLang="en-US" sz="3600" dirty="0">
                <a:solidFill>
                  <a:schemeClr val="tx1"/>
                </a:solidFill>
              </a:rPr>
              <a:t>Resolved by the Errata</a:t>
            </a:r>
            <a:endParaRPr lang="en-GB" sz="1800" kern="0" dirty="0">
              <a:solidFill>
                <a:schemeClr val="tx1"/>
              </a:solidFill>
            </a:endParaRPr>
          </a:p>
        </p:txBody>
      </p:sp>
    </p:spTree>
    <p:extLst>
      <p:ext uri="{BB962C8B-B14F-4D97-AF65-F5344CB8AC3E}">
        <p14:creationId xmlns:p14="http://schemas.microsoft.com/office/powerpoint/2010/main" val="1889313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12</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3" name="Rectangle 5"/>
          <p:cNvSpPr>
            <a:spLocks noGrp="1" noChangeArrowheads="1"/>
          </p:cNvSpPr>
          <p:nvPr>
            <p:ph type="title"/>
          </p:nvPr>
        </p:nvSpPr>
        <p:spPr>
          <a:xfrm>
            <a:off x="118687" y="61913"/>
            <a:ext cx="7315200" cy="1016000"/>
          </a:xfrm>
        </p:spPr>
        <p:txBody>
          <a:bodyPr rIns="132080"/>
          <a:lstStyle/>
          <a:p>
            <a:pPr eaLnBrk="1" hangingPunct="1"/>
            <a:r>
              <a:rPr lang="fr-FR" altLang="en-US" dirty="0"/>
              <a:t>HIT Status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12</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25989" y="1093788"/>
            <a:ext cx="8845755" cy="5145234"/>
          </a:xfrm>
        </p:spPr>
        <p:txBody>
          <a:bodyPr rIns="132080"/>
          <a:lstStyle/>
          <a:p>
            <a:pPr marL="257244" fontAlgn="ctr">
              <a:spcBef>
                <a:spcPts val="0"/>
              </a:spcBef>
              <a:spcAft>
                <a:spcPts val="600"/>
              </a:spcAft>
            </a:pPr>
            <a:r>
              <a:rPr lang="en-US" sz="1700" dirty="0"/>
              <a:t>Priorities now, in order are:</a:t>
            </a:r>
          </a:p>
          <a:p>
            <a:pPr marL="714444" lvl="1" fontAlgn="ctr">
              <a:spcBef>
                <a:spcPts val="0"/>
              </a:spcBef>
              <a:spcAft>
                <a:spcPts val="600"/>
              </a:spcAft>
            </a:pPr>
            <a:r>
              <a:rPr lang="en-US" sz="1700" dirty="0"/>
              <a:t>Resolving the remaining Priority 1 Issues</a:t>
            </a:r>
          </a:p>
          <a:p>
            <a:pPr marL="714444" lvl="1" fontAlgn="ctr">
              <a:spcBef>
                <a:spcPts val="0"/>
              </a:spcBef>
              <a:spcAft>
                <a:spcPts val="600"/>
              </a:spcAft>
            </a:pPr>
            <a:r>
              <a:rPr lang="en-US" sz="1700" dirty="0"/>
              <a:t>Resolving any remaining Priority 2 Issues</a:t>
            </a:r>
          </a:p>
          <a:p>
            <a:pPr marL="714444" lvl="1" fontAlgn="ctr">
              <a:spcBef>
                <a:spcPts val="0"/>
              </a:spcBef>
              <a:spcAft>
                <a:spcPts val="600"/>
              </a:spcAft>
            </a:pPr>
            <a:r>
              <a:rPr lang="en-US" sz="1700" dirty="0"/>
              <a:t>Assigning priorities to issues with no priority assigned</a:t>
            </a:r>
          </a:p>
          <a:p>
            <a:pPr marL="714444" lvl="1" fontAlgn="ctr">
              <a:spcBef>
                <a:spcPts val="0"/>
              </a:spcBef>
              <a:spcAft>
                <a:spcPts val="600"/>
              </a:spcAft>
            </a:pPr>
            <a:r>
              <a:rPr lang="en-US" sz="1700" dirty="0"/>
              <a:t>Addressing any new issues that are raised against the Errata</a:t>
            </a:r>
          </a:p>
          <a:p>
            <a:pPr marL="285750" indent="-285750" fontAlgn="ctr">
              <a:spcBef>
                <a:spcPts val="0"/>
              </a:spcBef>
              <a:spcAft>
                <a:spcPts val="600"/>
              </a:spcAft>
            </a:pPr>
            <a:r>
              <a:rPr lang="en-US" sz="1700" dirty="0"/>
              <a:t>The key question the HIT will need to address is whether the HIT will issue any more standalone HCD cPP or HCD SD v1.0.x releases after the Errata release to address the Priority 1 issues at least (or do we pass them on the HCD iTC to include in the next full release of the documents) </a:t>
            </a:r>
          </a:p>
          <a:p>
            <a:pPr marL="257244" fontAlgn="ctr">
              <a:spcBef>
                <a:spcPts val="0"/>
              </a:spcBef>
              <a:spcAft>
                <a:spcPts val="600"/>
              </a:spcAft>
            </a:pPr>
            <a:r>
              <a:rPr lang="en-US" sz="1700" dirty="0"/>
              <a:t>If the HIT does decide to do standalone releases, how many of these releases will occur likely depends on the comments we get from:</a:t>
            </a:r>
          </a:p>
          <a:p>
            <a:pPr marL="476377" lvl="1" fontAlgn="ctr">
              <a:spcBef>
                <a:spcPts val="0"/>
              </a:spcBef>
              <a:spcAft>
                <a:spcPts val="600"/>
              </a:spcAft>
            </a:pPr>
            <a:r>
              <a:rPr lang="en-US" sz="1700" dirty="0"/>
              <a:t>The review of the HCD cPP from the other Schemes and </a:t>
            </a:r>
          </a:p>
          <a:p>
            <a:pPr marL="476377" lvl="1" fontAlgn="ctr">
              <a:spcBef>
                <a:spcPts val="0"/>
              </a:spcBef>
              <a:spcAft>
                <a:spcPts val="600"/>
              </a:spcAft>
            </a:pPr>
            <a:r>
              <a:rPr lang="en-US" sz="1700" dirty="0"/>
              <a:t>Future certifications against HCD cPP v1.0 or HCD SD v1.0 from the applicable Evaluation Lab or applicable Scheme</a:t>
            </a:r>
          </a:p>
          <a:p>
            <a:pPr marL="262007" lvl="1" indent="0" fontAlgn="ctr">
              <a:spcBef>
                <a:spcPts val="0"/>
              </a:spcBef>
              <a:spcAft>
                <a:spcPts val="600"/>
              </a:spcAft>
              <a:buNone/>
            </a:pPr>
            <a:r>
              <a:rPr lang="en-US" sz="1700" dirty="0"/>
              <a:t>Note: The nature and severity of the comments will probably determine whether comments against HCD cPP or HCD SD v1.0 get fixed in a v1.0.x release or get fixed in a later version of the HCD cPP and HCD SD</a:t>
            </a:r>
          </a:p>
          <a:p>
            <a:pPr fontAlgn="ctr">
              <a:spcBef>
                <a:spcPts val="0"/>
              </a:spcBef>
              <a:spcAft>
                <a:spcPts val="600"/>
              </a:spcAft>
            </a:pPr>
            <a:endParaRPr lang="en-US" dirty="0"/>
          </a:p>
        </p:txBody>
      </p:sp>
    </p:spTree>
    <p:extLst>
      <p:ext uri="{BB962C8B-B14F-4D97-AF65-F5344CB8AC3E}">
        <p14:creationId xmlns:p14="http://schemas.microsoft.com/office/powerpoint/2010/main" val="4223903755"/>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698A054-E4D3-32B3-AC61-F057DF2C7EC4}"/>
              </a:ext>
            </a:extLst>
          </p:cNvPr>
          <p:cNvSpPr>
            <a:spLocks noGrp="1"/>
          </p:cNvSpPr>
          <p:nvPr>
            <p:ph type="sldNum" sz="quarter" idx="12"/>
          </p:nvPr>
        </p:nvSpPr>
        <p:spPr/>
        <p:txBody>
          <a:bodyPr/>
          <a:lstStyle/>
          <a:p>
            <a:fld id="{00DE720E-C72B-42F0-AD69-52D60E3C605E}" type="slidenum">
              <a:rPr lang="en-GB" smtClean="0"/>
              <a:t>13</a:t>
            </a:fld>
            <a:endParaRPr lang="en-GB" dirty="0"/>
          </a:p>
        </p:txBody>
      </p:sp>
      <p:graphicFrame>
        <p:nvGraphicFramePr>
          <p:cNvPr id="8" name="Table 2">
            <a:extLst>
              <a:ext uri="{FF2B5EF4-FFF2-40B4-BE49-F238E27FC236}">
                <a16:creationId xmlns:a16="http://schemas.microsoft.com/office/drawing/2014/main" id="{6F2657F3-7C1E-E605-5AEB-8D46B987865B}"/>
              </a:ext>
            </a:extLst>
          </p:cNvPr>
          <p:cNvGraphicFramePr>
            <a:graphicFrameLocks noGrp="1"/>
          </p:cNvGraphicFramePr>
          <p:nvPr>
            <p:extLst>
              <p:ext uri="{D42A27DB-BD31-4B8C-83A1-F6EECF244321}">
                <p14:modId xmlns:p14="http://schemas.microsoft.com/office/powerpoint/2010/main" val="1943756532"/>
              </p:ext>
            </p:extLst>
          </p:nvPr>
        </p:nvGraphicFramePr>
        <p:xfrm>
          <a:off x="341811" y="1473148"/>
          <a:ext cx="8380757" cy="5392653"/>
        </p:xfrm>
        <a:graphic>
          <a:graphicData uri="http://schemas.openxmlformats.org/drawingml/2006/table">
            <a:tbl>
              <a:tblPr firstRow="1" bandRow="1">
                <a:tableStyleId>{5C22544A-7EE6-4342-B048-85BDC9FD1C3A}</a:tableStyleId>
              </a:tblPr>
              <a:tblGrid>
                <a:gridCol w="1188602">
                  <a:extLst>
                    <a:ext uri="{9D8B030D-6E8A-4147-A177-3AD203B41FA5}">
                      <a16:colId xmlns:a16="http://schemas.microsoft.com/office/drawing/2014/main" val="1912124402"/>
                    </a:ext>
                  </a:extLst>
                </a:gridCol>
                <a:gridCol w="4552873">
                  <a:extLst>
                    <a:ext uri="{9D8B030D-6E8A-4147-A177-3AD203B41FA5}">
                      <a16:colId xmlns:a16="http://schemas.microsoft.com/office/drawing/2014/main" val="1347928285"/>
                    </a:ext>
                  </a:extLst>
                </a:gridCol>
                <a:gridCol w="2639282">
                  <a:extLst>
                    <a:ext uri="{9D8B030D-6E8A-4147-A177-3AD203B41FA5}">
                      <a16:colId xmlns:a16="http://schemas.microsoft.com/office/drawing/2014/main" val="1870702829"/>
                    </a:ext>
                  </a:extLst>
                </a:gridCol>
              </a:tblGrid>
              <a:tr h="285089">
                <a:tc>
                  <a:txBody>
                    <a:bodyPr/>
                    <a:lstStyle/>
                    <a:p>
                      <a:pPr algn="ctr"/>
                      <a:r>
                        <a:rPr lang="en-US" sz="1200" dirty="0"/>
                        <a:t>Issue #</a:t>
                      </a:r>
                    </a:p>
                  </a:txBody>
                  <a:tcPr marL="68598" marR="68598" marT="34299" marB="34299"/>
                </a:tc>
                <a:tc>
                  <a:txBody>
                    <a:bodyPr/>
                    <a:lstStyle/>
                    <a:p>
                      <a:pPr algn="ctr"/>
                      <a:r>
                        <a:rPr lang="en-US" sz="1200" dirty="0"/>
                        <a:t>Issue Summary </a:t>
                      </a:r>
                    </a:p>
                  </a:txBody>
                  <a:tcPr marL="68598" marR="68598" marT="34299" marB="34299"/>
                </a:tc>
                <a:tc>
                  <a:txBody>
                    <a:bodyPr/>
                    <a:lstStyle/>
                    <a:p>
                      <a:pPr algn="ctr"/>
                      <a:r>
                        <a:rPr lang="en-US" sz="1200" dirty="0"/>
                        <a:t>Status</a:t>
                      </a:r>
                    </a:p>
                  </a:txBody>
                  <a:tcPr marL="68598" marR="68598" marT="34299" marB="34299"/>
                </a:tc>
                <a:extLst>
                  <a:ext uri="{0D108BD9-81ED-4DB2-BD59-A6C34878D82A}">
                    <a16:rowId xmlns:a16="http://schemas.microsoft.com/office/drawing/2014/main" val="675866047"/>
                  </a:ext>
                </a:extLst>
              </a:tr>
              <a:tr h="617381">
                <a:tc>
                  <a:txBody>
                    <a:bodyPr/>
                    <a:lstStyle/>
                    <a:p>
                      <a:r>
                        <a:rPr lang="en-US" sz="1200" dirty="0"/>
                        <a:t>HCD-IT #1</a:t>
                      </a:r>
                    </a:p>
                  </a:txBody>
                  <a:tcPr marL="68598" marR="68598" marT="34299" marB="34299"/>
                </a:tc>
                <a:tc>
                  <a:txBody>
                    <a:bodyPr/>
                    <a:lstStyle/>
                    <a:p>
                      <a:r>
                        <a:rPr lang="en-US" sz="1200" b="0" i="0" kern="1200" dirty="0">
                          <a:solidFill>
                            <a:schemeClr val="dk1"/>
                          </a:solidFill>
                          <a:effectLst/>
                          <a:latin typeface="+mn-lt"/>
                          <a:ea typeface="+mn-ea"/>
                          <a:cs typeface="+mn-cs"/>
                        </a:rPr>
                        <a:t>CFB is the only AES mode allowed by the TPM 2.0 specification but it is not included as n allowable mode in SFR FCS_COP.1/KeyEnc </a:t>
                      </a:r>
                      <a:endParaRPr lang="en-US" sz="1200" dirty="0"/>
                    </a:p>
                  </a:txBody>
                  <a:tcPr marL="68598" marR="68598" marT="34299" marB="34299"/>
                </a:tc>
                <a:tc>
                  <a:txBody>
                    <a:bodyPr/>
                    <a:lstStyle/>
                    <a:p>
                      <a:r>
                        <a:rPr lang="en-US" sz="1200" dirty="0"/>
                        <a:t>Potential Solution being reviewed by HIT</a:t>
                      </a:r>
                      <a:endParaRPr lang="en-US" sz="1200" kern="1200" dirty="0">
                        <a:solidFill>
                          <a:schemeClr val="dk1"/>
                        </a:solidFill>
                        <a:effectLst/>
                        <a:latin typeface="+mn-lt"/>
                        <a:ea typeface="+mn-ea"/>
                        <a:cs typeface="+mn-cs"/>
                      </a:endParaRPr>
                    </a:p>
                    <a:p>
                      <a:endParaRPr lang="en-US" sz="1200" kern="1200" dirty="0">
                        <a:solidFill>
                          <a:schemeClr val="dk1"/>
                        </a:solidFill>
                        <a:effectLst/>
                        <a:latin typeface="+mn-lt"/>
                        <a:ea typeface="+mn-ea"/>
                        <a:cs typeface="+mn-cs"/>
                      </a:endParaRPr>
                    </a:p>
                  </a:txBody>
                  <a:tcPr marL="68598" marR="68598" marT="34299" marB="34299"/>
                </a:tc>
                <a:extLst>
                  <a:ext uri="{0D108BD9-81ED-4DB2-BD59-A6C34878D82A}">
                    <a16:rowId xmlns:a16="http://schemas.microsoft.com/office/drawing/2014/main" val="251390619"/>
                  </a:ext>
                </a:extLst>
              </a:tr>
              <a:tr h="809669">
                <a:tc>
                  <a:txBody>
                    <a:bodyPr/>
                    <a:lstStyle/>
                    <a:p>
                      <a:r>
                        <a:rPr lang="en-US" sz="1200" dirty="0"/>
                        <a:t>HCD-IT #8</a:t>
                      </a:r>
                    </a:p>
                  </a:txBody>
                  <a:tcPr marL="68598" marR="68598" marT="34299" marB="34299"/>
                </a:tc>
                <a:tc>
                  <a:txBody>
                    <a:bodyPr/>
                    <a:lstStyle/>
                    <a:p>
                      <a:r>
                        <a:rPr lang="en-US" sz="1200" b="0" i="0" kern="1200" dirty="0">
                          <a:solidFill>
                            <a:schemeClr val="dk1"/>
                          </a:solidFill>
                          <a:effectLst/>
                          <a:latin typeface="+mn-lt"/>
                          <a:ea typeface="+mn-ea"/>
                          <a:cs typeface="+mn-cs"/>
                        </a:rPr>
                        <a:t>Requested that the Application Notes in SFR FPT_KYP_EXT.1 be modified to more clearly explain what each of the conditions for key storage in that SFR mean </a:t>
                      </a:r>
                      <a:endParaRPr lang="en-US" sz="1200" dirty="0"/>
                    </a:p>
                  </a:txBody>
                  <a:tcPr marL="68598" marR="68598" marT="34299" marB="34299"/>
                </a:tc>
                <a:tc>
                  <a:txBody>
                    <a:bodyPr/>
                    <a:lstStyle/>
                    <a:p>
                      <a:r>
                        <a:rPr lang="en-US" sz="1200" dirty="0"/>
                        <a:t>This issue is linked to Issue HCD-IT #11 and will be fixed jointly with that issue </a:t>
                      </a:r>
                    </a:p>
                  </a:txBody>
                  <a:tcPr marL="68598" marR="68598" marT="34299" marB="34299"/>
                </a:tc>
                <a:extLst>
                  <a:ext uri="{0D108BD9-81ED-4DB2-BD59-A6C34878D82A}">
                    <a16:rowId xmlns:a16="http://schemas.microsoft.com/office/drawing/2014/main" val="1364094378"/>
                  </a:ext>
                </a:extLst>
              </a:tr>
              <a:tr h="809669">
                <a:tc>
                  <a:txBody>
                    <a:bodyPr/>
                    <a:lstStyle/>
                    <a:p>
                      <a:r>
                        <a:rPr lang="en-US" sz="1200" dirty="0"/>
                        <a:t>HCD-IT #10</a:t>
                      </a:r>
                    </a:p>
                  </a:txBody>
                  <a:tcPr marL="68598" marR="68598" marT="34299" marB="34299"/>
                </a:tc>
                <a:tc>
                  <a:txBody>
                    <a:bodyPr/>
                    <a:lstStyle/>
                    <a:p>
                      <a:r>
                        <a:rPr lang="en-US" sz="1200" b="0" i="0" kern="1200" dirty="0">
                          <a:solidFill>
                            <a:schemeClr val="dk1"/>
                          </a:solidFill>
                          <a:effectLst/>
                          <a:latin typeface="+mn-lt"/>
                          <a:ea typeface="+mn-ea"/>
                          <a:cs typeface="+mn-cs"/>
                        </a:rPr>
                        <a:t>This issue is for the Security Objective an O.KEY_MATERIAL being mapped to a Conditionally Mandatory SFR FPT_KYP_EXT.1 when it should be mapped to a Mandatory SFR, because protection of keys and key material should be a mandatory security objective</a:t>
                      </a:r>
                      <a:endParaRPr lang="en-US" sz="1200" dirty="0"/>
                    </a:p>
                  </a:txBody>
                  <a:tcPr marL="68598" marR="68598" marT="34299" marB="34299"/>
                </a:tc>
                <a:tc>
                  <a:txBody>
                    <a:bodyPr/>
                    <a:lstStyle/>
                    <a:p>
                      <a:r>
                        <a:rPr lang="en-US" sz="1200" dirty="0"/>
                        <a:t>The solution for this issue is known and is being worked jointly by the HIT at a HIT meeting</a:t>
                      </a:r>
                    </a:p>
                  </a:txBody>
                  <a:tcPr marL="68598" marR="68598" marT="34299" marB="34299"/>
                </a:tc>
                <a:extLst>
                  <a:ext uri="{0D108BD9-81ED-4DB2-BD59-A6C34878D82A}">
                    <a16:rowId xmlns:a16="http://schemas.microsoft.com/office/drawing/2014/main" val="3582735924"/>
                  </a:ext>
                </a:extLst>
              </a:tr>
              <a:tr h="809669">
                <a:tc>
                  <a:txBody>
                    <a:bodyPr/>
                    <a:lstStyle/>
                    <a:p>
                      <a:r>
                        <a:rPr lang="en-US" sz="1200" dirty="0"/>
                        <a:t>HCD-IT #11</a:t>
                      </a:r>
                    </a:p>
                  </a:txBody>
                  <a:tcPr marL="68598" marR="68598" marT="34299" marB="34299"/>
                </a:tc>
                <a:tc>
                  <a:txBody>
                    <a:bodyPr/>
                    <a:lstStyle/>
                    <a:p>
                      <a:r>
                        <a:rPr lang="en-US" sz="1200" dirty="0"/>
                        <a:t>This issue deals with FCS_CKM.4 and whether encrypted keys are within the scope of key destruction. The real issue, though, is the fact that FCS_CKM_EXT.1 states that only plaintext keys and key material must be destroyed, whereas other cPPs require all keys and key material must be destroyed</a:t>
                      </a:r>
                    </a:p>
                  </a:txBody>
                  <a:tcPr marL="68598" marR="68598" marT="34299" marB="34299"/>
                </a:tc>
                <a:tc>
                  <a:txBody>
                    <a:bodyPr/>
                    <a:lstStyle/>
                    <a:p>
                      <a:r>
                        <a:rPr lang="en-US" sz="1200" dirty="0"/>
                        <a:t>Resolution of this issue is on hold while we determine why the HCD cPP only required plaintext keys to be destroyed; HiT divided on this issue</a:t>
                      </a:r>
                    </a:p>
                  </a:txBody>
                  <a:tcPr marL="68598" marR="68598" marT="34299" marB="34299"/>
                </a:tc>
                <a:extLst>
                  <a:ext uri="{0D108BD9-81ED-4DB2-BD59-A6C34878D82A}">
                    <a16:rowId xmlns:a16="http://schemas.microsoft.com/office/drawing/2014/main" val="221146349"/>
                  </a:ext>
                </a:extLst>
              </a:tr>
              <a:tr h="809669">
                <a:tc>
                  <a:txBody>
                    <a:bodyPr/>
                    <a:lstStyle/>
                    <a:p>
                      <a:r>
                        <a:rPr lang="en-US" sz="1200" dirty="0"/>
                        <a:t>HCD-IT #25</a:t>
                      </a:r>
                    </a:p>
                    <a:p>
                      <a:r>
                        <a:rPr lang="en-US" sz="1200" b="1" dirty="0"/>
                        <a:t>NOTE: IS TOP PRIORITY FOR HIT</a:t>
                      </a:r>
                    </a:p>
                  </a:txBody>
                  <a:tcPr marL="68598" marR="68598" marT="34299" marB="34299"/>
                </a:tc>
                <a:tc>
                  <a:txBody>
                    <a:bodyPr/>
                    <a:lstStyle/>
                    <a:p>
                      <a:r>
                        <a:rPr lang="en-US" sz="1200" dirty="0"/>
                        <a:t>This issue deals with two issues associated with SFR </a:t>
                      </a:r>
                      <a:r>
                        <a:rPr lang="en-US" sz="1200" b="0" i="0" kern="1200" dirty="0">
                          <a:solidFill>
                            <a:schemeClr val="dk1"/>
                          </a:solidFill>
                          <a:effectLst/>
                          <a:latin typeface="+mn-lt"/>
                          <a:ea typeface="+mn-ea"/>
                          <a:cs typeface="+mn-cs"/>
                        </a:rPr>
                        <a:t>FPT_SBT_EXT.1 – (1) definitions of immutable code or HW-based write-protection and (2) guidance on the level of assurance the evaluator shall take into consideration to confirm a compliant Root of Trust protection mechanism</a:t>
                      </a:r>
                      <a:endParaRPr lang="en-US" sz="1200" dirty="0"/>
                    </a:p>
                  </a:txBody>
                  <a:tcPr marL="68598" marR="68598" marT="34299" marB="34299"/>
                </a:tc>
                <a:tc>
                  <a:txBody>
                    <a:bodyPr/>
                    <a:lstStyle/>
                    <a:p>
                      <a:r>
                        <a:rPr lang="en-US" sz="1200" dirty="0"/>
                        <a:t>Agreed on definition of immutability from NIST SP 800-198; TR created to be circulated to full iTC </a:t>
                      </a:r>
                    </a:p>
                    <a:p>
                      <a:r>
                        <a:rPr lang="en-US" sz="1200" dirty="0"/>
                        <a:t>Issue of HW-based write-protection is still under discussion</a:t>
                      </a:r>
                    </a:p>
                  </a:txBody>
                  <a:tcPr marL="68598" marR="68598" marT="34299" marB="34299"/>
                </a:tc>
                <a:extLst>
                  <a:ext uri="{0D108BD9-81ED-4DB2-BD59-A6C34878D82A}">
                    <a16:rowId xmlns:a16="http://schemas.microsoft.com/office/drawing/2014/main" val="2685359117"/>
                  </a:ext>
                </a:extLst>
              </a:tr>
            </a:tbl>
          </a:graphicData>
        </a:graphic>
      </p:graphicFrame>
      <p:sp>
        <p:nvSpPr>
          <p:cNvPr id="5" name="Title 1">
            <a:extLst>
              <a:ext uri="{FF2B5EF4-FFF2-40B4-BE49-F238E27FC236}">
                <a16:creationId xmlns:a16="http://schemas.microsoft.com/office/drawing/2014/main" id="{5359BA1E-FF39-3A86-E39E-4C523F2E42C1}"/>
              </a:ext>
            </a:extLst>
          </p:cNvPr>
          <p:cNvSpPr txBox="1">
            <a:spLocks/>
          </p:cNvSpPr>
          <p:nvPr/>
        </p:nvSpPr>
        <p:spPr bwMode="auto">
          <a:xfrm>
            <a:off x="304800" y="635971"/>
            <a:ext cx="10969943"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a:lstStyle>
          <a:p>
            <a:r>
              <a:rPr lang="fr-FR" altLang="en-US" sz="3600" kern="0" dirty="0">
                <a:solidFill>
                  <a:schemeClr val="tx1"/>
                </a:solidFill>
              </a:rPr>
              <a:t>HIT Issue Summaries – </a:t>
            </a:r>
          </a:p>
          <a:p>
            <a:r>
              <a:rPr lang="fr-FR" altLang="en-US" sz="3600" kern="0" dirty="0">
                <a:solidFill>
                  <a:schemeClr val="tx1"/>
                </a:solidFill>
              </a:rPr>
              <a:t>Remaining Priority 1s</a:t>
            </a:r>
            <a:endParaRPr lang="en-GB" kern="0" dirty="0">
              <a:solidFill>
                <a:schemeClr val="tx1"/>
              </a:solidFill>
            </a:endParaRPr>
          </a:p>
        </p:txBody>
      </p:sp>
    </p:spTree>
    <p:extLst>
      <p:ext uri="{BB962C8B-B14F-4D97-AF65-F5344CB8AC3E}">
        <p14:creationId xmlns:p14="http://schemas.microsoft.com/office/powerpoint/2010/main" val="7039766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698A054-E4D3-32B3-AC61-F057DF2C7EC4}"/>
              </a:ext>
            </a:extLst>
          </p:cNvPr>
          <p:cNvSpPr>
            <a:spLocks noGrp="1"/>
          </p:cNvSpPr>
          <p:nvPr>
            <p:ph type="sldNum" sz="quarter" idx="12"/>
          </p:nvPr>
        </p:nvSpPr>
        <p:spPr/>
        <p:txBody>
          <a:bodyPr/>
          <a:lstStyle/>
          <a:p>
            <a:fld id="{00DE720E-C72B-42F0-AD69-52D60E3C605E}" type="slidenum">
              <a:rPr lang="en-GB" smtClean="0"/>
              <a:t>14</a:t>
            </a:fld>
            <a:endParaRPr lang="en-GB" dirty="0"/>
          </a:p>
        </p:txBody>
      </p:sp>
      <p:graphicFrame>
        <p:nvGraphicFramePr>
          <p:cNvPr id="8" name="Table 2">
            <a:extLst>
              <a:ext uri="{FF2B5EF4-FFF2-40B4-BE49-F238E27FC236}">
                <a16:creationId xmlns:a16="http://schemas.microsoft.com/office/drawing/2014/main" id="{6F2657F3-7C1E-E605-5AEB-8D46B987865B}"/>
              </a:ext>
            </a:extLst>
          </p:cNvPr>
          <p:cNvGraphicFramePr>
            <a:graphicFrameLocks noGrp="1"/>
          </p:cNvGraphicFramePr>
          <p:nvPr>
            <p:extLst>
              <p:ext uri="{D42A27DB-BD31-4B8C-83A1-F6EECF244321}">
                <p14:modId xmlns:p14="http://schemas.microsoft.com/office/powerpoint/2010/main" val="3450052213"/>
              </p:ext>
            </p:extLst>
          </p:nvPr>
        </p:nvGraphicFramePr>
        <p:xfrm>
          <a:off x="457200" y="1656889"/>
          <a:ext cx="8380757" cy="1816727"/>
        </p:xfrm>
        <a:graphic>
          <a:graphicData uri="http://schemas.openxmlformats.org/drawingml/2006/table">
            <a:tbl>
              <a:tblPr firstRow="1" bandRow="1">
                <a:tableStyleId>{5C22544A-7EE6-4342-B048-85BDC9FD1C3A}</a:tableStyleId>
              </a:tblPr>
              <a:tblGrid>
                <a:gridCol w="1188602">
                  <a:extLst>
                    <a:ext uri="{9D8B030D-6E8A-4147-A177-3AD203B41FA5}">
                      <a16:colId xmlns:a16="http://schemas.microsoft.com/office/drawing/2014/main" val="1912124402"/>
                    </a:ext>
                  </a:extLst>
                </a:gridCol>
                <a:gridCol w="4552873">
                  <a:extLst>
                    <a:ext uri="{9D8B030D-6E8A-4147-A177-3AD203B41FA5}">
                      <a16:colId xmlns:a16="http://schemas.microsoft.com/office/drawing/2014/main" val="1347928285"/>
                    </a:ext>
                  </a:extLst>
                </a:gridCol>
                <a:gridCol w="2639282">
                  <a:extLst>
                    <a:ext uri="{9D8B030D-6E8A-4147-A177-3AD203B41FA5}">
                      <a16:colId xmlns:a16="http://schemas.microsoft.com/office/drawing/2014/main" val="1870702829"/>
                    </a:ext>
                  </a:extLst>
                </a:gridCol>
              </a:tblGrid>
              <a:tr h="285089">
                <a:tc>
                  <a:txBody>
                    <a:bodyPr/>
                    <a:lstStyle/>
                    <a:p>
                      <a:pPr algn="ctr"/>
                      <a:r>
                        <a:rPr lang="en-US" sz="1200" dirty="0"/>
                        <a:t>Issue #</a:t>
                      </a:r>
                    </a:p>
                  </a:txBody>
                  <a:tcPr marL="68598" marR="68598" marT="34299" marB="34299"/>
                </a:tc>
                <a:tc>
                  <a:txBody>
                    <a:bodyPr/>
                    <a:lstStyle/>
                    <a:p>
                      <a:pPr algn="ctr"/>
                      <a:r>
                        <a:rPr lang="en-US" sz="1200" dirty="0"/>
                        <a:t>Issue Summary </a:t>
                      </a:r>
                    </a:p>
                  </a:txBody>
                  <a:tcPr marL="68598" marR="68598" marT="34299" marB="34299"/>
                </a:tc>
                <a:tc>
                  <a:txBody>
                    <a:bodyPr/>
                    <a:lstStyle/>
                    <a:p>
                      <a:pPr algn="ctr"/>
                      <a:r>
                        <a:rPr lang="en-US" sz="1200" dirty="0"/>
                        <a:t>Status</a:t>
                      </a:r>
                    </a:p>
                  </a:txBody>
                  <a:tcPr marL="68598" marR="68598" marT="34299" marB="34299"/>
                </a:tc>
                <a:extLst>
                  <a:ext uri="{0D108BD9-81ED-4DB2-BD59-A6C34878D82A}">
                    <a16:rowId xmlns:a16="http://schemas.microsoft.com/office/drawing/2014/main" val="675866047"/>
                  </a:ext>
                </a:extLst>
              </a:tr>
              <a:tr h="617381">
                <a:tc>
                  <a:txBody>
                    <a:bodyPr/>
                    <a:lstStyle/>
                    <a:p>
                      <a:r>
                        <a:rPr lang="en-US" sz="1200" dirty="0"/>
                        <a:t>HCD-IT #23</a:t>
                      </a:r>
                    </a:p>
                  </a:txBody>
                  <a:tcPr marL="68598" marR="68598" marT="34299" marB="34299"/>
                </a:tc>
                <a:tc>
                  <a:txBody>
                    <a:bodyPr/>
                    <a:lstStyle/>
                    <a:p>
                      <a:r>
                        <a:rPr lang="en-US" sz="1200" b="0" i="0" kern="1200" dirty="0">
                          <a:solidFill>
                            <a:schemeClr val="dk1"/>
                          </a:solidFill>
                          <a:effectLst/>
                          <a:latin typeface="+mn-lt"/>
                          <a:ea typeface="+mn-ea"/>
                          <a:cs typeface="+mn-cs"/>
                        </a:rPr>
                        <a:t>In HCD cPP SFR FIA_X509_EXT.2.2 - Usage of an offline CRL (CRL may be imported to TOE by USB memory) is not considered as an option. In this case, TOE doesn’t need to establish a connection. A potential solution is to add the option “allow the Administrator to import CRL file and perform OFFLINE-validation of a certificate” in the selection in this SFR.</a:t>
                      </a:r>
                    </a:p>
                    <a:p>
                      <a:endParaRPr lang="en-US" sz="1200" dirty="0"/>
                    </a:p>
                  </a:txBody>
                  <a:tcPr marL="68598" marR="68598" marT="34299" marB="34299"/>
                </a:tc>
                <a:tc>
                  <a:txBody>
                    <a:bodyPr/>
                    <a:lstStyle/>
                    <a:p>
                      <a:r>
                        <a:rPr lang="en-US" sz="1200" dirty="0"/>
                        <a:t>Potential Solution under reviewed by HIT</a:t>
                      </a:r>
                      <a:endParaRPr lang="en-US" sz="1200" kern="1200" dirty="0">
                        <a:solidFill>
                          <a:schemeClr val="dk1"/>
                        </a:solidFill>
                        <a:effectLst/>
                        <a:latin typeface="+mn-lt"/>
                        <a:ea typeface="+mn-ea"/>
                        <a:cs typeface="+mn-cs"/>
                      </a:endParaRPr>
                    </a:p>
                    <a:p>
                      <a:endParaRPr lang="en-US" sz="1200" kern="1200" dirty="0">
                        <a:solidFill>
                          <a:schemeClr val="dk1"/>
                        </a:solidFill>
                        <a:effectLst/>
                        <a:latin typeface="+mn-lt"/>
                        <a:ea typeface="+mn-ea"/>
                        <a:cs typeface="+mn-cs"/>
                      </a:endParaRPr>
                    </a:p>
                  </a:txBody>
                  <a:tcPr marL="68598" marR="68598" marT="34299" marB="34299"/>
                </a:tc>
                <a:extLst>
                  <a:ext uri="{0D108BD9-81ED-4DB2-BD59-A6C34878D82A}">
                    <a16:rowId xmlns:a16="http://schemas.microsoft.com/office/drawing/2014/main" val="251390619"/>
                  </a:ext>
                </a:extLst>
              </a:tr>
            </a:tbl>
          </a:graphicData>
        </a:graphic>
      </p:graphicFrame>
      <p:sp>
        <p:nvSpPr>
          <p:cNvPr id="5" name="Title 1">
            <a:extLst>
              <a:ext uri="{FF2B5EF4-FFF2-40B4-BE49-F238E27FC236}">
                <a16:creationId xmlns:a16="http://schemas.microsoft.com/office/drawing/2014/main" id="{5359BA1E-FF39-3A86-E39E-4C523F2E42C1}"/>
              </a:ext>
            </a:extLst>
          </p:cNvPr>
          <p:cNvSpPr txBox="1">
            <a:spLocks/>
          </p:cNvSpPr>
          <p:nvPr/>
        </p:nvSpPr>
        <p:spPr bwMode="auto">
          <a:xfrm>
            <a:off x="304800" y="635971"/>
            <a:ext cx="10969943"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a:lstStyle>
          <a:p>
            <a:r>
              <a:rPr lang="fr-FR" altLang="en-US" sz="3600" kern="0" dirty="0">
                <a:solidFill>
                  <a:schemeClr val="tx1"/>
                </a:solidFill>
              </a:rPr>
              <a:t>HIT Issue Summaries – </a:t>
            </a:r>
          </a:p>
          <a:p>
            <a:r>
              <a:rPr lang="fr-FR" altLang="en-US" sz="3600" kern="0" dirty="0">
                <a:solidFill>
                  <a:schemeClr val="tx1"/>
                </a:solidFill>
              </a:rPr>
              <a:t>Remaining Priority 1s</a:t>
            </a:r>
            <a:endParaRPr lang="en-GB" kern="0" dirty="0">
              <a:solidFill>
                <a:schemeClr val="tx1"/>
              </a:solidFill>
            </a:endParaRPr>
          </a:p>
        </p:txBody>
      </p:sp>
    </p:spTree>
    <p:extLst>
      <p:ext uri="{BB962C8B-B14F-4D97-AF65-F5344CB8AC3E}">
        <p14:creationId xmlns:p14="http://schemas.microsoft.com/office/powerpoint/2010/main" val="1746854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698A054-E4D3-32B3-AC61-F057DF2C7EC4}"/>
              </a:ext>
            </a:extLst>
          </p:cNvPr>
          <p:cNvSpPr>
            <a:spLocks noGrp="1"/>
          </p:cNvSpPr>
          <p:nvPr>
            <p:ph type="sldNum" sz="quarter" idx="12"/>
          </p:nvPr>
        </p:nvSpPr>
        <p:spPr/>
        <p:txBody>
          <a:bodyPr/>
          <a:lstStyle/>
          <a:p>
            <a:fld id="{00DE720E-C72B-42F0-AD69-52D60E3C605E}" type="slidenum">
              <a:rPr lang="en-GB" smtClean="0"/>
              <a:t>15</a:t>
            </a:fld>
            <a:endParaRPr lang="en-GB" dirty="0"/>
          </a:p>
        </p:txBody>
      </p:sp>
      <p:pic>
        <p:nvPicPr>
          <p:cNvPr id="4" name="Picture 3">
            <a:extLst>
              <a:ext uri="{FF2B5EF4-FFF2-40B4-BE49-F238E27FC236}">
                <a16:creationId xmlns:a16="http://schemas.microsoft.com/office/drawing/2014/main" id="{24947BD0-87ED-53BC-3A97-9F6F439E014D}"/>
              </a:ext>
            </a:extLst>
          </p:cNvPr>
          <p:cNvPicPr>
            <a:picLocks noChangeAspect="1"/>
          </p:cNvPicPr>
          <p:nvPr/>
        </p:nvPicPr>
        <p:blipFill>
          <a:blip r:embed="rId3"/>
          <a:stretch>
            <a:fillRect/>
          </a:stretch>
        </p:blipFill>
        <p:spPr>
          <a:xfrm>
            <a:off x="7885772" y="49273"/>
            <a:ext cx="1258228" cy="304761"/>
          </a:xfrm>
          <a:prstGeom prst="rect">
            <a:avLst/>
          </a:prstGeom>
        </p:spPr>
      </p:pic>
      <p:graphicFrame>
        <p:nvGraphicFramePr>
          <p:cNvPr id="5" name="Table 2">
            <a:extLst>
              <a:ext uri="{FF2B5EF4-FFF2-40B4-BE49-F238E27FC236}">
                <a16:creationId xmlns:a16="http://schemas.microsoft.com/office/drawing/2014/main" id="{34F84DBD-630A-086F-9B1D-7888452C49B0}"/>
              </a:ext>
            </a:extLst>
          </p:cNvPr>
          <p:cNvGraphicFramePr>
            <a:graphicFrameLocks noGrp="1"/>
          </p:cNvGraphicFramePr>
          <p:nvPr>
            <p:extLst>
              <p:ext uri="{D42A27DB-BD31-4B8C-83A1-F6EECF244321}">
                <p14:modId xmlns:p14="http://schemas.microsoft.com/office/powerpoint/2010/main" val="115151037"/>
              </p:ext>
            </p:extLst>
          </p:nvPr>
        </p:nvGraphicFramePr>
        <p:xfrm>
          <a:off x="228600" y="1616994"/>
          <a:ext cx="8697643" cy="3589533"/>
        </p:xfrm>
        <a:graphic>
          <a:graphicData uri="http://schemas.openxmlformats.org/drawingml/2006/table">
            <a:tbl>
              <a:tblPr firstRow="1" bandRow="1">
                <a:tableStyleId>{5C22544A-7EE6-4342-B048-85BDC9FD1C3A}</a:tableStyleId>
              </a:tblPr>
              <a:tblGrid>
                <a:gridCol w="1224239">
                  <a:extLst>
                    <a:ext uri="{9D8B030D-6E8A-4147-A177-3AD203B41FA5}">
                      <a16:colId xmlns:a16="http://schemas.microsoft.com/office/drawing/2014/main" val="1912124402"/>
                    </a:ext>
                  </a:extLst>
                </a:gridCol>
                <a:gridCol w="4730913">
                  <a:extLst>
                    <a:ext uri="{9D8B030D-6E8A-4147-A177-3AD203B41FA5}">
                      <a16:colId xmlns:a16="http://schemas.microsoft.com/office/drawing/2014/main" val="1347928285"/>
                    </a:ext>
                  </a:extLst>
                </a:gridCol>
                <a:gridCol w="2742491">
                  <a:extLst>
                    <a:ext uri="{9D8B030D-6E8A-4147-A177-3AD203B41FA5}">
                      <a16:colId xmlns:a16="http://schemas.microsoft.com/office/drawing/2014/main" val="1870702829"/>
                    </a:ext>
                  </a:extLst>
                </a:gridCol>
              </a:tblGrid>
              <a:tr h="298819">
                <a:tc>
                  <a:txBody>
                    <a:bodyPr/>
                    <a:lstStyle/>
                    <a:p>
                      <a:pPr algn="ctr"/>
                      <a:r>
                        <a:rPr lang="en-US" sz="1200" dirty="0"/>
                        <a:t>Issue #</a:t>
                      </a:r>
                    </a:p>
                  </a:txBody>
                  <a:tcPr marL="68598" marR="68598" marT="34299" marB="34299"/>
                </a:tc>
                <a:tc>
                  <a:txBody>
                    <a:bodyPr/>
                    <a:lstStyle/>
                    <a:p>
                      <a:pPr algn="ctr"/>
                      <a:r>
                        <a:rPr lang="en-US" sz="1200" dirty="0"/>
                        <a:t>Issue Summary </a:t>
                      </a:r>
                    </a:p>
                  </a:txBody>
                  <a:tcPr marL="68598" marR="68598" marT="34299" marB="34299"/>
                </a:tc>
                <a:tc>
                  <a:txBody>
                    <a:bodyPr/>
                    <a:lstStyle/>
                    <a:p>
                      <a:pPr algn="ctr"/>
                      <a:r>
                        <a:rPr lang="en-US" sz="1200" dirty="0"/>
                        <a:t>Status</a:t>
                      </a:r>
                    </a:p>
                  </a:txBody>
                  <a:tcPr marL="68598" marR="68598" marT="34299" marB="34299"/>
                </a:tc>
                <a:extLst>
                  <a:ext uri="{0D108BD9-81ED-4DB2-BD59-A6C34878D82A}">
                    <a16:rowId xmlns:a16="http://schemas.microsoft.com/office/drawing/2014/main" val="675866047"/>
                  </a:ext>
                </a:extLst>
              </a:tr>
              <a:tr h="1166164">
                <a:tc>
                  <a:txBody>
                    <a:bodyPr/>
                    <a:lstStyle/>
                    <a:p>
                      <a:r>
                        <a:rPr lang="en-US" sz="1200" dirty="0"/>
                        <a:t>HCD-IT #13</a:t>
                      </a:r>
                    </a:p>
                  </a:txBody>
                  <a:tcPr marL="68598" marR="68598" marT="34299" marB="34299"/>
                </a:tc>
                <a:tc>
                  <a:txBody>
                    <a:bodyPr/>
                    <a:lstStyle/>
                    <a:p>
                      <a:r>
                        <a:rPr lang="en-US" sz="1200" b="0" i="0" kern="1200" dirty="0">
                          <a:solidFill>
                            <a:schemeClr val="dk1"/>
                          </a:solidFill>
                          <a:effectLst/>
                          <a:latin typeface="+mn-lt"/>
                          <a:ea typeface="+mn-ea"/>
                          <a:cs typeface="+mn-cs"/>
                        </a:rPr>
                        <a:t>This issue stated that the title of SFR FDP_DSK_EXT.1 - Protection of Data on Disk</a:t>
                      </a:r>
                      <a:r>
                        <a:rPr lang="en-US" sz="1200" b="0" dirty="0"/>
                        <a:t> – was misleading as it might lead someone to assume it only applied to HCDs that had a hard disk drive. </a:t>
                      </a:r>
                      <a:endParaRPr lang="en-US" sz="1200" dirty="0"/>
                    </a:p>
                  </a:txBody>
                  <a:tcPr marL="68598" marR="68598" marT="34299" marB="34299"/>
                </a:tc>
                <a:tc>
                  <a:txBody>
                    <a:bodyPr/>
                    <a:lstStyle/>
                    <a:p>
                      <a:r>
                        <a:rPr lang="en-US" sz="1200" dirty="0"/>
                        <a:t>Solution is to change title so it is clear this SFR applies to any HCD that stores data in Nonvolatile Storage</a:t>
                      </a:r>
                      <a:endParaRPr lang="en-US" sz="1200" kern="1200" dirty="0">
                        <a:solidFill>
                          <a:schemeClr val="dk1"/>
                        </a:solidFill>
                        <a:effectLst/>
                        <a:latin typeface="+mn-lt"/>
                        <a:ea typeface="+mn-ea"/>
                        <a:cs typeface="+mn-cs"/>
                      </a:endParaRPr>
                    </a:p>
                  </a:txBody>
                  <a:tcPr marL="68598" marR="68598" marT="34299" marB="34299"/>
                </a:tc>
                <a:extLst>
                  <a:ext uri="{0D108BD9-81ED-4DB2-BD59-A6C34878D82A}">
                    <a16:rowId xmlns:a16="http://schemas.microsoft.com/office/drawing/2014/main" val="251390619"/>
                  </a:ext>
                </a:extLst>
              </a:tr>
              <a:tr h="1166164">
                <a:tc>
                  <a:txBody>
                    <a:bodyPr/>
                    <a:lstStyle/>
                    <a:p>
                      <a:r>
                        <a:rPr lang="en-US" sz="1200" dirty="0"/>
                        <a:t>HCD-IT #15</a:t>
                      </a:r>
                    </a:p>
                  </a:txBody>
                  <a:tcPr marL="68598" marR="68598" marT="34299" marB="34299"/>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dk1"/>
                          </a:solidFill>
                          <a:effectLst/>
                          <a:latin typeface="+mn-lt"/>
                          <a:ea typeface="+mn-ea"/>
                          <a:cs typeface="+mn-cs"/>
                        </a:rPr>
                        <a:t>This issue is a case where the title of the SFR FCS_COP.1/CMAC is correct where it is defined in Section A,,3, but is incorrect when FCS_COP.1/CMAC is included in a dependency list for another SFR</a:t>
                      </a:r>
                    </a:p>
                  </a:txBody>
                  <a:tcPr marL="68598" marR="68598" marT="34299" marB="34299"/>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Issue has been assigned to a HIT member to resolve</a:t>
                      </a:r>
                    </a:p>
                  </a:txBody>
                  <a:tcPr marL="68598" marR="68598" marT="34299" marB="34299"/>
                </a:tc>
                <a:extLst>
                  <a:ext uri="{0D108BD9-81ED-4DB2-BD59-A6C34878D82A}">
                    <a16:rowId xmlns:a16="http://schemas.microsoft.com/office/drawing/2014/main" val="3421897558"/>
                  </a:ext>
                </a:extLst>
              </a:tr>
              <a:tr h="958386">
                <a:tc>
                  <a:txBody>
                    <a:bodyPr/>
                    <a:lstStyle/>
                    <a:p>
                      <a:r>
                        <a:rPr lang="en-US" sz="1200" dirty="0"/>
                        <a:t>HCD-IT #24</a:t>
                      </a:r>
                    </a:p>
                  </a:txBody>
                  <a:tcPr marL="68598" marR="68598" marT="34299" marB="34299"/>
                </a:tc>
                <a:tc>
                  <a:txBody>
                    <a:bodyPr/>
                    <a:lstStyle/>
                    <a:p>
                      <a:r>
                        <a:rPr lang="en-US" sz="1200" b="0" i="0" kern="1200" dirty="0">
                          <a:solidFill>
                            <a:schemeClr val="dk1"/>
                          </a:solidFill>
                          <a:effectLst/>
                          <a:latin typeface="+mn-lt"/>
                          <a:ea typeface="+mn-ea"/>
                          <a:cs typeface="+mn-cs"/>
                        </a:rPr>
                        <a:t>This issue is that in the HCD cPP the name of the SFR in the HCD cPP is "FCS_X509_EXT.2", but it should be "FIA_X509_EXT.2</a:t>
                      </a:r>
                      <a:endParaRPr lang="en-US" sz="1200" b="0" dirty="0"/>
                    </a:p>
                  </a:txBody>
                  <a:tcPr marL="68598" marR="68598" marT="34299" marB="34299"/>
                </a:tc>
                <a:tc>
                  <a:txBody>
                    <a:bodyPr/>
                    <a:lstStyle/>
                    <a:p>
                      <a:r>
                        <a:rPr lang="en-US" sz="1200" dirty="0"/>
                        <a:t>This issue is awaiting review by a HIT member</a:t>
                      </a:r>
                    </a:p>
                  </a:txBody>
                  <a:tcPr marL="68598" marR="68598" marT="34299" marB="34299"/>
                </a:tc>
                <a:extLst>
                  <a:ext uri="{0D108BD9-81ED-4DB2-BD59-A6C34878D82A}">
                    <a16:rowId xmlns:a16="http://schemas.microsoft.com/office/drawing/2014/main" val="1364094378"/>
                  </a:ext>
                </a:extLst>
              </a:tr>
            </a:tbl>
          </a:graphicData>
        </a:graphic>
      </p:graphicFrame>
      <p:sp>
        <p:nvSpPr>
          <p:cNvPr id="7" name="Title 1">
            <a:extLst>
              <a:ext uri="{FF2B5EF4-FFF2-40B4-BE49-F238E27FC236}">
                <a16:creationId xmlns:a16="http://schemas.microsoft.com/office/drawing/2014/main" id="{5B833D55-3502-6103-71BB-4C3867980CE5}"/>
              </a:ext>
            </a:extLst>
          </p:cNvPr>
          <p:cNvSpPr txBox="1">
            <a:spLocks/>
          </p:cNvSpPr>
          <p:nvPr/>
        </p:nvSpPr>
        <p:spPr bwMode="auto">
          <a:xfrm>
            <a:off x="76200" y="764607"/>
            <a:ext cx="10969943"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a:lstStyle>
          <a:p>
            <a:r>
              <a:rPr lang="fr-FR" altLang="en-US" sz="3600" kern="0" dirty="0">
                <a:solidFill>
                  <a:schemeClr val="tx1"/>
                </a:solidFill>
              </a:rPr>
              <a:t>HIT Issue Summaries – </a:t>
            </a:r>
          </a:p>
          <a:p>
            <a:r>
              <a:rPr lang="fr-FR" altLang="en-US" sz="3600" kern="0" dirty="0">
                <a:solidFill>
                  <a:schemeClr val="tx1"/>
                </a:solidFill>
              </a:rPr>
              <a:t>Remaining Priority 2s</a:t>
            </a:r>
            <a:endParaRPr lang="en-GB" kern="0" dirty="0">
              <a:solidFill>
                <a:schemeClr val="tx1"/>
              </a:solidFill>
            </a:endParaRPr>
          </a:p>
        </p:txBody>
      </p:sp>
    </p:spTree>
    <p:extLst>
      <p:ext uri="{BB962C8B-B14F-4D97-AF65-F5344CB8AC3E}">
        <p14:creationId xmlns:p14="http://schemas.microsoft.com/office/powerpoint/2010/main" val="2695994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698A054-E4D3-32B3-AC61-F057DF2C7EC4}"/>
              </a:ext>
            </a:extLst>
          </p:cNvPr>
          <p:cNvSpPr>
            <a:spLocks noGrp="1"/>
          </p:cNvSpPr>
          <p:nvPr>
            <p:ph type="sldNum" sz="quarter" idx="12"/>
          </p:nvPr>
        </p:nvSpPr>
        <p:spPr/>
        <p:txBody>
          <a:bodyPr/>
          <a:lstStyle/>
          <a:p>
            <a:fld id="{00DE720E-C72B-42F0-AD69-52D60E3C605E}" type="slidenum">
              <a:rPr lang="en-GB" smtClean="0"/>
              <a:t>16</a:t>
            </a:fld>
            <a:endParaRPr lang="en-GB" dirty="0"/>
          </a:p>
        </p:txBody>
      </p:sp>
      <p:pic>
        <p:nvPicPr>
          <p:cNvPr id="4" name="Picture 3">
            <a:extLst>
              <a:ext uri="{FF2B5EF4-FFF2-40B4-BE49-F238E27FC236}">
                <a16:creationId xmlns:a16="http://schemas.microsoft.com/office/drawing/2014/main" id="{24947BD0-87ED-53BC-3A97-9F6F439E014D}"/>
              </a:ext>
            </a:extLst>
          </p:cNvPr>
          <p:cNvPicPr>
            <a:picLocks noChangeAspect="1"/>
          </p:cNvPicPr>
          <p:nvPr/>
        </p:nvPicPr>
        <p:blipFill>
          <a:blip r:embed="rId3"/>
          <a:stretch>
            <a:fillRect/>
          </a:stretch>
        </p:blipFill>
        <p:spPr>
          <a:xfrm>
            <a:off x="7897347" y="44450"/>
            <a:ext cx="1258228" cy="304761"/>
          </a:xfrm>
          <a:prstGeom prst="rect">
            <a:avLst/>
          </a:prstGeom>
        </p:spPr>
      </p:pic>
      <p:graphicFrame>
        <p:nvGraphicFramePr>
          <p:cNvPr id="6" name="Table 2">
            <a:extLst>
              <a:ext uri="{FF2B5EF4-FFF2-40B4-BE49-F238E27FC236}">
                <a16:creationId xmlns:a16="http://schemas.microsoft.com/office/drawing/2014/main" id="{49F295F9-CACE-F26F-3D3B-778D5BE4D04C}"/>
              </a:ext>
            </a:extLst>
          </p:cNvPr>
          <p:cNvGraphicFramePr>
            <a:graphicFrameLocks noGrp="1"/>
          </p:cNvGraphicFramePr>
          <p:nvPr>
            <p:extLst>
              <p:ext uri="{D42A27DB-BD31-4B8C-83A1-F6EECF244321}">
                <p14:modId xmlns:p14="http://schemas.microsoft.com/office/powerpoint/2010/main" val="2875121288"/>
              </p:ext>
            </p:extLst>
          </p:nvPr>
        </p:nvGraphicFramePr>
        <p:xfrm>
          <a:off x="152400" y="1656889"/>
          <a:ext cx="8869017" cy="1619712"/>
        </p:xfrm>
        <a:graphic>
          <a:graphicData uri="http://schemas.openxmlformats.org/drawingml/2006/table">
            <a:tbl>
              <a:tblPr firstRow="1" bandRow="1">
                <a:tableStyleId>{5C22544A-7EE6-4342-B048-85BDC9FD1C3A}</a:tableStyleId>
              </a:tblPr>
              <a:tblGrid>
                <a:gridCol w="1295400">
                  <a:extLst>
                    <a:ext uri="{9D8B030D-6E8A-4147-A177-3AD203B41FA5}">
                      <a16:colId xmlns:a16="http://schemas.microsoft.com/office/drawing/2014/main" val="1912124402"/>
                    </a:ext>
                  </a:extLst>
                </a:gridCol>
                <a:gridCol w="4782571">
                  <a:extLst>
                    <a:ext uri="{9D8B030D-6E8A-4147-A177-3AD203B41FA5}">
                      <a16:colId xmlns:a16="http://schemas.microsoft.com/office/drawing/2014/main" val="1347928285"/>
                    </a:ext>
                  </a:extLst>
                </a:gridCol>
                <a:gridCol w="2791046">
                  <a:extLst>
                    <a:ext uri="{9D8B030D-6E8A-4147-A177-3AD203B41FA5}">
                      <a16:colId xmlns:a16="http://schemas.microsoft.com/office/drawing/2014/main" val="1870702829"/>
                    </a:ext>
                  </a:extLst>
                </a:gridCol>
              </a:tblGrid>
              <a:tr h="809856">
                <a:tc>
                  <a:txBody>
                    <a:bodyPr/>
                    <a:lstStyle/>
                    <a:p>
                      <a:r>
                        <a:rPr lang="en-US" sz="1200" b="0" dirty="0">
                          <a:solidFill>
                            <a:schemeClr val="tx1"/>
                          </a:solidFill>
                        </a:rPr>
                        <a:t>HCD-IT #14</a:t>
                      </a:r>
                    </a:p>
                  </a:txBody>
                  <a:tcPr marL="68598" marR="68598" marT="34299" marB="34299"/>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dk1"/>
                          </a:solidFill>
                          <a:effectLst/>
                          <a:latin typeface="+mn-lt"/>
                          <a:ea typeface="+mn-ea"/>
                          <a:cs typeface="+mn-cs"/>
                        </a:rPr>
                        <a:t>This issue is a simple issue where the sections where the SFRs FIA_AFL.1 and FCS_CKM.1/AKG reside are different between the HCD cPP and the HCD SD</a:t>
                      </a:r>
                    </a:p>
                    <a:p>
                      <a:endParaRPr lang="en-US" sz="1200" dirty="0"/>
                    </a:p>
                  </a:txBody>
                  <a:tcPr marL="68598" marR="68598" marT="34299" marB="34299"/>
                </a:tc>
                <a:tc>
                  <a:txBody>
                    <a:bodyPr/>
                    <a:lstStyle/>
                    <a:p>
                      <a:r>
                        <a:rPr lang="en-US" sz="1200" b="0" dirty="0">
                          <a:solidFill>
                            <a:schemeClr val="tx1"/>
                          </a:solidFill>
                        </a:rPr>
                        <a:t>Issue has been assigned to a HIT member to resolve</a:t>
                      </a:r>
                    </a:p>
                  </a:txBody>
                  <a:tcPr marL="68598" marR="68598" marT="34299" marB="34299"/>
                </a:tc>
                <a:extLst>
                  <a:ext uri="{0D108BD9-81ED-4DB2-BD59-A6C34878D82A}">
                    <a16:rowId xmlns:a16="http://schemas.microsoft.com/office/drawing/2014/main" val="1455565853"/>
                  </a:ext>
                </a:extLst>
              </a:tr>
              <a:tr h="809856">
                <a:tc>
                  <a:txBody>
                    <a:bodyPr/>
                    <a:lstStyle/>
                    <a:p>
                      <a:r>
                        <a:rPr lang="en-US" sz="1200" dirty="0"/>
                        <a:t>HCD-IT-Template #361</a:t>
                      </a:r>
                    </a:p>
                  </a:txBody>
                  <a:tcPr marL="68598" marR="68598" marT="34299" marB="34299"/>
                </a:tc>
                <a:tc>
                  <a:txBody>
                    <a:bodyPr/>
                    <a:lstStyle/>
                    <a:p>
                      <a:r>
                        <a:rPr lang="en-US" sz="1200" b="0" i="0" kern="1200" dirty="0">
                          <a:solidFill>
                            <a:schemeClr val="dk1"/>
                          </a:solidFill>
                          <a:effectLst/>
                          <a:latin typeface="+mn-lt"/>
                          <a:ea typeface="+mn-ea"/>
                          <a:cs typeface="+mn-cs"/>
                        </a:rPr>
                        <a:t>The issue is whether it would be acceptable to have multiple immutable roots of trust, any one of which could be used to verify firmware integrity?</a:t>
                      </a:r>
                      <a:endParaRPr lang="en-US" sz="1200" dirty="0"/>
                    </a:p>
                  </a:txBody>
                  <a:tcPr marL="68598" marR="68598" marT="34299" marB="34299"/>
                </a:tc>
                <a:tc>
                  <a:txBody>
                    <a:bodyPr/>
                    <a:lstStyle/>
                    <a:p>
                      <a:r>
                        <a:rPr lang="en-US" sz="1200" dirty="0"/>
                        <a:t>No priority has been assigned</a:t>
                      </a:r>
                    </a:p>
                  </a:txBody>
                  <a:tcPr marL="68598" marR="68598" marT="34299" marB="34299"/>
                </a:tc>
                <a:extLst>
                  <a:ext uri="{0D108BD9-81ED-4DB2-BD59-A6C34878D82A}">
                    <a16:rowId xmlns:a16="http://schemas.microsoft.com/office/drawing/2014/main" val="2820931371"/>
                  </a:ext>
                </a:extLst>
              </a:tr>
            </a:tbl>
          </a:graphicData>
        </a:graphic>
      </p:graphicFrame>
      <p:sp>
        <p:nvSpPr>
          <p:cNvPr id="7" name="Title 1">
            <a:extLst>
              <a:ext uri="{FF2B5EF4-FFF2-40B4-BE49-F238E27FC236}">
                <a16:creationId xmlns:a16="http://schemas.microsoft.com/office/drawing/2014/main" id="{BB2ABBD8-9B4D-C10A-9899-2C7E1F5EE225}"/>
              </a:ext>
            </a:extLst>
          </p:cNvPr>
          <p:cNvSpPr txBox="1">
            <a:spLocks/>
          </p:cNvSpPr>
          <p:nvPr/>
        </p:nvSpPr>
        <p:spPr bwMode="auto">
          <a:xfrm>
            <a:off x="35689" y="622050"/>
            <a:ext cx="8869017"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a:lstStyle>
          <a:p>
            <a:r>
              <a:rPr lang="fr-FR" altLang="en-US" sz="3600" kern="0" dirty="0">
                <a:solidFill>
                  <a:schemeClr val="tx1"/>
                </a:solidFill>
              </a:rPr>
              <a:t>HIT Issue Summaries – Issues Not Yet Prioritized</a:t>
            </a:r>
            <a:endParaRPr lang="en-GB" kern="0" dirty="0">
              <a:solidFill>
                <a:schemeClr val="tx1"/>
              </a:solidFill>
            </a:endParaRPr>
          </a:p>
        </p:txBody>
      </p:sp>
    </p:spTree>
    <p:extLst>
      <p:ext uri="{BB962C8B-B14F-4D97-AF65-F5344CB8AC3E}">
        <p14:creationId xmlns:p14="http://schemas.microsoft.com/office/powerpoint/2010/main" val="3786664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3" name="Rectangle 5"/>
          <p:cNvSpPr>
            <a:spLocks noGrp="1" noChangeArrowheads="1"/>
          </p:cNvSpPr>
          <p:nvPr>
            <p:ph type="title"/>
          </p:nvPr>
        </p:nvSpPr>
        <p:spPr>
          <a:xfrm>
            <a:off x="0" y="127000"/>
            <a:ext cx="8039100" cy="1016000"/>
          </a:xfrm>
        </p:spPr>
        <p:txBody>
          <a:bodyPr rIns="132080"/>
          <a:lstStyle/>
          <a:p>
            <a:pPr eaLnBrk="1" hangingPunct="1"/>
            <a:r>
              <a:rPr lang="fr-FR" altLang="en-US" sz="2800" dirty="0"/>
              <a:t>HCD iTC</a:t>
            </a:r>
            <a:br>
              <a:rPr lang="fr-FR" altLang="en-US" sz="2800" dirty="0"/>
            </a:br>
            <a:r>
              <a:rPr lang="fr-FR" altLang="en-US" sz="2800" dirty="0"/>
              <a:t>Issues Post-Version 1.0e – 2024 Priorities</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27000" y="1174750"/>
            <a:ext cx="9048423" cy="5393459"/>
          </a:xfrm>
        </p:spPr>
        <p:txBody>
          <a:bodyPr rIns="132080"/>
          <a:lstStyle/>
          <a:p>
            <a:pPr marL="0" indent="0" fontAlgn="ctr">
              <a:spcBef>
                <a:spcPts val="0"/>
              </a:spcBef>
              <a:spcAft>
                <a:spcPts val="600"/>
              </a:spcAft>
              <a:buNone/>
            </a:pPr>
            <a:r>
              <a:rPr lang="en-US" sz="1800" dirty="0"/>
              <a:t>The Roadmap for the issues that the HCD iTC will address in 2024, in priority order: </a:t>
            </a:r>
          </a:p>
          <a:p>
            <a:pPr marL="0" indent="0" fontAlgn="ctr">
              <a:spcBef>
                <a:spcPts val="0"/>
              </a:spcBef>
              <a:spcAft>
                <a:spcPts val="600"/>
              </a:spcAft>
              <a:buNone/>
            </a:pPr>
            <a:r>
              <a:rPr lang="en-US" sz="1800" dirty="0"/>
              <a:t>#1 Issue is CC:2022 Transition Policy – Ensuring the HCD cPP and HCD SD are compliant with CC:2022 by Dec 31, 2025 (CCDB deadline for certifications against prior CC version)</a:t>
            </a:r>
          </a:p>
          <a:p>
            <a:pPr marL="0" lvl="1" fontAlgn="ctr">
              <a:spcBef>
                <a:spcPts val="0"/>
              </a:spcBef>
              <a:spcAft>
                <a:spcPts val="600"/>
              </a:spcAft>
            </a:pPr>
            <a:r>
              <a:rPr lang="en-US" sz="1600" dirty="0"/>
              <a:t>Subgroup was formed and is actively working this issue</a:t>
            </a:r>
          </a:p>
          <a:p>
            <a:pPr marL="0" lvl="1" fontAlgn="ctr">
              <a:spcBef>
                <a:spcPts val="0"/>
              </a:spcBef>
              <a:spcAft>
                <a:spcPts val="600"/>
              </a:spcAft>
            </a:pPr>
            <a:r>
              <a:rPr lang="en-US" sz="1600" b="0" i="0" dirty="0">
                <a:solidFill>
                  <a:srgbClr val="000000"/>
                </a:solidFill>
                <a:effectLst/>
              </a:rPr>
              <a:t>Developed following list of items to review:</a:t>
            </a:r>
          </a:p>
          <a:p>
            <a:pPr marL="566928" lvl="1" fontAlgn="ctr">
              <a:spcBef>
                <a:spcPts val="0"/>
              </a:spcBef>
              <a:spcAft>
                <a:spcPts val="600"/>
              </a:spcAft>
            </a:pPr>
            <a:r>
              <a:rPr lang="en-US" sz="1500" b="0" i="0" dirty="0">
                <a:solidFill>
                  <a:srgbClr val="000000"/>
                </a:solidFill>
                <a:effectLst/>
              </a:rPr>
              <a:t>Determine which items in the CC:2022 Errata should be included in the HCD cPP and HCD and SD </a:t>
            </a:r>
          </a:p>
          <a:p>
            <a:pPr marL="566928" lvl="1" fontAlgn="ctr">
              <a:spcBef>
                <a:spcPts val="0"/>
              </a:spcBef>
              <a:spcAft>
                <a:spcPts val="600"/>
              </a:spcAft>
            </a:pPr>
            <a:r>
              <a:rPr lang="en-US" sz="1500" b="0" i="0" dirty="0">
                <a:solidFill>
                  <a:srgbClr val="000000"/>
                </a:solidFill>
                <a:effectLst/>
              </a:rPr>
              <a:t>Determine which new SFRs included in CC:2022 Part 2 should be included in the HCD cPP</a:t>
            </a:r>
            <a:r>
              <a:rPr lang="en-US" sz="1500" dirty="0">
                <a:solidFill>
                  <a:srgbClr val="000000"/>
                </a:solidFill>
              </a:rPr>
              <a:t> </a:t>
            </a:r>
            <a:r>
              <a:rPr lang="en-US" sz="1500" b="0" i="0" dirty="0">
                <a:solidFill>
                  <a:srgbClr val="000000"/>
                </a:solidFill>
                <a:effectLst/>
              </a:rPr>
              <a:t>and create the appropriate Assurance Activities in the HCD SD for these SFRs</a:t>
            </a:r>
          </a:p>
          <a:p>
            <a:pPr marL="566928" lvl="1" fontAlgn="ctr">
              <a:spcBef>
                <a:spcPts val="0"/>
              </a:spcBef>
              <a:spcAft>
                <a:spcPts val="600"/>
              </a:spcAft>
            </a:pPr>
            <a:r>
              <a:rPr lang="en-US" sz="1500" b="0" i="0" dirty="0">
                <a:solidFill>
                  <a:srgbClr val="000000"/>
                </a:solidFill>
                <a:effectLst/>
              </a:rPr>
              <a:t>Determine what changes to SFRs in CC:2022 Part 2 that have counterparts in the HCD cPP</a:t>
            </a:r>
            <a:r>
              <a:rPr lang="en-US" sz="1500" dirty="0">
                <a:solidFill>
                  <a:srgbClr val="000000"/>
                </a:solidFill>
              </a:rPr>
              <a:t> </a:t>
            </a:r>
            <a:r>
              <a:rPr lang="en-US" sz="1500" b="0" i="0" dirty="0">
                <a:solidFill>
                  <a:srgbClr val="000000"/>
                </a:solidFill>
                <a:effectLst/>
              </a:rPr>
              <a:t>should be made in the HCD cPP counterparts</a:t>
            </a:r>
          </a:p>
          <a:p>
            <a:pPr marL="566928" lvl="1" fontAlgn="ctr">
              <a:spcBef>
                <a:spcPts val="0"/>
              </a:spcBef>
              <a:spcAft>
                <a:spcPts val="600"/>
              </a:spcAft>
            </a:pPr>
            <a:r>
              <a:rPr lang="en-US" sz="1500" b="0" i="0" dirty="0">
                <a:solidFill>
                  <a:srgbClr val="000000"/>
                </a:solidFill>
                <a:effectLst/>
              </a:rPr>
              <a:t>Review CC:2022 Parts 3 -5 to determine if any content in these parts should be included in either the HCD cPP or HCD SD</a:t>
            </a:r>
          </a:p>
          <a:p>
            <a:pPr marL="566928" lvl="1" fontAlgn="ctr">
              <a:spcBef>
                <a:spcPts val="0"/>
              </a:spcBef>
              <a:spcAft>
                <a:spcPts val="600"/>
              </a:spcAft>
            </a:pPr>
            <a:r>
              <a:rPr lang="en-US" sz="1500" b="0" i="0" dirty="0">
                <a:solidFill>
                  <a:srgbClr val="000000"/>
                </a:solidFill>
                <a:effectLst/>
              </a:rPr>
              <a:t>Assuring that the HCD SD’s requirements for AVA_VAN are consistent with EUCC for AVA_VAN.1 – AVA_Van.3, which are the levels for “Substantial” assurance in the EUCC, is important</a:t>
            </a:r>
          </a:p>
          <a:p>
            <a:pPr marL="217678" fontAlgn="ctr">
              <a:spcBef>
                <a:spcPts val="0"/>
              </a:spcBef>
              <a:spcAft>
                <a:spcPts val="600"/>
              </a:spcAft>
            </a:pPr>
            <a:r>
              <a:rPr lang="en-US" sz="1800" dirty="0">
                <a:solidFill>
                  <a:srgbClr val="000000"/>
                </a:solidFill>
              </a:rPr>
              <a:t>Goal is to determine minimum changes needed</a:t>
            </a:r>
            <a:endParaRPr lang="en-US" sz="1800" dirty="0"/>
          </a:p>
          <a:p>
            <a:pPr marL="285750" indent="-285750" fontAlgn="ctr">
              <a:spcBef>
                <a:spcPts val="0"/>
              </a:spcBef>
              <a:spcAft>
                <a:spcPts val="600"/>
              </a:spcAft>
            </a:pPr>
            <a:endParaRPr lang="en-US" sz="1800" dirty="0"/>
          </a:p>
          <a:p>
            <a:pPr marL="285750" indent="-285750" fontAlgn="ctr">
              <a:spcBef>
                <a:spcPts val="0"/>
              </a:spcBef>
              <a:spcAft>
                <a:spcPts val="600"/>
              </a:spcAft>
            </a:pPr>
            <a:endParaRPr lang="en-US" sz="1800" dirty="0"/>
          </a:p>
        </p:txBody>
      </p:sp>
    </p:spTree>
    <p:extLst>
      <p:ext uri="{BB962C8B-B14F-4D97-AF65-F5344CB8AC3E}">
        <p14:creationId xmlns:p14="http://schemas.microsoft.com/office/powerpoint/2010/main" val="3491265881"/>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3" name="Rectangle 5"/>
          <p:cNvSpPr>
            <a:spLocks noGrp="1" noChangeArrowheads="1"/>
          </p:cNvSpPr>
          <p:nvPr>
            <p:ph type="title"/>
          </p:nvPr>
        </p:nvSpPr>
        <p:spPr>
          <a:xfrm>
            <a:off x="0" y="127000"/>
            <a:ext cx="8039100" cy="1016000"/>
          </a:xfrm>
        </p:spPr>
        <p:txBody>
          <a:bodyPr rIns="132080"/>
          <a:lstStyle/>
          <a:p>
            <a:pPr eaLnBrk="1" hangingPunct="1"/>
            <a:r>
              <a:rPr lang="fr-FR" altLang="en-US" sz="2800" dirty="0"/>
              <a:t>HCD iTC</a:t>
            </a:r>
            <a:br>
              <a:rPr lang="fr-FR" altLang="en-US" sz="2800" dirty="0"/>
            </a:br>
            <a:r>
              <a:rPr lang="fr-FR" altLang="en-US" sz="2800" dirty="0"/>
              <a:t>Issues Post-Version 1.0e – 2024 Priorities</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27000" y="1174750"/>
            <a:ext cx="9048423" cy="5393459"/>
          </a:xfrm>
        </p:spPr>
        <p:txBody>
          <a:bodyPr rIns="132080"/>
          <a:lstStyle/>
          <a:p>
            <a:pPr marL="0" indent="0" fontAlgn="ctr">
              <a:spcBef>
                <a:spcPts val="0"/>
              </a:spcBef>
              <a:spcAft>
                <a:spcPts val="600"/>
              </a:spcAft>
              <a:buNone/>
            </a:pPr>
            <a:r>
              <a:rPr lang="en-US" sz="1800" dirty="0"/>
              <a:t>The Roadmap for the remaining issues that the HCD iTC will address in 2024, in priority order from top to bottom are: </a:t>
            </a:r>
          </a:p>
          <a:p>
            <a:pPr marL="342900" fontAlgn="ctr">
              <a:spcBef>
                <a:spcPts val="0"/>
              </a:spcBef>
              <a:spcAft>
                <a:spcPts val="600"/>
              </a:spcAft>
              <a:buFont typeface="+mj-lt"/>
              <a:buAutoNum type="arabicPeriod"/>
            </a:pPr>
            <a:r>
              <a:rPr lang="en-US" sz="1800" dirty="0"/>
              <a:t>Syncing with Network Device cPP/SD v3.0</a:t>
            </a:r>
          </a:p>
          <a:p>
            <a:pPr marL="342900" fontAlgn="ctr">
              <a:spcBef>
                <a:spcPts val="0"/>
              </a:spcBef>
              <a:spcAft>
                <a:spcPts val="600"/>
              </a:spcAft>
              <a:buFont typeface="+mj-lt"/>
              <a:buAutoNum type="arabicPeriod"/>
            </a:pPr>
            <a:r>
              <a:rPr lang="en-US" sz="1800" dirty="0"/>
              <a:t>Syncing with the output from the CCDB Crypto Working Group – SFR Catalog planned for release by end of 2024</a:t>
            </a:r>
          </a:p>
          <a:p>
            <a:pPr marL="342900" fontAlgn="ctr">
              <a:spcBef>
                <a:spcPts val="0"/>
              </a:spcBef>
              <a:spcAft>
                <a:spcPts val="600"/>
              </a:spcAft>
              <a:buFont typeface="+mj-lt"/>
              <a:buAutoNum type="arabicPeriod"/>
            </a:pPr>
            <a:r>
              <a:rPr lang="en-US" sz="1800" dirty="0"/>
              <a:t>Implementing HIT Technical Decisions</a:t>
            </a:r>
          </a:p>
          <a:p>
            <a:pPr marL="342900" fontAlgn="ctr">
              <a:spcBef>
                <a:spcPts val="0"/>
              </a:spcBef>
              <a:spcAft>
                <a:spcPts val="600"/>
              </a:spcAft>
              <a:buFont typeface="+mj-lt"/>
              <a:buAutoNum type="arabicPeriod"/>
            </a:pPr>
            <a:r>
              <a:rPr lang="en-US" sz="1800" dirty="0"/>
              <a:t>Implementing AVA_VAN requirements to sync with EUCC</a:t>
            </a:r>
          </a:p>
          <a:p>
            <a:pPr marL="342900" fontAlgn="ctr">
              <a:spcBef>
                <a:spcPts val="0"/>
              </a:spcBef>
              <a:spcAft>
                <a:spcPts val="600"/>
              </a:spcAft>
              <a:buFont typeface="+mj-lt"/>
              <a:buAutoNum type="arabicPeriod"/>
            </a:pPr>
            <a:r>
              <a:rPr lang="en-US" sz="1800" dirty="0"/>
              <a:t>NIAP PQC Requirements (CNSA 2.0) – currently on hold by NIAP</a:t>
            </a:r>
          </a:p>
          <a:p>
            <a:pPr marL="342900" fontAlgn="ctr">
              <a:spcBef>
                <a:spcPts val="0"/>
              </a:spcBef>
              <a:spcAft>
                <a:spcPts val="600"/>
              </a:spcAft>
              <a:buFont typeface="+mj-lt"/>
              <a:buAutoNum type="arabicPeriod"/>
            </a:pPr>
            <a:r>
              <a:rPr lang="en-US" sz="1800" dirty="0"/>
              <a:t>Parking Lot Issues</a:t>
            </a:r>
          </a:p>
          <a:p>
            <a:pPr marL="342900" fontAlgn="ctr">
              <a:spcBef>
                <a:spcPts val="0"/>
              </a:spcBef>
              <a:spcAft>
                <a:spcPts val="600"/>
              </a:spcAft>
              <a:buFont typeface="+mj-lt"/>
              <a:buAutoNum type="arabicPeriod"/>
            </a:pPr>
            <a:r>
              <a:rPr lang="en-US" sz="1800" dirty="0"/>
              <a:t>Any New Issues</a:t>
            </a:r>
          </a:p>
          <a:p>
            <a:pPr marL="342900" fontAlgn="ctr">
              <a:spcBef>
                <a:spcPts val="0"/>
              </a:spcBef>
              <a:spcAft>
                <a:spcPts val="600"/>
              </a:spcAft>
              <a:buFont typeface="+mj-lt"/>
              <a:buAutoNum type="arabicPeriod"/>
            </a:pPr>
            <a:endParaRPr lang="en-US" sz="1800" dirty="0"/>
          </a:p>
          <a:p>
            <a:pPr marL="342900" fontAlgn="ctr">
              <a:spcBef>
                <a:spcPts val="0"/>
              </a:spcBef>
              <a:spcAft>
                <a:spcPts val="600"/>
              </a:spcAft>
              <a:buFont typeface="+mj-lt"/>
              <a:buAutoNum type="arabicPeriod"/>
            </a:pPr>
            <a:endParaRPr lang="en-US" sz="1800" dirty="0"/>
          </a:p>
          <a:p>
            <a:pPr marL="285750" indent="-285750" fontAlgn="ctr">
              <a:spcBef>
                <a:spcPts val="0"/>
              </a:spcBef>
              <a:spcAft>
                <a:spcPts val="600"/>
              </a:spcAft>
            </a:pPr>
            <a:endParaRPr lang="en-US" sz="1800" dirty="0"/>
          </a:p>
          <a:p>
            <a:pPr marL="285750" indent="-285750" fontAlgn="ctr">
              <a:spcBef>
                <a:spcPts val="0"/>
              </a:spcBef>
              <a:spcAft>
                <a:spcPts val="600"/>
              </a:spcAft>
            </a:pPr>
            <a:endParaRPr lang="en-US" sz="1800" dirty="0"/>
          </a:p>
        </p:txBody>
      </p:sp>
    </p:spTree>
    <p:extLst>
      <p:ext uri="{BB962C8B-B14F-4D97-AF65-F5344CB8AC3E}">
        <p14:creationId xmlns:p14="http://schemas.microsoft.com/office/powerpoint/2010/main" val="3817851093"/>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3" name="Rectangle 5"/>
          <p:cNvSpPr>
            <a:spLocks noGrp="1" noChangeArrowheads="1"/>
          </p:cNvSpPr>
          <p:nvPr>
            <p:ph type="title"/>
          </p:nvPr>
        </p:nvSpPr>
        <p:spPr>
          <a:xfrm>
            <a:off x="15240" y="127000"/>
            <a:ext cx="8039100" cy="1016000"/>
          </a:xfrm>
        </p:spPr>
        <p:txBody>
          <a:bodyPr rIns="132080"/>
          <a:lstStyle/>
          <a:p>
            <a:pPr eaLnBrk="1" hangingPunct="1"/>
            <a:r>
              <a:rPr lang="fr-FR" altLang="en-US" sz="2800" dirty="0"/>
              <a:t>HCD iTC</a:t>
            </a:r>
            <a:br>
              <a:rPr lang="fr-FR" altLang="en-US" sz="2800" dirty="0"/>
            </a:br>
            <a:r>
              <a:rPr lang="fr-FR" altLang="en-US" sz="2800" dirty="0"/>
              <a:t>Post-Version 1.0e Release Plan</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27000" y="1174750"/>
            <a:ext cx="9048423" cy="5393459"/>
          </a:xfrm>
        </p:spPr>
        <p:txBody>
          <a:bodyPr rIns="132080"/>
          <a:lstStyle/>
          <a:p>
            <a:pPr marL="0" indent="0" fontAlgn="ctr">
              <a:spcBef>
                <a:spcPts val="0"/>
              </a:spcBef>
              <a:spcAft>
                <a:spcPts val="600"/>
              </a:spcAft>
              <a:buNone/>
            </a:pPr>
            <a:r>
              <a:rPr lang="en-US" sz="1800" dirty="0"/>
              <a:t>Based on current information, as of now the HCD iTC is still planning two Post-Version 1.0e Releases: </a:t>
            </a:r>
          </a:p>
          <a:p>
            <a:pPr marL="285750" indent="-285750" fontAlgn="ctr">
              <a:spcBef>
                <a:spcPts val="0"/>
              </a:spcBef>
              <a:spcAft>
                <a:spcPts val="600"/>
              </a:spcAft>
            </a:pPr>
            <a:r>
              <a:rPr lang="en-US" sz="1800" dirty="0"/>
              <a:t>V2.0 – 2026:</a:t>
            </a:r>
          </a:p>
          <a:p>
            <a:pPr marL="635000" lvl="1" fontAlgn="ctr">
              <a:spcBef>
                <a:spcPts val="0"/>
              </a:spcBef>
              <a:spcAft>
                <a:spcPts val="600"/>
              </a:spcAft>
            </a:pPr>
            <a:r>
              <a:rPr lang="en-US" dirty="0"/>
              <a:t>Will contain the results from the CCDB Crypto WG’s SFR Catalog, Syncing with ND cPP/SD 3.0 and CC:2022 Compliant efforts</a:t>
            </a:r>
          </a:p>
          <a:p>
            <a:pPr marL="285750" fontAlgn="ctr">
              <a:spcBef>
                <a:spcPts val="0"/>
              </a:spcBef>
              <a:spcAft>
                <a:spcPts val="600"/>
              </a:spcAft>
            </a:pPr>
            <a:r>
              <a:rPr lang="en-US" sz="1800" dirty="0"/>
              <a:t>V3.0  - 2027 – 2028:</a:t>
            </a:r>
          </a:p>
          <a:p>
            <a:pPr marL="635000" lvl="1" fontAlgn="ctr">
              <a:spcBef>
                <a:spcPts val="0"/>
              </a:spcBef>
              <a:spcAft>
                <a:spcPts val="600"/>
              </a:spcAft>
            </a:pPr>
            <a:r>
              <a:rPr lang="en-US" dirty="0"/>
              <a:t>Will likely contain some CNSA 2.0 components and content from the other priorities</a:t>
            </a:r>
          </a:p>
          <a:p>
            <a:pPr marL="285750" indent="-285750" fontAlgn="ctr">
              <a:spcBef>
                <a:spcPts val="0"/>
              </a:spcBef>
              <a:spcAft>
                <a:spcPts val="600"/>
              </a:spcAft>
            </a:pPr>
            <a:endParaRPr lang="en-US" sz="1800" dirty="0"/>
          </a:p>
          <a:p>
            <a:pPr marL="342900" fontAlgn="ctr">
              <a:spcBef>
                <a:spcPts val="0"/>
              </a:spcBef>
              <a:spcAft>
                <a:spcPts val="600"/>
              </a:spcAft>
              <a:buFont typeface="+mj-lt"/>
              <a:buAutoNum type="arabicPeriod"/>
            </a:pPr>
            <a:endParaRPr lang="en-US" sz="1800" dirty="0"/>
          </a:p>
          <a:p>
            <a:pPr marL="285750" indent="-285750" fontAlgn="ctr">
              <a:spcBef>
                <a:spcPts val="0"/>
              </a:spcBef>
              <a:spcAft>
                <a:spcPts val="600"/>
              </a:spcAft>
            </a:pPr>
            <a:endParaRPr lang="en-US" sz="1800" dirty="0"/>
          </a:p>
          <a:p>
            <a:pPr marL="285750" indent="-285750" fontAlgn="ctr">
              <a:spcBef>
                <a:spcPts val="0"/>
              </a:spcBef>
              <a:spcAft>
                <a:spcPts val="600"/>
              </a:spcAft>
            </a:pPr>
            <a:endParaRPr lang="en-US" sz="1800" dirty="0"/>
          </a:p>
        </p:txBody>
      </p:sp>
    </p:spTree>
    <p:extLst>
      <p:ext uri="{BB962C8B-B14F-4D97-AF65-F5344CB8AC3E}">
        <p14:creationId xmlns:p14="http://schemas.microsoft.com/office/powerpoint/2010/main" val="2597493402"/>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fld id="{B2F7DAB9-0B94-40F2-BDA1-68D5AB33D864}" type="slidenum">
              <a:rPr lang="en-US" altLang="en-US" sz="1100" smtClean="0">
                <a:solidFill>
                  <a:srgbClr val="FFFFFF"/>
                </a:solidFill>
                <a:cs typeface="Arial" charset="0"/>
              </a:rPr>
              <a:pPr eaLnBrk="1" hangingPunct="1"/>
              <a:t>2</a:t>
            </a:fld>
            <a:endParaRPr lang="en-US" altLang="en-US" sz="1100" dirty="0">
              <a:solidFill>
                <a:srgbClr val="FFFFFF"/>
              </a:solidFill>
              <a:cs typeface="Arial" charset="0"/>
            </a:endParaRPr>
          </a:p>
        </p:txBody>
      </p:sp>
      <p:sp>
        <p:nvSpPr>
          <p:cNvPr id="7171"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dirty="0"/>
          </a:p>
        </p:txBody>
      </p:sp>
      <p:sp>
        <p:nvSpPr>
          <p:cNvPr id="7172"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r>
              <a:rPr lang="en-US" altLang="en-US" sz="1100" dirty="0">
                <a:solidFill>
                  <a:srgbClr val="FFFFFF"/>
                </a:solidFill>
                <a:cs typeface="Arial" charset="0"/>
              </a:rPr>
              <a:t>Copyright © 2024 The Printer Working Group. All rights reserved.</a:t>
            </a:r>
          </a:p>
        </p:txBody>
      </p:sp>
      <p:sp>
        <p:nvSpPr>
          <p:cNvPr id="7173"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dirty="0"/>
          </a:p>
        </p:txBody>
      </p:sp>
      <p:pic>
        <p:nvPicPr>
          <p:cNvPr id="717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7194" name="Rectangle 85"/>
          <p:cNvSpPr>
            <a:spLocks noGrp="1" noChangeArrowheads="1"/>
          </p:cNvSpPr>
          <p:nvPr>
            <p:ph type="title"/>
          </p:nvPr>
        </p:nvSpPr>
        <p:spPr/>
        <p:txBody>
          <a:bodyPr rIns="132080"/>
          <a:lstStyle/>
          <a:p>
            <a:pPr eaLnBrk="1" hangingPunct="1">
              <a:spcBef>
                <a:spcPts val="600"/>
              </a:spcBef>
            </a:pPr>
            <a:r>
              <a:rPr lang="en-US" altLang="en-US" dirty="0"/>
              <a:t>Agenda</a:t>
            </a:r>
          </a:p>
        </p:txBody>
      </p:sp>
      <p:sp>
        <p:nvSpPr>
          <p:cNvPr id="7195" name="Text Box 8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algn="ctr" eaLnBrk="1" hangingPunct="1"/>
            <a:fld id="{940EB118-3463-4089-8D6E-94C1677A253E}" type="slidenum">
              <a:rPr lang="en-US" altLang="en-US" sz="1100">
                <a:solidFill>
                  <a:srgbClr val="FFFFFF"/>
                </a:solidFill>
                <a:cs typeface="Arial" charset="0"/>
              </a:rPr>
              <a:pPr algn="ctr" eaLnBrk="1" hangingPunct="1"/>
              <a:t>2</a:t>
            </a:fld>
            <a:endParaRPr lang="en-US" altLang="en-US" sz="1100" dirty="0">
              <a:solidFill>
                <a:srgbClr val="FFFFFF"/>
              </a:solidFill>
              <a:cs typeface="Arial" charset="0"/>
            </a:endParaRPr>
          </a:p>
        </p:txBody>
      </p:sp>
      <p:graphicFrame>
        <p:nvGraphicFramePr>
          <p:cNvPr id="10" name="Group 5">
            <a:extLst>
              <a:ext uri="{FF2B5EF4-FFF2-40B4-BE49-F238E27FC236}">
                <a16:creationId xmlns:a16="http://schemas.microsoft.com/office/drawing/2014/main" id="{4D33DF09-946A-4D0D-A044-C9C714D9ED4C}"/>
              </a:ext>
            </a:extLst>
          </p:cNvPr>
          <p:cNvGraphicFramePr>
            <a:graphicFrameLocks noGrp="1"/>
          </p:cNvGraphicFramePr>
          <p:nvPr>
            <p:extLst>
              <p:ext uri="{D42A27DB-BD31-4B8C-83A1-F6EECF244321}">
                <p14:modId xmlns:p14="http://schemas.microsoft.com/office/powerpoint/2010/main" val="3886616320"/>
              </p:ext>
            </p:extLst>
          </p:nvPr>
        </p:nvGraphicFramePr>
        <p:xfrm>
          <a:off x="609600" y="2109148"/>
          <a:ext cx="7769225" cy="2321565"/>
        </p:xfrm>
        <a:graphic>
          <a:graphicData uri="http://schemas.openxmlformats.org/drawingml/2006/table">
            <a:tbl>
              <a:tblPr/>
              <a:tblGrid>
                <a:gridCol w="1978025">
                  <a:extLst>
                    <a:ext uri="{9D8B030D-6E8A-4147-A177-3AD203B41FA5}">
                      <a16:colId xmlns:a16="http://schemas.microsoft.com/office/drawing/2014/main" val="20000"/>
                    </a:ext>
                  </a:extLst>
                </a:gridCol>
                <a:gridCol w="5791200">
                  <a:extLst>
                    <a:ext uri="{9D8B030D-6E8A-4147-A177-3AD203B41FA5}">
                      <a16:colId xmlns:a16="http://schemas.microsoft.com/office/drawing/2014/main" val="20001"/>
                    </a:ext>
                  </a:extLst>
                </a:gridCol>
              </a:tblGrid>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When</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What</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10:00 – 10:05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Introductions, Agenda review</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10:05 – 10:30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Discuss status of HCD iTC, HIT and plans for future HCD cPP/HCD SD releases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10002"/>
                  </a:ext>
                </a:extLst>
              </a:tr>
              <a:tr h="494986">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10:30 – 10:35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Connectivity Standards Alliance</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87451804"/>
                  </a:ext>
                </a:extLst>
              </a:tr>
              <a:tr h="392113">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10:55 – 11:00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Wrap Up / Next Steps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277585390"/>
                  </a:ext>
                </a:extLst>
              </a:tr>
            </a:tbl>
          </a:graphicData>
        </a:graphic>
      </p:graphicFrame>
      <p:sp>
        <p:nvSpPr>
          <p:cNvPr id="2" name="TextBox 1">
            <a:extLst>
              <a:ext uri="{FF2B5EF4-FFF2-40B4-BE49-F238E27FC236}">
                <a16:creationId xmlns:a16="http://schemas.microsoft.com/office/drawing/2014/main" id="{2FAFCA83-9A30-A7FF-3364-368F6675B7B8}"/>
              </a:ext>
            </a:extLst>
          </p:cNvPr>
          <p:cNvSpPr txBox="1"/>
          <p:nvPr/>
        </p:nvSpPr>
        <p:spPr>
          <a:xfrm>
            <a:off x="609600" y="1524000"/>
            <a:ext cx="7556500" cy="369332"/>
          </a:xfrm>
          <a:prstGeom prst="rect">
            <a:avLst/>
          </a:prstGeom>
          <a:noFill/>
        </p:spPr>
        <p:txBody>
          <a:bodyPr wrap="square" rtlCol="0">
            <a:spAutoFit/>
          </a:bodyPr>
          <a:lstStyle/>
          <a:p>
            <a:r>
              <a:rPr lang="en-US" sz="1800" dirty="0">
                <a:solidFill>
                  <a:srgbClr val="FF0000"/>
                </a:solidFill>
                <a:latin typeface="+mn-lt"/>
              </a:rPr>
              <a:t>Please Note:  This PWG IDS Meeting is Being Recorded</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20</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0" y="127000"/>
            <a:ext cx="8039100" cy="1016000"/>
          </a:xfrm>
        </p:spPr>
        <p:txBody>
          <a:bodyPr rIns="132080"/>
          <a:lstStyle/>
          <a:p>
            <a:pPr eaLnBrk="1" hangingPunct="1"/>
            <a:r>
              <a:rPr lang="fr-FR" altLang="en-US" sz="3200" dirty="0"/>
              <a:t>HCD cPP/SD Content Post-Version 1.0</a:t>
            </a:r>
            <a:br>
              <a:rPr lang="fr-FR" altLang="en-US" sz="3200" dirty="0"/>
            </a:br>
            <a:r>
              <a:rPr lang="fr-FR" altLang="en-US" sz="3200" dirty="0"/>
              <a:t>Potential Specific V2.0 Content</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20</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2309" y="1092775"/>
            <a:ext cx="8845755" cy="5475434"/>
          </a:xfrm>
        </p:spPr>
        <p:txBody>
          <a:bodyPr rIns="132080"/>
          <a:lstStyle/>
          <a:p>
            <a:pPr fontAlgn="ctr">
              <a:spcBef>
                <a:spcPts val="0"/>
              </a:spcBef>
              <a:spcAft>
                <a:spcPts val="600"/>
              </a:spcAft>
            </a:pPr>
            <a:r>
              <a:rPr lang="en-US" sz="1600" dirty="0"/>
              <a:t>Updates for the relevant changes in CC:2022</a:t>
            </a:r>
          </a:p>
          <a:p>
            <a:pPr fontAlgn="ctr">
              <a:spcBef>
                <a:spcPts val="0"/>
              </a:spcBef>
              <a:spcAft>
                <a:spcPts val="600"/>
              </a:spcAft>
            </a:pPr>
            <a:r>
              <a:rPr lang="en-US" sz="1600" dirty="0"/>
              <a:t>Incorporate SFRs from the CCDB </a:t>
            </a:r>
            <a:r>
              <a:rPr lang="de-DE" sz="1600" dirty="0">
                <a:solidFill>
                  <a:srgbClr val="000000"/>
                </a:solidFill>
                <a:effectLst/>
                <a:ea typeface="Calibri" panose="020F0502020204030204" pitchFamily="34" charset="0"/>
                <a:cs typeface="Calibri" panose="020F0502020204030204" pitchFamily="34" charset="0"/>
              </a:rPr>
              <a:t>Specification of Functional Requirements for Cryptography once it is published and we get a transition plan</a:t>
            </a:r>
          </a:p>
          <a:p>
            <a:pPr fontAlgn="ctr">
              <a:spcBef>
                <a:spcPts val="0"/>
              </a:spcBef>
              <a:spcAft>
                <a:spcPts val="600"/>
              </a:spcAft>
            </a:pPr>
            <a:r>
              <a:rPr lang="en-US" sz="1600" dirty="0"/>
              <a:t>Update for the relevant changes in ND cPP v3.0e</a:t>
            </a:r>
          </a:p>
          <a:p>
            <a:pPr fontAlgn="ctr">
              <a:spcBef>
                <a:spcPts val="0"/>
              </a:spcBef>
              <a:spcAft>
                <a:spcPts val="600"/>
              </a:spcAft>
            </a:pPr>
            <a:r>
              <a:rPr lang="en-US" sz="1600" dirty="0"/>
              <a:t>Inclusion of support for TLS 1.3 and deprecation of TLS 1.1</a:t>
            </a:r>
          </a:p>
          <a:p>
            <a:pPr marL="731520" fontAlgn="ctr">
              <a:spcBef>
                <a:spcPts val="0"/>
              </a:spcBef>
              <a:spcAft>
                <a:spcPts val="600"/>
              </a:spcAft>
            </a:pPr>
            <a:r>
              <a:rPr lang="en-US" sz="1600" dirty="0"/>
              <a:t>Standardizing on ND 3.0 Implementation</a:t>
            </a:r>
          </a:p>
          <a:p>
            <a:pPr fontAlgn="ctr">
              <a:spcBef>
                <a:spcPts val="0"/>
              </a:spcBef>
              <a:spcAft>
                <a:spcPts val="600"/>
              </a:spcAft>
            </a:pPr>
            <a:r>
              <a:rPr lang="en-US" sz="1600" dirty="0"/>
              <a:t>Incorporate the NIAP Functional Package for SSH so can claim conformance to it</a:t>
            </a:r>
          </a:p>
          <a:p>
            <a:pPr fontAlgn="ctr">
              <a:spcBef>
                <a:spcPts val="0"/>
              </a:spcBef>
              <a:spcAft>
                <a:spcPts val="600"/>
              </a:spcAft>
            </a:pPr>
            <a:r>
              <a:rPr lang="en-US" sz="1600" dirty="0"/>
              <a:t>Inclusion of AVA_VAN to sync with EUCC</a:t>
            </a:r>
          </a:p>
          <a:p>
            <a:pPr fontAlgn="ctr">
              <a:spcBef>
                <a:spcPts val="0"/>
              </a:spcBef>
              <a:spcAft>
                <a:spcPts val="600"/>
              </a:spcAft>
            </a:pPr>
            <a:r>
              <a:rPr lang="en-US" sz="1600" dirty="0"/>
              <a:t>Incorporate Priority 1 and other HIT Issues into HCD cPP/SD versions </a:t>
            </a:r>
          </a:p>
          <a:p>
            <a:pPr fontAlgn="ctr">
              <a:spcBef>
                <a:spcPts val="0"/>
              </a:spcBef>
              <a:spcAft>
                <a:spcPts val="600"/>
              </a:spcAft>
            </a:pPr>
            <a:r>
              <a:rPr lang="en-US" sz="1600" dirty="0"/>
              <a:t>Changes due to requests from JISEC, ITSCC, NIAP, Canada and possible other Schemes due to on-going certifications against HCD cPP/SD v1.0e</a:t>
            </a:r>
          </a:p>
        </p:txBody>
      </p:sp>
    </p:spTree>
    <p:extLst>
      <p:ext uri="{BB962C8B-B14F-4D97-AF65-F5344CB8AC3E}">
        <p14:creationId xmlns:p14="http://schemas.microsoft.com/office/powerpoint/2010/main" val="519721061"/>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21</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3" name="Rectangle 5"/>
          <p:cNvSpPr>
            <a:spLocks noGrp="1" noChangeArrowheads="1"/>
          </p:cNvSpPr>
          <p:nvPr>
            <p:ph type="title"/>
          </p:nvPr>
        </p:nvSpPr>
        <p:spPr>
          <a:xfrm>
            <a:off x="0" y="127000"/>
            <a:ext cx="8166100" cy="1016000"/>
          </a:xfrm>
        </p:spPr>
        <p:txBody>
          <a:bodyPr rIns="132080"/>
          <a:lstStyle/>
          <a:p>
            <a:pPr eaLnBrk="1" hangingPunct="1"/>
            <a:r>
              <a:rPr lang="fr-FR" altLang="en-US" sz="2400" dirty="0"/>
              <a:t>HCD cPP/SD Content Post-Version 1.0</a:t>
            </a:r>
            <a:br>
              <a:rPr lang="fr-FR" altLang="en-US" sz="2400" dirty="0"/>
            </a:br>
            <a:r>
              <a:rPr lang="fr-FR" altLang="en-US" sz="2400" dirty="0"/>
              <a:t>Potential for Inclusion in V3.0 and Later Versions</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21</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2309" y="1092775"/>
            <a:ext cx="8845755" cy="5475434"/>
          </a:xfrm>
        </p:spPr>
        <p:txBody>
          <a:bodyPr rIns="132080"/>
          <a:lstStyle/>
          <a:p>
            <a:pPr fontAlgn="ctr">
              <a:spcBef>
                <a:spcPts val="0"/>
              </a:spcBef>
              <a:spcAft>
                <a:spcPts val="600"/>
              </a:spcAft>
            </a:pPr>
            <a:r>
              <a:rPr lang="en-US" sz="1800" dirty="0"/>
              <a:t>NTP</a:t>
            </a:r>
          </a:p>
          <a:p>
            <a:pPr fontAlgn="ctr">
              <a:spcBef>
                <a:spcPts val="0"/>
              </a:spcBef>
              <a:spcAft>
                <a:spcPts val="600"/>
              </a:spcAft>
            </a:pPr>
            <a:r>
              <a:rPr lang="en-US" sz="1800" dirty="0"/>
              <a:t>Full implementation of CNSA 2.0</a:t>
            </a:r>
          </a:p>
          <a:p>
            <a:pPr fontAlgn="ctr">
              <a:spcBef>
                <a:spcPts val="0"/>
              </a:spcBef>
              <a:spcAft>
                <a:spcPts val="600"/>
              </a:spcAft>
            </a:pPr>
            <a:r>
              <a:rPr lang="en-US" sz="1800" dirty="0"/>
              <a:t>Support for Cloud Printing</a:t>
            </a:r>
          </a:p>
          <a:p>
            <a:pPr fontAlgn="ctr">
              <a:spcBef>
                <a:spcPts val="0"/>
              </a:spcBef>
              <a:spcAft>
                <a:spcPts val="600"/>
              </a:spcAft>
            </a:pPr>
            <a:r>
              <a:rPr lang="en-US" sz="1800" dirty="0"/>
              <a:t>Incorporate NIAP Functional Package for X.509 when it becomes available</a:t>
            </a:r>
          </a:p>
          <a:p>
            <a:pPr fontAlgn="ctr">
              <a:spcBef>
                <a:spcPts val="0"/>
              </a:spcBef>
              <a:spcAft>
                <a:spcPts val="600"/>
              </a:spcAft>
            </a:pPr>
            <a:r>
              <a:rPr lang="en-US" sz="1800" dirty="0"/>
              <a:t>Support for post quantum and other new crypto algorithms</a:t>
            </a:r>
          </a:p>
          <a:p>
            <a:pPr fontAlgn="ctr">
              <a:spcBef>
                <a:spcPts val="0"/>
              </a:spcBef>
              <a:spcAft>
                <a:spcPts val="600"/>
              </a:spcAft>
            </a:pPr>
            <a:r>
              <a:rPr lang="en-US" sz="1800" dirty="0"/>
              <a:t>Any other new NIAP Packages</a:t>
            </a:r>
          </a:p>
          <a:p>
            <a:pPr fontAlgn="ctr">
              <a:spcBef>
                <a:spcPts val="0"/>
              </a:spcBef>
              <a:spcAft>
                <a:spcPts val="600"/>
              </a:spcAft>
            </a:pPr>
            <a:r>
              <a:rPr lang="en-US" sz="1800" dirty="0"/>
              <a:t>Updates due to changes from other ISO, FIPS or NIST Standards/Guidelines, and NIAP TDs</a:t>
            </a:r>
          </a:p>
          <a:p>
            <a:pPr fontAlgn="ctr">
              <a:spcBef>
                <a:spcPts val="0"/>
              </a:spcBef>
              <a:spcAft>
                <a:spcPts val="600"/>
              </a:spcAft>
            </a:pPr>
            <a:r>
              <a:rPr lang="en-US" sz="1800" dirty="0"/>
              <a:t>Updates to Address 3D printing and the Digital Thread to Additive Manufacturing</a:t>
            </a:r>
          </a:p>
          <a:p>
            <a:pPr fontAlgn="ctr">
              <a:spcBef>
                <a:spcPts val="0"/>
              </a:spcBef>
              <a:spcAft>
                <a:spcPts val="600"/>
              </a:spcAft>
            </a:pPr>
            <a:r>
              <a:rPr lang="en-US" sz="1800" dirty="0"/>
              <a:t>Support for Artificial Intelligence</a:t>
            </a:r>
          </a:p>
          <a:p>
            <a:pPr fontAlgn="ctr">
              <a:spcBef>
                <a:spcPts val="0"/>
              </a:spcBef>
              <a:spcAft>
                <a:spcPts val="600"/>
              </a:spcAft>
            </a:pPr>
            <a:r>
              <a:rPr lang="en-US" sz="1800" dirty="0"/>
              <a:t>Support for Wi-Fi</a:t>
            </a:r>
          </a:p>
          <a:p>
            <a:pPr fontAlgn="ctr">
              <a:spcBef>
                <a:spcPts val="0"/>
              </a:spcBef>
              <a:spcAft>
                <a:spcPts val="600"/>
              </a:spcAft>
            </a:pPr>
            <a:r>
              <a:rPr lang="en-US" sz="1800" dirty="0"/>
              <a:t>Any new CCDB Crypto WG or CCUF Crypto WG Packages or Specifications</a:t>
            </a:r>
          </a:p>
        </p:txBody>
      </p:sp>
    </p:spTree>
    <p:extLst>
      <p:ext uri="{BB962C8B-B14F-4D97-AF65-F5344CB8AC3E}">
        <p14:creationId xmlns:p14="http://schemas.microsoft.com/office/powerpoint/2010/main" val="1652412694"/>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22</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3" name="Rectangle 5"/>
          <p:cNvSpPr>
            <a:spLocks noGrp="1" noChangeArrowheads="1"/>
          </p:cNvSpPr>
          <p:nvPr>
            <p:ph type="title"/>
          </p:nvPr>
        </p:nvSpPr>
        <p:spPr>
          <a:xfrm>
            <a:off x="0" y="127000"/>
            <a:ext cx="8166100" cy="1016000"/>
          </a:xfrm>
        </p:spPr>
        <p:txBody>
          <a:bodyPr rIns="132080"/>
          <a:lstStyle/>
          <a:p>
            <a:pPr eaLnBrk="1" hangingPunct="1"/>
            <a:r>
              <a:rPr lang="fr-FR" altLang="en-US" sz="2400" dirty="0"/>
              <a:t>HCD cPP/SD Content Post-Version 1.0</a:t>
            </a:r>
            <a:br>
              <a:rPr lang="fr-FR" altLang="en-US" sz="2400" dirty="0"/>
            </a:br>
            <a:r>
              <a:rPr lang="fr-FR" altLang="en-US" sz="2400" dirty="0"/>
              <a:t>Potential for Inclusion in V3.0 and Later Versions</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22</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2309" y="1092775"/>
            <a:ext cx="8845755" cy="5475434"/>
          </a:xfrm>
        </p:spPr>
        <p:txBody>
          <a:bodyPr rIns="132080"/>
          <a:lstStyle/>
          <a:p>
            <a:pPr fontAlgn="ctr">
              <a:spcBef>
                <a:spcPts val="0"/>
              </a:spcBef>
              <a:spcAft>
                <a:spcPts val="600"/>
              </a:spcAft>
            </a:pPr>
            <a:r>
              <a:rPr lang="en-US" sz="2000" dirty="0"/>
              <a:t>Support for Security Information and Event Monitoring (SIEM) and related systems</a:t>
            </a:r>
          </a:p>
          <a:p>
            <a:pPr fontAlgn="ctr">
              <a:spcBef>
                <a:spcPts val="0"/>
              </a:spcBef>
              <a:spcAft>
                <a:spcPts val="600"/>
              </a:spcAft>
            </a:pPr>
            <a:r>
              <a:rPr lang="en-US" sz="2000" dirty="0"/>
              <a:t>Support for SNMPv3</a:t>
            </a:r>
          </a:p>
          <a:p>
            <a:pPr fontAlgn="ctr">
              <a:spcBef>
                <a:spcPts val="0"/>
              </a:spcBef>
              <a:spcAft>
                <a:spcPts val="600"/>
              </a:spcAft>
            </a:pPr>
            <a:r>
              <a:rPr lang="en-US" sz="2000" dirty="0"/>
              <a:t>Support for NFC</a:t>
            </a:r>
          </a:p>
          <a:p>
            <a:pPr fontAlgn="ctr">
              <a:spcBef>
                <a:spcPts val="0"/>
              </a:spcBef>
              <a:spcAft>
                <a:spcPts val="600"/>
              </a:spcAft>
            </a:pPr>
            <a:r>
              <a:rPr lang="en-US" sz="2000" dirty="0"/>
              <a:t>Updates based on new technologies, customer requests or government mandates</a:t>
            </a:r>
          </a:p>
          <a:p>
            <a:pPr fontAlgn="ctr">
              <a:spcBef>
                <a:spcPts val="0"/>
              </a:spcBef>
              <a:spcAft>
                <a:spcPts val="600"/>
              </a:spcAft>
            </a:pPr>
            <a:r>
              <a:rPr lang="en-US" sz="2000" dirty="0"/>
              <a:t>Syncing with Other iTCs such as DSC iTC and FDE iTC</a:t>
            </a:r>
          </a:p>
          <a:p>
            <a:pPr fontAlgn="ctr">
              <a:spcBef>
                <a:spcPts val="0"/>
              </a:spcBef>
              <a:spcAft>
                <a:spcPts val="600"/>
              </a:spcAft>
            </a:pPr>
            <a:r>
              <a:rPr lang="en-US" sz="2000" dirty="0"/>
              <a:t>Syncing with newer versions of ND cPP/SD</a:t>
            </a:r>
          </a:p>
        </p:txBody>
      </p:sp>
    </p:spTree>
    <p:extLst>
      <p:ext uri="{BB962C8B-B14F-4D97-AF65-F5344CB8AC3E}">
        <p14:creationId xmlns:p14="http://schemas.microsoft.com/office/powerpoint/2010/main" val="519288027"/>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fr-FR" sz="3200" dirty="0"/>
              <a:t>HCD iTC Status</a:t>
            </a:r>
            <a:br>
              <a:rPr lang="fr-FR" sz="3200" dirty="0"/>
            </a:br>
            <a:r>
              <a:rPr lang="fr-FR" sz="3200" dirty="0"/>
              <a:t>Key Next Steps</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057" y="1143000"/>
            <a:ext cx="8915031" cy="5257800"/>
          </a:xfrm>
        </p:spPr>
        <p:txBody>
          <a:bodyPr rIns="132080"/>
          <a:lstStyle/>
          <a:p>
            <a:pPr marL="511175" lvl="1" indent="-344488">
              <a:spcAft>
                <a:spcPts val="600"/>
              </a:spcAft>
            </a:pPr>
            <a:r>
              <a:rPr lang="en-US" sz="2000" dirty="0"/>
              <a:t>Continue HIT activities for maintaining HCD cPP/SD v1.0e and issue the necessary TDs/TRs and Errata to address all documented RfIs</a:t>
            </a:r>
          </a:p>
          <a:p>
            <a:pPr marL="511175" lvl="1" indent="-344488">
              <a:spcAft>
                <a:spcPts val="600"/>
              </a:spcAft>
            </a:pPr>
            <a:r>
              <a:rPr lang="en-US" sz="2000" dirty="0"/>
              <a:t>Complete HCD cPP/SD v1.0e certification by Canadian Scheme</a:t>
            </a:r>
          </a:p>
          <a:p>
            <a:pPr marL="911225" lvl="2" indent="-344488">
              <a:spcAft>
                <a:spcPts val="600"/>
              </a:spcAft>
            </a:pPr>
            <a:r>
              <a:rPr lang="en-US" sz="2000" dirty="0"/>
              <a:t>Current plan is to be done sometime in Sep 2024</a:t>
            </a:r>
          </a:p>
          <a:p>
            <a:pPr marL="911225" lvl="2" indent="-344488">
              <a:spcAft>
                <a:spcPts val="600"/>
              </a:spcAft>
            </a:pPr>
            <a:r>
              <a:rPr lang="en-US" sz="2000" dirty="0"/>
              <a:t>Will also include certification of HCD cPP v1.0e</a:t>
            </a:r>
          </a:p>
          <a:p>
            <a:pPr marL="511175" lvl="1" indent="-344488">
              <a:spcAft>
                <a:spcPts val="600"/>
              </a:spcAft>
            </a:pPr>
            <a:r>
              <a:rPr lang="en-US" sz="2000" dirty="0"/>
              <a:t>Fully engage the HCD iTC to work on HCD cPP v2.0 and HCD SD v2.0</a:t>
            </a:r>
          </a:p>
          <a:p>
            <a:pPr marL="511175" lvl="1" indent="-344488">
              <a:spcAft>
                <a:spcPts val="600"/>
              </a:spcAft>
            </a:pPr>
            <a:r>
              <a:rPr lang="en-US" sz="2000" dirty="0"/>
              <a:t>Start planning for HCD cPP/SD v3.0 and beyond</a:t>
            </a:r>
          </a:p>
        </p:txBody>
      </p:sp>
    </p:spTree>
    <p:extLst>
      <p:ext uri="{BB962C8B-B14F-4D97-AF65-F5344CB8AC3E}">
        <p14:creationId xmlns:p14="http://schemas.microsoft.com/office/powerpoint/2010/main" val="3889863773"/>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24</a:t>
            </a:fld>
            <a:endParaRPr lang="en-US" altLang="en-US" sz="1100" dirty="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2024 The Printer Working Group. All rights reserved.</a:t>
            </a:r>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24</a:t>
            </a:fld>
            <a:endParaRPr lang="en-US" altLang="en-US" sz="1100" dirty="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457200" y="2958193"/>
            <a:ext cx="7467600" cy="609600"/>
          </a:xfrm>
        </p:spPr>
        <p:txBody>
          <a:bodyPr>
            <a:noAutofit/>
          </a:bodyPr>
          <a:lstStyle/>
          <a:p>
            <a:pPr marL="1617980" marR="638175" indent="0" algn="ctr">
              <a:lnSpc>
                <a:spcPct val="91000"/>
              </a:lnSpc>
              <a:spcBef>
                <a:spcPts val="0"/>
              </a:spcBef>
              <a:spcAft>
                <a:spcPts val="520"/>
              </a:spcAft>
              <a:buNone/>
            </a:pPr>
            <a:r>
              <a:rPr lang="en-US" sz="2400" b="1" kern="100" dirty="0">
                <a:solidFill>
                  <a:srgbClr val="000000"/>
                </a:solidFill>
                <a:effectLst/>
                <a:latin typeface="Verdana" panose="020B0604030504040204" pitchFamily="34" charset="0"/>
                <a:ea typeface="Verdana" panose="020B0604030504040204" pitchFamily="34" charset="0"/>
                <a:cs typeface="Biome" panose="020B0502040204020203" pitchFamily="34" charset="0"/>
              </a:rPr>
              <a:t>CONNECTIVITY</a:t>
            </a:r>
            <a:r>
              <a:rPr lang="en-US" sz="2400" b="1" kern="100" dirty="0">
                <a:solidFill>
                  <a:srgbClr val="000000"/>
                </a:solidFill>
                <a:latin typeface="Verdana" panose="020B0604030504040204" pitchFamily="34" charset="0"/>
                <a:ea typeface="Verdana" panose="020B0604030504040204" pitchFamily="34" charset="0"/>
                <a:cs typeface="Biome" panose="020B0502040204020203" pitchFamily="34" charset="0"/>
              </a:rPr>
              <a:t> </a:t>
            </a:r>
            <a:r>
              <a:rPr lang="en-US" sz="2400" b="1" kern="100" dirty="0">
                <a:solidFill>
                  <a:srgbClr val="000000"/>
                </a:solidFill>
                <a:effectLst/>
                <a:latin typeface="Verdana" panose="020B0604030504040204" pitchFamily="34" charset="0"/>
                <a:ea typeface="Verdana" panose="020B0604030504040204" pitchFamily="34" charset="0"/>
                <a:cs typeface="Biome" panose="020B0502040204020203" pitchFamily="34" charset="0"/>
              </a:rPr>
              <a:t>STANDARDS ALLIANCE (CSA)</a:t>
            </a:r>
            <a:br>
              <a:rPr lang="en-US" sz="2000" dirty="0">
                <a:latin typeface="Verdana" panose="020B0604030504040204" pitchFamily="34" charset="0"/>
                <a:ea typeface="Verdana" panose="020B0604030504040204" pitchFamily="34" charset="0"/>
              </a:rPr>
            </a:br>
            <a:endParaRPr kumimoji="0" lang="en-US" altLang="en-US" sz="2000" b="1"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ヒラギノ角ゴ ProN W3" charset="0"/>
              <a:sym typeface="Verdana" charset="0"/>
            </a:endParaRPr>
          </a:p>
        </p:txBody>
      </p:sp>
    </p:spTree>
    <p:extLst>
      <p:ext uri="{BB962C8B-B14F-4D97-AF65-F5344CB8AC3E}">
        <p14:creationId xmlns:p14="http://schemas.microsoft.com/office/powerpoint/2010/main" val="1961789946"/>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3200" dirty="0"/>
              <a:t>Connectivity Standards Alliance</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127000" y="1225684"/>
            <a:ext cx="8851630" cy="535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fontScale="92500" lnSpcReduction="20000"/>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40640" indent="0">
              <a:lnSpc>
                <a:spcPct val="110000"/>
              </a:lnSpc>
              <a:spcBef>
                <a:spcPts val="0"/>
              </a:spcBef>
              <a:spcAft>
                <a:spcPts val="600"/>
              </a:spcAft>
              <a:buFont typeface="Verdana" pitchFamily="34" charset="0"/>
              <a:buNone/>
            </a:pPr>
            <a:r>
              <a:rPr lang="en-US" sz="1800" b="0" i="0" dirty="0">
                <a:solidFill>
                  <a:srgbClr val="404040"/>
                </a:solidFill>
                <a:effectLst/>
                <a:highlight>
                  <a:srgbClr val="FFFFFF"/>
                </a:highlight>
              </a:rPr>
              <a:t>Mission: Ignite creativity and collaboration in the Internet of Things, by developing, evolving, and promoting universal open standards that enable all objects to securely connect and interact. We believe all objects can work together to enhance the way we live, work, and play</a:t>
            </a:r>
          </a:p>
          <a:p>
            <a:pPr marL="40640" indent="0">
              <a:lnSpc>
                <a:spcPct val="110000"/>
              </a:lnSpc>
              <a:spcBef>
                <a:spcPts val="0"/>
              </a:spcBef>
              <a:spcAft>
                <a:spcPts val="600"/>
              </a:spcAft>
              <a:buFont typeface="Verdana" pitchFamily="34" charset="0"/>
              <a:buNone/>
            </a:pPr>
            <a:r>
              <a:rPr lang="en-US" sz="1800" kern="0" dirty="0">
                <a:solidFill>
                  <a:srgbClr val="404040"/>
                </a:solidFill>
                <a:highlight>
                  <a:srgbClr val="FFFFFF"/>
                </a:highlight>
              </a:rPr>
              <a:t>Key Offerings:</a:t>
            </a:r>
          </a:p>
          <a:p>
            <a:pPr>
              <a:lnSpc>
                <a:spcPct val="110000"/>
              </a:lnSpc>
              <a:spcBef>
                <a:spcPts val="0"/>
              </a:spcBef>
              <a:spcAft>
                <a:spcPts val="1200"/>
              </a:spcAft>
            </a:pPr>
            <a:r>
              <a:rPr lang="en-US" sz="1800" b="1" i="0" dirty="0">
                <a:solidFill>
                  <a:srgbClr val="FFFFFF"/>
                </a:solidFill>
                <a:effectLst/>
                <a:highlight>
                  <a:srgbClr val="051339"/>
                </a:highlight>
              </a:rPr>
              <a:t>Develop - </a:t>
            </a:r>
            <a:r>
              <a:rPr lang="en-US" sz="1800" i="0" dirty="0">
                <a:solidFill>
                  <a:srgbClr val="FFFFFF"/>
                </a:solidFill>
                <a:effectLst/>
                <a:highlight>
                  <a:srgbClr val="051339"/>
                </a:highlight>
              </a:rPr>
              <a:t>C</a:t>
            </a:r>
            <a:r>
              <a:rPr lang="en-US" sz="1800" i="0" dirty="0">
                <a:solidFill>
                  <a:srgbClr val="F3F0E8"/>
                </a:solidFill>
                <a:effectLst/>
                <a:highlight>
                  <a:srgbClr val="051339"/>
                </a:highlight>
              </a:rPr>
              <a:t>reate, evolve and manage IoT technology standards through a well-established, collaborative process. We empower companies with practical, usable assets and tools to ease and accelerate development, freeing them to focus on new areas of IoT innovation</a:t>
            </a:r>
          </a:p>
          <a:p>
            <a:pPr marL="388938" lvl="1" indent="0">
              <a:lnSpc>
                <a:spcPct val="110000"/>
              </a:lnSpc>
              <a:spcBef>
                <a:spcPts val="0"/>
              </a:spcBef>
              <a:spcAft>
                <a:spcPts val="1200"/>
              </a:spcAft>
              <a:buNone/>
            </a:pPr>
            <a:r>
              <a:rPr lang="en-US" sz="1900" b="1" i="0" dirty="0">
                <a:solidFill>
                  <a:srgbClr val="404040"/>
                </a:solidFill>
                <a:effectLst/>
                <a:highlight>
                  <a:srgbClr val="F9F8F7"/>
                </a:highlight>
              </a:rPr>
              <a:t>Certify - </a:t>
            </a:r>
            <a:r>
              <a:rPr lang="en-US" sz="1900" b="0" i="0" dirty="0">
                <a:solidFill>
                  <a:srgbClr val="404040"/>
                </a:solidFill>
                <a:effectLst/>
                <a:highlight>
                  <a:srgbClr val="F9F8F7"/>
                </a:highlight>
              </a:rPr>
              <a:t>Our strong certification programs help Members avoid unnecessary development cycles, ensure compliance and validate interoperability. Certification and our stamp of approval tells the world they can buy and use certified products and platforms with confidence</a:t>
            </a:r>
          </a:p>
          <a:p>
            <a:pPr algn="l">
              <a:lnSpc>
                <a:spcPct val="110000"/>
              </a:lnSpc>
              <a:spcBef>
                <a:spcPts val="0"/>
              </a:spcBef>
              <a:spcAft>
                <a:spcPts val="600"/>
              </a:spcAft>
            </a:pPr>
            <a:r>
              <a:rPr lang="en-US" sz="1800" b="1" i="0" dirty="0">
                <a:solidFill>
                  <a:srgbClr val="FFFFFF"/>
                </a:solidFill>
                <a:effectLst/>
                <a:highlight>
                  <a:srgbClr val="2158F3"/>
                </a:highlight>
              </a:rPr>
              <a:t>Promote</a:t>
            </a:r>
          </a:p>
          <a:p>
            <a:pPr algn="l">
              <a:lnSpc>
                <a:spcPct val="110000"/>
              </a:lnSpc>
              <a:spcBef>
                <a:spcPts val="0"/>
              </a:spcBef>
              <a:spcAft>
                <a:spcPts val="600"/>
              </a:spcAft>
            </a:pPr>
            <a:r>
              <a:rPr lang="en-US" sz="1800" b="0" i="0" dirty="0">
                <a:solidFill>
                  <a:srgbClr val="F3F0E8"/>
                </a:solidFill>
                <a:effectLst/>
                <a:highlight>
                  <a:srgbClr val="2158F3"/>
                </a:highlight>
              </a:rPr>
              <a:t>We are allies for a connected future. Our membership, spanning the global and the IoT value chain, actively seeks to promote the benefits of global, open standards, the value of the IoT to customers and consumers and to break down the barriers to broad access and adoption of IoT technologies and solutions.</a:t>
            </a:r>
            <a:endParaRPr lang="en-US" sz="1800" b="1" i="0" dirty="0">
              <a:solidFill>
                <a:srgbClr val="F3F0E8"/>
              </a:solidFill>
              <a:effectLst/>
              <a:highlight>
                <a:srgbClr val="051339"/>
              </a:highlight>
            </a:endParaRPr>
          </a:p>
        </p:txBody>
      </p:sp>
    </p:spTree>
    <p:extLst>
      <p:ext uri="{BB962C8B-B14F-4D97-AF65-F5344CB8AC3E}">
        <p14:creationId xmlns:p14="http://schemas.microsoft.com/office/powerpoint/2010/main" val="3684960341"/>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3200" dirty="0"/>
              <a:t>Connectivity Standards Alliance</a:t>
            </a:r>
            <a:br>
              <a:rPr lang="en-US" sz="3200" dirty="0"/>
            </a:br>
            <a:r>
              <a:rPr lang="en-US" sz="3200" dirty="0"/>
              <a:t>Certification Process</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20114" y="1143000"/>
            <a:ext cx="8851630" cy="535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a:buFont typeface="+mj-lt"/>
              <a:buAutoNum type="arabicPeriod"/>
            </a:pPr>
            <a:r>
              <a:rPr lang="en-US" sz="1600" dirty="0"/>
              <a:t>Become a member of the CSA - </a:t>
            </a:r>
            <a:r>
              <a:rPr lang="en-US" sz="1600" b="0" i="0" dirty="0">
                <a:solidFill>
                  <a:srgbClr val="404040"/>
                </a:solidFill>
                <a:effectLst/>
                <a:highlight>
                  <a:srgbClr val="FFFFFF"/>
                </a:highlight>
              </a:rPr>
              <a:t>Read </a:t>
            </a:r>
            <a:r>
              <a:rPr lang="en-US" sz="1600" b="0" i="0" u="sng" strike="noStrike" dirty="0">
                <a:solidFill>
                  <a:srgbClr val="051339"/>
                </a:solidFill>
                <a:effectLst/>
                <a:highlight>
                  <a:srgbClr val="FFFFFF"/>
                </a:highlight>
                <a:hlinkClick r:id="rId4"/>
              </a:rPr>
              <a:t>Connectivity Standards Alliance Policies and Governing Documents</a:t>
            </a:r>
            <a:r>
              <a:rPr lang="en-US" sz="1600" b="0" i="0" dirty="0">
                <a:solidFill>
                  <a:srgbClr val="404040"/>
                </a:solidFill>
                <a:effectLst/>
                <a:highlight>
                  <a:srgbClr val="FFFFFF"/>
                </a:highlight>
              </a:rPr>
              <a:t> and </a:t>
            </a:r>
            <a:r>
              <a:rPr lang="en-US" sz="1600" b="0" i="0" u="sng" strike="noStrike" dirty="0">
                <a:solidFill>
                  <a:srgbClr val="051339"/>
                </a:solidFill>
                <a:effectLst/>
                <a:highlight>
                  <a:srgbClr val="FFFFFF"/>
                </a:highlight>
                <a:hlinkClick r:id="rId5"/>
              </a:rPr>
              <a:t>become a member</a:t>
            </a:r>
            <a:endParaRPr lang="en-US" sz="1600" dirty="0"/>
          </a:p>
          <a:p>
            <a:pPr>
              <a:buFont typeface="+mj-lt"/>
              <a:buAutoNum type="arabicPeriod"/>
            </a:pPr>
            <a:r>
              <a:rPr lang="en-US" sz="1600" b="1" i="0" dirty="0">
                <a:solidFill>
                  <a:srgbClr val="404040"/>
                </a:solidFill>
                <a:effectLst/>
              </a:rPr>
              <a:t>Request a Manufacturer ID / Vendor ID - </a:t>
            </a:r>
            <a:r>
              <a:rPr lang="en-US" sz="1600" b="0" i="0" u="sng" strike="noStrike" dirty="0">
                <a:solidFill>
                  <a:srgbClr val="051339"/>
                </a:solidFill>
                <a:effectLst/>
                <a:highlight>
                  <a:srgbClr val="FFFFFF"/>
                </a:highlight>
                <a:hlinkClick r:id="rId6"/>
              </a:rPr>
              <a:t>Contact the Alliance Certification Team</a:t>
            </a:r>
            <a:r>
              <a:rPr lang="en-US" sz="1600" b="0" i="0" dirty="0">
                <a:solidFill>
                  <a:srgbClr val="404040"/>
                </a:solidFill>
                <a:effectLst/>
                <a:highlight>
                  <a:srgbClr val="FFFFFF"/>
                </a:highlight>
              </a:rPr>
              <a:t> to reserve your Manufacturer ID or Vendor ID.</a:t>
            </a:r>
            <a:endParaRPr lang="en-US" sz="1600" b="1" i="0" dirty="0">
              <a:solidFill>
                <a:srgbClr val="404040"/>
              </a:solidFill>
              <a:effectLst/>
            </a:endParaRPr>
          </a:p>
          <a:p>
            <a:pPr>
              <a:buFont typeface="+mj-lt"/>
              <a:buAutoNum type="arabicPeriod"/>
            </a:pPr>
            <a:r>
              <a:rPr lang="en-US" sz="1600" b="1" i="0" dirty="0">
                <a:solidFill>
                  <a:srgbClr val="404040"/>
                </a:solidFill>
                <a:effectLst/>
              </a:rPr>
              <a:t>Select a Compliant Platform or Network Transport</a:t>
            </a:r>
          </a:p>
          <a:p>
            <a:pPr>
              <a:buFont typeface="+mj-lt"/>
              <a:buAutoNum type="arabicPeriod"/>
            </a:pPr>
            <a:r>
              <a:rPr lang="en-US" sz="1600" b="1" i="0" dirty="0">
                <a:solidFill>
                  <a:srgbClr val="404040"/>
                </a:solidFill>
                <a:effectLst/>
              </a:rPr>
              <a:t>Choose a Testing Provider - </a:t>
            </a:r>
            <a:r>
              <a:rPr lang="en-US" sz="1600" b="0" i="0" dirty="0">
                <a:solidFill>
                  <a:srgbClr val="404040"/>
                </a:solidFill>
                <a:effectLst/>
                <a:highlight>
                  <a:srgbClr val="FFFFFF"/>
                </a:highlight>
              </a:rPr>
              <a:t>Select from Connectivity Standards Alliance authorized </a:t>
            </a:r>
            <a:r>
              <a:rPr lang="en-US" sz="1600" b="0" i="0" u="none" strike="noStrike" dirty="0">
                <a:solidFill>
                  <a:srgbClr val="051339"/>
                </a:solidFill>
                <a:effectLst/>
                <a:highlight>
                  <a:srgbClr val="FFFFFF"/>
                </a:highlight>
                <a:hlinkClick r:id="rId7"/>
              </a:rPr>
              <a:t>Test Providers</a:t>
            </a:r>
            <a:r>
              <a:rPr lang="en-US" sz="1600" b="0" i="0" u="sng" dirty="0">
                <a:solidFill>
                  <a:srgbClr val="404040"/>
                </a:solidFill>
                <a:effectLst/>
                <a:highlight>
                  <a:srgbClr val="FFFFFF"/>
                </a:highlight>
              </a:rPr>
              <a:t> </a:t>
            </a:r>
            <a:r>
              <a:rPr lang="en-US" sz="1600" b="0" i="0" dirty="0">
                <a:solidFill>
                  <a:srgbClr val="404040"/>
                </a:solidFill>
                <a:effectLst/>
                <a:highlight>
                  <a:srgbClr val="FFFFFF"/>
                </a:highlight>
              </a:rPr>
              <a:t>at locations all around the world</a:t>
            </a:r>
            <a:endParaRPr lang="en-US" sz="1600" b="1" i="0" dirty="0">
              <a:solidFill>
                <a:srgbClr val="404040"/>
              </a:solidFill>
              <a:effectLst/>
            </a:endParaRPr>
          </a:p>
          <a:p>
            <a:pPr>
              <a:buFont typeface="+mj-lt"/>
              <a:buAutoNum type="arabicPeriod"/>
            </a:pPr>
            <a:r>
              <a:rPr lang="en-US" sz="1600" b="1" i="0" dirty="0">
                <a:solidFill>
                  <a:srgbClr val="404040"/>
                </a:solidFill>
                <a:effectLst/>
              </a:rPr>
              <a:t>Send Product to be Tested -</a:t>
            </a:r>
            <a:r>
              <a:rPr lang="en-US" sz="1600" b="0" i="0" dirty="0">
                <a:solidFill>
                  <a:srgbClr val="404040"/>
                </a:solidFill>
                <a:effectLst/>
                <a:highlight>
                  <a:srgbClr val="FFFFFF"/>
                </a:highlight>
              </a:rPr>
              <a:t>After scheduling testing with an Authorized </a:t>
            </a:r>
            <a:r>
              <a:rPr lang="en-US" sz="1600" b="0" i="0" u="sng" strike="noStrike" dirty="0">
                <a:solidFill>
                  <a:srgbClr val="051339"/>
                </a:solidFill>
                <a:effectLst/>
                <a:highlight>
                  <a:srgbClr val="FFFFFF"/>
                </a:highlight>
                <a:hlinkClick r:id="rId7"/>
              </a:rPr>
              <a:t>Test Provider</a:t>
            </a:r>
            <a:r>
              <a:rPr lang="en-US" sz="1600" b="0" i="0" dirty="0">
                <a:solidFill>
                  <a:srgbClr val="404040"/>
                </a:solidFill>
                <a:effectLst/>
                <a:highlight>
                  <a:srgbClr val="FFFFFF"/>
                </a:highlight>
              </a:rPr>
              <a:t>, the facility will make arrangements for testing samples and </a:t>
            </a:r>
            <a:r>
              <a:rPr lang="en-US" sz="1600" b="0" i="0" u="sng" strike="noStrike" dirty="0">
                <a:solidFill>
                  <a:srgbClr val="051339"/>
                </a:solidFill>
                <a:effectLst/>
                <a:highlight>
                  <a:srgbClr val="FFFFFF"/>
                </a:highlight>
                <a:hlinkClick r:id="rId8"/>
              </a:rPr>
              <a:t>Protocol Implementation Conformance Statement (PICS)</a:t>
            </a:r>
            <a:r>
              <a:rPr lang="en-US" sz="1600" b="0" i="0" dirty="0">
                <a:solidFill>
                  <a:srgbClr val="404040"/>
                </a:solidFill>
                <a:effectLst/>
                <a:highlight>
                  <a:srgbClr val="FFFFFF"/>
                </a:highlight>
              </a:rPr>
              <a:t> documents to be submitted. Test Provider will issue a final report to the Connectivity Standards Alliance when testing is successfully completed</a:t>
            </a:r>
            <a:endParaRPr lang="en-US" sz="1600" b="1" i="0" dirty="0">
              <a:solidFill>
                <a:srgbClr val="404040"/>
              </a:solidFill>
              <a:effectLst/>
            </a:endParaRPr>
          </a:p>
          <a:p>
            <a:pPr>
              <a:buFont typeface="+mj-lt"/>
              <a:buAutoNum type="arabicPeriod"/>
            </a:pPr>
            <a:r>
              <a:rPr lang="en-US" sz="1600" b="1" i="0" dirty="0">
                <a:solidFill>
                  <a:srgbClr val="404040"/>
                </a:solidFill>
                <a:effectLst/>
              </a:rPr>
              <a:t>Submit Certification Application - </a:t>
            </a:r>
            <a:r>
              <a:rPr lang="en-US" sz="1600" b="0" i="0" dirty="0">
                <a:solidFill>
                  <a:srgbClr val="404040"/>
                </a:solidFill>
                <a:effectLst/>
                <a:highlight>
                  <a:srgbClr val="FFFFFF"/>
                </a:highlight>
              </a:rPr>
              <a:t>Complete and submit an application for certification in the Connectivity Standards Alliance Certification Tool. Instructions for requesting a Certification Tool account and creating/submitting applications can be found in the </a:t>
            </a:r>
            <a:r>
              <a:rPr lang="en-US" sz="1600" b="0" i="0" u="sng" strike="noStrike" dirty="0">
                <a:solidFill>
                  <a:srgbClr val="000000"/>
                </a:solidFill>
                <a:effectLst/>
                <a:highlight>
                  <a:srgbClr val="FFFFFF"/>
                </a:highlight>
                <a:hlinkClick r:id="rId9"/>
              </a:rPr>
              <a:t>Connectivity Standards Alliance Members Area</a:t>
            </a:r>
            <a:endParaRPr lang="en-US" sz="1600" b="1" i="0" dirty="0">
              <a:solidFill>
                <a:srgbClr val="404040"/>
              </a:solidFill>
              <a:effectLst/>
            </a:endParaRPr>
          </a:p>
        </p:txBody>
      </p:sp>
    </p:spTree>
    <p:extLst>
      <p:ext uri="{BB962C8B-B14F-4D97-AF65-F5344CB8AC3E}">
        <p14:creationId xmlns:p14="http://schemas.microsoft.com/office/powerpoint/2010/main" val="3719911732"/>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3200" dirty="0"/>
              <a:t>Connectivity Standards Alliance</a:t>
            </a:r>
            <a:br>
              <a:rPr lang="en-US" sz="3200" dirty="0"/>
            </a:br>
            <a:r>
              <a:rPr lang="en-US" sz="3200" dirty="0"/>
              <a:t>Certification Process</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20114" y="1143000"/>
            <a:ext cx="8851630" cy="535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a:buFont typeface="+mj-lt"/>
              <a:buAutoNum type="arabicPeriod" startAt="7"/>
            </a:pPr>
            <a:r>
              <a:rPr lang="en-US" sz="1600" b="1" i="0" dirty="0">
                <a:solidFill>
                  <a:srgbClr val="404040"/>
                </a:solidFill>
                <a:effectLst/>
              </a:rPr>
              <a:t>Application Pending - </a:t>
            </a:r>
            <a:r>
              <a:rPr lang="en-US" sz="1600" b="0" i="0" dirty="0">
                <a:solidFill>
                  <a:srgbClr val="404040"/>
                </a:solidFill>
                <a:effectLst/>
                <a:highlight>
                  <a:srgbClr val="FFFFFF"/>
                </a:highlight>
              </a:rPr>
              <a:t>Connectivity Standards Alliance Certification Team will review your application and, if necessary, request action on specific identified items or information required to make a determination of approval or rejection. At any time during this process, you may reach out to the </a:t>
            </a:r>
            <a:r>
              <a:rPr lang="en-US" sz="1600" b="0" i="0" u="sng" strike="noStrike" dirty="0">
                <a:solidFill>
                  <a:srgbClr val="051339"/>
                </a:solidFill>
                <a:effectLst/>
                <a:highlight>
                  <a:srgbClr val="FFFFFF"/>
                </a:highlight>
                <a:hlinkClick r:id="rId4"/>
              </a:rPr>
              <a:t>Connectivity Standards Alliance Certification Team</a:t>
            </a:r>
            <a:r>
              <a:rPr lang="en-US" sz="1600" b="0" i="0" dirty="0">
                <a:solidFill>
                  <a:srgbClr val="404040"/>
                </a:solidFill>
                <a:effectLst/>
                <a:highlight>
                  <a:srgbClr val="FFFFFF"/>
                </a:highlight>
              </a:rPr>
              <a:t> with any questions</a:t>
            </a:r>
            <a:endParaRPr lang="en-US" sz="1600" b="1" i="0" dirty="0">
              <a:solidFill>
                <a:srgbClr val="404040"/>
              </a:solidFill>
              <a:effectLst/>
            </a:endParaRPr>
          </a:p>
          <a:p>
            <a:pPr>
              <a:buFont typeface="+mj-lt"/>
              <a:buAutoNum type="arabicPeriod" startAt="7"/>
            </a:pPr>
            <a:r>
              <a:rPr lang="en-US" sz="1600" b="1" i="0" dirty="0">
                <a:solidFill>
                  <a:srgbClr val="404040"/>
                </a:solidFill>
                <a:effectLst/>
              </a:rPr>
              <a:t>Upon Approval - </a:t>
            </a:r>
            <a:r>
              <a:rPr lang="en-US" sz="1600" b="0" i="0" dirty="0">
                <a:solidFill>
                  <a:srgbClr val="404040"/>
                </a:solidFill>
                <a:effectLst/>
                <a:highlight>
                  <a:srgbClr val="FFFFFF"/>
                </a:highlight>
              </a:rPr>
              <a:t>After your product certification is approved, you will receive a formal certificate from the Alliance and may immediately begin using the Certified Product logo. Certified Product logos have usage guidelines that govern how they are used. Please review the applicable sections before affixing. Logos are provided to the applicant’s contact for the certification. For more information about Alliance logos and their usage, please </a:t>
            </a:r>
            <a:r>
              <a:rPr lang="en-US" sz="1600" u="sng" dirty="0">
                <a:solidFill>
                  <a:srgbClr val="051339"/>
                </a:solidFill>
                <a:highlight>
                  <a:srgbClr val="FFFFFF"/>
                </a:highlight>
              </a:rPr>
              <a:t>contact us</a:t>
            </a:r>
            <a:endParaRPr lang="en-US" sz="1600" b="0" i="0" dirty="0">
              <a:solidFill>
                <a:srgbClr val="000000"/>
              </a:solidFill>
              <a:effectLst/>
            </a:endParaRPr>
          </a:p>
        </p:txBody>
      </p:sp>
    </p:spTree>
    <p:extLst>
      <p:ext uri="{BB962C8B-B14F-4D97-AF65-F5344CB8AC3E}">
        <p14:creationId xmlns:p14="http://schemas.microsoft.com/office/powerpoint/2010/main" val="4244453430"/>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28</a:t>
            </a:fld>
            <a:endParaRPr lang="en-US" altLang="en-US" sz="1100" dirty="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2024 The Printer Working Group. All rights reserved.</a:t>
            </a:r>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28</a:t>
            </a:fld>
            <a:endParaRPr lang="en-US" altLang="en-US" sz="1100" dirty="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457200" y="2958193"/>
            <a:ext cx="7239000" cy="609600"/>
          </a:xfrm>
        </p:spPr>
        <p:txBody>
          <a:bodyPr>
            <a:noAutofit/>
          </a:bodyPr>
          <a:lstStyle/>
          <a:p>
            <a:pPr marL="1617980" marR="638175" indent="0" algn="ctr">
              <a:lnSpc>
                <a:spcPct val="91000"/>
              </a:lnSpc>
              <a:spcBef>
                <a:spcPts val="0"/>
              </a:spcBef>
              <a:spcAft>
                <a:spcPts val="520"/>
              </a:spcAft>
              <a:buNone/>
            </a:pPr>
            <a:r>
              <a:rPr lang="en-US" sz="2000" b="1" kern="100" dirty="0">
                <a:solidFill>
                  <a:srgbClr val="000000"/>
                </a:solidFill>
                <a:effectLst/>
                <a:latin typeface="Verdana" panose="020B0604030504040204" pitchFamily="34" charset="0"/>
                <a:ea typeface="Verdana" panose="020B0604030504040204" pitchFamily="34" charset="0"/>
                <a:cs typeface="Biome" panose="020B0502040204020203" pitchFamily="34" charset="0"/>
              </a:rPr>
              <a:t>CSA</a:t>
            </a:r>
            <a:r>
              <a:rPr lang="en-US" sz="2000" b="1" kern="100" dirty="0">
                <a:solidFill>
                  <a:srgbClr val="000000"/>
                </a:solidFill>
                <a:latin typeface="Verdana" panose="020B0604030504040204" pitchFamily="34" charset="0"/>
                <a:ea typeface="Verdana" panose="020B0604030504040204" pitchFamily="34" charset="0"/>
                <a:cs typeface="Biome" panose="020B0502040204020203" pitchFamily="34" charset="0"/>
              </a:rPr>
              <a:t> </a:t>
            </a:r>
            <a:r>
              <a:rPr lang="en-US" sz="2400" b="1" i="0" dirty="0">
                <a:solidFill>
                  <a:srgbClr val="000000"/>
                </a:solidFill>
                <a:effectLst/>
              </a:rPr>
              <a:t>IoT Device Security Specification Version 1.0</a:t>
            </a:r>
            <a:r>
              <a:rPr lang="en-US" sz="2400" b="1" dirty="0"/>
              <a:t> </a:t>
            </a:r>
            <a:br>
              <a:rPr lang="en-US" sz="1600" dirty="0"/>
            </a:br>
            <a:br>
              <a:rPr lang="en-US" sz="2000" dirty="0">
                <a:latin typeface="Verdana" panose="020B0604030504040204" pitchFamily="34" charset="0"/>
                <a:ea typeface="Verdana" panose="020B0604030504040204" pitchFamily="34" charset="0"/>
              </a:rPr>
            </a:br>
            <a:endParaRPr kumimoji="0" lang="en-US" altLang="en-US" sz="2000" b="1"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ヒラギノ角ゴ ProN W3" charset="0"/>
              <a:sym typeface="Verdana" charset="0"/>
            </a:endParaRPr>
          </a:p>
        </p:txBody>
      </p:sp>
    </p:spTree>
    <p:extLst>
      <p:ext uri="{BB962C8B-B14F-4D97-AF65-F5344CB8AC3E}">
        <p14:creationId xmlns:p14="http://schemas.microsoft.com/office/powerpoint/2010/main" val="1568919038"/>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3200" dirty="0"/>
              <a:t>CSA </a:t>
            </a:r>
            <a:r>
              <a:rPr lang="en-US" sz="3200" i="0" dirty="0">
                <a:solidFill>
                  <a:schemeClr val="bg1"/>
                </a:solidFill>
                <a:effectLst/>
              </a:rPr>
              <a:t>IoT Device Security Specification Version 1.0</a:t>
            </a:r>
            <a:r>
              <a:rPr lang="en-US" sz="3200" dirty="0">
                <a:solidFill>
                  <a:schemeClr val="bg1"/>
                </a:solidFill>
              </a:rPr>
              <a:t> </a:t>
            </a:r>
            <a:endParaRPr lang="en-US" altLang="en-US" sz="3200" dirty="0">
              <a:solidFill>
                <a:schemeClr val="bg1"/>
              </a:solidFill>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20114" y="1143000"/>
            <a:ext cx="8851630" cy="535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spcBef>
                <a:spcPts val="0"/>
              </a:spcBef>
              <a:spcAft>
                <a:spcPts val="1200"/>
              </a:spcAft>
              <a:buNone/>
            </a:pPr>
            <a:r>
              <a:rPr lang="en-US" sz="1800" b="0" i="0" dirty="0">
                <a:solidFill>
                  <a:srgbClr val="000000"/>
                </a:solidFill>
                <a:effectLst/>
              </a:rPr>
              <a:t>Created March 18, 2024</a:t>
            </a:r>
          </a:p>
          <a:p>
            <a:pPr marL="39688" indent="0">
              <a:spcBef>
                <a:spcPts val="0"/>
              </a:spcBef>
              <a:spcAft>
                <a:spcPts val="1200"/>
              </a:spcAft>
              <a:buNone/>
            </a:pPr>
            <a:r>
              <a:rPr lang="en-US" sz="1800" b="1" i="0" dirty="0">
                <a:solidFill>
                  <a:srgbClr val="000000"/>
                </a:solidFill>
                <a:effectLst/>
              </a:rPr>
              <a:t>Purpose</a:t>
            </a:r>
            <a:r>
              <a:rPr lang="en-US" sz="1800" b="0" i="0" dirty="0">
                <a:solidFill>
                  <a:srgbClr val="000000"/>
                </a:solidFill>
                <a:effectLst/>
              </a:rPr>
              <a:t>: Define the requirements that must be met by devices within the initial scope of this Specification to be certified under the Alliance Product Security certification and define the baseline security threshold requirements for an Alliance-based device security certification program defined by the Alliance that can be used to certify the security of IoT Devices</a:t>
            </a:r>
            <a:r>
              <a:rPr lang="en-US" sz="1800" dirty="0"/>
              <a:t> </a:t>
            </a:r>
            <a:endParaRPr lang="en-US" sz="1800" b="0" i="0" dirty="0">
              <a:solidFill>
                <a:srgbClr val="000000"/>
              </a:solidFill>
              <a:effectLst/>
            </a:endParaRPr>
          </a:p>
          <a:p>
            <a:pPr marL="39688" indent="0">
              <a:spcBef>
                <a:spcPts val="0"/>
              </a:spcBef>
              <a:spcAft>
                <a:spcPts val="600"/>
              </a:spcAft>
              <a:buNone/>
            </a:pPr>
            <a:r>
              <a:rPr lang="en-US" sz="1800" b="1" dirty="0">
                <a:solidFill>
                  <a:srgbClr val="000000"/>
                </a:solidFill>
              </a:rPr>
              <a:t>Scope</a:t>
            </a:r>
            <a:r>
              <a:rPr lang="en-US" sz="1800" dirty="0">
                <a:solidFill>
                  <a:srgbClr val="000000"/>
                </a:solidFill>
              </a:rPr>
              <a:t>: C</a:t>
            </a:r>
            <a:r>
              <a:rPr lang="en-US" sz="1800" b="0" i="0" dirty="0">
                <a:solidFill>
                  <a:srgbClr val="000000"/>
                </a:solidFill>
                <a:effectLst/>
              </a:rPr>
              <a:t>ertifying the security of consumer IoT Devices, contemplating the use of each such IoT Device in an IoT System for consumer use in the smart home, to meet the level current as of June 2023 required by:</a:t>
            </a:r>
          </a:p>
          <a:p>
            <a:pPr>
              <a:spcBef>
                <a:spcPts val="0"/>
              </a:spcBef>
              <a:spcAft>
                <a:spcPts val="600"/>
              </a:spcAft>
            </a:pPr>
            <a:r>
              <a:rPr lang="en-US" sz="1800" b="0" i="0" dirty="0">
                <a:solidFill>
                  <a:srgbClr val="000000"/>
                </a:solidFill>
                <a:effectLst/>
              </a:rPr>
              <a:t>international standards (specifically European Telecommunications Standards Institute (ETSI) EN 303 645 [3] and National Institute of Standards and Technology (NIST) IR 8425 [4]); and</a:t>
            </a:r>
          </a:p>
          <a:p>
            <a:pPr>
              <a:spcBef>
                <a:spcPts val="0"/>
              </a:spcBef>
              <a:spcAft>
                <a:spcPts val="600"/>
              </a:spcAft>
            </a:pPr>
            <a:r>
              <a:rPr lang="en-US" sz="1800" dirty="0">
                <a:solidFill>
                  <a:srgbClr val="000000"/>
                </a:solidFill>
              </a:rPr>
              <a:t>r</a:t>
            </a:r>
            <a:r>
              <a:rPr lang="en-US" sz="1800" b="0" i="0" dirty="0">
                <a:solidFill>
                  <a:srgbClr val="000000"/>
                </a:solidFill>
                <a:effectLst/>
              </a:rPr>
              <a:t>egulations (specifically Singapore Cybersecurity Labeling Scheme (CLS) [5]); and</a:t>
            </a:r>
          </a:p>
          <a:p>
            <a:pPr>
              <a:spcBef>
                <a:spcPts val="0"/>
              </a:spcBef>
              <a:spcAft>
                <a:spcPts val="600"/>
              </a:spcAft>
            </a:pPr>
            <a:r>
              <a:rPr lang="en-US" sz="1800" b="0" i="0" dirty="0">
                <a:solidFill>
                  <a:srgbClr val="000000"/>
                </a:solidFill>
                <a:effectLst/>
              </a:rPr>
              <a:t>the markets</a:t>
            </a:r>
            <a:r>
              <a:rPr lang="en-US" sz="1800" dirty="0"/>
              <a:t> </a:t>
            </a:r>
          </a:p>
          <a:p>
            <a:pPr marL="39688" indent="0">
              <a:spcBef>
                <a:spcPts val="0"/>
              </a:spcBef>
              <a:spcAft>
                <a:spcPts val="600"/>
              </a:spcAft>
              <a:buNone/>
            </a:pPr>
            <a:r>
              <a:rPr lang="en-US" sz="1800" b="1" i="0" dirty="0">
                <a:solidFill>
                  <a:srgbClr val="000000"/>
                </a:solidFill>
                <a:effectLst/>
                <a:latin typeface="TimesNewRomanPSMT"/>
              </a:rPr>
              <a:t>Does not cover home healthcare products</a:t>
            </a:r>
            <a:br>
              <a:rPr lang="en-US" sz="1800" b="1" dirty="0"/>
            </a:br>
            <a:br>
              <a:rPr lang="en-US" sz="1200" dirty="0"/>
            </a:br>
            <a:endParaRPr lang="en-US" sz="1600" b="0" i="0" dirty="0">
              <a:solidFill>
                <a:srgbClr val="000000"/>
              </a:solidFill>
              <a:effectLst/>
            </a:endParaRPr>
          </a:p>
        </p:txBody>
      </p:sp>
    </p:spTree>
    <p:extLst>
      <p:ext uri="{BB962C8B-B14F-4D97-AF65-F5344CB8AC3E}">
        <p14:creationId xmlns:p14="http://schemas.microsoft.com/office/powerpoint/2010/main" val="1936688119"/>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AA6E50A6-D7F7-4F80-9DA2-0B9DB8C729C4}" type="slidenum">
              <a:rPr lang="en-US" altLang="en-US" sz="1100" smtClean="0">
                <a:solidFill>
                  <a:srgbClr val="FFFFFF"/>
                </a:solidFill>
                <a:latin typeface="Arial" charset="0"/>
                <a:cs typeface="Arial" charset="0"/>
                <a:sym typeface="Arial" charset="0"/>
              </a:rPr>
              <a:pPr eaLnBrk="1" hangingPunct="1">
                <a:spcBef>
                  <a:spcPct val="0"/>
                </a:spcBef>
                <a:buSzTx/>
                <a:buFontTx/>
                <a:buNone/>
              </a:pPr>
              <a:t>3</a:t>
            </a:fld>
            <a:endParaRPr lang="en-US" altLang="en-US" sz="1100" dirty="0">
              <a:solidFill>
                <a:srgbClr val="FFFFFF"/>
              </a:solidFill>
              <a:latin typeface="Arial" charset="0"/>
              <a:cs typeface="Arial" charset="0"/>
              <a:sym typeface="Arial" charset="0"/>
            </a:endParaRPr>
          </a:p>
        </p:txBody>
      </p:sp>
      <p:sp>
        <p:nvSpPr>
          <p:cNvPr id="8195"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819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8197"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sp>
        <p:nvSpPr>
          <p:cNvPr id="8198"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2024 The Printer Working Group. All rights reserved.</a:t>
            </a:r>
          </a:p>
        </p:txBody>
      </p:sp>
      <p:sp>
        <p:nvSpPr>
          <p:cNvPr id="8199"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Antitrust and Intellectual Property Policies</a:t>
            </a:r>
          </a:p>
        </p:txBody>
      </p:sp>
      <p:sp>
        <p:nvSpPr>
          <p:cNvPr id="8200"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4DDF3342-0056-49CC-9936-A68C515174AF}" type="slidenum">
              <a:rPr lang="en-US" altLang="en-US" sz="1100">
                <a:solidFill>
                  <a:srgbClr val="FFFFFF"/>
                </a:solidFill>
                <a:latin typeface="Arial" charset="0"/>
                <a:cs typeface="Arial" charset="0"/>
                <a:sym typeface="Arial" charset="0"/>
              </a:rPr>
              <a:pPr algn="ctr" eaLnBrk="1" hangingPunct="1">
                <a:spcBef>
                  <a:spcPct val="0"/>
                </a:spcBef>
                <a:buSzTx/>
                <a:buFontTx/>
                <a:buNone/>
              </a:pPr>
              <a:t>3</a:t>
            </a:fld>
            <a:endParaRPr lang="en-US" altLang="en-US" sz="1100" dirty="0">
              <a:solidFill>
                <a:srgbClr val="FFFFFF"/>
              </a:solidFill>
              <a:latin typeface="Arial" charset="0"/>
              <a:cs typeface="Arial" charset="0"/>
              <a:sym typeface="Arial" charset="0"/>
            </a:endParaRPr>
          </a:p>
        </p:txBody>
      </p:sp>
      <p:sp>
        <p:nvSpPr>
          <p:cNvPr id="8201" name="Rectangle 7"/>
          <p:cNvSpPr>
            <a:spLocks noGrp="1" noChangeArrowheads="1"/>
          </p:cNvSpPr>
          <p:nvPr>
            <p:ph type="body" idx="1"/>
          </p:nvPr>
        </p:nvSpPr>
        <p:spPr>
          <a:xfrm>
            <a:off x="228600" y="1371600"/>
            <a:ext cx="8229600" cy="4572000"/>
          </a:xfrm>
        </p:spPr>
        <p:txBody>
          <a:bodyPr rIns="132080"/>
          <a:lstStyle/>
          <a:p>
            <a:pPr marL="58738" lvl="1" indent="0" eaLnBrk="1" hangingPunct="1">
              <a:buFont typeface="Verdana" pitchFamily="34" charset="0"/>
              <a:buNone/>
            </a:pPr>
            <a:br>
              <a:rPr lang="en-US" altLang="en-US" dirty="0"/>
            </a:br>
            <a:r>
              <a:rPr lang="en-US" altLang="en-US" sz="2400" i="1" dirty="0"/>
              <a:t>“This meeting is conducted under the rules of the PWG Antitrust, IP and Patent policies”.  </a:t>
            </a:r>
          </a:p>
          <a:p>
            <a:pPr marL="782638" lvl="2" indent="-342900" eaLnBrk="1" hangingPunct="1"/>
            <a:r>
              <a:rPr lang="en-US" altLang="en-US" sz="2200" dirty="0"/>
              <a:t>Refer to the Antitrust, IP and Patent statements in the plenary slides</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30</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400" dirty="0"/>
              <a:t>CSA </a:t>
            </a:r>
            <a:r>
              <a:rPr lang="en-US" sz="2400" i="0" dirty="0">
                <a:solidFill>
                  <a:schemeClr val="bg1"/>
                </a:solidFill>
                <a:effectLst/>
              </a:rPr>
              <a:t>IoT Device Security Specification Version 1.0</a:t>
            </a:r>
            <a:br>
              <a:rPr lang="en-US" sz="2400" i="0" dirty="0">
                <a:solidFill>
                  <a:schemeClr val="bg1"/>
                </a:solidFill>
                <a:effectLst/>
              </a:rPr>
            </a:br>
            <a:r>
              <a:rPr lang="en-US" sz="2400" i="0" dirty="0">
                <a:solidFill>
                  <a:schemeClr val="bg1"/>
                </a:solidFill>
                <a:effectLst/>
              </a:rPr>
              <a:t>Key Definitions</a:t>
            </a:r>
            <a:r>
              <a:rPr lang="en-US" sz="2400" dirty="0">
                <a:solidFill>
                  <a:schemeClr val="bg1"/>
                </a:solidFill>
              </a:rPr>
              <a:t> </a:t>
            </a:r>
            <a:endParaRPr lang="en-US" altLang="en-US" sz="2400" dirty="0">
              <a:solidFill>
                <a:schemeClr val="bg1"/>
              </a:solidFill>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30</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20114" y="1143000"/>
            <a:ext cx="8851630" cy="535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a:spcBef>
                <a:spcPts val="0"/>
              </a:spcBef>
              <a:spcAft>
                <a:spcPts val="600"/>
              </a:spcAft>
            </a:pPr>
            <a:r>
              <a:rPr lang="en-US" sz="1800" b="1" i="0" dirty="0">
                <a:solidFill>
                  <a:srgbClr val="000080"/>
                </a:solidFill>
                <a:effectLst/>
              </a:rPr>
              <a:t>Best Practice Cryptography - </a:t>
            </a:r>
            <a:r>
              <a:rPr lang="en-US" sz="1800" b="0" i="0" dirty="0">
                <a:solidFill>
                  <a:srgbClr val="000000"/>
                </a:solidFill>
                <a:effectLst/>
              </a:rPr>
              <a:t>Cryptographic Algorithms, modes and protocols, key generation and handling, and random number generation required by any government or regulatory body in the applicable market, or markets, in which the IoT Device is intended to be deployed. The choices may be determined by the need for interoperability as required by established specifications as described in section on Best Practices for Cryptography of the PSWG Assessment Guidance </a:t>
            </a:r>
          </a:p>
          <a:p>
            <a:pPr>
              <a:spcBef>
                <a:spcPts val="0"/>
              </a:spcBef>
              <a:spcAft>
                <a:spcPts val="600"/>
              </a:spcAft>
            </a:pPr>
            <a:r>
              <a:rPr lang="en-US" sz="1800" b="1" i="0" dirty="0">
                <a:solidFill>
                  <a:srgbClr val="000080"/>
                </a:solidFill>
                <a:effectLst/>
              </a:rPr>
              <a:t>Critical Security Parameters - </a:t>
            </a:r>
            <a:r>
              <a:rPr lang="en-US" sz="1800" b="0" i="0" dirty="0">
                <a:solidFill>
                  <a:srgbClr val="000000"/>
                </a:solidFill>
                <a:effectLst/>
              </a:rPr>
              <a:t>Security-related information (e.g., secret and private cryptographic keys, and authentication data such as passwords and PINs), the disclosure or modification of which can compromise the security of an IoT Device.</a:t>
            </a:r>
          </a:p>
          <a:p>
            <a:pPr>
              <a:spcBef>
                <a:spcPts val="0"/>
              </a:spcBef>
              <a:spcAft>
                <a:spcPts val="600"/>
              </a:spcAft>
            </a:pPr>
            <a:r>
              <a:rPr lang="en-US" sz="1800" b="1" i="0" dirty="0">
                <a:solidFill>
                  <a:srgbClr val="000080"/>
                </a:solidFill>
                <a:effectLst/>
              </a:rPr>
              <a:t>Cryptographic Algorithms - </a:t>
            </a:r>
            <a:r>
              <a:rPr lang="en-US" sz="1800" b="0" i="0" dirty="0">
                <a:solidFill>
                  <a:srgbClr val="000000"/>
                </a:solidFill>
                <a:effectLst/>
              </a:rPr>
              <a:t>Cryptographic primitives and higher-level algorithms that perform functions essential to maintaining cryptographic security.</a:t>
            </a:r>
            <a:r>
              <a:rPr lang="en-US" sz="1800" dirty="0"/>
              <a:t> </a:t>
            </a:r>
            <a:br>
              <a:rPr lang="en-US" sz="1200" dirty="0"/>
            </a:br>
            <a:endParaRPr lang="en-US" sz="1600" b="0" i="0" dirty="0">
              <a:solidFill>
                <a:srgbClr val="000000"/>
              </a:solidFill>
              <a:effectLst/>
            </a:endParaRPr>
          </a:p>
        </p:txBody>
      </p:sp>
    </p:spTree>
    <p:extLst>
      <p:ext uri="{BB962C8B-B14F-4D97-AF65-F5344CB8AC3E}">
        <p14:creationId xmlns:p14="http://schemas.microsoft.com/office/powerpoint/2010/main" val="2949326064"/>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31</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400" dirty="0"/>
              <a:t>CSA </a:t>
            </a:r>
            <a:r>
              <a:rPr lang="en-US" sz="2400" i="0" dirty="0">
                <a:solidFill>
                  <a:schemeClr val="bg1"/>
                </a:solidFill>
                <a:effectLst/>
              </a:rPr>
              <a:t>IoT Device Security Specification Version 1.0</a:t>
            </a:r>
            <a:br>
              <a:rPr lang="en-US" sz="2400" i="0" dirty="0">
                <a:solidFill>
                  <a:schemeClr val="bg1"/>
                </a:solidFill>
                <a:effectLst/>
              </a:rPr>
            </a:br>
            <a:r>
              <a:rPr lang="en-US" sz="2400" i="0" dirty="0">
                <a:solidFill>
                  <a:schemeClr val="bg1"/>
                </a:solidFill>
                <a:effectLst/>
              </a:rPr>
              <a:t>Key Definitions</a:t>
            </a:r>
            <a:r>
              <a:rPr lang="en-US" sz="2400" dirty="0">
                <a:solidFill>
                  <a:schemeClr val="bg1"/>
                </a:solidFill>
              </a:rPr>
              <a:t> </a:t>
            </a:r>
            <a:endParaRPr lang="en-US" altLang="en-US" sz="2400" dirty="0">
              <a:solidFill>
                <a:schemeClr val="bg1"/>
              </a:solidFill>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31</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20114" y="1143000"/>
            <a:ext cx="8851630" cy="535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a:spcBef>
                <a:spcPts val="0"/>
              </a:spcBef>
              <a:spcAft>
                <a:spcPts val="600"/>
              </a:spcAft>
            </a:pPr>
            <a:r>
              <a:rPr lang="en-US" sz="1600" b="1" i="0" dirty="0">
                <a:solidFill>
                  <a:srgbClr val="000080"/>
                </a:solidFill>
                <a:effectLst/>
              </a:rPr>
              <a:t>IoT Associated Service - </a:t>
            </a:r>
            <a:r>
              <a:rPr lang="en-US" sz="1600" b="0" i="0" dirty="0">
                <a:solidFill>
                  <a:srgbClr val="000000"/>
                </a:solidFill>
                <a:effectLst/>
              </a:rPr>
              <a:t>Software that complements an IoT Device, providing an external service that is not executed within the IoT Device.</a:t>
            </a:r>
          </a:p>
          <a:p>
            <a:pPr>
              <a:spcBef>
                <a:spcPts val="0"/>
              </a:spcBef>
              <a:spcAft>
                <a:spcPts val="600"/>
              </a:spcAft>
            </a:pPr>
            <a:r>
              <a:rPr lang="en-US" sz="1600" b="1" i="0" dirty="0">
                <a:solidFill>
                  <a:srgbClr val="000080"/>
                </a:solidFill>
                <a:effectLst/>
              </a:rPr>
              <a:t>IoT Device - </a:t>
            </a:r>
            <a:r>
              <a:rPr lang="en-US" sz="1600" b="0" i="0" dirty="0">
                <a:solidFill>
                  <a:srgbClr val="000000"/>
                </a:solidFill>
                <a:effectLst/>
              </a:rPr>
              <a:t>A tangible product, composed of IoT Sub-Components, that comprises at least one transducer (sensor or actuator) for interacting directly with the physical world and at least one network interface (e.g., Ethernet, Wi-Fi, Bluetooth) for interfacing with the digital world. PSWG 1.0 is limited to devices intended principally for consumer use in the home (excluding home healthcare devices).</a:t>
            </a:r>
          </a:p>
          <a:p>
            <a:pPr>
              <a:spcBef>
                <a:spcPts val="0"/>
              </a:spcBef>
              <a:spcAft>
                <a:spcPts val="600"/>
              </a:spcAft>
            </a:pPr>
            <a:r>
              <a:rPr lang="en-US" sz="1600" b="1" i="0" dirty="0">
                <a:solidFill>
                  <a:srgbClr val="000080"/>
                </a:solidFill>
                <a:effectLst/>
              </a:rPr>
              <a:t>IoT Device Manufacturer - </a:t>
            </a:r>
            <a:r>
              <a:rPr lang="en-US" sz="1600" b="0" i="0" dirty="0">
                <a:solidFill>
                  <a:srgbClr val="000000"/>
                </a:solidFill>
                <a:effectLst/>
              </a:rPr>
              <a:t>An organization that designs, develops, manufactures or markets an IoT Device.</a:t>
            </a:r>
          </a:p>
          <a:p>
            <a:pPr>
              <a:spcBef>
                <a:spcPts val="0"/>
              </a:spcBef>
              <a:spcAft>
                <a:spcPts val="600"/>
              </a:spcAft>
            </a:pPr>
            <a:r>
              <a:rPr lang="en-US" sz="1600" b="1" i="0" dirty="0">
                <a:solidFill>
                  <a:srgbClr val="000080"/>
                </a:solidFill>
                <a:effectLst/>
              </a:rPr>
              <a:t>IoT Sub-Component - </a:t>
            </a:r>
            <a:r>
              <a:rPr lang="en-US" sz="1600" b="0" i="0" dirty="0">
                <a:solidFill>
                  <a:srgbClr val="000000"/>
                </a:solidFill>
                <a:effectLst/>
              </a:rPr>
              <a:t>The underlying hardware/firmware/software from which an IoT System Component is built</a:t>
            </a:r>
            <a:r>
              <a:rPr lang="en-US" sz="1600" dirty="0"/>
              <a:t> </a:t>
            </a:r>
          </a:p>
          <a:p>
            <a:pPr>
              <a:spcBef>
                <a:spcPts val="0"/>
              </a:spcBef>
              <a:spcAft>
                <a:spcPts val="600"/>
              </a:spcAft>
            </a:pPr>
            <a:r>
              <a:rPr lang="en-US" sz="1600" b="1" i="0" dirty="0">
                <a:solidFill>
                  <a:srgbClr val="000080"/>
                </a:solidFill>
                <a:effectLst/>
              </a:rPr>
              <a:t>IoT System - </a:t>
            </a:r>
            <a:r>
              <a:rPr lang="en-US" sz="1600" b="0" i="0" dirty="0">
                <a:solidFill>
                  <a:srgbClr val="000000"/>
                </a:solidFill>
                <a:effectLst/>
              </a:rPr>
              <a:t>A collection of related IoT System Components, including IoT Devices and IoT Associated Services. There is no assumption in this Specification that all of the IoT System Components in an IoT System come from the same vendor.</a:t>
            </a:r>
          </a:p>
          <a:p>
            <a:pPr>
              <a:spcBef>
                <a:spcPts val="0"/>
              </a:spcBef>
              <a:spcAft>
                <a:spcPts val="600"/>
              </a:spcAft>
            </a:pPr>
            <a:r>
              <a:rPr lang="en-US" sz="1600" b="1" i="0" dirty="0">
                <a:solidFill>
                  <a:srgbClr val="000080"/>
                </a:solidFill>
                <a:effectLst/>
              </a:rPr>
              <a:t>IoT System Component - </a:t>
            </a:r>
            <a:r>
              <a:rPr lang="en-US" sz="1600" b="0" i="0" dirty="0">
                <a:solidFill>
                  <a:srgbClr val="000000"/>
                </a:solidFill>
                <a:effectLst/>
              </a:rPr>
              <a:t>An IoT Device, an IoT Associated Service, or other equipment used to create an IoT System instance. An example of other equipment would include a router.</a:t>
            </a:r>
            <a:r>
              <a:rPr lang="en-US" sz="1600" dirty="0"/>
              <a:t> </a:t>
            </a:r>
            <a:endParaRPr lang="en-US" sz="1600" b="0" i="0" dirty="0">
              <a:solidFill>
                <a:srgbClr val="000000"/>
              </a:solidFill>
              <a:effectLst/>
            </a:endParaRPr>
          </a:p>
        </p:txBody>
      </p:sp>
    </p:spTree>
    <p:extLst>
      <p:ext uri="{BB962C8B-B14F-4D97-AF65-F5344CB8AC3E}">
        <p14:creationId xmlns:p14="http://schemas.microsoft.com/office/powerpoint/2010/main" val="2867546697"/>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32</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400" dirty="0"/>
              <a:t>CSA </a:t>
            </a:r>
            <a:r>
              <a:rPr lang="en-US" sz="2400" i="0" dirty="0">
                <a:solidFill>
                  <a:schemeClr val="bg1"/>
                </a:solidFill>
                <a:effectLst/>
              </a:rPr>
              <a:t>IoT Device Security Specification Version 1.0</a:t>
            </a:r>
            <a:br>
              <a:rPr lang="en-US" sz="2400" i="0" dirty="0">
                <a:solidFill>
                  <a:schemeClr val="bg1"/>
                </a:solidFill>
                <a:effectLst/>
              </a:rPr>
            </a:br>
            <a:r>
              <a:rPr lang="en-US" sz="2400" i="0" dirty="0">
                <a:solidFill>
                  <a:schemeClr val="bg1"/>
                </a:solidFill>
                <a:effectLst/>
              </a:rPr>
              <a:t>Key Definitions</a:t>
            </a:r>
            <a:r>
              <a:rPr lang="en-US" sz="2400" dirty="0">
                <a:solidFill>
                  <a:schemeClr val="bg1"/>
                </a:solidFill>
              </a:rPr>
              <a:t> </a:t>
            </a:r>
            <a:endParaRPr lang="en-US" altLang="en-US" sz="2400" dirty="0">
              <a:solidFill>
                <a:schemeClr val="bg1"/>
              </a:solidFill>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32</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20114" y="1143000"/>
            <a:ext cx="8851630" cy="535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a:spcBef>
                <a:spcPts val="0"/>
              </a:spcBef>
              <a:spcAft>
                <a:spcPts val="600"/>
              </a:spcAft>
            </a:pPr>
            <a:r>
              <a:rPr lang="en-US" sz="1500" b="1" i="0" dirty="0">
                <a:solidFill>
                  <a:srgbClr val="000080"/>
                </a:solidFill>
                <a:effectLst/>
              </a:rPr>
              <a:t>Security-Related Configuration - </a:t>
            </a:r>
            <a:r>
              <a:rPr lang="en-US" sz="1500" b="0" i="0" dirty="0">
                <a:solidFill>
                  <a:srgbClr val="000000"/>
                </a:solidFill>
                <a:effectLst/>
              </a:rPr>
              <a:t>The configuration for security countermeasures for an IoT System or IoT System Component that facilitates the management of risk.</a:t>
            </a:r>
          </a:p>
          <a:p>
            <a:pPr>
              <a:spcBef>
                <a:spcPts val="0"/>
              </a:spcBef>
              <a:spcAft>
                <a:spcPts val="600"/>
              </a:spcAft>
            </a:pPr>
            <a:r>
              <a:rPr lang="en-US" sz="1500" b="1" i="0" dirty="0">
                <a:solidFill>
                  <a:srgbClr val="000080"/>
                </a:solidFill>
                <a:effectLst/>
              </a:rPr>
              <a:t>Security-Relevant Information - </a:t>
            </a:r>
            <a:r>
              <a:rPr lang="en-US" sz="1500" b="0" i="0" dirty="0">
                <a:solidFill>
                  <a:srgbClr val="000000"/>
                </a:solidFill>
                <a:effectLst/>
              </a:rPr>
              <a:t>Information that could identify the combination of the IoT Device and the version of that IoT Device’s software and/or hardware.</a:t>
            </a:r>
          </a:p>
          <a:p>
            <a:pPr>
              <a:spcBef>
                <a:spcPts val="0"/>
              </a:spcBef>
              <a:spcAft>
                <a:spcPts val="600"/>
              </a:spcAft>
            </a:pPr>
            <a:r>
              <a:rPr lang="en-US" sz="1500" b="1" i="0" dirty="0">
                <a:solidFill>
                  <a:srgbClr val="000080"/>
                </a:solidFill>
                <a:effectLst/>
              </a:rPr>
              <a:t>Security Best Practices - </a:t>
            </a:r>
            <a:r>
              <a:rPr lang="en-US" sz="1500" b="0" i="0" dirty="0">
                <a:solidFill>
                  <a:srgbClr val="000000"/>
                </a:solidFill>
                <a:effectLst/>
              </a:rPr>
              <a:t>These are the best practices for IoT Device security:</a:t>
            </a:r>
          </a:p>
          <a:p>
            <a:pPr marL="662940">
              <a:spcBef>
                <a:spcPts val="0"/>
              </a:spcBef>
              <a:spcAft>
                <a:spcPts val="600"/>
              </a:spcAft>
              <a:buAutoNum type="arabicPeriod"/>
            </a:pPr>
            <a:r>
              <a:rPr lang="en-US" sz="1500" b="0" i="0" dirty="0">
                <a:solidFill>
                  <a:srgbClr val="000000"/>
                </a:solidFill>
                <a:effectLst/>
              </a:rPr>
              <a:t>Perform a risk analysis and threat model for the IoT Device in light of the expected usage and target deployment context</a:t>
            </a:r>
            <a:endParaRPr lang="en-US" sz="1500" dirty="0">
              <a:solidFill>
                <a:srgbClr val="000000"/>
              </a:solidFill>
            </a:endParaRPr>
          </a:p>
          <a:p>
            <a:pPr marL="662940">
              <a:spcBef>
                <a:spcPts val="0"/>
              </a:spcBef>
              <a:spcAft>
                <a:spcPts val="600"/>
              </a:spcAft>
              <a:buAutoNum type="arabicPeriod"/>
            </a:pPr>
            <a:r>
              <a:rPr lang="en-US" sz="1500" b="0" i="0" dirty="0">
                <a:solidFill>
                  <a:srgbClr val="000000"/>
                </a:solidFill>
                <a:effectLst/>
              </a:rPr>
              <a:t>Identify and classify data storage points and data flow assets, and safeguard assets classified as Sensitive Data in a manner that satisfies some or all of the following: availability, integrity, and confidentiality, as applicable to each asset</a:t>
            </a:r>
          </a:p>
          <a:p>
            <a:pPr marL="662940">
              <a:spcBef>
                <a:spcPts val="0"/>
              </a:spcBef>
              <a:spcAft>
                <a:spcPts val="600"/>
              </a:spcAft>
              <a:buAutoNum type="arabicPeriod"/>
            </a:pPr>
            <a:r>
              <a:rPr lang="en-US" sz="1500" b="0" i="0" dirty="0">
                <a:solidFill>
                  <a:srgbClr val="000000"/>
                </a:solidFill>
                <a:effectLst/>
              </a:rPr>
              <a:t>Select appropriate countermeasures to reduce residual risk to acceptable levels</a:t>
            </a:r>
          </a:p>
          <a:p>
            <a:pPr marL="662940">
              <a:spcBef>
                <a:spcPts val="0"/>
              </a:spcBef>
              <a:spcAft>
                <a:spcPts val="600"/>
              </a:spcAft>
              <a:buAutoNum type="arabicPeriod"/>
            </a:pPr>
            <a:r>
              <a:rPr lang="en-US" sz="1500" b="0" i="0" dirty="0">
                <a:solidFill>
                  <a:srgbClr val="000000"/>
                </a:solidFill>
                <a:effectLst/>
              </a:rPr>
              <a:t>Implement the selected countermeasures.</a:t>
            </a:r>
          </a:p>
          <a:p>
            <a:pPr>
              <a:spcBef>
                <a:spcPts val="0"/>
              </a:spcBef>
              <a:spcAft>
                <a:spcPts val="600"/>
              </a:spcAft>
            </a:pPr>
            <a:r>
              <a:rPr lang="en-US" sz="1500" b="1" i="0" dirty="0">
                <a:solidFill>
                  <a:srgbClr val="000080"/>
                </a:solidFill>
                <a:effectLst/>
              </a:rPr>
              <a:t>Sensitive Data -</a:t>
            </a:r>
            <a:r>
              <a:rPr lang="en-US" sz="1500" b="0" i="0" dirty="0">
                <a:solidFill>
                  <a:srgbClr val="000000"/>
                </a:solidFill>
                <a:effectLst/>
              </a:rPr>
              <a:t>Data that is of particular concern from a security perspective, including, by way of example and without limitation: safety- and/or control-related commands/functions or parameters; data strings; data attributes; personal identifiable information; data in memory being used for calculations; credentials; keys; protocol header fields; and intellectual property</a:t>
            </a:r>
            <a:r>
              <a:rPr lang="en-US" sz="1500" dirty="0"/>
              <a:t> </a:t>
            </a:r>
            <a:endParaRPr lang="en-US" sz="1500" dirty="0">
              <a:solidFill>
                <a:srgbClr val="000000"/>
              </a:solidFill>
            </a:endParaRPr>
          </a:p>
        </p:txBody>
      </p:sp>
    </p:spTree>
    <p:extLst>
      <p:ext uri="{BB962C8B-B14F-4D97-AF65-F5344CB8AC3E}">
        <p14:creationId xmlns:p14="http://schemas.microsoft.com/office/powerpoint/2010/main" val="3891897454"/>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400" dirty="0"/>
              <a:t>CSA </a:t>
            </a:r>
            <a:r>
              <a:rPr lang="en-US" sz="2400" i="0" dirty="0">
                <a:solidFill>
                  <a:schemeClr val="bg1"/>
                </a:solidFill>
                <a:effectLst/>
              </a:rPr>
              <a:t>IoT Device Security Specification Version 1.0</a:t>
            </a:r>
            <a:r>
              <a:rPr lang="en-US" sz="2400" dirty="0">
                <a:solidFill>
                  <a:schemeClr val="bg1"/>
                </a:solidFill>
              </a:rPr>
              <a:t> </a:t>
            </a:r>
            <a:br>
              <a:rPr lang="en-US" sz="2400" dirty="0">
                <a:solidFill>
                  <a:schemeClr val="bg1"/>
                </a:solidFill>
              </a:rPr>
            </a:br>
            <a:r>
              <a:rPr lang="en-US" sz="2400" dirty="0">
                <a:solidFill>
                  <a:schemeClr val="bg1"/>
                </a:solidFill>
              </a:rPr>
              <a:t>Key Technical Requirements</a:t>
            </a:r>
            <a:endParaRPr lang="en-US" altLang="en-US" sz="2400" dirty="0">
              <a:solidFill>
                <a:schemeClr val="bg1"/>
              </a:solidFill>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20114" y="1143000"/>
            <a:ext cx="8851630" cy="535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spcBef>
                <a:spcPts val="0"/>
              </a:spcBef>
              <a:spcAft>
                <a:spcPts val="600"/>
              </a:spcAft>
              <a:buNone/>
            </a:pPr>
            <a:r>
              <a:rPr lang="en-US" sz="1500" b="1" i="0" dirty="0">
                <a:solidFill>
                  <a:srgbClr val="000080"/>
                </a:solidFill>
                <a:effectLst/>
              </a:rPr>
              <a:t>Unique Identity</a:t>
            </a:r>
          </a:p>
          <a:p>
            <a:pPr>
              <a:spcBef>
                <a:spcPts val="0"/>
              </a:spcBef>
              <a:spcAft>
                <a:spcPts val="600"/>
              </a:spcAft>
            </a:pPr>
            <a:r>
              <a:rPr lang="en-US" sz="1500" b="0" i="0" dirty="0">
                <a:solidFill>
                  <a:srgbClr val="000000"/>
                </a:solidFill>
                <a:effectLst/>
              </a:rPr>
              <a:t>The IoT Device SHALL be uniquely identifiable for cybersecurity purposes. This MAY require a set of identities depending upon the specific use.</a:t>
            </a:r>
          </a:p>
          <a:p>
            <a:pPr marL="39688" indent="0">
              <a:spcBef>
                <a:spcPts val="0"/>
              </a:spcBef>
              <a:spcAft>
                <a:spcPts val="600"/>
              </a:spcAft>
              <a:buNone/>
            </a:pPr>
            <a:r>
              <a:rPr lang="en-US" sz="1500" b="1" i="0" dirty="0">
                <a:solidFill>
                  <a:srgbClr val="000080"/>
                </a:solidFill>
                <a:effectLst/>
              </a:rPr>
              <a:t>IoT System Inventory</a:t>
            </a:r>
          </a:p>
          <a:p>
            <a:pPr>
              <a:spcBef>
                <a:spcPts val="0"/>
              </a:spcBef>
              <a:spcAft>
                <a:spcPts val="600"/>
              </a:spcAft>
            </a:pPr>
            <a:r>
              <a:rPr lang="en-US" sz="1500" b="0" i="0" dirty="0">
                <a:solidFill>
                  <a:srgbClr val="000000"/>
                </a:solidFill>
                <a:effectLst/>
              </a:rPr>
              <a:t>If the IoT Device is able to collate or store an inventory of connected IoT System Components, the IoT Device SHALL uniquely identify each such IoT System Component and maintain an up-to-date inventory.</a:t>
            </a:r>
          </a:p>
          <a:p>
            <a:pPr marL="39688" indent="0">
              <a:spcBef>
                <a:spcPts val="0"/>
              </a:spcBef>
              <a:spcAft>
                <a:spcPts val="600"/>
              </a:spcAft>
              <a:buNone/>
            </a:pPr>
            <a:r>
              <a:rPr lang="en-US" sz="1500" b="1" i="0" dirty="0">
                <a:solidFill>
                  <a:srgbClr val="000080"/>
                </a:solidFill>
                <a:effectLst/>
              </a:rPr>
              <a:t>Authentication for Configuration Changes</a:t>
            </a:r>
          </a:p>
          <a:p>
            <a:pPr>
              <a:spcBef>
                <a:spcPts val="0"/>
              </a:spcBef>
              <a:spcAft>
                <a:spcPts val="600"/>
              </a:spcAft>
            </a:pPr>
            <a:r>
              <a:rPr lang="en-US" sz="1500" b="0" i="0" dirty="0">
                <a:solidFill>
                  <a:srgbClr val="000000"/>
                </a:solidFill>
                <a:effectLst/>
              </a:rPr>
              <a:t>If the IoT Device makes or allows Security-Related Configuration changes, including Critical Security Parameters and passwords, via a network or other interface, the related configuration changes SHALL only be accepted after authentication and authorization. Best Practice Cryptography SHALL be used.</a:t>
            </a:r>
          </a:p>
          <a:p>
            <a:pPr marL="39688" indent="0">
              <a:spcBef>
                <a:spcPts val="0"/>
              </a:spcBef>
              <a:spcAft>
                <a:spcPts val="600"/>
              </a:spcAft>
              <a:buNone/>
            </a:pPr>
            <a:r>
              <a:rPr lang="en-US" sz="1500" b="1" i="0" dirty="0">
                <a:solidFill>
                  <a:srgbClr val="000080"/>
                </a:solidFill>
                <a:effectLst/>
              </a:rPr>
              <a:t>Configuring IoT System Components</a:t>
            </a:r>
          </a:p>
          <a:p>
            <a:pPr>
              <a:spcBef>
                <a:spcPts val="0"/>
              </a:spcBef>
              <a:spcAft>
                <a:spcPts val="600"/>
              </a:spcAft>
            </a:pPr>
            <a:r>
              <a:rPr lang="en-US" sz="1500" b="0" i="0" dirty="0">
                <a:solidFill>
                  <a:srgbClr val="000000"/>
                </a:solidFill>
                <a:effectLst/>
              </a:rPr>
              <a:t>If the IoT Device is able to configure other IoT System Components within an IoT System instance, it SHALL be demonstrated that any changes are applied to the other IoT System Component(s). If the IoT Device is able to be configured by other IoT System Components within an IoT System instance, it SHALL be demonstrated that any changes are actually applied in the IoT Device and reflected in the other IoT System Component(s). This requirement only applies to Security-Related Configuration changes.</a:t>
            </a:r>
            <a:r>
              <a:rPr lang="en-US" sz="1500" dirty="0"/>
              <a:t> </a:t>
            </a:r>
            <a:endParaRPr lang="en-US" sz="1500" dirty="0">
              <a:solidFill>
                <a:srgbClr val="000000"/>
              </a:solidFill>
            </a:endParaRPr>
          </a:p>
        </p:txBody>
      </p:sp>
    </p:spTree>
    <p:extLst>
      <p:ext uri="{BB962C8B-B14F-4D97-AF65-F5344CB8AC3E}">
        <p14:creationId xmlns:p14="http://schemas.microsoft.com/office/powerpoint/2010/main" val="2445795621"/>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400" dirty="0"/>
              <a:t>CSA </a:t>
            </a:r>
            <a:r>
              <a:rPr lang="en-US" sz="2400" i="0" dirty="0">
                <a:solidFill>
                  <a:schemeClr val="bg1"/>
                </a:solidFill>
                <a:effectLst/>
              </a:rPr>
              <a:t>IoT Device Security Specification Version 1.0</a:t>
            </a:r>
            <a:r>
              <a:rPr lang="en-US" sz="2400" dirty="0">
                <a:solidFill>
                  <a:schemeClr val="bg1"/>
                </a:solidFill>
              </a:rPr>
              <a:t> </a:t>
            </a:r>
            <a:br>
              <a:rPr lang="en-US" sz="2400" dirty="0">
                <a:solidFill>
                  <a:schemeClr val="bg1"/>
                </a:solidFill>
              </a:rPr>
            </a:br>
            <a:r>
              <a:rPr lang="en-US" sz="2400" dirty="0">
                <a:solidFill>
                  <a:schemeClr val="bg1"/>
                </a:solidFill>
              </a:rPr>
              <a:t>Key Technical Requirements</a:t>
            </a:r>
            <a:endParaRPr lang="en-US" altLang="en-US" sz="2400" dirty="0">
              <a:solidFill>
                <a:schemeClr val="bg1"/>
              </a:solidFill>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20114" y="1143000"/>
            <a:ext cx="8851630" cy="535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spcBef>
                <a:spcPts val="0"/>
              </a:spcBef>
              <a:spcAft>
                <a:spcPts val="600"/>
              </a:spcAft>
              <a:buNone/>
            </a:pPr>
            <a:r>
              <a:rPr lang="en-US" sz="1500" b="1" i="0" dirty="0">
                <a:solidFill>
                  <a:srgbClr val="000080"/>
                </a:solidFill>
                <a:effectLst/>
              </a:rPr>
              <a:t>Uniqueness</a:t>
            </a:r>
          </a:p>
          <a:p>
            <a:pPr>
              <a:spcBef>
                <a:spcPts val="0"/>
              </a:spcBef>
              <a:spcAft>
                <a:spcPts val="600"/>
              </a:spcAft>
            </a:pPr>
            <a:r>
              <a:rPr lang="en-US" sz="1500" b="0" i="0" dirty="0">
                <a:solidFill>
                  <a:srgbClr val="000000"/>
                </a:solidFill>
                <a:effectLst/>
              </a:rPr>
              <a:t>If the IoT Device makes use of Critical Security Parameters, including passwords and identities, they SHALL be unique per IoT Device at the time it is manufactured and SHALL NOT be resettable to any universal factory default. It follows that Critical Security Parameters SHALL NOT be embedded in source code.</a:t>
            </a:r>
          </a:p>
          <a:p>
            <a:pPr marL="388938" lvl="1" indent="0">
              <a:spcBef>
                <a:spcPts val="0"/>
              </a:spcBef>
              <a:spcAft>
                <a:spcPts val="600"/>
              </a:spcAft>
              <a:buNone/>
            </a:pPr>
            <a:r>
              <a:rPr lang="en-US" sz="1500" b="0" i="0" dirty="0">
                <a:solidFill>
                  <a:srgbClr val="000000"/>
                </a:solidFill>
                <a:effectLst/>
              </a:rPr>
              <a:t>Critical Security Parameters provided by the IoT Device Manufacturer SHALL NOT be easily determined by automated means or obtained from publicly available information or derivatives from fixed parameters associated with the IoT Device.</a:t>
            </a:r>
          </a:p>
          <a:p>
            <a:pPr marL="39688" indent="0">
              <a:spcBef>
                <a:spcPts val="0"/>
              </a:spcBef>
              <a:spcAft>
                <a:spcPts val="600"/>
              </a:spcAft>
              <a:buNone/>
            </a:pPr>
            <a:r>
              <a:rPr lang="en-US" sz="1500" b="1" i="0" dirty="0">
                <a:solidFill>
                  <a:srgbClr val="000080"/>
                </a:solidFill>
                <a:effectLst/>
              </a:rPr>
              <a:t>Security Best Practices</a:t>
            </a:r>
          </a:p>
          <a:p>
            <a:pPr>
              <a:spcBef>
                <a:spcPts val="0"/>
              </a:spcBef>
              <a:spcAft>
                <a:spcPts val="600"/>
              </a:spcAft>
            </a:pPr>
            <a:r>
              <a:rPr lang="en-US" sz="1500" b="0" i="0" dirty="0">
                <a:solidFill>
                  <a:srgbClr val="000000"/>
                </a:solidFill>
                <a:effectLst/>
              </a:rPr>
              <a:t>If the IoT Device makes use of Critical Security Parameters, including passwords, they SHALL conform with Security Best Practices, including, length, complexity, generation of keys from passwords, secure management processes, and secure storage. Best Practice Cryptography SHALL be used.</a:t>
            </a:r>
          </a:p>
          <a:p>
            <a:pPr marL="39688" indent="0">
              <a:spcBef>
                <a:spcPts val="0"/>
              </a:spcBef>
              <a:spcAft>
                <a:spcPts val="600"/>
              </a:spcAft>
              <a:buNone/>
            </a:pPr>
            <a:r>
              <a:rPr lang="en-US" sz="1500" b="1" i="0" dirty="0">
                <a:solidFill>
                  <a:srgbClr val="000080"/>
                </a:solidFill>
                <a:effectLst/>
              </a:rPr>
              <a:t>Preventing Brute Force Attacks</a:t>
            </a:r>
          </a:p>
          <a:p>
            <a:pPr>
              <a:spcBef>
                <a:spcPts val="0"/>
              </a:spcBef>
              <a:spcAft>
                <a:spcPts val="600"/>
              </a:spcAft>
            </a:pPr>
            <a:r>
              <a:rPr lang="en-US" sz="1500" b="0" i="0" dirty="0">
                <a:solidFill>
                  <a:srgbClr val="000000"/>
                </a:solidFill>
                <a:effectLst/>
              </a:rPr>
              <a:t>The IoT Device SHALL implement a mechanism that protects against brute force authentication attacks.</a:t>
            </a:r>
          </a:p>
          <a:p>
            <a:pPr marL="39688" indent="0">
              <a:spcBef>
                <a:spcPts val="0"/>
              </a:spcBef>
              <a:spcAft>
                <a:spcPts val="600"/>
              </a:spcAft>
              <a:buNone/>
            </a:pPr>
            <a:r>
              <a:rPr lang="en-US" sz="1500" b="1" i="0" dirty="0">
                <a:solidFill>
                  <a:srgbClr val="000080"/>
                </a:solidFill>
                <a:effectLst/>
              </a:rPr>
              <a:t>Changing Authentication Values</a:t>
            </a:r>
          </a:p>
          <a:p>
            <a:pPr>
              <a:spcBef>
                <a:spcPts val="0"/>
              </a:spcBef>
              <a:spcAft>
                <a:spcPts val="600"/>
              </a:spcAft>
            </a:pPr>
            <a:r>
              <a:rPr lang="en-US" sz="1500" b="0" i="0" dirty="0">
                <a:solidFill>
                  <a:srgbClr val="000000"/>
                </a:solidFill>
                <a:effectLst/>
              </a:rPr>
              <a:t>If the user can authenticate against the IoT Device, at least the IoT Device or some other IoT System Component SHALL include a mechanism for simply changing user authentication values.</a:t>
            </a:r>
          </a:p>
        </p:txBody>
      </p:sp>
    </p:spTree>
    <p:extLst>
      <p:ext uri="{BB962C8B-B14F-4D97-AF65-F5344CB8AC3E}">
        <p14:creationId xmlns:p14="http://schemas.microsoft.com/office/powerpoint/2010/main" val="3604878053"/>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400" dirty="0"/>
              <a:t>CSA </a:t>
            </a:r>
            <a:r>
              <a:rPr lang="en-US" sz="2400" i="0" dirty="0">
                <a:solidFill>
                  <a:schemeClr val="bg1"/>
                </a:solidFill>
                <a:effectLst/>
              </a:rPr>
              <a:t>IoT Device Security Specification Version 1.0</a:t>
            </a:r>
            <a:r>
              <a:rPr lang="en-US" sz="2400" dirty="0">
                <a:solidFill>
                  <a:schemeClr val="bg1"/>
                </a:solidFill>
              </a:rPr>
              <a:t> </a:t>
            </a:r>
            <a:br>
              <a:rPr lang="en-US" sz="2400" dirty="0">
                <a:solidFill>
                  <a:schemeClr val="bg1"/>
                </a:solidFill>
              </a:rPr>
            </a:br>
            <a:r>
              <a:rPr lang="en-US" sz="2400" dirty="0">
                <a:solidFill>
                  <a:schemeClr val="bg1"/>
                </a:solidFill>
              </a:rPr>
              <a:t>Key Technical Requirements</a:t>
            </a:r>
            <a:endParaRPr lang="en-US" altLang="en-US" sz="2400" dirty="0">
              <a:solidFill>
                <a:schemeClr val="bg1"/>
              </a:solidFill>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35</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20114" y="1143000"/>
            <a:ext cx="8851630" cy="535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spcBef>
                <a:spcPts val="0"/>
              </a:spcBef>
              <a:spcAft>
                <a:spcPts val="600"/>
              </a:spcAft>
              <a:buNone/>
            </a:pPr>
            <a:r>
              <a:rPr lang="en-US" sz="1400" b="1" i="0" dirty="0">
                <a:solidFill>
                  <a:srgbClr val="000080"/>
                </a:solidFill>
                <a:effectLst/>
              </a:rPr>
              <a:t>Cryptographic Agility</a:t>
            </a:r>
          </a:p>
          <a:p>
            <a:pPr>
              <a:spcBef>
                <a:spcPts val="0"/>
              </a:spcBef>
              <a:spcAft>
                <a:spcPts val="600"/>
              </a:spcAft>
            </a:pPr>
            <a:r>
              <a:rPr lang="en-US" sz="1400" b="0" i="0" dirty="0">
                <a:solidFill>
                  <a:srgbClr val="000000"/>
                </a:solidFill>
                <a:effectLst/>
              </a:rPr>
              <a:t>The IoT Device SHOULD support updating Cryptographic Algorithms and primitives.</a:t>
            </a:r>
          </a:p>
          <a:p>
            <a:pPr marL="39688" indent="0">
              <a:spcBef>
                <a:spcPts val="0"/>
              </a:spcBef>
              <a:spcAft>
                <a:spcPts val="600"/>
              </a:spcAft>
              <a:buNone/>
            </a:pPr>
            <a:r>
              <a:rPr lang="en-US" sz="1400" b="1" i="0" dirty="0">
                <a:solidFill>
                  <a:srgbClr val="000080"/>
                </a:solidFill>
                <a:effectLst/>
              </a:rPr>
              <a:t>Secure Storage of Persistent Data</a:t>
            </a:r>
          </a:p>
          <a:p>
            <a:pPr>
              <a:spcBef>
                <a:spcPts val="0"/>
              </a:spcBef>
              <a:spcAft>
                <a:spcPts val="600"/>
              </a:spcAft>
            </a:pPr>
            <a:r>
              <a:rPr lang="en-US" sz="1400" b="0" i="0" dirty="0">
                <a:solidFill>
                  <a:srgbClr val="000000"/>
                </a:solidFill>
                <a:effectLst/>
              </a:rPr>
              <a:t>All Sensitive Data stored persistently on the IoT Device SHALL be stored in a secure manner consistent with Security Best Practices.</a:t>
            </a:r>
          </a:p>
          <a:p>
            <a:pPr marL="39688" indent="0">
              <a:spcBef>
                <a:spcPts val="0"/>
              </a:spcBef>
              <a:spcAft>
                <a:spcPts val="600"/>
              </a:spcAft>
              <a:buNone/>
            </a:pPr>
            <a:r>
              <a:rPr lang="en-US" sz="1400" b="1" i="0" dirty="0">
                <a:solidFill>
                  <a:srgbClr val="000080"/>
                </a:solidFill>
                <a:effectLst/>
              </a:rPr>
              <a:t>Erasure from Device</a:t>
            </a:r>
          </a:p>
          <a:p>
            <a:pPr>
              <a:spcBef>
                <a:spcPts val="0"/>
              </a:spcBef>
              <a:spcAft>
                <a:spcPts val="600"/>
              </a:spcAft>
            </a:pPr>
            <a:r>
              <a:rPr lang="en-US" sz="1400" b="0" i="0" dirty="0">
                <a:solidFill>
                  <a:srgbClr val="000000"/>
                </a:solidFill>
                <a:effectLst/>
              </a:rPr>
              <a:t>The IoT Device SHALL support the erasure of local data that is from or about the user which may include personal data about the user, their home or family, user configuration, and cryptographic material.</a:t>
            </a:r>
          </a:p>
          <a:p>
            <a:pPr marL="388938" lvl="1" indent="0">
              <a:spcBef>
                <a:spcPts val="0"/>
              </a:spcBef>
              <a:spcAft>
                <a:spcPts val="600"/>
              </a:spcAft>
              <a:buNone/>
            </a:pPr>
            <a:r>
              <a:rPr lang="en-US" sz="1400" b="0" i="0" dirty="0">
                <a:solidFill>
                  <a:srgbClr val="000000"/>
                </a:solidFill>
                <a:effectLst/>
              </a:rPr>
              <a:t>Any such erasure, including through a Factory Reset, SHALL be authorized, and SHALL leave the IoT Device in a secure state.</a:t>
            </a:r>
          </a:p>
          <a:p>
            <a:pPr marL="388938" lvl="1" indent="0">
              <a:spcBef>
                <a:spcPts val="0"/>
              </a:spcBef>
              <a:spcAft>
                <a:spcPts val="600"/>
              </a:spcAft>
              <a:buNone/>
            </a:pPr>
            <a:r>
              <a:rPr lang="en-US" sz="1400" b="0" i="0" dirty="0">
                <a:solidFill>
                  <a:srgbClr val="000000"/>
                </a:solidFill>
                <a:effectLst/>
              </a:rPr>
              <a:t>Note: Requirements related to deleting data outside the IoT Device are not in the scope of this Specification</a:t>
            </a:r>
            <a:r>
              <a:rPr lang="en-US" sz="1400" dirty="0"/>
              <a:t> </a:t>
            </a:r>
          </a:p>
          <a:p>
            <a:pPr marL="39688" indent="0">
              <a:spcBef>
                <a:spcPts val="0"/>
              </a:spcBef>
              <a:spcAft>
                <a:spcPts val="600"/>
              </a:spcAft>
              <a:buNone/>
            </a:pPr>
            <a:r>
              <a:rPr lang="en-US" sz="1400" b="1" i="0" dirty="0">
                <a:solidFill>
                  <a:srgbClr val="000080"/>
                </a:solidFill>
                <a:effectLst/>
              </a:rPr>
              <a:t>Restricting Access to Security-Relevant Information</a:t>
            </a:r>
          </a:p>
          <a:p>
            <a:pPr>
              <a:spcBef>
                <a:spcPts val="0"/>
              </a:spcBef>
              <a:spcAft>
                <a:spcPts val="600"/>
              </a:spcAft>
            </a:pPr>
            <a:r>
              <a:rPr lang="en-US" sz="1400" b="0" i="0" dirty="0">
                <a:solidFill>
                  <a:srgbClr val="000000"/>
                </a:solidFill>
                <a:effectLst/>
              </a:rPr>
              <a:t>The IoT Device SHALL require authentication and authorization when exposing Security-Relevant Information via the network interfaces of the device.</a:t>
            </a:r>
          </a:p>
          <a:p>
            <a:pPr marL="39688" indent="0">
              <a:spcBef>
                <a:spcPts val="0"/>
              </a:spcBef>
              <a:spcAft>
                <a:spcPts val="600"/>
              </a:spcAft>
              <a:buNone/>
            </a:pPr>
            <a:r>
              <a:rPr lang="en-US" sz="1400" b="1" i="0" dirty="0">
                <a:solidFill>
                  <a:srgbClr val="000080"/>
                </a:solidFill>
                <a:effectLst/>
              </a:rPr>
              <a:t>Confidentiality Protection</a:t>
            </a:r>
          </a:p>
          <a:p>
            <a:pPr>
              <a:spcBef>
                <a:spcPts val="0"/>
              </a:spcBef>
              <a:spcAft>
                <a:spcPts val="600"/>
              </a:spcAft>
            </a:pPr>
            <a:r>
              <a:rPr lang="en-US" sz="1400" b="0" i="0" dirty="0">
                <a:solidFill>
                  <a:srgbClr val="000000"/>
                </a:solidFill>
                <a:effectLst/>
              </a:rPr>
              <a:t>The IoT Device SHALL, by default, ensure the confidentiality of Security-Relevant Information and Sensitive Data exchanged with IoT Devices and IoT Associated Services. Best Practice Cryptography SHALL be used</a:t>
            </a:r>
            <a:r>
              <a:rPr lang="en-US" sz="1400" dirty="0"/>
              <a:t> </a:t>
            </a:r>
            <a:endParaRPr lang="en-US" sz="900" b="0" i="0" dirty="0">
              <a:solidFill>
                <a:srgbClr val="000000"/>
              </a:solidFill>
              <a:effectLst/>
            </a:endParaRPr>
          </a:p>
        </p:txBody>
      </p:sp>
    </p:spTree>
    <p:extLst>
      <p:ext uri="{BB962C8B-B14F-4D97-AF65-F5344CB8AC3E}">
        <p14:creationId xmlns:p14="http://schemas.microsoft.com/office/powerpoint/2010/main" val="1684885814"/>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400" dirty="0"/>
              <a:t>CSA </a:t>
            </a:r>
            <a:r>
              <a:rPr lang="en-US" sz="2400" i="0" dirty="0">
                <a:solidFill>
                  <a:schemeClr val="bg1"/>
                </a:solidFill>
                <a:effectLst/>
              </a:rPr>
              <a:t>IoT Device Security Specification Version 1.0</a:t>
            </a:r>
            <a:r>
              <a:rPr lang="en-US" sz="2400" dirty="0">
                <a:solidFill>
                  <a:schemeClr val="bg1"/>
                </a:solidFill>
              </a:rPr>
              <a:t> </a:t>
            </a:r>
            <a:br>
              <a:rPr lang="en-US" sz="2400" dirty="0">
                <a:solidFill>
                  <a:schemeClr val="bg1"/>
                </a:solidFill>
              </a:rPr>
            </a:br>
            <a:r>
              <a:rPr lang="en-US" sz="2400" dirty="0">
                <a:solidFill>
                  <a:schemeClr val="bg1"/>
                </a:solidFill>
              </a:rPr>
              <a:t>Key Technical Requirements</a:t>
            </a:r>
            <a:endParaRPr lang="en-US" altLang="en-US" sz="2400" dirty="0">
              <a:solidFill>
                <a:schemeClr val="bg1"/>
              </a:solidFill>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20114" y="1143000"/>
            <a:ext cx="8851630" cy="535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spcBef>
                <a:spcPts val="0"/>
              </a:spcBef>
              <a:spcAft>
                <a:spcPts val="600"/>
              </a:spcAft>
              <a:buNone/>
            </a:pPr>
            <a:r>
              <a:rPr lang="en-US" sz="1500" b="1" i="0" dirty="0">
                <a:solidFill>
                  <a:srgbClr val="000080"/>
                </a:solidFill>
                <a:effectLst/>
              </a:rPr>
              <a:t>Remote Trust Relationships</a:t>
            </a:r>
          </a:p>
          <a:p>
            <a:pPr>
              <a:spcBef>
                <a:spcPts val="0"/>
              </a:spcBef>
              <a:spcAft>
                <a:spcPts val="600"/>
              </a:spcAft>
            </a:pPr>
            <a:r>
              <a:rPr lang="en-US" sz="1500" b="0" i="0" dirty="0">
                <a:solidFill>
                  <a:srgbClr val="000000"/>
                </a:solidFill>
                <a:effectLst/>
              </a:rPr>
              <a:t>For two-way communication, the IoT Device SHALL establish a trust relationship ensuring that both parties at each end of a network connection are authenticated. Best Practice Cryptography SHALL be used.</a:t>
            </a:r>
          </a:p>
          <a:p>
            <a:pPr marL="39688" indent="0">
              <a:spcBef>
                <a:spcPts val="0"/>
              </a:spcBef>
              <a:spcAft>
                <a:spcPts val="600"/>
              </a:spcAft>
              <a:buNone/>
            </a:pPr>
            <a:r>
              <a:rPr lang="en-US" sz="1500" b="1" i="0" dirty="0">
                <a:solidFill>
                  <a:srgbClr val="000080"/>
                </a:solidFill>
                <a:effectLst/>
              </a:rPr>
              <a:t>Disabling Unused Interfaces</a:t>
            </a:r>
          </a:p>
          <a:p>
            <a:pPr>
              <a:spcBef>
                <a:spcPts val="0"/>
              </a:spcBef>
              <a:spcAft>
                <a:spcPts val="600"/>
              </a:spcAft>
            </a:pPr>
            <a:r>
              <a:rPr lang="en-US" sz="1500" b="0" i="0" dirty="0">
                <a:solidFill>
                  <a:srgbClr val="000000"/>
                </a:solidFill>
                <a:effectLst/>
              </a:rPr>
              <a:t>The IoT Device SHALL disable all interfaces not necessary for the intended use of the IoT Device.</a:t>
            </a:r>
          </a:p>
          <a:p>
            <a:pPr marL="39688" indent="0">
              <a:spcBef>
                <a:spcPts val="0"/>
              </a:spcBef>
              <a:spcAft>
                <a:spcPts val="600"/>
              </a:spcAft>
              <a:buNone/>
            </a:pPr>
            <a:r>
              <a:rPr lang="en-US" sz="1500" b="1" i="0" dirty="0">
                <a:solidFill>
                  <a:srgbClr val="000080"/>
                </a:solidFill>
                <a:effectLst/>
              </a:rPr>
              <a:t>Input Data Validation</a:t>
            </a:r>
          </a:p>
          <a:p>
            <a:pPr>
              <a:spcBef>
                <a:spcPts val="0"/>
              </a:spcBef>
              <a:spcAft>
                <a:spcPts val="600"/>
              </a:spcAft>
            </a:pPr>
            <a:r>
              <a:rPr lang="en-US" sz="1500" b="0" i="0" dirty="0">
                <a:solidFill>
                  <a:srgbClr val="000000"/>
                </a:solidFill>
                <a:effectLst/>
              </a:rPr>
              <a:t>Data input into the IoT Device via network and any other interfaces SHALL be validated against malformed input.</a:t>
            </a:r>
          </a:p>
          <a:p>
            <a:pPr marL="39688" indent="0">
              <a:spcBef>
                <a:spcPts val="0"/>
              </a:spcBef>
              <a:spcAft>
                <a:spcPts val="600"/>
              </a:spcAft>
              <a:buNone/>
            </a:pPr>
            <a:r>
              <a:rPr lang="en-US" sz="1500" b="1" i="0" dirty="0">
                <a:solidFill>
                  <a:srgbClr val="000080"/>
                </a:solidFill>
                <a:effectLst/>
              </a:rPr>
              <a:t>Restrict Unused Functionality</a:t>
            </a:r>
          </a:p>
          <a:p>
            <a:pPr>
              <a:spcBef>
                <a:spcPts val="0"/>
              </a:spcBef>
              <a:spcAft>
                <a:spcPts val="600"/>
              </a:spcAft>
            </a:pPr>
            <a:r>
              <a:rPr lang="en-US" sz="1500" b="0" i="0" dirty="0">
                <a:solidFill>
                  <a:srgbClr val="000000"/>
                </a:solidFill>
                <a:effectLst/>
              </a:rPr>
              <a:t>Functionality not needed for the intended use of the IoT Device SHALL NOT be installed, or SHALL be disabled where non-installation is not practical</a:t>
            </a:r>
            <a:r>
              <a:rPr lang="en-US" sz="1500" dirty="0"/>
              <a:t> </a:t>
            </a:r>
          </a:p>
          <a:p>
            <a:pPr marL="39688" indent="0">
              <a:spcBef>
                <a:spcPts val="0"/>
              </a:spcBef>
              <a:spcAft>
                <a:spcPts val="600"/>
              </a:spcAft>
              <a:buNone/>
            </a:pPr>
            <a:r>
              <a:rPr lang="en-US" sz="1500" b="1" i="0" dirty="0">
                <a:solidFill>
                  <a:srgbClr val="000080"/>
                </a:solidFill>
                <a:effectLst/>
              </a:rPr>
              <a:t>Least Privilege</a:t>
            </a:r>
          </a:p>
          <a:p>
            <a:pPr>
              <a:spcBef>
                <a:spcPts val="0"/>
              </a:spcBef>
              <a:spcAft>
                <a:spcPts val="600"/>
              </a:spcAft>
            </a:pPr>
            <a:r>
              <a:rPr lang="en-US" sz="1500" b="0" i="0" dirty="0">
                <a:solidFill>
                  <a:srgbClr val="000000"/>
                </a:solidFill>
                <a:effectLst/>
              </a:rPr>
              <a:t>All IoT Device software SHOULD be executed with the lowest possible level of privilege necessary for the intended function.</a:t>
            </a:r>
          </a:p>
          <a:p>
            <a:pPr marL="39688" indent="0">
              <a:spcBef>
                <a:spcPts val="0"/>
              </a:spcBef>
              <a:spcAft>
                <a:spcPts val="600"/>
              </a:spcAft>
              <a:buNone/>
            </a:pPr>
            <a:r>
              <a:rPr lang="en-US" sz="1500" b="1" i="0" dirty="0">
                <a:solidFill>
                  <a:srgbClr val="000080"/>
                </a:solidFill>
                <a:effectLst/>
              </a:rPr>
              <a:t>Secure Boot</a:t>
            </a:r>
          </a:p>
          <a:p>
            <a:pPr>
              <a:spcBef>
                <a:spcPts val="0"/>
              </a:spcBef>
              <a:spcAft>
                <a:spcPts val="600"/>
              </a:spcAft>
            </a:pPr>
            <a:r>
              <a:rPr lang="en-US" sz="1500" b="0" i="0" dirty="0">
                <a:solidFill>
                  <a:srgbClr val="000000"/>
                </a:solidFill>
                <a:effectLst/>
              </a:rPr>
              <a:t>The IoT Device SHOULD perform a secure boot process, using Security Best Practices</a:t>
            </a:r>
            <a:r>
              <a:rPr lang="en-US" sz="1500" dirty="0"/>
              <a:t> </a:t>
            </a:r>
            <a:endParaRPr lang="en-US" sz="900" b="0" i="0" dirty="0">
              <a:solidFill>
                <a:srgbClr val="000000"/>
              </a:solidFill>
              <a:effectLst/>
            </a:endParaRPr>
          </a:p>
        </p:txBody>
      </p:sp>
    </p:spTree>
    <p:extLst>
      <p:ext uri="{BB962C8B-B14F-4D97-AF65-F5344CB8AC3E}">
        <p14:creationId xmlns:p14="http://schemas.microsoft.com/office/powerpoint/2010/main" val="3580054942"/>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400" dirty="0"/>
              <a:t>CSA </a:t>
            </a:r>
            <a:r>
              <a:rPr lang="en-US" sz="2400" i="0" dirty="0">
                <a:solidFill>
                  <a:schemeClr val="bg1"/>
                </a:solidFill>
                <a:effectLst/>
              </a:rPr>
              <a:t>IoT Device Security Specification Version 1.0</a:t>
            </a:r>
            <a:r>
              <a:rPr lang="en-US" sz="2400" dirty="0">
                <a:solidFill>
                  <a:schemeClr val="bg1"/>
                </a:solidFill>
              </a:rPr>
              <a:t> </a:t>
            </a:r>
            <a:br>
              <a:rPr lang="en-US" sz="2400" dirty="0">
                <a:solidFill>
                  <a:schemeClr val="bg1"/>
                </a:solidFill>
              </a:rPr>
            </a:br>
            <a:r>
              <a:rPr lang="en-US" sz="2400" dirty="0">
                <a:solidFill>
                  <a:schemeClr val="bg1"/>
                </a:solidFill>
              </a:rPr>
              <a:t>Key Technical Requirements</a:t>
            </a:r>
            <a:endParaRPr lang="en-US" altLang="en-US" sz="2400" dirty="0">
              <a:solidFill>
                <a:schemeClr val="bg1"/>
              </a:solidFill>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20114" y="1143000"/>
            <a:ext cx="8851630" cy="535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spcBef>
                <a:spcPts val="0"/>
              </a:spcBef>
              <a:spcAft>
                <a:spcPts val="600"/>
              </a:spcAft>
              <a:buNone/>
            </a:pPr>
            <a:r>
              <a:rPr lang="en-US" sz="1600" b="1" i="0" dirty="0">
                <a:solidFill>
                  <a:srgbClr val="000080"/>
                </a:solidFill>
                <a:effectLst/>
              </a:rPr>
              <a:t>Verification of Software Updates</a:t>
            </a:r>
          </a:p>
          <a:p>
            <a:pPr>
              <a:spcBef>
                <a:spcPts val="0"/>
              </a:spcBef>
              <a:spcAft>
                <a:spcPts val="600"/>
              </a:spcAft>
            </a:pPr>
            <a:r>
              <a:rPr lang="en-US" sz="1600" b="0" i="0" dirty="0">
                <a:solidFill>
                  <a:srgbClr val="000000"/>
                </a:solidFill>
                <a:effectLst/>
              </a:rPr>
              <a:t>The IoT Device SHALL support a software update process and SHALL ensure the authenticity and integrity of software updates. Best Practice Cryptography SHALL be used.</a:t>
            </a:r>
          </a:p>
          <a:p>
            <a:pPr marL="39688" indent="0">
              <a:spcBef>
                <a:spcPts val="0"/>
              </a:spcBef>
              <a:spcAft>
                <a:spcPts val="600"/>
              </a:spcAft>
              <a:buNone/>
            </a:pPr>
            <a:r>
              <a:rPr lang="en-US" sz="1600" b="1" i="0" dirty="0">
                <a:solidFill>
                  <a:srgbClr val="000080"/>
                </a:solidFill>
                <a:effectLst/>
              </a:rPr>
              <a:t>Automatic Software Updates</a:t>
            </a:r>
          </a:p>
          <a:p>
            <a:pPr>
              <a:spcBef>
                <a:spcPts val="0"/>
              </a:spcBef>
              <a:spcAft>
                <a:spcPts val="600"/>
              </a:spcAft>
            </a:pPr>
            <a:r>
              <a:rPr lang="en-US" sz="1600" b="0" i="0" dirty="0">
                <a:solidFill>
                  <a:srgbClr val="000000"/>
                </a:solidFill>
                <a:effectLst/>
              </a:rPr>
              <a:t>Automatic software update installation methods SHOULD be employed for updating the IoT Device. The IoT Device SHOULD check for available updates at least once after initialization and then periodically.</a:t>
            </a:r>
          </a:p>
          <a:p>
            <a:pPr marL="39688" indent="0">
              <a:spcBef>
                <a:spcPts val="0"/>
              </a:spcBef>
              <a:spcAft>
                <a:spcPts val="600"/>
              </a:spcAft>
              <a:buNone/>
            </a:pPr>
            <a:r>
              <a:rPr lang="en-US" sz="1600" b="1" i="0" dirty="0">
                <a:solidFill>
                  <a:srgbClr val="000080"/>
                </a:solidFill>
                <a:effectLst/>
              </a:rPr>
              <a:t>Ease of Software Update Installation</a:t>
            </a:r>
          </a:p>
          <a:p>
            <a:pPr>
              <a:spcBef>
                <a:spcPts val="0"/>
              </a:spcBef>
              <a:spcAft>
                <a:spcPts val="600"/>
              </a:spcAft>
            </a:pPr>
            <a:r>
              <a:rPr lang="en-US" sz="1600" b="0" i="0" dirty="0">
                <a:solidFill>
                  <a:srgbClr val="000000"/>
                </a:solidFill>
                <a:effectLst/>
              </a:rPr>
              <a:t>Software updates for the IoT Device SHALL be easy for users to install.</a:t>
            </a:r>
          </a:p>
          <a:p>
            <a:pPr marL="39688" indent="0">
              <a:spcBef>
                <a:spcPts val="0"/>
              </a:spcBef>
              <a:spcAft>
                <a:spcPts val="600"/>
              </a:spcAft>
              <a:buNone/>
            </a:pPr>
            <a:r>
              <a:rPr lang="en-US" sz="1600" b="1" i="0" dirty="0">
                <a:solidFill>
                  <a:srgbClr val="000080"/>
                </a:solidFill>
                <a:effectLst/>
              </a:rPr>
              <a:t>Enablement of Software Updates</a:t>
            </a:r>
          </a:p>
          <a:p>
            <a:pPr>
              <a:spcBef>
                <a:spcPts val="0"/>
              </a:spcBef>
              <a:spcAft>
                <a:spcPts val="600"/>
              </a:spcAft>
            </a:pPr>
            <a:r>
              <a:rPr lang="en-US" sz="1600" b="0" i="0" dirty="0">
                <a:solidFill>
                  <a:srgbClr val="000000"/>
                </a:solidFill>
                <a:effectLst/>
              </a:rPr>
              <a:t>If the IoT Device supports automatic updates and/or update notifications, these SHOULD be enabled by default but an authorized entity SHOULD be able to enable, disable, or postpone installation of security updates and/or update notifications.</a:t>
            </a:r>
          </a:p>
          <a:p>
            <a:pPr marL="39688" indent="0">
              <a:spcBef>
                <a:spcPts val="0"/>
              </a:spcBef>
              <a:spcAft>
                <a:spcPts val="600"/>
              </a:spcAft>
              <a:buNone/>
            </a:pPr>
            <a:r>
              <a:rPr lang="en-US" sz="1600" b="1" i="0" dirty="0">
                <a:solidFill>
                  <a:srgbClr val="000080"/>
                </a:solidFill>
                <a:effectLst/>
              </a:rPr>
              <a:t>Audit Logging</a:t>
            </a:r>
          </a:p>
          <a:p>
            <a:pPr>
              <a:spcBef>
                <a:spcPts val="0"/>
              </a:spcBef>
              <a:spcAft>
                <a:spcPts val="600"/>
              </a:spcAft>
            </a:pPr>
            <a:r>
              <a:rPr lang="en-US" sz="1600" b="0" i="0" dirty="0">
                <a:solidFill>
                  <a:srgbClr val="000000"/>
                </a:solidFill>
                <a:effectLst/>
              </a:rPr>
              <a:t>The IoT Device SHOULD support audit logging of security-relevant events and errors. The log SHOULD include enough details to determine what happened.</a:t>
            </a:r>
          </a:p>
        </p:txBody>
      </p:sp>
    </p:spTree>
    <p:extLst>
      <p:ext uri="{BB962C8B-B14F-4D97-AF65-F5344CB8AC3E}">
        <p14:creationId xmlns:p14="http://schemas.microsoft.com/office/powerpoint/2010/main" val="2894917058"/>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400" dirty="0"/>
              <a:t>CSA </a:t>
            </a:r>
            <a:r>
              <a:rPr lang="en-US" sz="2400" i="0" dirty="0">
                <a:solidFill>
                  <a:schemeClr val="bg1"/>
                </a:solidFill>
                <a:effectLst/>
              </a:rPr>
              <a:t>IoT Device Security Specification Version 1.0</a:t>
            </a:r>
            <a:r>
              <a:rPr lang="en-US" sz="2400" dirty="0">
                <a:solidFill>
                  <a:schemeClr val="bg1"/>
                </a:solidFill>
              </a:rPr>
              <a:t> </a:t>
            </a:r>
            <a:br>
              <a:rPr lang="en-US" sz="2400" dirty="0">
                <a:solidFill>
                  <a:schemeClr val="bg1"/>
                </a:solidFill>
              </a:rPr>
            </a:br>
            <a:r>
              <a:rPr lang="en-US" sz="2400" dirty="0">
                <a:solidFill>
                  <a:schemeClr val="bg1"/>
                </a:solidFill>
              </a:rPr>
              <a:t>Key Technical Requirements</a:t>
            </a:r>
            <a:endParaRPr lang="en-US" altLang="en-US" sz="2400" dirty="0">
              <a:solidFill>
                <a:schemeClr val="bg1"/>
              </a:solidFill>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20114" y="1143000"/>
            <a:ext cx="8851630" cy="535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buNone/>
            </a:pPr>
            <a:r>
              <a:rPr lang="en-US" sz="1500" b="1" i="0" dirty="0">
                <a:solidFill>
                  <a:srgbClr val="000080"/>
                </a:solidFill>
                <a:effectLst/>
              </a:rPr>
              <a:t>Reporting Security State</a:t>
            </a:r>
          </a:p>
          <a:p>
            <a:r>
              <a:rPr lang="en-US" sz="1500" b="0" i="0" dirty="0">
                <a:solidFill>
                  <a:srgbClr val="000000"/>
                </a:solidFill>
                <a:effectLst/>
              </a:rPr>
              <a:t>The IoT Device SHOULD be able to report the current security-related state</a:t>
            </a:r>
            <a:r>
              <a:rPr lang="en-US" sz="1500" dirty="0"/>
              <a:t> </a:t>
            </a:r>
          </a:p>
          <a:p>
            <a:pPr marL="39688" indent="0">
              <a:buNone/>
            </a:pPr>
            <a:r>
              <a:rPr lang="en-US" sz="1500" b="1" i="0" dirty="0">
                <a:solidFill>
                  <a:srgbClr val="000080"/>
                </a:solidFill>
                <a:effectLst/>
              </a:rPr>
              <a:t>Reporting Unauthorized Software Changes</a:t>
            </a:r>
          </a:p>
          <a:p>
            <a:r>
              <a:rPr lang="en-US" sz="1500" b="0" i="0" dirty="0">
                <a:solidFill>
                  <a:srgbClr val="000000"/>
                </a:solidFill>
                <a:effectLst/>
              </a:rPr>
              <a:t>If the IoT Device detects an unauthorized change to the software, it SHOULD limit connectivity to the minimum required to report the error to authorized recipients. Detection mechanisms include secure boot, or regular monitoring.</a:t>
            </a:r>
          </a:p>
          <a:p>
            <a:pPr marL="39688" indent="0">
              <a:buNone/>
            </a:pPr>
            <a:r>
              <a:rPr lang="en-US" sz="1500" b="1" i="0" dirty="0">
                <a:solidFill>
                  <a:srgbClr val="000080"/>
                </a:solidFill>
                <a:effectLst/>
              </a:rPr>
              <a:t>Protected Access to Logs</a:t>
            </a:r>
          </a:p>
          <a:p>
            <a:r>
              <a:rPr lang="en-US" sz="1500" b="0" i="0" dirty="0">
                <a:solidFill>
                  <a:srgbClr val="000000"/>
                </a:solidFill>
                <a:effectLst/>
              </a:rPr>
              <a:t>If the IoT Device supports an audit log as described in </a:t>
            </a:r>
            <a:r>
              <a:rPr lang="en-US" sz="1500" b="0" i="0" dirty="0">
                <a:solidFill>
                  <a:srgbClr val="1155CC"/>
                </a:solidFill>
                <a:effectLst/>
              </a:rPr>
              <a:t>Section 5.5.6.1, Audit Logging </a:t>
            </a:r>
            <a:r>
              <a:rPr lang="en-US" sz="1500" b="0" i="0" dirty="0">
                <a:solidFill>
                  <a:srgbClr val="000000"/>
                </a:solidFill>
                <a:effectLst/>
              </a:rPr>
              <a:t>and that audit log is stored on the IoT Device, it SHOULD restrict access to the log files to authorized personnel only for defined purposes.</a:t>
            </a:r>
          </a:p>
          <a:p>
            <a:pPr marL="39688" indent="0">
              <a:buNone/>
            </a:pPr>
            <a:r>
              <a:rPr lang="en-US" sz="1500" b="1" i="0" dirty="0">
                <a:solidFill>
                  <a:srgbClr val="000080"/>
                </a:solidFill>
                <a:effectLst/>
              </a:rPr>
              <a:t>Recovery from Power Failure and Network Outage</a:t>
            </a:r>
          </a:p>
          <a:p>
            <a:r>
              <a:rPr lang="en-US" sz="1500" b="0" i="0" dirty="0">
                <a:solidFill>
                  <a:srgbClr val="000000"/>
                </a:solidFill>
                <a:effectLst/>
              </a:rPr>
              <a:t>The IoT Device SHOULD be resilient to power and network outages. There SHOULD be no impact on the IoT Device security. The effects of an internet connection outage SHOULD be minimized as much as possible to establish continued local functional operation. After the outage is ended, the IoT Device SHOULD gracefully recover to its normal operational state</a:t>
            </a:r>
          </a:p>
          <a:p>
            <a:pPr marL="39688" indent="0">
              <a:buNone/>
            </a:pPr>
            <a:r>
              <a:rPr lang="en-US" sz="1500" b="1" i="0" dirty="0">
                <a:solidFill>
                  <a:srgbClr val="000080"/>
                </a:solidFill>
                <a:effectLst/>
              </a:rPr>
              <a:t>Isolation of Processing</a:t>
            </a:r>
          </a:p>
          <a:p>
            <a:r>
              <a:rPr lang="en-US" sz="1500" b="0" i="0" dirty="0">
                <a:solidFill>
                  <a:srgbClr val="000000"/>
                </a:solidFill>
                <a:effectLst/>
              </a:rPr>
              <a:t>The IoT Device SHOULD make use of isolated processing approaches employing both software-based and hardware-based mechanisms, using best practices and in support of the principle of least privilege.</a:t>
            </a:r>
            <a:r>
              <a:rPr lang="en-US" sz="1500" dirty="0"/>
              <a:t> </a:t>
            </a:r>
            <a:endParaRPr lang="en-US" sz="1500" b="0" i="0" dirty="0">
              <a:solidFill>
                <a:srgbClr val="000000"/>
              </a:solidFill>
              <a:effectLst/>
            </a:endParaRPr>
          </a:p>
        </p:txBody>
      </p:sp>
    </p:spTree>
    <p:extLst>
      <p:ext uri="{BB962C8B-B14F-4D97-AF65-F5344CB8AC3E}">
        <p14:creationId xmlns:p14="http://schemas.microsoft.com/office/powerpoint/2010/main" val="897578362"/>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400" dirty="0"/>
              <a:t>CSA </a:t>
            </a:r>
            <a:r>
              <a:rPr lang="en-US" sz="2400" i="0" dirty="0">
                <a:solidFill>
                  <a:schemeClr val="bg1"/>
                </a:solidFill>
                <a:effectLst/>
              </a:rPr>
              <a:t>IoT Device Security Specification Version 1.0</a:t>
            </a:r>
            <a:r>
              <a:rPr lang="en-US" sz="2400" dirty="0">
                <a:solidFill>
                  <a:schemeClr val="bg1"/>
                </a:solidFill>
              </a:rPr>
              <a:t> </a:t>
            </a:r>
            <a:br>
              <a:rPr lang="en-US" sz="2400" dirty="0">
                <a:solidFill>
                  <a:schemeClr val="bg1"/>
                </a:solidFill>
              </a:rPr>
            </a:br>
            <a:r>
              <a:rPr lang="en-US" sz="2400" dirty="0">
                <a:solidFill>
                  <a:schemeClr val="bg1"/>
                </a:solidFill>
              </a:rPr>
              <a:t>Key Non-Technical Requirements</a:t>
            </a:r>
            <a:endParaRPr lang="en-US" altLang="en-US" sz="2400" dirty="0">
              <a:solidFill>
                <a:schemeClr val="bg1"/>
              </a:solidFill>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20114" y="1143000"/>
            <a:ext cx="8934974" cy="535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spcBef>
                <a:spcPts val="0"/>
              </a:spcBef>
              <a:spcAft>
                <a:spcPts val="600"/>
              </a:spcAft>
              <a:buNone/>
            </a:pPr>
            <a:r>
              <a:rPr lang="en-US" sz="1800" b="1" i="0" dirty="0">
                <a:solidFill>
                  <a:srgbClr val="000080"/>
                </a:solidFill>
                <a:effectLst/>
                <a:latin typeface="Arial-BoldMT"/>
              </a:rPr>
              <a:t>Design Considerations</a:t>
            </a:r>
          </a:p>
          <a:p>
            <a:pPr>
              <a:spcBef>
                <a:spcPts val="0"/>
              </a:spcBef>
              <a:spcAft>
                <a:spcPts val="600"/>
              </a:spcAft>
            </a:pPr>
            <a:r>
              <a:rPr lang="en-US" sz="1500" b="0" i="0" dirty="0">
                <a:solidFill>
                  <a:srgbClr val="000000"/>
                </a:solidFill>
                <a:effectLst/>
              </a:rPr>
              <a:t>The IoT Device Manufacturer SHALL document the expected usage and target deployment context relating to the IoT Device, including at least:</a:t>
            </a:r>
          </a:p>
          <a:p>
            <a:pPr lvl="1">
              <a:spcBef>
                <a:spcPts val="0"/>
              </a:spcBef>
              <a:spcAft>
                <a:spcPts val="600"/>
              </a:spcAft>
            </a:pPr>
            <a:r>
              <a:rPr lang="en-US" sz="1400" b="0" i="0" dirty="0">
                <a:solidFill>
                  <a:srgbClr val="000000"/>
                </a:solidFill>
                <a:effectLst/>
              </a:rPr>
              <a:t>Expected customers and use cases, including known potential misuses</a:t>
            </a:r>
          </a:p>
          <a:p>
            <a:pPr lvl="1">
              <a:spcBef>
                <a:spcPts val="0"/>
              </a:spcBef>
              <a:spcAft>
                <a:spcPts val="600"/>
              </a:spcAft>
            </a:pPr>
            <a:r>
              <a:rPr lang="en-US" sz="1400" b="0" i="0" dirty="0">
                <a:solidFill>
                  <a:srgbClr val="000000"/>
                </a:solidFill>
                <a:effectLst/>
              </a:rPr>
              <a:t>Laws and regulations that must be complied with</a:t>
            </a:r>
          </a:p>
          <a:p>
            <a:pPr lvl="1">
              <a:spcBef>
                <a:spcPts val="0"/>
              </a:spcBef>
              <a:spcAft>
                <a:spcPts val="600"/>
              </a:spcAft>
            </a:pPr>
            <a:r>
              <a:rPr lang="en-US" sz="1400" b="0" i="0" dirty="0">
                <a:solidFill>
                  <a:srgbClr val="000000"/>
                </a:solidFill>
                <a:effectLst/>
              </a:rPr>
              <a:t>Expected device lifespan</a:t>
            </a:r>
          </a:p>
          <a:p>
            <a:pPr lvl="1">
              <a:spcBef>
                <a:spcPts val="0"/>
              </a:spcBef>
              <a:spcAft>
                <a:spcPts val="600"/>
              </a:spcAft>
            </a:pPr>
            <a:r>
              <a:rPr lang="en-US" sz="1400" b="0" i="0" dirty="0">
                <a:solidFill>
                  <a:srgbClr val="000000"/>
                </a:solidFill>
                <a:effectLst/>
              </a:rPr>
              <a:t>Expected cybersecurity costs for the end users</a:t>
            </a:r>
          </a:p>
          <a:p>
            <a:pPr lvl="1">
              <a:spcBef>
                <a:spcPts val="0"/>
              </a:spcBef>
              <a:spcAft>
                <a:spcPts val="600"/>
              </a:spcAft>
            </a:pPr>
            <a:r>
              <a:rPr lang="en-US" sz="1400" b="0" i="0" dirty="0">
                <a:solidFill>
                  <a:srgbClr val="000000"/>
                </a:solidFill>
                <a:effectLst/>
              </a:rPr>
              <a:t>Intended security context, including assumed cybersecurity requirements and physical</a:t>
            </a:r>
          </a:p>
          <a:p>
            <a:pPr lvl="1">
              <a:spcBef>
                <a:spcPts val="0"/>
              </a:spcBef>
              <a:spcAft>
                <a:spcPts val="600"/>
              </a:spcAft>
            </a:pPr>
            <a:r>
              <a:rPr lang="en-US" sz="1400" b="0" i="0" dirty="0">
                <a:solidFill>
                  <a:srgbClr val="000000"/>
                </a:solidFill>
                <a:effectLst/>
              </a:rPr>
              <a:t>environment</a:t>
            </a:r>
          </a:p>
          <a:p>
            <a:pPr lvl="1">
              <a:spcBef>
                <a:spcPts val="0"/>
              </a:spcBef>
              <a:spcAft>
                <a:spcPts val="600"/>
              </a:spcAft>
            </a:pPr>
            <a:r>
              <a:rPr lang="en-US" sz="1400" b="0" i="0" dirty="0">
                <a:solidFill>
                  <a:srgbClr val="000000"/>
                </a:solidFill>
                <a:effectLst/>
              </a:rPr>
              <a:t>Threat model</a:t>
            </a:r>
          </a:p>
          <a:p>
            <a:pPr lvl="1">
              <a:spcBef>
                <a:spcPts val="0"/>
              </a:spcBef>
              <a:spcAft>
                <a:spcPts val="600"/>
              </a:spcAft>
            </a:pPr>
            <a:r>
              <a:rPr lang="en-US" sz="1400" b="0" i="0" dirty="0">
                <a:solidFill>
                  <a:srgbClr val="000000"/>
                </a:solidFill>
                <a:effectLst/>
              </a:rPr>
              <a:t>Risk analysis</a:t>
            </a:r>
          </a:p>
          <a:p>
            <a:pPr marL="39688" indent="0">
              <a:spcBef>
                <a:spcPts val="0"/>
              </a:spcBef>
              <a:spcAft>
                <a:spcPts val="600"/>
              </a:spcAft>
              <a:buNone/>
            </a:pPr>
            <a:r>
              <a:rPr lang="en-US" sz="1500" b="1" i="0" dirty="0">
                <a:solidFill>
                  <a:srgbClr val="000080"/>
                </a:solidFill>
                <a:effectLst/>
              </a:rPr>
              <a:t>Development Processes, Platforms, and Tools</a:t>
            </a:r>
          </a:p>
          <a:p>
            <a:pPr>
              <a:spcBef>
                <a:spcPts val="0"/>
              </a:spcBef>
              <a:spcAft>
                <a:spcPts val="600"/>
              </a:spcAft>
            </a:pPr>
            <a:r>
              <a:rPr lang="en-US" sz="1500" b="0" i="0" dirty="0">
                <a:solidFill>
                  <a:srgbClr val="000000"/>
                </a:solidFill>
                <a:effectLst/>
              </a:rPr>
              <a:t>The IoT Device Manufacturer SHALL document the processes, platforms, and tools used to develop the IoT Device, including at least:</a:t>
            </a:r>
          </a:p>
          <a:p>
            <a:pPr lvl="1">
              <a:spcBef>
                <a:spcPts val="0"/>
              </a:spcBef>
              <a:spcAft>
                <a:spcPts val="600"/>
              </a:spcAft>
            </a:pPr>
            <a:r>
              <a:rPr lang="en-US" sz="1400" b="0" i="0" dirty="0">
                <a:solidFill>
                  <a:srgbClr val="000000"/>
                </a:solidFill>
                <a:effectLst/>
              </a:rPr>
              <a:t>Platforms and tools</a:t>
            </a:r>
          </a:p>
          <a:p>
            <a:pPr lvl="1">
              <a:spcBef>
                <a:spcPts val="0"/>
              </a:spcBef>
              <a:spcAft>
                <a:spcPts val="600"/>
              </a:spcAft>
            </a:pPr>
            <a:r>
              <a:rPr lang="en-US" sz="1400" b="0" i="0" dirty="0">
                <a:solidFill>
                  <a:srgbClr val="000000"/>
                </a:solidFill>
                <a:effectLst/>
              </a:rPr>
              <a:t>Accreditation, certification, and/or evaluation results for these processes, if any</a:t>
            </a:r>
          </a:p>
          <a:p>
            <a:pPr lvl="1">
              <a:spcBef>
                <a:spcPts val="0"/>
              </a:spcBef>
              <a:spcAft>
                <a:spcPts val="600"/>
              </a:spcAft>
            </a:pPr>
            <a:r>
              <a:rPr lang="en-US" sz="1400" b="0" i="0" dirty="0">
                <a:solidFill>
                  <a:srgbClr val="000000"/>
                </a:solidFill>
                <a:effectLst/>
              </a:rPr>
              <a:t>Other aspects of development processes related to IoT Device Security, including, by way of example, activities taken under </a:t>
            </a:r>
            <a:r>
              <a:rPr lang="en-US" sz="1400" b="0" i="0" dirty="0">
                <a:solidFill>
                  <a:srgbClr val="1155CC"/>
                </a:solidFill>
                <a:effectLst/>
              </a:rPr>
              <a:t>the Development Process Related to IoT Device Security</a:t>
            </a:r>
            <a:r>
              <a:rPr lang="en-US" sz="1400" dirty="0"/>
              <a:t> section</a:t>
            </a:r>
            <a:endParaRPr lang="en-US" sz="1400" b="0" i="0" dirty="0">
              <a:solidFill>
                <a:srgbClr val="000000"/>
              </a:solidFill>
              <a:effectLst/>
            </a:endParaRPr>
          </a:p>
        </p:txBody>
      </p:sp>
    </p:spTree>
    <p:extLst>
      <p:ext uri="{BB962C8B-B14F-4D97-AF65-F5344CB8AC3E}">
        <p14:creationId xmlns:p14="http://schemas.microsoft.com/office/powerpoint/2010/main" val="216471716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fld id="{EF150F81-DABB-4F3D-A7E3-30867EB31C1F}"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7171"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717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7173"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7174"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2224 The Printer Working Group. All rights reserved.</a:t>
            </a:r>
          </a:p>
        </p:txBody>
      </p:sp>
      <p:sp>
        <p:nvSpPr>
          <p:cNvPr id="7175" name="Rectangle 5"/>
          <p:cNvSpPr>
            <a:spLocks noGrp="1" noChangeArrowheads="1"/>
          </p:cNvSpPr>
          <p:nvPr>
            <p:ph type="title"/>
          </p:nvPr>
        </p:nvSpPr>
        <p:spPr/>
        <p:txBody>
          <a:bodyPr rIns="132080"/>
          <a:lstStyle/>
          <a:p>
            <a:pPr eaLnBrk="1" hangingPunct="1"/>
            <a:r>
              <a:rPr lang="en-US" altLang="en-US" dirty="0"/>
              <a:t>Officers</a:t>
            </a:r>
          </a:p>
        </p:txBody>
      </p:sp>
      <p:sp>
        <p:nvSpPr>
          <p:cNvPr id="7176"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algn="ctr" eaLnBrk="1" hangingPunct="1">
              <a:spcBef>
                <a:spcPct val="0"/>
              </a:spcBef>
              <a:buSzTx/>
              <a:buFontTx/>
              <a:buNone/>
            </a:pPr>
            <a:fld id="{E3198820-D290-400A-9638-71D2B73354E3}"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8201" name="Rectangle 7"/>
          <p:cNvSpPr>
            <a:spLocks noGrp="1" noChangeArrowheads="1"/>
          </p:cNvSpPr>
          <p:nvPr>
            <p:ph type="body" idx="1"/>
          </p:nvPr>
        </p:nvSpPr>
        <p:spPr/>
        <p:txBody>
          <a:bodyPr rIns="132080"/>
          <a:lstStyle/>
          <a:p>
            <a:pPr eaLnBrk="1" hangingPunct="1">
              <a:buFont typeface="Verdana" charset="0"/>
              <a:buChar char="•"/>
              <a:defRPr/>
            </a:pPr>
            <a:r>
              <a:rPr lang="en-US" altLang="en-US" dirty="0">
                <a:sym typeface="Verdana" charset="0"/>
              </a:rPr>
              <a:t>Chair:</a:t>
            </a:r>
          </a:p>
          <a:p>
            <a:pPr marL="782638" lvl="1" eaLnBrk="1" hangingPunct="1">
              <a:buFont typeface="Verdana" charset="0"/>
              <a:buChar char="•"/>
              <a:defRPr/>
            </a:pPr>
            <a:r>
              <a:rPr lang="en-US" altLang="en-US" dirty="0">
                <a:sym typeface="Verdana" charset="0"/>
              </a:rPr>
              <a:t>Alan Sukert</a:t>
            </a:r>
          </a:p>
          <a:p>
            <a:pPr eaLnBrk="1" hangingPunct="1">
              <a:buFont typeface="Verdana" charset="0"/>
              <a:buChar char="•"/>
              <a:defRPr/>
            </a:pPr>
            <a:r>
              <a:rPr lang="en-US" altLang="en-US" dirty="0">
                <a:sym typeface="Verdana" charset="0"/>
              </a:rPr>
              <a:t>Vice-Chair:</a:t>
            </a:r>
          </a:p>
          <a:p>
            <a:pPr marL="782638" lvl="1" eaLnBrk="1" hangingPunct="1">
              <a:buFont typeface="Verdana" charset="0"/>
              <a:buChar char="•"/>
              <a:defRPr/>
            </a:pPr>
            <a:r>
              <a:rPr lang="en-US" altLang="en-US" dirty="0">
                <a:sym typeface="Verdana" charset="0"/>
              </a:rPr>
              <a:t>TBD</a:t>
            </a:r>
          </a:p>
          <a:p>
            <a:pPr eaLnBrk="1" hangingPunct="1">
              <a:buFont typeface="Verdana" charset="0"/>
              <a:buChar char="•"/>
              <a:defRPr/>
            </a:pPr>
            <a:r>
              <a:rPr lang="en-US" altLang="en-US" dirty="0">
                <a:sym typeface="Verdana" charset="0"/>
              </a:rPr>
              <a:t>Secretary:</a:t>
            </a:r>
          </a:p>
          <a:p>
            <a:pPr marL="782638" lvl="1" eaLnBrk="1" hangingPunct="1">
              <a:buFont typeface="Verdana" charset="0"/>
              <a:buChar char="•"/>
              <a:defRPr/>
            </a:pPr>
            <a:r>
              <a:rPr lang="en-US" altLang="en-US" dirty="0">
                <a:sym typeface="Verdana" charset="0"/>
              </a:rPr>
              <a:t>Alan Sukert</a:t>
            </a:r>
          </a:p>
          <a:p>
            <a:pPr marL="433388" eaLnBrk="1" hangingPunct="1">
              <a:buFont typeface="Verdana" charset="0"/>
              <a:buChar char="•"/>
              <a:defRPr/>
            </a:pPr>
            <a:r>
              <a:rPr lang="en-US" altLang="en-US" dirty="0">
                <a:sym typeface="Verdana" charset="0"/>
              </a:rPr>
              <a:t>Document Editor:</a:t>
            </a:r>
          </a:p>
          <a:p>
            <a:pPr marL="782638" lvl="1" eaLnBrk="1" hangingPunct="1">
              <a:buFont typeface="Verdana" charset="0"/>
              <a:buChar char="•"/>
              <a:defRPr/>
            </a:pPr>
            <a:r>
              <a:rPr lang="en-US" altLang="en-US" dirty="0">
                <a:sym typeface="Verdana" charset="0"/>
              </a:rPr>
              <a:t>Ira McDonald (High North) – HCD Security Guidelines</a:t>
            </a:r>
          </a:p>
        </p:txBody>
      </p:sp>
    </p:spTree>
    <p:extLst>
      <p:ext uri="{BB962C8B-B14F-4D97-AF65-F5344CB8AC3E}">
        <p14:creationId xmlns:p14="http://schemas.microsoft.com/office/powerpoint/2010/main" val="4276767907"/>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40</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400" dirty="0"/>
              <a:t>CSA </a:t>
            </a:r>
            <a:r>
              <a:rPr lang="en-US" sz="2400" i="0" dirty="0">
                <a:solidFill>
                  <a:schemeClr val="bg1"/>
                </a:solidFill>
                <a:effectLst/>
              </a:rPr>
              <a:t>IoT Device Security Specification Version 1.0</a:t>
            </a:r>
            <a:r>
              <a:rPr lang="en-US" sz="2400" dirty="0">
                <a:solidFill>
                  <a:schemeClr val="bg1"/>
                </a:solidFill>
              </a:rPr>
              <a:t> </a:t>
            </a:r>
            <a:br>
              <a:rPr lang="en-US" sz="2400" dirty="0">
                <a:solidFill>
                  <a:schemeClr val="bg1"/>
                </a:solidFill>
              </a:rPr>
            </a:br>
            <a:r>
              <a:rPr lang="en-US" sz="2400" dirty="0">
                <a:solidFill>
                  <a:schemeClr val="bg1"/>
                </a:solidFill>
              </a:rPr>
              <a:t>Key Non-Technical Requirements</a:t>
            </a:r>
            <a:endParaRPr lang="en-US" altLang="en-US" sz="2400" dirty="0">
              <a:solidFill>
                <a:schemeClr val="bg1"/>
              </a:solidFill>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40</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20114" y="1143000"/>
            <a:ext cx="8934974" cy="535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buNone/>
            </a:pPr>
            <a:r>
              <a:rPr lang="en-US" sz="1800" dirty="0"/>
              <a:t>Secure development processes are fundamental to IoT Device security. Thus, these requirements for secure development processes are included.</a:t>
            </a:r>
          </a:p>
          <a:p>
            <a:pPr marL="39688" indent="0">
              <a:buNone/>
            </a:pPr>
            <a:r>
              <a:rPr lang="en-US" sz="1800" b="1" dirty="0"/>
              <a:t>Threat Modeling</a:t>
            </a:r>
          </a:p>
          <a:p>
            <a:r>
              <a:rPr lang="en-US" sz="1800" dirty="0"/>
              <a:t>The IoT Device Manufacturer SHALL conduct threat modeling to identify, analyze, and mitigate relevant threats.</a:t>
            </a:r>
          </a:p>
          <a:p>
            <a:pPr marL="39688" indent="0">
              <a:buNone/>
            </a:pPr>
            <a:r>
              <a:rPr lang="en-US" sz="1800" b="1" dirty="0"/>
              <a:t>Secure Engineering Approach</a:t>
            </a:r>
          </a:p>
          <a:p>
            <a:r>
              <a:rPr lang="en-US" sz="1800" dirty="0"/>
              <a:t>The IoT Device Manufacturer SHALL employ a secure engineering approach.</a:t>
            </a:r>
          </a:p>
          <a:p>
            <a:pPr marL="39688" indent="0">
              <a:buNone/>
            </a:pPr>
            <a:r>
              <a:rPr lang="en-US" sz="1800" b="1" dirty="0"/>
              <a:t>IoT Sub-Components</a:t>
            </a:r>
          </a:p>
          <a:p>
            <a:r>
              <a:rPr lang="en-US" sz="1800" dirty="0"/>
              <a:t>The IoT Device Manufacturer SHALL maintain an inventory of IoT Sub-Components used in the IoT Device, including version as well as applied patches and updates. </a:t>
            </a:r>
          </a:p>
          <a:p>
            <a:pPr marL="39688" indent="0">
              <a:buNone/>
            </a:pPr>
            <a:r>
              <a:rPr lang="en-US" sz="1800" b="1" i="0" dirty="0">
                <a:solidFill>
                  <a:srgbClr val="000080"/>
                </a:solidFill>
                <a:effectLst/>
              </a:rPr>
              <a:t>Hardware/Software Supply Chain</a:t>
            </a:r>
          </a:p>
          <a:p>
            <a:r>
              <a:rPr lang="en-US" sz="1800" b="0" i="0" dirty="0">
                <a:solidFill>
                  <a:srgbClr val="000000"/>
                </a:solidFill>
                <a:effectLst/>
              </a:rPr>
              <a:t>The IoT Device Manufacturer SHALL implement and maintain the IoT Device using IoT Sub-Components from a secure supply chain, with a risk-appropriate process for addressing vulnerabilities</a:t>
            </a:r>
            <a:r>
              <a:rPr lang="en-US" sz="1800" dirty="0"/>
              <a:t> </a:t>
            </a:r>
            <a:br>
              <a:rPr lang="en-US" sz="1800" dirty="0"/>
            </a:br>
            <a:br>
              <a:rPr lang="en-US" sz="1400" dirty="0"/>
            </a:br>
            <a:endParaRPr lang="en-US" sz="1400" b="0" i="0" dirty="0">
              <a:solidFill>
                <a:srgbClr val="000000"/>
              </a:solidFill>
              <a:effectLst/>
            </a:endParaRPr>
          </a:p>
        </p:txBody>
      </p:sp>
    </p:spTree>
    <p:extLst>
      <p:ext uri="{BB962C8B-B14F-4D97-AF65-F5344CB8AC3E}">
        <p14:creationId xmlns:p14="http://schemas.microsoft.com/office/powerpoint/2010/main" val="1072181678"/>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41</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400" dirty="0"/>
              <a:t>CSA </a:t>
            </a:r>
            <a:r>
              <a:rPr lang="en-US" sz="2400" i="0" dirty="0">
                <a:solidFill>
                  <a:schemeClr val="bg1"/>
                </a:solidFill>
                <a:effectLst/>
              </a:rPr>
              <a:t>IoT Device Security Specification Version 1.0</a:t>
            </a:r>
            <a:r>
              <a:rPr lang="en-US" sz="2400" dirty="0">
                <a:solidFill>
                  <a:schemeClr val="bg1"/>
                </a:solidFill>
              </a:rPr>
              <a:t> </a:t>
            </a:r>
            <a:br>
              <a:rPr lang="en-US" sz="2400" dirty="0">
                <a:solidFill>
                  <a:schemeClr val="bg1"/>
                </a:solidFill>
              </a:rPr>
            </a:br>
            <a:r>
              <a:rPr lang="en-US" sz="2400" dirty="0">
                <a:solidFill>
                  <a:schemeClr val="bg1"/>
                </a:solidFill>
              </a:rPr>
              <a:t>Key Non-Technical Requirements</a:t>
            </a:r>
            <a:endParaRPr lang="en-US" altLang="en-US" sz="2400" dirty="0">
              <a:solidFill>
                <a:schemeClr val="bg1"/>
              </a:solidFill>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41</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20114" y="1143000"/>
            <a:ext cx="8934974" cy="535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spcBef>
                <a:spcPts val="0"/>
              </a:spcBef>
              <a:spcAft>
                <a:spcPts val="600"/>
              </a:spcAft>
              <a:buNone/>
            </a:pPr>
            <a:r>
              <a:rPr lang="en-US" sz="1600" b="0" i="0" dirty="0">
                <a:solidFill>
                  <a:srgbClr val="000000"/>
                </a:solidFill>
                <a:effectLst/>
              </a:rPr>
              <a:t>History has shown that diligent vulnerability management and response is critical for cybersecurity. Thus, these requirements and recommendations are included.</a:t>
            </a:r>
          </a:p>
          <a:p>
            <a:pPr marL="39688" indent="0">
              <a:spcBef>
                <a:spcPts val="0"/>
              </a:spcBef>
              <a:spcAft>
                <a:spcPts val="600"/>
              </a:spcAft>
              <a:buNone/>
            </a:pPr>
            <a:r>
              <a:rPr lang="en-US" sz="1600" b="1" i="0" dirty="0">
                <a:solidFill>
                  <a:srgbClr val="000080"/>
                </a:solidFill>
                <a:effectLst/>
              </a:rPr>
              <a:t>Vulnerability Disclosure</a:t>
            </a:r>
          </a:p>
          <a:p>
            <a:pPr>
              <a:spcBef>
                <a:spcPts val="0"/>
              </a:spcBef>
              <a:spcAft>
                <a:spcPts val="600"/>
              </a:spcAft>
            </a:pPr>
            <a:r>
              <a:rPr lang="en-US" sz="1600" b="0" i="0" dirty="0">
                <a:solidFill>
                  <a:srgbClr val="000000"/>
                </a:solidFill>
                <a:effectLst/>
              </a:rPr>
              <a:t>The IoT Device Manufacturer SHALL establish, publicize, and implement a vulnerability disclosure process for the IoT Device.</a:t>
            </a:r>
          </a:p>
          <a:p>
            <a:pPr marL="388938" lvl="1" indent="0">
              <a:spcBef>
                <a:spcPts val="0"/>
              </a:spcBef>
              <a:spcAft>
                <a:spcPts val="600"/>
              </a:spcAft>
              <a:buNone/>
            </a:pPr>
            <a:r>
              <a:rPr lang="en-US" b="0" i="0" dirty="0">
                <a:solidFill>
                  <a:srgbClr val="000000"/>
                </a:solidFill>
                <a:effectLst/>
              </a:rPr>
              <a:t>This process SHALL include at least a documented method for reporting issues as well as a timeline for acknowledging receipt of a report and for providing status updates on the resolution of the reported issues.</a:t>
            </a:r>
          </a:p>
          <a:p>
            <a:pPr marL="39688" indent="0">
              <a:spcBef>
                <a:spcPts val="0"/>
              </a:spcBef>
              <a:spcAft>
                <a:spcPts val="600"/>
              </a:spcAft>
              <a:buNone/>
            </a:pPr>
            <a:r>
              <a:rPr lang="en-US" sz="1600" b="1" i="0" dirty="0">
                <a:solidFill>
                  <a:srgbClr val="000080"/>
                </a:solidFill>
                <a:effectLst/>
              </a:rPr>
              <a:t>Vulnerability Response</a:t>
            </a:r>
          </a:p>
          <a:p>
            <a:pPr>
              <a:spcBef>
                <a:spcPts val="0"/>
              </a:spcBef>
              <a:spcAft>
                <a:spcPts val="600"/>
              </a:spcAft>
            </a:pPr>
            <a:r>
              <a:rPr lang="en-US" sz="1600" b="0" i="0" dirty="0">
                <a:solidFill>
                  <a:srgbClr val="000000"/>
                </a:solidFill>
                <a:effectLst/>
              </a:rPr>
              <a:t>The IoT Device Manufacturer SHOULD continually monitor, identify, and respond in a timely manner to security vulnerabilities throughout the defined support period.</a:t>
            </a:r>
          </a:p>
          <a:p>
            <a:pPr marL="39688" indent="0">
              <a:spcBef>
                <a:spcPts val="0"/>
              </a:spcBef>
              <a:spcAft>
                <a:spcPts val="600"/>
              </a:spcAft>
              <a:buNone/>
            </a:pPr>
            <a:r>
              <a:rPr lang="en-US" sz="1600" b="1" i="0" dirty="0">
                <a:solidFill>
                  <a:srgbClr val="000080"/>
                </a:solidFill>
                <a:effectLst/>
              </a:rPr>
              <a:t>Vulnerability Assessment</a:t>
            </a:r>
          </a:p>
          <a:p>
            <a:pPr>
              <a:spcBef>
                <a:spcPts val="0"/>
              </a:spcBef>
              <a:spcAft>
                <a:spcPts val="600"/>
              </a:spcAft>
            </a:pPr>
            <a:r>
              <a:rPr lang="en-US" sz="1600" b="0" i="0" dirty="0">
                <a:solidFill>
                  <a:srgbClr val="000000"/>
                </a:solidFill>
                <a:effectLst/>
              </a:rPr>
              <a:t>The IoT Device Manufacturer SHALL conduct penetration testing or vulnerability testing or both periodically, including at least before every major release.</a:t>
            </a:r>
            <a:r>
              <a:rPr lang="en-US" sz="1600" dirty="0"/>
              <a:t> </a:t>
            </a:r>
          </a:p>
          <a:p>
            <a:pPr marL="39688" indent="0">
              <a:spcBef>
                <a:spcPts val="0"/>
              </a:spcBef>
              <a:spcAft>
                <a:spcPts val="600"/>
              </a:spcAft>
              <a:buNone/>
            </a:pPr>
            <a:r>
              <a:rPr lang="en-US" sz="1600" b="1" i="0" dirty="0">
                <a:solidFill>
                  <a:srgbClr val="000080"/>
                </a:solidFill>
                <a:effectLst/>
              </a:rPr>
              <a:t>Security Updates</a:t>
            </a:r>
          </a:p>
          <a:p>
            <a:pPr>
              <a:spcBef>
                <a:spcPts val="0"/>
              </a:spcBef>
              <a:spcAft>
                <a:spcPts val="600"/>
              </a:spcAft>
            </a:pPr>
            <a:r>
              <a:rPr lang="en-US" sz="1600" b="0" i="0" dirty="0">
                <a:solidFill>
                  <a:srgbClr val="000000"/>
                </a:solidFill>
                <a:effectLst/>
              </a:rPr>
              <a:t>Security updates are changes that mitigate or fix security vulnerabilities and follow Security Best Practices</a:t>
            </a:r>
            <a:r>
              <a:rPr lang="en-US" sz="1600" dirty="0"/>
              <a:t> </a:t>
            </a:r>
            <a:br>
              <a:rPr lang="en-US" sz="1100" dirty="0"/>
            </a:br>
            <a:br>
              <a:rPr lang="en-US" sz="1400" dirty="0"/>
            </a:br>
            <a:br>
              <a:rPr lang="en-US" sz="1800" dirty="0"/>
            </a:br>
            <a:br>
              <a:rPr lang="en-US" sz="1400" dirty="0"/>
            </a:br>
            <a:endParaRPr lang="en-US" sz="1400" b="0" i="0" dirty="0">
              <a:solidFill>
                <a:srgbClr val="000000"/>
              </a:solidFill>
              <a:effectLst/>
            </a:endParaRPr>
          </a:p>
        </p:txBody>
      </p:sp>
    </p:spTree>
    <p:extLst>
      <p:ext uri="{BB962C8B-B14F-4D97-AF65-F5344CB8AC3E}">
        <p14:creationId xmlns:p14="http://schemas.microsoft.com/office/powerpoint/2010/main" val="1930503511"/>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42</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400" dirty="0"/>
              <a:t>CSA </a:t>
            </a:r>
            <a:r>
              <a:rPr lang="en-US" sz="2400" i="0" dirty="0">
                <a:solidFill>
                  <a:schemeClr val="bg1"/>
                </a:solidFill>
                <a:effectLst/>
              </a:rPr>
              <a:t>IoT Device Security Specification Version 1.0</a:t>
            </a:r>
            <a:r>
              <a:rPr lang="en-US" sz="2400" dirty="0">
                <a:solidFill>
                  <a:schemeClr val="bg1"/>
                </a:solidFill>
              </a:rPr>
              <a:t> </a:t>
            </a:r>
            <a:br>
              <a:rPr lang="en-US" sz="2400" dirty="0">
                <a:solidFill>
                  <a:schemeClr val="bg1"/>
                </a:solidFill>
              </a:rPr>
            </a:br>
            <a:r>
              <a:rPr lang="en-US" sz="2400" dirty="0">
                <a:solidFill>
                  <a:schemeClr val="bg1"/>
                </a:solidFill>
              </a:rPr>
              <a:t>Key Non-Technical Requirements</a:t>
            </a:r>
            <a:endParaRPr lang="en-US" altLang="en-US" sz="2400" dirty="0">
              <a:solidFill>
                <a:schemeClr val="bg1"/>
              </a:solidFill>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42</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20114" y="1143000"/>
            <a:ext cx="8934974" cy="535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9688" indent="0">
              <a:spcBef>
                <a:spcPts val="0"/>
              </a:spcBef>
              <a:spcAft>
                <a:spcPts val="600"/>
              </a:spcAft>
              <a:buNone/>
            </a:pPr>
            <a:r>
              <a:rPr lang="en-US" sz="1500" b="1" i="0" dirty="0">
                <a:solidFill>
                  <a:srgbClr val="000080"/>
                </a:solidFill>
                <a:effectLst/>
              </a:rPr>
              <a:t>Timely Updates</a:t>
            </a:r>
          </a:p>
          <a:p>
            <a:pPr>
              <a:spcBef>
                <a:spcPts val="0"/>
              </a:spcBef>
              <a:spcAft>
                <a:spcPts val="600"/>
              </a:spcAft>
            </a:pPr>
            <a:r>
              <a:rPr lang="en-US" sz="1500" b="0" i="0" dirty="0">
                <a:solidFill>
                  <a:srgbClr val="000000"/>
                </a:solidFill>
                <a:effectLst/>
              </a:rPr>
              <a:t>The IoT Device Manufacturer SHALL provide timely security updates during the defined support period for the IoT Device.</a:t>
            </a:r>
          </a:p>
          <a:p>
            <a:pPr marL="39688" indent="0">
              <a:spcBef>
                <a:spcPts val="0"/>
              </a:spcBef>
              <a:spcAft>
                <a:spcPts val="600"/>
              </a:spcAft>
              <a:buNone/>
            </a:pPr>
            <a:r>
              <a:rPr lang="en-US" sz="1500" b="1" i="0" dirty="0">
                <a:solidFill>
                  <a:srgbClr val="000080"/>
                </a:solidFill>
                <a:effectLst/>
              </a:rPr>
              <a:t>User Notification of Updates</a:t>
            </a:r>
          </a:p>
          <a:p>
            <a:pPr>
              <a:spcBef>
                <a:spcPts val="0"/>
              </a:spcBef>
              <a:spcAft>
                <a:spcPts val="600"/>
              </a:spcAft>
            </a:pPr>
            <a:r>
              <a:rPr lang="en-US" sz="1500" b="0" i="0" dirty="0">
                <a:solidFill>
                  <a:srgbClr val="000000"/>
                </a:solidFill>
                <a:effectLst/>
              </a:rPr>
              <a:t>The IoT Device Manufacturer SHOULD ensure that the user is notified when a security update is needed, including information about the risks mitigated by the update. If the update will disrupt the IoT Device’s functionality, this SHOULD be disclosed.</a:t>
            </a:r>
          </a:p>
          <a:p>
            <a:pPr marL="39688" indent="0">
              <a:spcBef>
                <a:spcPts val="0"/>
              </a:spcBef>
              <a:spcAft>
                <a:spcPts val="600"/>
              </a:spcAft>
              <a:buNone/>
            </a:pPr>
            <a:r>
              <a:rPr lang="en-US" sz="1500" b="1" i="0" dirty="0">
                <a:solidFill>
                  <a:srgbClr val="000080"/>
                </a:solidFill>
                <a:effectLst/>
              </a:rPr>
              <a:t>When Updates Cannot Be Provided</a:t>
            </a:r>
          </a:p>
          <a:p>
            <a:pPr>
              <a:spcBef>
                <a:spcPts val="0"/>
              </a:spcBef>
              <a:spcAft>
                <a:spcPts val="600"/>
              </a:spcAft>
            </a:pPr>
            <a:r>
              <a:rPr lang="en-US" sz="1500" b="0" i="0" dirty="0">
                <a:solidFill>
                  <a:srgbClr val="000000"/>
                </a:solidFill>
                <a:effectLst/>
              </a:rPr>
              <a:t>When updates cannot be provided, the IoT Device Manufacturer SHOULD clearly explain to users why no updates are available, how affected hardware can be isolated and replaced, and the defined support period</a:t>
            </a:r>
            <a:r>
              <a:rPr lang="en-US" sz="1500" dirty="0"/>
              <a:t> </a:t>
            </a:r>
          </a:p>
          <a:p>
            <a:pPr marL="39688" indent="0">
              <a:spcBef>
                <a:spcPts val="0"/>
              </a:spcBef>
              <a:spcAft>
                <a:spcPts val="600"/>
              </a:spcAft>
              <a:buNone/>
            </a:pPr>
            <a:r>
              <a:rPr lang="en-US" sz="1500" b="1" i="0" dirty="0">
                <a:solidFill>
                  <a:srgbClr val="000080"/>
                </a:solidFill>
                <a:effectLst/>
              </a:rPr>
              <a:t>Consumer Disclosure</a:t>
            </a:r>
          </a:p>
          <a:p>
            <a:pPr>
              <a:spcBef>
                <a:spcPts val="0"/>
              </a:spcBef>
              <a:spcAft>
                <a:spcPts val="600"/>
              </a:spcAft>
            </a:pPr>
            <a:r>
              <a:rPr lang="en-US" sz="1500" b="0" i="0" dirty="0">
                <a:solidFill>
                  <a:srgbClr val="000000"/>
                </a:solidFill>
                <a:effectLst/>
              </a:rPr>
              <a:t>The IoT Device Manufacturer SHALL provide information to consumers about what personal data (and telemetry data, if any) is being processed, how it is being used, by whom, and for what purposes.</a:t>
            </a:r>
          </a:p>
          <a:p>
            <a:pPr marL="39688" indent="0">
              <a:spcBef>
                <a:spcPts val="0"/>
              </a:spcBef>
              <a:spcAft>
                <a:spcPts val="600"/>
              </a:spcAft>
              <a:buNone/>
            </a:pPr>
            <a:r>
              <a:rPr lang="en-US" sz="1500" b="1" i="0" dirty="0">
                <a:solidFill>
                  <a:srgbClr val="000080"/>
                </a:solidFill>
                <a:effectLst/>
              </a:rPr>
              <a:t>Consent</a:t>
            </a:r>
          </a:p>
          <a:p>
            <a:pPr>
              <a:spcBef>
                <a:spcPts val="0"/>
              </a:spcBef>
              <a:spcAft>
                <a:spcPts val="600"/>
              </a:spcAft>
            </a:pPr>
            <a:r>
              <a:rPr lang="en-US" sz="1500" b="0" i="0" dirty="0">
                <a:solidFill>
                  <a:srgbClr val="000000"/>
                </a:solidFill>
                <a:effectLst/>
              </a:rPr>
              <a:t>When consumer consent is obtained for personal data processing, this consent SHALL be obtained in a valid manner. Consumers SHALL have the power to withdraw this consent at any time.</a:t>
            </a:r>
          </a:p>
        </p:txBody>
      </p:sp>
    </p:spTree>
    <p:extLst>
      <p:ext uri="{BB962C8B-B14F-4D97-AF65-F5344CB8AC3E}">
        <p14:creationId xmlns:p14="http://schemas.microsoft.com/office/powerpoint/2010/main" val="2959210289"/>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en-US" sz="2400" dirty="0"/>
              <a:t>CSA </a:t>
            </a:r>
            <a:r>
              <a:rPr lang="en-US" sz="2400" i="0" dirty="0">
                <a:solidFill>
                  <a:schemeClr val="bg1"/>
                </a:solidFill>
                <a:effectLst/>
              </a:rPr>
              <a:t>IoT Device Security Specification Version 1.0</a:t>
            </a:r>
            <a:r>
              <a:rPr lang="en-US" sz="2400" dirty="0">
                <a:solidFill>
                  <a:schemeClr val="bg1"/>
                </a:solidFill>
              </a:rPr>
              <a:t> </a:t>
            </a:r>
            <a:br>
              <a:rPr lang="en-US" sz="2400" dirty="0">
                <a:solidFill>
                  <a:schemeClr val="bg1"/>
                </a:solidFill>
              </a:rPr>
            </a:br>
            <a:r>
              <a:rPr lang="en-US" sz="2400" dirty="0">
                <a:solidFill>
                  <a:schemeClr val="bg1"/>
                </a:solidFill>
              </a:rPr>
              <a:t>Key Non-Technical Requirements</a:t>
            </a:r>
            <a:endParaRPr lang="en-US" altLang="en-US" sz="2400" dirty="0">
              <a:solidFill>
                <a:schemeClr val="bg1"/>
              </a:solidFill>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43</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3" name="TextBox 2">
            <a:extLst>
              <a:ext uri="{FF2B5EF4-FFF2-40B4-BE49-F238E27FC236}">
                <a16:creationId xmlns:a16="http://schemas.microsoft.com/office/drawing/2014/main" id="{4726B0DB-4FB8-C984-ECCC-CAB0F2DC3A64}"/>
              </a:ext>
            </a:extLst>
          </p:cNvPr>
          <p:cNvSpPr txBox="1"/>
          <p:nvPr/>
        </p:nvSpPr>
        <p:spPr>
          <a:xfrm>
            <a:off x="98879" y="1174750"/>
            <a:ext cx="8650288" cy="4832092"/>
          </a:xfrm>
          <a:prstGeom prst="rect">
            <a:avLst/>
          </a:prstGeom>
          <a:noFill/>
        </p:spPr>
        <p:txBody>
          <a:bodyPr wrap="square">
            <a:spAutoFit/>
          </a:bodyPr>
          <a:lstStyle/>
          <a:p>
            <a:pPr>
              <a:spcAft>
                <a:spcPts val="600"/>
              </a:spcAft>
            </a:pPr>
            <a:r>
              <a:rPr lang="en-US" sz="1800" b="1" i="0" dirty="0">
                <a:solidFill>
                  <a:srgbClr val="000080"/>
                </a:solidFill>
                <a:effectLst/>
                <a:latin typeface="+mn-lt"/>
              </a:rPr>
              <a:t>Minimization</a:t>
            </a:r>
          </a:p>
          <a:p>
            <a:pPr>
              <a:spcAft>
                <a:spcPts val="600"/>
              </a:spcAft>
            </a:pPr>
            <a:r>
              <a:rPr lang="en-US" sz="1800" b="0" i="0" dirty="0">
                <a:solidFill>
                  <a:srgbClr val="000000"/>
                </a:solidFill>
                <a:effectLst/>
                <a:latin typeface="+mn-lt"/>
              </a:rPr>
              <a:t>When data is collected from IoT Devices, that data SHALL be kept to the minimum necessary for the intended functionality.</a:t>
            </a:r>
          </a:p>
          <a:p>
            <a:pPr>
              <a:spcAft>
                <a:spcPts val="600"/>
              </a:spcAft>
            </a:pPr>
            <a:r>
              <a:rPr lang="en-US" sz="1800" b="1" i="0" dirty="0">
                <a:solidFill>
                  <a:srgbClr val="000080"/>
                </a:solidFill>
                <a:effectLst/>
                <a:latin typeface="+mn-lt"/>
              </a:rPr>
              <a:t>Non-compliance with Requirements or Recommendations</a:t>
            </a:r>
          </a:p>
          <a:p>
            <a:pPr>
              <a:spcAft>
                <a:spcPts val="600"/>
              </a:spcAft>
            </a:pPr>
            <a:r>
              <a:rPr lang="en-US" sz="1800" b="0" i="0" dirty="0">
                <a:solidFill>
                  <a:srgbClr val="000000"/>
                </a:solidFill>
                <a:effectLst/>
                <a:latin typeface="+mn-lt"/>
              </a:rPr>
              <a:t>If any provision (requirement or recommendation) in this Specification is not met, the IoT Device Manufacturer SHALL document why this is an appropriate decision based on design assumptions such as the expected use cases, intended security context, and the threat model. Justifications SHALL be based on risk and Security Best Practices not just on cost or previous design decisions.</a:t>
            </a:r>
          </a:p>
          <a:p>
            <a:pPr>
              <a:spcAft>
                <a:spcPts val="600"/>
              </a:spcAft>
            </a:pPr>
            <a:r>
              <a:rPr lang="en-US" sz="1800" b="0" i="0" dirty="0">
                <a:solidFill>
                  <a:srgbClr val="000000"/>
                </a:solidFill>
                <a:effectLst/>
                <a:latin typeface="+mn-lt"/>
              </a:rPr>
              <a:t>Compliance with an established specification for the ecosystem in which the IoT Device is intended to be deployed, e.g., for interoperability, may be required. In these circumstances, it is possible that certain requirements cannot be met in order to comply with that specification. In these circumstances, justification for non-compliance SHALL be provided.</a:t>
            </a:r>
            <a:r>
              <a:rPr lang="en-US" sz="1800" dirty="0">
                <a:latin typeface="+mn-lt"/>
              </a:rPr>
              <a:t> </a:t>
            </a:r>
            <a:endParaRPr lang="en-US" sz="1800" dirty="0"/>
          </a:p>
        </p:txBody>
      </p:sp>
    </p:spTree>
    <p:extLst>
      <p:ext uri="{BB962C8B-B14F-4D97-AF65-F5344CB8AC3E}">
        <p14:creationId xmlns:p14="http://schemas.microsoft.com/office/powerpoint/2010/main" val="1287135403"/>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44</a:t>
            </a:fld>
            <a:endParaRPr lang="en-US" altLang="en-US" sz="1100" dirty="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2024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Next Steps – IDS WG</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44</a:t>
            </a:fld>
            <a:endParaRPr lang="en-US" altLang="en-US" sz="1100" dirty="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a:bodyPr>
          <a:lstStyle/>
          <a:p>
            <a:pPr eaLnBrk="1" hangingPunct="1"/>
            <a:r>
              <a:rPr lang="en-US" dirty="0"/>
              <a:t>Next IDS WG Meeting– May 30, 2024</a:t>
            </a:r>
          </a:p>
          <a:p>
            <a:pPr eaLnBrk="1" hangingPunct="1"/>
            <a:r>
              <a:rPr lang="en-US" dirty="0"/>
              <a:t>Next IDS Face-to-Face Meeting likely August 14, 2024 at PWG August 2024 F2F</a:t>
            </a:r>
          </a:p>
          <a:p>
            <a:pPr eaLnBrk="1" hangingPunct="1"/>
            <a:r>
              <a:rPr lang="en-US" dirty="0"/>
              <a:t>Start looking at involvement in some of these other standards activities individually and maybe as a WG</a:t>
            </a:r>
          </a:p>
          <a:p>
            <a:pPr marL="39688" indent="0" eaLnBrk="1" hangingPunct="1">
              <a:buNone/>
            </a:pPr>
            <a:endParaRPr lang="en-US" dirty="0"/>
          </a:p>
        </p:txBody>
      </p:sp>
    </p:spTree>
    <p:extLst>
      <p:ext uri="{BB962C8B-B14F-4D97-AF65-F5344CB8AC3E}">
        <p14:creationId xmlns:p14="http://schemas.microsoft.com/office/powerpoint/2010/main" val="1617789264"/>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45</a:t>
            </a:fld>
            <a:endParaRPr lang="en-US" altLang="en-US" sz="1100" dirty="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2024 The Printer Working Group. All rights reserved.</a:t>
            </a:r>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45</a:t>
            </a:fld>
            <a:endParaRPr lang="en-US" altLang="en-US" sz="1100" dirty="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3733800" y="3124200"/>
            <a:ext cx="1524000" cy="609600"/>
          </a:xfrm>
        </p:spPr>
        <p:txBody>
          <a:bodyPr>
            <a:noAutofit/>
          </a:bodyPr>
          <a:lstStyle/>
          <a:p>
            <a:pPr marL="39688" indent="0">
              <a:buNone/>
            </a:pPr>
            <a:r>
              <a:rPr lang="en-US" sz="2400" b="1" dirty="0"/>
              <a:t>Backup</a:t>
            </a:r>
          </a:p>
        </p:txBody>
      </p:sp>
    </p:spTree>
    <p:extLst>
      <p:ext uri="{BB962C8B-B14F-4D97-AF65-F5344CB8AC3E}">
        <p14:creationId xmlns:p14="http://schemas.microsoft.com/office/powerpoint/2010/main" val="132178047"/>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2023 The Printer Working Group. All rights reserved.</a:t>
            </a:r>
          </a:p>
        </p:txBody>
      </p:sp>
      <p:sp>
        <p:nvSpPr>
          <p:cNvPr id="4103" name="Rectangle 5"/>
          <p:cNvSpPr>
            <a:spLocks noGrp="1" noChangeArrowheads="1"/>
          </p:cNvSpPr>
          <p:nvPr>
            <p:ph type="title"/>
          </p:nvPr>
        </p:nvSpPr>
        <p:spPr>
          <a:xfrm>
            <a:off x="0" y="127000"/>
            <a:ext cx="8039100" cy="1016000"/>
          </a:xfrm>
        </p:spPr>
        <p:txBody>
          <a:bodyPr rIns="132080"/>
          <a:lstStyle/>
          <a:p>
            <a:pPr eaLnBrk="1" hangingPunct="1"/>
            <a:r>
              <a:rPr lang="fr-FR" altLang="en-US" sz="2800" dirty="0"/>
              <a:t>HCD iTC</a:t>
            </a:r>
            <a:br>
              <a:rPr lang="fr-FR" altLang="en-US" sz="2800" dirty="0"/>
            </a:br>
            <a:r>
              <a:rPr lang="fr-FR" altLang="en-US" sz="2800" dirty="0"/>
              <a:t>Issues Post-Version 1.0 – CNSA 2.0</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31423" y="1108941"/>
            <a:ext cx="8845755" cy="5393459"/>
          </a:xfrm>
        </p:spPr>
        <p:txBody>
          <a:bodyPr rIns="132080"/>
          <a:lstStyle/>
          <a:p>
            <a:r>
              <a:rPr lang="en-US" sz="1700" kern="0" dirty="0"/>
              <a:t>Commercial National Security Algorithm (CNSA) 2.0 released by NSA Sep 2022</a:t>
            </a:r>
          </a:p>
          <a:p>
            <a:r>
              <a:rPr lang="en-US" sz="1700" kern="0" dirty="0"/>
              <a:t>Addresses problem that </a:t>
            </a:r>
            <a:r>
              <a:rPr lang="en-US" sz="1700" b="0" i="0" dirty="0">
                <a:solidFill>
                  <a:srgbClr val="000000"/>
                </a:solidFill>
                <a:effectLst/>
              </a:rPr>
              <a:t>future deployment of a cryptanalytically</a:t>
            </a:r>
            <a:br>
              <a:rPr lang="en-US" sz="1700" b="0" i="0" dirty="0">
                <a:solidFill>
                  <a:srgbClr val="000000"/>
                </a:solidFill>
                <a:effectLst/>
              </a:rPr>
            </a:br>
            <a:r>
              <a:rPr lang="en-US" sz="1700" b="0" i="0" dirty="0">
                <a:solidFill>
                  <a:srgbClr val="000000"/>
                </a:solidFill>
                <a:effectLst/>
              </a:rPr>
              <a:t>relevant quantum computer (CRQC) would break public-key systems still used today</a:t>
            </a:r>
            <a:r>
              <a:rPr lang="en-US" sz="1700" dirty="0"/>
              <a:t> </a:t>
            </a:r>
          </a:p>
          <a:p>
            <a:r>
              <a:rPr lang="en-US" sz="1700" dirty="0">
                <a:solidFill>
                  <a:srgbClr val="000000"/>
                </a:solidFill>
              </a:rPr>
              <a:t>Need </a:t>
            </a:r>
            <a:r>
              <a:rPr lang="en-US" sz="1700" b="0" i="0" dirty="0">
                <a:solidFill>
                  <a:srgbClr val="000000"/>
                </a:solidFill>
                <a:effectLst/>
              </a:rPr>
              <a:t>to plan, prepare, and budget for an effective transition to quantum-resistant (QR) algorithms, to assure continued protection of National Security Systems (NSS) and related assets</a:t>
            </a:r>
            <a:r>
              <a:rPr lang="en-US" sz="1700" dirty="0"/>
              <a:t> </a:t>
            </a:r>
          </a:p>
          <a:p>
            <a:r>
              <a:rPr lang="en-US" sz="1700" dirty="0"/>
              <a:t>Is an update to CNSA 1.0 Algorithms</a:t>
            </a:r>
          </a:p>
          <a:p>
            <a:r>
              <a:rPr lang="en-US" sz="1700" dirty="0">
                <a:solidFill>
                  <a:srgbClr val="000000"/>
                </a:solidFill>
              </a:rPr>
              <a:t>A</a:t>
            </a:r>
            <a:r>
              <a:rPr lang="en-US" sz="1700" b="0" i="0" dirty="0">
                <a:solidFill>
                  <a:srgbClr val="000000"/>
                </a:solidFill>
                <a:effectLst/>
              </a:rPr>
              <a:t>pplies to all NSS use of public cryptographic algorithms (as opposed to algorithms NSA developed), including those on all unclassified and classified NSS </a:t>
            </a:r>
          </a:p>
          <a:p>
            <a:r>
              <a:rPr lang="en-US" sz="1700" b="0" i="0" dirty="0">
                <a:solidFill>
                  <a:srgbClr val="000000"/>
                </a:solidFill>
                <a:effectLst/>
              </a:rPr>
              <a:t>Using any cryptographic algorithms the National Manager did not approve is generally not allowed, and requires a waiver specific to the</a:t>
            </a:r>
            <a:br>
              <a:rPr lang="en-US" sz="1700" b="0" i="0" dirty="0">
                <a:solidFill>
                  <a:srgbClr val="000000"/>
                </a:solidFill>
                <a:effectLst/>
              </a:rPr>
            </a:br>
            <a:r>
              <a:rPr lang="en-US" sz="1700" b="0" i="0" dirty="0">
                <a:solidFill>
                  <a:srgbClr val="000000"/>
                </a:solidFill>
                <a:effectLst/>
              </a:rPr>
              <a:t>algorithm, implementation, and use case</a:t>
            </a:r>
          </a:p>
          <a:p>
            <a:r>
              <a:rPr lang="en-US" sz="1700" b="0" i="0" dirty="0">
                <a:solidFill>
                  <a:srgbClr val="000000"/>
                </a:solidFill>
                <a:effectLst/>
              </a:rPr>
              <a:t>Per CNSSP 11, software and hardware providing cryptographic services require NIAP or NSA validation in addition to meeting the requirements of the appropriate version of CNSA</a:t>
            </a:r>
          </a:p>
          <a:p>
            <a:endParaRPr lang="en-US" sz="1600" b="0" i="0" dirty="0">
              <a:solidFill>
                <a:srgbClr val="000000"/>
              </a:solidFill>
              <a:effectLst/>
            </a:endParaRPr>
          </a:p>
        </p:txBody>
      </p:sp>
    </p:spTree>
    <p:extLst>
      <p:ext uri="{BB962C8B-B14F-4D97-AF65-F5344CB8AC3E}">
        <p14:creationId xmlns:p14="http://schemas.microsoft.com/office/powerpoint/2010/main" val="3539590225"/>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3" name="Rectangle 5"/>
          <p:cNvSpPr>
            <a:spLocks noGrp="1" noChangeArrowheads="1"/>
          </p:cNvSpPr>
          <p:nvPr>
            <p:ph type="title"/>
          </p:nvPr>
        </p:nvSpPr>
        <p:spPr>
          <a:xfrm>
            <a:off x="0" y="165235"/>
            <a:ext cx="8039100" cy="1016000"/>
          </a:xfrm>
        </p:spPr>
        <p:txBody>
          <a:bodyPr rIns="132080"/>
          <a:lstStyle/>
          <a:p>
            <a:pPr marL="0" marR="0" lvl="0" indent="0"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en-US" sz="2400" i="0" dirty="0">
                <a:solidFill>
                  <a:schemeClr val="bg1"/>
                </a:solidFill>
                <a:effectLst/>
              </a:rPr>
              <a:t>Transitioning to CNSA Suite 2.0</a:t>
            </a:r>
            <a:endParaRPr lang="en-US" altLang="en-US" sz="2400"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E4F3116A-1E6B-4031-A037-A93E31361A3F}"/>
              </a:ext>
            </a:extLst>
          </p:cNvPr>
          <p:cNvSpPr txBox="1">
            <a:spLocks/>
          </p:cNvSpPr>
          <p:nvPr/>
        </p:nvSpPr>
        <p:spPr bwMode="auto">
          <a:xfrm>
            <a:off x="20114" y="1108140"/>
            <a:ext cx="8851630" cy="5276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r>
              <a:rPr lang="en-US" sz="2000" b="0" i="0" dirty="0">
                <a:solidFill>
                  <a:srgbClr val="000000"/>
                </a:solidFill>
                <a:effectLst/>
              </a:rPr>
              <a:t>The timing of the transition depends on the proliferation of standards-based implementations</a:t>
            </a:r>
          </a:p>
          <a:p>
            <a:r>
              <a:rPr lang="en-US" sz="2000" b="0" i="0" dirty="0">
                <a:solidFill>
                  <a:srgbClr val="000000"/>
                </a:solidFill>
                <a:effectLst/>
              </a:rPr>
              <a:t>NSA expects the transition to QR algorithms for NSS to be complete by 2035 in line with</a:t>
            </a:r>
            <a:r>
              <a:rPr lang="en-US" sz="2000" dirty="0">
                <a:solidFill>
                  <a:srgbClr val="000000"/>
                </a:solidFill>
              </a:rPr>
              <a:t> </a:t>
            </a:r>
            <a:r>
              <a:rPr lang="en-US" sz="2000" b="0" i="0" dirty="0">
                <a:solidFill>
                  <a:srgbClr val="000000"/>
                </a:solidFill>
                <a:effectLst/>
              </a:rPr>
              <a:t>NSM-10. </a:t>
            </a:r>
          </a:p>
          <a:p>
            <a:r>
              <a:rPr lang="en-US" sz="2000" b="0" i="0" dirty="0">
                <a:solidFill>
                  <a:srgbClr val="000000"/>
                </a:solidFill>
                <a:effectLst/>
              </a:rPr>
              <a:t>NSA urges vendors and NSS owners and operators to make every effort to meet this deadline. </a:t>
            </a:r>
          </a:p>
          <a:p>
            <a:r>
              <a:rPr lang="en-US" sz="2000" b="0" i="0" dirty="0">
                <a:solidFill>
                  <a:srgbClr val="000000"/>
                </a:solidFill>
                <a:effectLst/>
              </a:rPr>
              <a:t>Where feasible, NSS owners and operators will be required to prefer CNSA 2.0 algorithms when configuring systems during the transition period. </a:t>
            </a:r>
          </a:p>
          <a:p>
            <a:r>
              <a:rPr lang="en-US" sz="2000" b="0" i="0" dirty="0">
                <a:solidFill>
                  <a:srgbClr val="000000"/>
                </a:solidFill>
                <a:effectLst/>
              </a:rPr>
              <a:t>When</a:t>
            </a:r>
            <a:r>
              <a:rPr lang="en-US" sz="2000" dirty="0">
                <a:solidFill>
                  <a:srgbClr val="000000"/>
                </a:solidFill>
              </a:rPr>
              <a:t> </a:t>
            </a:r>
            <a:r>
              <a:rPr lang="en-US" sz="2000" b="0" i="0" dirty="0">
                <a:solidFill>
                  <a:srgbClr val="000000"/>
                </a:solidFill>
                <a:effectLst/>
              </a:rPr>
              <a:t>appropriate, use of CNSA 2.0 algorithms will be mandatory in classes of commercial products within NSS, while reserving the option to allow other algorithms in specialized use cases</a:t>
            </a:r>
            <a:r>
              <a:rPr lang="en-US" sz="2000" dirty="0"/>
              <a:t> </a:t>
            </a:r>
            <a:br>
              <a:rPr lang="en-US" sz="2000" dirty="0"/>
            </a:br>
            <a:endParaRPr lang="en-US" sz="2000" kern="0" dirty="0"/>
          </a:p>
        </p:txBody>
      </p:sp>
    </p:spTree>
    <p:extLst>
      <p:ext uri="{BB962C8B-B14F-4D97-AF65-F5344CB8AC3E}">
        <p14:creationId xmlns:p14="http://schemas.microsoft.com/office/powerpoint/2010/main" val="355701213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31AF5E-3CDB-A365-7432-4BDFDFA265EE}"/>
            </a:ext>
          </a:extLst>
        </p:cNvPr>
        <p:cNvGrpSpPr/>
        <p:nvPr/>
      </p:nvGrpSpPr>
      <p:grpSpPr>
        <a:xfrm>
          <a:off x="0" y="0"/>
          <a:ext cx="0" cy="0"/>
          <a:chOff x="0" y="0"/>
          <a:chExt cx="0" cy="0"/>
        </a:xfrm>
      </p:grpSpPr>
      <p:pic>
        <p:nvPicPr>
          <p:cNvPr id="96" name="pwg-4dark-bkgrnd-transparency.png" descr="pwg-4dark-bkgrnd-transparency.png">
            <a:extLst>
              <a:ext uri="{FF2B5EF4-FFF2-40B4-BE49-F238E27FC236}">
                <a16:creationId xmlns:a16="http://schemas.microsoft.com/office/drawing/2014/main" id="{1F3F2C4D-43B5-7BDB-470E-0506274C289E}"/>
              </a:ext>
            </a:extLst>
          </p:cNvPr>
          <p:cNvPicPr>
            <a:picLocks noChangeAspect="1"/>
          </p:cNvPicPr>
          <p:nvPr/>
        </p:nvPicPr>
        <p:blipFill>
          <a:blip r:embed="rId2"/>
          <a:stretch>
            <a:fillRect/>
          </a:stretch>
        </p:blipFill>
        <p:spPr>
          <a:xfrm>
            <a:off x="8161734" y="125016"/>
            <a:ext cx="855606" cy="892969"/>
          </a:xfrm>
          <a:prstGeom prst="rect">
            <a:avLst/>
          </a:prstGeom>
        </p:spPr>
      </p:pic>
      <p:sp>
        <p:nvSpPr>
          <p:cNvPr id="97" name="Rectangle">
            <a:extLst>
              <a:ext uri="{FF2B5EF4-FFF2-40B4-BE49-F238E27FC236}">
                <a16:creationId xmlns:a16="http://schemas.microsoft.com/office/drawing/2014/main" id="{46DB3D07-E331-15DD-E9EA-E3564EF18D5B}"/>
              </a:ext>
            </a:extLst>
          </p:cNvPr>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dirty="0"/>
          </a:p>
        </p:txBody>
      </p:sp>
      <p:sp>
        <p:nvSpPr>
          <p:cNvPr id="98" name="Copyright © 2018 The Printer Working Group. All rights reserved. The IPP Everywhere and PWG logos are trademarks of the IEEE-ISTO.">
            <a:extLst>
              <a:ext uri="{FF2B5EF4-FFF2-40B4-BE49-F238E27FC236}">
                <a16:creationId xmlns:a16="http://schemas.microsoft.com/office/drawing/2014/main" id="{1634B70C-3C7E-A672-0307-8B56FBC13683}"/>
              </a:ext>
            </a:extLst>
          </p:cNvPr>
          <p:cNvSpPr txBox="1"/>
          <p:nvPr/>
        </p:nvSpPr>
        <p:spPr>
          <a:xfrm>
            <a:off x="125016" y="6664600"/>
            <a:ext cx="8483203" cy="1514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dirty="0"/>
              <a:t>Copyright © </a:t>
            </a:r>
            <a:r>
              <a:rPr lang="en-US" sz="984" dirty="0"/>
              <a:t>2024</a:t>
            </a:r>
            <a:r>
              <a:rPr sz="984" dirty="0"/>
              <a:t> The Printer Working Group. All rights reserved. The IPP Everywhere and PWG logos are trademarks of the IEEE-ISTO.</a:t>
            </a:r>
          </a:p>
        </p:txBody>
      </p:sp>
      <p:sp>
        <p:nvSpPr>
          <p:cNvPr id="99" name="®">
            <a:extLst>
              <a:ext uri="{FF2B5EF4-FFF2-40B4-BE49-F238E27FC236}">
                <a16:creationId xmlns:a16="http://schemas.microsoft.com/office/drawing/2014/main" id="{4023239C-FAE8-2E35-91E4-E46D0FAAA629}"/>
              </a:ext>
            </a:extLst>
          </p:cNvPr>
          <p:cNvSpPr txBox="1"/>
          <p:nvPr/>
        </p:nvSpPr>
        <p:spPr>
          <a:xfrm>
            <a:off x="8840391" y="812602"/>
            <a:ext cx="200697" cy="1478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spAutoFit/>
          </a:bodyPr>
          <a:lstStyle>
            <a:lvl1pPr>
              <a:defRPr sz="700"/>
            </a:lvl1pPr>
          </a:lstStyle>
          <a:p>
            <a:r>
              <a:rPr sz="492" dirty="0"/>
              <a:t>®</a:t>
            </a:r>
          </a:p>
        </p:txBody>
      </p:sp>
      <p:sp>
        <p:nvSpPr>
          <p:cNvPr id="102" name="Slide Number">
            <a:extLst>
              <a:ext uri="{FF2B5EF4-FFF2-40B4-BE49-F238E27FC236}">
                <a16:creationId xmlns:a16="http://schemas.microsoft.com/office/drawing/2014/main" id="{11574E7B-40F6-DD73-431E-D9BD81E31793}"/>
              </a:ext>
            </a:extLst>
          </p:cNvPr>
          <p:cNvSpPr txBox="1">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40640" marR="40640" indent="0" algn="ctr" defTabSz="914400" rtl="0" fontAlgn="auto" latinLnBrk="0" hangingPunct="0">
              <a:lnSpc>
                <a:spcPct val="100000"/>
              </a:lnSpc>
              <a:spcBef>
                <a:spcPts val="0"/>
              </a:spcBef>
              <a:spcAft>
                <a:spcPts val="0"/>
              </a:spcAft>
              <a:buClrTx/>
              <a:buSzTx/>
              <a:buFontTx/>
              <a:buNone/>
              <a:tabLst/>
              <a:defRPr kumimoji="0" sz="900" b="0" i="0" u="none" strike="noStrike" cap="none" spc="0" normalizeH="0" baseline="0">
                <a:ln>
                  <a:noFill/>
                </a:ln>
                <a:solidFill>
                  <a:schemeClr val="bg1"/>
                </a:solidFill>
                <a:effectLst/>
                <a:uFill>
                  <a:solidFill>
                    <a:srgbClr val="000000"/>
                  </a:solidFill>
                </a:uFill>
                <a:latin typeface="Arial"/>
                <a:ea typeface="Arial"/>
                <a:cs typeface="Arial"/>
                <a:sym typeface="Arial"/>
              </a:defRPr>
            </a:lvl1pPr>
            <a:lvl2pPr marL="40640" marR="40640" indent="3429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2pPr>
            <a:lvl3pPr marL="40640" marR="40640" indent="6858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3pPr>
            <a:lvl4pPr marL="40640" marR="40640" indent="10287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4pPr>
            <a:lvl5pPr marL="40640" marR="40640" indent="13716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5pPr>
            <a:lvl6pPr marL="40640" marR="40640" indent="17145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6pPr>
            <a:lvl7pPr marL="40640" marR="40640" indent="20574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7pPr>
            <a:lvl8pPr marL="40640" marR="40640" indent="24003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8pPr>
            <a:lvl9pPr marL="40640" marR="40640" indent="27432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9pPr>
          </a:lstStyle>
          <a:p>
            <a:fld id="{86CB4B4D-7CA3-9044-876B-883B54F8677D}" type="slidenum">
              <a:rPr lang="en-US" smtClean="0"/>
              <a:pPr/>
              <a:t>5</a:t>
            </a:fld>
            <a:endParaRPr dirty="0"/>
          </a:p>
        </p:txBody>
      </p:sp>
      <p:sp>
        <p:nvSpPr>
          <p:cNvPr id="5" name="Text Placeholder 4">
            <a:extLst>
              <a:ext uri="{FF2B5EF4-FFF2-40B4-BE49-F238E27FC236}">
                <a16:creationId xmlns:a16="http://schemas.microsoft.com/office/drawing/2014/main" id="{3F7BF5ED-9E3A-90CA-291A-39BE1CFD9528}"/>
              </a:ext>
            </a:extLst>
          </p:cNvPr>
          <p:cNvSpPr>
            <a:spLocks noGrp="1"/>
          </p:cNvSpPr>
          <p:nvPr>
            <p:ph type="body" idx="1"/>
          </p:nvPr>
        </p:nvSpPr>
        <p:spPr>
          <a:xfrm>
            <a:off x="457200" y="3119149"/>
            <a:ext cx="8229600" cy="892970"/>
          </a:xfrm>
        </p:spPr>
        <p:txBody>
          <a:bodyPr>
            <a:noAutofit/>
          </a:bodyPr>
          <a:lstStyle/>
          <a:p>
            <a:pPr marL="40640" indent="0" algn="ctr">
              <a:buNone/>
            </a:pPr>
            <a:r>
              <a:rPr lang="en-US" sz="2800" b="1" dirty="0"/>
              <a:t>HCD ITC / HCD Interpretation Team (HIT) Status</a:t>
            </a:r>
          </a:p>
        </p:txBody>
      </p:sp>
    </p:spTree>
    <p:extLst>
      <p:ext uri="{BB962C8B-B14F-4D97-AF65-F5344CB8AC3E}">
        <p14:creationId xmlns:p14="http://schemas.microsoft.com/office/powerpoint/2010/main" val="2317127859"/>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fr-FR" dirty="0"/>
              <a:t>HCD international Technical Community (iTC) Status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6</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25989" y="1093788"/>
            <a:ext cx="8845755" cy="5145234"/>
          </a:xfrm>
        </p:spPr>
        <p:txBody>
          <a:bodyPr rIns="132080"/>
          <a:lstStyle/>
          <a:p>
            <a:pPr lvl="0" fontAlgn="ctr">
              <a:spcBef>
                <a:spcPts val="0"/>
              </a:spcBef>
              <a:spcAft>
                <a:spcPts val="600"/>
              </a:spcAft>
            </a:pPr>
            <a:r>
              <a:rPr lang="en-US" sz="2000" dirty="0"/>
              <a:t>Since last IDS F2F on May 8, 2024 HCD iTC meetings have been held on:</a:t>
            </a:r>
          </a:p>
          <a:p>
            <a:pPr lvl="1" fontAlgn="ctr">
              <a:spcBef>
                <a:spcPts val="0"/>
              </a:spcBef>
              <a:spcAft>
                <a:spcPts val="1200"/>
              </a:spcAft>
            </a:pPr>
            <a:r>
              <a:rPr lang="en-US" sz="2000" dirty="0"/>
              <a:t>May 13</a:t>
            </a:r>
            <a:r>
              <a:rPr lang="en-US" sz="2000" baseline="30000" dirty="0"/>
              <a:t>th</a:t>
            </a:r>
            <a:r>
              <a:rPr lang="en-US" sz="2000" dirty="0"/>
              <a:t>, Jun 3</a:t>
            </a:r>
            <a:r>
              <a:rPr lang="en-US" sz="2000" baseline="30000" dirty="0"/>
              <a:t>rd</a:t>
            </a:r>
            <a:r>
              <a:rPr lang="en-US" sz="2000" dirty="0"/>
              <a:t>, Jul 8</a:t>
            </a:r>
            <a:r>
              <a:rPr lang="en-US" sz="2000" baseline="30000" dirty="0"/>
              <a:t>th</a:t>
            </a:r>
            <a:r>
              <a:rPr lang="en-US" sz="2000" dirty="0"/>
              <a:t>, Aug 5</a:t>
            </a:r>
            <a:r>
              <a:rPr lang="en-US" sz="2000" baseline="30000" dirty="0"/>
              <a:t>th</a:t>
            </a:r>
            <a:r>
              <a:rPr lang="en-US" sz="2000" dirty="0"/>
              <a:t> </a:t>
            </a:r>
          </a:p>
          <a:p>
            <a:pPr marL="400050" lvl="2" indent="0" fontAlgn="ctr">
              <a:spcBef>
                <a:spcPts val="0"/>
              </a:spcBef>
              <a:spcAft>
                <a:spcPts val="1200"/>
              </a:spcAft>
              <a:buNone/>
            </a:pPr>
            <a:r>
              <a:rPr lang="en-US" sz="2000" dirty="0"/>
              <a:t>NOTE: Since publishing the HCD cPP v1.0 and HCD SD v1.0 in Oct 2022 the HCD iTC has gone to monthly meetings</a:t>
            </a:r>
          </a:p>
          <a:p>
            <a:pPr marL="342900" lvl="1" indent="-342900" fontAlgn="ctr">
              <a:spcBef>
                <a:spcPts val="0"/>
              </a:spcBef>
              <a:spcAft>
                <a:spcPts val="600"/>
              </a:spcAft>
            </a:pPr>
            <a:r>
              <a:rPr lang="en-US" sz="2000" dirty="0"/>
              <a:t>Current focus was and is on: </a:t>
            </a:r>
          </a:p>
          <a:p>
            <a:pPr marL="742950" lvl="2" indent="-342900" fontAlgn="ctr">
              <a:spcBef>
                <a:spcPts val="0"/>
              </a:spcBef>
              <a:spcAft>
                <a:spcPts val="1200"/>
              </a:spcAft>
            </a:pPr>
            <a:r>
              <a:rPr lang="en-US" sz="2000" dirty="0"/>
              <a:t>Creating and issuing the Errata to HCD cPP v1.0 and HCD SD v1.0 (see next slide)</a:t>
            </a:r>
          </a:p>
          <a:p>
            <a:pPr marL="742950" lvl="2" indent="-342900" fontAlgn="ctr">
              <a:spcBef>
                <a:spcPts val="0"/>
              </a:spcBef>
              <a:spcAft>
                <a:spcPts val="1200"/>
              </a:spcAft>
            </a:pPr>
            <a:r>
              <a:rPr lang="en-US" sz="2000" dirty="0"/>
              <a:t>Developing a release plan for future versions of the HCD cPP and HCD SD</a:t>
            </a:r>
          </a:p>
          <a:p>
            <a:pPr marL="742950" lvl="2" indent="-342900" fontAlgn="ctr">
              <a:spcBef>
                <a:spcPts val="0"/>
              </a:spcBef>
              <a:spcAft>
                <a:spcPts val="1200"/>
              </a:spcAft>
            </a:pPr>
            <a:r>
              <a:rPr lang="en-US" sz="2000" dirty="0"/>
              <a:t>Determining content for and then implementing the next HCD cPP / HCD SD release</a:t>
            </a:r>
          </a:p>
          <a:p>
            <a:pPr marL="742950" lvl="2" indent="-342900" fontAlgn="ctr">
              <a:spcBef>
                <a:spcPts val="0"/>
              </a:spcBef>
              <a:spcAft>
                <a:spcPts val="1200"/>
              </a:spcAft>
            </a:pPr>
            <a:r>
              <a:rPr lang="en-US" sz="2000" dirty="0"/>
              <a:t>Addressing issues against HCD cPP / SD v1.0</a:t>
            </a:r>
          </a:p>
        </p:txBody>
      </p:sp>
    </p:spTree>
    <p:extLst>
      <p:ext uri="{BB962C8B-B14F-4D97-AF65-F5344CB8AC3E}">
        <p14:creationId xmlns:p14="http://schemas.microsoft.com/office/powerpoint/2010/main" val="132619854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fr-FR" altLang="en-US" dirty="0"/>
              <a:t>Errata to HCD cPP v1.0 and HCD SD v1.0</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7</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25989" y="1093788"/>
            <a:ext cx="8845755" cy="5145234"/>
          </a:xfrm>
        </p:spPr>
        <p:txBody>
          <a:bodyPr rIns="132080"/>
          <a:lstStyle/>
          <a:p>
            <a:pPr fontAlgn="ctr">
              <a:spcBef>
                <a:spcPts val="0"/>
              </a:spcBef>
              <a:spcAft>
                <a:spcPts val="600"/>
              </a:spcAft>
            </a:pPr>
            <a:r>
              <a:rPr lang="en-US" sz="1800" dirty="0"/>
              <a:t>The Errata – HCD cPP v1.0e and HCD SD v1.0e – were published on Mar 4</a:t>
            </a:r>
            <a:r>
              <a:rPr lang="en-US" sz="1800" baseline="30000" dirty="0"/>
              <a:t>th</a:t>
            </a:r>
            <a:r>
              <a:rPr lang="en-US" sz="1800" dirty="0"/>
              <a:t>, 2024</a:t>
            </a:r>
          </a:p>
          <a:p>
            <a:pPr fontAlgn="ctr">
              <a:spcBef>
                <a:spcPts val="0"/>
              </a:spcBef>
              <a:spcAft>
                <a:spcPts val="600"/>
              </a:spcAft>
            </a:pPr>
            <a:r>
              <a:rPr lang="en-US" sz="1800" dirty="0"/>
              <a:t>Endorsements have been obtained from the Canadian and Korean Schemes and from NIAP. JISEC (the Japanese Scheme) has finally posted its endorsement as part of an updated Position Statement</a:t>
            </a:r>
          </a:p>
          <a:p>
            <a:pPr algn="l"/>
            <a:r>
              <a:rPr lang="en-US" sz="1600" b="0" i="0" dirty="0">
                <a:solidFill>
                  <a:srgbClr val="000006"/>
                </a:solidFill>
                <a:effectLst/>
                <a:highlight>
                  <a:srgbClr val="FFFFFD"/>
                </a:highlight>
              </a:rPr>
              <a:t>Note that NIAP’s endorsement is a formal statement that products successfully evaluated against the HCD cPP V1.0E that demonstrate exact conformance to the cPP, meeting the below identified conditions, and in compliance with all NIAP policies, will be placed on the NIAP Product Compliant List:</a:t>
            </a:r>
          </a:p>
          <a:p>
            <a:pPr lvl="1"/>
            <a:r>
              <a:rPr lang="en-US" sz="1600" b="0" i="0" dirty="0">
                <a:solidFill>
                  <a:srgbClr val="000006"/>
                </a:solidFill>
                <a:effectLst/>
                <a:highlight>
                  <a:srgbClr val="FFFFFD"/>
                </a:highlight>
              </a:rPr>
              <a:t>Each applicable cryptographic support security functional requirement (FCS_) must include at least one selection conforming to Commercial National Security Algorithm (CNSA) Suite V1.0 or V2.0</a:t>
            </a:r>
          </a:p>
          <a:p>
            <a:pPr lvl="1"/>
            <a:r>
              <a:rPr lang="en-US" sz="1600" b="0" i="0" dirty="0">
                <a:solidFill>
                  <a:srgbClr val="000006"/>
                </a:solidFill>
                <a:effectLst/>
                <a:highlight>
                  <a:srgbClr val="FFFFFD"/>
                </a:highlight>
              </a:rPr>
              <a:t>SHA-256 may be selected in FCS_PCC_EXT.1 and may be included in FCS_COP.1/Hash and </a:t>
            </a:r>
            <a:r>
              <a:rPr lang="en-US" sz="1600" i="0" dirty="0">
                <a:solidFill>
                  <a:srgbClr val="000006"/>
                </a:solidFill>
                <a:effectLst/>
                <a:highlight>
                  <a:srgbClr val="FFFFFD"/>
                </a:highlight>
              </a:rPr>
              <a:t>FCS_COP.1/KeyedHash for that function; and</a:t>
            </a:r>
          </a:p>
          <a:p>
            <a:pPr lvl="1"/>
            <a:r>
              <a:rPr lang="en-US" sz="1600" b="1" i="0" dirty="0">
                <a:solidFill>
                  <a:srgbClr val="000006"/>
                </a:solidFill>
                <a:effectLst/>
                <a:highlight>
                  <a:srgbClr val="FFFFFD"/>
                </a:highlight>
              </a:rPr>
              <a:t>SHA-1 may not be selected</a:t>
            </a:r>
            <a:endParaRPr lang="en-US" sz="1600" b="0" i="0" dirty="0">
              <a:solidFill>
                <a:srgbClr val="000006"/>
              </a:solidFill>
              <a:effectLst/>
              <a:highlight>
                <a:srgbClr val="FFFFFD"/>
              </a:highlight>
            </a:endParaRPr>
          </a:p>
          <a:p>
            <a:pPr marL="388938" lvl="1" indent="0">
              <a:buNone/>
            </a:pPr>
            <a:r>
              <a:rPr lang="en-US" sz="1600" b="0" i="0" dirty="0">
                <a:solidFill>
                  <a:srgbClr val="000006"/>
                </a:solidFill>
                <a:effectLst/>
                <a:highlight>
                  <a:srgbClr val="FFFFFD"/>
                </a:highlight>
              </a:rPr>
              <a:t>The Errata version will succeed the HCD PP V1.0 </a:t>
            </a:r>
            <a:r>
              <a:rPr lang="en-US" sz="1600" b="1" i="0" dirty="0">
                <a:solidFill>
                  <a:srgbClr val="000006"/>
                </a:solidFill>
                <a:effectLst/>
                <a:highlight>
                  <a:srgbClr val="FFFFFD"/>
                </a:highlight>
              </a:rPr>
              <a:t>which will be sunset by NIAP effective 23 October 2024</a:t>
            </a:r>
            <a:endParaRPr lang="en-US" sz="1600" b="0" i="0" dirty="0">
              <a:solidFill>
                <a:srgbClr val="000006"/>
              </a:solidFill>
              <a:effectLst/>
              <a:highlight>
                <a:srgbClr val="FFFFFD"/>
              </a:highlight>
            </a:endParaRPr>
          </a:p>
          <a:p>
            <a:pPr fontAlgn="ctr">
              <a:spcBef>
                <a:spcPts val="0"/>
              </a:spcBef>
              <a:spcAft>
                <a:spcPts val="600"/>
              </a:spcAft>
            </a:pPr>
            <a:endParaRPr lang="en-US" sz="1800" dirty="0"/>
          </a:p>
          <a:p>
            <a:pPr fontAlgn="ctr">
              <a:spcBef>
                <a:spcPts val="0"/>
              </a:spcBef>
              <a:spcAft>
                <a:spcPts val="600"/>
              </a:spcAft>
            </a:pPr>
            <a:endParaRPr lang="en-US" sz="1800" dirty="0"/>
          </a:p>
        </p:txBody>
      </p:sp>
    </p:spTree>
    <p:extLst>
      <p:ext uri="{BB962C8B-B14F-4D97-AF65-F5344CB8AC3E}">
        <p14:creationId xmlns:p14="http://schemas.microsoft.com/office/powerpoint/2010/main" val="1329245789"/>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3" name="Rectangle 5"/>
          <p:cNvSpPr>
            <a:spLocks noGrp="1" noChangeArrowheads="1"/>
          </p:cNvSpPr>
          <p:nvPr>
            <p:ph type="title"/>
          </p:nvPr>
        </p:nvSpPr>
        <p:spPr>
          <a:xfrm>
            <a:off x="89678" y="63500"/>
            <a:ext cx="8039100" cy="1016000"/>
          </a:xfrm>
        </p:spPr>
        <p:txBody>
          <a:bodyPr rIns="132080"/>
          <a:lstStyle/>
          <a:p>
            <a:pPr marL="0" marR="0" lvl="0" indent="0"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en-US" sz="2800" i="0" dirty="0">
                <a:solidFill>
                  <a:schemeClr val="bg1"/>
                </a:solidFill>
                <a:effectLst/>
              </a:rPr>
              <a:t>Commercial National Security Algorithm (CNSA) Suite 1.0 Algorithms</a:t>
            </a:r>
            <a:endParaRPr lang="en-US" altLang="en-US" sz="2800"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8</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graphicFrame>
        <p:nvGraphicFramePr>
          <p:cNvPr id="2" name="Table 1">
            <a:extLst>
              <a:ext uri="{FF2B5EF4-FFF2-40B4-BE49-F238E27FC236}">
                <a16:creationId xmlns:a16="http://schemas.microsoft.com/office/drawing/2014/main" id="{AC70B107-7F7D-0123-9BD4-6DCF2DF02A4E}"/>
              </a:ext>
            </a:extLst>
          </p:cNvPr>
          <p:cNvGraphicFramePr>
            <a:graphicFrameLocks noGrp="1"/>
          </p:cNvGraphicFramePr>
          <p:nvPr/>
        </p:nvGraphicFramePr>
        <p:xfrm>
          <a:off x="142550" y="1270000"/>
          <a:ext cx="8812536" cy="5232402"/>
        </p:xfrm>
        <a:graphic>
          <a:graphicData uri="http://schemas.openxmlformats.org/drawingml/2006/table">
            <a:tbl>
              <a:tblPr firstRow="1" firstCol="1" bandRow="1">
                <a:tableStyleId>{5C22544A-7EE6-4342-B048-85BDC9FD1C3A}</a:tableStyleId>
              </a:tblPr>
              <a:tblGrid>
                <a:gridCol w="2203134">
                  <a:extLst>
                    <a:ext uri="{9D8B030D-6E8A-4147-A177-3AD203B41FA5}">
                      <a16:colId xmlns:a16="http://schemas.microsoft.com/office/drawing/2014/main" val="1424114596"/>
                    </a:ext>
                  </a:extLst>
                </a:gridCol>
                <a:gridCol w="2203134">
                  <a:extLst>
                    <a:ext uri="{9D8B030D-6E8A-4147-A177-3AD203B41FA5}">
                      <a16:colId xmlns:a16="http://schemas.microsoft.com/office/drawing/2014/main" val="2727643812"/>
                    </a:ext>
                  </a:extLst>
                </a:gridCol>
                <a:gridCol w="2203134">
                  <a:extLst>
                    <a:ext uri="{9D8B030D-6E8A-4147-A177-3AD203B41FA5}">
                      <a16:colId xmlns:a16="http://schemas.microsoft.com/office/drawing/2014/main" val="1128131183"/>
                    </a:ext>
                  </a:extLst>
                </a:gridCol>
                <a:gridCol w="2203134">
                  <a:extLst>
                    <a:ext uri="{9D8B030D-6E8A-4147-A177-3AD203B41FA5}">
                      <a16:colId xmlns:a16="http://schemas.microsoft.com/office/drawing/2014/main" val="1658354772"/>
                    </a:ext>
                  </a:extLst>
                </a:gridCol>
              </a:tblGrid>
              <a:tr h="262616">
                <a:tc>
                  <a:txBody>
                    <a:bodyPr/>
                    <a:lstStyle/>
                    <a:p>
                      <a:pPr marL="0" marR="0" algn="ctr">
                        <a:lnSpc>
                          <a:spcPct val="107000"/>
                        </a:lnSpc>
                        <a:spcBef>
                          <a:spcPts val="0"/>
                        </a:spcBef>
                        <a:spcAft>
                          <a:spcPts val="0"/>
                        </a:spcAft>
                      </a:pPr>
                      <a:r>
                        <a:rPr lang="en-US" sz="1200" dirty="0">
                          <a:effectLst/>
                        </a:rPr>
                        <a:t>Algorithm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gn="ctr">
                        <a:lnSpc>
                          <a:spcPct val="107000"/>
                        </a:lnSpc>
                        <a:spcBef>
                          <a:spcPts val="0"/>
                        </a:spcBef>
                        <a:spcAft>
                          <a:spcPts val="0"/>
                        </a:spcAft>
                      </a:pPr>
                      <a:r>
                        <a:rPr lang="en-US" sz="1200" dirty="0">
                          <a:effectLst/>
                        </a:rPr>
                        <a:t>Function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gn="ctr">
                        <a:lnSpc>
                          <a:spcPct val="107000"/>
                        </a:lnSpc>
                        <a:spcBef>
                          <a:spcPts val="0"/>
                        </a:spcBef>
                        <a:spcAft>
                          <a:spcPts val="0"/>
                        </a:spcAft>
                      </a:pPr>
                      <a:r>
                        <a:rPr lang="en-US" sz="1200" dirty="0">
                          <a:effectLst/>
                        </a:rPr>
                        <a:t>Specification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gn="ctr">
                        <a:lnSpc>
                          <a:spcPct val="107000"/>
                        </a:lnSpc>
                        <a:spcBef>
                          <a:spcPts val="0"/>
                        </a:spcBef>
                        <a:spcAft>
                          <a:spcPts val="0"/>
                        </a:spcAft>
                      </a:pPr>
                      <a:r>
                        <a:rPr lang="en-US" sz="1200" dirty="0">
                          <a:effectLst/>
                        </a:rPr>
                        <a:t>Parameters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extLst>
                  <a:ext uri="{0D108BD9-81ED-4DB2-BD59-A6C34878D82A}">
                    <a16:rowId xmlns:a16="http://schemas.microsoft.com/office/drawing/2014/main" val="3137150157"/>
                  </a:ext>
                </a:extLst>
              </a:tr>
              <a:tr h="680146">
                <a:tc>
                  <a:txBody>
                    <a:bodyPr/>
                    <a:lstStyle/>
                    <a:p>
                      <a:pPr marL="0" marR="0">
                        <a:lnSpc>
                          <a:spcPct val="107000"/>
                        </a:lnSpc>
                        <a:spcBef>
                          <a:spcPts val="0"/>
                        </a:spcBef>
                        <a:spcAft>
                          <a:spcPts val="0"/>
                        </a:spcAft>
                      </a:pPr>
                      <a:r>
                        <a:rPr lang="en-US" sz="1200" dirty="0">
                          <a:effectLst/>
                        </a:rPr>
                        <a:t>Advanced Encryption Standard (AES)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0"/>
                        </a:spcAft>
                      </a:pPr>
                      <a:r>
                        <a:rPr lang="en-US" sz="1200" dirty="0">
                          <a:effectLst/>
                        </a:rPr>
                        <a:t>Symmetric block cipher used for information protection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0"/>
                        </a:spcAft>
                      </a:pPr>
                      <a:r>
                        <a:rPr lang="en-US" sz="1200" u="sng" dirty="0">
                          <a:effectLst/>
                          <a:hlinkClick r:id="rId4"/>
                        </a:rPr>
                        <a:t>FIPS Pub 197</a:t>
                      </a:r>
                      <a:r>
                        <a:rPr lang="en-US" sz="12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0"/>
                        </a:spcAft>
                      </a:pPr>
                      <a:r>
                        <a:rPr lang="en-US" sz="1200" dirty="0">
                          <a:effectLst/>
                        </a:rPr>
                        <a:t>Use 256 bit keys to protect up to TOP SECRET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extLst>
                  <a:ext uri="{0D108BD9-81ED-4DB2-BD59-A6C34878D82A}">
                    <a16:rowId xmlns:a16="http://schemas.microsoft.com/office/drawing/2014/main" val="267574108"/>
                  </a:ext>
                </a:extLst>
              </a:tr>
              <a:tr h="680146">
                <a:tc>
                  <a:txBody>
                    <a:bodyPr/>
                    <a:lstStyle/>
                    <a:p>
                      <a:pPr marL="0" marR="0">
                        <a:lnSpc>
                          <a:spcPct val="107000"/>
                        </a:lnSpc>
                        <a:spcBef>
                          <a:spcPts val="0"/>
                        </a:spcBef>
                        <a:spcAft>
                          <a:spcPts val="0"/>
                        </a:spcAft>
                      </a:pPr>
                      <a:r>
                        <a:rPr lang="en-US" sz="1200" dirty="0">
                          <a:effectLst/>
                        </a:rPr>
                        <a:t>Elliptic Curve Diffie-Hellman (ECDH) Key Exchange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0"/>
                        </a:spcAft>
                      </a:pPr>
                      <a:r>
                        <a:rPr lang="en-US" sz="1200" dirty="0">
                          <a:effectLst/>
                        </a:rPr>
                        <a:t>Asymmetric algorithm used for key establishment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0"/>
                        </a:spcAft>
                      </a:pPr>
                      <a:r>
                        <a:rPr lang="en-US" sz="1200" u="sng" dirty="0">
                          <a:effectLst/>
                          <a:hlinkClick r:id="rId5"/>
                        </a:rPr>
                        <a:t>NIST SP 800-56A</a:t>
                      </a:r>
                      <a:r>
                        <a:rPr lang="en-US" sz="12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0"/>
                        </a:spcAft>
                      </a:pPr>
                      <a:r>
                        <a:rPr lang="en-US" sz="1200" dirty="0">
                          <a:effectLst/>
                        </a:rPr>
                        <a:t>Use Curve P-384 to protect up to TOP SECRET.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extLst>
                  <a:ext uri="{0D108BD9-81ED-4DB2-BD59-A6C34878D82A}">
                    <a16:rowId xmlns:a16="http://schemas.microsoft.com/office/drawing/2014/main" val="766800012"/>
                  </a:ext>
                </a:extLst>
              </a:tr>
              <a:tr h="680146">
                <a:tc>
                  <a:txBody>
                    <a:bodyPr/>
                    <a:lstStyle/>
                    <a:p>
                      <a:pPr marL="0" marR="0">
                        <a:lnSpc>
                          <a:spcPct val="107000"/>
                        </a:lnSpc>
                        <a:spcBef>
                          <a:spcPts val="0"/>
                        </a:spcBef>
                        <a:spcAft>
                          <a:spcPts val="0"/>
                        </a:spcAft>
                      </a:pPr>
                      <a:r>
                        <a:rPr lang="en-US" sz="1200" dirty="0">
                          <a:effectLst/>
                        </a:rPr>
                        <a:t>Elliptic Curve Digital Signature Algorithm (ECDSA)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0"/>
                        </a:spcAft>
                      </a:pPr>
                      <a:r>
                        <a:rPr lang="en-US" sz="1200" dirty="0">
                          <a:effectLst/>
                        </a:rPr>
                        <a:t>Asymmetric algorithm used for  digital signatures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0"/>
                        </a:spcAft>
                      </a:pPr>
                      <a:r>
                        <a:rPr lang="en-US" sz="1200" u="sng" dirty="0">
                          <a:effectLst/>
                          <a:hlinkClick r:id="rId6"/>
                        </a:rPr>
                        <a:t>FIPS Pub 186-4</a:t>
                      </a:r>
                      <a:r>
                        <a:rPr lang="en-US" sz="12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0"/>
                        </a:spcAft>
                      </a:pPr>
                      <a:r>
                        <a:rPr lang="en-US" sz="1200" dirty="0">
                          <a:effectLst/>
                        </a:rPr>
                        <a:t>Use Curve P-384 to protect up to TOP SECRET.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extLst>
                  <a:ext uri="{0D108BD9-81ED-4DB2-BD59-A6C34878D82A}">
                    <a16:rowId xmlns:a16="http://schemas.microsoft.com/office/drawing/2014/main" val="3381149439"/>
                  </a:ext>
                </a:extLst>
              </a:tr>
              <a:tr h="888910">
                <a:tc>
                  <a:txBody>
                    <a:bodyPr/>
                    <a:lstStyle/>
                    <a:p>
                      <a:pPr marL="0" marR="0">
                        <a:lnSpc>
                          <a:spcPct val="107000"/>
                        </a:lnSpc>
                        <a:spcBef>
                          <a:spcPts val="0"/>
                        </a:spcBef>
                        <a:spcAft>
                          <a:spcPts val="800"/>
                        </a:spcAft>
                      </a:pPr>
                      <a:r>
                        <a:rPr lang="en-US" sz="1200" dirty="0">
                          <a:effectLst/>
                        </a:rPr>
                        <a:t>Secure Hash Algorithm (SHA)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800"/>
                        </a:spcAft>
                      </a:pPr>
                      <a:r>
                        <a:rPr lang="en-US" sz="1200" dirty="0">
                          <a:effectLst/>
                        </a:rPr>
                        <a:t>Algorithm used  for computing a condensed representation of information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0"/>
                        </a:spcAft>
                      </a:pPr>
                      <a:r>
                        <a:rPr lang="en-US" sz="1200" u="sng" dirty="0">
                          <a:effectLst/>
                          <a:hlinkClick r:id="rId7"/>
                        </a:rPr>
                        <a:t>FIPS Pub 180-4</a:t>
                      </a:r>
                      <a:r>
                        <a:rPr lang="en-US" sz="12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0"/>
                        </a:spcAft>
                      </a:pPr>
                      <a:r>
                        <a:rPr lang="en-US" sz="1200" dirty="0">
                          <a:effectLst/>
                        </a:rPr>
                        <a:t>Use SHA-384 to protect up to TOP SECRET.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extLst>
                  <a:ext uri="{0D108BD9-81ED-4DB2-BD59-A6C34878D82A}">
                    <a16:rowId xmlns:a16="http://schemas.microsoft.com/office/drawing/2014/main" val="1692001559"/>
                  </a:ext>
                </a:extLst>
              </a:tr>
              <a:tr h="680146">
                <a:tc>
                  <a:txBody>
                    <a:bodyPr/>
                    <a:lstStyle/>
                    <a:p>
                      <a:pPr marL="0" marR="0">
                        <a:lnSpc>
                          <a:spcPct val="107000"/>
                        </a:lnSpc>
                        <a:spcBef>
                          <a:spcPts val="0"/>
                        </a:spcBef>
                        <a:spcAft>
                          <a:spcPts val="800"/>
                        </a:spcAft>
                      </a:pPr>
                      <a:r>
                        <a:rPr lang="en-US" sz="1200" dirty="0">
                          <a:effectLst/>
                        </a:rPr>
                        <a:t>Diffie-Hellman (DH) Key Exchange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800"/>
                        </a:spcAft>
                      </a:pPr>
                      <a:r>
                        <a:rPr lang="en-US" sz="1200" dirty="0">
                          <a:effectLst/>
                        </a:rPr>
                        <a:t>Asymmetric algorithm used for key establishment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800"/>
                        </a:spcAft>
                      </a:pPr>
                      <a:r>
                        <a:rPr lang="en-US" sz="1200" dirty="0">
                          <a:effectLst/>
                        </a:rPr>
                        <a:t>IETF RFC 3526</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800"/>
                        </a:spcAft>
                      </a:pPr>
                      <a:r>
                        <a:rPr lang="en-US" sz="1200" dirty="0">
                          <a:effectLst/>
                        </a:rPr>
                        <a:t>Minimum 3072-bit modulus to protect up to TOP SECRET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extLst>
                  <a:ext uri="{0D108BD9-81ED-4DB2-BD59-A6C34878D82A}">
                    <a16:rowId xmlns:a16="http://schemas.microsoft.com/office/drawing/2014/main" val="2991338971"/>
                  </a:ext>
                </a:extLst>
              </a:tr>
              <a:tr h="680146">
                <a:tc>
                  <a:txBody>
                    <a:bodyPr/>
                    <a:lstStyle/>
                    <a:p>
                      <a:pPr marL="0" marR="0">
                        <a:lnSpc>
                          <a:spcPct val="107000"/>
                        </a:lnSpc>
                        <a:spcBef>
                          <a:spcPts val="0"/>
                        </a:spcBef>
                        <a:spcAft>
                          <a:spcPts val="800"/>
                        </a:spcAft>
                      </a:pPr>
                      <a:r>
                        <a:rPr lang="en-US" sz="1200" dirty="0">
                          <a:effectLst/>
                        </a:rPr>
                        <a:t>RSA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800"/>
                        </a:spcAft>
                      </a:pPr>
                      <a:r>
                        <a:rPr lang="en-US" sz="1200" dirty="0">
                          <a:effectLst/>
                        </a:rPr>
                        <a:t>Asymmetric algorithm used for key establishment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800"/>
                        </a:spcAft>
                      </a:pPr>
                      <a:r>
                        <a:rPr lang="en-US" sz="1200" dirty="0">
                          <a:effectLst/>
                        </a:rPr>
                        <a:t>NIST SP 800-56B rev 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800"/>
                        </a:spcAft>
                      </a:pPr>
                      <a:r>
                        <a:rPr lang="en-US" sz="1200" dirty="0">
                          <a:effectLst/>
                        </a:rPr>
                        <a:t>Minimum 3072-bit modulus to protect up to TOP SECRET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extLst>
                  <a:ext uri="{0D108BD9-81ED-4DB2-BD59-A6C34878D82A}">
                    <a16:rowId xmlns:a16="http://schemas.microsoft.com/office/drawing/2014/main" val="2671988813"/>
                  </a:ext>
                </a:extLst>
              </a:tr>
              <a:tr h="680146">
                <a:tc>
                  <a:txBody>
                    <a:bodyPr/>
                    <a:lstStyle/>
                    <a:p>
                      <a:pPr marL="0" marR="0">
                        <a:lnSpc>
                          <a:spcPct val="107000"/>
                        </a:lnSpc>
                        <a:spcBef>
                          <a:spcPts val="0"/>
                        </a:spcBef>
                        <a:spcAft>
                          <a:spcPts val="800"/>
                        </a:spcAft>
                      </a:pPr>
                      <a:r>
                        <a:rPr lang="en-US" sz="1200" dirty="0">
                          <a:effectLst/>
                        </a:rPr>
                        <a:t>RSA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800"/>
                        </a:spcAft>
                      </a:pPr>
                      <a:r>
                        <a:rPr lang="en-US" sz="1200" dirty="0">
                          <a:effectLst/>
                        </a:rPr>
                        <a:t>Asymmetric algorithm used for digital signatures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800"/>
                        </a:spcAft>
                      </a:pPr>
                      <a:r>
                        <a:rPr lang="en-US" sz="1200" dirty="0">
                          <a:effectLst/>
                        </a:rPr>
                        <a:t>FIPS PUB 186-4</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tc>
                  <a:txBody>
                    <a:bodyPr/>
                    <a:lstStyle/>
                    <a:p>
                      <a:pPr marL="0" marR="0">
                        <a:lnSpc>
                          <a:spcPct val="107000"/>
                        </a:lnSpc>
                        <a:spcBef>
                          <a:spcPts val="0"/>
                        </a:spcBef>
                        <a:spcAft>
                          <a:spcPts val="800"/>
                        </a:spcAft>
                      </a:pPr>
                      <a:r>
                        <a:rPr lang="en-US" sz="1200" dirty="0">
                          <a:effectLst/>
                        </a:rPr>
                        <a:t>Minimum 3072 bit-modulus to protect up to TOP SECRET.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80" marR="30480" marT="30480" marB="30480"/>
                </a:tc>
                <a:extLst>
                  <a:ext uri="{0D108BD9-81ED-4DB2-BD59-A6C34878D82A}">
                    <a16:rowId xmlns:a16="http://schemas.microsoft.com/office/drawing/2014/main" val="2018880992"/>
                  </a:ext>
                </a:extLst>
              </a:tr>
            </a:tbl>
          </a:graphicData>
        </a:graphic>
      </p:graphicFrame>
    </p:spTree>
    <p:extLst>
      <p:ext uri="{BB962C8B-B14F-4D97-AF65-F5344CB8AC3E}">
        <p14:creationId xmlns:p14="http://schemas.microsoft.com/office/powerpoint/2010/main" val="137912220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2024 The Printer Working Group. All rights reserved.</a:t>
            </a:r>
          </a:p>
        </p:txBody>
      </p:sp>
      <p:sp>
        <p:nvSpPr>
          <p:cNvPr id="4103" name="Rectangle 5"/>
          <p:cNvSpPr>
            <a:spLocks noGrp="1" noChangeArrowheads="1"/>
          </p:cNvSpPr>
          <p:nvPr>
            <p:ph type="title"/>
          </p:nvPr>
        </p:nvSpPr>
        <p:spPr>
          <a:xfrm>
            <a:off x="89678" y="63500"/>
            <a:ext cx="8039100" cy="1016000"/>
          </a:xfrm>
        </p:spPr>
        <p:txBody>
          <a:bodyPr rIns="132080"/>
          <a:lstStyle/>
          <a:p>
            <a:pPr marL="0" marR="0" lvl="0" indent="0"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en-US" sz="2800" i="0" dirty="0">
                <a:solidFill>
                  <a:schemeClr val="bg1"/>
                </a:solidFill>
                <a:effectLst/>
              </a:rPr>
              <a:t>Commercial National Security Algorithm (CNSA) Suite 2.0 Algorithms</a:t>
            </a:r>
            <a:endParaRPr lang="en-US" altLang="en-US" sz="2800" dirty="0">
              <a:solidFill>
                <a:schemeClr val="bg1"/>
              </a:solidFill>
              <a:latin typeface="+mn-lt"/>
            </a:endParaRP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9</a:t>
            </a:fld>
            <a:endPar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endParaRPr>
          </a:p>
        </p:txBody>
      </p:sp>
      <p:graphicFrame>
        <p:nvGraphicFramePr>
          <p:cNvPr id="3" name="Table 2">
            <a:extLst>
              <a:ext uri="{FF2B5EF4-FFF2-40B4-BE49-F238E27FC236}">
                <a16:creationId xmlns:a16="http://schemas.microsoft.com/office/drawing/2014/main" id="{E754EB4B-300C-1E5C-B1DC-75B120E67B90}"/>
              </a:ext>
            </a:extLst>
          </p:cNvPr>
          <p:cNvGraphicFramePr>
            <a:graphicFrameLocks noGrp="1"/>
          </p:cNvGraphicFramePr>
          <p:nvPr/>
        </p:nvGraphicFramePr>
        <p:xfrm>
          <a:off x="152400" y="1206500"/>
          <a:ext cx="8802688" cy="5196840"/>
        </p:xfrm>
        <a:graphic>
          <a:graphicData uri="http://schemas.openxmlformats.org/drawingml/2006/table">
            <a:tbl>
              <a:tblPr/>
              <a:tblGrid>
                <a:gridCol w="2202616">
                  <a:extLst>
                    <a:ext uri="{9D8B030D-6E8A-4147-A177-3AD203B41FA5}">
                      <a16:colId xmlns:a16="http://schemas.microsoft.com/office/drawing/2014/main" val="2895344833"/>
                    </a:ext>
                  </a:extLst>
                </a:gridCol>
                <a:gridCol w="2200024">
                  <a:extLst>
                    <a:ext uri="{9D8B030D-6E8A-4147-A177-3AD203B41FA5}">
                      <a16:colId xmlns:a16="http://schemas.microsoft.com/office/drawing/2014/main" val="2980260613"/>
                    </a:ext>
                  </a:extLst>
                </a:gridCol>
                <a:gridCol w="2200024">
                  <a:extLst>
                    <a:ext uri="{9D8B030D-6E8A-4147-A177-3AD203B41FA5}">
                      <a16:colId xmlns:a16="http://schemas.microsoft.com/office/drawing/2014/main" val="2115136270"/>
                    </a:ext>
                  </a:extLst>
                </a:gridCol>
                <a:gridCol w="2200024">
                  <a:extLst>
                    <a:ext uri="{9D8B030D-6E8A-4147-A177-3AD203B41FA5}">
                      <a16:colId xmlns:a16="http://schemas.microsoft.com/office/drawing/2014/main" val="859181959"/>
                    </a:ext>
                  </a:extLst>
                </a:gridCol>
              </a:tblGrid>
              <a:tr h="0">
                <a:tc>
                  <a:txBody>
                    <a:bodyPr/>
                    <a:lstStyle/>
                    <a:p>
                      <a:r>
                        <a:rPr lang="en-US" sz="1300" b="1" i="0" dirty="0">
                          <a:solidFill>
                            <a:schemeClr val="tx1"/>
                          </a:solidFill>
                          <a:effectLst/>
                          <a:latin typeface="+mn-lt"/>
                        </a:rPr>
                        <a:t>Algorithm</a:t>
                      </a:r>
                      <a:r>
                        <a:rPr lang="en-US" sz="1300" b="1" i="0" dirty="0">
                          <a:solidFill>
                            <a:srgbClr val="E9EAEB"/>
                          </a:solidFill>
                          <a:effectLst/>
                          <a:latin typeface="+mn-lt"/>
                        </a:rPr>
                        <a:t> </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1" i="0" dirty="0">
                          <a:solidFill>
                            <a:schemeClr val="tx1"/>
                          </a:solidFill>
                          <a:effectLst/>
                          <a:latin typeface="+mn-lt"/>
                        </a:rPr>
                        <a:t>Function</a:t>
                      </a:r>
                      <a:r>
                        <a:rPr lang="en-US" sz="1300" b="1" i="0" dirty="0">
                          <a:solidFill>
                            <a:srgbClr val="E9EAEB"/>
                          </a:solidFill>
                          <a:effectLst/>
                          <a:latin typeface="+mn-lt"/>
                        </a:rPr>
                        <a:t> </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1" i="0" dirty="0">
                          <a:solidFill>
                            <a:schemeClr val="tx1"/>
                          </a:solidFill>
                          <a:effectLst/>
                          <a:latin typeface="+mn-lt"/>
                        </a:rPr>
                        <a:t>Specification</a:t>
                      </a:r>
                      <a:r>
                        <a:rPr lang="en-US" sz="1300" b="1" i="0" dirty="0">
                          <a:solidFill>
                            <a:srgbClr val="E9EAEB"/>
                          </a:solidFill>
                          <a:effectLst/>
                          <a:latin typeface="+mn-lt"/>
                        </a:rPr>
                        <a:t> </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1" i="0" dirty="0">
                          <a:solidFill>
                            <a:schemeClr val="tx1"/>
                          </a:solidFill>
                          <a:effectLst/>
                          <a:latin typeface="+mn-lt"/>
                        </a:rPr>
                        <a:t>Parameters</a:t>
                      </a:r>
                      <a:endParaRPr lang="en-US" sz="1300" dirty="0">
                        <a:solidFill>
                          <a:schemeClr val="tx1"/>
                        </a:solidFill>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094203"/>
                  </a:ext>
                </a:extLst>
              </a:tr>
              <a:tr h="0">
                <a:tc>
                  <a:txBody>
                    <a:bodyPr/>
                    <a:lstStyle/>
                    <a:p>
                      <a:r>
                        <a:rPr lang="en-US" sz="1300" b="0" i="0" dirty="0">
                          <a:solidFill>
                            <a:srgbClr val="000000"/>
                          </a:solidFill>
                          <a:effectLst/>
                          <a:latin typeface="+mn-lt"/>
                        </a:rPr>
                        <a:t>Advanced Encryption</a:t>
                      </a:r>
                      <a:br>
                        <a:rPr lang="en-US" sz="1300" b="0" i="0" dirty="0">
                          <a:solidFill>
                            <a:srgbClr val="000000"/>
                          </a:solidFill>
                          <a:effectLst/>
                          <a:latin typeface="+mn-lt"/>
                        </a:rPr>
                      </a:br>
                      <a:r>
                        <a:rPr lang="en-US" sz="1300" b="0" i="0" dirty="0">
                          <a:solidFill>
                            <a:srgbClr val="000000"/>
                          </a:solidFill>
                          <a:effectLst/>
                          <a:latin typeface="+mn-lt"/>
                        </a:rPr>
                        <a:t>Standard (AES)</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Symmetric block cipher</a:t>
                      </a:r>
                      <a:br>
                        <a:rPr lang="en-US" sz="1300" b="0" i="0" dirty="0">
                          <a:solidFill>
                            <a:srgbClr val="000000"/>
                          </a:solidFill>
                          <a:effectLst/>
                          <a:latin typeface="+mn-lt"/>
                        </a:rPr>
                      </a:br>
                      <a:r>
                        <a:rPr lang="en-US" sz="1300" b="0" i="0" dirty="0">
                          <a:solidFill>
                            <a:srgbClr val="000000"/>
                          </a:solidFill>
                          <a:effectLst/>
                          <a:latin typeface="+mn-lt"/>
                        </a:rPr>
                        <a:t>for information</a:t>
                      </a:r>
                      <a:br>
                        <a:rPr lang="en-US" sz="1300" b="0" i="0" dirty="0">
                          <a:solidFill>
                            <a:srgbClr val="000000"/>
                          </a:solidFill>
                          <a:effectLst/>
                          <a:latin typeface="+mn-lt"/>
                        </a:rPr>
                      </a:br>
                      <a:r>
                        <a:rPr lang="en-US" sz="1300" b="0" i="0" dirty="0">
                          <a:solidFill>
                            <a:srgbClr val="000000"/>
                          </a:solidFill>
                          <a:effectLst/>
                          <a:latin typeface="+mn-lt"/>
                        </a:rPr>
                        <a:t>protection</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563C1"/>
                          </a:solidFill>
                          <a:effectLst/>
                          <a:latin typeface="+mn-lt"/>
                        </a:rPr>
                        <a:t>FIPS PUB 197</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Use 256-bit keys for all</a:t>
                      </a:r>
                      <a:br>
                        <a:rPr lang="en-US" sz="1300" b="0" i="0" dirty="0">
                          <a:solidFill>
                            <a:srgbClr val="000000"/>
                          </a:solidFill>
                          <a:effectLst/>
                          <a:latin typeface="+mn-lt"/>
                        </a:rPr>
                      </a:br>
                      <a:r>
                        <a:rPr lang="en-US" sz="1300" b="0" i="0" dirty="0">
                          <a:solidFill>
                            <a:srgbClr val="000000"/>
                          </a:solidFill>
                          <a:effectLst/>
                          <a:latin typeface="+mn-lt"/>
                        </a:rPr>
                        <a:t>classification levels</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14959639"/>
                  </a:ext>
                </a:extLst>
              </a:tr>
              <a:tr h="0">
                <a:tc>
                  <a:txBody>
                    <a:bodyPr/>
                    <a:lstStyle/>
                    <a:p>
                      <a:r>
                        <a:rPr lang="en-US" sz="1300" b="0" i="0" dirty="0">
                          <a:solidFill>
                            <a:srgbClr val="000000"/>
                          </a:solidFill>
                          <a:effectLst/>
                          <a:latin typeface="+mn-lt"/>
                        </a:rPr>
                        <a:t>CRYSTALS-Kyber</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Asymmetric algorithm</a:t>
                      </a:r>
                      <a:br>
                        <a:rPr lang="en-US" sz="1300" b="0" i="0" dirty="0">
                          <a:solidFill>
                            <a:srgbClr val="000000"/>
                          </a:solidFill>
                          <a:effectLst/>
                          <a:latin typeface="+mn-lt"/>
                        </a:rPr>
                      </a:br>
                      <a:r>
                        <a:rPr lang="en-US" sz="1300" b="0" i="0" dirty="0">
                          <a:solidFill>
                            <a:srgbClr val="000000"/>
                          </a:solidFill>
                          <a:effectLst/>
                          <a:latin typeface="+mn-lt"/>
                        </a:rPr>
                        <a:t>for key establishment</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TBD</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Use Level V</a:t>
                      </a:r>
                      <a:br>
                        <a:rPr lang="en-US" sz="1300" b="0" i="0" dirty="0">
                          <a:solidFill>
                            <a:srgbClr val="000000"/>
                          </a:solidFill>
                          <a:effectLst/>
                          <a:latin typeface="+mn-lt"/>
                        </a:rPr>
                      </a:br>
                      <a:r>
                        <a:rPr lang="en-US" sz="1300" b="0" i="0" dirty="0">
                          <a:solidFill>
                            <a:srgbClr val="000000"/>
                          </a:solidFill>
                          <a:effectLst/>
                          <a:latin typeface="+mn-lt"/>
                        </a:rPr>
                        <a:t>parameters for all</a:t>
                      </a:r>
                      <a:br>
                        <a:rPr lang="en-US" sz="1300" b="0" i="0" dirty="0">
                          <a:solidFill>
                            <a:srgbClr val="000000"/>
                          </a:solidFill>
                          <a:effectLst/>
                          <a:latin typeface="+mn-lt"/>
                        </a:rPr>
                      </a:br>
                      <a:r>
                        <a:rPr lang="en-US" sz="1300" b="0" i="0" dirty="0">
                          <a:solidFill>
                            <a:srgbClr val="000000"/>
                          </a:solidFill>
                          <a:effectLst/>
                          <a:latin typeface="+mn-lt"/>
                        </a:rPr>
                        <a:t>classification levels</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5911536"/>
                  </a:ext>
                </a:extLst>
              </a:tr>
              <a:tr h="0">
                <a:tc>
                  <a:txBody>
                    <a:bodyPr/>
                    <a:lstStyle/>
                    <a:p>
                      <a:r>
                        <a:rPr lang="en-US" sz="1300" b="0" i="0" dirty="0">
                          <a:solidFill>
                            <a:srgbClr val="000000"/>
                          </a:solidFill>
                          <a:effectLst/>
                          <a:latin typeface="+mn-lt"/>
                        </a:rPr>
                        <a:t>CRYSTALS-Dilithium</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Asymmetric algorithm</a:t>
                      </a:r>
                      <a:br>
                        <a:rPr lang="en-US" sz="1300" b="0" i="0" dirty="0">
                          <a:solidFill>
                            <a:srgbClr val="000000"/>
                          </a:solidFill>
                          <a:effectLst/>
                          <a:latin typeface="+mn-lt"/>
                        </a:rPr>
                      </a:br>
                      <a:r>
                        <a:rPr lang="en-US" sz="1300" b="0" i="0" dirty="0">
                          <a:solidFill>
                            <a:srgbClr val="000000"/>
                          </a:solidFill>
                          <a:effectLst/>
                          <a:latin typeface="+mn-lt"/>
                        </a:rPr>
                        <a:t>for digital signatures</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TBD</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Use Level V</a:t>
                      </a:r>
                      <a:br>
                        <a:rPr lang="en-US" sz="1300" b="0" i="0" dirty="0">
                          <a:solidFill>
                            <a:srgbClr val="000000"/>
                          </a:solidFill>
                          <a:effectLst/>
                          <a:latin typeface="+mn-lt"/>
                        </a:rPr>
                      </a:br>
                      <a:r>
                        <a:rPr lang="en-US" sz="1300" b="0" i="0" dirty="0">
                          <a:solidFill>
                            <a:srgbClr val="000000"/>
                          </a:solidFill>
                          <a:effectLst/>
                          <a:latin typeface="+mn-lt"/>
                        </a:rPr>
                        <a:t>parameters for all</a:t>
                      </a:r>
                      <a:br>
                        <a:rPr lang="en-US" sz="1300" b="0" i="0" dirty="0">
                          <a:solidFill>
                            <a:srgbClr val="000000"/>
                          </a:solidFill>
                          <a:effectLst/>
                          <a:latin typeface="+mn-lt"/>
                        </a:rPr>
                      </a:br>
                      <a:r>
                        <a:rPr lang="en-US" sz="1300" b="0" i="0" dirty="0">
                          <a:solidFill>
                            <a:srgbClr val="000000"/>
                          </a:solidFill>
                          <a:effectLst/>
                          <a:latin typeface="+mn-lt"/>
                        </a:rPr>
                        <a:t>classification levels</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01764908"/>
                  </a:ext>
                </a:extLst>
              </a:tr>
              <a:tr h="0">
                <a:tc>
                  <a:txBody>
                    <a:bodyPr/>
                    <a:lstStyle/>
                    <a:p>
                      <a:r>
                        <a:rPr lang="en-US" sz="1300" b="0" i="0" dirty="0">
                          <a:solidFill>
                            <a:srgbClr val="000000"/>
                          </a:solidFill>
                          <a:effectLst/>
                          <a:latin typeface="+mn-lt"/>
                        </a:rPr>
                        <a:t>Secure Hash Algorithm</a:t>
                      </a:r>
                      <a:br>
                        <a:rPr lang="en-US" sz="1300" b="0" i="0" dirty="0">
                          <a:solidFill>
                            <a:srgbClr val="000000"/>
                          </a:solidFill>
                          <a:effectLst/>
                          <a:latin typeface="+mn-lt"/>
                        </a:rPr>
                      </a:br>
                      <a:r>
                        <a:rPr lang="en-US" sz="1300" b="0" i="0" dirty="0">
                          <a:solidFill>
                            <a:srgbClr val="000000"/>
                          </a:solidFill>
                          <a:effectLst/>
                          <a:latin typeface="+mn-lt"/>
                        </a:rPr>
                        <a:t>(SHA)</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Algorithm for</a:t>
                      </a:r>
                      <a:br>
                        <a:rPr lang="en-US" sz="1300" b="0" i="0" dirty="0">
                          <a:solidFill>
                            <a:srgbClr val="000000"/>
                          </a:solidFill>
                          <a:effectLst/>
                          <a:latin typeface="+mn-lt"/>
                        </a:rPr>
                      </a:br>
                      <a:r>
                        <a:rPr lang="en-US" sz="1300" b="0" i="0" dirty="0">
                          <a:solidFill>
                            <a:srgbClr val="000000"/>
                          </a:solidFill>
                          <a:effectLst/>
                          <a:latin typeface="+mn-lt"/>
                        </a:rPr>
                        <a:t>computing a</a:t>
                      </a:r>
                      <a:br>
                        <a:rPr lang="en-US" sz="1300" b="0" i="0" dirty="0">
                          <a:solidFill>
                            <a:srgbClr val="000000"/>
                          </a:solidFill>
                          <a:effectLst/>
                          <a:latin typeface="+mn-lt"/>
                        </a:rPr>
                      </a:br>
                      <a:r>
                        <a:rPr lang="en-US" sz="1300" b="0" i="0" dirty="0">
                          <a:solidFill>
                            <a:srgbClr val="000000"/>
                          </a:solidFill>
                          <a:effectLst/>
                          <a:latin typeface="+mn-lt"/>
                        </a:rPr>
                        <a:t>condensed</a:t>
                      </a:r>
                      <a:br>
                        <a:rPr lang="en-US" sz="1300" b="0" i="0" dirty="0">
                          <a:solidFill>
                            <a:srgbClr val="000000"/>
                          </a:solidFill>
                          <a:effectLst/>
                          <a:latin typeface="+mn-lt"/>
                        </a:rPr>
                      </a:br>
                      <a:r>
                        <a:rPr lang="en-US" sz="1300" b="0" i="0" dirty="0">
                          <a:solidFill>
                            <a:srgbClr val="000000"/>
                          </a:solidFill>
                          <a:effectLst/>
                          <a:latin typeface="+mn-lt"/>
                        </a:rPr>
                        <a:t>representation of</a:t>
                      </a:r>
                      <a:br>
                        <a:rPr lang="en-US" sz="1300" b="0" i="0" dirty="0">
                          <a:solidFill>
                            <a:srgbClr val="000000"/>
                          </a:solidFill>
                          <a:effectLst/>
                          <a:latin typeface="+mn-lt"/>
                        </a:rPr>
                      </a:br>
                      <a:r>
                        <a:rPr lang="en-US" sz="1300" b="0" i="0" dirty="0">
                          <a:solidFill>
                            <a:srgbClr val="000000"/>
                          </a:solidFill>
                          <a:effectLst/>
                          <a:latin typeface="+mn-lt"/>
                        </a:rPr>
                        <a:t>information</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563C1"/>
                          </a:solidFill>
                          <a:effectLst/>
                          <a:latin typeface="+mn-lt"/>
                        </a:rPr>
                        <a:t>FIPS PUB 180-4</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Use SHA-384 or SHA-</a:t>
                      </a:r>
                      <a:br>
                        <a:rPr lang="en-US" sz="1300" b="0" i="0" dirty="0">
                          <a:solidFill>
                            <a:srgbClr val="000000"/>
                          </a:solidFill>
                          <a:effectLst/>
                          <a:latin typeface="+mn-lt"/>
                        </a:rPr>
                      </a:br>
                      <a:r>
                        <a:rPr lang="en-US" sz="1300" b="0" i="0" dirty="0">
                          <a:solidFill>
                            <a:srgbClr val="000000"/>
                          </a:solidFill>
                          <a:effectLst/>
                          <a:latin typeface="+mn-lt"/>
                        </a:rPr>
                        <a:t>512 for all classification</a:t>
                      </a:r>
                      <a:br>
                        <a:rPr lang="en-US" sz="1300" b="0" i="0" dirty="0">
                          <a:solidFill>
                            <a:srgbClr val="000000"/>
                          </a:solidFill>
                          <a:effectLst/>
                          <a:latin typeface="+mn-lt"/>
                        </a:rPr>
                      </a:br>
                      <a:r>
                        <a:rPr lang="en-US" sz="1300" b="0" i="0" dirty="0">
                          <a:solidFill>
                            <a:srgbClr val="000000"/>
                          </a:solidFill>
                          <a:effectLst/>
                          <a:latin typeface="+mn-lt"/>
                        </a:rPr>
                        <a:t>levels</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37850451"/>
                  </a:ext>
                </a:extLst>
              </a:tr>
              <a:tr h="0">
                <a:tc>
                  <a:txBody>
                    <a:bodyPr/>
                    <a:lstStyle/>
                    <a:p>
                      <a:r>
                        <a:rPr lang="en-US" sz="1300" b="0" i="0" dirty="0">
                          <a:solidFill>
                            <a:srgbClr val="000000"/>
                          </a:solidFill>
                          <a:effectLst/>
                          <a:latin typeface="+mn-lt"/>
                        </a:rPr>
                        <a:t>Leighton-Micali</a:t>
                      </a:r>
                      <a:br>
                        <a:rPr lang="en-US" sz="1300" b="0" i="0" dirty="0">
                          <a:solidFill>
                            <a:srgbClr val="000000"/>
                          </a:solidFill>
                          <a:effectLst/>
                          <a:latin typeface="+mn-lt"/>
                        </a:rPr>
                      </a:br>
                      <a:r>
                        <a:rPr lang="en-US" sz="1300" b="0" i="0" dirty="0">
                          <a:solidFill>
                            <a:srgbClr val="000000"/>
                          </a:solidFill>
                          <a:effectLst/>
                          <a:latin typeface="+mn-lt"/>
                        </a:rPr>
                        <a:t>Signature (LMS)</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Asymmetric algorithm</a:t>
                      </a:r>
                      <a:br>
                        <a:rPr lang="en-US" sz="1300" b="0" i="0" dirty="0">
                          <a:solidFill>
                            <a:srgbClr val="000000"/>
                          </a:solidFill>
                          <a:effectLst/>
                          <a:latin typeface="+mn-lt"/>
                        </a:rPr>
                      </a:br>
                      <a:r>
                        <a:rPr lang="en-US" sz="1300" b="0" i="0" dirty="0">
                          <a:solidFill>
                            <a:srgbClr val="000000"/>
                          </a:solidFill>
                          <a:effectLst/>
                          <a:latin typeface="+mn-lt"/>
                        </a:rPr>
                        <a:t>for digitally signing</a:t>
                      </a:r>
                      <a:br>
                        <a:rPr lang="en-US" sz="1300" b="0" i="0" dirty="0">
                          <a:solidFill>
                            <a:srgbClr val="000000"/>
                          </a:solidFill>
                          <a:effectLst/>
                          <a:latin typeface="+mn-lt"/>
                        </a:rPr>
                      </a:br>
                      <a:r>
                        <a:rPr lang="en-US" sz="1300" b="0" i="0" dirty="0">
                          <a:solidFill>
                            <a:srgbClr val="000000"/>
                          </a:solidFill>
                          <a:effectLst/>
                          <a:latin typeface="+mn-lt"/>
                        </a:rPr>
                        <a:t>firmware and software</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563C1"/>
                          </a:solidFill>
                          <a:effectLst/>
                          <a:latin typeface="+mn-lt"/>
                        </a:rPr>
                        <a:t>NIST SP 800-208</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All parameters</a:t>
                      </a:r>
                      <a:br>
                        <a:rPr lang="en-US" sz="1300" b="0" i="0" dirty="0">
                          <a:solidFill>
                            <a:srgbClr val="000000"/>
                          </a:solidFill>
                          <a:effectLst/>
                          <a:latin typeface="+mn-lt"/>
                        </a:rPr>
                      </a:br>
                      <a:r>
                        <a:rPr lang="en-US" sz="1300" b="0" i="0" dirty="0">
                          <a:solidFill>
                            <a:srgbClr val="000000"/>
                          </a:solidFill>
                          <a:effectLst/>
                          <a:latin typeface="+mn-lt"/>
                        </a:rPr>
                        <a:t>approved for all</a:t>
                      </a:r>
                      <a:br>
                        <a:rPr lang="en-US" sz="1300" b="0" i="0" dirty="0">
                          <a:solidFill>
                            <a:srgbClr val="000000"/>
                          </a:solidFill>
                          <a:effectLst/>
                          <a:latin typeface="+mn-lt"/>
                        </a:rPr>
                      </a:br>
                      <a:r>
                        <a:rPr lang="en-US" sz="1300" b="0" i="0" dirty="0">
                          <a:solidFill>
                            <a:srgbClr val="000000"/>
                          </a:solidFill>
                          <a:effectLst/>
                          <a:latin typeface="+mn-lt"/>
                        </a:rPr>
                        <a:t>classification levels</a:t>
                      </a:r>
                      <a:br>
                        <a:rPr lang="en-US" sz="1300" b="0" i="0" dirty="0">
                          <a:solidFill>
                            <a:srgbClr val="000000"/>
                          </a:solidFill>
                          <a:effectLst/>
                          <a:latin typeface="+mn-lt"/>
                        </a:rPr>
                      </a:br>
                      <a:r>
                        <a:rPr lang="en-US" sz="1300" b="0" i="0" dirty="0">
                          <a:solidFill>
                            <a:srgbClr val="000000"/>
                          </a:solidFill>
                          <a:effectLst/>
                          <a:latin typeface="+mn-lt"/>
                        </a:rPr>
                        <a:t>SHA256/192</a:t>
                      </a:r>
                      <a:br>
                        <a:rPr lang="en-US" sz="1300" b="0" i="0" dirty="0">
                          <a:solidFill>
                            <a:srgbClr val="000000"/>
                          </a:solidFill>
                          <a:effectLst/>
                          <a:latin typeface="+mn-lt"/>
                        </a:rPr>
                      </a:br>
                      <a:r>
                        <a:rPr lang="en-US" sz="1300" b="0" i="0" dirty="0">
                          <a:solidFill>
                            <a:srgbClr val="000000"/>
                          </a:solidFill>
                          <a:effectLst/>
                          <a:latin typeface="+mn-lt"/>
                        </a:rPr>
                        <a:t>recommended</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51263290"/>
                  </a:ext>
                </a:extLst>
              </a:tr>
              <a:tr h="0">
                <a:tc>
                  <a:txBody>
                    <a:bodyPr/>
                    <a:lstStyle/>
                    <a:p>
                      <a:r>
                        <a:rPr lang="en-US" sz="1300" b="0" i="0" dirty="0">
                          <a:solidFill>
                            <a:srgbClr val="000000"/>
                          </a:solidFill>
                          <a:effectLst/>
                          <a:latin typeface="+mn-lt"/>
                        </a:rPr>
                        <a:t>Xtended Merkle</a:t>
                      </a:r>
                      <a:br>
                        <a:rPr lang="en-US" sz="1300" b="0" i="0" dirty="0">
                          <a:solidFill>
                            <a:srgbClr val="000000"/>
                          </a:solidFill>
                          <a:effectLst/>
                          <a:latin typeface="+mn-lt"/>
                        </a:rPr>
                      </a:br>
                      <a:r>
                        <a:rPr lang="en-US" sz="1300" b="0" i="0" dirty="0">
                          <a:solidFill>
                            <a:srgbClr val="000000"/>
                          </a:solidFill>
                          <a:effectLst/>
                          <a:latin typeface="+mn-lt"/>
                        </a:rPr>
                        <a:t>Signature Scheme</a:t>
                      </a:r>
                      <a:br>
                        <a:rPr lang="en-US" sz="1300" b="0" i="0" dirty="0">
                          <a:solidFill>
                            <a:srgbClr val="000000"/>
                          </a:solidFill>
                          <a:effectLst/>
                          <a:latin typeface="+mn-lt"/>
                        </a:rPr>
                      </a:br>
                      <a:r>
                        <a:rPr lang="en-US" sz="1300" b="0" i="0" dirty="0">
                          <a:solidFill>
                            <a:srgbClr val="000000"/>
                          </a:solidFill>
                          <a:effectLst/>
                          <a:latin typeface="+mn-lt"/>
                        </a:rPr>
                        <a:t>(XMSS)</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Asymmetric algorithm</a:t>
                      </a:r>
                      <a:br>
                        <a:rPr lang="en-US" sz="1300" b="0" i="0" dirty="0">
                          <a:solidFill>
                            <a:srgbClr val="000000"/>
                          </a:solidFill>
                          <a:effectLst/>
                          <a:latin typeface="+mn-lt"/>
                        </a:rPr>
                      </a:br>
                      <a:r>
                        <a:rPr lang="en-US" sz="1300" b="0" i="0" dirty="0">
                          <a:solidFill>
                            <a:srgbClr val="000000"/>
                          </a:solidFill>
                          <a:effectLst/>
                          <a:latin typeface="+mn-lt"/>
                        </a:rPr>
                        <a:t>for digitally signing</a:t>
                      </a:r>
                      <a:br>
                        <a:rPr lang="en-US" sz="1300" b="0" i="0" dirty="0">
                          <a:solidFill>
                            <a:srgbClr val="000000"/>
                          </a:solidFill>
                          <a:effectLst/>
                          <a:latin typeface="+mn-lt"/>
                        </a:rPr>
                      </a:br>
                      <a:r>
                        <a:rPr lang="en-US" sz="1300" b="0" i="0" dirty="0">
                          <a:solidFill>
                            <a:srgbClr val="000000"/>
                          </a:solidFill>
                          <a:effectLst/>
                          <a:latin typeface="+mn-lt"/>
                        </a:rPr>
                        <a:t>firmware and software</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563C1"/>
                          </a:solidFill>
                          <a:effectLst/>
                          <a:latin typeface="+mn-lt"/>
                        </a:rPr>
                        <a:t>NIST SP 800-208</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b="0" i="0" dirty="0">
                          <a:solidFill>
                            <a:srgbClr val="000000"/>
                          </a:solidFill>
                          <a:effectLst/>
                          <a:latin typeface="+mn-lt"/>
                        </a:rPr>
                        <a:t>All parameters</a:t>
                      </a:r>
                      <a:br>
                        <a:rPr lang="en-US" sz="1300" b="0" i="0" dirty="0">
                          <a:solidFill>
                            <a:srgbClr val="000000"/>
                          </a:solidFill>
                          <a:effectLst/>
                          <a:latin typeface="+mn-lt"/>
                        </a:rPr>
                      </a:br>
                      <a:r>
                        <a:rPr lang="en-US" sz="1300" b="0" i="0" dirty="0">
                          <a:solidFill>
                            <a:srgbClr val="000000"/>
                          </a:solidFill>
                          <a:effectLst/>
                          <a:latin typeface="+mn-lt"/>
                        </a:rPr>
                        <a:t>approved for all</a:t>
                      </a:r>
                      <a:br>
                        <a:rPr lang="en-US" sz="1300" b="0" i="0" dirty="0">
                          <a:solidFill>
                            <a:srgbClr val="000000"/>
                          </a:solidFill>
                          <a:effectLst/>
                          <a:latin typeface="+mn-lt"/>
                        </a:rPr>
                      </a:br>
                      <a:r>
                        <a:rPr lang="en-US" sz="1300" b="0" i="0" dirty="0">
                          <a:solidFill>
                            <a:srgbClr val="000000"/>
                          </a:solidFill>
                          <a:effectLst/>
                          <a:latin typeface="+mn-lt"/>
                        </a:rPr>
                        <a:t>classification levels</a:t>
                      </a:r>
                      <a:endParaRPr lang="en-US" sz="130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07559024"/>
                  </a:ext>
                </a:extLst>
              </a:tr>
            </a:tbl>
          </a:graphicData>
        </a:graphic>
      </p:graphicFrame>
      <p:sp>
        <p:nvSpPr>
          <p:cNvPr id="4" name="Rectangle 1">
            <a:extLst>
              <a:ext uri="{FF2B5EF4-FFF2-40B4-BE49-F238E27FC236}">
                <a16:creationId xmlns:a16="http://schemas.microsoft.com/office/drawing/2014/main" id="{6CCCC54E-A1E9-02D2-9331-6DEB63C31E0E}"/>
              </a:ext>
            </a:extLst>
          </p:cNvPr>
          <p:cNvSpPr>
            <a:spLocks noChangeArrowheads="1"/>
          </p:cNvSpPr>
          <p:nvPr/>
        </p:nvSpPr>
        <p:spPr bwMode="auto">
          <a:xfrm>
            <a:off x="154992" y="883970"/>
            <a:ext cx="1320014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12037387"/>
      </p:ext>
    </p:extLst>
  </p:cSld>
  <p:clrMapOvr>
    <a:masterClrMapping/>
  </p:clrMapOvr>
  <p:transition/>
</p:sld>
</file>

<file path=ppt/theme/theme1.xml><?xml version="1.0" encoding="utf-8"?>
<a:theme xmlns:a="http://schemas.openxmlformats.org/drawingml/2006/main" name="Titl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Titl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ullet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Bullet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Bullet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Agenda Slide">
  <a:themeElements>
    <a:clrScheme name="">
      <a:dk1>
        <a:srgbClr val="000000"/>
      </a:dk1>
      <a:lt1>
        <a:srgbClr val="FFFFFF"/>
      </a:lt1>
      <a:dk2>
        <a:srgbClr val="000000"/>
      </a:dk2>
      <a:lt2>
        <a:srgbClr val="00000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Agenda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Agenda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Diagram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Diagram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Diagram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Column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2-Column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2-Column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33445</TotalTime>
  <Pages>0</Pages>
  <Words>7239</Words>
  <Characters>0</Characters>
  <Application>Microsoft Office PowerPoint</Application>
  <PresentationFormat>On-screen Show (4:3)</PresentationFormat>
  <Lines>0</Lines>
  <Paragraphs>624</Paragraphs>
  <Slides>47</Slides>
  <Notes>43</Notes>
  <HiddenSlides>0</HiddenSlides>
  <MMClips>0</MMClips>
  <ScaleCrop>false</ScaleCrop>
  <HeadingPairs>
    <vt:vector size="6" baseType="variant">
      <vt:variant>
        <vt:lpstr>Fonts Used</vt:lpstr>
      </vt:variant>
      <vt:variant>
        <vt:i4>6</vt:i4>
      </vt:variant>
      <vt:variant>
        <vt:lpstr>Theme</vt:lpstr>
      </vt:variant>
      <vt:variant>
        <vt:i4>5</vt:i4>
      </vt:variant>
      <vt:variant>
        <vt:lpstr>Slide Titles</vt:lpstr>
      </vt:variant>
      <vt:variant>
        <vt:i4>47</vt:i4>
      </vt:variant>
    </vt:vector>
  </HeadingPairs>
  <TitlesOfParts>
    <vt:vector size="58" baseType="lpstr">
      <vt:lpstr>Arial</vt:lpstr>
      <vt:lpstr>Arial Bold</vt:lpstr>
      <vt:lpstr>Arial-BoldMT</vt:lpstr>
      <vt:lpstr>Calibri</vt:lpstr>
      <vt:lpstr>TimesNewRomanPSMT</vt:lpstr>
      <vt:lpstr>Verdana</vt:lpstr>
      <vt:lpstr>Title</vt:lpstr>
      <vt:lpstr>Bullet Slide</vt:lpstr>
      <vt:lpstr>Agenda Slide</vt:lpstr>
      <vt:lpstr>Diagram Slide</vt:lpstr>
      <vt:lpstr>2-Column Slide</vt:lpstr>
      <vt:lpstr>Imaging Device Security</vt:lpstr>
      <vt:lpstr>Agenda</vt:lpstr>
      <vt:lpstr>Antitrust and Intellectual Property Policies</vt:lpstr>
      <vt:lpstr>Officers</vt:lpstr>
      <vt:lpstr>PowerPoint Presentation</vt:lpstr>
      <vt:lpstr>HCD international Technical Community (iTC) Status</vt:lpstr>
      <vt:lpstr>Errata to HCD cPP v1.0 and HCD SD v1.0</vt:lpstr>
      <vt:lpstr>Commercial National Security Algorithm (CNSA) Suite 1.0 Algorithms</vt:lpstr>
      <vt:lpstr>Commercial National Security Algorithm (CNSA) Suite 2.0 Algorithms</vt:lpstr>
      <vt:lpstr>PowerPoint Presentation</vt:lpstr>
      <vt:lpstr>PowerPoint Presentation</vt:lpstr>
      <vt:lpstr>HIT Status</vt:lpstr>
      <vt:lpstr>PowerPoint Presentation</vt:lpstr>
      <vt:lpstr>PowerPoint Presentation</vt:lpstr>
      <vt:lpstr>PowerPoint Presentation</vt:lpstr>
      <vt:lpstr>PowerPoint Presentation</vt:lpstr>
      <vt:lpstr>HCD iTC Issues Post-Version 1.0e – 2024 Priorities</vt:lpstr>
      <vt:lpstr>HCD iTC Issues Post-Version 1.0e – 2024 Priorities</vt:lpstr>
      <vt:lpstr>HCD iTC Post-Version 1.0e Release Plan</vt:lpstr>
      <vt:lpstr>HCD cPP/SD Content Post-Version 1.0 Potential Specific V2.0 Content</vt:lpstr>
      <vt:lpstr>HCD cPP/SD Content Post-Version 1.0 Potential for Inclusion in V3.0 and Later Versions</vt:lpstr>
      <vt:lpstr>HCD cPP/SD Content Post-Version 1.0 Potential for Inclusion in V3.0 and Later Versions</vt:lpstr>
      <vt:lpstr>HCD iTC Status Key Next Steps</vt:lpstr>
      <vt:lpstr>PowerPoint Presentation</vt:lpstr>
      <vt:lpstr>Connectivity Standards Alliance</vt:lpstr>
      <vt:lpstr>Connectivity Standards Alliance Certification Process</vt:lpstr>
      <vt:lpstr>Connectivity Standards Alliance Certification Process</vt:lpstr>
      <vt:lpstr>PowerPoint Presentation</vt:lpstr>
      <vt:lpstr>CSA IoT Device Security Specification Version 1.0 </vt:lpstr>
      <vt:lpstr>CSA IoT Device Security Specification Version 1.0 Key Definitions </vt:lpstr>
      <vt:lpstr>CSA IoT Device Security Specification Version 1.0 Key Definitions </vt:lpstr>
      <vt:lpstr>CSA IoT Device Security Specification Version 1.0 Key Definitions </vt:lpstr>
      <vt:lpstr>CSA IoT Device Security Specification Version 1.0  Key Technical Requirements</vt:lpstr>
      <vt:lpstr>CSA IoT Device Security Specification Version 1.0  Key Technical Requirements</vt:lpstr>
      <vt:lpstr>CSA IoT Device Security Specification Version 1.0  Key Technical Requirements</vt:lpstr>
      <vt:lpstr>CSA IoT Device Security Specification Version 1.0  Key Technical Requirements</vt:lpstr>
      <vt:lpstr>CSA IoT Device Security Specification Version 1.0  Key Technical Requirements</vt:lpstr>
      <vt:lpstr>CSA IoT Device Security Specification Version 1.0  Key Technical Requirements</vt:lpstr>
      <vt:lpstr>CSA IoT Device Security Specification Version 1.0  Key Non-Technical Requirements</vt:lpstr>
      <vt:lpstr>CSA IoT Device Security Specification Version 1.0  Key Non-Technical Requirements</vt:lpstr>
      <vt:lpstr>CSA IoT Device Security Specification Version 1.0  Key Non-Technical Requirements</vt:lpstr>
      <vt:lpstr>CSA IoT Device Security Specification Version 1.0  Key Non-Technical Requirements</vt:lpstr>
      <vt:lpstr>CSA IoT Device Security Specification Version 1.0  Key Non-Technical Requirements</vt:lpstr>
      <vt:lpstr>Next Steps – IDS WG</vt:lpstr>
      <vt:lpstr>PowerPoint Presentation</vt:lpstr>
      <vt:lpstr>HCD iTC Issues Post-Version 1.0 – CNSA 2.0</vt:lpstr>
      <vt:lpstr>Transitioning to CNSA Suite 2.0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Jerry Thrasher</dc:creator>
  <cp:lastModifiedBy>Alan Sukert</cp:lastModifiedBy>
  <cp:revision>1087</cp:revision>
  <cp:lastPrinted>2023-11-22T13:43:58Z</cp:lastPrinted>
  <dcterms:modified xsi:type="dcterms:W3CDTF">2024-08-06T17:17:00Z</dcterms:modified>
</cp:coreProperties>
</file>