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74"/>
  </p:notesMasterIdLst>
  <p:sldIdLst>
    <p:sldId id="309" r:id="rId6"/>
    <p:sldId id="325" r:id="rId7"/>
    <p:sldId id="334" r:id="rId8"/>
    <p:sldId id="343" r:id="rId9"/>
    <p:sldId id="394" r:id="rId10"/>
    <p:sldId id="1122" r:id="rId11"/>
    <p:sldId id="1637155255" r:id="rId12"/>
    <p:sldId id="1637155244" r:id="rId13"/>
    <p:sldId id="1171" r:id="rId14"/>
    <p:sldId id="1296" r:id="rId15"/>
    <p:sldId id="1637155256" r:id="rId16"/>
    <p:sldId id="1637155234" r:id="rId17"/>
    <p:sldId id="1637155235" r:id="rId18"/>
    <p:sldId id="1637155249" r:id="rId19"/>
    <p:sldId id="1637155245" r:id="rId20"/>
    <p:sldId id="1637155254" r:id="rId21"/>
    <p:sldId id="1637155246" r:id="rId22"/>
    <p:sldId id="1637155247" r:id="rId23"/>
    <p:sldId id="1637155258" r:id="rId24"/>
    <p:sldId id="1301" r:id="rId25"/>
    <p:sldId id="1175" r:id="rId26"/>
    <p:sldId id="1228" r:id="rId27"/>
    <p:sldId id="1637155232" r:id="rId28"/>
    <p:sldId id="1106" r:id="rId29"/>
    <p:sldId id="1162" r:id="rId30"/>
    <p:sldId id="1637155233" r:id="rId31"/>
    <p:sldId id="1207" r:id="rId32"/>
    <p:sldId id="1204" r:id="rId33"/>
    <p:sldId id="1182" r:id="rId34"/>
    <p:sldId id="1211" r:id="rId35"/>
    <p:sldId id="1210" r:id="rId36"/>
    <p:sldId id="1214" r:id="rId37"/>
    <p:sldId id="1212" r:id="rId38"/>
    <p:sldId id="1216" r:id="rId39"/>
    <p:sldId id="1217" r:id="rId40"/>
    <p:sldId id="1219" r:id="rId41"/>
    <p:sldId id="1220" r:id="rId42"/>
    <p:sldId id="1637155238" r:id="rId43"/>
    <p:sldId id="1637155239" r:id="rId44"/>
    <p:sldId id="1227" r:id="rId45"/>
    <p:sldId id="1637155241" r:id="rId46"/>
    <p:sldId id="1229" r:id="rId47"/>
    <p:sldId id="1221" r:id="rId48"/>
    <p:sldId id="1637155242" r:id="rId49"/>
    <p:sldId id="1637155243" r:id="rId50"/>
    <p:sldId id="1184" r:id="rId51"/>
    <p:sldId id="1172" r:id="rId52"/>
    <p:sldId id="1230" r:id="rId53"/>
    <p:sldId id="1236" r:id="rId54"/>
    <p:sldId id="1237" r:id="rId55"/>
    <p:sldId id="1239" r:id="rId56"/>
    <p:sldId id="1238" r:id="rId57"/>
    <p:sldId id="1240" r:id="rId58"/>
    <p:sldId id="1242" r:id="rId59"/>
    <p:sldId id="1241" r:id="rId60"/>
    <p:sldId id="1243" r:id="rId61"/>
    <p:sldId id="1215" r:id="rId62"/>
    <p:sldId id="1133" r:id="rId63"/>
    <p:sldId id="1222" r:id="rId64"/>
    <p:sldId id="1223" r:id="rId65"/>
    <p:sldId id="1224" r:id="rId66"/>
    <p:sldId id="1225" r:id="rId67"/>
    <p:sldId id="1226" r:id="rId68"/>
    <p:sldId id="1027" r:id="rId69"/>
    <p:sldId id="1293" r:id="rId70"/>
    <p:sldId id="1295" r:id="rId71"/>
    <p:sldId id="1297" r:id="rId72"/>
    <p:sldId id="1298" r:id="rId73"/>
  </p:sldIdLst>
  <p:sldSz cx="9144000" cy="6858000" type="screen4x3"/>
  <p:notesSz cx="7102475" cy="9388475"/>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3987" autoAdjust="0"/>
  </p:normalViewPr>
  <p:slideViewPr>
    <p:cSldViewPr>
      <p:cViewPr varScale="1">
        <p:scale>
          <a:sx n="92" d="100"/>
          <a:sy n="92" d="100"/>
        </p:scale>
        <p:origin x="1210"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16" Type="http://schemas.openxmlformats.org/officeDocument/2006/relationships/slide" Target="slides/slide1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slideMaster" Target="slideMasters/slideMaster2.xml"/><Relationship Id="rId29" Type="http://schemas.openxmlformats.org/officeDocument/2006/relationships/slide" Target="slides/slide2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5/4/2024</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dirty="0"/>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030A462-AB5A-4FBE-9885-4731ADC6AC50}" type="slidenum">
              <a:rPr lang="en-US" smtClean="0"/>
              <a:pPr>
                <a:defRPr/>
              </a:pPr>
              <a:t>1</a:t>
            </a:fld>
            <a:endParaRPr lang="en-US" dirty="0"/>
          </a:p>
        </p:txBody>
      </p:sp>
    </p:spTree>
    <p:extLst>
      <p:ext uri="{BB962C8B-B14F-4D97-AF65-F5344CB8AC3E}">
        <p14:creationId xmlns:p14="http://schemas.microsoft.com/office/powerpoint/2010/main" val="2243387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dirty="0"/>
          </a:p>
        </p:txBody>
      </p:sp>
    </p:spTree>
    <p:extLst>
      <p:ext uri="{BB962C8B-B14F-4D97-AF65-F5344CB8AC3E}">
        <p14:creationId xmlns:p14="http://schemas.microsoft.com/office/powerpoint/2010/main" val="3898325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15</a:t>
            </a:fld>
            <a:endParaRPr lang="en-US" dirty="0"/>
          </a:p>
        </p:txBody>
      </p:sp>
    </p:spTree>
    <p:extLst>
      <p:ext uri="{BB962C8B-B14F-4D97-AF65-F5344CB8AC3E}">
        <p14:creationId xmlns:p14="http://schemas.microsoft.com/office/powerpoint/2010/main" val="2609184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16</a:t>
            </a:fld>
            <a:endParaRPr lang="en-US" dirty="0"/>
          </a:p>
        </p:txBody>
      </p:sp>
    </p:spTree>
    <p:extLst>
      <p:ext uri="{BB962C8B-B14F-4D97-AF65-F5344CB8AC3E}">
        <p14:creationId xmlns:p14="http://schemas.microsoft.com/office/powerpoint/2010/main" val="573903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17</a:t>
            </a:fld>
            <a:endParaRPr lang="en-US" dirty="0"/>
          </a:p>
        </p:txBody>
      </p:sp>
    </p:spTree>
    <p:extLst>
      <p:ext uri="{BB962C8B-B14F-4D97-AF65-F5344CB8AC3E}">
        <p14:creationId xmlns:p14="http://schemas.microsoft.com/office/powerpoint/2010/main" val="1313639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18</a:t>
            </a:fld>
            <a:endParaRPr lang="en-US" dirty="0"/>
          </a:p>
        </p:txBody>
      </p:sp>
    </p:spTree>
    <p:extLst>
      <p:ext uri="{BB962C8B-B14F-4D97-AF65-F5344CB8AC3E}">
        <p14:creationId xmlns:p14="http://schemas.microsoft.com/office/powerpoint/2010/main" val="2841195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dirty="0"/>
          </a:p>
        </p:txBody>
      </p:sp>
    </p:spTree>
    <p:extLst>
      <p:ext uri="{BB962C8B-B14F-4D97-AF65-F5344CB8AC3E}">
        <p14:creationId xmlns:p14="http://schemas.microsoft.com/office/powerpoint/2010/main" val="2897328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dirty="0"/>
          </a:p>
        </p:txBody>
      </p:sp>
    </p:spTree>
    <p:extLst>
      <p:ext uri="{BB962C8B-B14F-4D97-AF65-F5344CB8AC3E}">
        <p14:creationId xmlns:p14="http://schemas.microsoft.com/office/powerpoint/2010/main" val="3432917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dirty="0"/>
          </a:p>
        </p:txBody>
      </p:sp>
    </p:spTree>
    <p:extLst>
      <p:ext uri="{BB962C8B-B14F-4D97-AF65-F5344CB8AC3E}">
        <p14:creationId xmlns:p14="http://schemas.microsoft.com/office/powerpoint/2010/main" val="41575677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dirty="0"/>
          </a:p>
        </p:txBody>
      </p:sp>
    </p:spTree>
    <p:extLst>
      <p:ext uri="{BB962C8B-B14F-4D97-AF65-F5344CB8AC3E}">
        <p14:creationId xmlns:p14="http://schemas.microsoft.com/office/powerpoint/2010/main" val="1586847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dirty="0"/>
          </a:p>
        </p:txBody>
      </p:sp>
    </p:spTree>
    <p:extLst>
      <p:ext uri="{BB962C8B-B14F-4D97-AF65-F5344CB8AC3E}">
        <p14:creationId xmlns:p14="http://schemas.microsoft.com/office/powerpoint/2010/main" val="336550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dirty="0"/>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dirty="0"/>
          </a:p>
        </p:txBody>
      </p:sp>
    </p:spTree>
    <p:extLst>
      <p:ext uri="{BB962C8B-B14F-4D97-AF65-F5344CB8AC3E}">
        <p14:creationId xmlns:p14="http://schemas.microsoft.com/office/powerpoint/2010/main" val="1999837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dirty="0"/>
          </a:p>
        </p:txBody>
      </p:sp>
    </p:spTree>
    <p:extLst>
      <p:ext uri="{BB962C8B-B14F-4D97-AF65-F5344CB8AC3E}">
        <p14:creationId xmlns:p14="http://schemas.microsoft.com/office/powerpoint/2010/main" val="14190209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26</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634640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dirty="0"/>
          </a:p>
        </p:txBody>
      </p:sp>
    </p:spTree>
    <p:extLst>
      <p:ext uri="{BB962C8B-B14F-4D97-AF65-F5344CB8AC3E}">
        <p14:creationId xmlns:p14="http://schemas.microsoft.com/office/powerpoint/2010/main" val="4041728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dirty="0"/>
          </a:p>
        </p:txBody>
      </p:sp>
    </p:spTree>
    <p:extLst>
      <p:ext uri="{BB962C8B-B14F-4D97-AF65-F5344CB8AC3E}">
        <p14:creationId xmlns:p14="http://schemas.microsoft.com/office/powerpoint/2010/main" val="906792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dirty="0"/>
          </a:p>
        </p:txBody>
      </p:sp>
    </p:spTree>
    <p:extLst>
      <p:ext uri="{BB962C8B-B14F-4D97-AF65-F5344CB8AC3E}">
        <p14:creationId xmlns:p14="http://schemas.microsoft.com/office/powerpoint/2010/main" val="28632167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dirty="0"/>
          </a:p>
        </p:txBody>
      </p:sp>
    </p:spTree>
    <p:extLst>
      <p:ext uri="{BB962C8B-B14F-4D97-AF65-F5344CB8AC3E}">
        <p14:creationId xmlns:p14="http://schemas.microsoft.com/office/powerpoint/2010/main" val="287665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dirty="0"/>
          </a:p>
        </p:txBody>
      </p:sp>
    </p:spTree>
    <p:extLst>
      <p:ext uri="{BB962C8B-B14F-4D97-AF65-F5344CB8AC3E}">
        <p14:creationId xmlns:p14="http://schemas.microsoft.com/office/powerpoint/2010/main" val="7668285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dirty="0"/>
          </a:p>
        </p:txBody>
      </p:sp>
    </p:spTree>
    <p:extLst>
      <p:ext uri="{BB962C8B-B14F-4D97-AF65-F5344CB8AC3E}">
        <p14:creationId xmlns:p14="http://schemas.microsoft.com/office/powerpoint/2010/main" val="3210481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dirty="0"/>
          </a:p>
        </p:txBody>
      </p:sp>
    </p:spTree>
    <p:extLst>
      <p:ext uri="{BB962C8B-B14F-4D97-AF65-F5344CB8AC3E}">
        <p14:creationId xmlns:p14="http://schemas.microsoft.com/office/powerpoint/2010/main" val="1781695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dirty="0"/>
          </a:p>
        </p:txBody>
      </p:sp>
    </p:spTree>
    <p:extLst>
      <p:ext uri="{BB962C8B-B14F-4D97-AF65-F5344CB8AC3E}">
        <p14:creationId xmlns:p14="http://schemas.microsoft.com/office/powerpoint/2010/main" val="18546700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dirty="0"/>
          </a:p>
        </p:txBody>
      </p:sp>
    </p:spTree>
    <p:extLst>
      <p:ext uri="{BB962C8B-B14F-4D97-AF65-F5344CB8AC3E}">
        <p14:creationId xmlns:p14="http://schemas.microsoft.com/office/powerpoint/2010/main" val="5789085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dirty="0"/>
          </a:p>
        </p:txBody>
      </p:sp>
    </p:spTree>
    <p:extLst>
      <p:ext uri="{BB962C8B-B14F-4D97-AF65-F5344CB8AC3E}">
        <p14:creationId xmlns:p14="http://schemas.microsoft.com/office/powerpoint/2010/main" val="31328148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dirty="0"/>
          </a:p>
        </p:txBody>
      </p:sp>
    </p:spTree>
    <p:extLst>
      <p:ext uri="{BB962C8B-B14F-4D97-AF65-F5344CB8AC3E}">
        <p14:creationId xmlns:p14="http://schemas.microsoft.com/office/powerpoint/2010/main" val="35865905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dirty="0"/>
          </a:p>
        </p:txBody>
      </p:sp>
    </p:spTree>
    <p:extLst>
      <p:ext uri="{BB962C8B-B14F-4D97-AF65-F5344CB8AC3E}">
        <p14:creationId xmlns:p14="http://schemas.microsoft.com/office/powerpoint/2010/main" val="38330981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dirty="0"/>
          </a:p>
        </p:txBody>
      </p:sp>
    </p:spTree>
    <p:extLst>
      <p:ext uri="{BB962C8B-B14F-4D97-AF65-F5344CB8AC3E}">
        <p14:creationId xmlns:p14="http://schemas.microsoft.com/office/powerpoint/2010/main" val="12426023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dirty="0"/>
          </a:p>
        </p:txBody>
      </p:sp>
    </p:spTree>
    <p:extLst>
      <p:ext uri="{BB962C8B-B14F-4D97-AF65-F5344CB8AC3E}">
        <p14:creationId xmlns:p14="http://schemas.microsoft.com/office/powerpoint/2010/main" val="17705749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dirty="0"/>
          </a:p>
        </p:txBody>
      </p:sp>
    </p:spTree>
    <p:extLst>
      <p:ext uri="{BB962C8B-B14F-4D97-AF65-F5344CB8AC3E}">
        <p14:creationId xmlns:p14="http://schemas.microsoft.com/office/powerpoint/2010/main" val="8523673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dirty="0"/>
          </a:p>
        </p:txBody>
      </p:sp>
    </p:spTree>
    <p:extLst>
      <p:ext uri="{BB962C8B-B14F-4D97-AF65-F5344CB8AC3E}">
        <p14:creationId xmlns:p14="http://schemas.microsoft.com/office/powerpoint/2010/main" val="488743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dirty="0"/>
          </a:p>
        </p:txBody>
      </p:sp>
    </p:spTree>
    <p:extLst>
      <p:ext uri="{BB962C8B-B14F-4D97-AF65-F5344CB8AC3E}">
        <p14:creationId xmlns:p14="http://schemas.microsoft.com/office/powerpoint/2010/main" val="19809736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dirty="0"/>
          </a:p>
        </p:txBody>
      </p:sp>
    </p:spTree>
    <p:extLst>
      <p:ext uri="{BB962C8B-B14F-4D97-AF65-F5344CB8AC3E}">
        <p14:creationId xmlns:p14="http://schemas.microsoft.com/office/powerpoint/2010/main" val="3351642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dirty="0"/>
          </a:p>
        </p:txBody>
      </p:sp>
    </p:spTree>
    <p:extLst>
      <p:ext uri="{BB962C8B-B14F-4D97-AF65-F5344CB8AC3E}">
        <p14:creationId xmlns:p14="http://schemas.microsoft.com/office/powerpoint/2010/main" val="16193648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44</a:t>
            </a:fld>
            <a:endParaRPr lang="en-US" altLang="en-US" dirty="0"/>
          </a:p>
        </p:txBody>
      </p:sp>
    </p:spTree>
    <p:extLst>
      <p:ext uri="{BB962C8B-B14F-4D97-AF65-F5344CB8AC3E}">
        <p14:creationId xmlns:p14="http://schemas.microsoft.com/office/powerpoint/2010/main" val="23929664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45</a:t>
            </a:fld>
            <a:endParaRPr lang="en-US" altLang="en-US" dirty="0"/>
          </a:p>
        </p:txBody>
      </p:sp>
    </p:spTree>
    <p:extLst>
      <p:ext uri="{BB962C8B-B14F-4D97-AF65-F5344CB8AC3E}">
        <p14:creationId xmlns:p14="http://schemas.microsoft.com/office/powerpoint/2010/main" val="11976470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46</a:t>
            </a:fld>
            <a:endParaRPr lang="en-US" altLang="en-US" dirty="0"/>
          </a:p>
        </p:txBody>
      </p:sp>
    </p:spTree>
    <p:extLst>
      <p:ext uri="{BB962C8B-B14F-4D97-AF65-F5344CB8AC3E}">
        <p14:creationId xmlns:p14="http://schemas.microsoft.com/office/powerpoint/2010/main" val="12894881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47</a:t>
            </a:fld>
            <a:endParaRPr lang="en-US" altLang="en-US" dirty="0"/>
          </a:p>
        </p:txBody>
      </p:sp>
    </p:spTree>
    <p:extLst>
      <p:ext uri="{BB962C8B-B14F-4D97-AF65-F5344CB8AC3E}">
        <p14:creationId xmlns:p14="http://schemas.microsoft.com/office/powerpoint/2010/main" val="27839149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48</a:t>
            </a:fld>
            <a:endParaRPr lang="en-US" altLang="en-US" dirty="0"/>
          </a:p>
        </p:txBody>
      </p:sp>
    </p:spTree>
    <p:extLst>
      <p:ext uri="{BB962C8B-B14F-4D97-AF65-F5344CB8AC3E}">
        <p14:creationId xmlns:p14="http://schemas.microsoft.com/office/powerpoint/2010/main" val="6594657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49</a:t>
            </a:fld>
            <a:endParaRPr lang="en-US" altLang="en-US" dirty="0"/>
          </a:p>
        </p:txBody>
      </p:sp>
    </p:spTree>
    <p:extLst>
      <p:ext uri="{BB962C8B-B14F-4D97-AF65-F5344CB8AC3E}">
        <p14:creationId xmlns:p14="http://schemas.microsoft.com/office/powerpoint/2010/main" val="42561103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50</a:t>
            </a:fld>
            <a:endParaRPr lang="en-US" altLang="en-US" dirty="0"/>
          </a:p>
        </p:txBody>
      </p:sp>
    </p:spTree>
    <p:extLst>
      <p:ext uri="{BB962C8B-B14F-4D97-AF65-F5344CB8AC3E}">
        <p14:creationId xmlns:p14="http://schemas.microsoft.com/office/powerpoint/2010/main" val="10827407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51</a:t>
            </a:fld>
            <a:endParaRPr lang="en-US" altLang="en-US" dirty="0"/>
          </a:p>
        </p:txBody>
      </p:sp>
    </p:spTree>
    <p:extLst>
      <p:ext uri="{BB962C8B-B14F-4D97-AF65-F5344CB8AC3E}">
        <p14:creationId xmlns:p14="http://schemas.microsoft.com/office/powerpoint/2010/main" val="8805950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52</a:t>
            </a:fld>
            <a:endParaRPr lang="en-US" altLang="en-US" dirty="0"/>
          </a:p>
        </p:txBody>
      </p:sp>
    </p:spTree>
    <p:extLst>
      <p:ext uri="{BB962C8B-B14F-4D97-AF65-F5344CB8AC3E}">
        <p14:creationId xmlns:p14="http://schemas.microsoft.com/office/powerpoint/2010/main" val="24125626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53</a:t>
            </a:fld>
            <a:endParaRPr lang="en-US" altLang="en-US" dirty="0"/>
          </a:p>
        </p:txBody>
      </p:sp>
    </p:spTree>
    <p:extLst>
      <p:ext uri="{BB962C8B-B14F-4D97-AF65-F5344CB8AC3E}">
        <p14:creationId xmlns:p14="http://schemas.microsoft.com/office/powerpoint/2010/main" val="250115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dirty="0"/>
          </a:p>
        </p:txBody>
      </p:sp>
    </p:spTree>
    <p:extLst>
      <p:ext uri="{BB962C8B-B14F-4D97-AF65-F5344CB8AC3E}">
        <p14:creationId xmlns:p14="http://schemas.microsoft.com/office/powerpoint/2010/main" val="265857265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54</a:t>
            </a:fld>
            <a:endParaRPr lang="en-US" altLang="en-US" dirty="0"/>
          </a:p>
        </p:txBody>
      </p:sp>
    </p:spTree>
    <p:extLst>
      <p:ext uri="{BB962C8B-B14F-4D97-AF65-F5344CB8AC3E}">
        <p14:creationId xmlns:p14="http://schemas.microsoft.com/office/powerpoint/2010/main" val="335200133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55</a:t>
            </a:fld>
            <a:endParaRPr lang="en-US" altLang="en-US" dirty="0"/>
          </a:p>
        </p:txBody>
      </p:sp>
    </p:spTree>
    <p:extLst>
      <p:ext uri="{BB962C8B-B14F-4D97-AF65-F5344CB8AC3E}">
        <p14:creationId xmlns:p14="http://schemas.microsoft.com/office/powerpoint/2010/main" val="9785469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56</a:t>
            </a:fld>
            <a:endParaRPr lang="en-US" altLang="en-US" dirty="0"/>
          </a:p>
        </p:txBody>
      </p:sp>
    </p:spTree>
    <p:extLst>
      <p:ext uri="{BB962C8B-B14F-4D97-AF65-F5344CB8AC3E}">
        <p14:creationId xmlns:p14="http://schemas.microsoft.com/office/powerpoint/2010/main" val="28567968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57</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9429474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58</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64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65</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4148614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66</a:t>
            </a:fld>
            <a:endParaRPr lang="en-US" altLang="en-US" dirty="0"/>
          </a:p>
        </p:txBody>
      </p:sp>
    </p:spTree>
    <p:extLst>
      <p:ext uri="{BB962C8B-B14F-4D97-AF65-F5344CB8AC3E}">
        <p14:creationId xmlns:p14="http://schemas.microsoft.com/office/powerpoint/2010/main" val="322976977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67</a:t>
            </a:fld>
            <a:endParaRPr lang="en-US" altLang="en-US" dirty="0"/>
          </a:p>
        </p:txBody>
      </p:sp>
    </p:spTree>
    <p:extLst>
      <p:ext uri="{BB962C8B-B14F-4D97-AF65-F5344CB8AC3E}">
        <p14:creationId xmlns:p14="http://schemas.microsoft.com/office/powerpoint/2010/main" val="23606175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68</a:t>
            </a:fld>
            <a:endParaRPr lang="en-US" altLang="en-US" dirty="0"/>
          </a:p>
        </p:txBody>
      </p:sp>
    </p:spTree>
    <p:extLst>
      <p:ext uri="{BB962C8B-B14F-4D97-AF65-F5344CB8AC3E}">
        <p14:creationId xmlns:p14="http://schemas.microsoft.com/office/powerpoint/2010/main" val="2123841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dirty="0"/>
          </a:p>
        </p:txBody>
      </p:sp>
    </p:spTree>
    <p:extLst>
      <p:ext uri="{BB962C8B-B14F-4D97-AF65-F5344CB8AC3E}">
        <p14:creationId xmlns:p14="http://schemas.microsoft.com/office/powerpoint/2010/main" val="2425774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dirty="0"/>
          </a:p>
        </p:txBody>
      </p:sp>
    </p:spTree>
    <p:extLst>
      <p:ext uri="{BB962C8B-B14F-4D97-AF65-F5344CB8AC3E}">
        <p14:creationId xmlns:p14="http://schemas.microsoft.com/office/powerpoint/2010/main" val="2348289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12</a:t>
            </a:fld>
            <a:endParaRPr lang="en-US" dirty="0"/>
          </a:p>
        </p:txBody>
      </p:sp>
    </p:spTree>
    <p:extLst>
      <p:ext uri="{BB962C8B-B14F-4D97-AF65-F5344CB8AC3E}">
        <p14:creationId xmlns:p14="http://schemas.microsoft.com/office/powerpoint/2010/main" val="4283271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13</a:t>
            </a:fld>
            <a:endParaRPr lang="en-US" dirty="0"/>
          </a:p>
        </p:txBody>
      </p:sp>
    </p:spTree>
    <p:extLst>
      <p:ext uri="{BB962C8B-B14F-4D97-AF65-F5344CB8AC3E}">
        <p14:creationId xmlns:p14="http://schemas.microsoft.com/office/powerpoint/2010/main" val="3416966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74409511"/>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Title, Sub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02072A04-1593-41E7-90FD-0012A80FCFC6}" type="datetime1">
              <a:rPr lang="en-US" smtClean="0"/>
              <a:t>5/4/2024</a:t>
            </a:fld>
            <a:endParaRPr lang="en-US"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0DE720E-C72B-42F0-AD69-52D60E3C605E}" type="slidenum">
              <a:rPr lang="en-GB" smtClean="0"/>
              <a:t>‹#›</a:t>
            </a:fld>
            <a:endParaRPr lang="en-GB" dirty="0"/>
          </a:p>
        </p:txBody>
      </p:sp>
      <p:sp>
        <p:nvSpPr>
          <p:cNvPr id="8" name="Text Placeholder 7"/>
          <p:cNvSpPr>
            <a:spLocks noGrp="1"/>
          </p:cNvSpPr>
          <p:nvPr>
            <p:ph type="body" sz="quarter" idx="13" hasCustomPrompt="1"/>
          </p:nvPr>
        </p:nvSpPr>
        <p:spPr>
          <a:xfrm>
            <a:off x="457201" y="1133856"/>
            <a:ext cx="8229600" cy="274320"/>
          </a:xfrm>
        </p:spPr>
        <p:txBody>
          <a:bodyPr>
            <a:noAutofit/>
          </a:bodyPr>
          <a:lstStyle>
            <a:lvl1pPr marL="0" indent="0" algn="l">
              <a:spcBef>
                <a:spcPts val="0"/>
              </a:spcBef>
              <a:buNone/>
              <a:defRPr sz="1350">
                <a:solidFill>
                  <a:schemeClr val="accent1"/>
                </a:solidFill>
              </a:defRPr>
            </a:lvl1pPr>
            <a:lvl2pPr marL="0" indent="0">
              <a:spcBef>
                <a:spcPts val="0"/>
              </a:spcBef>
              <a:buNone/>
              <a:defRPr sz="1350"/>
            </a:lvl2pPr>
            <a:lvl3pPr marL="0" indent="0">
              <a:spcBef>
                <a:spcPts val="0"/>
              </a:spcBef>
              <a:buNone/>
              <a:defRPr sz="1350"/>
            </a:lvl3pPr>
            <a:lvl4pPr marL="0" indent="0">
              <a:spcBef>
                <a:spcPts val="0"/>
              </a:spcBef>
              <a:buNone/>
              <a:defRPr sz="1350"/>
            </a:lvl4pPr>
            <a:lvl5pPr marL="0" indent="0">
              <a:spcBef>
                <a:spcPts val="0"/>
              </a:spcBef>
              <a:buNone/>
              <a:defRPr sz="1350"/>
            </a:lvl5pPr>
            <a:lvl6pPr marL="0" indent="0">
              <a:spcBef>
                <a:spcPts val="0"/>
              </a:spcBef>
              <a:buNone/>
              <a:defRPr sz="1350"/>
            </a:lvl6pPr>
            <a:lvl7pPr marL="0" indent="0">
              <a:spcBef>
                <a:spcPts val="0"/>
              </a:spcBef>
              <a:buNone/>
              <a:defRPr sz="1350"/>
            </a:lvl7pPr>
            <a:lvl8pPr marL="0" indent="0">
              <a:spcBef>
                <a:spcPts val="0"/>
              </a:spcBef>
              <a:buNone/>
              <a:defRPr sz="1350"/>
            </a:lvl8pPr>
            <a:lvl9pPr marL="0" indent="0">
              <a:spcBef>
                <a:spcPts val="0"/>
              </a:spcBef>
              <a:buNone/>
              <a:defRPr sz="1350"/>
            </a:lvl9pPr>
          </a:lstStyle>
          <a:p>
            <a:pPr lvl="0"/>
            <a:r>
              <a:t>Click to add subtitle</a:t>
            </a:r>
          </a:p>
        </p:txBody>
      </p:sp>
      <p:sp>
        <p:nvSpPr>
          <p:cNvPr id="3" name="Content Placeholder 2"/>
          <p:cNvSpPr>
            <a:spLocks noGrp="1"/>
          </p:cNvSpPr>
          <p:nvPr>
            <p:ph idx="1"/>
          </p:nvPr>
        </p:nvSpPr>
        <p:spPr>
          <a:xfrm>
            <a:off x="457201" y="1676401"/>
            <a:ext cx="8229600" cy="4419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3885719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pn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708" r:id="rId12"/>
    <p:sldLayoutId id="2147483709" r:id="rId13"/>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hyperlink" Target="http://www.trustedcomputinggroup.org/resources" TargetMode="External"/><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8" Type="http://schemas.openxmlformats.org/officeDocument/2006/relationships/hyperlink" Target="https://datatracker.ietf.org/doc/draft-ietf-tls-tls12-frozen/" TargetMode="External"/><Relationship Id="rId13" Type="http://schemas.openxmlformats.org/officeDocument/2006/relationships/hyperlink" Target="https://datatracker.ietf.org/doc/draft-ietf-tls-rfc8446bis/" TargetMode="External"/><Relationship Id="rId3" Type="http://schemas.openxmlformats.org/officeDocument/2006/relationships/hyperlink" Target="https://datatracker.ietf.org/doc/rfc9345/" TargetMode="External"/><Relationship Id="rId7" Type="http://schemas.openxmlformats.org/officeDocument/2006/relationships/hyperlink" Target="https://datatracker.ietf.org/doc/draft-ietf-tls-hybrid-design/" TargetMode="External"/><Relationship Id="rId12" Type="http://schemas.openxmlformats.org/officeDocument/2006/relationships/hyperlink" Target="https://datatracker.ietf.org/doc/draft-ietf-tls-esni/" TargetMode="External"/><Relationship Id="rId2" Type="http://schemas.openxmlformats.org/officeDocument/2006/relationships/image" Target="../media/image3.png"/><Relationship Id="rId1" Type="http://schemas.openxmlformats.org/officeDocument/2006/relationships/slideLayout" Target="../slideLayouts/slideLayout23.xml"/><Relationship Id="rId6" Type="http://schemas.openxmlformats.org/officeDocument/2006/relationships/hyperlink" Target="https://datatracker.ietf.org/doc/draft-ietf-tls-ctls/" TargetMode="External"/><Relationship Id="rId11" Type="http://schemas.openxmlformats.org/officeDocument/2006/relationships/hyperlink" Target="https://datatracker.ietf.org/doc/draft-ietf-tls-tlsflags/" TargetMode="External"/><Relationship Id="rId5" Type="http://schemas.openxmlformats.org/officeDocument/2006/relationships/hyperlink" Target="https://datatracker.ietf.org/doc/draft-ietf-tls-keylogfile/" TargetMode="External"/><Relationship Id="rId10" Type="http://schemas.openxmlformats.org/officeDocument/2006/relationships/hyperlink" Target="https://datatracker.ietf.org/doc/draft-ietf-tls-svcb-ech/" TargetMode="External"/><Relationship Id="rId4" Type="http://schemas.openxmlformats.org/officeDocument/2006/relationships/hyperlink" Target="https://datatracker.ietf.org/doc/rfc9261/" TargetMode="External"/><Relationship Id="rId9" Type="http://schemas.openxmlformats.org/officeDocument/2006/relationships/hyperlink" Target="https://datatracker.ietf.org/doc/draft-ietf-tls-dtls-rrc/"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https://datatracker.ietf.org/doc/draft-ietf-cbor-edn-literals/" TargetMode="External"/><Relationship Id="rId13" Type="http://schemas.openxmlformats.org/officeDocument/2006/relationships/hyperlink" Target="https://datatracker.ietf.org/doc/draft-ietf-ntp-over-ptp/" TargetMode="External"/><Relationship Id="rId3" Type="http://schemas.openxmlformats.org/officeDocument/2006/relationships/hyperlink" Target="https://datatracker.ietf.org/doc/draft-ietf-cbor-cddl-more-control/" TargetMode="External"/><Relationship Id="rId7" Type="http://schemas.openxmlformats.org/officeDocument/2006/relationships/hyperlink" Target="https://datatracker.ietf.org/doc/draft-ietf-cbor-update-8610-grammar/" TargetMode="External"/><Relationship Id="rId12" Type="http://schemas.openxmlformats.org/officeDocument/2006/relationships/hyperlink" Target="https://datatracker.ietf.org/doc/draft-ietf-ntp-ntpv5-requirements/" TargetMode="External"/><Relationship Id="rId2" Type="http://schemas.openxmlformats.org/officeDocument/2006/relationships/image" Target="../media/image3.png"/><Relationship Id="rId1" Type="http://schemas.openxmlformats.org/officeDocument/2006/relationships/slideLayout" Target="../slideLayouts/slideLayout23.xml"/><Relationship Id="rId6" Type="http://schemas.openxmlformats.org/officeDocument/2006/relationships/hyperlink" Target="https://datatracker.ietf.org/doc/draft-ietf-cbor-packed/" TargetMode="External"/><Relationship Id="rId11" Type="http://schemas.openxmlformats.org/officeDocument/2006/relationships/hyperlink" Target="https://datatracker.ietf.org/doc/draft-ietf-ntp-roughtime/" TargetMode="External"/><Relationship Id="rId5" Type="http://schemas.openxmlformats.org/officeDocument/2006/relationships/hyperlink" Target="https://datatracker.ietf.org/doc/draft-ietf-cbor-cde/" TargetMode="External"/><Relationship Id="rId15" Type="http://schemas.openxmlformats.org/officeDocument/2006/relationships/hyperlink" Target="https://datatracker.ietf.org/doc/draft-ietf-ntp-ntpv5/" TargetMode="External"/><Relationship Id="rId10" Type="http://schemas.openxmlformats.org/officeDocument/2006/relationships/hyperlink" Target="https://datatracker.ietf.org/doc/rfc9523/" TargetMode="External"/><Relationship Id="rId4" Type="http://schemas.openxmlformats.org/officeDocument/2006/relationships/hyperlink" Target="https://datatracker.ietf.org/doc/draft-ietf-cbor-cddl-modules/" TargetMode="External"/><Relationship Id="rId9" Type="http://schemas.openxmlformats.org/officeDocument/2006/relationships/hyperlink" Target="https://datatracker.ietf.org/doc/draft-ietf-cbor-time-tag/" TargetMode="External"/><Relationship Id="rId14" Type="http://schemas.openxmlformats.org/officeDocument/2006/relationships/hyperlink" Target="https://datatracker.ietf.org/doc/draft-ietf-ntp-update-registries/" TargetMode="External"/></Relationships>
</file>

<file path=ppt/slides/_rels/slide62.xml.rels><?xml version="1.0" encoding="UTF-8" standalone="yes"?>
<Relationships xmlns="http://schemas.openxmlformats.org/package/2006/relationships"><Relationship Id="rId8" Type="http://schemas.openxmlformats.org/officeDocument/2006/relationships/hyperlink" Target="https://datatracker.ietf.org/doc/draft-ietf-rats-daa/" TargetMode="External"/><Relationship Id="rId13" Type="http://schemas.openxmlformats.org/officeDocument/2006/relationships/hyperlink" Target="https://datatracker.ietf.org/doc/draft-tschofenig-rats-psa-token/" TargetMode="External"/><Relationship Id="rId3" Type="http://schemas.openxmlformats.org/officeDocument/2006/relationships/hyperlink" Target="https://datatracker.ietf.org/doc/rfc9334/" TargetMode="External"/><Relationship Id="rId7" Type="http://schemas.openxmlformats.org/officeDocument/2006/relationships/hyperlink" Target="https://datatracker.ietf.org/doc/draft-ietf-rats-corim/" TargetMode="External"/><Relationship Id="rId12" Type="http://schemas.openxmlformats.org/officeDocument/2006/relationships/hyperlink" Target="https://datatracker.ietf.org/doc/draft-ietf-rats-eat/" TargetMode="External"/><Relationship Id="rId2" Type="http://schemas.openxmlformats.org/officeDocument/2006/relationships/image" Target="../media/image3.png"/><Relationship Id="rId1" Type="http://schemas.openxmlformats.org/officeDocument/2006/relationships/slideLayout" Target="../slideLayouts/slideLayout23.xml"/><Relationship Id="rId6" Type="http://schemas.openxmlformats.org/officeDocument/2006/relationships/hyperlink" Target="https://datatracker.ietf.org/doc/draft-ietf-rats-ar4si/" TargetMode="External"/><Relationship Id="rId11" Type="http://schemas.openxmlformats.org/officeDocument/2006/relationships/hyperlink" Target="https://datatracker.ietf.org/doc/draft-ietf-rats-msg-wrap/" TargetMode="External"/><Relationship Id="rId5" Type="http://schemas.openxmlformats.org/officeDocument/2006/relationships/hyperlink" Target="https://datatracker.ietf.org/doc/draft-ietf-rats-eat-media-type/" TargetMode="External"/><Relationship Id="rId15" Type="http://schemas.openxmlformats.org/officeDocument/2006/relationships/hyperlink" Target="https://datatracker.ietf.org/doc/draft-ietf-rats-endorsements/" TargetMode="External"/><Relationship Id="rId10" Type="http://schemas.openxmlformats.org/officeDocument/2006/relationships/hyperlink" Target="https://datatracker.ietf.org/doc/draft-ietf-rats-uccs/" TargetMode="External"/><Relationship Id="rId4" Type="http://schemas.openxmlformats.org/officeDocument/2006/relationships/hyperlink" Target="https://datatracker.ietf.org/doc/draft-ietf-rats-yang-tpm-charra/" TargetMode="External"/><Relationship Id="rId9" Type="http://schemas.openxmlformats.org/officeDocument/2006/relationships/hyperlink" Target="https://datatracker.ietf.org/doc/draft-ietf-rats-reference-interaction-models/" TargetMode="External"/><Relationship Id="rId14" Type="http://schemas.openxmlformats.org/officeDocument/2006/relationships/hyperlink" Target="https://datatracker.ietf.org/doc/draft-ietf-rats-concise-ta-stores/" TargetMode="External"/></Relationships>
</file>

<file path=ppt/slides/_rels/slide63.xml.rels><?xml version="1.0" encoding="UTF-8" standalone="yes"?>
<Relationships xmlns="http://schemas.openxmlformats.org/package/2006/relationships"><Relationship Id="rId8" Type="http://schemas.openxmlformats.org/officeDocument/2006/relationships/hyperlink" Target="https://datatracker.ietf.org/doc/rfc9380/" TargetMode="External"/><Relationship Id="rId13" Type="http://schemas.openxmlformats.org/officeDocument/2006/relationships/hyperlink" Target="https://datatracker.ietf.org/doc/draft-irtf-cfrg-signature-key-blinding/" TargetMode="External"/><Relationship Id="rId3" Type="http://schemas.openxmlformats.org/officeDocument/2006/relationships/hyperlink" Target="https://datatracker.ietf.org/doc/rfc9497/" TargetMode="External"/><Relationship Id="rId7" Type="http://schemas.openxmlformats.org/officeDocument/2006/relationships/hyperlink" Target="https://datatracker.ietf.org/doc/rfc9381/" TargetMode="External"/><Relationship Id="rId12" Type="http://schemas.openxmlformats.org/officeDocument/2006/relationships/hyperlink" Target="https://datatracker.ietf.org/doc/draft-irtf-cfrg-aead-properties/" TargetMode="External"/><Relationship Id="rId17" Type="http://schemas.openxmlformats.org/officeDocument/2006/relationships/hyperlink" Target="https://datatracker.ietf.org/doc/draft-irtf-cfrg-kangarootwelve/" TargetMode="External"/><Relationship Id="rId2" Type="http://schemas.openxmlformats.org/officeDocument/2006/relationships/image" Target="../media/image3.png"/><Relationship Id="rId16" Type="http://schemas.openxmlformats.org/officeDocument/2006/relationships/hyperlink" Target="https://datatracker.ietf.org/doc/draft-irtf-cfrg-det-sigs-with-noise/" TargetMode="External"/><Relationship Id="rId1" Type="http://schemas.openxmlformats.org/officeDocument/2006/relationships/slideLayout" Target="../slideLayouts/slideLayout23.xml"/><Relationship Id="rId6" Type="http://schemas.openxmlformats.org/officeDocument/2006/relationships/hyperlink" Target="https://datatracker.ietf.org/doc/rfc9382/" TargetMode="External"/><Relationship Id="rId11" Type="http://schemas.openxmlformats.org/officeDocument/2006/relationships/hyperlink" Target="https://datatracker.ietf.org/doc/draft-irtf-cfrg-aead-limits/" TargetMode="External"/><Relationship Id="rId5" Type="http://schemas.openxmlformats.org/officeDocument/2006/relationships/hyperlink" Target="https://datatracker.ietf.org/doc/rfc9474/" TargetMode="External"/><Relationship Id="rId15" Type="http://schemas.openxmlformats.org/officeDocument/2006/relationships/hyperlink" Target="https://datatracker.ietf.org/doc/draft-irtf-cfrg-opaque/" TargetMode="External"/><Relationship Id="rId10" Type="http://schemas.openxmlformats.org/officeDocument/2006/relationships/hyperlink" Target="https://datatracker.ietf.org/doc/draft-irtf-cfrg-cryptography-specification/" TargetMode="External"/><Relationship Id="rId4" Type="http://schemas.openxmlformats.org/officeDocument/2006/relationships/hyperlink" Target="https://datatracker.ietf.org/doc/rfc9496/" TargetMode="External"/><Relationship Id="rId9" Type="http://schemas.openxmlformats.org/officeDocument/2006/relationships/hyperlink" Target="https://datatracker.ietf.org/doc/draft-fluhrer-lms-more-parm-sets/" TargetMode="External"/><Relationship Id="rId14" Type="http://schemas.openxmlformats.org/officeDocument/2006/relationships/hyperlink" Target="https://datatracker.ietf.org/doc/draft-irtf-cfrg-cpace/" TargetMode="Externa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csrc.nist.gov/publications/fips/fips180-4/fips-180-4.pdf"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hyperlink" Target="http://nvlpubs.nist.gov/nistpubs/FIPS/NIST.FIPS.186-4.pdf" TargetMode="External"/><Relationship Id="rId5" Type="http://schemas.openxmlformats.org/officeDocument/2006/relationships/hyperlink" Target="http://csrc.nist.gov/groups/ST/toolkit/documents/SP800-56Arev1_3-8-07.pdf" TargetMode="External"/><Relationship Id="rId4" Type="http://schemas.openxmlformats.org/officeDocument/2006/relationships/hyperlink" Target="http://csrc.nist.gov/publications/fips/fips197/fips-19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dirty="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dirty="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May 9, 2024</a:t>
            </a:r>
          </a:p>
          <a:p>
            <a:pPr marL="0" indent="0" eaLnBrk="1" hangingPunct="1"/>
            <a:r>
              <a:rPr lang="en-US" altLang="en-US" dirty="0"/>
              <a:t>PWG May 2024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dirty="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2.0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3" name="Table 2">
            <a:extLst>
              <a:ext uri="{FF2B5EF4-FFF2-40B4-BE49-F238E27FC236}">
                <a16:creationId xmlns:a16="http://schemas.microsoft.com/office/drawing/2014/main" id="{E754EB4B-300C-1E5C-B1DC-75B120E67B90}"/>
              </a:ext>
            </a:extLst>
          </p:cNvPr>
          <p:cNvGraphicFramePr>
            <a:graphicFrameLocks noGrp="1"/>
          </p:cNvGraphicFramePr>
          <p:nvPr/>
        </p:nvGraphicFramePr>
        <p:xfrm>
          <a:off x="152400" y="1206500"/>
          <a:ext cx="8802688" cy="5196840"/>
        </p:xfrm>
        <a:graphic>
          <a:graphicData uri="http://schemas.openxmlformats.org/drawingml/2006/table">
            <a:tbl>
              <a:tblPr/>
              <a:tblGrid>
                <a:gridCol w="2202616">
                  <a:extLst>
                    <a:ext uri="{9D8B030D-6E8A-4147-A177-3AD203B41FA5}">
                      <a16:colId xmlns:a16="http://schemas.microsoft.com/office/drawing/2014/main" val="2895344833"/>
                    </a:ext>
                  </a:extLst>
                </a:gridCol>
                <a:gridCol w="2200024">
                  <a:extLst>
                    <a:ext uri="{9D8B030D-6E8A-4147-A177-3AD203B41FA5}">
                      <a16:colId xmlns:a16="http://schemas.microsoft.com/office/drawing/2014/main" val="2980260613"/>
                    </a:ext>
                  </a:extLst>
                </a:gridCol>
                <a:gridCol w="2200024">
                  <a:extLst>
                    <a:ext uri="{9D8B030D-6E8A-4147-A177-3AD203B41FA5}">
                      <a16:colId xmlns:a16="http://schemas.microsoft.com/office/drawing/2014/main" val="2115136270"/>
                    </a:ext>
                  </a:extLst>
                </a:gridCol>
                <a:gridCol w="2200024">
                  <a:extLst>
                    <a:ext uri="{9D8B030D-6E8A-4147-A177-3AD203B41FA5}">
                      <a16:colId xmlns:a16="http://schemas.microsoft.com/office/drawing/2014/main" val="859181959"/>
                    </a:ext>
                  </a:extLst>
                </a:gridCol>
              </a:tblGrid>
              <a:tr h="0">
                <a:tc>
                  <a:txBody>
                    <a:bodyPr/>
                    <a:lstStyle/>
                    <a:p>
                      <a:r>
                        <a:rPr lang="en-US" sz="1300" b="1" i="0" dirty="0">
                          <a:solidFill>
                            <a:schemeClr val="tx1"/>
                          </a:solidFill>
                          <a:effectLst/>
                          <a:latin typeface="+mn-lt"/>
                        </a:rPr>
                        <a:t>Algorithm</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Function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Specification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Parameters</a:t>
                      </a:r>
                      <a:endParaRPr lang="en-US" sz="1300" dirty="0">
                        <a:solidFill>
                          <a:schemeClr val="tx1"/>
                        </a:solidFill>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094203"/>
                  </a:ext>
                </a:extLst>
              </a:tr>
              <a:tr h="0">
                <a:tc>
                  <a:txBody>
                    <a:bodyPr/>
                    <a:lstStyle/>
                    <a:p>
                      <a:r>
                        <a:rPr lang="en-US" sz="1300" b="0" i="0" dirty="0">
                          <a:solidFill>
                            <a:srgbClr val="000000"/>
                          </a:solidFill>
                          <a:effectLst/>
                          <a:latin typeface="+mn-lt"/>
                        </a:rPr>
                        <a:t>Advanced Encryption</a:t>
                      </a:r>
                      <a:br>
                        <a:rPr lang="en-US" sz="1300" b="0" i="0" dirty="0">
                          <a:solidFill>
                            <a:srgbClr val="000000"/>
                          </a:solidFill>
                          <a:effectLst/>
                          <a:latin typeface="+mn-lt"/>
                        </a:rPr>
                      </a:br>
                      <a:r>
                        <a:rPr lang="en-US" sz="1300" b="0" i="0" dirty="0">
                          <a:solidFill>
                            <a:srgbClr val="000000"/>
                          </a:solidFill>
                          <a:effectLst/>
                          <a:latin typeface="+mn-lt"/>
                        </a:rPr>
                        <a:t>Standard (AES)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Symmetric block cipher</a:t>
                      </a:r>
                      <a:br>
                        <a:rPr lang="en-US" sz="1300" b="0" i="0" dirty="0">
                          <a:solidFill>
                            <a:srgbClr val="000000"/>
                          </a:solidFill>
                          <a:effectLst/>
                          <a:latin typeface="+mn-lt"/>
                        </a:rPr>
                      </a:br>
                      <a:r>
                        <a:rPr lang="en-US" sz="1300" b="0" i="0" dirty="0">
                          <a:solidFill>
                            <a:srgbClr val="000000"/>
                          </a:solidFill>
                          <a:effectLst/>
                          <a:latin typeface="+mn-lt"/>
                        </a:rPr>
                        <a:t>for information</a:t>
                      </a:r>
                      <a:br>
                        <a:rPr lang="en-US" sz="1300" b="0" i="0" dirty="0">
                          <a:solidFill>
                            <a:srgbClr val="000000"/>
                          </a:solidFill>
                          <a:effectLst/>
                          <a:latin typeface="+mn-lt"/>
                        </a:rPr>
                      </a:br>
                      <a:r>
                        <a:rPr lang="en-US" sz="1300" b="0" i="0" dirty="0">
                          <a:solidFill>
                            <a:srgbClr val="000000"/>
                          </a:solidFill>
                          <a:effectLst/>
                          <a:latin typeface="+mn-lt"/>
                        </a:rPr>
                        <a:t>protection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197</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256-bit keys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4959639"/>
                  </a:ext>
                </a:extLst>
              </a:tr>
              <a:tr h="0">
                <a:tc>
                  <a:txBody>
                    <a:bodyPr/>
                    <a:lstStyle/>
                    <a:p>
                      <a:r>
                        <a:rPr lang="en-US" sz="1300" b="0" i="0" dirty="0">
                          <a:solidFill>
                            <a:srgbClr val="000000"/>
                          </a:solidFill>
                          <a:effectLst/>
                          <a:latin typeface="+mn-lt"/>
                        </a:rPr>
                        <a:t>CRYSTALS-Kyber</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key establishment</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5911536"/>
                  </a:ext>
                </a:extLst>
              </a:tr>
              <a:tr h="0">
                <a:tc>
                  <a:txBody>
                    <a:bodyPr/>
                    <a:lstStyle/>
                    <a:p>
                      <a:r>
                        <a:rPr lang="en-US" sz="1300" b="0" i="0" dirty="0">
                          <a:solidFill>
                            <a:srgbClr val="000000"/>
                          </a:solidFill>
                          <a:effectLst/>
                          <a:latin typeface="+mn-lt"/>
                        </a:rPr>
                        <a:t>CRYSTALS-Dilithium</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 signatures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764908"/>
                  </a:ext>
                </a:extLst>
              </a:tr>
              <a:tr h="0">
                <a:tc>
                  <a:txBody>
                    <a:bodyPr/>
                    <a:lstStyle/>
                    <a:p>
                      <a:r>
                        <a:rPr lang="en-US" sz="1300" b="0" i="0" dirty="0">
                          <a:solidFill>
                            <a:srgbClr val="000000"/>
                          </a:solidFill>
                          <a:effectLst/>
                          <a:latin typeface="+mn-lt"/>
                        </a:rPr>
                        <a:t>Secure Hash Algorithm</a:t>
                      </a:r>
                      <a:br>
                        <a:rPr lang="en-US" sz="1300" b="0" i="0" dirty="0">
                          <a:solidFill>
                            <a:srgbClr val="000000"/>
                          </a:solidFill>
                          <a:effectLst/>
                          <a:latin typeface="+mn-lt"/>
                        </a:rPr>
                      </a:br>
                      <a:r>
                        <a:rPr lang="en-US" sz="1300" b="0" i="0" dirty="0">
                          <a:solidFill>
                            <a:srgbClr val="000000"/>
                          </a:solidFill>
                          <a:effectLst/>
                          <a:latin typeface="+mn-lt"/>
                        </a:rPr>
                        <a:t>(SHA)</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Algorithm for</a:t>
                      </a:r>
                      <a:br>
                        <a:rPr lang="en-US" sz="1300" b="0" i="0" dirty="0">
                          <a:solidFill>
                            <a:srgbClr val="000000"/>
                          </a:solidFill>
                          <a:effectLst/>
                          <a:latin typeface="+mn-lt"/>
                        </a:rPr>
                      </a:br>
                      <a:r>
                        <a:rPr lang="en-US" sz="1300" b="0" i="0" dirty="0">
                          <a:solidFill>
                            <a:srgbClr val="000000"/>
                          </a:solidFill>
                          <a:effectLst/>
                          <a:latin typeface="+mn-lt"/>
                        </a:rPr>
                        <a:t>computing a</a:t>
                      </a:r>
                      <a:br>
                        <a:rPr lang="en-US" sz="1300" b="0" i="0" dirty="0">
                          <a:solidFill>
                            <a:srgbClr val="000000"/>
                          </a:solidFill>
                          <a:effectLst/>
                          <a:latin typeface="+mn-lt"/>
                        </a:rPr>
                      </a:br>
                      <a:r>
                        <a:rPr lang="en-US" sz="1300" b="0" i="0" dirty="0">
                          <a:solidFill>
                            <a:srgbClr val="000000"/>
                          </a:solidFill>
                          <a:effectLst/>
                          <a:latin typeface="+mn-lt"/>
                        </a:rPr>
                        <a:t>condensed</a:t>
                      </a:r>
                      <a:br>
                        <a:rPr lang="en-US" sz="1300" b="0" i="0" dirty="0">
                          <a:solidFill>
                            <a:srgbClr val="000000"/>
                          </a:solidFill>
                          <a:effectLst/>
                          <a:latin typeface="+mn-lt"/>
                        </a:rPr>
                      </a:br>
                      <a:r>
                        <a:rPr lang="en-US" sz="1300" b="0" i="0" dirty="0">
                          <a:solidFill>
                            <a:srgbClr val="000000"/>
                          </a:solidFill>
                          <a:effectLst/>
                          <a:latin typeface="+mn-lt"/>
                        </a:rPr>
                        <a:t>representation of</a:t>
                      </a:r>
                      <a:br>
                        <a:rPr lang="en-US" sz="1300" b="0" i="0" dirty="0">
                          <a:solidFill>
                            <a:srgbClr val="000000"/>
                          </a:solidFill>
                          <a:effectLst/>
                          <a:latin typeface="+mn-lt"/>
                        </a:rPr>
                      </a:br>
                      <a:r>
                        <a:rPr lang="en-US" sz="1300" b="0" i="0" dirty="0">
                          <a:solidFill>
                            <a:srgbClr val="000000"/>
                          </a:solidFill>
                          <a:effectLst/>
                          <a:latin typeface="+mn-lt"/>
                        </a:rPr>
                        <a:t>information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180-4</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SHA-384 or SHA-</a:t>
                      </a:r>
                      <a:br>
                        <a:rPr lang="en-US" sz="1300" b="0" i="0" dirty="0">
                          <a:solidFill>
                            <a:srgbClr val="000000"/>
                          </a:solidFill>
                          <a:effectLst/>
                          <a:latin typeface="+mn-lt"/>
                        </a:rPr>
                      </a:br>
                      <a:r>
                        <a:rPr lang="en-US" sz="1300" b="0" i="0" dirty="0">
                          <a:solidFill>
                            <a:srgbClr val="000000"/>
                          </a:solidFill>
                          <a:effectLst/>
                          <a:latin typeface="+mn-lt"/>
                        </a:rPr>
                        <a:t>512 for all classification</a:t>
                      </a:r>
                      <a:br>
                        <a:rPr lang="en-US" sz="1300" b="0" i="0" dirty="0">
                          <a:solidFill>
                            <a:srgbClr val="000000"/>
                          </a:solidFill>
                          <a:effectLst/>
                          <a:latin typeface="+mn-lt"/>
                        </a:rPr>
                      </a:br>
                      <a:r>
                        <a:rPr lang="en-US" sz="1300" b="0" i="0" dirty="0">
                          <a:solidFill>
                            <a:srgbClr val="000000"/>
                          </a:solidFill>
                          <a:effectLst/>
                          <a:latin typeface="+mn-lt"/>
                        </a:rPr>
                        <a:t>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7850451"/>
                  </a:ext>
                </a:extLst>
              </a:tr>
              <a:tr h="0">
                <a:tc>
                  <a:txBody>
                    <a:bodyPr/>
                    <a:lstStyle/>
                    <a:p>
                      <a:r>
                        <a:rPr lang="en-US" sz="1300" b="0" i="0" dirty="0">
                          <a:solidFill>
                            <a:srgbClr val="000000"/>
                          </a:solidFill>
                          <a:effectLst/>
                          <a:latin typeface="+mn-lt"/>
                        </a:rPr>
                        <a:t>Leighton-Micali</a:t>
                      </a:r>
                      <a:br>
                        <a:rPr lang="en-US" sz="1300" b="0" i="0" dirty="0">
                          <a:solidFill>
                            <a:srgbClr val="000000"/>
                          </a:solidFill>
                          <a:effectLst/>
                          <a:latin typeface="+mn-lt"/>
                        </a:rPr>
                      </a:br>
                      <a:r>
                        <a:rPr lang="en-US" sz="1300" b="0" i="0" dirty="0">
                          <a:solidFill>
                            <a:srgbClr val="000000"/>
                          </a:solidFill>
                          <a:effectLst/>
                          <a:latin typeface="+mn-lt"/>
                        </a:rPr>
                        <a:t>Signature (LMS)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digitally signing</a:t>
                      </a:r>
                      <a:br>
                        <a:rPr lang="en-US" sz="1300" b="0" i="0" dirty="0">
                          <a:solidFill>
                            <a:srgbClr val="000000"/>
                          </a:solidFill>
                          <a:effectLst/>
                          <a:latin typeface="+mn-lt"/>
                        </a:rPr>
                      </a:br>
                      <a:r>
                        <a:rPr lang="en-US" sz="1300" b="0" i="0" dirty="0">
                          <a:solidFill>
                            <a:srgbClr val="000000"/>
                          </a:solidFill>
                          <a:effectLst/>
                          <a:latin typeface="+mn-lt"/>
                        </a:rPr>
                        <a:t>firmware and software</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NIST SP 800-208</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br>
                        <a:rPr lang="en-US" sz="1300" b="0" i="0" dirty="0">
                          <a:solidFill>
                            <a:srgbClr val="000000"/>
                          </a:solidFill>
                          <a:effectLst/>
                          <a:latin typeface="+mn-lt"/>
                        </a:rPr>
                      </a:br>
                      <a:r>
                        <a:rPr lang="en-US" sz="1300" b="0" i="0" dirty="0">
                          <a:solidFill>
                            <a:srgbClr val="000000"/>
                          </a:solidFill>
                          <a:effectLst/>
                          <a:latin typeface="+mn-lt"/>
                        </a:rPr>
                        <a:t>SHA256/192</a:t>
                      </a:r>
                      <a:br>
                        <a:rPr lang="en-US" sz="1300" b="0" i="0" dirty="0">
                          <a:solidFill>
                            <a:srgbClr val="000000"/>
                          </a:solidFill>
                          <a:effectLst/>
                          <a:latin typeface="+mn-lt"/>
                        </a:rPr>
                      </a:br>
                      <a:r>
                        <a:rPr lang="en-US" sz="1300" b="0" i="0" dirty="0">
                          <a:solidFill>
                            <a:srgbClr val="000000"/>
                          </a:solidFill>
                          <a:effectLst/>
                          <a:latin typeface="+mn-lt"/>
                        </a:rPr>
                        <a:t>recommended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263290"/>
                  </a:ext>
                </a:extLst>
              </a:tr>
              <a:tr h="0">
                <a:tc>
                  <a:txBody>
                    <a:bodyPr/>
                    <a:lstStyle/>
                    <a:p>
                      <a:r>
                        <a:rPr lang="en-US" sz="1300" b="0" i="0" dirty="0">
                          <a:solidFill>
                            <a:srgbClr val="000000"/>
                          </a:solidFill>
                          <a:effectLst/>
                          <a:latin typeface="+mn-lt"/>
                        </a:rPr>
                        <a:t>Xtended Merkle</a:t>
                      </a:r>
                      <a:br>
                        <a:rPr lang="en-US" sz="1300" b="0" i="0" dirty="0">
                          <a:solidFill>
                            <a:srgbClr val="000000"/>
                          </a:solidFill>
                          <a:effectLst/>
                          <a:latin typeface="+mn-lt"/>
                        </a:rPr>
                      </a:br>
                      <a:r>
                        <a:rPr lang="en-US" sz="1300" b="0" i="0" dirty="0">
                          <a:solidFill>
                            <a:srgbClr val="000000"/>
                          </a:solidFill>
                          <a:effectLst/>
                          <a:latin typeface="+mn-lt"/>
                        </a:rPr>
                        <a:t>Signature Scheme</a:t>
                      </a:r>
                      <a:br>
                        <a:rPr lang="en-US" sz="1300" b="0" i="0" dirty="0">
                          <a:solidFill>
                            <a:srgbClr val="000000"/>
                          </a:solidFill>
                          <a:effectLst/>
                          <a:latin typeface="+mn-lt"/>
                        </a:rPr>
                      </a:br>
                      <a:r>
                        <a:rPr lang="en-US" sz="1300" b="0" i="0" dirty="0">
                          <a:solidFill>
                            <a:srgbClr val="000000"/>
                          </a:solidFill>
                          <a:effectLst/>
                          <a:latin typeface="+mn-lt"/>
                        </a:rPr>
                        <a:t>(XMSS)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digitally signing</a:t>
                      </a:r>
                      <a:br>
                        <a:rPr lang="en-US" sz="1300" b="0" i="0" dirty="0">
                          <a:solidFill>
                            <a:srgbClr val="000000"/>
                          </a:solidFill>
                          <a:effectLst/>
                          <a:latin typeface="+mn-lt"/>
                        </a:rPr>
                      </a:br>
                      <a:r>
                        <a:rPr lang="en-US" sz="1300" b="0" i="0" dirty="0">
                          <a:solidFill>
                            <a:srgbClr val="000000"/>
                          </a:solidFill>
                          <a:effectLst/>
                          <a:latin typeface="+mn-lt"/>
                        </a:rPr>
                        <a:t>firmware and software</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NIST SP 800-208</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7559024"/>
                  </a:ext>
                </a:extLst>
              </a:tr>
            </a:tbl>
          </a:graphicData>
        </a:graphic>
      </p:graphicFrame>
      <p:sp>
        <p:nvSpPr>
          <p:cNvPr id="4" name="Rectangle 1">
            <a:extLst>
              <a:ext uri="{FF2B5EF4-FFF2-40B4-BE49-F238E27FC236}">
                <a16:creationId xmlns:a16="http://schemas.microsoft.com/office/drawing/2014/main" id="{6CCCC54E-A1E9-02D2-9331-6DEB63C31E0E}"/>
              </a:ext>
            </a:extLst>
          </p:cNvPr>
          <p:cNvSpPr>
            <a:spLocks noChangeArrowheads="1"/>
          </p:cNvSpPr>
          <p:nvPr/>
        </p:nvSpPr>
        <p:spPr bwMode="auto">
          <a:xfrm>
            <a:off x="154992" y="883970"/>
            <a:ext cx="132001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203738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altLang="en-US" dirty="0"/>
              <a:t>Errata to HCD cPP v1.0 and HCD SD v1.0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fontAlgn="ctr">
              <a:spcBef>
                <a:spcPts val="0"/>
              </a:spcBef>
              <a:spcAft>
                <a:spcPts val="600"/>
              </a:spcAft>
            </a:pPr>
            <a:r>
              <a:rPr lang="en-US" sz="1800" dirty="0"/>
              <a:t>The Errata was required to address comments against HCD cPP v1.0 and HCD SD v1.0 that were received by the HCD Interpretation Team (HIT) from the following sources:</a:t>
            </a:r>
          </a:p>
          <a:p>
            <a:pPr lvl="1" fontAlgn="ctr">
              <a:spcBef>
                <a:spcPts val="0"/>
              </a:spcBef>
              <a:spcAft>
                <a:spcPts val="600"/>
              </a:spcAft>
            </a:pPr>
            <a:r>
              <a:rPr lang="en-US" dirty="0"/>
              <a:t>NIAP and the Canadian and Korean Schemes as part of their review of these documents</a:t>
            </a:r>
          </a:p>
          <a:p>
            <a:pPr lvl="1" fontAlgn="ctr">
              <a:spcBef>
                <a:spcPts val="0"/>
              </a:spcBef>
              <a:spcAft>
                <a:spcPts val="600"/>
              </a:spcAft>
            </a:pPr>
            <a:r>
              <a:rPr lang="en-US" dirty="0"/>
              <a:t>Evaluation labs  performing certifications of HCDs against these two documents</a:t>
            </a:r>
          </a:p>
          <a:p>
            <a:pPr lvl="1" fontAlgn="ctr">
              <a:spcBef>
                <a:spcPts val="0"/>
              </a:spcBef>
              <a:spcAft>
                <a:spcPts val="600"/>
              </a:spcAft>
            </a:pPr>
            <a:r>
              <a:rPr lang="en-US" dirty="0"/>
              <a:t>Issues raised by Individual Contributors</a:t>
            </a:r>
          </a:p>
          <a:p>
            <a:pPr fontAlgn="ctr">
              <a:spcBef>
                <a:spcPts val="0"/>
              </a:spcBef>
              <a:spcAft>
                <a:spcPts val="600"/>
              </a:spcAft>
            </a:pPr>
            <a:r>
              <a:rPr lang="en-US" sz="1800" dirty="0"/>
              <a:t>The criteria for issues included in the Errata was:</a:t>
            </a:r>
          </a:p>
          <a:p>
            <a:pPr lvl="1" fontAlgn="ctr">
              <a:spcBef>
                <a:spcPts val="0"/>
              </a:spcBef>
              <a:spcAft>
                <a:spcPts val="600"/>
              </a:spcAft>
            </a:pPr>
            <a:r>
              <a:rPr lang="en-US" dirty="0"/>
              <a:t>Any issue that was raised by one of the Schemes</a:t>
            </a:r>
          </a:p>
          <a:p>
            <a:pPr lvl="1" fontAlgn="ctr">
              <a:spcBef>
                <a:spcPts val="0"/>
              </a:spcBef>
              <a:spcAft>
                <a:spcPts val="600"/>
              </a:spcAft>
            </a:pPr>
            <a:r>
              <a:rPr lang="en-US" dirty="0"/>
              <a:t>Any issue that was required to be fixed for a certification against an HCD to be completed</a:t>
            </a:r>
          </a:p>
        </p:txBody>
      </p:sp>
    </p:spTree>
    <p:extLst>
      <p:ext uri="{BB962C8B-B14F-4D97-AF65-F5344CB8AC3E}">
        <p14:creationId xmlns:p14="http://schemas.microsoft.com/office/powerpoint/2010/main" val="400495251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12</a:t>
            </a:fld>
            <a:endParaRPr lang="en-GB" dirty="0"/>
          </a:p>
        </p:txBody>
      </p:sp>
      <p:graphicFrame>
        <p:nvGraphicFramePr>
          <p:cNvPr id="8" name="Table 2">
            <a:extLst>
              <a:ext uri="{FF2B5EF4-FFF2-40B4-BE49-F238E27FC236}">
                <a16:creationId xmlns:a16="http://schemas.microsoft.com/office/drawing/2014/main" id="{6F2657F3-7C1E-E605-5AEB-8D46B987865B}"/>
              </a:ext>
            </a:extLst>
          </p:cNvPr>
          <p:cNvGraphicFramePr>
            <a:graphicFrameLocks noGrp="1"/>
          </p:cNvGraphicFramePr>
          <p:nvPr/>
        </p:nvGraphicFramePr>
        <p:xfrm>
          <a:off x="457200" y="1656890"/>
          <a:ext cx="8171233" cy="4434948"/>
        </p:xfrm>
        <a:graphic>
          <a:graphicData uri="http://schemas.openxmlformats.org/drawingml/2006/table">
            <a:tbl>
              <a:tblPr firstRow="1" bandRow="1">
                <a:tableStyleId>{5C22544A-7EE6-4342-B048-85BDC9FD1C3A}</a:tableStyleId>
              </a:tblPr>
              <a:tblGrid>
                <a:gridCol w="1691610">
                  <a:extLst>
                    <a:ext uri="{9D8B030D-6E8A-4147-A177-3AD203B41FA5}">
                      <a16:colId xmlns:a16="http://schemas.microsoft.com/office/drawing/2014/main" val="1912124402"/>
                    </a:ext>
                  </a:extLst>
                </a:gridCol>
                <a:gridCol w="6479623">
                  <a:extLst>
                    <a:ext uri="{9D8B030D-6E8A-4147-A177-3AD203B41FA5}">
                      <a16:colId xmlns:a16="http://schemas.microsoft.com/office/drawing/2014/main" val="1347928285"/>
                    </a:ext>
                  </a:extLst>
                </a:gridCol>
              </a:tblGrid>
              <a:tr h="248962">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extLst>
                  <a:ext uri="{0D108BD9-81ED-4DB2-BD59-A6C34878D82A}">
                    <a16:rowId xmlns:a16="http://schemas.microsoft.com/office/drawing/2014/main" val="675866047"/>
                  </a:ext>
                </a:extLst>
              </a:tr>
              <a:tr h="572265">
                <a:tc>
                  <a:txBody>
                    <a:bodyPr/>
                    <a:lstStyle/>
                    <a:p>
                      <a:r>
                        <a:rPr lang="en-US" sz="1400" dirty="0"/>
                        <a:t>HCD-IT #2</a:t>
                      </a:r>
                    </a:p>
                  </a:txBody>
                  <a:tcPr marL="68598" marR="68598" marT="34299" marB="34299"/>
                </a:tc>
                <a:tc>
                  <a:txBody>
                    <a:bodyPr/>
                    <a:lstStyle/>
                    <a:p>
                      <a:pPr algn="l"/>
                      <a:r>
                        <a:rPr lang="en-US" sz="1400" b="0" i="0" kern="1200" dirty="0">
                          <a:solidFill>
                            <a:schemeClr val="dk1"/>
                          </a:solidFill>
                          <a:effectLst/>
                          <a:latin typeface="+mn-lt"/>
                          <a:ea typeface="+mn-ea"/>
                          <a:cs typeface="+mn-cs"/>
                        </a:rPr>
                        <a:t>In HCD SD Section 2.6.1 FPT_SBT_EXT.1 Extended: Secure Boot, 2.6.1.3 Tests, need clarification that the algorithm verification for Root of Trust should be avoided</a:t>
                      </a:r>
                      <a:endParaRPr lang="en-US" sz="1400" dirty="0"/>
                    </a:p>
                  </a:txBody>
                  <a:tcPr marL="68598" marR="68598" marT="34299" marB="34299"/>
                </a:tc>
                <a:extLst>
                  <a:ext uri="{0D108BD9-81ED-4DB2-BD59-A6C34878D82A}">
                    <a16:rowId xmlns:a16="http://schemas.microsoft.com/office/drawing/2014/main" val="1455565853"/>
                  </a:ext>
                </a:extLst>
              </a:tr>
              <a:tr h="587270">
                <a:tc>
                  <a:txBody>
                    <a:bodyPr/>
                    <a:lstStyle/>
                    <a:p>
                      <a:r>
                        <a:rPr lang="en-US" sz="1400" dirty="0"/>
                        <a:t>HCD-IT #4- </a:t>
                      </a:r>
                    </a:p>
                    <a:p>
                      <a:r>
                        <a:rPr lang="en-US" sz="1400" dirty="0"/>
                        <a:t>HCD-IT #7</a:t>
                      </a:r>
                    </a:p>
                  </a:txBody>
                  <a:tcPr marL="68598" marR="68598" marT="34299" marB="34299"/>
                </a:tc>
                <a:tc>
                  <a:txBody>
                    <a:bodyPr/>
                    <a:lstStyle/>
                    <a:p>
                      <a:pPr algn="l"/>
                      <a:r>
                        <a:rPr lang="en-US" sz="1400" dirty="0"/>
                        <a:t>These four issues were a set of four comments from NIAP stating areas such as improperly defined Extended Component Definitions and bolding of the selection prompt where the HCD cPP did not follow the conventions stated in Section 5.1</a:t>
                      </a:r>
                    </a:p>
                  </a:txBody>
                  <a:tcPr marL="68598" marR="68598" marT="34299" marB="34299"/>
                </a:tc>
                <a:extLst>
                  <a:ext uri="{0D108BD9-81ED-4DB2-BD59-A6C34878D82A}">
                    <a16:rowId xmlns:a16="http://schemas.microsoft.com/office/drawing/2014/main" val="2098284467"/>
                  </a:ext>
                </a:extLst>
              </a:tr>
              <a:tr h="722071">
                <a:tc>
                  <a:txBody>
                    <a:bodyPr/>
                    <a:lstStyle/>
                    <a:p>
                      <a:r>
                        <a:rPr lang="en-US" sz="1400" dirty="0"/>
                        <a:t>HCD-IT #9</a:t>
                      </a:r>
                    </a:p>
                  </a:txBody>
                  <a:tcPr marL="68598" marR="68598" marT="34299" marB="34299"/>
                </a:tc>
                <a:tc>
                  <a:txBody>
                    <a:bodyPr/>
                    <a:lstStyle/>
                    <a:p>
                      <a:pPr algn="l"/>
                      <a:r>
                        <a:rPr lang="en-US" sz="1400" b="0" i="0" kern="1200" dirty="0">
                          <a:solidFill>
                            <a:schemeClr val="dk1"/>
                          </a:solidFill>
                          <a:effectLst/>
                          <a:latin typeface="+mn-lt"/>
                          <a:ea typeface="+mn-ea"/>
                          <a:cs typeface="+mn-cs"/>
                        </a:rPr>
                        <a:t>This issue is about the test cases for SFR FDP_DSK_EXT.1 in the HCD SD requiring an “operational TSFI” (i.e., an external human interface such as a web interface) when user and confidential data stored on nonvolatile data on the HCD is only accessed by the OS and required no human interface</a:t>
                      </a:r>
                      <a:endParaRPr lang="en-US" sz="1400" dirty="0"/>
                    </a:p>
                  </a:txBody>
                  <a:tcPr marL="68598" marR="68598" marT="34299" marB="34299"/>
                </a:tc>
                <a:extLst>
                  <a:ext uri="{0D108BD9-81ED-4DB2-BD59-A6C34878D82A}">
                    <a16:rowId xmlns:a16="http://schemas.microsoft.com/office/drawing/2014/main" val="3469544899"/>
                  </a:ext>
                </a:extLst>
              </a:tr>
              <a:tr h="577657">
                <a:tc>
                  <a:txBody>
                    <a:bodyPr/>
                    <a:lstStyle/>
                    <a:p>
                      <a:r>
                        <a:rPr lang="en-US" sz="1400" dirty="0"/>
                        <a:t>HCD-IT #12</a:t>
                      </a:r>
                    </a:p>
                  </a:txBody>
                  <a:tcPr marL="68598" marR="68598" marT="34299" marB="34299"/>
                </a:tc>
                <a:tc>
                  <a:txBody>
                    <a:bodyPr/>
                    <a:lstStyle/>
                    <a:p>
                      <a:pPr algn="l"/>
                      <a:r>
                        <a:rPr lang="en-US" sz="1400" b="0" i="0" kern="1200" dirty="0">
                          <a:solidFill>
                            <a:schemeClr val="dk1"/>
                          </a:solidFill>
                          <a:effectLst/>
                          <a:latin typeface="+mn-lt"/>
                          <a:ea typeface="+mn-ea"/>
                          <a:cs typeface="+mn-cs"/>
                        </a:rPr>
                        <a:t>This issue is from the Canadian Scheme and was for the fact that three threats - T.TSF_FAILURE. T.UNAUTHORIZED_UPDATE, and T.WEAK_CRYPTO did not have the required asset information in their definition</a:t>
                      </a:r>
                      <a:endParaRPr lang="en-US" sz="1400" b="0" dirty="0"/>
                    </a:p>
                  </a:txBody>
                  <a:tcPr marL="68598" marR="68598" marT="34299" marB="34299"/>
                </a:tc>
                <a:extLst>
                  <a:ext uri="{0D108BD9-81ED-4DB2-BD59-A6C34878D82A}">
                    <a16:rowId xmlns:a16="http://schemas.microsoft.com/office/drawing/2014/main" val="4033954630"/>
                  </a:ext>
                </a:extLst>
              </a:tr>
              <a:tr h="469000">
                <a:tc>
                  <a:txBody>
                    <a:bodyPr/>
                    <a:lstStyle/>
                    <a:p>
                      <a:r>
                        <a:rPr lang="en-US" sz="1400" dirty="0"/>
                        <a:t>HCD-IT #16</a:t>
                      </a:r>
                    </a:p>
                  </a:txBody>
                  <a:tcPr marL="68598" marR="68598" marT="34299" marB="34299"/>
                </a:tc>
                <a:tc>
                  <a:txBody>
                    <a:bodyPr/>
                    <a:lstStyle/>
                    <a:p>
                      <a:pPr algn="l"/>
                      <a:r>
                        <a:rPr lang="en-US" sz="1400" dirty="0"/>
                        <a:t>This issue documents three comments – two editorial and one technical – from the required CCMB review of the HCD SD v1.0</a:t>
                      </a:r>
                      <a:endParaRPr lang="en-US" sz="1400" b="0" dirty="0"/>
                    </a:p>
                  </a:txBody>
                  <a:tcPr marL="68598" marR="68598" marT="34299" marB="34299"/>
                </a:tc>
                <a:extLst>
                  <a:ext uri="{0D108BD9-81ED-4DB2-BD59-A6C34878D82A}">
                    <a16:rowId xmlns:a16="http://schemas.microsoft.com/office/drawing/2014/main" val="385718965"/>
                  </a:ext>
                </a:extLst>
              </a:tr>
            </a:tbl>
          </a:graphicData>
        </a:graphic>
      </p:graphicFrame>
      <p:sp>
        <p:nvSpPr>
          <p:cNvPr id="5" name="Title 1">
            <a:extLst>
              <a:ext uri="{FF2B5EF4-FFF2-40B4-BE49-F238E27FC236}">
                <a16:creationId xmlns:a16="http://schemas.microsoft.com/office/drawing/2014/main" id="{5359BA1E-FF39-3A86-E39E-4C523F2E42C1}"/>
              </a:ext>
            </a:extLst>
          </p:cNvPr>
          <p:cNvSpPr txBox="1">
            <a:spLocks/>
          </p:cNvSpPr>
          <p:nvPr/>
        </p:nvSpPr>
        <p:spPr bwMode="auto">
          <a:xfrm>
            <a:off x="304800" y="635971"/>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Issues </a:t>
            </a:r>
            <a:r>
              <a:rPr lang="fr-FR" altLang="en-US" sz="3600" dirty="0">
                <a:solidFill>
                  <a:schemeClr val="tx1"/>
                </a:solidFill>
              </a:rPr>
              <a:t>Resolved by the Errata</a:t>
            </a:r>
            <a:endParaRPr lang="en-GB" kern="0" dirty="0">
              <a:solidFill>
                <a:schemeClr val="tx1"/>
              </a:solidFill>
            </a:endParaRPr>
          </a:p>
        </p:txBody>
      </p:sp>
    </p:spTree>
    <p:extLst>
      <p:ext uri="{BB962C8B-B14F-4D97-AF65-F5344CB8AC3E}">
        <p14:creationId xmlns:p14="http://schemas.microsoft.com/office/powerpoint/2010/main" val="1151446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13</a:t>
            </a:fld>
            <a:endParaRPr lang="en-GB" dirty="0"/>
          </a:p>
        </p:txBody>
      </p:sp>
      <p:graphicFrame>
        <p:nvGraphicFramePr>
          <p:cNvPr id="6" name="Table 2">
            <a:extLst>
              <a:ext uri="{FF2B5EF4-FFF2-40B4-BE49-F238E27FC236}">
                <a16:creationId xmlns:a16="http://schemas.microsoft.com/office/drawing/2014/main" id="{49F295F9-CACE-F26F-3D3B-778D5BE4D04C}"/>
              </a:ext>
            </a:extLst>
          </p:cNvPr>
          <p:cNvGraphicFramePr>
            <a:graphicFrameLocks noGrp="1"/>
          </p:cNvGraphicFramePr>
          <p:nvPr/>
        </p:nvGraphicFramePr>
        <p:xfrm>
          <a:off x="219601" y="1447801"/>
          <a:ext cx="8671480" cy="5318488"/>
        </p:xfrm>
        <a:graphic>
          <a:graphicData uri="http://schemas.openxmlformats.org/drawingml/2006/table">
            <a:tbl>
              <a:tblPr firstRow="1" bandRow="1">
                <a:tableStyleId>{5C22544A-7EE6-4342-B048-85BDC9FD1C3A}</a:tableStyleId>
              </a:tblPr>
              <a:tblGrid>
                <a:gridCol w="1795171">
                  <a:extLst>
                    <a:ext uri="{9D8B030D-6E8A-4147-A177-3AD203B41FA5}">
                      <a16:colId xmlns:a16="http://schemas.microsoft.com/office/drawing/2014/main" val="1912124402"/>
                    </a:ext>
                  </a:extLst>
                </a:gridCol>
                <a:gridCol w="6876309">
                  <a:extLst>
                    <a:ext uri="{9D8B030D-6E8A-4147-A177-3AD203B41FA5}">
                      <a16:colId xmlns:a16="http://schemas.microsoft.com/office/drawing/2014/main" val="1347928285"/>
                    </a:ext>
                  </a:extLst>
                </a:gridCol>
              </a:tblGrid>
              <a:tr h="320201">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extLst>
                  <a:ext uri="{0D108BD9-81ED-4DB2-BD59-A6C34878D82A}">
                    <a16:rowId xmlns:a16="http://schemas.microsoft.com/office/drawing/2014/main" val="675866047"/>
                  </a:ext>
                </a:extLst>
              </a:tr>
              <a:tr h="865762">
                <a:tc>
                  <a:txBody>
                    <a:bodyPr/>
                    <a:lstStyle/>
                    <a:p>
                      <a:r>
                        <a:rPr lang="en-US" sz="1400" dirty="0"/>
                        <a:t>HCD-IT #18</a:t>
                      </a:r>
                    </a:p>
                  </a:txBody>
                  <a:tcPr marL="68598" marR="68598" marT="34299" marB="34299"/>
                </a:tc>
                <a:tc>
                  <a:txBody>
                    <a:bodyPr/>
                    <a:lstStyle/>
                    <a:p>
                      <a:pPr algn="l"/>
                      <a:r>
                        <a:rPr lang="en-US" sz="1400" b="0" i="0" kern="1200" dirty="0">
                          <a:solidFill>
                            <a:schemeClr val="dk1"/>
                          </a:solidFill>
                          <a:effectLst/>
                          <a:latin typeface="+mn-lt"/>
                          <a:ea typeface="+mn-ea"/>
                          <a:cs typeface="+mn-cs"/>
                        </a:rPr>
                        <a:t>The issue is that the TSS Assurance Activity for SFR FCS_CKM.1/SKG Cryptographic key generation (Symmetric Keys) has to clarify a disconnect how the TOE obtains a symmetric key through direct generation from a random bit generator between the two standards referenced in the SFR. </a:t>
                      </a:r>
                      <a:endParaRPr lang="en-US" sz="1400" dirty="0"/>
                    </a:p>
                  </a:txBody>
                  <a:tcPr marL="68598" marR="68598" marT="34299" marB="34299"/>
                </a:tc>
                <a:extLst>
                  <a:ext uri="{0D108BD9-81ED-4DB2-BD59-A6C34878D82A}">
                    <a16:rowId xmlns:a16="http://schemas.microsoft.com/office/drawing/2014/main" val="1455565853"/>
                  </a:ext>
                </a:extLst>
              </a:tr>
              <a:tr h="486383">
                <a:tc>
                  <a:txBody>
                    <a:bodyPr/>
                    <a:lstStyle/>
                    <a:p>
                      <a:r>
                        <a:rPr lang="en-US" sz="1400" dirty="0"/>
                        <a:t>HCD-IT #19</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This issue is whether Tests 1 and 2 for SFR FCS_CKM.4 Cryptographic key destruction apply to only volatile memory</a:t>
                      </a:r>
                    </a:p>
                  </a:txBody>
                  <a:tcPr marL="68598" marR="68598" marT="34299" marB="34299"/>
                </a:tc>
                <a:extLst>
                  <a:ext uri="{0D108BD9-81ED-4DB2-BD59-A6C34878D82A}">
                    <a16:rowId xmlns:a16="http://schemas.microsoft.com/office/drawing/2014/main" val="3421897558"/>
                  </a:ext>
                </a:extLst>
              </a:tr>
              <a:tr h="525293">
                <a:tc>
                  <a:txBody>
                    <a:bodyPr/>
                    <a:lstStyle/>
                    <a:p>
                      <a:r>
                        <a:rPr lang="en-US" sz="1400" dirty="0"/>
                        <a:t>HCD-IT #21</a:t>
                      </a:r>
                    </a:p>
                  </a:txBody>
                  <a:tcPr marL="68598" marR="68598" marT="34299" marB="34299"/>
                </a:tc>
                <a:tc>
                  <a:txBody>
                    <a:bodyPr/>
                    <a:lstStyle/>
                    <a:p>
                      <a:pPr algn="l"/>
                      <a:r>
                        <a:rPr lang="en-US" sz="1400" b="0" i="0" kern="1200" dirty="0">
                          <a:solidFill>
                            <a:schemeClr val="dk1"/>
                          </a:solidFill>
                          <a:effectLst/>
                          <a:latin typeface="+mn-lt"/>
                          <a:ea typeface="+mn-ea"/>
                          <a:cs typeface="+mn-cs"/>
                        </a:rPr>
                        <a:t>This issue is to clarify when Tests 3 and 4 for SFR FDP_DSK_EXT.1 are required to be run</a:t>
                      </a:r>
                      <a:endParaRPr lang="en-US" sz="1400" b="0" dirty="0"/>
                    </a:p>
                  </a:txBody>
                  <a:tcPr marL="68598" marR="68598" marT="34299" marB="34299"/>
                </a:tc>
                <a:extLst>
                  <a:ext uri="{0D108BD9-81ED-4DB2-BD59-A6C34878D82A}">
                    <a16:rowId xmlns:a16="http://schemas.microsoft.com/office/drawing/2014/main" val="1346654520"/>
                  </a:ext>
                </a:extLst>
              </a:tr>
              <a:tr h="909388">
                <a:tc>
                  <a:txBody>
                    <a:bodyPr/>
                    <a:lstStyle/>
                    <a:p>
                      <a:r>
                        <a:rPr lang="en-US" sz="1400" dirty="0"/>
                        <a:t>HCD-IT #22</a:t>
                      </a:r>
                    </a:p>
                  </a:txBody>
                  <a:tcPr marL="68598" marR="68598" marT="34299" marB="34299"/>
                </a:tc>
                <a:tc>
                  <a:txBody>
                    <a:bodyPr/>
                    <a:lstStyle/>
                    <a:p>
                      <a:pPr algn="l"/>
                      <a:r>
                        <a:rPr lang="en-US" sz="1400" b="0" i="0" u="none" strike="noStrike" cap="none" spc="0" baseline="0" dirty="0">
                          <a:ln>
                            <a:noFill/>
                          </a:ln>
                          <a:solidFill>
                            <a:schemeClr val="dk1"/>
                          </a:solidFill>
                          <a:effectLst/>
                          <a:uFill>
                            <a:solidFill>
                              <a:srgbClr val="000000"/>
                            </a:solidFill>
                          </a:uFill>
                          <a:latin typeface="+mn-lt"/>
                          <a:ea typeface="+mn-ea"/>
                          <a:cs typeface="+mn-cs"/>
                          <a:sym typeface="Arial"/>
                        </a:rPr>
                        <a:t>cPP Section 5.8.4. "FPT_TST_EXT.1 Extended: TSF testing" has the following two paragraphs under Application Note, which has minor consistency among each other:</a:t>
                      </a:r>
                    </a:p>
                    <a:p>
                      <a:pPr algn="l"/>
                      <a:r>
                        <a:rPr lang="en-US" sz="1400" b="1" dirty="0">
                          <a:effectLst/>
                        </a:rPr>
                        <a:t>Application Note:</a:t>
                      </a:r>
                      <a:br>
                        <a:rPr lang="en-US" sz="1400" dirty="0">
                          <a:effectLst/>
                        </a:rPr>
                      </a:br>
                      <a:r>
                        <a:rPr lang="en-US" sz="1400" dirty="0">
                          <a:effectLst/>
                        </a:rPr>
                        <a:t>Power-on self-tests may take place before the TSF is operational, in which case this SFR can be satisfied by verifying the TSF image by digital signature as specified in FCS_COP.1/SigGen, or by hash specified in FCS_COP.1/Hash.</a:t>
                      </a:r>
                    </a:p>
                    <a:p>
                      <a:pPr algn="l"/>
                      <a:r>
                        <a:rPr lang="en-US" sz="1400" dirty="0">
                          <a:effectLst/>
                        </a:rPr>
                        <a:t>Self-test is intended to detect malfunctions which may compromise the TSF. Since the integrity of the firmware/software is guaranteed by FPT_SBT_EXT, the function for FPT_TST_EXT should address the malfunction detection like DRBG self-test defined in ISO/IEC 18031:2011.</a:t>
                      </a:r>
                    </a:p>
                    <a:p>
                      <a:pPr algn="l"/>
                      <a:r>
                        <a:rPr lang="en-US" sz="1400" b="0" i="0" u="none" strike="noStrike" cap="none" spc="0" baseline="0" dirty="0">
                          <a:ln>
                            <a:noFill/>
                          </a:ln>
                          <a:solidFill>
                            <a:schemeClr val="dk1"/>
                          </a:solidFill>
                          <a:effectLst/>
                          <a:uFill>
                            <a:solidFill>
                              <a:srgbClr val="000000"/>
                            </a:solidFill>
                          </a:uFill>
                          <a:latin typeface="+mn-lt"/>
                          <a:ea typeface="+mn-ea"/>
                          <a:cs typeface="+mn-cs"/>
                          <a:sym typeface="Arial"/>
                        </a:rPr>
                        <a:t>Is it sufficient to only run an integrity test (no other tests) on start-up/power on?</a:t>
                      </a:r>
                    </a:p>
                  </a:txBody>
                  <a:tcPr marL="68598" marR="68598" marT="34299" marB="34299"/>
                </a:tc>
                <a:extLst>
                  <a:ext uri="{0D108BD9-81ED-4DB2-BD59-A6C34878D82A}">
                    <a16:rowId xmlns:a16="http://schemas.microsoft.com/office/drawing/2014/main" val="614344190"/>
                  </a:ext>
                </a:extLst>
              </a:tr>
            </a:tbl>
          </a:graphicData>
        </a:graphic>
      </p:graphicFrame>
      <p:sp>
        <p:nvSpPr>
          <p:cNvPr id="7" name="Title 1">
            <a:extLst>
              <a:ext uri="{FF2B5EF4-FFF2-40B4-BE49-F238E27FC236}">
                <a16:creationId xmlns:a16="http://schemas.microsoft.com/office/drawing/2014/main" id="{BB2ABBD8-9B4D-C10A-9899-2C7E1F5EE225}"/>
              </a:ext>
            </a:extLst>
          </p:cNvPr>
          <p:cNvSpPr txBox="1">
            <a:spLocks/>
          </p:cNvSpPr>
          <p:nvPr/>
        </p:nvSpPr>
        <p:spPr bwMode="auto">
          <a:xfrm>
            <a:off x="35689" y="622050"/>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Issues </a:t>
            </a:r>
            <a:r>
              <a:rPr lang="fr-FR" altLang="en-US" sz="3600" dirty="0">
                <a:solidFill>
                  <a:schemeClr val="tx1"/>
                </a:solidFill>
              </a:rPr>
              <a:t>Resolved by the Errata</a:t>
            </a:r>
            <a:endParaRPr lang="en-GB" sz="1800" kern="0" dirty="0">
              <a:solidFill>
                <a:schemeClr val="tx1"/>
              </a:solidFill>
            </a:endParaRPr>
          </a:p>
        </p:txBody>
      </p:sp>
    </p:spTree>
    <p:extLst>
      <p:ext uri="{BB962C8B-B14F-4D97-AF65-F5344CB8AC3E}">
        <p14:creationId xmlns:p14="http://schemas.microsoft.com/office/powerpoint/2010/main" val="1889313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18687" y="61913"/>
            <a:ext cx="7315200" cy="1016000"/>
          </a:xfrm>
        </p:spPr>
        <p:txBody>
          <a:bodyPr rIns="132080"/>
          <a:lstStyle/>
          <a:p>
            <a:pPr eaLnBrk="1" hangingPunct="1"/>
            <a:r>
              <a:rPr lang="fr-FR" altLang="en-US" dirty="0"/>
              <a:t>HIT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marL="257244" fontAlgn="ctr">
              <a:spcBef>
                <a:spcPts val="0"/>
              </a:spcBef>
              <a:spcAft>
                <a:spcPts val="600"/>
              </a:spcAft>
            </a:pPr>
            <a:r>
              <a:rPr lang="en-US" sz="1700" dirty="0"/>
              <a:t>Priorities now, in order are:</a:t>
            </a:r>
          </a:p>
          <a:p>
            <a:pPr marL="714444" lvl="1" fontAlgn="ctr">
              <a:spcBef>
                <a:spcPts val="0"/>
              </a:spcBef>
              <a:spcAft>
                <a:spcPts val="600"/>
              </a:spcAft>
            </a:pPr>
            <a:r>
              <a:rPr lang="en-US" sz="1700" dirty="0"/>
              <a:t>Resolving the remaining Priority 1 Issues</a:t>
            </a:r>
          </a:p>
          <a:p>
            <a:pPr marL="714444" lvl="1" fontAlgn="ctr">
              <a:spcBef>
                <a:spcPts val="0"/>
              </a:spcBef>
              <a:spcAft>
                <a:spcPts val="600"/>
              </a:spcAft>
            </a:pPr>
            <a:r>
              <a:rPr lang="en-US" sz="1700" dirty="0"/>
              <a:t>Resolving any remaining Priority 2 Issues</a:t>
            </a:r>
          </a:p>
          <a:p>
            <a:pPr marL="714444" lvl="1" fontAlgn="ctr">
              <a:spcBef>
                <a:spcPts val="0"/>
              </a:spcBef>
              <a:spcAft>
                <a:spcPts val="600"/>
              </a:spcAft>
            </a:pPr>
            <a:r>
              <a:rPr lang="en-US" sz="1700" dirty="0"/>
              <a:t>Assigning priorities to issues with no priority assigned</a:t>
            </a:r>
          </a:p>
          <a:p>
            <a:pPr marL="714444" lvl="1" fontAlgn="ctr">
              <a:spcBef>
                <a:spcPts val="0"/>
              </a:spcBef>
              <a:spcAft>
                <a:spcPts val="600"/>
              </a:spcAft>
            </a:pPr>
            <a:r>
              <a:rPr lang="en-US" sz="1700" dirty="0"/>
              <a:t>Addressing any new issues that are raised against the Errata</a:t>
            </a:r>
          </a:p>
          <a:p>
            <a:pPr marL="257244" fontAlgn="ctr">
              <a:spcBef>
                <a:spcPts val="0"/>
              </a:spcBef>
              <a:spcAft>
                <a:spcPts val="600"/>
              </a:spcAft>
            </a:pPr>
            <a:r>
              <a:rPr lang="en-US" sz="1700" dirty="0"/>
              <a:t>The key question the HIT will need to address is whether the HIT will issue any more standalone HCD cPP or HCD SD v1.0.x releases after the initial Errata release to address the Priority 1 issues at least (or do we pass them on the HCD iTC to include in the next full release of the documents) </a:t>
            </a:r>
          </a:p>
          <a:p>
            <a:pPr marL="257244" fontAlgn="ctr">
              <a:spcBef>
                <a:spcPts val="0"/>
              </a:spcBef>
              <a:spcAft>
                <a:spcPts val="600"/>
              </a:spcAft>
            </a:pPr>
            <a:r>
              <a:rPr lang="en-US" sz="1700" dirty="0"/>
              <a:t>If the HIT does decide to do standalone releases, how many of these releases will occur likely depends on the comments we get from:</a:t>
            </a:r>
          </a:p>
          <a:p>
            <a:pPr marL="476377" lvl="1" fontAlgn="ctr">
              <a:spcBef>
                <a:spcPts val="0"/>
              </a:spcBef>
              <a:spcAft>
                <a:spcPts val="600"/>
              </a:spcAft>
            </a:pPr>
            <a:r>
              <a:rPr lang="en-US" sz="1700" dirty="0"/>
              <a:t>The review of the HCD cPP from the other Schemes and </a:t>
            </a:r>
          </a:p>
          <a:p>
            <a:pPr marL="476377" lvl="1" fontAlgn="ctr">
              <a:spcBef>
                <a:spcPts val="0"/>
              </a:spcBef>
              <a:spcAft>
                <a:spcPts val="600"/>
              </a:spcAft>
            </a:pPr>
            <a:r>
              <a:rPr lang="en-US" sz="1700" dirty="0"/>
              <a:t>Future certifications against HCD cPP v1.0 or HCD SD v1.0 from the applicable Evaluation Lab or applicable Scheme</a:t>
            </a:r>
          </a:p>
          <a:p>
            <a:pPr marL="262007" lvl="1" indent="0" fontAlgn="ctr">
              <a:spcBef>
                <a:spcPts val="0"/>
              </a:spcBef>
              <a:spcAft>
                <a:spcPts val="600"/>
              </a:spcAft>
              <a:buNone/>
            </a:pPr>
            <a:r>
              <a:rPr lang="en-US" sz="1700" dirty="0"/>
              <a:t>Note: The nature and severity of the comments will probably determine whether comments against HCD cPP or HCD SD v1.0 get fixed in a v1.0.x release or get fixed in a later version of the HCD cPP and HCD SD</a:t>
            </a:r>
          </a:p>
          <a:p>
            <a:pPr fontAlgn="ctr">
              <a:spcBef>
                <a:spcPts val="0"/>
              </a:spcBef>
              <a:spcAft>
                <a:spcPts val="600"/>
              </a:spcAft>
            </a:pPr>
            <a:endParaRPr lang="en-US" dirty="0"/>
          </a:p>
        </p:txBody>
      </p:sp>
    </p:spTree>
    <p:extLst>
      <p:ext uri="{BB962C8B-B14F-4D97-AF65-F5344CB8AC3E}">
        <p14:creationId xmlns:p14="http://schemas.microsoft.com/office/powerpoint/2010/main" val="422390375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15</a:t>
            </a:fld>
            <a:endParaRPr lang="en-GB" dirty="0"/>
          </a:p>
        </p:txBody>
      </p:sp>
      <p:graphicFrame>
        <p:nvGraphicFramePr>
          <p:cNvPr id="8" name="Table 2">
            <a:extLst>
              <a:ext uri="{FF2B5EF4-FFF2-40B4-BE49-F238E27FC236}">
                <a16:creationId xmlns:a16="http://schemas.microsoft.com/office/drawing/2014/main" id="{6F2657F3-7C1E-E605-5AEB-8D46B987865B}"/>
              </a:ext>
            </a:extLst>
          </p:cNvPr>
          <p:cNvGraphicFramePr>
            <a:graphicFrameLocks noGrp="1"/>
          </p:cNvGraphicFramePr>
          <p:nvPr>
            <p:extLst>
              <p:ext uri="{D42A27DB-BD31-4B8C-83A1-F6EECF244321}">
                <p14:modId xmlns:p14="http://schemas.microsoft.com/office/powerpoint/2010/main" val="618831699"/>
              </p:ext>
            </p:extLst>
          </p:nvPr>
        </p:nvGraphicFramePr>
        <p:xfrm>
          <a:off x="457200" y="1656889"/>
          <a:ext cx="8380757" cy="4043895"/>
        </p:xfrm>
        <a:graphic>
          <a:graphicData uri="http://schemas.openxmlformats.org/drawingml/2006/table">
            <a:tbl>
              <a:tblPr firstRow="1" bandRow="1">
                <a:tableStyleId>{5C22544A-7EE6-4342-B048-85BDC9FD1C3A}</a:tableStyleId>
              </a:tblPr>
              <a:tblGrid>
                <a:gridCol w="1188602">
                  <a:extLst>
                    <a:ext uri="{9D8B030D-6E8A-4147-A177-3AD203B41FA5}">
                      <a16:colId xmlns:a16="http://schemas.microsoft.com/office/drawing/2014/main" val="1912124402"/>
                    </a:ext>
                  </a:extLst>
                </a:gridCol>
                <a:gridCol w="4552873">
                  <a:extLst>
                    <a:ext uri="{9D8B030D-6E8A-4147-A177-3AD203B41FA5}">
                      <a16:colId xmlns:a16="http://schemas.microsoft.com/office/drawing/2014/main" val="1347928285"/>
                    </a:ext>
                  </a:extLst>
                </a:gridCol>
                <a:gridCol w="2639282">
                  <a:extLst>
                    <a:ext uri="{9D8B030D-6E8A-4147-A177-3AD203B41FA5}">
                      <a16:colId xmlns:a16="http://schemas.microsoft.com/office/drawing/2014/main" val="1870702829"/>
                    </a:ext>
                  </a:extLst>
                </a:gridCol>
              </a:tblGrid>
              <a:tr h="285089">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tc>
                  <a:txBody>
                    <a:bodyPr/>
                    <a:lstStyle/>
                    <a:p>
                      <a:pPr algn="ctr"/>
                      <a:r>
                        <a:rPr lang="en-US" sz="1200" dirty="0"/>
                        <a:t>Status</a:t>
                      </a:r>
                    </a:p>
                  </a:txBody>
                  <a:tcPr marL="68598" marR="68598" marT="34299" marB="34299"/>
                </a:tc>
                <a:extLst>
                  <a:ext uri="{0D108BD9-81ED-4DB2-BD59-A6C34878D82A}">
                    <a16:rowId xmlns:a16="http://schemas.microsoft.com/office/drawing/2014/main" val="675866047"/>
                  </a:ext>
                </a:extLst>
              </a:tr>
              <a:tr h="617381">
                <a:tc>
                  <a:txBody>
                    <a:bodyPr/>
                    <a:lstStyle/>
                    <a:p>
                      <a:r>
                        <a:rPr lang="en-US" sz="1200" dirty="0"/>
                        <a:t>HCD-IT #1</a:t>
                      </a:r>
                    </a:p>
                  </a:txBody>
                  <a:tcPr marL="68598" marR="68598" marT="34299" marB="34299"/>
                </a:tc>
                <a:tc>
                  <a:txBody>
                    <a:bodyPr/>
                    <a:lstStyle/>
                    <a:p>
                      <a:r>
                        <a:rPr lang="en-US" sz="1200" b="0" i="0" kern="1200" dirty="0">
                          <a:solidFill>
                            <a:schemeClr val="dk1"/>
                          </a:solidFill>
                          <a:effectLst/>
                          <a:latin typeface="+mn-lt"/>
                          <a:ea typeface="+mn-ea"/>
                          <a:cs typeface="+mn-cs"/>
                        </a:rPr>
                        <a:t>CFB is the only AES mode allowed by the TPM 2.0 specification but it is not included as n allowable mode in SFR FCS_COP.1/KeyEnc </a:t>
                      </a:r>
                      <a:endParaRPr lang="en-US" sz="1200" dirty="0"/>
                    </a:p>
                  </a:txBody>
                  <a:tcPr marL="68598" marR="68598" marT="34299" marB="34299"/>
                </a:tc>
                <a:tc>
                  <a:txBody>
                    <a:bodyPr/>
                    <a:lstStyle/>
                    <a:p>
                      <a:r>
                        <a:rPr lang="en-US" sz="1200" dirty="0"/>
                        <a:t>Potential Solution being reviewed by HIT</a:t>
                      </a:r>
                      <a:endParaRPr lang="en-US" sz="1200" kern="1200" dirty="0">
                        <a:solidFill>
                          <a:schemeClr val="dk1"/>
                        </a:solidFill>
                        <a:effectLst/>
                        <a:latin typeface="+mn-lt"/>
                        <a:ea typeface="+mn-ea"/>
                        <a:cs typeface="+mn-cs"/>
                      </a:endParaRPr>
                    </a:p>
                    <a:p>
                      <a:endParaRPr lang="en-US" sz="1200" kern="1200" dirty="0">
                        <a:solidFill>
                          <a:schemeClr val="dk1"/>
                        </a:solidFill>
                        <a:effectLst/>
                        <a:latin typeface="+mn-lt"/>
                        <a:ea typeface="+mn-ea"/>
                        <a:cs typeface="+mn-cs"/>
                      </a:endParaRPr>
                    </a:p>
                  </a:txBody>
                  <a:tcPr marL="68598" marR="68598" marT="34299" marB="34299"/>
                </a:tc>
                <a:extLst>
                  <a:ext uri="{0D108BD9-81ED-4DB2-BD59-A6C34878D82A}">
                    <a16:rowId xmlns:a16="http://schemas.microsoft.com/office/drawing/2014/main" val="251390619"/>
                  </a:ext>
                </a:extLst>
              </a:tr>
              <a:tr h="809669">
                <a:tc>
                  <a:txBody>
                    <a:bodyPr/>
                    <a:lstStyle/>
                    <a:p>
                      <a:r>
                        <a:rPr lang="en-US" sz="1200" dirty="0"/>
                        <a:t>HCD-IT #8</a:t>
                      </a:r>
                    </a:p>
                  </a:txBody>
                  <a:tcPr marL="68598" marR="68598" marT="34299" marB="34299"/>
                </a:tc>
                <a:tc>
                  <a:txBody>
                    <a:bodyPr/>
                    <a:lstStyle/>
                    <a:p>
                      <a:r>
                        <a:rPr lang="en-US" sz="1200" b="0" i="0" kern="1200" dirty="0">
                          <a:solidFill>
                            <a:schemeClr val="dk1"/>
                          </a:solidFill>
                          <a:effectLst/>
                          <a:latin typeface="+mn-lt"/>
                          <a:ea typeface="+mn-ea"/>
                          <a:cs typeface="+mn-cs"/>
                        </a:rPr>
                        <a:t>Requested that the Application Notes in SFR FPT_KYP_EXT.1 be modified to more clearly explain what each of the conditions for key storage in that SFR mean </a:t>
                      </a:r>
                      <a:endParaRPr lang="en-US" sz="1200" dirty="0"/>
                    </a:p>
                  </a:txBody>
                  <a:tcPr marL="68598" marR="68598" marT="34299" marB="34299"/>
                </a:tc>
                <a:tc>
                  <a:txBody>
                    <a:bodyPr/>
                    <a:lstStyle/>
                    <a:p>
                      <a:r>
                        <a:rPr lang="en-US" sz="1200" dirty="0"/>
                        <a:t>This issue is linked to Issue HCD-IT #11 and will be fixed jointly with that issue </a:t>
                      </a:r>
                    </a:p>
                  </a:txBody>
                  <a:tcPr marL="68598" marR="68598" marT="34299" marB="34299"/>
                </a:tc>
                <a:extLst>
                  <a:ext uri="{0D108BD9-81ED-4DB2-BD59-A6C34878D82A}">
                    <a16:rowId xmlns:a16="http://schemas.microsoft.com/office/drawing/2014/main" val="1364094378"/>
                  </a:ext>
                </a:extLst>
              </a:tr>
              <a:tr h="809669">
                <a:tc>
                  <a:txBody>
                    <a:bodyPr/>
                    <a:lstStyle/>
                    <a:p>
                      <a:r>
                        <a:rPr lang="en-US" sz="1200" dirty="0"/>
                        <a:t>HCD-IT #10</a:t>
                      </a:r>
                    </a:p>
                  </a:txBody>
                  <a:tcPr marL="68598" marR="68598" marT="34299" marB="34299"/>
                </a:tc>
                <a:tc>
                  <a:txBody>
                    <a:bodyPr/>
                    <a:lstStyle/>
                    <a:p>
                      <a:r>
                        <a:rPr lang="en-US" sz="1200" b="0" i="0" kern="1200" dirty="0">
                          <a:solidFill>
                            <a:schemeClr val="dk1"/>
                          </a:solidFill>
                          <a:effectLst/>
                          <a:latin typeface="+mn-lt"/>
                          <a:ea typeface="+mn-ea"/>
                          <a:cs typeface="+mn-cs"/>
                        </a:rPr>
                        <a:t>This issue is for the Security Objective an O.KEY_MATERIAL being mapped to a Conditionally Mandatory SFR FPT_KYP_EXT.1 when it should be mapped to a Mandatory SFR, because protection of keys and key material should be a mandatory security objective</a:t>
                      </a:r>
                      <a:endParaRPr lang="en-US" sz="1200" dirty="0"/>
                    </a:p>
                  </a:txBody>
                  <a:tcPr marL="68598" marR="68598" marT="34299" marB="34299"/>
                </a:tc>
                <a:tc>
                  <a:txBody>
                    <a:bodyPr/>
                    <a:lstStyle/>
                    <a:p>
                      <a:r>
                        <a:rPr lang="en-US" sz="1200" dirty="0"/>
                        <a:t>The solution for this issue is known and is being worked jointly by the HIT at a HIT meeting</a:t>
                      </a:r>
                    </a:p>
                  </a:txBody>
                  <a:tcPr marL="68598" marR="68598" marT="34299" marB="34299"/>
                </a:tc>
                <a:extLst>
                  <a:ext uri="{0D108BD9-81ED-4DB2-BD59-A6C34878D82A}">
                    <a16:rowId xmlns:a16="http://schemas.microsoft.com/office/drawing/2014/main" val="3582735924"/>
                  </a:ext>
                </a:extLst>
              </a:tr>
              <a:tr h="809669">
                <a:tc>
                  <a:txBody>
                    <a:bodyPr/>
                    <a:lstStyle/>
                    <a:p>
                      <a:r>
                        <a:rPr lang="en-US" sz="1200" dirty="0"/>
                        <a:t>HCD-IT #11</a:t>
                      </a:r>
                    </a:p>
                  </a:txBody>
                  <a:tcPr marL="68598" marR="68598" marT="34299" marB="34299"/>
                </a:tc>
                <a:tc>
                  <a:txBody>
                    <a:bodyPr/>
                    <a:lstStyle/>
                    <a:p>
                      <a:r>
                        <a:rPr lang="en-US" sz="1200" dirty="0"/>
                        <a:t>This issue deals with FCS_CKM.4 and whether encrypted keys are within the scope of key destruction. The real issue, though, is the fact that FCS_CKM_EXT.1 states that only plaintext keys and key material must be destroyed, whereas other cPPs require all keys and key material must be destroyed</a:t>
                      </a:r>
                    </a:p>
                  </a:txBody>
                  <a:tcPr marL="68598" marR="68598" marT="34299" marB="34299"/>
                </a:tc>
                <a:tc>
                  <a:txBody>
                    <a:bodyPr/>
                    <a:lstStyle/>
                    <a:p>
                      <a:r>
                        <a:rPr lang="en-US" sz="1200" dirty="0"/>
                        <a:t>Resolution of this issue is on hold while we determine why the HCD cPP only required plaintext keys to be destroyed; HiT divided on this issue</a:t>
                      </a:r>
                    </a:p>
                  </a:txBody>
                  <a:tcPr marL="68598" marR="68598" marT="34299" marB="34299"/>
                </a:tc>
                <a:extLst>
                  <a:ext uri="{0D108BD9-81ED-4DB2-BD59-A6C34878D82A}">
                    <a16:rowId xmlns:a16="http://schemas.microsoft.com/office/drawing/2014/main" val="221146349"/>
                  </a:ext>
                </a:extLst>
              </a:tr>
            </a:tbl>
          </a:graphicData>
        </a:graphic>
      </p:graphicFrame>
      <p:sp>
        <p:nvSpPr>
          <p:cNvPr id="5" name="Title 1">
            <a:extLst>
              <a:ext uri="{FF2B5EF4-FFF2-40B4-BE49-F238E27FC236}">
                <a16:creationId xmlns:a16="http://schemas.microsoft.com/office/drawing/2014/main" id="{5359BA1E-FF39-3A86-E39E-4C523F2E42C1}"/>
              </a:ext>
            </a:extLst>
          </p:cNvPr>
          <p:cNvSpPr txBox="1">
            <a:spLocks/>
          </p:cNvSpPr>
          <p:nvPr/>
        </p:nvSpPr>
        <p:spPr bwMode="auto">
          <a:xfrm>
            <a:off x="304800" y="635971"/>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a:t>
            </a:r>
          </a:p>
          <a:p>
            <a:r>
              <a:rPr lang="fr-FR" altLang="en-US" sz="3600" kern="0" dirty="0">
                <a:solidFill>
                  <a:schemeClr val="tx1"/>
                </a:solidFill>
              </a:rPr>
              <a:t>Remaining Priority 1s</a:t>
            </a:r>
            <a:endParaRPr lang="en-GB" kern="0" dirty="0">
              <a:solidFill>
                <a:schemeClr val="tx1"/>
              </a:solidFill>
            </a:endParaRPr>
          </a:p>
        </p:txBody>
      </p:sp>
    </p:spTree>
    <p:extLst>
      <p:ext uri="{BB962C8B-B14F-4D97-AF65-F5344CB8AC3E}">
        <p14:creationId xmlns:p14="http://schemas.microsoft.com/office/powerpoint/2010/main" val="703976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16</a:t>
            </a:fld>
            <a:endParaRPr lang="en-GB" dirty="0"/>
          </a:p>
        </p:txBody>
      </p:sp>
      <p:graphicFrame>
        <p:nvGraphicFramePr>
          <p:cNvPr id="8" name="Table 2">
            <a:extLst>
              <a:ext uri="{FF2B5EF4-FFF2-40B4-BE49-F238E27FC236}">
                <a16:creationId xmlns:a16="http://schemas.microsoft.com/office/drawing/2014/main" id="{6F2657F3-7C1E-E605-5AEB-8D46B987865B}"/>
              </a:ext>
            </a:extLst>
          </p:cNvPr>
          <p:cNvGraphicFramePr>
            <a:graphicFrameLocks noGrp="1"/>
          </p:cNvGraphicFramePr>
          <p:nvPr>
            <p:extLst>
              <p:ext uri="{D42A27DB-BD31-4B8C-83A1-F6EECF244321}">
                <p14:modId xmlns:p14="http://schemas.microsoft.com/office/powerpoint/2010/main" val="3450052213"/>
              </p:ext>
            </p:extLst>
          </p:nvPr>
        </p:nvGraphicFramePr>
        <p:xfrm>
          <a:off x="457200" y="1656889"/>
          <a:ext cx="8380757" cy="1816727"/>
        </p:xfrm>
        <a:graphic>
          <a:graphicData uri="http://schemas.openxmlformats.org/drawingml/2006/table">
            <a:tbl>
              <a:tblPr firstRow="1" bandRow="1">
                <a:tableStyleId>{5C22544A-7EE6-4342-B048-85BDC9FD1C3A}</a:tableStyleId>
              </a:tblPr>
              <a:tblGrid>
                <a:gridCol w="1188602">
                  <a:extLst>
                    <a:ext uri="{9D8B030D-6E8A-4147-A177-3AD203B41FA5}">
                      <a16:colId xmlns:a16="http://schemas.microsoft.com/office/drawing/2014/main" val="1912124402"/>
                    </a:ext>
                  </a:extLst>
                </a:gridCol>
                <a:gridCol w="4552873">
                  <a:extLst>
                    <a:ext uri="{9D8B030D-6E8A-4147-A177-3AD203B41FA5}">
                      <a16:colId xmlns:a16="http://schemas.microsoft.com/office/drawing/2014/main" val="1347928285"/>
                    </a:ext>
                  </a:extLst>
                </a:gridCol>
                <a:gridCol w="2639282">
                  <a:extLst>
                    <a:ext uri="{9D8B030D-6E8A-4147-A177-3AD203B41FA5}">
                      <a16:colId xmlns:a16="http://schemas.microsoft.com/office/drawing/2014/main" val="1870702829"/>
                    </a:ext>
                  </a:extLst>
                </a:gridCol>
              </a:tblGrid>
              <a:tr h="285089">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tc>
                  <a:txBody>
                    <a:bodyPr/>
                    <a:lstStyle/>
                    <a:p>
                      <a:pPr algn="ctr"/>
                      <a:r>
                        <a:rPr lang="en-US" sz="1200" dirty="0"/>
                        <a:t>Status</a:t>
                      </a:r>
                    </a:p>
                  </a:txBody>
                  <a:tcPr marL="68598" marR="68598" marT="34299" marB="34299"/>
                </a:tc>
                <a:extLst>
                  <a:ext uri="{0D108BD9-81ED-4DB2-BD59-A6C34878D82A}">
                    <a16:rowId xmlns:a16="http://schemas.microsoft.com/office/drawing/2014/main" val="675866047"/>
                  </a:ext>
                </a:extLst>
              </a:tr>
              <a:tr h="617381">
                <a:tc>
                  <a:txBody>
                    <a:bodyPr/>
                    <a:lstStyle/>
                    <a:p>
                      <a:r>
                        <a:rPr lang="en-US" sz="1200" dirty="0"/>
                        <a:t>HCD-IT #23</a:t>
                      </a:r>
                    </a:p>
                  </a:txBody>
                  <a:tcPr marL="68598" marR="68598" marT="34299" marB="34299"/>
                </a:tc>
                <a:tc>
                  <a:txBody>
                    <a:bodyPr/>
                    <a:lstStyle/>
                    <a:p>
                      <a:r>
                        <a:rPr lang="en-US" sz="1200" b="0" i="0" kern="1200" dirty="0">
                          <a:solidFill>
                            <a:schemeClr val="dk1"/>
                          </a:solidFill>
                          <a:effectLst/>
                          <a:latin typeface="+mn-lt"/>
                          <a:ea typeface="+mn-ea"/>
                          <a:cs typeface="+mn-cs"/>
                        </a:rPr>
                        <a:t>In HCD cPP SFR FIA_X509_EXT.2.2 - Usage of an offline CRL (CRL may be imported to TOE by USB memory) is not considered as an option. In this case, TOE doesn’t need to establish a connection. A potential solution is to add the option “allow the Administrator to import CRL file and perform OFFLINE-validation of a certificate” in the selection in this SFR.</a:t>
                      </a:r>
                    </a:p>
                    <a:p>
                      <a:endParaRPr lang="en-US" sz="1200" dirty="0"/>
                    </a:p>
                  </a:txBody>
                  <a:tcPr marL="68598" marR="68598" marT="34299" marB="34299"/>
                </a:tc>
                <a:tc>
                  <a:txBody>
                    <a:bodyPr/>
                    <a:lstStyle/>
                    <a:p>
                      <a:r>
                        <a:rPr lang="en-US" sz="1200" dirty="0"/>
                        <a:t>Potential Solution under reviewed by HIT</a:t>
                      </a:r>
                      <a:endParaRPr lang="en-US" sz="1200" kern="1200" dirty="0">
                        <a:solidFill>
                          <a:schemeClr val="dk1"/>
                        </a:solidFill>
                        <a:effectLst/>
                        <a:latin typeface="+mn-lt"/>
                        <a:ea typeface="+mn-ea"/>
                        <a:cs typeface="+mn-cs"/>
                      </a:endParaRPr>
                    </a:p>
                    <a:p>
                      <a:endParaRPr lang="en-US" sz="1200" kern="1200" dirty="0">
                        <a:solidFill>
                          <a:schemeClr val="dk1"/>
                        </a:solidFill>
                        <a:effectLst/>
                        <a:latin typeface="+mn-lt"/>
                        <a:ea typeface="+mn-ea"/>
                        <a:cs typeface="+mn-cs"/>
                      </a:endParaRPr>
                    </a:p>
                  </a:txBody>
                  <a:tcPr marL="68598" marR="68598" marT="34299" marB="34299"/>
                </a:tc>
                <a:extLst>
                  <a:ext uri="{0D108BD9-81ED-4DB2-BD59-A6C34878D82A}">
                    <a16:rowId xmlns:a16="http://schemas.microsoft.com/office/drawing/2014/main" val="251390619"/>
                  </a:ext>
                </a:extLst>
              </a:tr>
            </a:tbl>
          </a:graphicData>
        </a:graphic>
      </p:graphicFrame>
      <p:sp>
        <p:nvSpPr>
          <p:cNvPr id="5" name="Title 1">
            <a:extLst>
              <a:ext uri="{FF2B5EF4-FFF2-40B4-BE49-F238E27FC236}">
                <a16:creationId xmlns:a16="http://schemas.microsoft.com/office/drawing/2014/main" id="{5359BA1E-FF39-3A86-E39E-4C523F2E42C1}"/>
              </a:ext>
            </a:extLst>
          </p:cNvPr>
          <p:cNvSpPr txBox="1">
            <a:spLocks/>
          </p:cNvSpPr>
          <p:nvPr/>
        </p:nvSpPr>
        <p:spPr bwMode="auto">
          <a:xfrm>
            <a:off x="304800" y="635971"/>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a:t>
            </a:r>
          </a:p>
          <a:p>
            <a:r>
              <a:rPr lang="fr-FR" altLang="en-US" sz="3600" kern="0" dirty="0">
                <a:solidFill>
                  <a:schemeClr val="tx1"/>
                </a:solidFill>
              </a:rPr>
              <a:t>Remaining Priority 1s</a:t>
            </a:r>
            <a:endParaRPr lang="en-GB" kern="0" dirty="0">
              <a:solidFill>
                <a:schemeClr val="tx1"/>
              </a:solidFill>
            </a:endParaRPr>
          </a:p>
        </p:txBody>
      </p:sp>
    </p:spTree>
    <p:extLst>
      <p:ext uri="{BB962C8B-B14F-4D97-AF65-F5344CB8AC3E}">
        <p14:creationId xmlns:p14="http://schemas.microsoft.com/office/powerpoint/2010/main" val="1746854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17</a:t>
            </a:fld>
            <a:endParaRPr lang="en-GB" dirty="0"/>
          </a:p>
        </p:txBody>
      </p:sp>
      <p:pic>
        <p:nvPicPr>
          <p:cNvPr id="4" name="Picture 3">
            <a:extLst>
              <a:ext uri="{FF2B5EF4-FFF2-40B4-BE49-F238E27FC236}">
                <a16:creationId xmlns:a16="http://schemas.microsoft.com/office/drawing/2014/main" id="{24947BD0-87ED-53BC-3A97-9F6F439E014D}"/>
              </a:ext>
            </a:extLst>
          </p:cNvPr>
          <p:cNvPicPr>
            <a:picLocks noChangeAspect="1"/>
          </p:cNvPicPr>
          <p:nvPr/>
        </p:nvPicPr>
        <p:blipFill>
          <a:blip r:embed="rId3"/>
          <a:stretch>
            <a:fillRect/>
          </a:stretch>
        </p:blipFill>
        <p:spPr>
          <a:xfrm>
            <a:off x="7885772" y="49273"/>
            <a:ext cx="1258228" cy="304761"/>
          </a:xfrm>
          <a:prstGeom prst="rect">
            <a:avLst/>
          </a:prstGeom>
        </p:spPr>
      </p:pic>
      <p:graphicFrame>
        <p:nvGraphicFramePr>
          <p:cNvPr id="5" name="Table 2">
            <a:extLst>
              <a:ext uri="{FF2B5EF4-FFF2-40B4-BE49-F238E27FC236}">
                <a16:creationId xmlns:a16="http://schemas.microsoft.com/office/drawing/2014/main" id="{34F84DBD-630A-086F-9B1D-7888452C49B0}"/>
              </a:ext>
            </a:extLst>
          </p:cNvPr>
          <p:cNvGraphicFramePr>
            <a:graphicFrameLocks noGrp="1"/>
          </p:cNvGraphicFramePr>
          <p:nvPr>
            <p:extLst>
              <p:ext uri="{D42A27DB-BD31-4B8C-83A1-F6EECF244321}">
                <p14:modId xmlns:p14="http://schemas.microsoft.com/office/powerpoint/2010/main" val="115151037"/>
              </p:ext>
            </p:extLst>
          </p:nvPr>
        </p:nvGraphicFramePr>
        <p:xfrm>
          <a:off x="228600" y="1616994"/>
          <a:ext cx="8697643" cy="3589533"/>
        </p:xfrm>
        <a:graphic>
          <a:graphicData uri="http://schemas.openxmlformats.org/drawingml/2006/table">
            <a:tbl>
              <a:tblPr firstRow="1" bandRow="1">
                <a:tableStyleId>{5C22544A-7EE6-4342-B048-85BDC9FD1C3A}</a:tableStyleId>
              </a:tblPr>
              <a:tblGrid>
                <a:gridCol w="1224239">
                  <a:extLst>
                    <a:ext uri="{9D8B030D-6E8A-4147-A177-3AD203B41FA5}">
                      <a16:colId xmlns:a16="http://schemas.microsoft.com/office/drawing/2014/main" val="1912124402"/>
                    </a:ext>
                  </a:extLst>
                </a:gridCol>
                <a:gridCol w="4730913">
                  <a:extLst>
                    <a:ext uri="{9D8B030D-6E8A-4147-A177-3AD203B41FA5}">
                      <a16:colId xmlns:a16="http://schemas.microsoft.com/office/drawing/2014/main" val="1347928285"/>
                    </a:ext>
                  </a:extLst>
                </a:gridCol>
                <a:gridCol w="2742491">
                  <a:extLst>
                    <a:ext uri="{9D8B030D-6E8A-4147-A177-3AD203B41FA5}">
                      <a16:colId xmlns:a16="http://schemas.microsoft.com/office/drawing/2014/main" val="1870702829"/>
                    </a:ext>
                  </a:extLst>
                </a:gridCol>
              </a:tblGrid>
              <a:tr h="298819">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tc>
                  <a:txBody>
                    <a:bodyPr/>
                    <a:lstStyle/>
                    <a:p>
                      <a:pPr algn="ctr"/>
                      <a:r>
                        <a:rPr lang="en-US" sz="1200" dirty="0"/>
                        <a:t>Status</a:t>
                      </a:r>
                    </a:p>
                  </a:txBody>
                  <a:tcPr marL="68598" marR="68598" marT="34299" marB="34299"/>
                </a:tc>
                <a:extLst>
                  <a:ext uri="{0D108BD9-81ED-4DB2-BD59-A6C34878D82A}">
                    <a16:rowId xmlns:a16="http://schemas.microsoft.com/office/drawing/2014/main" val="675866047"/>
                  </a:ext>
                </a:extLst>
              </a:tr>
              <a:tr h="1166164">
                <a:tc>
                  <a:txBody>
                    <a:bodyPr/>
                    <a:lstStyle/>
                    <a:p>
                      <a:r>
                        <a:rPr lang="en-US" sz="1200" dirty="0"/>
                        <a:t>HCD-IT #13</a:t>
                      </a:r>
                    </a:p>
                  </a:txBody>
                  <a:tcPr marL="68598" marR="68598" marT="34299" marB="34299"/>
                </a:tc>
                <a:tc>
                  <a:txBody>
                    <a:bodyPr/>
                    <a:lstStyle/>
                    <a:p>
                      <a:r>
                        <a:rPr lang="en-US" sz="1200" b="0" i="0" kern="1200" dirty="0">
                          <a:solidFill>
                            <a:schemeClr val="dk1"/>
                          </a:solidFill>
                          <a:effectLst/>
                          <a:latin typeface="+mn-lt"/>
                          <a:ea typeface="+mn-ea"/>
                          <a:cs typeface="+mn-cs"/>
                        </a:rPr>
                        <a:t>This issue stated that the title of SFR FDP_DSK_EXT.1 - Protection of Data on Disk</a:t>
                      </a:r>
                      <a:r>
                        <a:rPr lang="en-US" sz="1200" b="0" dirty="0"/>
                        <a:t> – was misleading as it might lead someone to assume it only applied to HCDs that had a hard disk drive. </a:t>
                      </a:r>
                      <a:endParaRPr lang="en-US" sz="1200" dirty="0"/>
                    </a:p>
                  </a:txBody>
                  <a:tcPr marL="68598" marR="68598" marT="34299" marB="34299"/>
                </a:tc>
                <a:tc>
                  <a:txBody>
                    <a:bodyPr/>
                    <a:lstStyle/>
                    <a:p>
                      <a:r>
                        <a:rPr lang="en-US" sz="1200" dirty="0"/>
                        <a:t>Solution is to change title so it is clear this SFR applies to any HCD that stores data in Nonvolatile Storage</a:t>
                      </a:r>
                      <a:endParaRPr lang="en-US" sz="1200" kern="1200" dirty="0">
                        <a:solidFill>
                          <a:schemeClr val="dk1"/>
                        </a:solidFill>
                        <a:effectLst/>
                        <a:latin typeface="+mn-lt"/>
                        <a:ea typeface="+mn-ea"/>
                        <a:cs typeface="+mn-cs"/>
                      </a:endParaRPr>
                    </a:p>
                  </a:txBody>
                  <a:tcPr marL="68598" marR="68598" marT="34299" marB="34299"/>
                </a:tc>
                <a:extLst>
                  <a:ext uri="{0D108BD9-81ED-4DB2-BD59-A6C34878D82A}">
                    <a16:rowId xmlns:a16="http://schemas.microsoft.com/office/drawing/2014/main" val="251390619"/>
                  </a:ext>
                </a:extLst>
              </a:tr>
              <a:tr h="1166164">
                <a:tc>
                  <a:txBody>
                    <a:bodyPr/>
                    <a:lstStyle/>
                    <a:p>
                      <a:r>
                        <a:rPr lang="en-US" sz="1200" dirty="0"/>
                        <a:t>HCD-IT #15</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This issue is a case where the title of the SFR FCS_COP.1/CMAC is correct where it is defined in Section A,,3, but is incorrect when FCS_COP.1/CMAC is included in a dependency list for another SFR</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Issue has been assigned to a HIT member to resolve</a:t>
                      </a:r>
                    </a:p>
                  </a:txBody>
                  <a:tcPr marL="68598" marR="68598" marT="34299" marB="34299"/>
                </a:tc>
                <a:extLst>
                  <a:ext uri="{0D108BD9-81ED-4DB2-BD59-A6C34878D82A}">
                    <a16:rowId xmlns:a16="http://schemas.microsoft.com/office/drawing/2014/main" val="3421897558"/>
                  </a:ext>
                </a:extLst>
              </a:tr>
              <a:tr h="958386">
                <a:tc>
                  <a:txBody>
                    <a:bodyPr/>
                    <a:lstStyle/>
                    <a:p>
                      <a:r>
                        <a:rPr lang="en-US" sz="1200" dirty="0"/>
                        <a:t>HCD-IT #24</a:t>
                      </a:r>
                    </a:p>
                  </a:txBody>
                  <a:tcPr marL="68598" marR="68598" marT="34299" marB="34299"/>
                </a:tc>
                <a:tc>
                  <a:txBody>
                    <a:bodyPr/>
                    <a:lstStyle/>
                    <a:p>
                      <a:r>
                        <a:rPr lang="en-US" sz="1200" b="0" i="0" kern="1200" dirty="0">
                          <a:solidFill>
                            <a:schemeClr val="dk1"/>
                          </a:solidFill>
                          <a:effectLst/>
                          <a:latin typeface="+mn-lt"/>
                          <a:ea typeface="+mn-ea"/>
                          <a:cs typeface="+mn-cs"/>
                        </a:rPr>
                        <a:t>This issue is that in the HCD cPP the name of the SFR in the HCD cPP is "FCS_X509_EXT.2", but it should be "FIA_X509_EXT.2</a:t>
                      </a:r>
                      <a:endParaRPr lang="en-US" sz="1200" b="0" dirty="0"/>
                    </a:p>
                  </a:txBody>
                  <a:tcPr marL="68598" marR="68598" marT="34299" marB="34299"/>
                </a:tc>
                <a:tc>
                  <a:txBody>
                    <a:bodyPr/>
                    <a:lstStyle/>
                    <a:p>
                      <a:r>
                        <a:rPr lang="en-US" sz="1200" dirty="0"/>
                        <a:t>This issue is awaiting review by a HIT member</a:t>
                      </a:r>
                    </a:p>
                  </a:txBody>
                  <a:tcPr marL="68598" marR="68598" marT="34299" marB="34299"/>
                </a:tc>
                <a:extLst>
                  <a:ext uri="{0D108BD9-81ED-4DB2-BD59-A6C34878D82A}">
                    <a16:rowId xmlns:a16="http://schemas.microsoft.com/office/drawing/2014/main" val="1364094378"/>
                  </a:ext>
                </a:extLst>
              </a:tr>
            </a:tbl>
          </a:graphicData>
        </a:graphic>
      </p:graphicFrame>
      <p:sp>
        <p:nvSpPr>
          <p:cNvPr id="7" name="Title 1">
            <a:extLst>
              <a:ext uri="{FF2B5EF4-FFF2-40B4-BE49-F238E27FC236}">
                <a16:creationId xmlns:a16="http://schemas.microsoft.com/office/drawing/2014/main" id="{5B833D55-3502-6103-71BB-4C3867980CE5}"/>
              </a:ext>
            </a:extLst>
          </p:cNvPr>
          <p:cNvSpPr txBox="1">
            <a:spLocks/>
          </p:cNvSpPr>
          <p:nvPr/>
        </p:nvSpPr>
        <p:spPr bwMode="auto">
          <a:xfrm>
            <a:off x="76200" y="764607"/>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a:t>
            </a:r>
          </a:p>
          <a:p>
            <a:r>
              <a:rPr lang="fr-FR" altLang="en-US" sz="3600" kern="0" dirty="0">
                <a:solidFill>
                  <a:schemeClr val="tx1"/>
                </a:solidFill>
              </a:rPr>
              <a:t>Remaining Priority 2s</a:t>
            </a:r>
            <a:endParaRPr lang="en-GB" kern="0" dirty="0">
              <a:solidFill>
                <a:schemeClr val="tx1"/>
              </a:solidFill>
            </a:endParaRPr>
          </a:p>
        </p:txBody>
      </p:sp>
    </p:spTree>
    <p:extLst>
      <p:ext uri="{BB962C8B-B14F-4D97-AF65-F5344CB8AC3E}">
        <p14:creationId xmlns:p14="http://schemas.microsoft.com/office/powerpoint/2010/main" val="269599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18</a:t>
            </a:fld>
            <a:endParaRPr lang="en-GB" dirty="0"/>
          </a:p>
        </p:txBody>
      </p:sp>
      <p:pic>
        <p:nvPicPr>
          <p:cNvPr id="4" name="Picture 3">
            <a:extLst>
              <a:ext uri="{FF2B5EF4-FFF2-40B4-BE49-F238E27FC236}">
                <a16:creationId xmlns:a16="http://schemas.microsoft.com/office/drawing/2014/main" id="{24947BD0-87ED-53BC-3A97-9F6F439E014D}"/>
              </a:ext>
            </a:extLst>
          </p:cNvPr>
          <p:cNvPicPr>
            <a:picLocks noChangeAspect="1"/>
          </p:cNvPicPr>
          <p:nvPr/>
        </p:nvPicPr>
        <p:blipFill>
          <a:blip r:embed="rId3"/>
          <a:stretch>
            <a:fillRect/>
          </a:stretch>
        </p:blipFill>
        <p:spPr>
          <a:xfrm>
            <a:off x="7897347" y="44450"/>
            <a:ext cx="1258228" cy="304761"/>
          </a:xfrm>
          <a:prstGeom prst="rect">
            <a:avLst/>
          </a:prstGeom>
        </p:spPr>
      </p:pic>
      <p:graphicFrame>
        <p:nvGraphicFramePr>
          <p:cNvPr id="6" name="Table 2">
            <a:extLst>
              <a:ext uri="{FF2B5EF4-FFF2-40B4-BE49-F238E27FC236}">
                <a16:creationId xmlns:a16="http://schemas.microsoft.com/office/drawing/2014/main" id="{49F295F9-CACE-F26F-3D3B-778D5BE4D04C}"/>
              </a:ext>
            </a:extLst>
          </p:cNvPr>
          <p:cNvGraphicFramePr>
            <a:graphicFrameLocks noGrp="1"/>
          </p:cNvGraphicFramePr>
          <p:nvPr>
            <p:extLst>
              <p:ext uri="{D42A27DB-BD31-4B8C-83A1-F6EECF244321}">
                <p14:modId xmlns:p14="http://schemas.microsoft.com/office/powerpoint/2010/main" val="1903136185"/>
              </p:ext>
            </p:extLst>
          </p:nvPr>
        </p:nvGraphicFramePr>
        <p:xfrm>
          <a:off x="152400" y="1656889"/>
          <a:ext cx="8869017" cy="3242697"/>
        </p:xfrm>
        <a:graphic>
          <a:graphicData uri="http://schemas.openxmlformats.org/drawingml/2006/table">
            <a:tbl>
              <a:tblPr firstRow="1" bandRow="1">
                <a:tableStyleId>{5C22544A-7EE6-4342-B048-85BDC9FD1C3A}</a:tableStyleId>
              </a:tblPr>
              <a:tblGrid>
                <a:gridCol w="1263298">
                  <a:extLst>
                    <a:ext uri="{9D8B030D-6E8A-4147-A177-3AD203B41FA5}">
                      <a16:colId xmlns:a16="http://schemas.microsoft.com/office/drawing/2014/main" val="1912124402"/>
                    </a:ext>
                  </a:extLst>
                </a:gridCol>
                <a:gridCol w="4814673">
                  <a:extLst>
                    <a:ext uri="{9D8B030D-6E8A-4147-A177-3AD203B41FA5}">
                      <a16:colId xmlns:a16="http://schemas.microsoft.com/office/drawing/2014/main" val="1347928285"/>
                    </a:ext>
                  </a:extLst>
                </a:gridCol>
                <a:gridCol w="2791046">
                  <a:extLst>
                    <a:ext uri="{9D8B030D-6E8A-4147-A177-3AD203B41FA5}">
                      <a16:colId xmlns:a16="http://schemas.microsoft.com/office/drawing/2014/main" val="1870702829"/>
                    </a:ext>
                  </a:extLst>
                </a:gridCol>
              </a:tblGrid>
              <a:tr h="979539">
                <a:tc>
                  <a:txBody>
                    <a:bodyPr/>
                    <a:lstStyle/>
                    <a:p>
                      <a:r>
                        <a:rPr lang="en-US" sz="1200" dirty="0"/>
                        <a:t>HCD-IT #14</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This issue is a simple issue where the sections where the SFRs FIA_AFL.1 and FCS_CKM.1/AKG reside are different between the HCD cPP and the HCD SD</a:t>
                      </a:r>
                    </a:p>
                    <a:p>
                      <a:endParaRPr lang="en-US" sz="1200" dirty="0"/>
                    </a:p>
                  </a:txBody>
                  <a:tcPr marL="68598" marR="68598" marT="34299" marB="34299"/>
                </a:tc>
                <a:tc>
                  <a:txBody>
                    <a:bodyPr/>
                    <a:lstStyle/>
                    <a:p>
                      <a:r>
                        <a:rPr lang="en-US" sz="1200" dirty="0"/>
                        <a:t>Issue has been assigned to a HIT member to resolve</a:t>
                      </a:r>
                    </a:p>
                  </a:txBody>
                  <a:tcPr marL="68598" marR="68598" marT="34299" marB="34299"/>
                </a:tc>
                <a:extLst>
                  <a:ext uri="{0D108BD9-81ED-4DB2-BD59-A6C34878D82A}">
                    <a16:rowId xmlns:a16="http://schemas.microsoft.com/office/drawing/2014/main" val="1455565853"/>
                  </a:ext>
                </a:extLst>
              </a:tr>
              <a:tr h="979539">
                <a:tc>
                  <a:txBody>
                    <a:bodyPr/>
                    <a:lstStyle/>
                    <a:p>
                      <a:r>
                        <a:rPr lang="en-US" sz="1200" dirty="0"/>
                        <a:t>HCD-IT #25</a:t>
                      </a:r>
                    </a:p>
                  </a:txBody>
                  <a:tcPr marL="68598" marR="68598" marT="34299" marB="34299"/>
                </a:tc>
                <a:tc>
                  <a:txBody>
                    <a:bodyPr/>
                    <a:lstStyle/>
                    <a:p>
                      <a:r>
                        <a:rPr lang="en-US" sz="1200" b="0" i="0" kern="1200" dirty="0">
                          <a:solidFill>
                            <a:schemeClr val="dk1"/>
                          </a:solidFill>
                          <a:effectLst/>
                          <a:latin typeface="+mn-lt"/>
                          <a:ea typeface="+mn-ea"/>
                          <a:cs typeface="+mn-cs"/>
                        </a:rPr>
                        <a:t>This issue is that SFR FPT_SBT_EXT.1 in the HCD cPP states that Root of Trust is implemented in immutable code or a HW-based write-protection mechanism but provides no further description or additional detail on the definition for the Root of Trust in terms of its protection.</a:t>
                      </a:r>
                    </a:p>
                    <a:p>
                      <a:r>
                        <a:rPr lang="en-US" sz="1200" b="0" i="0" kern="1200" dirty="0">
                          <a:solidFill>
                            <a:schemeClr val="dk1"/>
                          </a:solidFill>
                          <a:effectLst/>
                          <a:latin typeface="+mn-lt"/>
                          <a:ea typeface="+mn-ea"/>
                          <a:cs typeface="+mn-cs"/>
                        </a:rPr>
                        <a:t>The HCD SD includes a requirement that the TSS shall describe how the Root of Trust is immutable. However, HCD cPP is not clear on how the immutable code or HW-based write-protection is defined. The SD does not provide clear guidance on the level of assurance the evaluator shall take into consideration to confirm a compliant Root of Trust protection mechanism.</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Issue is awaiting a priority assignment.</a:t>
                      </a:r>
                    </a:p>
                  </a:txBody>
                  <a:tcPr marL="68598" marR="68598" marT="34299" marB="34299"/>
                </a:tc>
                <a:extLst>
                  <a:ext uri="{0D108BD9-81ED-4DB2-BD59-A6C34878D82A}">
                    <a16:rowId xmlns:a16="http://schemas.microsoft.com/office/drawing/2014/main" val="3421897558"/>
                  </a:ext>
                </a:extLst>
              </a:tr>
            </a:tbl>
          </a:graphicData>
        </a:graphic>
      </p:graphicFrame>
      <p:sp>
        <p:nvSpPr>
          <p:cNvPr id="7" name="Title 1">
            <a:extLst>
              <a:ext uri="{FF2B5EF4-FFF2-40B4-BE49-F238E27FC236}">
                <a16:creationId xmlns:a16="http://schemas.microsoft.com/office/drawing/2014/main" id="{BB2ABBD8-9B4D-C10A-9899-2C7E1F5EE225}"/>
              </a:ext>
            </a:extLst>
          </p:cNvPr>
          <p:cNvSpPr txBox="1">
            <a:spLocks/>
          </p:cNvSpPr>
          <p:nvPr/>
        </p:nvSpPr>
        <p:spPr bwMode="auto">
          <a:xfrm>
            <a:off x="35689" y="622050"/>
            <a:ext cx="886901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Issues Not Yet Prioritized</a:t>
            </a:r>
            <a:endParaRPr lang="en-GB" kern="0" dirty="0">
              <a:solidFill>
                <a:schemeClr val="tx1"/>
              </a:solidFill>
            </a:endParaRPr>
          </a:p>
        </p:txBody>
      </p:sp>
    </p:spTree>
    <p:extLst>
      <p:ext uri="{BB962C8B-B14F-4D97-AF65-F5344CB8AC3E}">
        <p14:creationId xmlns:p14="http://schemas.microsoft.com/office/powerpoint/2010/main" val="3786664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5240" y="127000"/>
            <a:ext cx="8039100" cy="1016000"/>
          </a:xfrm>
        </p:spPr>
        <p:txBody>
          <a:bodyPr rIns="132080"/>
          <a:lstStyle/>
          <a:p>
            <a:pPr eaLnBrk="1" hangingPunct="1"/>
            <a:r>
              <a:rPr lang="fr-FR" altLang="en-US" sz="2800" dirty="0"/>
              <a:t>HCD iTC</a:t>
            </a:r>
            <a:br>
              <a:rPr lang="fr-FR" altLang="en-US" sz="2800" dirty="0"/>
            </a:br>
            <a:r>
              <a:rPr lang="fr-FR" altLang="en-US" sz="2800" dirty="0"/>
              <a:t>Post-Version 1.0e Release Plan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74750"/>
            <a:ext cx="9048423" cy="5393459"/>
          </a:xfrm>
        </p:spPr>
        <p:txBody>
          <a:bodyPr rIns="132080"/>
          <a:lstStyle/>
          <a:p>
            <a:pPr marL="0" indent="0" fontAlgn="ctr">
              <a:spcBef>
                <a:spcPts val="0"/>
              </a:spcBef>
              <a:spcAft>
                <a:spcPts val="600"/>
              </a:spcAft>
              <a:buNone/>
            </a:pPr>
            <a:r>
              <a:rPr lang="en-US" sz="1800" dirty="0"/>
              <a:t>Based on current information, as of now the HCD iTC is planning two Post-Version 1.0e Releases: </a:t>
            </a:r>
          </a:p>
          <a:p>
            <a:pPr marL="285750" indent="-285750" fontAlgn="ctr">
              <a:spcBef>
                <a:spcPts val="0"/>
              </a:spcBef>
              <a:spcAft>
                <a:spcPts val="600"/>
              </a:spcAft>
            </a:pPr>
            <a:r>
              <a:rPr lang="en-US" sz="1800" dirty="0"/>
              <a:t>V2.0 – 2026:</a:t>
            </a:r>
          </a:p>
          <a:p>
            <a:pPr marL="635000" lvl="1" fontAlgn="ctr">
              <a:spcBef>
                <a:spcPts val="0"/>
              </a:spcBef>
              <a:spcAft>
                <a:spcPts val="600"/>
              </a:spcAft>
            </a:pPr>
            <a:r>
              <a:rPr lang="en-US" dirty="0"/>
              <a:t>Will contain the results from the CCDB Crypto WG’s SFR Catalog, Syncing with ND cPP/SD 3.0 and CC:2022 Compliant efforts</a:t>
            </a:r>
          </a:p>
          <a:p>
            <a:pPr marL="285750" fontAlgn="ctr">
              <a:spcBef>
                <a:spcPts val="0"/>
              </a:spcBef>
              <a:spcAft>
                <a:spcPts val="600"/>
              </a:spcAft>
            </a:pPr>
            <a:r>
              <a:rPr lang="en-US" sz="1800" dirty="0"/>
              <a:t>V3.0  - 2027 – 2028:</a:t>
            </a:r>
          </a:p>
          <a:p>
            <a:pPr marL="635000" lvl="1" fontAlgn="ctr">
              <a:spcBef>
                <a:spcPts val="0"/>
              </a:spcBef>
              <a:spcAft>
                <a:spcPts val="600"/>
              </a:spcAft>
            </a:pPr>
            <a:r>
              <a:rPr lang="en-US" dirty="0"/>
              <a:t>Will likely contain some CNSA 2.0 components and content from the other priorities</a:t>
            </a:r>
          </a:p>
          <a:p>
            <a:pPr marL="285750" indent="-285750" fontAlgn="ctr">
              <a:spcBef>
                <a:spcPts val="0"/>
              </a:spcBef>
              <a:spcAft>
                <a:spcPts val="600"/>
              </a:spcAft>
            </a:pPr>
            <a:endParaRPr lang="en-US" sz="1800" dirty="0"/>
          </a:p>
          <a:p>
            <a:pPr marL="342900" fontAlgn="ctr">
              <a:spcBef>
                <a:spcPts val="0"/>
              </a:spcBef>
              <a:spcAft>
                <a:spcPts val="600"/>
              </a:spcAft>
              <a:buFont typeface="+mj-lt"/>
              <a:buAutoNum type="arabicPeriod"/>
            </a:pP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p:txBody>
      </p:sp>
    </p:spTree>
    <p:extLst>
      <p:ext uri="{BB962C8B-B14F-4D97-AF65-F5344CB8AC3E}">
        <p14:creationId xmlns:p14="http://schemas.microsoft.com/office/powerpoint/2010/main" val="259749340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dirty="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2024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94" name="Rectangle 85"/>
          <p:cNvSpPr>
            <a:spLocks noGrp="1" noChangeArrowheads="1"/>
          </p:cNvSpPr>
          <p:nvPr>
            <p:ph type="title"/>
          </p:nvPr>
        </p:nvSpPr>
        <p:spPr/>
        <p:txBody>
          <a:bodyPr rIns="132080"/>
          <a:lstStyle/>
          <a:p>
            <a:pPr eaLnBrk="1" hangingPunct="1">
              <a:spcBef>
                <a:spcPts val="600"/>
              </a:spcBef>
            </a:pPr>
            <a:r>
              <a:rPr lang="en-US" altLang="en-US" dirty="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dirty="0">
              <a:solidFill>
                <a:srgbClr val="FFFFFF"/>
              </a:solidFill>
              <a:cs typeface="Arial" charset="0"/>
            </a:endParaRPr>
          </a:p>
        </p:txBody>
      </p:sp>
      <p:graphicFrame>
        <p:nvGraphicFramePr>
          <p:cNvPr id="10" name="Group 5">
            <a:extLst>
              <a:ext uri="{FF2B5EF4-FFF2-40B4-BE49-F238E27FC236}">
                <a16:creationId xmlns:a16="http://schemas.microsoft.com/office/drawing/2014/main" id="{4D33DF09-946A-4D0D-A044-C9C714D9ED4C}"/>
              </a:ext>
            </a:extLst>
          </p:cNvPr>
          <p:cNvGraphicFramePr>
            <a:graphicFrameLocks noGrp="1"/>
          </p:cNvGraphicFramePr>
          <p:nvPr>
            <p:extLst>
              <p:ext uri="{D42A27DB-BD31-4B8C-83A1-F6EECF244321}">
                <p14:modId xmlns:p14="http://schemas.microsoft.com/office/powerpoint/2010/main" val="3196980653"/>
              </p:ext>
            </p:extLst>
          </p:nvPr>
        </p:nvGraphicFramePr>
        <p:xfrm>
          <a:off x="609600" y="2109148"/>
          <a:ext cx="7769225" cy="2713678"/>
        </p:xfrm>
        <a:graphic>
          <a:graphicData uri="http://schemas.openxmlformats.org/drawingml/2006/table">
            <a:tbl>
              <a:tblPr/>
              <a:tblGrid>
                <a:gridCol w="1978025">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10:05 – 10:50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status of HCD iTC, HIT and plans for future HCD cPP/HCD SD releases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49498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10:40 – 11:25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EUCC Implementing Regulation</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11:25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TCG/IETF Liaison 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2" name="TextBox 1">
            <a:extLst>
              <a:ext uri="{FF2B5EF4-FFF2-40B4-BE49-F238E27FC236}">
                <a16:creationId xmlns:a16="http://schemas.microsoft.com/office/drawing/2014/main" id="{2FAFCA83-9A30-A7FF-3364-368F6675B7B8}"/>
              </a:ext>
            </a:extLst>
          </p:cNvPr>
          <p:cNvSpPr txBox="1"/>
          <p:nvPr/>
        </p:nvSpPr>
        <p:spPr>
          <a:xfrm>
            <a:off x="609600" y="1524000"/>
            <a:ext cx="7556500" cy="369332"/>
          </a:xfrm>
          <a:prstGeom prst="rect">
            <a:avLst/>
          </a:prstGeom>
          <a:noFill/>
        </p:spPr>
        <p:txBody>
          <a:bodyPr wrap="square" rtlCol="0">
            <a:spAutoFit/>
          </a:bodyPr>
          <a:lstStyle/>
          <a:p>
            <a:r>
              <a:rPr lang="en-US" sz="1800" dirty="0">
                <a:solidFill>
                  <a:srgbClr val="FF0000"/>
                </a:solidFill>
                <a:latin typeface="+mn-lt"/>
              </a:rPr>
              <a:t>Please Note:  This PWG IDS Meeting is Being Recorded</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cPP/SD Content Post-Version 1.0</a:t>
            </a:r>
            <a:br>
              <a:rPr lang="fr-FR" altLang="en-US" sz="3200" dirty="0"/>
            </a:br>
            <a:r>
              <a:rPr lang="fr-FR" altLang="en-US" sz="3200" dirty="0"/>
              <a:t>Potential Specific V2.0 Content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600" dirty="0"/>
              <a:t>Incorporate SFRs from the CCDB </a:t>
            </a:r>
            <a:r>
              <a:rPr lang="de-DE" sz="1600" dirty="0">
                <a:solidFill>
                  <a:srgbClr val="000000"/>
                </a:solidFill>
                <a:effectLst/>
                <a:ea typeface="Calibri" panose="020F0502020204030204" pitchFamily="34" charset="0"/>
                <a:cs typeface="Calibri" panose="020F0502020204030204" pitchFamily="34" charset="0"/>
              </a:rPr>
              <a:t>Specification of Functional Requirements for Cryptography once it is published and we get a transition plan</a:t>
            </a:r>
          </a:p>
          <a:p>
            <a:pPr fontAlgn="ctr">
              <a:spcBef>
                <a:spcPts val="0"/>
              </a:spcBef>
              <a:spcAft>
                <a:spcPts val="600"/>
              </a:spcAft>
            </a:pPr>
            <a:r>
              <a:rPr lang="en-US" sz="1600" dirty="0"/>
              <a:t>Updates for the relevant changes in CC:2022</a:t>
            </a:r>
          </a:p>
          <a:p>
            <a:pPr fontAlgn="ctr">
              <a:spcBef>
                <a:spcPts val="0"/>
              </a:spcBef>
              <a:spcAft>
                <a:spcPts val="600"/>
              </a:spcAft>
            </a:pPr>
            <a:r>
              <a:rPr lang="en-US" sz="1600" dirty="0"/>
              <a:t>Update for the relevant changes in ND cPP v3.0e</a:t>
            </a:r>
          </a:p>
          <a:p>
            <a:pPr fontAlgn="ctr">
              <a:spcBef>
                <a:spcPts val="0"/>
              </a:spcBef>
              <a:spcAft>
                <a:spcPts val="600"/>
              </a:spcAft>
            </a:pPr>
            <a:r>
              <a:rPr lang="en-US" sz="1600" dirty="0"/>
              <a:t>Inclusion of support for TLS 1.3 and deprecation of TLS 1.1</a:t>
            </a:r>
          </a:p>
          <a:p>
            <a:pPr marL="731520" fontAlgn="ctr">
              <a:spcBef>
                <a:spcPts val="0"/>
              </a:spcBef>
              <a:spcAft>
                <a:spcPts val="600"/>
              </a:spcAft>
            </a:pPr>
            <a:r>
              <a:rPr lang="en-US" sz="1600" dirty="0"/>
              <a:t>Standardizing on ND 3.0 Implementation for now</a:t>
            </a:r>
          </a:p>
          <a:p>
            <a:pPr fontAlgn="ctr">
              <a:spcBef>
                <a:spcPts val="0"/>
              </a:spcBef>
              <a:spcAft>
                <a:spcPts val="600"/>
              </a:spcAft>
            </a:pPr>
            <a:r>
              <a:rPr lang="en-US" sz="1600" dirty="0"/>
              <a:t>Incorporate the NIAP Functional Package for SSH so can claim conformance to it</a:t>
            </a:r>
          </a:p>
          <a:p>
            <a:pPr fontAlgn="ctr">
              <a:spcBef>
                <a:spcPts val="0"/>
              </a:spcBef>
              <a:spcAft>
                <a:spcPts val="600"/>
              </a:spcAft>
            </a:pPr>
            <a:r>
              <a:rPr lang="en-US" sz="1600" dirty="0"/>
              <a:t>Inclusion of AVA_VAN to sync with EUCC</a:t>
            </a:r>
          </a:p>
          <a:p>
            <a:pPr fontAlgn="ctr">
              <a:spcBef>
                <a:spcPts val="0"/>
              </a:spcBef>
              <a:spcAft>
                <a:spcPts val="600"/>
              </a:spcAft>
            </a:pPr>
            <a:r>
              <a:rPr lang="en-US" sz="1600" dirty="0"/>
              <a:t>Priority 1 Issues) to HCD cPP/SD v1.0 </a:t>
            </a:r>
          </a:p>
          <a:p>
            <a:pPr fontAlgn="ctr">
              <a:spcBef>
                <a:spcPts val="0"/>
              </a:spcBef>
              <a:spcAft>
                <a:spcPts val="600"/>
              </a:spcAft>
            </a:pPr>
            <a:r>
              <a:rPr lang="en-US" sz="1600" dirty="0"/>
              <a:t>Changes due to requests from JISEC, ITSCC, NIAP, Canada and possible other Schemes due to on-going certifications against HCD cPP/SD v1.0e</a:t>
            </a:r>
          </a:p>
        </p:txBody>
      </p:sp>
    </p:spTree>
    <p:extLst>
      <p:ext uri="{BB962C8B-B14F-4D97-AF65-F5344CB8AC3E}">
        <p14:creationId xmlns:p14="http://schemas.microsoft.com/office/powerpoint/2010/main" val="51972106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Issues Post-Version 1.0e – 2024 Priorities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74750"/>
            <a:ext cx="9048423" cy="5393459"/>
          </a:xfrm>
        </p:spPr>
        <p:txBody>
          <a:bodyPr rIns="132080"/>
          <a:lstStyle/>
          <a:p>
            <a:pPr marL="0" indent="0" fontAlgn="ctr">
              <a:spcBef>
                <a:spcPts val="0"/>
              </a:spcBef>
              <a:spcAft>
                <a:spcPts val="600"/>
              </a:spcAft>
              <a:buNone/>
            </a:pPr>
            <a:r>
              <a:rPr lang="en-US" sz="1800" dirty="0"/>
              <a:t>The Roadmap for the issues that the HCD iTC will address in 2024, in priority order (#1 on down) are: </a:t>
            </a:r>
          </a:p>
          <a:p>
            <a:pPr marL="342900" fontAlgn="ctr">
              <a:spcBef>
                <a:spcPts val="0"/>
              </a:spcBef>
              <a:spcAft>
                <a:spcPts val="600"/>
              </a:spcAft>
              <a:buFont typeface="+mj-lt"/>
              <a:buAutoNum type="arabicPeriod"/>
            </a:pPr>
            <a:r>
              <a:rPr lang="en-US" sz="1800" dirty="0"/>
              <a:t>CC:2022 Transition Policy – Ensuring the HCD cPP and HCD SD are compliant with CC:2022 by Dec 31, 2025 (CCDB deadline for certifications against prior CC version)</a:t>
            </a:r>
          </a:p>
          <a:p>
            <a:pPr marL="342900" fontAlgn="ctr">
              <a:spcBef>
                <a:spcPts val="0"/>
              </a:spcBef>
              <a:spcAft>
                <a:spcPts val="600"/>
              </a:spcAft>
              <a:buFont typeface="+mj-lt"/>
              <a:buAutoNum type="arabicPeriod"/>
            </a:pPr>
            <a:r>
              <a:rPr lang="en-US" sz="1800" dirty="0"/>
              <a:t>Syncing with Network Device cPP/SD v3.0</a:t>
            </a:r>
          </a:p>
          <a:p>
            <a:pPr marL="342900" fontAlgn="ctr">
              <a:spcBef>
                <a:spcPts val="0"/>
              </a:spcBef>
              <a:spcAft>
                <a:spcPts val="600"/>
              </a:spcAft>
              <a:buFont typeface="+mj-lt"/>
              <a:buAutoNum type="arabicPeriod"/>
            </a:pPr>
            <a:r>
              <a:rPr lang="en-US" sz="1800" dirty="0"/>
              <a:t>Syncing with the output from the CCDB Crypto Working Group – SFR Catalog planned for release by end of 2024</a:t>
            </a:r>
          </a:p>
          <a:p>
            <a:pPr marL="342900" fontAlgn="ctr">
              <a:spcBef>
                <a:spcPts val="0"/>
              </a:spcBef>
              <a:spcAft>
                <a:spcPts val="600"/>
              </a:spcAft>
              <a:buFont typeface="+mj-lt"/>
              <a:buAutoNum type="arabicPeriod"/>
            </a:pPr>
            <a:r>
              <a:rPr lang="en-US" sz="1800" dirty="0"/>
              <a:t>Implementing HIT Technical Decisions</a:t>
            </a:r>
          </a:p>
          <a:p>
            <a:pPr marL="342900" fontAlgn="ctr">
              <a:spcBef>
                <a:spcPts val="0"/>
              </a:spcBef>
              <a:spcAft>
                <a:spcPts val="600"/>
              </a:spcAft>
              <a:buFont typeface="+mj-lt"/>
              <a:buAutoNum type="arabicPeriod"/>
            </a:pPr>
            <a:r>
              <a:rPr lang="en-US" sz="1800" dirty="0"/>
              <a:t>Implementing AVA_VAN requirements to sync with EUCC</a:t>
            </a:r>
          </a:p>
          <a:p>
            <a:pPr marL="342900" fontAlgn="ctr">
              <a:spcBef>
                <a:spcPts val="0"/>
              </a:spcBef>
              <a:spcAft>
                <a:spcPts val="600"/>
              </a:spcAft>
              <a:buFont typeface="+mj-lt"/>
              <a:buAutoNum type="arabicPeriod"/>
            </a:pPr>
            <a:r>
              <a:rPr lang="en-US" sz="1800" dirty="0"/>
              <a:t>NIAP PQC Requirements (CNSA 2.0) – currently on hold by NIAP</a:t>
            </a:r>
          </a:p>
          <a:p>
            <a:pPr marL="342900" fontAlgn="ctr">
              <a:spcBef>
                <a:spcPts val="0"/>
              </a:spcBef>
              <a:spcAft>
                <a:spcPts val="600"/>
              </a:spcAft>
              <a:buFont typeface="+mj-lt"/>
              <a:buAutoNum type="arabicPeriod"/>
            </a:pPr>
            <a:r>
              <a:rPr lang="en-US" sz="1800" dirty="0"/>
              <a:t>Parking Lot Issues</a:t>
            </a:r>
          </a:p>
          <a:p>
            <a:pPr marL="342900" fontAlgn="ctr">
              <a:spcBef>
                <a:spcPts val="0"/>
              </a:spcBef>
              <a:spcAft>
                <a:spcPts val="600"/>
              </a:spcAft>
              <a:buFont typeface="+mj-lt"/>
              <a:buAutoNum type="arabicPeriod"/>
            </a:pPr>
            <a:r>
              <a:rPr lang="en-US" sz="1800" dirty="0"/>
              <a:t>Any New Issues</a:t>
            </a:r>
          </a:p>
          <a:p>
            <a:pPr marL="342900" fontAlgn="ctr">
              <a:spcBef>
                <a:spcPts val="0"/>
              </a:spcBef>
              <a:spcAft>
                <a:spcPts val="600"/>
              </a:spcAft>
              <a:buFont typeface="+mj-lt"/>
              <a:buAutoNum type="arabicPeriod"/>
            </a:pPr>
            <a:endParaRPr lang="en-US" sz="1800" dirty="0"/>
          </a:p>
          <a:p>
            <a:pPr marL="342900" fontAlgn="ctr">
              <a:spcBef>
                <a:spcPts val="0"/>
              </a:spcBef>
              <a:spcAft>
                <a:spcPts val="600"/>
              </a:spcAft>
              <a:buFont typeface="+mj-lt"/>
              <a:buAutoNum type="arabicPeriod"/>
            </a:pP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p:txBody>
      </p:sp>
    </p:spTree>
    <p:extLst>
      <p:ext uri="{BB962C8B-B14F-4D97-AF65-F5344CB8AC3E}">
        <p14:creationId xmlns:p14="http://schemas.microsoft.com/office/powerpoint/2010/main" val="296887017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27000"/>
            <a:ext cx="8166100" cy="1016000"/>
          </a:xfrm>
        </p:spPr>
        <p:txBody>
          <a:bodyPr rIns="132080"/>
          <a:lstStyle/>
          <a:p>
            <a:pPr eaLnBrk="1" hangingPunct="1"/>
            <a:r>
              <a:rPr lang="fr-FR" altLang="en-US" sz="2400" dirty="0"/>
              <a:t>HCD cPP/SD Content Post-Version 1.0</a:t>
            </a:r>
            <a:br>
              <a:rPr lang="fr-FR" altLang="en-US" sz="2400" dirty="0"/>
            </a:br>
            <a:r>
              <a:rPr lang="fr-FR" altLang="en-US" sz="2400" dirty="0"/>
              <a:t>Potential for Inclusion in V3.0 and Later Versions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800" dirty="0"/>
              <a:t>NTP</a:t>
            </a:r>
          </a:p>
          <a:p>
            <a:pPr fontAlgn="ctr">
              <a:spcBef>
                <a:spcPts val="0"/>
              </a:spcBef>
              <a:spcAft>
                <a:spcPts val="600"/>
              </a:spcAft>
            </a:pPr>
            <a:r>
              <a:rPr lang="en-US" sz="1800" dirty="0"/>
              <a:t>Full implementation of CNSA 2.0</a:t>
            </a:r>
          </a:p>
          <a:p>
            <a:pPr fontAlgn="ctr">
              <a:spcBef>
                <a:spcPts val="0"/>
              </a:spcBef>
              <a:spcAft>
                <a:spcPts val="600"/>
              </a:spcAft>
            </a:pPr>
            <a:r>
              <a:rPr lang="en-US" sz="1800" dirty="0"/>
              <a:t>Support for Cloud Printing</a:t>
            </a:r>
          </a:p>
          <a:p>
            <a:pPr fontAlgn="ctr">
              <a:spcBef>
                <a:spcPts val="0"/>
              </a:spcBef>
              <a:spcAft>
                <a:spcPts val="600"/>
              </a:spcAft>
            </a:pPr>
            <a:r>
              <a:rPr lang="en-US" sz="1800" dirty="0"/>
              <a:t>Incorporate NIAP Functional Package for X.509 when it becomes available</a:t>
            </a:r>
          </a:p>
          <a:p>
            <a:pPr fontAlgn="ctr">
              <a:spcBef>
                <a:spcPts val="0"/>
              </a:spcBef>
              <a:spcAft>
                <a:spcPts val="600"/>
              </a:spcAft>
            </a:pPr>
            <a:r>
              <a:rPr lang="en-US" sz="1800" dirty="0"/>
              <a:t>Support for post quantum and other new crypto algorithms</a:t>
            </a:r>
          </a:p>
          <a:p>
            <a:pPr fontAlgn="ctr">
              <a:spcBef>
                <a:spcPts val="0"/>
              </a:spcBef>
              <a:spcAft>
                <a:spcPts val="600"/>
              </a:spcAft>
            </a:pPr>
            <a:r>
              <a:rPr lang="en-US" sz="1800" dirty="0"/>
              <a:t>Any other new NIAP Packages</a:t>
            </a:r>
          </a:p>
          <a:p>
            <a:pPr fontAlgn="ctr">
              <a:spcBef>
                <a:spcPts val="0"/>
              </a:spcBef>
              <a:spcAft>
                <a:spcPts val="600"/>
              </a:spcAft>
            </a:pPr>
            <a:r>
              <a:rPr lang="en-US" sz="1800" dirty="0"/>
              <a:t>Updates due to changes from other ISO, FIPS or NIST Standards/Guidelines, and NIAP TDs</a:t>
            </a:r>
          </a:p>
          <a:p>
            <a:pPr fontAlgn="ctr">
              <a:spcBef>
                <a:spcPts val="0"/>
              </a:spcBef>
              <a:spcAft>
                <a:spcPts val="600"/>
              </a:spcAft>
            </a:pPr>
            <a:r>
              <a:rPr lang="en-US" sz="1800" dirty="0"/>
              <a:t>Updates to Address 3D printing and the Digital Thread to Additive Manufacturing</a:t>
            </a:r>
          </a:p>
          <a:p>
            <a:pPr fontAlgn="ctr">
              <a:spcBef>
                <a:spcPts val="0"/>
              </a:spcBef>
              <a:spcAft>
                <a:spcPts val="600"/>
              </a:spcAft>
            </a:pPr>
            <a:r>
              <a:rPr lang="en-US" sz="1800" dirty="0"/>
              <a:t>Support for Artificial Intelligence</a:t>
            </a:r>
          </a:p>
          <a:p>
            <a:pPr fontAlgn="ctr">
              <a:spcBef>
                <a:spcPts val="0"/>
              </a:spcBef>
              <a:spcAft>
                <a:spcPts val="600"/>
              </a:spcAft>
            </a:pPr>
            <a:r>
              <a:rPr lang="en-US" sz="1800" dirty="0"/>
              <a:t>Support for Wi-Fi</a:t>
            </a:r>
          </a:p>
          <a:p>
            <a:pPr fontAlgn="ctr">
              <a:spcBef>
                <a:spcPts val="0"/>
              </a:spcBef>
              <a:spcAft>
                <a:spcPts val="600"/>
              </a:spcAft>
            </a:pPr>
            <a:r>
              <a:rPr lang="en-US" sz="1800" dirty="0"/>
              <a:t>Any new CCDB Crypto WG or CCUF Crypto WG Packages or Specifications</a:t>
            </a:r>
          </a:p>
        </p:txBody>
      </p:sp>
    </p:spTree>
    <p:extLst>
      <p:ext uri="{BB962C8B-B14F-4D97-AF65-F5344CB8AC3E}">
        <p14:creationId xmlns:p14="http://schemas.microsoft.com/office/powerpoint/2010/main" val="165241269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27000"/>
            <a:ext cx="8166100" cy="1016000"/>
          </a:xfrm>
        </p:spPr>
        <p:txBody>
          <a:bodyPr rIns="132080"/>
          <a:lstStyle/>
          <a:p>
            <a:pPr eaLnBrk="1" hangingPunct="1"/>
            <a:r>
              <a:rPr lang="fr-FR" altLang="en-US" sz="2400" dirty="0"/>
              <a:t>HCD cPP/SD Content Post-Version 1.0</a:t>
            </a:r>
            <a:br>
              <a:rPr lang="fr-FR" altLang="en-US" sz="2400" dirty="0"/>
            </a:br>
            <a:r>
              <a:rPr lang="fr-FR" altLang="en-US" sz="2400" dirty="0"/>
              <a:t>Potential for Inclusion in V3.0 and Later Versions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2000" dirty="0"/>
              <a:t>Support for Security Information and Event Monitoring (SIEM) and related systems</a:t>
            </a:r>
          </a:p>
          <a:p>
            <a:pPr fontAlgn="ctr">
              <a:spcBef>
                <a:spcPts val="0"/>
              </a:spcBef>
              <a:spcAft>
                <a:spcPts val="600"/>
              </a:spcAft>
            </a:pPr>
            <a:r>
              <a:rPr lang="en-US" sz="2000" dirty="0"/>
              <a:t>Support for SNMPv3</a:t>
            </a:r>
          </a:p>
          <a:p>
            <a:pPr fontAlgn="ctr">
              <a:spcBef>
                <a:spcPts val="0"/>
              </a:spcBef>
              <a:spcAft>
                <a:spcPts val="600"/>
              </a:spcAft>
            </a:pPr>
            <a:r>
              <a:rPr lang="en-US" sz="2000" dirty="0"/>
              <a:t>Support for NFC</a:t>
            </a:r>
          </a:p>
          <a:p>
            <a:pPr fontAlgn="ctr">
              <a:spcBef>
                <a:spcPts val="0"/>
              </a:spcBef>
              <a:spcAft>
                <a:spcPts val="600"/>
              </a:spcAft>
            </a:pPr>
            <a:r>
              <a:rPr lang="en-US" sz="2000" dirty="0"/>
              <a:t>Updates based on new technologies, customer requests or government mandates</a:t>
            </a:r>
          </a:p>
          <a:p>
            <a:pPr fontAlgn="ctr">
              <a:spcBef>
                <a:spcPts val="0"/>
              </a:spcBef>
              <a:spcAft>
                <a:spcPts val="600"/>
              </a:spcAft>
            </a:pPr>
            <a:r>
              <a:rPr lang="en-US" sz="2000" dirty="0"/>
              <a:t>Syncing with Other iTCs such as DSC iTC and FDE iTC</a:t>
            </a:r>
          </a:p>
          <a:p>
            <a:pPr fontAlgn="ctr">
              <a:spcBef>
                <a:spcPts val="0"/>
              </a:spcBef>
              <a:spcAft>
                <a:spcPts val="600"/>
              </a:spcAft>
            </a:pPr>
            <a:r>
              <a:rPr lang="en-US" sz="2000" dirty="0"/>
              <a:t>Syncing with newer versions of ND cPP/SD</a:t>
            </a:r>
          </a:p>
        </p:txBody>
      </p:sp>
    </p:spTree>
    <p:extLst>
      <p:ext uri="{BB962C8B-B14F-4D97-AF65-F5344CB8AC3E}">
        <p14:creationId xmlns:p14="http://schemas.microsoft.com/office/powerpoint/2010/main" val="51928802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iTC Status</a:t>
            </a:r>
            <a:br>
              <a:rPr lang="fr-FR" sz="3200" dirty="0"/>
            </a:br>
            <a:r>
              <a:rPr lang="fr-FR" sz="3200" dirty="0"/>
              <a:t>Key Next 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sz="2000" dirty="0"/>
              <a:t>Continue HIT activities for maintaining HCD cPP/SD v1.0e and issue the necessary TDs/TRs and Errata to address all documented RfIs</a:t>
            </a:r>
          </a:p>
          <a:p>
            <a:pPr marL="511175" lvl="1" indent="-344488">
              <a:spcAft>
                <a:spcPts val="600"/>
              </a:spcAft>
            </a:pPr>
            <a:r>
              <a:rPr lang="en-US" sz="2000" dirty="0"/>
              <a:t>Complete HCD cPP/SD v1.0e certification by Canadian Scheme</a:t>
            </a:r>
          </a:p>
          <a:p>
            <a:pPr marL="511175" lvl="1" indent="-344488">
              <a:spcAft>
                <a:spcPts val="600"/>
              </a:spcAft>
            </a:pPr>
            <a:r>
              <a:rPr lang="en-US" sz="2000" dirty="0"/>
              <a:t>Fully engage the HCD iTC to work on HCD cPP v2.0 and HCD SD v2.0</a:t>
            </a:r>
          </a:p>
          <a:p>
            <a:pPr marL="511175" lvl="1" indent="-344488">
              <a:spcAft>
                <a:spcPts val="600"/>
              </a:spcAft>
            </a:pPr>
            <a:r>
              <a:rPr lang="en-US" sz="2000" dirty="0"/>
              <a:t>Start planning for HCD cPP/SD v3.0 and beyond</a:t>
            </a:r>
          </a:p>
        </p:txBody>
      </p:sp>
    </p:spTree>
    <p:extLst>
      <p:ext uri="{BB962C8B-B14F-4D97-AF65-F5344CB8AC3E}">
        <p14:creationId xmlns:p14="http://schemas.microsoft.com/office/powerpoint/2010/main" val="388986377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400" dirty="0"/>
              <a:t>HCD iTC Status</a:t>
            </a:r>
            <a:br>
              <a:rPr lang="fr-FR" sz="2400" dirty="0"/>
            </a:br>
            <a:r>
              <a:rPr lang="fr-FR" sz="2400" dirty="0"/>
              <a:t>One Last Set of Lessons Learned from 19 Years of Developing PPs and cPPs (My Take)</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359400"/>
          </a:xfrm>
        </p:spPr>
        <p:txBody>
          <a:bodyPr rIns="132080"/>
          <a:lstStyle/>
          <a:p>
            <a:pPr marL="509587" lvl="1" indent="-342900">
              <a:spcAft>
                <a:spcPts val="600"/>
              </a:spcAft>
            </a:pPr>
            <a:endParaRPr lang="en-US" sz="2000" dirty="0"/>
          </a:p>
          <a:p>
            <a:pPr marL="509587" lvl="1" indent="-342900">
              <a:spcAft>
                <a:spcPts val="600"/>
              </a:spcAft>
            </a:pPr>
            <a:endParaRPr lang="en-US" sz="2000" dirty="0"/>
          </a:p>
        </p:txBody>
      </p:sp>
    </p:spTree>
    <p:extLst>
      <p:ext uri="{BB962C8B-B14F-4D97-AF65-F5344CB8AC3E}">
        <p14:creationId xmlns:p14="http://schemas.microsoft.com/office/powerpoint/2010/main" val="14364441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26</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26</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27100" y="2989634"/>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b="1" i="0" dirty="0">
                <a:solidFill>
                  <a:srgbClr val="000000"/>
                </a:solidFill>
                <a:effectLst/>
              </a:rPr>
              <a:t>EUCC Implementing Regulation</a:t>
            </a: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380151234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2" name="Shape 83">
            <a:extLst>
              <a:ext uri="{FF2B5EF4-FFF2-40B4-BE49-F238E27FC236}">
                <a16:creationId xmlns:a16="http://schemas.microsoft.com/office/drawing/2014/main" id="{DAE193A4-9E09-4E51-9677-B5ED5C48DAE9}"/>
              </a:ext>
            </a:extLst>
          </p:cNvPr>
          <p:cNvSpPr txBox="1">
            <a:spLocks/>
          </p:cNvSpPr>
          <p:nvPr/>
        </p:nvSpPr>
        <p:spPr>
          <a:xfrm>
            <a:off x="270769" y="1200134"/>
            <a:ext cx="8624656" cy="533921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47500" lnSpcReduction="2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lnSpc>
                <a:spcPct val="120000"/>
              </a:lnSpc>
              <a:spcBef>
                <a:spcPts val="0"/>
              </a:spcBef>
              <a:spcAft>
                <a:spcPts val="600"/>
              </a:spcAft>
              <a:buFontTx/>
              <a:buNone/>
            </a:pPr>
            <a:r>
              <a:rPr lang="en-US" sz="3800" dirty="0"/>
              <a:t>Replaces candidate Version: v1.1.1 dated May 2021</a:t>
            </a:r>
          </a:p>
          <a:p>
            <a:pPr marL="40640" indent="0" hangingPunct="1">
              <a:lnSpc>
                <a:spcPct val="120000"/>
              </a:lnSpc>
              <a:spcBef>
                <a:spcPts val="0"/>
              </a:spcBef>
              <a:spcAft>
                <a:spcPts val="600"/>
              </a:spcAft>
              <a:buFontTx/>
              <a:buNone/>
            </a:pPr>
            <a:r>
              <a:rPr lang="en-US" sz="3800" b="1" dirty="0"/>
              <a:t>Will go into force 27 Feb 2025</a:t>
            </a:r>
          </a:p>
          <a:p>
            <a:pPr marL="40640" indent="0" hangingPunct="1">
              <a:lnSpc>
                <a:spcPct val="120000"/>
              </a:lnSpc>
              <a:spcBef>
                <a:spcPts val="0"/>
              </a:spcBef>
              <a:spcAft>
                <a:spcPts val="600"/>
              </a:spcAft>
              <a:buFontTx/>
              <a:buNone/>
            </a:pPr>
            <a:r>
              <a:rPr lang="en-US" sz="3800" u="sng" dirty="0"/>
              <a:t>Key Goals</a:t>
            </a:r>
          </a:p>
          <a:p>
            <a:pPr marL="342900" marR="323215" lvl="0" indent="-342900" algn="just" fontAlgn="base">
              <a:lnSpc>
                <a:spcPct val="120000"/>
              </a:lnSpc>
              <a:spcBef>
                <a:spcPts val="0"/>
              </a:spcBef>
              <a:spcAft>
                <a:spcPts val="600"/>
              </a:spcAft>
              <a:buClr>
                <a:srgbClr val="000000"/>
              </a:buClr>
              <a:buSzPts val="950"/>
              <a:buFont typeface="+mj-lt"/>
              <a:buAutoNum type="arabicParenBoth"/>
            </a:pPr>
            <a:r>
              <a:rPr lang="en-US" sz="3400" kern="100" dirty="0">
                <a:ea typeface="Calibri" panose="020F0502020204030204" pitchFamily="34" charset="0"/>
                <a:cs typeface="Calibri" panose="020F0502020204030204" pitchFamily="34" charset="0"/>
              </a:rPr>
              <a:t>S</a:t>
            </a:r>
            <a:r>
              <a:rPr lang="en-US" sz="34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pecifies the roles, rules and obligations, as well as the structure of the European Common Criteria- based cybersecurity certification scheme (EUCC) in accordance with the European cybersecurity certification framework set out in Regulation (EU) 2019/881</a:t>
            </a:r>
          </a:p>
          <a:p>
            <a:pPr marL="342900" marR="323215" lvl="0" indent="-342900" algn="just" fontAlgn="base">
              <a:lnSpc>
                <a:spcPct val="120000"/>
              </a:lnSpc>
              <a:spcBef>
                <a:spcPts val="0"/>
              </a:spcBef>
              <a:spcAft>
                <a:spcPts val="600"/>
              </a:spcAft>
              <a:buClr>
                <a:srgbClr val="000000"/>
              </a:buClr>
              <a:buSzPts val="950"/>
              <a:buFont typeface="+mj-lt"/>
              <a:buAutoNum type="arabicParenBoth"/>
            </a:pPr>
            <a:r>
              <a:rPr lang="en-US" sz="34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scheme should be based on established international standards such as the Common Criteria. The Common Criteria is accompanied by the Common Evaluation Methodology.</a:t>
            </a:r>
          </a:p>
          <a:p>
            <a:pPr>
              <a:lnSpc>
                <a:spcPct val="120000"/>
              </a:lnSpc>
              <a:spcBef>
                <a:spcPts val="0"/>
              </a:spcBef>
              <a:spcAft>
                <a:spcPts val="600"/>
              </a:spcAft>
            </a:pPr>
            <a:r>
              <a:rPr lang="en-US" sz="3400" dirty="0">
                <a:solidFill>
                  <a:srgbClr val="000000"/>
                </a:solidFill>
                <a:effectLst/>
                <a:ea typeface="Calibri" panose="020F0502020204030204" pitchFamily="34" charset="0"/>
              </a:rPr>
              <a:t>The EUCC uses the Common Criteria’s vulnerability assessment family (AVA_VAN), components 1 to 5. The applicant for an EUCC certificate should provide the documentation related to the intended use of the ICT product and the analysis of the levels of risks associated with such usage in order to enable the conformity assessment body to evaluate the suitability of the assurance level selected. Where the evaluation and certification activities are performed by the same conformity assessment body, the applicant should submit the requested information only once</a:t>
            </a:r>
            <a:endParaRPr lang="en-US" sz="2900" dirty="0"/>
          </a:p>
        </p:txBody>
      </p:sp>
    </p:spTree>
    <p:extLst>
      <p:ext uri="{BB962C8B-B14F-4D97-AF65-F5344CB8AC3E}">
        <p14:creationId xmlns:p14="http://schemas.microsoft.com/office/powerpoint/2010/main" val="193463249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2" name="Shape 83">
            <a:extLst>
              <a:ext uri="{FF2B5EF4-FFF2-40B4-BE49-F238E27FC236}">
                <a16:creationId xmlns:a16="http://schemas.microsoft.com/office/drawing/2014/main" id="{DAE193A4-9E09-4E51-9677-B5ED5C48DAE9}"/>
              </a:ext>
            </a:extLst>
          </p:cNvPr>
          <p:cNvSpPr txBox="1">
            <a:spLocks/>
          </p:cNvSpPr>
          <p:nvPr/>
        </p:nvSpPr>
        <p:spPr>
          <a:xfrm>
            <a:off x="270769" y="1200134"/>
            <a:ext cx="8624656" cy="533921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lnSpc>
                <a:spcPct val="120000"/>
              </a:lnSpc>
              <a:spcBef>
                <a:spcPts val="0"/>
              </a:spcBef>
              <a:spcAft>
                <a:spcPts val="600"/>
              </a:spcAft>
              <a:buFontTx/>
              <a:buNone/>
            </a:pPr>
            <a:r>
              <a:rPr lang="en-US" sz="1800" u="sng" dirty="0"/>
              <a:t>SCOPE</a:t>
            </a:r>
          </a:p>
          <a:p>
            <a:pPr marL="285750" marR="0" indent="-285750">
              <a:spcBef>
                <a:spcPts val="0"/>
              </a:spcBef>
              <a:spcAft>
                <a:spcPts val="600"/>
              </a:spcAft>
            </a:pPr>
            <a:r>
              <a:rPr lang="en-US" sz="1800" kern="100" dirty="0">
                <a:ea typeface="Calibri" panose="020F0502020204030204" pitchFamily="34" charset="0"/>
              </a:rPr>
              <a:t>T</a:t>
            </a:r>
            <a:r>
              <a:rPr lang="en-US" sz="1800" kern="100" dirty="0">
                <a:solidFill>
                  <a:srgbClr val="000000"/>
                </a:solidFill>
                <a:effectLst/>
                <a:ea typeface="Calibri" panose="020F0502020204030204" pitchFamily="34" charset="0"/>
              </a:rPr>
              <a:t>his Regulation sets out the European Common Criteria-based cybersecurity certification scheme (EUCC)</a:t>
            </a:r>
          </a:p>
          <a:p>
            <a:pPr marL="285750" marR="0" indent="-285750">
              <a:spcBef>
                <a:spcPts val="0"/>
              </a:spcBef>
              <a:spcAft>
                <a:spcPts val="600"/>
              </a:spcAft>
            </a:pPr>
            <a:r>
              <a:rPr lang="en-US" sz="1800" kern="100" dirty="0">
                <a:solidFill>
                  <a:srgbClr val="000000"/>
                </a:solidFill>
                <a:effectLst/>
                <a:ea typeface="Calibri" panose="020F0502020204030204" pitchFamily="34" charset="0"/>
              </a:rPr>
              <a:t>This Regulation applies to all information and communication technologies (‘ICT’) products, including their documentation, which are submitted for certification under the EUCC, and to all protection profiles which are submitted for certification as part of the ICT process leading to the certification of ICT products.</a:t>
            </a:r>
            <a:r>
              <a:rPr lang="en-US" sz="1800" dirty="0"/>
              <a:t> </a:t>
            </a:r>
            <a:br>
              <a:rPr lang="en-US" sz="1800" dirty="0"/>
            </a:br>
            <a:endParaRPr lang="en-US" sz="1800" dirty="0"/>
          </a:p>
        </p:txBody>
      </p:sp>
    </p:spTree>
    <p:extLst>
      <p:ext uri="{BB962C8B-B14F-4D97-AF65-F5344CB8AC3E}">
        <p14:creationId xmlns:p14="http://schemas.microsoft.com/office/powerpoint/2010/main" val="99151756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200134"/>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Evaluation Standards EUCC Evaluations Shall Be Based On:</a:t>
            </a:r>
          </a:p>
          <a:p>
            <a:pPr hangingPunct="1">
              <a:spcBef>
                <a:spcPts val="0"/>
              </a:spcBef>
              <a:spcAft>
                <a:spcPts val="600"/>
              </a:spcAft>
            </a:pPr>
            <a:r>
              <a:rPr lang="en-US" sz="2000" b="0" i="0" dirty="0">
                <a:solidFill>
                  <a:srgbClr val="1D1D1B"/>
                </a:solidFill>
                <a:effectLst/>
              </a:rPr>
              <a:t>ISO/IEC 15408, Common Criteria for Information Technology Security Evaluation </a:t>
            </a:r>
          </a:p>
          <a:p>
            <a:pPr hangingPunct="1">
              <a:spcBef>
                <a:spcPts val="0"/>
              </a:spcBef>
              <a:spcAft>
                <a:spcPts val="600"/>
              </a:spcAft>
            </a:pPr>
            <a:r>
              <a:rPr lang="en-US" sz="2000" b="0" i="0" dirty="0">
                <a:solidFill>
                  <a:srgbClr val="1D1D1B"/>
                </a:solidFill>
                <a:effectLst/>
              </a:rPr>
              <a:t>ISO/IEC 18045, Common Methodology for Information Technology Security Evaluation</a:t>
            </a:r>
            <a:br>
              <a:rPr lang="en-US" sz="1400" dirty="0"/>
            </a:br>
            <a:br>
              <a:rPr lang="en-US" sz="800" dirty="0"/>
            </a:br>
            <a:br>
              <a:rPr lang="en-US" sz="650" dirty="0"/>
            </a:br>
            <a:br>
              <a:rPr lang="en-US" sz="800" dirty="0"/>
            </a:br>
            <a:r>
              <a:rPr lang="en-US" sz="1200" dirty="0"/>
              <a:t> </a:t>
            </a:r>
            <a:br>
              <a:rPr lang="en-US" sz="1200" dirty="0"/>
            </a:br>
            <a:endParaRPr lang="en-US" sz="1600" dirty="0">
              <a:solidFill>
                <a:srgbClr val="1D1D1B"/>
              </a:solidFill>
            </a:endParaRPr>
          </a:p>
        </p:txBody>
      </p:sp>
    </p:spTree>
    <p:extLst>
      <p:ext uri="{BB962C8B-B14F-4D97-AF65-F5344CB8AC3E}">
        <p14:creationId xmlns:p14="http://schemas.microsoft.com/office/powerpoint/2010/main" val="143029833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Antitrust, IP and Patent policies”.  </a:t>
            </a:r>
          </a:p>
          <a:p>
            <a:pPr marL="782638" lvl="2" indent="-342900" eaLnBrk="1" hangingPunct="1"/>
            <a:r>
              <a:rPr lang="en-US" altLang="en-US" sz="2200" dirty="0"/>
              <a:t>Refer to the Antitrust, IP and Patent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200134"/>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Methods  for Certifying ICT Products</a:t>
            </a:r>
          </a:p>
          <a:p>
            <a:pPr marL="285750" marR="0" indent="-285750">
              <a:lnSpc>
                <a:spcPct val="93000"/>
              </a:lnSpc>
              <a:spcBef>
                <a:spcPts val="0"/>
              </a:spcBef>
              <a:spcAft>
                <a:spcPts val="770"/>
              </a:spcAft>
              <a:tabLst>
                <a:tab pos="2099310" algn="ctr"/>
              </a:tabLst>
            </a:pPr>
            <a:r>
              <a:rPr lang="en-US" sz="1800" kern="100" dirty="0">
                <a:solidFill>
                  <a:srgbClr val="000000"/>
                </a:solidFill>
                <a:effectLst/>
                <a:ea typeface="Calibri" panose="020F0502020204030204" pitchFamily="34" charset="0"/>
              </a:rPr>
              <a:t>Certification of an ICT product shall be carried out against its security target:</a:t>
            </a:r>
          </a:p>
          <a:p>
            <a:pPr marL="694944" marR="0" algn="just" fontAlgn="base">
              <a:lnSpc>
                <a:spcPct val="93000"/>
              </a:lnSpc>
              <a:spcBef>
                <a:spcPts val="0"/>
              </a:spcBef>
              <a:spcAft>
                <a:spcPts val="770"/>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as defined by the applicant; or</a:t>
            </a:r>
          </a:p>
          <a:p>
            <a:pPr marL="694944" marR="0" algn="just" fontAlgn="base">
              <a:lnSpc>
                <a:spcPct val="93000"/>
              </a:lnSpc>
              <a:spcBef>
                <a:spcPts val="0"/>
              </a:spcBef>
              <a:spcAft>
                <a:spcPts val="1425"/>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incorporating a certified protection profile as part of the ICT process, where the ICT product falls in the ICT product category covered by that protection profile.</a:t>
            </a:r>
          </a:p>
          <a:p>
            <a:pPr marL="285750" marR="0" indent="-285750" algn="just">
              <a:lnSpc>
                <a:spcPct val="93000"/>
              </a:lnSpc>
              <a:spcBef>
                <a:spcPts val="0"/>
              </a:spcBef>
              <a:spcAft>
                <a:spcPts val="3060"/>
              </a:spcAft>
            </a:pPr>
            <a:r>
              <a:rPr lang="en-US" sz="1800" kern="100" dirty="0">
                <a:solidFill>
                  <a:srgbClr val="000000"/>
                </a:solidFill>
                <a:effectLst/>
                <a:ea typeface="Calibri" panose="020F0502020204030204" pitchFamily="34" charset="0"/>
              </a:rPr>
              <a:t>Protection profiles shall be certified for the sole purpose of the certification of ICT products falling in the specific category of ICT products covered by the protection profile.</a:t>
            </a:r>
          </a:p>
        </p:txBody>
      </p:sp>
    </p:spTree>
    <p:extLst>
      <p:ext uri="{BB962C8B-B14F-4D97-AF65-F5344CB8AC3E}">
        <p14:creationId xmlns:p14="http://schemas.microsoft.com/office/powerpoint/2010/main" val="334923311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200134"/>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Assurance Levels</a:t>
            </a:r>
          </a:p>
          <a:p>
            <a:pPr marL="342900" marR="0" algn="just" fontAlgn="base">
              <a:lnSpc>
                <a:spcPct val="93000"/>
              </a:lnSpc>
              <a:spcBef>
                <a:spcPts val="0"/>
              </a:spcBef>
              <a:spcAft>
                <a:spcPts val="1865"/>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Certification bodies shall issue EUCC certificates at assurance level ‘substantial’ or ‘high’.</a:t>
            </a:r>
          </a:p>
          <a:p>
            <a:pPr marL="342900" marR="0" algn="just" fontAlgn="base">
              <a:lnSpc>
                <a:spcPct val="93000"/>
              </a:lnSpc>
              <a:spcBef>
                <a:spcPts val="0"/>
              </a:spcBef>
              <a:spcAft>
                <a:spcPts val="1870"/>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EUCC certificates at assurance level ‘substantial’ shall correspond to certificates that cover AVA_VAN level 1 or 2.</a:t>
            </a:r>
          </a:p>
          <a:p>
            <a:pPr marL="342900" marR="0" algn="just" fontAlgn="base">
              <a:lnSpc>
                <a:spcPct val="93000"/>
              </a:lnSpc>
              <a:spcBef>
                <a:spcPts val="0"/>
              </a:spcBef>
              <a:spcAft>
                <a:spcPts val="1865"/>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EUCC certificates at assurance level ‘high’ shall correspond to certificates that cover AVA_VAN level 3, 4 or 5.</a:t>
            </a:r>
          </a:p>
          <a:p>
            <a:pPr marL="342900" marR="0" algn="just" fontAlgn="base">
              <a:lnSpc>
                <a:spcPct val="93000"/>
              </a:lnSpc>
              <a:spcBef>
                <a:spcPts val="0"/>
              </a:spcBef>
              <a:spcAft>
                <a:spcPts val="555"/>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assurance level confirmed in a EUCC certificate shall distinguish between the conformant and augmented use of the assurance components as specified in the Common Criteria in accordance with Annex VIII.</a:t>
            </a:r>
          </a:p>
          <a:p>
            <a:r>
              <a:rPr lang="en-US" sz="1800" dirty="0">
                <a:solidFill>
                  <a:srgbClr val="000000"/>
                </a:solidFill>
                <a:effectLst/>
                <a:ea typeface="Calibri" panose="020F0502020204030204" pitchFamily="34" charset="0"/>
              </a:rPr>
              <a:t>Conformity assessment bodies shall apply those assurance components on which the selected AVA_VAN level depends in accordance with the standards referred to in Article 3.</a:t>
            </a:r>
            <a:endParaRPr lang="en-US" sz="1800" dirty="0"/>
          </a:p>
        </p:txBody>
      </p:sp>
    </p:spTree>
    <p:extLst>
      <p:ext uri="{BB962C8B-B14F-4D97-AF65-F5344CB8AC3E}">
        <p14:creationId xmlns:p14="http://schemas.microsoft.com/office/powerpoint/2010/main" val="257383346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CERTIFICATION OF ICT PRODUCTS</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1270" indent="0">
              <a:lnSpc>
                <a:spcPct val="110000"/>
              </a:lnSpc>
              <a:spcBef>
                <a:spcPts val="0"/>
              </a:spcBef>
              <a:spcAft>
                <a:spcPts val="1245"/>
              </a:spcAft>
              <a:buNone/>
            </a:pPr>
            <a:r>
              <a:rPr lang="en-US" sz="1800" b="1" kern="100" dirty="0">
                <a:solidFill>
                  <a:srgbClr val="000000"/>
                </a:solidFill>
                <a:effectLst/>
                <a:ea typeface="Calibri" panose="020F0502020204030204" pitchFamily="34" charset="0"/>
              </a:rPr>
              <a:t>Evaluation criteria and methods for ICT products</a:t>
            </a:r>
          </a:p>
          <a:p>
            <a:pPr marL="0" marR="0" indent="0" algn="l">
              <a:lnSpc>
                <a:spcPct val="93000"/>
              </a:lnSpc>
              <a:spcBef>
                <a:spcPts val="0"/>
              </a:spcBef>
              <a:spcAft>
                <a:spcPts val="770"/>
              </a:spcAft>
              <a:buNone/>
              <a:tabLst>
                <a:tab pos="2912745" algn="ctr"/>
              </a:tabLst>
            </a:pPr>
            <a:r>
              <a:rPr lang="en-US" sz="1600" kern="100" dirty="0">
                <a:solidFill>
                  <a:srgbClr val="000000"/>
                </a:solidFill>
                <a:effectLst/>
                <a:ea typeface="Calibri" panose="020F0502020204030204" pitchFamily="34" charset="0"/>
              </a:rPr>
              <a:t>An ICT product submitted for certification shall, as a minimum, be evaluated in accordance with the following:</a:t>
            </a:r>
          </a:p>
          <a:p>
            <a:pPr marL="285750" marR="0" indent="-285750">
              <a:spcBef>
                <a:spcPts val="0"/>
              </a:spcBef>
              <a:spcAft>
                <a:spcPts val="600"/>
              </a:spcAft>
              <a:tabLst>
                <a:tab pos="2912745" algn="ctr"/>
              </a:tabLst>
            </a:pP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applicable elements of the standards referred to in Article 3 (Evaluation Stan dards)</a:t>
            </a:r>
          </a:p>
          <a:p>
            <a:pPr marL="285750" marR="0" indent="-285750">
              <a:spcBef>
                <a:spcPts val="0"/>
              </a:spcBef>
              <a:spcAft>
                <a:spcPts val="600"/>
              </a:spcAft>
              <a:tabLst>
                <a:tab pos="2912745" algn="ctr"/>
              </a:tabLst>
            </a:pPr>
            <a:r>
              <a:rPr lang="en-US" sz="1600" kern="100" dirty="0">
                <a:ea typeface="Calibri" panose="020F0502020204030204" pitchFamily="34" charset="0"/>
                <a:cs typeface="Calibri" panose="020F0502020204030204" pitchFamily="34" charset="0"/>
              </a:rPr>
              <a:t>T</a:t>
            </a: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security assurance requirements classes for vulnerability assessment and independent functional testing, as set out in the evaluation standards referred to in Article 3 (Evaluation Standards)</a:t>
            </a:r>
          </a:p>
          <a:p>
            <a:pPr marL="285750" marR="0" indent="-285750">
              <a:spcBef>
                <a:spcPts val="0"/>
              </a:spcBef>
              <a:spcAft>
                <a:spcPts val="600"/>
              </a:spcAft>
              <a:tabLst>
                <a:tab pos="2912745" algn="ctr"/>
              </a:tabLst>
            </a:pP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level of risk associated with the intended use of the ICT products concerned and their security functions that support the security objectives</a:t>
            </a:r>
          </a:p>
          <a:p>
            <a:pPr marL="285750" marR="0" indent="-285750">
              <a:spcBef>
                <a:spcPts val="0"/>
              </a:spcBef>
              <a:spcAft>
                <a:spcPts val="600"/>
              </a:spcAft>
              <a:tabLst>
                <a:tab pos="2912745" algn="ctr"/>
              </a:tabLst>
            </a:pPr>
            <a:r>
              <a:rPr lang="en-US" sz="1600" kern="100" dirty="0">
                <a:ea typeface="Calibri" panose="020F0502020204030204" pitchFamily="34" charset="0"/>
                <a:cs typeface="Calibri" panose="020F0502020204030204" pitchFamily="34" charset="0"/>
              </a:rPr>
              <a:t>T</a:t>
            </a: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applicable state-of-the-art documents listed in Annex I; and the applicable certified protection profiles listed in Annex II</a:t>
            </a:r>
          </a:p>
          <a:p>
            <a:pPr marL="285750" marR="0" indent="-285750">
              <a:spcBef>
                <a:spcPts val="0"/>
              </a:spcBef>
              <a:spcAft>
                <a:spcPts val="600"/>
              </a:spcAft>
              <a:tabLst>
                <a:tab pos="2912745" algn="ctr"/>
              </a:tabLst>
            </a:pP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In the case of an ICT product undergoing a composite product evaluation in accordance with the relevant state-of- the-art documents, the ITSEF that carried out the evaluation of the underlying ICT product shall share the relevant information with the ITSEF performing the evaluation of the composite ICT product.</a:t>
            </a:r>
          </a:p>
          <a:p>
            <a:pPr marL="285750" marR="0" indent="-285750">
              <a:spcBef>
                <a:spcPts val="0"/>
              </a:spcBef>
              <a:spcAft>
                <a:spcPts val="600"/>
              </a:spcAft>
              <a:tabLst>
                <a:tab pos="2912745" algn="ctr"/>
              </a:tabLst>
            </a:pPr>
            <a:endPar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210071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CONDITIONS FOR ISSUANCE OF AN EUCC CERTIFICATE</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indent="0" algn="l">
              <a:spcBef>
                <a:spcPts val="0"/>
              </a:spcBef>
              <a:spcAft>
                <a:spcPts val="600"/>
              </a:spcAft>
              <a:buNone/>
              <a:tabLst>
                <a:tab pos="2664460" algn="ctr"/>
              </a:tabLst>
            </a:pPr>
            <a:r>
              <a:rPr lang="en-US" sz="1800" u="sng" kern="100" dirty="0">
                <a:solidFill>
                  <a:srgbClr val="000000"/>
                </a:solidFill>
                <a:effectLst/>
                <a:latin typeface="Calibri" panose="020F0502020204030204" pitchFamily="34" charset="0"/>
                <a:ea typeface="Calibri" panose="020F0502020204030204" pitchFamily="34" charset="0"/>
              </a:rPr>
              <a:t>	</a:t>
            </a:r>
            <a:r>
              <a:rPr lang="en-US" sz="1600" kern="100" dirty="0">
                <a:solidFill>
                  <a:srgbClr val="000000"/>
                </a:solidFill>
                <a:effectLst/>
                <a:ea typeface="Calibri" panose="020F0502020204030204" pitchFamily="34" charset="0"/>
              </a:rPr>
              <a:t>The certification bodies shall issue an EUCC certificate where all of the following conditions are met:</a:t>
            </a:r>
          </a:p>
          <a:p>
            <a:pPr marL="342900" marR="0"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T</a:t>
            </a: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category of ICT product falls within the scope of the accreditation, and where applicable of the authorisation, of the certification body and the ITSEF involved in the certification;</a:t>
            </a:r>
          </a:p>
          <a:p>
            <a:pPr marL="342900" marR="0"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T</a:t>
            </a: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applicant for certification has signed a statement undertaking all commitments listed in paragraph 2;</a:t>
            </a:r>
          </a:p>
          <a:p>
            <a:pPr marL="342900" marR="0"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T</a:t>
            </a: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ITSEF has concluded the evaluation without objection in accordance with the evaluation standards, criteria and methods referred to in Articles 3 and 7;</a:t>
            </a:r>
          </a:p>
          <a:p>
            <a:pPr marL="342900" marR="0"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T</a:t>
            </a: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certification body has concluded the review of the evaluation results without objection;</a:t>
            </a:r>
          </a:p>
          <a:p>
            <a:pPr marL="342900" marR="0"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T</a:t>
            </a:r>
            <a:r>
              <a:rPr lang="en-US" sz="16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certification body has verified that the evaluation technical reports provided by the ITSEF are consistent with the provided evidence and that the evaluation standards, criteria and methods referred to in Articles 3 and 7 have been correctly applied.</a:t>
            </a:r>
          </a:p>
          <a:p>
            <a:pPr marL="0" marR="0" indent="0" algn="l">
              <a:spcBef>
                <a:spcPts val="0"/>
              </a:spcBef>
              <a:spcAft>
                <a:spcPts val="600"/>
              </a:spcAft>
              <a:buNone/>
              <a:tabLst>
                <a:tab pos="2055495" algn="ctr"/>
              </a:tabLst>
            </a:pPr>
            <a:r>
              <a:rPr lang="en-US" sz="1600" kern="100" dirty="0">
                <a:solidFill>
                  <a:srgbClr val="000000"/>
                </a:solidFill>
                <a:effectLst/>
                <a:ea typeface="Calibri" panose="020F0502020204030204" pitchFamily="34" charset="0"/>
              </a:rPr>
              <a:t>	</a:t>
            </a:r>
          </a:p>
        </p:txBody>
      </p:sp>
    </p:spTree>
    <p:extLst>
      <p:ext uri="{BB962C8B-B14F-4D97-AF65-F5344CB8AC3E}">
        <p14:creationId xmlns:p14="http://schemas.microsoft.com/office/powerpoint/2010/main" val="181105974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PERIOD OF VALIDITY FOR A EUCC CERTIFICATE</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42900" marR="0" algn="just" fontAlgn="base">
              <a:spcBef>
                <a:spcPts val="0"/>
              </a:spcBef>
              <a:spcAft>
                <a:spcPts val="600"/>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certification body shall set a period of validity for each EUCC certificate issued taking into account the characteristics of the certified ICT product.</a:t>
            </a:r>
          </a:p>
          <a:p>
            <a:pPr marL="342900" marR="0" algn="just" fontAlgn="base">
              <a:spcBef>
                <a:spcPts val="0"/>
              </a:spcBef>
              <a:spcAft>
                <a:spcPts val="600"/>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period of validity of the EUCC certificate shall not exceed 5 years.</a:t>
            </a:r>
          </a:p>
          <a:p>
            <a:pPr marL="342900" marR="0" algn="just" fontAlgn="base">
              <a:spcBef>
                <a:spcPts val="0"/>
              </a:spcBef>
              <a:spcAft>
                <a:spcPts val="600"/>
              </a:spcAft>
              <a:buClr>
                <a:srgbClr val="000000"/>
              </a:buClr>
              <a:buSzPts val="950"/>
            </a:pP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By derogation from paragraph 2 that period may exceed 5 years, subject to the prior approval of the national cybersecurity certification authority. The national cybersecurity certification authority shall notify the European Cybersecurity Certification Group of the granted approval without undue delay.</a:t>
            </a:r>
          </a:p>
        </p:txBody>
      </p:sp>
    </p:spTree>
    <p:extLst>
      <p:ext uri="{BB962C8B-B14F-4D97-AF65-F5344CB8AC3E}">
        <p14:creationId xmlns:p14="http://schemas.microsoft.com/office/powerpoint/2010/main" val="53296181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CERTIFICATION OF PROTECTION PROFILES</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1270" indent="0">
              <a:spcBef>
                <a:spcPts val="0"/>
              </a:spcBef>
              <a:spcAft>
                <a:spcPts val="600"/>
              </a:spcAft>
              <a:buNone/>
            </a:pPr>
            <a:r>
              <a:rPr lang="en-US" sz="1800" b="1" kern="100" dirty="0">
                <a:solidFill>
                  <a:srgbClr val="000000"/>
                </a:solidFill>
                <a:effectLst/>
                <a:ea typeface="Calibri" panose="020F0502020204030204" pitchFamily="34" charset="0"/>
              </a:rPr>
              <a:t>Evaluation criteria and methods for Protection Profiles</a:t>
            </a:r>
          </a:p>
          <a:p>
            <a:pPr marL="0" marR="0" indent="0" algn="l">
              <a:spcBef>
                <a:spcPts val="0"/>
              </a:spcBef>
              <a:spcAft>
                <a:spcPts val="600"/>
              </a:spcAft>
              <a:buNone/>
              <a:tabLst>
                <a:tab pos="2375535" algn="ctr"/>
              </a:tabLst>
            </a:pPr>
            <a:r>
              <a:rPr lang="en-US" sz="1800" kern="100" dirty="0">
                <a:solidFill>
                  <a:srgbClr val="000000"/>
                </a:solidFill>
                <a:effectLst/>
                <a:ea typeface="Calibri" panose="020F0502020204030204" pitchFamily="34" charset="0"/>
              </a:rPr>
              <a:t>A protection profile shall be evaluated, as a minimum, in accordance with the following:</a:t>
            </a:r>
          </a:p>
          <a:p>
            <a:pPr marL="342900" marR="0" algn="just" fontAlgn="base">
              <a:spcBef>
                <a:spcPts val="0"/>
              </a:spcBef>
              <a:spcAft>
                <a:spcPts val="600"/>
              </a:spcAft>
              <a:buClr>
                <a:srgbClr val="000000"/>
              </a:buClr>
              <a:buSzPts val="950"/>
            </a:pPr>
            <a:r>
              <a:rPr lang="en-US" sz="1800" kern="100" dirty="0">
                <a:ea typeface="Calibri" panose="020F0502020204030204" pitchFamily="34" charset="0"/>
                <a:cs typeface="Calibri" panose="020F0502020204030204" pitchFamily="34" charset="0"/>
              </a:rPr>
              <a:t>T</a:t>
            </a: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applicable elements of the standards referred to in Article 3;</a:t>
            </a:r>
          </a:p>
          <a:p>
            <a:pPr marL="342900" marR="0" algn="just" fontAlgn="base">
              <a:spcBef>
                <a:spcPts val="0"/>
              </a:spcBef>
              <a:spcAft>
                <a:spcPts val="600"/>
              </a:spcAft>
              <a:buClr>
                <a:srgbClr val="000000"/>
              </a:buClr>
              <a:buSzPts val="950"/>
            </a:pPr>
            <a:r>
              <a:rPr lang="en-US" sz="1800" kern="100" dirty="0">
                <a:ea typeface="Calibri" panose="020F0502020204030204" pitchFamily="34" charset="0"/>
                <a:cs typeface="Calibri" panose="020F0502020204030204" pitchFamily="34" charset="0"/>
              </a:rPr>
              <a:t>T</a:t>
            </a: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level of risk associated with the intended use of the ICT products concerned pursuant to Article 52 of Regulation (EU) 2019/881 and their security functions that support the security objectives set out in Article 51 of that; and</a:t>
            </a:r>
          </a:p>
          <a:p>
            <a:pPr marL="342900" marR="0" algn="just" fontAlgn="base">
              <a:spcBef>
                <a:spcPts val="0"/>
              </a:spcBef>
              <a:spcAft>
                <a:spcPts val="600"/>
              </a:spcAft>
              <a:buClr>
                <a:srgbClr val="000000"/>
              </a:buClr>
              <a:buSzPts val="950"/>
            </a:pPr>
            <a:r>
              <a:rPr lang="en-US" sz="1800" kern="100" dirty="0">
                <a:ea typeface="Calibri" panose="020F0502020204030204" pitchFamily="34" charset="0"/>
                <a:cs typeface="Calibri" panose="020F0502020204030204" pitchFamily="34" charset="0"/>
              </a:rPr>
              <a:t>T</a:t>
            </a:r>
            <a:r>
              <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applicable state-of-the-art documents listed in Annex I. A protection profile covered by a technical domain shall be certified against the requirements set out in that technical domain.</a:t>
            </a:r>
          </a:p>
        </p:txBody>
      </p:sp>
    </p:spTree>
    <p:extLst>
      <p:ext uri="{BB962C8B-B14F-4D97-AF65-F5344CB8AC3E}">
        <p14:creationId xmlns:p14="http://schemas.microsoft.com/office/powerpoint/2010/main" val="318301437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CONDITIONS FOR ISSUANCE OF AN EUCC CERTIFICATE FOR A PROTECTION PROFILE</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applicant for certification shall provide the certification body and the ITSEF with all the necessary complete and correct information.</a:t>
            </a:r>
          </a:p>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Articles 9 and 10 shall apply mutatis mutandis.</a:t>
            </a:r>
          </a:p>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ITSEF shall evaluate whether a protection profile is complete, consistent, technically sound and effective for the intended use and the security objectives of the ICT product’s category covered by that protection profile.</a:t>
            </a:r>
          </a:p>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 protection profile shall be certified solely by:</a:t>
            </a:r>
          </a:p>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 national cybersecurity certification authority or another public body accredited as certification body; or</a:t>
            </a:r>
          </a:p>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 certification body, upon prior approval by the national cybersecurity certification authority for each individual protection profile.</a:t>
            </a:r>
          </a:p>
          <a:p>
            <a:pPr marL="0" marR="0" indent="0" algn="l">
              <a:spcBef>
                <a:spcPts val="0"/>
              </a:spcBef>
              <a:spcAft>
                <a:spcPts val="600"/>
              </a:spcAft>
              <a:buNone/>
              <a:tabLst>
                <a:tab pos="2664460" algn="ctr"/>
              </a:tabLst>
            </a:pPr>
            <a:endParaRPr lang="en-US" sz="1600" kern="100" dirty="0">
              <a:solidFill>
                <a:srgbClr val="000000"/>
              </a:solidFill>
              <a:effectLst/>
              <a:ea typeface="Calibri" panose="020F0502020204030204" pitchFamily="34" charset="0"/>
            </a:endParaRPr>
          </a:p>
        </p:txBody>
      </p:sp>
    </p:spTree>
    <p:extLst>
      <p:ext uri="{BB962C8B-B14F-4D97-AF65-F5344CB8AC3E}">
        <p14:creationId xmlns:p14="http://schemas.microsoft.com/office/powerpoint/2010/main" val="59571354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PERIOD OF VALIDITY FOR A EUCC CERTIFICATE FOR A PROTECTION PROFILE</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certification body shall set a period of validity for each EUCC certificate.</a:t>
            </a:r>
          </a:p>
          <a:p>
            <a:pPr marL="342900" marR="0" algn="just" fontAlgn="base">
              <a:spcBef>
                <a:spcPts val="0"/>
              </a:spcBef>
              <a:spcAft>
                <a:spcPts val="600"/>
              </a:spcAft>
              <a:buClr>
                <a:srgbClr val="000000"/>
              </a:buClr>
              <a:buSzPts val="950"/>
            </a:pPr>
            <a:r>
              <a:rPr lang="en-US" sz="18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period of validity may be up to the lifetime of the protection profile concerned.</a:t>
            </a:r>
          </a:p>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557882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VULNERABILITY MANAGEMENT</a:t>
            </a:r>
            <a:endParaRPr lang="en-US" sz="2400" b="1" dirty="0"/>
          </a:p>
          <a:p>
            <a:pPr hangingPunct="1"/>
            <a:r>
              <a:rPr lang="en-US" sz="2400" b="1" dirty="0"/>
              <a:t>PROCEDURES</a:t>
            </a:r>
            <a:endParaRPr lang="fi-FI" sz="2400" b="1"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9316533-5E60-844D-A5C4-19188D4CF2B8}"/>
              </a:ext>
            </a:extLst>
          </p:cNvPr>
          <p:cNvSpPr txBox="1"/>
          <p:nvPr/>
        </p:nvSpPr>
        <p:spPr>
          <a:xfrm>
            <a:off x="73891" y="1154095"/>
            <a:ext cx="8706512" cy="544790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holder of an EUCC certificate shall establish and maintain all necessary vulnerability management procedures in accordance with the rules laid down in this Section and, where necessary, supplemented by the procedures set out in EN ISO/IEC 30111</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holder of an EUCC certificate shall maintain and publish appropriate methods for receiving information on vulnerabilities related to their products from external sources, including users, certification bodies and security researchers</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a holder of an EUCC certificate detects or receives information about a potential vulnerability affecting a certified ICT product, it shall record it and carry out a vulnerability impact analysis</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When a potential vulnerability impacts a composite product, the holder of the EUCC certificate shall inform the holder of dependent EUCC certificates about potential vulnerability</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In response to a reasonable request by the certification body that issued the certificate, the holder of an EUCC certificate shall transmit all relevant information about potential vulnerabilities to that certification body</a:t>
            </a:r>
          </a:p>
        </p:txBody>
      </p:sp>
    </p:spTree>
    <p:extLst>
      <p:ext uri="{BB962C8B-B14F-4D97-AF65-F5344CB8AC3E}">
        <p14:creationId xmlns:p14="http://schemas.microsoft.com/office/powerpoint/2010/main" val="288823481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VULNERABILITY MANAGEMENT</a:t>
            </a:r>
            <a:endParaRPr lang="en-US" sz="2400" b="1" dirty="0"/>
          </a:p>
          <a:p>
            <a:pPr hangingPunct="1"/>
            <a:r>
              <a:rPr lang="en-US" sz="2400" b="1" dirty="0"/>
              <a:t>VULNERABILITY IMPACT ANALYSIS</a:t>
            </a:r>
            <a:endParaRPr lang="fi-FI" sz="2400" b="1"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9316533-5E60-844D-A5C4-19188D4CF2B8}"/>
              </a:ext>
            </a:extLst>
          </p:cNvPr>
          <p:cNvSpPr txBox="1"/>
          <p:nvPr/>
        </p:nvSpPr>
        <p:spPr>
          <a:xfrm>
            <a:off x="73891" y="1154095"/>
            <a:ext cx="8706512" cy="35508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Vulnerability impact analysis shall refer to the target of evaluation and the assurance statements contained in the certificate. Vulnerability impact analysis shall be carried out in a timeframe appropriate for the exploitability and criticality of the potential vulnerability of the certified ICT product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applicable, an attack potential calculation shall be performed in accordance with the relevant methodology included in the standards referred to in Article 3 and the relevant state-of-the-art documents listed in Annex I, in order to determine the exploitability of the vulnerability. The AVA_VAN level of the EUCC certificate shall be taken into account</a:t>
            </a:r>
          </a:p>
          <a:p>
            <a:pPr marL="342900" marR="0" lvl="0" indent="-342900" algn="just" fontAlgn="base">
              <a:lnSpc>
                <a:spcPct val="93000"/>
              </a:lnSpc>
              <a:spcBef>
                <a:spcPts val="0"/>
              </a:spcBef>
              <a:spcAft>
                <a:spcPts val="1420"/>
              </a:spcAft>
              <a:buClr>
                <a:srgbClr val="000000"/>
              </a:buClr>
              <a:buSzPts val="950"/>
              <a:buFont typeface="Arial" panose="020B0604020202020204" pitchFamily="34" charset="0"/>
              <a:buChar char="•"/>
            </a:pPr>
            <a:endPar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298325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2224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dirty="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200" b="1" dirty="0"/>
              <a:t>EUCC</a:t>
            </a:r>
          </a:p>
          <a:p>
            <a:pPr hangingPunct="1"/>
            <a:r>
              <a:rPr lang="fi-FI" sz="2200" b="1" dirty="0"/>
              <a:t>VULNERABILITY MANAGEMENT</a:t>
            </a:r>
            <a:endParaRPr lang="en-US" sz="2200" b="1" dirty="0"/>
          </a:p>
          <a:p>
            <a:pPr hangingPunct="1"/>
            <a:r>
              <a:rPr lang="en-US" sz="2200" b="1" dirty="0"/>
              <a:t>VULNERABILITY IMPACT ANALYSIS REPORT</a:t>
            </a:r>
            <a:endParaRPr lang="fi-FI" sz="2200" b="1"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9316533-5E60-844D-A5C4-19188D4CF2B8}"/>
              </a:ext>
            </a:extLst>
          </p:cNvPr>
          <p:cNvSpPr txBox="1"/>
          <p:nvPr/>
        </p:nvSpPr>
        <p:spPr>
          <a:xfrm>
            <a:off x="73891" y="1154095"/>
            <a:ext cx="8706512" cy="24622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the vulnerability impact analysis report determines that the vulnerability is not residual within the meaning of standards referred to in Article 3, and that it can be remedied, Article 36 shall apply</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the vulnerability impact analysis report determines that the vulnerability is not residual and that it cannot be remedied, the EUCC certificate shall be withdrawn in accordance with Article 14</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dirty="0">
                <a:solidFill>
                  <a:srgbClr val="000000"/>
                </a:solidFill>
                <a:effectLst/>
                <a:latin typeface="+mn-lt"/>
                <a:ea typeface="Calibri" panose="020F0502020204030204" pitchFamily="34" charset="0"/>
              </a:rPr>
              <a:t>The holder of the EUCC certificate shall monitor any residual vulnerabilities to ensure that it cannot be exploited in case of the changes in the operational environment</a:t>
            </a:r>
            <a:endPar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479677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200" b="1" dirty="0"/>
              <a:t>EUCC</a:t>
            </a:r>
          </a:p>
          <a:p>
            <a:pPr hangingPunct="1"/>
            <a:r>
              <a:rPr lang="fi-FI" sz="2200" b="1" dirty="0"/>
              <a:t>VULNERABILITY MANAGEMENT</a:t>
            </a:r>
            <a:endParaRPr lang="en-US" sz="2200" b="1" dirty="0"/>
          </a:p>
          <a:p>
            <a:pPr hangingPunct="1"/>
            <a:r>
              <a:rPr lang="en-US" sz="2200" b="1" dirty="0"/>
              <a:t>VULNERABILITY REMEDIATION</a:t>
            </a:r>
            <a:endParaRPr lang="fi-FI" sz="2200" b="1"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9316533-5E60-844D-A5C4-19188D4CF2B8}"/>
              </a:ext>
            </a:extLst>
          </p:cNvPr>
          <p:cNvSpPr txBox="1"/>
          <p:nvPr/>
        </p:nvSpPr>
        <p:spPr>
          <a:xfrm>
            <a:off x="73891" y="1154095"/>
            <a:ext cx="8706512" cy="13805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6350" marR="0" indent="-6350" algn="just">
              <a:lnSpc>
                <a:spcPct val="93000"/>
              </a:lnSpc>
              <a:spcBef>
                <a:spcPts val="0"/>
              </a:spcBef>
              <a:spcAft>
                <a:spcPts val="3185"/>
              </a:spcAft>
            </a:pPr>
            <a:r>
              <a:rPr lang="en-US" sz="1800" kern="100" dirty="0">
                <a:solidFill>
                  <a:srgbClr val="000000"/>
                </a:solidFill>
                <a:effectLst/>
                <a:latin typeface="+mn-lt"/>
                <a:ea typeface="Calibri" panose="020F0502020204030204" pitchFamily="34" charset="0"/>
              </a:rPr>
              <a:t>The holder of an EUCC certificate shall submit a proposal for an appropriate remedial action to the certification body. Certification body shall review the certificate in accordance with Article 13. The scope of the review shall be determined by the proposed remediation of the vulnerability</a:t>
            </a:r>
          </a:p>
        </p:txBody>
      </p:sp>
    </p:spTree>
    <p:extLst>
      <p:ext uri="{BB962C8B-B14F-4D97-AF65-F5344CB8AC3E}">
        <p14:creationId xmlns:p14="http://schemas.microsoft.com/office/powerpoint/2010/main" val="230351196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200" b="1" dirty="0"/>
              <a:t>EUCC</a:t>
            </a:r>
          </a:p>
          <a:p>
            <a:pPr hangingPunct="1"/>
            <a:r>
              <a:rPr lang="fi-FI" sz="2200" b="1" dirty="0"/>
              <a:t>VULNERABILITY MANAGEMENT</a:t>
            </a:r>
            <a:endParaRPr lang="en-US" sz="2200" b="1" dirty="0"/>
          </a:p>
          <a:p>
            <a:pPr hangingPunct="1"/>
            <a:r>
              <a:rPr lang="en-US" sz="2200" b="1" dirty="0"/>
              <a:t>VULNERABILITY DISCLOSURE</a:t>
            </a:r>
            <a:endParaRPr lang="fi-FI" sz="2200" b="1"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9316533-5E60-844D-A5C4-19188D4CF2B8}"/>
              </a:ext>
            </a:extLst>
          </p:cNvPr>
          <p:cNvSpPr txBox="1"/>
          <p:nvPr/>
        </p:nvSpPr>
        <p:spPr>
          <a:xfrm>
            <a:off x="73891" y="1154095"/>
            <a:ext cx="8706512" cy="4832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information provided by the certification body to the national cybersecurity certification authority shall include all elements necessary for the national cybersecurity certification authority to understand the impact of the vulnerability, the changes to be made to the ICT product and, where available, any information from the certification body on the broader implications of the vulnerability for other certified ICT products</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information provided in accordance with paragraph 1 shall not contain details of the means of exploitation of the vulnerability</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national cybersecurity certification authority shall share the relevant information received with other national cybersecurity certification authorities and ENISA.</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Other national cybersecurity certification authorities may decide to further analyse the vulnerability or, after informing the holder of the EUCC certificate, request the relevant certification bodies to assess whether the vulnerability may affect other certified ICT products.</a:t>
            </a:r>
          </a:p>
          <a:p>
            <a:pPr marL="285750" marR="0" indent="-285750" algn="just">
              <a:spcBef>
                <a:spcPts val="0"/>
              </a:spcBef>
              <a:spcAft>
                <a:spcPts val="600"/>
              </a:spcAft>
              <a:buFont typeface="Arial" panose="020B0604020202020204" pitchFamily="34" charset="0"/>
              <a:buChar char="•"/>
            </a:pPr>
            <a:r>
              <a:rPr lang="en-US" kern="100" dirty="0">
                <a:solidFill>
                  <a:srgbClr val="000000"/>
                </a:solidFill>
                <a:effectLst/>
                <a:latin typeface="+mn-lt"/>
                <a:ea typeface="Calibri" panose="020F0502020204030204" pitchFamily="34" charset="0"/>
              </a:rPr>
              <a:t>Upon withdrawal of a certificate, the holder of the EUCC certificate shall disclose and register any publicly known and remediated vulnerability in the ICT product on the European vulnerability database</a:t>
            </a:r>
          </a:p>
        </p:txBody>
      </p:sp>
    </p:spTree>
    <p:extLst>
      <p:ext uri="{BB962C8B-B14F-4D97-AF65-F5344CB8AC3E}">
        <p14:creationId xmlns:p14="http://schemas.microsoft.com/office/powerpoint/2010/main" val="310324864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MUTUAL RECOGNITION AGREEMENTS WITH THIRD COUNTRIES</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Third countries willing to certify their products in accordance with this Regulation, and who wish to have such certification recognised within the Union, shall conclude a mutual recognition agreement with the Union.</a:t>
            </a:r>
          </a:p>
          <a:p>
            <a:pPr marL="0" marR="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The mutual recognition agreement shall cover the applicable assurance levels for certified ICT products and, where applicable, protection profiles.</a:t>
            </a:r>
          </a:p>
          <a:p>
            <a:pPr marL="0" marR="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Mutual recognition agreements referred to in paragraph 1, may only be concluded with third countries that meet the following conditions:</a:t>
            </a:r>
          </a:p>
          <a:p>
            <a:pPr marL="342900" marR="0" algn="just" fontAlgn="base">
              <a:spcBef>
                <a:spcPts val="0"/>
              </a:spcBef>
              <a:spcAft>
                <a:spcPts val="600"/>
              </a:spcAft>
              <a:buClr>
                <a:srgbClr val="000000"/>
              </a:buClr>
              <a:buSzPts val="950"/>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Have an authority that:</a:t>
            </a:r>
          </a:p>
          <a:p>
            <a:pPr marL="742950" marR="0" lvl="1" algn="just" fontAlgn="base">
              <a:spcBef>
                <a:spcPts val="0"/>
              </a:spcBef>
              <a:spcAft>
                <a:spcPts val="600"/>
              </a:spcAft>
              <a:buClr>
                <a:srgbClr val="000000"/>
              </a:buClr>
              <a:buSzPts val="950"/>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Is a public body, independent of the entities it supervises and monitors in terms of organisational and legal structure, financial funding and decision making;</a:t>
            </a:r>
          </a:p>
          <a:p>
            <a:pPr marL="742950" marR="0" lvl="1"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H</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as appropriate monitoring and supervising powers to carry out investigations and is empowered to take appropriate corrective measures to ensure compliance;</a:t>
            </a:r>
          </a:p>
          <a:p>
            <a:pPr marL="742950" marR="0" lvl="1"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H</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as an effective, proportionate and dissuasive penalty system to ensure compliance;</a:t>
            </a:r>
          </a:p>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3647823"/>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MUTUAL RECOGNITION AGREEMENTS WITH THIRD COUNTRIES</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Mutual recognition agreements referred to in paragraph 1, may only be concluded with third countries that meet the following conditions:</a:t>
            </a:r>
          </a:p>
          <a:p>
            <a:pPr marL="342900" marR="0" algn="just" fontAlgn="base">
              <a:spcBef>
                <a:spcPts val="0"/>
              </a:spcBef>
              <a:spcAft>
                <a:spcPts val="600"/>
              </a:spcAft>
              <a:buClr>
                <a:srgbClr val="000000"/>
              </a:buClr>
              <a:buSzPts val="950"/>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Have an authority that:</a:t>
            </a:r>
          </a:p>
          <a:p>
            <a:pPr marL="742950" marR="0" lvl="1"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A</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grees to collaborate with the European Cybersecurity Certification Group and ENISA to exchange best practice and relevant developments in the field of cybersecurity certification and to work towards a uniform interpretation of the currently applicable evaluation criteria and methods, amongst others, by applying harmonised documentation that is equivalent to the state-of-the-art documents listed in Annex I</a:t>
            </a:r>
          </a:p>
          <a:p>
            <a:pPr marL="742950" marR="0" lvl="1"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H</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ave an independent accreditation body performing accreditations using equivalent standards to those referred to in Regulation (EC) No 765/2008;</a:t>
            </a:r>
          </a:p>
          <a:p>
            <a:pPr marL="742950" marR="0" lvl="1"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C</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ommit that the evaluation and certification processes and procedures will be carried out in a duly professional manner, taking into account compliance with the international standards referred to in this Regulation, in particular in </a:t>
            </a:r>
            <a:r>
              <a:rPr lang="en-US" sz="1600" kern="100" dirty="0">
                <a:solidFill>
                  <a:srgbClr val="000000"/>
                </a:solidFill>
                <a:effectLst/>
                <a:ea typeface="Calibri" panose="020F0502020204030204" pitchFamily="34" charset="0"/>
              </a:rPr>
              <a:t>Article 3;</a:t>
            </a:r>
          </a:p>
          <a:p>
            <a:pPr marL="742950" marR="0" lvl="1" algn="just" fontAlgn="base">
              <a:spcBef>
                <a:spcPts val="0"/>
              </a:spcBef>
              <a:spcAft>
                <a:spcPts val="600"/>
              </a:spcAft>
              <a:buClr>
                <a:srgbClr val="000000"/>
              </a:buClr>
              <a:buSzPts val="950"/>
            </a:pPr>
            <a:r>
              <a:rPr lang="en-US" sz="1600" u="none" strike="noStrike" kern="100" dirty="0">
                <a:uFill>
                  <a:solidFill>
                    <a:srgbClr val="000000"/>
                  </a:solidFill>
                </a:uFill>
                <a:ea typeface="Calibri" panose="020F0502020204030204" pitchFamily="34" charset="0"/>
                <a:cs typeface="Calibri" panose="020F0502020204030204" pitchFamily="34" charset="0"/>
              </a:rPr>
              <a:t>H</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ave the capacity to report previously undetected vulnerabilities and an established, adequate vulnerability management and disclosure procedure in place;</a:t>
            </a:r>
          </a:p>
        </p:txBody>
      </p:sp>
    </p:spTree>
    <p:extLst>
      <p:ext uri="{BB962C8B-B14F-4D97-AF65-F5344CB8AC3E}">
        <p14:creationId xmlns:p14="http://schemas.microsoft.com/office/powerpoint/2010/main" val="207233759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MUTUAL RECOGNITION AGREEMENTS WITH THIRD COUNTRIES</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73891" y="1100118"/>
            <a:ext cx="8821534"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Mutual recognition agreements referred to in paragraph 1, may only be concluded with third countries that meet the following conditions:</a:t>
            </a:r>
          </a:p>
          <a:p>
            <a:pPr marL="342900" marR="0" algn="just" fontAlgn="base">
              <a:spcBef>
                <a:spcPts val="0"/>
              </a:spcBef>
              <a:spcAft>
                <a:spcPts val="600"/>
              </a:spcAft>
              <a:buClr>
                <a:srgbClr val="000000"/>
              </a:buClr>
              <a:buSzPts val="950"/>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Have an authority that:</a:t>
            </a:r>
          </a:p>
          <a:p>
            <a:pPr marL="742950" marR="0" lvl="1"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H</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ave established procedures that enable it to effectively lodge and handle complaints and provide effective legal remedy for the complainant;</a:t>
            </a:r>
          </a:p>
          <a:p>
            <a:pPr marL="742950" marR="0" lvl="1"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E</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stablishing a mechanism for cooperation with other Union and Member States’ bodies relevant to the cybersecurity certification under this Regulation</a:t>
            </a:r>
          </a:p>
          <a:p>
            <a:pPr marL="0" marR="0" indent="0" algn="just">
              <a:spcBef>
                <a:spcPts val="0"/>
              </a:spcBef>
              <a:spcAft>
                <a:spcPts val="600"/>
              </a:spcAft>
              <a:buNone/>
            </a:pPr>
            <a:r>
              <a:rPr lang="en-US" sz="1600" kern="100" dirty="0">
                <a:solidFill>
                  <a:srgbClr val="000000"/>
                </a:solidFill>
                <a:effectLst/>
                <a:ea typeface="Calibri" panose="020F0502020204030204" pitchFamily="34" charset="0"/>
              </a:rPr>
              <a:t>In addition to the conditions set out in paragraph 3, a mutual recognition agreement referred to in paragraph 1 covering assurance level “high” may only be concluded with third countries where also the following conditions are met:</a:t>
            </a:r>
          </a:p>
          <a:p>
            <a:pPr marL="342900" marR="0"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T</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third country has an independent and public cybersecurity certification authority performing or delegating evaluation activities necessary to allow certification under assurance level ‘high’ that are equivalent to the requirements and procedures laid down for national cybersecurity authorities in this Regulation and in Regulation (EU) 2019/881;</a:t>
            </a:r>
          </a:p>
          <a:p>
            <a:pPr marL="342900" marR="0" algn="just" fontAlgn="base">
              <a:spcBef>
                <a:spcPts val="0"/>
              </a:spcBef>
              <a:spcAft>
                <a:spcPts val="600"/>
              </a:spcAft>
              <a:buClr>
                <a:srgbClr val="000000"/>
              </a:buClr>
              <a:buSzPts val="950"/>
            </a:pPr>
            <a:r>
              <a:rPr lang="en-US" sz="1600" kern="100" dirty="0">
                <a:ea typeface="Calibri" panose="020F0502020204030204" pitchFamily="34" charset="0"/>
                <a:cs typeface="Calibri" panose="020F0502020204030204" pitchFamily="34" charset="0"/>
              </a:rPr>
              <a:t>T</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he mutual recognition agreement establishes a joint mechanism equivalent to the peer assessment for EUCC certification to enhance the exchange of practices and jointly solve issues in the area of evaluation and certification.</a:t>
            </a:r>
          </a:p>
          <a:p>
            <a:pPr marL="0" marR="0" lvl="0" indent="0" algn="just" fontAlgn="base">
              <a:spcBef>
                <a:spcPts val="0"/>
              </a:spcBef>
              <a:spcAft>
                <a:spcPts val="600"/>
              </a:spcAft>
              <a:buClr>
                <a:srgbClr val="000000"/>
              </a:buClr>
              <a:buSzPts val="950"/>
              <a:buNone/>
            </a:pPr>
            <a:endParaRPr lang="en-US" sz="1800"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236318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buFontTx/>
              <a:buNone/>
            </a:pPr>
            <a:r>
              <a:rPr lang="en-US" sz="2000" u="sng" dirty="0"/>
              <a:t>Assorted Other Requirements</a:t>
            </a:r>
          </a:p>
          <a:p>
            <a:pPr marL="347472" indent="-347472" hangingPunct="1">
              <a:spcBef>
                <a:spcPts val="0"/>
              </a:spcBef>
              <a:spcAft>
                <a:spcPts val="600"/>
              </a:spcAft>
            </a:pPr>
            <a:r>
              <a:rPr lang="en-US" sz="1800" b="0" i="0" dirty="0">
                <a:solidFill>
                  <a:srgbClr val="1D1D1B"/>
                </a:solidFill>
                <a:effectLst/>
              </a:rPr>
              <a:t>Conformity of Self Assessments – Are not permitted</a:t>
            </a:r>
          </a:p>
          <a:p>
            <a:pPr marL="347472" indent="-347472" hangingPunct="1">
              <a:spcBef>
                <a:spcPts val="0"/>
              </a:spcBef>
              <a:spcAft>
                <a:spcPts val="600"/>
              </a:spcAft>
            </a:pPr>
            <a:r>
              <a:rPr lang="en-US" sz="1800" dirty="0">
                <a:solidFill>
                  <a:srgbClr val="1D1D1B"/>
                </a:solidFill>
              </a:rPr>
              <a:t>Requirements for Marking and Labels</a:t>
            </a:r>
          </a:p>
          <a:p>
            <a:pPr marL="347472" indent="-347472" hangingPunct="1">
              <a:spcBef>
                <a:spcPts val="0"/>
              </a:spcBef>
              <a:spcAft>
                <a:spcPts val="600"/>
              </a:spcAft>
            </a:pPr>
            <a:r>
              <a:rPr lang="en-US" sz="1800" b="0" i="0" dirty="0">
                <a:solidFill>
                  <a:srgbClr val="1D1D1B"/>
                </a:solidFill>
                <a:effectLst/>
              </a:rPr>
              <a:t>Withdrawal of Certificates – Can be done by the Certifying Body or by request of the holder of the certificate</a:t>
            </a:r>
          </a:p>
          <a:p>
            <a:pPr marL="347472" indent="-347472" hangingPunct="1">
              <a:spcBef>
                <a:spcPts val="0"/>
              </a:spcBef>
              <a:spcAft>
                <a:spcPts val="600"/>
              </a:spcAft>
            </a:pPr>
            <a:r>
              <a:rPr lang="en-US" sz="1800" dirty="0">
                <a:solidFill>
                  <a:srgbClr val="1D1D1B"/>
                </a:solidFill>
              </a:rPr>
              <a:t>Monitoring Activities by the Certifying Body and by the Holder of the Certificate</a:t>
            </a:r>
          </a:p>
          <a:p>
            <a:pPr marL="694944" indent="-347472" hangingPunct="1">
              <a:spcBef>
                <a:spcPts val="0"/>
              </a:spcBef>
              <a:spcAft>
                <a:spcPts val="600"/>
              </a:spcAft>
            </a:pPr>
            <a:r>
              <a:rPr lang="en-US" sz="1600" dirty="0">
                <a:solidFill>
                  <a:srgbClr val="1D1D1B"/>
                </a:solidFill>
              </a:rPr>
              <a:t>Certifying Bodies shall monitor </a:t>
            </a:r>
            <a:r>
              <a:rPr lang="en-US" sz="1600" dirty="0">
                <a:solidFill>
                  <a:srgbClr val="000000"/>
                </a:solidFill>
                <a:effectLst/>
                <a:ea typeface="Calibri" panose="020F0502020204030204" pitchFamily="34" charset="0"/>
              </a:rPr>
              <a:t>the compliance of the ICT products it has certified with their respective security requirements and the assurance expressed in the certified protection profile</a:t>
            </a:r>
          </a:p>
          <a:p>
            <a:pPr marL="694944" indent="-347472" hangingPunct="1">
              <a:spcBef>
                <a:spcPts val="0"/>
              </a:spcBef>
              <a:spcAft>
                <a:spcPts val="600"/>
              </a:spcAft>
            </a:pPr>
            <a:r>
              <a:rPr lang="en-US" sz="1600" dirty="0">
                <a:ea typeface="Calibri" panose="020F0502020204030204" pitchFamily="34" charset="0"/>
              </a:rPr>
              <a:t>The holder of the certificate shall </a:t>
            </a: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monitor vulnerability information regarding the certified ICT product and</a:t>
            </a:r>
            <a:r>
              <a:rPr lang="en-US" sz="1600" dirty="0">
                <a:solidFill>
                  <a:srgbClr val="000000"/>
                </a:solidFill>
                <a:effectLst/>
                <a:ea typeface="Calibri" panose="020F0502020204030204" pitchFamily="34" charset="0"/>
              </a:rPr>
              <a:t> the assurance expressed in the EUCC certificate</a:t>
            </a:r>
            <a:endParaRPr lang="en-US" sz="2000" b="0" i="0" dirty="0">
              <a:solidFill>
                <a:srgbClr val="1D1D1B"/>
              </a:solidFill>
              <a:effectLst/>
            </a:endParaRPr>
          </a:p>
          <a:p>
            <a:pPr hangingPunct="1">
              <a:spcBef>
                <a:spcPts val="0"/>
              </a:spcBef>
              <a:spcAft>
                <a:spcPts val="600"/>
              </a:spcAft>
            </a:pPr>
            <a:br>
              <a:rPr lang="en-US" sz="400" dirty="0"/>
            </a:br>
            <a:r>
              <a:rPr lang="en-US" sz="400" dirty="0"/>
              <a:t> </a:t>
            </a:r>
            <a:br>
              <a:rPr lang="en-US" sz="400" dirty="0"/>
            </a:br>
            <a:br>
              <a:rPr lang="en-US" sz="500" dirty="0"/>
            </a:br>
            <a:r>
              <a:rPr lang="en-US" sz="650" dirty="0"/>
              <a:t> </a:t>
            </a:r>
            <a:endParaRPr lang="en-US" sz="800" u="sng" dirty="0"/>
          </a:p>
        </p:txBody>
      </p:sp>
    </p:spTree>
    <p:extLst>
      <p:ext uri="{BB962C8B-B14F-4D97-AF65-F5344CB8AC3E}">
        <p14:creationId xmlns:p14="http://schemas.microsoft.com/office/powerpoint/2010/main" val="225661470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 – TECHNICAL DOMAINS AND STATE-OF-THE-ART DOCUMENTS</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Technical domains at AVA_VAN level 4 or 5:</a:t>
            </a:r>
          </a:p>
          <a:p>
            <a:pPr marL="742950" marR="0" lvl="1" indent="-285750" algn="just" fontAlgn="base">
              <a:spcBef>
                <a:spcPts val="0"/>
              </a:spcBef>
              <a:spcAft>
                <a:spcPts val="600"/>
              </a:spcAft>
              <a:buClr>
                <a:srgbClr val="000000"/>
              </a:buClr>
              <a:buSzPts val="950"/>
              <a:buFont typeface="+mj-lt"/>
              <a:buAutoNum type="alphaL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documents related to the harmonised evaluation of technical domain ‘smart cards and similar devices’ and in particular the following documents in their respective version in force on [date of entry into force]:</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‘Minimum ITSEF requirements for security evaluations of smart cards and similar devices’,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‘Minimum Site Security Requirements’,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‘Application of Common Criteria to integrated circuits’,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‘Security Architecture requirements (ADV_ARC) for smart cards and similar devices’,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‘Certification of “open” smart card products’,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‘Composite product evaluation for smart cards and similar devices’,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‘Application of Attack Potential to Smartcards’, initially approved by ECCG on 20 October 2023;</a:t>
            </a:r>
          </a:p>
        </p:txBody>
      </p:sp>
    </p:spTree>
    <p:extLst>
      <p:ext uri="{BB962C8B-B14F-4D97-AF65-F5344CB8AC3E}">
        <p14:creationId xmlns:p14="http://schemas.microsoft.com/office/powerpoint/2010/main" val="1179479233"/>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 – TECHNICAL DOMAINS AND STATE-OF-THE-ART DOCUMENTS</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Technical domains at AVA_VAN level 4 or 5:</a:t>
            </a:r>
          </a:p>
          <a:p>
            <a:pPr marL="742950" marR="0" lvl="1" indent="-285750" algn="just" fontAlgn="base">
              <a:spcBef>
                <a:spcPts val="0"/>
              </a:spcBef>
              <a:spcAft>
                <a:spcPts val="600"/>
              </a:spcAft>
              <a:buClr>
                <a:srgbClr val="000000"/>
              </a:buClr>
              <a:buSzPts val="950"/>
              <a:buFont typeface="+mj-lt"/>
              <a:buAutoNum type="alphaL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documents related to the harmonised evaluation of technical domain ‘hardware devices with security boxes’ and in particular the following documents in their respective version in force on [date of entry into force]:</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‘Minimum ITSEF requirements for security evaluations of hardware devices with security boxes’,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‘Minimum Site Security Requirements’, initially approved by ECCG on 20 October 2023;</a:t>
            </a:r>
          </a:p>
          <a:p>
            <a:pPr marL="1143000" marR="0" lvl="2" indent="-228600" algn="just" fontAlgn="base">
              <a:spcBef>
                <a:spcPts val="0"/>
              </a:spcBef>
              <a:spcAft>
                <a:spcPts val="600"/>
              </a:spcAft>
              <a:buClr>
                <a:srgbClr val="000000"/>
              </a:buClr>
              <a:buSzPts val="950"/>
              <a:buFont typeface="+mj-lt"/>
              <a:buAutoNum type="arabi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‘Application of Attack Potential to hardware devices with security boxes’, initially approved by ECCG on 20 October 2023.</a:t>
            </a:r>
          </a:p>
          <a:p>
            <a:pPr marL="0" marR="0" lvl="0" indent="0" algn="just" fontAlgn="base">
              <a:spcBef>
                <a:spcPts val="0"/>
              </a:spcBef>
              <a:spcAft>
                <a:spcPts val="600"/>
              </a:spcAft>
              <a:buClr>
                <a:srgbClr val="000000"/>
              </a:buClr>
              <a:buSzPts val="950"/>
              <a:buNone/>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State-of-the-art documents in their respective version in force on [date of entry into force]:</a:t>
            </a:r>
          </a:p>
          <a:p>
            <a:pPr marL="742950" marR="0" lvl="1" indent="-285750" algn="just" fontAlgn="base">
              <a:spcBef>
                <a:spcPts val="0"/>
              </a:spcBef>
              <a:spcAft>
                <a:spcPts val="600"/>
              </a:spcAft>
              <a:buClr>
                <a:srgbClr val="000000"/>
              </a:buClr>
              <a:buSzPts val="950"/>
              <a:buFont typeface="+mj-lt"/>
              <a:buAutoNum type="alphaLcParenBoth"/>
            </a:pPr>
            <a:r>
              <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rPr>
              <a:t>document related to the harmonised accreditation of conformity assessment bodies: ‘Accreditation of ITSEFs for the EUCC’, initially approved by ECCG on 20 October 2023.</a:t>
            </a:r>
          </a:p>
        </p:txBody>
      </p:sp>
    </p:spTree>
    <p:extLst>
      <p:ext uri="{BB962C8B-B14F-4D97-AF65-F5344CB8AC3E}">
        <p14:creationId xmlns:p14="http://schemas.microsoft.com/office/powerpoint/2010/main" val="1296038897"/>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189038"/>
            <a:ext cx="8505908" cy="58477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Scope of Assurance Continuity</a:t>
            </a:r>
          </a:p>
          <a:p>
            <a:pPr marL="0" marR="0" lvl="0" algn="just" fontAlgn="base">
              <a:spcBef>
                <a:spcPts val="0"/>
              </a:spcBef>
              <a:spcAft>
                <a:spcPts val="600"/>
              </a:spcAft>
              <a:buClr>
                <a:srgbClr val="000000"/>
              </a:buClr>
              <a:buSzPts val="950"/>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following requirements for assurance continuity apply to the maintenance activities related to the following:</a:t>
            </a:r>
          </a:p>
          <a:p>
            <a:pPr marL="329184"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 re-assessment if an unchanged certified ICT product still meets its security requirements;</a:t>
            </a:r>
          </a:p>
          <a:p>
            <a:pPr marL="329184"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an evaluation of the impacts of changes to a certified ICT product on its certification;</a:t>
            </a:r>
          </a:p>
          <a:p>
            <a:pPr marL="329184"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if included in the certification, the application of patches in accordance with an assessed patch management process;</a:t>
            </a:r>
          </a:p>
          <a:p>
            <a:pPr marL="329184"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if included, the review of the certificate holder’s lifecycle management or production processes.</a:t>
            </a:r>
          </a:p>
          <a:p>
            <a:pPr marL="0" marR="0" lvl="0" algn="just" fontAlgn="base">
              <a:spcBef>
                <a:spcPts val="0"/>
              </a:spcBef>
              <a:spcAft>
                <a:spcPts val="600"/>
              </a:spcAft>
              <a:buClr>
                <a:srgbClr val="000000"/>
              </a:buClr>
              <a:buSzPts val="950"/>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holder of an EUCC certificate may request the review of the certificate in the following cases:</a:t>
            </a:r>
          </a:p>
          <a:p>
            <a:pPr marL="329184"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EUCC certificate is due to expire within nine months;</a:t>
            </a:r>
          </a:p>
          <a:p>
            <a:pPr marL="329184"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there has been a change either in the certified ICT product or in another factor which could impact its security functionality;</a:t>
            </a:r>
          </a:p>
          <a:p>
            <a:pPr marL="329184"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holder of the certificate demands that the vulnerability assessment is carried out again in order to reconfirm the EUCC certificate’s assurance associated with the ICT product’s resistance against present cyberattacks.</a:t>
            </a:r>
          </a:p>
          <a:p>
            <a:pPr marL="0" marR="0" lvl="0" algn="just" fontAlgn="base">
              <a:spcBef>
                <a:spcPts val="0"/>
              </a:spcBef>
              <a:spcAft>
                <a:spcPts val="600"/>
              </a:spcAft>
              <a:buClr>
                <a:srgbClr val="000000"/>
              </a:buClr>
              <a:buSzPts val="950"/>
            </a:pPr>
            <a:endParaRPr lang="en-US" sz="18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422490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31AF5E-3CDB-A365-7432-4BDFDFA265EE}"/>
            </a:ext>
          </a:extLst>
        </p:cNvPr>
        <p:cNvGrpSpPr/>
        <p:nvPr/>
      </p:nvGrpSpPr>
      <p:grpSpPr>
        <a:xfrm>
          <a:off x="0" y="0"/>
          <a:ext cx="0" cy="0"/>
          <a:chOff x="0" y="0"/>
          <a:chExt cx="0" cy="0"/>
        </a:xfrm>
      </p:grpSpPr>
      <p:pic>
        <p:nvPicPr>
          <p:cNvPr id="96" name="pwg-4dark-bkgrnd-transparency.png" descr="pwg-4dark-bkgrnd-transparency.png">
            <a:extLst>
              <a:ext uri="{FF2B5EF4-FFF2-40B4-BE49-F238E27FC236}">
                <a16:creationId xmlns:a16="http://schemas.microsoft.com/office/drawing/2014/main" id="{1F3F2C4D-43B5-7BDB-470E-0506274C289E}"/>
              </a:ext>
            </a:extLst>
          </p:cNvPr>
          <p:cNvPicPr>
            <a:picLocks noChangeAspect="1"/>
          </p:cNvPicPr>
          <p:nvPr/>
        </p:nvPicPr>
        <p:blipFill>
          <a:blip r:embed="rId2"/>
          <a:stretch>
            <a:fillRect/>
          </a:stretch>
        </p:blipFill>
        <p:spPr>
          <a:xfrm>
            <a:off x="8161734" y="125016"/>
            <a:ext cx="855606" cy="892969"/>
          </a:xfrm>
          <a:prstGeom prst="rect">
            <a:avLst/>
          </a:prstGeom>
        </p:spPr>
      </p:pic>
      <p:sp>
        <p:nvSpPr>
          <p:cNvPr id="97" name="Rectangle">
            <a:extLst>
              <a:ext uri="{FF2B5EF4-FFF2-40B4-BE49-F238E27FC236}">
                <a16:creationId xmlns:a16="http://schemas.microsoft.com/office/drawing/2014/main" id="{46DB3D07-E331-15DD-E9EA-E3564EF18D5B}"/>
              </a:ext>
            </a:extLst>
          </p:cNvPr>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dirty="0"/>
          </a:p>
        </p:txBody>
      </p:sp>
      <p:sp>
        <p:nvSpPr>
          <p:cNvPr id="98" name="Copyright © 2018 The Printer Working Group. All rights reserved. The IPP Everywhere and PWG logos are trademarks of the IEEE-ISTO.">
            <a:extLst>
              <a:ext uri="{FF2B5EF4-FFF2-40B4-BE49-F238E27FC236}">
                <a16:creationId xmlns:a16="http://schemas.microsoft.com/office/drawing/2014/main" id="{1634B70C-3C7E-A672-0307-8B56FBC13683}"/>
              </a:ext>
            </a:extLst>
          </p:cNvPr>
          <p:cNvSpPr txBox="1"/>
          <p:nvPr/>
        </p:nvSpPr>
        <p:spPr>
          <a:xfrm>
            <a:off x="125016" y="6664600"/>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a:t>
            </a:r>
            <a:r>
              <a:rPr lang="en-US" sz="984" dirty="0"/>
              <a:t>2024</a:t>
            </a:r>
            <a:r>
              <a:rPr sz="984" dirty="0"/>
              <a:t> The Printer Working Group. All rights reserved. The IPP Everywhere and PWG logos are trademarks of the IEEE-ISTO.</a:t>
            </a:r>
          </a:p>
        </p:txBody>
      </p:sp>
      <p:sp>
        <p:nvSpPr>
          <p:cNvPr id="99" name="®">
            <a:extLst>
              <a:ext uri="{FF2B5EF4-FFF2-40B4-BE49-F238E27FC236}">
                <a16:creationId xmlns:a16="http://schemas.microsoft.com/office/drawing/2014/main" id="{4023239C-FAE8-2E35-91E4-E46D0FAAA629}"/>
              </a:ext>
            </a:extLst>
          </p:cNvPr>
          <p:cNvSpPr txBox="1"/>
          <p:nvPr/>
        </p:nvSpPr>
        <p:spPr>
          <a:xfrm>
            <a:off x="8840391" y="812602"/>
            <a:ext cx="200697"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dirty="0"/>
              <a:t>®</a:t>
            </a:r>
          </a:p>
        </p:txBody>
      </p:sp>
      <p:sp>
        <p:nvSpPr>
          <p:cNvPr id="102" name="Slide Number">
            <a:extLst>
              <a:ext uri="{FF2B5EF4-FFF2-40B4-BE49-F238E27FC236}">
                <a16:creationId xmlns:a16="http://schemas.microsoft.com/office/drawing/2014/main" id="{11574E7B-40F6-DD73-431E-D9BD81E31793}"/>
              </a:ext>
            </a:extLst>
          </p:cNvPr>
          <p:cNvSpPr txBox="1">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ctr" defTabSz="914400" rtl="0" fontAlgn="auto" latinLnBrk="0" hangingPunct="0">
              <a:lnSpc>
                <a:spcPct val="100000"/>
              </a:lnSpc>
              <a:spcBef>
                <a:spcPts val="0"/>
              </a:spcBef>
              <a:spcAft>
                <a:spcPts val="0"/>
              </a:spcAft>
              <a:buClrTx/>
              <a:buSzTx/>
              <a:buFontTx/>
              <a:buNone/>
              <a:tabLst/>
              <a:defRPr kumimoji="0" sz="900" b="0" i="0" u="none" strike="noStrike" cap="none" spc="0" normalizeH="0" baseline="0">
                <a:ln>
                  <a:noFill/>
                </a:ln>
                <a:solidFill>
                  <a:schemeClr val="bg1"/>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a:lstStyle>
          <a:p>
            <a:fld id="{86CB4B4D-7CA3-9044-876B-883B54F8677D}" type="slidenum">
              <a:rPr lang="en-US" smtClean="0"/>
              <a:pPr/>
              <a:t>5</a:t>
            </a:fld>
            <a:endParaRPr dirty="0"/>
          </a:p>
        </p:txBody>
      </p:sp>
      <p:sp>
        <p:nvSpPr>
          <p:cNvPr id="5" name="Text Placeholder 4">
            <a:extLst>
              <a:ext uri="{FF2B5EF4-FFF2-40B4-BE49-F238E27FC236}">
                <a16:creationId xmlns:a16="http://schemas.microsoft.com/office/drawing/2014/main" id="{3F7BF5ED-9E3A-90CA-291A-39BE1CFD9528}"/>
              </a:ext>
            </a:extLst>
          </p:cNvPr>
          <p:cNvSpPr>
            <a:spLocks noGrp="1"/>
          </p:cNvSpPr>
          <p:nvPr>
            <p:ph type="body" idx="1"/>
          </p:nvPr>
        </p:nvSpPr>
        <p:spPr>
          <a:xfrm>
            <a:off x="457200" y="3119149"/>
            <a:ext cx="8229600" cy="892970"/>
          </a:xfrm>
        </p:spPr>
        <p:txBody>
          <a:bodyPr>
            <a:noAutofit/>
          </a:bodyPr>
          <a:lstStyle/>
          <a:p>
            <a:pPr marL="40640" indent="0" algn="ctr">
              <a:buNone/>
            </a:pPr>
            <a:r>
              <a:rPr lang="en-US" sz="2800" b="1" dirty="0"/>
              <a:t>HCD ITC / HCD Interpretation Team (HIT) Status</a:t>
            </a:r>
          </a:p>
        </p:txBody>
      </p:sp>
    </p:spTree>
    <p:extLst>
      <p:ext uri="{BB962C8B-B14F-4D97-AF65-F5344CB8AC3E}">
        <p14:creationId xmlns:p14="http://schemas.microsoft.com/office/powerpoint/2010/main" val="2317127859"/>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189038"/>
            <a:ext cx="8505908" cy="51860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Reassessment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there is a need to assess the impact of changes in the threat environment of an unchanged certified ICT product, a re-assessment request shall be submitted to the certification body.</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re-assessment shall be carried out by the same ITSEF that was involved in the previous evaluation by reusing all its results that still apply. The evaluation shall focus on assurance activities which are potentially impacted by the changed threat environment of the certified ICT product, in particular the relevant AVA_VAN family and in addition the assurance lifecycle (ALC) family where sufficient evidence about the maintenance of the development environment shall be collected again.</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ITSEF shall describe the changes and detail the results of the re-assessment with an update of the previous evaluation technical report.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certification body shall review the updated evaluation technical report and establish a re-assessment report. The status of the initial certificate shall then be modified in accordance with Article 13.</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dirty="0">
                <a:solidFill>
                  <a:srgbClr val="000000"/>
                </a:solidFill>
                <a:effectLst/>
                <a:latin typeface="+mn-lt"/>
                <a:ea typeface="Calibri" panose="020F0502020204030204" pitchFamily="34" charset="0"/>
              </a:rPr>
              <a:t>The re-assessment report and updated certificate shall be provided to the national cybersecurity certification authority and ENISA for publication on its cybersecurity certification website</a:t>
            </a:r>
            <a:endPar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372211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189038"/>
            <a:ext cx="8505908" cy="5247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Changes To A Certified ICT Product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a certified ICT product has been subject to changes, the holder of the certificate wishing to maintain the certificate shall provide to the certification body an impact analysis report.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impact analysis report shall provide the following elements: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an introduction containing necessary information to identify the impact analysis report and the target of evaluation subject to changes;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 description of the changes to the product;</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identification of affected developer evidence;</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 description of the developer evidence modifications;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findings and the conclusions on the impact on assurance for each change.</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certification body shall examine the changes described in the impact analysis report in order to validate their impact upon the assurance of the certified target of evaluation, as proposed in the conclusions of the impact analysis report.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Following the examination, the certification body determines the scale of a change as minor or major in correspondence to its impact.</a:t>
            </a:r>
          </a:p>
        </p:txBody>
      </p:sp>
    </p:spTree>
    <p:extLst>
      <p:ext uri="{BB962C8B-B14F-4D97-AF65-F5344CB8AC3E}">
        <p14:creationId xmlns:p14="http://schemas.microsoft.com/office/powerpoint/2010/main" val="4078425363"/>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189038"/>
            <a:ext cx="8505908" cy="492442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Changes To A Certified ICT Product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the changes have been confirmed by the certification body to be minor, a new certificate shall be issued for the modified ICT product and a maintenance report to the initial certification report shall be established, under following conditions: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maintenance report shall be included as a subset of the impact analysis report, containing following sections:</a:t>
            </a:r>
          </a:p>
          <a:p>
            <a:pPr marL="1200150" marR="0" lvl="2"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introduction;</a:t>
            </a:r>
          </a:p>
          <a:p>
            <a:pPr marL="1200150" marR="0" lvl="2"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description of changes;</a:t>
            </a:r>
          </a:p>
          <a:p>
            <a:pPr marL="1200150" marR="0" lvl="2"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affected developer evidence;</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kern="100" dirty="0">
                <a:latin typeface="+mn-lt"/>
                <a:ea typeface="Calibri" panose="020F0502020204030204" pitchFamily="34" charset="0"/>
                <a:cs typeface="Calibri" panose="020F0502020204030204" pitchFamily="34" charset="0"/>
              </a:rPr>
              <a:t>T</a:t>
            </a: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he validity date of the new certificate shall not exceed the date of the initial certificate.</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new certificate including the maintenance report shall be provided to ENISA for publication on its cybersecurity certification website.</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Where the changes have been confirmed to be major, a re-evaluation shall be carried out in the context of the previous evaluation and by reusing any results from the previous evaluation that still apply.</a:t>
            </a:r>
          </a:p>
        </p:txBody>
      </p:sp>
    </p:spTree>
    <p:extLst>
      <p:ext uri="{BB962C8B-B14F-4D97-AF65-F5344CB8AC3E}">
        <p14:creationId xmlns:p14="http://schemas.microsoft.com/office/powerpoint/2010/main" val="3609393502"/>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189038"/>
            <a:ext cx="8505908" cy="200054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Changes To A Certified ICT Product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After completion of the evaluation of the changed target of evaluation, the ITSEF shall establish a new evaluation technical report. The certification body shall review the updated evaluation technical report and, where applicable, establish a new certificate with a new certification report.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new certificate and certification report shall be provided to ENISA for publication.</a:t>
            </a:r>
          </a:p>
        </p:txBody>
      </p:sp>
    </p:spTree>
    <p:extLst>
      <p:ext uri="{BB962C8B-B14F-4D97-AF65-F5344CB8AC3E}">
        <p14:creationId xmlns:p14="http://schemas.microsoft.com/office/powerpoint/2010/main" val="3379977151"/>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189038"/>
            <a:ext cx="8505908" cy="5262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Patch Management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 patch management procedure provides for a structured process of updating a certified ICT product. The patch management procedure including the mechanism as implemented into the ICT product by the applicant for certification can be used after the certification of the ICT product under the responsibility of the conformity assessment body.</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applicant for certification may include into the certification of the ICT product a patch mechanism as part of a certified management procedure implemented into the ICT product under one of the following conditions: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functionalities affected by the patch reside outside the target of evaluation of the certified ICT product;</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patch relates to a predetermined minor change to the certified ICT product;</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patch relates to a confirmed vulnerability with critical effects on the security of the certified ICT product.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If the patch relates to a major change to the target of evaluation of the certified ICT product in relation to a previously undetected vulnerability having no critical effects to the security of the ICT product, the provisions of Article 13 apply.</a:t>
            </a:r>
          </a:p>
        </p:txBody>
      </p:sp>
    </p:spTree>
    <p:extLst>
      <p:ext uri="{BB962C8B-B14F-4D97-AF65-F5344CB8AC3E}">
        <p14:creationId xmlns:p14="http://schemas.microsoft.com/office/powerpoint/2010/main" val="2511870147"/>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200134"/>
            <a:ext cx="8828088" cy="5524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Patch Management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patch management procedure for an ICT product will be composed of the following elements: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process for the development and release of the patch for the ICT product;</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technical mechanism and functions for the adoption of the patch into the ICT product;</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a set of evaluation activities related to the effectiveness and performance of the technical mechanism.</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During the certification of the ICT product:</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applicant for certification of the ICT product shall provide the description of the patch management procedure;</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ITSEF shall verify the following elements:</a:t>
            </a:r>
          </a:p>
          <a:p>
            <a:pPr marL="1200150" marR="0" lvl="2"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developer implemented the patch mechanisms into the ICT product in accordance to the patch management procedure that was submitted to certification;</a:t>
            </a:r>
          </a:p>
          <a:p>
            <a:pPr marL="1200150" marR="0" lvl="2"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target of evaluation boundaries are separated in a way that the changes made to the separated processes do not affect the security of the target of evaluation;</a:t>
            </a:r>
          </a:p>
          <a:p>
            <a:pPr marL="1200150" marR="0" lvl="2"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technical patch mechanism performs in accordance with the provisions of this section and the applicant’s claims;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sz="1400"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certification body shall include in the certification report the outcome of the assessed patch management procedure.</a:t>
            </a:r>
          </a:p>
        </p:txBody>
      </p:sp>
    </p:spTree>
    <p:extLst>
      <p:ext uri="{BB962C8B-B14F-4D97-AF65-F5344CB8AC3E}">
        <p14:creationId xmlns:p14="http://schemas.microsoft.com/office/powerpoint/2010/main" val="4250390737"/>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EUCC</a:t>
            </a:r>
          </a:p>
          <a:p>
            <a:pPr hangingPunct="1"/>
            <a:r>
              <a:rPr lang="fi-FI" sz="2400" b="1" dirty="0"/>
              <a:t>ANNEX IV – ASSURANCE CONTINUITY AND CERTIFICATE REVIEW</a:t>
            </a:r>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0" marR="0" lvl="0" indent="0" algn="just" fontAlgn="base">
              <a:lnSpc>
                <a:spcPct val="93000"/>
              </a:lnSpc>
              <a:spcBef>
                <a:spcPts val="0"/>
              </a:spcBef>
              <a:spcAft>
                <a:spcPts val="555"/>
              </a:spcAft>
              <a:buClr>
                <a:srgbClr val="000000"/>
              </a:buClr>
              <a:buSzPts val="950"/>
              <a:buNone/>
            </a:pPr>
            <a:endParaRPr lang="en-US" sz="1600" u="none" strike="noStrike" kern="100" dirty="0">
              <a:solidFill>
                <a:srgbClr val="000000"/>
              </a:solidFill>
              <a:effectLst/>
              <a:uFill>
                <a:solidFill>
                  <a:srgbClr val="000000"/>
                </a:solidFill>
              </a:uFill>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520E3ACC-9D7A-5D50-45F0-9997B984D059}"/>
              </a:ext>
            </a:extLst>
          </p:cNvPr>
          <p:cNvSpPr txBox="1"/>
          <p:nvPr/>
        </p:nvSpPr>
        <p:spPr>
          <a:xfrm>
            <a:off x="127000" y="1200134"/>
            <a:ext cx="8828088" cy="43704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algn="just" fontAlgn="base">
              <a:spcBef>
                <a:spcPts val="0"/>
              </a:spcBef>
              <a:spcAft>
                <a:spcPts val="600"/>
              </a:spcAft>
              <a:buClr>
                <a:srgbClr val="000000"/>
              </a:buClr>
              <a:buSzPts val="950"/>
            </a:pPr>
            <a:r>
              <a:rPr lang="en-US" sz="1800" b="1" kern="100" dirty="0">
                <a:latin typeface="+mn-lt"/>
                <a:ea typeface="Calibri" panose="020F0502020204030204" pitchFamily="34" charset="0"/>
                <a:cs typeface="Calibri" panose="020F0502020204030204" pitchFamily="34" charset="0"/>
              </a:rPr>
              <a:t>Patch Management</a:t>
            </a:r>
          </a:p>
          <a:p>
            <a:pPr marL="342900" marR="0" lvl="0" indent="-34290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The holder of the certificate may proceed to apply the patch produced in compliance of the certified patch management procedure to the concerned certified ICT product and shall take the following steps within 5 working days in the following cases:</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in the case referred to in point 2(a), report the patch concerned to the certification body that shall not change the corresponding EUCC certificate;</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in the case referred to in point 2(b), submit the patch concerned to the ITSEF for review. The ITSEF shall inform the certification body after the reception of the patch upon which the certification body takes the appropriate action on the issuance of a new version of the corresponding EUCC certificate and the update of the certification report;</a:t>
            </a:r>
          </a:p>
          <a:p>
            <a:pPr marL="742950" marR="0" lvl="1" indent="-285750" algn="just" fontAlgn="base">
              <a:spcBef>
                <a:spcPts val="0"/>
              </a:spcBef>
              <a:spcAft>
                <a:spcPts val="600"/>
              </a:spcAft>
              <a:buClr>
                <a:srgbClr val="000000"/>
              </a:buClr>
              <a:buSzPts val="950"/>
              <a:buFont typeface="Arial" panose="020B0604020202020204" pitchFamily="34" charset="0"/>
              <a:buChar char="•"/>
            </a:pPr>
            <a:r>
              <a:rPr lang="en-US" u="none" strike="noStrike" kern="100" dirty="0">
                <a:solidFill>
                  <a:srgbClr val="000000"/>
                </a:solidFill>
                <a:effectLst/>
                <a:uFill>
                  <a:solidFill>
                    <a:srgbClr val="000000"/>
                  </a:solidFill>
                </a:uFill>
                <a:latin typeface="+mn-lt"/>
                <a:ea typeface="Calibri" panose="020F0502020204030204" pitchFamily="34" charset="0"/>
                <a:cs typeface="Calibri" panose="020F0502020204030204" pitchFamily="34" charset="0"/>
              </a:rPr>
              <a:t>in the case referred to in point 2(c), submit the patch concerned to the ITSEF for the necessary re-evaluation but may deploy the patch in parallel. The ITSEF shall inform the certification body after which the certification body starts the related certification activities.</a:t>
            </a:r>
          </a:p>
        </p:txBody>
      </p:sp>
    </p:spTree>
    <p:extLst>
      <p:ext uri="{BB962C8B-B14F-4D97-AF65-F5344CB8AC3E}">
        <p14:creationId xmlns:p14="http://schemas.microsoft.com/office/powerpoint/2010/main" val="79873137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57</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57</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356110" y="3124200"/>
            <a:ext cx="4431780" cy="609600"/>
          </a:xfrm>
        </p:spPr>
        <p:txBody>
          <a:bodyPr>
            <a:noAutofit/>
          </a:bodyPr>
          <a:lstStyle/>
          <a:p>
            <a:pPr marL="39688" indent="0">
              <a:buNone/>
            </a:pPr>
            <a:r>
              <a:rPr lang="en-US" sz="2400" b="1" dirty="0"/>
              <a:t>HCD Security Guidelines</a:t>
            </a:r>
          </a:p>
        </p:txBody>
      </p:sp>
    </p:spTree>
    <p:extLst>
      <p:ext uri="{BB962C8B-B14F-4D97-AF65-F5344CB8AC3E}">
        <p14:creationId xmlns:p14="http://schemas.microsoft.com/office/powerpoint/2010/main" val="284575152"/>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58</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58</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2024</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59</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sz="2800" dirty="0"/>
              <a:t>Trusted Computing Group (TCG)</a:t>
            </a:r>
          </a:p>
        </p:txBody>
      </p:sp>
      <p:sp>
        <p:nvSpPr>
          <p:cNvPr id="3" name="Text Placeholder 2">
            <a:extLst>
              <a:ext uri="{FF2B5EF4-FFF2-40B4-BE49-F238E27FC236}">
                <a16:creationId xmlns:a16="http://schemas.microsoft.com/office/drawing/2014/main" id="{C5AB9418-BD47-D868-5964-68CEEDB60630}"/>
              </a:ext>
            </a:extLst>
          </p:cNvPr>
          <p:cNvSpPr>
            <a:spLocks noGrp="1"/>
          </p:cNvSpPr>
          <p:nvPr>
            <p:ph type="body" idx="1"/>
          </p:nvPr>
        </p:nvSpPr>
        <p:spPr>
          <a:xfrm>
            <a:off x="127000" y="1149465"/>
            <a:ext cx="8971164" cy="4449703"/>
          </a:xfrm>
        </p:spPr>
        <p:txBody>
          <a:bodyPr>
            <a:noAutofit/>
          </a:bodyPr>
          <a:lstStyle/>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ea typeface="Verdana"/>
                <a:sym typeface="Verdana"/>
              </a:rPr>
              <a:t>Recent and Next TCG Members Meetings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ea typeface="Verdana"/>
                <a:sym typeface="Verdana"/>
              </a:rPr>
              <a:t>TCG Hybrid F2F (Tokyo, Japan) – 27-29 February 2024 – Ira called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ea typeface="Verdana"/>
                <a:sym typeface="Verdana"/>
              </a:rPr>
              <a:t>TCG Hybrid F2F (Athens, Greece) – 4-6 June 2024 – Ira to call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ea typeface="Verdana"/>
                <a:sym typeface="Verdana"/>
              </a:rPr>
              <a:t>TCG Hybrid F2F (Boston, MA) – 29-31 October 2024 – Ira to call in</a:t>
            </a: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ea typeface="Verdana"/>
                <a:sym typeface="Verdana"/>
              </a:rPr>
              <a:t>Trusted Mobility Solutions (TMS) – Ira is co-chair and co-editor</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ea typeface="Verdana"/>
                <a:sym typeface="Verdana"/>
              </a:rPr>
              <a:t>Formal Liaisons – GP (TEE, SE, TPS), ETSI (NFV/SAI Security and Privacy)</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ea typeface="Verdana"/>
                <a:sym typeface="Verdana"/>
              </a:rPr>
              <a:t>Informal Liaisons – 3GPP, GSMA, IETF, ISO, ITU-T, SAE, US NIST</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TCG TMS Use Cases v2 – published September 2018</a:t>
            </a: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ea typeface="Verdana"/>
                <a:sym typeface="Verdana"/>
              </a:rPr>
              <a:t>Mobile Platform (MPWG) – Ira is co-editor</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0000"/>
                </a:solidFill>
                <a:effectLst/>
                <a:uLnTx/>
                <a:uFill>
                  <a:solidFill>
                    <a:srgbClr val="000000"/>
                  </a:solidFill>
                </a:uFill>
                <a:ea typeface="Verdana"/>
                <a:sym typeface="Verdana"/>
              </a:rPr>
              <a:t>Formal and Informal Liaisons – jointly with TMS WG above</a:t>
            </a:r>
          </a:p>
          <a:p>
            <a:pPr marL="762808" marR="40640" lvl="1" indent="-264968" defTabSz="914400">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GP TPS Client API / Entity Attestation API / Keystore API – to be published </a:t>
            </a:r>
            <a:r>
              <a:rPr lang="en-US" sz="1200" b="1" i="1" dirty="0">
                <a:solidFill>
                  <a:srgbClr val="0070C0"/>
                </a:solidFill>
                <a:ea typeface="Verdana"/>
              </a:rPr>
              <a:t>Q2/Q3 2024 – joint work w/ TCG</a:t>
            </a:r>
            <a:endPar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TCG TPM 2.0 Mobile Common Profile v2 – work-in-progress since Q1 2024</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TCG MARS 1.0 Mobile Profile – work-in-progress since Q4 2023</a:t>
            </a:r>
          </a:p>
          <a:p>
            <a:pPr marL="762808" marR="40640" lvl="1" indent="-264968" defTabSz="914400">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TCG Mobile Reference Architecture v2 – published August 2023</a:t>
            </a:r>
          </a:p>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ea typeface="Verdana"/>
                <a:sym typeface="Verdana"/>
              </a:rPr>
              <a:t>Recent Specifications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0" u="none" strike="noStrike" kern="0" cap="none" spc="0" normalizeH="0" baseline="0" noProof="0" dirty="0">
                <a:ln>
                  <a:noFill/>
                </a:ln>
                <a:solidFill>
                  <a:srgbClr val="0070C0"/>
                </a:solidFill>
                <a:effectLst/>
                <a:uLnTx/>
                <a:uFill>
                  <a:solidFill>
                    <a:srgbClr val="000000"/>
                  </a:solidFill>
                </a:uFill>
                <a:ea typeface="Verdana"/>
                <a:sym typeface="Verdana"/>
                <a:hlinkClick r:id="rId3"/>
              </a:rPr>
              <a:t>http://www.trustedcomputinggroup.org/resources</a:t>
            </a:r>
            <a:endParaRPr kumimoji="0" lang="en-US" sz="1200" b="1" i="0" u="none" strike="noStrike" kern="0" cap="none" spc="0" normalizeH="0" baseline="0" noProof="0" dirty="0">
              <a:ln>
                <a:noFill/>
              </a:ln>
              <a:solidFill>
                <a:srgbClr val="0070C0"/>
              </a:solidFill>
              <a:effectLst/>
              <a:uLnTx/>
              <a:uFill>
                <a:solidFill>
                  <a:srgbClr val="000000"/>
                </a:solidFill>
              </a:uFill>
              <a:ea typeface="Verdana"/>
              <a:sym typeface="Verdana"/>
            </a:endParaRPr>
          </a:p>
          <a:p>
            <a:pPr marL="762808" marR="40640" lvl="1" indent="-264968" defTabSz="914400">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TCG Technologies for Device ID and Attestation v1.0 – TCG approved April 2024 </a:t>
            </a:r>
          </a:p>
          <a:p>
            <a:pPr marL="762808" marR="40640" lvl="1" indent="-264968" defTabSz="914400">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TCG PC Client Platform TPM Profile v1.06 – public review April 2024 </a:t>
            </a:r>
          </a:p>
          <a:p>
            <a:pPr marL="762808" marR="40640" lvl="1" indent="-264968" defTabSz="914400">
              <a:defRPr sz="1700"/>
            </a:pPr>
            <a:r>
              <a:rPr lang="en-US" altLang="en-US" sz="1200" b="1" i="1" dirty="0">
                <a:solidFill>
                  <a:srgbClr val="0070C0"/>
                </a:solidFill>
              </a:rPr>
              <a:t>TCG Trusted Platform Module Library v1.81 – published March 2024</a:t>
            </a:r>
            <a:endPar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200" b="1" i="1" u="none" strike="noStrike" kern="0" cap="none" spc="0" normalizeH="0" baseline="0" noProof="0" dirty="0">
                <a:ln>
                  <a:noFill/>
                </a:ln>
                <a:solidFill>
                  <a:srgbClr val="0070C0"/>
                </a:solidFill>
                <a:effectLst/>
                <a:uLnTx/>
                <a:uFill>
                  <a:solidFill>
                    <a:srgbClr val="000000"/>
                  </a:solidFill>
                </a:uFill>
                <a:ea typeface="Verdana"/>
                <a:sym typeface="Verdana"/>
              </a:rPr>
              <a:t>TCG MARS Serialization Interface v1 – published January 2024</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200" b="1" i="1" dirty="0">
                <a:solidFill>
                  <a:srgbClr val="0070C0"/>
                </a:solidFill>
                <a:ea typeface="Verdana"/>
              </a:rPr>
              <a:t>TCG PC Client Platform Firmware Profile v1.06 – published December 2023 </a:t>
            </a:r>
          </a:p>
        </p:txBody>
      </p:sp>
    </p:spTree>
    <p:extLst>
      <p:ext uri="{BB962C8B-B14F-4D97-AF65-F5344CB8AC3E}">
        <p14:creationId xmlns:p14="http://schemas.microsoft.com/office/powerpoint/2010/main" val="265662825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(iTC)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lvl="0" fontAlgn="ctr">
              <a:spcBef>
                <a:spcPts val="0"/>
              </a:spcBef>
              <a:spcAft>
                <a:spcPts val="600"/>
              </a:spcAft>
            </a:pPr>
            <a:r>
              <a:rPr lang="en-US" sz="2000" dirty="0"/>
              <a:t>Since last IDS F2F on August 10, 2023 HCD iTC meetings have been held on:</a:t>
            </a:r>
          </a:p>
          <a:p>
            <a:pPr lvl="1" fontAlgn="ctr">
              <a:spcBef>
                <a:spcPts val="0"/>
              </a:spcBef>
              <a:spcAft>
                <a:spcPts val="1200"/>
              </a:spcAft>
            </a:pPr>
            <a:r>
              <a:rPr lang="en-US" sz="2000" dirty="0"/>
              <a:t>In 2023: Aug 21</a:t>
            </a:r>
            <a:r>
              <a:rPr lang="en-US" sz="2000" baseline="30000" dirty="0"/>
              <a:t>st</a:t>
            </a:r>
            <a:r>
              <a:rPr lang="en-US" sz="2000" dirty="0"/>
              <a:t>, Oct 10</a:t>
            </a:r>
            <a:r>
              <a:rPr lang="en-US" sz="2000" baseline="30000" dirty="0"/>
              <a:t>th</a:t>
            </a:r>
            <a:r>
              <a:rPr lang="en-US" sz="2000" dirty="0"/>
              <a:t>, Nov 27th</a:t>
            </a:r>
          </a:p>
          <a:p>
            <a:pPr lvl="1" fontAlgn="ctr">
              <a:spcBef>
                <a:spcPts val="0"/>
              </a:spcBef>
              <a:spcAft>
                <a:spcPts val="1200"/>
              </a:spcAft>
            </a:pPr>
            <a:r>
              <a:rPr lang="en-US" sz="2000" dirty="0"/>
              <a:t>In 2024: Jan 22</a:t>
            </a:r>
            <a:r>
              <a:rPr lang="en-US" sz="2000" baseline="30000" dirty="0"/>
              <a:t>nd</a:t>
            </a:r>
            <a:r>
              <a:rPr lang="en-US" sz="2000" dirty="0"/>
              <a:t>, Feb 12</a:t>
            </a:r>
            <a:r>
              <a:rPr lang="en-US" sz="2000" baseline="30000" dirty="0"/>
              <a:t>th</a:t>
            </a:r>
            <a:r>
              <a:rPr lang="en-US" sz="2000" dirty="0"/>
              <a:t>, Mar 18</a:t>
            </a:r>
            <a:r>
              <a:rPr lang="en-US" sz="2000" baseline="30000" dirty="0"/>
              <a:t>th</a:t>
            </a:r>
            <a:r>
              <a:rPr lang="en-US" sz="2000" dirty="0"/>
              <a:t>, Apr 29</a:t>
            </a:r>
            <a:r>
              <a:rPr lang="en-US" sz="2000" baseline="30000" dirty="0"/>
              <a:t>th</a:t>
            </a:r>
            <a:r>
              <a:rPr lang="en-US" sz="2000" dirty="0"/>
              <a:t> </a:t>
            </a:r>
          </a:p>
          <a:p>
            <a:pPr marL="400050" lvl="2" indent="0" fontAlgn="ctr">
              <a:spcBef>
                <a:spcPts val="0"/>
              </a:spcBef>
              <a:spcAft>
                <a:spcPts val="1200"/>
              </a:spcAft>
              <a:buNone/>
            </a:pPr>
            <a:r>
              <a:rPr lang="en-US" sz="2000" dirty="0"/>
              <a:t>NOTE: Since publishing the HCD cPP v1.0 and HCD SD v1.0 in Oct 2022 the HCD iTC has gone to meeting once a month</a:t>
            </a:r>
          </a:p>
          <a:p>
            <a:pPr marL="342900" lvl="1" indent="-342900" fontAlgn="ctr">
              <a:spcBef>
                <a:spcPts val="0"/>
              </a:spcBef>
              <a:spcAft>
                <a:spcPts val="600"/>
              </a:spcAft>
            </a:pPr>
            <a:r>
              <a:rPr lang="en-US" sz="2000" dirty="0"/>
              <a:t>Current focus was and is on: </a:t>
            </a:r>
          </a:p>
          <a:p>
            <a:pPr marL="742950" lvl="2" indent="-342900" fontAlgn="ctr">
              <a:spcBef>
                <a:spcPts val="0"/>
              </a:spcBef>
              <a:spcAft>
                <a:spcPts val="1200"/>
              </a:spcAft>
            </a:pPr>
            <a:r>
              <a:rPr lang="en-US" sz="2000" dirty="0"/>
              <a:t>Creating and issuing the Errata to HCD cPP v1.0 and HCD SD v1.0 (see next slide)</a:t>
            </a:r>
          </a:p>
          <a:p>
            <a:pPr marL="742950" lvl="2" indent="-342900" fontAlgn="ctr">
              <a:spcBef>
                <a:spcPts val="0"/>
              </a:spcBef>
              <a:spcAft>
                <a:spcPts val="1200"/>
              </a:spcAft>
            </a:pPr>
            <a:r>
              <a:rPr lang="en-US" sz="2000" dirty="0"/>
              <a:t>Developing a release plan for future versions of the HCD cPP and HCD SD</a:t>
            </a:r>
          </a:p>
          <a:p>
            <a:pPr marL="742950" lvl="2" indent="-342900" fontAlgn="ctr">
              <a:spcBef>
                <a:spcPts val="0"/>
              </a:spcBef>
              <a:spcAft>
                <a:spcPts val="1200"/>
              </a:spcAft>
            </a:pPr>
            <a:r>
              <a:rPr lang="en-US" sz="2000" dirty="0"/>
              <a:t>Determining content for and then implementing the next HCD cPP / HCD SD release</a:t>
            </a:r>
          </a:p>
          <a:p>
            <a:pPr marL="742950" lvl="2" indent="-342900" fontAlgn="ctr">
              <a:spcBef>
                <a:spcPts val="0"/>
              </a:spcBef>
              <a:spcAft>
                <a:spcPts val="1200"/>
              </a:spcAft>
            </a:pPr>
            <a:r>
              <a:rPr lang="en-US" sz="2000" dirty="0"/>
              <a:t>Addressing issues against HCD cPP / SD v1.0</a:t>
            </a:r>
          </a:p>
        </p:txBody>
      </p:sp>
    </p:spTree>
    <p:extLst>
      <p:ext uri="{BB962C8B-B14F-4D97-AF65-F5344CB8AC3E}">
        <p14:creationId xmlns:p14="http://schemas.microsoft.com/office/powerpoint/2010/main" val="1326198541"/>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2024</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60</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(1 of 4)</a:t>
            </a:r>
            <a:endParaRPr sz="2400" dirty="0"/>
          </a:p>
        </p:txBody>
      </p:sp>
      <p:sp>
        <p:nvSpPr>
          <p:cNvPr id="3" name="Text Placeholder 2">
            <a:extLst>
              <a:ext uri="{FF2B5EF4-FFF2-40B4-BE49-F238E27FC236}">
                <a16:creationId xmlns:a16="http://schemas.microsoft.com/office/drawing/2014/main" id="{0F941619-F8DF-BFAF-3211-79ED3CA8925C}"/>
              </a:ext>
            </a:extLst>
          </p:cNvPr>
          <p:cNvSpPr>
            <a:spLocks noGrp="1"/>
          </p:cNvSpPr>
          <p:nvPr>
            <p:ph type="body" idx="1"/>
          </p:nvPr>
        </p:nvSpPr>
        <p:spPr>
          <a:xfrm>
            <a:off x="127000" y="1270000"/>
            <a:ext cx="8971164" cy="5232400"/>
          </a:xfrm>
        </p:spPr>
        <p:txBody>
          <a:bodyPr>
            <a:normAutofit fontScale="47500" lnSpcReduction="20000"/>
          </a:bodyPr>
          <a:lstStyle/>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29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Recent and Next IETF Members Meetings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119 Hybrid F2F (Brisbane, Australia) – 18-22 March 2024 – Ira called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120 Hybrid F2F (Vancouver, Canada) – 22-26 July 2024 – Ira to call in</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121 Hybrid F2F (Dublin, Ireland) – 4-8 November 2024 – Ira to call in</a:t>
            </a:r>
            <a:endPar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29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Transport Layer Security (TLS)</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Delegated Credentials for TLS and DTLS – RFC 9345 – July 2023</a:t>
            </a:r>
            <a:b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https://datatracker.ietf.org/doc/rfc9345/</a:t>
            </a:r>
            <a:endPar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Exported Authenticators in TLS – RFC 9261 – July 2022</a:t>
            </a:r>
            <a:b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https://datatracker.ietf.org/doc/rfc9261/</a:t>
            </a:r>
            <a:endParaRPr kumimoji="0" lang="en-US" sz="2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SSLKEYLOGFILE Format for TLS – draft-02 – April 2024 – IETF Last Call</a:t>
            </a:r>
            <a:br>
              <a:rPr lang="en-US" sz="2500" b="1" dirty="0">
                <a:latin typeface="Verdana"/>
                <a:ea typeface="Verdana"/>
              </a:rPr>
            </a:br>
            <a:r>
              <a:rPr lang="en-US" sz="2500" b="1" dirty="0">
                <a:latin typeface="Verdana"/>
                <a:ea typeface="Verdana"/>
                <a:hlinkClick r:id="rId5"/>
              </a:rPr>
              <a:t>https://datatracker.ietf.org/doc/draft-ietf-tls-keylogfile/</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Compact TLS 1.3 – draft-10 – April 2024</a:t>
            </a:r>
            <a:br>
              <a:rPr lang="en-US" sz="2500" b="1" dirty="0">
                <a:latin typeface="Verdana"/>
                <a:ea typeface="Verdana"/>
              </a:rPr>
            </a:br>
            <a:r>
              <a:rPr lang="en-US" sz="2500" b="1" dirty="0">
                <a:latin typeface="Verdana"/>
                <a:ea typeface="Verdana"/>
                <a:hlinkClick r:id="rId6"/>
              </a:rPr>
              <a:t>https://datatracker.ietf.org/doc/draft-ietf-tls-ctls/</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Hybrid key exchange in TLS 1.3 – draft-10 – April 2024</a:t>
            </a:r>
            <a:br>
              <a:rPr lang="en-US" sz="2500" b="1" dirty="0">
                <a:latin typeface="Verdana"/>
                <a:ea typeface="Verdana"/>
              </a:rPr>
            </a:br>
            <a:r>
              <a:rPr lang="en-US" sz="2500" b="1" dirty="0">
                <a:latin typeface="Verdana"/>
                <a:ea typeface="Verdana"/>
                <a:hlinkClick r:id="rId7"/>
              </a:rPr>
              <a:t>https://datatracker.ietf.org/doc/draft-ietf-tls-hybrid-design/</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TLS 1.2 is in Feature Freeze – draft-00 – April 2024 – WG adopted</a:t>
            </a:r>
            <a:br>
              <a:rPr lang="en-US" sz="2500" b="1" dirty="0">
                <a:latin typeface="Verdana"/>
                <a:ea typeface="Verdana"/>
              </a:rPr>
            </a:br>
            <a:r>
              <a:rPr lang="en-US" sz="2500" b="1" dirty="0">
                <a:latin typeface="Verdana"/>
                <a:ea typeface="Verdana"/>
                <a:hlinkClick r:id="rId8"/>
              </a:rPr>
              <a:t>https://datatracker.ietf.org/doc/draft-ietf-tls-tls12-frozen/</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Return Routability Check for DTLS 1.2/1.3 – draft-11 – April 2024 – Waiting for WG Chair</a:t>
            </a:r>
            <a:br>
              <a:rPr lang="en-US" sz="2500" b="1" dirty="0">
                <a:latin typeface="Verdana"/>
                <a:ea typeface="Verdana"/>
              </a:rPr>
            </a:br>
            <a:r>
              <a:rPr lang="en-US" sz="2500" b="1" dirty="0">
                <a:latin typeface="Verdana"/>
                <a:ea typeface="Verdana"/>
                <a:hlinkClick r:id="rId9"/>
              </a:rPr>
              <a:t>https://datatracker.ietf.org/doc/draft-ietf-tls-dtls-rrc/</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Bootstrapping TLS Encrypted ClientHello with DNS Service Bindings – draft-01 – March 2024</a:t>
            </a:r>
            <a:br>
              <a:rPr lang="en-US" sz="2500" b="1" dirty="0">
                <a:latin typeface="Verdana"/>
                <a:ea typeface="Verdana"/>
              </a:rPr>
            </a:br>
            <a:r>
              <a:rPr lang="en-US" sz="2500" b="1" dirty="0">
                <a:latin typeface="Verdana"/>
                <a:ea typeface="Verdana"/>
                <a:hlinkClick r:id="rId10"/>
              </a:rPr>
              <a:t>https://datatracker.ietf.org/doc/draft-ietf-tls-svcb-ech/</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Flags Extension for TLS 1.3 – draft-13 – March 2024</a:t>
            </a:r>
            <a:br>
              <a:rPr lang="en-US" sz="2500" b="1" dirty="0">
                <a:latin typeface="Verdana"/>
                <a:ea typeface="Verdana"/>
              </a:rPr>
            </a:br>
            <a:r>
              <a:rPr lang="en-US" sz="2500" b="1" dirty="0">
                <a:latin typeface="Verdana"/>
                <a:ea typeface="Verdana"/>
                <a:hlinkClick r:id="rId11"/>
              </a:rPr>
              <a:t>https://datatracker.ietf.org/doc/draft-ietf-tls-tlsflags/</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TLS Encrypted Client Hello – draft-18 – March 2024 – Waiting for Writeup</a:t>
            </a:r>
            <a:br>
              <a:rPr lang="en-US" sz="2500" b="1" dirty="0">
                <a:latin typeface="Verdana"/>
                <a:ea typeface="Verdana"/>
              </a:rPr>
            </a:br>
            <a:r>
              <a:rPr lang="en-US" sz="2500" b="1" dirty="0">
                <a:latin typeface="Verdana"/>
                <a:ea typeface="Verdana"/>
                <a:hlinkClick r:id="rId12"/>
              </a:rPr>
              <a:t>https://datatracker.ietf.org/doc/draft-ietf-tls-esni/</a:t>
            </a:r>
            <a:endParaRPr lang="en-US" sz="25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2500" b="1" dirty="0">
                <a:latin typeface="Verdana"/>
                <a:ea typeface="Verdana"/>
              </a:rPr>
              <a:t>IETF Transport Layer Security (TLS) Protocol 1.3 – draft-10 – Waiting for WG Chair</a:t>
            </a:r>
            <a:br>
              <a:rPr lang="en-US" sz="2500" b="1" dirty="0">
                <a:latin typeface="Verdana"/>
                <a:ea typeface="Verdana"/>
              </a:rPr>
            </a:br>
            <a:r>
              <a:rPr lang="en-US" sz="2500" b="1" dirty="0">
                <a:latin typeface="Verdana"/>
                <a:ea typeface="Verdana"/>
                <a:hlinkClick r:id="rId13"/>
              </a:rPr>
              <a:t>https://datatracker.ietf.org/doc/draft-ietf-tls-rfc8446bis/</a:t>
            </a:r>
            <a:endParaRPr lang="en-US" sz="2500" b="1" dirty="0">
              <a:latin typeface="Verdana"/>
              <a:ea typeface="Verdana"/>
            </a:endParaRPr>
          </a:p>
        </p:txBody>
      </p:sp>
    </p:spTree>
    <p:extLst>
      <p:ext uri="{BB962C8B-B14F-4D97-AF65-F5344CB8AC3E}">
        <p14:creationId xmlns:p14="http://schemas.microsoft.com/office/powerpoint/2010/main" val="299283140"/>
      </p:ext>
    </p:extLst>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2024</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61</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(2 of 4)</a:t>
            </a:r>
            <a:endParaRPr sz="2400" dirty="0"/>
          </a:p>
        </p:txBody>
      </p:sp>
      <p:sp>
        <p:nvSpPr>
          <p:cNvPr id="4" name="TextBox 3">
            <a:extLst>
              <a:ext uri="{FF2B5EF4-FFF2-40B4-BE49-F238E27FC236}">
                <a16:creationId xmlns:a16="http://schemas.microsoft.com/office/drawing/2014/main" id="{A55D6ADC-7A27-EA20-B0AE-D77842655599}"/>
              </a:ext>
            </a:extLst>
          </p:cNvPr>
          <p:cNvSpPr txBox="1"/>
          <p:nvPr/>
        </p:nvSpPr>
        <p:spPr>
          <a:xfrm>
            <a:off x="127000" y="1189037"/>
            <a:ext cx="8559800" cy="4924425"/>
          </a:xfrm>
          <a:prstGeom prst="rect">
            <a:avLst/>
          </a:prstGeom>
          <a:noFill/>
        </p:spPr>
        <p:txBody>
          <a:bodyPr wrap="square">
            <a:spAutoFit/>
          </a:bodyPr>
          <a:lstStyle/>
          <a:p>
            <a:pPr marL="30560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Concise Binary Object Representation (CBOR)</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More Control Operators for CDDL – draft-04 – March 2024 – WG Last Call</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https://datatracker.ietf.org/doc/draft-ietf-cbor-cddl-more-control/</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CDDL Module Structure – draft-02 – March 2024</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https://datatracker.ietf.org/doc/draft-ietf-cbor-cddl-modules/</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Common Deterministic Encoding (CDE) – draft-02 – March 2024</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https://datatracker.ietf.org/doc/draft-ietf-cbor-cde/</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Packed CBOR – draft-12 – March 2024 – Waiting for WG Chair</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https://datatracker.ietf.org/doc/draft-ietf-cbor-packed/</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lang="en-US" sz="1000" b="1" dirty="0">
                <a:latin typeface="Verdana"/>
                <a:ea typeface="Verdana"/>
              </a:rPr>
              <a:t>IETF Updates to the CDDL grammar of RFC 8610 – draft-04 – March 2024 – Waiting for Writeup</a:t>
            </a:r>
            <a:br>
              <a:rPr lang="en-US" sz="1000" b="1" dirty="0">
                <a:latin typeface="Verdana"/>
                <a:ea typeface="Verdana"/>
              </a:rPr>
            </a:br>
            <a:r>
              <a:rPr lang="en-US" sz="1000" b="1" dirty="0">
                <a:latin typeface="Verdana"/>
                <a:ea typeface="Verdana"/>
                <a:hlinkClick r:id="rId7"/>
              </a:rPr>
              <a:t>https://datatracker.ietf.org/doc/draft-ietf-cbor-update-8610-grammar/</a:t>
            </a:r>
            <a:endParaRPr lang="en-US" sz="10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Ext Diagnostic Notation – draft-08 – February 2024 – Waiting for Writeup</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https://datatracker.ietf.org/doc/draft-ietf-cbor-edn-literals/</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buFont typeface="Arial" panose="020B0604020202020204" pitchFamily="34" charset="0"/>
              <a:buChar char="•"/>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Time, Duration, Period – draft-12 – January 2024 – RFC Editor</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https://datatracker.ietf.org/doc/draft-ietf-cbor-time-tag/</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62758" marR="40640" lvl="0"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Network Time Protocols (NTP)</a:t>
            </a:r>
          </a:p>
          <a:p>
            <a:pPr marL="762808" marR="40640" lvl="1" indent="-264968" defTabSz="914400">
              <a:buFont typeface="Arial" panose="020B0604020202020204" pitchFamily="34" charset="0"/>
              <a:buChar char="•"/>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Secure Selection and Filtering for NTP with Khronos – RFC 9523 – February 2024</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lang="en-US" sz="1000" b="1" dirty="0">
                <a:latin typeface="Verdana"/>
                <a:ea typeface="Verdana"/>
                <a:hlinkClick r:id="rId10"/>
              </a:rPr>
              <a:t>https://datatracker.ietf.org/doc/rfc9523/</a:t>
            </a:r>
            <a:endParaRPr lang="en-US" sz="1000" b="1" dirty="0">
              <a:latin typeface="Verdana"/>
              <a:ea typeface="Verdana"/>
            </a:endParaRPr>
          </a:p>
          <a:p>
            <a:pPr marL="762808" marR="40640" lvl="1" indent="-264968" defTabSz="914400">
              <a:buFont typeface="Arial" panose="020B0604020202020204" pitchFamily="34" charset="0"/>
              <a:buChar char="•"/>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Roughtime – draft-09 – March 2024</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https://datatracker.ietf.org/doc/draft-ietf-ntp-roughtime/</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buFont typeface="Arial" panose="020B0604020202020204" pitchFamily="34" charset="0"/>
              <a:buChar char="•"/>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NTPv5 Use Cases and Requirements – draft-04 – </a:t>
            </a:r>
            <a:r>
              <a:rPr lang="en-US" sz="1000" b="1" dirty="0">
                <a:latin typeface="Verdana"/>
                <a:ea typeface="Verdana"/>
              </a:rPr>
              <a:t>January</a:t>
            </a: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2024 – WG Last Call</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https://datatracker.ietf.org/doc/draft-ietf-ntp-ntpv5-requirements/</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buFont typeface="Arial" panose="020B0604020202020204" pitchFamily="34" charset="0"/>
              <a:buChar char="•"/>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NTP Over PTP – draft-02 – January 2024 – WG Last Call</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https://datatracker.ietf.org/doc/draft-ietf-ntp-over-ptp/</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Updating the NTP Registries – draft-13 – December 2023 – IETF Last Call</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https://datatracker.ietf.org/doc/draft-ietf-ntp-update-registries/</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Network Time Protocol v5 – draft-01 – October 2023</a:t>
            </a:r>
            <a:b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5"/>
              </a:rPr>
              <a:t>https://datatracker.ietf.org/doc/draft-ietf-ntp-ntpv5/</a:t>
            </a:r>
            <a:endParaRPr kumimoji="0" lang="en-US" sz="1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4017934531"/>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48254"/>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2024</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62</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(3 of 4)</a:t>
            </a:r>
            <a:endParaRPr sz="2400" dirty="0"/>
          </a:p>
        </p:txBody>
      </p:sp>
      <p:sp>
        <p:nvSpPr>
          <p:cNvPr id="4" name="Text Placeholder 2">
            <a:extLst>
              <a:ext uri="{FF2B5EF4-FFF2-40B4-BE49-F238E27FC236}">
                <a16:creationId xmlns:a16="http://schemas.microsoft.com/office/drawing/2014/main" id="{1628CEA0-9856-D76E-14D5-AFCE152A4E4C}"/>
              </a:ext>
            </a:extLst>
          </p:cNvPr>
          <p:cNvSpPr>
            <a:spLocks noGrp="1"/>
          </p:cNvSpPr>
          <p:nvPr>
            <p:ph type="body" idx="1"/>
          </p:nvPr>
        </p:nvSpPr>
        <p:spPr>
          <a:xfrm>
            <a:off x="304800" y="1371600"/>
            <a:ext cx="8971164" cy="4449703"/>
          </a:xfrm>
        </p:spPr>
        <p:txBody>
          <a:bodyPr>
            <a:normAutofit fontScale="55000" lnSpcReduction="20000"/>
          </a:bodyPr>
          <a:lstStyle/>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27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Remote ATtestation ProcedureS (RATS)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RATS Architecture – RFC 9334 – January 2023</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https://datatracker.ietf.org/doc/rfc9334/</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YANG Data Model for Challenge-Response-based RATS – draft-22 – April 2024 – RFC Editor</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https://datatracker.ietf.org/doc/draft-ietf-rats-yang-tpm-charra/</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EAT Media Types – draft-07 – April 2024 – WG Last Call</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https://datatracker.ietf.org/doc/draft-ietf-rats-eat-media-type/</a:t>
            </a:r>
            <a:endParaRPr lang="en-US" b="1" dirty="0">
              <a:latin typeface="Verdana"/>
              <a:ea typeface="Verdana"/>
            </a:endParaRPr>
          </a:p>
          <a:p>
            <a:pPr marL="762808" marR="40640" lvl="1" indent="-264968" defTabSz="914400">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Attestation Results for Secure Interactions – draft-06 – March 2024</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https://datatracker.ietf.org/doc/draft-ietf-rats-ar4si/</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Reference Integrity Manifest – draft-04 – March 2024</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https://datatracker.ietf.org/doc/draft-ietf-rats-corim/</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Direct Anonymous Attestation (DAA) for RATS – draft-05 – March 2024</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https://datatracker.ietf.org/doc/draft-ietf-rats-daa/</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Reference Interaction Models for RATS – draft-09 – March 2024</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https://datatracker.ietf.org/doc/draft-ietf-rats-reference-interaction-models/</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lang="en-US" b="1" dirty="0">
                <a:latin typeface="Verdana"/>
                <a:ea typeface="Verdana"/>
              </a:rPr>
              <a:t>IETF CBOR Tag for Unprotected CWT Claims Sets – draft-09 – March 2024 – IETF Last Call</a:t>
            </a:r>
            <a:br>
              <a:rPr lang="en-US" b="1" dirty="0">
                <a:latin typeface="Verdana"/>
                <a:ea typeface="Verdana"/>
              </a:rPr>
            </a:br>
            <a:r>
              <a:rPr lang="en-US" b="1" dirty="0">
                <a:latin typeface="Verdana"/>
                <a:ea typeface="Verdana"/>
                <a:hlinkClick r:id="rId10"/>
              </a:rPr>
              <a:t>https://datatracker.ietf.org/doc/draft-ietf-rats-uccs/</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RATS Conceptual Messages Wrapper (CMW) – draft-04 – February 2024</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https://datatracker.ietf.org/doc/draft-ietf-rats-msg-wrap/</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Entity Attestation Token (EAT) – draft-25 – January 2024 – RFC Editor</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https://datatracker.ietf.org/doc/draft-ietf-rats-eat/</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ARM PSA Attestation Token – draft-20 – December 2023</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https://datatracker.ietf.org/doc/draft-tschofenig-rats-psa-token/</a:t>
            </a:r>
            <a:endPar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TA Stores (CoTS) – draft-02 – December 2023</a:t>
            </a:r>
            <a:b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https://datatracker.ietf.org/doc/draft-ietf-rats-concise-ta-stores/</a:t>
            </a: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WG Adopted</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b="1" dirty="0">
                <a:latin typeface="Verdana"/>
                <a:ea typeface="Verdana"/>
              </a:rPr>
              <a:t>IETF RATS Endorsements – draft-00 – December 2023</a:t>
            </a:r>
            <a:br>
              <a:rPr lang="en-US" b="1" dirty="0">
                <a:latin typeface="Verdana"/>
                <a:ea typeface="Verdana"/>
              </a:rPr>
            </a:br>
            <a:r>
              <a:rPr lang="en-US" b="1" dirty="0">
                <a:latin typeface="Verdana"/>
                <a:ea typeface="Verdana"/>
                <a:hlinkClick r:id="rId15"/>
              </a:rPr>
              <a:t>https://datatracker.ietf.org/doc/draft-ietf-rats-endorsements/</a:t>
            </a:r>
            <a:r>
              <a:rPr lang="en-US" b="1" dirty="0">
                <a:latin typeface="Verdana"/>
                <a:ea typeface="Verdana"/>
              </a:rPr>
              <a:t>– WG Adopted</a:t>
            </a:r>
          </a:p>
        </p:txBody>
      </p:sp>
    </p:spTree>
    <p:extLst>
      <p:ext uri="{BB962C8B-B14F-4D97-AF65-F5344CB8AC3E}">
        <p14:creationId xmlns:p14="http://schemas.microsoft.com/office/powerpoint/2010/main" val="72180377"/>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1796"/>
            <a:ext cx="8483600" cy="1538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2024</a:t>
            </a:r>
            <a:r>
              <a:rPr dirty="0"/>
              <a:t>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63</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(4 of 4)</a:t>
            </a:r>
            <a:endParaRPr sz="2400" dirty="0"/>
          </a:p>
        </p:txBody>
      </p:sp>
      <p:sp>
        <p:nvSpPr>
          <p:cNvPr id="4" name="Text Placeholder 2">
            <a:extLst>
              <a:ext uri="{FF2B5EF4-FFF2-40B4-BE49-F238E27FC236}">
                <a16:creationId xmlns:a16="http://schemas.microsoft.com/office/drawing/2014/main" id="{28F033CB-09FE-F572-3ECA-7A156194BE12}"/>
              </a:ext>
            </a:extLst>
          </p:cNvPr>
          <p:cNvSpPr>
            <a:spLocks noGrp="1"/>
          </p:cNvSpPr>
          <p:nvPr>
            <p:ph type="body" idx="1"/>
          </p:nvPr>
        </p:nvSpPr>
        <p:spPr>
          <a:xfrm>
            <a:off x="172836" y="1371600"/>
            <a:ext cx="8971164" cy="5077508"/>
          </a:xfrm>
        </p:spPr>
        <p:txBody>
          <a:bodyPr>
            <a:normAutofit fontScale="32500" lnSpcReduction="20000"/>
          </a:bodyPr>
          <a:lstStyle/>
          <a:p>
            <a:pPr marL="362758" marR="40640" lvl="0" indent="-264968" algn="l" defTabSz="914400" rtl="0" eaLnBrk="1" fontAlgn="auto" latinLnBrk="0" hangingPunct="1">
              <a:lnSpc>
                <a:spcPct val="100000"/>
              </a:lnSpc>
              <a:spcBef>
                <a:spcPts val="500"/>
              </a:spcBef>
              <a:spcAft>
                <a:spcPts val="0"/>
              </a:spcAft>
              <a:buClrTx/>
              <a:buSzPct val="100000"/>
              <a:buFontTx/>
              <a:buChar char="•"/>
              <a:tabLst/>
              <a:defRPr sz="1700"/>
            </a:pPr>
            <a:r>
              <a:rPr kumimoji="0" lang="en-US" sz="40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Crypto Forum Research Group (CFRG) – future algorithms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Oblivious Pseudorandom Functions (OPRFs) Using Prime-Order Groups – RFC 9497 – December 2024</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https://datatracker.ietf.org/doc/rfc9497/</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Ristretto255 and Decaf448 Groups – RFC 9496 – December 2024</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https://datatracker.ietf.org/doc/rfc9496/</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RSA Blind Signatures – RFC 9474– October 2023</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https://datatracker.ietf.org/doc/rfc9474/</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SPAKE2, a Password-Authenticated Key Exchange – RFC 9382 – September 2023</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https://datatracker.ietf.org/doc/rfc9382/</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Verifiable Random Functions (VRFs) – RFC 9381 – August 2023</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https://datatracker.ietf.org/doc/rfc9381/</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Hashing to Elliptic Curves – RFC 9380 – August 2023</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https://datatracker.ietf.org/doc/rfc9380/</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3100" b="1" dirty="0">
                <a:latin typeface="Verdana"/>
                <a:ea typeface="Verdana"/>
              </a:rPr>
              <a:t>IRTF Additional Parameter sets for HSS/LMS Hash-Based Signatures – draft-13 – April 2024 – Waiting for Shepherd</a:t>
            </a:r>
            <a:br>
              <a:rPr lang="en-US" sz="3100" b="1" dirty="0">
                <a:latin typeface="Verdana"/>
                <a:ea typeface="Verdana"/>
              </a:rPr>
            </a:br>
            <a:r>
              <a:rPr lang="en-US" sz="3100" b="1" dirty="0">
                <a:latin typeface="Verdana"/>
                <a:ea typeface="Verdana"/>
                <a:hlinkClick r:id="rId9"/>
              </a:rPr>
              <a:t>https://datatracker.ietf.org/doc/draft-fluhrer-lms-more-parm-sets/</a:t>
            </a:r>
            <a:endParaRPr lang="en-US" sz="31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Guidelines for Writing Cryptography Specifications – draft-01 – April 2024 – WG Adopted</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https://datatracker.ietf.org/doc/draft-irtf-cfrg-cryptography-specification/</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3100" b="1" dirty="0">
                <a:latin typeface="Verdana"/>
                <a:ea typeface="Verdana"/>
              </a:rPr>
              <a:t>IRTF Usage Limits on AEAD Algorithms – draft-08 – April 2024</a:t>
            </a:r>
            <a:br>
              <a:rPr lang="en-US" sz="3100" b="1" dirty="0">
                <a:latin typeface="Verdana"/>
                <a:ea typeface="Verdana"/>
              </a:rPr>
            </a:br>
            <a:r>
              <a:rPr lang="en-US" sz="3100" b="1" dirty="0">
                <a:latin typeface="Verdana"/>
                <a:ea typeface="Verdana"/>
                <a:hlinkClick r:id="rId11"/>
              </a:rPr>
              <a:t>https://datatracker.ietf.org/doc/draft-irtf-cfrg-aead-limits/</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Properties of AEAD algorithms – draft-06 – April 2024</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https://datatracker.ietf.org/doc/draft-irtf-cfrg-aead-properties/</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Key Blinding for Signature Schemes – draft-06 – April 2024</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https://datatracker.ietf.org/doc/draft-irtf-cfrg-signature-key-blinding/</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CPace, a balanced composable PAKE – draft-11 – March 2024</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https://datatracker.ietf.org/doc/draft-irtf-cfrg-cpace/</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defTabSz="914400">
              <a:defRPr sz="1700"/>
            </a:pPr>
            <a:r>
              <a:rPr lang="en-US" sz="3100" b="1" dirty="0">
                <a:latin typeface="Verdana"/>
                <a:ea typeface="Verdana"/>
              </a:rPr>
              <a:t>IRTF OPAQUE Augmented PAKE Protocol – draft-14 – March 2024</a:t>
            </a:r>
            <a:br>
              <a:rPr lang="en-US" sz="3100" b="1" dirty="0">
                <a:latin typeface="Verdana"/>
                <a:ea typeface="Verdana"/>
              </a:rPr>
            </a:br>
            <a:r>
              <a:rPr lang="en-US" sz="3100" b="1" dirty="0">
                <a:latin typeface="Verdana"/>
                <a:ea typeface="Verdana"/>
                <a:hlinkClick r:id="rId15"/>
              </a:rPr>
              <a:t>https://datatracker.ietf.org/doc/draft-irtf-cfrg-opaque/</a:t>
            </a:r>
            <a:endParaRPr lang="en-US" sz="3100" b="1" dirty="0">
              <a:latin typeface="Verdana"/>
              <a:ea typeface="Verdana"/>
            </a:endParaRPr>
          </a:p>
          <a:p>
            <a:pPr marL="762808" marR="40640" lvl="1" indent="-264968" defTabSz="914400">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a:t>
            </a:r>
            <a:r>
              <a:rPr lang="en-US" sz="3100" b="1" dirty="0">
                <a:latin typeface="Verdana"/>
                <a:ea typeface="Verdana"/>
              </a:rPr>
              <a:t>RTF Hedged ECDSA and EdDSA Signatures – draft-03 – March 2024</a:t>
            </a:r>
            <a:br>
              <a:rPr lang="en-US" sz="3100" b="1" dirty="0">
                <a:latin typeface="Verdana"/>
                <a:ea typeface="Verdana"/>
              </a:rPr>
            </a:br>
            <a:r>
              <a:rPr lang="en-US" sz="3100" b="1" dirty="0">
                <a:latin typeface="Verdana"/>
                <a:ea typeface="Verdana"/>
                <a:hlinkClick r:id="rId16"/>
              </a:rPr>
              <a:t>https://datatracker.ietf.org/doc/draft-irtf-cfrg-det-sigs-with-noise/</a:t>
            </a:r>
            <a:endParaRPr lang="en-US" sz="3100" b="1" dirty="0">
              <a:latin typeface="Verdana"/>
              <a:ea typeface="Verdana"/>
            </a:endParaRPr>
          </a:p>
          <a:p>
            <a:pPr marL="762808" marR="40640" lvl="1" indent="-264968" defTabSz="914400">
              <a:defRPr sz="1700"/>
            </a:pP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KangarooTwelve and TurboSHAKE – draft-13 – February 2024</a:t>
            </a:r>
            <a:b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7"/>
              </a:rPr>
              <a:t>https://datatracker.ietf.org/doc/draft-irtf-cfrg-kangarootwelve/</a:t>
            </a:r>
            <a:endParaRPr kumimoji="0" lang="en-US" sz="31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3773806248"/>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64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64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May 30, 2024</a:t>
            </a:r>
          </a:p>
          <a:p>
            <a:pPr eaLnBrk="1" hangingPunct="1"/>
            <a:r>
              <a:rPr lang="en-US" dirty="0"/>
              <a:t>Next IDS Face-to-Face Meeting likely August 14, 2024 at PWG August 2024 F2F</a:t>
            </a:r>
          </a:p>
          <a:p>
            <a:pPr eaLnBrk="1" hangingPunct="1"/>
            <a:r>
              <a:rPr lang="en-US" dirty="0"/>
              <a:t>Start looking at involvement in some of these other standards activities individually and maybe as a WG</a:t>
            </a:r>
          </a:p>
          <a:p>
            <a:pPr marL="39688" indent="0" eaLnBrk="1" hangingPunct="1">
              <a:buNone/>
            </a:pPr>
            <a:endParaRPr lang="en-US" dirty="0"/>
          </a:p>
        </p:txBody>
      </p:sp>
    </p:spTree>
    <p:extLst>
      <p:ext uri="{BB962C8B-B14F-4D97-AF65-F5344CB8AC3E}">
        <p14:creationId xmlns:p14="http://schemas.microsoft.com/office/powerpoint/2010/main" val="1617789264"/>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65</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65</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3733800" y="3124200"/>
            <a:ext cx="1524000" cy="609600"/>
          </a:xfrm>
        </p:spPr>
        <p:txBody>
          <a:bodyPr>
            <a:noAutofit/>
          </a:bodyPr>
          <a:lstStyle/>
          <a:p>
            <a:pPr marL="39688" indent="0">
              <a:buNone/>
            </a:pPr>
            <a:r>
              <a:rPr lang="en-US" sz="2400" b="1" dirty="0"/>
              <a:t>Backup</a:t>
            </a:r>
          </a:p>
        </p:txBody>
      </p:sp>
    </p:spTree>
    <p:extLst>
      <p:ext uri="{BB962C8B-B14F-4D97-AF65-F5344CB8AC3E}">
        <p14:creationId xmlns:p14="http://schemas.microsoft.com/office/powerpoint/2010/main" val="132178047"/>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Issues Post-Version 1.0 – CNSA 2.0</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31423" y="1108941"/>
            <a:ext cx="8845755" cy="5393459"/>
          </a:xfrm>
        </p:spPr>
        <p:txBody>
          <a:bodyPr rIns="132080"/>
          <a:lstStyle/>
          <a:p>
            <a:r>
              <a:rPr lang="en-US" sz="1700" kern="0" dirty="0"/>
              <a:t>Commercial National Security Algorithm (CNSA) 2.0 released by NSA Sep 2022</a:t>
            </a:r>
          </a:p>
          <a:p>
            <a:r>
              <a:rPr lang="en-US" sz="1700" kern="0" dirty="0"/>
              <a:t>Addresses problem that </a:t>
            </a:r>
            <a:r>
              <a:rPr lang="en-US" sz="1700" b="0" i="0" dirty="0">
                <a:solidFill>
                  <a:srgbClr val="000000"/>
                </a:solidFill>
                <a:effectLst/>
              </a:rPr>
              <a:t>future deployment of a cryptanalytically</a:t>
            </a:r>
            <a:br>
              <a:rPr lang="en-US" sz="1700" b="0" i="0" dirty="0">
                <a:solidFill>
                  <a:srgbClr val="000000"/>
                </a:solidFill>
                <a:effectLst/>
              </a:rPr>
            </a:br>
            <a:r>
              <a:rPr lang="en-US" sz="1700" b="0" i="0" dirty="0">
                <a:solidFill>
                  <a:srgbClr val="000000"/>
                </a:solidFill>
                <a:effectLst/>
              </a:rPr>
              <a:t>relevant quantum computer (CRQC) would break public-key systems still used today</a:t>
            </a:r>
            <a:r>
              <a:rPr lang="en-US" sz="1700" dirty="0"/>
              <a:t> </a:t>
            </a:r>
          </a:p>
          <a:p>
            <a:r>
              <a:rPr lang="en-US" sz="1700" dirty="0">
                <a:solidFill>
                  <a:srgbClr val="000000"/>
                </a:solidFill>
              </a:rPr>
              <a:t>Need </a:t>
            </a:r>
            <a:r>
              <a:rPr lang="en-US" sz="1700" b="0" i="0" dirty="0">
                <a:solidFill>
                  <a:srgbClr val="000000"/>
                </a:solidFill>
                <a:effectLst/>
              </a:rPr>
              <a:t>to plan, prepare, and budget for an effective transition to quantum-resistant (QR) algorithms, to assure continued protection of National Security Systems (NSS) and related assets</a:t>
            </a:r>
            <a:r>
              <a:rPr lang="en-US" sz="1700" dirty="0"/>
              <a:t> </a:t>
            </a:r>
          </a:p>
          <a:p>
            <a:r>
              <a:rPr lang="en-US" sz="1700" dirty="0"/>
              <a:t>Is an update to CNSA 1.0 Algorithms</a:t>
            </a:r>
          </a:p>
          <a:p>
            <a:r>
              <a:rPr lang="en-US" sz="1700" dirty="0">
                <a:solidFill>
                  <a:srgbClr val="000000"/>
                </a:solidFill>
              </a:rPr>
              <a:t>A</a:t>
            </a:r>
            <a:r>
              <a:rPr lang="en-US" sz="1700" b="0" i="0" dirty="0">
                <a:solidFill>
                  <a:srgbClr val="000000"/>
                </a:solidFill>
                <a:effectLst/>
              </a:rPr>
              <a:t>pplies to all NSS use of public cryptographic algorithms (as opposed to algorithms NSA developed), including those on all unclassified and classified NSS </a:t>
            </a:r>
          </a:p>
          <a:p>
            <a:r>
              <a:rPr lang="en-US" sz="1700" b="0" i="0" dirty="0">
                <a:solidFill>
                  <a:srgbClr val="000000"/>
                </a:solidFill>
                <a:effectLst/>
              </a:rPr>
              <a:t>Using any cryptographic algorithms the National Manager did not approve is generally not allowed, and requires a waiver specific to the</a:t>
            </a:r>
            <a:br>
              <a:rPr lang="en-US" sz="1700" b="0" i="0" dirty="0">
                <a:solidFill>
                  <a:srgbClr val="000000"/>
                </a:solidFill>
                <a:effectLst/>
              </a:rPr>
            </a:br>
            <a:r>
              <a:rPr lang="en-US" sz="1700" b="0" i="0" dirty="0">
                <a:solidFill>
                  <a:srgbClr val="000000"/>
                </a:solidFill>
                <a:effectLst/>
              </a:rPr>
              <a:t>algorithm, implementation, and use case</a:t>
            </a:r>
          </a:p>
          <a:p>
            <a:r>
              <a:rPr lang="en-US" sz="1700" b="0" i="0" dirty="0">
                <a:solidFill>
                  <a:srgbClr val="000000"/>
                </a:solidFill>
                <a:effectLst/>
              </a:rPr>
              <a:t>Per CNSSP 11, software and hardware providing cryptographic services require NIAP or NSA validation in addition to meeting the requirements of the appropriate version of CNSA</a:t>
            </a:r>
          </a:p>
          <a:p>
            <a:endParaRPr lang="en-US" sz="1600" b="0" i="0" dirty="0">
              <a:solidFill>
                <a:srgbClr val="000000"/>
              </a:solidFill>
              <a:effectLst/>
            </a:endParaRPr>
          </a:p>
        </p:txBody>
      </p:sp>
    </p:spTree>
    <p:extLst>
      <p:ext uri="{BB962C8B-B14F-4D97-AF65-F5344CB8AC3E}">
        <p14:creationId xmlns:p14="http://schemas.microsoft.com/office/powerpoint/2010/main" val="3831553480"/>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Transitioning to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000" b="0" i="0" dirty="0">
                <a:solidFill>
                  <a:srgbClr val="000000"/>
                </a:solidFill>
                <a:effectLst/>
              </a:rPr>
              <a:t>The timing of the transition depends on the proliferation of standards-based implementations</a:t>
            </a:r>
          </a:p>
          <a:p>
            <a:r>
              <a:rPr lang="en-US" sz="2000" b="0" i="0" dirty="0">
                <a:solidFill>
                  <a:srgbClr val="000000"/>
                </a:solidFill>
                <a:effectLst/>
              </a:rPr>
              <a:t>NSA expects the transition to QR algorithms for NSS to be complete by 2035 in line with</a:t>
            </a:r>
            <a:r>
              <a:rPr lang="en-US" sz="2000" dirty="0">
                <a:solidFill>
                  <a:srgbClr val="000000"/>
                </a:solidFill>
              </a:rPr>
              <a:t> </a:t>
            </a:r>
            <a:r>
              <a:rPr lang="en-US" sz="2000" b="0" i="0" dirty="0">
                <a:solidFill>
                  <a:srgbClr val="000000"/>
                </a:solidFill>
                <a:effectLst/>
              </a:rPr>
              <a:t>NSM-10. </a:t>
            </a:r>
          </a:p>
          <a:p>
            <a:r>
              <a:rPr lang="en-US" sz="2000" b="0" i="0" dirty="0">
                <a:solidFill>
                  <a:srgbClr val="000000"/>
                </a:solidFill>
                <a:effectLst/>
              </a:rPr>
              <a:t>NSA urges vendors and NSS owners and operators to make every effort to meet this deadline. </a:t>
            </a:r>
          </a:p>
          <a:p>
            <a:r>
              <a:rPr lang="en-US" sz="2000" b="0" i="0" dirty="0">
                <a:solidFill>
                  <a:srgbClr val="000000"/>
                </a:solidFill>
                <a:effectLst/>
              </a:rPr>
              <a:t>Where feasible, NSS owners and operators will be required to prefer CNSA 2.0 algorithms when configuring systems during the transition period. </a:t>
            </a:r>
          </a:p>
          <a:p>
            <a:r>
              <a:rPr lang="en-US" sz="2000" b="0" i="0" dirty="0">
                <a:solidFill>
                  <a:srgbClr val="000000"/>
                </a:solidFill>
                <a:effectLst/>
              </a:rPr>
              <a:t>When</a:t>
            </a:r>
            <a:r>
              <a:rPr lang="en-US" sz="2000" dirty="0">
                <a:solidFill>
                  <a:srgbClr val="000000"/>
                </a:solidFill>
              </a:rPr>
              <a:t> </a:t>
            </a:r>
            <a:r>
              <a:rPr lang="en-US" sz="2000" b="0" i="0" dirty="0">
                <a:solidFill>
                  <a:srgbClr val="000000"/>
                </a:solidFill>
                <a:effectLst/>
              </a:rPr>
              <a:t>appropriate, use of CNSA 2.0 algorithms will be mandatory in classes of commercial products within NSS, while reserving the option to allow other algorithms in specialized use cases</a:t>
            </a:r>
            <a:r>
              <a:rPr lang="en-US" sz="2000" dirty="0"/>
              <a:t> </a:t>
            </a:r>
            <a:br>
              <a:rPr lang="en-US" sz="2000" dirty="0"/>
            </a:br>
            <a:endParaRPr lang="en-US" sz="2000" kern="0" dirty="0"/>
          </a:p>
        </p:txBody>
      </p:sp>
    </p:spTree>
    <p:extLst>
      <p:ext uri="{BB962C8B-B14F-4D97-AF65-F5344CB8AC3E}">
        <p14:creationId xmlns:p14="http://schemas.microsoft.com/office/powerpoint/2010/main" val="699977193"/>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Detailed NIAP Transition Plan for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46124" y="1087504"/>
            <a:ext cx="8919423"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1700" dirty="0"/>
              <a:t>Currently all NIAP PPs must have CNSA 1.0 algorithms</a:t>
            </a:r>
          </a:p>
          <a:p>
            <a:r>
              <a:rPr lang="en-US" sz="1700" dirty="0"/>
              <a:t>Will add SHA-512 to all NIAP PPs</a:t>
            </a:r>
          </a:p>
          <a:p>
            <a:r>
              <a:rPr lang="en-US" sz="1700" dirty="0"/>
              <a:t>Will require either CNSA 1.0 or CNSA 2.0 be mandatory on all NIAP PPs</a:t>
            </a:r>
          </a:p>
          <a:p>
            <a:r>
              <a:rPr lang="en-US" sz="1700" dirty="0"/>
              <a:t>Will implement CNSA asymmetric algorithms for software/firmware signing per following</a:t>
            </a:r>
          </a:p>
          <a:p>
            <a:pPr lvl="1"/>
            <a:r>
              <a:rPr lang="en-US" dirty="0"/>
              <a:t>LMS – 1H 2023</a:t>
            </a:r>
          </a:p>
          <a:p>
            <a:pPr lvl="1"/>
            <a:r>
              <a:rPr lang="en-US" dirty="0"/>
              <a:t>XMSS – 2H 2023</a:t>
            </a:r>
          </a:p>
          <a:p>
            <a:r>
              <a:rPr lang="en-US" sz="1700" dirty="0"/>
              <a:t>Will implement following Key Establishment CNSA 2.0 algorithms in all NIAP PPs when they are standardized and all relevant Assurance Activities have been defined and agreed upon:</a:t>
            </a:r>
          </a:p>
          <a:p>
            <a:pPr lvl="1"/>
            <a:r>
              <a:rPr lang="en-US" dirty="0"/>
              <a:t>CRYSTALS - Kyber</a:t>
            </a:r>
          </a:p>
          <a:p>
            <a:pPr lvl="1"/>
            <a:r>
              <a:rPr lang="en-US" dirty="0"/>
              <a:t>CRYSTALS – Dilithium (used for Digital Signatures)</a:t>
            </a:r>
          </a:p>
          <a:p>
            <a:r>
              <a:rPr lang="en-US" sz="1700" dirty="0"/>
              <a:t>Will deprecate CNSA 1.0 in 2030 – 2033 timeframe</a:t>
            </a:r>
          </a:p>
          <a:p>
            <a:r>
              <a:rPr lang="en-US" sz="1700" dirty="0"/>
              <a:t>No current timeline established to make CNSA 2.0 mandatory</a:t>
            </a:r>
          </a:p>
          <a:p>
            <a:pPr lvl="1"/>
            <a:r>
              <a:rPr lang="en-US" dirty="0"/>
              <a:t>Will make use of CNSA 2.0 mandatory to be listed on PCL at some point</a:t>
            </a:r>
          </a:p>
          <a:p>
            <a:r>
              <a:rPr lang="en-US" sz="1700" dirty="0"/>
              <a:t>Will work with vendors to help try to meet NSA schedule</a:t>
            </a:r>
          </a:p>
          <a:p>
            <a:r>
              <a:rPr lang="en-US" sz="1700" dirty="0"/>
              <a:t>Will discuss with CCRA and engage with iTCs how best to integrate CNSA 2.0 into cPPs</a:t>
            </a:r>
            <a:endParaRPr lang="en-US" sz="2000" kern="0" dirty="0"/>
          </a:p>
        </p:txBody>
      </p:sp>
      <p:sp>
        <p:nvSpPr>
          <p:cNvPr id="7" name="Rectangle 3">
            <a:extLst>
              <a:ext uri="{FF2B5EF4-FFF2-40B4-BE49-F238E27FC236}">
                <a16:creationId xmlns:a16="http://schemas.microsoft.com/office/drawing/2014/main" id="{E266181E-17A0-4A8E-1514-D6864FBD21A3}"/>
              </a:ext>
            </a:extLst>
          </p:cNvPr>
          <p:cNvSpPr>
            <a:spLocks noChangeArrowheads="1"/>
          </p:cNvSpPr>
          <p:nvPr/>
        </p:nvSpPr>
        <p:spPr bwMode="auto">
          <a:xfrm>
            <a:off x="3810000" y="2949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4">
            <a:extLst>
              <a:ext uri="{FF2B5EF4-FFF2-40B4-BE49-F238E27FC236}">
                <a16:creationId xmlns:a16="http://schemas.microsoft.com/office/drawing/2014/main" id="{627018B3-7D4E-B08A-5E09-C66D2456DC8F}"/>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70FFEBDF-E93A-D73A-A8EC-B06AFA8FE59D}"/>
              </a:ext>
            </a:extLst>
          </p:cNvPr>
          <p:cNvSpPr>
            <a:spLocks noChangeArrowheads="1"/>
          </p:cNvSpPr>
          <p:nvPr/>
        </p:nvSpPr>
        <p:spPr bwMode="auto">
          <a:xfrm>
            <a:off x="3810000" y="3132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6">
            <a:extLst>
              <a:ext uri="{FF2B5EF4-FFF2-40B4-BE49-F238E27FC236}">
                <a16:creationId xmlns:a16="http://schemas.microsoft.com/office/drawing/2014/main" id="{DFAFAF92-7B7A-341E-7956-2C9D0B60D293}"/>
              </a:ext>
            </a:extLst>
          </p:cNvPr>
          <p:cNvSpPr>
            <a:spLocks noChangeArrowheads="1"/>
          </p:cNvSpPr>
          <p:nvPr/>
        </p:nvSpPr>
        <p:spPr bwMode="auto">
          <a:xfrm>
            <a:off x="3810000" y="3222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76110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(iTC)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lvl="0" fontAlgn="ctr">
              <a:spcBef>
                <a:spcPts val="0"/>
              </a:spcBef>
              <a:spcAft>
                <a:spcPts val="600"/>
              </a:spcAft>
            </a:pPr>
            <a:r>
              <a:rPr lang="en-US" sz="2000" dirty="0"/>
              <a:t>Since last IDS F2F on August 10, 2023 HCD iTC meetings have been held on:</a:t>
            </a:r>
          </a:p>
          <a:p>
            <a:pPr lvl="1" fontAlgn="ctr">
              <a:spcBef>
                <a:spcPts val="0"/>
              </a:spcBef>
              <a:spcAft>
                <a:spcPts val="1200"/>
              </a:spcAft>
            </a:pPr>
            <a:r>
              <a:rPr lang="en-US" sz="2000" dirty="0"/>
              <a:t>In 2023: Aug 21</a:t>
            </a:r>
            <a:r>
              <a:rPr lang="en-US" sz="2000" baseline="30000" dirty="0"/>
              <a:t>st</a:t>
            </a:r>
            <a:r>
              <a:rPr lang="en-US" sz="2000" dirty="0"/>
              <a:t>, Oct 10</a:t>
            </a:r>
            <a:r>
              <a:rPr lang="en-US" sz="2000" baseline="30000" dirty="0"/>
              <a:t>th</a:t>
            </a:r>
            <a:r>
              <a:rPr lang="en-US" sz="2000" dirty="0"/>
              <a:t>, Nov 27th</a:t>
            </a:r>
          </a:p>
          <a:p>
            <a:pPr lvl="1" fontAlgn="ctr">
              <a:spcBef>
                <a:spcPts val="0"/>
              </a:spcBef>
              <a:spcAft>
                <a:spcPts val="1200"/>
              </a:spcAft>
            </a:pPr>
            <a:r>
              <a:rPr lang="en-US" sz="2000" dirty="0"/>
              <a:t>In 2024: Jan 22</a:t>
            </a:r>
            <a:r>
              <a:rPr lang="en-US" sz="2000" baseline="30000" dirty="0"/>
              <a:t>nd</a:t>
            </a:r>
            <a:r>
              <a:rPr lang="en-US" sz="2000" dirty="0"/>
              <a:t>, Feb 12</a:t>
            </a:r>
            <a:r>
              <a:rPr lang="en-US" sz="2000" baseline="30000" dirty="0"/>
              <a:t>th</a:t>
            </a:r>
            <a:r>
              <a:rPr lang="en-US" sz="2000" dirty="0"/>
              <a:t>, Mar 18</a:t>
            </a:r>
            <a:r>
              <a:rPr lang="en-US" sz="2000" baseline="30000" dirty="0"/>
              <a:t>th</a:t>
            </a:r>
            <a:r>
              <a:rPr lang="en-US" sz="2000" dirty="0"/>
              <a:t>, Apr 29</a:t>
            </a:r>
            <a:r>
              <a:rPr lang="en-US" sz="2000" baseline="30000" dirty="0"/>
              <a:t>th</a:t>
            </a:r>
            <a:r>
              <a:rPr lang="en-US" sz="2000" dirty="0"/>
              <a:t> </a:t>
            </a:r>
          </a:p>
          <a:p>
            <a:pPr marL="400050" lvl="2" indent="0" fontAlgn="ctr">
              <a:spcBef>
                <a:spcPts val="0"/>
              </a:spcBef>
              <a:spcAft>
                <a:spcPts val="1200"/>
              </a:spcAft>
              <a:buNone/>
            </a:pPr>
            <a:r>
              <a:rPr lang="en-US" sz="2000" dirty="0"/>
              <a:t>NOTE: Since publishing the HCD cPP v1.0 and HCD SD v1.0 in Oct 2022 the HCD iTC has gone to meeting once a month</a:t>
            </a:r>
          </a:p>
          <a:p>
            <a:pPr marL="342900" lvl="1" indent="-342900" fontAlgn="ctr">
              <a:spcBef>
                <a:spcPts val="0"/>
              </a:spcBef>
              <a:spcAft>
                <a:spcPts val="600"/>
              </a:spcAft>
            </a:pPr>
            <a:r>
              <a:rPr lang="en-US" sz="2000" dirty="0"/>
              <a:t>Current focus was and is on: </a:t>
            </a:r>
          </a:p>
          <a:p>
            <a:pPr marL="742950" lvl="2" indent="-342900" fontAlgn="ctr">
              <a:spcBef>
                <a:spcPts val="0"/>
              </a:spcBef>
              <a:spcAft>
                <a:spcPts val="1200"/>
              </a:spcAft>
            </a:pPr>
            <a:r>
              <a:rPr lang="en-US" sz="2000" dirty="0"/>
              <a:t>Creating and issuing the Errata to HCD cPP v1.0 and HCD SD v1.0 (see next slide)</a:t>
            </a:r>
          </a:p>
          <a:p>
            <a:pPr marL="742950" lvl="2" indent="-342900" fontAlgn="ctr">
              <a:spcBef>
                <a:spcPts val="0"/>
              </a:spcBef>
              <a:spcAft>
                <a:spcPts val="1200"/>
              </a:spcAft>
            </a:pPr>
            <a:r>
              <a:rPr lang="en-US" sz="2000" dirty="0"/>
              <a:t>Developing a release plan for future versions of the HCD cPP and HCD SD</a:t>
            </a:r>
          </a:p>
          <a:p>
            <a:pPr marL="742950" lvl="2" indent="-342900" fontAlgn="ctr">
              <a:spcBef>
                <a:spcPts val="0"/>
              </a:spcBef>
              <a:spcAft>
                <a:spcPts val="1200"/>
              </a:spcAft>
            </a:pPr>
            <a:r>
              <a:rPr lang="en-US" sz="2000" dirty="0"/>
              <a:t>Determining content for and then implementing the next HCD cPP / HCD SD release</a:t>
            </a:r>
          </a:p>
          <a:p>
            <a:pPr marL="742950" lvl="2" indent="-342900" fontAlgn="ctr">
              <a:spcBef>
                <a:spcPts val="0"/>
              </a:spcBef>
              <a:spcAft>
                <a:spcPts val="1200"/>
              </a:spcAft>
            </a:pPr>
            <a:r>
              <a:rPr lang="en-US" sz="2000" dirty="0"/>
              <a:t>Addressing issues against HCD cPP / SD v1.0</a:t>
            </a:r>
          </a:p>
        </p:txBody>
      </p:sp>
    </p:spTree>
    <p:extLst>
      <p:ext uri="{BB962C8B-B14F-4D97-AF65-F5344CB8AC3E}">
        <p14:creationId xmlns:p14="http://schemas.microsoft.com/office/powerpoint/2010/main" val="367900695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altLang="en-US" dirty="0"/>
              <a:t>Errata to HCD cPP v1.0 and HCD SD v1.0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fontAlgn="ctr">
              <a:spcBef>
                <a:spcPts val="0"/>
              </a:spcBef>
              <a:spcAft>
                <a:spcPts val="600"/>
              </a:spcAft>
            </a:pPr>
            <a:r>
              <a:rPr lang="en-US" sz="1800" dirty="0"/>
              <a:t>The Errata – HCD cPP v1.0e and HCD SD v1.0e – were published on Mar 4</a:t>
            </a:r>
            <a:r>
              <a:rPr lang="en-US" sz="1800" baseline="30000" dirty="0"/>
              <a:t>th</a:t>
            </a:r>
            <a:r>
              <a:rPr lang="en-US" sz="1800" dirty="0"/>
              <a:t>, 2024</a:t>
            </a:r>
          </a:p>
          <a:p>
            <a:pPr fontAlgn="ctr">
              <a:spcBef>
                <a:spcPts val="0"/>
              </a:spcBef>
              <a:spcAft>
                <a:spcPts val="600"/>
              </a:spcAft>
            </a:pPr>
            <a:r>
              <a:rPr lang="en-US" sz="1800" dirty="0"/>
              <a:t>Endorsements have been obtained from the Canadian and Korean Schemes and from NIAP</a:t>
            </a:r>
          </a:p>
          <a:p>
            <a:pPr algn="l"/>
            <a:r>
              <a:rPr lang="en-US" sz="1600" b="0" i="0" dirty="0">
                <a:solidFill>
                  <a:srgbClr val="000006"/>
                </a:solidFill>
                <a:effectLst/>
                <a:highlight>
                  <a:srgbClr val="FFFFFD"/>
                </a:highlight>
              </a:rPr>
              <a:t>Note that NIAP’s endorsement is a formal statement that products successfully evaluated against the HCD cPP V1.0E that demonstrate exact conformance to the cPP, meeting the below identified conditions, and in compliance with all NIAP policies, will be placed on the NIAP Product Compliant List:</a:t>
            </a:r>
          </a:p>
          <a:p>
            <a:pPr lvl="1"/>
            <a:r>
              <a:rPr lang="en-US" sz="1600" b="0" i="0" dirty="0">
                <a:solidFill>
                  <a:srgbClr val="000006"/>
                </a:solidFill>
                <a:effectLst/>
                <a:highlight>
                  <a:srgbClr val="FFFFFD"/>
                </a:highlight>
              </a:rPr>
              <a:t>Each applicable cryptographic support security functional requirement (FCS_) must include at least one selection conforming to Commercial National Security Algorithm (CNSA) Suite V1.0 or V2.0</a:t>
            </a:r>
          </a:p>
          <a:p>
            <a:pPr lvl="1"/>
            <a:r>
              <a:rPr lang="en-US" sz="1600" b="0" i="0" dirty="0">
                <a:solidFill>
                  <a:srgbClr val="000006"/>
                </a:solidFill>
                <a:effectLst/>
                <a:highlight>
                  <a:srgbClr val="FFFFFD"/>
                </a:highlight>
              </a:rPr>
              <a:t>SHA-256 may be selected in FCS_PCC_EXT.1 and may be included in FCS_COP.1/Hash and </a:t>
            </a:r>
            <a:r>
              <a:rPr lang="en-US" sz="1600" i="0" dirty="0">
                <a:solidFill>
                  <a:srgbClr val="000006"/>
                </a:solidFill>
                <a:effectLst/>
                <a:highlight>
                  <a:srgbClr val="FFFFFD"/>
                </a:highlight>
              </a:rPr>
              <a:t>FCS_COP.1/KeyedHash for that function; and</a:t>
            </a:r>
          </a:p>
          <a:p>
            <a:pPr lvl="1"/>
            <a:r>
              <a:rPr lang="en-US" sz="1600" b="1" i="0" dirty="0">
                <a:solidFill>
                  <a:srgbClr val="000006"/>
                </a:solidFill>
                <a:effectLst/>
                <a:highlight>
                  <a:srgbClr val="FFFFFD"/>
                </a:highlight>
              </a:rPr>
              <a:t>SHA-1 may not be selected</a:t>
            </a:r>
            <a:endParaRPr lang="en-US" sz="1600" b="0" i="0" dirty="0">
              <a:solidFill>
                <a:srgbClr val="000006"/>
              </a:solidFill>
              <a:effectLst/>
              <a:highlight>
                <a:srgbClr val="FFFFFD"/>
              </a:highlight>
            </a:endParaRPr>
          </a:p>
          <a:p>
            <a:pPr marL="39688" indent="0" algn="l">
              <a:buNone/>
            </a:pPr>
            <a:r>
              <a:rPr lang="en-US" sz="1600" b="0" i="0" dirty="0">
                <a:solidFill>
                  <a:srgbClr val="000006"/>
                </a:solidFill>
                <a:effectLst/>
                <a:highlight>
                  <a:srgbClr val="FFFFFD"/>
                </a:highlight>
              </a:rPr>
              <a:t>This version succeeds the HCD PP V1.0 </a:t>
            </a:r>
            <a:r>
              <a:rPr lang="en-US" sz="1600" b="1" i="0" dirty="0">
                <a:solidFill>
                  <a:srgbClr val="000006"/>
                </a:solidFill>
                <a:effectLst/>
                <a:highlight>
                  <a:srgbClr val="FFFFFD"/>
                </a:highlight>
              </a:rPr>
              <a:t>which will sunset effective 23 October 2024</a:t>
            </a:r>
            <a:endParaRPr lang="en-US" sz="1600" b="0" i="0" dirty="0">
              <a:solidFill>
                <a:srgbClr val="000006"/>
              </a:solidFill>
              <a:effectLst/>
              <a:highlight>
                <a:srgbClr val="FFFFFD"/>
              </a:highlight>
            </a:endParaRPr>
          </a:p>
          <a:p>
            <a:pPr fontAlgn="ctr">
              <a:spcBef>
                <a:spcPts val="0"/>
              </a:spcBef>
              <a:spcAft>
                <a:spcPts val="600"/>
              </a:spcAft>
            </a:pPr>
            <a:endParaRPr lang="en-US" sz="1800" dirty="0"/>
          </a:p>
          <a:p>
            <a:pPr fontAlgn="ctr">
              <a:spcBef>
                <a:spcPts val="0"/>
              </a:spcBef>
              <a:spcAft>
                <a:spcPts val="600"/>
              </a:spcAft>
            </a:pPr>
            <a:endParaRPr lang="en-US" sz="1800" dirty="0"/>
          </a:p>
        </p:txBody>
      </p:sp>
    </p:spTree>
    <p:extLst>
      <p:ext uri="{BB962C8B-B14F-4D97-AF65-F5344CB8AC3E}">
        <p14:creationId xmlns:p14="http://schemas.microsoft.com/office/powerpoint/2010/main" val="132924578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1.0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AC70B107-7F7D-0123-9BD4-6DCF2DF02A4E}"/>
              </a:ext>
            </a:extLst>
          </p:cNvPr>
          <p:cNvGraphicFramePr>
            <a:graphicFrameLocks noGrp="1"/>
          </p:cNvGraphicFramePr>
          <p:nvPr/>
        </p:nvGraphicFramePr>
        <p:xfrm>
          <a:off x="142550" y="1270000"/>
          <a:ext cx="8812536" cy="5232402"/>
        </p:xfrm>
        <a:graphic>
          <a:graphicData uri="http://schemas.openxmlformats.org/drawingml/2006/table">
            <a:tbl>
              <a:tblPr firstRow="1" firstCol="1" bandRow="1">
                <a:tableStyleId>{5C22544A-7EE6-4342-B048-85BDC9FD1C3A}</a:tableStyleId>
              </a:tblPr>
              <a:tblGrid>
                <a:gridCol w="2203134">
                  <a:extLst>
                    <a:ext uri="{9D8B030D-6E8A-4147-A177-3AD203B41FA5}">
                      <a16:colId xmlns:a16="http://schemas.microsoft.com/office/drawing/2014/main" val="1424114596"/>
                    </a:ext>
                  </a:extLst>
                </a:gridCol>
                <a:gridCol w="2203134">
                  <a:extLst>
                    <a:ext uri="{9D8B030D-6E8A-4147-A177-3AD203B41FA5}">
                      <a16:colId xmlns:a16="http://schemas.microsoft.com/office/drawing/2014/main" val="2727643812"/>
                    </a:ext>
                  </a:extLst>
                </a:gridCol>
                <a:gridCol w="2203134">
                  <a:extLst>
                    <a:ext uri="{9D8B030D-6E8A-4147-A177-3AD203B41FA5}">
                      <a16:colId xmlns:a16="http://schemas.microsoft.com/office/drawing/2014/main" val="1128131183"/>
                    </a:ext>
                  </a:extLst>
                </a:gridCol>
                <a:gridCol w="2203134">
                  <a:extLst>
                    <a:ext uri="{9D8B030D-6E8A-4147-A177-3AD203B41FA5}">
                      <a16:colId xmlns:a16="http://schemas.microsoft.com/office/drawing/2014/main" val="1658354772"/>
                    </a:ext>
                  </a:extLst>
                </a:gridCol>
              </a:tblGrid>
              <a:tr h="262616">
                <a:tc>
                  <a:txBody>
                    <a:bodyPr/>
                    <a:lstStyle/>
                    <a:p>
                      <a:pPr marL="0" marR="0" algn="ctr">
                        <a:lnSpc>
                          <a:spcPct val="107000"/>
                        </a:lnSpc>
                        <a:spcBef>
                          <a:spcPts val="0"/>
                        </a:spcBef>
                        <a:spcAft>
                          <a:spcPts val="0"/>
                        </a:spcAft>
                      </a:pPr>
                      <a:r>
                        <a:rPr lang="en-US" sz="1200" dirty="0">
                          <a:effectLst/>
                        </a:rPr>
                        <a:t>Algorithm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dirty="0">
                          <a:effectLst/>
                        </a:rPr>
                        <a:t>Function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dirty="0">
                          <a:effectLst/>
                        </a:rPr>
                        <a:t>Specification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dirty="0">
                          <a:effectLst/>
                        </a:rPr>
                        <a:t>Parameters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3137150157"/>
                  </a:ext>
                </a:extLst>
              </a:tr>
              <a:tr h="680146">
                <a:tc>
                  <a:txBody>
                    <a:bodyPr/>
                    <a:lstStyle/>
                    <a:p>
                      <a:pPr marL="0" marR="0">
                        <a:lnSpc>
                          <a:spcPct val="107000"/>
                        </a:lnSpc>
                        <a:spcBef>
                          <a:spcPts val="0"/>
                        </a:spcBef>
                        <a:spcAft>
                          <a:spcPts val="0"/>
                        </a:spcAft>
                      </a:pPr>
                      <a:r>
                        <a:rPr lang="en-US" sz="1200" dirty="0">
                          <a:effectLst/>
                        </a:rPr>
                        <a:t>Advanced Encryption Standard (AES)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Symmetric block cipher used for information protection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4"/>
                        </a:rPr>
                        <a:t>FIPS Pub 197</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256 bit keys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67574108"/>
                  </a:ext>
                </a:extLst>
              </a:tr>
              <a:tr h="680146">
                <a:tc>
                  <a:txBody>
                    <a:bodyPr/>
                    <a:lstStyle/>
                    <a:p>
                      <a:pPr marL="0" marR="0">
                        <a:lnSpc>
                          <a:spcPct val="107000"/>
                        </a:lnSpc>
                        <a:spcBef>
                          <a:spcPts val="0"/>
                        </a:spcBef>
                        <a:spcAft>
                          <a:spcPts val="0"/>
                        </a:spcAft>
                      </a:pPr>
                      <a:r>
                        <a:rPr lang="en-US" sz="1200" dirty="0">
                          <a:effectLst/>
                        </a:rPr>
                        <a:t>Elliptic Curve Diffie-Hellman (ECDH) Key Exchange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Asymmetric algorithm used for key establishment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5"/>
                        </a:rPr>
                        <a:t>NIST SP 800-56A</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Curve P-384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766800012"/>
                  </a:ext>
                </a:extLst>
              </a:tr>
              <a:tr h="680146">
                <a:tc>
                  <a:txBody>
                    <a:bodyPr/>
                    <a:lstStyle/>
                    <a:p>
                      <a:pPr marL="0" marR="0">
                        <a:lnSpc>
                          <a:spcPct val="107000"/>
                        </a:lnSpc>
                        <a:spcBef>
                          <a:spcPts val="0"/>
                        </a:spcBef>
                        <a:spcAft>
                          <a:spcPts val="0"/>
                        </a:spcAft>
                      </a:pPr>
                      <a:r>
                        <a:rPr lang="en-US" sz="1200" dirty="0">
                          <a:effectLst/>
                        </a:rPr>
                        <a:t>Elliptic Curve Digital Signature Algorithm (ECDSA)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Asymmetric algorithm used for  digital signatures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6"/>
                        </a:rPr>
                        <a:t>FIPS Pub 186-4</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Curve P-384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3381149439"/>
                  </a:ext>
                </a:extLst>
              </a:tr>
              <a:tr h="888910">
                <a:tc>
                  <a:txBody>
                    <a:bodyPr/>
                    <a:lstStyle/>
                    <a:p>
                      <a:pPr marL="0" marR="0">
                        <a:lnSpc>
                          <a:spcPct val="107000"/>
                        </a:lnSpc>
                        <a:spcBef>
                          <a:spcPts val="0"/>
                        </a:spcBef>
                        <a:spcAft>
                          <a:spcPts val="800"/>
                        </a:spcAft>
                      </a:pPr>
                      <a:r>
                        <a:rPr lang="en-US" sz="1200" dirty="0">
                          <a:effectLst/>
                        </a:rPr>
                        <a:t>Secure Hash Algorithm (SHA)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Algorithm used  for computing a condensed representation of information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7"/>
                        </a:rPr>
                        <a:t>FIPS Pub 180-4</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SHA-384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1692001559"/>
                  </a:ext>
                </a:extLst>
              </a:tr>
              <a:tr h="680146">
                <a:tc>
                  <a:txBody>
                    <a:bodyPr/>
                    <a:lstStyle/>
                    <a:p>
                      <a:pPr marL="0" marR="0">
                        <a:lnSpc>
                          <a:spcPct val="107000"/>
                        </a:lnSpc>
                        <a:spcBef>
                          <a:spcPts val="0"/>
                        </a:spcBef>
                        <a:spcAft>
                          <a:spcPts val="800"/>
                        </a:spcAft>
                      </a:pPr>
                      <a:r>
                        <a:rPr lang="en-US" sz="1200" dirty="0">
                          <a:effectLst/>
                        </a:rPr>
                        <a:t>Diffie-Hellman (DH) Key Exchange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Asymmetric algorithm used for key establishment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IETF RFC 3526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3072-bit 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991338971"/>
                  </a:ext>
                </a:extLst>
              </a:tr>
              <a:tr h="680146">
                <a:tc>
                  <a:txBody>
                    <a:bodyPr/>
                    <a:lstStyle/>
                    <a:p>
                      <a:pPr marL="0" marR="0">
                        <a:lnSpc>
                          <a:spcPct val="107000"/>
                        </a:lnSpc>
                        <a:spcBef>
                          <a:spcPts val="0"/>
                        </a:spcBef>
                        <a:spcAft>
                          <a:spcPts val="800"/>
                        </a:spcAft>
                      </a:pPr>
                      <a:r>
                        <a:rPr lang="en-US" sz="1200" dirty="0">
                          <a:effectLst/>
                        </a:rPr>
                        <a:t>RSA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Asymmetric algorithm used for key establishment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NIST SP 800-56B rev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3072-bit 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671988813"/>
                  </a:ext>
                </a:extLst>
              </a:tr>
              <a:tr h="680146">
                <a:tc>
                  <a:txBody>
                    <a:bodyPr/>
                    <a:lstStyle/>
                    <a:p>
                      <a:pPr marL="0" marR="0">
                        <a:lnSpc>
                          <a:spcPct val="107000"/>
                        </a:lnSpc>
                        <a:spcBef>
                          <a:spcPts val="0"/>
                        </a:spcBef>
                        <a:spcAft>
                          <a:spcPts val="800"/>
                        </a:spcAft>
                      </a:pPr>
                      <a:r>
                        <a:rPr lang="en-US" sz="1200" dirty="0">
                          <a:effectLst/>
                        </a:rPr>
                        <a:t>RSA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Asymmetric algorithm used for digital signatures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FIPS PUB 186-4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 bit-modulus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018880992"/>
                  </a:ext>
                </a:extLst>
              </a:tr>
            </a:tbl>
          </a:graphicData>
        </a:graphic>
      </p:graphicFrame>
    </p:spTree>
    <p:extLst>
      <p:ext uri="{BB962C8B-B14F-4D97-AF65-F5344CB8AC3E}">
        <p14:creationId xmlns:p14="http://schemas.microsoft.com/office/powerpoint/2010/main" val="1379122204"/>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28771</TotalTime>
  <Pages>0</Pages>
  <Words>10602</Words>
  <Characters>0</Characters>
  <Application>Microsoft Office PowerPoint</Application>
  <PresentationFormat>On-screen Show (4:3)</PresentationFormat>
  <Lines>0</Lines>
  <Paragraphs>914</Paragraphs>
  <Slides>68</Slides>
  <Notes>59</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68</vt:i4>
      </vt:variant>
    </vt:vector>
  </HeadingPairs>
  <TitlesOfParts>
    <vt:vector size="77" baseType="lpstr">
      <vt:lpstr>Arial</vt:lpstr>
      <vt:lpstr>Arial Bold</vt:lpstr>
      <vt:lpstr>Calibri</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 Status</vt:lpstr>
      <vt:lpstr>HCD international Technical Community (iTC) Status</vt:lpstr>
      <vt:lpstr>Errata to HCD cPP v1.0 and HCD SD v1.0</vt:lpstr>
      <vt:lpstr>Commercial National Security Algorithm (CNSA) Suite 1.0 Algorithms</vt:lpstr>
      <vt:lpstr>Commercial National Security Algorithm (CNSA) Suite 2.0 Algorithms</vt:lpstr>
      <vt:lpstr>Errata to HCD cPP v1.0 and HCD SD v1.0</vt:lpstr>
      <vt:lpstr>PowerPoint Presentation</vt:lpstr>
      <vt:lpstr>PowerPoint Presentation</vt:lpstr>
      <vt:lpstr>HIT Status</vt:lpstr>
      <vt:lpstr>PowerPoint Presentation</vt:lpstr>
      <vt:lpstr>PowerPoint Presentation</vt:lpstr>
      <vt:lpstr>PowerPoint Presentation</vt:lpstr>
      <vt:lpstr>PowerPoint Presentation</vt:lpstr>
      <vt:lpstr>HCD iTC Post-Version 1.0e Release Plan</vt:lpstr>
      <vt:lpstr>HCD cPP/SD Content Post-Version 1.0 Potential Specific V2.0 Content</vt:lpstr>
      <vt:lpstr>HCD iTC Issues Post-Version 1.0e – 2024 Priorities</vt:lpstr>
      <vt:lpstr>HCD cPP/SD Content Post-Version 1.0 Potential for Inclusion in V3.0 and Later Versions</vt:lpstr>
      <vt:lpstr>HCD cPP/SD Content Post-Version 1.0 Potential for Inclusion in V3.0 and Later Versions</vt:lpstr>
      <vt:lpstr>HCD iTC Status Key Next Steps</vt:lpstr>
      <vt:lpstr>HCD iTC Status One Last Set of Lessons Learned from 19 Years of Developing PPs and cPPs (My Take)</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Next Steps – IDS WG</vt:lpstr>
      <vt:lpstr>PowerPoint Presentation</vt:lpstr>
      <vt:lpstr>HCD iTC Issues Post-Version 1.0 – CNSA 2.0</vt:lpstr>
      <vt:lpstr>Transitioning to CNSA Suite 2.0</vt:lpstr>
      <vt:lpstr>Detailed NIAP Transition Plan for CNSA Suite 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1076</cp:revision>
  <cp:lastPrinted>2023-11-22T13:43:58Z</cp:lastPrinted>
  <dcterms:modified xsi:type="dcterms:W3CDTF">2024-05-07T13:38:28Z</dcterms:modified>
</cp:coreProperties>
</file>