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charts/chart3.xml" ContentType="application/vnd.openxmlformats-officedocument.drawingml.chart+xml"/>
  <Override PartName="/ppt/notesSlides/notesSlide39.xml" ContentType="application/vnd.openxmlformats-officedocument.presentationml.notesSlide+xml"/>
  <Override PartName="/ppt/charts/chart4.xml" ContentType="application/vnd.openxmlformats-officedocument.drawingml.chart+xml"/>
  <Override PartName="/ppt/notesSlides/notesSlide40.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1.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44.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5.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6.xml" ContentType="application/vnd.openxmlformats-officedocument.presentationml.notesSlide+xml"/>
  <Override PartName="/ppt/charts/chart14.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5.xml" ContentType="application/vnd.openxmlformats-officedocument.drawingml.chart+xml"/>
  <Override PartName="/ppt/notesSlides/notesSlide49.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0.xml" ContentType="application/vnd.openxmlformats-officedocument.presentationml.notesSl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51.xml" ContentType="application/vnd.openxmlformats-officedocument.presentationml.notesSlide+xml"/>
  <Override PartName="/ppt/charts/chart18.xml" ContentType="application/vnd.openxmlformats-officedocument.drawingml.chart+xml"/>
  <Override PartName="/ppt/notesSlides/notesSlide52.xml" ContentType="application/vnd.openxmlformats-officedocument.presentationml.notesSlid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53.xml" ContentType="application/vnd.openxmlformats-officedocument.presentationml.notesSlide+xml"/>
  <Override PartName="/ppt/charts/chart21.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Lst>
  <p:notesMasterIdLst>
    <p:notesMasterId r:id="rId102"/>
  </p:notesMasterIdLst>
  <p:sldIdLst>
    <p:sldId id="309" r:id="rId6"/>
    <p:sldId id="325" r:id="rId7"/>
    <p:sldId id="334" r:id="rId8"/>
    <p:sldId id="343" r:id="rId9"/>
    <p:sldId id="463" r:id="rId10"/>
    <p:sldId id="1122" r:id="rId11"/>
    <p:sldId id="1637155220" r:id="rId12"/>
    <p:sldId id="1637155187" r:id="rId13"/>
    <p:sldId id="1637155203" r:id="rId14"/>
    <p:sldId id="1637155214" r:id="rId15"/>
    <p:sldId id="1637155217" r:id="rId16"/>
    <p:sldId id="563" r:id="rId17"/>
    <p:sldId id="1637155216" r:id="rId18"/>
    <p:sldId id="1637155223" r:id="rId19"/>
    <p:sldId id="1637155231" r:id="rId20"/>
    <p:sldId id="1637155224" r:id="rId21"/>
    <p:sldId id="1637155225" r:id="rId22"/>
    <p:sldId id="1637155226" r:id="rId23"/>
    <p:sldId id="1637155227" r:id="rId24"/>
    <p:sldId id="1637155228" r:id="rId25"/>
    <p:sldId id="1637155230" r:id="rId26"/>
    <p:sldId id="1637155229" r:id="rId27"/>
    <p:sldId id="340" r:id="rId28"/>
    <p:sldId id="353" r:id="rId29"/>
    <p:sldId id="341" r:id="rId30"/>
    <p:sldId id="1175" r:id="rId31"/>
    <p:sldId id="1301" r:id="rId32"/>
    <p:sldId id="1228" r:id="rId33"/>
    <p:sldId id="1637155232" r:id="rId34"/>
    <p:sldId id="1106" r:id="rId35"/>
    <p:sldId id="1162" r:id="rId36"/>
    <p:sldId id="1637155233" r:id="rId37"/>
    <p:sldId id="1637155234" r:id="rId38"/>
    <p:sldId id="1355" r:id="rId39"/>
    <p:sldId id="1361" r:id="rId40"/>
    <p:sldId id="1302" r:id="rId41"/>
    <p:sldId id="1637155235" r:id="rId42"/>
    <p:sldId id="285" r:id="rId43"/>
    <p:sldId id="366" r:id="rId44"/>
    <p:sldId id="367" r:id="rId45"/>
    <p:sldId id="321" r:id="rId46"/>
    <p:sldId id="333" r:id="rId47"/>
    <p:sldId id="1637155236" r:id="rId48"/>
    <p:sldId id="335" r:id="rId49"/>
    <p:sldId id="1637155237" r:id="rId50"/>
    <p:sldId id="327" r:id="rId51"/>
    <p:sldId id="326" r:id="rId52"/>
    <p:sldId id="328" r:id="rId53"/>
    <p:sldId id="331" r:id="rId54"/>
    <p:sldId id="329" r:id="rId55"/>
    <p:sldId id="337" r:id="rId56"/>
    <p:sldId id="368" r:id="rId57"/>
    <p:sldId id="339" r:id="rId58"/>
    <p:sldId id="1637155238" r:id="rId59"/>
    <p:sldId id="372" r:id="rId60"/>
    <p:sldId id="342" r:id="rId61"/>
    <p:sldId id="351" r:id="rId62"/>
    <p:sldId id="330" r:id="rId63"/>
    <p:sldId id="369" r:id="rId64"/>
    <p:sldId id="354" r:id="rId65"/>
    <p:sldId id="355" r:id="rId66"/>
    <p:sldId id="306" r:id="rId67"/>
    <p:sldId id="1637155239" r:id="rId68"/>
    <p:sldId id="1637155240" r:id="rId69"/>
    <p:sldId id="1213" r:id="rId70"/>
    <p:sldId id="1232" r:id="rId71"/>
    <p:sldId id="1123" r:id="rId72"/>
    <p:sldId id="1166" r:id="rId73"/>
    <p:sldId id="1218" r:id="rId74"/>
    <p:sldId id="1219" r:id="rId75"/>
    <p:sldId id="1158" r:id="rId76"/>
    <p:sldId id="1217" r:id="rId77"/>
    <p:sldId id="1159" r:id="rId78"/>
    <p:sldId id="1637155241" r:id="rId79"/>
    <p:sldId id="1234" r:id="rId80"/>
    <p:sldId id="1235" r:id="rId81"/>
    <p:sldId id="1637155242" r:id="rId82"/>
    <p:sldId id="1637155243" r:id="rId83"/>
    <p:sldId id="1211" r:id="rId84"/>
    <p:sldId id="1221" r:id="rId85"/>
    <p:sldId id="1229" r:id="rId86"/>
    <p:sldId id="1230" r:id="rId87"/>
    <p:sldId id="1231" r:id="rId88"/>
    <p:sldId id="1215" r:id="rId89"/>
    <p:sldId id="1133" r:id="rId90"/>
    <p:sldId id="1222" r:id="rId91"/>
    <p:sldId id="1223" r:id="rId92"/>
    <p:sldId id="1224" r:id="rId93"/>
    <p:sldId id="1225" r:id="rId94"/>
    <p:sldId id="1226" r:id="rId95"/>
    <p:sldId id="1027" r:id="rId96"/>
    <p:sldId id="1293" r:id="rId97"/>
    <p:sldId id="1295" r:id="rId98"/>
    <p:sldId id="1296" r:id="rId99"/>
    <p:sldId id="1297" r:id="rId100"/>
    <p:sldId id="1298" r:id="rId101"/>
  </p:sldIdLst>
  <p:sldSz cx="9144000" cy="6858000" type="screen4x3"/>
  <p:notesSz cx="6858000" cy="9144000"/>
  <p:defaultTextStyle>
    <a:defPPr>
      <a:defRPr lang="en-US"/>
    </a:defPPr>
    <a:lvl1pPr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Sukert" initials="AS" lastIdx="1" clrIdx="0">
    <p:extLst>
      <p:ext uri="{19B8F6BF-5375-455C-9EA6-DF929625EA0E}">
        <p15:presenceInfo xmlns:p15="http://schemas.microsoft.com/office/powerpoint/2012/main" userId="133cebfdc0ec09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3923" autoAdjust="0"/>
  </p:normalViewPr>
  <p:slideViewPr>
    <p:cSldViewPr>
      <p:cViewPr varScale="1">
        <p:scale>
          <a:sx n="79" d="100"/>
          <a:sy n="79" d="100"/>
        </p:scale>
        <p:origin x="1829"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tableStyles" Target="tableStyle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mpulido\Documents\SynologyDrive\home\joe\conferencias\iccc%202023\WIP\Datos%20octubre%202023%20scraper_rev.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jmpulido\Documents\SynologyDrive\home\joe\conferencias\iccc%202023\Datos%20octubre%202023%20scraper_rev.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mpulido\Documents\SynologyDrive\home\joe\conferencias\iccc%202023\Datos%20octubre%202023%20scraper_rev.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jmpulido\Documents\SynologyDrive\home\joe\conferencias\iccc%202023\WIP\Datos%20octubre%202023%20scraper_rev.xlsx" TargetMode="External"/><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mpulido\Documents\SynologyDrive\home\joe\conferencias\iccc%202023\WIP\Datos%20octubre%202023%20scraper_rev.xlsx" TargetMode="External"/><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jmpulido\Documents\SynologyDrive\home\joe\conferencias\iccc%202023\WIP\Datos%20octubre%202023%20scraper_rev.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mpulido\Documents\SynologyDrive\home\joe\conferencias\iccc%202023\WIP\Datos%20octubre%202023%20scraper_rev.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Users\jmpulido\Documents\SynologyDrive\home\joe\conferencias\iccc%202023\WIP\Datos%20octubre%202023%20scraper_rev.xlsx" TargetMode="External"/><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jmpulido\Documents\SynologyDrive\home\joe\conferencias\iccc%202023\Datos%20octubre%202023%20scraper_rev.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jmpulido\Documents\SynologyDrive\home\joe\conferencias\iccc%202023\Datos%20octubre%202023%20scraper_rev.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jmpulido\Documents\SynologyDrive\home\joe\conferencias\iccc%202023\Datos%20octubre%202023%20scraper_rev.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jmpulido\Documents\SynologyDrive\home\joe\conferencias\iccc%202023\WIP\Datos%20octubre%202023%20scraper_rev.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jmpulido\Documents\SynologyDrive\home\joe\conferencias\iccc%202023\Datos%20octubre%202023%20scraper_rev.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jmpulido\Documents\SynologyDrive\home\joe\conferencias\iccc%202023\Datos%20octubre%202023%20scraper_rev.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mpulido\Documents\SynologyDrive\home\joe\conferencias\iccc%202023\WIP\Datos%20octubre%202023%20scraper_rev.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mpulido\Documents\SynologyDrive\home\joe\conferencias\iccc%202023\WIP\Datos%20octubre%202023%20scraper_rev.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jmpulido\Documents\SynologyDrive\home\joe\conferencias\iccc%202023\WIP\Datos%20octubre%202023%20scraper_rev.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mpulido\Documents\SynologyDrive\home\joe\conferencias\iccc%202023\Datos%20octubre%202023%20scraper_rev.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mpulido\Documents\SynologyDrive\home\joe\conferencias\iccc%202023\Datos%20octubre%202023%20scraper_rev.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oleObject" Target="file:///C:\Users\jmpulido\Documents\SynologyDrive\home\joe\conferencias\iccc%202023\Datos%20octubre%202023%20scraper_rev.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jmpulido\Documents\SynologyDrive\home\joe\conferencias\iccc%202023\WIP\Datos%20octubre%202023%20scraper_rev.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'Certs. per quarter ''20'!$A$3:$D$3</c:f>
              <c:strCache>
                <c:ptCount val="3"/>
                <c:pt idx="0">
                  <c:v>2023 Q3</c:v>
                </c:pt>
                <c:pt idx="1">
                  <c:v>2023 Q2</c:v>
                </c:pt>
                <c:pt idx="2">
                  <c:v>2023 Q1</c:v>
                </c:pt>
              </c:strCache>
              <c:extLst/>
            </c:strRef>
          </c:cat>
          <c:val>
            <c:numRef>
              <c:f>'Certs. per quarter ''20'!$A$4:$D$4</c:f>
              <c:numCache>
                <c:formatCode>General</c:formatCode>
                <c:ptCount val="3"/>
                <c:pt idx="0">
                  <c:v>87</c:v>
                </c:pt>
                <c:pt idx="1">
                  <c:v>117</c:v>
                </c:pt>
                <c:pt idx="2">
                  <c:v>106</c:v>
                </c:pt>
              </c:numCache>
              <c:extLst/>
            </c:numRef>
          </c:val>
          <c:extLst>
            <c:ext xmlns:c16="http://schemas.microsoft.com/office/drawing/2014/chart" uri="{C3380CC4-5D6E-409C-BE32-E72D297353CC}">
              <c16:uniqueId val="{00000000-F43A-4D97-ABE1-DD826A2E826C}"/>
            </c:ext>
          </c:extLst>
        </c:ser>
        <c:dLbls>
          <c:dLblPos val="inEnd"/>
          <c:showLegendKey val="0"/>
          <c:showVal val="1"/>
          <c:showCatName val="0"/>
          <c:showSerName val="0"/>
          <c:showPercent val="0"/>
          <c:showBubbleSize val="0"/>
        </c:dLbls>
        <c:gapWidth val="65"/>
        <c:axId val="20227577"/>
        <c:axId val="15162446"/>
      </c:barChart>
      <c:catAx>
        <c:axId val="20227577"/>
        <c:scaling>
          <c:orientation val="minMax"/>
        </c:scaling>
        <c:delete val="0"/>
        <c:axPos val="l"/>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15162446"/>
        <c:crosses val="autoZero"/>
        <c:auto val="1"/>
        <c:lblAlgn val="ctr"/>
        <c:lblOffset val="100"/>
        <c:noMultiLvlLbl val="0"/>
      </c:catAx>
      <c:valAx>
        <c:axId val="1516244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227577"/>
        <c:crosses val="autoZero"/>
        <c:crossBetween val="between"/>
      </c:valAx>
      <c:spPr>
        <a:noFill/>
        <a:ln>
          <a:noFill/>
        </a:ln>
        <a:effectLst/>
      </c:spPr>
    </c:plotArea>
    <c:plotVisOnly val="1"/>
    <c:dispBlanksAs val="gap"/>
    <c:showDLblsOverMax val="1"/>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s-ES" sz="1800" b="1" strike="noStrike" spc="-1">
                <a:solidFill>
                  <a:srgbClr val="44546A"/>
                </a:solidFill>
                <a:latin typeface="Calibri"/>
              </a:defRPr>
            </a:pPr>
            <a:r>
              <a:rPr lang="es-ES" sz="1800" b="1" strike="noStrike" spc="-1" dirty="0" err="1">
                <a:solidFill>
                  <a:srgbClr val="44546A"/>
                </a:solidFill>
                <a:latin typeface="Calibri"/>
              </a:rPr>
              <a:t>Collaborative</a:t>
            </a:r>
            <a:r>
              <a:rPr lang="es-ES" sz="1800" b="1" strike="noStrike" spc="-1" dirty="0">
                <a:solidFill>
                  <a:srgbClr val="44546A"/>
                </a:solidFill>
                <a:latin typeface="Calibri"/>
              </a:rPr>
              <a:t> </a:t>
            </a:r>
            <a:r>
              <a:rPr lang="es-ES" sz="1800" b="1" strike="noStrike" spc="-1" dirty="0" err="1">
                <a:solidFill>
                  <a:srgbClr val="44546A"/>
                </a:solidFill>
                <a:latin typeface="Calibri"/>
              </a:rPr>
              <a:t>PPs</a:t>
            </a:r>
            <a:r>
              <a:rPr lang="es-ES" sz="1800" b="1" strike="noStrike" spc="-1" dirty="0">
                <a:solidFill>
                  <a:srgbClr val="44546A"/>
                </a:solidFill>
                <a:latin typeface="Calibri"/>
              </a:rPr>
              <a:t> vs Non-</a:t>
            </a:r>
            <a:r>
              <a:rPr lang="es-ES" sz="1800" b="1" strike="noStrike" spc="-1" dirty="0" err="1">
                <a:solidFill>
                  <a:srgbClr val="44546A"/>
                </a:solidFill>
                <a:latin typeface="Calibri"/>
              </a:rPr>
              <a:t>Collaborative</a:t>
            </a:r>
            <a:r>
              <a:rPr lang="es-ES" sz="1800" b="1" strike="noStrike" spc="-1" dirty="0">
                <a:solidFill>
                  <a:srgbClr val="44546A"/>
                </a:solidFill>
                <a:latin typeface="Calibri"/>
              </a:rPr>
              <a:t> </a:t>
            </a:r>
            <a:r>
              <a:rPr lang="es-ES" sz="1800" b="1" strike="noStrike" spc="-1" dirty="0" err="1">
                <a:solidFill>
                  <a:srgbClr val="44546A"/>
                </a:solidFill>
                <a:latin typeface="Calibri"/>
              </a:rPr>
              <a:t>PPs</a:t>
            </a:r>
            <a:endParaRPr lang="es-ES" sz="1800" b="1" strike="noStrike" spc="-1" dirty="0">
              <a:solidFill>
                <a:srgbClr val="44546A"/>
              </a:solidFill>
              <a:latin typeface="Calibri"/>
            </a:endParaRPr>
          </a:p>
        </c:rich>
      </c:tx>
      <c:layout>
        <c:manualLayout>
          <c:xMode val="edge"/>
          <c:yMode val="edge"/>
          <c:x val="0.123969714395246"/>
          <c:y val="3.6120854101286098E-2"/>
        </c:manualLayout>
      </c:layout>
      <c:overlay val="0"/>
      <c:spPr>
        <a:noFill/>
        <a:ln w="0">
          <a:noFill/>
        </a:ln>
      </c:spPr>
    </c:title>
    <c:autoTitleDeleted val="0"/>
    <c:plotArea>
      <c:layout/>
      <c:pieChart>
        <c:varyColors val="1"/>
        <c:ser>
          <c:idx val="0"/>
          <c:order val="0"/>
          <c:tx>
            <c:strRef>
              <c:f>'Top PP'!$A$94:$A$95</c:f>
              <c:strCache>
                <c:ptCount val="2"/>
                <c:pt idx="0">
                  <c:v>Collaborative PPs</c:v>
                </c:pt>
                <c:pt idx="1">
                  <c:v>Non-Collaborative PPs</c:v>
                </c:pt>
              </c:strCache>
            </c:strRef>
          </c:tx>
          <c:spPr>
            <a:solidFill>
              <a:srgbClr val="E63A5B"/>
            </a:solidFill>
            <a:ln w="0">
              <a:noFill/>
            </a:ln>
          </c:spPr>
          <c:dPt>
            <c:idx val="0"/>
            <c:bubble3D val="0"/>
            <c:spPr>
              <a:solidFill>
                <a:srgbClr val="4472C4"/>
              </a:solidFill>
              <a:ln w="0">
                <a:noFill/>
              </a:ln>
            </c:spPr>
            <c:extLst>
              <c:ext xmlns:c16="http://schemas.microsoft.com/office/drawing/2014/chart" uri="{C3380CC4-5D6E-409C-BE32-E72D297353CC}">
                <c16:uniqueId val="{00000001-3FD4-43C0-BBFD-46B99FF2AC8A}"/>
              </c:ext>
            </c:extLst>
          </c:dPt>
          <c:dPt>
            <c:idx val="1"/>
            <c:bubble3D val="0"/>
            <c:extLst>
              <c:ext xmlns:c16="http://schemas.microsoft.com/office/drawing/2014/chart" uri="{C3380CC4-5D6E-409C-BE32-E72D297353CC}">
                <c16:uniqueId val="{00000002-3FD4-43C0-BBFD-46B99FF2AC8A}"/>
              </c:ext>
            </c:extLst>
          </c:dPt>
          <c:dLbls>
            <c:dLbl>
              <c:idx val="0"/>
              <c:layout>
                <c:manualLayout>
                  <c:x val="-0.17876793017151932"/>
                  <c:y val="0.19396129251177566"/>
                </c:manualLayout>
              </c:layout>
              <c:spPr/>
              <c:txPr>
                <a:bodyPr wrap="square"/>
                <a:lstStyle/>
                <a:p>
                  <a:pPr>
                    <a:defRPr sz="2200" b="0" strike="noStrike" spc="-1">
                      <a:solidFill>
                        <a:srgbClr val="262626"/>
                      </a:solidFill>
                      <a:latin typeface="Calibri"/>
                    </a:defRPr>
                  </a:pPr>
                  <a:endParaRPr lang="en-US"/>
                </a:p>
              </c:txPr>
              <c:dLblPos val="bestFit"/>
              <c:showLegendKey val="0"/>
              <c:showVal val="1"/>
              <c:showCatName val="1"/>
              <c:showSerName val="0"/>
              <c:showPercent val="0"/>
              <c:showBubbleSize val="1"/>
              <c:extLst>
                <c:ext xmlns:c15="http://schemas.microsoft.com/office/drawing/2012/chart" uri="{CE6537A1-D6FC-4f65-9D91-7224C49458BB}">
                  <c15:layout>
                    <c:manualLayout>
                      <c:w val="0.27906015381798205"/>
                      <c:h val="0.26498615235702866"/>
                    </c:manualLayout>
                  </c15:layout>
                </c:ext>
                <c:ext xmlns:c16="http://schemas.microsoft.com/office/drawing/2014/chart" uri="{C3380CC4-5D6E-409C-BE32-E72D297353CC}">
                  <c16:uniqueId val="{00000001-3FD4-43C0-BBFD-46B99FF2AC8A}"/>
                </c:ext>
              </c:extLst>
            </c:dLbl>
            <c:dLbl>
              <c:idx val="1"/>
              <c:layout>
                <c:manualLayout>
                  <c:x val="0.31589147286821706"/>
                  <c:y val="-0.10334365549293907"/>
                </c:manualLayout>
              </c:layout>
              <c:spPr/>
              <c:txPr>
                <a:bodyPr wrap="square"/>
                <a:lstStyle/>
                <a:p>
                  <a:pPr>
                    <a:defRPr sz="2200" b="0" strike="noStrike" spc="-1">
                      <a:solidFill>
                        <a:srgbClr val="262626"/>
                      </a:solidFill>
                      <a:latin typeface="Calibri"/>
                    </a:defRPr>
                  </a:pPr>
                  <a:endParaRPr lang="en-US"/>
                </a:p>
              </c:txPr>
              <c:dLblPos val="bestFit"/>
              <c:showLegendKey val="0"/>
              <c:showVal val="1"/>
              <c:showCatName val="1"/>
              <c:showSerName val="0"/>
              <c:showPercent val="0"/>
              <c:showBubbleSize val="1"/>
              <c:extLst>
                <c:ext xmlns:c15="http://schemas.microsoft.com/office/drawing/2012/chart" uri="{CE6537A1-D6FC-4f65-9D91-7224C49458BB}">
                  <c15:layout>
                    <c:manualLayout>
                      <c:w val="0.39631782945736432"/>
                      <c:h val="0.33651277819888281"/>
                    </c:manualLayout>
                  </c15:layout>
                </c:ext>
                <c:ext xmlns:c16="http://schemas.microsoft.com/office/drawing/2014/chart" uri="{C3380CC4-5D6E-409C-BE32-E72D297353CC}">
                  <c16:uniqueId val="{00000002-3FD4-43C0-BBFD-46B99FF2AC8A}"/>
                </c:ext>
              </c:extLst>
            </c:dLbl>
            <c:spPr>
              <a:noFill/>
              <a:ln>
                <a:noFill/>
              </a:ln>
              <a:effectLst/>
            </c:spPr>
            <c:txPr>
              <a:bodyPr wrap="square"/>
              <a:lstStyle/>
              <a:p>
                <a:pPr>
                  <a:defRPr sz="900" b="0" strike="noStrike" spc="-1">
                    <a:solidFill>
                      <a:srgbClr val="262626"/>
                    </a:solidFill>
                    <a:latin typeface="Calibri"/>
                  </a:defRPr>
                </a:pPr>
                <a:endParaRPr lang="en-US"/>
              </a:p>
            </c:txPr>
            <c:dLblPos val="bestFit"/>
            <c:showLegendKey val="0"/>
            <c:showVal val="1"/>
            <c:showCatName val="1"/>
            <c:showSerName val="0"/>
            <c:showPercent val="0"/>
            <c:showBubbleSize val="1"/>
            <c:separator>
</c:separator>
            <c:showLeaderLines val="1"/>
            <c:extLst>
              <c:ext xmlns:c15="http://schemas.microsoft.com/office/drawing/2012/chart" uri="{CE6537A1-D6FC-4f65-9D91-7224C49458BB}"/>
            </c:extLst>
          </c:dLbls>
          <c:cat>
            <c:strRef>
              <c:f>'Top PP'!$A$94:$A$95</c:f>
              <c:strCache>
                <c:ptCount val="2"/>
                <c:pt idx="0">
                  <c:v>Collaborative PPs</c:v>
                </c:pt>
                <c:pt idx="1">
                  <c:v>Non-Collaborative PPs</c:v>
                </c:pt>
              </c:strCache>
            </c:strRef>
          </c:cat>
          <c:val>
            <c:numRef>
              <c:f>'Top PP'!$G$94:$G$95</c:f>
              <c:numCache>
                <c:formatCode>0%</c:formatCode>
                <c:ptCount val="2"/>
                <c:pt idx="0">
                  <c:v>0.17083333333333334</c:v>
                </c:pt>
                <c:pt idx="1">
                  <c:v>0.74166666666666647</c:v>
                </c:pt>
              </c:numCache>
            </c:numRef>
          </c:val>
          <c:extLst>
            <c:ext xmlns:c16="http://schemas.microsoft.com/office/drawing/2014/chart" uri="{C3380CC4-5D6E-409C-BE32-E72D297353CC}">
              <c16:uniqueId val="{00000003-3FD4-43C0-BBFD-46B99FF2AC8A}"/>
            </c:ext>
          </c:extLst>
        </c:ser>
        <c:dLbls>
          <c:showLegendKey val="0"/>
          <c:showVal val="0"/>
          <c:showCatName val="0"/>
          <c:showSerName val="0"/>
          <c:showPercent val="0"/>
          <c:showBubbleSize val="0"/>
          <c:showLeaderLines val="1"/>
        </c:dLbls>
        <c:firstSliceAng val="0"/>
      </c:pieChart>
      <c:spPr>
        <a:noFill/>
        <a:ln w="0">
          <a:noFill/>
        </a:ln>
      </c:spPr>
    </c:plotArea>
    <c:plotVisOnly val="1"/>
    <c:dispBlanksAs val="gap"/>
    <c:showDLblsOverMax val="1"/>
  </c:chart>
  <c:spPr>
    <a:noFill/>
    <a:ln w="9360">
      <a:noFill/>
      <a:round/>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lgn="ctr" rtl="0">
              <a:defRPr lang="es-ES" sz="1800" b="1" i="0" u="none" strike="noStrike" kern="1200" spc="-1" baseline="0">
                <a:solidFill>
                  <a:srgbClr val="44546A"/>
                </a:solidFill>
                <a:latin typeface="Calibri"/>
                <a:ea typeface="+mn-ea"/>
                <a:cs typeface="+mn-cs"/>
              </a:defRPr>
            </a:pPr>
            <a:r>
              <a:rPr lang="es-ES" sz="1800" b="1" i="0" u="none" strike="noStrike" kern="1200" spc="-1" baseline="0" dirty="0" err="1">
                <a:solidFill>
                  <a:srgbClr val="44546A"/>
                </a:solidFill>
                <a:latin typeface="Calibri"/>
                <a:ea typeface="+mn-ea"/>
                <a:cs typeface="+mn-cs"/>
              </a:rPr>
              <a:t>cPP</a:t>
            </a:r>
            <a:r>
              <a:rPr lang="es-ES" sz="1800" b="1" i="0" u="none" strike="noStrike" kern="1200" spc="-1" baseline="0" dirty="0">
                <a:solidFill>
                  <a:srgbClr val="44546A"/>
                </a:solidFill>
                <a:latin typeface="Calibri"/>
                <a:ea typeface="+mn-ea"/>
                <a:cs typeface="+mn-cs"/>
              </a:rPr>
              <a:t> </a:t>
            </a:r>
            <a:r>
              <a:rPr lang="es-ES" sz="1800" b="1" i="0" u="none" strike="noStrike" kern="1200" spc="-1" baseline="0" dirty="0" err="1">
                <a:solidFill>
                  <a:srgbClr val="44546A"/>
                </a:solidFill>
                <a:latin typeface="Calibri"/>
                <a:ea typeface="+mn-ea"/>
                <a:cs typeface="+mn-cs"/>
              </a:rPr>
              <a:t>certifications</a:t>
            </a:r>
            <a:r>
              <a:rPr lang="es-ES" sz="1800" b="1" i="0" u="none" strike="noStrike" kern="1200" spc="-1" baseline="0" dirty="0">
                <a:solidFill>
                  <a:srgbClr val="44546A"/>
                </a:solidFill>
                <a:latin typeface="Calibri"/>
                <a:ea typeface="+mn-ea"/>
                <a:cs typeface="+mn-cs"/>
              </a:rPr>
              <a:t> 2023</a:t>
            </a:r>
          </a:p>
        </c:rich>
      </c:tx>
      <c:overlay val="0"/>
      <c:spPr>
        <a:noFill/>
        <a:ln w="0">
          <a:noFill/>
        </a:ln>
      </c:spPr>
    </c:title>
    <c:autoTitleDeleted val="0"/>
    <c:plotArea>
      <c:layout/>
      <c:pieChart>
        <c:varyColors val="1"/>
        <c:ser>
          <c:idx val="0"/>
          <c:order val="0"/>
          <c:spPr>
            <a:solidFill>
              <a:srgbClr val="4472C4"/>
            </a:solidFill>
            <a:ln w="0">
              <a:noFill/>
            </a:ln>
          </c:spPr>
          <c:dPt>
            <c:idx val="0"/>
            <c:bubble3D val="0"/>
            <c:spPr>
              <a:solidFill>
                <a:srgbClr val="5B9BD5"/>
              </a:solidFill>
              <a:ln w="19080">
                <a:solidFill>
                  <a:srgbClr val="FFFFFF"/>
                </a:solidFill>
                <a:round/>
              </a:ln>
            </c:spPr>
            <c:extLst>
              <c:ext xmlns:c16="http://schemas.microsoft.com/office/drawing/2014/chart" uri="{C3380CC4-5D6E-409C-BE32-E72D297353CC}">
                <c16:uniqueId val="{00000001-450C-4C13-9A0E-452CD94AE013}"/>
              </c:ext>
            </c:extLst>
          </c:dPt>
          <c:dPt>
            <c:idx val="1"/>
            <c:bubble3D val="0"/>
            <c:spPr>
              <a:solidFill>
                <a:srgbClr val="FFC000"/>
              </a:solidFill>
              <a:ln w="19080">
                <a:solidFill>
                  <a:srgbClr val="FFFFFF"/>
                </a:solidFill>
                <a:round/>
              </a:ln>
            </c:spPr>
            <c:extLst>
              <c:ext xmlns:c16="http://schemas.microsoft.com/office/drawing/2014/chart" uri="{C3380CC4-5D6E-409C-BE32-E72D297353CC}">
                <c16:uniqueId val="{00000003-450C-4C13-9A0E-452CD94AE013}"/>
              </c:ext>
            </c:extLst>
          </c:dPt>
          <c:dPt>
            <c:idx val="2"/>
            <c:bubble3D val="0"/>
            <c:spPr>
              <a:solidFill>
                <a:srgbClr val="43682B"/>
              </a:solidFill>
              <a:ln w="19080">
                <a:solidFill>
                  <a:srgbClr val="FFFFFF"/>
                </a:solidFill>
                <a:round/>
              </a:ln>
            </c:spPr>
            <c:extLst>
              <c:ext xmlns:c16="http://schemas.microsoft.com/office/drawing/2014/chart" uri="{C3380CC4-5D6E-409C-BE32-E72D297353CC}">
                <c16:uniqueId val="{00000005-450C-4C13-9A0E-452CD94AE013}"/>
              </c:ext>
            </c:extLst>
          </c:dPt>
          <c:dLbls>
            <c:dLbl>
              <c:idx val="0"/>
              <c:spPr/>
              <c:txPr>
                <a:bodyPr wrap="square"/>
                <a:lstStyle/>
                <a:p>
                  <a:pPr>
                    <a:defRPr sz="2000" b="0" strike="noStrike" spc="-1">
                      <a:solidFill>
                        <a:srgbClr val="FFFFFF"/>
                      </a:solidFill>
                      <a:latin typeface="Calibri"/>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1-450C-4C13-9A0E-452CD94AE013}"/>
                </c:ext>
              </c:extLst>
            </c:dLbl>
            <c:dLbl>
              <c:idx val="1"/>
              <c:layout>
                <c:manualLayout>
                  <c:x val="-1.1844312143908841E-2"/>
                  <c:y val="2.1820565306070138E-2"/>
                </c:manualLayout>
              </c:layout>
              <c:spPr/>
              <c:txPr>
                <a:bodyPr wrap="square"/>
                <a:lstStyle/>
                <a:p>
                  <a:pPr>
                    <a:defRPr sz="2000" b="0" strike="noStrike" spc="-1">
                      <a:solidFill>
                        <a:srgbClr val="595959"/>
                      </a:solidFill>
                      <a:latin typeface="Calibri"/>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3-450C-4C13-9A0E-452CD94AE013}"/>
                </c:ext>
              </c:extLst>
            </c:dLbl>
            <c:dLbl>
              <c:idx val="2"/>
              <c:layout>
                <c:manualLayout>
                  <c:x val="-4.670971768772806E-2"/>
                  <c:y val="0.10381297402290404"/>
                </c:manualLayout>
              </c:layout>
              <c:spPr/>
              <c:txPr>
                <a:bodyPr wrap="square"/>
                <a:lstStyle/>
                <a:p>
                  <a:pPr>
                    <a:defRPr sz="2000" b="0" strike="noStrike" spc="-1">
                      <a:solidFill>
                        <a:srgbClr val="595959"/>
                      </a:solidFill>
                      <a:latin typeface="Calibri"/>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5-450C-4C13-9A0E-452CD94AE013}"/>
                </c:ext>
              </c:extLst>
            </c:dLbl>
            <c:spPr>
              <a:noFill/>
              <a:ln>
                <a:noFill/>
              </a:ln>
              <a:effectLst/>
            </c:spPr>
            <c:txPr>
              <a:bodyPr wrap="square"/>
              <a:lstStyle/>
              <a:p>
                <a:pPr>
                  <a:defRPr sz="2000" b="0" strike="noStrike" spc="-1">
                    <a:solidFill>
                      <a:srgbClr val="595959"/>
                    </a:solidFill>
                    <a:latin typeface="Calibri"/>
                  </a:defRPr>
                </a:pPr>
                <a:endParaRPr lang="en-US"/>
              </a:p>
            </c:txPr>
            <c:dLblPos val="bestFit"/>
            <c:showLegendKey val="0"/>
            <c:showVal val="0"/>
            <c:showCatName val="1"/>
            <c:showSerName val="0"/>
            <c:showPercent val="1"/>
            <c:showBubbleSize val="1"/>
            <c:separator>
</c:separator>
            <c:showLeaderLines val="1"/>
            <c:extLst>
              <c:ext xmlns:c15="http://schemas.microsoft.com/office/drawing/2012/chart" uri="{CE6537A1-D6FC-4f65-9D91-7224C49458BB}"/>
            </c:extLst>
          </c:dLbls>
          <c:cat>
            <c:strRef>
              <c:f>'Top PP'!$J$96:$J$98</c:f>
              <c:strCache>
                <c:ptCount val="3"/>
                <c:pt idx="0">
                  <c:v>Network Devices</c:v>
                </c:pt>
                <c:pt idx="1">
                  <c:v>Full Drive Encryption</c:v>
                </c:pt>
                <c:pt idx="2">
                  <c:v>Stateful Traffic Filter Firewalls</c:v>
                </c:pt>
              </c:strCache>
              <c:extLst/>
            </c:strRef>
          </c:cat>
          <c:val>
            <c:numRef>
              <c:f>'Top PP'!$G$96:$G$98</c:f>
              <c:numCache>
                <c:formatCode>0.00%</c:formatCode>
                <c:ptCount val="3"/>
                <c:pt idx="0">
                  <c:v>0.13333333333333333</c:v>
                </c:pt>
                <c:pt idx="1">
                  <c:v>8.3333333333333332E-3</c:v>
                </c:pt>
                <c:pt idx="2">
                  <c:v>2.9166666666666667E-2</c:v>
                </c:pt>
              </c:numCache>
              <c:extLst/>
            </c:numRef>
          </c:val>
          <c:extLst>
            <c:ext xmlns:c16="http://schemas.microsoft.com/office/drawing/2014/chart" uri="{C3380CC4-5D6E-409C-BE32-E72D297353CC}">
              <c16:uniqueId val="{00000006-450C-4C13-9A0E-452CD94AE013}"/>
            </c:ext>
          </c:extLst>
        </c:ser>
        <c:dLbls>
          <c:showLegendKey val="0"/>
          <c:showVal val="0"/>
          <c:showCatName val="0"/>
          <c:showSerName val="0"/>
          <c:showPercent val="0"/>
          <c:showBubbleSize val="0"/>
          <c:showLeaderLines val="1"/>
        </c:dLbls>
        <c:firstSliceAng val="0"/>
      </c:pieChart>
      <c:spPr>
        <a:noFill/>
        <a:ln w="0">
          <a:noFill/>
        </a:ln>
      </c:spPr>
    </c:plotArea>
    <c:plotVisOnly val="1"/>
    <c:dispBlanksAs val="gap"/>
    <c:showDLblsOverMax val="1"/>
  </c:chart>
  <c:spPr>
    <a:noFill/>
    <a:ln w="9360">
      <a:noFill/>
      <a:round/>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'top manufacturers'!$B$28:$F$28</c:f>
              <c:strCache>
                <c:ptCount val="5"/>
                <c:pt idx="0">
                  <c:v>Idemia</c:v>
                </c:pt>
                <c:pt idx="1">
                  <c:v>NXP</c:v>
                </c:pt>
                <c:pt idx="2">
                  <c:v>Infineon</c:v>
                </c:pt>
                <c:pt idx="3">
                  <c:v>Samsung</c:v>
                </c:pt>
                <c:pt idx="4">
                  <c:v>Huawei</c:v>
                </c:pt>
              </c:strCache>
            </c:strRef>
          </c:cat>
          <c:val>
            <c:numRef>
              <c:f>'top manufacturers'!$B$26:$F$26</c:f>
              <c:numCache>
                <c:formatCode>General</c:formatCode>
                <c:ptCount val="5"/>
                <c:pt idx="0">
                  <c:v>26</c:v>
                </c:pt>
                <c:pt idx="1">
                  <c:v>23</c:v>
                </c:pt>
                <c:pt idx="2">
                  <c:v>20</c:v>
                </c:pt>
                <c:pt idx="3">
                  <c:v>17</c:v>
                </c:pt>
                <c:pt idx="4">
                  <c:v>16</c:v>
                </c:pt>
              </c:numCache>
            </c:numRef>
          </c:val>
          <c:extLst>
            <c:ext xmlns:c16="http://schemas.microsoft.com/office/drawing/2014/chart" uri="{C3380CC4-5D6E-409C-BE32-E72D297353CC}">
              <c16:uniqueId val="{00000000-1BB7-4438-A69A-64FF44EE0BE6}"/>
            </c:ext>
          </c:extLst>
        </c:ser>
        <c:dLbls>
          <c:showLegendKey val="0"/>
          <c:showVal val="0"/>
          <c:showCatName val="0"/>
          <c:showSerName val="0"/>
          <c:showPercent val="0"/>
          <c:showBubbleSize val="0"/>
        </c:dLbls>
        <c:gapWidth val="100"/>
        <c:overlap val="-24"/>
        <c:axId val="684381704"/>
        <c:axId val="684380624"/>
      </c:barChart>
      <c:catAx>
        <c:axId val="684381704"/>
        <c:scaling>
          <c:orientation val="minMax"/>
        </c:scaling>
        <c:delete val="1"/>
        <c:axPos val="b"/>
        <c:numFmt formatCode="General" sourceLinked="1"/>
        <c:majorTickMark val="none"/>
        <c:minorTickMark val="none"/>
        <c:tickLblPos val="nextTo"/>
        <c:crossAx val="684380624"/>
        <c:crosses val="autoZero"/>
        <c:auto val="1"/>
        <c:lblAlgn val="ctr"/>
        <c:lblOffset val="100"/>
        <c:noMultiLvlLbl val="0"/>
      </c:catAx>
      <c:valAx>
        <c:axId val="6843806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84381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Porcentaje</c:v>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5E0-436F-8794-6249D888FDB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5E0-436F-8794-6249D888FDB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5E0-436F-8794-6249D888FDB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5E0-436F-8794-6249D888FDB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5E0-436F-8794-6249D888FDB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5E0-436F-8794-6249D888FDB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5E0-436F-8794-6249D888FDB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45E0-436F-8794-6249D888FDB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45E0-436F-8794-6249D888FDB9}"/>
              </c:ext>
            </c:extLst>
          </c:dPt>
          <c:dLbls>
            <c:dLbl>
              <c:idx val="0"/>
              <c:layout>
                <c:manualLayout>
                  <c:x val="4.0131654040820045E-2"/>
                  <c:y val="-4.044637511305880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1-45E0-436F-8794-6249D888FDB9}"/>
                </c:ext>
              </c:extLst>
            </c:dLbl>
            <c:dLbl>
              <c:idx val="1"/>
              <c:layout>
                <c:manualLayout>
                  <c:x val="8.1011729657240045E-2"/>
                  <c:y val="-8.075363073410640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3-45E0-436F-8794-6249D888FDB9}"/>
                </c:ext>
              </c:extLst>
            </c:dLbl>
            <c:dLbl>
              <c:idx val="2"/>
              <c:layout>
                <c:manualLayout>
                  <c:x val="-3.7699432583800582E-2"/>
                  <c:y val="-4.494041679228751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5-45E0-436F-8794-6249D888FDB9}"/>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7-45E0-436F-8794-6249D888FDB9}"/>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9-45E0-436F-8794-6249D888FDB9}"/>
                </c:ext>
              </c:extLst>
            </c:dLbl>
            <c:dLbl>
              <c:idx val="5"/>
              <c:layout>
                <c:manualLayout>
                  <c:x val="-2.9186657484232739E-2"/>
                  <c:y val="-4.494041679228752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B-45E0-436F-8794-6249D888FDB9}"/>
                </c:ext>
              </c:extLst>
            </c:dLbl>
            <c:dLbl>
              <c:idx val="6"/>
              <c:layout>
                <c:manualLayout>
                  <c:x val="-7.7831086624620516E-2"/>
                  <c:y val="-3.370531259421563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D-45E0-436F-8794-6249D888FDB9}"/>
                </c:ext>
              </c:extLst>
            </c:dLbl>
            <c:dLbl>
              <c:idx val="7"/>
              <c:layout>
                <c:manualLayout>
                  <c:x val="3.6090902506962071E-2"/>
                  <c:y val="2.375106786297242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F-45E0-436F-8794-6249D888FDB9}"/>
                </c:ext>
              </c:extLst>
            </c:dLbl>
            <c:dLbl>
              <c:idx val="8"/>
              <c:layout>
                <c:manualLayout>
                  <c:x val="0.16539105907731852"/>
                  <c:y val="8.988083358457504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11-45E0-436F-8794-6249D888FD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1"/>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'Categoria x año ''20'!$B$2:$B$17</c:f>
              <c:strCache>
                <c:ptCount val="9"/>
                <c:pt idx="0">
                  <c:v>ICs, Smart Cards and Smart Card-Related Devices and Systems</c:v>
                </c:pt>
                <c:pt idx="1">
                  <c:v>Other Devices and Systems</c:v>
                </c:pt>
                <c:pt idx="2">
                  <c:v>Network and Network-Related Devices and Systems</c:v>
                </c:pt>
                <c:pt idx="3">
                  <c:v>Multi-Function Devices</c:v>
                </c:pt>
                <c:pt idx="4">
                  <c:v>Boundary Protection Devices and Systems</c:v>
                </c:pt>
                <c:pt idx="5">
                  <c:v>Data Protection</c:v>
                </c:pt>
                <c:pt idx="6">
                  <c:v>Operating Systems</c:v>
                </c:pt>
                <c:pt idx="7">
                  <c:v>Products for Digital Signatures</c:v>
                </c:pt>
                <c:pt idx="8">
                  <c:v>Access Control Devices and Systems</c:v>
                </c:pt>
              </c:strCache>
              <c:extLst/>
            </c:strRef>
          </c:cat>
          <c:val>
            <c:numRef>
              <c:f>'Categoria x año ''20'!$D$2:$D$17</c:f>
              <c:numCache>
                <c:formatCode>0%</c:formatCode>
                <c:ptCount val="9"/>
                <c:pt idx="0">
                  <c:v>0.31860036832412525</c:v>
                </c:pt>
                <c:pt idx="1">
                  <c:v>0.17771639042357273</c:v>
                </c:pt>
                <c:pt idx="2">
                  <c:v>0.14088397790055249</c:v>
                </c:pt>
                <c:pt idx="3">
                  <c:v>0.11086556169429097</c:v>
                </c:pt>
                <c:pt idx="4">
                  <c:v>4.4014732965009205E-2</c:v>
                </c:pt>
                <c:pt idx="5">
                  <c:v>4.0515653775322284E-2</c:v>
                </c:pt>
                <c:pt idx="6">
                  <c:v>4.0331491712707182E-2</c:v>
                </c:pt>
                <c:pt idx="7">
                  <c:v>2.85451197053407E-2</c:v>
                </c:pt>
                <c:pt idx="8">
                  <c:v>2.5966850828729283E-2</c:v>
                </c:pt>
              </c:numCache>
              <c:extLst/>
            </c:numRef>
          </c:val>
          <c:extLst>
            <c:ext xmlns:c16="http://schemas.microsoft.com/office/drawing/2014/chart" uri="{C3380CC4-5D6E-409C-BE32-E72D297353CC}">
              <c16:uniqueId val="{00000020-45E0-436F-8794-6249D888FDB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1"/>
  </c:chart>
  <c:spPr>
    <a:no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s-ES" sz="1400" b="1" strike="noStrike" spc="-1">
                <a:solidFill>
                  <a:srgbClr val="595959"/>
                </a:solidFill>
                <a:latin typeface="Calibri"/>
              </a:defRPr>
            </a:pPr>
            <a:r>
              <a:rPr lang="es-ES" sz="1400" b="1" strike="noStrike" spc="-1">
                <a:solidFill>
                  <a:srgbClr val="595959"/>
                </a:solidFill>
                <a:latin typeface="Calibri"/>
              </a:rPr>
              <a:t>Product publication sites</a:t>
            </a:r>
          </a:p>
        </c:rich>
      </c:tx>
      <c:overlay val="0"/>
      <c:spPr>
        <a:noFill/>
        <a:ln w="0">
          <a:noFill/>
        </a:ln>
      </c:spPr>
    </c:title>
    <c:autoTitleDeleted val="0"/>
    <c:plotArea>
      <c:layout/>
      <c:barChart>
        <c:barDir val="col"/>
        <c:grouping val="clustered"/>
        <c:varyColors val="0"/>
        <c:ser>
          <c:idx val="0"/>
          <c:order val="0"/>
          <c:spPr>
            <a:solidFill>
              <a:srgbClr val="ED7D31"/>
            </a:solidFill>
            <a:ln w="0">
              <a:noFill/>
            </a:ln>
          </c:spPr>
          <c:invertIfNegative val="0"/>
          <c:dPt>
            <c:idx val="0"/>
            <c:invertIfNegative val="0"/>
            <c:bubble3D val="0"/>
            <c:spPr>
              <a:solidFill>
                <a:srgbClr val="44546A"/>
              </a:solidFill>
              <a:ln w="0">
                <a:noFill/>
              </a:ln>
            </c:spPr>
            <c:extLst>
              <c:ext xmlns:c16="http://schemas.microsoft.com/office/drawing/2014/chart" uri="{C3380CC4-5D6E-409C-BE32-E72D297353CC}">
                <c16:uniqueId val="{00000001-DDC1-47E2-BEA9-05D16DBE73E6}"/>
              </c:ext>
            </c:extLst>
          </c:dPt>
          <c:dPt>
            <c:idx val="2"/>
            <c:invertIfNegative val="0"/>
            <c:bubble3D val="0"/>
            <c:spPr>
              <a:solidFill>
                <a:srgbClr val="4472C4"/>
              </a:solidFill>
              <a:ln w="0">
                <a:noFill/>
              </a:ln>
            </c:spPr>
            <c:extLst>
              <c:ext xmlns:c16="http://schemas.microsoft.com/office/drawing/2014/chart" uri="{C3380CC4-5D6E-409C-BE32-E72D297353CC}">
                <c16:uniqueId val="{00000003-DDC1-47E2-BEA9-05D16DBE73E6}"/>
              </c:ext>
            </c:extLst>
          </c:dPt>
          <c:dLbls>
            <c:dLbl>
              <c:idx val="0"/>
              <c:spPr/>
              <c:txPr>
                <a:bodyPr wrap="square"/>
                <a:lstStyle/>
                <a:p>
                  <a:pPr>
                    <a:defRPr sz="1400" b="1" strike="noStrike" spc="-1">
                      <a:solidFill>
                        <a:srgbClr val="404040"/>
                      </a:solidFill>
                      <a:latin typeface="Calibri"/>
                    </a:defRPr>
                  </a:pPr>
                  <a:endParaRPr lang="en-US"/>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DDC1-47E2-BEA9-05D16DBE73E6}"/>
                </c:ext>
              </c:extLst>
            </c:dLbl>
            <c:dLbl>
              <c:idx val="2"/>
              <c:spPr/>
              <c:txPr>
                <a:bodyPr wrap="square"/>
                <a:lstStyle/>
                <a:p>
                  <a:pPr>
                    <a:defRPr sz="1400" b="1" strike="noStrike" spc="-1">
                      <a:solidFill>
                        <a:srgbClr val="404040"/>
                      </a:solidFill>
                      <a:latin typeface="Calibri"/>
                    </a:defRPr>
                  </a:pPr>
                  <a:endParaRPr lang="en-US"/>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DDC1-47E2-BEA9-05D16DBE73E6}"/>
                </c:ext>
              </c:extLst>
            </c:dLbl>
            <c:spPr>
              <a:noFill/>
              <a:ln>
                <a:noFill/>
              </a:ln>
              <a:effectLst/>
            </c:spPr>
            <c:txPr>
              <a:bodyPr wrap="square"/>
              <a:lstStyle/>
              <a:p>
                <a:pPr>
                  <a:defRPr sz="1400" b="1" strike="noStrike" spc="-1">
                    <a:solidFill>
                      <a:srgbClr val="404040"/>
                    </a:solidFill>
                    <a:latin typeface="Calibri"/>
                  </a:defRPr>
                </a:pPr>
                <a:endParaRPr lang="en-US"/>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numbers!$B$29:$D$29</c:f>
              <c:strCache>
                <c:ptCount val="3"/>
                <c:pt idx="0">
                  <c:v>Total
CCPortal + CBs</c:v>
                </c:pt>
                <c:pt idx="1">
                  <c:v>CCPortal</c:v>
                </c:pt>
                <c:pt idx="2">
                  <c:v>CB websites only</c:v>
                </c:pt>
              </c:strCache>
            </c:strRef>
          </c:cat>
          <c:val>
            <c:numRef>
              <c:f>numbers!$B$30:$D$30</c:f>
              <c:numCache>
                <c:formatCode>General</c:formatCode>
                <c:ptCount val="3"/>
                <c:pt idx="0">
                  <c:v>310</c:v>
                </c:pt>
                <c:pt idx="1">
                  <c:v>296</c:v>
                </c:pt>
                <c:pt idx="2">
                  <c:v>14</c:v>
                </c:pt>
              </c:numCache>
            </c:numRef>
          </c:val>
          <c:extLst>
            <c:ext xmlns:c16="http://schemas.microsoft.com/office/drawing/2014/chart" uri="{C3380CC4-5D6E-409C-BE32-E72D297353CC}">
              <c16:uniqueId val="{00000004-DDC1-47E2-BEA9-05D16DBE73E6}"/>
            </c:ext>
          </c:extLst>
        </c:ser>
        <c:dLbls>
          <c:showLegendKey val="0"/>
          <c:showVal val="0"/>
          <c:showCatName val="0"/>
          <c:showSerName val="0"/>
          <c:showPercent val="0"/>
          <c:showBubbleSize val="0"/>
        </c:dLbls>
        <c:gapWidth val="219"/>
        <c:overlap val="-27"/>
        <c:axId val="24972917"/>
        <c:axId val="43482560"/>
      </c:barChart>
      <c:catAx>
        <c:axId val="24972917"/>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sz="1100" b="1" strike="noStrike" spc="-1">
                <a:solidFill>
                  <a:srgbClr val="595959"/>
                </a:solidFill>
                <a:latin typeface="Calibri"/>
              </a:defRPr>
            </a:pPr>
            <a:endParaRPr lang="en-US"/>
          </a:p>
        </c:txPr>
        <c:crossAx val="43482560"/>
        <c:crosses val="autoZero"/>
        <c:auto val="1"/>
        <c:lblAlgn val="ctr"/>
        <c:lblOffset val="100"/>
        <c:noMultiLvlLbl val="0"/>
      </c:catAx>
      <c:valAx>
        <c:axId val="43482560"/>
        <c:scaling>
          <c:orientation val="minMax"/>
        </c:scaling>
        <c:delete val="0"/>
        <c:axPos val="l"/>
        <c:majorGridlines>
          <c:spPr>
            <a:ln w="9360">
              <a:solidFill>
                <a:srgbClr val="D9D9D9"/>
              </a:solidFill>
              <a:round/>
            </a:ln>
          </c:spPr>
        </c:majorGridlines>
        <c:numFmt formatCode="General" sourceLinked="0"/>
        <c:majorTickMark val="none"/>
        <c:minorTickMark val="none"/>
        <c:tickLblPos val="nextTo"/>
        <c:spPr>
          <a:ln w="6480">
            <a:noFill/>
          </a:ln>
        </c:spPr>
        <c:txPr>
          <a:bodyPr/>
          <a:lstStyle/>
          <a:p>
            <a:pPr>
              <a:defRPr sz="900" b="0" strike="noStrike" spc="-1">
                <a:solidFill>
                  <a:srgbClr val="595959"/>
                </a:solidFill>
                <a:latin typeface="Calibri"/>
              </a:defRPr>
            </a:pPr>
            <a:endParaRPr lang="en-US"/>
          </a:p>
        </c:txPr>
        <c:crossAx val="24972917"/>
        <c:crosses val="autoZero"/>
        <c:crossBetween val="between"/>
      </c:valAx>
      <c:spPr>
        <a:noFill/>
        <a:ln w="0">
          <a:noFill/>
        </a:ln>
      </c:spPr>
    </c:plotArea>
    <c:plotVisOnly val="1"/>
    <c:dispBlanksAs val="gap"/>
    <c:showDLblsOverMax val="1"/>
  </c:chart>
  <c:spPr>
    <a:noFill/>
    <a:ln w="9360">
      <a:noFill/>
      <a:round/>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69840" cap="rnd">
              <a:solidFill>
                <a:srgbClr val="5C0000">
                  <a:alpha val="50000"/>
                </a:srgbClr>
              </a:solidFill>
              <a:round/>
            </a:ln>
          </c:spPr>
          <c:marker>
            <c:symbol val="circle"/>
            <c:size val="6"/>
            <c:spPr>
              <a:solidFill>
                <a:srgbClr val="5C0000"/>
              </a:solidFill>
            </c:spPr>
          </c:marker>
          <c:dLbls>
            <c:spPr>
              <a:solidFill>
                <a:srgbClr val="5C0000"/>
              </a:solidFill>
            </c:spPr>
            <c:txPr>
              <a:bodyPr wrap="square"/>
              <a:lstStyle/>
              <a:p>
                <a:pPr>
                  <a:defRPr sz="900" b="1" strike="noStrike" spc="-1">
                    <a:solidFill>
                      <a:srgbClr val="FFFFFF"/>
                    </a:solidFill>
                    <a:latin typeface="Calibri"/>
                  </a:defRPr>
                </a:pPr>
                <a:endParaRPr lang="en-US"/>
              </a:p>
            </c:txPr>
            <c:dLblPos val="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numRef>
              <c:f>años!$A$24:$A$28</c:f>
              <c:numCache>
                <c:formatCode>General</c:formatCode>
                <c:ptCount val="5"/>
                <c:pt idx="0">
                  <c:v>2019</c:v>
                </c:pt>
                <c:pt idx="1">
                  <c:v>2020</c:v>
                </c:pt>
                <c:pt idx="2">
                  <c:v>2021</c:v>
                </c:pt>
                <c:pt idx="3">
                  <c:v>2022</c:v>
                </c:pt>
                <c:pt idx="4">
                  <c:v>2023</c:v>
                </c:pt>
              </c:numCache>
              <c:extLst/>
            </c:numRef>
          </c:cat>
          <c:val>
            <c:numRef>
              <c:f>años!$B$24:$B$28</c:f>
              <c:numCache>
                <c:formatCode>General</c:formatCode>
                <c:ptCount val="5"/>
                <c:pt idx="0">
                  <c:v>333</c:v>
                </c:pt>
                <c:pt idx="1">
                  <c:v>371</c:v>
                </c:pt>
                <c:pt idx="2">
                  <c:v>382</c:v>
                </c:pt>
                <c:pt idx="3">
                  <c:v>356</c:v>
                </c:pt>
                <c:pt idx="4">
                  <c:v>310</c:v>
                </c:pt>
              </c:numCache>
              <c:extLst/>
            </c:numRef>
          </c:val>
          <c:smooth val="1"/>
          <c:extLst>
            <c:ext xmlns:c16="http://schemas.microsoft.com/office/drawing/2014/chart" uri="{C3380CC4-5D6E-409C-BE32-E72D297353CC}">
              <c16:uniqueId val="{00000000-6C6A-4C77-A856-DDE2C5DE5459}"/>
            </c:ext>
          </c:extLst>
        </c:ser>
        <c:dLbls>
          <c:showLegendKey val="0"/>
          <c:showVal val="0"/>
          <c:showCatName val="0"/>
          <c:showSerName val="0"/>
          <c:showPercent val="0"/>
          <c:showBubbleSize val="0"/>
        </c:dLbls>
        <c:hiLowLines>
          <c:spPr>
            <a:ln w="0">
              <a:noFill/>
            </a:ln>
          </c:spPr>
        </c:hiLowLines>
        <c:marker val="1"/>
        <c:smooth val="0"/>
        <c:axId val="32946891"/>
        <c:axId val="26430311"/>
      </c:lineChart>
      <c:catAx>
        <c:axId val="32946891"/>
        <c:scaling>
          <c:orientation val="minMax"/>
        </c:scaling>
        <c:delete val="0"/>
        <c:axPos val="b"/>
        <c:numFmt formatCode="General" sourceLinked="0"/>
        <c:majorTickMark val="none"/>
        <c:minorTickMark val="none"/>
        <c:tickLblPos val="nextTo"/>
        <c:spPr>
          <a:ln w="12600">
            <a:solidFill>
              <a:srgbClr val="5C0000">
                <a:alpha val="25000"/>
              </a:srgbClr>
            </a:solidFill>
            <a:round/>
          </a:ln>
        </c:spPr>
        <c:txPr>
          <a:bodyPr rot="-1620000"/>
          <a:lstStyle/>
          <a:p>
            <a:pPr>
              <a:defRPr sz="1100" b="0" strike="noStrike" spc="97">
                <a:solidFill>
                  <a:srgbClr val="5C0000"/>
                </a:solidFill>
                <a:latin typeface="Calibri"/>
              </a:defRPr>
            </a:pPr>
            <a:endParaRPr lang="en-US"/>
          </a:p>
        </c:txPr>
        <c:crossAx val="26430311"/>
        <c:crosses val="autoZero"/>
        <c:auto val="1"/>
        <c:lblAlgn val="ctr"/>
        <c:lblOffset val="100"/>
        <c:noMultiLvlLbl val="0"/>
      </c:catAx>
      <c:valAx>
        <c:axId val="26430311"/>
        <c:scaling>
          <c:orientation val="minMax"/>
        </c:scaling>
        <c:delete val="0"/>
        <c:axPos val="l"/>
        <c:majorGridlines>
          <c:spPr>
            <a:ln w="9360">
              <a:solidFill>
                <a:srgbClr val="5C0000">
                  <a:alpha val="25000"/>
                </a:srgbClr>
              </a:solidFill>
              <a:round/>
            </a:ln>
          </c:spPr>
        </c:majorGridlines>
        <c:numFmt formatCode="General" sourceLinked="0"/>
        <c:majorTickMark val="none"/>
        <c:minorTickMark val="none"/>
        <c:tickLblPos val="nextTo"/>
        <c:spPr>
          <a:ln w="6480">
            <a:solidFill>
              <a:srgbClr val="5C0000"/>
            </a:solidFill>
            <a:round/>
          </a:ln>
        </c:spPr>
        <c:txPr>
          <a:bodyPr/>
          <a:lstStyle/>
          <a:p>
            <a:pPr>
              <a:defRPr sz="900" b="0" strike="noStrike" spc="-1">
                <a:solidFill>
                  <a:srgbClr val="5C0000"/>
                </a:solidFill>
                <a:latin typeface="Calibri"/>
              </a:defRPr>
            </a:pPr>
            <a:endParaRPr lang="en-US"/>
          </a:p>
        </c:txPr>
        <c:crossAx val="32946891"/>
        <c:crosses val="autoZero"/>
        <c:crossBetween val="between"/>
      </c:valAx>
      <c:spPr>
        <a:noFill/>
        <a:ln w="0">
          <a:noFill/>
        </a:ln>
      </c:spPr>
    </c:plotArea>
    <c:plotVisOnly val="1"/>
    <c:dispBlanksAs val="gap"/>
    <c:showDLblsOverMax val="1"/>
  </c:chart>
  <c:spPr>
    <a:noFill/>
    <a:ln w="9360">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9B2-4DA8-BB50-63098361000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29B2-4DA8-BB50-63098361000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29B2-4DA8-BB50-63098361000A}"/>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29B2-4DA8-BB50-63098361000A}"/>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29B2-4DA8-BB50-63098361000A}"/>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29B2-4DA8-BB50-63098361000A}"/>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29B2-4DA8-BB50-63098361000A}"/>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29B2-4DA8-BB50-63098361000A}"/>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29B2-4DA8-BB50-63098361000A}"/>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2-29B2-4DA8-BB50-63098361000A}"/>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4-29B2-4DA8-BB50-63098361000A}"/>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29B2-4DA8-BB50-63098361000A}"/>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29B2-4DA8-BB50-63098361000A}"/>
              </c:ext>
            </c:extLst>
          </c:dPt>
          <c:dPt>
            <c:idx val="13"/>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A-29B2-4DA8-BB50-63098361000A}"/>
              </c:ext>
            </c:extLst>
          </c:dPt>
          <c:dPt>
            <c:idx val="14"/>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C-29B2-4DA8-BB50-63098361000A}"/>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1-29B2-4DA8-BB50-63098361000A}"/>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2-29B2-4DA8-BB50-63098361000A}"/>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4-29B2-4DA8-BB50-63098361000A}"/>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6-29B2-4DA8-BB50-63098361000A}"/>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8-29B2-4DA8-BB50-63098361000A}"/>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A-29B2-4DA8-BB50-63098361000A}"/>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C-29B2-4DA8-BB50-63098361000A}"/>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E-29B2-4DA8-BB50-63098361000A}"/>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10-29B2-4DA8-BB50-63098361000A}"/>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12-29B2-4DA8-BB50-63098361000A}"/>
                </c:ext>
              </c:extLst>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14-29B2-4DA8-BB50-63098361000A}"/>
                </c:ext>
              </c:extLst>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16-29B2-4DA8-BB50-63098361000A}"/>
                </c:ext>
              </c:extLst>
            </c:dLbl>
            <c:dLbl>
              <c:idx val="1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80000"/>
                          <a:lumOff val="20000"/>
                        </a:schemeClr>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18-29B2-4DA8-BB50-63098361000A}"/>
                </c:ext>
              </c:extLst>
            </c:dLbl>
            <c:dLbl>
              <c:idx val="1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80000"/>
                          <a:lumOff val="20000"/>
                        </a:schemeClr>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1A-29B2-4DA8-BB50-63098361000A}"/>
                </c:ext>
              </c:extLst>
            </c:dLbl>
            <c:dLbl>
              <c:idx val="1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80000"/>
                          <a:lumOff val="20000"/>
                        </a:schemeClr>
                      </a:solidFill>
                      <a:latin typeface="+mn-lt"/>
                      <a:ea typeface="+mn-ea"/>
                      <a:cs typeface="+mn-cs"/>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1C-29B2-4DA8-BB50-63098361000A}"/>
                </c:ext>
              </c:extLst>
            </c:dLbl>
            <c:spPr>
              <a:noFill/>
              <a:ln>
                <a:noFill/>
              </a:ln>
              <a:effectLst/>
            </c:spPr>
            <c:dLblPos val="outEnd"/>
            <c:showLegendKey val="0"/>
            <c:showVal val="1"/>
            <c:showCatName val="1"/>
            <c:showSerName val="0"/>
            <c:showPercent val="0"/>
            <c:showBubbleSize val="1"/>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'Products by scheme and year ''20'!$C$22:$C$37</c:f>
              <c:strCache>
                <c:ptCount val="15"/>
                <c:pt idx="0">
                  <c:v>FR</c:v>
                </c:pt>
                <c:pt idx="1">
                  <c:v>US</c:v>
                </c:pt>
                <c:pt idx="2">
                  <c:v>NL</c:v>
                </c:pt>
                <c:pt idx="3">
                  <c:v>DE</c:v>
                </c:pt>
                <c:pt idx="4">
                  <c:v>JP</c:v>
                </c:pt>
                <c:pt idx="5">
                  <c:v>CA</c:v>
                </c:pt>
                <c:pt idx="6">
                  <c:v>SE</c:v>
                </c:pt>
                <c:pt idx="7">
                  <c:v>SP</c:v>
                </c:pt>
                <c:pt idx="8">
                  <c:v>IT</c:v>
                </c:pt>
                <c:pt idx="9">
                  <c:v>KR</c:v>
                </c:pt>
                <c:pt idx="10">
                  <c:v>MY</c:v>
                </c:pt>
                <c:pt idx="11">
                  <c:v>TR</c:v>
                </c:pt>
                <c:pt idx="12">
                  <c:v>AU</c:v>
                </c:pt>
                <c:pt idx="13">
                  <c:v>SG</c:v>
                </c:pt>
                <c:pt idx="14">
                  <c:v>IN</c:v>
                </c:pt>
              </c:strCache>
              <c:extLst/>
            </c:strRef>
          </c:cat>
          <c:val>
            <c:numRef>
              <c:f>'Products by scheme and year ''20'!$D$22:$D$37</c:f>
              <c:numCache>
                <c:formatCode>0%</c:formatCode>
                <c:ptCount val="15"/>
                <c:pt idx="0">
                  <c:v>0.18264840182648401</c:v>
                </c:pt>
                <c:pt idx="1">
                  <c:v>0.1723744292237443</c:v>
                </c:pt>
                <c:pt idx="2">
                  <c:v>0.13812785388127855</c:v>
                </c:pt>
                <c:pt idx="3">
                  <c:v>0.1341324200913242</c:v>
                </c:pt>
                <c:pt idx="4">
                  <c:v>7.1917808219178078E-2</c:v>
                </c:pt>
                <c:pt idx="5">
                  <c:v>6.9634703196347028E-2</c:v>
                </c:pt>
                <c:pt idx="6">
                  <c:v>5.3652968036529677E-2</c:v>
                </c:pt>
                <c:pt idx="7">
                  <c:v>4.9086757990867577E-2</c:v>
                </c:pt>
                <c:pt idx="8">
                  <c:v>3.0821917808219176E-2</c:v>
                </c:pt>
                <c:pt idx="9">
                  <c:v>2.7397260273972601E-2</c:v>
                </c:pt>
                <c:pt idx="10">
                  <c:v>1.7123287671232876E-2</c:v>
                </c:pt>
                <c:pt idx="11">
                  <c:v>1.4840182648401826E-2</c:v>
                </c:pt>
                <c:pt idx="12">
                  <c:v>1.3127853881278538E-2</c:v>
                </c:pt>
                <c:pt idx="13">
                  <c:v>1.3127853881278538E-2</c:v>
                </c:pt>
                <c:pt idx="14">
                  <c:v>7.9908675799086754E-3</c:v>
                </c:pt>
              </c:numCache>
              <c:extLst/>
            </c:numRef>
          </c:val>
          <c:extLst>
            <c:ext xmlns:c16="http://schemas.microsoft.com/office/drawing/2014/chart" uri="{C3380CC4-5D6E-409C-BE32-E72D297353CC}">
              <c16:uniqueId val="{0000001B-29B2-4DA8-BB50-63098361000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1"/>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'Products by scheme and year ''20'!$B$45</c:f>
              <c:strCache>
                <c:ptCount val="1"/>
                <c:pt idx="0">
                  <c:v>2022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'Products by scheme and year ''20'!$A$46:$A$61</c:f>
              <c:strCache>
                <c:ptCount val="16"/>
                <c:pt idx="0">
                  <c:v>TR</c:v>
                </c:pt>
                <c:pt idx="1">
                  <c:v>KR</c:v>
                </c:pt>
                <c:pt idx="2">
                  <c:v>SG</c:v>
                </c:pt>
                <c:pt idx="3">
                  <c:v>NO</c:v>
                </c:pt>
                <c:pt idx="4">
                  <c:v>NL</c:v>
                </c:pt>
                <c:pt idx="5">
                  <c:v>SP</c:v>
                </c:pt>
                <c:pt idx="6">
                  <c:v>SE</c:v>
                </c:pt>
                <c:pt idx="7">
                  <c:v>IN</c:v>
                </c:pt>
                <c:pt idx="8">
                  <c:v>US</c:v>
                </c:pt>
                <c:pt idx="9">
                  <c:v>AU</c:v>
                </c:pt>
                <c:pt idx="10">
                  <c:v>CA</c:v>
                </c:pt>
                <c:pt idx="11">
                  <c:v>JP</c:v>
                </c:pt>
                <c:pt idx="12">
                  <c:v>MY</c:v>
                </c:pt>
                <c:pt idx="13">
                  <c:v>DE</c:v>
                </c:pt>
                <c:pt idx="14">
                  <c:v>IT</c:v>
                </c:pt>
                <c:pt idx="15">
                  <c:v>FR</c:v>
                </c:pt>
              </c:strCache>
            </c:strRef>
          </c:cat>
          <c:val>
            <c:numRef>
              <c:f>'Products by scheme and year ''20'!$B$46:$B$61</c:f>
              <c:numCache>
                <c:formatCode>General</c:formatCode>
                <c:ptCount val="16"/>
                <c:pt idx="0">
                  <c:v>1</c:v>
                </c:pt>
                <c:pt idx="1">
                  <c:v>6</c:v>
                </c:pt>
                <c:pt idx="2">
                  <c:v>6</c:v>
                </c:pt>
                <c:pt idx="3">
                  <c:v>1</c:v>
                </c:pt>
                <c:pt idx="4">
                  <c:v>59</c:v>
                </c:pt>
                <c:pt idx="5">
                  <c:v>19</c:v>
                </c:pt>
                <c:pt idx="6">
                  <c:v>17</c:v>
                </c:pt>
                <c:pt idx="7">
                  <c:v>3</c:v>
                </c:pt>
                <c:pt idx="8">
                  <c:v>59</c:v>
                </c:pt>
                <c:pt idx="9">
                  <c:v>4</c:v>
                </c:pt>
                <c:pt idx="10">
                  <c:v>26</c:v>
                </c:pt>
                <c:pt idx="11">
                  <c:v>23</c:v>
                </c:pt>
                <c:pt idx="12">
                  <c:v>5</c:v>
                </c:pt>
                <c:pt idx="13">
                  <c:v>40</c:v>
                </c:pt>
                <c:pt idx="14">
                  <c:v>15</c:v>
                </c:pt>
                <c:pt idx="15">
                  <c:v>72</c:v>
                </c:pt>
              </c:numCache>
            </c:numRef>
          </c:val>
          <c:extLst>
            <c:ext xmlns:c16="http://schemas.microsoft.com/office/drawing/2014/chart" uri="{C3380CC4-5D6E-409C-BE32-E72D297353CC}">
              <c16:uniqueId val="{00000000-066A-4C58-8E81-A6883A773688}"/>
            </c:ext>
          </c:extLst>
        </c:ser>
        <c:ser>
          <c:idx val="1"/>
          <c:order val="1"/>
          <c:tx>
            <c:strRef>
              <c:f>'Products by scheme and year ''20'!$C$45</c:f>
              <c:strCache>
                <c:ptCount val="1"/>
                <c:pt idx="0">
                  <c:v>2023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'Products by scheme and year ''20'!$A$46:$A$61</c:f>
              <c:strCache>
                <c:ptCount val="16"/>
                <c:pt idx="0">
                  <c:v>TR</c:v>
                </c:pt>
                <c:pt idx="1">
                  <c:v>KR</c:v>
                </c:pt>
                <c:pt idx="2">
                  <c:v>SG</c:v>
                </c:pt>
                <c:pt idx="3">
                  <c:v>NO</c:v>
                </c:pt>
                <c:pt idx="4">
                  <c:v>NL</c:v>
                </c:pt>
                <c:pt idx="5">
                  <c:v>SP</c:v>
                </c:pt>
                <c:pt idx="6">
                  <c:v>SE</c:v>
                </c:pt>
                <c:pt idx="7">
                  <c:v>IN</c:v>
                </c:pt>
                <c:pt idx="8">
                  <c:v>US</c:v>
                </c:pt>
                <c:pt idx="9">
                  <c:v>AU</c:v>
                </c:pt>
                <c:pt idx="10">
                  <c:v>CA</c:v>
                </c:pt>
                <c:pt idx="11">
                  <c:v>JP</c:v>
                </c:pt>
                <c:pt idx="12">
                  <c:v>MY</c:v>
                </c:pt>
                <c:pt idx="13">
                  <c:v>DE</c:v>
                </c:pt>
                <c:pt idx="14">
                  <c:v>IT</c:v>
                </c:pt>
                <c:pt idx="15">
                  <c:v>FR</c:v>
                </c:pt>
              </c:strCache>
            </c:strRef>
          </c:cat>
          <c:val>
            <c:numRef>
              <c:f>'Products by scheme and year ''20'!$C$46:$C$61</c:f>
              <c:numCache>
                <c:formatCode>General</c:formatCode>
                <c:ptCount val="16"/>
                <c:pt idx="0">
                  <c:v>3</c:v>
                </c:pt>
                <c:pt idx="1">
                  <c:v>7</c:v>
                </c:pt>
                <c:pt idx="2">
                  <c:v>7</c:v>
                </c:pt>
                <c:pt idx="3">
                  <c:v>1</c:v>
                </c:pt>
                <c:pt idx="4">
                  <c:v>58</c:v>
                </c:pt>
                <c:pt idx="5">
                  <c:v>18</c:v>
                </c:pt>
                <c:pt idx="6">
                  <c:v>16</c:v>
                </c:pt>
                <c:pt idx="7">
                  <c:v>2</c:v>
                </c:pt>
                <c:pt idx="8">
                  <c:v>57</c:v>
                </c:pt>
                <c:pt idx="9">
                  <c:v>2</c:v>
                </c:pt>
                <c:pt idx="10">
                  <c:v>22</c:v>
                </c:pt>
                <c:pt idx="11">
                  <c:v>19</c:v>
                </c:pt>
                <c:pt idx="12">
                  <c:v>1</c:v>
                </c:pt>
                <c:pt idx="13">
                  <c:v>32</c:v>
                </c:pt>
                <c:pt idx="14">
                  <c:v>7</c:v>
                </c:pt>
                <c:pt idx="15">
                  <c:v>58</c:v>
                </c:pt>
              </c:numCache>
            </c:numRef>
          </c:val>
          <c:extLst>
            <c:ext xmlns:c16="http://schemas.microsoft.com/office/drawing/2014/chart" uri="{C3380CC4-5D6E-409C-BE32-E72D297353CC}">
              <c16:uniqueId val="{00000001-066A-4C58-8E81-A6883A773688}"/>
            </c:ext>
          </c:extLst>
        </c:ser>
        <c:dLbls>
          <c:dLblPos val="outEnd"/>
          <c:showLegendKey val="0"/>
          <c:showVal val="1"/>
          <c:showCatName val="0"/>
          <c:showSerName val="0"/>
          <c:showPercent val="0"/>
          <c:showBubbleSize val="0"/>
        </c:dLbls>
        <c:gapWidth val="100"/>
        <c:overlap val="-24"/>
        <c:axId val="823481760"/>
        <c:axId val="823476360"/>
      </c:barChart>
      <c:catAx>
        <c:axId val="823481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23476360"/>
        <c:crosses val="autoZero"/>
        <c:auto val="1"/>
        <c:lblAlgn val="ctr"/>
        <c:lblOffset val="100"/>
        <c:noMultiLvlLbl val="0"/>
      </c:catAx>
      <c:valAx>
        <c:axId val="823476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348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'Products by lab and year (5)'!$Z$2</c:f>
              <c:strCache>
                <c:ptCount val="1"/>
                <c:pt idx="0">
                  <c:v>2019</c:v>
                </c:pt>
              </c:strCache>
            </c:strRef>
          </c:tx>
          <c:spPr>
            <a:solidFill>
              <a:srgbClr val="8CC168"/>
            </a:solidFill>
            <a:ln w="0">
              <a:noFill/>
            </a:ln>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'Products by lab and year (5)'!$E$3:$E$7</c:f>
              <c:strCache>
                <c:ptCount val="5"/>
                <c:pt idx="0">
                  <c:v>SGS Brightsight  (*)</c:v>
                </c:pt>
                <c:pt idx="1">
                  <c:v>TÜV (*)</c:v>
                </c:pt>
                <c:pt idx="2">
                  <c:v>INTERTEK (Acumen 
+ EWA + Acucert) (*)</c:v>
                </c:pt>
                <c:pt idx="3">
                  <c:v>APPLUS Cybersecurity Labs
(Lightship + jtsec + Applus)(*)</c:v>
                </c:pt>
                <c:pt idx="4">
                  <c:v>SERMA (FR)</c:v>
                </c:pt>
              </c:strCache>
            </c:strRef>
          </c:cat>
          <c:val>
            <c:numRef>
              <c:f>'Products by lab and year (5)'!$Z$3:$Z$7</c:f>
              <c:numCache>
                <c:formatCode>General</c:formatCode>
                <c:ptCount val="5"/>
                <c:pt idx="0">
                  <c:v>23</c:v>
                </c:pt>
                <c:pt idx="1">
                  <c:v>30</c:v>
                </c:pt>
                <c:pt idx="2">
                  <c:v>33</c:v>
                </c:pt>
                <c:pt idx="3">
                  <c:v>12</c:v>
                </c:pt>
                <c:pt idx="4">
                  <c:v>37</c:v>
                </c:pt>
              </c:numCache>
            </c:numRef>
          </c:val>
          <c:extLst>
            <c:ext xmlns:c16="http://schemas.microsoft.com/office/drawing/2014/chart" uri="{C3380CC4-5D6E-409C-BE32-E72D297353CC}">
              <c16:uniqueId val="{00000000-1105-4973-A98D-8064D0B7F952}"/>
            </c:ext>
          </c:extLst>
        </c:ser>
        <c:ser>
          <c:idx val="1"/>
          <c:order val="1"/>
          <c:tx>
            <c:strRef>
              <c:f>'Products by lab and year (5)'!$AA$2</c:f>
              <c:strCache>
                <c:ptCount val="1"/>
                <c:pt idx="0">
                  <c:v>2020</c:v>
                </c:pt>
              </c:strCache>
            </c:strRef>
          </c:tx>
          <c:spPr>
            <a:solidFill>
              <a:srgbClr val="335AA1"/>
            </a:solidFill>
            <a:ln w="0">
              <a:noFill/>
            </a:ln>
          </c:spPr>
          <c:invertIfNegative val="0"/>
          <c:dLbls>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'Products by lab and year (5)'!$E$3:$E$7</c:f>
              <c:strCache>
                <c:ptCount val="5"/>
                <c:pt idx="0">
                  <c:v>SGS Brightsight  (*)</c:v>
                </c:pt>
                <c:pt idx="1">
                  <c:v>TÜV (*)</c:v>
                </c:pt>
                <c:pt idx="2">
                  <c:v>INTERTEK (Acumen 
+ EWA + Acucert) (*)</c:v>
                </c:pt>
                <c:pt idx="3">
                  <c:v>APPLUS Cybersecurity Labs
(Lightship + jtsec + Applus)(*)</c:v>
                </c:pt>
                <c:pt idx="4">
                  <c:v>SERMA (FR)</c:v>
                </c:pt>
              </c:strCache>
            </c:strRef>
          </c:cat>
          <c:val>
            <c:numRef>
              <c:f>'Products by lab and year (5)'!$AA$3:$AA$7</c:f>
              <c:numCache>
                <c:formatCode>General</c:formatCode>
                <c:ptCount val="5"/>
                <c:pt idx="0">
                  <c:v>40</c:v>
                </c:pt>
                <c:pt idx="1">
                  <c:v>35</c:v>
                </c:pt>
                <c:pt idx="2">
                  <c:v>23</c:v>
                </c:pt>
                <c:pt idx="3">
                  <c:v>27</c:v>
                </c:pt>
                <c:pt idx="4">
                  <c:v>37</c:v>
                </c:pt>
              </c:numCache>
            </c:numRef>
          </c:val>
          <c:extLst>
            <c:ext xmlns:c16="http://schemas.microsoft.com/office/drawing/2014/chart" uri="{C3380CC4-5D6E-409C-BE32-E72D297353CC}">
              <c16:uniqueId val="{00000001-1105-4973-A98D-8064D0B7F952}"/>
            </c:ext>
          </c:extLst>
        </c:ser>
        <c:ser>
          <c:idx val="2"/>
          <c:order val="2"/>
          <c:tx>
            <c:strRef>
              <c:f>'Products by lab and year (5)'!$AB$2</c:f>
              <c:strCache>
                <c:ptCount val="1"/>
                <c:pt idx="0">
                  <c:v>2021</c:v>
                </c:pt>
              </c:strCache>
            </c:strRef>
          </c:tx>
          <c:spPr>
            <a:solidFill>
              <a:srgbClr val="D26012"/>
            </a:solidFill>
            <a:ln w="0">
              <a:noFill/>
            </a:ln>
          </c:spPr>
          <c:invertIfNegative val="0"/>
          <c:dLbls>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'Products by lab and year (5)'!$E$3:$E$7</c:f>
              <c:strCache>
                <c:ptCount val="5"/>
                <c:pt idx="0">
                  <c:v>SGS Brightsight  (*)</c:v>
                </c:pt>
                <c:pt idx="1">
                  <c:v>TÜV (*)</c:v>
                </c:pt>
                <c:pt idx="2">
                  <c:v>INTERTEK (Acumen 
+ EWA + Acucert) (*)</c:v>
                </c:pt>
                <c:pt idx="3">
                  <c:v>APPLUS Cybersecurity Labs
(Lightship + jtsec + Applus)(*)</c:v>
                </c:pt>
                <c:pt idx="4">
                  <c:v>SERMA (FR)</c:v>
                </c:pt>
              </c:strCache>
            </c:strRef>
          </c:cat>
          <c:val>
            <c:numRef>
              <c:f>'Products by lab and year (5)'!$AB$3:$AB$7</c:f>
              <c:numCache>
                <c:formatCode>General</c:formatCode>
                <c:ptCount val="5"/>
                <c:pt idx="0">
                  <c:v>37</c:v>
                </c:pt>
                <c:pt idx="1">
                  <c:v>53</c:v>
                </c:pt>
                <c:pt idx="2">
                  <c:v>27</c:v>
                </c:pt>
                <c:pt idx="3">
                  <c:v>18</c:v>
                </c:pt>
                <c:pt idx="4">
                  <c:v>14</c:v>
                </c:pt>
              </c:numCache>
            </c:numRef>
          </c:val>
          <c:extLst>
            <c:ext xmlns:c16="http://schemas.microsoft.com/office/drawing/2014/chart" uri="{C3380CC4-5D6E-409C-BE32-E72D297353CC}">
              <c16:uniqueId val="{00000002-1105-4973-A98D-8064D0B7F952}"/>
            </c:ext>
          </c:extLst>
        </c:ser>
        <c:ser>
          <c:idx val="3"/>
          <c:order val="3"/>
          <c:tx>
            <c:strRef>
              <c:f>'Products by lab and year (5)'!$AC$2</c:f>
              <c:strCache>
                <c:ptCount val="1"/>
                <c:pt idx="0">
                  <c:v>2022</c:v>
                </c:pt>
              </c:strCache>
            </c:strRef>
          </c:tx>
          <c:spPr>
            <a:solidFill>
              <a:srgbClr val="848484"/>
            </a:solidFill>
            <a:ln w="0">
              <a:noFill/>
            </a:ln>
          </c:spPr>
          <c:invertIfNegative val="0"/>
          <c:dLbls>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'Products by lab and year (5)'!$E$3:$E$7</c:f>
              <c:strCache>
                <c:ptCount val="5"/>
                <c:pt idx="0">
                  <c:v>SGS Brightsight  (*)</c:v>
                </c:pt>
                <c:pt idx="1">
                  <c:v>TÜV (*)</c:v>
                </c:pt>
                <c:pt idx="2">
                  <c:v>INTERTEK (Acumen 
+ EWA + Acucert) (*)</c:v>
                </c:pt>
                <c:pt idx="3">
                  <c:v>APPLUS Cybersecurity Labs
(Lightship + jtsec + Applus)(*)</c:v>
                </c:pt>
                <c:pt idx="4">
                  <c:v>SERMA (FR)</c:v>
                </c:pt>
              </c:strCache>
            </c:strRef>
          </c:cat>
          <c:val>
            <c:numRef>
              <c:f>'Products by lab and year (5)'!$AC$3:$AC$7</c:f>
              <c:numCache>
                <c:formatCode>General</c:formatCode>
                <c:ptCount val="5"/>
                <c:pt idx="0">
                  <c:v>52</c:v>
                </c:pt>
                <c:pt idx="1">
                  <c:v>31</c:v>
                </c:pt>
                <c:pt idx="2">
                  <c:v>21</c:v>
                </c:pt>
                <c:pt idx="3">
                  <c:v>31</c:v>
                </c:pt>
                <c:pt idx="4">
                  <c:v>23</c:v>
                </c:pt>
              </c:numCache>
            </c:numRef>
          </c:val>
          <c:extLst>
            <c:ext xmlns:c16="http://schemas.microsoft.com/office/drawing/2014/chart" uri="{C3380CC4-5D6E-409C-BE32-E72D297353CC}">
              <c16:uniqueId val="{00000003-1105-4973-A98D-8064D0B7F952}"/>
            </c:ext>
          </c:extLst>
        </c:ser>
        <c:ser>
          <c:idx val="4"/>
          <c:order val="4"/>
          <c:tx>
            <c:strRef>
              <c:f>'Products by lab and year (5)'!$AD$2</c:f>
              <c:strCache>
                <c:ptCount val="1"/>
                <c:pt idx="0">
                  <c:v>2023</c:v>
                </c:pt>
              </c:strCache>
            </c:strRef>
          </c:tx>
          <c:spPr>
            <a:solidFill>
              <a:srgbClr val="CC9A00"/>
            </a:solidFill>
            <a:ln w="0">
              <a:noFill/>
            </a:ln>
          </c:spPr>
          <c:invertIfNegative val="0"/>
          <c:dLbls>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'Products by lab and year (5)'!$E$3:$E$7</c:f>
              <c:strCache>
                <c:ptCount val="5"/>
                <c:pt idx="0">
                  <c:v>SGS Brightsight  (*)</c:v>
                </c:pt>
                <c:pt idx="1">
                  <c:v>TÜV (*)</c:v>
                </c:pt>
                <c:pt idx="2">
                  <c:v>INTERTEK (Acumen 
+ EWA + Acucert) (*)</c:v>
                </c:pt>
                <c:pt idx="3">
                  <c:v>APPLUS Cybersecurity Labs
(Lightship + jtsec + Applus)(*)</c:v>
                </c:pt>
                <c:pt idx="4">
                  <c:v>SERMA (FR)</c:v>
                </c:pt>
              </c:strCache>
            </c:strRef>
          </c:cat>
          <c:val>
            <c:numRef>
              <c:f>'Products by lab and year (5)'!$AD$3:$AD$7</c:f>
              <c:numCache>
                <c:formatCode>General</c:formatCode>
                <c:ptCount val="5"/>
                <c:pt idx="0">
                  <c:v>46</c:v>
                </c:pt>
                <c:pt idx="1">
                  <c:v>31</c:v>
                </c:pt>
                <c:pt idx="2">
                  <c:v>17</c:v>
                </c:pt>
                <c:pt idx="3">
                  <c:v>32</c:v>
                </c:pt>
                <c:pt idx="4">
                  <c:v>5</c:v>
                </c:pt>
              </c:numCache>
            </c:numRef>
          </c:val>
          <c:extLst>
            <c:ext xmlns:c16="http://schemas.microsoft.com/office/drawing/2014/chart" uri="{C3380CC4-5D6E-409C-BE32-E72D297353CC}">
              <c16:uniqueId val="{00000004-1105-4973-A98D-8064D0B7F952}"/>
            </c:ext>
          </c:extLst>
        </c:ser>
        <c:dLbls>
          <c:dLblPos val="ctr"/>
          <c:showLegendKey val="0"/>
          <c:showVal val="1"/>
          <c:showCatName val="0"/>
          <c:showSerName val="0"/>
          <c:showPercent val="0"/>
          <c:showBubbleSize val="0"/>
        </c:dLbls>
        <c:gapWidth val="150"/>
        <c:overlap val="100"/>
        <c:axId val="980044"/>
        <c:axId val="50819558"/>
      </c:barChart>
      <c:catAx>
        <c:axId val="980044"/>
        <c:scaling>
          <c:orientation val="minMax"/>
        </c:scaling>
        <c:delete val="0"/>
        <c:axPos val="l"/>
        <c:numFmt formatCode="General" sourceLinked="0"/>
        <c:majorTickMark val="none"/>
        <c:minorTickMark val="none"/>
        <c:tickLblPos val="nextTo"/>
        <c:spPr>
          <a:ln w="9360">
            <a:solidFill>
              <a:srgbClr val="D9D9D9"/>
            </a:solidFill>
            <a:round/>
          </a:ln>
        </c:spPr>
        <c:txPr>
          <a:bodyPr/>
          <a:lstStyle/>
          <a:p>
            <a:pPr>
              <a:defRPr sz="1400" b="1" strike="noStrike" spc="-1">
                <a:solidFill>
                  <a:srgbClr val="595959"/>
                </a:solidFill>
                <a:latin typeface="Calibri"/>
              </a:defRPr>
            </a:pPr>
            <a:endParaRPr lang="en-US"/>
          </a:p>
        </c:txPr>
        <c:crossAx val="50819558"/>
        <c:crosses val="autoZero"/>
        <c:auto val="1"/>
        <c:lblAlgn val="ctr"/>
        <c:lblOffset val="100"/>
        <c:noMultiLvlLbl val="0"/>
      </c:catAx>
      <c:valAx>
        <c:axId val="50819558"/>
        <c:scaling>
          <c:orientation val="minMax"/>
        </c:scaling>
        <c:delete val="1"/>
        <c:axPos val="b"/>
        <c:majorGridlines>
          <c:spPr>
            <a:ln w="9360">
              <a:solidFill>
                <a:srgbClr val="D9D9D9"/>
              </a:solidFill>
              <a:round/>
            </a:ln>
          </c:spPr>
        </c:majorGridlines>
        <c:numFmt formatCode="General" sourceLinked="0"/>
        <c:majorTickMark val="none"/>
        <c:minorTickMark val="none"/>
        <c:tickLblPos val="nextTo"/>
        <c:crossAx val="980044"/>
        <c:crosses val="autoZero"/>
        <c:crossBetween val="between"/>
      </c:valAx>
      <c:spPr>
        <a:noFill/>
        <a:ln w="0">
          <a:noFill/>
        </a:ln>
      </c:spPr>
    </c:plotArea>
    <c:legend>
      <c:legendPos val="b"/>
      <c:layout>
        <c:manualLayout>
          <c:xMode val="edge"/>
          <c:yMode val="edge"/>
          <c:x val="0.36930844970345555"/>
          <c:y val="0.87067036702379419"/>
          <c:w val="0.27611606560229696"/>
          <c:h val="6.9220343358719502E-2"/>
        </c:manualLayout>
      </c:layout>
      <c:overlay val="0"/>
      <c:spPr>
        <a:noFill/>
        <a:ln w="0">
          <a:noFill/>
        </a:ln>
      </c:spPr>
      <c:txPr>
        <a:bodyPr/>
        <a:lstStyle/>
        <a:p>
          <a:pPr>
            <a:defRPr sz="1600" b="0" strike="noStrike" spc="-1">
              <a:solidFill>
                <a:srgbClr val="595959"/>
              </a:solidFill>
              <a:latin typeface="Calibri"/>
            </a:defRPr>
          </a:pPr>
          <a:endParaRPr lang="en-US"/>
        </a:p>
      </c:txPr>
    </c:legend>
    <c:plotVisOnly val="1"/>
    <c:dispBlanksAs val="gap"/>
    <c:showDLblsOverMax val="1"/>
  </c:chart>
  <c:spPr>
    <a:noFill/>
    <a:ln w="9360">
      <a:noFill/>
      <a:round/>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AU" sz="1600" b="1" i="0" u="none" strike="noStrike" kern="1200" baseline="0" noProof="0">
                <a:solidFill>
                  <a:schemeClr val="tx1">
                    <a:lumMod val="65000"/>
                    <a:lumOff val="35000"/>
                  </a:schemeClr>
                </a:solidFill>
                <a:latin typeface="+mn-lt"/>
                <a:ea typeface="+mn-ea"/>
                <a:cs typeface="+mn-cs"/>
              </a:defRPr>
            </a:pPr>
            <a:r>
              <a:rPr lang="en-AU" noProof="0" dirty="0"/>
              <a:t>Lab positive growth 2022-2023 (sept)</a:t>
            </a:r>
          </a:p>
        </c:rich>
      </c:tx>
      <c:overlay val="0"/>
      <c:spPr>
        <a:noFill/>
        <a:ln>
          <a:noFill/>
        </a:ln>
        <a:effectLst/>
      </c:spPr>
      <c:txPr>
        <a:bodyPr rot="0" spcFirstLastPara="1" vertOverflow="ellipsis" vert="horz" wrap="square" anchor="ctr" anchorCtr="1"/>
        <a:lstStyle/>
        <a:p>
          <a:pPr>
            <a:defRPr lang="en-AU" sz="1600" b="1" i="0" u="none" strike="noStrike" kern="1200" baseline="0" noProof="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'Products by lab and year (5)'!$AD$2</c:f>
              <c:strCache>
                <c:ptCount val="1"/>
                <c:pt idx="0">
                  <c:v>2023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'Products by lab and year (5)'!$E$3:$E$20</c:f>
              <c:strCache>
                <c:ptCount val="11"/>
                <c:pt idx="0">
                  <c:v>Combitech (SE)</c:v>
                </c:pt>
                <c:pt idx="1">
                  <c:v>INFORMATION TECHNOLOGY 
SECURITY CENTER (JP)</c:v>
                </c:pt>
                <c:pt idx="2">
                  <c:v>TÜV (*)</c:v>
                </c:pt>
                <c:pt idx="3">
                  <c:v>GOSSAMER (US)</c:v>
                </c:pt>
                <c:pt idx="4">
                  <c:v>THALES (FR)</c:v>
                </c:pt>
                <c:pt idx="5">
                  <c:v>KOSYAS (KR)</c:v>
                </c:pt>
                <c:pt idx="6">
                  <c:v>CEA - LETI (FR)</c:v>
                </c:pt>
                <c:pt idx="7">
                  <c:v>Booz Allen (US)</c:v>
                </c:pt>
                <c:pt idx="8">
                  <c:v>BEAM (TR)</c:v>
                </c:pt>
                <c:pt idx="9">
                  <c:v>APPLUS Cybersecurity Labs
(Lightship + jtsec + Applus)(*)</c:v>
                </c:pt>
                <c:pt idx="10">
                  <c:v>Riscure (NL)</c:v>
                </c:pt>
              </c:strCache>
              <c:extLst/>
            </c:strRef>
          </c:cat>
          <c:val>
            <c:numRef>
              <c:f>'Products by lab and year (5)'!$AD$3:$AD$20</c:f>
              <c:numCache>
                <c:formatCode>General</c:formatCode>
                <c:ptCount val="11"/>
                <c:pt idx="0">
                  <c:v>12</c:v>
                </c:pt>
                <c:pt idx="1">
                  <c:v>17</c:v>
                </c:pt>
                <c:pt idx="2">
                  <c:v>34</c:v>
                </c:pt>
                <c:pt idx="3">
                  <c:v>24</c:v>
                </c:pt>
                <c:pt idx="4">
                  <c:v>23</c:v>
                </c:pt>
                <c:pt idx="5">
                  <c:v>4</c:v>
                </c:pt>
                <c:pt idx="6">
                  <c:v>30</c:v>
                </c:pt>
                <c:pt idx="7">
                  <c:v>4</c:v>
                </c:pt>
                <c:pt idx="8">
                  <c:v>3</c:v>
                </c:pt>
                <c:pt idx="9">
                  <c:v>32</c:v>
                </c:pt>
                <c:pt idx="10">
                  <c:v>7</c:v>
                </c:pt>
              </c:numCache>
              <c:extLst/>
            </c:numRef>
          </c:val>
          <c:extLst>
            <c:ext xmlns:c16="http://schemas.microsoft.com/office/drawing/2014/chart" uri="{C3380CC4-5D6E-409C-BE32-E72D297353CC}">
              <c16:uniqueId val="{00000000-C7ED-4B54-9EC2-062EFEA946BE}"/>
            </c:ext>
          </c:extLst>
        </c:ser>
        <c:ser>
          <c:idx val="0"/>
          <c:order val="1"/>
          <c:tx>
            <c:strRef>
              <c:f>'Products by lab and year (5)'!$AC$2</c:f>
              <c:strCache>
                <c:ptCount val="1"/>
                <c:pt idx="0">
                  <c:v>2022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'Products by lab and year (5)'!$E$3:$E$20</c:f>
              <c:strCache>
                <c:ptCount val="11"/>
                <c:pt idx="0">
                  <c:v>Combitech (SE)</c:v>
                </c:pt>
                <c:pt idx="1">
                  <c:v>INFORMATION TECHNOLOGY 
SECURITY CENTER (JP)</c:v>
                </c:pt>
                <c:pt idx="2">
                  <c:v>TÜV (*)</c:v>
                </c:pt>
                <c:pt idx="3">
                  <c:v>GOSSAMER (US)</c:v>
                </c:pt>
                <c:pt idx="4">
                  <c:v>THALES (FR)</c:v>
                </c:pt>
                <c:pt idx="5">
                  <c:v>KOSYAS (KR)</c:v>
                </c:pt>
                <c:pt idx="6">
                  <c:v>CEA - LETI (FR)</c:v>
                </c:pt>
                <c:pt idx="7">
                  <c:v>Booz Allen (US)</c:v>
                </c:pt>
                <c:pt idx="8">
                  <c:v>BEAM (TR)</c:v>
                </c:pt>
                <c:pt idx="9">
                  <c:v>APPLUS Cybersecurity Labs
(Lightship + jtsec + Applus)(*)</c:v>
                </c:pt>
                <c:pt idx="10">
                  <c:v>Riscure (NL)</c:v>
                </c:pt>
              </c:strCache>
              <c:extLst/>
            </c:strRef>
          </c:cat>
          <c:val>
            <c:numRef>
              <c:f>'Products by lab and year (5)'!$AC$3:$AC$20</c:f>
              <c:numCache>
                <c:formatCode>General</c:formatCode>
                <c:ptCount val="11"/>
                <c:pt idx="0">
                  <c:v>4</c:v>
                </c:pt>
                <c:pt idx="1">
                  <c:v>11</c:v>
                </c:pt>
                <c:pt idx="2">
                  <c:v>31</c:v>
                </c:pt>
                <c:pt idx="3">
                  <c:v>21</c:v>
                </c:pt>
                <c:pt idx="4">
                  <c:v>20</c:v>
                </c:pt>
                <c:pt idx="5">
                  <c:v>1</c:v>
                </c:pt>
                <c:pt idx="6">
                  <c:v>28</c:v>
                </c:pt>
                <c:pt idx="7">
                  <c:v>2</c:v>
                </c:pt>
                <c:pt idx="8">
                  <c:v>1</c:v>
                </c:pt>
                <c:pt idx="9">
                  <c:v>31</c:v>
                </c:pt>
                <c:pt idx="10">
                  <c:v>6</c:v>
                </c:pt>
              </c:numCache>
              <c:extLst/>
            </c:numRef>
          </c:val>
          <c:extLst>
            <c:ext xmlns:c16="http://schemas.microsoft.com/office/drawing/2014/chart" uri="{C3380CC4-5D6E-409C-BE32-E72D297353CC}">
              <c16:uniqueId val="{00000001-C7ED-4B54-9EC2-062EFEA946BE}"/>
            </c:ext>
          </c:extLst>
        </c:ser>
        <c:dLbls>
          <c:showLegendKey val="0"/>
          <c:showVal val="0"/>
          <c:showCatName val="0"/>
          <c:showSerName val="0"/>
          <c:showPercent val="0"/>
          <c:showBubbleSize val="0"/>
        </c:dLbls>
        <c:gapWidth val="100"/>
        <c:axId val="594241696"/>
        <c:axId val="594247816"/>
      </c:barChart>
      <c:catAx>
        <c:axId val="59424169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94247816"/>
        <c:crosses val="autoZero"/>
        <c:auto val="1"/>
        <c:lblAlgn val="ctr"/>
        <c:lblOffset val="100"/>
        <c:noMultiLvlLbl val="0"/>
      </c:catAx>
      <c:valAx>
        <c:axId val="59424781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4241696"/>
        <c:crosses val="autoZero"/>
        <c:crossBetween val="between"/>
      </c:valAx>
      <c:spPr>
        <a:noFill/>
        <a:ln>
          <a:noFill/>
        </a:ln>
        <a:effectLst/>
      </c:spPr>
    </c:plotArea>
    <c:legend>
      <c:legendPos val="b"/>
      <c:layout>
        <c:manualLayout>
          <c:xMode val="edge"/>
          <c:yMode val="edge"/>
          <c:x val="0.44370246272407438"/>
          <c:y val="0.91484198294047936"/>
          <c:w val="0.181744010722064"/>
          <c:h val="4.1205640977919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'Products by scheme and year ''20'!$C$2:$C$17</c:f>
              <c:strCache>
                <c:ptCount val="16"/>
                <c:pt idx="0">
                  <c:v>FR</c:v>
                </c:pt>
                <c:pt idx="1">
                  <c:v>NL</c:v>
                </c:pt>
                <c:pt idx="2">
                  <c:v>US</c:v>
                </c:pt>
                <c:pt idx="3">
                  <c:v>DE</c:v>
                </c:pt>
                <c:pt idx="4">
                  <c:v>CA</c:v>
                </c:pt>
                <c:pt idx="5">
                  <c:v>JP</c:v>
                </c:pt>
                <c:pt idx="6">
                  <c:v>SP</c:v>
                </c:pt>
                <c:pt idx="7">
                  <c:v>SE</c:v>
                </c:pt>
                <c:pt idx="8">
                  <c:v>IT</c:v>
                </c:pt>
                <c:pt idx="9">
                  <c:v>KR</c:v>
                </c:pt>
                <c:pt idx="10">
                  <c:v>SG</c:v>
                </c:pt>
                <c:pt idx="11">
                  <c:v>TR</c:v>
                </c:pt>
                <c:pt idx="12">
                  <c:v>AU</c:v>
                </c:pt>
                <c:pt idx="13">
                  <c:v>IN</c:v>
                </c:pt>
                <c:pt idx="14">
                  <c:v>MY</c:v>
                </c:pt>
                <c:pt idx="15">
                  <c:v>NO</c:v>
                </c:pt>
              </c:strCache>
            </c:strRef>
          </c:cat>
          <c:val>
            <c:numRef>
              <c:f>'Products by scheme and year ''20'!$B$2:$B$17</c:f>
              <c:numCache>
                <c:formatCode>General</c:formatCode>
                <c:ptCount val="16"/>
                <c:pt idx="0">
                  <c:v>58</c:v>
                </c:pt>
                <c:pt idx="1">
                  <c:v>58</c:v>
                </c:pt>
                <c:pt idx="2">
                  <c:v>57</c:v>
                </c:pt>
                <c:pt idx="3">
                  <c:v>32</c:v>
                </c:pt>
                <c:pt idx="4">
                  <c:v>22</c:v>
                </c:pt>
                <c:pt idx="5">
                  <c:v>19</c:v>
                </c:pt>
                <c:pt idx="6">
                  <c:v>18</c:v>
                </c:pt>
                <c:pt idx="7">
                  <c:v>16</c:v>
                </c:pt>
                <c:pt idx="8">
                  <c:v>7</c:v>
                </c:pt>
                <c:pt idx="9">
                  <c:v>7</c:v>
                </c:pt>
                <c:pt idx="10">
                  <c:v>7</c:v>
                </c:pt>
                <c:pt idx="11">
                  <c:v>3</c:v>
                </c:pt>
                <c:pt idx="12">
                  <c:v>2</c:v>
                </c:pt>
                <c:pt idx="13">
                  <c:v>2</c:v>
                </c:pt>
                <c:pt idx="14">
                  <c:v>1</c:v>
                </c:pt>
                <c:pt idx="15">
                  <c:v>1</c:v>
                </c:pt>
              </c:numCache>
            </c:numRef>
          </c:val>
          <c:extLst>
            <c:ext xmlns:c16="http://schemas.microsoft.com/office/drawing/2014/chart" uri="{C3380CC4-5D6E-409C-BE32-E72D297353CC}">
              <c16:uniqueId val="{00000000-F569-42BB-8467-12CD343D1A07}"/>
            </c:ext>
          </c:extLst>
        </c:ser>
        <c:dLbls>
          <c:dLblPos val="inEnd"/>
          <c:showLegendKey val="0"/>
          <c:showVal val="1"/>
          <c:showCatName val="0"/>
          <c:showSerName val="0"/>
          <c:showPercent val="0"/>
          <c:showBubbleSize val="0"/>
        </c:dLbls>
        <c:gapWidth val="41"/>
        <c:axId val="1145421"/>
        <c:axId val="49390073"/>
      </c:barChart>
      <c:catAx>
        <c:axId val="1145421"/>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en-US"/>
          </a:p>
        </c:txPr>
        <c:crossAx val="49390073"/>
        <c:crosses val="autoZero"/>
        <c:auto val="1"/>
        <c:lblAlgn val="ctr"/>
        <c:lblOffset val="100"/>
        <c:noMultiLvlLbl val="0"/>
      </c:catAx>
      <c:valAx>
        <c:axId val="49390073"/>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crossAx val="1145421"/>
        <c:crosses val="autoZero"/>
        <c:crossBetween val="between"/>
      </c:valAx>
      <c:spPr>
        <a:noFill/>
        <a:ln>
          <a:noFill/>
        </a:ln>
        <a:effectLst/>
      </c:spPr>
    </c:plotArea>
    <c:plotVisOnly val="1"/>
    <c:dispBlanksAs val="gap"/>
    <c:showDLblsOverMax val="1"/>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S"/>
              <a:t>Lab negative growth 2022-2023</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'Products by lab and year (5)'!$AD$2</c:f>
              <c:strCache>
                <c:ptCount val="1"/>
                <c:pt idx="0">
                  <c:v>2023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'Products by lab and year (5)'!$E$87:$E$99</c:f>
              <c:strCache>
                <c:ptCount val="9"/>
                <c:pt idx="0">
                  <c:v>CCLAB</c:v>
                </c:pt>
                <c:pt idx="1">
                  <c:v>BAE (*)</c:v>
                </c:pt>
                <c:pt idx="2">
                  <c:v>KSEL (KR)</c:v>
                </c:pt>
                <c:pt idx="3">
                  <c:v>Technis Blu (IT)</c:v>
                </c:pt>
                <c:pt idx="4">
                  <c:v>ERTL (IN)</c:v>
                </c:pt>
                <c:pt idx="5">
                  <c:v>SRC SECURITY (DE)</c:v>
                </c:pt>
                <c:pt idx="6">
                  <c:v>ECSEC Laboratory Inc.</c:v>
                </c:pt>
                <c:pt idx="7">
                  <c:v>SERMA (FR)</c:v>
                </c:pt>
                <c:pt idx="8">
                  <c:v>ATSEC (*)</c:v>
                </c:pt>
              </c:strCache>
              <c:extLst/>
            </c:strRef>
          </c:cat>
          <c:val>
            <c:numRef>
              <c:f>'Products by lab and year (5)'!$AD$87:$AD$99</c:f>
              <c:numCache>
                <c:formatCode>General</c:formatCode>
                <c:ptCount val="9"/>
                <c:pt idx="0">
                  <c:v>1</c:v>
                </c:pt>
                <c:pt idx="1">
                  <c:v>0</c:v>
                </c:pt>
                <c:pt idx="2">
                  <c:v>1</c:v>
                </c:pt>
                <c:pt idx="3">
                  <c:v>0</c:v>
                </c:pt>
                <c:pt idx="4">
                  <c:v>0</c:v>
                </c:pt>
                <c:pt idx="5">
                  <c:v>5</c:v>
                </c:pt>
                <c:pt idx="6">
                  <c:v>2</c:v>
                </c:pt>
                <c:pt idx="7">
                  <c:v>5</c:v>
                </c:pt>
                <c:pt idx="8">
                  <c:v>9</c:v>
                </c:pt>
              </c:numCache>
              <c:extLst/>
            </c:numRef>
          </c:val>
          <c:extLst>
            <c:ext xmlns:c16="http://schemas.microsoft.com/office/drawing/2014/chart" uri="{C3380CC4-5D6E-409C-BE32-E72D297353CC}">
              <c16:uniqueId val="{00000000-87E4-49FA-AB30-477C54580069}"/>
            </c:ext>
          </c:extLst>
        </c:ser>
        <c:ser>
          <c:idx val="0"/>
          <c:order val="1"/>
          <c:tx>
            <c:strRef>
              <c:f>'Products by lab and year (5)'!$AC$2</c:f>
              <c:strCache>
                <c:ptCount val="1"/>
                <c:pt idx="0">
                  <c:v>2022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'Products by lab and year (5)'!$E$87:$E$99</c:f>
              <c:strCache>
                <c:ptCount val="9"/>
                <c:pt idx="0">
                  <c:v>CCLAB</c:v>
                </c:pt>
                <c:pt idx="1">
                  <c:v>BAE (*)</c:v>
                </c:pt>
                <c:pt idx="2">
                  <c:v>KSEL (KR)</c:v>
                </c:pt>
                <c:pt idx="3">
                  <c:v>Technis Blu (IT)</c:v>
                </c:pt>
                <c:pt idx="4">
                  <c:v>ERTL (IN)</c:v>
                </c:pt>
                <c:pt idx="5">
                  <c:v>SRC SECURITY (DE)</c:v>
                </c:pt>
                <c:pt idx="6">
                  <c:v>ECSEC Laboratory Inc.</c:v>
                </c:pt>
                <c:pt idx="7">
                  <c:v>SERMA (FR)</c:v>
                </c:pt>
                <c:pt idx="8">
                  <c:v>ATSEC (*)</c:v>
                </c:pt>
              </c:strCache>
              <c:extLst/>
            </c:strRef>
          </c:cat>
          <c:val>
            <c:numRef>
              <c:f>'Products by lab and year (5)'!$AC$87:$AC$99</c:f>
              <c:numCache>
                <c:formatCode>General</c:formatCode>
                <c:ptCount val="9"/>
                <c:pt idx="0">
                  <c:v>3</c:v>
                </c:pt>
                <c:pt idx="1">
                  <c:v>2</c:v>
                </c:pt>
                <c:pt idx="2">
                  <c:v>3</c:v>
                </c:pt>
                <c:pt idx="3">
                  <c:v>2</c:v>
                </c:pt>
                <c:pt idx="4">
                  <c:v>3</c:v>
                </c:pt>
                <c:pt idx="5">
                  <c:v>8</c:v>
                </c:pt>
                <c:pt idx="6">
                  <c:v>12</c:v>
                </c:pt>
                <c:pt idx="7">
                  <c:v>23</c:v>
                </c:pt>
                <c:pt idx="8">
                  <c:v>27</c:v>
                </c:pt>
              </c:numCache>
              <c:extLst/>
            </c:numRef>
          </c:val>
          <c:extLst>
            <c:ext xmlns:c16="http://schemas.microsoft.com/office/drawing/2014/chart" uri="{C3380CC4-5D6E-409C-BE32-E72D297353CC}">
              <c16:uniqueId val="{00000001-87E4-49FA-AB30-477C54580069}"/>
            </c:ext>
          </c:extLst>
        </c:ser>
        <c:dLbls>
          <c:showLegendKey val="0"/>
          <c:showVal val="0"/>
          <c:showCatName val="0"/>
          <c:showSerName val="0"/>
          <c:showPercent val="0"/>
          <c:showBubbleSize val="0"/>
        </c:dLbls>
        <c:gapWidth val="115"/>
        <c:overlap val="-20"/>
        <c:axId val="594239896"/>
        <c:axId val="594234496"/>
      </c:barChart>
      <c:catAx>
        <c:axId val="59423989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1" i="0" u="none" strike="noStrike" kern="1200" baseline="0">
                <a:solidFill>
                  <a:schemeClr val="tx1">
                    <a:lumMod val="65000"/>
                    <a:lumOff val="35000"/>
                  </a:schemeClr>
                </a:solidFill>
                <a:latin typeface="+mn-lt"/>
                <a:ea typeface="+mn-ea"/>
                <a:cs typeface="+mn-cs"/>
              </a:defRPr>
            </a:pPr>
            <a:endParaRPr lang="en-US"/>
          </a:p>
        </c:txPr>
        <c:crossAx val="594234496"/>
        <c:crosses val="autoZero"/>
        <c:auto val="1"/>
        <c:lblAlgn val="ctr"/>
        <c:lblOffset val="100"/>
        <c:noMultiLvlLbl val="0"/>
      </c:catAx>
      <c:valAx>
        <c:axId val="59423449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4239896"/>
        <c:crosses val="autoZero"/>
        <c:crossBetween val="between"/>
      </c:valAx>
      <c:spPr>
        <a:noFill/>
        <a:ln>
          <a:noFill/>
        </a:ln>
        <a:effectLst/>
      </c:spPr>
    </c:plotArea>
    <c:legend>
      <c:legendPos val="b"/>
      <c:layout>
        <c:manualLayout>
          <c:xMode val="edge"/>
          <c:yMode val="edge"/>
          <c:x val="0.37226475570843487"/>
          <c:y val="0.91677958437417117"/>
          <c:w val="0.36391234618876017"/>
          <c:h val="5.09293414185541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84560753435235E-2"/>
          <c:y val="0.2872862035011356"/>
          <c:w val="0.88112806855025461"/>
          <c:h val="0.52837968092512699"/>
        </c:manualLayout>
      </c:layout>
      <c:lineChart>
        <c:grouping val="standard"/>
        <c:varyColors val="0"/>
        <c:ser>
          <c:idx val="0"/>
          <c:order val="0"/>
          <c:tx>
            <c:strRef>
              <c:f>'categorías x año'!$B$1</c:f>
              <c:strCache>
                <c:ptCount val="1"/>
                <c:pt idx="0">
                  <c:v>Access Control Devices and Systems</c:v>
                </c:pt>
              </c:strCache>
            </c:strRef>
          </c:tx>
          <c:spPr>
            <a:ln w="28440" cap="rnd">
              <a:solidFill>
                <a:srgbClr val="4472C4"/>
              </a:solidFill>
              <a:round/>
            </a:ln>
          </c:spPr>
          <c:marker>
            <c:symbol val="none"/>
          </c:marker>
          <c:dLbls>
            <c:spPr>
              <a:noFill/>
              <a:ln>
                <a:noFill/>
              </a:ln>
              <a:effectLst/>
            </c:spPr>
            <c:txPr>
              <a:bodyPr wrap="square"/>
              <a:lstStyle/>
              <a:p>
                <a:pPr>
                  <a:defRPr sz="1000" b="0" strike="noStrike" spc="-1">
                    <a:solidFill>
                      <a:srgbClr val="000000"/>
                    </a:solidFill>
                    <a:latin typeface="Calibri"/>
                  </a:defRPr>
                </a:pPr>
                <a:endParaRPr lang="en-US"/>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numRef>
              <c:f>'categorías x año'!$A$22:$A$26</c:f>
              <c:numCache>
                <c:formatCode>General</c:formatCode>
                <c:ptCount val="5"/>
                <c:pt idx="0">
                  <c:v>2019</c:v>
                </c:pt>
                <c:pt idx="1">
                  <c:v>2020</c:v>
                </c:pt>
                <c:pt idx="2">
                  <c:v>2021</c:v>
                </c:pt>
                <c:pt idx="3">
                  <c:v>2022</c:v>
                </c:pt>
                <c:pt idx="4">
                  <c:v>2023</c:v>
                </c:pt>
              </c:numCache>
              <c:extLst/>
            </c:numRef>
          </c:cat>
          <c:val>
            <c:numRef>
              <c:f>'categorías x año'!$B$22:$B$26</c:f>
              <c:numCache>
                <c:formatCode>General</c:formatCode>
                <c:ptCount val="5"/>
                <c:pt idx="0">
                  <c:v>7</c:v>
                </c:pt>
                <c:pt idx="1">
                  <c:v>1</c:v>
                </c:pt>
                <c:pt idx="2">
                  <c:v>3</c:v>
                </c:pt>
                <c:pt idx="3">
                  <c:v>2</c:v>
                </c:pt>
                <c:pt idx="4">
                  <c:v>3</c:v>
                </c:pt>
              </c:numCache>
              <c:extLst/>
            </c:numRef>
          </c:val>
          <c:smooth val="1"/>
          <c:extLst>
            <c:ext xmlns:c16="http://schemas.microsoft.com/office/drawing/2014/chart" uri="{C3380CC4-5D6E-409C-BE32-E72D297353CC}">
              <c16:uniqueId val="{00000000-44A0-4F58-BA0D-A267AC4E0669}"/>
            </c:ext>
          </c:extLst>
        </c:ser>
        <c:ser>
          <c:idx val="1"/>
          <c:order val="1"/>
          <c:tx>
            <c:strRef>
              <c:f>'categorías x año'!$C$1</c:f>
              <c:strCache>
                <c:ptCount val="1"/>
                <c:pt idx="0">
                  <c:v>Biometric Systems and Devices</c:v>
                </c:pt>
              </c:strCache>
            </c:strRef>
          </c:tx>
          <c:spPr>
            <a:ln w="28440" cap="rnd">
              <a:solidFill>
                <a:srgbClr val="ED7D31"/>
              </a:solidFill>
              <a:round/>
            </a:ln>
          </c:spPr>
          <c:marker>
            <c:symbol val="none"/>
          </c:marker>
          <c:dLbls>
            <c:spPr>
              <a:noFill/>
              <a:ln>
                <a:noFill/>
              </a:ln>
              <a:effectLst/>
            </c:spPr>
            <c:txPr>
              <a:bodyPr wrap="square"/>
              <a:lstStyle/>
              <a:p>
                <a:pPr>
                  <a:defRPr sz="1000" b="0" strike="noStrike" spc="-1">
                    <a:solidFill>
                      <a:srgbClr val="000000"/>
                    </a:solidFill>
                    <a:latin typeface="Calibri"/>
                  </a:defRPr>
                </a:pPr>
                <a:endParaRPr lang="en-US"/>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numRef>
              <c:f>'categorías x año'!$A$22:$A$26</c:f>
              <c:numCache>
                <c:formatCode>General</c:formatCode>
                <c:ptCount val="5"/>
                <c:pt idx="0">
                  <c:v>2019</c:v>
                </c:pt>
                <c:pt idx="1">
                  <c:v>2020</c:v>
                </c:pt>
                <c:pt idx="2">
                  <c:v>2021</c:v>
                </c:pt>
                <c:pt idx="3">
                  <c:v>2022</c:v>
                </c:pt>
                <c:pt idx="4">
                  <c:v>2023</c:v>
                </c:pt>
              </c:numCache>
              <c:extLst/>
            </c:numRef>
          </c:cat>
          <c:val>
            <c:numRef>
              <c:f>'categorías x año'!$C$22:$C$26</c:f>
              <c:numCache>
                <c:formatCode>General</c:formatCode>
                <c:ptCount val="5"/>
                <c:pt idx="0">
                  <c:v>0</c:v>
                </c:pt>
                <c:pt idx="1">
                  <c:v>0</c:v>
                </c:pt>
                <c:pt idx="2">
                  <c:v>0</c:v>
                </c:pt>
                <c:pt idx="3">
                  <c:v>0</c:v>
                </c:pt>
                <c:pt idx="4">
                  <c:v>0</c:v>
                </c:pt>
              </c:numCache>
              <c:extLst/>
            </c:numRef>
          </c:val>
          <c:smooth val="1"/>
          <c:extLst>
            <c:ext xmlns:c16="http://schemas.microsoft.com/office/drawing/2014/chart" uri="{C3380CC4-5D6E-409C-BE32-E72D297353CC}">
              <c16:uniqueId val="{00000001-44A0-4F58-BA0D-A267AC4E0669}"/>
            </c:ext>
          </c:extLst>
        </c:ser>
        <c:ser>
          <c:idx val="2"/>
          <c:order val="2"/>
          <c:tx>
            <c:strRef>
              <c:f>'categorías x año'!$D$1</c:f>
              <c:strCache>
                <c:ptCount val="1"/>
                <c:pt idx="0">
                  <c:v>Boundary Protection Devices and Systems</c:v>
                </c:pt>
              </c:strCache>
            </c:strRef>
          </c:tx>
          <c:spPr>
            <a:ln w="28440" cap="rnd">
              <a:solidFill>
                <a:srgbClr val="A5A5A5"/>
              </a:solidFill>
              <a:round/>
            </a:ln>
          </c:spPr>
          <c:marker>
            <c:symbol val="none"/>
          </c:marker>
          <c:dLbls>
            <c:spPr>
              <a:noFill/>
              <a:ln>
                <a:noFill/>
              </a:ln>
              <a:effectLst/>
            </c:spPr>
            <c:txPr>
              <a:bodyPr wrap="square"/>
              <a:lstStyle/>
              <a:p>
                <a:pPr>
                  <a:defRPr sz="1000" b="0" strike="noStrike" spc="-1">
                    <a:solidFill>
                      <a:srgbClr val="000000"/>
                    </a:solidFill>
                    <a:latin typeface="Calibri"/>
                  </a:defRPr>
                </a:pPr>
                <a:endParaRPr lang="en-US"/>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numRef>
              <c:f>'categorías x año'!$A$22:$A$26</c:f>
              <c:numCache>
                <c:formatCode>General</c:formatCode>
                <c:ptCount val="5"/>
                <c:pt idx="0">
                  <c:v>2019</c:v>
                </c:pt>
                <c:pt idx="1">
                  <c:v>2020</c:v>
                </c:pt>
                <c:pt idx="2">
                  <c:v>2021</c:v>
                </c:pt>
                <c:pt idx="3">
                  <c:v>2022</c:v>
                </c:pt>
                <c:pt idx="4">
                  <c:v>2023</c:v>
                </c:pt>
              </c:numCache>
              <c:extLst/>
            </c:numRef>
          </c:cat>
          <c:val>
            <c:numRef>
              <c:f>'categorías x año'!$D$22:$D$26</c:f>
              <c:numCache>
                <c:formatCode>General</c:formatCode>
                <c:ptCount val="5"/>
                <c:pt idx="0">
                  <c:v>11</c:v>
                </c:pt>
                <c:pt idx="1">
                  <c:v>10</c:v>
                </c:pt>
                <c:pt idx="2">
                  <c:v>8</c:v>
                </c:pt>
                <c:pt idx="3">
                  <c:v>9</c:v>
                </c:pt>
                <c:pt idx="4">
                  <c:v>7</c:v>
                </c:pt>
              </c:numCache>
              <c:extLst/>
            </c:numRef>
          </c:val>
          <c:smooth val="1"/>
          <c:extLst>
            <c:ext xmlns:c16="http://schemas.microsoft.com/office/drawing/2014/chart" uri="{C3380CC4-5D6E-409C-BE32-E72D297353CC}">
              <c16:uniqueId val="{00000002-44A0-4F58-BA0D-A267AC4E0669}"/>
            </c:ext>
          </c:extLst>
        </c:ser>
        <c:ser>
          <c:idx val="3"/>
          <c:order val="3"/>
          <c:tx>
            <c:strRef>
              <c:f>'categorías x año'!$E$1</c:f>
              <c:strCache>
                <c:ptCount val="1"/>
                <c:pt idx="0">
                  <c:v>Data protection</c:v>
                </c:pt>
              </c:strCache>
            </c:strRef>
          </c:tx>
          <c:spPr>
            <a:ln w="28440" cap="rnd">
              <a:solidFill>
                <a:srgbClr val="FFC000"/>
              </a:solidFill>
              <a:round/>
            </a:ln>
          </c:spPr>
          <c:marker>
            <c:symbol val="none"/>
          </c:marker>
          <c:dLbls>
            <c:spPr>
              <a:solidFill>
                <a:srgbClr val="FFC000"/>
              </a:solidFill>
            </c:spPr>
            <c:txPr>
              <a:bodyPr wrap="square"/>
              <a:lstStyle/>
              <a:p>
                <a:pPr>
                  <a:defRPr sz="900" b="0" strike="noStrike" spc="-1">
                    <a:solidFill>
                      <a:srgbClr val="404040"/>
                    </a:solidFill>
                    <a:latin typeface="Calibri"/>
                  </a:defRPr>
                </a:pPr>
                <a:endParaRPr lang="en-US"/>
              </a:p>
            </c:txPr>
            <c:dLblPos val="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numRef>
              <c:f>'categorías x año'!$A$22:$A$26</c:f>
              <c:numCache>
                <c:formatCode>General</c:formatCode>
                <c:ptCount val="5"/>
                <c:pt idx="0">
                  <c:v>2019</c:v>
                </c:pt>
                <c:pt idx="1">
                  <c:v>2020</c:v>
                </c:pt>
                <c:pt idx="2">
                  <c:v>2021</c:v>
                </c:pt>
                <c:pt idx="3">
                  <c:v>2022</c:v>
                </c:pt>
                <c:pt idx="4">
                  <c:v>2023</c:v>
                </c:pt>
              </c:numCache>
              <c:extLst/>
            </c:numRef>
          </c:cat>
          <c:val>
            <c:numRef>
              <c:f>'categorías x año'!$E$22:$E$26</c:f>
              <c:numCache>
                <c:formatCode>General</c:formatCode>
                <c:ptCount val="5"/>
                <c:pt idx="0">
                  <c:v>15</c:v>
                </c:pt>
                <c:pt idx="1">
                  <c:v>19</c:v>
                </c:pt>
                <c:pt idx="2">
                  <c:v>8</c:v>
                </c:pt>
                <c:pt idx="3">
                  <c:v>9</c:v>
                </c:pt>
                <c:pt idx="4">
                  <c:v>6</c:v>
                </c:pt>
              </c:numCache>
              <c:extLst/>
            </c:numRef>
          </c:val>
          <c:smooth val="1"/>
          <c:extLst>
            <c:ext xmlns:c16="http://schemas.microsoft.com/office/drawing/2014/chart" uri="{C3380CC4-5D6E-409C-BE32-E72D297353CC}">
              <c16:uniqueId val="{00000003-44A0-4F58-BA0D-A267AC4E0669}"/>
            </c:ext>
          </c:extLst>
        </c:ser>
        <c:ser>
          <c:idx val="6"/>
          <c:order val="6"/>
          <c:tx>
            <c:strRef>
              <c:f>'categorías x año'!$H$1</c:f>
              <c:strCache>
                <c:ptCount val="1"/>
                <c:pt idx="0">
                  <c:v>ICs, Smart Cards and Smart Card-Related Devices and Systems</c:v>
                </c:pt>
              </c:strCache>
            </c:strRef>
          </c:tx>
          <c:spPr>
            <a:ln w="50760" cap="rnd">
              <a:solidFill>
                <a:srgbClr val="C00000">
                  <a:alpha val="90000"/>
                </a:srgbClr>
              </a:solidFill>
              <a:round/>
            </a:ln>
          </c:spPr>
          <c:marker>
            <c:symbol val="none"/>
          </c:marker>
          <c:dLbls>
            <c:spPr>
              <a:solidFill>
                <a:srgbClr val="C00000"/>
              </a:solidFill>
            </c:spPr>
            <c:txPr>
              <a:bodyPr wrap="square"/>
              <a:lstStyle/>
              <a:p>
                <a:pPr>
                  <a:defRPr sz="900" b="0" strike="noStrike" spc="-1">
                    <a:solidFill>
                      <a:srgbClr val="FFFFFF"/>
                    </a:solidFill>
                    <a:latin typeface="Calibri"/>
                  </a:defRPr>
                </a:pPr>
                <a:endParaRPr lang="en-US"/>
              </a:p>
            </c:txPr>
            <c:dLblPos val="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numRef>
              <c:f>'categorías x año'!$A$22:$A$26</c:f>
              <c:numCache>
                <c:formatCode>General</c:formatCode>
                <c:ptCount val="5"/>
                <c:pt idx="0">
                  <c:v>2019</c:v>
                </c:pt>
                <c:pt idx="1">
                  <c:v>2020</c:v>
                </c:pt>
                <c:pt idx="2">
                  <c:v>2021</c:v>
                </c:pt>
                <c:pt idx="3">
                  <c:v>2022</c:v>
                </c:pt>
                <c:pt idx="4">
                  <c:v>2023</c:v>
                </c:pt>
              </c:numCache>
              <c:extLst/>
            </c:numRef>
          </c:cat>
          <c:val>
            <c:numRef>
              <c:f>'categorías x año'!$H$22:$H$26</c:f>
              <c:numCache>
                <c:formatCode>General</c:formatCode>
                <c:ptCount val="5"/>
                <c:pt idx="0">
                  <c:v>92</c:v>
                </c:pt>
                <c:pt idx="1">
                  <c:v>129</c:v>
                </c:pt>
                <c:pt idx="2">
                  <c:v>116</c:v>
                </c:pt>
                <c:pt idx="3">
                  <c:v>120</c:v>
                </c:pt>
                <c:pt idx="4">
                  <c:v>101</c:v>
                </c:pt>
              </c:numCache>
              <c:extLst/>
            </c:numRef>
          </c:val>
          <c:smooth val="1"/>
          <c:extLst>
            <c:ext xmlns:c16="http://schemas.microsoft.com/office/drawing/2014/chart" uri="{C3380CC4-5D6E-409C-BE32-E72D297353CC}">
              <c16:uniqueId val="{00000006-44A0-4F58-BA0D-A267AC4E0669}"/>
            </c:ext>
          </c:extLst>
        </c:ser>
        <c:ser>
          <c:idx val="8"/>
          <c:order val="8"/>
          <c:tx>
            <c:strRef>
              <c:f>'categorías x año'!$J$1</c:f>
              <c:strCache>
                <c:ptCount val="1"/>
                <c:pt idx="0">
                  <c:v>Mobility</c:v>
                </c:pt>
              </c:strCache>
            </c:strRef>
          </c:tx>
          <c:spPr>
            <a:ln w="28440" cap="rnd">
              <a:solidFill>
                <a:srgbClr val="636363"/>
              </a:solidFill>
              <a:round/>
            </a:ln>
          </c:spPr>
          <c:marker>
            <c:symbol val="none"/>
          </c:marker>
          <c:dLbls>
            <c:spPr>
              <a:noFill/>
              <a:ln>
                <a:noFill/>
              </a:ln>
              <a:effectLst/>
            </c:spPr>
            <c:txPr>
              <a:bodyPr wrap="square"/>
              <a:lstStyle/>
              <a:p>
                <a:pPr>
                  <a:defRPr sz="1000" b="0" strike="noStrike" spc="-1">
                    <a:solidFill>
                      <a:srgbClr val="000000"/>
                    </a:solidFill>
                    <a:latin typeface="Calibri"/>
                  </a:defRPr>
                </a:pPr>
                <a:endParaRPr lang="en-US"/>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numRef>
              <c:f>'categorías x año'!$A$22:$A$26</c:f>
              <c:numCache>
                <c:formatCode>General</c:formatCode>
                <c:ptCount val="5"/>
                <c:pt idx="0">
                  <c:v>2019</c:v>
                </c:pt>
                <c:pt idx="1">
                  <c:v>2020</c:v>
                </c:pt>
                <c:pt idx="2">
                  <c:v>2021</c:v>
                </c:pt>
                <c:pt idx="3">
                  <c:v>2022</c:v>
                </c:pt>
                <c:pt idx="4">
                  <c:v>2023</c:v>
                </c:pt>
              </c:numCache>
              <c:extLst/>
            </c:numRef>
          </c:cat>
          <c:val>
            <c:numRef>
              <c:f>'categorías x año'!$J$22:$J$26</c:f>
              <c:numCache>
                <c:formatCode>General</c:formatCode>
                <c:ptCount val="5"/>
                <c:pt idx="0">
                  <c:v>11</c:v>
                </c:pt>
                <c:pt idx="1">
                  <c:v>8</c:v>
                </c:pt>
                <c:pt idx="2">
                  <c:v>11</c:v>
                </c:pt>
                <c:pt idx="3">
                  <c:v>14</c:v>
                </c:pt>
                <c:pt idx="4">
                  <c:v>14</c:v>
                </c:pt>
              </c:numCache>
              <c:extLst/>
            </c:numRef>
          </c:val>
          <c:smooth val="1"/>
          <c:extLst>
            <c:ext xmlns:c16="http://schemas.microsoft.com/office/drawing/2014/chart" uri="{C3380CC4-5D6E-409C-BE32-E72D297353CC}">
              <c16:uniqueId val="{00000008-44A0-4F58-BA0D-A267AC4E0669}"/>
            </c:ext>
          </c:extLst>
        </c:ser>
        <c:ser>
          <c:idx val="9"/>
          <c:order val="9"/>
          <c:tx>
            <c:strRef>
              <c:f>'categorías x año'!$K$1</c:f>
              <c:strCache>
                <c:ptCount val="1"/>
                <c:pt idx="0">
                  <c:v>Multi-Function Devices</c:v>
                </c:pt>
              </c:strCache>
            </c:strRef>
          </c:tx>
          <c:spPr>
            <a:ln w="28440" cap="rnd">
              <a:solidFill>
                <a:srgbClr val="806000">
                  <a:alpha val="90000"/>
                </a:srgbClr>
              </a:solidFill>
              <a:round/>
            </a:ln>
          </c:spPr>
          <c:marker>
            <c:symbol val="none"/>
          </c:marker>
          <c:dLbls>
            <c:spPr>
              <a:solidFill>
                <a:srgbClr val="C5E0B4"/>
              </a:solidFill>
            </c:spPr>
            <c:txPr>
              <a:bodyPr wrap="square"/>
              <a:lstStyle/>
              <a:p>
                <a:pPr>
                  <a:defRPr sz="900" b="0" strike="noStrike" spc="-1">
                    <a:solidFill>
                      <a:srgbClr val="404040"/>
                    </a:solidFill>
                    <a:latin typeface="Calibri"/>
                  </a:defRPr>
                </a:pPr>
                <a:endParaRPr lang="en-US"/>
              </a:p>
            </c:txPr>
            <c:dLblPos val="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numRef>
              <c:f>'categorías x año'!$A$22:$A$26</c:f>
              <c:numCache>
                <c:formatCode>General</c:formatCode>
                <c:ptCount val="5"/>
                <c:pt idx="0">
                  <c:v>2019</c:v>
                </c:pt>
                <c:pt idx="1">
                  <c:v>2020</c:v>
                </c:pt>
                <c:pt idx="2">
                  <c:v>2021</c:v>
                </c:pt>
                <c:pt idx="3">
                  <c:v>2022</c:v>
                </c:pt>
                <c:pt idx="4">
                  <c:v>2023</c:v>
                </c:pt>
              </c:numCache>
              <c:extLst/>
            </c:numRef>
          </c:cat>
          <c:val>
            <c:numRef>
              <c:f>'categorías x año'!$K$22:$K$26</c:f>
              <c:numCache>
                <c:formatCode>General</c:formatCode>
                <c:ptCount val="5"/>
                <c:pt idx="0">
                  <c:v>43</c:v>
                </c:pt>
                <c:pt idx="1">
                  <c:v>47</c:v>
                </c:pt>
                <c:pt idx="2">
                  <c:v>55</c:v>
                </c:pt>
                <c:pt idx="3">
                  <c:v>43</c:v>
                </c:pt>
                <c:pt idx="4">
                  <c:v>45</c:v>
                </c:pt>
              </c:numCache>
              <c:extLst/>
            </c:numRef>
          </c:val>
          <c:smooth val="1"/>
          <c:extLst>
            <c:ext xmlns:c16="http://schemas.microsoft.com/office/drawing/2014/chart" uri="{C3380CC4-5D6E-409C-BE32-E72D297353CC}">
              <c16:uniqueId val="{00000009-44A0-4F58-BA0D-A267AC4E0669}"/>
            </c:ext>
          </c:extLst>
        </c:ser>
        <c:ser>
          <c:idx val="10"/>
          <c:order val="10"/>
          <c:tx>
            <c:strRef>
              <c:f>'categorías x año'!$L$1</c:f>
              <c:strCache>
                <c:ptCount val="1"/>
                <c:pt idx="0">
                  <c:v>Network and Network-Related Devices and Systems</c:v>
                </c:pt>
              </c:strCache>
            </c:strRef>
          </c:tx>
          <c:spPr>
            <a:ln w="28440" cap="rnd">
              <a:solidFill>
                <a:srgbClr val="255E91">
                  <a:alpha val="90000"/>
                </a:srgbClr>
              </a:solidFill>
              <a:round/>
            </a:ln>
          </c:spPr>
          <c:marker>
            <c:symbol val="none"/>
          </c:marker>
          <c:dLbls>
            <c:spPr>
              <a:solidFill>
                <a:srgbClr val="333F4F"/>
              </a:solidFill>
            </c:spPr>
            <c:txPr>
              <a:bodyPr wrap="square"/>
              <a:lstStyle/>
              <a:p>
                <a:pPr>
                  <a:defRPr sz="900" b="0" strike="noStrike" spc="-1">
                    <a:solidFill>
                      <a:srgbClr val="FFFFFF"/>
                    </a:solidFill>
                    <a:latin typeface="Calibri"/>
                  </a:defRPr>
                </a:pPr>
                <a:endParaRPr lang="en-US"/>
              </a:p>
            </c:txPr>
            <c:dLblPos val="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numRef>
              <c:f>'categorías x año'!$A$22:$A$26</c:f>
              <c:numCache>
                <c:formatCode>General</c:formatCode>
                <c:ptCount val="5"/>
                <c:pt idx="0">
                  <c:v>2019</c:v>
                </c:pt>
                <c:pt idx="1">
                  <c:v>2020</c:v>
                </c:pt>
                <c:pt idx="2">
                  <c:v>2021</c:v>
                </c:pt>
                <c:pt idx="3">
                  <c:v>2022</c:v>
                </c:pt>
                <c:pt idx="4">
                  <c:v>2023</c:v>
                </c:pt>
              </c:numCache>
              <c:extLst/>
            </c:numRef>
          </c:cat>
          <c:val>
            <c:numRef>
              <c:f>'categorías x año'!$L$22:$L$26</c:f>
              <c:numCache>
                <c:formatCode>General</c:formatCode>
                <c:ptCount val="5"/>
                <c:pt idx="0">
                  <c:v>48</c:v>
                </c:pt>
                <c:pt idx="1">
                  <c:v>60</c:v>
                </c:pt>
                <c:pt idx="2">
                  <c:v>64</c:v>
                </c:pt>
                <c:pt idx="3">
                  <c:v>53</c:v>
                </c:pt>
                <c:pt idx="4">
                  <c:v>50</c:v>
                </c:pt>
              </c:numCache>
              <c:extLst/>
            </c:numRef>
          </c:val>
          <c:smooth val="1"/>
          <c:extLst>
            <c:ext xmlns:c16="http://schemas.microsoft.com/office/drawing/2014/chart" uri="{C3380CC4-5D6E-409C-BE32-E72D297353CC}">
              <c16:uniqueId val="{0000000A-44A0-4F58-BA0D-A267AC4E0669}"/>
            </c:ext>
          </c:extLst>
        </c:ser>
        <c:dLbls>
          <c:showLegendKey val="0"/>
          <c:showVal val="0"/>
          <c:showCatName val="0"/>
          <c:showSerName val="0"/>
          <c:showPercent val="0"/>
          <c:showBubbleSize val="0"/>
        </c:dLbls>
        <c:hiLowLines>
          <c:spPr>
            <a:ln w="0">
              <a:noFill/>
            </a:ln>
          </c:spPr>
        </c:hiLowLines>
        <c:smooth val="0"/>
        <c:axId val="64841713"/>
        <c:axId val="96187605"/>
        <c:extLst>
          <c:ext xmlns:c15="http://schemas.microsoft.com/office/drawing/2012/chart" uri="{02D57815-91ED-43cb-92C2-25804820EDAC}">
            <c15:filteredLineSeries>
              <c15:ser>
                <c:idx val="4"/>
                <c:order val="4"/>
                <c:tx>
                  <c:strRef>
                    <c:extLst>
                      <c:ext uri="{02D57815-91ED-43cb-92C2-25804820EDAC}">
                        <c15:formulaRef>
                          <c15:sqref>'categorías x año'!$F$1</c15:sqref>
                        </c15:formulaRef>
                      </c:ext>
                    </c:extLst>
                    <c:strCache>
                      <c:ptCount val="1"/>
                      <c:pt idx="0">
                        <c:v>Databases</c:v>
                      </c:pt>
                    </c:strCache>
                  </c:strRef>
                </c:tx>
                <c:spPr>
                  <a:ln w="28440" cap="rnd">
                    <a:solidFill>
                      <a:srgbClr val="5B9BD5"/>
                    </a:solidFill>
                    <a:round/>
                  </a:ln>
                </c:spPr>
                <c:marker>
                  <c:symbol val="none"/>
                </c:marker>
                <c:dLbls>
                  <c:spPr>
                    <a:noFill/>
                    <a:ln>
                      <a:noFill/>
                    </a:ln>
                    <a:effectLst/>
                  </c:spPr>
                  <c:txPr>
                    <a:bodyPr wrap="square"/>
                    <a:lstStyle/>
                    <a:p>
                      <a:pPr>
                        <a:defRPr sz="1000" b="0" strike="noStrike" spc="-1">
                          <a:solidFill>
                            <a:srgbClr val="000000"/>
                          </a:solidFill>
                          <a:latin typeface="Calibri"/>
                        </a:defRPr>
                      </a:pPr>
                      <a:endParaRPr lang="en-US"/>
                    </a:p>
                  </c:txPr>
                  <c:dLblPos val="r"/>
                  <c:showLegendKey val="0"/>
                  <c:showVal val="0"/>
                  <c:showCatName val="0"/>
                  <c:showSerName val="0"/>
                  <c:showPercent val="0"/>
                  <c:showBubbleSize val="1"/>
                  <c:separator>; </c:separator>
                  <c:showLeaderLines val="0"/>
                  <c:extLst>
                    <c:ext uri="{CE6537A1-D6FC-4f65-9D91-7224C49458BB}">
                      <c15:showLeaderLines val="1"/>
                    </c:ext>
                  </c:extLst>
                </c:dLbls>
                <c:cat>
                  <c:numRef>
                    <c:extLst>
                      <c:ext uri="{02D57815-91ED-43cb-92C2-25804820EDAC}">
                        <c15:formulaRef>
                          <c15:sqref>'categorías x año'!$A$22:$A$26</c15:sqref>
                        </c15:formulaRef>
                      </c:ext>
                    </c:extLst>
                    <c:numCache>
                      <c:formatCode>General</c:formatCode>
                      <c:ptCount val="5"/>
                      <c:pt idx="0">
                        <c:v>2019</c:v>
                      </c:pt>
                      <c:pt idx="1">
                        <c:v>2020</c:v>
                      </c:pt>
                      <c:pt idx="2">
                        <c:v>2021</c:v>
                      </c:pt>
                      <c:pt idx="3">
                        <c:v>2022</c:v>
                      </c:pt>
                      <c:pt idx="4">
                        <c:v>2023</c:v>
                      </c:pt>
                    </c:numCache>
                  </c:numRef>
                </c:cat>
                <c:val>
                  <c:numRef>
                    <c:extLst>
                      <c:ext uri="{02D57815-91ED-43cb-92C2-25804820EDAC}">
                        <c15:formulaRef>
                          <c15:sqref>'categorías x año'!$F$22:$F$26</c15:sqref>
                        </c15:formulaRef>
                      </c:ext>
                    </c:extLst>
                    <c:numCache>
                      <c:formatCode>General</c:formatCode>
                      <c:ptCount val="5"/>
                      <c:pt idx="0">
                        <c:v>0</c:v>
                      </c:pt>
                      <c:pt idx="1">
                        <c:v>3</c:v>
                      </c:pt>
                      <c:pt idx="2">
                        <c:v>3</c:v>
                      </c:pt>
                      <c:pt idx="3">
                        <c:v>3</c:v>
                      </c:pt>
                      <c:pt idx="4">
                        <c:v>1</c:v>
                      </c:pt>
                    </c:numCache>
                  </c:numRef>
                </c:val>
                <c:smooth val="1"/>
                <c:extLst>
                  <c:ext xmlns:c16="http://schemas.microsoft.com/office/drawing/2014/chart" uri="{C3380CC4-5D6E-409C-BE32-E72D297353CC}">
                    <c16:uniqueId val="{00000004-44A0-4F58-BA0D-A267AC4E066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'categorías x año'!$G$1</c15:sqref>
                        </c15:formulaRef>
                      </c:ext>
                    </c:extLst>
                    <c:strCache>
                      <c:ptCount val="1"/>
                      <c:pt idx="0">
                        <c:v>Detection Devices and Systems</c:v>
                      </c:pt>
                    </c:strCache>
                  </c:strRef>
                </c:tx>
                <c:spPr>
                  <a:ln w="28440" cap="rnd">
                    <a:solidFill>
                      <a:srgbClr val="70AD47"/>
                    </a:solidFill>
                    <a:round/>
                  </a:ln>
                </c:spPr>
                <c:marker>
                  <c:symbol val="none"/>
                </c:marker>
                <c:dLbls>
                  <c:spPr>
                    <a:noFill/>
                    <a:ln>
                      <a:noFill/>
                    </a:ln>
                    <a:effectLst/>
                  </c:spPr>
                  <c:txPr>
                    <a:bodyPr wrap="square"/>
                    <a:lstStyle/>
                    <a:p>
                      <a:pPr>
                        <a:defRPr sz="1000" b="0" strike="noStrike" spc="-1">
                          <a:solidFill>
                            <a:srgbClr val="000000"/>
                          </a:solidFill>
                          <a:latin typeface="Calibri"/>
                        </a:defRPr>
                      </a:pPr>
                      <a:endParaRPr lang="en-US"/>
                    </a:p>
                  </c:txPr>
                  <c:dLblPos val="r"/>
                  <c:showLegendKey val="0"/>
                  <c:showVal val="0"/>
                  <c:showCatName val="0"/>
                  <c:showSerName val="0"/>
                  <c:showPercent val="0"/>
                  <c:showBubbleSize val="1"/>
                  <c:separator>; </c:separator>
                  <c:showLeaderLines val="0"/>
                  <c:extLst xmlns:c15="http://schemas.microsoft.com/office/drawing/2012/chart">
                    <c:ext xmlns:c15="http://schemas.microsoft.com/office/drawing/2012/chart" uri="{CE6537A1-D6FC-4f65-9D91-7224C49458BB}">
                      <c15:showLeaderLines val="1"/>
                    </c:ext>
                  </c:extLst>
                </c:dLbls>
                <c:cat>
                  <c:numRef>
                    <c:extLst xmlns:c15="http://schemas.microsoft.com/office/drawing/2012/chart">
                      <c:ext xmlns:c15="http://schemas.microsoft.com/office/drawing/2012/chart" uri="{02D57815-91ED-43cb-92C2-25804820EDAC}">
                        <c15:formulaRef>
                          <c15:sqref>'categorías x año'!$A$22:$A$26</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'categorías x año'!$G$22:$G$26</c15:sqref>
                        </c15:formulaRef>
                      </c:ext>
                    </c:extLst>
                    <c:numCache>
                      <c:formatCode>General</c:formatCode>
                      <c:ptCount val="5"/>
                      <c:pt idx="0">
                        <c:v>1</c:v>
                      </c:pt>
                      <c:pt idx="1">
                        <c:v>2</c:v>
                      </c:pt>
                      <c:pt idx="2">
                        <c:v>3</c:v>
                      </c:pt>
                      <c:pt idx="3">
                        <c:v>0</c:v>
                      </c:pt>
                      <c:pt idx="4">
                        <c:v>1</c:v>
                      </c:pt>
                    </c:numCache>
                  </c:numRef>
                </c:val>
                <c:smooth val="1"/>
                <c:extLst xmlns:c15="http://schemas.microsoft.com/office/drawing/2012/chart">
                  <c:ext xmlns:c16="http://schemas.microsoft.com/office/drawing/2014/chart" uri="{C3380CC4-5D6E-409C-BE32-E72D297353CC}">
                    <c16:uniqueId val="{00000005-44A0-4F58-BA0D-A267AC4E066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'categorías x año'!$I$1</c15:sqref>
                        </c15:formulaRef>
                      </c:ext>
                    </c:extLst>
                    <c:strCache>
                      <c:ptCount val="1"/>
                      <c:pt idx="0">
                        <c:v>Key Management Systems</c:v>
                      </c:pt>
                    </c:strCache>
                  </c:strRef>
                </c:tx>
                <c:spPr>
                  <a:ln w="28440" cap="rnd">
                    <a:solidFill>
                      <a:srgbClr val="9E480E"/>
                    </a:solidFill>
                    <a:round/>
                  </a:ln>
                </c:spPr>
                <c:marker>
                  <c:symbol val="none"/>
                </c:marker>
                <c:dLbls>
                  <c:spPr>
                    <a:noFill/>
                    <a:ln>
                      <a:noFill/>
                    </a:ln>
                    <a:effectLst/>
                  </c:spPr>
                  <c:txPr>
                    <a:bodyPr wrap="square"/>
                    <a:lstStyle/>
                    <a:p>
                      <a:pPr>
                        <a:defRPr sz="1000" b="0" strike="noStrike" spc="-1">
                          <a:solidFill>
                            <a:srgbClr val="000000"/>
                          </a:solidFill>
                          <a:latin typeface="Calibri"/>
                        </a:defRPr>
                      </a:pPr>
                      <a:endParaRPr lang="en-US"/>
                    </a:p>
                  </c:txPr>
                  <c:dLblPos val="r"/>
                  <c:showLegendKey val="0"/>
                  <c:showVal val="0"/>
                  <c:showCatName val="0"/>
                  <c:showSerName val="0"/>
                  <c:showPercent val="0"/>
                  <c:showBubbleSize val="1"/>
                  <c:separator>; </c:separator>
                  <c:showLeaderLines val="0"/>
                  <c:extLst xmlns:c15="http://schemas.microsoft.com/office/drawing/2012/chart">
                    <c:ext xmlns:c15="http://schemas.microsoft.com/office/drawing/2012/chart" uri="{CE6537A1-D6FC-4f65-9D91-7224C49458BB}">
                      <c15:showLeaderLines val="1"/>
                    </c:ext>
                  </c:extLst>
                </c:dLbls>
                <c:cat>
                  <c:numRef>
                    <c:extLst xmlns:c15="http://schemas.microsoft.com/office/drawing/2012/chart">
                      <c:ext xmlns:c15="http://schemas.microsoft.com/office/drawing/2012/chart" uri="{02D57815-91ED-43cb-92C2-25804820EDAC}">
                        <c15:formulaRef>
                          <c15:sqref>'categorías x año'!$A$22:$A$26</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'categorías x año'!$I$22:$I$26</c15:sqref>
                        </c15:formulaRef>
                      </c:ext>
                    </c:extLst>
                    <c:numCache>
                      <c:formatCode>General</c:formatCode>
                      <c:ptCount val="5"/>
                      <c:pt idx="0">
                        <c:v>2</c:v>
                      </c:pt>
                      <c:pt idx="1">
                        <c:v>0</c:v>
                      </c:pt>
                      <c:pt idx="2">
                        <c:v>2</c:v>
                      </c:pt>
                      <c:pt idx="3">
                        <c:v>3</c:v>
                      </c:pt>
                      <c:pt idx="4">
                        <c:v>1</c:v>
                      </c:pt>
                    </c:numCache>
                  </c:numRef>
                </c:val>
                <c:smooth val="1"/>
                <c:extLst xmlns:c15="http://schemas.microsoft.com/office/drawing/2012/chart">
                  <c:ext xmlns:c16="http://schemas.microsoft.com/office/drawing/2014/chart" uri="{C3380CC4-5D6E-409C-BE32-E72D297353CC}">
                    <c16:uniqueId val="{00000007-44A0-4F58-BA0D-A267AC4E066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'categorías x año'!$M$1</c15:sqref>
                        </c15:formulaRef>
                      </c:ext>
                    </c:extLst>
                    <c:strCache>
                      <c:ptCount val="1"/>
                      <c:pt idx="0">
                        <c:v>Operating Systems</c:v>
                      </c:pt>
                    </c:strCache>
                  </c:strRef>
                </c:tx>
                <c:spPr>
                  <a:ln w="28440" cap="rnd">
                    <a:solidFill>
                      <a:srgbClr val="548235">
                        <a:alpha val="90000"/>
                      </a:srgbClr>
                    </a:solidFill>
                    <a:round/>
                  </a:ln>
                </c:spPr>
                <c:marker>
                  <c:symbol val="none"/>
                </c:marker>
                <c:dLbls>
                  <c:spPr>
                    <a:solidFill>
                      <a:srgbClr val="548235"/>
                    </a:solidFill>
                  </c:spPr>
                  <c:txPr>
                    <a:bodyPr wrap="square"/>
                    <a:lstStyle/>
                    <a:p>
                      <a:pPr>
                        <a:defRPr sz="900" b="0" strike="noStrike" spc="-1">
                          <a:solidFill>
                            <a:srgbClr val="FFFFFF"/>
                          </a:solidFill>
                          <a:latin typeface="Calibri"/>
                        </a:defRPr>
                      </a:pPr>
                      <a:endParaRPr lang="en-US"/>
                    </a:p>
                  </c:txPr>
                  <c:dLblPos val="b"/>
                  <c:showLegendKey val="0"/>
                  <c:showVal val="1"/>
                  <c:showCatName val="0"/>
                  <c:showSerName val="0"/>
                  <c:showPercent val="0"/>
                  <c:showBubbleSize val="1"/>
                  <c:separator>; </c:separator>
                  <c:showLeaderLines val="0"/>
                  <c:extLst xmlns:c15="http://schemas.microsoft.com/office/drawing/2012/chart">
                    <c:ext xmlns:c15="http://schemas.microsoft.com/office/drawing/2012/chart" uri="{CE6537A1-D6FC-4f65-9D91-7224C49458BB}">
                      <c15:showLeaderLines val="1"/>
                    </c:ext>
                  </c:extLst>
                </c:dLbls>
                <c:cat>
                  <c:numRef>
                    <c:extLst xmlns:c15="http://schemas.microsoft.com/office/drawing/2012/chart">
                      <c:ext xmlns:c15="http://schemas.microsoft.com/office/drawing/2012/chart" uri="{02D57815-91ED-43cb-92C2-25804820EDAC}">
                        <c15:formulaRef>
                          <c15:sqref>'categorías x año'!$A$22:$A$26</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'categorías x año'!$M$22:$M$26</c15:sqref>
                        </c15:formulaRef>
                      </c:ext>
                    </c:extLst>
                    <c:numCache>
                      <c:formatCode>General</c:formatCode>
                      <c:ptCount val="5"/>
                      <c:pt idx="0">
                        <c:v>13</c:v>
                      </c:pt>
                      <c:pt idx="1">
                        <c:v>5</c:v>
                      </c:pt>
                      <c:pt idx="2">
                        <c:v>9</c:v>
                      </c:pt>
                      <c:pt idx="3">
                        <c:v>11</c:v>
                      </c:pt>
                      <c:pt idx="4">
                        <c:v>6</c:v>
                      </c:pt>
                    </c:numCache>
                  </c:numRef>
                </c:val>
                <c:smooth val="1"/>
                <c:extLst xmlns:c15="http://schemas.microsoft.com/office/drawing/2012/chart">
                  <c:ext xmlns:c16="http://schemas.microsoft.com/office/drawing/2014/chart" uri="{C3380CC4-5D6E-409C-BE32-E72D297353CC}">
                    <c16:uniqueId val="{0000000B-44A0-4F58-BA0D-A267AC4E0669}"/>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'categorías x año'!$N$1</c15:sqref>
                        </c15:formulaRef>
                      </c:ext>
                    </c:extLst>
                    <c:strCache>
                      <c:ptCount val="1"/>
                      <c:pt idx="0">
                        <c:v>Other Devices and Systems</c:v>
                      </c:pt>
                    </c:strCache>
                  </c:strRef>
                </c:tx>
                <c:spPr>
                  <a:ln w="28440" cap="rnd">
                    <a:solidFill>
                      <a:srgbClr val="8FAADC">
                        <a:alpha val="90000"/>
                      </a:srgbClr>
                    </a:solidFill>
                    <a:round/>
                  </a:ln>
                </c:spPr>
                <c:marker>
                  <c:symbol val="none"/>
                </c:marker>
                <c:dLbls>
                  <c:spPr>
                    <a:solidFill>
                      <a:srgbClr val="8FAADC"/>
                    </a:solidFill>
                  </c:spPr>
                  <c:txPr>
                    <a:bodyPr wrap="square"/>
                    <a:lstStyle/>
                    <a:p>
                      <a:pPr>
                        <a:defRPr sz="900" b="0" strike="noStrike" spc="-1">
                          <a:solidFill>
                            <a:srgbClr val="404040"/>
                          </a:solidFill>
                          <a:latin typeface="Calibri"/>
                        </a:defRPr>
                      </a:pPr>
                      <a:endParaRPr lang="en-US"/>
                    </a:p>
                  </c:txPr>
                  <c:dLblPos val="r"/>
                  <c:showLegendKey val="0"/>
                  <c:showVal val="1"/>
                  <c:showCatName val="0"/>
                  <c:showSerName val="0"/>
                  <c:showPercent val="0"/>
                  <c:showBubbleSize val="1"/>
                  <c:separator>; </c:separator>
                  <c:showLeaderLines val="0"/>
                  <c:extLst xmlns:c15="http://schemas.microsoft.com/office/drawing/2012/chart">
                    <c:ext xmlns:c15="http://schemas.microsoft.com/office/drawing/2012/chart" uri="{CE6537A1-D6FC-4f65-9D91-7224C49458BB}">
                      <c15:showLeaderLines val="1"/>
                    </c:ext>
                  </c:extLst>
                </c:dLbls>
                <c:cat>
                  <c:numRef>
                    <c:extLst xmlns:c15="http://schemas.microsoft.com/office/drawing/2012/chart">
                      <c:ext xmlns:c15="http://schemas.microsoft.com/office/drawing/2012/chart" uri="{02D57815-91ED-43cb-92C2-25804820EDAC}">
                        <c15:formulaRef>
                          <c15:sqref>'categorías x año'!$A$22:$A$26</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'categorías x año'!$N$22:$N$26</c15:sqref>
                        </c15:formulaRef>
                      </c:ext>
                    </c:extLst>
                    <c:numCache>
                      <c:formatCode>General</c:formatCode>
                      <c:ptCount val="5"/>
                      <c:pt idx="0">
                        <c:v>68</c:v>
                      </c:pt>
                      <c:pt idx="1">
                        <c:v>74</c:v>
                      </c:pt>
                      <c:pt idx="2">
                        <c:v>86</c:v>
                      </c:pt>
                      <c:pt idx="3">
                        <c:v>71</c:v>
                      </c:pt>
                      <c:pt idx="4">
                        <c:v>65</c:v>
                      </c:pt>
                    </c:numCache>
                  </c:numRef>
                </c:val>
                <c:smooth val="1"/>
                <c:extLst xmlns:c15="http://schemas.microsoft.com/office/drawing/2012/chart">
                  <c:ext xmlns:c16="http://schemas.microsoft.com/office/drawing/2014/chart" uri="{C3380CC4-5D6E-409C-BE32-E72D297353CC}">
                    <c16:uniqueId val="{0000000C-44A0-4F58-BA0D-A267AC4E0669}"/>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'categorías x año'!$O$1</c15:sqref>
                        </c15:formulaRef>
                      </c:ext>
                    </c:extLst>
                    <c:strCache>
                      <c:ptCount val="1"/>
                      <c:pt idx="0">
                        <c:v>Products for Digital Signatures</c:v>
                      </c:pt>
                    </c:strCache>
                  </c:strRef>
                </c:tx>
                <c:spPr>
                  <a:ln w="28440" cap="rnd">
                    <a:solidFill>
                      <a:srgbClr val="F1975A"/>
                    </a:solidFill>
                    <a:round/>
                  </a:ln>
                </c:spPr>
                <c:marker>
                  <c:symbol val="none"/>
                </c:marker>
                <c:dLbls>
                  <c:spPr>
                    <a:noFill/>
                    <a:ln>
                      <a:noFill/>
                    </a:ln>
                    <a:effectLst/>
                  </c:spPr>
                  <c:txPr>
                    <a:bodyPr wrap="square"/>
                    <a:lstStyle/>
                    <a:p>
                      <a:pPr>
                        <a:defRPr sz="1000" b="0" strike="noStrike" spc="-1">
                          <a:solidFill>
                            <a:srgbClr val="000000"/>
                          </a:solidFill>
                          <a:latin typeface="Calibri"/>
                        </a:defRPr>
                      </a:pPr>
                      <a:endParaRPr lang="en-US"/>
                    </a:p>
                  </c:txPr>
                  <c:dLblPos val="r"/>
                  <c:showLegendKey val="0"/>
                  <c:showVal val="0"/>
                  <c:showCatName val="0"/>
                  <c:showSerName val="0"/>
                  <c:showPercent val="0"/>
                  <c:showBubbleSize val="1"/>
                  <c:separator>; </c:separator>
                  <c:showLeaderLines val="0"/>
                  <c:extLst xmlns:c15="http://schemas.microsoft.com/office/drawing/2012/chart">
                    <c:ext xmlns:c15="http://schemas.microsoft.com/office/drawing/2012/chart" uri="{CE6537A1-D6FC-4f65-9D91-7224C49458BB}">
                      <c15:showLeaderLines val="1"/>
                    </c:ext>
                  </c:extLst>
                </c:dLbls>
                <c:cat>
                  <c:numRef>
                    <c:extLst xmlns:c15="http://schemas.microsoft.com/office/drawing/2012/chart">
                      <c:ext xmlns:c15="http://schemas.microsoft.com/office/drawing/2012/chart" uri="{02D57815-91ED-43cb-92C2-25804820EDAC}">
                        <c15:formulaRef>
                          <c15:sqref>'categorías x año'!$A$22:$A$26</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'categorías x año'!$O$22:$O$26</c15:sqref>
                        </c15:formulaRef>
                      </c:ext>
                    </c:extLst>
                    <c:numCache>
                      <c:formatCode>General</c:formatCode>
                      <c:ptCount val="5"/>
                      <c:pt idx="0">
                        <c:v>11</c:v>
                      </c:pt>
                      <c:pt idx="1">
                        <c:v>9</c:v>
                      </c:pt>
                      <c:pt idx="2">
                        <c:v>11</c:v>
                      </c:pt>
                      <c:pt idx="3">
                        <c:v>9</c:v>
                      </c:pt>
                      <c:pt idx="4">
                        <c:v>9</c:v>
                      </c:pt>
                    </c:numCache>
                  </c:numRef>
                </c:val>
                <c:smooth val="1"/>
                <c:extLst xmlns:c15="http://schemas.microsoft.com/office/drawing/2012/chart">
                  <c:ext xmlns:c16="http://schemas.microsoft.com/office/drawing/2014/chart" uri="{C3380CC4-5D6E-409C-BE32-E72D297353CC}">
                    <c16:uniqueId val="{0000000D-44A0-4F58-BA0D-A267AC4E0669}"/>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'categorías x año'!$P$1</c15:sqref>
                        </c15:formulaRef>
                      </c:ext>
                    </c:extLst>
                    <c:strCache>
                      <c:ptCount val="1"/>
                      <c:pt idx="0">
                        <c:v>Trusted Computing</c:v>
                      </c:pt>
                    </c:strCache>
                  </c:strRef>
                </c:tx>
                <c:spPr>
                  <a:ln w="28440" cap="rnd">
                    <a:solidFill>
                      <a:srgbClr val="B7B7B7"/>
                    </a:solidFill>
                    <a:round/>
                  </a:ln>
                </c:spPr>
                <c:marker>
                  <c:symbol val="none"/>
                </c:marker>
                <c:dLbls>
                  <c:spPr>
                    <a:noFill/>
                    <a:ln>
                      <a:noFill/>
                    </a:ln>
                    <a:effectLst/>
                  </c:spPr>
                  <c:txPr>
                    <a:bodyPr wrap="square"/>
                    <a:lstStyle/>
                    <a:p>
                      <a:pPr>
                        <a:defRPr sz="1000" b="0" strike="noStrike" spc="-1">
                          <a:solidFill>
                            <a:srgbClr val="000000"/>
                          </a:solidFill>
                          <a:latin typeface="Calibri"/>
                        </a:defRPr>
                      </a:pPr>
                      <a:endParaRPr lang="en-US"/>
                    </a:p>
                  </c:txPr>
                  <c:dLblPos val="r"/>
                  <c:showLegendKey val="0"/>
                  <c:showVal val="0"/>
                  <c:showCatName val="0"/>
                  <c:showSerName val="0"/>
                  <c:showPercent val="0"/>
                  <c:showBubbleSize val="1"/>
                  <c:separator>; </c:separator>
                  <c:showLeaderLines val="0"/>
                  <c:extLst xmlns:c15="http://schemas.microsoft.com/office/drawing/2012/chart">
                    <c:ext xmlns:c15="http://schemas.microsoft.com/office/drawing/2012/chart" uri="{CE6537A1-D6FC-4f65-9D91-7224C49458BB}">
                      <c15:showLeaderLines val="1"/>
                    </c:ext>
                  </c:extLst>
                </c:dLbls>
                <c:cat>
                  <c:numRef>
                    <c:extLst xmlns:c15="http://schemas.microsoft.com/office/drawing/2012/chart">
                      <c:ext xmlns:c15="http://schemas.microsoft.com/office/drawing/2012/chart" uri="{02D57815-91ED-43cb-92C2-25804820EDAC}">
                        <c15:formulaRef>
                          <c15:sqref>'categorías x año'!$A$22:$A$26</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'categorías x año'!$P$22:$P$26</c15:sqref>
                        </c15:formulaRef>
                      </c:ext>
                    </c:extLst>
                    <c:numCache>
                      <c:formatCode>General</c:formatCode>
                      <c:ptCount val="5"/>
                      <c:pt idx="0">
                        <c:v>11</c:v>
                      </c:pt>
                      <c:pt idx="1">
                        <c:v>4</c:v>
                      </c:pt>
                      <c:pt idx="2">
                        <c:v>3</c:v>
                      </c:pt>
                      <c:pt idx="3">
                        <c:v>9</c:v>
                      </c:pt>
                      <c:pt idx="4">
                        <c:v>2</c:v>
                      </c:pt>
                    </c:numCache>
                  </c:numRef>
                </c:val>
                <c:smooth val="1"/>
                <c:extLst xmlns:c15="http://schemas.microsoft.com/office/drawing/2012/chart">
                  <c:ext xmlns:c16="http://schemas.microsoft.com/office/drawing/2014/chart" uri="{C3380CC4-5D6E-409C-BE32-E72D297353CC}">
                    <c16:uniqueId val="{0000000E-44A0-4F58-BA0D-A267AC4E0669}"/>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'categorías x año'!$Q$1</c15:sqref>
                        </c15:formulaRef>
                      </c:ext>
                    </c:extLst>
                    <c:strCache>
                      <c:ptCount val="1"/>
                      <c:pt idx="0">
                        <c:v>Others</c:v>
                      </c:pt>
                    </c:strCache>
                  </c:strRef>
                </c:tx>
                <c:spPr>
                  <a:ln w="28440" cap="rnd">
                    <a:solidFill>
                      <a:srgbClr val="FFCD33">
                        <a:alpha val="90000"/>
                      </a:srgbClr>
                    </a:solidFill>
                    <a:round/>
                  </a:ln>
                </c:spPr>
                <c:marker>
                  <c:symbol val="none"/>
                </c:marker>
                <c:dLbls>
                  <c:spPr>
                    <a:noFill/>
                    <a:ln>
                      <a:noFill/>
                    </a:ln>
                    <a:effectLst/>
                  </c:spPr>
                  <c:txPr>
                    <a:bodyPr wrap="square"/>
                    <a:lstStyle/>
                    <a:p>
                      <a:pPr>
                        <a:defRPr sz="1000" b="0" strike="noStrike" spc="-1">
                          <a:solidFill>
                            <a:srgbClr val="000000"/>
                          </a:solidFill>
                          <a:latin typeface="Calibri"/>
                        </a:defRPr>
                      </a:pPr>
                      <a:endParaRPr lang="en-US"/>
                    </a:p>
                  </c:txPr>
                  <c:dLblPos val="r"/>
                  <c:showLegendKey val="0"/>
                  <c:showVal val="0"/>
                  <c:showCatName val="0"/>
                  <c:showSerName val="0"/>
                  <c:showPercent val="0"/>
                  <c:showBubbleSize val="1"/>
                  <c:separator>; </c:separator>
                  <c:showLeaderLines val="0"/>
                  <c:extLst xmlns:c15="http://schemas.microsoft.com/office/drawing/2012/chart">
                    <c:ext xmlns:c15="http://schemas.microsoft.com/office/drawing/2012/chart" uri="{CE6537A1-D6FC-4f65-9D91-7224C49458BB}">
                      <c15:showLeaderLines val="1"/>
                    </c:ext>
                  </c:extLst>
                </c:dLbls>
                <c:cat>
                  <c:numRef>
                    <c:extLst xmlns:c15="http://schemas.microsoft.com/office/drawing/2012/chart">
                      <c:ext xmlns:c15="http://schemas.microsoft.com/office/drawing/2012/chart" uri="{02D57815-91ED-43cb-92C2-25804820EDAC}">
                        <c15:formulaRef>
                          <c15:sqref>'categorías x año'!$A$22:$A$26</c15:sqref>
                        </c15:formulaRef>
                      </c:ext>
                    </c:extLst>
                    <c:numCache>
                      <c:formatCode>General</c:formatCode>
                      <c:ptCount val="5"/>
                      <c:pt idx="0">
                        <c:v>2019</c:v>
                      </c:pt>
                      <c:pt idx="1">
                        <c:v>2020</c:v>
                      </c:pt>
                      <c:pt idx="2">
                        <c:v>2021</c:v>
                      </c:pt>
                      <c:pt idx="3">
                        <c:v>2022</c:v>
                      </c:pt>
                      <c:pt idx="4">
                        <c:v>2023</c:v>
                      </c:pt>
                    </c:numCache>
                  </c:numRef>
                </c:cat>
                <c:val>
                  <c:numRef>
                    <c:extLst xmlns:c15="http://schemas.microsoft.com/office/drawing/2012/chart">
                      <c:ext xmlns:c15="http://schemas.microsoft.com/office/drawing/2012/chart" uri="{02D57815-91ED-43cb-92C2-25804820EDAC}">
                        <c15:formulaRef>
                          <c15:sqref>'categorías x año'!$Q$22:$Q$26</c15:sqref>
                        </c15:formulaRef>
                      </c:ext>
                    </c:extLst>
                    <c:numCache>
                      <c:formatCode>General</c:formatCode>
                      <c:ptCount val="5"/>
                      <c:pt idx="0">
                        <c:v>0</c:v>
                      </c:pt>
                      <c:pt idx="1">
                        <c:v>0</c:v>
                      </c:pt>
                      <c:pt idx="2">
                        <c:v>0</c:v>
                      </c:pt>
                      <c:pt idx="3">
                        <c:v>0</c:v>
                      </c:pt>
                      <c:pt idx="4">
                        <c:v>0</c:v>
                      </c:pt>
                    </c:numCache>
                  </c:numRef>
                </c:val>
                <c:smooth val="1"/>
                <c:extLst xmlns:c15="http://schemas.microsoft.com/office/drawing/2012/chart">
                  <c:ext xmlns:c16="http://schemas.microsoft.com/office/drawing/2014/chart" uri="{C3380CC4-5D6E-409C-BE32-E72D297353CC}">
                    <c16:uniqueId val="{0000000F-44A0-4F58-BA0D-A267AC4E0669}"/>
                  </c:ext>
                </c:extLst>
              </c15:ser>
            </c15:filteredLineSeries>
          </c:ext>
        </c:extLst>
      </c:lineChart>
      <c:catAx>
        <c:axId val="64841713"/>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sz="1100" b="1" strike="noStrike" spc="-1">
                <a:solidFill>
                  <a:srgbClr val="5C0000"/>
                </a:solidFill>
                <a:latin typeface="Calibri"/>
              </a:defRPr>
            </a:pPr>
            <a:endParaRPr lang="en-US"/>
          </a:p>
        </c:txPr>
        <c:crossAx val="96187605"/>
        <c:crosses val="autoZero"/>
        <c:auto val="1"/>
        <c:lblAlgn val="ctr"/>
        <c:lblOffset val="100"/>
        <c:noMultiLvlLbl val="0"/>
      </c:catAx>
      <c:valAx>
        <c:axId val="96187605"/>
        <c:scaling>
          <c:orientation val="minMax"/>
          <c:min val="0"/>
        </c:scaling>
        <c:delete val="0"/>
        <c:axPos val="l"/>
        <c:majorGridlines>
          <c:spPr>
            <a:ln w="9360">
              <a:solidFill>
                <a:srgbClr val="5C0000">
                  <a:alpha val="40000"/>
                </a:srgbClr>
              </a:solidFill>
              <a:round/>
            </a:ln>
          </c:spPr>
        </c:majorGridlines>
        <c:numFmt formatCode="General" sourceLinked="0"/>
        <c:majorTickMark val="none"/>
        <c:minorTickMark val="none"/>
        <c:tickLblPos val="nextTo"/>
        <c:spPr>
          <a:ln w="6480">
            <a:noFill/>
          </a:ln>
        </c:spPr>
        <c:txPr>
          <a:bodyPr/>
          <a:lstStyle/>
          <a:p>
            <a:pPr>
              <a:defRPr sz="900" b="0" strike="noStrike" spc="-1">
                <a:solidFill>
                  <a:srgbClr val="5C0000"/>
                </a:solidFill>
                <a:latin typeface="Calibri"/>
              </a:defRPr>
            </a:pPr>
            <a:endParaRPr lang="en-US"/>
          </a:p>
        </c:txPr>
        <c:crossAx val="64841713"/>
        <c:crosses val="autoZero"/>
        <c:crossBetween val="between"/>
      </c:valAx>
      <c:spPr>
        <a:noFill/>
        <a:ln w="0">
          <a:noFill/>
        </a:ln>
      </c:spPr>
    </c:plotArea>
    <c:legend>
      <c:legendPos val="b"/>
      <c:layout>
        <c:manualLayout>
          <c:xMode val="edge"/>
          <c:yMode val="edge"/>
          <c:x val="0.05"/>
          <c:y val="0.84612126048889535"/>
          <c:w val="0.89999994366107905"/>
          <c:h val="0.15387873951110453"/>
        </c:manualLayout>
      </c:layout>
      <c:overlay val="0"/>
      <c:spPr>
        <a:noFill/>
        <a:ln w="0">
          <a:noFill/>
        </a:ln>
      </c:spPr>
      <c:txPr>
        <a:bodyPr/>
        <a:lstStyle/>
        <a:p>
          <a:pPr>
            <a:defRPr sz="1400" b="0" strike="noStrike" spc="-1">
              <a:solidFill>
                <a:srgbClr val="5C0000"/>
              </a:solidFill>
              <a:latin typeface="Calibri"/>
            </a:defRPr>
          </a:pPr>
          <a:endParaRPr lang="en-US"/>
        </a:p>
      </c:txPr>
    </c:legend>
    <c:plotVisOnly val="1"/>
    <c:dispBlanksAs val="gap"/>
    <c:showDLblsOverMax val="1"/>
  </c:chart>
  <c:spPr>
    <a:noFill/>
    <a:ln w="9360">
      <a:noFill/>
      <a:round/>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solidFill>
          <a:srgbClr val="D9D9D9"/>
        </a:solidFill>
        <a:ln w="0">
          <a:noFill/>
        </a:ln>
      </c:spPr>
    </c:floor>
    <c:sideWall>
      <c:thickness val="0"/>
      <c:spPr>
        <a:solidFill>
          <a:srgbClr val="D9D9D9"/>
        </a:solidFill>
        <a:ln w="0">
          <a:noFill/>
        </a:ln>
      </c:spPr>
    </c:sideWall>
    <c:backWall>
      <c:thickness val="0"/>
      <c:spPr>
        <a:solidFill>
          <a:srgbClr val="D9D9D9"/>
        </a:solidFill>
        <a:ln w="0">
          <a:noFill/>
        </a:ln>
      </c:spPr>
    </c:backWall>
    <c:plotArea>
      <c:layout>
        <c:manualLayout>
          <c:layoutTarget val="inner"/>
          <c:xMode val="edge"/>
          <c:yMode val="edge"/>
          <c:x val="2.71880415944541E-2"/>
          <c:y val="0.135535828681248"/>
          <c:w val="0.95721403812824901"/>
          <c:h val="0.828864281138464"/>
        </c:manualLayout>
      </c:layout>
      <c:pie3DChart>
        <c:varyColors val="1"/>
        <c:ser>
          <c:idx val="0"/>
          <c:order val="0"/>
          <c:tx>
            <c:v>Porcentaje</c:v>
          </c:tx>
          <c:spPr>
            <a:solidFill>
              <a:srgbClr val="ED7D31"/>
            </a:solidFill>
            <a:ln w="0">
              <a:noFill/>
            </a:ln>
          </c:spPr>
          <c:explosion val="13"/>
          <c:dPt>
            <c:idx val="0"/>
            <c:bubble3D val="0"/>
            <c:spPr>
              <a:solidFill>
                <a:srgbClr val="4472C4"/>
              </a:solidFill>
              <a:ln w="0">
                <a:noFill/>
              </a:ln>
            </c:spPr>
            <c:extLst>
              <c:ext xmlns:c16="http://schemas.microsoft.com/office/drawing/2014/chart" uri="{C3380CC4-5D6E-409C-BE32-E72D297353CC}">
                <c16:uniqueId val="{00000001-CC11-46C2-BCBA-A72FEAECC93E}"/>
              </c:ext>
            </c:extLst>
          </c:dPt>
          <c:dPt>
            <c:idx val="1"/>
            <c:bubble3D val="0"/>
            <c:extLst>
              <c:ext xmlns:c16="http://schemas.microsoft.com/office/drawing/2014/chart" uri="{C3380CC4-5D6E-409C-BE32-E72D297353CC}">
                <c16:uniqueId val="{00000002-CC11-46C2-BCBA-A72FEAECC93E}"/>
              </c:ext>
            </c:extLst>
          </c:dPt>
          <c:dPt>
            <c:idx val="2"/>
            <c:bubble3D val="0"/>
            <c:spPr>
              <a:solidFill>
                <a:srgbClr val="A5A5A5"/>
              </a:solidFill>
              <a:ln w="0">
                <a:noFill/>
              </a:ln>
            </c:spPr>
            <c:extLst>
              <c:ext xmlns:c16="http://schemas.microsoft.com/office/drawing/2014/chart" uri="{C3380CC4-5D6E-409C-BE32-E72D297353CC}">
                <c16:uniqueId val="{00000004-CC11-46C2-BCBA-A72FEAECC93E}"/>
              </c:ext>
            </c:extLst>
          </c:dPt>
          <c:dPt>
            <c:idx val="3"/>
            <c:bubble3D val="0"/>
            <c:spPr>
              <a:solidFill>
                <a:srgbClr val="FFC000"/>
              </a:solidFill>
              <a:ln w="0">
                <a:noFill/>
              </a:ln>
            </c:spPr>
            <c:extLst>
              <c:ext xmlns:c16="http://schemas.microsoft.com/office/drawing/2014/chart" uri="{C3380CC4-5D6E-409C-BE32-E72D297353CC}">
                <c16:uniqueId val="{00000006-CC11-46C2-BCBA-A72FEAECC93E}"/>
              </c:ext>
            </c:extLst>
          </c:dPt>
          <c:dPt>
            <c:idx val="4"/>
            <c:bubble3D val="0"/>
            <c:spPr>
              <a:solidFill>
                <a:srgbClr val="5B9BD5"/>
              </a:solidFill>
              <a:ln w="0">
                <a:noFill/>
              </a:ln>
            </c:spPr>
            <c:extLst>
              <c:ext xmlns:c16="http://schemas.microsoft.com/office/drawing/2014/chart" uri="{C3380CC4-5D6E-409C-BE32-E72D297353CC}">
                <c16:uniqueId val="{00000008-CC11-46C2-BCBA-A72FEAECC93E}"/>
              </c:ext>
            </c:extLst>
          </c:dPt>
          <c:dPt>
            <c:idx val="5"/>
            <c:bubble3D val="0"/>
            <c:spPr>
              <a:solidFill>
                <a:srgbClr val="70AD47"/>
              </a:solidFill>
              <a:ln w="0">
                <a:noFill/>
              </a:ln>
            </c:spPr>
            <c:extLst>
              <c:ext xmlns:c16="http://schemas.microsoft.com/office/drawing/2014/chart" uri="{C3380CC4-5D6E-409C-BE32-E72D297353CC}">
                <c16:uniqueId val="{0000000A-CC11-46C2-BCBA-A72FEAECC93E}"/>
              </c:ext>
            </c:extLst>
          </c:dPt>
          <c:dPt>
            <c:idx val="6"/>
            <c:bubble3D val="0"/>
            <c:spPr>
              <a:solidFill>
                <a:srgbClr val="264478"/>
              </a:solidFill>
              <a:ln w="0">
                <a:noFill/>
              </a:ln>
            </c:spPr>
            <c:extLst>
              <c:ext xmlns:c16="http://schemas.microsoft.com/office/drawing/2014/chart" uri="{C3380CC4-5D6E-409C-BE32-E72D297353CC}">
                <c16:uniqueId val="{0000000C-CC11-46C2-BCBA-A72FEAECC93E}"/>
              </c:ext>
            </c:extLst>
          </c:dPt>
          <c:dPt>
            <c:idx val="7"/>
            <c:bubble3D val="0"/>
            <c:spPr>
              <a:solidFill>
                <a:srgbClr val="9E480E"/>
              </a:solidFill>
              <a:ln w="0">
                <a:noFill/>
              </a:ln>
            </c:spPr>
            <c:extLst>
              <c:ext xmlns:c16="http://schemas.microsoft.com/office/drawing/2014/chart" uri="{C3380CC4-5D6E-409C-BE32-E72D297353CC}">
                <c16:uniqueId val="{0000000E-CC11-46C2-BCBA-A72FEAECC93E}"/>
              </c:ext>
            </c:extLst>
          </c:dPt>
          <c:dPt>
            <c:idx val="8"/>
            <c:bubble3D val="0"/>
            <c:spPr>
              <a:solidFill>
                <a:srgbClr val="636363"/>
              </a:solidFill>
              <a:ln w="0">
                <a:noFill/>
              </a:ln>
            </c:spPr>
            <c:extLst>
              <c:ext xmlns:c16="http://schemas.microsoft.com/office/drawing/2014/chart" uri="{C3380CC4-5D6E-409C-BE32-E72D297353CC}">
                <c16:uniqueId val="{00000010-CC11-46C2-BCBA-A72FEAECC93E}"/>
              </c:ext>
            </c:extLst>
          </c:dPt>
          <c:dPt>
            <c:idx val="9"/>
            <c:bubble3D val="0"/>
            <c:spPr>
              <a:solidFill>
                <a:srgbClr val="997300"/>
              </a:solidFill>
              <a:ln w="0">
                <a:noFill/>
              </a:ln>
            </c:spPr>
            <c:extLst>
              <c:ext xmlns:c16="http://schemas.microsoft.com/office/drawing/2014/chart" uri="{C3380CC4-5D6E-409C-BE32-E72D297353CC}">
                <c16:uniqueId val="{00000012-CC11-46C2-BCBA-A72FEAECC93E}"/>
              </c:ext>
            </c:extLst>
          </c:dPt>
          <c:dPt>
            <c:idx val="10"/>
            <c:bubble3D val="0"/>
            <c:spPr>
              <a:solidFill>
                <a:srgbClr val="255E91"/>
              </a:solidFill>
              <a:ln w="0">
                <a:noFill/>
              </a:ln>
            </c:spPr>
            <c:extLst>
              <c:ext xmlns:c16="http://schemas.microsoft.com/office/drawing/2014/chart" uri="{C3380CC4-5D6E-409C-BE32-E72D297353CC}">
                <c16:uniqueId val="{00000014-CC11-46C2-BCBA-A72FEAECC93E}"/>
              </c:ext>
            </c:extLst>
          </c:dPt>
          <c:dPt>
            <c:idx val="11"/>
            <c:bubble3D val="0"/>
            <c:spPr>
              <a:solidFill>
                <a:srgbClr val="43682B"/>
              </a:solidFill>
              <a:ln w="0">
                <a:noFill/>
              </a:ln>
            </c:spPr>
            <c:extLst>
              <c:ext xmlns:c16="http://schemas.microsoft.com/office/drawing/2014/chart" uri="{C3380CC4-5D6E-409C-BE32-E72D297353CC}">
                <c16:uniqueId val="{00000016-CC11-46C2-BCBA-A72FEAECC93E}"/>
              </c:ext>
            </c:extLst>
          </c:dPt>
          <c:dPt>
            <c:idx val="12"/>
            <c:bubble3D val="0"/>
            <c:spPr>
              <a:solidFill>
                <a:srgbClr val="698ED0"/>
              </a:solidFill>
              <a:ln w="0">
                <a:noFill/>
              </a:ln>
            </c:spPr>
            <c:extLst>
              <c:ext xmlns:c16="http://schemas.microsoft.com/office/drawing/2014/chart" uri="{C3380CC4-5D6E-409C-BE32-E72D297353CC}">
                <c16:uniqueId val="{00000018-CC11-46C2-BCBA-A72FEAECC93E}"/>
              </c:ext>
            </c:extLst>
          </c:dPt>
          <c:dPt>
            <c:idx val="13"/>
            <c:bubble3D val="0"/>
            <c:spPr>
              <a:solidFill>
                <a:srgbClr val="F1975A"/>
              </a:solidFill>
              <a:ln w="0">
                <a:noFill/>
              </a:ln>
            </c:spPr>
            <c:extLst>
              <c:ext xmlns:c16="http://schemas.microsoft.com/office/drawing/2014/chart" uri="{C3380CC4-5D6E-409C-BE32-E72D297353CC}">
                <c16:uniqueId val="{0000001A-CC11-46C2-BCBA-A72FEAECC93E}"/>
              </c:ext>
            </c:extLst>
          </c:dPt>
          <c:dLbls>
            <c:dLbl>
              <c:idx val="0"/>
              <c:spPr/>
              <c:txPr>
                <a:bodyPr wrap="square"/>
                <a:lstStyle/>
                <a:p>
                  <a:pPr>
                    <a:defRPr sz="1400" b="1" strike="noStrike" spc="-1">
                      <a:solidFill>
                        <a:srgbClr val="4472C4"/>
                      </a:solidFill>
                      <a:latin typeface="Calibri"/>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1-CC11-46C2-BCBA-A72FEAECC93E}"/>
                </c:ext>
              </c:extLst>
            </c:dLbl>
            <c:dLbl>
              <c:idx val="1"/>
              <c:spPr/>
              <c:txPr>
                <a:bodyPr wrap="square"/>
                <a:lstStyle/>
                <a:p>
                  <a:pPr>
                    <a:defRPr sz="1400" b="1" strike="noStrike" spc="-1">
                      <a:solidFill>
                        <a:srgbClr val="ED7D31"/>
                      </a:solidFill>
                      <a:latin typeface="Calibri"/>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2-CC11-46C2-BCBA-A72FEAECC93E}"/>
                </c:ext>
              </c:extLst>
            </c:dLbl>
            <c:dLbl>
              <c:idx val="2"/>
              <c:layout>
                <c:manualLayout>
                  <c:x val="6.2389354210378993E-2"/>
                  <c:y val="0"/>
                </c:manualLayout>
              </c:layout>
              <c:spPr/>
              <c:txPr>
                <a:bodyPr wrap="square"/>
                <a:lstStyle/>
                <a:p>
                  <a:pPr>
                    <a:defRPr sz="1400" b="1" strike="noStrike" spc="-1">
                      <a:solidFill>
                        <a:srgbClr val="A5A5A5"/>
                      </a:solidFill>
                      <a:latin typeface="Calibri"/>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4-CC11-46C2-BCBA-A72FEAECC93E}"/>
                </c:ext>
              </c:extLst>
            </c:dLbl>
            <c:dLbl>
              <c:idx val="3"/>
              <c:spPr/>
              <c:txPr>
                <a:bodyPr wrap="square"/>
                <a:lstStyle/>
                <a:p>
                  <a:pPr>
                    <a:defRPr sz="1400" b="1" strike="noStrike" spc="-1">
                      <a:solidFill>
                        <a:srgbClr val="FFC000"/>
                      </a:solidFill>
                      <a:latin typeface="Calibri"/>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6-CC11-46C2-BCBA-A72FEAECC93E}"/>
                </c:ext>
              </c:extLst>
            </c:dLbl>
            <c:dLbl>
              <c:idx val="4"/>
              <c:spPr/>
              <c:txPr>
                <a:bodyPr wrap="square"/>
                <a:lstStyle/>
                <a:p>
                  <a:pPr>
                    <a:defRPr sz="1400" b="1" strike="noStrike" spc="-1">
                      <a:solidFill>
                        <a:srgbClr val="5B9BD5"/>
                      </a:solidFill>
                      <a:latin typeface="Calibri"/>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8-CC11-46C2-BCBA-A72FEAECC93E}"/>
                </c:ext>
              </c:extLst>
            </c:dLbl>
            <c:dLbl>
              <c:idx val="5"/>
              <c:spPr/>
              <c:txPr>
                <a:bodyPr wrap="square"/>
                <a:lstStyle/>
                <a:p>
                  <a:pPr>
                    <a:defRPr sz="1400" b="1" strike="noStrike" spc="-1">
                      <a:solidFill>
                        <a:srgbClr val="70AD47"/>
                      </a:solidFill>
                      <a:latin typeface="Calibri"/>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A-CC11-46C2-BCBA-A72FEAECC93E}"/>
                </c:ext>
              </c:extLst>
            </c:dLbl>
            <c:dLbl>
              <c:idx val="6"/>
              <c:spPr/>
              <c:txPr>
                <a:bodyPr wrap="square"/>
                <a:lstStyle/>
                <a:p>
                  <a:pPr>
                    <a:defRPr sz="1400" b="1" strike="noStrike" spc="-1">
                      <a:solidFill>
                        <a:srgbClr val="264478"/>
                      </a:solidFill>
                      <a:latin typeface="Calibri"/>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C-CC11-46C2-BCBA-A72FEAECC93E}"/>
                </c:ext>
              </c:extLst>
            </c:dLbl>
            <c:dLbl>
              <c:idx val="7"/>
              <c:spPr/>
              <c:txPr>
                <a:bodyPr wrap="square"/>
                <a:lstStyle/>
                <a:p>
                  <a:pPr>
                    <a:defRPr sz="1400" b="1" strike="noStrike" spc="-1">
                      <a:solidFill>
                        <a:srgbClr val="9E480E"/>
                      </a:solidFill>
                      <a:latin typeface="Calibri"/>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E-CC11-46C2-BCBA-A72FEAECC93E}"/>
                </c:ext>
              </c:extLst>
            </c:dLbl>
            <c:dLbl>
              <c:idx val="8"/>
              <c:spPr/>
              <c:txPr>
                <a:bodyPr wrap="square"/>
                <a:lstStyle/>
                <a:p>
                  <a:pPr>
                    <a:defRPr sz="1400" b="1" strike="noStrike" spc="-1">
                      <a:solidFill>
                        <a:srgbClr val="636363"/>
                      </a:solidFill>
                      <a:latin typeface="Calibri"/>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10-CC11-46C2-BCBA-A72FEAECC93E}"/>
                </c:ext>
              </c:extLst>
            </c:dLbl>
            <c:dLbl>
              <c:idx val="9"/>
              <c:spPr/>
              <c:txPr>
                <a:bodyPr wrap="square"/>
                <a:lstStyle/>
                <a:p>
                  <a:pPr>
                    <a:defRPr sz="1400" b="1" strike="noStrike" spc="-1">
                      <a:solidFill>
                        <a:srgbClr val="997300"/>
                      </a:solidFill>
                      <a:latin typeface="Calibri"/>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12-CC11-46C2-BCBA-A72FEAECC93E}"/>
                </c:ext>
              </c:extLst>
            </c:dLbl>
            <c:dLbl>
              <c:idx val="10"/>
              <c:spPr/>
              <c:txPr>
                <a:bodyPr wrap="square"/>
                <a:lstStyle/>
                <a:p>
                  <a:pPr>
                    <a:defRPr sz="1400" b="1" strike="noStrike" spc="-1">
                      <a:solidFill>
                        <a:srgbClr val="255E91"/>
                      </a:solidFill>
                      <a:latin typeface="Calibri"/>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14-CC11-46C2-BCBA-A72FEAECC93E}"/>
                </c:ext>
              </c:extLst>
            </c:dLbl>
            <c:dLbl>
              <c:idx val="11"/>
              <c:spPr/>
              <c:txPr>
                <a:bodyPr wrap="square"/>
                <a:lstStyle/>
                <a:p>
                  <a:pPr>
                    <a:defRPr sz="1400" b="1" strike="noStrike" spc="-1">
                      <a:solidFill>
                        <a:srgbClr val="43682B"/>
                      </a:solidFill>
                      <a:latin typeface="Calibri"/>
                    </a:defRPr>
                  </a:pPr>
                  <a:endParaRPr lang="en-US"/>
                </a:p>
              </c:txPr>
              <c:dLblPos val="outEnd"/>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16-CC11-46C2-BCBA-A72FEAECC93E}"/>
                </c:ext>
              </c:extLst>
            </c:dLbl>
            <c:dLbl>
              <c:idx val="12"/>
              <c:layout>
                <c:manualLayout>
                  <c:x val="2.3056935251661803E-2"/>
                  <c:y val="-1.2040692610977743E-2"/>
                </c:manualLayout>
              </c:layout>
              <c:spPr/>
              <c:txPr>
                <a:bodyPr wrap="square"/>
                <a:lstStyle/>
                <a:p>
                  <a:pPr>
                    <a:defRPr sz="1400" b="1" strike="noStrike" spc="-1">
                      <a:solidFill>
                        <a:srgbClr val="698ED0"/>
                      </a:solidFill>
                      <a:latin typeface="Calibri"/>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18-CC11-46C2-BCBA-A72FEAECC93E}"/>
                </c:ext>
              </c:extLst>
            </c:dLbl>
            <c:dLbl>
              <c:idx val="13"/>
              <c:layout>
                <c:manualLayout>
                  <c:x val="5.42516123568514E-2"/>
                  <c:y val="-9.6325540887821949E-3"/>
                </c:manualLayout>
              </c:layout>
              <c:spPr/>
              <c:txPr>
                <a:bodyPr wrap="square"/>
                <a:lstStyle/>
                <a:p>
                  <a:pPr>
                    <a:defRPr sz="1400" b="1" strike="noStrike" spc="-1">
                      <a:solidFill>
                        <a:srgbClr val="F1975A"/>
                      </a:solidFill>
                      <a:latin typeface="Calibri"/>
                    </a:defRPr>
                  </a:pPr>
                  <a:endParaRPr lang="en-US"/>
                </a:p>
              </c:txPr>
              <c:dLblPos val="bestFit"/>
              <c:showLegendKey val="0"/>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1A-CC11-46C2-BCBA-A72FEAECC93E}"/>
                </c:ext>
              </c:extLst>
            </c:dLbl>
            <c:spPr>
              <a:noFill/>
              <a:ln>
                <a:noFill/>
              </a:ln>
              <a:effectLst/>
            </c:spPr>
            <c:txPr>
              <a:bodyPr wrap="square"/>
              <a:lstStyle/>
              <a:p>
                <a:pPr>
                  <a:defRPr sz="1400" b="0" strike="noStrike" spc="-1">
                    <a:solidFill>
                      <a:srgbClr val="000000"/>
                    </a:solidFill>
                    <a:latin typeface="Calibri"/>
                  </a:defRPr>
                </a:pPr>
                <a:endParaRPr lang="en-US"/>
              </a:p>
            </c:txPr>
            <c:dLblPos val="outEnd"/>
            <c:showLegendKey val="0"/>
            <c:showVal val="0"/>
            <c:showCatName val="1"/>
            <c:showSerName val="0"/>
            <c:showPercent val="1"/>
            <c:showBubbleSize val="1"/>
            <c:separator>
</c:separator>
            <c:showLeaderLines val="1"/>
            <c:extLst>
              <c:ext xmlns:c15="http://schemas.microsoft.com/office/drawing/2012/chart" uri="{CE6537A1-D6FC-4f65-9D91-7224C49458BB}"/>
            </c:extLst>
          </c:dLbls>
          <c:cat>
            <c:strRef>
              <c:f>'Products by scheme and year ''20'!$C$2:$C$17</c:f>
              <c:strCache>
                <c:ptCount val="14"/>
                <c:pt idx="0">
                  <c:v>FR</c:v>
                </c:pt>
                <c:pt idx="1">
                  <c:v>NL</c:v>
                </c:pt>
                <c:pt idx="2">
                  <c:v>US</c:v>
                </c:pt>
                <c:pt idx="3">
                  <c:v>DE</c:v>
                </c:pt>
                <c:pt idx="4">
                  <c:v>CA</c:v>
                </c:pt>
                <c:pt idx="5">
                  <c:v>JP</c:v>
                </c:pt>
                <c:pt idx="6">
                  <c:v>SP</c:v>
                </c:pt>
                <c:pt idx="7">
                  <c:v>SE</c:v>
                </c:pt>
                <c:pt idx="8">
                  <c:v>IT</c:v>
                </c:pt>
                <c:pt idx="9">
                  <c:v>KR</c:v>
                </c:pt>
                <c:pt idx="10">
                  <c:v>SG</c:v>
                </c:pt>
                <c:pt idx="11">
                  <c:v>TR</c:v>
                </c:pt>
                <c:pt idx="12">
                  <c:v>AU</c:v>
                </c:pt>
                <c:pt idx="13">
                  <c:v>IN</c:v>
                </c:pt>
              </c:strCache>
              <c:extLst/>
            </c:strRef>
          </c:cat>
          <c:val>
            <c:numRef>
              <c:f>'Products by scheme and year ''20'!$D$2:$D$17</c:f>
              <c:numCache>
                <c:formatCode>0%</c:formatCode>
                <c:ptCount val="14"/>
                <c:pt idx="0">
                  <c:v>0.18709677419354839</c:v>
                </c:pt>
                <c:pt idx="1">
                  <c:v>0.18709677419354839</c:v>
                </c:pt>
                <c:pt idx="2">
                  <c:v>0.18387096774193548</c:v>
                </c:pt>
                <c:pt idx="3">
                  <c:v>0.1032258064516129</c:v>
                </c:pt>
                <c:pt idx="4">
                  <c:v>7.0967741935483872E-2</c:v>
                </c:pt>
                <c:pt idx="5">
                  <c:v>6.1290322580645158E-2</c:v>
                </c:pt>
                <c:pt idx="6">
                  <c:v>5.8064516129032261E-2</c:v>
                </c:pt>
                <c:pt idx="7">
                  <c:v>5.1612903225806452E-2</c:v>
                </c:pt>
                <c:pt idx="8">
                  <c:v>2.2580645161290321E-2</c:v>
                </c:pt>
                <c:pt idx="9">
                  <c:v>2.2580645161290321E-2</c:v>
                </c:pt>
                <c:pt idx="10">
                  <c:v>2.2580645161290321E-2</c:v>
                </c:pt>
                <c:pt idx="11">
                  <c:v>9.6774193548387101E-3</c:v>
                </c:pt>
                <c:pt idx="12">
                  <c:v>6.4516129032258064E-3</c:v>
                </c:pt>
                <c:pt idx="13">
                  <c:v>6.4516129032258064E-3</c:v>
                </c:pt>
              </c:numCache>
              <c:extLst/>
            </c:numRef>
          </c:val>
          <c:extLst>
            <c:ext xmlns:c16="http://schemas.microsoft.com/office/drawing/2014/chart" uri="{C3380CC4-5D6E-409C-BE32-E72D297353CC}">
              <c16:uniqueId val="{0000001B-CC11-46C2-BCBA-A72FEAECC93E}"/>
            </c:ext>
          </c:extLst>
        </c:ser>
        <c:dLbls>
          <c:showLegendKey val="0"/>
          <c:showVal val="0"/>
          <c:showCatName val="0"/>
          <c:showSerName val="0"/>
          <c:showPercent val="0"/>
          <c:showBubbleSize val="0"/>
          <c:showLeaderLines val="1"/>
        </c:dLbls>
      </c:pie3DChart>
      <c:spPr>
        <a:noFill/>
        <a:ln>
          <a:noFill/>
        </a:ln>
      </c:spPr>
    </c:plotArea>
    <c:plotVisOnly val="1"/>
    <c:dispBlanksAs val="gap"/>
    <c:showDLblsOverMax val="1"/>
  </c:chart>
  <c:spPr>
    <a:noFill/>
    <a:ln w="9360">
      <a:noFill/>
      <a:round/>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35"/>
      <c:rAngAx val="0"/>
    </c:view3D>
    <c:floor>
      <c:thickness val="0"/>
      <c:spPr>
        <a:solidFill>
          <a:srgbClr val="D9D9D9"/>
        </a:solidFill>
        <a:ln w="0">
          <a:noFill/>
        </a:ln>
      </c:spPr>
    </c:floor>
    <c:sideWall>
      <c:thickness val="0"/>
      <c:spPr>
        <a:solidFill>
          <a:srgbClr val="D9D9D9"/>
        </a:solidFill>
        <a:ln w="0">
          <a:noFill/>
        </a:ln>
      </c:spPr>
    </c:sideWall>
    <c:backWall>
      <c:thickness val="0"/>
      <c:spPr>
        <a:solidFill>
          <a:srgbClr val="D9D9D9"/>
        </a:solidFill>
        <a:ln w="0">
          <a:noFill/>
        </a:ln>
      </c:spPr>
    </c:backWall>
    <c:plotArea>
      <c:layout/>
      <c:pie3DChart>
        <c:varyColors val="1"/>
        <c:ser>
          <c:idx val="0"/>
          <c:order val="0"/>
          <c:spPr>
            <a:solidFill>
              <a:srgbClr val="4472C4"/>
            </a:solidFill>
            <a:ln w="0">
              <a:noFill/>
            </a:ln>
          </c:spPr>
          <c:explosion val="9"/>
          <c:dPt>
            <c:idx val="0"/>
            <c:bubble3D val="0"/>
            <c:extLst>
              <c:ext xmlns:c16="http://schemas.microsoft.com/office/drawing/2014/chart" uri="{C3380CC4-5D6E-409C-BE32-E72D297353CC}">
                <c16:uniqueId val="{00000000-F8CC-4632-BA41-0F133877CB93}"/>
              </c:ext>
            </c:extLst>
          </c:dPt>
          <c:dPt>
            <c:idx val="1"/>
            <c:bubble3D val="0"/>
            <c:spPr>
              <a:solidFill>
                <a:srgbClr val="ED7D31"/>
              </a:solidFill>
              <a:ln w="0">
                <a:noFill/>
              </a:ln>
            </c:spPr>
            <c:extLst>
              <c:ext xmlns:c16="http://schemas.microsoft.com/office/drawing/2014/chart" uri="{C3380CC4-5D6E-409C-BE32-E72D297353CC}">
                <c16:uniqueId val="{00000002-F8CC-4632-BA41-0F133877CB93}"/>
              </c:ext>
            </c:extLst>
          </c:dPt>
          <c:dPt>
            <c:idx val="2"/>
            <c:bubble3D val="0"/>
            <c:spPr>
              <a:solidFill>
                <a:srgbClr val="A5A5A5"/>
              </a:solidFill>
              <a:ln w="0">
                <a:noFill/>
              </a:ln>
            </c:spPr>
            <c:extLst>
              <c:ext xmlns:c16="http://schemas.microsoft.com/office/drawing/2014/chart" uri="{C3380CC4-5D6E-409C-BE32-E72D297353CC}">
                <c16:uniqueId val="{00000004-F8CC-4632-BA41-0F133877CB93}"/>
              </c:ext>
            </c:extLst>
          </c:dPt>
          <c:dPt>
            <c:idx val="3"/>
            <c:bubble3D val="0"/>
            <c:spPr>
              <a:solidFill>
                <a:srgbClr val="FFC000"/>
              </a:solidFill>
              <a:ln w="0">
                <a:noFill/>
              </a:ln>
            </c:spPr>
            <c:extLst>
              <c:ext xmlns:c16="http://schemas.microsoft.com/office/drawing/2014/chart" uri="{C3380CC4-5D6E-409C-BE32-E72D297353CC}">
                <c16:uniqueId val="{00000006-F8CC-4632-BA41-0F133877CB93}"/>
              </c:ext>
            </c:extLst>
          </c:dPt>
          <c:dPt>
            <c:idx val="4"/>
            <c:bubble3D val="0"/>
            <c:spPr>
              <a:solidFill>
                <a:srgbClr val="5B9BD5"/>
              </a:solidFill>
              <a:ln w="0">
                <a:noFill/>
              </a:ln>
            </c:spPr>
            <c:extLst>
              <c:ext xmlns:c16="http://schemas.microsoft.com/office/drawing/2014/chart" uri="{C3380CC4-5D6E-409C-BE32-E72D297353CC}">
                <c16:uniqueId val="{00000008-F8CC-4632-BA41-0F133877CB93}"/>
              </c:ext>
            </c:extLst>
          </c:dPt>
          <c:dPt>
            <c:idx val="5"/>
            <c:bubble3D val="0"/>
            <c:spPr>
              <a:solidFill>
                <a:srgbClr val="70AD47"/>
              </a:solidFill>
              <a:ln w="0">
                <a:noFill/>
              </a:ln>
            </c:spPr>
            <c:extLst>
              <c:ext xmlns:c16="http://schemas.microsoft.com/office/drawing/2014/chart" uri="{C3380CC4-5D6E-409C-BE32-E72D297353CC}">
                <c16:uniqueId val="{0000000A-F8CC-4632-BA41-0F133877CB93}"/>
              </c:ext>
            </c:extLst>
          </c:dPt>
          <c:dPt>
            <c:idx val="6"/>
            <c:bubble3D val="0"/>
            <c:spPr>
              <a:solidFill>
                <a:srgbClr val="264478"/>
              </a:solidFill>
              <a:ln w="0">
                <a:noFill/>
              </a:ln>
            </c:spPr>
            <c:extLst>
              <c:ext xmlns:c16="http://schemas.microsoft.com/office/drawing/2014/chart" uri="{C3380CC4-5D6E-409C-BE32-E72D297353CC}">
                <c16:uniqueId val="{0000000C-F8CC-4632-BA41-0F133877CB93}"/>
              </c:ext>
            </c:extLst>
          </c:dPt>
          <c:dPt>
            <c:idx val="7"/>
            <c:bubble3D val="0"/>
            <c:spPr>
              <a:solidFill>
                <a:srgbClr val="9E480E"/>
              </a:solidFill>
              <a:ln w="0">
                <a:noFill/>
              </a:ln>
            </c:spPr>
            <c:extLst>
              <c:ext xmlns:c16="http://schemas.microsoft.com/office/drawing/2014/chart" uri="{C3380CC4-5D6E-409C-BE32-E72D297353CC}">
                <c16:uniqueId val="{0000000E-F8CC-4632-BA41-0F133877CB93}"/>
              </c:ext>
            </c:extLst>
          </c:dPt>
          <c:dLbls>
            <c:dLbl>
              <c:idx val="0"/>
              <c:spPr/>
              <c:txPr>
                <a:bodyPr wrap="square"/>
                <a:lstStyle/>
                <a:p>
                  <a:pPr>
                    <a:defRPr sz="1600" b="1" strike="noStrike" spc="-1">
                      <a:solidFill>
                        <a:srgbClr val="4472C4"/>
                      </a:solidFill>
                      <a:latin typeface="Calibri"/>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0-F8CC-4632-BA41-0F133877CB93}"/>
                </c:ext>
              </c:extLst>
            </c:dLbl>
            <c:dLbl>
              <c:idx val="1"/>
              <c:spPr/>
              <c:txPr>
                <a:bodyPr wrap="square"/>
                <a:lstStyle/>
                <a:p>
                  <a:pPr>
                    <a:defRPr sz="1600" b="1" strike="noStrike" spc="-1">
                      <a:solidFill>
                        <a:srgbClr val="ED7D31"/>
                      </a:solidFill>
                      <a:latin typeface="Calibri"/>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2-F8CC-4632-BA41-0F133877CB93}"/>
                </c:ext>
              </c:extLst>
            </c:dLbl>
            <c:dLbl>
              <c:idx val="2"/>
              <c:spPr/>
              <c:txPr>
                <a:bodyPr wrap="square"/>
                <a:lstStyle/>
                <a:p>
                  <a:pPr>
                    <a:defRPr sz="1600" b="1" strike="noStrike" spc="-1">
                      <a:solidFill>
                        <a:srgbClr val="A5A5A5"/>
                      </a:solidFill>
                      <a:latin typeface="Calibri"/>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4-F8CC-4632-BA41-0F133877CB93}"/>
                </c:ext>
              </c:extLst>
            </c:dLbl>
            <c:dLbl>
              <c:idx val="3"/>
              <c:spPr/>
              <c:txPr>
                <a:bodyPr wrap="square"/>
                <a:lstStyle/>
                <a:p>
                  <a:pPr>
                    <a:defRPr sz="1600" b="1" strike="noStrike" spc="-1">
                      <a:solidFill>
                        <a:srgbClr val="FFC000"/>
                      </a:solidFill>
                      <a:latin typeface="Calibri"/>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6-F8CC-4632-BA41-0F133877CB93}"/>
                </c:ext>
              </c:extLst>
            </c:dLbl>
            <c:dLbl>
              <c:idx val="4"/>
              <c:spPr/>
              <c:txPr>
                <a:bodyPr wrap="square"/>
                <a:lstStyle/>
                <a:p>
                  <a:pPr>
                    <a:defRPr sz="1600" b="1" strike="noStrike" spc="-1">
                      <a:solidFill>
                        <a:srgbClr val="5B9BD5"/>
                      </a:solidFill>
                      <a:latin typeface="Calibri"/>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8-F8CC-4632-BA41-0F133877CB93}"/>
                </c:ext>
              </c:extLst>
            </c:dLbl>
            <c:dLbl>
              <c:idx val="5"/>
              <c:spPr/>
              <c:txPr>
                <a:bodyPr wrap="square"/>
                <a:lstStyle/>
                <a:p>
                  <a:pPr>
                    <a:defRPr sz="1600" b="1" strike="noStrike" spc="-1">
                      <a:solidFill>
                        <a:srgbClr val="70AD47"/>
                      </a:solidFill>
                      <a:latin typeface="Calibri"/>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A-F8CC-4632-BA41-0F133877CB93}"/>
                </c:ext>
              </c:extLst>
            </c:dLbl>
            <c:dLbl>
              <c:idx val="6"/>
              <c:spPr/>
              <c:txPr>
                <a:bodyPr wrap="square"/>
                <a:lstStyle/>
                <a:p>
                  <a:pPr>
                    <a:defRPr sz="1600" b="1" strike="noStrike" spc="-1">
                      <a:solidFill>
                        <a:srgbClr val="264478"/>
                      </a:solidFill>
                      <a:latin typeface="Calibri"/>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C-F8CC-4632-BA41-0F133877CB93}"/>
                </c:ext>
              </c:extLst>
            </c:dLbl>
            <c:dLbl>
              <c:idx val="7"/>
              <c:spPr/>
              <c:txPr>
                <a:bodyPr wrap="square"/>
                <a:lstStyle/>
                <a:p>
                  <a:pPr>
                    <a:defRPr sz="1600" b="1" strike="noStrike" spc="-1">
                      <a:solidFill>
                        <a:srgbClr val="9E480E"/>
                      </a:solidFill>
                      <a:latin typeface="Calibri"/>
                    </a:defRPr>
                  </a:pPr>
                  <a:endParaRPr lang="en-US"/>
                </a:p>
              </c:txPr>
              <c:dLblPos val="outEnd"/>
              <c:showLegendKey val="0"/>
              <c:showVal val="1"/>
              <c:showCatName val="1"/>
              <c:showSerName val="0"/>
              <c:showPercent val="0"/>
              <c:showBubbleSize val="1"/>
              <c:extLst>
                <c:ext xmlns:c15="http://schemas.microsoft.com/office/drawing/2012/chart" uri="{CE6537A1-D6FC-4f65-9D91-7224C49458BB}"/>
                <c:ext xmlns:c16="http://schemas.microsoft.com/office/drawing/2014/chart" uri="{C3380CC4-5D6E-409C-BE32-E72D297353CC}">
                  <c16:uniqueId val="{0000000E-F8CC-4632-BA41-0F133877CB93}"/>
                </c:ext>
              </c:extLst>
            </c:dLbl>
            <c:spPr>
              <a:noFill/>
              <a:ln>
                <a:noFill/>
              </a:ln>
              <a:effectLst/>
            </c:spPr>
            <c:txPr>
              <a:bodyPr wrap="square"/>
              <a:lstStyle/>
              <a:p>
                <a:pPr>
                  <a:defRPr sz="1600" b="1" strike="noStrike" spc="-1">
                    <a:solidFill>
                      <a:srgbClr val="4472C4"/>
                    </a:solidFill>
                    <a:latin typeface="Calibri"/>
                  </a:defRPr>
                </a:pPr>
                <a:endParaRPr lang="en-US"/>
              </a:p>
            </c:txPr>
            <c:dLblPos val="outEnd"/>
            <c:showLegendKey val="0"/>
            <c:showVal val="1"/>
            <c:showCatName val="1"/>
            <c:showSerName val="0"/>
            <c:showPercent val="0"/>
            <c:showBubbleSize val="1"/>
            <c:separator>
</c:separator>
            <c:showLeaderLines val="1"/>
            <c:extLst>
              <c:ext xmlns:c15="http://schemas.microsoft.com/office/drawing/2012/chart" uri="{CE6537A1-D6FC-4f65-9D91-7224C49458BB}"/>
            </c:extLst>
          </c:dLbls>
          <c:cat>
            <c:strRef>
              <c:f>eal!$E$2:$E$9</c:f>
              <c:strCache>
                <c:ptCount val="8"/>
                <c:pt idx="0">
                  <c:v>EAL1</c:v>
                </c:pt>
                <c:pt idx="1">
                  <c:v>EAL2</c:v>
                </c:pt>
                <c:pt idx="2">
                  <c:v>EAL3</c:v>
                </c:pt>
                <c:pt idx="3">
                  <c:v>EAL4</c:v>
                </c:pt>
                <c:pt idx="4">
                  <c:v>EAL5</c:v>
                </c:pt>
                <c:pt idx="5">
                  <c:v>EAL6</c:v>
                </c:pt>
                <c:pt idx="6">
                  <c:v>EAL7</c:v>
                </c:pt>
                <c:pt idx="7">
                  <c:v>PP</c:v>
                </c:pt>
              </c:strCache>
            </c:strRef>
          </c:cat>
          <c:val>
            <c:numRef>
              <c:f>eal!$B$2:$B$9</c:f>
              <c:numCache>
                <c:formatCode>0.00%</c:formatCode>
                <c:ptCount val="8"/>
                <c:pt idx="0">
                  <c:v>6.4516129032258064E-3</c:v>
                </c:pt>
                <c:pt idx="1">
                  <c:v>0.1064516129032258</c:v>
                </c:pt>
                <c:pt idx="2">
                  <c:v>3.2258064516129031E-2</c:v>
                </c:pt>
                <c:pt idx="3">
                  <c:v>0.23870967741935484</c:v>
                </c:pt>
                <c:pt idx="4">
                  <c:v>0.15806451612903225</c:v>
                </c:pt>
                <c:pt idx="5">
                  <c:v>9.0322580645161285E-2</c:v>
                </c:pt>
                <c:pt idx="6">
                  <c:v>0</c:v>
                </c:pt>
                <c:pt idx="7">
                  <c:v>0.36774193548387096</c:v>
                </c:pt>
              </c:numCache>
            </c:numRef>
          </c:val>
          <c:extLst>
            <c:ext xmlns:c16="http://schemas.microsoft.com/office/drawing/2014/chart" uri="{C3380CC4-5D6E-409C-BE32-E72D297353CC}">
              <c16:uniqueId val="{0000000F-F8CC-4632-BA41-0F133877CB93}"/>
            </c:ext>
          </c:extLst>
        </c:ser>
        <c:dLbls>
          <c:showLegendKey val="0"/>
          <c:showVal val="0"/>
          <c:showCatName val="0"/>
          <c:showSerName val="0"/>
          <c:showPercent val="0"/>
          <c:showBubbleSize val="0"/>
          <c:showLeaderLines val="1"/>
        </c:dLbls>
      </c:pie3DChart>
    </c:plotArea>
    <c:plotVisOnly val="1"/>
    <c:dispBlanksAs val="gap"/>
    <c:showDLblsOverMax val="1"/>
  </c:chart>
  <c:spPr>
    <a:noFill/>
    <a:ln w="9360">
      <a:noFill/>
      <a:round/>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'eal x paises (YEaR)'!$O$1</c:f>
              <c:strCache>
                <c:ptCount val="1"/>
                <c:pt idx="0">
                  <c:v>FR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spc="-1" baseline="0">
                    <a:solidFill>
                      <a:srgbClr val="000000"/>
                    </a:solidFill>
                    <a:latin typeface="Calibri"/>
                    <a:ea typeface="+mn-ea"/>
                    <a:cs typeface="+mn-cs"/>
                  </a:defRPr>
                </a:pPr>
                <a:endParaRPr lang="en-US"/>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'eal x paises (YEaR)'!$X$2:$X$9</c:f>
              <c:strCache>
                <c:ptCount val="6"/>
                <c:pt idx="0">
                  <c:v>EAL2</c:v>
                </c:pt>
                <c:pt idx="1">
                  <c:v>EAL3</c:v>
                </c:pt>
                <c:pt idx="2">
                  <c:v>EAL4</c:v>
                </c:pt>
                <c:pt idx="3">
                  <c:v>EAL5</c:v>
                </c:pt>
                <c:pt idx="4">
                  <c:v>EAL6</c:v>
                </c:pt>
                <c:pt idx="5">
                  <c:v>PP</c:v>
                </c:pt>
              </c:strCache>
              <c:extLst/>
            </c:strRef>
          </c:cat>
          <c:val>
            <c:numRef>
              <c:f>'eal x paises (YEaR)'!$O$2:$O$9</c:f>
              <c:numCache>
                <c:formatCode>General</c:formatCode>
                <c:ptCount val="6"/>
                <c:pt idx="0">
                  <c:v>6</c:v>
                </c:pt>
                <c:pt idx="1">
                  <c:v>0</c:v>
                </c:pt>
                <c:pt idx="2">
                  <c:v>12</c:v>
                </c:pt>
                <c:pt idx="3">
                  <c:v>27</c:v>
                </c:pt>
                <c:pt idx="4">
                  <c:v>13</c:v>
                </c:pt>
                <c:pt idx="5">
                  <c:v>0</c:v>
                </c:pt>
              </c:numCache>
              <c:extLst/>
            </c:numRef>
          </c:val>
          <c:extLst>
            <c:ext xmlns:c16="http://schemas.microsoft.com/office/drawing/2014/chart" uri="{C3380CC4-5D6E-409C-BE32-E72D297353CC}">
              <c16:uniqueId val="{00000000-3B52-4F7A-81DB-71791BF844AD}"/>
            </c:ext>
          </c:extLst>
        </c:ser>
        <c:ser>
          <c:idx val="4"/>
          <c:order val="2"/>
          <c:tx>
            <c:strRef>
              <c:f>'eal x paises (YEaR)'!$M$1</c:f>
              <c:strCache>
                <c:ptCount val="1"/>
                <c:pt idx="0">
                  <c:v>NL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spc="-1" baseline="0">
                    <a:solidFill>
                      <a:srgbClr val="000000"/>
                    </a:solidFill>
                    <a:latin typeface="Calibri"/>
                    <a:ea typeface="+mn-ea"/>
                    <a:cs typeface="+mn-cs"/>
                  </a:defRPr>
                </a:pPr>
                <a:endParaRPr lang="en-US"/>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'eal x paises (YEaR)'!$X$2:$X$9</c:f>
              <c:strCache>
                <c:ptCount val="6"/>
                <c:pt idx="0">
                  <c:v>EAL2</c:v>
                </c:pt>
                <c:pt idx="1">
                  <c:v>EAL3</c:v>
                </c:pt>
                <c:pt idx="2">
                  <c:v>EAL4</c:v>
                </c:pt>
                <c:pt idx="3">
                  <c:v>EAL5</c:v>
                </c:pt>
                <c:pt idx="4">
                  <c:v>EAL6</c:v>
                </c:pt>
                <c:pt idx="5">
                  <c:v>PP</c:v>
                </c:pt>
              </c:strCache>
              <c:extLst/>
            </c:strRef>
          </c:cat>
          <c:val>
            <c:numRef>
              <c:f>'eal x paises (YEaR)'!$M$2:$M$9</c:f>
              <c:numCache>
                <c:formatCode>General</c:formatCode>
                <c:ptCount val="6"/>
                <c:pt idx="0">
                  <c:v>3</c:v>
                </c:pt>
                <c:pt idx="1">
                  <c:v>2</c:v>
                </c:pt>
                <c:pt idx="2">
                  <c:v>25</c:v>
                </c:pt>
                <c:pt idx="3">
                  <c:v>16</c:v>
                </c:pt>
                <c:pt idx="4">
                  <c:v>11</c:v>
                </c:pt>
                <c:pt idx="5">
                  <c:v>1</c:v>
                </c:pt>
              </c:numCache>
              <c:extLst/>
            </c:numRef>
          </c:val>
          <c:extLst>
            <c:ext xmlns:c16="http://schemas.microsoft.com/office/drawing/2014/chart" uri="{C3380CC4-5D6E-409C-BE32-E72D297353CC}">
              <c16:uniqueId val="{00000001-3B52-4F7A-81DB-71791BF844AD}"/>
            </c:ext>
          </c:extLst>
        </c:ser>
        <c:ser>
          <c:idx val="5"/>
          <c:order val="3"/>
          <c:tx>
            <c:strRef>
              <c:f>'eal x paises (YEaR)'!$G$1</c:f>
              <c:strCache>
                <c:ptCount val="1"/>
                <c:pt idx="0">
                  <c:v>US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Lit>
              <c:ptCount val="5"/>
              <c:pt idx="0">
                <c:v>EAL3</c:v>
              </c:pt>
              <c:pt idx="1">
                <c:v>EAL4</c:v>
              </c:pt>
              <c:pt idx="2">
                <c:v>EAL5</c:v>
              </c:pt>
              <c:pt idx="3">
                <c:v>EAL6</c:v>
              </c:pt>
              <c:pt idx="4">
                <c:v>PP</c:v>
              </c:pt>
              <c:extLst>
                <c:ext xmlns:c15="http://schemas.microsoft.com/office/drawing/2012/chart" uri="{02D57815-91ED-43cb-92C2-25804820EDAC}">
                  <c15:autoCat val="1"/>
                </c:ext>
              </c:extLst>
            </c:strLit>
          </c:cat>
          <c:val>
            <c:numRef>
              <c:f>'eal x paises (YEaR)'!$G$2:$G$9</c:f>
              <c:numCache>
                <c:formatCode>General</c:formatCode>
                <c:ptCount val="6"/>
                <c:pt idx="0">
                  <c:v>0</c:v>
                </c:pt>
                <c:pt idx="1">
                  <c:v>0</c:v>
                </c:pt>
                <c:pt idx="2">
                  <c:v>0</c:v>
                </c:pt>
                <c:pt idx="3">
                  <c:v>0</c:v>
                </c:pt>
                <c:pt idx="4">
                  <c:v>0</c:v>
                </c:pt>
                <c:pt idx="5">
                  <c:v>57</c:v>
                </c:pt>
              </c:numCache>
              <c:extLst/>
            </c:numRef>
          </c:val>
          <c:extLst>
            <c:ext xmlns:c16="http://schemas.microsoft.com/office/drawing/2014/chart" uri="{C3380CC4-5D6E-409C-BE32-E72D297353CC}">
              <c16:uniqueId val="{00000002-3B52-4F7A-81DB-71791BF844AD}"/>
            </c:ext>
          </c:extLst>
        </c:ser>
        <c:ser>
          <c:idx val="1"/>
          <c:order val="4"/>
          <c:tx>
            <c:strRef>
              <c:f>'eal x paises (YEaR)'!$H$1</c:f>
              <c:strCache>
                <c:ptCount val="1"/>
                <c:pt idx="0">
                  <c:v>DE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spc="-1" baseline="0">
                    <a:solidFill>
                      <a:srgbClr val="000000"/>
                    </a:solidFill>
                    <a:latin typeface="Calibri"/>
                    <a:ea typeface="+mn-ea"/>
                    <a:cs typeface="+mn-cs"/>
                  </a:defRPr>
                </a:pPr>
                <a:endParaRPr lang="en-US"/>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'eal x paises (YEaR)'!$X$2:$X$9</c:f>
              <c:strCache>
                <c:ptCount val="6"/>
                <c:pt idx="0">
                  <c:v>EAL2</c:v>
                </c:pt>
                <c:pt idx="1">
                  <c:v>EAL3</c:v>
                </c:pt>
                <c:pt idx="2">
                  <c:v>EAL4</c:v>
                </c:pt>
                <c:pt idx="3">
                  <c:v>EAL5</c:v>
                </c:pt>
                <c:pt idx="4">
                  <c:v>EAL6</c:v>
                </c:pt>
                <c:pt idx="5">
                  <c:v>PP</c:v>
                </c:pt>
              </c:strCache>
              <c:extLst/>
            </c:strRef>
          </c:cat>
          <c:val>
            <c:numRef>
              <c:f>'eal x paises (YEaR)'!$H$2:$H$9</c:f>
              <c:numCache>
                <c:formatCode>General</c:formatCode>
                <c:ptCount val="6"/>
                <c:pt idx="0">
                  <c:v>1</c:v>
                </c:pt>
                <c:pt idx="1">
                  <c:v>6</c:v>
                </c:pt>
                <c:pt idx="2">
                  <c:v>17</c:v>
                </c:pt>
                <c:pt idx="3">
                  <c:v>3</c:v>
                </c:pt>
                <c:pt idx="4">
                  <c:v>4</c:v>
                </c:pt>
                <c:pt idx="5">
                  <c:v>1</c:v>
                </c:pt>
              </c:numCache>
              <c:extLst/>
            </c:numRef>
          </c:val>
          <c:extLst>
            <c:ext xmlns:c16="http://schemas.microsoft.com/office/drawing/2014/chart" uri="{C3380CC4-5D6E-409C-BE32-E72D297353CC}">
              <c16:uniqueId val="{00000003-3B52-4F7A-81DB-71791BF844AD}"/>
            </c:ext>
          </c:extLst>
        </c:ser>
        <c:ser>
          <c:idx val="3"/>
          <c:order val="5"/>
          <c:tx>
            <c:strRef>
              <c:f>'eal x paises (YEaR)'!$B$1</c:f>
              <c:strCache>
                <c:ptCount val="1"/>
                <c:pt idx="0">
                  <c:v>CA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spc="-1" baseline="0">
                    <a:solidFill>
                      <a:srgbClr val="000000"/>
                    </a:solidFill>
                    <a:latin typeface="Calibri"/>
                    <a:ea typeface="+mn-ea"/>
                    <a:cs typeface="+mn-cs"/>
                  </a:defRPr>
                </a:pPr>
                <a:endParaRPr lang="en-US"/>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'eal x paises (YEaR)'!$X$2:$X$9</c:f>
              <c:strCache>
                <c:ptCount val="6"/>
                <c:pt idx="0">
                  <c:v>EAL2</c:v>
                </c:pt>
                <c:pt idx="1">
                  <c:v>EAL3</c:v>
                </c:pt>
                <c:pt idx="2">
                  <c:v>EAL4</c:v>
                </c:pt>
                <c:pt idx="3">
                  <c:v>EAL5</c:v>
                </c:pt>
                <c:pt idx="4">
                  <c:v>EAL6</c:v>
                </c:pt>
                <c:pt idx="5">
                  <c:v>PP</c:v>
                </c:pt>
              </c:strCache>
              <c:extLst/>
            </c:strRef>
          </c:cat>
          <c:val>
            <c:numRef>
              <c:f>'eal x paises (YEaR)'!$B$2:$B$9</c:f>
              <c:numCache>
                <c:formatCode>General</c:formatCode>
                <c:ptCount val="6"/>
                <c:pt idx="0">
                  <c:v>0</c:v>
                </c:pt>
                <c:pt idx="1">
                  <c:v>0</c:v>
                </c:pt>
                <c:pt idx="2">
                  <c:v>0</c:v>
                </c:pt>
                <c:pt idx="3">
                  <c:v>0</c:v>
                </c:pt>
                <c:pt idx="4">
                  <c:v>0</c:v>
                </c:pt>
                <c:pt idx="5">
                  <c:v>22</c:v>
                </c:pt>
              </c:numCache>
              <c:extLst/>
            </c:numRef>
          </c:val>
          <c:extLst>
            <c:ext xmlns:c16="http://schemas.microsoft.com/office/drawing/2014/chart" uri="{C3380CC4-5D6E-409C-BE32-E72D297353CC}">
              <c16:uniqueId val="{00000004-3B52-4F7A-81DB-71791BF844AD}"/>
            </c:ext>
          </c:extLst>
        </c:ser>
        <c:dLbls>
          <c:showLegendKey val="0"/>
          <c:showVal val="0"/>
          <c:showCatName val="0"/>
          <c:showSerName val="0"/>
          <c:showPercent val="0"/>
          <c:showBubbleSize val="0"/>
        </c:dLbls>
        <c:gapWidth val="150"/>
        <c:axId val="84605872"/>
        <c:axId val="59344781"/>
        <c:extLst>
          <c:ext xmlns:c15="http://schemas.microsoft.com/office/drawing/2012/chart" uri="{02D57815-91ED-43cb-92C2-25804820EDAC}">
            <c15:filteredBarSeries>
              <c15:ser>
                <c:idx val="0"/>
                <c:order val="0"/>
                <c:tx>
                  <c:strRef>
                    <c:extLst>
                      <c:ext uri="{02D57815-91ED-43cb-92C2-25804820EDAC}">
                        <c15:formulaRef>
                          <c15:sqref>'eal x paises (YEaR)'!$R$1</c15:sqref>
                        </c15:formulaRef>
                      </c:ext>
                    </c:extLst>
                    <c:strCache>
                      <c:ptCount val="1"/>
                      <c:pt idx="0">
                        <c:v>Others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spc="-1" baseline="0">
                          <a:solidFill>
                            <a:srgbClr val="000000"/>
                          </a:solidFill>
                          <a:latin typeface="Calibri"/>
                          <a:ea typeface="+mn-ea"/>
                          <a:cs typeface="+mn-cs"/>
                        </a:defRPr>
                      </a:pPr>
                      <a:endParaRPr lang="en-US"/>
                    </a:p>
                  </c:txPr>
                  <c:dLblPos val="outEnd"/>
                  <c:showLegendKey val="0"/>
                  <c:showVal val="1"/>
                  <c:showCatName val="0"/>
                  <c:showSerName val="0"/>
                  <c:showPercent val="0"/>
                  <c:showBubbleSize val="1"/>
                  <c:separator>; </c:separator>
                  <c:showLeaderLines val="0"/>
                  <c:extLst>
                    <c:ext uri="{CE6537A1-D6FC-4f65-9D91-7224C49458BB}">
                      <c15:showLeaderLines val="0"/>
                    </c:ext>
                  </c:extLst>
                </c:dLbls>
                <c:cat>
                  <c:strRef>
                    <c:extLst>
                      <c:ext uri="{02D57815-91ED-43cb-92C2-25804820EDAC}">
                        <c15:formulaRef>
                          <c15:sqref>'eal x paises (YEaR)'!$X$2:$X$9</c15:sqref>
                        </c15:formulaRef>
                      </c:ext>
                    </c:extLst>
                    <c:strCache>
                      <c:ptCount val="6"/>
                      <c:pt idx="0">
                        <c:v>EAL2</c:v>
                      </c:pt>
                      <c:pt idx="1">
                        <c:v>EAL3</c:v>
                      </c:pt>
                      <c:pt idx="2">
                        <c:v>EAL4</c:v>
                      </c:pt>
                      <c:pt idx="3">
                        <c:v>EAL5</c:v>
                      </c:pt>
                      <c:pt idx="4">
                        <c:v>EAL6</c:v>
                      </c:pt>
                      <c:pt idx="5">
                        <c:v>PP</c:v>
                      </c:pt>
                    </c:strCache>
                  </c:strRef>
                </c:cat>
                <c:val>
                  <c:numRef>
                    <c:extLst>
                      <c:ext uri="{02D57815-91ED-43cb-92C2-25804820EDAC}">
                        <c15:formulaRef>
                          <c15:sqref>'eal x paises (YEaR)'!$R$2:$R$9</c15:sqref>
                        </c15:formulaRef>
                      </c:ext>
                    </c:extLst>
                    <c:numCache>
                      <c:formatCode>General</c:formatCode>
                      <c:ptCount val="6"/>
                      <c:pt idx="0">
                        <c:v>26</c:v>
                      </c:pt>
                      <c:pt idx="1">
                        <c:v>4</c:v>
                      </c:pt>
                      <c:pt idx="2">
                        <c:v>45</c:v>
                      </c:pt>
                      <c:pt idx="3">
                        <c:v>19</c:v>
                      </c:pt>
                      <c:pt idx="4">
                        <c:v>11</c:v>
                      </c:pt>
                      <c:pt idx="5">
                        <c:v>15</c:v>
                      </c:pt>
                    </c:numCache>
                  </c:numRef>
                </c:val>
                <c:extLst>
                  <c:ext xmlns:c16="http://schemas.microsoft.com/office/drawing/2014/chart" uri="{C3380CC4-5D6E-409C-BE32-E72D297353CC}">
                    <c16:uniqueId val="{00000006-3B52-4F7A-81DB-71791BF844A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'eal x paises (YEaR)'!$F$1</c15:sqref>
                        </c15:formulaRef>
                      </c:ext>
                    </c:extLst>
                    <c:strCache>
                      <c:ptCount val="1"/>
                      <c:pt idx="0">
                        <c:v>JP</c:v>
                      </c:pt>
                    </c:strCache>
                  </c:strRef>
                </c:tx>
                <c:spPr>
                  <a:solidFill>
                    <a:schemeClr val="accent1">
                      <a:lumMod val="60000"/>
                    </a:schemeClr>
                  </a:solidFill>
                  <a:ln>
                    <a:noFill/>
                  </a:ln>
                  <a:effectLst/>
                </c:spPr>
                <c:invertIfNegative val="0"/>
                <c:val>
                  <c:numRef>
                    <c:extLst xmlns:c15="http://schemas.microsoft.com/office/drawing/2012/chart">
                      <c:ext xmlns:c15="http://schemas.microsoft.com/office/drawing/2012/chart" uri="{02D57815-91ED-43cb-92C2-25804820EDAC}">
                        <c15:formulaRef>
                          <c15:sqref>'eal x paises (YEaR)'!$F$2:$F$9</c15:sqref>
                        </c15:formulaRef>
                      </c:ext>
                    </c:extLst>
                    <c:numCache>
                      <c:formatCode>General</c:formatCode>
                      <c:ptCount val="6"/>
                      <c:pt idx="0">
                        <c:v>0</c:v>
                      </c:pt>
                      <c:pt idx="1">
                        <c:v>0</c:v>
                      </c:pt>
                      <c:pt idx="2">
                        <c:v>0</c:v>
                      </c:pt>
                      <c:pt idx="3">
                        <c:v>0</c:v>
                      </c:pt>
                      <c:pt idx="4">
                        <c:v>0</c:v>
                      </c:pt>
                      <c:pt idx="5">
                        <c:v>19</c:v>
                      </c:pt>
                    </c:numCache>
                  </c:numRef>
                </c:val>
                <c:extLst xmlns:c15="http://schemas.microsoft.com/office/drawing/2012/chart">
                  <c:ext xmlns:c16="http://schemas.microsoft.com/office/drawing/2014/chart" uri="{C3380CC4-5D6E-409C-BE32-E72D297353CC}">
                    <c16:uniqueId val="{00000005-3B52-4F7A-81DB-71791BF844AD}"/>
                  </c:ext>
                </c:extLst>
              </c15:ser>
            </c15:filteredBarSeries>
          </c:ext>
        </c:extLst>
      </c:barChart>
      <c:catAx>
        <c:axId val="84605872"/>
        <c:scaling>
          <c:orientation val="minMax"/>
        </c:scaling>
        <c:delete val="0"/>
        <c:axPos val="b"/>
        <c:numFmt formatCode="General" sourceLinked="0"/>
        <c:majorTickMark val="out"/>
        <c:minorTickMark val="none"/>
        <c:tickLblPos val="nextTo"/>
        <c:spPr>
          <a:noFill/>
          <a:ln w="12600" cap="flat" cmpd="sng" algn="ctr">
            <a:solidFill>
              <a:srgbClr val="D9D9D9"/>
            </a:solidFill>
            <a:prstDash val="solid"/>
            <a:round/>
          </a:ln>
          <a:effectLst/>
        </c:spPr>
        <c:txPr>
          <a:bodyPr rot="-60000000" spcFirstLastPara="1" vertOverflow="ellipsis" vert="horz" wrap="square" anchor="ctr" anchorCtr="1"/>
          <a:lstStyle/>
          <a:p>
            <a:pPr>
              <a:defRPr sz="1800" b="1" i="0" u="none" strike="noStrike" kern="1200" spc="-1" baseline="0">
                <a:solidFill>
                  <a:srgbClr val="595959"/>
                </a:solidFill>
                <a:latin typeface="Calibri"/>
                <a:ea typeface="+mn-ea"/>
                <a:cs typeface="+mn-cs"/>
              </a:defRPr>
            </a:pPr>
            <a:endParaRPr lang="en-US"/>
          </a:p>
        </c:txPr>
        <c:crossAx val="59344781"/>
        <c:crosses val="autoZero"/>
        <c:auto val="1"/>
        <c:lblAlgn val="ctr"/>
        <c:lblOffset val="100"/>
        <c:noMultiLvlLbl val="0"/>
      </c:catAx>
      <c:valAx>
        <c:axId val="59344781"/>
        <c:scaling>
          <c:orientation val="minMax"/>
        </c:scaling>
        <c:delete val="0"/>
        <c:axPos val="l"/>
        <c:majorGridlines>
          <c:spPr>
            <a:ln w="9360" cap="flat" cmpd="sng" algn="ctr">
              <a:solidFill>
                <a:srgbClr val="D9D9D9"/>
              </a:solidFill>
              <a:prstDash val="solid"/>
              <a:round/>
            </a:ln>
            <a:effectLst/>
          </c:spPr>
        </c:majorGridlines>
        <c:numFmt formatCode="General" sourceLinked="0"/>
        <c:majorTickMark val="out"/>
        <c:minorTickMark val="none"/>
        <c:tickLblPos val="nextTo"/>
        <c:spPr>
          <a:noFill/>
          <a:ln w="6480" cap="flat" cmpd="sng" algn="ctr">
            <a:noFill/>
            <a:prstDash val="solid"/>
            <a:round/>
          </a:ln>
          <a:effectLst/>
        </c:spPr>
        <c:txPr>
          <a:bodyPr rot="-60000000" spcFirstLastPara="1" vertOverflow="ellipsis" vert="horz" wrap="square" anchor="ctr" anchorCtr="1"/>
          <a:lstStyle/>
          <a:p>
            <a:pPr>
              <a:defRPr sz="900" b="0" i="0" u="none" strike="noStrike" kern="1200" spc="-1" baseline="0">
                <a:solidFill>
                  <a:srgbClr val="595959"/>
                </a:solidFill>
                <a:latin typeface="Calibri"/>
                <a:ea typeface="+mn-ea"/>
                <a:cs typeface="+mn-cs"/>
              </a:defRPr>
            </a:pPr>
            <a:endParaRPr lang="en-US"/>
          </a:p>
        </c:txPr>
        <c:crossAx val="84605872"/>
        <c:crosses val="autoZero"/>
        <c:crossBetween val="between"/>
      </c:valAx>
      <c:spPr>
        <a:noFill/>
        <a:ln w="0">
          <a:noFill/>
        </a:ln>
        <a:effectLst/>
      </c:spPr>
    </c:plotArea>
    <c:legend>
      <c:legendPos val="r"/>
      <c:overlay val="0"/>
      <c:spPr>
        <a:noFill/>
        <a:ln w="0">
          <a:noFill/>
        </a:ln>
        <a:effectLst/>
      </c:spPr>
      <c:txPr>
        <a:bodyPr rot="0" spcFirstLastPara="1" vertOverflow="ellipsis" vert="horz" wrap="square" anchor="ctr" anchorCtr="1"/>
        <a:lstStyle/>
        <a:p>
          <a:pPr>
            <a:defRPr sz="1800" b="0" i="0" u="none" strike="noStrike" kern="1200" spc="-1" baseline="0">
              <a:solidFill>
                <a:srgbClr val="595959"/>
              </a:solidFill>
              <a:latin typeface="Calibri"/>
              <a:ea typeface="+mn-ea"/>
              <a:cs typeface="+mn-cs"/>
            </a:defRPr>
          </a:pPr>
          <a:endParaRPr lang="en-US"/>
        </a:p>
      </c:txPr>
    </c:legend>
    <c:plotVisOnly val="1"/>
    <c:dispBlanksAs val="gap"/>
    <c:showDLblsOverMax val="1"/>
  </c:chart>
  <c:spPr>
    <a:noFill/>
    <a:ln w="9360" cap="flat" cmpd="sng" algn="ctr">
      <a:noFill/>
      <a:prstDash val="solid"/>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inEnd"/>
          <c:showLegendKey val="0"/>
          <c:showVal val="1"/>
          <c:showCatName val="0"/>
          <c:showSerName val="0"/>
          <c:showPercent val="0"/>
          <c:showBubbleSize val="0"/>
        </c:dLbls>
        <c:gapWidth val="65"/>
        <c:axId val="754631624"/>
        <c:axId val="754628024"/>
      </c:barChart>
      <c:catAx>
        <c:axId val="7546316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54628024"/>
        <c:crosses val="autoZero"/>
        <c:auto val="1"/>
        <c:lblAlgn val="ctr"/>
        <c:lblOffset val="100"/>
        <c:noMultiLvlLbl val="0"/>
      </c:catAx>
      <c:valAx>
        <c:axId val="7546280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7546316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'Products by lab and year (todo)'!$E$3:$E$12</c:f>
              <c:strCache>
                <c:ptCount val="10"/>
                <c:pt idx="0">
                  <c:v>SGS Brightsight (*)</c:v>
                </c:pt>
                <c:pt idx="1">
                  <c:v>APPLUS Cybersecurity Labs
(Lightship + jtsec + Applus)(*)</c:v>
                </c:pt>
                <c:pt idx="2">
                  <c:v>TÜV (*)</c:v>
                </c:pt>
                <c:pt idx="3">
                  <c:v>CEA - LETI (FR)</c:v>
                </c:pt>
                <c:pt idx="4">
                  <c:v>GOSSAMER (US)</c:v>
                </c:pt>
                <c:pt idx="5">
                  <c:v>THALES (FR)</c:v>
                </c:pt>
                <c:pt idx="6">
                  <c:v>INFORMATION TECHNOLOGY 
SECURITY CENTER (JP)</c:v>
                </c:pt>
                <c:pt idx="7">
                  <c:v>INTERTEK (Acumen 
+ EWA + Acucert) (*)</c:v>
                </c:pt>
                <c:pt idx="8">
                  <c:v>LEIDOS (US)</c:v>
                </c:pt>
                <c:pt idx="9">
                  <c:v>Combitech (SE)</c:v>
                </c:pt>
              </c:strCache>
            </c:strRef>
          </c:cat>
          <c:val>
            <c:numRef>
              <c:f>'Products by lab and year (todo)'!$AD$3:$AD$12</c:f>
              <c:numCache>
                <c:formatCode>General</c:formatCode>
                <c:ptCount val="10"/>
                <c:pt idx="0">
                  <c:v>46</c:v>
                </c:pt>
                <c:pt idx="1">
                  <c:v>32</c:v>
                </c:pt>
                <c:pt idx="2">
                  <c:v>31</c:v>
                </c:pt>
                <c:pt idx="3">
                  <c:v>30</c:v>
                </c:pt>
                <c:pt idx="4">
                  <c:v>24</c:v>
                </c:pt>
                <c:pt idx="5">
                  <c:v>23</c:v>
                </c:pt>
                <c:pt idx="6">
                  <c:v>17</c:v>
                </c:pt>
                <c:pt idx="7">
                  <c:v>17</c:v>
                </c:pt>
                <c:pt idx="8">
                  <c:v>13</c:v>
                </c:pt>
                <c:pt idx="9">
                  <c:v>12</c:v>
                </c:pt>
              </c:numCache>
            </c:numRef>
          </c:val>
          <c:extLst>
            <c:ext xmlns:c16="http://schemas.microsoft.com/office/drawing/2014/chart" uri="{C3380CC4-5D6E-409C-BE32-E72D297353CC}">
              <c16:uniqueId val="{00000000-8777-4A5A-8384-EB12AD3C5C16}"/>
            </c:ext>
          </c:extLst>
        </c:ser>
        <c:dLbls>
          <c:dLblPos val="inEnd"/>
          <c:showLegendKey val="0"/>
          <c:showVal val="1"/>
          <c:showCatName val="0"/>
          <c:showSerName val="0"/>
          <c:showPercent val="0"/>
          <c:showBubbleSize val="0"/>
        </c:dLbls>
        <c:gapWidth val="65"/>
        <c:axId val="754631624"/>
        <c:axId val="754628024"/>
      </c:barChart>
      <c:catAx>
        <c:axId val="7546316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mn-lt"/>
                <a:ea typeface="+mn-ea"/>
                <a:cs typeface="+mn-cs"/>
              </a:defRPr>
            </a:pPr>
            <a:endParaRPr lang="en-US"/>
          </a:p>
        </c:txPr>
        <c:crossAx val="754628024"/>
        <c:crosses val="autoZero"/>
        <c:auto val="1"/>
        <c:lblAlgn val="ctr"/>
        <c:lblOffset val="100"/>
        <c:noMultiLvlLbl val="0"/>
      </c:catAx>
      <c:valAx>
        <c:axId val="75462802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546316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solidFill>
          <a:srgbClr val="D9D9D9"/>
        </a:solidFill>
        <a:ln w="0">
          <a:noFill/>
        </a:ln>
      </c:spPr>
    </c:floor>
    <c:sideWall>
      <c:thickness val="0"/>
      <c:spPr>
        <a:solidFill>
          <a:srgbClr val="D9D9D9"/>
        </a:solidFill>
        <a:ln w="0">
          <a:noFill/>
        </a:ln>
      </c:spPr>
    </c:sideWall>
    <c:backWall>
      <c:thickness val="0"/>
      <c:spPr>
        <a:solidFill>
          <a:srgbClr val="D9D9D9"/>
        </a:solidFill>
        <a:ln w="0">
          <a:noFill/>
        </a:ln>
      </c:spPr>
    </c:backWall>
    <c:plotArea>
      <c:layout>
        <c:manualLayout>
          <c:layoutTarget val="inner"/>
          <c:xMode val="edge"/>
          <c:yMode val="edge"/>
          <c:x val="6.0109289617486336E-2"/>
          <c:y val="6.1010559450616723E-2"/>
          <c:w val="0.93989071038251371"/>
          <c:h val="0.91611048075540202"/>
        </c:manualLayout>
      </c:layout>
      <c:pie3DChart>
        <c:varyColors val="1"/>
        <c:ser>
          <c:idx val="0"/>
          <c:order val="0"/>
          <c:spPr>
            <a:solidFill>
              <a:srgbClr val="E63A5B"/>
            </a:solidFill>
            <a:ln w="0">
              <a:noFill/>
            </a:ln>
          </c:spPr>
          <c:dPt>
            <c:idx val="0"/>
            <c:bubble3D val="0"/>
            <c:spPr>
              <a:solidFill>
                <a:srgbClr val="4472C4"/>
              </a:solidFill>
              <a:ln w="25560">
                <a:solidFill>
                  <a:srgbClr val="FFFFFF"/>
                </a:solidFill>
                <a:round/>
              </a:ln>
            </c:spPr>
            <c:extLst>
              <c:ext xmlns:c16="http://schemas.microsoft.com/office/drawing/2014/chart" uri="{C3380CC4-5D6E-409C-BE32-E72D297353CC}">
                <c16:uniqueId val="{00000001-E090-45CD-B083-C6E2C5FACE2D}"/>
              </c:ext>
            </c:extLst>
          </c:dPt>
          <c:dPt>
            <c:idx val="1"/>
            <c:bubble3D val="0"/>
            <c:spPr>
              <a:solidFill>
                <a:srgbClr val="E63A5B"/>
              </a:solidFill>
              <a:ln w="25560">
                <a:solidFill>
                  <a:srgbClr val="FFFFFF"/>
                </a:solidFill>
                <a:round/>
              </a:ln>
            </c:spPr>
            <c:extLst>
              <c:ext xmlns:c16="http://schemas.microsoft.com/office/drawing/2014/chart" uri="{C3380CC4-5D6E-409C-BE32-E72D297353CC}">
                <c16:uniqueId val="{00000003-E090-45CD-B083-C6E2C5FACE2D}"/>
              </c:ext>
            </c:extLst>
          </c:dPt>
          <c:dLbls>
            <c:dLbl>
              <c:idx val="0"/>
              <c:layout>
                <c:manualLayout>
                  <c:x val="-7.4983496381134274E-2"/>
                  <c:y val="-0.29493795139535606"/>
                </c:manualLayout>
              </c:layout>
              <c:spPr/>
              <c:txPr>
                <a:bodyPr wrap="square"/>
                <a:lstStyle/>
                <a:p>
                  <a:pPr>
                    <a:defRPr sz="1600" b="1" strike="noStrike" spc="-1">
                      <a:solidFill>
                        <a:schemeClr val="bg1"/>
                      </a:solidFill>
                      <a:latin typeface="Calibri"/>
                    </a:defRPr>
                  </a:pPr>
                  <a:endParaRPr lang="en-US"/>
                </a:p>
              </c:txPr>
              <c:dLblPos val="bestFit"/>
              <c:showLegendKey val="0"/>
              <c:showVal val="1"/>
              <c:showCatName val="1"/>
              <c:showSerName val="0"/>
              <c:showPercent val="0"/>
              <c:showBubbleSize val="1"/>
              <c:extLst>
                <c:ext xmlns:c15="http://schemas.microsoft.com/office/drawing/2012/chart" uri="{CE6537A1-D6FC-4f65-9D91-7224C49458BB}">
                  <c15:layout>
                    <c:manualLayout>
                      <c:w val="0.41199494949494953"/>
                      <c:h val="0.22255041919104862"/>
                    </c:manualLayout>
                  </c15:layout>
                </c:ext>
                <c:ext xmlns:c16="http://schemas.microsoft.com/office/drawing/2014/chart" uri="{C3380CC4-5D6E-409C-BE32-E72D297353CC}">
                  <c16:uniqueId val="{00000001-E090-45CD-B083-C6E2C5FACE2D}"/>
                </c:ext>
              </c:extLst>
            </c:dLbl>
            <c:dLbl>
              <c:idx val="1"/>
              <c:layout>
                <c:manualLayout>
                  <c:x val="0.18247687276795319"/>
                  <c:y val="0.17983763144517861"/>
                </c:manualLayout>
              </c:layout>
              <c:spPr/>
              <c:txPr>
                <a:bodyPr wrap="square"/>
                <a:lstStyle/>
                <a:p>
                  <a:pPr>
                    <a:defRPr sz="1600" b="1" strike="noStrike" spc="-1">
                      <a:solidFill>
                        <a:schemeClr val="bg1"/>
                      </a:solidFill>
                      <a:latin typeface="Calibri"/>
                    </a:defRPr>
                  </a:pPr>
                  <a:endParaRPr lang="en-US"/>
                </a:p>
              </c:txPr>
              <c:dLblPos val="bestFit"/>
              <c:showLegendKey val="0"/>
              <c:showVal val="1"/>
              <c:showCatName val="1"/>
              <c:showSerName val="0"/>
              <c:showPercent val="0"/>
              <c:showBubbleSize val="1"/>
              <c:extLst>
                <c:ext xmlns:c15="http://schemas.microsoft.com/office/drawing/2012/chart" uri="{CE6537A1-D6FC-4f65-9D91-7224C49458BB}">
                  <c15:layout>
                    <c:manualLayout>
                      <c:w val="0.48642786454971815"/>
                      <c:h val="0.27538971545719937"/>
                    </c:manualLayout>
                  </c15:layout>
                </c:ext>
                <c:ext xmlns:c16="http://schemas.microsoft.com/office/drawing/2014/chart" uri="{C3380CC4-5D6E-409C-BE32-E72D297353CC}">
                  <c16:uniqueId val="{00000003-E090-45CD-B083-C6E2C5FACE2D}"/>
                </c:ext>
              </c:extLst>
            </c:dLbl>
            <c:spPr>
              <a:noFill/>
              <a:ln>
                <a:noFill/>
              </a:ln>
              <a:effectLst/>
            </c:spPr>
            <c:txPr>
              <a:bodyPr wrap="square"/>
              <a:lstStyle/>
              <a:p>
                <a:pPr>
                  <a:defRPr sz="1600" b="1" strike="noStrike" spc="-1">
                    <a:solidFill>
                      <a:schemeClr val="bg1"/>
                    </a:solidFill>
                    <a:latin typeface="Calibri"/>
                  </a:defRPr>
                </a:pPr>
                <a:endParaRPr lang="en-US"/>
              </a:p>
            </c:txPr>
            <c:dLblPos val="inEnd"/>
            <c:showLegendKey val="0"/>
            <c:showVal val="1"/>
            <c:showCatName val="1"/>
            <c:showSerName val="0"/>
            <c:showPercent val="0"/>
            <c:showBubbleSize val="1"/>
            <c:separator>
</c:separator>
            <c:showLeaderLines val="1"/>
            <c:extLst>
              <c:ext xmlns:c15="http://schemas.microsoft.com/office/drawing/2012/chart" uri="{CE6537A1-D6FC-4f65-9D91-7224C49458BB}"/>
            </c:extLst>
          </c:dLbls>
          <c:cat>
            <c:strRef>
              <c:f>'Top PP'!$A$89:$A$90</c:f>
              <c:strCache>
                <c:ptCount val="2"/>
                <c:pt idx="0">
                  <c:v>Certifications with PP</c:v>
                </c:pt>
                <c:pt idx="1">
                  <c:v>Certifications without PP </c:v>
                </c:pt>
              </c:strCache>
            </c:strRef>
          </c:cat>
          <c:val>
            <c:numRef>
              <c:f>'Top PP'!$C$89:$C$90</c:f>
              <c:numCache>
                <c:formatCode>0%</c:formatCode>
                <c:ptCount val="2"/>
                <c:pt idx="0">
                  <c:v>0.76677316293929709</c:v>
                </c:pt>
                <c:pt idx="1">
                  <c:v>0.23322683706070291</c:v>
                </c:pt>
              </c:numCache>
            </c:numRef>
          </c:val>
          <c:extLst>
            <c:ext xmlns:c16="http://schemas.microsoft.com/office/drawing/2014/chart" uri="{C3380CC4-5D6E-409C-BE32-E72D297353CC}">
              <c16:uniqueId val="{00000004-E090-45CD-B083-C6E2C5FACE2D}"/>
            </c:ext>
          </c:extLst>
        </c:ser>
        <c:dLbls>
          <c:dLblPos val="inEnd"/>
          <c:showLegendKey val="0"/>
          <c:showVal val="1"/>
          <c:showCatName val="0"/>
          <c:showSerName val="0"/>
          <c:showPercent val="0"/>
          <c:showBubbleSize val="0"/>
          <c:showLeaderLines val="1"/>
        </c:dLbls>
      </c:pie3DChart>
    </c:plotArea>
    <c:plotVisOnly val="1"/>
    <c:dispBlanksAs val="gap"/>
    <c:showDLblsOverMax val="1"/>
  </c:chart>
  <c:spPr>
    <a:noFill/>
    <a:ln w="9360">
      <a:noFill/>
      <a:round/>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'Top PP'!$C$2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'Top PP'!$J$3:$J$8</c:f>
              <c:strCache>
                <c:ptCount val="5"/>
                <c:pt idx="0">
                  <c:v>Protection Profile for Hardcopy Devices</c:v>
                </c:pt>
                <c:pt idx="1">
                  <c:v>Security IC Platform Protection Profile</c:v>
                </c:pt>
                <c:pt idx="2">
                  <c:v>Protection Profile for Network Devices</c:v>
                </c:pt>
                <c:pt idx="3">
                  <c:v>Machine Readable Travel Document</c:v>
                </c:pt>
                <c:pt idx="4">
                  <c:v>Protection Profile for Application Software</c:v>
                </c:pt>
              </c:strCache>
              <c:extLst/>
            </c:strRef>
          </c:cat>
          <c:val>
            <c:numRef>
              <c:f>'Top PP'!$G$3:$G$8</c:f>
              <c:numCache>
                <c:formatCode>0.00%</c:formatCode>
                <c:ptCount val="5"/>
                <c:pt idx="0">
                  <c:v>0.15966386554621848</c:v>
                </c:pt>
                <c:pt idx="1">
                  <c:v>0.14285714285714285</c:v>
                </c:pt>
                <c:pt idx="2">
                  <c:v>0.13865546218487396</c:v>
                </c:pt>
                <c:pt idx="3">
                  <c:v>0.12605042016806722</c:v>
                </c:pt>
                <c:pt idx="4">
                  <c:v>7.9831932773109238E-2</c:v>
                </c:pt>
              </c:numCache>
              <c:extLst/>
            </c:numRef>
          </c:val>
          <c:extLst>
            <c:ext xmlns:c16="http://schemas.microsoft.com/office/drawing/2014/chart" uri="{C3380CC4-5D6E-409C-BE32-E72D297353CC}">
              <c16:uniqueId val="{00000000-8EFC-463B-BD9D-8313AD98B548}"/>
            </c:ext>
          </c:extLst>
        </c:ser>
        <c:dLbls>
          <c:showLegendKey val="0"/>
          <c:showVal val="0"/>
          <c:showCatName val="0"/>
          <c:showSerName val="0"/>
          <c:showPercent val="0"/>
          <c:showBubbleSize val="0"/>
        </c:dLbls>
        <c:gapWidth val="150"/>
        <c:axId val="19142295"/>
        <c:axId val="11073007"/>
      </c:barChart>
      <c:catAx>
        <c:axId val="19142295"/>
        <c:scaling>
          <c:orientation val="minMax"/>
        </c:scaling>
        <c:delete val="0"/>
        <c:axPos val="b"/>
        <c:numFmt formatCode="General" sourceLinked="0"/>
        <c:majorTickMark val="out"/>
        <c:minorTickMark val="none"/>
        <c:tickLblPos val="nextTo"/>
        <c:spPr>
          <a:noFill/>
          <a:ln w="9360" cap="flat" cmpd="sng" algn="ctr">
            <a:solidFill>
              <a:srgbClr val="D9D9D9"/>
            </a:solidFill>
            <a:prstDash val="solid"/>
            <a:round/>
          </a:ln>
          <a:effectLst/>
        </c:spPr>
        <c:txPr>
          <a:bodyPr rot="-60000000" spcFirstLastPara="1" vertOverflow="ellipsis" vert="horz" wrap="square" anchor="ctr" anchorCtr="1"/>
          <a:lstStyle/>
          <a:p>
            <a:pPr>
              <a:defRPr sz="1800" b="1" i="0" u="none" strike="noStrike" kern="1200" spc="-1" baseline="0">
                <a:solidFill>
                  <a:srgbClr val="595959"/>
                </a:solidFill>
                <a:latin typeface="Calibri"/>
                <a:ea typeface="+mn-ea"/>
                <a:cs typeface="+mn-cs"/>
              </a:defRPr>
            </a:pPr>
            <a:endParaRPr lang="en-US"/>
          </a:p>
        </c:txPr>
        <c:crossAx val="11073007"/>
        <c:crosses val="autoZero"/>
        <c:auto val="1"/>
        <c:lblAlgn val="ctr"/>
        <c:lblOffset val="100"/>
        <c:noMultiLvlLbl val="0"/>
      </c:catAx>
      <c:valAx>
        <c:axId val="11073007"/>
        <c:scaling>
          <c:orientation val="minMax"/>
        </c:scaling>
        <c:delete val="1"/>
        <c:axPos val="l"/>
        <c:majorGridlines>
          <c:spPr>
            <a:ln w="9360" cap="flat" cmpd="sng" algn="ctr">
              <a:solidFill>
                <a:srgbClr val="D9D9D9"/>
              </a:solidFill>
              <a:prstDash val="solid"/>
              <a:round/>
            </a:ln>
            <a:effectLst/>
          </c:spPr>
        </c:majorGridlines>
        <c:numFmt formatCode="0.00%" sourceLinked="0"/>
        <c:majorTickMark val="out"/>
        <c:minorTickMark val="none"/>
        <c:tickLblPos val="nextTo"/>
        <c:crossAx val="19142295"/>
        <c:crosses val="autoZero"/>
        <c:crossBetween val="between"/>
      </c:valAx>
      <c:spPr>
        <a:noFill/>
        <a:ln w="0">
          <a:noFill/>
        </a:ln>
        <a:effectLst/>
      </c:spPr>
    </c:plotArea>
    <c:plotVisOnly val="1"/>
    <c:dispBlanksAs val="gap"/>
    <c:showDLblsOverMax val="1"/>
  </c:chart>
  <c:spPr>
    <a:noFill/>
    <a:ln w="9360" cap="flat" cmpd="sng" algn="ctr">
      <a:noFill/>
      <a:prstDash val="solid"/>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Reversed" id="22">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ヒラギノ角ゴ ProN W3"/>
                <a:cs typeface="ヒラギノ角ゴ ProN W3"/>
                <a:sym typeface="Arial"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ヒラギノ角ゴ ProN W3"/>
                <a:cs typeface="ヒラギノ角ゴ ProN W3"/>
                <a:sym typeface="Arial" pitchFamily="34" charset="0"/>
              </a:defRPr>
            </a:lvl1pPr>
          </a:lstStyle>
          <a:p>
            <a:pPr>
              <a:defRPr/>
            </a:pPr>
            <a:fld id="{44C371DA-349C-45E5-81E0-249879C5927C}" type="datetimeFigureOut">
              <a:rPr lang="en-US"/>
              <a:pPr>
                <a:defRPr/>
              </a:pPr>
              <a:t>11/12/2023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ヒラギノ角ゴ ProN W3"/>
                <a:cs typeface="ヒラギノ角ゴ ProN W3"/>
                <a:sym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ヒラギノ角ゴ ProN W3"/>
                <a:cs typeface="ヒラギノ角ゴ ProN W3"/>
                <a:sym typeface="Arial" pitchFamily="34" charset="0"/>
              </a:defRPr>
            </a:lvl1pPr>
          </a:lstStyle>
          <a:p>
            <a:pPr>
              <a:defRPr/>
            </a:pPr>
            <a:fld id="{D030A462-AB5A-4FBE-9885-4731ADC6AC50}" type="slidenum">
              <a:rPr lang="en-US"/>
              <a:pPr>
                <a:defRPr/>
              </a:pPr>
              <a:t>‹#›</a:t>
            </a:fld>
            <a:endParaRPr lang="en-US" dirty="0"/>
          </a:p>
        </p:txBody>
      </p:sp>
    </p:spTree>
    <p:extLst>
      <p:ext uri="{BB962C8B-B14F-4D97-AF65-F5344CB8AC3E}">
        <p14:creationId xmlns:p14="http://schemas.microsoft.com/office/powerpoint/2010/main" val="1438681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427038"/>
            <a:ext cx="3840162" cy="2879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5</a:t>
            </a:fld>
            <a:endParaRPr lang="en-US"/>
          </a:p>
        </p:txBody>
      </p:sp>
    </p:spTree>
    <p:extLst>
      <p:ext uri="{BB962C8B-B14F-4D97-AF65-F5344CB8AC3E}">
        <p14:creationId xmlns:p14="http://schemas.microsoft.com/office/powerpoint/2010/main" val="2986917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15</a:t>
            </a:fld>
            <a:endParaRPr lang="en-US"/>
          </a:p>
        </p:txBody>
      </p:sp>
    </p:spTree>
    <p:extLst>
      <p:ext uri="{BB962C8B-B14F-4D97-AF65-F5344CB8AC3E}">
        <p14:creationId xmlns:p14="http://schemas.microsoft.com/office/powerpoint/2010/main" val="162001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16</a:t>
            </a:fld>
            <a:endParaRPr lang="en-US"/>
          </a:p>
        </p:txBody>
      </p:sp>
    </p:spTree>
    <p:extLst>
      <p:ext uri="{BB962C8B-B14F-4D97-AF65-F5344CB8AC3E}">
        <p14:creationId xmlns:p14="http://schemas.microsoft.com/office/powerpoint/2010/main" val="333831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17</a:t>
            </a:fld>
            <a:endParaRPr lang="en-US"/>
          </a:p>
        </p:txBody>
      </p:sp>
    </p:spTree>
    <p:extLst>
      <p:ext uri="{BB962C8B-B14F-4D97-AF65-F5344CB8AC3E}">
        <p14:creationId xmlns:p14="http://schemas.microsoft.com/office/powerpoint/2010/main" val="241790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18</a:t>
            </a:fld>
            <a:endParaRPr lang="en-US"/>
          </a:p>
        </p:txBody>
      </p:sp>
    </p:spTree>
    <p:extLst>
      <p:ext uri="{BB962C8B-B14F-4D97-AF65-F5344CB8AC3E}">
        <p14:creationId xmlns:p14="http://schemas.microsoft.com/office/powerpoint/2010/main" val="1960947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19</a:t>
            </a:fld>
            <a:endParaRPr lang="en-US"/>
          </a:p>
        </p:txBody>
      </p:sp>
    </p:spTree>
    <p:extLst>
      <p:ext uri="{BB962C8B-B14F-4D97-AF65-F5344CB8AC3E}">
        <p14:creationId xmlns:p14="http://schemas.microsoft.com/office/powerpoint/2010/main" val="1738407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20</a:t>
            </a:fld>
            <a:endParaRPr lang="en-US"/>
          </a:p>
        </p:txBody>
      </p:sp>
    </p:spTree>
    <p:extLst>
      <p:ext uri="{BB962C8B-B14F-4D97-AF65-F5344CB8AC3E}">
        <p14:creationId xmlns:p14="http://schemas.microsoft.com/office/powerpoint/2010/main" val="3513680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21</a:t>
            </a:fld>
            <a:endParaRPr lang="en-US"/>
          </a:p>
        </p:txBody>
      </p:sp>
    </p:spTree>
    <p:extLst>
      <p:ext uri="{BB962C8B-B14F-4D97-AF65-F5344CB8AC3E}">
        <p14:creationId xmlns:p14="http://schemas.microsoft.com/office/powerpoint/2010/main" val="534736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22</a:t>
            </a:fld>
            <a:endParaRPr lang="en-US"/>
          </a:p>
        </p:txBody>
      </p:sp>
    </p:spTree>
    <p:extLst>
      <p:ext uri="{BB962C8B-B14F-4D97-AF65-F5344CB8AC3E}">
        <p14:creationId xmlns:p14="http://schemas.microsoft.com/office/powerpoint/2010/main" val="2693276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23</a:t>
            </a:fld>
            <a:endParaRPr lang="en-US"/>
          </a:p>
        </p:txBody>
      </p:sp>
      <p:sp>
        <p:nvSpPr>
          <p:cNvPr id="6" name="Slide Image Placeholder 5"/>
          <p:cNvSpPr>
            <a:spLocks noGrp="1" noRot="1" noChangeAspect="1"/>
          </p:cNvSpPr>
          <p:nvPr>
            <p:ph type="sldImg"/>
          </p:nvPr>
        </p:nvSpPr>
        <p:spPr>
          <a:xfrm>
            <a:off x="842963" y="427038"/>
            <a:ext cx="3840162" cy="2879725"/>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396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24</a:t>
            </a:fld>
            <a:endParaRPr lang="en-US"/>
          </a:p>
        </p:txBody>
      </p:sp>
      <p:sp>
        <p:nvSpPr>
          <p:cNvPr id="6" name="Slide Image Placeholder 5"/>
          <p:cNvSpPr>
            <a:spLocks noGrp="1" noRot="1" noChangeAspect="1"/>
          </p:cNvSpPr>
          <p:nvPr>
            <p:ph type="sldImg"/>
          </p:nvPr>
        </p:nvSpPr>
        <p:spPr>
          <a:xfrm>
            <a:off x="842963" y="427038"/>
            <a:ext cx="3840162" cy="2879725"/>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898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6</a:t>
            </a:fld>
            <a:endParaRPr lang="en-US" altLang="en-US" dirty="0"/>
          </a:p>
        </p:txBody>
      </p:sp>
    </p:spTree>
    <p:extLst>
      <p:ext uri="{BB962C8B-B14F-4D97-AF65-F5344CB8AC3E}">
        <p14:creationId xmlns:p14="http://schemas.microsoft.com/office/powerpoint/2010/main" val="4062127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25</a:t>
            </a:fld>
            <a:endParaRPr lang="en-US"/>
          </a:p>
        </p:txBody>
      </p:sp>
      <p:sp>
        <p:nvSpPr>
          <p:cNvPr id="6" name="Slide Image Placeholder 5"/>
          <p:cNvSpPr>
            <a:spLocks noGrp="1" noRot="1" noChangeAspect="1"/>
          </p:cNvSpPr>
          <p:nvPr>
            <p:ph type="sldImg"/>
          </p:nvPr>
        </p:nvSpPr>
        <p:spPr>
          <a:xfrm>
            <a:off x="842963" y="427038"/>
            <a:ext cx="3840162" cy="2879725"/>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6499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26</a:t>
            </a:fld>
            <a:endParaRPr lang="en-US" altLang="en-US" dirty="0"/>
          </a:p>
        </p:txBody>
      </p:sp>
    </p:spTree>
    <p:extLst>
      <p:ext uri="{BB962C8B-B14F-4D97-AF65-F5344CB8AC3E}">
        <p14:creationId xmlns:p14="http://schemas.microsoft.com/office/powerpoint/2010/main" val="4157567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27</a:t>
            </a:fld>
            <a:endParaRPr lang="en-US" altLang="en-US" dirty="0"/>
          </a:p>
        </p:txBody>
      </p:sp>
    </p:spTree>
    <p:extLst>
      <p:ext uri="{BB962C8B-B14F-4D97-AF65-F5344CB8AC3E}">
        <p14:creationId xmlns:p14="http://schemas.microsoft.com/office/powerpoint/2010/main" val="3432917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28</a:t>
            </a:fld>
            <a:endParaRPr lang="en-US" altLang="en-US" dirty="0"/>
          </a:p>
        </p:txBody>
      </p:sp>
    </p:spTree>
    <p:extLst>
      <p:ext uri="{BB962C8B-B14F-4D97-AF65-F5344CB8AC3E}">
        <p14:creationId xmlns:p14="http://schemas.microsoft.com/office/powerpoint/2010/main" val="1586847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29</a:t>
            </a:fld>
            <a:endParaRPr lang="en-US" altLang="en-US" dirty="0"/>
          </a:p>
        </p:txBody>
      </p:sp>
    </p:spTree>
    <p:extLst>
      <p:ext uri="{BB962C8B-B14F-4D97-AF65-F5344CB8AC3E}">
        <p14:creationId xmlns:p14="http://schemas.microsoft.com/office/powerpoint/2010/main" val="336550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30</a:t>
            </a:fld>
            <a:endParaRPr lang="en-US" altLang="en-US" dirty="0"/>
          </a:p>
        </p:txBody>
      </p:sp>
    </p:spTree>
    <p:extLst>
      <p:ext uri="{BB962C8B-B14F-4D97-AF65-F5344CB8AC3E}">
        <p14:creationId xmlns:p14="http://schemas.microsoft.com/office/powerpoint/2010/main" val="1999837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31</a:t>
            </a:fld>
            <a:endParaRPr lang="en-US" altLang="en-US" dirty="0"/>
          </a:p>
        </p:txBody>
      </p:sp>
    </p:spTree>
    <p:extLst>
      <p:ext uri="{BB962C8B-B14F-4D97-AF65-F5344CB8AC3E}">
        <p14:creationId xmlns:p14="http://schemas.microsoft.com/office/powerpoint/2010/main" val="1419020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32</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634640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33</a:t>
            </a:fld>
            <a:endParaRPr lang="en-US" altLang="en-US" dirty="0"/>
          </a:p>
        </p:txBody>
      </p:sp>
    </p:spTree>
    <p:extLst>
      <p:ext uri="{BB962C8B-B14F-4D97-AF65-F5344CB8AC3E}">
        <p14:creationId xmlns:p14="http://schemas.microsoft.com/office/powerpoint/2010/main" val="2558554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34</a:t>
            </a:fld>
            <a:endParaRPr lang="en-US" altLang="en-US" dirty="0"/>
          </a:p>
        </p:txBody>
      </p:sp>
    </p:spTree>
    <p:extLst>
      <p:ext uri="{BB962C8B-B14F-4D97-AF65-F5344CB8AC3E}">
        <p14:creationId xmlns:p14="http://schemas.microsoft.com/office/powerpoint/2010/main" val="123294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427038"/>
            <a:ext cx="3840162" cy="28797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7</a:t>
            </a:fld>
            <a:endParaRPr lang="en-US"/>
          </a:p>
        </p:txBody>
      </p:sp>
    </p:spTree>
    <p:extLst>
      <p:ext uri="{BB962C8B-B14F-4D97-AF65-F5344CB8AC3E}">
        <p14:creationId xmlns:p14="http://schemas.microsoft.com/office/powerpoint/2010/main" val="3618792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35</a:t>
            </a:fld>
            <a:endParaRPr lang="en-US" altLang="en-US" dirty="0"/>
          </a:p>
        </p:txBody>
      </p:sp>
    </p:spTree>
    <p:extLst>
      <p:ext uri="{BB962C8B-B14F-4D97-AF65-F5344CB8AC3E}">
        <p14:creationId xmlns:p14="http://schemas.microsoft.com/office/powerpoint/2010/main" val="1039625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36</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447782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37</a:t>
            </a:fld>
            <a:endParaRPr lang="en-US" altLang="en-US" dirty="0"/>
          </a:p>
        </p:txBody>
      </p:sp>
    </p:spTree>
    <p:extLst>
      <p:ext uri="{BB962C8B-B14F-4D97-AF65-F5344CB8AC3E}">
        <p14:creationId xmlns:p14="http://schemas.microsoft.com/office/powerpoint/2010/main" val="3055561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Hello ICCC 2023. Hello DC.</a:t>
            </a:r>
          </a:p>
          <a:p>
            <a:endParaRPr lang="en-US" noProof="0" dirty="0"/>
          </a:p>
          <a:p>
            <a:r>
              <a:rPr lang="en-US" noProof="0" dirty="0"/>
              <a:t>My name is Jose Pulido, and today I am here to present the statistics of the Common Criteria certification industry in the current year. </a:t>
            </a:r>
          </a:p>
          <a:p>
            <a:endParaRPr lang="en-US" noProof="0" dirty="0"/>
          </a:p>
          <a:p>
            <a:r>
              <a:rPr lang="en-US" noProof="0" dirty="0"/>
              <a:t>It is an honor to be a speaker one more year in this Common Criteria Conference; And I am doubly happy because I had wanted to visit the USA for a long time.</a:t>
            </a:r>
          </a:p>
          <a:p>
            <a:endParaRPr lang="en-US" noProof="0" dirty="0"/>
          </a:p>
          <a:p>
            <a:r>
              <a:rPr lang="en-US" noProof="0" dirty="0"/>
              <a:t>I really hope you find this presentation interesting!</a:t>
            </a:r>
          </a:p>
          <a:p>
            <a:endParaRPr lang="en-US" noProof="0" dirty="0"/>
          </a:p>
          <a:p>
            <a:endParaRPr lang="en-U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38</a:t>
            </a:fld>
            <a:endParaRPr lang="es-ES" dirty="0"/>
          </a:p>
        </p:txBody>
      </p:sp>
    </p:spTree>
    <p:extLst>
      <p:ext uri="{BB962C8B-B14F-4D97-AF65-F5344CB8AC3E}">
        <p14:creationId xmlns:p14="http://schemas.microsoft.com/office/powerpoint/2010/main" val="1417756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14600" y="857250"/>
            <a:ext cx="4114800" cy="2314575"/>
          </a:xfrm>
        </p:spPr>
      </p:sp>
      <p:sp>
        <p:nvSpPr>
          <p:cNvPr id="3" name="Marcador de notas 2"/>
          <p:cNvSpPr>
            <a:spLocks noGrp="1"/>
          </p:cNvSpPr>
          <p:nvPr>
            <p:ph type="body" idx="1"/>
          </p:nvPr>
        </p:nvSpPr>
        <p:spPr/>
        <p:txBody>
          <a:bodyPr/>
          <a:lstStyle/>
          <a:p>
            <a:r>
              <a:rPr lang="en-US" noProof="0" dirty="0"/>
              <a:t>Let me </a:t>
            </a:r>
            <a:r>
              <a:rPr lang="en-US" u="sng" noProof="0" dirty="0"/>
              <a:t>briefly introduce myself: </a:t>
            </a:r>
          </a:p>
          <a:p>
            <a:r>
              <a:rPr lang="en-US" noProof="0" dirty="0"/>
              <a:t>I’m currently </a:t>
            </a:r>
            <a:r>
              <a:rPr lang="en-US" b="1" noProof="0" dirty="0"/>
              <a:t>Lead Cybersecurity Consultant </a:t>
            </a:r>
            <a:r>
              <a:rPr lang="en-US" noProof="0" dirty="0"/>
              <a:t>at </a:t>
            </a:r>
            <a:r>
              <a:rPr lang="en-US" noProof="0" dirty="0" err="1"/>
              <a:t>jtsec</a:t>
            </a:r>
            <a:r>
              <a:rPr lang="en-US" noProof="0" dirty="0"/>
              <a:t>. </a:t>
            </a:r>
          </a:p>
          <a:p>
            <a:r>
              <a:rPr lang="en-US" noProof="0" dirty="0"/>
              <a:t>I have been involved in the Common Criteria, cybersecurity in general and development of tools for CC professionals for several years.  I have also participated in various standardization groups in the last years.</a:t>
            </a:r>
          </a:p>
          <a:p>
            <a:r>
              <a:rPr lang="en-US" noProof="0" dirty="0"/>
              <a:t>And I am proud to say that this my </a:t>
            </a:r>
            <a:r>
              <a:rPr lang="en-US" b="1" noProof="0" dirty="0"/>
              <a:t>fourth</a:t>
            </a:r>
            <a:r>
              <a:rPr lang="en-US" noProof="0" dirty="0"/>
              <a:t> year in ICCC. </a:t>
            </a:r>
          </a:p>
          <a:p>
            <a:endParaRPr lang="en-US" noProof="0" dirty="0"/>
          </a:p>
          <a:p>
            <a:r>
              <a:rPr lang="en-US" noProof="0" dirty="0"/>
              <a:t>The statistics that I will present to you today, and the tools used to create them are elaborated in </a:t>
            </a:r>
            <a:r>
              <a:rPr lang="en-US" b="1" noProof="0" dirty="0" err="1"/>
              <a:t>jtsec</a:t>
            </a:r>
            <a:r>
              <a:rPr lang="en-US" b="1" noProof="0" dirty="0"/>
              <a:t>, </a:t>
            </a:r>
            <a:r>
              <a:rPr lang="en-US" b="0" noProof="0" dirty="0"/>
              <a:t>a CC laboratory, part of the </a:t>
            </a:r>
            <a:r>
              <a:rPr lang="en-US" b="0" noProof="0" dirty="0" err="1"/>
              <a:t>Applus</a:t>
            </a:r>
            <a:r>
              <a:rPr lang="en-US" b="0" noProof="0" dirty="0"/>
              <a:t>+ group (along with Lightship security).</a:t>
            </a:r>
          </a:p>
          <a:p>
            <a:r>
              <a:rPr lang="en-US" b="0" noProof="0" dirty="0"/>
              <a:t>Our group has labs in Canada, USA and Span, and we deeply involved in many cybersecurity standardization activities. </a:t>
            </a:r>
          </a:p>
          <a:p>
            <a:endParaRPr lang="en-US" b="0" noProof="0" dirty="0"/>
          </a:p>
          <a:p>
            <a:r>
              <a:rPr lang="en-US" b="0" noProof="0" dirty="0"/>
              <a:t>Feel free to check our website or </a:t>
            </a:r>
            <a:r>
              <a:rPr lang="en-US" b="0" noProof="0" dirty="0" err="1"/>
              <a:t>linkedin</a:t>
            </a:r>
            <a:r>
              <a:rPr lang="en-US" b="0" noProof="0" dirty="0"/>
              <a:t> profiles for more information on our activities!</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39</a:t>
            </a:fld>
            <a:endParaRPr lang="es-ES"/>
          </a:p>
        </p:txBody>
      </p:sp>
    </p:spTree>
    <p:extLst>
      <p:ext uri="{BB962C8B-B14F-4D97-AF65-F5344CB8AC3E}">
        <p14:creationId xmlns:p14="http://schemas.microsoft.com/office/powerpoint/2010/main" val="2480713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We will start by presenting the statistics for 2023.</a:t>
            </a:r>
          </a:p>
          <a:p>
            <a:endParaRPr lang="en-US" b="0" noProof="0" dirty="0"/>
          </a:p>
          <a:p>
            <a:r>
              <a:rPr lang="en-US" b="0" noProof="0" dirty="0"/>
              <a:t>Please, take into account that the data used for the elaboration of the current statistics reaches out only until 29 of September 2023. </a:t>
            </a:r>
          </a:p>
          <a:p>
            <a:r>
              <a:rPr lang="en-US" b="0" noProof="0" dirty="0"/>
              <a:t>Therefore, all the certificates uploaded during October are not considered for these statistics.</a:t>
            </a:r>
          </a:p>
          <a:p>
            <a:endParaRPr lang="en-US" b="0" noProof="0" dirty="0"/>
          </a:p>
          <a:p>
            <a:r>
              <a:rPr lang="en-US" b="0" noProof="0" dirty="0"/>
              <a:t>Also, when comparing the numbers of 2023 with the ones in previous years, expect them to be lower as the last quarter data is still to be collected.</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40</a:t>
            </a:fld>
            <a:endParaRPr lang="es-ES" dirty="0"/>
          </a:p>
        </p:txBody>
      </p:sp>
    </p:spTree>
    <p:extLst>
      <p:ext uri="{BB962C8B-B14F-4D97-AF65-F5344CB8AC3E}">
        <p14:creationId xmlns:p14="http://schemas.microsoft.com/office/powerpoint/2010/main" val="3786143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This year, until end of September, </a:t>
            </a:r>
            <a:r>
              <a:rPr lang="en-US" b="1" noProof="0" dirty="0"/>
              <a:t>three hundred and ten </a:t>
            </a:r>
            <a:r>
              <a:rPr lang="en-US" b="0" noProof="0" dirty="0"/>
              <a:t>products were certified under Common Criteria.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The chart shows how the certifications were distributed in time across the first three quarters.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Although these statistics don’t take into account the certifications in the last quarter of the year, the numbers already indicate that 2023 will be a very good year for the CC certification industry. </a:t>
            </a:r>
          </a:p>
          <a:p>
            <a:r>
              <a:rPr lang="en-US" b="0" noProof="0" dirty="0"/>
              <a:t>Actually, we estimate that, at the end of the year, there should be more than </a:t>
            </a:r>
            <a:r>
              <a:rPr lang="en-US" b="1" noProof="0" dirty="0"/>
              <a:t>410 (four hundred and ten) </a:t>
            </a:r>
            <a:r>
              <a:rPr lang="en-US" b="0" noProof="0" dirty="0"/>
              <a:t>certifications, </a:t>
            </a:r>
            <a:r>
              <a:rPr lang="en-US" b="1" noProof="0" dirty="0"/>
              <a:t>making it of the best years for the sector.</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41</a:t>
            </a:fld>
            <a:endParaRPr lang="es-ES" dirty="0"/>
          </a:p>
        </p:txBody>
      </p:sp>
    </p:spTree>
    <p:extLst>
      <p:ext uri="{BB962C8B-B14F-4D97-AF65-F5344CB8AC3E}">
        <p14:creationId xmlns:p14="http://schemas.microsoft.com/office/powerpoint/2010/main" val="3874600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noProof="0" dirty="0"/>
              <a:t>CC scrapper allows us to tailor a very significant statistic regarding the health of the CC industry: </a:t>
            </a:r>
            <a:r>
              <a:rPr lang="en-US" b="1" noProof="0" dirty="0"/>
              <a:t>the ranking of certifications per scheme</a:t>
            </a:r>
            <a:r>
              <a:rPr lang="en-US" b="0" noProof="0" dirty="0"/>
              <a:t> for the year.</a:t>
            </a:r>
          </a:p>
          <a:p>
            <a:endParaRPr lang="en-US" b="0" noProof="0" dirty="0"/>
          </a:p>
          <a:p>
            <a:r>
              <a:rPr lang="en-US" b="0" noProof="0" dirty="0"/>
              <a:t>The chart show three big winners, almost tied up in number: France, Netherlands and US. They have been </a:t>
            </a:r>
            <a:r>
              <a:rPr lang="en-US" b="1" noProof="0" dirty="0"/>
              <a:t>uncontestable leaders </a:t>
            </a:r>
            <a:r>
              <a:rPr lang="en-US" b="0" noProof="0" dirty="0"/>
              <a:t>this year with 58 and 57 certifications each.</a:t>
            </a:r>
          </a:p>
          <a:p>
            <a:endParaRPr lang="en-US" b="0" noProof="0" dirty="0"/>
          </a:p>
          <a:p>
            <a:r>
              <a:rPr lang="en-US" b="0" noProof="0" dirty="0"/>
              <a:t>Germany is in a solid fourth place, with 32 certifications, with some difference over the following schemes.</a:t>
            </a:r>
          </a:p>
          <a:p>
            <a:endParaRPr lang="en-US" b="0" noProof="0" dirty="0"/>
          </a:p>
          <a:p>
            <a:r>
              <a:rPr lang="en-US" b="0" noProof="0" dirty="0"/>
              <a:t>In the mid table we find Canada with 22, Japan with 19, Spain with 18 and Sweden with 16. </a:t>
            </a:r>
          </a:p>
          <a:p>
            <a:endParaRPr lang="en-US" b="0" noProof="0" dirty="0"/>
          </a:p>
          <a:p>
            <a:r>
              <a:rPr lang="en-US" b="0" noProof="0" dirty="0"/>
              <a:t>Following, Italy, Korea and Singapore follow achieved 7 certificates each.</a:t>
            </a:r>
          </a:p>
          <a:p>
            <a:r>
              <a:rPr lang="en-US" b="0" noProof="0" dirty="0"/>
              <a:t>And, with 3 or less certifications each we find Turkey, Australia, Indonesia, Malaysia and Norway.</a:t>
            </a:r>
          </a:p>
          <a:p>
            <a:endParaRPr lang="en-US" b="0" noProof="0" dirty="0"/>
          </a:p>
          <a:p>
            <a:endParaRPr lang="en-US" b="1" noProof="0" dirty="0"/>
          </a:p>
          <a:p>
            <a:endParaRPr lang="en-US" b="0" noProof="0" dirty="0"/>
          </a:p>
          <a:p>
            <a:endParaRPr lang="en-US" b="0" noProof="0" dirty="0"/>
          </a:p>
          <a:p>
            <a:endParaRPr lang="en-US" b="1" noProof="0" dirty="0"/>
          </a:p>
          <a:p>
            <a:r>
              <a:rPr lang="en-US" b="1" noProof="0" dirty="0"/>
              <a:t>GRAN CAIDA DE US CON RESPECTO AL AÑO PASADO</a:t>
            </a:r>
          </a:p>
          <a:p>
            <a:endParaRPr lang="en-US" noProof="0" dirty="0"/>
          </a:p>
          <a:p>
            <a:r>
              <a:rPr lang="en-US" noProof="0" dirty="0"/>
              <a:t>One of the most valuable statistics that we have been able to collect using </a:t>
            </a:r>
            <a:r>
              <a:rPr lang="en-US" noProof="0" dirty="0" err="1"/>
              <a:t>CCScraper</a:t>
            </a:r>
            <a:r>
              <a:rPr lang="en-US" noProof="0" dirty="0"/>
              <a:t> is the </a:t>
            </a:r>
            <a:r>
              <a:rPr lang="en-US" b="1" noProof="0" dirty="0"/>
              <a:t>ranking of certifications per scheme </a:t>
            </a:r>
            <a:r>
              <a:rPr lang="en-US" noProof="0" dirty="0"/>
              <a:t>during 2022. </a:t>
            </a:r>
          </a:p>
          <a:p>
            <a:endParaRPr lang="en-US" noProof="0" dirty="0"/>
          </a:p>
          <a:p>
            <a:r>
              <a:rPr lang="en-US" noProof="0" dirty="0"/>
              <a:t>The numbers indicate that France is the champion with 44 certifications</a:t>
            </a:r>
          </a:p>
          <a:p>
            <a:r>
              <a:rPr lang="en-US" noProof="0" dirty="0"/>
              <a:t>Netherlands is in the second place, repeating the lasts year’s position with 36.</a:t>
            </a:r>
          </a:p>
          <a:p>
            <a:endParaRPr lang="en-US" b="0" noProof="0" dirty="0"/>
          </a:p>
          <a:p>
            <a:endParaRPr lang="en-US" noProof="0" dirty="0"/>
          </a:p>
          <a:p>
            <a:r>
              <a:rPr lang="en-US" noProof="0" dirty="0"/>
              <a:t>Japan raised to be in the top-3 with 28 certifications, last year was in the fifth place. Japan has increased 11 positions in the last two years.</a:t>
            </a:r>
          </a:p>
          <a:p>
            <a:endParaRPr lang="en-US" noProof="0" dirty="0"/>
          </a:p>
          <a:p>
            <a:r>
              <a:rPr lang="en-US" noProof="0" dirty="0"/>
              <a:t>Germany falls one position, missing out on the podium.</a:t>
            </a:r>
          </a:p>
          <a:p>
            <a:endParaRPr lang="en-US" noProof="0" dirty="0"/>
          </a:p>
          <a:p>
            <a:r>
              <a:rPr lang="en-US" noProof="0" dirty="0"/>
              <a:t>US is for the first time out of the podium, dropping to the fifth place.</a:t>
            </a:r>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Sweden and Spain have raised one position compared to last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t>For Spain, </a:t>
            </a:r>
            <a:r>
              <a:rPr lang="en-US" noProof="0" dirty="0"/>
              <a:t>we hope that at the end of the year, </a:t>
            </a:r>
            <a:r>
              <a:rPr lang="en-US" b="1" noProof="0" dirty="0" err="1"/>
              <a:t>jtsec</a:t>
            </a:r>
            <a:r>
              <a:rPr lang="en-US" noProof="0" dirty="0"/>
              <a:t> will be in the list of labs that contribute to the statistic.</a:t>
            </a:r>
          </a:p>
          <a:p>
            <a:endParaRPr lang="en-US" noProof="0" dirty="0"/>
          </a:p>
          <a:p>
            <a:r>
              <a:rPr lang="en-US" noProof="0" dirty="0"/>
              <a:t>Then, with less than </a:t>
            </a:r>
            <a:r>
              <a:rPr lang="en-US" b="1" noProof="0" dirty="0"/>
              <a:t>TEN</a:t>
            </a:r>
            <a:r>
              <a:rPr lang="en-US" noProof="0" dirty="0"/>
              <a:t> certifications we find Italy, Korea, Malaysia, </a:t>
            </a:r>
            <a:r>
              <a:rPr lang="en-US" b="0" noProof="0" dirty="0"/>
              <a:t>Australia, </a:t>
            </a:r>
            <a:r>
              <a:rPr lang="en-US" b="1" noProof="0" dirty="0"/>
              <a:t>Turkey</a:t>
            </a:r>
            <a:r>
              <a:rPr lang="en-US" b="0" noProof="0" dirty="0"/>
              <a:t> and </a:t>
            </a:r>
            <a:r>
              <a:rPr lang="en-US" b="1" noProof="0" dirty="0"/>
              <a:t>India, Singapore, and, surprisingly, Canada.</a:t>
            </a:r>
            <a:endParaRPr lang="en-U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42</a:t>
            </a:fld>
            <a:endParaRPr lang="es-ES" dirty="0"/>
          </a:p>
        </p:txBody>
      </p:sp>
    </p:spTree>
    <p:extLst>
      <p:ext uri="{BB962C8B-B14F-4D97-AF65-F5344CB8AC3E}">
        <p14:creationId xmlns:p14="http://schemas.microsoft.com/office/powerpoint/2010/main" val="38885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If we </a:t>
            </a:r>
            <a:r>
              <a:rPr lang="en-US" b="1" noProof="0" dirty="0"/>
              <a:t>transform</a:t>
            </a:r>
            <a:r>
              <a:rPr lang="en-US" noProof="0" dirty="0"/>
              <a:t> these absolute numbers into </a:t>
            </a:r>
            <a:r>
              <a:rPr lang="en-US" b="1" noProof="0" dirty="0"/>
              <a:t>relative</a:t>
            </a:r>
            <a:r>
              <a:rPr lang="en-US" noProof="0" dirty="0"/>
              <a:t> numbers, </a:t>
            </a:r>
            <a:r>
              <a:rPr lang="en-US" b="1" noProof="0" dirty="0"/>
              <a:t>as in this pie chart, </a:t>
            </a:r>
            <a:r>
              <a:rPr lang="en-US" noProof="0" dirty="0"/>
              <a:t> the first thing that comes to attention is that France, Netherland and USA together issued </a:t>
            </a:r>
            <a:r>
              <a:rPr lang="en-US" b="1" noProof="0" dirty="0"/>
              <a:t>57% </a:t>
            </a:r>
            <a:r>
              <a:rPr lang="en-US" b="0" noProof="0" dirty="0"/>
              <a:t>of all the CC certificates this year, this is almost 60%!, This </a:t>
            </a:r>
            <a:r>
              <a:rPr lang="en-US" b="1" noProof="0" dirty="0"/>
              <a:t>stresses the big gap existing currently </a:t>
            </a:r>
            <a:r>
              <a:rPr lang="en-US" b="0" noProof="0" dirty="0"/>
              <a:t>between these three countries and the rest. </a:t>
            </a:r>
          </a:p>
          <a:p>
            <a:endParaRPr lang="en-US" b="0" noProof="0" dirty="0"/>
          </a:p>
          <a:p>
            <a:r>
              <a:rPr lang="en-US" b="0" noProof="0" dirty="0"/>
              <a:t>In the </a:t>
            </a:r>
            <a:r>
              <a:rPr lang="en-US" b="1" noProof="0" dirty="0"/>
              <a:t>EUROPEAN LANDSCAPE,</a:t>
            </a:r>
            <a:r>
              <a:rPr lang="en-US" b="0" noProof="0" dirty="0"/>
              <a:t> </a:t>
            </a:r>
            <a:r>
              <a:rPr lang="en-US" b="1" noProof="0" dirty="0"/>
              <a:t>Germany</a:t>
            </a:r>
            <a:r>
              <a:rPr lang="en-US" b="0" noProof="0" dirty="0"/>
              <a:t> issued 10</a:t>
            </a:r>
            <a:r>
              <a:rPr lang="en-US" b="1" noProof="0" dirty="0"/>
              <a:t>%</a:t>
            </a:r>
            <a:r>
              <a:rPr lang="en-US" b="0" noProof="0" dirty="0"/>
              <a:t> of the total certificates, remaining an important actor. It is followed </a:t>
            </a:r>
            <a:r>
              <a:rPr lang="en-US" b="1" noProof="0" dirty="0"/>
              <a:t>in EUROPE </a:t>
            </a:r>
            <a:r>
              <a:rPr lang="en-US" b="0" noProof="0" dirty="0"/>
              <a:t>by Spain with </a:t>
            </a:r>
            <a:r>
              <a:rPr lang="en-US" b="1" noProof="0" dirty="0"/>
              <a:t>6%</a:t>
            </a:r>
            <a:r>
              <a:rPr lang="en-US" b="0" noProof="0" dirty="0"/>
              <a:t>, Sweden with 5% and then Italy with 2%.</a:t>
            </a:r>
          </a:p>
          <a:p>
            <a:endParaRPr lang="en-US" b="0" noProof="0" dirty="0"/>
          </a:p>
          <a:p>
            <a:r>
              <a:rPr lang="en-US" b="0" noProof="0" dirty="0"/>
              <a:t>In America, after USA, Canada comes, with </a:t>
            </a:r>
            <a:r>
              <a:rPr lang="en-US" b="1" noProof="0" dirty="0"/>
              <a:t>7% out</a:t>
            </a:r>
            <a:r>
              <a:rPr lang="en-US" b="0" noProof="0" dirty="0"/>
              <a:t> of the total certificates.</a:t>
            </a:r>
          </a:p>
          <a:p>
            <a:endParaRPr lang="en-US" b="0" noProof="0" dirty="0"/>
          </a:p>
          <a:p>
            <a:r>
              <a:rPr lang="en-US" b="0" noProof="0" dirty="0"/>
              <a:t>And, in the Asian Market, as a remarkable number, the leader was Japan, which issued 6% of the certificates.</a:t>
            </a:r>
            <a:endParaRPr lang="en-U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43</a:t>
            </a:fld>
            <a:endParaRPr lang="es-ES" dirty="0"/>
          </a:p>
        </p:txBody>
      </p:sp>
    </p:spTree>
    <p:extLst>
      <p:ext uri="{BB962C8B-B14F-4D97-AF65-F5344CB8AC3E}">
        <p14:creationId xmlns:p14="http://schemas.microsoft.com/office/powerpoint/2010/main" val="241622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noProof="0" dirty="0"/>
              <a:t>Aside from the number of certifications, it is also meaningful to explore which assurance levels were the most used ones in the certifications carried out this year.</a:t>
            </a:r>
          </a:p>
          <a:p>
            <a:endParaRPr lang="en-US" b="0" noProof="0" dirty="0"/>
          </a:p>
          <a:p>
            <a:r>
              <a:rPr lang="en-US" b="0" noProof="0" dirty="0"/>
              <a:t>AS shown in the chart, the PP-compliant evaluations have been the most frequent ones. There is no surprise here, as they are mandatory in USA and Canada, and they are spreading in other regions as well.</a:t>
            </a:r>
          </a:p>
          <a:p>
            <a:endParaRPr lang="en-US" b="0" noProof="0" dirty="0"/>
          </a:p>
          <a:p>
            <a:r>
              <a:rPr lang="en-US" b="0" noProof="0" dirty="0"/>
              <a:t>But the chart also shows that the high </a:t>
            </a:r>
            <a:r>
              <a:rPr lang="en-US" b="1" noProof="0" dirty="0"/>
              <a:t>assurance certifications together add up to roughly the half of the total</a:t>
            </a:r>
            <a:r>
              <a:rPr lang="en-US" b="0" noProof="0" dirty="0"/>
              <a:t>. This year, the most common high assurance level used was EAL4, with more than 23%. Also, the high percentages of EAL5 certifications (16%), and EAL6 ones (9%) catch our attention. Probably the smartcard and secure element industry has a lot to say here.</a:t>
            </a:r>
          </a:p>
          <a:p>
            <a:r>
              <a:rPr lang="en-US" b="0" noProof="0" dirty="0"/>
              <a:t>This year no products were certified with EAL7.</a:t>
            </a:r>
          </a:p>
          <a:p>
            <a:endParaRPr lang="en-US" b="0" noProof="0" dirty="0"/>
          </a:p>
          <a:p>
            <a:r>
              <a:rPr lang="en-US" b="0" noProof="0" dirty="0"/>
              <a:t>Low assurance evaluations haven’t </a:t>
            </a:r>
            <a:r>
              <a:rPr lang="en-US" b="1" noProof="0" dirty="0"/>
              <a:t>been very frequent, EAL2 only reached around 10%.</a:t>
            </a:r>
            <a:endParaRPr lang="en-US" b="0" noProof="0" dirty="0"/>
          </a:p>
          <a:p>
            <a:r>
              <a:rPr lang="en-US" b="0" noProof="0" dirty="0"/>
              <a:t>Therefore, we could say that this year the certifications were almost polarized between PP-compliant and high EAL certifications. </a:t>
            </a:r>
          </a:p>
          <a:p>
            <a:endParaRPr lang="en-US" b="0" noProof="0" dirty="0"/>
          </a:p>
          <a:p>
            <a:endParaRPr lang="en-US" b="0"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44</a:t>
            </a:fld>
            <a:endParaRPr lang="es-ES" dirty="0"/>
          </a:p>
        </p:txBody>
      </p:sp>
    </p:spTree>
    <p:extLst>
      <p:ext uri="{BB962C8B-B14F-4D97-AF65-F5344CB8AC3E}">
        <p14:creationId xmlns:p14="http://schemas.microsoft.com/office/powerpoint/2010/main" val="252084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427038"/>
            <a:ext cx="3840162" cy="2879725"/>
          </a:xfrm>
        </p:spPr>
      </p:sp>
      <p:sp>
        <p:nvSpPr>
          <p:cNvPr id="3" name="Notes Placeholder 2"/>
          <p:cNvSpPr>
            <a:spLocks noGrp="1"/>
          </p:cNvSpPr>
          <p:nvPr>
            <p:ph type="body" idx="1"/>
          </p:nvPr>
        </p:nvSpPr>
        <p:spPr/>
        <p:txBody>
          <a:bodyPr>
            <a:normAutofit/>
          </a:bodyPr>
          <a:lstStyle/>
          <a:p>
            <a:endParaRPr lang="en-GB" dirty="0"/>
          </a:p>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b="0" i="0" kern="1200" dirty="0">
                <a:solidFill>
                  <a:schemeClr val="tx1"/>
                </a:solidFill>
                <a:effectLst/>
                <a:latin typeface="+mn-lt"/>
                <a:ea typeface="+mn-ea"/>
                <a:cs typeface="+mn-cs"/>
              </a:rPr>
              <a:t>The HCD </a:t>
            </a:r>
            <a:r>
              <a:rPr lang="en-US" sz="1100" b="0" i="0" kern="1200" dirty="0" err="1">
                <a:solidFill>
                  <a:schemeClr val="tx1"/>
                </a:solidFill>
                <a:effectLst/>
                <a:latin typeface="+mn-lt"/>
                <a:ea typeface="+mn-ea"/>
                <a:cs typeface="+mn-cs"/>
              </a:rPr>
              <a:t>iTC</a:t>
            </a:r>
            <a:r>
              <a:rPr lang="en-US" sz="1100" b="0" i="0" kern="1200" dirty="0">
                <a:solidFill>
                  <a:schemeClr val="tx1"/>
                </a:solidFill>
                <a:effectLst/>
                <a:latin typeface="+mn-lt"/>
                <a:ea typeface="+mn-ea"/>
                <a:cs typeface="+mn-cs"/>
              </a:rPr>
              <a:t> is sponsored by 2 national CC schemes: Japan and Korea</a:t>
            </a:r>
            <a:endParaRPr lang="en-US" sz="1100" dirty="0">
              <a:solidFill>
                <a:prstClr val="white"/>
              </a:solidFill>
              <a:latin typeface="+mn-lt"/>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100" dirty="0">
              <a:solidFill>
                <a:prstClr val="white"/>
              </a:solidFill>
              <a:latin typeface="+mn-lt"/>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mn-lt"/>
              </a:rPr>
              <a:t>CCDB at its Oct 2018 Meeting / chartered a CCDB Working Group (WG) containing the Korean and Japanese schemes.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mn-lt"/>
              </a:rPr>
              <a:t>After that, </a:t>
            </a:r>
            <a:r>
              <a:rPr lang="en-US" sz="1100" dirty="0" err="1">
                <a:solidFill>
                  <a:prstClr val="white"/>
                </a:solidFill>
                <a:latin typeface="+mn-lt"/>
              </a:rPr>
              <a:t>iTC</a:t>
            </a:r>
            <a:r>
              <a:rPr lang="en-US" sz="1100" dirty="0">
                <a:solidFill>
                  <a:prstClr val="white"/>
                </a:solidFill>
                <a:latin typeface="+mn-lt"/>
              </a:rPr>
              <a:t> for Hardcopy Devices endorsed by CCMC in February 2020. It took 1.5 years. And The ESR was produced by the HCD WG with HCD TC collaboration.</a:t>
            </a:r>
          </a:p>
          <a:p>
            <a:endParaRPr lang="en-GB" dirty="0"/>
          </a:p>
          <a:p>
            <a:pPr algn="l">
              <a:lnSpc>
                <a:spcPts val="1500"/>
              </a:lnSpc>
            </a:pPr>
            <a:r>
              <a:rPr lang="en-GB" dirty="0"/>
              <a:t>Based on this progress, March 2020, we had official </a:t>
            </a:r>
            <a:r>
              <a:rPr lang="en-US" sz="1100" b="1" dirty="0">
                <a:solidFill>
                  <a:prstClr val="white"/>
                </a:solidFill>
                <a:latin typeface="+mn-lt"/>
                <a:ea typeface="Lato Light" panose="020F0502020204030203" pitchFamily="34" charset="0"/>
                <a:cs typeface="Mukta ExtraLight" panose="020B0000000000000000" pitchFamily="34" charset="77"/>
              </a:rPr>
              <a:t>HCD </a:t>
            </a:r>
            <a:r>
              <a:rPr lang="en-US" sz="1100" b="1" dirty="0" err="1">
                <a:solidFill>
                  <a:prstClr val="white"/>
                </a:solidFill>
                <a:latin typeface="+mn-lt"/>
                <a:ea typeface="Lato Light" panose="020F0502020204030203" pitchFamily="34" charset="0"/>
                <a:cs typeface="Mukta ExtraLight" panose="020B0000000000000000" pitchFamily="34" charset="77"/>
              </a:rPr>
              <a:t>iTC</a:t>
            </a:r>
            <a:r>
              <a:rPr lang="en-US" sz="1100" b="1" dirty="0">
                <a:solidFill>
                  <a:prstClr val="white"/>
                </a:solidFill>
                <a:latin typeface="+mn-lt"/>
                <a:ea typeface="Lato Light" panose="020F0502020204030203" pitchFamily="34" charset="0"/>
                <a:cs typeface="Mukta ExtraLight" panose="020B0000000000000000" pitchFamily="34" charset="77"/>
              </a:rPr>
              <a:t> kick-off meeting.  </a:t>
            </a:r>
          </a:p>
          <a:p>
            <a:pPr algn="l">
              <a:lnSpc>
                <a:spcPts val="1500"/>
              </a:lnSpc>
            </a:pPr>
            <a:endParaRPr lang="en-GB" dirty="0"/>
          </a:p>
          <a:p>
            <a:r>
              <a:rPr lang="en-GB" dirty="0"/>
              <a:t>During the HCD </a:t>
            </a:r>
            <a:r>
              <a:rPr lang="en-GB" dirty="0" err="1"/>
              <a:t>cPP</a:t>
            </a:r>
            <a:r>
              <a:rPr lang="en-GB" dirty="0"/>
              <a:t>/SD development, Japan, Korea, and US provided a Position Statement .</a:t>
            </a:r>
          </a:p>
          <a:p>
            <a:endParaRPr lang="en-GB" dirty="0"/>
          </a:p>
          <a:p>
            <a:r>
              <a:rPr lang="en-GB" dirty="0"/>
              <a:t>After starting the editing of HCD </a:t>
            </a:r>
            <a:r>
              <a:rPr lang="en-GB" dirty="0" err="1"/>
              <a:t>cPP</a:t>
            </a:r>
            <a:r>
              <a:rPr lang="en-GB" dirty="0"/>
              <a:t>, we finally released the HCD </a:t>
            </a:r>
            <a:r>
              <a:rPr lang="en-GB" dirty="0" err="1"/>
              <a:t>cPP</a:t>
            </a:r>
            <a:r>
              <a:rPr lang="en-GB" dirty="0"/>
              <a:t> and HCD SD v1.0 by October 31 2022.</a:t>
            </a:r>
          </a:p>
          <a:p>
            <a:endParaRPr lang="en-GB" dirty="0"/>
          </a:p>
          <a:p>
            <a:endParaRPr lang="en-GB" dirty="0"/>
          </a:p>
          <a:p>
            <a:pPr marL="185766" indent="-185766">
              <a:buFont typeface="Arial" panose="020B0604020202020204" pitchFamily="34" charset="0"/>
              <a:buChar char="•"/>
            </a:pPr>
            <a:endParaRPr lang="en-GB" dirty="0"/>
          </a:p>
          <a:p>
            <a:pPr marL="185766" indent="-185766">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8</a:t>
            </a:fld>
            <a:endParaRPr lang="en-US"/>
          </a:p>
        </p:txBody>
      </p:sp>
    </p:spTree>
    <p:extLst>
      <p:ext uri="{BB962C8B-B14F-4D97-AF65-F5344CB8AC3E}">
        <p14:creationId xmlns:p14="http://schemas.microsoft.com/office/powerpoint/2010/main" val="8165221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This statistic gives us a bit more of insight on how the top 5 certifying schemes distributed their certification effort across assurance levels. </a:t>
            </a:r>
          </a:p>
          <a:p>
            <a:r>
              <a:rPr lang="en-US" noProof="0" dirty="0"/>
              <a:t>We have omitted EAL7 and EAL1 because none of these schemes certified any product with those EALs.</a:t>
            </a:r>
          </a:p>
          <a:p>
            <a:endParaRPr lang="en-US" noProof="0" dirty="0"/>
          </a:p>
          <a:p>
            <a:r>
              <a:rPr lang="en-US" noProof="0" dirty="0"/>
              <a:t>If we look at the bars, as expected, USA and Canada exclusively issued certifications of PP-compliant products. But, in the other three schemes, PP-compliant evaluations were minimally used.</a:t>
            </a:r>
          </a:p>
          <a:p>
            <a:endParaRPr lang="en-US" noProof="0" dirty="0"/>
          </a:p>
          <a:p>
            <a:r>
              <a:rPr lang="en-US" b="1" noProof="0" dirty="0"/>
              <a:t>EAL4 certifications </a:t>
            </a:r>
            <a:r>
              <a:rPr lang="en-US" noProof="0" dirty="0"/>
              <a:t>were issued mainly in the Netherlands (with 25), followed by Germany and France. </a:t>
            </a:r>
          </a:p>
          <a:p>
            <a:r>
              <a:rPr lang="en-US" b="1" noProof="0" dirty="0"/>
              <a:t>In EAL5 certifications</a:t>
            </a:r>
            <a:r>
              <a:rPr lang="en-US" noProof="0" dirty="0"/>
              <a:t>, France was the uncontestable leader, with 27, Netherlands was the second with 16., and Germany the third with only 3.</a:t>
            </a:r>
          </a:p>
          <a:p>
            <a:r>
              <a:rPr lang="en-US" b="1" noProof="0" dirty="0"/>
              <a:t>For EAL6 certifications</a:t>
            </a:r>
            <a:r>
              <a:rPr lang="en-US" noProof="0" dirty="0"/>
              <a:t>, France and Netherlands are very close to each other; </a:t>
            </a:r>
          </a:p>
          <a:p>
            <a:endParaRPr lang="en-US" noProof="0" dirty="0"/>
          </a:p>
          <a:p>
            <a:r>
              <a:rPr lang="en-US" b="1" noProof="0" dirty="0"/>
              <a:t>EAL2 certifications happened mainly in France, and six EAL3 ones were carried out in Germany.</a:t>
            </a:r>
          </a:p>
          <a:p>
            <a:endParaRPr lang="en-U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45</a:t>
            </a:fld>
            <a:endParaRPr lang="es-ES" dirty="0"/>
          </a:p>
        </p:txBody>
      </p:sp>
    </p:spTree>
    <p:extLst>
      <p:ext uri="{BB962C8B-B14F-4D97-AF65-F5344CB8AC3E}">
        <p14:creationId xmlns:p14="http://schemas.microsoft.com/office/powerpoint/2010/main" val="851658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noProof="0" dirty="0"/>
              <a:t>One of the most expected statistics </a:t>
            </a:r>
            <a:r>
              <a:rPr lang="en-US" b="1" noProof="0" dirty="0"/>
              <a:t>IS</a:t>
            </a:r>
            <a:r>
              <a:rPr lang="en-US" b="0" noProof="0" dirty="0"/>
              <a:t> the ranking of top certifying laboratories.</a:t>
            </a:r>
          </a:p>
          <a:p>
            <a:endParaRPr lang="en-US" b="0" noProof="0" dirty="0"/>
          </a:p>
          <a:p>
            <a:r>
              <a:rPr lang="en-US" b="0" noProof="0" dirty="0"/>
              <a:t>This year the laboratory that certified the most products was SGS </a:t>
            </a:r>
            <a:r>
              <a:rPr lang="en-US" b="0" noProof="0" dirty="0" err="1"/>
              <a:t>Brightsight</a:t>
            </a:r>
            <a:r>
              <a:rPr lang="en-US" b="0" noProof="0" dirty="0"/>
              <a:t>, the winner so far, with 46 certifications. </a:t>
            </a:r>
          </a:p>
          <a:p>
            <a:r>
              <a:rPr lang="en-US" b="0" noProof="0" dirty="0"/>
              <a:t>In the second place, we find </a:t>
            </a:r>
            <a:r>
              <a:rPr lang="en-US" b="0" noProof="0" dirty="0" err="1"/>
              <a:t>Applus</a:t>
            </a:r>
            <a:r>
              <a:rPr lang="en-US" b="0" noProof="0" dirty="0"/>
              <a:t> cybersecurity labs with 32. </a:t>
            </a:r>
          </a:p>
          <a:p>
            <a:r>
              <a:rPr lang="en-US" b="0" noProof="0" dirty="0"/>
              <a:t>Very close, we have TÜV in the third place, with 31 certifications. </a:t>
            </a:r>
          </a:p>
          <a:p>
            <a:endParaRPr lang="en-US"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t>CEA-LETI  is in the fourth place </a:t>
            </a:r>
            <a:r>
              <a:rPr lang="en-US" b="0" noProof="0" dirty="0"/>
              <a:t>with 30, followed by </a:t>
            </a:r>
            <a:r>
              <a:rPr lang="en-US" b="1" noProof="0" dirty="0"/>
              <a:t>Gossamer is in the fifth </a:t>
            </a:r>
            <a:r>
              <a:rPr lang="en-US" b="0" noProof="0" dirty="0"/>
              <a:t>place as the most representative lab in US, with 24.  </a:t>
            </a:r>
          </a:p>
          <a:p>
            <a:r>
              <a:rPr lang="en-US" b="1" noProof="0" dirty="0"/>
              <a:t>Another French lab, Thales is in sixth place </a:t>
            </a:r>
            <a:r>
              <a:rPr lang="en-US" b="0" noProof="0" dirty="0"/>
              <a:t>with 23. </a:t>
            </a:r>
          </a:p>
          <a:p>
            <a:endParaRPr lang="en-US"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t>Outside of top schemes, </a:t>
            </a:r>
            <a:r>
              <a:rPr lang="en-US" b="0" noProof="0" dirty="0"/>
              <a:t>ITSC in Japan exhibited very good numbers, </a:t>
            </a:r>
            <a:r>
              <a:rPr lang="en-US" b="1" noProof="0" dirty="0"/>
              <a:t>with 17, and it is tied up with Intertek group </a:t>
            </a:r>
            <a:r>
              <a:rPr lang="en-US" b="0" noProof="0" dirty="0"/>
              <a:t>(accounting Acumen, EWA and </a:t>
            </a:r>
            <a:r>
              <a:rPr lang="en-US" b="0" noProof="0" dirty="0" err="1"/>
              <a:t>Acucert</a:t>
            </a:r>
            <a:r>
              <a:rPr lang="en-US" b="0"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The </a:t>
            </a:r>
            <a:r>
              <a:rPr lang="en-US" b="1" noProof="0" dirty="0"/>
              <a:t>ninth place is for LEIDOS, with 13 certifications.</a:t>
            </a:r>
            <a:endParaRPr lang="en-US" b="0" noProof="0" dirty="0"/>
          </a:p>
          <a:p>
            <a:r>
              <a:rPr lang="en-US" b="1" noProof="0" dirty="0"/>
              <a:t>And finally, </a:t>
            </a:r>
            <a:r>
              <a:rPr lang="en-US" b="1" noProof="0" dirty="0" err="1"/>
              <a:t>Combitech</a:t>
            </a:r>
            <a:r>
              <a:rPr lang="en-US" b="1" noProof="0" dirty="0"/>
              <a:t> is the representative</a:t>
            </a:r>
            <a:r>
              <a:rPr lang="en-US" b="0" noProof="0" dirty="0"/>
              <a:t> of the Swedish scheme, who did very well this year with 12 certifications.</a:t>
            </a:r>
          </a:p>
          <a:p>
            <a:endParaRPr lang="en-US" b="0" noProof="0" dirty="0"/>
          </a:p>
          <a:p>
            <a:endParaRPr lang="en-US" b="0" noProof="0" dirty="0"/>
          </a:p>
          <a:p>
            <a:endParaRPr lang="en-US" b="0"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46</a:t>
            </a:fld>
            <a:endParaRPr lang="es-ES" dirty="0"/>
          </a:p>
        </p:txBody>
      </p:sp>
    </p:spTree>
    <p:extLst>
      <p:ext uri="{BB962C8B-B14F-4D97-AF65-F5344CB8AC3E}">
        <p14:creationId xmlns:p14="http://schemas.microsoft.com/office/powerpoint/2010/main" val="2880417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dirty="0" err="1">
                <a:solidFill>
                  <a:srgbClr val="FF0000"/>
                </a:solidFill>
                <a:effectLst/>
                <a:latin typeface="Segoe UI" panose="020B0502040204020203" pitchFamily="34" charset="0"/>
              </a:rPr>
              <a:t>This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statistic</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is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very</a:t>
            </a:r>
            <a:r>
              <a:rPr lang="es-ES" sz="1800" b="0" dirty="0">
                <a:solidFill>
                  <a:srgbClr val="FF0000"/>
                </a:solidFill>
                <a:effectLst/>
                <a:latin typeface="Segoe UI" panose="020B0502040204020203" pitchFamily="34" charset="0"/>
              </a:rPr>
              <a:t> representative </a:t>
            </a:r>
            <a:r>
              <a:rPr lang="es-ES" sz="1800" b="0" dirty="0" err="1">
                <a:solidFill>
                  <a:srgbClr val="FF0000"/>
                </a:solidFill>
                <a:effectLst/>
                <a:latin typeface="Segoe UI" panose="020B0502040204020203" pitchFamily="34" charset="0"/>
              </a:rPr>
              <a:t>of</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behaviour</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of</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industry</a:t>
            </a:r>
            <a:r>
              <a:rPr lang="es-ES" sz="1800" b="0" dirty="0">
                <a:solidFill>
                  <a:srgbClr val="FF0000"/>
                </a:solidFill>
                <a:effectLst/>
                <a:latin typeface="Segoe UI" panose="020B0502040204020203" pitchFamily="34" charset="0"/>
              </a:rPr>
              <a:t>: </a:t>
            </a:r>
            <a:r>
              <a:rPr lang="es-ES" sz="1800" b="1" dirty="0">
                <a:solidFill>
                  <a:srgbClr val="FF0000"/>
                </a:solidFill>
                <a:effectLst/>
                <a:latin typeface="Segoe UI" panose="020B0502040204020203" pitchFamily="34" charset="0"/>
              </a:rPr>
              <a:t>[..]</a:t>
            </a:r>
            <a:r>
              <a:rPr lang="es-ES" sz="1800" b="0" dirty="0">
                <a:solidFill>
                  <a:srgbClr val="FF0000"/>
                </a:solidFill>
                <a:effectLst/>
                <a:latin typeface="Segoe UI" panose="020B0502040204020203" pitchFamily="34" charset="0"/>
              </a:rPr>
              <a:t> 77% </a:t>
            </a:r>
            <a:r>
              <a:rPr lang="es-ES" sz="1800" b="0" dirty="0" err="1">
                <a:solidFill>
                  <a:srgbClr val="FF0000"/>
                </a:solidFill>
                <a:effectLst/>
                <a:latin typeface="Segoe UI" panose="020B0502040204020203" pitchFamily="34" charset="0"/>
              </a:rPr>
              <a:t>of</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certifications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this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year</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were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carried</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out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using</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compliance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with</a:t>
            </a:r>
            <a:r>
              <a:rPr lang="es-ES" sz="1800" b="0" dirty="0">
                <a:solidFill>
                  <a:srgbClr val="FF0000"/>
                </a:solidFill>
                <a:effectLst/>
                <a:latin typeface="Segoe UI" panose="020B0502040204020203" pitchFamily="34" charset="0"/>
              </a:rPr>
              <a:t> a </a:t>
            </a:r>
            <a:r>
              <a:rPr lang="es-ES" sz="1800" b="0" dirty="0" err="1">
                <a:solidFill>
                  <a:srgbClr val="FF0000"/>
                </a:solidFill>
                <a:effectLst/>
                <a:latin typeface="Segoe UI" panose="020B0502040204020203" pitchFamily="34" charset="0"/>
              </a:rPr>
              <a:t>Protection</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Profile</a:t>
            </a:r>
            <a:r>
              <a:rPr lang="es-ES" sz="1800" b="0" dirty="0">
                <a:solidFill>
                  <a:srgbClr val="FF0000"/>
                </a:solidFill>
                <a:effectLst/>
                <a:latin typeface="Segoe UI" panose="020B0502040204020203" pitchFamily="34" charset="0"/>
              </a:rPr>
              <a:t>.</a:t>
            </a:r>
          </a:p>
          <a:p>
            <a:r>
              <a:rPr lang="es-ES" sz="1800" b="0" dirty="0" err="1">
                <a:solidFill>
                  <a:srgbClr val="FF0000"/>
                </a:solidFill>
                <a:effectLst/>
                <a:latin typeface="Segoe UI" panose="020B0502040204020203" pitchFamily="34" charset="0"/>
              </a:rPr>
              <a:t>One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remarkable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fact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to</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highlight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that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there</a:t>
            </a:r>
            <a:r>
              <a:rPr lang="es-ES" sz="1800" b="0" dirty="0">
                <a:solidFill>
                  <a:srgbClr val="FF0000"/>
                </a:solidFill>
                <a:effectLst/>
                <a:latin typeface="Segoe UI" panose="020B0502040204020203" pitchFamily="34" charset="0"/>
              </a:rPr>
              <a:t> are </a:t>
            </a:r>
            <a:r>
              <a:rPr lang="es-ES" sz="1800" b="0" dirty="0" err="1">
                <a:solidFill>
                  <a:srgbClr val="FF0000"/>
                </a:solidFill>
                <a:effectLst/>
                <a:latin typeface="Segoe UI" panose="020B0502040204020203" pitchFamily="34" charset="0"/>
              </a:rPr>
              <a:t>still</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many</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evaluations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that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don’t</a:t>
            </a:r>
            <a:r>
              <a:rPr lang="es-ES" sz="1800" b="0" dirty="0">
                <a:solidFill>
                  <a:srgbClr val="FF0000"/>
                </a:solidFill>
                <a:effectLst/>
                <a:latin typeface="Segoe UI" panose="020B0502040204020203" pitchFamily="34" charset="0"/>
              </a:rPr>
              <a:t> use a PP… </a:t>
            </a:r>
            <a:r>
              <a:rPr lang="es-ES" sz="1800" b="0" dirty="0" err="1">
                <a:solidFill>
                  <a:srgbClr val="FF0000"/>
                </a:solidFill>
                <a:effectLst/>
                <a:latin typeface="Segoe UI" panose="020B0502040204020203" pitchFamily="34" charset="0"/>
              </a:rPr>
              <a:t>one</a:t>
            </a:r>
            <a:r>
              <a:rPr lang="es-ES" sz="1800" b="0" dirty="0">
                <a:solidFill>
                  <a:srgbClr val="FF0000"/>
                </a:solidFill>
                <a:effectLst/>
                <a:latin typeface="Segoe UI" panose="020B0502040204020203" pitchFamily="34" charset="0"/>
              </a:rPr>
              <a:t> posible </a:t>
            </a:r>
            <a:r>
              <a:rPr lang="es-ES" sz="1800" b="0" dirty="0" err="1">
                <a:solidFill>
                  <a:srgbClr val="FF0000"/>
                </a:solidFill>
                <a:effectLst/>
                <a:latin typeface="Segoe UI" panose="020B0502040204020203" pitchFamily="34" charset="0"/>
              </a:rPr>
              <a:t>reasons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for</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it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could</a:t>
            </a:r>
            <a:r>
              <a:rPr lang="es-ES" sz="1800" b="0" dirty="0">
                <a:solidFill>
                  <a:srgbClr val="FF0000"/>
                </a:solidFill>
                <a:effectLst/>
                <a:latin typeface="Segoe UI" panose="020B0502040204020203" pitchFamily="34" charset="0"/>
              </a:rPr>
              <a:t> be </a:t>
            </a:r>
            <a:r>
              <a:rPr lang="es-ES" sz="1800" b="0" dirty="0" err="1">
                <a:solidFill>
                  <a:srgbClr val="FF0000"/>
                </a:solidFill>
                <a:effectLst/>
                <a:latin typeface="Segoe UI" panose="020B0502040204020203" pitchFamily="34" charset="0"/>
              </a:rPr>
              <a:t>that</a:t>
            </a:r>
            <a:r>
              <a:rPr lang="es-ES" sz="1800" b="0" dirty="0">
                <a:solidFill>
                  <a:srgbClr val="FF0000"/>
                </a:solidFill>
                <a:effectLst/>
                <a:latin typeface="Segoe UI" panose="020B0502040204020203" pitchFamily="34" charset="0"/>
              </a:rPr>
              <a:t> </a:t>
            </a:r>
            <a:r>
              <a:rPr lang="es-ES" sz="1800" b="1" dirty="0" err="1">
                <a:solidFill>
                  <a:srgbClr val="FF0000"/>
                </a:solidFill>
                <a:effectLst/>
                <a:latin typeface="Segoe UI" panose="020B0502040204020203" pitchFamily="34" charset="0"/>
              </a:rPr>
              <a:t>exact</a:t>
            </a:r>
            <a:r>
              <a:rPr lang="es-ES" sz="1800" b="1" dirty="0">
                <a:solidFill>
                  <a:srgbClr val="FF0000"/>
                </a:solidFill>
                <a:effectLst/>
                <a:latin typeface="Segoe UI" panose="020B0502040204020203" pitchFamily="34" charset="0"/>
              </a:rPr>
              <a:t> </a:t>
            </a:r>
            <a:r>
              <a:rPr lang="es-ES" sz="1800" b="1" dirty="0" err="1">
                <a:solidFill>
                  <a:srgbClr val="FF0000"/>
                </a:solidFill>
                <a:effectLst/>
                <a:latin typeface="Segoe UI" panose="020B0502040204020203" pitchFamily="34" charset="0"/>
              </a:rPr>
              <a:t>conformance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is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not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always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feasible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to</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apply</a:t>
            </a:r>
            <a:r>
              <a:rPr lang="es-ES" sz="1800" b="0" dirty="0">
                <a:solidFill>
                  <a:srgbClr val="FF0000"/>
                </a:solidFill>
                <a:effectLst/>
                <a:latin typeface="Segoe UI" panose="020B0502040204020203" pitchFamily="34" charset="0"/>
              </a:rPr>
              <a:t>, as </a:t>
            </a:r>
            <a:r>
              <a:rPr lang="es-ES" sz="1800" b="0" dirty="0" err="1">
                <a:solidFill>
                  <a:srgbClr val="FF0000"/>
                </a:solidFill>
                <a:effectLst/>
                <a:latin typeface="Segoe UI" panose="020B0502040204020203" pitchFamily="34" charset="0"/>
              </a:rPr>
              <a:t>some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products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don’t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implement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100% </a:t>
            </a:r>
            <a:r>
              <a:rPr lang="es-ES" sz="1800" b="0" dirty="0" err="1">
                <a:solidFill>
                  <a:srgbClr val="FF0000"/>
                </a:solidFill>
                <a:effectLst/>
                <a:latin typeface="Segoe UI" panose="020B0502040204020203" pitchFamily="34" charset="0"/>
              </a:rPr>
              <a:t>of</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required</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elements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of</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compliance</a:t>
            </a:r>
            <a:r>
              <a:rPr lang="es-ES" sz="1800" b="0" dirty="0">
                <a:solidFill>
                  <a:srgbClr val="FF0000"/>
                </a:solidFill>
                <a:effectLst/>
                <a:latin typeface="Segoe UI" panose="020B0502040204020203" pitchFamily="34" charset="0"/>
              </a:rPr>
              <a:t>, and </a:t>
            </a:r>
            <a:r>
              <a:rPr lang="es-ES" sz="1800" b="0" dirty="0" err="1">
                <a:solidFill>
                  <a:srgbClr val="FF0000"/>
                </a:solidFill>
                <a:effectLst/>
                <a:latin typeface="Segoe UI" panose="020B0502040204020203" pitchFamily="34" charset="0"/>
              </a:rPr>
              <a:t>this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conformance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doesn’t</a:t>
            </a:r>
            <a:r>
              <a:rPr lang="es-ES" sz="1800" b="0" dirty="0">
                <a:solidFill>
                  <a:srgbClr val="FF0000"/>
                </a:solidFill>
                <a:effectLst/>
                <a:latin typeface="Segoe UI" panose="020B0502040204020203" pitchFamily="34" charset="0"/>
              </a:rPr>
              <a:t> has as </a:t>
            </a:r>
            <a:r>
              <a:rPr lang="es-ES" sz="1800" b="0" dirty="0" err="1">
                <a:solidFill>
                  <a:srgbClr val="FF0000"/>
                </a:solidFill>
                <a:effectLst/>
                <a:latin typeface="Segoe UI" panose="020B0502040204020203" pitchFamily="34" charset="0"/>
              </a:rPr>
              <a:t>much</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flexibility</a:t>
            </a:r>
            <a:r>
              <a:rPr lang="es-ES" sz="1800" b="0" dirty="0">
                <a:solidFill>
                  <a:srgbClr val="FF0000"/>
                </a:solidFill>
                <a:effectLst/>
                <a:latin typeface="Segoe UI" panose="020B0502040204020203" pitchFamily="34" charset="0"/>
              </a:rPr>
              <a:t> as </a:t>
            </a:r>
            <a:r>
              <a:rPr lang="es-ES" sz="1800" b="0" dirty="0" err="1">
                <a:solidFill>
                  <a:srgbClr val="FF0000"/>
                </a:solidFill>
                <a:effectLst/>
                <a:latin typeface="Segoe UI" panose="020B0502040204020203" pitchFamily="34" charset="0"/>
              </a:rPr>
              <a:t>strict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one</a:t>
            </a:r>
            <a:r>
              <a:rPr lang="es-ES" sz="1800" b="0" dirty="0">
                <a:solidFill>
                  <a:srgbClr val="FF0000"/>
                </a:solidFill>
                <a:effectLst/>
                <a:latin typeface="Segoe UI" panose="020B0502040204020203" pitchFamily="34" charset="0"/>
              </a:rPr>
              <a:t> has. </a:t>
            </a:r>
          </a:p>
          <a:p>
            <a:endParaRPr lang="es-ES" sz="1800" b="0" dirty="0">
              <a:solidFill>
                <a:srgbClr val="FF0000"/>
              </a:solidFill>
              <a:effectLst/>
              <a:latin typeface="Segoe UI" panose="020B0502040204020203" pitchFamily="34" charset="0"/>
            </a:endParaRPr>
          </a:p>
          <a:p>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most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used</a:t>
            </a:r>
            <a:r>
              <a:rPr lang="es-ES" sz="1800" b="0" dirty="0">
                <a:solidFill>
                  <a:srgbClr val="FF0000"/>
                </a:solidFill>
                <a:effectLst/>
                <a:latin typeface="Segoe UI" panose="020B0502040204020203" pitchFamily="34" charset="0"/>
              </a:rPr>
              <a:t> PP </a:t>
            </a:r>
            <a:r>
              <a:rPr lang="es-ES" sz="1800" b="0" dirty="0" err="1">
                <a:solidFill>
                  <a:srgbClr val="FF0000"/>
                </a:solidFill>
                <a:effectLst/>
                <a:latin typeface="Segoe UI" panose="020B0502040204020203" pitchFamily="34" charset="0"/>
              </a:rPr>
              <a:t>during</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this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year</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was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one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for</a:t>
            </a:r>
            <a:r>
              <a:rPr lang="es-ES" sz="1800" b="0" dirty="0">
                <a:solidFill>
                  <a:srgbClr val="FF0000"/>
                </a:solidFill>
                <a:effectLst/>
                <a:latin typeface="Segoe UI" panose="020B0502040204020203" pitchFamily="34" charset="0"/>
              </a:rPr>
              <a:t> </a:t>
            </a:r>
            <a:r>
              <a:rPr lang="es-ES" sz="1800" b="1" dirty="0" err="1">
                <a:solidFill>
                  <a:srgbClr val="FF0000"/>
                </a:solidFill>
                <a:effectLst/>
                <a:latin typeface="Segoe UI" panose="020B0502040204020203" pitchFamily="34" charset="0"/>
              </a:rPr>
              <a:t>Hardcopy</a:t>
            </a:r>
            <a:r>
              <a:rPr lang="es-ES" sz="1800" b="1" dirty="0">
                <a:solidFill>
                  <a:srgbClr val="FF0000"/>
                </a:solidFill>
                <a:effectLst/>
                <a:latin typeface="Segoe UI" panose="020B0502040204020203" pitchFamily="34" charset="0"/>
              </a:rPr>
              <a:t> </a:t>
            </a:r>
            <a:r>
              <a:rPr lang="es-ES" sz="1800" b="1" dirty="0" err="1">
                <a:solidFill>
                  <a:srgbClr val="FF0000"/>
                </a:solidFill>
                <a:effectLst/>
                <a:latin typeface="Segoe UI" panose="020B0502040204020203" pitchFamily="34" charset="0"/>
              </a:rPr>
              <a:t>Devices</a:t>
            </a:r>
            <a:r>
              <a:rPr lang="es-ES" sz="1800" b="1" dirty="0">
                <a:solidFill>
                  <a:srgbClr val="FF0000"/>
                </a:solidFill>
                <a:effectLst/>
                <a:latin typeface="Segoe UI" panose="020B0502040204020203" pitchFamily="34" charset="0"/>
              </a:rPr>
              <a:t>, </a:t>
            </a:r>
            <a:r>
              <a:rPr lang="es-ES" sz="1800" b="1" dirty="0" err="1">
                <a:solidFill>
                  <a:srgbClr val="FF0000"/>
                </a:solidFill>
                <a:effectLst/>
                <a:latin typeface="Segoe UI" panose="020B0502040204020203" pitchFamily="34" charset="0"/>
              </a:rPr>
              <a:t>with</a:t>
            </a:r>
            <a:r>
              <a:rPr lang="es-ES" sz="1800" b="1" dirty="0">
                <a:solidFill>
                  <a:srgbClr val="FF0000"/>
                </a:solidFill>
                <a:effectLst/>
                <a:latin typeface="Segoe UI" panose="020B0502040204020203" pitchFamily="34" charset="0"/>
              </a:rPr>
              <a:t> 15% </a:t>
            </a:r>
            <a:r>
              <a:rPr lang="es-ES" sz="1800" b="1" dirty="0" err="1">
                <a:solidFill>
                  <a:srgbClr val="FF0000"/>
                </a:solidFill>
                <a:effectLst/>
                <a:latin typeface="Segoe UI" panose="020B0502040204020203" pitchFamily="34" charset="0"/>
              </a:rPr>
              <a:t>of</a:t>
            </a:r>
            <a:r>
              <a:rPr lang="es-ES" sz="1800" b="1" dirty="0">
                <a:solidFill>
                  <a:srgbClr val="FF0000"/>
                </a:solidFill>
                <a:effectLst/>
                <a:latin typeface="Segoe UI" panose="020B0502040204020203" pitchFamily="34" charset="0"/>
              </a:rPr>
              <a:t> </a:t>
            </a:r>
            <a:r>
              <a:rPr lang="es-ES" sz="1800" b="1" dirty="0" err="1">
                <a:solidFill>
                  <a:srgbClr val="FF0000"/>
                </a:solidFill>
                <a:effectLst/>
                <a:latin typeface="Segoe UI" panose="020B0502040204020203" pitchFamily="34" charset="0"/>
              </a:rPr>
              <a:t>the</a:t>
            </a:r>
            <a:r>
              <a:rPr lang="es-ES" sz="1800" b="1" dirty="0">
                <a:solidFill>
                  <a:srgbClr val="FF0000"/>
                </a:solidFill>
                <a:effectLst/>
                <a:latin typeface="Segoe UI" panose="020B0502040204020203" pitchFamily="34" charset="0"/>
              </a:rPr>
              <a:t> </a:t>
            </a:r>
            <a:r>
              <a:rPr lang="es-ES" sz="1800" b="1" dirty="0" err="1">
                <a:solidFill>
                  <a:srgbClr val="FF0000"/>
                </a:solidFill>
                <a:effectLst/>
                <a:latin typeface="Segoe UI" panose="020B0502040204020203" pitchFamily="34" charset="0"/>
              </a:rPr>
              <a:t>certifications</a:t>
            </a:r>
            <a:r>
              <a:rPr lang="es-ES" sz="1800" b="1"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This</a:t>
            </a:r>
            <a:r>
              <a:rPr lang="es-ES" sz="1800" b="0" dirty="0">
                <a:solidFill>
                  <a:srgbClr val="FF0000"/>
                </a:solidFill>
                <a:effectLst/>
                <a:latin typeface="Segoe UI" panose="020B0502040204020203" pitchFamily="34" charset="0"/>
              </a:rPr>
              <a:t> PP </a:t>
            </a:r>
            <a:r>
              <a:rPr lang="es-ES" sz="1800" b="0" dirty="0" err="1">
                <a:solidFill>
                  <a:srgbClr val="FF0000"/>
                </a:solidFill>
                <a:effectLst/>
                <a:latin typeface="Segoe UI" panose="020B0502040204020203" pitchFamily="34" charset="0"/>
              </a:rPr>
              <a:t>was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used</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for</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multi-function</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devices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mainly</a:t>
            </a:r>
            <a:r>
              <a:rPr lang="es-ES" sz="1800" b="0" dirty="0">
                <a:solidFill>
                  <a:srgbClr val="FF0000"/>
                </a:solidFill>
                <a:effectLst/>
                <a:latin typeface="Segoe UI" panose="020B0502040204020203" pitchFamily="34" charset="0"/>
              </a:rPr>
              <a:t> in </a:t>
            </a:r>
            <a:r>
              <a:rPr lang="es-ES" sz="1800" b="0" dirty="0" err="1">
                <a:solidFill>
                  <a:srgbClr val="FF0000"/>
                </a:solidFill>
                <a:effectLst/>
                <a:latin typeface="Segoe UI" panose="020B0502040204020203" pitchFamily="34" charset="0"/>
              </a:rPr>
              <a:t>Japan</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but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it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also</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was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very</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frequent</a:t>
            </a:r>
            <a:r>
              <a:rPr lang="es-ES" sz="1800" b="0" dirty="0">
                <a:solidFill>
                  <a:srgbClr val="FF0000"/>
                </a:solidFill>
                <a:effectLst/>
                <a:latin typeface="Segoe UI" panose="020B0502040204020203" pitchFamily="34" charset="0"/>
              </a:rPr>
              <a:t> in </a:t>
            </a:r>
            <a:r>
              <a:rPr lang="es-ES" sz="1800" b="0" dirty="0" err="1">
                <a:solidFill>
                  <a:srgbClr val="FF0000"/>
                </a:solidFill>
                <a:effectLst/>
                <a:latin typeface="Segoe UI" panose="020B0502040204020203" pitchFamily="34" charset="0"/>
              </a:rPr>
              <a:t>Canada</a:t>
            </a:r>
            <a:r>
              <a:rPr lang="es-ES" sz="1800" b="0" dirty="0">
                <a:solidFill>
                  <a:srgbClr val="FF0000"/>
                </a:solidFill>
                <a:effectLst/>
                <a:latin typeface="Segoe UI" panose="020B0502040204020203" pitchFamily="34" charset="0"/>
              </a:rPr>
              <a:t>.</a:t>
            </a:r>
          </a:p>
          <a:p>
            <a:endParaRPr lang="es-ES" sz="1800" b="0" dirty="0">
              <a:solidFill>
                <a:srgbClr val="FF0000"/>
              </a:solidFill>
              <a:effectLst/>
              <a:latin typeface="Segoe UI" panose="020B0502040204020203" pitchFamily="34" charset="0"/>
            </a:endParaRPr>
          </a:p>
          <a:p>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chart </a:t>
            </a:r>
            <a:r>
              <a:rPr lang="es-ES" sz="1800" b="0" dirty="0" err="1">
                <a:solidFill>
                  <a:srgbClr val="FF0000"/>
                </a:solidFill>
                <a:effectLst/>
                <a:latin typeface="Segoe UI" panose="020B0502040204020203" pitchFamily="34" charset="0"/>
              </a:rPr>
              <a:t>also</a:t>
            </a:r>
            <a:r>
              <a:rPr lang="es-ES" sz="1800" b="0" dirty="0">
                <a:solidFill>
                  <a:srgbClr val="FF0000"/>
                </a:solidFill>
                <a:effectLst/>
                <a:latin typeface="Segoe UI" panose="020B0502040204020203" pitchFamily="34" charset="0"/>
              </a:rPr>
              <a:t> shows </a:t>
            </a:r>
            <a:r>
              <a:rPr lang="es-ES" sz="1800" b="0" dirty="0" err="1">
                <a:solidFill>
                  <a:srgbClr val="FF0000"/>
                </a:solidFill>
                <a:effectLst/>
                <a:latin typeface="Segoe UI" panose="020B0502040204020203" pitchFamily="34" charset="0"/>
              </a:rPr>
              <a:t>Smartcards</a:t>
            </a:r>
            <a:r>
              <a:rPr lang="es-ES" sz="1800" b="0" dirty="0">
                <a:solidFill>
                  <a:srgbClr val="FF0000"/>
                </a:solidFill>
                <a:effectLst/>
                <a:latin typeface="Segoe UI" panose="020B0502040204020203" pitchFamily="34" charset="0"/>
              </a:rPr>
              <a:t> and similar </a:t>
            </a:r>
            <a:r>
              <a:rPr lang="es-ES" sz="1800" b="0" dirty="0" err="1">
                <a:solidFill>
                  <a:srgbClr val="FF0000"/>
                </a:solidFill>
                <a:effectLst/>
                <a:latin typeface="Segoe UI" panose="020B0502040204020203" pitchFamily="34" charset="0"/>
              </a:rPr>
              <a:t>devices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were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most</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certified</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category</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this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year</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with</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PP0084 in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second</a:t>
            </a:r>
            <a:r>
              <a:rPr lang="es-ES" sz="1800" b="0" dirty="0">
                <a:solidFill>
                  <a:srgbClr val="FF0000"/>
                </a:solidFill>
                <a:effectLst/>
                <a:latin typeface="Segoe UI" panose="020B0502040204020203" pitchFamily="34" charset="0"/>
              </a:rPr>
              <a:t> place, and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Machine </a:t>
            </a:r>
            <a:r>
              <a:rPr lang="es-ES" sz="1800" b="0" dirty="0" err="1">
                <a:solidFill>
                  <a:srgbClr val="FF0000"/>
                </a:solidFill>
                <a:effectLst/>
                <a:latin typeface="Segoe UI" panose="020B0502040204020203" pitchFamily="34" charset="0"/>
              </a:rPr>
              <a:t>Readable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Travel</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Document</a:t>
            </a:r>
            <a:r>
              <a:rPr lang="es-ES" sz="1800" b="0" dirty="0">
                <a:solidFill>
                  <a:srgbClr val="FF0000"/>
                </a:solidFill>
                <a:effectLst/>
                <a:latin typeface="Segoe UI" panose="020B0502040204020203" pitchFamily="34" charset="0"/>
              </a:rPr>
              <a:t> PP in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fourth</a:t>
            </a:r>
            <a:r>
              <a:rPr lang="es-ES" sz="1800" b="0" dirty="0">
                <a:solidFill>
                  <a:srgbClr val="FF0000"/>
                </a:solidFill>
                <a:effectLst/>
                <a:latin typeface="Segoe UI" panose="020B0502040204020203" pitchFamily="34" charset="0"/>
              </a:rPr>
              <a:t> place. </a:t>
            </a:r>
            <a:r>
              <a:rPr lang="es-ES" sz="1800" b="0" dirty="0" err="1">
                <a:solidFill>
                  <a:srgbClr val="FF0000"/>
                </a:solidFill>
                <a:effectLst/>
                <a:latin typeface="Segoe UI" panose="020B0502040204020203" pitchFamily="34" charset="0"/>
              </a:rPr>
              <a:t>Sometimes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this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is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due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to</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multiple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configurations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of</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same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device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being</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certified</a:t>
            </a:r>
            <a:r>
              <a:rPr lang="es-ES" sz="1800" b="0" dirty="0">
                <a:solidFill>
                  <a:srgbClr val="FF0000"/>
                </a:solidFill>
                <a:effectLst/>
                <a:latin typeface="Segoe UI" panose="020B0502040204020203" pitchFamily="34" charset="0"/>
              </a:rPr>
              <a:t> in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same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process</a:t>
            </a:r>
            <a:r>
              <a:rPr lang="es-ES" sz="1800" b="0" dirty="0">
                <a:solidFill>
                  <a:srgbClr val="FF0000"/>
                </a:solidFill>
                <a:effectLst/>
                <a:latin typeface="Segoe UI" panose="020B0502040204020203" pitchFamily="34" charset="0"/>
              </a:rPr>
              <a:t> – </a:t>
            </a:r>
            <a:r>
              <a:rPr lang="es-ES" sz="1800" b="0" dirty="0" err="1">
                <a:solidFill>
                  <a:srgbClr val="FF0000"/>
                </a:solidFill>
                <a:effectLst/>
                <a:latin typeface="Segoe UI" panose="020B0502040204020203" pitchFamily="34" charset="0"/>
              </a:rPr>
              <a:t>for</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example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with</a:t>
            </a:r>
            <a:r>
              <a:rPr lang="es-ES" sz="1800" b="0" dirty="0">
                <a:solidFill>
                  <a:srgbClr val="FF0000"/>
                </a:solidFill>
                <a:effectLst/>
                <a:latin typeface="Segoe UI" panose="020B0502040204020203" pitchFamily="34" charset="0"/>
              </a:rPr>
              <a:t> BAC, EAC </a:t>
            </a:r>
            <a:r>
              <a:rPr lang="es-ES" sz="1800" b="0" dirty="0" err="1">
                <a:solidFill>
                  <a:srgbClr val="FF0000"/>
                </a:solidFill>
                <a:effectLst/>
                <a:latin typeface="Segoe UI" panose="020B0502040204020203" pitchFamily="34" charset="0"/>
              </a:rPr>
              <a:t>or</a:t>
            </a:r>
            <a:r>
              <a:rPr lang="es-ES" sz="1800" b="0" dirty="0">
                <a:solidFill>
                  <a:srgbClr val="FF0000"/>
                </a:solidFill>
                <a:effectLst/>
                <a:latin typeface="Segoe UI" panose="020B0502040204020203" pitchFamily="34" charset="0"/>
              </a:rPr>
              <a:t> PACE.</a:t>
            </a:r>
          </a:p>
          <a:p>
            <a:endParaRPr lang="es-ES" sz="1800" b="0" noProof="0" dirty="0">
              <a:solidFill>
                <a:srgbClr val="FF0000"/>
              </a:solidFill>
              <a:effectLst/>
              <a:latin typeface="Segoe UI" panose="020B0502040204020203" pitchFamily="34" charset="0"/>
            </a:endParaRPr>
          </a:p>
          <a:p>
            <a:r>
              <a:rPr lang="es-ES" sz="1800" b="0" dirty="0">
                <a:solidFill>
                  <a:srgbClr val="FF0000"/>
                </a:solidFill>
                <a:effectLst/>
                <a:latin typeface="Segoe UI" panose="020B0502040204020203" pitchFamily="34" charset="0"/>
              </a:rPr>
              <a:t>In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third</a:t>
            </a:r>
            <a:r>
              <a:rPr lang="es-ES" sz="1800" b="0" dirty="0">
                <a:solidFill>
                  <a:srgbClr val="FF0000"/>
                </a:solidFill>
                <a:effectLst/>
                <a:latin typeface="Segoe UI" panose="020B0502040204020203" pitchFamily="34" charset="0"/>
              </a:rPr>
              <a:t> place </a:t>
            </a:r>
            <a:r>
              <a:rPr lang="es-ES" sz="1800" b="0" dirty="0" err="1">
                <a:solidFill>
                  <a:srgbClr val="FF0000"/>
                </a:solidFill>
                <a:effectLst/>
                <a:latin typeface="Segoe UI" panose="020B0502040204020203" pitchFamily="34" charset="0"/>
              </a:rPr>
              <a:t>we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have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CPP </a:t>
            </a:r>
            <a:r>
              <a:rPr lang="es-ES" sz="1800" b="0" dirty="0" err="1">
                <a:solidFill>
                  <a:srgbClr val="FF0000"/>
                </a:solidFill>
                <a:effectLst/>
                <a:latin typeface="Segoe UI" panose="020B0502040204020203" pitchFamily="34" charset="0"/>
              </a:rPr>
              <a:t>for</a:t>
            </a:r>
            <a:r>
              <a:rPr lang="es-ES" sz="1800" b="0" dirty="0">
                <a:solidFill>
                  <a:srgbClr val="FF0000"/>
                </a:solidFill>
                <a:effectLst/>
                <a:latin typeface="Segoe UI" panose="020B0502040204020203" pitchFamily="34" charset="0"/>
              </a:rPr>
              <a:t> Network </a:t>
            </a:r>
            <a:r>
              <a:rPr lang="es-ES" sz="1800" b="0" dirty="0" err="1">
                <a:solidFill>
                  <a:srgbClr val="FF0000"/>
                </a:solidFill>
                <a:effectLst/>
                <a:latin typeface="Segoe UI" panose="020B0502040204020203" pitchFamily="34" charset="0"/>
              </a:rPr>
              <a:t>devices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very</a:t>
            </a:r>
            <a:r>
              <a:rPr lang="es-ES" sz="1800" b="0" dirty="0">
                <a:solidFill>
                  <a:srgbClr val="FF0000"/>
                </a:solidFill>
                <a:effectLst/>
                <a:latin typeface="Segoe UI" panose="020B0502040204020203" pitchFamily="34" charset="0"/>
              </a:rPr>
              <a:t> representative and </a:t>
            </a:r>
            <a:r>
              <a:rPr lang="es-ES" sz="1800" b="0" dirty="0" err="1">
                <a:solidFill>
                  <a:srgbClr val="FF0000"/>
                </a:solidFill>
                <a:effectLst/>
                <a:latin typeface="Segoe UI" panose="020B0502040204020203" pitchFamily="34" charset="0"/>
              </a:rPr>
              <a:t>one</a:t>
            </a:r>
            <a:r>
              <a:rPr lang="es-ES" sz="1800" b="0" dirty="0">
                <a:solidFill>
                  <a:srgbClr val="FF0000"/>
                </a:solidFill>
                <a:effectLst/>
                <a:latin typeface="Segoe UI" panose="020B0502040204020203" pitchFamily="34" charset="0"/>
              </a:rPr>
              <a:t> more </a:t>
            </a:r>
            <a:r>
              <a:rPr lang="es-ES" sz="1800" b="0" dirty="0" err="1">
                <a:solidFill>
                  <a:srgbClr val="FF0000"/>
                </a:solidFill>
                <a:effectLst/>
                <a:latin typeface="Segoe UI" panose="020B0502040204020203" pitchFamily="34" charset="0"/>
              </a:rPr>
              <a:t>year</a:t>
            </a:r>
            <a:r>
              <a:rPr lang="es-ES" sz="1800" b="0" dirty="0">
                <a:solidFill>
                  <a:srgbClr val="FF0000"/>
                </a:solidFill>
                <a:effectLst/>
                <a:latin typeface="Segoe UI" panose="020B0502040204020203" pitchFamily="34" charset="0"/>
              </a:rPr>
              <a:t> in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top.</a:t>
            </a:r>
          </a:p>
          <a:p>
            <a:r>
              <a:rPr lang="es-ES" sz="1800" b="0" dirty="0">
                <a:solidFill>
                  <a:srgbClr val="FF0000"/>
                </a:solidFill>
                <a:effectLst/>
                <a:latin typeface="Segoe UI" panose="020B0502040204020203" pitchFamily="34" charset="0"/>
              </a:rPr>
              <a:t>And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fifth</a:t>
            </a:r>
            <a:r>
              <a:rPr lang="es-ES" sz="1800" b="0" dirty="0">
                <a:solidFill>
                  <a:srgbClr val="FF0000"/>
                </a:solidFill>
                <a:effectLst/>
                <a:latin typeface="Segoe UI" panose="020B0502040204020203" pitchFamily="34" charset="0"/>
              </a:rPr>
              <a:t> place </a:t>
            </a:r>
            <a:r>
              <a:rPr lang="es-ES" sz="1800" b="0" dirty="0" err="1">
                <a:solidFill>
                  <a:srgbClr val="FF0000"/>
                </a:solidFill>
                <a:effectLst/>
                <a:latin typeface="Segoe UI" panose="020B0502040204020203" pitchFamily="34" charset="0"/>
              </a:rPr>
              <a:t>was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for</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the</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Application</a:t>
            </a:r>
            <a:r>
              <a:rPr lang="es-ES" sz="1800" b="0" dirty="0">
                <a:solidFill>
                  <a:srgbClr val="FF0000"/>
                </a:solidFill>
                <a:effectLst/>
                <a:latin typeface="Segoe UI" panose="020B0502040204020203" pitchFamily="34" charset="0"/>
              </a:rPr>
              <a:t> software PP, </a:t>
            </a:r>
            <a:r>
              <a:rPr lang="es-ES" sz="1800" b="0" dirty="0" err="1">
                <a:solidFill>
                  <a:srgbClr val="FF0000"/>
                </a:solidFill>
                <a:effectLst/>
                <a:latin typeface="Segoe UI" panose="020B0502040204020203" pitchFamily="34" charset="0"/>
              </a:rPr>
              <a:t>which</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was</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also</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widely</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used</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with</a:t>
            </a:r>
            <a:r>
              <a:rPr lang="es-ES" sz="1800" b="0" dirty="0">
                <a:solidFill>
                  <a:srgbClr val="FF0000"/>
                </a:solidFill>
                <a:effectLst/>
                <a:latin typeface="Segoe UI" panose="020B0502040204020203" pitchFamily="34" charset="0"/>
              </a:rPr>
              <a:t> </a:t>
            </a:r>
            <a:r>
              <a:rPr lang="es-ES" sz="1800" b="0" dirty="0" err="1">
                <a:solidFill>
                  <a:srgbClr val="FF0000"/>
                </a:solidFill>
                <a:effectLst/>
                <a:latin typeface="Segoe UI" panose="020B0502040204020203" pitchFamily="34" charset="0"/>
              </a:rPr>
              <a:t>almost</a:t>
            </a:r>
            <a:r>
              <a:rPr lang="es-ES" sz="1800" b="0" dirty="0">
                <a:solidFill>
                  <a:srgbClr val="FF0000"/>
                </a:solidFill>
                <a:effectLst/>
                <a:latin typeface="Segoe UI" panose="020B0502040204020203" pitchFamily="34" charset="0"/>
              </a:rPr>
              <a:t> 8%.</a:t>
            </a:r>
          </a:p>
          <a:p>
            <a:endParaRPr lang="es-ES" sz="1800" b="0" noProof="0" dirty="0">
              <a:solidFill>
                <a:srgbClr val="FF0000"/>
              </a:solidFill>
              <a:effectLst/>
              <a:latin typeface="Segoe UI" panose="020B0502040204020203" pitchFamily="34" charset="0"/>
            </a:endParaRPr>
          </a:p>
          <a:p>
            <a:endParaRPr lang="es-ES" sz="1800" b="0" dirty="0">
              <a:solidFill>
                <a:srgbClr val="FF0000"/>
              </a:solidFill>
              <a:effectLst/>
              <a:latin typeface="Segoe UI" panose="020B0502040204020203" pitchFamily="34" charset="0"/>
            </a:endParaRPr>
          </a:p>
          <a:p>
            <a:endParaRPr lang="es-ES" sz="1800" b="0" dirty="0">
              <a:solidFill>
                <a:srgbClr val="FF0000"/>
              </a:solidFill>
              <a:effectLst/>
              <a:latin typeface="Segoe UI" panose="020B0502040204020203" pitchFamily="34" charset="0"/>
            </a:endParaRPr>
          </a:p>
        </p:txBody>
      </p:sp>
      <p:sp>
        <p:nvSpPr>
          <p:cNvPr id="4" name="Marcador de número de diapositiva 3"/>
          <p:cNvSpPr>
            <a:spLocks noGrp="1"/>
          </p:cNvSpPr>
          <p:nvPr>
            <p:ph type="sldNum" sz="quarter" idx="5"/>
          </p:nvPr>
        </p:nvSpPr>
        <p:spPr/>
        <p:txBody>
          <a:bodyPr/>
          <a:lstStyle/>
          <a:p>
            <a:fld id="{DCFD4E4B-482C-4720-AF27-982509F18CF4}" type="slidenum">
              <a:rPr lang="es-ES" smtClean="0"/>
              <a:t>47</a:t>
            </a:fld>
            <a:endParaRPr lang="es-ES" dirty="0"/>
          </a:p>
        </p:txBody>
      </p:sp>
    </p:spTree>
    <p:extLst>
      <p:ext uri="{BB962C8B-B14F-4D97-AF65-F5344CB8AC3E}">
        <p14:creationId xmlns:p14="http://schemas.microsoft.com/office/powerpoint/2010/main" val="53855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We also collected information about the use of collaborative protection profiles. </a:t>
            </a:r>
          </a:p>
          <a:p>
            <a:endParaRPr lang="en-US" noProof="0" dirty="0"/>
          </a:p>
          <a:p>
            <a:r>
              <a:rPr lang="en-US" noProof="0" dirty="0"/>
              <a:t>In 2023, only 17</a:t>
            </a:r>
            <a:r>
              <a:rPr lang="en-US" b="1" noProof="0" dirty="0"/>
              <a:t>%</a:t>
            </a:r>
            <a:r>
              <a:rPr lang="en-US" noProof="0" dirty="0"/>
              <a:t> of the Protection Profiles used were collaborative PPs . As we saw before, the most used PPs (Hardcopy devices, Security </a:t>
            </a:r>
            <a:r>
              <a:rPr lang="en-US" noProof="0" dirty="0" err="1"/>
              <a:t>Ics</a:t>
            </a:r>
            <a:r>
              <a:rPr lang="en-US" noProof="0" dirty="0"/>
              <a:t> and Machine Readable Travel Document) weren’t collaborative.</a:t>
            </a:r>
          </a:p>
          <a:p>
            <a:endParaRPr lang="en-US" noProof="0" dirty="0"/>
          </a:p>
          <a:p>
            <a:r>
              <a:rPr lang="en-US" noProof="0" dirty="0"/>
              <a:t>The second pie chart shows the most used </a:t>
            </a:r>
            <a:r>
              <a:rPr lang="en-US" noProof="0" dirty="0" err="1"/>
              <a:t>cPPs</a:t>
            </a:r>
            <a:r>
              <a:rPr lang="en-US" noProof="0" dirty="0"/>
              <a:t> this year. </a:t>
            </a:r>
          </a:p>
          <a:p>
            <a:r>
              <a:rPr lang="en-US" noProof="0" dirty="0"/>
              <a:t>The winner is of course </a:t>
            </a:r>
            <a:r>
              <a:rPr lang="en-US" b="1" noProof="0" dirty="0"/>
              <a:t>the cPP for Network devices</a:t>
            </a:r>
            <a:r>
              <a:rPr lang="en-US" noProof="0" dirty="0"/>
              <a:t>, with a huge difference over the second, one more year in the top of the </a:t>
            </a:r>
            <a:r>
              <a:rPr lang="en-US" noProof="0" dirty="0" err="1"/>
              <a:t>cPPs</a:t>
            </a:r>
            <a:r>
              <a:rPr lang="en-US" noProof="0" dirty="0"/>
              <a:t>. </a:t>
            </a:r>
          </a:p>
          <a:p>
            <a:r>
              <a:rPr lang="en-US" noProof="0" dirty="0"/>
              <a:t>The second one is the </a:t>
            </a:r>
            <a:r>
              <a:rPr lang="en-US" b="1" noProof="0" dirty="0"/>
              <a:t>Stateful Traffic Filter Firewalls cPP </a:t>
            </a:r>
            <a:r>
              <a:rPr lang="en-US" b="0" noProof="0" dirty="0"/>
              <a:t>with </a:t>
            </a:r>
            <a:r>
              <a:rPr lang="en-US" b="1" noProof="0" dirty="0"/>
              <a:t> seventeen</a:t>
            </a:r>
            <a:r>
              <a:rPr lang="en-US" b="0" noProof="0" dirty="0"/>
              <a:t> percent, and the third place is for the </a:t>
            </a:r>
            <a:r>
              <a:rPr lang="en-US" b="1" noProof="0" dirty="0"/>
              <a:t>Full Drive Encryption CPP</a:t>
            </a:r>
            <a:r>
              <a:rPr lang="en-US" b="0" noProof="0" dirty="0"/>
              <a:t>, in 5% of the certifications with </a:t>
            </a:r>
            <a:r>
              <a:rPr lang="en-US" b="0" noProof="0" dirty="0" err="1"/>
              <a:t>cPPs</a:t>
            </a:r>
            <a:r>
              <a:rPr lang="en-US" b="0" noProof="0" dirty="0"/>
              <a:t>.</a:t>
            </a:r>
          </a:p>
          <a:p>
            <a:endParaRPr lang="en-U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48</a:t>
            </a:fld>
            <a:endParaRPr lang="es-ES" dirty="0"/>
          </a:p>
        </p:txBody>
      </p:sp>
    </p:spTree>
    <p:extLst>
      <p:ext uri="{BB962C8B-B14F-4D97-AF65-F5344CB8AC3E}">
        <p14:creationId xmlns:p14="http://schemas.microsoft.com/office/powerpoint/2010/main" val="4259050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And here goes one of the most popular statistics of this presentation: the top five manufacturers of CC certified products.</a:t>
            </a:r>
          </a:p>
          <a:p>
            <a:endParaRPr lang="en-US" noProof="0" dirty="0"/>
          </a:p>
          <a:p>
            <a:r>
              <a:rPr lang="en-US" noProof="0" dirty="0"/>
              <a:t>Big congratulations to </a:t>
            </a:r>
            <a:r>
              <a:rPr lang="en-US" b="1" noProof="0" dirty="0" err="1"/>
              <a:t>Idemia</a:t>
            </a:r>
            <a:r>
              <a:rPr lang="en-US" b="1" noProof="0" dirty="0"/>
              <a:t>, the winner this year </a:t>
            </a:r>
            <a:r>
              <a:rPr lang="en-US" noProof="0" dirty="0"/>
              <a:t>with 26 certifications. In 2022 they weren’t in the top 5 and they came back straight to the top. </a:t>
            </a:r>
          </a:p>
          <a:p>
            <a:endParaRPr lang="en-US" noProof="0" dirty="0"/>
          </a:p>
          <a:p>
            <a:r>
              <a:rPr lang="en-US" b="1" noProof="0" dirty="0"/>
              <a:t>NXP is close in the second place </a:t>
            </a:r>
            <a:r>
              <a:rPr lang="en-US" noProof="0" dirty="0"/>
              <a:t>with 23., the same position a in the previous year. </a:t>
            </a:r>
          </a:p>
          <a:p>
            <a:endParaRPr lang="en-US" noProof="0" dirty="0"/>
          </a:p>
          <a:p>
            <a:r>
              <a:rPr lang="en-US" b="1" noProof="0" dirty="0"/>
              <a:t>Infineon gets the bronze medal with 20</a:t>
            </a:r>
            <a:r>
              <a:rPr lang="en-US" noProof="0" dirty="0"/>
              <a:t>, one position above than in 2022, and </a:t>
            </a:r>
            <a:r>
              <a:rPr lang="en-US" b="1" noProof="0" dirty="0"/>
              <a:t>Samsung is the fourth </a:t>
            </a:r>
            <a:r>
              <a:rPr lang="en-US" noProof="0" dirty="0"/>
              <a:t>place (going down one position) with 17. </a:t>
            </a:r>
          </a:p>
          <a:p>
            <a:endParaRPr lang="en-US" noProof="0" dirty="0"/>
          </a:p>
          <a:p>
            <a:r>
              <a:rPr lang="en-US" noProof="0" dirty="0"/>
              <a:t>Huawei is the only vendor in the top 5 that isn’t specialized in the industry of Smartcard; they stood one more year on the top with certifications of network devices.</a:t>
            </a:r>
          </a:p>
          <a:p>
            <a:endParaRPr lang="en-US" noProof="0" dirty="0"/>
          </a:p>
          <a:p>
            <a:r>
              <a:rPr lang="en-US" noProof="0" dirty="0"/>
              <a:t>Congratulations to all the winners!</a:t>
            </a:r>
            <a:endParaRPr lang="en-US" b="0"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49</a:t>
            </a:fld>
            <a:endParaRPr lang="es-ES" dirty="0"/>
          </a:p>
        </p:txBody>
      </p:sp>
    </p:spTree>
    <p:extLst>
      <p:ext uri="{BB962C8B-B14F-4D97-AF65-F5344CB8AC3E}">
        <p14:creationId xmlns:p14="http://schemas.microsoft.com/office/powerpoint/2010/main" val="3207546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This chart shows the categories of products that were certified during this year,  and it confirms what was already suggested by previous statistics.</a:t>
            </a:r>
          </a:p>
          <a:p>
            <a:endParaRPr lang="en-US" noProof="0" dirty="0"/>
          </a:p>
          <a:p>
            <a:r>
              <a:rPr lang="en-US" noProof="0" dirty="0"/>
              <a:t>The main category of certified products was Smartcards and similar devices, with 34%.</a:t>
            </a:r>
          </a:p>
          <a:p>
            <a:r>
              <a:rPr lang="en-US" noProof="0" dirty="0"/>
              <a:t>The second place, far away with 15%, is for network devices.</a:t>
            </a:r>
          </a:p>
          <a:p>
            <a:r>
              <a:rPr lang="en-US" noProof="0" dirty="0"/>
              <a:t>Multi-function devices have an important representation with 12%. </a:t>
            </a:r>
          </a:p>
          <a:p>
            <a:endParaRPr lang="en-US" noProof="0" dirty="0"/>
          </a:p>
          <a:p>
            <a:r>
              <a:rPr lang="en-US" noProof="0" dirty="0"/>
              <a:t>Other types of products with representation are Boundary protection devices (5%), Data Protection (also 5%) and operating systems (with 4%).</a:t>
            </a:r>
          </a:p>
          <a:p>
            <a:r>
              <a:rPr lang="en-US" noProof="0" dirty="0"/>
              <a:t>Access Control Devices and Digital signature products also represent a 3%.</a:t>
            </a:r>
          </a:p>
          <a:p>
            <a:endParaRPr lang="en-US" noProof="0" dirty="0"/>
          </a:p>
          <a:p>
            <a:r>
              <a:rPr lang="en-US" noProof="0" dirty="0"/>
              <a:t>There is a 19% of products falling under “Other devices and systems”, for products not belonging to other categories. We plan to improve the scraper in the following years to provide more accuracy and put less products under this generic category.</a:t>
            </a:r>
          </a:p>
          <a:p>
            <a:endParaRPr lang="en-U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50</a:t>
            </a:fld>
            <a:endParaRPr lang="es-ES" dirty="0"/>
          </a:p>
        </p:txBody>
      </p:sp>
    </p:spTree>
    <p:extLst>
      <p:ext uri="{BB962C8B-B14F-4D97-AF65-F5344CB8AC3E}">
        <p14:creationId xmlns:p14="http://schemas.microsoft.com/office/powerpoint/2010/main" val="568869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As collectors of CC certification data, this statistic is specially interested to us. </a:t>
            </a:r>
          </a:p>
          <a:p>
            <a:endParaRPr lang="en-US" b="1" noProof="0" dirty="0"/>
          </a:p>
          <a:p>
            <a:r>
              <a:rPr lang="en-US" b="0" noProof="0" dirty="0"/>
              <a:t>Since the first executions of the scraper, we noticed that </a:t>
            </a:r>
            <a:r>
              <a:rPr lang="en-US" b="1" noProof="0" dirty="0"/>
              <a:t>not all the certified products </a:t>
            </a:r>
            <a:r>
              <a:rPr lang="en-US" b="0" noProof="0" dirty="0"/>
              <a:t>are uploaded to </a:t>
            </a:r>
            <a:r>
              <a:rPr lang="en-US" b="1" noProof="0" dirty="0"/>
              <a:t>commoncriteriaportal</a:t>
            </a:r>
            <a:r>
              <a:rPr lang="en-US" b="0" noProof="0" dirty="0"/>
              <a:t>, some of them are published just in its National  CB website. </a:t>
            </a:r>
          </a:p>
          <a:p>
            <a:r>
              <a:rPr lang="en-US" b="1" noProof="0" dirty="0"/>
              <a:t>But… </a:t>
            </a:r>
            <a:r>
              <a:rPr lang="en-US" b="0" noProof="0" dirty="0"/>
              <a:t>this year we are very happy because </a:t>
            </a:r>
            <a:r>
              <a:rPr lang="en-US" b="1" noProof="0" dirty="0"/>
              <a:t>the big majority of them were published in CC portal as well.</a:t>
            </a:r>
            <a:r>
              <a:rPr lang="en-US" b="0" noProof="0" dirty="0"/>
              <a:t> </a:t>
            </a:r>
          </a:p>
          <a:p>
            <a:endParaRPr lang="en-US" b="1" noProof="0" dirty="0"/>
          </a:p>
          <a:p>
            <a:r>
              <a:rPr lang="en-US" b="1" noProof="0" dirty="0"/>
              <a:t>95% of the certified products </a:t>
            </a:r>
            <a:r>
              <a:rPr lang="en-US" b="0" noProof="0" dirty="0"/>
              <a:t>can be found in commoncriteriaportal.org, </a:t>
            </a:r>
            <a:r>
              <a:rPr lang="en-US" b="1" noProof="0" dirty="0"/>
              <a:t>whereas only 14 </a:t>
            </a:r>
            <a:r>
              <a:rPr lang="en-US" b="0" noProof="0" dirty="0"/>
              <a:t>of them are published only in national CB. </a:t>
            </a:r>
          </a:p>
          <a:p>
            <a:r>
              <a:rPr lang="en-US" b="0" noProof="0" dirty="0"/>
              <a:t>In comparison with previous years, this statistic has improved a lot, so congratulations to all the individuals responsible for this good work.</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51</a:t>
            </a:fld>
            <a:endParaRPr lang="es-ES" dirty="0"/>
          </a:p>
        </p:txBody>
      </p:sp>
    </p:spTree>
    <p:extLst>
      <p:ext uri="{BB962C8B-B14F-4D97-AF65-F5344CB8AC3E}">
        <p14:creationId xmlns:p14="http://schemas.microsoft.com/office/powerpoint/2010/main" val="20451080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noProof="0" dirty="0"/>
              <a:t>Those were the statistics for 2023. Now, we’ll present some relevant comparative statistics with the previous years, up to 2019.</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52</a:t>
            </a:fld>
            <a:endParaRPr lang="es-ES" dirty="0"/>
          </a:p>
        </p:txBody>
      </p:sp>
    </p:spTree>
    <p:extLst>
      <p:ext uri="{BB962C8B-B14F-4D97-AF65-F5344CB8AC3E}">
        <p14:creationId xmlns:p14="http://schemas.microsoft.com/office/powerpoint/2010/main" val="2853051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noProof="0" dirty="0"/>
              <a:t>This chart shows a trendline for the total number of certifications carried out during the last five years. </a:t>
            </a:r>
          </a:p>
          <a:p>
            <a:endParaRPr lang="en-US" b="0" noProof="0" dirty="0"/>
          </a:p>
          <a:p>
            <a:r>
              <a:rPr lang="en-US" b="0" noProof="0" dirty="0"/>
              <a:t>In 2019 </a:t>
            </a:r>
            <a:r>
              <a:rPr lang="en-US" b="1" noProof="0" dirty="0"/>
              <a:t>333 (three hundred and thirty three) </a:t>
            </a:r>
            <a:r>
              <a:rPr lang="en-US" b="0" noProof="0" dirty="0"/>
              <a:t>products were certified. Then, the trend line shows that 2020 and 2021 were better years for the industry, with </a:t>
            </a:r>
            <a:r>
              <a:rPr lang="en-US" b="1" noProof="0" dirty="0"/>
              <a:t>371 (three hundred and seventy one)</a:t>
            </a:r>
            <a:r>
              <a:rPr lang="en-US" b="0" noProof="0" dirty="0"/>
              <a:t> </a:t>
            </a:r>
            <a:r>
              <a:rPr lang="en-US" b="1" noProof="0" dirty="0"/>
              <a:t>and (382) three hundred and eighty two</a:t>
            </a:r>
            <a:r>
              <a:rPr lang="en-US" b="0" noProof="0" dirty="0"/>
              <a:t> respectively.</a:t>
            </a:r>
          </a:p>
          <a:p>
            <a:r>
              <a:rPr lang="en-US" b="0" noProof="0" dirty="0"/>
              <a:t>Then, in 2022, the numbers decayed, with </a:t>
            </a:r>
            <a:r>
              <a:rPr lang="en-US" b="1" noProof="0" dirty="0"/>
              <a:t>356 (three hundred and fifty six) </a:t>
            </a:r>
            <a:r>
              <a:rPr lang="en-US" b="0" noProof="0" dirty="0"/>
              <a:t>certifications, but still with more certifications than in 2019.</a:t>
            </a:r>
          </a:p>
          <a:p>
            <a:endParaRPr lang="en-US"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Please, </a:t>
            </a:r>
            <a:r>
              <a:rPr lang="en-US" b="1" noProof="0" dirty="0"/>
              <a:t>remember that we collected data for 2023 only until twenty-ninth of September.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Up to that date, </a:t>
            </a:r>
            <a:r>
              <a:rPr lang="en-US" b="1" noProof="0" dirty="0"/>
              <a:t>310 (three hundred and ten) </a:t>
            </a:r>
            <a:r>
              <a:rPr lang="en-US" b="0" noProof="0" dirty="0"/>
              <a:t>products were certified but, by calculating proportionally with respect to the average number of certifications per month, we can estimate that by the end of the year there will be around </a:t>
            </a:r>
            <a:r>
              <a:rPr lang="en-US" b="1" noProof="0" dirty="0"/>
              <a:t>413 (four hundred and thirteen) </a:t>
            </a:r>
            <a:r>
              <a:rPr lang="en-US" b="0" noProof="0" dirty="0"/>
              <a:t>certified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noProof="0" dirty="0"/>
              <a:t>If that is confirmed, 2023 will be </a:t>
            </a:r>
            <a:r>
              <a:rPr lang="en-US" b="1" noProof="0" dirty="0"/>
              <a:t>the best year of the decade so far. </a:t>
            </a:r>
            <a:r>
              <a:rPr lang="en-US" b="0" noProof="0" dirty="0"/>
              <a:t>Let’s hope that the forecast are fulfilled. </a:t>
            </a:r>
          </a:p>
          <a:p>
            <a:endParaRPr lang="en-US" b="0" noProof="0" dirty="0"/>
          </a:p>
          <a:p>
            <a:endParaRPr lang="en-US" b="0"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53</a:t>
            </a:fld>
            <a:endParaRPr lang="es-ES" dirty="0"/>
          </a:p>
        </p:txBody>
      </p:sp>
    </p:spTree>
    <p:extLst>
      <p:ext uri="{BB962C8B-B14F-4D97-AF65-F5344CB8AC3E}">
        <p14:creationId xmlns:p14="http://schemas.microsoft.com/office/powerpoint/2010/main" val="177511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We also calculated the relative number of certifications per scheme in the last 5 years.</a:t>
            </a:r>
          </a:p>
          <a:p>
            <a:endParaRPr lang="en-US" b="0" noProof="0" dirty="0"/>
          </a:p>
          <a:p>
            <a:r>
              <a:rPr lang="en-US" b="0" noProof="0" dirty="0"/>
              <a:t>Some very relevant information can be extracted from this statistic:</a:t>
            </a:r>
          </a:p>
          <a:p>
            <a:r>
              <a:rPr lang="en-US" b="0" noProof="0" dirty="0"/>
              <a:t>- it is confirmed that the triplet USA, France and Netherlands became a consolidated top-three. </a:t>
            </a:r>
          </a:p>
          <a:p>
            <a:r>
              <a:rPr lang="en-US" b="0" noProof="0" dirty="0"/>
              <a:t>- Germany is in the fourth place, although it was common to see them in top-3 in previous years. </a:t>
            </a:r>
          </a:p>
          <a:p>
            <a:endParaRPr lang="en-US" b="0" noProof="0" dirty="0"/>
          </a:p>
          <a:p>
            <a:r>
              <a:rPr lang="en-US" b="0" noProof="0" dirty="0"/>
              <a:t>Japan and Canada follow with 7% in the fifth and sixth places… </a:t>
            </a:r>
          </a:p>
          <a:p>
            <a:r>
              <a:rPr lang="en-US" b="0" noProof="0" dirty="0"/>
              <a:t>…and then Spain and Sweden with 5% each, in the seventh and eighth places. </a:t>
            </a:r>
          </a:p>
          <a:p>
            <a:endParaRPr lang="en-US" b="0" noProof="0" dirty="0"/>
          </a:p>
          <a:p>
            <a:r>
              <a:rPr lang="en-US" b="0" noProof="0" dirty="0"/>
              <a:t>The list continues with Italy, Korea, Malaysia, Turkey, Australia, Singapore and India, with smaller numbers.</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54</a:t>
            </a:fld>
            <a:endParaRPr lang="es-ES" dirty="0"/>
          </a:p>
        </p:txBody>
      </p:sp>
    </p:spTree>
    <p:extLst>
      <p:ext uri="{BB962C8B-B14F-4D97-AF65-F5344CB8AC3E}">
        <p14:creationId xmlns:p14="http://schemas.microsoft.com/office/powerpoint/2010/main" val="375472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9</a:t>
            </a:fld>
            <a:endParaRPr lang="en-US"/>
          </a:p>
        </p:txBody>
      </p:sp>
    </p:spTree>
    <p:extLst>
      <p:ext uri="{BB962C8B-B14F-4D97-AF65-F5344CB8AC3E}">
        <p14:creationId xmlns:p14="http://schemas.microsoft.com/office/powerpoint/2010/main" val="1649886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noProof="0" dirty="0"/>
              <a:t>This year we elaborated a new statistic, to compare how well the schemes did in 2023 (with orange bars) with respect to 2022 (with blue bars).</a:t>
            </a:r>
          </a:p>
          <a:p>
            <a:endParaRPr lang="en-US" b="0" noProof="0" dirty="0"/>
          </a:p>
          <a:p>
            <a:r>
              <a:rPr lang="en-US" b="0" noProof="0" dirty="0"/>
              <a:t>Even when, </a:t>
            </a:r>
            <a:r>
              <a:rPr lang="en-US" b="1" noProof="0" dirty="0"/>
              <a:t>for 2023 data has been collec</a:t>
            </a:r>
            <a:r>
              <a:rPr lang="en-US" b="0" noProof="0" dirty="0"/>
              <a:t>ted  only for the first 9 months of the year, we can </a:t>
            </a:r>
            <a:r>
              <a:rPr lang="en-US" b="1" noProof="0" dirty="0"/>
              <a:t>already</a:t>
            </a:r>
            <a:r>
              <a:rPr lang="en-US" b="0" noProof="0" dirty="0"/>
              <a:t> see that the number of certification in most countries is, in general, very close to that achieved in 2022.</a:t>
            </a:r>
          </a:p>
          <a:p>
            <a:r>
              <a:rPr lang="en-US" b="0" noProof="0" dirty="0"/>
              <a:t>This means that, probably, at the end of the year most schemes will have surpassed their numbers for 2022,</a:t>
            </a:r>
          </a:p>
          <a:p>
            <a:endParaRPr lang="en-US" b="0" noProof="0" dirty="0"/>
          </a:p>
          <a:p>
            <a:r>
              <a:rPr lang="en-US" b="0" noProof="0" dirty="0"/>
              <a:t>We only find a couple of deviations in this list: France is 14 certifications below in comparison in 2022, and Germany is 8 below, but with three months ahead, they can still catch up. </a:t>
            </a:r>
          </a:p>
          <a:p>
            <a:r>
              <a:rPr lang="en-US" b="0" noProof="0" dirty="0"/>
              <a:t>In the case of Italy,  they have half the certifications than in the previous year, but nothing prevents them from getting close to their pervious numbers at the end of this year.</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55</a:t>
            </a:fld>
            <a:endParaRPr lang="es-ES" dirty="0"/>
          </a:p>
        </p:txBody>
      </p:sp>
    </p:spTree>
    <p:extLst>
      <p:ext uri="{BB962C8B-B14F-4D97-AF65-F5344CB8AC3E}">
        <p14:creationId xmlns:p14="http://schemas.microsoft.com/office/powerpoint/2010/main" val="2093727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This statistics shows the evolution of the top laboratories in the last five years. </a:t>
            </a:r>
          </a:p>
          <a:p>
            <a:r>
              <a:rPr lang="en-US" noProof="0" dirty="0"/>
              <a:t>Important warning: the labs in this list are those with the highest accumulated number of certifications </a:t>
            </a:r>
            <a:r>
              <a:rPr lang="en-US" b="1" noProof="0" dirty="0"/>
              <a:t>in the last 5 years, and not in the full history. </a:t>
            </a:r>
            <a:r>
              <a:rPr lang="en-US" noProof="0" dirty="0"/>
              <a:t> </a:t>
            </a:r>
          </a:p>
          <a:p>
            <a:endParaRPr lang="en-US" noProof="0" dirty="0"/>
          </a:p>
          <a:p>
            <a:r>
              <a:rPr lang="en-US" noProof="0" dirty="0"/>
              <a:t>The chart shows that laboratories such as SGS </a:t>
            </a:r>
            <a:r>
              <a:rPr lang="en-US" noProof="0" dirty="0" err="1"/>
              <a:t>Brightsight</a:t>
            </a:r>
            <a:r>
              <a:rPr lang="en-US" noProof="0" dirty="0"/>
              <a:t> and </a:t>
            </a:r>
            <a:r>
              <a:rPr lang="en-US" noProof="0" dirty="0" err="1"/>
              <a:t>Applus</a:t>
            </a:r>
            <a:r>
              <a:rPr lang="en-US" noProof="0" dirty="0"/>
              <a:t>+ Group maintained a growing trend over the last 5 years, consistently increasing their numbers every year. </a:t>
            </a:r>
          </a:p>
          <a:p>
            <a:endParaRPr lang="en-US" noProof="0" dirty="0"/>
          </a:p>
          <a:p>
            <a:r>
              <a:rPr lang="en-US" noProof="0" dirty="0"/>
              <a:t>TÜV maintained stable numbers around 30 certifications</a:t>
            </a:r>
            <a:r>
              <a:rPr lang="en-US" b="1" noProof="0" dirty="0"/>
              <a:t>, except in 2021, where they peaked up to 53. </a:t>
            </a:r>
          </a:p>
          <a:p>
            <a:endParaRPr lang="en-US" noProof="0" dirty="0"/>
          </a:p>
          <a:p>
            <a:r>
              <a:rPr lang="en-US" noProof="0" dirty="0"/>
              <a:t>And two of the labs in the chart show downwards trends since 2019: </a:t>
            </a:r>
            <a:r>
              <a:rPr lang="en-US" b="1" noProof="0" dirty="0"/>
              <a:t>Intertek group</a:t>
            </a:r>
            <a:r>
              <a:rPr lang="en-US" b="0" noProof="0" dirty="0"/>
              <a:t>, that went from 33 in 2019 to 17 this year; </a:t>
            </a:r>
            <a:r>
              <a:rPr lang="en-US" b="1" noProof="0" dirty="0"/>
              <a:t>and SERMA</a:t>
            </a:r>
            <a:r>
              <a:rPr lang="en-US" b="0" noProof="0" dirty="0"/>
              <a:t>, with </a:t>
            </a:r>
            <a:r>
              <a:rPr lang="en-US" b="1" noProof="0" dirty="0"/>
              <a:t>low numbers in 2021, </a:t>
            </a:r>
            <a:r>
              <a:rPr lang="en-US" b="0" noProof="0" dirty="0"/>
              <a:t>and </a:t>
            </a:r>
            <a:r>
              <a:rPr lang="en-US" b="1" noProof="0" dirty="0"/>
              <a:t>only 5 certifications so far in 2023.</a:t>
            </a:r>
            <a:endParaRPr lang="en-U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56</a:t>
            </a:fld>
            <a:endParaRPr lang="es-ES" dirty="0"/>
          </a:p>
        </p:txBody>
      </p:sp>
    </p:spTree>
    <p:extLst>
      <p:ext uri="{BB962C8B-B14F-4D97-AF65-F5344CB8AC3E}">
        <p14:creationId xmlns:p14="http://schemas.microsoft.com/office/powerpoint/2010/main" val="742275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noProof="0" dirty="0"/>
              <a:t>AND </a:t>
            </a:r>
            <a:r>
              <a:rPr lang="en-US" b="0" noProof="0" dirty="0"/>
              <a:t>it is also interesting to check the evolution of the laboratories between 2022 and 2023. </a:t>
            </a:r>
          </a:p>
          <a:p>
            <a:endParaRPr lang="en-US" b="0" noProof="0" dirty="0"/>
          </a:p>
          <a:p>
            <a:r>
              <a:rPr lang="en-US" b="0" noProof="0" dirty="0"/>
              <a:t>The chart in the left shows those laboratories that, until October 2023, have </a:t>
            </a:r>
            <a:r>
              <a:rPr lang="en-US" b="1" noProof="0" dirty="0"/>
              <a:t>certified significantly less products </a:t>
            </a:r>
            <a:r>
              <a:rPr lang="en-US" b="0" noProof="0" dirty="0"/>
              <a:t>than in the previous year.</a:t>
            </a:r>
          </a:p>
          <a:p>
            <a:r>
              <a:rPr lang="en-US" b="0" noProof="0" dirty="0"/>
              <a:t>We can </a:t>
            </a:r>
            <a:r>
              <a:rPr lang="en-US" b="1" noProof="0" dirty="0"/>
              <a:t>highlight among those</a:t>
            </a:r>
            <a:r>
              <a:rPr lang="en-US" b="0" noProof="0" dirty="0"/>
              <a:t>, </a:t>
            </a:r>
            <a:r>
              <a:rPr lang="en-US" b="1" noProof="0" dirty="0"/>
              <a:t>ATSEC (going from 27 to 9) </a:t>
            </a:r>
            <a:r>
              <a:rPr lang="en-US" b="0" noProof="0" dirty="0"/>
              <a:t> , </a:t>
            </a:r>
            <a:r>
              <a:rPr lang="en-US" b="1" noProof="0" dirty="0"/>
              <a:t>SERMA (going down from 23 to 5) </a:t>
            </a:r>
            <a:r>
              <a:rPr lang="en-US" b="0" noProof="0" dirty="0"/>
              <a:t>and </a:t>
            </a:r>
            <a:r>
              <a:rPr lang="en-US" b="1" noProof="0" dirty="0"/>
              <a:t>ECSEC (who fell from 12 to only 2)</a:t>
            </a:r>
            <a:r>
              <a:rPr lang="en-US" b="0" noProof="0" dirty="0"/>
              <a:t>. </a:t>
            </a:r>
          </a:p>
          <a:p>
            <a:r>
              <a:rPr lang="en-US" b="0" noProof="0" dirty="0"/>
              <a:t>Other labs in the chart, with </a:t>
            </a:r>
            <a:r>
              <a:rPr lang="en-US" b="1" noProof="0" dirty="0"/>
              <a:t>smaller numbers</a:t>
            </a:r>
            <a:r>
              <a:rPr lang="en-US" b="0" noProof="0" dirty="0"/>
              <a:t>, have </a:t>
            </a:r>
            <a:r>
              <a:rPr lang="en-US" b="1" noProof="0" dirty="0"/>
              <a:t>certified so far one or zero </a:t>
            </a:r>
            <a:r>
              <a:rPr lang="en-US" b="0" noProof="0" dirty="0"/>
              <a:t>products.</a:t>
            </a:r>
          </a:p>
          <a:p>
            <a:endParaRPr lang="en-US" b="0" noProof="0" dirty="0"/>
          </a:p>
          <a:p>
            <a:r>
              <a:rPr lang="en-US" b="1" noProof="0" dirty="0"/>
              <a:t>We would like to highlight that this is not a criticism to those labs, </a:t>
            </a:r>
            <a:r>
              <a:rPr lang="en-US" b="0" noProof="0" dirty="0"/>
              <a:t>it could be that the last year they </a:t>
            </a:r>
            <a:r>
              <a:rPr lang="en-US" b="1" noProof="0" dirty="0"/>
              <a:t>certified more products </a:t>
            </a:r>
            <a:r>
              <a:rPr lang="en-US" b="0" noProof="0" dirty="0"/>
              <a:t>than usual, or that they are focused </a:t>
            </a:r>
            <a:r>
              <a:rPr lang="en-US" b="1" noProof="0" dirty="0"/>
              <a:t>currently in other type of certifications</a:t>
            </a:r>
            <a:r>
              <a:rPr lang="en-US" b="0" noProof="0" dirty="0"/>
              <a:t>. </a:t>
            </a:r>
          </a:p>
          <a:p>
            <a:endParaRPr lang="en-US" b="0" noProof="0" dirty="0"/>
          </a:p>
          <a:p>
            <a:r>
              <a:rPr lang="en-US" b="0" noProof="0" dirty="0"/>
              <a:t>In the other side of the coin, the </a:t>
            </a:r>
            <a:r>
              <a:rPr lang="en-US" b="1" noProof="0" dirty="0"/>
              <a:t>chart in the right shows those labs that up to October 2023 already did better than in 2022</a:t>
            </a:r>
            <a:r>
              <a:rPr lang="en-US" b="0" noProof="0" dirty="0"/>
              <a:t>.</a:t>
            </a:r>
          </a:p>
          <a:p>
            <a:r>
              <a:rPr lang="en-US" b="0" noProof="0" dirty="0"/>
              <a:t>We can highlight, for example, </a:t>
            </a:r>
            <a:r>
              <a:rPr lang="en-US" b="1" noProof="0" dirty="0" err="1"/>
              <a:t>Combitech</a:t>
            </a:r>
            <a:r>
              <a:rPr lang="en-US" b="1" noProof="0" dirty="0"/>
              <a:t> in </a:t>
            </a:r>
            <a:r>
              <a:rPr lang="en-US" b="1" noProof="0" dirty="0" err="1"/>
              <a:t>Sweeden</a:t>
            </a:r>
            <a:r>
              <a:rPr lang="en-US" b="1" noProof="0" dirty="0"/>
              <a:t> (from 4 to 12), </a:t>
            </a:r>
            <a:r>
              <a:rPr lang="en-US" b="0" noProof="0" dirty="0"/>
              <a:t>or </a:t>
            </a:r>
            <a:r>
              <a:rPr lang="en-US" b="1" noProof="0" dirty="0"/>
              <a:t>ITSC </a:t>
            </a:r>
            <a:r>
              <a:rPr lang="en-US" b="0" noProof="0" dirty="0"/>
              <a:t>in Japan (going up </a:t>
            </a:r>
            <a:r>
              <a:rPr lang="en-US" b="1" noProof="0" dirty="0"/>
              <a:t>from 11 to 17</a:t>
            </a:r>
            <a:r>
              <a:rPr lang="en-US" b="0" noProof="0" dirty="0"/>
              <a:t>) or </a:t>
            </a:r>
          </a:p>
          <a:p>
            <a:r>
              <a:rPr lang="en-US" b="0" noProof="0" dirty="0"/>
              <a:t>KOSYAS in Korea or BEAM in Turkey have already exceeded their previous year's figure by quite a margin as well.</a:t>
            </a:r>
          </a:p>
          <a:p>
            <a:endParaRPr lang="en-US" b="0" noProof="0" dirty="0"/>
          </a:p>
          <a:p>
            <a:endParaRPr lang="en-US" b="0"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57</a:t>
            </a:fld>
            <a:endParaRPr lang="es-ES" dirty="0"/>
          </a:p>
        </p:txBody>
      </p:sp>
    </p:spTree>
    <p:extLst>
      <p:ext uri="{BB962C8B-B14F-4D97-AF65-F5344CB8AC3E}">
        <p14:creationId xmlns:p14="http://schemas.microsoft.com/office/powerpoint/2010/main" val="121220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This chart shows how the number of certifications in certain </a:t>
            </a:r>
            <a:r>
              <a:rPr lang="en-US" b="1" noProof="0" dirty="0"/>
              <a:t>relevant categories evolved throughout </a:t>
            </a:r>
            <a:r>
              <a:rPr lang="en-US" noProof="0" dirty="0"/>
              <a:t>the last 5 years. </a:t>
            </a:r>
          </a:p>
          <a:p>
            <a:endParaRPr lang="en-US" noProof="0" dirty="0"/>
          </a:p>
          <a:p>
            <a:r>
              <a:rPr lang="en-US" noProof="0" dirty="0"/>
              <a:t>First, the order of the lines in the chart reveals that, </a:t>
            </a:r>
            <a:r>
              <a:rPr lang="en-US" b="1" noProof="0" dirty="0"/>
              <a:t>like in the current year,</a:t>
            </a:r>
            <a:r>
              <a:rPr lang="en-US" noProof="0" dirty="0"/>
              <a:t> Smartcards are clearly in the top one, followed in the distance by Network devices and Multi-function devices.</a:t>
            </a:r>
          </a:p>
          <a:p>
            <a:r>
              <a:rPr lang="en-US" noProof="0" dirty="0"/>
              <a:t>Far away are other categories like biometrics, data protection, mobility and others. </a:t>
            </a:r>
          </a:p>
          <a:p>
            <a:endParaRPr lang="en-US" noProof="0" dirty="0"/>
          </a:p>
          <a:p>
            <a:r>
              <a:rPr lang="en-US" noProof="0" dirty="0"/>
              <a:t>The idea of this statistic was to show if some categories have became more popular in the last years. For example, could have expected that mobility or IoT would have increase their numbers recently, but it didn’t happen.</a:t>
            </a:r>
          </a:p>
          <a:p>
            <a:r>
              <a:rPr lang="en-US" noProof="0" dirty="0"/>
              <a:t>Lastly, the </a:t>
            </a:r>
            <a:r>
              <a:rPr lang="en-US" b="1" noProof="0" dirty="0"/>
              <a:t>evolution of the main categories shows a stable line, with a shape very </a:t>
            </a:r>
            <a:r>
              <a:rPr lang="en-US" noProof="0" dirty="0"/>
              <a:t>similar to that of the global number of certifications.</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58</a:t>
            </a:fld>
            <a:endParaRPr lang="es-ES" dirty="0"/>
          </a:p>
        </p:txBody>
      </p:sp>
    </p:spTree>
    <p:extLst>
      <p:ext uri="{BB962C8B-B14F-4D97-AF65-F5344CB8AC3E}">
        <p14:creationId xmlns:p14="http://schemas.microsoft.com/office/powerpoint/2010/main" val="4025024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noProof="0" dirty="0"/>
              <a:t>Well, </a:t>
            </a:r>
            <a:r>
              <a:rPr lang="en-US" b="0" noProof="0" dirty="0"/>
              <a:t>There are much more statistics that we generate, and a lot of interesting situations to comment on, but unfortunately time is limited.</a:t>
            </a:r>
          </a:p>
          <a:p>
            <a:r>
              <a:rPr lang="en-US" b="0" noProof="0" dirty="0"/>
              <a:t>However, we already provided a good set of representative statistics and, after having analyzed them, we are ready to draw some conclusions.</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59</a:t>
            </a:fld>
            <a:endParaRPr lang="es-ES" dirty="0"/>
          </a:p>
        </p:txBody>
      </p:sp>
    </p:spTree>
    <p:extLst>
      <p:ext uri="{BB962C8B-B14F-4D97-AF65-F5344CB8AC3E}">
        <p14:creationId xmlns:p14="http://schemas.microsoft.com/office/powerpoint/2010/main" val="12319847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As a summary, 2023 is being a really good year for the CC certification industry. With the numbers that we have shown and the </a:t>
            </a:r>
            <a:r>
              <a:rPr lang="en-US" b="1" noProof="0" dirty="0"/>
              <a:t>estimation calculated for the end </a:t>
            </a:r>
            <a:r>
              <a:rPr lang="en-US" noProof="0" dirty="0"/>
              <a:t>of the year, I think we </a:t>
            </a:r>
            <a:r>
              <a:rPr lang="en-US" b="1" noProof="0" dirty="0"/>
              <a:t>aren’t being too optimistic </a:t>
            </a:r>
            <a:r>
              <a:rPr lang="en-US" noProof="0" dirty="0"/>
              <a:t>if we forecast that it will be </a:t>
            </a:r>
            <a:r>
              <a:rPr lang="en-US" b="1" noProof="0" dirty="0"/>
              <a:t>the best in the last five</a:t>
            </a:r>
            <a:r>
              <a:rPr lang="en-US" noProof="0" dirty="0"/>
              <a:t>.</a:t>
            </a:r>
          </a:p>
          <a:p>
            <a:endParaRPr lang="en-US" noProof="0" dirty="0"/>
          </a:p>
          <a:p>
            <a:r>
              <a:rPr lang="en-US" noProof="0" dirty="0"/>
              <a:t>We saw three that </a:t>
            </a:r>
            <a:r>
              <a:rPr lang="en-US" b="1" noProof="0" dirty="0"/>
              <a:t>three schemes stand out clearly from the rest</a:t>
            </a:r>
            <a:r>
              <a:rPr lang="en-US" noProof="0" dirty="0"/>
              <a:t>: France, Netherlands and USA, and they </a:t>
            </a:r>
            <a:r>
              <a:rPr lang="en-US" b="1" noProof="0" dirty="0"/>
              <a:t>are in the top three year after year</a:t>
            </a:r>
            <a:r>
              <a:rPr lang="en-US" noProof="0" dirty="0"/>
              <a:t>, as </a:t>
            </a:r>
            <a:r>
              <a:rPr lang="en-US" b="1" noProof="0" dirty="0"/>
              <a:t>consolidated top schemes. </a:t>
            </a:r>
          </a:p>
          <a:p>
            <a:endParaRPr lang="en-US" noProof="0" dirty="0"/>
          </a:p>
          <a:p>
            <a:r>
              <a:rPr lang="en-US" noProof="0" dirty="0"/>
              <a:t>The certification landscape </a:t>
            </a:r>
            <a:r>
              <a:rPr lang="en-US" b="1" noProof="0" dirty="0"/>
              <a:t>was mainly distributed between two groups of certifications</a:t>
            </a:r>
            <a:r>
              <a:rPr lang="en-US" noProof="0" dirty="0"/>
              <a:t>: </a:t>
            </a:r>
            <a:r>
              <a:rPr lang="en-US" b="1" noProof="0" dirty="0"/>
              <a:t>High EALs, in the top, and PP-compliant certifications after them</a:t>
            </a:r>
            <a:r>
              <a:rPr lang="en-US" noProof="0" dirty="0"/>
              <a:t>. For low assurance certifications, PP-compliant </a:t>
            </a:r>
            <a:r>
              <a:rPr lang="en-US" b="1" noProof="0" dirty="0"/>
              <a:t>evaluations could have replace EAL2 and EAL1 ones due to good suitability of </a:t>
            </a:r>
            <a:r>
              <a:rPr lang="en-US" noProof="0" dirty="0"/>
              <a:t>the existing PPs tor specific technologies.</a:t>
            </a:r>
          </a:p>
          <a:p>
            <a:endParaRPr lang="en-US" noProof="0" dirty="0"/>
          </a:p>
          <a:p>
            <a:r>
              <a:rPr lang="en-US" noProof="0" dirty="0"/>
              <a:t>As such, </a:t>
            </a:r>
            <a:r>
              <a:rPr lang="en-US" b="1" noProof="0" dirty="0"/>
              <a:t>77% of the certifications used Protection </a:t>
            </a:r>
            <a:r>
              <a:rPr lang="en-US" noProof="0" dirty="0"/>
              <a:t>profiles; the most </a:t>
            </a:r>
            <a:r>
              <a:rPr lang="en-US" b="1" noProof="0" dirty="0"/>
              <a:t>popular PPs are the Hardcopy Devices </a:t>
            </a:r>
            <a:r>
              <a:rPr lang="en-US" noProof="0" dirty="0"/>
              <a:t>PP </a:t>
            </a:r>
            <a:r>
              <a:rPr lang="en-US" b="1" noProof="0" dirty="0"/>
              <a:t>and those related to Smar</a:t>
            </a:r>
            <a:r>
              <a:rPr lang="en-US" noProof="0" dirty="0"/>
              <a:t>tcards. </a:t>
            </a:r>
            <a:r>
              <a:rPr lang="en-US" b="1" noProof="0" dirty="0"/>
              <a:t>Network devices is the most popular </a:t>
            </a:r>
            <a:r>
              <a:rPr lang="en-US" b="1" noProof="0" dirty="0" err="1"/>
              <a:t>cPP</a:t>
            </a:r>
            <a:r>
              <a:rPr lang="en-US" noProof="0" dirty="0"/>
              <a:t>.</a:t>
            </a:r>
          </a:p>
          <a:p>
            <a:endParaRPr lang="en-US" noProof="0" dirty="0"/>
          </a:p>
          <a:p>
            <a:r>
              <a:rPr lang="en-US" noProof="0" dirty="0"/>
              <a:t>SGS </a:t>
            </a:r>
            <a:r>
              <a:rPr lang="en-US" b="1" noProof="0" dirty="0"/>
              <a:t>Bright sight was the laboratory with the higher number of certifications, followed by </a:t>
            </a:r>
            <a:r>
              <a:rPr lang="en-US" b="1" noProof="0" dirty="0" err="1"/>
              <a:t>Applus</a:t>
            </a:r>
            <a:r>
              <a:rPr lang="en-US" b="1" noProof="0" dirty="0"/>
              <a:t> Cybersecurity Labs group and TÜ</a:t>
            </a:r>
            <a:r>
              <a:rPr lang="en-US" noProof="0" dirty="0"/>
              <a:t>V.</a:t>
            </a:r>
          </a:p>
          <a:p>
            <a:endParaRPr lang="en-US" noProof="0" dirty="0"/>
          </a:p>
          <a:p>
            <a:r>
              <a:rPr lang="en-US" noProof="0" dirty="0"/>
              <a:t>The list of the top vendors was very similar to the one in 2022, with </a:t>
            </a:r>
            <a:r>
              <a:rPr lang="en-US" noProof="0" dirty="0" err="1"/>
              <a:t>Idemia</a:t>
            </a:r>
            <a:r>
              <a:rPr lang="en-US" noProof="0" dirty="0"/>
              <a:t> in the top 1. Huawei was the only vendor in the top 5 dedicated to smartcards.</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60</a:t>
            </a:fld>
            <a:endParaRPr lang="es-ES" dirty="0"/>
          </a:p>
        </p:txBody>
      </p:sp>
    </p:spTree>
    <p:extLst>
      <p:ext uri="{BB962C8B-B14F-4D97-AF65-F5344CB8AC3E}">
        <p14:creationId xmlns:p14="http://schemas.microsoft.com/office/powerpoint/2010/main" val="34858877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The good numbers of the year don’t show any symptoms of decaying, although, IN THE PAST, we spotted relevant changes in the certification landscape. </a:t>
            </a:r>
          </a:p>
          <a:p>
            <a:r>
              <a:rPr lang="en-US" noProof="0" dirty="0"/>
              <a:t>While </a:t>
            </a:r>
            <a:r>
              <a:rPr lang="en-US" b="1" noProof="0" dirty="0"/>
              <a:t>lightweight national certifications </a:t>
            </a:r>
            <a:r>
              <a:rPr lang="en-US" b="0" noProof="0" dirty="0"/>
              <a:t>are becoming very popular, and </a:t>
            </a:r>
            <a:r>
              <a:rPr lang="en-US" b="1" noProof="0" dirty="0"/>
              <a:t>cloud based products demand certification</a:t>
            </a:r>
            <a:r>
              <a:rPr lang="en-US" b="0" noProof="0" dirty="0"/>
              <a:t> that CC doesn’t support well, this doesn’t seem to have affected the industry this year. </a:t>
            </a:r>
          </a:p>
          <a:p>
            <a:endParaRPr lang="en-US" noProof="0" dirty="0"/>
          </a:p>
          <a:p>
            <a:r>
              <a:rPr lang="en-US" noProof="0" dirty="0"/>
              <a:t>But, </a:t>
            </a:r>
            <a:r>
              <a:rPr lang="en-US" b="1" noProof="0" dirty="0"/>
              <a:t>CC itself is also changing </a:t>
            </a:r>
            <a:r>
              <a:rPr lang="en-US" noProof="0" dirty="0"/>
              <a:t>and we need to see how it will affect the industry.</a:t>
            </a:r>
          </a:p>
          <a:p>
            <a:endParaRPr lang="en-US" noProof="0" dirty="0"/>
          </a:p>
          <a:p>
            <a:r>
              <a:rPr lang="en-US" noProof="0" dirty="0"/>
              <a:t>First, </a:t>
            </a:r>
            <a:r>
              <a:rPr lang="en-US" b="1" noProof="0" dirty="0"/>
              <a:t>vendors and labs need to adapt to CC 2022</a:t>
            </a:r>
            <a:r>
              <a:rPr lang="en-US" noProof="0" dirty="0"/>
              <a:t>. After </a:t>
            </a:r>
            <a:r>
              <a:rPr lang="en-US" b="1" noProof="0" dirty="0"/>
              <a:t>June 2024 it won’t be possible </a:t>
            </a:r>
            <a:r>
              <a:rPr lang="en-US" noProof="0" dirty="0"/>
              <a:t>to use the old version, </a:t>
            </a:r>
            <a:r>
              <a:rPr lang="en-US" b="1" noProof="0" dirty="0"/>
              <a:t>except with PPs certified for version </a:t>
            </a:r>
            <a:r>
              <a:rPr lang="en-US" noProof="0" dirty="0"/>
              <a:t>3.1.</a:t>
            </a:r>
          </a:p>
          <a:p>
            <a:r>
              <a:rPr lang="en-US" noProof="0" dirty="0"/>
              <a:t>And those </a:t>
            </a:r>
            <a:r>
              <a:rPr lang="en-US" b="1" noProof="0" dirty="0"/>
              <a:t>PPs need to be migrated to the CC 2022 </a:t>
            </a:r>
            <a:r>
              <a:rPr lang="en-US" noProof="0" dirty="0"/>
              <a:t>before 2027. </a:t>
            </a:r>
          </a:p>
          <a:p>
            <a:r>
              <a:rPr lang="en-US" noProof="0" dirty="0"/>
              <a:t>It’s possible </a:t>
            </a:r>
            <a:r>
              <a:rPr lang="en-US" b="1" noProof="0" dirty="0"/>
              <a:t>that this could slow down CC certifications in the following </a:t>
            </a:r>
            <a:r>
              <a:rPr lang="en-US" noProof="0" dirty="0"/>
              <a:t>years.</a:t>
            </a:r>
          </a:p>
          <a:p>
            <a:endParaRPr lang="en-US" noProof="0" dirty="0"/>
          </a:p>
          <a:p>
            <a:r>
              <a:rPr lang="en-US" noProof="0" dirty="0"/>
              <a:t>On the other hand, </a:t>
            </a:r>
            <a:r>
              <a:rPr lang="en-US" b="1" noProof="0" dirty="0"/>
              <a:t>EUCC is finally landing in Europe</a:t>
            </a:r>
            <a:r>
              <a:rPr lang="en-US" noProof="0" dirty="0"/>
              <a:t>. A draft of the </a:t>
            </a:r>
            <a:r>
              <a:rPr lang="en-US" b="1" noProof="0" dirty="0"/>
              <a:t>implementing act is already published</a:t>
            </a:r>
            <a:r>
              <a:rPr lang="en-US" noProof="0" dirty="0"/>
              <a:t>. Then there </a:t>
            </a:r>
            <a:r>
              <a:rPr lang="en-US" b="1" noProof="0" dirty="0"/>
              <a:t>will be 1 year transition period after </a:t>
            </a:r>
            <a:r>
              <a:rPr lang="en-US" noProof="0" dirty="0"/>
              <a:t>which EU countries </a:t>
            </a:r>
            <a:r>
              <a:rPr lang="en-US" b="1" noProof="0" dirty="0"/>
              <a:t>will no longer issue certificates </a:t>
            </a:r>
            <a:r>
              <a:rPr lang="en-US" noProof="0" dirty="0"/>
              <a:t>under </a:t>
            </a:r>
            <a:r>
              <a:rPr lang="en-US" b="1" noProof="0" dirty="0"/>
              <a:t>CCRA</a:t>
            </a:r>
            <a:r>
              <a:rPr lang="en-US" noProof="0" dirty="0"/>
              <a:t>. This </a:t>
            </a:r>
            <a:r>
              <a:rPr lang="en-US" b="1" noProof="0" dirty="0"/>
              <a:t>could also impact the industry and decelerate the certification roadmap </a:t>
            </a:r>
            <a:r>
              <a:rPr lang="en-US" noProof="0" dirty="0"/>
              <a:t>of some vendors. And, of course, </a:t>
            </a:r>
            <a:r>
              <a:rPr lang="en-US" b="1" noProof="0" dirty="0"/>
              <a:t>YET </a:t>
            </a:r>
            <a:r>
              <a:rPr lang="en-US" noProof="0" dirty="0"/>
              <a:t>we </a:t>
            </a:r>
            <a:r>
              <a:rPr lang="en-US" b="1" noProof="0" dirty="0"/>
              <a:t>have to see how the non-European markets evolve after this change roots in </a:t>
            </a:r>
            <a:r>
              <a:rPr lang="en-US" noProof="0" dirty="0"/>
              <a:t>Europe.</a:t>
            </a:r>
          </a:p>
          <a:p>
            <a:endParaRPr lang="en-US" noProof="0" dirty="0"/>
          </a:p>
          <a:p>
            <a:r>
              <a:rPr lang="en-US" noProof="0" dirty="0"/>
              <a:t>In conclusion, we </a:t>
            </a:r>
            <a:r>
              <a:rPr lang="en-US" b="1" noProof="0" dirty="0"/>
              <a:t>need to keep an eye out on how the industry will evolve </a:t>
            </a:r>
            <a:r>
              <a:rPr lang="en-US" noProof="0" dirty="0"/>
              <a:t>during the next couple of years, </a:t>
            </a:r>
            <a:r>
              <a:rPr lang="en-US" b="1" noProof="0" dirty="0"/>
              <a:t>and JTSEC will be there to update the statistics, and analyze how these changes impact the number of certifications.</a:t>
            </a:r>
          </a:p>
          <a:p>
            <a:endParaRPr lang="en-U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61</a:t>
            </a:fld>
            <a:endParaRPr lang="es-ES" dirty="0"/>
          </a:p>
        </p:txBody>
      </p:sp>
    </p:spTree>
    <p:extLst>
      <p:ext uri="{BB962C8B-B14F-4D97-AF65-F5344CB8AC3E}">
        <p14:creationId xmlns:p14="http://schemas.microsoft.com/office/powerpoint/2010/main" val="24970696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Thank you very much for your attention. It’s been a pleasure to present these statistics here for you.</a:t>
            </a:r>
          </a:p>
          <a:p>
            <a:endParaRPr lang="en-US" dirty="0"/>
          </a:p>
          <a:p>
            <a:r>
              <a:rPr lang="en-US" dirty="0"/>
              <a:t>If you want to ask any question, please feel free. </a:t>
            </a:r>
          </a:p>
          <a:p>
            <a:endParaRPr lang="en-US" dirty="0"/>
          </a:p>
          <a:p>
            <a:r>
              <a:rPr lang="en-US" dirty="0"/>
              <a:t>If you think of </a:t>
            </a:r>
            <a:r>
              <a:rPr lang="en-US" b="1" dirty="0"/>
              <a:t>any other interesting statistic to generate</a:t>
            </a:r>
            <a:r>
              <a:rPr lang="en-US" dirty="0"/>
              <a:t>, </a:t>
            </a:r>
          </a:p>
          <a:p>
            <a:r>
              <a:rPr lang="en-US" dirty="0"/>
              <a:t>or if you </a:t>
            </a:r>
            <a:r>
              <a:rPr lang="en-US" b="1" dirty="0"/>
              <a:t>think some numbers are not accurate</a:t>
            </a:r>
            <a:r>
              <a:rPr lang="en-US" dirty="0"/>
              <a:t>, </a:t>
            </a:r>
          </a:p>
          <a:p>
            <a:r>
              <a:rPr lang="en-US" b="1" dirty="0"/>
              <a:t>please contact us </a:t>
            </a:r>
            <a:r>
              <a:rPr lang="en-US" b="0" dirty="0"/>
              <a:t>and we will take your feedback into account to improve. </a:t>
            </a:r>
            <a:endParaRPr lang="en-US" dirty="0"/>
          </a:p>
          <a:p>
            <a:endParaRPr lang="en-US" dirty="0"/>
          </a:p>
          <a:p>
            <a:r>
              <a:rPr lang="en-US" dirty="0"/>
              <a:t>THANK YOU.</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62</a:t>
            </a:fld>
            <a:endParaRPr lang="es-ES" dirty="0"/>
          </a:p>
        </p:txBody>
      </p:sp>
    </p:spTree>
    <p:extLst>
      <p:ext uri="{BB962C8B-B14F-4D97-AF65-F5344CB8AC3E}">
        <p14:creationId xmlns:p14="http://schemas.microsoft.com/office/powerpoint/2010/main" val="939641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63</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19553793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65</a:t>
            </a:fld>
            <a:endParaRPr lang="en-US" altLang="en-US"/>
          </a:p>
        </p:txBody>
      </p:sp>
    </p:spTree>
    <p:extLst>
      <p:ext uri="{BB962C8B-B14F-4D97-AF65-F5344CB8AC3E}">
        <p14:creationId xmlns:p14="http://schemas.microsoft.com/office/powerpoint/2010/main" val="398947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10</a:t>
            </a:fld>
            <a:endParaRPr lang="en-US"/>
          </a:p>
        </p:txBody>
      </p:sp>
    </p:spTree>
    <p:extLst>
      <p:ext uri="{BB962C8B-B14F-4D97-AF65-F5344CB8AC3E}">
        <p14:creationId xmlns:p14="http://schemas.microsoft.com/office/powerpoint/2010/main" val="18491747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66</a:t>
            </a:fld>
            <a:endParaRPr lang="en-US" altLang="en-US"/>
          </a:p>
        </p:txBody>
      </p:sp>
    </p:spTree>
    <p:extLst>
      <p:ext uri="{BB962C8B-B14F-4D97-AF65-F5344CB8AC3E}">
        <p14:creationId xmlns:p14="http://schemas.microsoft.com/office/powerpoint/2010/main" val="9932989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67</a:t>
            </a:fld>
            <a:endParaRPr lang="en-US" altLang="en-US"/>
          </a:p>
        </p:txBody>
      </p:sp>
    </p:spTree>
    <p:extLst>
      <p:ext uri="{BB962C8B-B14F-4D97-AF65-F5344CB8AC3E}">
        <p14:creationId xmlns:p14="http://schemas.microsoft.com/office/powerpoint/2010/main" val="27706033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68</a:t>
            </a:fld>
            <a:endParaRPr lang="en-US" altLang="en-US"/>
          </a:p>
        </p:txBody>
      </p:sp>
    </p:spTree>
    <p:extLst>
      <p:ext uri="{BB962C8B-B14F-4D97-AF65-F5344CB8AC3E}">
        <p14:creationId xmlns:p14="http://schemas.microsoft.com/office/powerpoint/2010/main" val="32557746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69</a:t>
            </a:fld>
            <a:endParaRPr lang="en-US" altLang="en-US"/>
          </a:p>
        </p:txBody>
      </p:sp>
    </p:spTree>
    <p:extLst>
      <p:ext uri="{BB962C8B-B14F-4D97-AF65-F5344CB8AC3E}">
        <p14:creationId xmlns:p14="http://schemas.microsoft.com/office/powerpoint/2010/main" val="27155630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70</a:t>
            </a:fld>
            <a:endParaRPr lang="en-US" altLang="en-US"/>
          </a:p>
        </p:txBody>
      </p:sp>
    </p:spTree>
    <p:extLst>
      <p:ext uri="{BB962C8B-B14F-4D97-AF65-F5344CB8AC3E}">
        <p14:creationId xmlns:p14="http://schemas.microsoft.com/office/powerpoint/2010/main" val="16318462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71</a:t>
            </a:fld>
            <a:endParaRPr lang="en-US" altLang="en-US"/>
          </a:p>
        </p:txBody>
      </p:sp>
    </p:spTree>
    <p:extLst>
      <p:ext uri="{BB962C8B-B14F-4D97-AF65-F5344CB8AC3E}">
        <p14:creationId xmlns:p14="http://schemas.microsoft.com/office/powerpoint/2010/main" val="26305652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72</a:t>
            </a:fld>
            <a:endParaRPr lang="en-US" altLang="en-US"/>
          </a:p>
        </p:txBody>
      </p:sp>
    </p:spTree>
    <p:extLst>
      <p:ext uri="{BB962C8B-B14F-4D97-AF65-F5344CB8AC3E}">
        <p14:creationId xmlns:p14="http://schemas.microsoft.com/office/powerpoint/2010/main" val="5829329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73</a:t>
            </a:fld>
            <a:endParaRPr lang="en-US" altLang="en-US"/>
          </a:p>
        </p:txBody>
      </p:sp>
    </p:spTree>
    <p:extLst>
      <p:ext uri="{BB962C8B-B14F-4D97-AF65-F5344CB8AC3E}">
        <p14:creationId xmlns:p14="http://schemas.microsoft.com/office/powerpoint/2010/main" val="9932989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74</a:t>
            </a:fld>
            <a:endParaRPr lang="en-US" altLang="en-US"/>
          </a:p>
        </p:txBody>
      </p:sp>
    </p:spTree>
    <p:extLst>
      <p:ext uri="{BB962C8B-B14F-4D97-AF65-F5344CB8AC3E}">
        <p14:creationId xmlns:p14="http://schemas.microsoft.com/office/powerpoint/2010/main" val="14948505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75</a:t>
            </a:fld>
            <a:endParaRPr lang="en-US" altLang="en-US"/>
          </a:p>
        </p:txBody>
      </p:sp>
    </p:spTree>
    <p:extLst>
      <p:ext uri="{BB962C8B-B14F-4D97-AF65-F5344CB8AC3E}">
        <p14:creationId xmlns:p14="http://schemas.microsoft.com/office/powerpoint/2010/main" val="260307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427038"/>
            <a:ext cx="3840162" cy="28797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12</a:t>
            </a:fld>
            <a:endParaRPr lang="en-US"/>
          </a:p>
        </p:txBody>
      </p:sp>
    </p:spTree>
    <p:extLst>
      <p:ext uri="{BB962C8B-B14F-4D97-AF65-F5344CB8AC3E}">
        <p14:creationId xmlns:p14="http://schemas.microsoft.com/office/powerpoint/2010/main" val="28596770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76</a:t>
            </a:fld>
            <a:endParaRPr lang="en-US" altLang="en-US"/>
          </a:p>
        </p:txBody>
      </p:sp>
    </p:spTree>
    <p:extLst>
      <p:ext uri="{BB962C8B-B14F-4D97-AF65-F5344CB8AC3E}">
        <p14:creationId xmlns:p14="http://schemas.microsoft.com/office/powerpoint/2010/main" val="36900723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77</a:t>
            </a:fld>
            <a:endParaRPr lang="en-US" altLang="en-US"/>
          </a:p>
        </p:txBody>
      </p:sp>
    </p:spTree>
    <p:extLst>
      <p:ext uri="{BB962C8B-B14F-4D97-AF65-F5344CB8AC3E}">
        <p14:creationId xmlns:p14="http://schemas.microsoft.com/office/powerpoint/2010/main" val="27592000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78</a:t>
            </a:fld>
            <a:endParaRPr lang="en-US" altLang="en-US"/>
          </a:p>
        </p:txBody>
      </p:sp>
    </p:spTree>
    <p:extLst>
      <p:ext uri="{BB962C8B-B14F-4D97-AF65-F5344CB8AC3E}">
        <p14:creationId xmlns:p14="http://schemas.microsoft.com/office/powerpoint/2010/main" val="26963213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79</a:t>
            </a:fld>
            <a:endParaRPr lang="en-US" altLang="en-US"/>
          </a:p>
        </p:txBody>
      </p:sp>
    </p:spTree>
    <p:extLst>
      <p:ext uri="{BB962C8B-B14F-4D97-AF65-F5344CB8AC3E}">
        <p14:creationId xmlns:p14="http://schemas.microsoft.com/office/powerpoint/2010/main" val="10224174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80</a:t>
            </a:fld>
            <a:endParaRPr lang="en-US" altLang="en-US"/>
          </a:p>
        </p:txBody>
      </p:sp>
    </p:spTree>
    <p:extLst>
      <p:ext uri="{BB962C8B-B14F-4D97-AF65-F5344CB8AC3E}">
        <p14:creationId xmlns:p14="http://schemas.microsoft.com/office/powerpoint/2010/main" val="19735120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81</a:t>
            </a:fld>
            <a:endParaRPr lang="en-US" altLang="en-US"/>
          </a:p>
        </p:txBody>
      </p:sp>
    </p:spTree>
    <p:extLst>
      <p:ext uri="{BB962C8B-B14F-4D97-AF65-F5344CB8AC3E}">
        <p14:creationId xmlns:p14="http://schemas.microsoft.com/office/powerpoint/2010/main" val="38844433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82</a:t>
            </a:fld>
            <a:endParaRPr lang="en-US" altLang="en-US"/>
          </a:p>
        </p:txBody>
      </p:sp>
    </p:spTree>
    <p:extLst>
      <p:ext uri="{BB962C8B-B14F-4D97-AF65-F5344CB8AC3E}">
        <p14:creationId xmlns:p14="http://schemas.microsoft.com/office/powerpoint/2010/main" val="20409389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83</a:t>
            </a:fld>
            <a:endParaRPr lang="en-US" altLang="en-US"/>
          </a:p>
        </p:txBody>
      </p:sp>
    </p:spTree>
    <p:extLst>
      <p:ext uri="{BB962C8B-B14F-4D97-AF65-F5344CB8AC3E}">
        <p14:creationId xmlns:p14="http://schemas.microsoft.com/office/powerpoint/2010/main" val="12414227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84</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9429474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85</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380566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427038"/>
            <a:ext cx="3840162" cy="28797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13</a:t>
            </a:fld>
            <a:endParaRPr lang="en-US"/>
          </a:p>
        </p:txBody>
      </p:sp>
    </p:spTree>
    <p:extLst>
      <p:ext uri="{BB962C8B-B14F-4D97-AF65-F5344CB8AC3E}">
        <p14:creationId xmlns:p14="http://schemas.microsoft.com/office/powerpoint/2010/main" val="29039518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91</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39984284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92</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24148614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93</a:t>
            </a:fld>
            <a:endParaRPr lang="en-US" altLang="en-US" dirty="0"/>
          </a:p>
        </p:txBody>
      </p:sp>
    </p:spTree>
    <p:extLst>
      <p:ext uri="{BB962C8B-B14F-4D97-AF65-F5344CB8AC3E}">
        <p14:creationId xmlns:p14="http://schemas.microsoft.com/office/powerpoint/2010/main" val="32297697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94</a:t>
            </a:fld>
            <a:endParaRPr lang="en-US" altLang="en-US" dirty="0"/>
          </a:p>
        </p:txBody>
      </p:sp>
    </p:spTree>
    <p:extLst>
      <p:ext uri="{BB962C8B-B14F-4D97-AF65-F5344CB8AC3E}">
        <p14:creationId xmlns:p14="http://schemas.microsoft.com/office/powerpoint/2010/main" val="42871425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95</a:t>
            </a:fld>
            <a:endParaRPr lang="en-US" altLang="en-US" dirty="0"/>
          </a:p>
        </p:txBody>
      </p:sp>
    </p:spTree>
    <p:extLst>
      <p:ext uri="{BB962C8B-B14F-4D97-AF65-F5344CB8AC3E}">
        <p14:creationId xmlns:p14="http://schemas.microsoft.com/office/powerpoint/2010/main" val="23606175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96</a:t>
            </a:fld>
            <a:endParaRPr lang="en-US" altLang="en-US" dirty="0"/>
          </a:p>
        </p:txBody>
      </p:sp>
    </p:spTree>
    <p:extLst>
      <p:ext uri="{BB962C8B-B14F-4D97-AF65-F5344CB8AC3E}">
        <p14:creationId xmlns:p14="http://schemas.microsoft.com/office/powerpoint/2010/main" val="212384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14</a:t>
            </a:fld>
            <a:endParaRPr lang="en-US"/>
          </a:p>
        </p:txBody>
      </p:sp>
    </p:spTree>
    <p:extLst>
      <p:ext uri="{BB962C8B-B14F-4D97-AF65-F5344CB8AC3E}">
        <p14:creationId xmlns:p14="http://schemas.microsoft.com/office/powerpoint/2010/main" val="73491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0EA76408-478E-4314-8436-9D4631815292}" type="slidenum">
              <a:rPr lang="en-US" altLang="en-US"/>
              <a:pPr>
                <a:defRPr/>
              </a:pPr>
              <a:t>‹#›</a:t>
            </a:fld>
            <a:endParaRPr lang="en-US" altLang="en-US" dirty="0"/>
          </a:p>
        </p:txBody>
      </p:sp>
    </p:spTree>
    <p:extLst>
      <p:ext uri="{BB962C8B-B14F-4D97-AF65-F5344CB8AC3E}">
        <p14:creationId xmlns:p14="http://schemas.microsoft.com/office/powerpoint/2010/main" val="425149033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E7301A2A-13CB-4EE8-9605-2E952F423E64}" type="slidenum">
              <a:rPr lang="en-US" altLang="en-US"/>
              <a:pPr>
                <a:defRPr/>
              </a:pPr>
              <a:t>‹#›</a:t>
            </a:fld>
            <a:endParaRPr lang="en-US" altLang="en-US" dirty="0"/>
          </a:p>
        </p:txBody>
      </p:sp>
    </p:spTree>
    <p:extLst>
      <p:ext uri="{BB962C8B-B14F-4D97-AF65-F5344CB8AC3E}">
        <p14:creationId xmlns:p14="http://schemas.microsoft.com/office/powerpoint/2010/main" val="37866347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87700"/>
            <a:ext cx="2057400" cy="328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187700"/>
            <a:ext cx="6019800" cy="328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7A18D28-1759-4885-A8E9-24F976298B21}" type="slidenum">
              <a:rPr lang="en-US" altLang="en-US"/>
              <a:pPr>
                <a:defRPr/>
              </a:pPr>
              <a:t>‹#›</a:t>
            </a:fld>
            <a:endParaRPr lang="en-US" altLang="en-US" dirty="0"/>
          </a:p>
        </p:txBody>
      </p:sp>
    </p:spTree>
    <p:extLst>
      <p:ext uri="{BB962C8B-B14F-4D97-AF65-F5344CB8AC3E}">
        <p14:creationId xmlns:p14="http://schemas.microsoft.com/office/powerpoint/2010/main" val="25267816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2DC90A75-E5D9-4E03-89E0-0CF799309442}" type="slidenum">
              <a:rPr lang="en-US" altLang="en-US"/>
              <a:pPr>
                <a:defRPr/>
              </a:pPr>
              <a:t>‹#›</a:t>
            </a:fld>
            <a:endParaRPr lang="en-US" altLang="en-US" dirty="0"/>
          </a:p>
        </p:txBody>
      </p:sp>
    </p:spTree>
    <p:extLst>
      <p:ext uri="{BB962C8B-B14F-4D97-AF65-F5344CB8AC3E}">
        <p14:creationId xmlns:p14="http://schemas.microsoft.com/office/powerpoint/2010/main" val="13033136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6257B1C-D03C-4A2C-BA52-43BF8010146E}" type="slidenum">
              <a:rPr lang="en-US" altLang="en-US"/>
              <a:pPr>
                <a:defRPr/>
              </a:pPr>
              <a:t>‹#›</a:t>
            </a:fld>
            <a:endParaRPr lang="en-US" altLang="en-US" dirty="0"/>
          </a:p>
        </p:txBody>
      </p:sp>
    </p:spTree>
    <p:extLst>
      <p:ext uri="{BB962C8B-B14F-4D97-AF65-F5344CB8AC3E}">
        <p14:creationId xmlns:p14="http://schemas.microsoft.com/office/powerpoint/2010/main" val="40701403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911E8918-2414-4E20-87A1-DD5CA4737882}" type="slidenum">
              <a:rPr lang="en-US" altLang="en-US"/>
              <a:pPr>
                <a:defRPr/>
              </a:pPr>
              <a:t>‹#›</a:t>
            </a:fld>
            <a:endParaRPr lang="en-US" altLang="en-US" dirty="0"/>
          </a:p>
        </p:txBody>
      </p:sp>
    </p:spTree>
    <p:extLst>
      <p:ext uri="{BB962C8B-B14F-4D97-AF65-F5344CB8AC3E}">
        <p14:creationId xmlns:p14="http://schemas.microsoft.com/office/powerpoint/2010/main" val="36763676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71FE0B06-C80B-466C-8E9F-3DB2FECB4C52}" type="slidenum">
              <a:rPr lang="en-US" altLang="en-US"/>
              <a:pPr>
                <a:defRPr/>
              </a:pPr>
              <a:t>‹#›</a:t>
            </a:fld>
            <a:endParaRPr lang="en-US" altLang="en-US" dirty="0"/>
          </a:p>
        </p:txBody>
      </p:sp>
    </p:spTree>
    <p:extLst>
      <p:ext uri="{BB962C8B-B14F-4D97-AF65-F5344CB8AC3E}">
        <p14:creationId xmlns:p14="http://schemas.microsoft.com/office/powerpoint/2010/main" val="37595754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C00DC7F8-EE53-4983-B7C3-7B0120E7F157}" type="slidenum">
              <a:rPr lang="en-US" altLang="en-US"/>
              <a:pPr>
                <a:defRPr/>
              </a:pPr>
              <a:t>‹#›</a:t>
            </a:fld>
            <a:endParaRPr lang="en-US" altLang="en-US" dirty="0"/>
          </a:p>
        </p:txBody>
      </p:sp>
    </p:spTree>
    <p:extLst>
      <p:ext uri="{BB962C8B-B14F-4D97-AF65-F5344CB8AC3E}">
        <p14:creationId xmlns:p14="http://schemas.microsoft.com/office/powerpoint/2010/main" val="7512527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00EAFC48-F2CE-4DC6-B093-A05FEB22FDBF}" type="slidenum">
              <a:rPr lang="en-US" altLang="en-US"/>
              <a:pPr>
                <a:defRPr/>
              </a:pPr>
              <a:t>‹#›</a:t>
            </a:fld>
            <a:endParaRPr lang="en-US" altLang="en-US" dirty="0"/>
          </a:p>
        </p:txBody>
      </p:sp>
    </p:spTree>
    <p:extLst>
      <p:ext uri="{BB962C8B-B14F-4D97-AF65-F5344CB8AC3E}">
        <p14:creationId xmlns:p14="http://schemas.microsoft.com/office/powerpoint/2010/main" val="19076169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40E503E3-25D0-4E1C-850C-2EBC25B3C109}" type="slidenum">
              <a:rPr lang="en-US" altLang="en-US"/>
              <a:pPr>
                <a:defRPr/>
              </a:pPr>
              <a:t>‹#›</a:t>
            </a:fld>
            <a:endParaRPr lang="en-US" altLang="en-US" dirty="0"/>
          </a:p>
        </p:txBody>
      </p:sp>
    </p:spTree>
    <p:extLst>
      <p:ext uri="{BB962C8B-B14F-4D97-AF65-F5344CB8AC3E}">
        <p14:creationId xmlns:p14="http://schemas.microsoft.com/office/powerpoint/2010/main" val="8428655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36CC87B1-19D5-4016-926C-29150B5853DE}" type="slidenum">
              <a:rPr lang="en-US" altLang="en-US"/>
              <a:pPr>
                <a:defRPr/>
              </a:pPr>
              <a:t>‹#›</a:t>
            </a:fld>
            <a:endParaRPr lang="en-US" altLang="en-US" dirty="0"/>
          </a:p>
        </p:txBody>
      </p:sp>
    </p:spTree>
    <p:extLst>
      <p:ext uri="{BB962C8B-B14F-4D97-AF65-F5344CB8AC3E}">
        <p14:creationId xmlns:p14="http://schemas.microsoft.com/office/powerpoint/2010/main" val="373354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7B331E4-DB09-4DA0-A615-B4DCAC1EFA51}" type="slidenum">
              <a:rPr lang="en-US" altLang="en-US"/>
              <a:pPr>
                <a:defRPr/>
              </a:pPr>
              <a:t>‹#›</a:t>
            </a:fld>
            <a:endParaRPr lang="en-US" altLang="en-US" dirty="0"/>
          </a:p>
        </p:txBody>
      </p:sp>
    </p:spTree>
    <p:extLst>
      <p:ext uri="{BB962C8B-B14F-4D97-AF65-F5344CB8AC3E}">
        <p14:creationId xmlns:p14="http://schemas.microsoft.com/office/powerpoint/2010/main" val="41466134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B0AF8366-8936-48F7-9A76-D13A909E1161}" type="slidenum">
              <a:rPr lang="en-US" altLang="en-US"/>
              <a:pPr>
                <a:defRPr/>
              </a:pPr>
              <a:t>‹#›</a:t>
            </a:fld>
            <a:endParaRPr lang="en-US" altLang="en-US" dirty="0"/>
          </a:p>
        </p:txBody>
      </p:sp>
    </p:spTree>
    <p:extLst>
      <p:ext uri="{BB962C8B-B14F-4D97-AF65-F5344CB8AC3E}">
        <p14:creationId xmlns:p14="http://schemas.microsoft.com/office/powerpoint/2010/main" val="5074034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82E1F09C-983E-4FC9-A4A4-49E65E8E12D8}" type="slidenum">
              <a:rPr lang="en-US" altLang="en-US"/>
              <a:pPr>
                <a:defRPr/>
              </a:pPr>
              <a:t>‹#›</a:t>
            </a:fld>
            <a:endParaRPr lang="en-US" altLang="en-US" dirty="0"/>
          </a:p>
        </p:txBody>
      </p:sp>
    </p:spTree>
    <p:extLst>
      <p:ext uri="{BB962C8B-B14F-4D97-AF65-F5344CB8AC3E}">
        <p14:creationId xmlns:p14="http://schemas.microsoft.com/office/powerpoint/2010/main" val="30197420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583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583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CD2CBB1F-58E7-48E9-A3A6-FF2158749A43}" type="slidenum">
              <a:rPr lang="en-US" altLang="en-US"/>
              <a:pPr>
                <a:defRPr/>
              </a:pPr>
              <a:t>‹#›</a:t>
            </a:fld>
            <a:endParaRPr lang="en-US" altLang="en-US" dirty="0"/>
          </a:p>
        </p:txBody>
      </p:sp>
    </p:spTree>
    <p:extLst>
      <p:ext uri="{BB962C8B-B14F-4D97-AF65-F5344CB8AC3E}">
        <p14:creationId xmlns:p14="http://schemas.microsoft.com/office/powerpoint/2010/main" val="266393765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Title Text"/>
          <p:cNvSpPr txBox="1">
            <a:spLocks noGrp="1"/>
          </p:cNvSpPr>
          <p:nvPr>
            <p:ph type="title"/>
          </p:nvPr>
        </p:nvSpPr>
        <p:spPr>
          <a:prstGeom prst="rect">
            <a:avLst/>
          </a:prstGeom>
        </p:spPr>
        <p:txBody>
          <a:bodyPr/>
          <a:lstStyle/>
          <a:p>
            <a:r>
              <a:t>Title Text</a:t>
            </a:r>
          </a:p>
        </p:txBody>
      </p:sp>
      <p:sp>
        <p:nvSpPr>
          <p:cNvPr id="3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7440951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02072A04-1593-41E7-90FD-0012A80FCFC6}" type="datetime1">
              <a:rPr lang="en-US" smtClean="0"/>
              <a:t>11/12/2023</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DE720E-C72B-42F0-AD69-52D60E3C605E}" type="slidenum">
              <a:rPr lang="en-GB" smtClean="0"/>
              <a:t>‹#›</a:t>
            </a:fld>
            <a:endParaRPr lang="en-GB"/>
          </a:p>
        </p:txBody>
      </p:sp>
      <p:sp>
        <p:nvSpPr>
          <p:cNvPr id="8" name="Text Placeholder 7"/>
          <p:cNvSpPr>
            <a:spLocks noGrp="1"/>
          </p:cNvSpPr>
          <p:nvPr>
            <p:ph type="body" sz="quarter" idx="13" hasCustomPrompt="1"/>
          </p:nvPr>
        </p:nvSpPr>
        <p:spPr>
          <a:xfrm>
            <a:off x="457201" y="1133856"/>
            <a:ext cx="8229600" cy="274320"/>
          </a:xfrm>
        </p:spPr>
        <p:txBody>
          <a:bodyPr>
            <a:noAutofit/>
          </a:bodyPr>
          <a:lstStyle>
            <a:lvl1pPr marL="0" indent="0" algn="l">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t>Click to add subtitle</a:t>
            </a:r>
          </a:p>
        </p:txBody>
      </p:sp>
      <p:sp>
        <p:nvSpPr>
          <p:cNvPr id="3" name="Content Placeholder 2"/>
          <p:cNvSpPr>
            <a:spLocks noGrp="1"/>
          </p:cNvSpPr>
          <p:nvPr>
            <p:ph idx="1"/>
          </p:nvPr>
        </p:nvSpPr>
        <p:spPr>
          <a:xfrm>
            <a:off x="457201" y="1676401"/>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88571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B1C2DD6B-7A2C-485A-B681-224919916DA2}" type="slidenum">
              <a:rPr lang="en-US" altLang="en-US"/>
              <a:pPr>
                <a:defRPr/>
              </a:pPr>
              <a:t>‹#›</a:t>
            </a:fld>
            <a:endParaRPr lang="en-US" altLang="en-US" dirty="0"/>
          </a:p>
        </p:txBody>
      </p:sp>
    </p:spTree>
    <p:extLst>
      <p:ext uri="{BB962C8B-B14F-4D97-AF65-F5344CB8AC3E}">
        <p14:creationId xmlns:p14="http://schemas.microsoft.com/office/powerpoint/2010/main" val="242809780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F26218CF-1D59-4A21-9A2A-1172735AFC81}" type="slidenum">
              <a:rPr lang="en-US" altLang="en-US"/>
              <a:pPr>
                <a:defRPr/>
              </a:pPr>
              <a:t>‹#›</a:t>
            </a:fld>
            <a:endParaRPr lang="en-US" altLang="en-US" dirty="0"/>
          </a:p>
        </p:txBody>
      </p:sp>
    </p:spTree>
    <p:extLst>
      <p:ext uri="{BB962C8B-B14F-4D97-AF65-F5344CB8AC3E}">
        <p14:creationId xmlns:p14="http://schemas.microsoft.com/office/powerpoint/2010/main" val="29610180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E2A9CCCD-94A4-48A1-98C6-F0A80D75B789}" type="slidenum">
              <a:rPr lang="en-US" altLang="en-US"/>
              <a:pPr>
                <a:defRPr/>
              </a:pPr>
              <a:t>‹#›</a:t>
            </a:fld>
            <a:endParaRPr lang="en-US" altLang="en-US" dirty="0"/>
          </a:p>
        </p:txBody>
      </p:sp>
    </p:spTree>
    <p:extLst>
      <p:ext uri="{BB962C8B-B14F-4D97-AF65-F5344CB8AC3E}">
        <p14:creationId xmlns:p14="http://schemas.microsoft.com/office/powerpoint/2010/main" val="28036563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42DD4E2B-F3F5-4BA1-B2E0-4F1632E8E0CC}" type="slidenum">
              <a:rPr lang="en-US" altLang="en-US"/>
              <a:pPr>
                <a:defRPr/>
              </a:pPr>
              <a:t>‹#›</a:t>
            </a:fld>
            <a:endParaRPr lang="en-US" altLang="en-US" dirty="0"/>
          </a:p>
        </p:txBody>
      </p:sp>
    </p:spTree>
    <p:extLst>
      <p:ext uri="{BB962C8B-B14F-4D97-AF65-F5344CB8AC3E}">
        <p14:creationId xmlns:p14="http://schemas.microsoft.com/office/powerpoint/2010/main" val="301508453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332FA401-386A-41F6-AF67-56DA333F15A0}" type="slidenum">
              <a:rPr lang="en-US" altLang="en-US"/>
              <a:pPr>
                <a:defRPr/>
              </a:pPr>
              <a:t>‹#›</a:t>
            </a:fld>
            <a:endParaRPr lang="en-US" altLang="en-US" dirty="0"/>
          </a:p>
        </p:txBody>
      </p:sp>
    </p:spTree>
    <p:extLst>
      <p:ext uri="{BB962C8B-B14F-4D97-AF65-F5344CB8AC3E}">
        <p14:creationId xmlns:p14="http://schemas.microsoft.com/office/powerpoint/2010/main" val="26301129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C3887905-B2A0-4075-B436-DE9196E870CE}" type="slidenum">
              <a:rPr lang="en-US" altLang="en-US"/>
              <a:pPr>
                <a:defRPr/>
              </a:pPr>
              <a:t>‹#›</a:t>
            </a:fld>
            <a:endParaRPr lang="en-US" altLang="en-US" dirty="0"/>
          </a:p>
        </p:txBody>
      </p:sp>
    </p:spTree>
    <p:extLst>
      <p:ext uri="{BB962C8B-B14F-4D97-AF65-F5344CB8AC3E}">
        <p14:creationId xmlns:p14="http://schemas.microsoft.com/office/powerpoint/2010/main" val="369168158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9A88FAED-CC29-40C2-AF76-77B8995E13A7}" type="slidenum">
              <a:rPr lang="en-US" altLang="en-US"/>
              <a:pPr>
                <a:defRPr/>
              </a:pPr>
              <a:t>‹#›</a:t>
            </a:fld>
            <a:endParaRPr lang="en-US" altLang="en-US" dirty="0"/>
          </a:p>
        </p:txBody>
      </p:sp>
    </p:spTree>
    <p:extLst>
      <p:ext uri="{BB962C8B-B14F-4D97-AF65-F5344CB8AC3E}">
        <p14:creationId xmlns:p14="http://schemas.microsoft.com/office/powerpoint/2010/main" val="81935948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F74070F9-2F9C-434B-9A0E-FA7779558077}" type="slidenum">
              <a:rPr lang="en-US" altLang="en-US"/>
              <a:pPr>
                <a:defRPr/>
              </a:pPr>
              <a:t>‹#›</a:t>
            </a:fld>
            <a:endParaRPr lang="en-US" altLang="en-US" dirty="0"/>
          </a:p>
        </p:txBody>
      </p:sp>
    </p:spTree>
    <p:extLst>
      <p:ext uri="{BB962C8B-B14F-4D97-AF65-F5344CB8AC3E}">
        <p14:creationId xmlns:p14="http://schemas.microsoft.com/office/powerpoint/2010/main" val="30651053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724BC465-346C-4E46-BF9E-66AD94F855CF}" type="slidenum">
              <a:rPr lang="en-US" altLang="en-US"/>
              <a:pPr>
                <a:defRPr/>
              </a:pPr>
              <a:t>‹#›</a:t>
            </a:fld>
            <a:endParaRPr lang="en-US" altLang="en-US" dirty="0"/>
          </a:p>
        </p:txBody>
      </p:sp>
    </p:spTree>
    <p:extLst>
      <p:ext uri="{BB962C8B-B14F-4D97-AF65-F5344CB8AC3E}">
        <p14:creationId xmlns:p14="http://schemas.microsoft.com/office/powerpoint/2010/main" val="181731592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A5BE1D68-19C6-495D-9455-940D2A7EB2A2}" type="slidenum">
              <a:rPr lang="en-US" altLang="en-US"/>
              <a:pPr>
                <a:defRPr/>
              </a:pPr>
              <a:t>‹#›</a:t>
            </a:fld>
            <a:endParaRPr lang="en-US" altLang="en-US" dirty="0"/>
          </a:p>
        </p:txBody>
      </p:sp>
    </p:spTree>
    <p:extLst>
      <p:ext uri="{BB962C8B-B14F-4D97-AF65-F5344CB8AC3E}">
        <p14:creationId xmlns:p14="http://schemas.microsoft.com/office/powerpoint/2010/main" val="121732328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D456DBAE-880B-4900-994A-BE0ECFF9BA86}" type="slidenum">
              <a:rPr lang="en-US" altLang="en-US"/>
              <a:pPr>
                <a:defRPr/>
              </a:pPr>
              <a:t>‹#›</a:t>
            </a:fld>
            <a:endParaRPr lang="en-US" altLang="en-US" dirty="0"/>
          </a:p>
        </p:txBody>
      </p:sp>
    </p:spTree>
    <p:extLst>
      <p:ext uri="{BB962C8B-B14F-4D97-AF65-F5344CB8AC3E}">
        <p14:creationId xmlns:p14="http://schemas.microsoft.com/office/powerpoint/2010/main" val="306932947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080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2F49AFA8-702E-4AEA-B4F8-87415A7F9CEC}" type="slidenum">
              <a:rPr lang="en-US" altLang="en-US"/>
              <a:pPr>
                <a:defRPr/>
              </a:pPr>
              <a:t>‹#›</a:t>
            </a:fld>
            <a:endParaRPr lang="en-US" altLang="en-US" dirty="0"/>
          </a:p>
        </p:txBody>
      </p:sp>
    </p:spTree>
    <p:extLst>
      <p:ext uri="{BB962C8B-B14F-4D97-AF65-F5344CB8AC3E}">
        <p14:creationId xmlns:p14="http://schemas.microsoft.com/office/powerpoint/2010/main" val="14059147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5"/>
          <p:cNvSpPr txBox="1">
            <a:spLocks noGrp="1" noChangeArrowheads="1"/>
          </p:cNvSpPr>
          <p:nvPr>
            <p:ph type="sldNum" sz="quarter" idx="10"/>
          </p:nvPr>
        </p:nvSpPr>
        <p:spPr>
          <a:ln/>
        </p:spPr>
        <p:txBody>
          <a:bodyPr/>
          <a:lstStyle>
            <a:lvl1pPr>
              <a:defRPr/>
            </a:lvl1pPr>
          </a:lstStyle>
          <a:p>
            <a:pPr>
              <a:defRPr/>
            </a:pPr>
            <a:fld id="{FE04C7B0-069A-476D-AF62-59430BA56D90}" type="slidenum">
              <a:rPr lang="en-US" altLang="en-US"/>
              <a:pPr>
                <a:defRPr/>
              </a:pPr>
              <a:t>‹#›</a:t>
            </a:fld>
            <a:endParaRPr lang="en-US" altLang="en-US" dirty="0"/>
          </a:p>
        </p:txBody>
      </p:sp>
    </p:spTree>
    <p:extLst>
      <p:ext uri="{BB962C8B-B14F-4D97-AF65-F5344CB8AC3E}">
        <p14:creationId xmlns:p14="http://schemas.microsoft.com/office/powerpoint/2010/main" val="27562273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67B9DA28-0E9D-4E5E-B7EB-69C14E2C8788}" type="slidenum">
              <a:rPr lang="en-US" altLang="en-US"/>
              <a:pPr>
                <a:defRPr/>
              </a:pPr>
              <a:t>‹#›</a:t>
            </a:fld>
            <a:endParaRPr lang="en-US" altLang="en-US" dirty="0"/>
          </a:p>
        </p:txBody>
      </p:sp>
    </p:spTree>
    <p:extLst>
      <p:ext uri="{BB962C8B-B14F-4D97-AF65-F5344CB8AC3E}">
        <p14:creationId xmlns:p14="http://schemas.microsoft.com/office/powerpoint/2010/main" val="349338420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A0C6E8A8-C983-4BF3-A556-B6AD233AFDE7}" type="slidenum">
              <a:rPr lang="en-US" altLang="en-US"/>
              <a:pPr>
                <a:defRPr/>
              </a:pPr>
              <a:t>‹#›</a:t>
            </a:fld>
            <a:endParaRPr lang="en-US" altLang="en-US" dirty="0"/>
          </a:p>
        </p:txBody>
      </p:sp>
    </p:spTree>
    <p:extLst>
      <p:ext uri="{BB962C8B-B14F-4D97-AF65-F5344CB8AC3E}">
        <p14:creationId xmlns:p14="http://schemas.microsoft.com/office/powerpoint/2010/main" val="299741024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5"/>
          <p:cNvSpPr txBox="1">
            <a:spLocks noGrp="1" noChangeArrowheads="1"/>
          </p:cNvSpPr>
          <p:nvPr>
            <p:ph type="sldNum" sz="quarter" idx="10"/>
          </p:nvPr>
        </p:nvSpPr>
        <p:spPr>
          <a:ln/>
        </p:spPr>
        <p:txBody>
          <a:bodyPr/>
          <a:lstStyle>
            <a:lvl1pPr>
              <a:defRPr/>
            </a:lvl1pPr>
          </a:lstStyle>
          <a:p>
            <a:pPr>
              <a:defRPr/>
            </a:pPr>
            <a:fld id="{0A248553-EAA7-414D-87DA-C443F5A1B549}" type="slidenum">
              <a:rPr lang="en-US" altLang="en-US"/>
              <a:pPr>
                <a:defRPr/>
              </a:pPr>
              <a:t>‹#›</a:t>
            </a:fld>
            <a:endParaRPr lang="en-US" altLang="en-US" dirty="0"/>
          </a:p>
        </p:txBody>
      </p:sp>
    </p:spTree>
    <p:extLst>
      <p:ext uri="{BB962C8B-B14F-4D97-AF65-F5344CB8AC3E}">
        <p14:creationId xmlns:p14="http://schemas.microsoft.com/office/powerpoint/2010/main" val="3280597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4445000"/>
            <a:ext cx="40386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4445000"/>
            <a:ext cx="40386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770A0ADC-E63F-4C44-B6AF-461BF7D04F8B}" type="slidenum">
              <a:rPr lang="en-US" altLang="en-US"/>
              <a:pPr>
                <a:defRPr/>
              </a:pPr>
              <a:t>‹#›</a:t>
            </a:fld>
            <a:endParaRPr lang="en-US" altLang="en-US" dirty="0"/>
          </a:p>
        </p:txBody>
      </p:sp>
    </p:spTree>
    <p:extLst>
      <p:ext uri="{BB962C8B-B14F-4D97-AF65-F5344CB8AC3E}">
        <p14:creationId xmlns:p14="http://schemas.microsoft.com/office/powerpoint/2010/main" val="22287833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5"/>
          <p:cNvSpPr txBox="1">
            <a:spLocks noGrp="1" noChangeArrowheads="1"/>
          </p:cNvSpPr>
          <p:nvPr>
            <p:ph type="sldNum" sz="quarter" idx="10"/>
          </p:nvPr>
        </p:nvSpPr>
        <p:spPr>
          <a:ln/>
        </p:spPr>
        <p:txBody>
          <a:bodyPr/>
          <a:lstStyle>
            <a:lvl1pPr>
              <a:defRPr/>
            </a:lvl1pPr>
          </a:lstStyle>
          <a:p>
            <a:pPr>
              <a:defRPr/>
            </a:pPr>
            <a:fld id="{20E9B304-57A3-41A4-8677-B91FB2FDD5F2}" type="slidenum">
              <a:rPr lang="en-US" altLang="en-US"/>
              <a:pPr>
                <a:defRPr/>
              </a:pPr>
              <a:t>‹#›</a:t>
            </a:fld>
            <a:endParaRPr lang="en-US" altLang="en-US" dirty="0"/>
          </a:p>
        </p:txBody>
      </p:sp>
    </p:spTree>
    <p:extLst>
      <p:ext uri="{BB962C8B-B14F-4D97-AF65-F5344CB8AC3E}">
        <p14:creationId xmlns:p14="http://schemas.microsoft.com/office/powerpoint/2010/main" val="53253705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5"/>
          <p:cNvSpPr txBox="1">
            <a:spLocks noGrp="1" noChangeArrowheads="1"/>
          </p:cNvSpPr>
          <p:nvPr>
            <p:ph type="sldNum" sz="quarter" idx="10"/>
          </p:nvPr>
        </p:nvSpPr>
        <p:spPr>
          <a:ln/>
        </p:spPr>
        <p:txBody>
          <a:bodyPr/>
          <a:lstStyle>
            <a:lvl1pPr>
              <a:defRPr/>
            </a:lvl1pPr>
          </a:lstStyle>
          <a:p>
            <a:pPr>
              <a:defRPr/>
            </a:pPr>
            <a:fld id="{F95F2C71-3558-4E6A-877E-F42B5A18213B}" type="slidenum">
              <a:rPr lang="en-US" altLang="en-US"/>
              <a:pPr>
                <a:defRPr/>
              </a:pPr>
              <a:t>‹#›</a:t>
            </a:fld>
            <a:endParaRPr lang="en-US" altLang="en-US" dirty="0"/>
          </a:p>
        </p:txBody>
      </p:sp>
    </p:spTree>
    <p:extLst>
      <p:ext uri="{BB962C8B-B14F-4D97-AF65-F5344CB8AC3E}">
        <p14:creationId xmlns:p14="http://schemas.microsoft.com/office/powerpoint/2010/main" val="52125710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2EE8C428-AED9-4974-B9DD-A7C583E5B5D6}" type="slidenum">
              <a:rPr lang="en-US" altLang="en-US"/>
              <a:pPr>
                <a:defRPr/>
              </a:pPr>
              <a:t>‹#›</a:t>
            </a:fld>
            <a:endParaRPr lang="en-US" altLang="en-US" dirty="0"/>
          </a:p>
        </p:txBody>
      </p:sp>
    </p:spTree>
    <p:extLst>
      <p:ext uri="{BB962C8B-B14F-4D97-AF65-F5344CB8AC3E}">
        <p14:creationId xmlns:p14="http://schemas.microsoft.com/office/powerpoint/2010/main" val="245102227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B168DAA8-4A01-49D5-8668-B7F2BF68366B}" type="slidenum">
              <a:rPr lang="en-US" altLang="en-US"/>
              <a:pPr>
                <a:defRPr/>
              </a:pPr>
              <a:t>‹#›</a:t>
            </a:fld>
            <a:endParaRPr lang="en-US" altLang="en-US" dirty="0"/>
          </a:p>
        </p:txBody>
      </p:sp>
    </p:spTree>
    <p:extLst>
      <p:ext uri="{BB962C8B-B14F-4D97-AF65-F5344CB8AC3E}">
        <p14:creationId xmlns:p14="http://schemas.microsoft.com/office/powerpoint/2010/main" val="67869254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2C326A77-0A31-41F6-A180-B3214B280C41}" type="slidenum">
              <a:rPr lang="en-US" altLang="en-US"/>
              <a:pPr>
                <a:defRPr/>
              </a:pPr>
              <a:t>‹#›</a:t>
            </a:fld>
            <a:endParaRPr lang="en-US" altLang="en-US" dirty="0"/>
          </a:p>
        </p:txBody>
      </p:sp>
    </p:spTree>
    <p:extLst>
      <p:ext uri="{BB962C8B-B14F-4D97-AF65-F5344CB8AC3E}">
        <p14:creationId xmlns:p14="http://schemas.microsoft.com/office/powerpoint/2010/main" val="289767166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A7F56BAC-1FE7-4951-AD21-C9872ACC4629}" type="slidenum">
              <a:rPr lang="en-US" altLang="en-US"/>
              <a:pPr>
                <a:defRPr/>
              </a:pPr>
              <a:t>‹#›</a:t>
            </a:fld>
            <a:endParaRPr lang="en-US" altLang="en-US" dirty="0"/>
          </a:p>
        </p:txBody>
      </p:sp>
    </p:spTree>
    <p:extLst>
      <p:ext uri="{BB962C8B-B14F-4D97-AF65-F5344CB8AC3E}">
        <p14:creationId xmlns:p14="http://schemas.microsoft.com/office/powerpoint/2010/main" val="200213864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080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C2C9F77D-7977-4CC6-AF04-2372B92B3309}" type="slidenum">
              <a:rPr lang="en-US" altLang="en-US"/>
              <a:pPr>
                <a:defRPr/>
              </a:pPr>
              <a:t>‹#›</a:t>
            </a:fld>
            <a:endParaRPr lang="en-US" altLang="en-US" dirty="0"/>
          </a:p>
        </p:txBody>
      </p:sp>
    </p:spTree>
    <p:extLst>
      <p:ext uri="{BB962C8B-B14F-4D97-AF65-F5344CB8AC3E}">
        <p14:creationId xmlns:p14="http://schemas.microsoft.com/office/powerpoint/2010/main" val="280752424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5"/>
          <p:cNvSpPr txBox="1">
            <a:spLocks noGrp="1" noChangeArrowheads="1"/>
          </p:cNvSpPr>
          <p:nvPr>
            <p:ph type="sldNum" sz="quarter" idx="10"/>
          </p:nvPr>
        </p:nvSpPr>
        <p:spPr>
          <a:ln/>
        </p:spPr>
        <p:txBody>
          <a:bodyPr/>
          <a:lstStyle>
            <a:lvl1pPr>
              <a:defRPr/>
            </a:lvl1pPr>
          </a:lstStyle>
          <a:p>
            <a:pPr>
              <a:defRPr/>
            </a:pPr>
            <a:fld id="{3FAC1FEC-B891-4547-B804-77535B148D30}" type="slidenum">
              <a:rPr lang="en-US" altLang="en-US"/>
              <a:pPr>
                <a:defRPr/>
              </a:pPr>
              <a:t>‹#›</a:t>
            </a:fld>
            <a:endParaRPr lang="en-US" altLang="en-US" dirty="0"/>
          </a:p>
        </p:txBody>
      </p:sp>
    </p:spTree>
    <p:extLst>
      <p:ext uri="{BB962C8B-B14F-4D97-AF65-F5344CB8AC3E}">
        <p14:creationId xmlns:p14="http://schemas.microsoft.com/office/powerpoint/2010/main" val="9300603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229966B5-1F25-4D1D-94A9-B49391441367}" type="slidenum">
              <a:rPr lang="en-US" altLang="en-US"/>
              <a:pPr>
                <a:defRPr/>
              </a:pPr>
              <a:t>‹#›</a:t>
            </a:fld>
            <a:endParaRPr lang="en-US" altLang="en-US" dirty="0"/>
          </a:p>
        </p:txBody>
      </p:sp>
    </p:spTree>
    <p:extLst>
      <p:ext uri="{BB962C8B-B14F-4D97-AF65-F5344CB8AC3E}">
        <p14:creationId xmlns:p14="http://schemas.microsoft.com/office/powerpoint/2010/main" val="406129061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207AB1AA-21E5-4234-BD52-E0E51C6850D5}" type="slidenum">
              <a:rPr lang="en-US" altLang="en-US"/>
              <a:pPr>
                <a:defRPr/>
              </a:pPr>
              <a:t>‹#›</a:t>
            </a:fld>
            <a:endParaRPr lang="en-US" altLang="en-US" dirty="0"/>
          </a:p>
        </p:txBody>
      </p:sp>
    </p:spTree>
    <p:extLst>
      <p:ext uri="{BB962C8B-B14F-4D97-AF65-F5344CB8AC3E}">
        <p14:creationId xmlns:p14="http://schemas.microsoft.com/office/powerpoint/2010/main" val="33186732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AF21AE63-061D-4F1D-88A0-A43B3ECC8ED3}" type="slidenum">
              <a:rPr lang="en-US" altLang="en-US"/>
              <a:pPr>
                <a:defRPr/>
              </a:pPr>
              <a:t>‹#›</a:t>
            </a:fld>
            <a:endParaRPr lang="en-US" altLang="en-US" dirty="0"/>
          </a:p>
        </p:txBody>
      </p:sp>
    </p:spTree>
    <p:extLst>
      <p:ext uri="{BB962C8B-B14F-4D97-AF65-F5344CB8AC3E}">
        <p14:creationId xmlns:p14="http://schemas.microsoft.com/office/powerpoint/2010/main" val="421381749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987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7400" y="1371600"/>
            <a:ext cx="3987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5"/>
          <p:cNvSpPr txBox="1">
            <a:spLocks noGrp="1" noChangeArrowheads="1"/>
          </p:cNvSpPr>
          <p:nvPr>
            <p:ph type="sldNum" sz="quarter" idx="10"/>
          </p:nvPr>
        </p:nvSpPr>
        <p:spPr>
          <a:ln/>
        </p:spPr>
        <p:txBody>
          <a:bodyPr/>
          <a:lstStyle>
            <a:lvl1pPr>
              <a:defRPr/>
            </a:lvl1pPr>
          </a:lstStyle>
          <a:p>
            <a:pPr>
              <a:defRPr/>
            </a:pPr>
            <a:fld id="{D7CBEF20-0FEE-452B-A33A-A0ADFFB3A8AC}" type="slidenum">
              <a:rPr lang="en-US" altLang="en-US"/>
              <a:pPr>
                <a:defRPr/>
              </a:pPr>
              <a:t>‹#›</a:t>
            </a:fld>
            <a:endParaRPr lang="en-US" altLang="en-US" dirty="0"/>
          </a:p>
        </p:txBody>
      </p:sp>
    </p:spTree>
    <p:extLst>
      <p:ext uri="{BB962C8B-B14F-4D97-AF65-F5344CB8AC3E}">
        <p14:creationId xmlns:p14="http://schemas.microsoft.com/office/powerpoint/2010/main" val="274342780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5"/>
          <p:cNvSpPr txBox="1">
            <a:spLocks noGrp="1" noChangeArrowheads="1"/>
          </p:cNvSpPr>
          <p:nvPr>
            <p:ph type="sldNum" sz="quarter" idx="10"/>
          </p:nvPr>
        </p:nvSpPr>
        <p:spPr>
          <a:ln/>
        </p:spPr>
        <p:txBody>
          <a:bodyPr/>
          <a:lstStyle>
            <a:lvl1pPr>
              <a:defRPr/>
            </a:lvl1pPr>
          </a:lstStyle>
          <a:p>
            <a:pPr>
              <a:defRPr/>
            </a:pPr>
            <a:fld id="{78FA73F1-E20B-4EB3-9018-452AE35DEE5B}" type="slidenum">
              <a:rPr lang="en-US" altLang="en-US"/>
              <a:pPr>
                <a:defRPr/>
              </a:pPr>
              <a:t>‹#›</a:t>
            </a:fld>
            <a:endParaRPr lang="en-US" altLang="en-US" dirty="0"/>
          </a:p>
        </p:txBody>
      </p:sp>
    </p:spTree>
    <p:extLst>
      <p:ext uri="{BB962C8B-B14F-4D97-AF65-F5344CB8AC3E}">
        <p14:creationId xmlns:p14="http://schemas.microsoft.com/office/powerpoint/2010/main" val="78771747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5"/>
          <p:cNvSpPr txBox="1">
            <a:spLocks noGrp="1" noChangeArrowheads="1"/>
          </p:cNvSpPr>
          <p:nvPr>
            <p:ph type="sldNum" sz="quarter" idx="10"/>
          </p:nvPr>
        </p:nvSpPr>
        <p:spPr>
          <a:ln/>
        </p:spPr>
        <p:txBody>
          <a:bodyPr/>
          <a:lstStyle>
            <a:lvl1pPr>
              <a:defRPr/>
            </a:lvl1pPr>
          </a:lstStyle>
          <a:p>
            <a:pPr>
              <a:defRPr/>
            </a:pPr>
            <a:fld id="{E01C8451-CBDB-47DC-9EAB-5C5B4938A85C}" type="slidenum">
              <a:rPr lang="en-US" altLang="en-US"/>
              <a:pPr>
                <a:defRPr/>
              </a:pPr>
              <a:t>‹#›</a:t>
            </a:fld>
            <a:endParaRPr lang="en-US" altLang="en-US" dirty="0"/>
          </a:p>
        </p:txBody>
      </p:sp>
    </p:spTree>
    <p:extLst>
      <p:ext uri="{BB962C8B-B14F-4D97-AF65-F5344CB8AC3E}">
        <p14:creationId xmlns:p14="http://schemas.microsoft.com/office/powerpoint/2010/main" val="304986372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0435B50D-150C-4B21-BF78-45456F509F53}" type="slidenum">
              <a:rPr lang="en-US" altLang="en-US"/>
              <a:pPr>
                <a:defRPr/>
              </a:pPr>
              <a:t>‹#›</a:t>
            </a:fld>
            <a:endParaRPr lang="en-US" altLang="en-US" dirty="0"/>
          </a:p>
        </p:txBody>
      </p:sp>
    </p:spTree>
    <p:extLst>
      <p:ext uri="{BB962C8B-B14F-4D97-AF65-F5344CB8AC3E}">
        <p14:creationId xmlns:p14="http://schemas.microsoft.com/office/powerpoint/2010/main" val="273898338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87588846-C739-4282-ACCE-21CEAF985A86}" type="slidenum">
              <a:rPr lang="en-US" altLang="en-US"/>
              <a:pPr>
                <a:defRPr/>
              </a:pPr>
              <a:t>‹#›</a:t>
            </a:fld>
            <a:endParaRPr lang="en-US" altLang="en-US" dirty="0"/>
          </a:p>
        </p:txBody>
      </p:sp>
    </p:spTree>
    <p:extLst>
      <p:ext uri="{BB962C8B-B14F-4D97-AF65-F5344CB8AC3E}">
        <p14:creationId xmlns:p14="http://schemas.microsoft.com/office/powerpoint/2010/main" val="227755378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6627872D-1749-4129-A2A2-117C8133C4AE}" type="slidenum">
              <a:rPr lang="en-US" altLang="en-US"/>
              <a:pPr>
                <a:defRPr/>
              </a:pPr>
              <a:t>‹#›</a:t>
            </a:fld>
            <a:endParaRPr lang="en-US" altLang="en-US" dirty="0"/>
          </a:p>
        </p:txBody>
      </p:sp>
    </p:spTree>
    <p:extLst>
      <p:ext uri="{BB962C8B-B14F-4D97-AF65-F5344CB8AC3E}">
        <p14:creationId xmlns:p14="http://schemas.microsoft.com/office/powerpoint/2010/main" val="39963334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8DA1962D-3EAE-4670-A865-2A639CC7EF56}" type="slidenum">
              <a:rPr lang="en-US" altLang="en-US"/>
              <a:pPr>
                <a:defRPr/>
              </a:pPr>
              <a:t>‹#›</a:t>
            </a:fld>
            <a:endParaRPr lang="en-US" altLang="en-US" dirty="0"/>
          </a:p>
        </p:txBody>
      </p:sp>
    </p:spTree>
    <p:extLst>
      <p:ext uri="{BB962C8B-B14F-4D97-AF65-F5344CB8AC3E}">
        <p14:creationId xmlns:p14="http://schemas.microsoft.com/office/powerpoint/2010/main" val="20122892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6038"/>
            <a:ext cx="2032000" cy="6583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5943600" cy="6583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E8575769-8CC8-444C-AB9A-2A2F860B9611}" type="slidenum">
              <a:rPr lang="en-US" altLang="en-US"/>
              <a:pPr>
                <a:defRPr/>
              </a:pPr>
              <a:t>‹#›</a:t>
            </a:fld>
            <a:endParaRPr lang="en-US" altLang="en-US" dirty="0"/>
          </a:p>
        </p:txBody>
      </p:sp>
    </p:spTree>
    <p:extLst>
      <p:ext uri="{BB962C8B-B14F-4D97-AF65-F5344CB8AC3E}">
        <p14:creationId xmlns:p14="http://schemas.microsoft.com/office/powerpoint/2010/main" val="9758694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EE2BC03B-10C4-433C-9F79-8082AABD08AC}" type="slidenum">
              <a:rPr lang="en-US" altLang="en-US"/>
              <a:pPr>
                <a:defRPr/>
              </a:pPr>
              <a:t>‹#›</a:t>
            </a:fld>
            <a:endParaRPr lang="en-US" altLang="en-US" dirty="0"/>
          </a:p>
        </p:txBody>
      </p:sp>
    </p:spTree>
    <p:extLst>
      <p:ext uri="{BB962C8B-B14F-4D97-AF65-F5344CB8AC3E}">
        <p14:creationId xmlns:p14="http://schemas.microsoft.com/office/powerpoint/2010/main" val="5030851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09A451E7-0F29-4C7C-BEDB-8E15357BB99D}" type="slidenum">
              <a:rPr lang="en-US" altLang="en-US"/>
              <a:pPr>
                <a:defRPr/>
              </a:pPr>
              <a:t>‹#›</a:t>
            </a:fld>
            <a:endParaRPr lang="en-US" altLang="en-US" dirty="0"/>
          </a:p>
        </p:txBody>
      </p:sp>
    </p:spTree>
    <p:extLst>
      <p:ext uri="{BB962C8B-B14F-4D97-AF65-F5344CB8AC3E}">
        <p14:creationId xmlns:p14="http://schemas.microsoft.com/office/powerpoint/2010/main" val="34343514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A76D67EA-3417-48D4-972C-6616859059D9}" type="slidenum">
              <a:rPr lang="en-US" altLang="en-US"/>
              <a:pPr>
                <a:defRPr/>
              </a:pPr>
              <a:t>‹#›</a:t>
            </a:fld>
            <a:endParaRPr lang="en-US" altLang="en-US" dirty="0"/>
          </a:p>
        </p:txBody>
      </p:sp>
    </p:spTree>
    <p:extLst>
      <p:ext uri="{BB962C8B-B14F-4D97-AF65-F5344CB8AC3E}">
        <p14:creationId xmlns:p14="http://schemas.microsoft.com/office/powerpoint/2010/main" val="15301198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1C7040E4-0C75-42A1-A9BF-5E28AA8C32B2}" type="slidenum">
              <a:rPr lang="en-US" altLang="en-US"/>
              <a:pPr>
                <a:defRPr/>
              </a:pPr>
              <a:t>‹#›</a:t>
            </a:fld>
            <a:endParaRPr lang="en-US" altLang="en-US" dirty="0"/>
          </a:p>
        </p:txBody>
      </p:sp>
    </p:spTree>
    <p:extLst>
      <p:ext uri="{BB962C8B-B14F-4D97-AF65-F5344CB8AC3E}">
        <p14:creationId xmlns:p14="http://schemas.microsoft.com/office/powerpoint/2010/main" val="15040038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01098E5D-945B-457A-933B-00E62D1C964A}" type="slidenum">
              <a:rPr lang="en-US" altLang="en-US"/>
              <a:pPr>
                <a:defRPr/>
              </a:pPr>
              <a:t>‹#›</a:t>
            </a:fld>
            <a:endParaRPr lang="en-US" altLang="en-US" dirty="0"/>
          </a:p>
        </p:txBody>
      </p:sp>
      <p:sp>
        <p:nvSpPr>
          <p:cNvPr id="1027" name="Rectangle 2"/>
          <p:cNvSpPr>
            <a:spLocks noGrp="1" noChangeArrowheads="1"/>
          </p:cNvSpPr>
          <p:nvPr>
            <p:ph type="title"/>
          </p:nvPr>
        </p:nvSpPr>
        <p:spPr bwMode="auto">
          <a:xfrm>
            <a:off x="457200" y="3187700"/>
            <a:ext cx="8229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1028" name="Rectangle 3"/>
          <p:cNvSpPr>
            <a:spLocks noGrp="1" noChangeArrowheads="1"/>
          </p:cNvSpPr>
          <p:nvPr>
            <p:ph type="body" idx="1"/>
          </p:nvPr>
        </p:nvSpPr>
        <p:spPr bwMode="auto">
          <a:xfrm>
            <a:off x="457200" y="4445000"/>
            <a:ext cx="8229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hf hdr="0" ftr="0" dt="0"/>
  <p:txStyles>
    <p:titleStyle>
      <a:lvl1pPr marL="39688" algn="l" rtl="0" eaLnBrk="0" fontAlgn="base" hangingPunct="0">
        <a:spcBef>
          <a:spcPct val="0"/>
        </a:spcBef>
        <a:spcAft>
          <a:spcPct val="0"/>
        </a:spcAft>
        <a:defRPr sz="3000">
          <a:solidFill>
            <a:schemeClr val="tx1"/>
          </a:solidFill>
          <a:latin typeface="+mj-lt"/>
          <a:ea typeface="+mj-ea"/>
          <a:cs typeface="+mj-cs"/>
          <a:sym typeface="Verdana" pitchFamily="34" charset="0"/>
        </a:defRPr>
      </a:lvl1pPr>
      <a:lvl2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9pPr>
    </p:titleStyle>
    <p:bodyStyle>
      <a:lvl1pPr marL="63500" indent="-63500" algn="l" rtl="0" eaLnBrk="0" fontAlgn="base" hangingPunct="0">
        <a:spcBef>
          <a:spcPts val="600"/>
        </a:spcBef>
        <a:spcAft>
          <a:spcPct val="0"/>
        </a:spcAft>
        <a:defRPr sz="2400">
          <a:solidFill>
            <a:schemeClr val="tx1"/>
          </a:solidFill>
          <a:latin typeface="+mn-lt"/>
          <a:ea typeface="+mn-ea"/>
          <a:cs typeface="+mn-cs"/>
          <a:sym typeface="Verdana" pitchFamily="34" charset="0"/>
        </a:defRPr>
      </a:lvl1pPr>
      <a:lvl2pPr marL="63500" indent="-63500" algn="l" rtl="0" eaLnBrk="0" fontAlgn="base" hangingPunct="0">
        <a:spcBef>
          <a:spcPts val="500"/>
        </a:spcBef>
        <a:spcAft>
          <a:spcPct val="0"/>
        </a:spcAft>
        <a:defRPr sz="2400">
          <a:solidFill>
            <a:schemeClr val="tx1"/>
          </a:solidFill>
          <a:latin typeface="+mn-lt"/>
          <a:ea typeface="+mn-ea"/>
          <a:cs typeface="+mn-cs"/>
          <a:sym typeface="Verdana" pitchFamily="34" charset="0"/>
        </a:defRPr>
      </a:lvl2pPr>
      <a:lvl3pPr marL="63500" indent="-63500" algn="l" rtl="0" eaLnBrk="0" fontAlgn="base" hangingPunct="0">
        <a:spcBef>
          <a:spcPts val="600"/>
        </a:spcBef>
        <a:spcAft>
          <a:spcPct val="0"/>
        </a:spcAft>
        <a:defRPr sz="2400">
          <a:solidFill>
            <a:schemeClr val="tx1"/>
          </a:solidFill>
          <a:latin typeface="+mn-lt"/>
          <a:ea typeface="+mn-ea"/>
          <a:cs typeface="+mn-cs"/>
          <a:sym typeface="Verdana" pitchFamily="34" charset="0"/>
        </a:defRPr>
      </a:lvl3pPr>
      <a:lvl4pPr marL="63500" indent="-63500" algn="l" rtl="0" eaLnBrk="0" fontAlgn="base" hangingPunct="0">
        <a:spcBef>
          <a:spcPts val="400"/>
        </a:spcBef>
        <a:spcAft>
          <a:spcPct val="0"/>
        </a:spcAft>
        <a:defRPr sz="2400">
          <a:solidFill>
            <a:schemeClr val="tx1"/>
          </a:solidFill>
          <a:latin typeface="+mn-lt"/>
          <a:ea typeface="+mn-ea"/>
          <a:cs typeface="+mn-cs"/>
          <a:sym typeface="Verdana" pitchFamily="34" charset="0"/>
        </a:defRPr>
      </a:lvl4pPr>
      <a:lvl5pPr marL="63500" indent="-63500" algn="l" rtl="0" eaLnBrk="0" fontAlgn="base" hangingPunct="0">
        <a:spcBef>
          <a:spcPts val="400"/>
        </a:spcBef>
        <a:spcAft>
          <a:spcPct val="0"/>
        </a:spcAft>
        <a:defRPr sz="2400">
          <a:solidFill>
            <a:schemeClr val="tx1"/>
          </a:solidFill>
          <a:latin typeface="+mn-lt"/>
          <a:ea typeface="+mn-ea"/>
          <a:cs typeface="+mn-cs"/>
          <a:sym typeface="Verdana" pitchFamily="34" charset="0"/>
        </a:defRPr>
      </a:lvl5pPr>
      <a:lvl6pPr marL="520700" indent="-63500" algn="l" rtl="0" fontAlgn="base">
        <a:spcBef>
          <a:spcPts val="400"/>
        </a:spcBef>
        <a:spcAft>
          <a:spcPct val="0"/>
        </a:spcAft>
        <a:defRPr sz="2400">
          <a:solidFill>
            <a:schemeClr val="tx1"/>
          </a:solidFill>
          <a:latin typeface="+mn-lt"/>
          <a:ea typeface="+mn-ea"/>
          <a:cs typeface="+mn-cs"/>
          <a:sym typeface="Verdana" charset="0"/>
        </a:defRPr>
      </a:lvl6pPr>
      <a:lvl7pPr marL="977900" indent="-63500" algn="l" rtl="0" fontAlgn="base">
        <a:spcBef>
          <a:spcPts val="400"/>
        </a:spcBef>
        <a:spcAft>
          <a:spcPct val="0"/>
        </a:spcAft>
        <a:defRPr sz="2400">
          <a:solidFill>
            <a:schemeClr val="tx1"/>
          </a:solidFill>
          <a:latin typeface="+mn-lt"/>
          <a:ea typeface="+mn-ea"/>
          <a:cs typeface="+mn-cs"/>
          <a:sym typeface="Verdana" charset="0"/>
        </a:defRPr>
      </a:lvl7pPr>
      <a:lvl8pPr marL="1435100" indent="-63500" algn="l" rtl="0" fontAlgn="base">
        <a:spcBef>
          <a:spcPts val="400"/>
        </a:spcBef>
        <a:spcAft>
          <a:spcPct val="0"/>
        </a:spcAft>
        <a:defRPr sz="2400">
          <a:solidFill>
            <a:schemeClr val="tx1"/>
          </a:solidFill>
          <a:latin typeface="+mn-lt"/>
          <a:ea typeface="+mn-ea"/>
          <a:cs typeface="+mn-cs"/>
          <a:sym typeface="Verdana" charset="0"/>
        </a:defRPr>
      </a:lvl8pPr>
      <a:lvl9pPr marL="1892300" indent="-63500" algn="l" rtl="0" fontAlgn="base">
        <a:spcBef>
          <a:spcPts val="400"/>
        </a:spcBef>
        <a:spcAft>
          <a:spcPct val="0"/>
        </a:spcAft>
        <a:defRPr sz="2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3444E46A-269F-4A01-93AA-E8F8C852B3C9}" type="slidenum">
              <a:rPr lang="en-US" altLang="en-US"/>
              <a:pPr>
                <a:defRPr/>
              </a:pPr>
              <a:t>‹#›</a:t>
            </a:fld>
            <a:endParaRPr lang="en-US" altLang="en-US" dirty="0"/>
          </a:p>
        </p:txBody>
      </p:sp>
      <p:sp>
        <p:nvSpPr>
          <p:cNvPr id="2051" name="Rectangle 2"/>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2052" name="Rectangle 3"/>
          <p:cNvSpPr>
            <a:spLocks noGrp="1" noChangeArrowheads="1"/>
          </p:cNvSpPr>
          <p:nvPr>
            <p:ph type="body" idx="1"/>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708" r:id="rId12"/>
    <p:sldLayoutId id="2147483709" r:id="rId13"/>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C7A28536-1E21-4DF5-B370-00CEC13D4105}" type="slidenum">
              <a:rPr lang="en-US" altLang="en-US"/>
              <a:pPr>
                <a:defRPr/>
              </a:pPr>
              <a:t>‹#›</a:t>
            </a:fld>
            <a:endParaRPr lang="en-US" altLang="en-US" dirty="0"/>
          </a:p>
        </p:txBody>
      </p:sp>
      <p:sp>
        <p:nvSpPr>
          <p:cNvPr id="3075" name="Rectangle 2"/>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826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826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6398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97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542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3011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68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925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sp>
        <p:nvSpPr>
          <p:cNvPr id="2" name="Rectangle 2"/>
          <p:cNvSpPr>
            <a:spLocks/>
          </p:cNvSpPr>
          <p:nvPr/>
        </p:nvSpPr>
        <p:spPr bwMode="auto">
          <a:xfrm>
            <a:off x="127000" y="6661150"/>
            <a:ext cx="4445000" cy="152400"/>
          </a:xfrm>
          <a:prstGeom prst="rect">
            <a:avLst/>
          </a:prstGeom>
          <a:noFill/>
          <a:ln>
            <a:noFill/>
          </a:ln>
        </p:spPr>
        <p:txBody>
          <a:bodyPr lIns="0" tIns="0" rIns="40640" bIns="0" anchor="ctr"/>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defRPr/>
            </a:pPr>
            <a:r>
              <a:rPr lang="en-US" altLang="en-US" sz="1100" dirty="0">
                <a:solidFill>
                  <a:srgbClr val="FFFFFF"/>
                </a:solidFill>
                <a:cs typeface="Arial" charset="0"/>
              </a:rPr>
              <a:t>Copyright © 2017 The Printer Working Group. All rights reserved.</a:t>
            </a:r>
          </a:p>
        </p:txBody>
      </p:sp>
      <p:sp>
        <p:nvSpPr>
          <p:cNvPr id="4100"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pic>
        <p:nvPicPr>
          <p:cNvPr id="4101"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5267F662-8393-4B57-BA74-4E055FCC31AF}" type="slidenum">
              <a:rPr lang="en-US" altLang="en-US"/>
              <a:pPr>
                <a:defRPr/>
              </a:pPr>
              <a:t>‹#›</a:t>
            </a:fld>
            <a:endParaRPr lang="en-US" altLang="en-US" dirty="0"/>
          </a:p>
        </p:txBody>
      </p:sp>
      <p:sp>
        <p:nvSpPr>
          <p:cNvPr id="4103" name="Rectangle 6"/>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826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826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6398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97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542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3011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68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925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sp>
        <p:nvSpPr>
          <p:cNvPr id="2" name="Rectangle 2"/>
          <p:cNvSpPr>
            <a:spLocks/>
          </p:cNvSpPr>
          <p:nvPr/>
        </p:nvSpPr>
        <p:spPr bwMode="auto">
          <a:xfrm>
            <a:off x="127000" y="6661150"/>
            <a:ext cx="4445000" cy="152400"/>
          </a:xfrm>
          <a:prstGeom prst="rect">
            <a:avLst/>
          </a:prstGeom>
          <a:noFill/>
          <a:ln>
            <a:noFill/>
          </a:ln>
        </p:spPr>
        <p:txBody>
          <a:bodyPr lIns="0" tIns="0" rIns="40640" bIns="0" anchor="ctr"/>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defRPr/>
            </a:pPr>
            <a:r>
              <a:rPr lang="en-US" altLang="en-US" sz="1100" dirty="0">
                <a:solidFill>
                  <a:srgbClr val="FFFFFF"/>
                </a:solidFill>
                <a:cs typeface="Arial" charset="0"/>
              </a:rPr>
              <a:t>Copyright © 2017 The Printer Working Group. All rights reserved.</a:t>
            </a:r>
          </a:p>
        </p:txBody>
      </p:sp>
      <p:sp>
        <p:nvSpPr>
          <p:cNvPr id="5124"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pic>
        <p:nvPicPr>
          <p:cNvPr id="5125"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AF860B47-F9B5-4C3E-8D4D-905CDE2BFA4B}" type="slidenum">
              <a:rPr lang="en-US" altLang="en-US"/>
              <a:pPr>
                <a:defRPr/>
              </a:pPr>
              <a:t>‹#›</a:t>
            </a:fld>
            <a:endParaRPr lang="en-US" altLang="en-US" dirty="0"/>
          </a:p>
        </p:txBody>
      </p:sp>
      <p:sp>
        <p:nvSpPr>
          <p:cNvPr id="5127" name="Rectangle 6"/>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5128" name="Rectangle 7"/>
          <p:cNvSpPr>
            <a:spLocks noGrp="1" noChangeArrowheads="1"/>
          </p:cNvSpPr>
          <p:nvPr>
            <p:ph type="body" idx="1"/>
          </p:nvPr>
        </p:nvSpPr>
        <p:spPr bwMode="auto">
          <a:xfrm>
            <a:off x="457200" y="1371600"/>
            <a:ext cx="812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hyperlink" Target="https://www.commoncriteriaportal.org/communities/hardcopy_devices_position_statement.cfm" TargetMode="External"/><Relationship Id="rId3" Type="http://schemas.openxmlformats.org/officeDocument/2006/relationships/hyperlink" Target="https://ccusersforum.onlyoffice.com/" TargetMode="External"/><Relationship Id="rId7" Type="http://schemas.openxmlformats.org/officeDocument/2006/relationships/hyperlink" Target="https://ccusersforum.onlyoffice.com/Products/Files/doceditor.aspx?fileid=6593652&amp;action=view"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ccusersforum.onlyoffice.com/Products/Files/doceditor%20.aspx?fileid=6504450" TargetMode="External"/><Relationship Id="rId5" Type="http://schemas.openxmlformats.org/officeDocument/2006/relationships/hyperlink" Target="https://www.commoncriteriaportal.org/communities/hardcopy_devices.cfm" TargetMode="External"/><Relationship Id="rId4" Type="http://schemas.openxmlformats.org/officeDocument/2006/relationships/hyperlink" Target="https://github.com/HCD-iTC" TargetMode="Externa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hyperlink" Target="https://hcd-itc.github.io/" TargetMode="External"/><Relationship Id="rId13" Type="http://schemas.openxmlformats.org/officeDocument/2006/relationships/image" Target="../media/image6.png"/><Relationship Id="rId3" Type="http://schemas.openxmlformats.org/officeDocument/2006/relationships/hyperlink" Target="https://github.com/HCD-iTC/HCD-iTC-Template/tree/Review" TargetMode="External"/><Relationship Id="rId7" Type="http://schemas.openxmlformats.org/officeDocument/2006/relationships/hyperlink" Target="https://hcd-itc.github.io/cPP/cPP_HCD_V1.0.pdf" TargetMode="External"/><Relationship Id="rId12" Type="http://schemas.openxmlformats.org/officeDocument/2006/relationships/hyperlink" Target="https://hcd-itc.github.io/SD/SD_HCD_V1.0.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github.com/HCD-iTC/HCD-iTC-Template/blob/Review/HCD_cPP_DRAFT_v0.13.pdf" TargetMode="External"/><Relationship Id="rId11" Type="http://schemas.openxmlformats.org/officeDocument/2006/relationships/hyperlink" Target="https://github.com/HCD-iTC/HCD-iTC-Template/blob/Review/HCD_SD_DRAFT_v0.99.pdf" TargetMode="External"/><Relationship Id="rId5" Type="http://schemas.openxmlformats.org/officeDocument/2006/relationships/hyperlink" Target="https://github.com/HCD-iTC/HCD-iTC-Template/blob/Review/HCD_cPP_DRAFT_v0.11_2021_12_14.pdf" TargetMode="External"/><Relationship Id="rId10" Type="http://schemas.openxmlformats.org/officeDocument/2006/relationships/hyperlink" Target="https://github.com/HCD-iTC/HCD-iTC-Template/blob/Review/HCD_SD_DRAFT_v0.98_2022-02-24.pdf" TargetMode="External"/><Relationship Id="rId4" Type="http://schemas.openxmlformats.org/officeDocument/2006/relationships/hyperlink" Target="https://github.com/HCD-iTC/HCD-iTC-Template/blob/Review/HCD_cPP_DRAFT_v0.10_2021-08-30.pdf" TargetMode="External"/><Relationship Id="rId9" Type="http://schemas.openxmlformats.org/officeDocument/2006/relationships/hyperlink" Target="https://github.com/HCD-iTC/HCD-iTC-Template/blob/Review/HCD_SD_DRAFT_v0.91_2021-10-08.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chart" Target="../charts/chart1.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chart" Target="../charts/chart2.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chart" Target="../charts/chart3.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chart" Target="../charts/chart4.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chart" Target="../charts/chart5.xml"/><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chart" Target="../charts/chart7.xm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chart" Target="../charts/chart6.xml"/><Relationship Id="rId5" Type="http://schemas.openxmlformats.org/officeDocument/2006/relationships/image" Target="../media/image31.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chart" Target="../charts/chart9.xm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chart" Target="../charts/chart8.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chart" Target="../charts/chart11.xm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chart" Target="../charts/chart10.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hart" Target="../charts/chart12.xml"/><Relationship Id="rId7"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9.png"/><Relationship Id="rId5" Type="http://schemas.openxmlformats.org/officeDocument/2006/relationships/image" Target="../media/image30.png"/><Relationship Id="rId10" Type="http://schemas.openxmlformats.org/officeDocument/2006/relationships/image" Target="../media/image38.png"/><Relationship Id="rId4" Type="http://schemas.openxmlformats.org/officeDocument/2006/relationships/image" Target="../media/image28.jp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chart" Target="../charts/chart13.xml"/><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7.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jpg"/></Relationships>
</file>

<file path=ppt/slides/_rels/slide5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chart" Target="../charts/chart16.xml"/><Relationship Id="rId5" Type="http://schemas.openxmlformats.org/officeDocument/2006/relationships/image" Target="../media/image31.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chart" Target="../charts/chart17.xml"/><Relationship Id="rId5" Type="http://schemas.openxmlformats.org/officeDocument/2006/relationships/image" Target="../media/image31.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chart" Target="../charts/chart18.xml"/><Relationship Id="rId5" Type="http://schemas.openxmlformats.org/officeDocument/2006/relationships/image" Target="../media/image31.png"/><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chart" Target="../charts/chart20.xml"/><Relationship Id="rId2" Type="http://schemas.openxmlformats.org/officeDocument/2006/relationships/notesSlide" Target="../notesSlides/notesSlide52.xml"/><Relationship Id="rId1" Type="http://schemas.openxmlformats.org/officeDocument/2006/relationships/slideLayout" Target="../slideLayouts/slideLayout18.xml"/><Relationship Id="rId6" Type="http://schemas.openxmlformats.org/officeDocument/2006/relationships/chart" Target="../charts/chart19.xml"/><Relationship Id="rId5" Type="http://schemas.openxmlformats.org/officeDocument/2006/relationships/image" Target="../media/image31.png"/><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3.xml"/><Relationship Id="rId1" Type="http://schemas.openxmlformats.org/officeDocument/2006/relationships/slideLayout" Target="../slideLayouts/slideLayout18.xml"/><Relationship Id="rId6" Type="http://schemas.openxmlformats.org/officeDocument/2006/relationships/chart" Target="../charts/chart21.xml"/><Relationship Id="rId5" Type="http://schemas.openxmlformats.org/officeDocument/2006/relationships/image" Target="../media/image31.png"/><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4.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jpg"/></Relationships>
</file>

<file path=ppt/slides/_rels/slide6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8.jpg"/><Relationship Id="rId7"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31.png"/><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jpeg"/><Relationship Id="rId7"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28.jpg"/><Relationship Id="rId4" Type="http://schemas.openxmlformats.org/officeDocument/2006/relationships/hyperlink" Target="mailto:hello@jtsec.es" TargetMode="External"/><Relationship Id="rId9"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47.bin"/></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emf"/><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png"/><Relationship Id="rId15" Type="http://schemas.openxmlformats.org/officeDocument/2006/relationships/image" Target="../media/image6.png"/><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emf"/><Relationship Id="rId1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www.trustedcomputinggroup.org/resources" TargetMode="External"/><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8" Type="http://schemas.openxmlformats.org/officeDocument/2006/relationships/hyperlink" Target="https://datatracker.ietf.org/doc/draft-ietf-tls-dtls-rrc/" TargetMode="External"/><Relationship Id="rId3" Type="http://schemas.openxmlformats.org/officeDocument/2006/relationships/hyperlink" Target="https://datatracker.ietf.org/doc/rfc9345/" TargetMode="External"/><Relationship Id="rId7" Type="http://schemas.openxmlformats.org/officeDocument/2006/relationships/hyperlink" Target="https://datatracker.ietf.org/doc/draft-ietf-tls-rfc8447bis/" TargetMode="External"/><Relationship Id="rId12" Type="http://schemas.openxmlformats.org/officeDocument/2006/relationships/hyperlink" Target="https://datatracker.ietf.org/doc/draft-ietf-tls-rfc8446bis/" TargetMode="External"/><Relationship Id="rId2" Type="http://schemas.openxmlformats.org/officeDocument/2006/relationships/image" Target="../media/image48.png"/><Relationship Id="rId1" Type="http://schemas.openxmlformats.org/officeDocument/2006/relationships/slideLayout" Target="../slideLayouts/slideLayout23.xml"/><Relationship Id="rId6" Type="http://schemas.openxmlformats.org/officeDocument/2006/relationships/hyperlink" Target="https://datatracker.ietf.org/doc/draft-ietf-tls-wkech/" TargetMode="External"/><Relationship Id="rId11" Type="http://schemas.openxmlformats.org/officeDocument/2006/relationships/hyperlink" Target="https://datatracker.ietf.org/doc/draft-ietf-tls-hybrid-design/" TargetMode="External"/><Relationship Id="rId5" Type="http://schemas.openxmlformats.org/officeDocument/2006/relationships/hyperlink" Target="https://datatracker.ietf.org/doc/draft-ietf-tls-ctls/" TargetMode="External"/><Relationship Id="rId10" Type="http://schemas.openxmlformats.org/officeDocument/2006/relationships/hyperlink" Target="https://datatracker.ietf.org/doc/draft-ietf-tls-deprecate-obsolete-kex/" TargetMode="External"/><Relationship Id="rId4" Type="http://schemas.openxmlformats.org/officeDocument/2006/relationships/hyperlink" Target="https://datatracker.ietf.org/doc/rfc9261/" TargetMode="External"/><Relationship Id="rId9" Type="http://schemas.openxmlformats.org/officeDocument/2006/relationships/hyperlink" Target="https://datatracker.ietf.org/doc/draft-ietf-tls-esni/"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datatracker.ietf.org/doc/draft-bormann-cbor-cddl-freezer/" TargetMode="External"/><Relationship Id="rId13" Type="http://schemas.openxmlformats.org/officeDocument/2006/relationships/hyperlink" Target="https://datatracker.ietf.org/doc/draft-ietf-ntp-over-ptp/" TargetMode="External"/><Relationship Id="rId3" Type="http://schemas.openxmlformats.org/officeDocument/2006/relationships/hyperlink" Target="https://datatracker.ietf.org/doc/rfc9277/" TargetMode="External"/><Relationship Id="rId7" Type="http://schemas.openxmlformats.org/officeDocument/2006/relationships/hyperlink" Target="https://datatracker.ietf.org/doc/draft-ietf-cbor-edn-literals/" TargetMode="External"/><Relationship Id="rId12" Type="http://schemas.openxmlformats.org/officeDocument/2006/relationships/hyperlink" Target="https://datatracker.ietf.org/doc/draft-ietf-ntp-ntpv5/" TargetMode="External"/><Relationship Id="rId2" Type="http://schemas.openxmlformats.org/officeDocument/2006/relationships/image" Target="../media/image48.png"/><Relationship Id="rId1" Type="http://schemas.openxmlformats.org/officeDocument/2006/relationships/slideLayout" Target="../slideLayouts/slideLayout23.xml"/><Relationship Id="rId6" Type="http://schemas.openxmlformats.org/officeDocument/2006/relationships/hyperlink" Target="https://datatracker.ietf.org/doc/draft-lenders-dns-cbor/" TargetMode="External"/><Relationship Id="rId11" Type="http://schemas.openxmlformats.org/officeDocument/2006/relationships/hyperlink" Target="https://datatracker.ietf.org/doc/draft-ietf-ntp-chronos/history/" TargetMode="External"/><Relationship Id="rId5" Type="http://schemas.openxmlformats.org/officeDocument/2006/relationships/hyperlink" Target="https://datatracker.ietf.org/doc/draft-ietf-cbor-time-tag/" TargetMode="External"/><Relationship Id="rId15" Type="http://schemas.openxmlformats.org/officeDocument/2006/relationships/hyperlink" Target="https://datatracker.ietf.org/doc/draft-ietf-ntp-ntpv5-requirements/" TargetMode="External"/><Relationship Id="rId10" Type="http://schemas.openxmlformats.org/officeDocument/2006/relationships/hyperlink" Target="https://datatracker.ietf.org/doc/draft-bormann-cbor-notable-tags/" TargetMode="External"/><Relationship Id="rId4" Type="http://schemas.openxmlformats.org/officeDocument/2006/relationships/hyperlink" Target="https://datatracker.ietf.org/doc/rfc9164/" TargetMode="External"/><Relationship Id="rId9" Type="http://schemas.openxmlformats.org/officeDocument/2006/relationships/hyperlink" Target="https://datatracker.ietf.org/doc/draft-bormann-cbor-cddl-2-draft/" TargetMode="External"/><Relationship Id="rId14" Type="http://schemas.openxmlformats.org/officeDocument/2006/relationships/hyperlink" Target="https://datatracker.ietf.org/doc/draft-ietf-ntp-roughtime/"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datatracker.ietf.org/doc/draft-tschofenig-rats-psa-token/" TargetMode="External"/><Relationship Id="rId13" Type="http://schemas.openxmlformats.org/officeDocument/2006/relationships/hyperlink" Target="Direct%20Anonymous%20Attestation%20for%20the%20Remote%20Attestation%20Procedures%20Architecture" TargetMode="External"/><Relationship Id="rId3" Type="http://schemas.openxmlformats.org/officeDocument/2006/relationships/hyperlink" Target="https://datatracker.ietf.org/doc/rfc9334/" TargetMode="External"/><Relationship Id="rId7" Type="http://schemas.openxmlformats.org/officeDocument/2006/relationships/hyperlink" Target="https://datatracker.ietf.org/doc/draft-ounsworth-rats-x509-evidence/" TargetMode="External"/><Relationship Id="rId12" Type="http://schemas.openxmlformats.org/officeDocument/2006/relationships/hyperlink" Target="https://datatracker.ietf.org/doc/draft-ftbs-rats-msg-wrap/" TargetMode="External"/><Relationship Id="rId2" Type="http://schemas.openxmlformats.org/officeDocument/2006/relationships/image" Target="../media/image48.png"/><Relationship Id="rId1" Type="http://schemas.openxmlformats.org/officeDocument/2006/relationships/slideLayout" Target="../slideLayouts/slideLayout23.xml"/><Relationship Id="rId6" Type="http://schemas.openxmlformats.org/officeDocument/2006/relationships/hyperlink" Target="https://datatracker.ietf.org/doc/draft-fv-rats-ear/" TargetMode="External"/><Relationship Id="rId11" Type="http://schemas.openxmlformats.org/officeDocument/2006/relationships/hyperlink" Target="https://datatracker.ietf.org/doc/draft-ietf-rats-eat/" TargetMode="External"/><Relationship Id="rId5" Type="http://schemas.openxmlformats.org/officeDocument/2006/relationships/hyperlink" Target="https://datatracker.ietf.org/doc/draft-birkholz-rats-epoch-markers/" TargetMode="External"/><Relationship Id="rId15" Type="http://schemas.openxmlformats.org/officeDocument/2006/relationships/hyperlink" Target="https://datatracker.ietf.org/doc/draft-ietf-rats-reference-interaction-models/" TargetMode="External"/><Relationship Id="rId10" Type="http://schemas.openxmlformats.org/officeDocument/2006/relationships/hyperlink" Target="https://datatracker.ietf.org/doc/draft-kdyxy-rats-tdx-eat-profile/" TargetMode="External"/><Relationship Id="rId4" Type="http://schemas.openxmlformats.org/officeDocument/2006/relationships/hyperlink" Target="https://datatracker.ietf.org/doc/draft-ietf-rats-corim/" TargetMode="External"/><Relationship Id="rId9" Type="http://schemas.openxmlformats.org/officeDocument/2006/relationships/hyperlink" Target="https://datatracker.ietf.org/doc/draft-dthaler-rats-endorsements/" TargetMode="External"/><Relationship Id="rId14" Type="http://schemas.openxmlformats.org/officeDocument/2006/relationships/hyperlink" Target="https://datatracker.ietf.org/doc/draft-ietf-rats-network-device-subscrip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8" Type="http://schemas.openxmlformats.org/officeDocument/2006/relationships/hyperlink" Target="https://datatracker.ietf.org/doc/draft-harvey-cfrg-mtl-mode/" TargetMode="External"/><Relationship Id="rId13" Type="http://schemas.openxmlformats.org/officeDocument/2006/relationships/hyperlink" Target="https://datatracker.ietf.org/doc/draft-irtf-cfrg-aegis-aead/" TargetMode="External"/><Relationship Id="rId3" Type="http://schemas.openxmlformats.org/officeDocument/2006/relationships/hyperlink" Target="https://datatracker.ietf.org/doc/rfc9474/" TargetMode="External"/><Relationship Id="rId7" Type="http://schemas.openxmlformats.org/officeDocument/2006/relationships/hyperlink" Target="https://datatracker.ietf.org/doc/draft-irtf-cfrg-bbs-signatures/" TargetMode="External"/><Relationship Id="rId12" Type="http://schemas.openxmlformats.org/officeDocument/2006/relationships/hyperlink" Target="https://datatracker.ietf.org/doc/draft-wahby-cfrg-hpke-kem-secp256k1/" TargetMode="External"/><Relationship Id="rId2" Type="http://schemas.openxmlformats.org/officeDocument/2006/relationships/image" Target="../media/image48.png"/><Relationship Id="rId1" Type="http://schemas.openxmlformats.org/officeDocument/2006/relationships/slideLayout" Target="../slideLayouts/slideLayout23.xml"/><Relationship Id="rId6" Type="http://schemas.openxmlformats.org/officeDocument/2006/relationships/hyperlink" Target="https://datatracker.ietf.org/doc/rfc9380/" TargetMode="External"/><Relationship Id="rId11" Type="http://schemas.openxmlformats.org/officeDocument/2006/relationships/hyperlink" Target="https://datatracker.ietf.org/doc/draft-irtf-cfrg-aead-properties/" TargetMode="External"/><Relationship Id="rId5" Type="http://schemas.openxmlformats.org/officeDocument/2006/relationships/hyperlink" Target="https://datatracker.ietf.org/doc/rfc9381/" TargetMode="External"/><Relationship Id="rId10" Type="http://schemas.openxmlformats.org/officeDocument/2006/relationships/hyperlink" Target="https://datatracker.ietf.org/doc/draft-irtf-cfrg-dnhpke/" TargetMode="External"/><Relationship Id="rId4" Type="http://schemas.openxmlformats.org/officeDocument/2006/relationships/hyperlink" Target="https://datatracker.ietf.org/doc/rfc9382/" TargetMode="External"/><Relationship Id="rId9" Type="http://schemas.openxmlformats.org/officeDocument/2006/relationships/hyperlink" Target="https://datatracker.ietf.org/doc/draft-mouris-cfrg-mastic/" TargetMode="External"/><Relationship Id="rId14" Type="http://schemas.openxmlformats.org/officeDocument/2006/relationships/hyperlink" Target="https://datatracker.ietf.org/doc/draft-irtf-cfrg-opaque/"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fld id="{908E4DB2-B778-49DB-850A-C993C9957476}" type="slidenum">
              <a:rPr lang="en-US" altLang="en-US" sz="1100" smtClean="0">
                <a:solidFill>
                  <a:srgbClr val="FFFFFF"/>
                </a:solidFill>
                <a:latin typeface="Arial" charset="0"/>
                <a:cs typeface="Arial" charset="0"/>
                <a:sym typeface="Arial" charset="0"/>
              </a:rPr>
              <a:pPr eaLnBrk="1" hangingPunct="1">
                <a:spcBef>
                  <a:spcPct val="0"/>
                </a:spcBef>
              </a:pPr>
              <a:t>1</a:t>
            </a:fld>
            <a:endParaRPr lang="en-US" altLang="en-US" sz="1100" dirty="0">
              <a:solidFill>
                <a:srgbClr val="FFFFFF"/>
              </a:solidFill>
              <a:latin typeface="Arial" charset="0"/>
              <a:cs typeface="Arial" charset="0"/>
              <a:sym typeface="Arial" charset="0"/>
            </a:endParaRPr>
          </a:p>
        </p:txBody>
      </p:sp>
      <p:sp>
        <p:nvSpPr>
          <p:cNvPr id="6147"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endParaRPr lang="en-US" altLang="en-US" sz="1600" dirty="0">
              <a:solidFill>
                <a:srgbClr val="000000"/>
              </a:solidFill>
              <a:latin typeface="Arial" charset="0"/>
              <a:sym typeface="Arial" charset="0"/>
            </a:endParaRPr>
          </a:p>
        </p:txBody>
      </p:sp>
      <p:sp>
        <p:nvSpPr>
          <p:cNvPr id="6148" name="Rectangle 2"/>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1100" dirty="0">
                <a:solidFill>
                  <a:srgbClr val="FFFFFF"/>
                </a:solidFill>
                <a:latin typeface="Arial" charset="0"/>
                <a:cs typeface="Arial" charset="0"/>
                <a:sym typeface="Arial" charset="0"/>
              </a:rPr>
              <a:t>Copyright © 2023 The Printer Working Group. All rights reserved.</a:t>
            </a:r>
          </a:p>
        </p:txBody>
      </p:sp>
      <p:sp>
        <p:nvSpPr>
          <p:cNvPr id="6149" name="Rectangle 3"/>
          <p:cNvSpPr>
            <a:spLocks/>
          </p:cNvSpPr>
          <p:nvPr/>
        </p:nvSpPr>
        <p:spPr bwMode="auto">
          <a:xfrm>
            <a:off x="419100" y="2565400"/>
            <a:ext cx="5911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3600" dirty="0">
                <a:solidFill>
                  <a:srgbClr val="4B5AA8"/>
                </a:solidFill>
                <a:latin typeface="Arial Bold" charset="0"/>
                <a:cs typeface="Arial Bold" charset="0"/>
                <a:sym typeface="Arial Bold" charset="0"/>
              </a:rPr>
              <a:t>The Printer Working Group</a:t>
            </a:r>
          </a:p>
        </p:txBody>
      </p:sp>
      <p:pic>
        <p:nvPicPr>
          <p:cNvPr id="61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19050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51" name="Rectangle 5"/>
          <p:cNvSpPr>
            <a:spLocks noGrp="1" noChangeArrowheads="1"/>
          </p:cNvSpPr>
          <p:nvPr>
            <p:ph type="title"/>
          </p:nvPr>
        </p:nvSpPr>
        <p:spPr/>
        <p:txBody>
          <a:bodyPr rIns="132080"/>
          <a:lstStyle/>
          <a:p>
            <a:pPr eaLnBrk="1" hangingPunct="1"/>
            <a:r>
              <a:rPr lang="en-US" altLang="en-US" dirty="0"/>
              <a:t>Imaging Device Security</a:t>
            </a:r>
          </a:p>
        </p:txBody>
      </p:sp>
      <p:sp>
        <p:nvSpPr>
          <p:cNvPr id="6152" name="Rectangle 6"/>
          <p:cNvSpPr>
            <a:spLocks noGrp="1" noChangeArrowheads="1"/>
          </p:cNvSpPr>
          <p:nvPr>
            <p:ph type="body" idx="1"/>
          </p:nvPr>
        </p:nvSpPr>
        <p:spPr/>
        <p:txBody>
          <a:bodyPr rIns="132080"/>
          <a:lstStyle/>
          <a:p>
            <a:pPr marL="0" indent="0" eaLnBrk="1" hangingPunct="1"/>
            <a:r>
              <a:rPr lang="en-US" altLang="en-US" dirty="0"/>
              <a:t>November 15, 2023</a:t>
            </a:r>
          </a:p>
          <a:p>
            <a:pPr marL="0" indent="0" eaLnBrk="1" hangingPunct="1"/>
            <a:r>
              <a:rPr lang="en-US" altLang="en-US" dirty="0"/>
              <a:t>PWG November 2023 Virtual Face-to-Face</a:t>
            </a:r>
          </a:p>
        </p:txBody>
      </p:sp>
      <p:sp>
        <p:nvSpPr>
          <p:cNvPr id="6153"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pPr>
            <a:fld id="{ED2F2A0C-ED1C-40C7-922A-27D244B1916C}" type="slidenum">
              <a:rPr lang="en-US" altLang="en-US" sz="1100">
                <a:solidFill>
                  <a:srgbClr val="FFFFFF"/>
                </a:solidFill>
                <a:latin typeface="Arial" charset="0"/>
                <a:cs typeface="Arial" charset="0"/>
                <a:sym typeface="Arial" charset="0"/>
              </a:rPr>
              <a:pPr algn="ctr" eaLnBrk="1" hangingPunct="1">
                <a:spcBef>
                  <a:spcPct val="0"/>
                </a:spcBef>
              </a:pPr>
              <a:t>1</a:t>
            </a:fld>
            <a:endParaRPr lang="en-US" altLang="en-US" sz="1100" dirty="0">
              <a:solidFill>
                <a:srgbClr val="FFFFFF"/>
              </a:solidFill>
              <a:latin typeface="Arial" charset="0"/>
              <a:cs typeface="Arial" charset="0"/>
              <a:sym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5EFC5-5440-B0FA-0BFD-6EF2B5100138}"/>
              </a:ext>
            </a:extLst>
          </p:cNvPr>
          <p:cNvSpPr>
            <a:spLocks noGrp="1"/>
          </p:cNvSpPr>
          <p:nvPr>
            <p:ph type="title"/>
          </p:nvPr>
        </p:nvSpPr>
        <p:spPr/>
        <p:txBody>
          <a:bodyPr/>
          <a:lstStyle/>
          <a:p>
            <a:r>
              <a:rPr lang="en-GB" dirty="0"/>
              <a:t>Highlights</a:t>
            </a:r>
          </a:p>
        </p:txBody>
      </p:sp>
      <p:sp>
        <p:nvSpPr>
          <p:cNvPr id="3" name="Slide Number Placeholder 2">
            <a:extLst>
              <a:ext uri="{FF2B5EF4-FFF2-40B4-BE49-F238E27FC236}">
                <a16:creationId xmlns:a16="http://schemas.microsoft.com/office/drawing/2014/main" id="{31DBA6CA-21F5-D153-D74D-EC7ACBC246D1}"/>
              </a:ext>
            </a:extLst>
          </p:cNvPr>
          <p:cNvSpPr>
            <a:spLocks noGrp="1"/>
          </p:cNvSpPr>
          <p:nvPr>
            <p:ph type="sldNum" sz="quarter" idx="12"/>
          </p:nvPr>
        </p:nvSpPr>
        <p:spPr/>
        <p:txBody>
          <a:bodyPr/>
          <a:lstStyle/>
          <a:p>
            <a:fld id="{00DE720E-C72B-42F0-AD69-52D60E3C605E}" type="slidenum">
              <a:rPr lang="en-GB" smtClean="0"/>
              <a:t>10</a:t>
            </a:fld>
            <a:endParaRPr lang="en-GB"/>
          </a:p>
        </p:txBody>
      </p:sp>
      <p:sp>
        <p:nvSpPr>
          <p:cNvPr id="4" name="Text Placeholder 3">
            <a:extLst>
              <a:ext uri="{FF2B5EF4-FFF2-40B4-BE49-F238E27FC236}">
                <a16:creationId xmlns:a16="http://schemas.microsoft.com/office/drawing/2014/main" id="{FB066805-19EE-3AEF-F80E-34C1D6D23C6E}"/>
              </a:ext>
            </a:extLst>
          </p:cNvPr>
          <p:cNvSpPr>
            <a:spLocks noGrp="1"/>
          </p:cNvSpPr>
          <p:nvPr>
            <p:ph type="body" sz="quarter" idx="13"/>
          </p:nvPr>
        </p:nvSpPr>
        <p:spPr/>
        <p:txBody>
          <a:bodyPr/>
          <a:lstStyle/>
          <a:p>
            <a:r>
              <a:rPr lang="en-GB" dirty="0"/>
              <a:t>Publication of HCD </a:t>
            </a:r>
            <a:r>
              <a:rPr lang="en-GB" dirty="0" err="1"/>
              <a:t>cPP</a:t>
            </a:r>
            <a:r>
              <a:rPr lang="en-GB" dirty="0"/>
              <a:t> v1.0 / Supporting Document v1.0</a:t>
            </a:r>
          </a:p>
        </p:txBody>
      </p:sp>
      <p:pic>
        <p:nvPicPr>
          <p:cNvPr id="7" name="Picture 6">
            <a:extLst>
              <a:ext uri="{FF2B5EF4-FFF2-40B4-BE49-F238E27FC236}">
                <a16:creationId xmlns:a16="http://schemas.microsoft.com/office/drawing/2014/main" id="{D6A0D101-3ADC-445B-E425-2F0BBA7CE92D}"/>
              </a:ext>
            </a:extLst>
          </p:cNvPr>
          <p:cNvPicPr>
            <a:picLocks noChangeAspect="1"/>
          </p:cNvPicPr>
          <p:nvPr/>
        </p:nvPicPr>
        <p:blipFill>
          <a:blip r:embed="rId3"/>
          <a:stretch>
            <a:fillRect/>
          </a:stretch>
        </p:blipFill>
        <p:spPr>
          <a:xfrm>
            <a:off x="234009" y="2371939"/>
            <a:ext cx="8675982" cy="1465055"/>
          </a:xfrm>
          <a:prstGeom prst="rect">
            <a:avLst/>
          </a:prstGeom>
        </p:spPr>
      </p:pic>
      <p:pic>
        <p:nvPicPr>
          <p:cNvPr id="9" name="Picture 8">
            <a:extLst>
              <a:ext uri="{FF2B5EF4-FFF2-40B4-BE49-F238E27FC236}">
                <a16:creationId xmlns:a16="http://schemas.microsoft.com/office/drawing/2014/main" id="{4B132A7E-03A6-EBB1-756B-B252978EF6E7}"/>
              </a:ext>
            </a:extLst>
          </p:cNvPr>
          <p:cNvPicPr>
            <a:picLocks noChangeAspect="1"/>
          </p:cNvPicPr>
          <p:nvPr/>
        </p:nvPicPr>
        <p:blipFill>
          <a:blip r:embed="rId4"/>
          <a:stretch>
            <a:fillRect/>
          </a:stretch>
        </p:blipFill>
        <p:spPr>
          <a:xfrm>
            <a:off x="234009" y="3976149"/>
            <a:ext cx="8675982" cy="1363791"/>
          </a:xfrm>
          <a:prstGeom prst="rect">
            <a:avLst/>
          </a:prstGeom>
        </p:spPr>
      </p:pic>
      <p:pic>
        <p:nvPicPr>
          <p:cNvPr id="6" name="Picture 5">
            <a:extLst>
              <a:ext uri="{FF2B5EF4-FFF2-40B4-BE49-F238E27FC236}">
                <a16:creationId xmlns:a16="http://schemas.microsoft.com/office/drawing/2014/main" id="{584E52B4-99A2-B64C-33D6-08916487C5E3}"/>
              </a:ext>
            </a:extLst>
          </p:cNvPr>
          <p:cNvPicPr>
            <a:picLocks noChangeAspect="1"/>
          </p:cNvPicPr>
          <p:nvPr/>
        </p:nvPicPr>
        <p:blipFill>
          <a:blip r:embed="rId5"/>
          <a:stretch>
            <a:fillRect/>
          </a:stretch>
        </p:blipFill>
        <p:spPr>
          <a:xfrm>
            <a:off x="7885773" y="856580"/>
            <a:ext cx="1258228" cy="304761"/>
          </a:xfrm>
          <a:prstGeom prst="rect">
            <a:avLst/>
          </a:prstGeom>
        </p:spPr>
      </p:pic>
    </p:spTree>
    <p:extLst>
      <p:ext uri="{BB962C8B-B14F-4D97-AF65-F5344CB8AC3E}">
        <p14:creationId xmlns:p14="http://schemas.microsoft.com/office/powerpoint/2010/main" val="62538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A3E7-6B3D-B364-488F-19F846243415}"/>
              </a:ext>
            </a:extLst>
          </p:cNvPr>
          <p:cNvSpPr>
            <a:spLocks noGrp="1"/>
          </p:cNvSpPr>
          <p:nvPr>
            <p:ph type="title"/>
          </p:nvPr>
        </p:nvSpPr>
        <p:spPr/>
        <p:txBody>
          <a:bodyPr/>
          <a:lstStyle/>
          <a:p>
            <a:r>
              <a:rPr lang="en-GB" dirty="0"/>
              <a:t>Current Activities</a:t>
            </a:r>
          </a:p>
        </p:txBody>
      </p:sp>
      <p:sp>
        <p:nvSpPr>
          <p:cNvPr id="3" name="Slide Number Placeholder 2">
            <a:extLst>
              <a:ext uri="{FF2B5EF4-FFF2-40B4-BE49-F238E27FC236}">
                <a16:creationId xmlns:a16="http://schemas.microsoft.com/office/drawing/2014/main" id="{8BE883B7-E1F0-9A23-6B90-1E681F545DAC}"/>
              </a:ext>
            </a:extLst>
          </p:cNvPr>
          <p:cNvSpPr>
            <a:spLocks noGrp="1"/>
          </p:cNvSpPr>
          <p:nvPr>
            <p:ph type="sldNum" sz="quarter" idx="12"/>
          </p:nvPr>
        </p:nvSpPr>
        <p:spPr/>
        <p:txBody>
          <a:bodyPr/>
          <a:lstStyle/>
          <a:p>
            <a:fld id="{00DE720E-C72B-42F0-AD69-52D60E3C605E}" type="slidenum">
              <a:rPr lang="en-GB" smtClean="0"/>
              <a:t>11</a:t>
            </a:fld>
            <a:endParaRPr lang="en-GB"/>
          </a:p>
        </p:txBody>
      </p:sp>
      <p:sp>
        <p:nvSpPr>
          <p:cNvPr id="5" name="Content Placeholder 4">
            <a:extLst>
              <a:ext uri="{FF2B5EF4-FFF2-40B4-BE49-F238E27FC236}">
                <a16:creationId xmlns:a16="http://schemas.microsoft.com/office/drawing/2014/main" id="{A1D9DB80-8B73-7714-02B1-06CEC02676A7}"/>
              </a:ext>
            </a:extLst>
          </p:cNvPr>
          <p:cNvSpPr>
            <a:spLocks noGrp="1"/>
          </p:cNvSpPr>
          <p:nvPr>
            <p:ph idx="1"/>
          </p:nvPr>
        </p:nvSpPr>
        <p:spPr/>
        <p:txBody>
          <a:bodyPr>
            <a:normAutofit lnSpcReduction="10000"/>
          </a:bodyPr>
          <a:lstStyle/>
          <a:p>
            <a:pPr marL="0" indent="0" defTabSz="685777" eaLnBrk="1" fontAlgn="auto" hangingPunct="1">
              <a:spcBef>
                <a:spcPts val="0"/>
              </a:spcBef>
              <a:spcAft>
                <a:spcPts val="0"/>
              </a:spcAft>
              <a:buSzTx/>
              <a:buNone/>
              <a:defRPr/>
            </a:pPr>
            <a:r>
              <a:rPr lang="en-US" sz="2701" dirty="0"/>
              <a:t>The </a:t>
            </a:r>
            <a:r>
              <a:rPr lang="en-US" sz="2701" dirty="0" err="1"/>
              <a:t>iTC</a:t>
            </a:r>
            <a:r>
              <a:rPr lang="en-US" sz="2701" dirty="0"/>
              <a:t> has worked on the following items:</a:t>
            </a:r>
          </a:p>
          <a:p>
            <a:pPr marL="0" indent="0" defTabSz="685777" eaLnBrk="1" fontAlgn="auto" hangingPunct="1">
              <a:spcBef>
                <a:spcPts val="0"/>
              </a:spcBef>
              <a:spcAft>
                <a:spcPts val="0"/>
              </a:spcAft>
              <a:buSzTx/>
              <a:buNone/>
              <a:defRPr/>
            </a:pPr>
            <a:r>
              <a:rPr lang="en-US" sz="2701" dirty="0"/>
              <a:t> </a:t>
            </a:r>
          </a:p>
          <a:p>
            <a:pPr>
              <a:spcBef>
                <a:spcPts val="0"/>
              </a:spcBef>
              <a:defRPr/>
            </a:pPr>
            <a:r>
              <a:rPr lang="en-US" sz="2701" dirty="0"/>
              <a:t>Complete Evaluation Activity Development </a:t>
            </a:r>
          </a:p>
          <a:p>
            <a:pPr>
              <a:spcBef>
                <a:spcPts val="0"/>
              </a:spcBef>
              <a:defRPr/>
            </a:pPr>
            <a:endParaRPr lang="en-US" sz="2701" dirty="0"/>
          </a:p>
          <a:p>
            <a:pPr>
              <a:spcBef>
                <a:spcPts val="0"/>
              </a:spcBef>
              <a:defRPr/>
            </a:pPr>
            <a:r>
              <a:rPr lang="en-US" sz="2701" dirty="0"/>
              <a:t>Reviewing, comparing, and collaborating with OTHER </a:t>
            </a:r>
            <a:r>
              <a:rPr lang="en-US" sz="2701" dirty="0" err="1"/>
              <a:t>iTCs</a:t>
            </a:r>
            <a:endParaRPr lang="en-US" sz="2701" dirty="0"/>
          </a:p>
          <a:p>
            <a:pPr>
              <a:spcBef>
                <a:spcPts val="0"/>
              </a:spcBef>
              <a:defRPr/>
            </a:pPr>
            <a:endParaRPr lang="en-US" sz="2701" dirty="0"/>
          </a:p>
          <a:p>
            <a:pPr>
              <a:spcBef>
                <a:spcPts val="0"/>
              </a:spcBef>
              <a:defRPr/>
            </a:pPr>
            <a:r>
              <a:rPr lang="en-US" sz="2701" dirty="0"/>
              <a:t>Planning setup of an HCD Interpretations Team </a:t>
            </a:r>
          </a:p>
          <a:p>
            <a:pPr>
              <a:spcBef>
                <a:spcPts val="0"/>
              </a:spcBef>
              <a:defRPr/>
            </a:pPr>
            <a:endParaRPr lang="en-US" sz="2701" dirty="0"/>
          </a:p>
          <a:p>
            <a:pPr>
              <a:spcBef>
                <a:spcPts val="0"/>
              </a:spcBef>
              <a:defRPr/>
            </a:pPr>
            <a:r>
              <a:rPr lang="en-US" sz="2701" dirty="0"/>
              <a:t>Establishing Interpretation Team (HIT)</a:t>
            </a:r>
            <a:endParaRPr lang="en-US" sz="2701" b="1" dirty="0"/>
          </a:p>
        </p:txBody>
      </p:sp>
      <p:pic>
        <p:nvPicPr>
          <p:cNvPr id="4" name="Picture 3">
            <a:extLst>
              <a:ext uri="{FF2B5EF4-FFF2-40B4-BE49-F238E27FC236}">
                <a16:creationId xmlns:a16="http://schemas.microsoft.com/office/drawing/2014/main" id="{0F6F5858-C566-0725-D5CE-79FCAFF8F774}"/>
              </a:ext>
            </a:extLst>
          </p:cNvPr>
          <p:cNvPicPr>
            <a:picLocks noChangeAspect="1"/>
          </p:cNvPicPr>
          <p:nvPr/>
        </p:nvPicPr>
        <p:blipFill>
          <a:blip r:embed="rId2"/>
          <a:stretch>
            <a:fillRect/>
          </a:stretch>
        </p:blipFill>
        <p:spPr>
          <a:xfrm>
            <a:off x="7885773" y="856580"/>
            <a:ext cx="1258228" cy="304761"/>
          </a:xfrm>
          <a:prstGeom prst="rect">
            <a:avLst/>
          </a:prstGeom>
        </p:spPr>
      </p:pic>
    </p:spTree>
    <p:extLst>
      <p:ext uri="{BB962C8B-B14F-4D97-AF65-F5344CB8AC3E}">
        <p14:creationId xmlns:p14="http://schemas.microsoft.com/office/powerpoint/2010/main" val="159675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C3D6-0AFD-4620-8F1D-44C62850BEC6}"/>
              </a:ext>
            </a:extLst>
          </p:cNvPr>
          <p:cNvSpPr>
            <a:spLocks noGrp="1"/>
          </p:cNvSpPr>
          <p:nvPr>
            <p:ph type="title"/>
          </p:nvPr>
        </p:nvSpPr>
        <p:spPr>
          <a:xfrm>
            <a:off x="273051" y="856580"/>
            <a:ext cx="8229600" cy="471610"/>
          </a:xfrm>
        </p:spPr>
        <p:txBody>
          <a:bodyPr/>
          <a:lstStyle/>
          <a:p>
            <a:r>
              <a:rPr lang="en-GB" dirty="0"/>
              <a:t>HCD </a:t>
            </a:r>
            <a:r>
              <a:rPr lang="en-GB" dirty="0" err="1"/>
              <a:t>iTC</a:t>
            </a:r>
            <a:r>
              <a:rPr lang="en-GB" dirty="0"/>
              <a:t> Executive Summary</a:t>
            </a:r>
          </a:p>
        </p:txBody>
      </p:sp>
      <p:graphicFrame>
        <p:nvGraphicFramePr>
          <p:cNvPr id="5" name="Table 5">
            <a:extLst>
              <a:ext uri="{FF2B5EF4-FFF2-40B4-BE49-F238E27FC236}">
                <a16:creationId xmlns:a16="http://schemas.microsoft.com/office/drawing/2014/main" id="{A21AFF02-A412-4C21-849E-294569D1CD33}"/>
              </a:ext>
            </a:extLst>
          </p:cNvPr>
          <p:cNvGraphicFramePr>
            <a:graphicFrameLocks noGrp="1"/>
          </p:cNvGraphicFramePr>
          <p:nvPr>
            <p:ph idx="1"/>
          </p:nvPr>
        </p:nvGraphicFramePr>
        <p:xfrm>
          <a:off x="387351" y="1624830"/>
          <a:ext cx="8229361" cy="4694826"/>
        </p:xfrm>
        <a:graphic>
          <a:graphicData uri="http://schemas.openxmlformats.org/drawingml/2006/table">
            <a:tbl>
              <a:tblPr firstRow="1" bandRow="1">
                <a:tableStyleId>{5C22544A-7EE6-4342-B048-85BDC9FD1C3A}</a:tableStyleId>
              </a:tblPr>
              <a:tblGrid>
                <a:gridCol w="1980909">
                  <a:extLst>
                    <a:ext uri="{9D8B030D-6E8A-4147-A177-3AD203B41FA5}">
                      <a16:colId xmlns:a16="http://schemas.microsoft.com/office/drawing/2014/main" val="1126489530"/>
                    </a:ext>
                  </a:extLst>
                </a:gridCol>
                <a:gridCol w="6248452">
                  <a:extLst>
                    <a:ext uri="{9D8B030D-6E8A-4147-A177-3AD203B41FA5}">
                      <a16:colId xmlns:a16="http://schemas.microsoft.com/office/drawing/2014/main" val="2762596675"/>
                    </a:ext>
                  </a:extLst>
                </a:gridCol>
              </a:tblGrid>
              <a:tr h="285507">
                <a:tc>
                  <a:txBody>
                    <a:bodyPr/>
                    <a:lstStyle/>
                    <a:p>
                      <a:r>
                        <a:rPr lang="en-GB" sz="1400" dirty="0"/>
                        <a:t>Title</a:t>
                      </a:r>
                    </a:p>
                  </a:txBody>
                  <a:tcPr marL="68598" marR="68598" marT="34299" marB="34299"/>
                </a:tc>
                <a:tc>
                  <a:txBody>
                    <a:bodyPr/>
                    <a:lstStyle/>
                    <a:p>
                      <a:r>
                        <a:rPr lang="en-GB" sz="1400" dirty="0"/>
                        <a:t>Hardcopy Devices</a:t>
                      </a:r>
                    </a:p>
                  </a:txBody>
                  <a:tcPr marL="68598" marR="68598" marT="34299" marB="34299"/>
                </a:tc>
                <a:extLst>
                  <a:ext uri="{0D108BD9-81ED-4DB2-BD59-A6C34878D82A}">
                    <a16:rowId xmlns:a16="http://schemas.microsoft.com/office/drawing/2014/main" val="2711060026"/>
                  </a:ext>
                </a:extLst>
              </a:tr>
              <a:tr h="1097566">
                <a:tc>
                  <a:txBody>
                    <a:bodyPr/>
                    <a:lstStyle/>
                    <a:p>
                      <a:r>
                        <a:rPr lang="en-GB" sz="1400" dirty="0"/>
                        <a:t>Workspace</a:t>
                      </a:r>
                    </a:p>
                  </a:txBody>
                  <a:tcPr marL="68598" marR="68598" marT="34299" marB="34299"/>
                </a:tc>
                <a:tc>
                  <a:txBody>
                    <a:bodyPr/>
                    <a:lstStyle/>
                    <a:p>
                      <a:r>
                        <a:rPr lang="en-US" sz="1400" dirty="0"/>
                        <a:t>(</a:t>
                      </a:r>
                      <a:r>
                        <a:rPr lang="en-US" sz="1400" dirty="0" err="1"/>
                        <a:t>OnlyOffice</a:t>
                      </a:r>
                      <a:r>
                        <a:rPr lang="en-US" sz="1400" dirty="0"/>
                        <a:t>) </a:t>
                      </a:r>
                      <a:r>
                        <a:rPr lang="en-US" sz="1400" dirty="0">
                          <a:hlinkClick r:id="rId3"/>
                        </a:rPr>
                        <a:t>https://ccusersforum.onlyoffice.com</a:t>
                      </a:r>
                      <a:r>
                        <a:rPr lang="en-US" sz="1400" dirty="0"/>
                        <a:t>    </a:t>
                      </a:r>
                    </a:p>
                    <a:p>
                      <a:r>
                        <a:rPr lang="en-US" sz="1400" dirty="0"/>
                        <a:t>(Github) </a:t>
                      </a:r>
                      <a:r>
                        <a:rPr lang="en-US" sz="1400" dirty="0">
                          <a:hlinkClick r:id="rId4"/>
                        </a:rPr>
                        <a:t>https://github.com/HCD-iTC</a:t>
                      </a:r>
                      <a:br>
                        <a:rPr lang="en-US" sz="1400" dirty="0"/>
                      </a:br>
                      <a:r>
                        <a:rPr lang="en-US" sz="1400" dirty="0"/>
                        <a:t>(CC Portal) </a:t>
                      </a:r>
                      <a:r>
                        <a:rPr lang="en-US" sz="1400" dirty="0">
                          <a:hlinkClick r:id="rId5"/>
                        </a:rPr>
                        <a:t>https://www.commoncriteriaportal.org/communities/hardcopy_devices.cfm</a:t>
                      </a:r>
                      <a:endParaRPr lang="en-GB" sz="1400" dirty="0"/>
                    </a:p>
                  </a:txBody>
                  <a:tcPr marL="68598" marR="68598" marT="34299" marB="34299"/>
                </a:tc>
                <a:extLst>
                  <a:ext uri="{0D108BD9-81ED-4DB2-BD59-A6C34878D82A}">
                    <a16:rowId xmlns:a16="http://schemas.microsoft.com/office/drawing/2014/main" val="2873943915"/>
                  </a:ext>
                </a:extLst>
              </a:tr>
              <a:tr h="499637">
                <a:tc>
                  <a:txBody>
                    <a:bodyPr/>
                    <a:lstStyle/>
                    <a:p>
                      <a:r>
                        <a:rPr lang="en-GB" sz="1400" dirty="0"/>
                        <a:t>Chair / Vice-chair</a:t>
                      </a:r>
                    </a:p>
                    <a:p>
                      <a:r>
                        <a:rPr lang="en-GB" sz="1400" dirty="0"/>
                        <a:t>Technical Editors</a:t>
                      </a:r>
                    </a:p>
                  </a:txBody>
                  <a:tcPr marL="68598" marR="68598" marT="34299" marB="34299"/>
                </a:tc>
                <a:tc>
                  <a:txBody>
                    <a:bodyPr/>
                    <a:lstStyle/>
                    <a:p>
                      <a:r>
                        <a:rPr lang="en-GB" sz="1400" dirty="0"/>
                        <a:t>Kwangwoo Lee / Alan Sukert</a:t>
                      </a:r>
                    </a:p>
                    <a:p>
                      <a:r>
                        <a:rPr lang="en-GB" sz="1400" dirty="0"/>
                        <a:t>Alan Sukert; Brian Volkoff; Gerardo Colunga</a:t>
                      </a:r>
                    </a:p>
                  </a:txBody>
                  <a:tcPr marL="68598" marR="68598" marT="34299" marB="34299"/>
                </a:tc>
                <a:extLst>
                  <a:ext uri="{0D108BD9-81ED-4DB2-BD59-A6C34878D82A}">
                    <a16:rowId xmlns:a16="http://schemas.microsoft.com/office/drawing/2014/main" val="3168658689"/>
                  </a:ext>
                </a:extLst>
              </a:tr>
              <a:tr h="685979">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GB" sz="1400" dirty="0"/>
                        <a:t>Sub WG leads</a:t>
                      </a:r>
                    </a:p>
                    <a:p>
                      <a:endParaRPr lang="en-GB" sz="1400" dirty="0"/>
                    </a:p>
                  </a:txBody>
                  <a:tcPr marL="68598" marR="68598" marT="34299" marB="34299"/>
                </a:tc>
                <a:tc>
                  <a:txBody>
                    <a:bodyPr/>
                    <a:lstStyle/>
                    <a:p>
                      <a:r>
                        <a:rPr lang="en-US" sz="1400" dirty="0"/>
                        <a:t>Tom Benkart (Network SG); </a:t>
                      </a:r>
                    </a:p>
                    <a:p>
                      <a:r>
                        <a:rPr lang="en-US" sz="1400" dirty="0"/>
                        <a:t>Gerardo Colunga (</a:t>
                      </a:r>
                      <a:r>
                        <a:rPr lang="en-US" sz="1400" strike="noStrike" kern="1200" dirty="0">
                          <a:solidFill>
                            <a:schemeClr val="dk1"/>
                          </a:solidFill>
                        </a:rPr>
                        <a:t>Hardware-anchored Integrity Verification SG); </a:t>
                      </a:r>
                      <a:br>
                        <a:rPr lang="en-US" sz="1400" strike="noStrike" kern="1200" dirty="0">
                          <a:solidFill>
                            <a:schemeClr val="dk1"/>
                          </a:solidFill>
                        </a:rPr>
                      </a:br>
                      <a:r>
                        <a:rPr lang="en-US" sz="1400" strike="noStrike" kern="1200" dirty="0">
                          <a:solidFill>
                            <a:schemeClr val="dk1"/>
                          </a:solidFill>
                        </a:rPr>
                        <a:t>Anantha Kandiah (Secure Erase SG)</a:t>
                      </a:r>
                      <a:endParaRPr lang="en-GB" sz="1400" dirty="0"/>
                    </a:p>
                  </a:txBody>
                  <a:tcPr marL="68598" marR="68598" marT="34299" marB="34299"/>
                </a:tc>
                <a:extLst>
                  <a:ext uri="{0D108BD9-81ED-4DB2-BD59-A6C34878D82A}">
                    <a16:rowId xmlns:a16="http://schemas.microsoft.com/office/drawing/2014/main" val="2614442976"/>
                  </a:ext>
                </a:extLst>
              </a:tr>
              <a:tr h="285507">
                <a:tc>
                  <a:txBody>
                    <a:bodyPr/>
                    <a:lstStyle/>
                    <a:p>
                      <a:r>
                        <a:rPr lang="en-GB" sz="1400" dirty="0"/>
                        <a:t>Scheme Involved </a:t>
                      </a:r>
                    </a:p>
                  </a:txBody>
                  <a:tcPr marL="68598" marR="68598" marT="34299" marB="34299"/>
                </a:tc>
                <a:tc>
                  <a:txBody>
                    <a:bodyPr/>
                    <a:lstStyle/>
                    <a:p>
                      <a:r>
                        <a:rPr lang="en-GB" sz="1400" dirty="0"/>
                        <a:t>Japan, Republic of Korea (CCDB </a:t>
                      </a:r>
                      <a:r>
                        <a:rPr lang="en-GB" sz="1400" dirty="0" err="1"/>
                        <a:t>iTC</a:t>
                      </a:r>
                      <a:r>
                        <a:rPr lang="en-GB" sz="1400" dirty="0"/>
                        <a:t> Liaison: </a:t>
                      </a:r>
                      <a:r>
                        <a:rPr lang="en-GB" sz="1400" dirty="0" err="1"/>
                        <a:t>Eunkyoung</a:t>
                      </a:r>
                      <a:r>
                        <a:rPr lang="en-GB" sz="1400" dirty="0"/>
                        <a:t> Yi, KR)</a:t>
                      </a:r>
                    </a:p>
                  </a:txBody>
                  <a:tcPr marL="68598" marR="68598" marT="34299" marB="34299"/>
                </a:tc>
                <a:extLst>
                  <a:ext uri="{0D108BD9-81ED-4DB2-BD59-A6C34878D82A}">
                    <a16:rowId xmlns:a16="http://schemas.microsoft.com/office/drawing/2014/main" val="2551594385"/>
                  </a:ext>
                </a:extLst>
              </a:tr>
              <a:tr h="285507">
                <a:tc>
                  <a:txBody>
                    <a:bodyPr/>
                    <a:lstStyle/>
                    <a:p>
                      <a:r>
                        <a:rPr lang="en-GB" sz="1400" dirty="0" err="1"/>
                        <a:t>ToRs</a:t>
                      </a:r>
                      <a:endParaRPr lang="en-GB" sz="1400" dirty="0"/>
                    </a:p>
                  </a:txBody>
                  <a:tcPr marL="68598" marR="68598" marT="34299" marB="34299"/>
                </a:tc>
                <a:tc>
                  <a:txBody>
                    <a:bodyPr/>
                    <a:lstStyle/>
                    <a:p>
                      <a:r>
                        <a:rPr lang="en-US" sz="1200" b="1" dirty="0"/>
                        <a:t>v0.5 approved by the CCDB on 2019.08 [</a:t>
                      </a:r>
                      <a:r>
                        <a:rPr lang="en-US" sz="1200" b="1" dirty="0">
                          <a:hlinkClick r:id="rId6"/>
                        </a:rPr>
                        <a:t>Link</a:t>
                      </a:r>
                      <a:r>
                        <a:rPr lang="en-US" sz="1200" b="1" dirty="0"/>
                        <a:t>]</a:t>
                      </a:r>
                      <a:endParaRPr lang="en-US" sz="1100" b="1" kern="1200" dirty="0">
                        <a:solidFill>
                          <a:schemeClr val="dk1"/>
                        </a:solidFill>
                        <a:latin typeface="+mn-lt"/>
                        <a:ea typeface="+mn-ea"/>
                        <a:cs typeface="+mn-cs"/>
                      </a:endParaRPr>
                    </a:p>
                  </a:txBody>
                  <a:tcPr marL="68598" marR="68598" marT="34299" marB="34299"/>
                </a:tc>
                <a:extLst>
                  <a:ext uri="{0D108BD9-81ED-4DB2-BD59-A6C34878D82A}">
                    <a16:rowId xmlns:a16="http://schemas.microsoft.com/office/drawing/2014/main" val="1119439153"/>
                  </a:ext>
                </a:extLst>
              </a:tr>
              <a:tr h="499637">
                <a:tc>
                  <a:txBody>
                    <a:bodyPr/>
                    <a:lstStyle/>
                    <a:p>
                      <a:r>
                        <a:rPr lang="en-GB" sz="1400" dirty="0"/>
                        <a:t>Essential Security Requirements</a:t>
                      </a:r>
                    </a:p>
                  </a:txBody>
                  <a:tcPr marL="68598" marR="68598" marT="34299" marB="34299"/>
                </a:tc>
                <a:tc>
                  <a:txBody>
                    <a:bodyPr/>
                    <a:lstStyle/>
                    <a:p>
                      <a:r>
                        <a:rPr lang="en-US" sz="1200" b="1" dirty="0"/>
                        <a:t>v0.7, 2020-05-08 [</a:t>
                      </a:r>
                      <a:r>
                        <a:rPr lang="en-US" sz="1200" b="1" dirty="0">
                          <a:hlinkClick r:id="rId7"/>
                        </a:rPr>
                        <a:t>Link</a:t>
                      </a:r>
                      <a:r>
                        <a:rPr lang="en-US" sz="1200" b="1" dirty="0"/>
                        <a:t>]</a:t>
                      </a:r>
                    </a:p>
                  </a:txBody>
                  <a:tcPr marL="68598" marR="68598" marT="34299" marB="34299"/>
                </a:tc>
                <a:extLst>
                  <a:ext uri="{0D108BD9-81ED-4DB2-BD59-A6C34878D82A}">
                    <a16:rowId xmlns:a16="http://schemas.microsoft.com/office/drawing/2014/main" val="1837201539"/>
                  </a:ext>
                </a:extLst>
              </a:tr>
              <a:tr h="480185">
                <a:tc>
                  <a:txBody>
                    <a:bodyPr/>
                    <a:lstStyle/>
                    <a:p>
                      <a:r>
                        <a:rPr lang="en-GB" sz="1400" dirty="0"/>
                        <a:t>Position Statements [</a:t>
                      </a:r>
                      <a:r>
                        <a:rPr lang="en-GB" sz="1400" dirty="0">
                          <a:hlinkClick r:id="rId8"/>
                        </a:rPr>
                        <a:t>Link</a:t>
                      </a:r>
                      <a:r>
                        <a:rPr lang="en-GB" sz="1400" dirty="0"/>
                        <a:t>] </a:t>
                      </a:r>
                    </a:p>
                  </a:txBody>
                  <a:tcPr marL="68598" marR="68598" marT="34299" marB="34299"/>
                </a:tc>
                <a:tc>
                  <a:txBody>
                    <a:bodyPr/>
                    <a:lstStyle/>
                    <a:p>
                      <a:r>
                        <a:rPr lang="en-GB" sz="1400" dirty="0"/>
                        <a:t>Japan, Republic of Korea, US</a:t>
                      </a:r>
                      <a:endParaRPr lang="en-US" sz="1400" dirty="0"/>
                    </a:p>
                  </a:txBody>
                  <a:tcPr marL="68598" marR="68598" marT="34299" marB="34299"/>
                </a:tc>
                <a:extLst>
                  <a:ext uri="{0D108BD9-81ED-4DB2-BD59-A6C34878D82A}">
                    <a16:rowId xmlns:a16="http://schemas.microsoft.com/office/drawing/2014/main" val="717702926"/>
                  </a:ext>
                </a:extLst>
              </a:tr>
              <a:tr h="499637">
                <a:tc>
                  <a:txBody>
                    <a:bodyPr/>
                    <a:lstStyle/>
                    <a:p>
                      <a:r>
                        <a:rPr lang="en-GB" sz="1400" dirty="0"/>
                        <a:t>Security Problem Definition</a:t>
                      </a:r>
                    </a:p>
                  </a:txBody>
                  <a:tcPr marL="68598" marR="68598" marT="34299" marB="34299"/>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GB" sz="1200" u="none" kern="1200" dirty="0">
                          <a:solidFill>
                            <a:schemeClr val="dk1"/>
                          </a:solidFill>
                          <a:effectLst/>
                        </a:rPr>
                        <a:t>Initial Release for HCD </a:t>
                      </a:r>
                      <a:r>
                        <a:rPr lang="en-GB" sz="1200" u="none" kern="1200" dirty="0" err="1">
                          <a:solidFill>
                            <a:schemeClr val="dk1"/>
                          </a:solidFill>
                          <a:effectLst/>
                        </a:rPr>
                        <a:t>iTC</a:t>
                      </a:r>
                      <a:r>
                        <a:rPr lang="en-GB" sz="1200" u="none" kern="1200" dirty="0">
                          <a:solidFill>
                            <a:schemeClr val="dk1"/>
                          </a:solidFill>
                          <a:effectLst/>
                        </a:rPr>
                        <a:t> internal Review (v0.3, 2021-04-06)</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200" b="1" u="none" dirty="0"/>
                        <a:t>Public Review Draft </a:t>
                      </a:r>
                      <a:r>
                        <a:rPr lang="en-GB" sz="1200" b="1" u="none" kern="1200" dirty="0">
                          <a:solidFill>
                            <a:schemeClr val="dk1"/>
                          </a:solidFill>
                          <a:effectLst/>
                        </a:rPr>
                        <a:t>(v0.4, 2021-05-09)</a:t>
                      </a:r>
                      <a:endParaRPr lang="en-US" sz="1200" b="1" i="0" u="none" dirty="0"/>
                    </a:p>
                  </a:txBody>
                  <a:tcPr marL="68598" marR="68598" marT="34299" marB="34299"/>
                </a:tc>
                <a:extLst>
                  <a:ext uri="{0D108BD9-81ED-4DB2-BD59-A6C34878D82A}">
                    <a16:rowId xmlns:a16="http://schemas.microsoft.com/office/drawing/2014/main" val="3173915123"/>
                  </a:ext>
                </a:extLst>
              </a:tr>
            </a:tbl>
          </a:graphicData>
        </a:graphic>
      </p:graphicFrame>
      <p:sp>
        <p:nvSpPr>
          <p:cNvPr id="4" name="Slide Number Placeholder 3">
            <a:extLst>
              <a:ext uri="{FF2B5EF4-FFF2-40B4-BE49-F238E27FC236}">
                <a16:creationId xmlns:a16="http://schemas.microsoft.com/office/drawing/2014/main" id="{FD794993-38AB-4530-96F9-CF214E18C8E8}"/>
              </a:ext>
            </a:extLst>
          </p:cNvPr>
          <p:cNvSpPr>
            <a:spLocks noGrp="1"/>
          </p:cNvSpPr>
          <p:nvPr>
            <p:ph type="sldNum" sz="quarter" idx="12"/>
          </p:nvPr>
        </p:nvSpPr>
        <p:spPr>
          <a:xfrm>
            <a:off x="211612" y="6478524"/>
            <a:ext cx="304721" cy="219456"/>
          </a:xfrm>
          <a:prstGeom prst="rect">
            <a:avLst/>
          </a:prstGeom>
        </p:spPr>
        <p:txBody>
          <a:bodyPr vert="horz" wrap="none" lIns="0" tIns="0" rIns="0" bIns="0" rtlCol="0" anchor="b" anchorCtr="0"/>
          <a:lstStyle>
            <a:defPPr>
              <a:defRPr lang="en-US"/>
            </a:defPPr>
            <a:lvl1pPr marL="0" algn="r" defTabSz="914400" rtl="0" eaLnBrk="1" latinLnBrk="0" hangingPunct="1">
              <a:defRPr sz="7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E720E-C72B-42F0-AD69-52D60E3C605E}" type="slidenum">
              <a:rPr lang="en-GB" smtClean="0"/>
              <a:pPr/>
              <a:t>12</a:t>
            </a:fld>
            <a:endParaRPr lang="en-GB"/>
          </a:p>
        </p:txBody>
      </p:sp>
      <p:sp>
        <p:nvSpPr>
          <p:cNvPr id="7" name="TextBox 6">
            <a:extLst>
              <a:ext uri="{FF2B5EF4-FFF2-40B4-BE49-F238E27FC236}">
                <a16:creationId xmlns:a16="http://schemas.microsoft.com/office/drawing/2014/main" id="{C78C31BA-23DD-4A18-A86A-C01606D3E62A}"/>
              </a:ext>
            </a:extLst>
          </p:cNvPr>
          <p:cNvSpPr txBox="1"/>
          <p:nvPr/>
        </p:nvSpPr>
        <p:spPr>
          <a:xfrm>
            <a:off x="7339972" y="1428572"/>
            <a:ext cx="1276740" cy="346249"/>
          </a:xfrm>
          <a:prstGeom prst="rect">
            <a:avLst/>
          </a:prstGeom>
          <a:noFill/>
        </p:spPr>
        <p:txBody>
          <a:bodyPr wrap="square">
            <a:spAutoFit/>
          </a:bodyPr>
          <a:lstStyle/>
          <a:p>
            <a:r>
              <a:rPr lang="en-US" sz="825" dirty="0">
                <a:latin typeface="HP Simplified" panose="020B0604020204020204" pitchFamily="34" charset="0"/>
              </a:rPr>
              <a:t>Review date : 2022-10-31</a:t>
            </a:r>
          </a:p>
        </p:txBody>
      </p:sp>
      <p:pic>
        <p:nvPicPr>
          <p:cNvPr id="3" name="Picture 2">
            <a:extLst>
              <a:ext uri="{FF2B5EF4-FFF2-40B4-BE49-F238E27FC236}">
                <a16:creationId xmlns:a16="http://schemas.microsoft.com/office/drawing/2014/main" id="{1978C827-353E-7B0E-A777-2F5958901A96}"/>
              </a:ext>
            </a:extLst>
          </p:cNvPr>
          <p:cNvPicPr>
            <a:picLocks noChangeAspect="1"/>
          </p:cNvPicPr>
          <p:nvPr/>
        </p:nvPicPr>
        <p:blipFill>
          <a:blip r:embed="rId9"/>
          <a:stretch>
            <a:fillRect/>
          </a:stretch>
        </p:blipFill>
        <p:spPr>
          <a:xfrm>
            <a:off x="7885773" y="856580"/>
            <a:ext cx="1258228" cy="304761"/>
          </a:xfrm>
          <a:prstGeom prst="rect">
            <a:avLst/>
          </a:prstGeom>
        </p:spPr>
      </p:pic>
    </p:spTree>
    <p:extLst>
      <p:ext uri="{BB962C8B-B14F-4D97-AF65-F5344CB8AC3E}">
        <p14:creationId xmlns:p14="http://schemas.microsoft.com/office/powerpoint/2010/main" val="417990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C3D6-0AFD-4620-8F1D-44C62850BEC6}"/>
              </a:ext>
            </a:extLst>
          </p:cNvPr>
          <p:cNvSpPr>
            <a:spLocks noGrp="1"/>
          </p:cNvSpPr>
          <p:nvPr>
            <p:ph type="title"/>
          </p:nvPr>
        </p:nvSpPr>
        <p:spPr>
          <a:xfrm>
            <a:off x="273051" y="856580"/>
            <a:ext cx="8229600" cy="471610"/>
          </a:xfrm>
        </p:spPr>
        <p:txBody>
          <a:bodyPr/>
          <a:lstStyle/>
          <a:p>
            <a:r>
              <a:rPr lang="en-GB" dirty="0"/>
              <a:t>HCD </a:t>
            </a:r>
            <a:r>
              <a:rPr lang="en-GB" dirty="0" err="1"/>
              <a:t>iTC</a:t>
            </a:r>
            <a:r>
              <a:rPr lang="en-GB" dirty="0"/>
              <a:t> Executive Summary</a:t>
            </a:r>
          </a:p>
        </p:txBody>
      </p:sp>
      <p:graphicFrame>
        <p:nvGraphicFramePr>
          <p:cNvPr id="5" name="Table 5">
            <a:extLst>
              <a:ext uri="{FF2B5EF4-FFF2-40B4-BE49-F238E27FC236}">
                <a16:creationId xmlns:a16="http://schemas.microsoft.com/office/drawing/2014/main" id="{A21AFF02-A412-4C21-849E-294569D1CD33}"/>
              </a:ext>
            </a:extLst>
          </p:cNvPr>
          <p:cNvGraphicFramePr>
            <a:graphicFrameLocks noGrp="1"/>
          </p:cNvGraphicFramePr>
          <p:nvPr>
            <p:ph idx="1"/>
          </p:nvPr>
        </p:nvGraphicFramePr>
        <p:xfrm>
          <a:off x="387351" y="1581573"/>
          <a:ext cx="8229361" cy="4313040"/>
        </p:xfrm>
        <a:graphic>
          <a:graphicData uri="http://schemas.openxmlformats.org/drawingml/2006/table">
            <a:tbl>
              <a:tblPr firstRow="1" bandRow="1">
                <a:tableStyleId>{5C22544A-7EE6-4342-B048-85BDC9FD1C3A}</a:tableStyleId>
              </a:tblPr>
              <a:tblGrid>
                <a:gridCol w="1965937">
                  <a:extLst>
                    <a:ext uri="{9D8B030D-6E8A-4147-A177-3AD203B41FA5}">
                      <a16:colId xmlns:a16="http://schemas.microsoft.com/office/drawing/2014/main" val="1126489530"/>
                    </a:ext>
                  </a:extLst>
                </a:gridCol>
                <a:gridCol w="6263424">
                  <a:extLst>
                    <a:ext uri="{9D8B030D-6E8A-4147-A177-3AD203B41FA5}">
                      <a16:colId xmlns:a16="http://schemas.microsoft.com/office/drawing/2014/main" val="2762596675"/>
                    </a:ext>
                  </a:extLst>
                </a:gridCol>
              </a:tblGrid>
              <a:tr h="251526">
                <a:tc>
                  <a:txBody>
                    <a:bodyPr/>
                    <a:lstStyle/>
                    <a:p>
                      <a:r>
                        <a:rPr lang="en-GB" sz="1200" dirty="0"/>
                        <a:t>Title</a:t>
                      </a:r>
                    </a:p>
                  </a:txBody>
                  <a:tcPr marL="68598" marR="68598" marT="34299" marB="34299"/>
                </a:tc>
                <a:tc>
                  <a:txBody>
                    <a:bodyPr/>
                    <a:lstStyle/>
                    <a:p>
                      <a:r>
                        <a:rPr lang="en-GB" sz="1200" dirty="0"/>
                        <a:t>Hardcopy Devices               </a:t>
                      </a:r>
                    </a:p>
                  </a:txBody>
                  <a:tcPr marL="68598" marR="68598" marT="34299" marB="34299"/>
                </a:tc>
                <a:extLst>
                  <a:ext uri="{0D108BD9-81ED-4DB2-BD59-A6C34878D82A}">
                    <a16:rowId xmlns:a16="http://schemas.microsoft.com/office/drawing/2014/main" val="2711060026"/>
                  </a:ext>
                </a:extLst>
              </a:tr>
              <a:tr h="1509153">
                <a:tc>
                  <a:txBody>
                    <a:bodyPr/>
                    <a:lstStyle/>
                    <a:p>
                      <a:r>
                        <a:rPr lang="en-GB" sz="1200" dirty="0"/>
                        <a:t>Current Version of </a:t>
                      </a:r>
                      <a:r>
                        <a:rPr lang="en-GB" sz="1200" dirty="0" err="1"/>
                        <a:t>cPP</a:t>
                      </a:r>
                      <a:r>
                        <a:rPr lang="en-GB" sz="1200" dirty="0"/>
                        <a:t> [</a:t>
                      </a:r>
                      <a:r>
                        <a:rPr lang="en-GB" sz="1200" dirty="0">
                          <a:hlinkClick r:id="rId3"/>
                        </a:rPr>
                        <a:t>Link</a:t>
                      </a:r>
                      <a:r>
                        <a:rPr lang="en-GB" sz="1200" dirty="0"/>
                        <a:t>]</a:t>
                      </a:r>
                    </a:p>
                  </a:txBody>
                  <a:tcPr marL="68598" marR="68598" marT="34299" marB="34299"/>
                </a:tc>
                <a:tc>
                  <a:txBody>
                    <a:bodyPr/>
                    <a:lstStyle/>
                    <a:p>
                      <a:r>
                        <a:rPr lang="en-GB" sz="1100" kern="1200" dirty="0">
                          <a:solidFill>
                            <a:schemeClr val="dk1"/>
                          </a:solidFill>
                          <a:effectLst/>
                        </a:rPr>
                        <a:t>Initial </a:t>
                      </a:r>
                      <a:r>
                        <a:rPr lang="en-GB" sz="1100" u="none" kern="1200" dirty="0">
                          <a:solidFill>
                            <a:schemeClr val="dk1"/>
                          </a:solidFill>
                          <a:effectLst/>
                        </a:rPr>
                        <a:t>Release for HCD </a:t>
                      </a:r>
                      <a:r>
                        <a:rPr lang="en-GB" sz="1100" u="none" kern="1200" dirty="0" err="1">
                          <a:solidFill>
                            <a:schemeClr val="dk1"/>
                          </a:solidFill>
                          <a:effectLst/>
                        </a:rPr>
                        <a:t>iTC</a:t>
                      </a:r>
                      <a:r>
                        <a:rPr lang="en-GB" sz="1100" u="none" kern="1200" dirty="0">
                          <a:solidFill>
                            <a:schemeClr val="dk1"/>
                          </a:solidFill>
                          <a:effectLst/>
                        </a:rPr>
                        <a:t> internal Review (v0.6, 8 June 2020)</a:t>
                      </a:r>
                    </a:p>
                    <a:p>
                      <a:r>
                        <a:rPr lang="en-GB" sz="1100" u="none" kern="1200" dirty="0">
                          <a:solidFill>
                            <a:schemeClr val="dk1"/>
                          </a:solidFill>
                          <a:effectLst/>
                        </a:rPr>
                        <a:t>Second Release for HCD </a:t>
                      </a:r>
                      <a:r>
                        <a:rPr lang="en-GB" sz="1100" u="none" kern="1200" dirty="0" err="1">
                          <a:solidFill>
                            <a:schemeClr val="dk1"/>
                          </a:solidFill>
                          <a:effectLst/>
                        </a:rPr>
                        <a:t>iTC</a:t>
                      </a:r>
                      <a:r>
                        <a:rPr lang="en-GB" sz="1100" u="none" kern="1200" dirty="0">
                          <a:solidFill>
                            <a:schemeClr val="dk1"/>
                          </a:solidFill>
                          <a:effectLst/>
                        </a:rPr>
                        <a:t> internal Review (v0.7, 18 October 2020)</a:t>
                      </a:r>
                    </a:p>
                    <a:p>
                      <a:pPr marL="0" marR="0" lvl="0" indent="0" algn="l" defTabSz="914126" rtl="0" eaLnBrk="1" fontAlgn="auto" latinLnBrk="0" hangingPunct="1">
                        <a:lnSpc>
                          <a:spcPct val="100000"/>
                        </a:lnSpc>
                        <a:spcBef>
                          <a:spcPts val="0"/>
                        </a:spcBef>
                        <a:spcAft>
                          <a:spcPts val="0"/>
                        </a:spcAft>
                        <a:buClrTx/>
                        <a:buSzTx/>
                        <a:buFontTx/>
                        <a:buNone/>
                        <a:tabLst/>
                        <a:defRPr/>
                      </a:pPr>
                      <a:r>
                        <a:rPr lang="en-GB" sz="1100" u="none" kern="1200" dirty="0">
                          <a:solidFill>
                            <a:schemeClr val="dk1"/>
                          </a:solidFill>
                          <a:effectLst/>
                        </a:rPr>
                        <a:t>Third Release for HCD </a:t>
                      </a:r>
                      <a:r>
                        <a:rPr lang="en-GB" sz="1100" u="none" kern="1200" dirty="0" err="1">
                          <a:solidFill>
                            <a:schemeClr val="dk1"/>
                          </a:solidFill>
                          <a:effectLst/>
                        </a:rPr>
                        <a:t>iTC</a:t>
                      </a:r>
                      <a:r>
                        <a:rPr lang="en-GB" sz="1100" u="none" kern="1200" dirty="0">
                          <a:solidFill>
                            <a:schemeClr val="dk1"/>
                          </a:solidFill>
                          <a:effectLst/>
                        </a:rPr>
                        <a:t> internal Review (v0.8, 2021-06-09)</a:t>
                      </a:r>
                    </a:p>
                    <a:p>
                      <a:pPr marL="0" marR="0" lvl="0" indent="0" algn="l" defTabSz="914126" rtl="0" eaLnBrk="1" fontAlgn="auto" latinLnBrk="0" hangingPunct="1">
                        <a:lnSpc>
                          <a:spcPct val="100000"/>
                        </a:lnSpc>
                        <a:spcBef>
                          <a:spcPts val="0"/>
                        </a:spcBef>
                        <a:spcAft>
                          <a:spcPts val="0"/>
                        </a:spcAft>
                        <a:buClrTx/>
                        <a:buSzTx/>
                        <a:buFontTx/>
                        <a:buNone/>
                        <a:tabLst/>
                        <a:defRPr/>
                      </a:pPr>
                      <a:r>
                        <a:rPr lang="en-GB" sz="1100" u="none" kern="1200" dirty="0">
                          <a:solidFill>
                            <a:schemeClr val="dk1"/>
                          </a:solidFill>
                          <a:effectLst/>
                        </a:rPr>
                        <a:t>Final Release for HCD </a:t>
                      </a:r>
                      <a:r>
                        <a:rPr lang="en-GB" sz="1100" u="none" kern="1200" dirty="0" err="1">
                          <a:solidFill>
                            <a:schemeClr val="dk1"/>
                          </a:solidFill>
                          <a:effectLst/>
                        </a:rPr>
                        <a:t>iTC</a:t>
                      </a:r>
                      <a:r>
                        <a:rPr lang="en-GB" sz="1100" u="none" kern="1200" dirty="0">
                          <a:solidFill>
                            <a:schemeClr val="dk1"/>
                          </a:solidFill>
                          <a:effectLst/>
                        </a:rPr>
                        <a:t> internal Review (v0.9, 2021-08-16)</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100" b="0" u="none" dirty="0">
                          <a:latin typeface="HP Simplified Light (Body)"/>
                        </a:rPr>
                        <a:t>Public Review Draft 1 </a:t>
                      </a:r>
                      <a:r>
                        <a:rPr lang="en-GB" sz="1100" b="0" u="none" kern="1200" dirty="0">
                          <a:solidFill>
                            <a:schemeClr val="dk1"/>
                          </a:solidFill>
                          <a:effectLst/>
                          <a:latin typeface="HP Simplified Light (Body)"/>
                        </a:rPr>
                        <a:t>(v0.10, 2021-08-30) [</a:t>
                      </a:r>
                      <a:r>
                        <a:rPr lang="en-GB" sz="1100" b="0" u="none" kern="1200" dirty="0">
                          <a:solidFill>
                            <a:schemeClr val="dk1"/>
                          </a:solidFill>
                          <a:effectLst/>
                          <a:latin typeface="HP Simplified Light (Body)"/>
                          <a:hlinkClick r:id="rId4"/>
                        </a:rPr>
                        <a:t>Link</a:t>
                      </a:r>
                      <a:r>
                        <a:rPr lang="en-GB" sz="1100" b="0" u="none" kern="1200" dirty="0">
                          <a:solidFill>
                            <a:schemeClr val="dk1"/>
                          </a:solidFill>
                          <a:effectLst/>
                          <a:latin typeface="HP Simplified Light (Body)"/>
                        </a:rPr>
                        <a:t>]</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100" b="0" u="none" dirty="0">
                          <a:latin typeface="HP Simplified Light (Body)"/>
                        </a:rPr>
                        <a:t>Public Review Draft 2 </a:t>
                      </a:r>
                      <a:r>
                        <a:rPr lang="en-GB" sz="1100" b="0" u="none" kern="1200" dirty="0">
                          <a:solidFill>
                            <a:schemeClr val="dk1"/>
                          </a:solidFill>
                          <a:effectLst/>
                          <a:latin typeface="HP Simplified Light (Body)"/>
                        </a:rPr>
                        <a:t>(v0.11, 2021-12-14) [</a:t>
                      </a:r>
                      <a:r>
                        <a:rPr lang="en-GB" sz="1100" b="0" u="none" kern="1200" dirty="0">
                          <a:solidFill>
                            <a:schemeClr val="dk1"/>
                          </a:solidFill>
                          <a:effectLst/>
                          <a:latin typeface="HP Simplified Light (Body)"/>
                          <a:hlinkClick r:id="rId5"/>
                        </a:rPr>
                        <a:t>Link</a:t>
                      </a:r>
                      <a:r>
                        <a:rPr lang="en-GB" sz="1100" b="0" u="none" kern="1200" dirty="0">
                          <a:solidFill>
                            <a:schemeClr val="dk1"/>
                          </a:solidFill>
                          <a:effectLst/>
                          <a:latin typeface="HP Simplified Light (Body)"/>
                        </a:rPr>
                        <a:t>]</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100" dirty="0"/>
                        <a:t>Final Public Review (v0.13, 2022-07-25) [</a:t>
                      </a:r>
                      <a:r>
                        <a:rPr lang="en-US" sz="1100" dirty="0">
                          <a:hlinkClick r:id="rId6"/>
                        </a:rPr>
                        <a:t>Link</a:t>
                      </a:r>
                      <a:r>
                        <a:rPr lang="en-US" sz="1100" dirty="0"/>
                        <a:t>] </a:t>
                      </a:r>
                    </a:p>
                    <a:p>
                      <a:pPr marL="0" marR="0" lvl="0" indent="0" algn="l" defTabSz="914126" rtl="0" eaLnBrk="1" fontAlgn="auto" latinLnBrk="0" hangingPunct="1">
                        <a:lnSpc>
                          <a:spcPct val="100000"/>
                        </a:lnSpc>
                        <a:spcBef>
                          <a:spcPts val="0"/>
                        </a:spcBef>
                        <a:spcAft>
                          <a:spcPts val="0"/>
                        </a:spcAft>
                        <a:buClrTx/>
                        <a:buSzTx/>
                        <a:buFontTx/>
                        <a:buNone/>
                        <a:tabLst/>
                        <a:defRPr/>
                      </a:pPr>
                      <a:r>
                        <a:rPr lang="pt-BR" sz="1100" b="1" dirty="0"/>
                        <a:t>cPP v1.0 (2022-10-31) </a:t>
                      </a:r>
                      <a:r>
                        <a:rPr lang="pt-BR" sz="1100" b="1" dirty="0">
                          <a:hlinkClick r:id="rId7"/>
                        </a:rPr>
                        <a:t>https://hcd-itc.github.io/cPP/cPP_HCD_V1.0.pdf</a:t>
                      </a:r>
                      <a:endParaRPr lang="pt-BR" sz="1100" b="1" dirty="0"/>
                    </a:p>
                    <a:p>
                      <a:pPr marL="0" marR="0" lvl="0" indent="0" algn="l" defTabSz="914126" rtl="0" eaLnBrk="1" fontAlgn="auto" latinLnBrk="0" hangingPunct="1">
                        <a:lnSpc>
                          <a:spcPct val="100000"/>
                        </a:lnSpc>
                        <a:spcBef>
                          <a:spcPts val="0"/>
                        </a:spcBef>
                        <a:spcAft>
                          <a:spcPts val="0"/>
                        </a:spcAft>
                        <a:buClrTx/>
                        <a:buSzTx/>
                        <a:buFontTx/>
                        <a:buNone/>
                        <a:tabLst/>
                        <a:defRPr/>
                      </a:pPr>
                      <a:r>
                        <a:rPr lang="en-US" sz="1100" dirty="0"/>
                        <a:t>Latest published versions can be found at </a:t>
                      </a:r>
                      <a:r>
                        <a:rPr lang="en-US" sz="1100" dirty="0">
                          <a:hlinkClick r:id="rId8"/>
                        </a:rPr>
                        <a:t>https://hcd-itc.github.io/</a:t>
                      </a:r>
                      <a:endParaRPr lang="en-US" sz="1100" dirty="0"/>
                    </a:p>
                  </a:txBody>
                  <a:tcPr marL="68598" marR="68598" marT="34299" marB="34299"/>
                </a:tc>
                <a:extLst>
                  <a:ext uri="{0D108BD9-81ED-4DB2-BD59-A6C34878D82A}">
                    <a16:rowId xmlns:a16="http://schemas.microsoft.com/office/drawing/2014/main" val="2932897258"/>
                  </a:ext>
                </a:extLst>
              </a:tr>
              <a:tr h="1509153">
                <a:tc>
                  <a:txBody>
                    <a:bodyPr/>
                    <a:lstStyle/>
                    <a:p>
                      <a:r>
                        <a:rPr lang="en-GB" sz="1200" dirty="0"/>
                        <a:t>Current Version of SD [</a:t>
                      </a:r>
                      <a:r>
                        <a:rPr lang="en-GB" sz="1200" dirty="0">
                          <a:hlinkClick r:id="rId3"/>
                        </a:rPr>
                        <a:t>Link</a:t>
                      </a:r>
                      <a:r>
                        <a:rPr lang="en-GB" sz="1200" dirty="0"/>
                        <a:t>]</a:t>
                      </a:r>
                    </a:p>
                  </a:txBody>
                  <a:tcPr marL="68598" marR="68598" marT="34299" marB="34299"/>
                </a:tc>
                <a:tc>
                  <a:txBody>
                    <a:bodyPr/>
                    <a:lstStyle/>
                    <a:p>
                      <a:r>
                        <a:rPr lang="en-GB" sz="1100" u="none" kern="1200" dirty="0">
                          <a:solidFill>
                            <a:schemeClr val="dk1"/>
                          </a:solidFill>
                          <a:effectLst/>
                        </a:rPr>
                        <a:t>Initial Release for HCD </a:t>
                      </a:r>
                      <a:r>
                        <a:rPr lang="en-GB" sz="1100" u="none" kern="1200" dirty="0" err="1">
                          <a:solidFill>
                            <a:schemeClr val="dk1"/>
                          </a:solidFill>
                          <a:effectLst/>
                        </a:rPr>
                        <a:t>iTC</a:t>
                      </a:r>
                      <a:r>
                        <a:rPr lang="en-GB" sz="1100" u="none" kern="1200" dirty="0">
                          <a:solidFill>
                            <a:schemeClr val="dk1"/>
                          </a:solidFill>
                          <a:effectLst/>
                        </a:rPr>
                        <a:t> internal Review (v0.4, 2020-08-26)</a:t>
                      </a:r>
                    </a:p>
                    <a:p>
                      <a:r>
                        <a:rPr lang="en-GB" sz="1100" u="none" kern="1200" dirty="0">
                          <a:solidFill>
                            <a:schemeClr val="dk1"/>
                          </a:solidFill>
                          <a:effectLst/>
                        </a:rPr>
                        <a:t>Second release for HCD </a:t>
                      </a:r>
                      <a:r>
                        <a:rPr lang="en-GB" sz="1100" u="none" kern="1200" dirty="0" err="1">
                          <a:solidFill>
                            <a:schemeClr val="dk1"/>
                          </a:solidFill>
                          <a:effectLst/>
                        </a:rPr>
                        <a:t>iTC</a:t>
                      </a:r>
                      <a:r>
                        <a:rPr lang="en-GB" sz="1100" u="none" kern="1200" dirty="0">
                          <a:solidFill>
                            <a:schemeClr val="dk1"/>
                          </a:solidFill>
                          <a:effectLst/>
                        </a:rPr>
                        <a:t> internal Review (v0.8, 2020-11-18)</a:t>
                      </a:r>
                    </a:p>
                    <a:p>
                      <a:pPr marL="0" marR="0" lvl="0" indent="0" algn="l" defTabSz="914126" rtl="0" eaLnBrk="1" fontAlgn="auto" latinLnBrk="0" hangingPunct="1">
                        <a:lnSpc>
                          <a:spcPct val="100000"/>
                        </a:lnSpc>
                        <a:spcBef>
                          <a:spcPts val="0"/>
                        </a:spcBef>
                        <a:spcAft>
                          <a:spcPts val="0"/>
                        </a:spcAft>
                        <a:buClrTx/>
                        <a:buSzTx/>
                        <a:buFontTx/>
                        <a:buNone/>
                        <a:tabLst/>
                        <a:defRPr/>
                      </a:pPr>
                      <a:r>
                        <a:rPr lang="en-GB" sz="1100" u="none" kern="1200" dirty="0">
                          <a:solidFill>
                            <a:schemeClr val="dk1"/>
                          </a:solidFill>
                          <a:effectLst/>
                        </a:rPr>
                        <a:t>Third Release for HCD </a:t>
                      </a:r>
                      <a:r>
                        <a:rPr lang="en-GB" sz="1100" u="none" kern="1200" dirty="0" err="1">
                          <a:solidFill>
                            <a:schemeClr val="dk1"/>
                          </a:solidFill>
                          <a:effectLst/>
                        </a:rPr>
                        <a:t>iTC</a:t>
                      </a:r>
                      <a:r>
                        <a:rPr lang="en-GB" sz="1100" u="none" kern="1200" dirty="0">
                          <a:solidFill>
                            <a:schemeClr val="dk1"/>
                          </a:solidFill>
                          <a:effectLst/>
                        </a:rPr>
                        <a:t> internal Review (v0.87, 2021-06-29</a:t>
                      </a:r>
                      <a:r>
                        <a:rPr lang="en-GB" sz="1100" b="0" u="none" kern="1200" dirty="0">
                          <a:solidFill>
                            <a:schemeClr val="dk1"/>
                          </a:solidFill>
                          <a:effectLst/>
                        </a:rPr>
                        <a:t>)</a:t>
                      </a:r>
                    </a:p>
                    <a:p>
                      <a:pPr marL="0" marR="0" lvl="0" indent="0" algn="l" defTabSz="914126" rtl="0" eaLnBrk="1" fontAlgn="auto" latinLnBrk="0" hangingPunct="1">
                        <a:lnSpc>
                          <a:spcPct val="100000"/>
                        </a:lnSpc>
                        <a:spcBef>
                          <a:spcPts val="0"/>
                        </a:spcBef>
                        <a:spcAft>
                          <a:spcPts val="0"/>
                        </a:spcAft>
                        <a:buClrTx/>
                        <a:buSzTx/>
                        <a:buFontTx/>
                        <a:buNone/>
                        <a:tabLst/>
                        <a:defRPr/>
                      </a:pPr>
                      <a:r>
                        <a:rPr lang="en-GB" sz="1100" b="0" u="none" kern="1200" dirty="0">
                          <a:solidFill>
                            <a:schemeClr val="dk1"/>
                          </a:solidFill>
                          <a:effectLst/>
                        </a:rPr>
                        <a:t>Final Release for HCD </a:t>
                      </a:r>
                      <a:r>
                        <a:rPr lang="en-GB" sz="1100" b="0" u="none" kern="1200" dirty="0" err="1">
                          <a:solidFill>
                            <a:schemeClr val="dk1"/>
                          </a:solidFill>
                          <a:effectLst/>
                        </a:rPr>
                        <a:t>iTC</a:t>
                      </a:r>
                      <a:r>
                        <a:rPr lang="en-GB" sz="1100" b="0" u="none" kern="1200" dirty="0">
                          <a:solidFill>
                            <a:schemeClr val="dk1"/>
                          </a:solidFill>
                          <a:effectLst/>
                        </a:rPr>
                        <a:t> internal Review (v0.9, 2021-09-29)</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100" b="0" u="none" dirty="0"/>
                        <a:t>Public Review Draft 1 </a:t>
                      </a:r>
                      <a:r>
                        <a:rPr lang="en-GB" sz="1100" b="0" u="none" kern="1200" dirty="0">
                          <a:solidFill>
                            <a:schemeClr val="dk1"/>
                          </a:solidFill>
                          <a:effectLst/>
                        </a:rPr>
                        <a:t>(v0.91, 2021-10-08) [</a:t>
                      </a:r>
                      <a:r>
                        <a:rPr lang="en-GB" sz="1100" b="0" u="none" kern="1200" dirty="0">
                          <a:solidFill>
                            <a:schemeClr val="dk1"/>
                          </a:solidFill>
                          <a:effectLst/>
                          <a:hlinkClick r:id="rId9"/>
                        </a:rPr>
                        <a:t>Link</a:t>
                      </a:r>
                      <a:r>
                        <a:rPr lang="en-GB" sz="1100" b="0" u="none" kern="1200" dirty="0">
                          <a:solidFill>
                            <a:schemeClr val="dk1"/>
                          </a:solidFill>
                          <a:effectLst/>
                        </a:rPr>
                        <a:t>]</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100" b="0" u="none" dirty="0"/>
                        <a:t>Public Review Draft 2 </a:t>
                      </a:r>
                      <a:r>
                        <a:rPr lang="en-GB" sz="1100" b="0" u="none" kern="1200" dirty="0">
                          <a:solidFill>
                            <a:schemeClr val="dk1"/>
                          </a:solidFill>
                          <a:effectLst/>
                        </a:rPr>
                        <a:t>(v0.98, 2022-02-24) [</a:t>
                      </a:r>
                      <a:r>
                        <a:rPr lang="en-GB" sz="1100" b="0" u="none" kern="1200" dirty="0">
                          <a:solidFill>
                            <a:schemeClr val="dk1"/>
                          </a:solidFill>
                          <a:effectLst/>
                          <a:hlinkClick r:id="rId10"/>
                        </a:rPr>
                        <a:t>Link</a:t>
                      </a:r>
                      <a:r>
                        <a:rPr lang="en-GB" sz="1100" b="0" u="none" kern="1200" dirty="0">
                          <a:solidFill>
                            <a:schemeClr val="dk1"/>
                          </a:solidFill>
                          <a:effectLst/>
                        </a:rPr>
                        <a:t>]</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100" b="0" dirty="0"/>
                        <a:t>Final Public Review (v0.99, 2022-07-29) [</a:t>
                      </a:r>
                      <a:r>
                        <a:rPr lang="en-US" sz="1100" b="0" dirty="0">
                          <a:hlinkClick r:id="rId11"/>
                        </a:rPr>
                        <a:t>Link</a:t>
                      </a:r>
                      <a:r>
                        <a:rPr lang="en-US" sz="1100" b="0" dirty="0"/>
                        <a:t>]</a:t>
                      </a:r>
                    </a:p>
                    <a:p>
                      <a:pPr marL="0" marR="0" lvl="0" indent="0" algn="l" defTabSz="914126" rtl="0" eaLnBrk="1" fontAlgn="auto" latinLnBrk="0" hangingPunct="1">
                        <a:lnSpc>
                          <a:spcPct val="100000"/>
                        </a:lnSpc>
                        <a:spcBef>
                          <a:spcPts val="0"/>
                        </a:spcBef>
                        <a:spcAft>
                          <a:spcPts val="0"/>
                        </a:spcAft>
                        <a:buClrTx/>
                        <a:buSzTx/>
                        <a:buFontTx/>
                        <a:buNone/>
                        <a:tabLst/>
                        <a:defRPr/>
                      </a:pPr>
                      <a:r>
                        <a:rPr lang="en-GB" sz="1100" b="1" dirty="0"/>
                        <a:t>SD v1.0 (2022-10-31) </a:t>
                      </a:r>
                      <a:r>
                        <a:rPr lang="en-GB" sz="1100" b="1" dirty="0">
                          <a:hlinkClick r:id="rId12"/>
                        </a:rPr>
                        <a:t>https://hcd-itc.github.io/SD/SD_HCD_V1.0.pdf</a:t>
                      </a:r>
                      <a:r>
                        <a:rPr lang="en-GB" sz="1100" b="1" dirty="0"/>
                        <a:t> </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100" dirty="0"/>
                        <a:t>Latest published versions can be found at </a:t>
                      </a:r>
                      <a:r>
                        <a:rPr lang="en-US" sz="1100" dirty="0">
                          <a:hlinkClick r:id="rId8"/>
                        </a:rPr>
                        <a:t>https://hcd-itc.github.io/</a:t>
                      </a:r>
                      <a:endParaRPr lang="en-US" sz="1100" b="1" i="0" u="none" dirty="0"/>
                    </a:p>
                  </a:txBody>
                  <a:tcPr marL="68598" marR="68598" marT="34299" marB="34299"/>
                </a:tc>
                <a:extLst>
                  <a:ext uri="{0D108BD9-81ED-4DB2-BD59-A6C34878D82A}">
                    <a16:rowId xmlns:a16="http://schemas.microsoft.com/office/drawing/2014/main" val="2430789774"/>
                  </a:ext>
                </a:extLst>
              </a:tr>
              <a:tr h="868906">
                <a:tc>
                  <a:txBody>
                    <a:bodyPr/>
                    <a:lstStyle/>
                    <a:p>
                      <a:r>
                        <a:rPr lang="en-GB" sz="1200" dirty="0"/>
                        <a:t>Current Issues</a:t>
                      </a:r>
                    </a:p>
                  </a:txBody>
                  <a:tcPr marL="68598" marR="68598" marT="34299" marB="34299"/>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dirty="0"/>
                        <a:t>The </a:t>
                      </a:r>
                      <a:r>
                        <a:rPr lang="en-US" sz="1100" dirty="0" err="1"/>
                        <a:t>iTC</a:t>
                      </a:r>
                      <a:r>
                        <a:rPr lang="en-US" sz="1100" dirty="0"/>
                        <a:t> has worked on the following items: </a:t>
                      </a:r>
                    </a:p>
                    <a:p>
                      <a:pPr marL="228600" marR="0" lvl="0" indent="-228600" algn="l" defTabSz="914126" rtl="0" eaLnBrk="1" fontAlgn="auto" latinLnBrk="0" hangingPunct="1">
                        <a:lnSpc>
                          <a:spcPct val="100000"/>
                        </a:lnSpc>
                        <a:spcBef>
                          <a:spcPts val="0"/>
                        </a:spcBef>
                        <a:spcAft>
                          <a:spcPts val="0"/>
                        </a:spcAft>
                        <a:buClrTx/>
                        <a:buSzTx/>
                        <a:buFontTx/>
                        <a:buAutoNum type="arabicPeriod"/>
                        <a:tabLst/>
                        <a:defRPr/>
                      </a:pPr>
                      <a:r>
                        <a:rPr lang="en-US" sz="1100" dirty="0"/>
                        <a:t>Complete Evaluation Activity Development </a:t>
                      </a:r>
                    </a:p>
                    <a:p>
                      <a:pPr marL="228600" marR="0" lvl="0" indent="-228600" algn="l" defTabSz="914126" rtl="0" eaLnBrk="1" fontAlgn="auto" latinLnBrk="0" hangingPunct="1">
                        <a:lnSpc>
                          <a:spcPct val="100000"/>
                        </a:lnSpc>
                        <a:spcBef>
                          <a:spcPts val="0"/>
                        </a:spcBef>
                        <a:spcAft>
                          <a:spcPts val="0"/>
                        </a:spcAft>
                        <a:buClrTx/>
                        <a:buSzTx/>
                        <a:buFontTx/>
                        <a:buAutoNum type="arabicPeriod"/>
                        <a:tabLst/>
                        <a:defRPr/>
                      </a:pPr>
                      <a:r>
                        <a:rPr lang="en-US" sz="1100" dirty="0"/>
                        <a:t>Reviewing, comparing, and collaborating with OTHER </a:t>
                      </a:r>
                      <a:r>
                        <a:rPr lang="en-US" sz="1100" dirty="0" err="1"/>
                        <a:t>iTCs</a:t>
                      </a:r>
                      <a:r>
                        <a:rPr lang="en-US" sz="1100" dirty="0"/>
                        <a:t> </a:t>
                      </a:r>
                    </a:p>
                    <a:p>
                      <a:pPr marL="228600" marR="0" lvl="0" indent="-228600" algn="l" defTabSz="914126" rtl="0" eaLnBrk="1" fontAlgn="auto" latinLnBrk="0" hangingPunct="1">
                        <a:lnSpc>
                          <a:spcPct val="100000"/>
                        </a:lnSpc>
                        <a:spcBef>
                          <a:spcPts val="0"/>
                        </a:spcBef>
                        <a:spcAft>
                          <a:spcPts val="0"/>
                        </a:spcAft>
                        <a:buClrTx/>
                        <a:buSzTx/>
                        <a:buFontTx/>
                        <a:buAutoNum type="arabicPeriod"/>
                        <a:tabLst/>
                        <a:defRPr/>
                      </a:pPr>
                      <a:r>
                        <a:rPr lang="en-US" sz="1100" dirty="0"/>
                        <a:t>Planning setup of an HCD Interpretations Team </a:t>
                      </a:r>
                    </a:p>
                    <a:p>
                      <a:pPr marL="228600" marR="0" lvl="0" indent="-228600" algn="l" defTabSz="914126" rtl="0" eaLnBrk="1" fontAlgn="auto" latinLnBrk="0" hangingPunct="1">
                        <a:lnSpc>
                          <a:spcPct val="100000"/>
                        </a:lnSpc>
                        <a:spcBef>
                          <a:spcPts val="0"/>
                        </a:spcBef>
                        <a:spcAft>
                          <a:spcPts val="0"/>
                        </a:spcAft>
                        <a:buClrTx/>
                        <a:buSzTx/>
                        <a:buFontTx/>
                        <a:buAutoNum type="arabicPeriod"/>
                        <a:tabLst/>
                        <a:defRPr/>
                      </a:pPr>
                      <a:r>
                        <a:rPr lang="en-US" sz="1100" dirty="0"/>
                        <a:t>Establishing Interpretation Team (HIT)</a:t>
                      </a:r>
                      <a:endParaRPr lang="en-US" sz="1100" b="1" i="0" u="none" dirty="0"/>
                    </a:p>
                  </a:txBody>
                  <a:tcPr marL="68598" marR="68598" marT="34299" marB="34299"/>
                </a:tc>
                <a:extLst>
                  <a:ext uri="{0D108BD9-81ED-4DB2-BD59-A6C34878D82A}">
                    <a16:rowId xmlns:a16="http://schemas.microsoft.com/office/drawing/2014/main" val="1800062899"/>
                  </a:ext>
                </a:extLst>
              </a:tr>
            </a:tbl>
          </a:graphicData>
        </a:graphic>
      </p:graphicFrame>
      <p:sp>
        <p:nvSpPr>
          <p:cNvPr id="4" name="Slide Number Placeholder 3">
            <a:extLst>
              <a:ext uri="{FF2B5EF4-FFF2-40B4-BE49-F238E27FC236}">
                <a16:creationId xmlns:a16="http://schemas.microsoft.com/office/drawing/2014/main" id="{FD794993-38AB-4530-96F9-CF214E18C8E8}"/>
              </a:ext>
            </a:extLst>
          </p:cNvPr>
          <p:cNvSpPr>
            <a:spLocks noGrp="1"/>
          </p:cNvSpPr>
          <p:nvPr>
            <p:ph type="sldNum" sz="quarter" idx="12"/>
          </p:nvPr>
        </p:nvSpPr>
        <p:spPr>
          <a:xfrm>
            <a:off x="211612" y="6478524"/>
            <a:ext cx="304721" cy="219456"/>
          </a:xfrm>
          <a:prstGeom prst="rect">
            <a:avLst/>
          </a:prstGeom>
        </p:spPr>
        <p:txBody>
          <a:bodyPr vert="horz" wrap="none" lIns="0" tIns="0" rIns="0" bIns="0" rtlCol="0" anchor="b" anchorCtr="0"/>
          <a:lstStyle>
            <a:defPPr>
              <a:defRPr lang="en-US"/>
            </a:defPPr>
            <a:lvl1pPr marL="0" algn="r" defTabSz="914400" rtl="0" eaLnBrk="1" latinLnBrk="0" hangingPunct="1">
              <a:defRPr sz="7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E720E-C72B-42F0-AD69-52D60E3C605E}" type="slidenum">
              <a:rPr lang="en-GB" smtClean="0"/>
              <a:pPr/>
              <a:t>13</a:t>
            </a:fld>
            <a:endParaRPr lang="en-GB"/>
          </a:p>
        </p:txBody>
      </p:sp>
      <p:sp>
        <p:nvSpPr>
          <p:cNvPr id="7" name="TextBox 6">
            <a:extLst>
              <a:ext uri="{FF2B5EF4-FFF2-40B4-BE49-F238E27FC236}">
                <a16:creationId xmlns:a16="http://schemas.microsoft.com/office/drawing/2014/main" id="{C78C31BA-23DD-4A18-A86A-C01606D3E62A}"/>
              </a:ext>
            </a:extLst>
          </p:cNvPr>
          <p:cNvSpPr txBox="1"/>
          <p:nvPr/>
        </p:nvSpPr>
        <p:spPr>
          <a:xfrm>
            <a:off x="7339972" y="1385315"/>
            <a:ext cx="1276740" cy="346249"/>
          </a:xfrm>
          <a:prstGeom prst="rect">
            <a:avLst/>
          </a:prstGeom>
          <a:noFill/>
        </p:spPr>
        <p:txBody>
          <a:bodyPr wrap="square">
            <a:spAutoFit/>
          </a:bodyPr>
          <a:lstStyle/>
          <a:p>
            <a:r>
              <a:rPr lang="en-US" sz="825" dirty="0">
                <a:latin typeface="HP Simplified" panose="020B0604020204020204" pitchFamily="34" charset="0"/>
              </a:rPr>
              <a:t>Review date : 2023-10-06 </a:t>
            </a:r>
          </a:p>
        </p:txBody>
      </p:sp>
      <p:pic>
        <p:nvPicPr>
          <p:cNvPr id="6" name="Picture 5">
            <a:extLst>
              <a:ext uri="{FF2B5EF4-FFF2-40B4-BE49-F238E27FC236}">
                <a16:creationId xmlns:a16="http://schemas.microsoft.com/office/drawing/2014/main" id="{27909E6E-8BBB-6025-1C8A-F71E911BAD97}"/>
              </a:ext>
            </a:extLst>
          </p:cNvPr>
          <p:cNvPicPr>
            <a:picLocks noChangeAspect="1"/>
          </p:cNvPicPr>
          <p:nvPr/>
        </p:nvPicPr>
        <p:blipFill>
          <a:blip r:embed="rId13"/>
          <a:stretch>
            <a:fillRect/>
          </a:stretch>
        </p:blipFill>
        <p:spPr>
          <a:xfrm>
            <a:off x="7885773" y="856580"/>
            <a:ext cx="1258228" cy="304761"/>
          </a:xfrm>
          <a:prstGeom prst="rect">
            <a:avLst/>
          </a:prstGeom>
        </p:spPr>
      </p:pic>
    </p:spTree>
    <p:extLst>
      <p:ext uri="{BB962C8B-B14F-4D97-AF65-F5344CB8AC3E}">
        <p14:creationId xmlns:p14="http://schemas.microsoft.com/office/powerpoint/2010/main" val="302444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18DE-CBF0-0BE9-60E4-7B6C49B50B6D}"/>
              </a:ext>
            </a:extLst>
          </p:cNvPr>
          <p:cNvSpPr>
            <a:spLocks noGrp="1"/>
          </p:cNvSpPr>
          <p:nvPr>
            <p:ph type="title"/>
          </p:nvPr>
        </p:nvSpPr>
        <p:spPr/>
        <p:txBody>
          <a:bodyPr/>
          <a:lstStyle/>
          <a:p>
            <a:r>
              <a:rPr lang="en-AU" dirty="0"/>
              <a:t>HCD HIT Update</a:t>
            </a:r>
            <a:endParaRPr lang="en-GB" dirty="0"/>
          </a:p>
        </p:txBody>
      </p:sp>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14</a:t>
            </a:fld>
            <a:endParaRPr lang="en-GB"/>
          </a:p>
        </p:txBody>
      </p:sp>
      <p:sp>
        <p:nvSpPr>
          <p:cNvPr id="8" name="Content Placeholder 2">
            <a:extLst>
              <a:ext uri="{FF2B5EF4-FFF2-40B4-BE49-F238E27FC236}">
                <a16:creationId xmlns:a16="http://schemas.microsoft.com/office/drawing/2014/main" id="{B2A5FECD-64EF-0ED3-6640-1AB1D10E1BA4}"/>
              </a:ext>
            </a:extLst>
          </p:cNvPr>
          <p:cNvSpPr>
            <a:spLocks noGrp="1"/>
          </p:cNvSpPr>
          <p:nvPr/>
        </p:nvSpPr>
        <p:spPr>
          <a:xfrm>
            <a:off x="457200" y="1292143"/>
            <a:ext cx="7888754" cy="3602049"/>
          </a:xfrm>
          <a:prstGeom prst="rect">
            <a:avLst/>
          </a:prstGeom>
        </p:spPr>
        <p:txBody>
          <a:bodyPr vert="horz" lIns="68598" tIns="34299" rIns="68598" bIns="3429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70" indent="-214370" fontAlgn="ctr">
              <a:spcBef>
                <a:spcPts val="0"/>
              </a:spcBef>
              <a:spcAft>
                <a:spcPts val="450"/>
              </a:spcAft>
            </a:pPr>
            <a:r>
              <a:rPr lang="en-US" sz="1800" dirty="0"/>
              <a:t>HIT now has 12 members</a:t>
            </a:r>
          </a:p>
          <a:p>
            <a:pPr marL="476377" lvl="1" fontAlgn="ctr">
              <a:spcBef>
                <a:spcPts val="0"/>
              </a:spcBef>
              <a:spcAft>
                <a:spcPts val="450"/>
              </a:spcAft>
            </a:pPr>
            <a:r>
              <a:rPr lang="en-US" sz="1800" dirty="0"/>
              <a:t>Current HIT membership consists of  HCD vendors (6), Evaluation Labs (2), PWG (1) and Schemes (NIAP and Canadian) (3)</a:t>
            </a:r>
          </a:p>
          <a:p>
            <a:pPr marL="214370" indent="-214370" fontAlgn="ctr">
              <a:spcBef>
                <a:spcPts val="0"/>
              </a:spcBef>
              <a:spcAft>
                <a:spcPts val="450"/>
              </a:spcAft>
            </a:pPr>
            <a:r>
              <a:rPr lang="en-US" sz="1800" dirty="0"/>
              <a:t>HIT procedures v1.0 were finalized and infrastructure set up</a:t>
            </a:r>
          </a:p>
          <a:p>
            <a:pPr marL="476377" lvl="1" fontAlgn="ctr">
              <a:spcBef>
                <a:spcPts val="0"/>
              </a:spcBef>
              <a:spcAft>
                <a:spcPts val="450"/>
              </a:spcAft>
            </a:pPr>
            <a:r>
              <a:rPr lang="en-US" sz="1800" dirty="0"/>
              <a:t>Use of GitHub for documenting Requests for Interpretation (</a:t>
            </a:r>
            <a:r>
              <a:rPr lang="en-US" sz="1800" dirty="0" err="1"/>
              <a:t>RfIs</a:t>
            </a:r>
            <a:r>
              <a:rPr lang="en-US" sz="1800" dirty="0"/>
              <a:t>) and for creating and tracking changes to HCD </a:t>
            </a:r>
            <a:r>
              <a:rPr lang="en-US" sz="1800" dirty="0" err="1"/>
              <a:t>cPP</a:t>
            </a:r>
            <a:r>
              <a:rPr lang="en-US" sz="1800" dirty="0"/>
              <a:t> v1.0 and HCD SD v1.0 for approved RFIs has led to development of new process for creating updated </a:t>
            </a:r>
            <a:r>
              <a:rPr lang="en-US" sz="1800" dirty="0" err="1"/>
              <a:t>cPP</a:t>
            </a:r>
            <a:r>
              <a:rPr lang="en-US" sz="1800" dirty="0"/>
              <a:t> and SD; will require updated to the HIT Procedures to reflect the new process</a:t>
            </a:r>
          </a:p>
          <a:p>
            <a:pPr marL="476377" lvl="1" fontAlgn="ctr">
              <a:spcBef>
                <a:spcPts val="0"/>
              </a:spcBef>
              <a:spcAft>
                <a:spcPts val="450"/>
              </a:spcAft>
            </a:pPr>
            <a:r>
              <a:rPr lang="en-US" sz="1800" dirty="0"/>
              <a:t>First </a:t>
            </a:r>
            <a:r>
              <a:rPr lang="en-US" sz="1800" dirty="0" err="1"/>
              <a:t>iTC</a:t>
            </a:r>
            <a:r>
              <a:rPr lang="en-US" sz="1800" dirty="0"/>
              <a:t> to use GitHub for the full end-to-end HIT Process</a:t>
            </a:r>
          </a:p>
          <a:p>
            <a:pPr marL="776495" lvl="2" fontAlgn="ctr">
              <a:spcBef>
                <a:spcPts val="0"/>
              </a:spcBef>
              <a:spcAft>
                <a:spcPts val="450"/>
              </a:spcAft>
            </a:pPr>
            <a:r>
              <a:rPr lang="en-US" sz="1800" dirty="0"/>
              <a:t>Still facing some procedural issues associated with this “first time” use of GitHub, especially in the area of linking the Technical Decision (TD) to the file containing the actual fix in the proper baselines</a:t>
            </a:r>
          </a:p>
          <a:p>
            <a:pPr marL="476377" lvl="1" indent="-264389" fontAlgn="ctr">
              <a:spcBef>
                <a:spcPts val="0"/>
              </a:spcBef>
              <a:spcAft>
                <a:spcPts val="450"/>
              </a:spcAft>
            </a:pPr>
            <a:r>
              <a:rPr lang="en-US" sz="1800" dirty="0"/>
              <a:t>Created new HCD-IT repository and Integration baseline for changes approved by the HIT</a:t>
            </a:r>
          </a:p>
          <a:p>
            <a:pPr marL="214370" indent="-214370" fontAlgn="ctr">
              <a:spcBef>
                <a:spcPts val="0"/>
              </a:spcBef>
              <a:spcAft>
                <a:spcPts val="450"/>
              </a:spcAft>
            </a:pPr>
            <a:r>
              <a:rPr lang="en-US" sz="1800" dirty="0"/>
              <a:t>Have had 10 HIT Meetings to date to review and process RFIs submitted as GitHub issues and to approve HIT procedures v1.0</a:t>
            </a:r>
          </a:p>
        </p:txBody>
      </p:sp>
      <p:pic>
        <p:nvPicPr>
          <p:cNvPr id="4" name="Picture 3">
            <a:extLst>
              <a:ext uri="{FF2B5EF4-FFF2-40B4-BE49-F238E27FC236}">
                <a16:creationId xmlns:a16="http://schemas.microsoft.com/office/drawing/2014/main" id="{24947BD0-87ED-53BC-3A97-9F6F439E014D}"/>
              </a:ext>
            </a:extLst>
          </p:cNvPr>
          <p:cNvPicPr>
            <a:picLocks noChangeAspect="1"/>
          </p:cNvPicPr>
          <p:nvPr/>
        </p:nvPicPr>
        <p:blipFill>
          <a:blip r:embed="rId3"/>
          <a:stretch>
            <a:fillRect/>
          </a:stretch>
        </p:blipFill>
        <p:spPr>
          <a:xfrm>
            <a:off x="7716840" y="94579"/>
            <a:ext cx="1258228" cy="304761"/>
          </a:xfrm>
          <a:prstGeom prst="rect">
            <a:avLst/>
          </a:prstGeom>
        </p:spPr>
      </p:pic>
      <p:sp>
        <p:nvSpPr>
          <p:cNvPr id="5" name="Title 1">
            <a:extLst>
              <a:ext uri="{FF2B5EF4-FFF2-40B4-BE49-F238E27FC236}">
                <a16:creationId xmlns:a16="http://schemas.microsoft.com/office/drawing/2014/main" id="{A29A5680-E41C-F6BD-BDF7-C71A2E23949A}"/>
              </a:ext>
            </a:extLst>
          </p:cNvPr>
          <p:cNvSpPr txBox="1">
            <a:spLocks/>
          </p:cNvSpPr>
          <p:nvPr/>
        </p:nvSpPr>
        <p:spPr bwMode="auto">
          <a:xfrm>
            <a:off x="381000" y="246960"/>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en-AU" kern="0" dirty="0">
                <a:solidFill>
                  <a:schemeClr val="tx1"/>
                </a:solidFill>
              </a:rPr>
              <a:t>HCD HIT Update</a:t>
            </a:r>
            <a:endParaRPr lang="en-GB" kern="0" dirty="0">
              <a:solidFill>
                <a:schemeClr val="tx1"/>
              </a:solidFill>
            </a:endParaRPr>
          </a:p>
        </p:txBody>
      </p:sp>
    </p:spTree>
    <p:extLst>
      <p:ext uri="{BB962C8B-B14F-4D97-AF65-F5344CB8AC3E}">
        <p14:creationId xmlns:p14="http://schemas.microsoft.com/office/powerpoint/2010/main" val="262204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18DE-CBF0-0BE9-60E4-7B6C49B50B6D}"/>
              </a:ext>
            </a:extLst>
          </p:cNvPr>
          <p:cNvSpPr>
            <a:spLocks noGrp="1"/>
          </p:cNvSpPr>
          <p:nvPr>
            <p:ph type="title"/>
          </p:nvPr>
        </p:nvSpPr>
        <p:spPr/>
        <p:txBody>
          <a:bodyPr/>
          <a:lstStyle/>
          <a:p>
            <a:r>
              <a:rPr lang="fr-FR" altLang="en-US" sz="2701" dirty="0"/>
              <a:t>Scope of HIT</a:t>
            </a:r>
            <a:endParaRPr lang="en-GB" dirty="0"/>
          </a:p>
        </p:txBody>
      </p:sp>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15</a:t>
            </a:fld>
            <a:endParaRPr lang="en-GB"/>
          </a:p>
        </p:txBody>
      </p:sp>
      <p:sp>
        <p:nvSpPr>
          <p:cNvPr id="8" name="Content Placeholder 2">
            <a:extLst>
              <a:ext uri="{FF2B5EF4-FFF2-40B4-BE49-F238E27FC236}">
                <a16:creationId xmlns:a16="http://schemas.microsoft.com/office/drawing/2014/main" id="{B2A5FECD-64EF-0ED3-6640-1AB1D10E1BA4}"/>
              </a:ext>
            </a:extLst>
          </p:cNvPr>
          <p:cNvSpPr>
            <a:spLocks noGrp="1"/>
          </p:cNvSpPr>
          <p:nvPr/>
        </p:nvSpPr>
        <p:spPr>
          <a:xfrm>
            <a:off x="304800" y="1555137"/>
            <a:ext cx="7888754" cy="3602049"/>
          </a:xfrm>
          <a:prstGeom prst="rect">
            <a:avLst/>
          </a:prstGeom>
        </p:spPr>
        <p:txBody>
          <a:bodyPr vert="horz" lIns="68598" tIns="34299" rIns="68598" bIns="3429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244" fontAlgn="ctr">
              <a:lnSpc>
                <a:spcPct val="100000"/>
              </a:lnSpc>
              <a:spcBef>
                <a:spcPts val="0"/>
              </a:spcBef>
              <a:spcAft>
                <a:spcPts val="600"/>
              </a:spcAft>
            </a:pPr>
            <a:r>
              <a:rPr lang="en-US" sz="2000" dirty="0"/>
              <a:t>Theoretically the HIT should be able to handle any issue, so everything is in scope</a:t>
            </a:r>
          </a:p>
          <a:p>
            <a:pPr marL="257244" fontAlgn="ctr">
              <a:lnSpc>
                <a:spcPct val="100000"/>
              </a:lnSpc>
              <a:spcBef>
                <a:spcPts val="0"/>
              </a:spcBef>
              <a:spcAft>
                <a:spcPts val="600"/>
              </a:spcAft>
            </a:pPr>
            <a:r>
              <a:rPr lang="en-US" sz="2000" dirty="0"/>
              <a:t>Real question is what can the HIT resolve by itself and what does the HIT have to let the full HCD </a:t>
            </a:r>
            <a:r>
              <a:rPr lang="en-US" sz="2000" dirty="0" err="1"/>
              <a:t>iTC</a:t>
            </a:r>
            <a:r>
              <a:rPr lang="en-US" sz="2000" dirty="0"/>
              <a:t> resolve</a:t>
            </a:r>
          </a:p>
          <a:p>
            <a:pPr marL="257244" fontAlgn="ctr">
              <a:lnSpc>
                <a:spcPct val="100000"/>
              </a:lnSpc>
              <a:spcBef>
                <a:spcPts val="0"/>
              </a:spcBef>
              <a:spcAft>
                <a:spcPts val="600"/>
              </a:spcAft>
            </a:pPr>
            <a:r>
              <a:rPr lang="en-US" sz="2000" dirty="0"/>
              <a:t>The general consensus seems to be:</a:t>
            </a:r>
          </a:p>
          <a:p>
            <a:pPr marL="519251" lvl="1" fontAlgn="ctr">
              <a:lnSpc>
                <a:spcPct val="100000"/>
              </a:lnSpc>
              <a:spcBef>
                <a:spcPts val="0"/>
              </a:spcBef>
              <a:spcAft>
                <a:spcPts val="600"/>
              </a:spcAft>
            </a:pPr>
            <a:r>
              <a:rPr lang="en-US" sz="2000" dirty="0"/>
              <a:t>HIT should be able to resolve any issue that involves clarification of existing requirements in either the HCD </a:t>
            </a:r>
            <a:r>
              <a:rPr lang="en-US" sz="2000" dirty="0" err="1"/>
              <a:t>cPP</a:t>
            </a:r>
            <a:r>
              <a:rPr lang="en-US" sz="2000" dirty="0"/>
              <a:t> v1.0 or HCD SD v1.0</a:t>
            </a:r>
          </a:p>
          <a:p>
            <a:pPr marL="519251" lvl="1" fontAlgn="ctr">
              <a:lnSpc>
                <a:spcPct val="100000"/>
              </a:lnSpc>
              <a:spcBef>
                <a:spcPts val="0"/>
              </a:spcBef>
              <a:spcAft>
                <a:spcPts val="600"/>
              </a:spcAft>
            </a:pPr>
            <a:r>
              <a:rPr lang="en-US" sz="2000" dirty="0"/>
              <a:t>For any issue that involves new content to either the HCD </a:t>
            </a:r>
            <a:r>
              <a:rPr lang="en-US" sz="2000" dirty="0" err="1"/>
              <a:t>cPP</a:t>
            </a:r>
            <a:r>
              <a:rPr lang="en-US" sz="2000" dirty="0"/>
              <a:t> or HCD SD, the HIT should make a recommendation to the full HCD </a:t>
            </a:r>
            <a:r>
              <a:rPr lang="en-US" sz="2000" dirty="0" err="1"/>
              <a:t>iTC</a:t>
            </a:r>
            <a:r>
              <a:rPr lang="en-US" sz="2000" dirty="0"/>
              <a:t>, which would then have the responsibility to resolve the issue</a:t>
            </a:r>
          </a:p>
        </p:txBody>
      </p:sp>
      <p:pic>
        <p:nvPicPr>
          <p:cNvPr id="4" name="Picture 3">
            <a:extLst>
              <a:ext uri="{FF2B5EF4-FFF2-40B4-BE49-F238E27FC236}">
                <a16:creationId xmlns:a16="http://schemas.microsoft.com/office/drawing/2014/main" id="{24947BD0-87ED-53BC-3A97-9F6F439E014D}"/>
              </a:ext>
            </a:extLst>
          </p:cNvPr>
          <p:cNvPicPr>
            <a:picLocks noChangeAspect="1"/>
          </p:cNvPicPr>
          <p:nvPr/>
        </p:nvPicPr>
        <p:blipFill>
          <a:blip r:embed="rId3"/>
          <a:stretch>
            <a:fillRect/>
          </a:stretch>
        </p:blipFill>
        <p:spPr>
          <a:xfrm>
            <a:off x="7885772" y="152400"/>
            <a:ext cx="1258228" cy="304761"/>
          </a:xfrm>
          <a:prstGeom prst="rect">
            <a:avLst/>
          </a:prstGeom>
        </p:spPr>
      </p:pic>
      <p:sp>
        <p:nvSpPr>
          <p:cNvPr id="5" name="Title 1">
            <a:extLst>
              <a:ext uri="{FF2B5EF4-FFF2-40B4-BE49-F238E27FC236}">
                <a16:creationId xmlns:a16="http://schemas.microsoft.com/office/drawing/2014/main" id="{7A077C98-031A-671D-1519-241375FF17E2}"/>
              </a:ext>
            </a:extLst>
          </p:cNvPr>
          <p:cNvSpPr txBox="1">
            <a:spLocks/>
          </p:cNvSpPr>
          <p:nvPr/>
        </p:nvSpPr>
        <p:spPr bwMode="auto">
          <a:xfrm>
            <a:off x="457200" y="539137"/>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Scope of HIT</a:t>
            </a:r>
            <a:endParaRPr lang="en-GB" kern="0" dirty="0">
              <a:solidFill>
                <a:schemeClr val="tx1"/>
              </a:solidFill>
            </a:endParaRPr>
          </a:p>
        </p:txBody>
      </p:sp>
    </p:spTree>
    <p:extLst>
      <p:ext uri="{BB962C8B-B14F-4D97-AF65-F5344CB8AC3E}">
        <p14:creationId xmlns:p14="http://schemas.microsoft.com/office/powerpoint/2010/main" val="341884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16</a:t>
            </a:fld>
            <a:endParaRPr lang="en-GB"/>
          </a:p>
        </p:txBody>
      </p:sp>
      <p:pic>
        <p:nvPicPr>
          <p:cNvPr id="4" name="Picture 3">
            <a:extLst>
              <a:ext uri="{FF2B5EF4-FFF2-40B4-BE49-F238E27FC236}">
                <a16:creationId xmlns:a16="http://schemas.microsoft.com/office/drawing/2014/main" id="{24947BD0-87ED-53BC-3A97-9F6F439E014D}"/>
              </a:ext>
            </a:extLst>
          </p:cNvPr>
          <p:cNvPicPr>
            <a:picLocks noChangeAspect="1"/>
          </p:cNvPicPr>
          <p:nvPr/>
        </p:nvPicPr>
        <p:blipFill>
          <a:blip r:embed="rId3"/>
          <a:stretch>
            <a:fillRect/>
          </a:stretch>
        </p:blipFill>
        <p:spPr>
          <a:xfrm>
            <a:off x="7808143" y="94579"/>
            <a:ext cx="1258228" cy="304761"/>
          </a:xfrm>
          <a:prstGeom prst="rect">
            <a:avLst/>
          </a:prstGeom>
        </p:spPr>
      </p:pic>
      <p:pic>
        <p:nvPicPr>
          <p:cNvPr id="5" name="Picture 4">
            <a:extLst>
              <a:ext uri="{FF2B5EF4-FFF2-40B4-BE49-F238E27FC236}">
                <a16:creationId xmlns:a16="http://schemas.microsoft.com/office/drawing/2014/main" id="{2D30671D-D55B-176D-4B12-94562D0BA68A}"/>
              </a:ext>
            </a:extLst>
          </p:cNvPr>
          <p:cNvPicPr>
            <a:picLocks noChangeAspect="1"/>
          </p:cNvPicPr>
          <p:nvPr/>
        </p:nvPicPr>
        <p:blipFill>
          <a:blip r:embed="rId4"/>
          <a:stretch>
            <a:fillRect/>
          </a:stretch>
        </p:blipFill>
        <p:spPr>
          <a:xfrm>
            <a:off x="174498" y="1161340"/>
            <a:ext cx="8625251" cy="4553659"/>
          </a:xfrm>
          <a:prstGeom prst="rect">
            <a:avLst/>
          </a:prstGeom>
        </p:spPr>
      </p:pic>
      <p:sp>
        <p:nvSpPr>
          <p:cNvPr id="6" name="Title 1">
            <a:extLst>
              <a:ext uri="{FF2B5EF4-FFF2-40B4-BE49-F238E27FC236}">
                <a16:creationId xmlns:a16="http://schemas.microsoft.com/office/drawing/2014/main" id="{A0DEF05B-4A94-3419-756C-DBB7DFE4FD28}"/>
              </a:ext>
            </a:extLst>
          </p:cNvPr>
          <p:cNvSpPr txBox="1">
            <a:spLocks/>
          </p:cNvSpPr>
          <p:nvPr/>
        </p:nvSpPr>
        <p:spPr bwMode="auto">
          <a:xfrm>
            <a:off x="77629" y="325089"/>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200" kern="0" dirty="0">
                <a:solidFill>
                  <a:schemeClr val="tx1"/>
                </a:solidFill>
              </a:rPr>
              <a:t>HCD </a:t>
            </a:r>
            <a:r>
              <a:rPr lang="fr-FR" altLang="en-US" sz="3200" kern="0" dirty="0" err="1">
                <a:solidFill>
                  <a:schemeClr val="tx1"/>
                </a:solidFill>
              </a:rPr>
              <a:t>Interpretation</a:t>
            </a:r>
            <a:r>
              <a:rPr lang="fr-FR" altLang="en-US" sz="3200" kern="0" dirty="0">
                <a:solidFill>
                  <a:schemeClr val="tx1"/>
                </a:solidFill>
              </a:rPr>
              <a:t> Team (HIT) Process</a:t>
            </a:r>
            <a:endParaRPr lang="en-GB" sz="3200" kern="0" dirty="0">
              <a:solidFill>
                <a:schemeClr val="tx1"/>
              </a:solidFill>
            </a:endParaRPr>
          </a:p>
        </p:txBody>
      </p:sp>
    </p:spTree>
    <p:extLst>
      <p:ext uri="{BB962C8B-B14F-4D97-AF65-F5344CB8AC3E}">
        <p14:creationId xmlns:p14="http://schemas.microsoft.com/office/powerpoint/2010/main" val="198118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17</a:t>
            </a:fld>
            <a:endParaRPr lang="en-GB"/>
          </a:p>
        </p:txBody>
      </p:sp>
      <p:pic>
        <p:nvPicPr>
          <p:cNvPr id="4" name="Picture 3">
            <a:extLst>
              <a:ext uri="{FF2B5EF4-FFF2-40B4-BE49-F238E27FC236}">
                <a16:creationId xmlns:a16="http://schemas.microsoft.com/office/drawing/2014/main" id="{24947BD0-87ED-53BC-3A97-9F6F439E014D}"/>
              </a:ext>
            </a:extLst>
          </p:cNvPr>
          <p:cNvPicPr>
            <a:picLocks noChangeAspect="1"/>
          </p:cNvPicPr>
          <p:nvPr/>
        </p:nvPicPr>
        <p:blipFill>
          <a:blip r:embed="rId3"/>
          <a:stretch>
            <a:fillRect/>
          </a:stretch>
        </p:blipFill>
        <p:spPr>
          <a:xfrm>
            <a:off x="7885772" y="55799"/>
            <a:ext cx="1258228" cy="304761"/>
          </a:xfrm>
          <a:prstGeom prst="rect">
            <a:avLst/>
          </a:prstGeom>
        </p:spPr>
      </p:pic>
      <p:graphicFrame>
        <p:nvGraphicFramePr>
          <p:cNvPr id="7" name="Table 6">
            <a:extLst>
              <a:ext uri="{FF2B5EF4-FFF2-40B4-BE49-F238E27FC236}">
                <a16:creationId xmlns:a16="http://schemas.microsoft.com/office/drawing/2014/main" id="{6506F2F4-595C-79DF-A953-C4609A454AF7}"/>
              </a:ext>
            </a:extLst>
          </p:cNvPr>
          <p:cNvGraphicFramePr>
            <a:graphicFrameLocks noGrp="1"/>
          </p:cNvGraphicFramePr>
          <p:nvPr>
            <p:extLst>
              <p:ext uri="{D42A27DB-BD31-4B8C-83A1-F6EECF244321}">
                <p14:modId xmlns:p14="http://schemas.microsoft.com/office/powerpoint/2010/main" val="3104134751"/>
              </p:ext>
            </p:extLst>
          </p:nvPr>
        </p:nvGraphicFramePr>
        <p:xfrm>
          <a:off x="1371600" y="1219200"/>
          <a:ext cx="6089250" cy="5084981"/>
        </p:xfrm>
        <a:graphic>
          <a:graphicData uri="http://schemas.openxmlformats.org/drawingml/2006/table">
            <a:tbl>
              <a:tblPr firstRow="1" firstCol="1" bandRow="1">
                <a:tableStyleId>{5C22544A-7EE6-4342-B048-85BDC9FD1C3A}</a:tableStyleId>
              </a:tblPr>
              <a:tblGrid>
                <a:gridCol w="1217850">
                  <a:extLst>
                    <a:ext uri="{9D8B030D-6E8A-4147-A177-3AD203B41FA5}">
                      <a16:colId xmlns:a16="http://schemas.microsoft.com/office/drawing/2014/main" val="996246315"/>
                    </a:ext>
                  </a:extLst>
                </a:gridCol>
                <a:gridCol w="1217850">
                  <a:extLst>
                    <a:ext uri="{9D8B030D-6E8A-4147-A177-3AD203B41FA5}">
                      <a16:colId xmlns:a16="http://schemas.microsoft.com/office/drawing/2014/main" val="1889926626"/>
                    </a:ext>
                  </a:extLst>
                </a:gridCol>
                <a:gridCol w="1217850">
                  <a:extLst>
                    <a:ext uri="{9D8B030D-6E8A-4147-A177-3AD203B41FA5}">
                      <a16:colId xmlns:a16="http://schemas.microsoft.com/office/drawing/2014/main" val="2906349573"/>
                    </a:ext>
                  </a:extLst>
                </a:gridCol>
                <a:gridCol w="1217850">
                  <a:extLst>
                    <a:ext uri="{9D8B030D-6E8A-4147-A177-3AD203B41FA5}">
                      <a16:colId xmlns:a16="http://schemas.microsoft.com/office/drawing/2014/main" val="3888165681"/>
                    </a:ext>
                  </a:extLst>
                </a:gridCol>
                <a:gridCol w="1217850">
                  <a:extLst>
                    <a:ext uri="{9D8B030D-6E8A-4147-A177-3AD203B41FA5}">
                      <a16:colId xmlns:a16="http://schemas.microsoft.com/office/drawing/2014/main" val="3039448889"/>
                    </a:ext>
                  </a:extLst>
                </a:gridCol>
              </a:tblGrid>
              <a:tr h="231690">
                <a:tc>
                  <a:txBody>
                    <a:bodyPr/>
                    <a:lstStyle/>
                    <a:p>
                      <a:pPr marL="0" marR="0" algn="ctr">
                        <a:lnSpc>
                          <a:spcPct val="107000"/>
                        </a:lnSpc>
                        <a:spcBef>
                          <a:spcPts val="0"/>
                        </a:spcBef>
                        <a:spcAft>
                          <a:spcPts val="0"/>
                        </a:spcAft>
                        <a:tabLst>
                          <a:tab pos="1657350" algn="l"/>
                        </a:tabLst>
                      </a:pPr>
                      <a:r>
                        <a:rPr lang="en-US" sz="1000" kern="100">
                          <a:effectLst/>
                        </a:rPr>
                        <a:t>HCD-IT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Editorial</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Technical</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cPP</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SD</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1095176808"/>
                  </a:ext>
                </a:extLst>
              </a:tr>
              <a:tr h="153787">
                <a:tc>
                  <a:txBody>
                    <a:bodyPr/>
                    <a:lstStyle/>
                    <a:p>
                      <a:pPr marL="0" marR="0" algn="ctr">
                        <a:lnSpc>
                          <a:spcPct val="107000"/>
                        </a:lnSpc>
                        <a:spcBef>
                          <a:spcPts val="0"/>
                        </a:spcBef>
                        <a:spcAft>
                          <a:spcPts val="0"/>
                        </a:spcAft>
                        <a:tabLst>
                          <a:tab pos="1657350" algn="l"/>
                        </a:tabLst>
                      </a:pPr>
                      <a:r>
                        <a:rPr lang="en-US" sz="1000" kern="100">
                          <a:effectLst/>
                        </a:rPr>
                        <a:t>#1</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1708459593"/>
                  </a:ext>
                </a:extLst>
              </a:tr>
              <a:tr h="153787">
                <a:tc>
                  <a:txBody>
                    <a:bodyPr/>
                    <a:lstStyle/>
                    <a:p>
                      <a:pPr marL="0" marR="0" algn="ctr">
                        <a:lnSpc>
                          <a:spcPct val="107000"/>
                        </a:lnSpc>
                        <a:spcBef>
                          <a:spcPts val="0"/>
                        </a:spcBef>
                        <a:spcAft>
                          <a:spcPts val="0"/>
                        </a:spcAft>
                        <a:tabLst>
                          <a:tab pos="1657350" algn="l"/>
                        </a:tabLst>
                      </a:pPr>
                      <a:r>
                        <a:rPr lang="en-US" sz="1000" kern="100">
                          <a:effectLst/>
                        </a:rPr>
                        <a:t>#2</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dirty="0">
                          <a:effectLst/>
                          <a:sym typeface="Symbol" panose="05050102010706020507" pitchFamily="18" charset="2"/>
                        </a:rPr>
                        <a:t></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2903983027"/>
                  </a:ext>
                </a:extLst>
              </a:tr>
              <a:tr h="153596">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3291134407"/>
                  </a:ext>
                </a:extLst>
              </a:tr>
              <a:tr h="153787">
                <a:tc>
                  <a:txBody>
                    <a:bodyPr/>
                    <a:lstStyle/>
                    <a:p>
                      <a:pPr marL="0" marR="0" algn="ctr">
                        <a:lnSpc>
                          <a:spcPct val="107000"/>
                        </a:lnSpc>
                        <a:spcBef>
                          <a:spcPts val="0"/>
                        </a:spcBef>
                        <a:spcAft>
                          <a:spcPts val="0"/>
                        </a:spcAft>
                        <a:tabLst>
                          <a:tab pos="1657350" algn="l"/>
                        </a:tabLst>
                      </a:pPr>
                      <a:r>
                        <a:rPr lang="en-US" sz="1000" kern="100">
                          <a:effectLst/>
                        </a:rPr>
                        <a:t>#3</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3767898435"/>
                  </a:ext>
                </a:extLst>
              </a:tr>
              <a:tr h="153787">
                <a:tc rowSpan="7">
                  <a:txBody>
                    <a:bodyPr/>
                    <a:lstStyle/>
                    <a:p>
                      <a:pPr marL="0" marR="0" algn="ctr">
                        <a:lnSpc>
                          <a:spcPct val="107000"/>
                        </a:lnSpc>
                        <a:spcBef>
                          <a:spcPts val="0"/>
                        </a:spcBef>
                        <a:spcAft>
                          <a:spcPts val="0"/>
                        </a:spcAft>
                        <a:tabLst>
                          <a:tab pos="1657350" algn="l"/>
                        </a:tabLst>
                      </a:pPr>
                      <a:r>
                        <a:rPr lang="en-US" sz="1000" kern="100">
                          <a:effectLst/>
                        </a:rPr>
                        <a:t>#4</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2585559328"/>
                  </a:ext>
                </a:extLst>
              </a:tr>
              <a:tr h="153787">
                <a:tc vMerge="1">
                  <a:txBody>
                    <a:bodyPr/>
                    <a:lstStyle/>
                    <a:p>
                      <a:endParaRPr lang="en-US"/>
                    </a:p>
                  </a:txBody>
                  <a:tcPr/>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3058590899"/>
                  </a:ext>
                </a:extLst>
              </a:tr>
              <a:tr h="153787">
                <a:tc vMerge="1">
                  <a:txBody>
                    <a:bodyPr/>
                    <a:lstStyle/>
                    <a:p>
                      <a:endParaRPr lang="en-US"/>
                    </a:p>
                  </a:txBody>
                  <a:tcPr/>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2141764975"/>
                  </a:ext>
                </a:extLst>
              </a:tr>
              <a:tr h="153787">
                <a:tc vMerge="1">
                  <a:txBody>
                    <a:bodyPr/>
                    <a:lstStyle/>
                    <a:p>
                      <a:endParaRPr lang="en-US"/>
                    </a:p>
                  </a:txBody>
                  <a:tcPr/>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dirty="0">
                          <a:effectLst/>
                        </a:rPr>
                        <a:t>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1919358951"/>
                  </a:ext>
                </a:extLst>
              </a:tr>
              <a:tr h="153787">
                <a:tc vMerge="1">
                  <a:txBody>
                    <a:bodyPr/>
                    <a:lstStyle/>
                    <a:p>
                      <a:endParaRPr lang="en-US"/>
                    </a:p>
                  </a:txBody>
                  <a:tcPr/>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4293103689"/>
                  </a:ext>
                </a:extLst>
              </a:tr>
              <a:tr h="153787">
                <a:tc vMerge="1">
                  <a:txBody>
                    <a:bodyPr/>
                    <a:lstStyle/>
                    <a:p>
                      <a:endParaRPr lang="en-US"/>
                    </a:p>
                  </a:txBody>
                  <a:tcPr/>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2948862695"/>
                  </a:ext>
                </a:extLst>
              </a:tr>
              <a:tr h="153787">
                <a:tc vMerge="1">
                  <a:txBody>
                    <a:bodyPr/>
                    <a:lstStyle/>
                    <a:p>
                      <a:endParaRPr lang="en-US"/>
                    </a:p>
                  </a:txBody>
                  <a:tcPr/>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4097839994"/>
                  </a:ext>
                </a:extLst>
              </a:tr>
              <a:tr h="153787">
                <a:tc>
                  <a:txBody>
                    <a:bodyPr/>
                    <a:lstStyle/>
                    <a:p>
                      <a:pPr marL="0" marR="0" algn="ctr">
                        <a:lnSpc>
                          <a:spcPct val="107000"/>
                        </a:lnSpc>
                        <a:spcBef>
                          <a:spcPts val="0"/>
                        </a:spcBef>
                        <a:spcAft>
                          <a:spcPts val="0"/>
                        </a:spcAft>
                        <a:tabLst>
                          <a:tab pos="1657350" algn="l"/>
                        </a:tabLst>
                      </a:pPr>
                      <a:r>
                        <a:rPr lang="en-US" sz="1000" kern="100">
                          <a:effectLst/>
                        </a:rPr>
                        <a:t>#5</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3475995567"/>
                  </a:ext>
                </a:extLst>
              </a:tr>
              <a:tr h="153787">
                <a:tc>
                  <a:txBody>
                    <a:bodyPr/>
                    <a:lstStyle/>
                    <a:p>
                      <a:pPr marL="0" marR="0" algn="ctr">
                        <a:lnSpc>
                          <a:spcPct val="107000"/>
                        </a:lnSpc>
                        <a:spcBef>
                          <a:spcPts val="0"/>
                        </a:spcBef>
                        <a:spcAft>
                          <a:spcPts val="0"/>
                        </a:spcAft>
                        <a:tabLst>
                          <a:tab pos="1657350" algn="l"/>
                        </a:tabLst>
                      </a:pPr>
                      <a:r>
                        <a:rPr lang="en-US" sz="1000" kern="100">
                          <a:effectLst/>
                        </a:rPr>
                        <a:t>#6</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656254069"/>
                  </a:ext>
                </a:extLst>
              </a:tr>
              <a:tr h="153787">
                <a:tc>
                  <a:txBody>
                    <a:bodyPr/>
                    <a:lstStyle/>
                    <a:p>
                      <a:pPr marL="0" marR="0" algn="ctr">
                        <a:lnSpc>
                          <a:spcPct val="107000"/>
                        </a:lnSpc>
                        <a:spcBef>
                          <a:spcPts val="0"/>
                        </a:spcBef>
                        <a:spcAft>
                          <a:spcPts val="0"/>
                        </a:spcAft>
                        <a:tabLst>
                          <a:tab pos="1657350" algn="l"/>
                        </a:tabLst>
                      </a:pPr>
                      <a:r>
                        <a:rPr lang="en-US" sz="1000" kern="100">
                          <a:effectLst/>
                        </a:rPr>
                        <a:t>#7</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27887483"/>
                  </a:ext>
                </a:extLst>
              </a:tr>
              <a:tr h="153787">
                <a:tc>
                  <a:txBody>
                    <a:bodyPr/>
                    <a:lstStyle/>
                    <a:p>
                      <a:pPr marL="0" marR="0" algn="ctr">
                        <a:lnSpc>
                          <a:spcPct val="107000"/>
                        </a:lnSpc>
                        <a:spcBef>
                          <a:spcPts val="0"/>
                        </a:spcBef>
                        <a:spcAft>
                          <a:spcPts val="0"/>
                        </a:spcAft>
                        <a:tabLst>
                          <a:tab pos="1657350" algn="l"/>
                        </a:tabLst>
                      </a:pPr>
                      <a:r>
                        <a:rPr lang="en-US" sz="1000" kern="100">
                          <a:effectLst/>
                        </a:rPr>
                        <a:t>#8</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2233234429"/>
                  </a:ext>
                </a:extLst>
              </a:tr>
              <a:tr h="153787">
                <a:tc>
                  <a:txBody>
                    <a:bodyPr/>
                    <a:lstStyle/>
                    <a:p>
                      <a:pPr marL="0" marR="0" algn="ctr">
                        <a:lnSpc>
                          <a:spcPct val="107000"/>
                        </a:lnSpc>
                        <a:spcBef>
                          <a:spcPts val="0"/>
                        </a:spcBef>
                        <a:spcAft>
                          <a:spcPts val="0"/>
                        </a:spcAft>
                        <a:tabLst>
                          <a:tab pos="1657350" algn="l"/>
                        </a:tabLst>
                      </a:pPr>
                      <a:r>
                        <a:rPr lang="en-US" sz="1000" kern="100">
                          <a:effectLst/>
                        </a:rPr>
                        <a:t>#9</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2452238760"/>
                  </a:ext>
                </a:extLst>
              </a:tr>
              <a:tr h="153787">
                <a:tc>
                  <a:txBody>
                    <a:bodyPr/>
                    <a:lstStyle/>
                    <a:p>
                      <a:pPr marL="0" marR="0" algn="ctr">
                        <a:lnSpc>
                          <a:spcPct val="107000"/>
                        </a:lnSpc>
                        <a:spcBef>
                          <a:spcPts val="0"/>
                        </a:spcBef>
                        <a:spcAft>
                          <a:spcPts val="0"/>
                        </a:spcAft>
                        <a:tabLst>
                          <a:tab pos="1657350" algn="l"/>
                        </a:tabLst>
                      </a:pPr>
                      <a:r>
                        <a:rPr lang="en-US" sz="1000" kern="100">
                          <a:effectLst/>
                        </a:rPr>
                        <a:t>#10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dirty="0">
                          <a:effectLst/>
                          <a:sym typeface="Symbol" panose="05050102010706020507" pitchFamily="18" charset="2"/>
                        </a:rPr>
                        <a:t></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976415962"/>
                  </a:ext>
                </a:extLst>
              </a:tr>
              <a:tr h="153787">
                <a:tc>
                  <a:txBody>
                    <a:bodyPr/>
                    <a:lstStyle/>
                    <a:p>
                      <a:pPr marL="0" marR="0" algn="ctr">
                        <a:lnSpc>
                          <a:spcPct val="107000"/>
                        </a:lnSpc>
                        <a:spcBef>
                          <a:spcPts val="0"/>
                        </a:spcBef>
                        <a:spcAft>
                          <a:spcPts val="0"/>
                        </a:spcAft>
                        <a:tabLst>
                          <a:tab pos="1657350" algn="l"/>
                        </a:tabLst>
                      </a:pPr>
                      <a:r>
                        <a:rPr lang="en-US" sz="1000" kern="100">
                          <a:effectLst/>
                        </a:rPr>
                        <a:t>#11</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2817145468"/>
                  </a:ext>
                </a:extLst>
              </a:tr>
              <a:tr h="153787">
                <a:tc>
                  <a:txBody>
                    <a:bodyPr/>
                    <a:lstStyle/>
                    <a:p>
                      <a:pPr marL="0" marR="0" algn="ctr">
                        <a:lnSpc>
                          <a:spcPct val="107000"/>
                        </a:lnSpc>
                        <a:spcBef>
                          <a:spcPts val="0"/>
                        </a:spcBef>
                        <a:spcAft>
                          <a:spcPts val="0"/>
                        </a:spcAft>
                        <a:tabLst>
                          <a:tab pos="1657350" algn="l"/>
                        </a:tabLst>
                      </a:pPr>
                      <a:r>
                        <a:rPr lang="en-US" sz="1000" kern="100">
                          <a:effectLst/>
                        </a:rPr>
                        <a:t>#12</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329314693"/>
                  </a:ext>
                </a:extLst>
              </a:tr>
              <a:tr h="153787">
                <a:tc>
                  <a:txBody>
                    <a:bodyPr/>
                    <a:lstStyle/>
                    <a:p>
                      <a:pPr marL="0" marR="0" algn="ctr">
                        <a:lnSpc>
                          <a:spcPct val="107000"/>
                        </a:lnSpc>
                        <a:spcBef>
                          <a:spcPts val="0"/>
                        </a:spcBef>
                        <a:spcAft>
                          <a:spcPts val="0"/>
                        </a:spcAft>
                        <a:tabLst>
                          <a:tab pos="1657350" algn="l"/>
                        </a:tabLst>
                      </a:pPr>
                      <a:r>
                        <a:rPr lang="en-US" sz="1000" kern="100">
                          <a:effectLst/>
                        </a:rPr>
                        <a:t>#13</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2850511118"/>
                  </a:ext>
                </a:extLst>
              </a:tr>
              <a:tr h="153787">
                <a:tc>
                  <a:txBody>
                    <a:bodyPr/>
                    <a:lstStyle/>
                    <a:p>
                      <a:pPr marL="0" marR="0" algn="ctr">
                        <a:lnSpc>
                          <a:spcPct val="107000"/>
                        </a:lnSpc>
                        <a:spcBef>
                          <a:spcPts val="0"/>
                        </a:spcBef>
                        <a:spcAft>
                          <a:spcPts val="0"/>
                        </a:spcAft>
                        <a:tabLst>
                          <a:tab pos="1657350" algn="l"/>
                        </a:tabLst>
                      </a:pPr>
                      <a:r>
                        <a:rPr lang="en-US" sz="1000" kern="100">
                          <a:effectLst/>
                        </a:rPr>
                        <a:t>#14</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1771613176"/>
                  </a:ext>
                </a:extLst>
              </a:tr>
              <a:tr h="153787">
                <a:tc>
                  <a:txBody>
                    <a:bodyPr/>
                    <a:lstStyle/>
                    <a:p>
                      <a:pPr marL="0" marR="0" algn="ctr">
                        <a:lnSpc>
                          <a:spcPct val="107000"/>
                        </a:lnSpc>
                        <a:spcBef>
                          <a:spcPts val="0"/>
                        </a:spcBef>
                        <a:spcAft>
                          <a:spcPts val="0"/>
                        </a:spcAft>
                        <a:tabLst>
                          <a:tab pos="1657350" algn="l"/>
                        </a:tabLst>
                      </a:pPr>
                      <a:r>
                        <a:rPr lang="en-US" sz="1000" kern="100">
                          <a:effectLst/>
                        </a:rPr>
                        <a:t>#15</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3572963433"/>
                  </a:ext>
                </a:extLst>
              </a:tr>
              <a:tr h="153787">
                <a:tc rowSpan="3">
                  <a:txBody>
                    <a:bodyPr/>
                    <a:lstStyle/>
                    <a:p>
                      <a:pPr marL="0" marR="0" algn="ctr">
                        <a:lnSpc>
                          <a:spcPct val="107000"/>
                        </a:lnSpc>
                        <a:spcBef>
                          <a:spcPts val="0"/>
                        </a:spcBef>
                        <a:spcAft>
                          <a:spcPts val="0"/>
                        </a:spcAft>
                        <a:tabLst>
                          <a:tab pos="1657350" algn="l"/>
                        </a:tabLst>
                      </a:pPr>
                      <a:r>
                        <a:rPr lang="en-US" sz="1000" kern="100" dirty="0">
                          <a:effectLst/>
                        </a:rPr>
                        <a:t>#16</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4037395101"/>
                  </a:ext>
                </a:extLst>
              </a:tr>
              <a:tr h="153787">
                <a:tc vMerge="1">
                  <a:txBody>
                    <a:bodyPr/>
                    <a:lstStyle/>
                    <a:p>
                      <a:endParaRPr lang="en-US"/>
                    </a:p>
                  </a:txBody>
                  <a:tcPr/>
                </a:tc>
                <a:tc>
                  <a:txBody>
                    <a:bodyPr/>
                    <a:lstStyle/>
                    <a:p>
                      <a:pPr marL="0" marR="0" algn="ctr">
                        <a:lnSpc>
                          <a:spcPct val="107000"/>
                        </a:lnSpc>
                        <a:spcBef>
                          <a:spcPts val="0"/>
                        </a:spcBef>
                        <a:spcAft>
                          <a:spcPts val="0"/>
                        </a:spcAft>
                        <a:tabLst>
                          <a:tab pos="1657350" algn="l"/>
                        </a:tabLst>
                      </a:pPr>
                      <a:r>
                        <a:rPr lang="en-US" sz="1000" kern="100" dirty="0">
                          <a:effectLst/>
                          <a:sym typeface="Symbol" panose="05050102010706020507" pitchFamily="18" charset="2"/>
                        </a:rPr>
                        <a:t></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487702495"/>
                  </a:ext>
                </a:extLst>
              </a:tr>
              <a:tr h="153787">
                <a:tc vMerge="1">
                  <a:txBody>
                    <a:bodyPr/>
                    <a:lstStyle/>
                    <a:p>
                      <a:endParaRPr lang="en-US"/>
                    </a:p>
                  </a:txBody>
                  <a:tcPr/>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sym typeface="Symbol" panose="05050102010706020507" pitchFamily="18" charset="2"/>
                        </a:rPr>
                        <a: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130564843"/>
                  </a:ext>
                </a:extLst>
              </a:tr>
              <a:tr h="153787">
                <a:tc>
                  <a:txBody>
                    <a:bodyPr/>
                    <a:lstStyle/>
                    <a:p>
                      <a:pPr marL="0" marR="0" algn="ctr">
                        <a:lnSpc>
                          <a:spcPct val="107000"/>
                        </a:lnSpc>
                        <a:spcBef>
                          <a:spcPts val="0"/>
                        </a:spcBef>
                        <a:spcAft>
                          <a:spcPts val="0"/>
                        </a:spcAft>
                        <a:tabLst>
                          <a:tab pos="1657350" algn="l"/>
                        </a:tabLst>
                      </a:pPr>
                      <a:r>
                        <a:rPr lang="en-US" sz="1000" kern="100" dirty="0">
                          <a:effectLst/>
                          <a:latin typeface="+mn-lt"/>
                          <a:ea typeface="Calibri" panose="020F0502020204030204" pitchFamily="34" charset="0"/>
                          <a:cs typeface="Times New Roman" panose="02020603050405020304" pitchFamily="18" charset="0"/>
                        </a:rPr>
                        <a:t>#17</a:t>
                      </a:r>
                    </a:p>
                  </a:txBody>
                  <a:tcPr marL="46311" marR="46311" marT="0" marB="0"/>
                </a:tc>
                <a:tc>
                  <a:txBody>
                    <a:bodyPr/>
                    <a:lstStyle/>
                    <a:p>
                      <a:pPr marL="0" marR="0" algn="ctr">
                        <a:lnSpc>
                          <a:spcPct val="107000"/>
                        </a:lnSpc>
                        <a:spcBef>
                          <a:spcPts val="0"/>
                        </a:spcBef>
                        <a:spcAft>
                          <a:spcPts val="0"/>
                        </a:spcAft>
                        <a:tabLst>
                          <a:tab pos="1657350" algn="l"/>
                        </a:tabLst>
                      </a:pP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dirty="0">
                          <a:effectLst/>
                          <a:latin typeface="+mn-lt"/>
                          <a:sym typeface="Symbol" panose="05050102010706020507" pitchFamily="18" charset="2"/>
                        </a:rPr>
                        <a:t></a:t>
                      </a: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1657350" algn="l"/>
                        </a:tabLst>
                        <a:defRPr/>
                      </a:pPr>
                      <a:r>
                        <a:rPr lang="en-US" sz="1000" kern="100" dirty="0">
                          <a:effectLst/>
                          <a:latin typeface="+mn-lt"/>
                          <a:sym typeface="Symbol" panose="05050102010706020507" pitchFamily="18" charset="2"/>
                        </a:rPr>
                        <a:t></a:t>
                      </a: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3798234769"/>
                  </a:ext>
                </a:extLst>
              </a:tr>
              <a:tr h="220105">
                <a:tc>
                  <a:txBody>
                    <a:bodyPr/>
                    <a:lstStyle/>
                    <a:p>
                      <a:pPr marL="0" marR="0" algn="ctr">
                        <a:lnSpc>
                          <a:spcPct val="107000"/>
                        </a:lnSpc>
                        <a:spcBef>
                          <a:spcPts val="0"/>
                        </a:spcBef>
                        <a:spcAft>
                          <a:spcPts val="0"/>
                        </a:spcAft>
                        <a:tabLst>
                          <a:tab pos="1657350" algn="l"/>
                        </a:tabLst>
                      </a:pPr>
                      <a:r>
                        <a:rPr lang="en-US" sz="1000" kern="100" dirty="0">
                          <a:effectLst/>
                          <a:latin typeface="+mn-lt"/>
                          <a:ea typeface="Calibri" panose="020F0502020204030204" pitchFamily="34" charset="0"/>
                          <a:cs typeface="Times New Roman" panose="02020603050405020304" pitchFamily="18" charset="0"/>
                        </a:rPr>
                        <a:t>#18</a:t>
                      </a:r>
                    </a:p>
                  </a:txBody>
                  <a:tcPr marL="46311" marR="46311" marT="0" marB="0"/>
                </a:tc>
                <a:tc>
                  <a:txBody>
                    <a:bodyPr/>
                    <a:lstStyle/>
                    <a:p>
                      <a:pPr marL="0" marR="0" algn="ctr">
                        <a:lnSpc>
                          <a:spcPct val="107000"/>
                        </a:lnSpc>
                        <a:spcBef>
                          <a:spcPts val="0"/>
                        </a:spcBef>
                        <a:spcAft>
                          <a:spcPts val="0"/>
                        </a:spcAft>
                        <a:tabLst>
                          <a:tab pos="1657350" algn="l"/>
                        </a:tabLst>
                      </a:pP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dirty="0">
                          <a:effectLst/>
                          <a:latin typeface="+mn-lt"/>
                          <a:sym typeface="Symbol" panose="05050102010706020507" pitchFamily="18" charset="2"/>
                        </a:rPr>
                        <a:t></a:t>
                      </a: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1657350" algn="l"/>
                        </a:tabLst>
                        <a:defRPr/>
                      </a:pPr>
                      <a:r>
                        <a:rPr lang="en-US" sz="1000" kern="100" dirty="0">
                          <a:effectLst/>
                          <a:latin typeface="+mn-lt"/>
                          <a:sym typeface="Symbol" panose="05050102010706020507" pitchFamily="18" charset="2"/>
                        </a:rPr>
                        <a:t></a:t>
                      </a: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4092425531"/>
                  </a:ext>
                </a:extLst>
              </a:tr>
              <a:tr h="153787">
                <a:tc>
                  <a:txBody>
                    <a:bodyPr/>
                    <a:lstStyle/>
                    <a:p>
                      <a:pPr marL="0" marR="0" algn="ctr">
                        <a:lnSpc>
                          <a:spcPct val="107000"/>
                        </a:lnSpc>
                        <a:spcBef>
                          <a:spcPts val="0"/>
                        </a:spcBef>
                        <a:spcAft>
                          <a:spcPts val="0"/>
                        </a:spcAft>
                        <a:tabLst>
                          <a:tab pos="1657350" algn="l"/>
                        </a:tabLst>
                      </a:pPr>
                      <a:r>
                        <a:rPr lang="en-US" sz="1000" kern="100" dirty="0">
                          <a:effectLst/>
                          <a:latin typeface="+mn-lt"/>
                          <a:ea typeface="Calibri" panose="020F0502020204030204" pitchFamily="34" charset="0"/>
                          <a:cs typeface="Times New Roman" panose="02020603050405020304" pitchFamily="18" charset="0"/>
                        </a:rPr>
                        <a:t>#19</a:t>
                      </a:r>
                    </a:p>
                  </a:txBody>
                  <a:tcPr marL="46311" marR="46311" marT="0" marB="0"/>
                </a:tc>
                <a:tc>
                  <a:txBody>
                    <a:bodyPr/>
                    <a:lstStyle/>
                    <a:p>
                      <a:pPr marL="0" marR="0" algn="ctr">
                        <a:lnSpc>
                          <a:spcPct val="107000"/>
                        </a:lnSpc>
                        <a:spcBef>
                          <a:spcPts val="0"/>
                        </a:spcBef>
                        <a:spcAft>
                          <a:spcPts val="0"/>
                        </a:spcAft>
                        <a:tabLst>
                          <a:tab pos="1657350" algn="l"/>
                        </a:tabLst>
                      </a:pP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dirty="0">
                          <a:effectLst/>
                          <a:latin typeface="+mn-lt"/>
                          <a:sym typeface="Symbol" panose="05050102010706020507" pitchFamily="18" charset="2"/>
                        </a:rPr>
                        <a:t></a:t>
                      </a: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1657350" algn="l"/>
                        </a:tabLst>
                        <a:defRPr/>
                      </a:pPr>
                      <a:r>
                        <a:rPr lang="en-US" sz="1000" kern="100" dirty="0">
                          <a:effectLst/>
                          <a:latin typeface="+mn-lt"/>
                          <a:sym typeface="Symbol" panose="05050102010706020507" pitchFamily="18" charset="2"/>
                        </a:rPr>
                        <a:t></a:t>
                      </a: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796581658"/>
                  </a:ext>
                </a:extLst>
              </a:tr>
              <a:tr h="153787">
                <a:tc>
                  <a:txBody>
                    <a:bodyPr/>
                    <a:lstStyle/>
                    <a:p>
                      <a:pPr marL="0" marR="0" algn="ctr">
                        <a:lnSpc>
                          <a:spcPct val="107000"/>
                        </a:lnSpc>
                        <a:spcBef>
                          <a:spcPts val="0"/>
                        </a:spcBef>
                        <a:spcAft>
                          <a:spcPts val="0"/>
                        </a:spcAft>
                        <a:tabLst>
                          <a:tab pos="1657350" algn="l"/>
                        </a:tabLst>
                      </a:pPr>
                      <a:r>
                        <a:rPr lang="en-US" sz="1000" kern="100" dirty="0">
                          <a:effectLst/>
                          <a:latin typeface="+mn-lt"/>
                          <a:ea typeface="Calibri" panose="020F0502020204030204" pitchFamily="34" charset="0"/>
                          <a:cs typeface="Times New Roman" panose="02020603050405020304" pitchFamily="18" charset="0"/>
                        </a:rPr>
                        <a:t>#20</a:t>
                      </a:r>
                    </a:p>
                  </a:txBody>
                  <a:tcPr marL="46311" marR="46311" marT="0" marB="0"/>
                </a:tc>
                <a:tc>
                  <a:txBody>
                    <a:bodyPr/>
                    <a:lstStyle/>
                    <a:p>
                      <a:pPr marL="0" marR="0" algn="ctr">
                        <a:lnSpc>
                          <a:spcPct val="107000"/>
                        </a:lnSpc>
                        <a:spcBef>
                          <a:spcPts val="0"/>
                        </a:spcBef>
                        <a:spcAft>
                          <a:spcPts val="0"/>
                        </a:spcAft>
                        <a:tabLst>
                          <a:tab pos="1657350" algn="l"/>
                        </a:tabLst>
                      </a:pP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dirty="0">
                          <a:effectLst/>
                          <a:latin typeface="+mn-lt"/>
                          <a:sym typeface="Symbol" panose="05050102010706020507" pitchFamily="18" charset="2"/>
                        </a:rPr>
                        <a:t></a:t>
                      </a: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1657350" algn="l"/>
                        </a:tabLst>
                        <a:defRPr/>
                      </a:pPr>
                      <a:r>
                        <a:rPr lang="en-US" sz="1000" kern="100" dirty="0">
                          <a:effectLst/>
                          <a:latin typeface="+mn-lt"/>
                          <a:sym typeface="Symbol" panose="05050102010706020507" pitchFamily="18" charset="2"/>
                        </a:rPr>
                        <a:t></a:t>
                      </a: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1076873397"/>
                  </a:ext>
                </a:extLst>
              </a:tr>
              <a:tr h="153787">
                <a:tc>
                  <a:txBody>
                    <a:bodyPr/>
                    <a:lstStyle/>
                    <a:p>
                      <a:pPr marL="0" marR="0" algn="ctr">
                        <a:lnSpc>
                          <a:spcPct val="107000"/>
                        </a:lnSpc>
                        <a:spcBef>
                          <a:spcPts val="0"/>
                        </a:spcBef>
                        <a:spcAft>
                          <a:spcPts val="0"/>
                        </a:spcAft>
                        <a:tabLst>
                          <a:tab pos="1657350" algn="l"/>
                        </a:tabLst>
                      </a:pPr>
                      <a:r>
                        <a:rPr lang="en-US" sz="1000" kern="100" dirty="0">
                          <a:effectLst/>
                          <a:latin typeface="+mn-lt"/>
                          <a:ea typeface="Calibri" panose="020F0502020204030204" pitchFamily="34" charset="0"/>
                          <a:cs typeface="Times New Roman" panose="02020603050405020304" pitchFamily="18" charset="0"/>
                        </a:rPr>
                        <a:t>#21</a:t>
                      </a:r>
                    </a:p>
                  </a:txBody>
                  <a:tcPr marL="46311" marR="46311" marT="0" marB="0"/>
                </a:tc>
                <a:tc>
                  <a:txBody>
                    <a:bodyPr/>
                    <a:lstStyle/>
                    <a:p>
                      <a:pPr marL="0" marR="0" algn="ctr">
                        <a:lnSpc>
                          <a:spcPct val="107000"/>
                        </a:lnSpc>
                        <a:spcBef>
                          <a:spcPts val="0"/>
                        </a:spcBef>
                        <a:spcAft>
                          <a:spcPts val="0"/>
                        </a:spcAft>
                        <a:tabLst>
                          <a:tab pos="1657350" algn="l"/>
                        </a:tabLst>
                      </a:pP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dirty="0">
                          <a:effectLst/>
                          <a:latin typeface="+mn-lt"/>
                          <a:sym typeface="Symbol" panose="05050102010706020507" pitchFamily="18" charset="2"/>
                        </a:rPr>
                        <a:t></a:t>
                      </a: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tab pos="1657350" algn="l"/>
                        </a:tabLst>
                        <a:defRPr/>
                      </a:pPr>
                      <a:r>
                        <a:rPr lang="en-US" sz="1000" kern="100" dirty="0">
                          <a:effectLst/>
                          <a:latin typeface="+mn-lt"/>
                          <a:sym typeface="Symbol" panose="05050102010706020507" pitchFamily="18" charset="2"/>
                        </a:rPr>
                        <a:t></a:t>
                      </a:r>
                      <a:endParaRPr lang="en-US" sz="1000" kern="100" dirty="0">
                        <a:effectLst/>
                        <a:latin typeface="+mn-lt"/>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1967586779"/>
                  </a:ext>
                </a:extLst>
              </a:tr>
              <a:tr h="153596">
                <a:tc>
                  <a:txBody>
                    <a:bodyPr/>
                    <a:lstStyle/>
                    <a:p>
                      <a:pPr marL="0" marR="0" algn="ctr">
                        <a:lnSpc>
                          <a:spcPct val="107000"/>
                        </a:lnSpc>
                        <a:spcBef>
                          <a:spcPts val="0"/>
                        </a:spcBef>
                        <a:spcAft>
                          <a:spcPts val="0"/>
                        </a:spcAft>
                        <a:tabLst>
                          <a:tab pos="1657350" algn="l"/>
                        </a:tabLst>
                      </a:pPr>
                      <a:r>
                        <a:rPr lang="en-US" sz="1000" kern="100">
                          <a:effectLst/>
                        </a:rPr>
                        <a:t>Totals</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dirty="0">
                          <a:effectLst/>
                        </a:rPr>
                        <a:t>16</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13</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a:effectLst/>
                        </a:rPr>
                        <a:t>22</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tc>
                  <a:txBody>
                    <a:bodyPr/>
                    <a:lstStyle/>
                    <a:p>
                      <a:pPr marL="0" marR="0" algn="ctr">
                        <a:lnSpc>
                          <a:spcPct val="107000"/>
                        </a:lnSpc>
                        <a:spcBef>
                          <a:spcPts val="0"/>
                        </a:spcBef>
                        <a:spcAft>
                          <a:spcPts val="0"/>
                        </a:spcAft>
                        <a:tabLst>
                          <a:tab pos="165735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9</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311" marR="46311" marT="0" marB="0"/>
                </a:tc>
                <a:extLst>
                  <a:ext uri="{0D108BD9-81ED-4DB2-BD59-A6C34878D82A}">
                    <a16:rowId xmlns:a16="http://schemas.microsoft.com/office/drawing/2014/main" val="331596923"/>
                  </a:ext>
                </a:extLst>
              </a:tr>
            </a:tbl>
          </a:graphicData>
        </a:graphic>
      </p:graphicFrame>
      <p:sp>
        <p:nvSpPr>
          <p:cNvPr id="5" name="Title 1">
            <a:extLst>
              <a:ext uri="{FF2B5EF4-FFF2-40B4-BE49-F238E27FC236}">
                <a16:creationId xmlns:a16="http://schemas.microsoft.com/office/drawing/2014/main" id="{C6A0B9C2-C18E-E556-0091-EEBFBCEA778A}"/>
              </a:ext>
            </a:extLst>
          </p:cNvPr>
          <p:cNvSpPr txBox="1">
            <a:spLocks/>
          </p:cNvSpPr>
          <p:nvPr/>
        </p:nvSpPr>
        <p:spPr bwMode="auto">
          <a:xfrm>
            <a:off x="228600" y="360560"/>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 </a:t>
            </a:r>
            <a:r>
              <a:rPr lang="fr-FR" altLang="en-US" sz="3600" kern="0" dirty="0" err="1">
                <a:solidFill>
                  <a:schemeClr val="tx1"/>
                </a:solidFill>
              </a:rPr>
              <a:t>Statistics</a:t>
            </a:r>
            <a:endParaRPr lang="en-GB" kern="0" dirty="0">
              <a:solidFill>
                <a:schemeClr val="tx1"/>
              </a:solidFill>
            </a:endParaRPr>
          </a:p>
        </p:txBody>
      </p:sp>
    </p:spTree>
    <p:extLst>
      <p:ext uri="{BB962C8B-B14F-4D97-AF65-F5344CB8AC3E}">
        <p14:creationId xmlns:p14="http://schemas.microsoft.com/office/powerpoint/2010/main" val="155267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18</a:t>
            </a:fld>
            <a:endParaRPr lang="en-GB"/>
          </a:p>
        </p:txBody>
      </p:sp>
      <p:pic>
        <p:nvPicPr>
          <p:cNvPr id="4" name="Picture 3">
            <a:extLst>
              <a:ext uri="{FF2B5EF4-FFF2-40B4-BE49-F238E27FC236}">
                <a16:creationId xmlns:a16="http://schemas.microsoft.com/office/drawing/2014/main" id="{24947BD0-87ED-53BC-3A97-9F6F439E014D}"/>
              </a:ext>
            </a:extLst>
          </p:cNvPr>
          <p:cNvPicPr>
            <a:picLocks noChangeAspect="1"/>
          </p:cNvPicPr>
          <p:nvPr/>
        </p:nvPicPr>
        <p:blipFill>
          <a:blip r:embed="rId3"/>
          <a:stretch>
            <a:fillRect/>
          </a:stretch>
        </p:blipFill>
        <p:spPr>
          <a:xfrm>
            <a:off x="7876126" y="96079"/>
            <a:ext cx="1258228" cy="304761"/>
          </a:xfrm>
          <a:prstGeom prst="rect">
            <a:avLst/>
          </a:prstGeom>
        </p:spPr>
      </p:pic>
      <p:graphicFrame>
        <p:nvGraphicFramePr>
          <p:cNvPr id="8" name="Table 2">
            <a:extLst>
              <a:ext uri="{FF2B5EF4-FFF2-40B4-BE49-F238E27FC236}">
                <a16:creationId xmlns:a16="http://schemas.microsoft.com/office/drawing/2014/main" id="{6F2657F3-7C1E-E605-5AEB-8D46B987865B}"/>
              </a:ext>
            </a:extLst>
          </p:cNvPr>
          <p:cNvGraphicFramePr>
            <a:graphicFrameLocks noGrp="1"/>
          </p:cNvGraphicFramePr>
          <p:nvPr>
            <p:extLst>
              <p:ext uri="{D42A27DB-BD31-4B8C-83A1-F6EECF244321}">
                <p14:modId xmlns:p14="http://schemas.microsoft.com/office/powerpoint/2010/main" val="2448365527"/>
              </p:ext>
            </p:extLst>
          </p:nvPr>
        </p:nvGraphicFramePr>
        <p:xfrm>
          <a:off x="457201" y="1656889"/>
          <a:ext cx="8380756" cy="4314713"/>
        </p:xfrm>
        <a:graphic>
          <a:graphicData uri="http://schemas.openxmlformats.org/drawingml/2006/table">
            <a:tbl>
              <a:tblPr firstRow="1" bandRow="1">
                <a:tableStyleId>{5C22544A-7EE6-4342-B048-85BDC9FD1C3A}</a:tableStyleId>
              </a:tblPr>
              <a:tblGrid>
                <a:gridCol w="1188601">
                  <a:extLst>
                    <a:ext uri="{9D8B030D-6E8A-4147-A177-3AD203B41FA5}">
                      <a16:colId xmlns:a16="http://schemas.microsoft.com/office/drawing/2014/main" val="1912124402"/>
                    </a:ext>
                  </a:extLst>
                </a:gridCol>
                <a:gridCol w="4552873">
                  <a:extLst>
                    <a:ext uri="{9D8B030D-6E8A-4147-A177-3AD203B41FA5}">
                      <a16:colId xmlns:a16="http://schemas.microsoft.com/office/drawing/2014/main" val="1347928285"/>
                    </a:ext>
                  </a:extLst>
                </a:gridCol>
                <a:gridCol w="2639282">
                  <a:extLst>
                    <a:ext uri="{9D8B030D-6E8A-4147-A177-3AD203B41FA5}">
                      <a16:colId xmlns:a16="http://schemas.microsoft.com/office/drawing/2014/main" val="1870702829"/>
                    </a:ext>
                  </a:extLst>
                </a:gridCol>
              </a:tblGrid>
              <a:tr h="285089">
                <a:tc>
                  <a:txBody>
                    <a:bodyPr/>
                    <a:lstStyle/>
                    <a:p>
                      <a:pPr algn="ctr"/>
                      <a:r>
                        <a:rPr lang="en-US" sz="1200" dirty="0"/>
                        <a:t>Issue #</a:t>
                      </a:r>
                    </a:p>
                  </a:txBody>
                  <a:tcPr marL="68598" marR="68598" marT="34299" marB="34299"/>
                </a:tc>
                <a:tc>
                  <a:txBody>
                    <a:bodyPr/>
                    <a:lstStyle/>
                    <a:p>
                      <a:pPr algn="ctr"/>
                      <a:r>
                        <a:rPr lang="en-US" sz="1200" dirty="0"/>
                        <a:t>Issue Summary </a:t>
                      </a:r>
                    </a:p>
                  </a:txBody>
                  <a:tcPr marL="68598" marR="68598" marT="34299" marB="34299"/>
                </a:tc>
                <a:tc>
                  <a:txBody>
                    <a:bodyPr/>
                    <a:lstStyle/>
                    <a:p>
                      <a:pPr algn="ctr"/>
                      <a:r>
                        <a:rPr lang="en-US" sz="1200" dirty="0"/>
                        <a:t>Status</a:t>
                      </a:r>
                    </a:p>
                  </a:txBody>
                  <a:tcPr marL="68598" marR="68598" marT="34299" marB="34299"/>
                </a:tc>
                <a:extLst>
                  <a:ext uri="{0D108BD9-81ED-4DB2-BD59-A6C34878D82A}">
                    <a16:rowId xmlns:a16="http://schemas.microsoft.com/office/drawing/2014/main" val="675866047"/>
                  </a:ext>
                </a:extLst>
              </a:tr>
              <a:tr h="617381">
                <a:tc>
                  <a:txBody>
                    <a:bodyPr/>
                    <a:lstStyle/>
                    <a:p>
                      <a:r>
                        <a:rPr lang="en-US" sz="1200" dirty="0"/>
                        <a:t>HCD-IT #1</a:t>
                      </a:r>
                    </a:p>
                  </a:txBody>
                  <a:tcPr marL="68598" marR="68598" marT="34299" marB="34299"/>
                </a:tc>
                <a:tc>
                  <a:txBody>
                    <a:bodyPr/>
                    <a:lstStyle/>
                    <a:p>
                      <a:r>
                        <a:rPr lang="en-US" sz="1200" b="0" i="0" kern="1200" dirty="0">
                          <a:solidFill>
                            <a:schemeClr val="dk1"/>
                          </a:solidFill>
                          <a:effectLst/>
                          <a:latin typeface="+mn-lt"/>
                          <a:ea typeface="+mn-ea"/>
                          <a:cs typeface="+mn-cs"/>
                        </a:rPr>
                        <a:t>CFB is the only AES mode allowed by the TPM 2.0 specification but it is not included as n allowable mode in SFR FCS_COP.1/</a:t>
                      </a:r>
                      <a:r>
                        <a:rPr lang="en-US" sz="1200" b="0" i="0" kern="1200" dirty="0" err="1">
                          <a:solidFill>
                            <a:schemeClr val="dk1"/>
                          </a:solidFill>
                          <a:effectLst/>
                          <a:latin typeface="+mn-lt"/>
                          <a:ea typeface="+mn-ea"/>
                          <a:cs typeface="+mn-cs"/>
                        </a:rPr>
                        <a:t>KeyEnc</a:t>
                      </a:r>
                      <a:r>
                        <a:rPr lang="en-US" sz="1200" b="0" i="0" kern="1200" dirty="0">
                          <a:solidFill>
                            <a:schemeClr val="dk1"/>
                          </a:solidFill>
                          <a:effectLst/>
                          <a:latin typeface="+mn-lt"/>
                          <a:ea typeface="+mn-ea"/>
                          <a:cs typeface="+mn-cs"/>
                        </a:rPr>
                        <a:t> </a:t>
                      </a:r>
                      <a:endParaRPr lang="en-US" sz="1200" dirty="0"/>
                    </a:p>
                  </a:txBody>
                  <a:tcPr marL="68598" marR="68598" marT="34299" marB="34299"/>
                </a:tc>
                <a:tc>
                  <a:txBody>
                    <a:bodyPr/>
                    <a:lstStyle/>
                    <a:p>
                      <a:r>
                        <a:rPr lang="en-US" sz="1200" dirty="0"/>
                        <a:t>Potential Solution being reviewed by HIT</a:t>
                      </a:r>
                      <a:endParaRPr lang="en-US" sz="1200" kern="1200" dirty="0">
                        <a:solidFill>
                          <a:schemeClr val="dk1"/>
                        </a:solidFill>
                        <a:effectLst/>
                        <a:latin typeface="+mn-lt"/>
                        <a:ea typeface="+mn-ea"/>
                        <a:cs typeface="+mn-cs"/>
                      </a:endParaRPr>
                    </a:p>
                    <a:p>
                      <a:endParaRPr lang="en-US" sz="1200" kern="1200" dirty="0">
                        <a:solidFill>
                          <a:schemeClr val="dk1"/>
                        </a:solidFill>
                        <a:effectLst/>
                        <a:latin typeface="+mn-lt"/>
                        <a:ea typeface="+mn-ea"/>
                        <a:cs typeface="+mn-cs"/>
                      </a:endParaRPr>
                    </a:p>
                  </a:txBody>
                  <a:tcPr marL="68598" marR="68598" marT="34299" marB="34299"/>
                </a:tc>
                <a:extLst>
                  <a:ext uri="{0D108BD9-81ED-4DB2-BD59-A6C34878D82A}">
                    <a16:rowId xmlns:a16="http://schemas.microsoft.com/office/drawing/2014/main" val="251390619"/>
                  </a:ext>
                </a:extLst>
              </a:tr>
              <a:tr h="809669">
                <a:tc>
                  <a:txBody>
                    <a:bodyPr/>
                    <a:lstStyle/>
                    <a:p>
                      <a:r>
                        <a:rPr lang="en-US" sz="1200" dirty="0"/>
                        <a:t>HCD-IT #2</a:t>
                      </a:r>
                    </a:p>
                  </a:txBody>
                  <a:tcPr marL="68598" marR="68598" marT="34299" marB="34299"/>
                </a:tc>
                <a:tc>
                  <a:txBody>
                    <a:bodyPr/>
                    <a:lstStyle/>
                    <a:p>
                      <a:r>
                        <a:rPr lang="en-US" sz="1200" b="0" i="0" kern="1200" dirty="0">
                          <a:solidFill>
                            <a:schemeClr val="dk1"/>
                          </a:solidFill>
                          <a:effectLst/>
                          <a:latin typeface="+mn-lt"/>
                          <a:ea typeface="+mn-ea"/>
                          <a:cs typeface="+mn-cs"/>
                        </a:rPr>
                        <a:t>In HCD SD Section 2.6.1 FPT_SBT_EXT.1 Extended: Secure Boot, 2.6.1.3 Tests, need clarification that the algorithm verification for Root of Trust should be avoided</a:t>
                      </a:r>
                      <a:endParaRPr lang="en-US" sz="1200" dirty="0"/>
                    </a:p>
                  </a:txBody>
                  <a:tcPr marL="68598" marR="68598" marT="34299" marB="34299"/>
                </a:tc>
                <a:tc>
                  <a:txBody>
                    <a:bodyPr/>
                    <a:lstStyle/>
                    <a:p>
                      <a:r>
                        <a:rPr lang="en-US" sz="1200" dirty="0"/>
                        <a:t>Solution developed; Technical Decision being prepared </a:t>
                      </a:r>
                    </a:p>
                  </a:txBody>
                  <a:tcPr marL="68598" marR="68598" marT="34299" marB="34299"/>
                </a:tc>
                <a:extLst>
                  <a:ext uri="{0D108BD9-81ED-4DB2-BD59-A6C34878D82A}">
                    <a16:rowId xmlns:a16="http://schemas.microsoft.com/office/drawing/2014/main" val="1455565853"/>
                  </a:ext>
                </a:extLst>
              </a:tr>
              <a:tr h="809669">
                <a:tc>
                  <a:txBody>
                    <a:bodyPr/>
                    <a:lstStyle/>
                    <a:p>
                      <a:r>
                        <a:rPr lang="en-US" sz="1200" dirty="0"/>
                        <a:t>HCD-IT #3</a:t>
                      </a:r>
                    </a:p>
                  </a:txBody>
                  <a:tcPr marL="68598" marR="68598" marT="34299" marB="34299"/>
                </a:tc>
                <a:tc>
                  <a:txBody>
                    <a:bodyPr/>
                    <a:lstStyle/>
                    <a:p>
                      <a:r>
                        <a:rPr lang="en-US" sz="1200" dirty="0"/>
                        <a:t>In </a:t>
                      </a:r>
                      <a:r>
                        <a:rPr lang="en-US" sz="1200" b="0" i="0" kern="1200" dirty="0">
                          <a:solidFill>
                            <a:schemeClr val="dk1"/>
                          </a:solidFill>
                          <a:effectLst/>
                          <a:latin typeface="+mn-lt"/>
                          <a:ea typeface="+mn-ea"/>
                          <a:cs typeface="+mn-cs"/>
                        </a:rPr>
                        <a:t>Section 5.3.5, FCS_CKM.4 Cryptographic key destruction, in the last requirement “…that meets the following: [selection: no standard]” the selection should be deleted</a:t>
                      </a:r>
                      <a:endParaRPr lang="en-US" sz="1200" dirty="0"/>
                    </a:p>
                  </a:txBody>
                  <a:tcPr marL="68598" marR="68598" marT="34299" marB="34299"/>
                </a:tc>
                <a:tc>
                  <a:txBody>
                    <a:bodyPr/>
                    <a:lstStyle/>
                    <a:p>
                      <a:r>
                        <a:rPr lang="en-US" sz="1200" dirty="0"/>
                        <a:t>This issue was closed because it duplicated another comment</a:t>
                      </a:r>
                    </a:p>
                  </a:txBody>
                  <a:tcPr marL="68598" marR="68598" marT="34299" marB="34299"/>
                </a:tc>
                <a:extLst>
                  <a:ext uri="{0D108BD9-81ED-4DB2-BD59-A6C34878D82A}">
                    <a16:rowId xmlns:a16="http://schemas.microsoft.com/office/drawing/2014/main" val="3421897558"/>
                  </a:ext>
                </a:extLst>
              </a:tr>
              <a:tr h="983236">
                <a:tc>
                  <a:txBody>
                    <a:bodyPr/>
                    <a:lstStyle/>
                    <a:p>
                      <a:r>
                        <a:rPr lang="en-US" sz="1200" dirty="0"/>
                        <a:t>HCD-IT #4- </a:t>
                      </a:r>
                    </a:p>
                    <a:p>
                      <a:r>
                        <a:rPr lang="en-US" sz="1200" dirty="0"/>
                        <a:t>HCD-IT #7</a:t>
                      </a:r>
                    </a:p>
                  </a:txBody>
                  <a:tcPr marL="68598" marR="68598" marT="34299" marB="34299"/>
                </a:tc>
                <a:tc>
                  <a:txBody>
                    <a:bodyPr/>
                    <a:lstStyle/>
                    <a:p>
                      <a:r>
                        <a:rPr lang="en-US" sz="1200" dirty="0"/>
                        <a:t>These four issues were a set of four comments from NIAP stating areas such as improperly defined Extended Component Definitions and bolding of the selection prompt where the HCD </a:t>
                      </a:r>
                      <a:r>
                        <a:rPr lang="en-US" sz="1200" dirty="0" err="1"/>
                        <a:t>cPP</a:t>
                      </a:r>
                      <a:r>
                        <a:rPr lang="en-US" sz="1200" dirty="0"/>
                        <a:t> did not follow the conventions stated in Section 5.1</a:t>
                      </a:r>
                    </a:p>
                  </a:txBody>
                  <a:tcPr marL="68598" marR="68598" marT="34299" marB="34299"/>
                </a:tc>
                <a:tc>
                  <a:txBody>
                    <a:bodyPr/>
                    <a:lstStyle/>
                    <a:p>
                      <a:r>
                        <a:rPr lang="en-US" sz="1200" dirty="0"/>
                        <a:t>The issues cited by NIAP have mostly been fixed. </a:t>
                      </a:r>
                      <a:r>
                        <a:rPr lang="en-US" sz="1200"/>
                        <a:t>Remaining concern </a:t>
                      </a:r>
                      <a:r>
                        <a:rPr lang="en-US" sz="1200" dirty="0"/>
                        <a:t>is how to address the comment on Extended Components</a:t>
                      </a:r>
                    </a:p>
                  </a:txBody>
                  <a:tcPr marL="68598" marR="68598" marT="34299" marB="34299"/>
                </a:tc>
                <a:extLst>
                  <a:ext uri="{0D108BD9-81ED-4DB2-BD59-A6C34878D82A}">
                    <a16:rowId xmlns:a16="http://schemas.microsoft.com/office/drawing/2014/main" val="2098284467"/>
                  </a:ext>
                </a:extLst>
              </a:tr>
              <a:tr h="809669">
                <a:tc>
                  <a:txBody>
                    <a:bodyPr/>
                    <a:lstStyle/>
                    <a:p>
                      <a:r>
                        <a:rPr lang="en-US" sz="1200" dirty="0"/>
                        <a:t>HCD-IT #8</a:t>
                      </a:r>
                    </a:p>
                  </a:txBody>
                  <a:tcPr marL="68598" marR="68598" marT="34299" marB="34299"/>
                </a:tc>
                <a:tc>
                  <a:txBody>
                    <a:bodyPr/>
                    <a:lstStyle/>
                    <a:p>
                      <a:r>
                        <a:rPr lang="en-US" sz="1200" b="0" i="0" kern="1200" dirty="0">
                          <a:solidFill>
                            <a:schemeClr val="dk1"/>
                          </a:solidFill>
                          <a:effectLst/>
                          <a:latin typeface="+mn-lt"/>
                          <a:ea typeface="+mn-ea"/>
                          <a:cs typeface="+mn-cs"/>
                        </a:rPr>
                        <a:t>Requested that the Application Notes in SFR FPT_KYP_EXT.1 be modified to more clearly explain what each of the conditions for key storage in that SFR mean </a:t>
                      </a:r>
                      <a:endParaRPr lang="en-US" sz="1200" dirty="0"/>
                    </a:p>
                  </a:txBody>
                  <a:tcPr marL="68598" marR="68598" marT="34299" marB="34299"/>
                </a:tc>
                <a:tc>
                  <a:txBody>
                    <a:bodyPr/>
                    <a:lstStyle/>
                    <a:p>
                      <a:r>
                        <a:rPr lang="en-US" sz="1200" dirty="0"/>
                        <a:t>This issue is linked to Issue HCD-IT #11 and will be fixed jointly with that issue </a:t>
                      </a:r>
                    </a:p>
                  </a:txBody>
                  <a:tcPr marL="68598" marR="68598" marT="34299" marB="34299"/>
                </a:tc>
                <a:extLst>
                  <a:ext uri="{0D108BD9-81ED-4DB2-BD59-A6C34878D82A}">
                    <a16:rowId xmlns:a16="http://schemas.microsoft.com/office/drawing/2014/main" val="1364094378"/>
                  </a:ext>
                </a:extLst>
              </a:tr>
            </a:tbl>
          </a:graphicData>
        </a:graphic>
      </p:graphicFrame>
      <p:sp>
        <p:nvSpPr>
          <p:cNvPr id="5" name="Title 1">
            <a:extLst>
              <a:ext uri="{FF2B5EF4-FFF2-40B4-BE49-F238E27FC236}">
                <a16:creationId xmlns:a16="http://schemas.microsoft.com/office/drawing/2014/main" id="{5359BA1E-FF39-3A86-E39E-4C523F2E42C1}"/>
              </a:ext>
            </a:extLst>
          </p:cNvPr>
          <p:cNvSpPr txBox="1">
            <a:spLocks/>
          </p:cNvSpPr>
          <p:nvPr/>
        </p:nvSpPr>
        <p:spPr bwMode="auto">
          <a:xfrm>
            <a:off x="304800" y="635971"/>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 </a:t>
            </a:r>
            <a:r>
              <a:rPr lang="fr-FR" altLang="en-US" sz="3600" kern="0" dirty="0" err="1">
                <a:solidFill>
                  <a:schemeClr val="tx1"/>
                </a:solidFill>
              </a:rPr>
              <a:t>Summaries</a:t>
            </a:r>
            <a:endParaRPr lang="en-GB" kern="0" dirty="0">
              <a:solidFill>
                <a:schemeClr val="tx1"/>
              </a:solidFill>
            </a:endParaRPr>
          </a:p>
        </p:txBody>
      </p:sp>
    </p:spTree>
    <p:extLst>
      <p:ext uri="{BB962C8B-B14F-4D97-AF65-F5344CB8AC3E}">
        <p14:creationId xmlns:p14="http://schemas.microsoft.com/office/powerpoint/2010/main" val="218631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19</a:t>
            </a:fld>
            <a:endParaRPr lang="en-GB"/>
          </a:p>
        </p:txBody>
      </p:sp>
      <p:pic>
        <p:nvPicPr>
          <p:cNvPr id="4" name="Picture 3">
            <a:extLst>
              <a:ext uri="{FF2B5EF4-FFF2-40B4-BE49-F238E27FC236}">
                <a16:creationId xmlns:a16="http://schemas.microsoft.com/office/drawing/2014/main" id="{24947BD0-87ED-53BC-3A97-9F6F439E014D}"/>
              </a:ext>
            </a:extLst>
          </p:cNvPr>
          <p:cNvPicPr>
            <a:picLocks noChangeAspect="1"/>
          </p:cNvPicPr>
          <p:nvPr/>
        </p:nvPicPr>
        <p:blipFill>
          <a:blip r:embed="rId3"/>
          <a:stretch>
            <a:fillRect/>
          </a:stretch>
        </p:blipFill>
        <p:spPr>
          <a:xfrm>
            <a:off x="7885772" y="49273"/>
            <a:ext cx="1258228" cy="304761"/>
          </a:xfrm>
          <a:prstGeom prst="rect">
            <a:avLst/>
          </a:prstGeom>
        </p:spPr>
      </p:pic>
      <p:graphicFrame>
        <p:nvGraphicFramePr>
          <p:cNvPr id="5" name="Table 2">
            <a:extLst>
              <a:ext uri="{FF2B5EF4-FFF2-40B4-BE49-F238E27FC236}">
                <a16:creationId xmlns:a16="http://schemas.microsoft.com/office/drawing/2014/main" id="{34F84DBD-630A-086F-9B1D-7888452C49B0}"/>
              </a:ext>
            </a:extLst>
          </p:cNvPr>
          <p:cNvGraphicFramePr>
            <a:graphicFrameLocks noGrp="1"/>
          </p:cNvGraphicFramePr>
          <p:nvPr>
            <p:extLst>
              <p:ext uri="{D42A27DB-BD31-4B8C-83A1-F6EECF244321}">
                <p14:modId xmlns:p14="http://schemas.microsoft.com/office/powerpoint/2010/main" val="316514562"/>
              </p:ext>
            </p:extLst>
          </p:nvPr>
        </p:nvGraphicFramePr>
        <p:xfrm>
          <a:off x="217758" y="1616994"/>
          <a:ext cx="8708485" cy="4572769"/>
        </p:xfrm>
        <a:graphic>
          <a:graphicData uri="http://schemas.openxmlformats.org/drawingml/2006/table">
            <a:tbl>
              <a:tblPr firstRow="1" bandRow="1">
                <a:tableStyleId>{5C22544A-7EE6-4342-B048-85BDC9FD1C3A}</a:tableStyleId>
              </a:tblPr>
              <a:tblGrid>
                <a:gridCol w="1235081">
                  <a:extLst>
                    <a:ext uri="{9D8B030D-6E8A-4147-A177-3AD203B41FA5}">
                      <a16:colId xmlns:a16="http://schemas.microsoft.com/office/drawing/2014/main" val="1912124402"/>
                    </a:ext>
                  </a:extLst>
                </a:gridCol>
                <a:gridCol w="4730913">
                  <a:extLst>
                    <a:ext uri="{9D8B030D-6E8A-4147-A177-3AD203B41FA5}">
                      <a16:colId xmlns:a16="http://schemas.microsoft.com/office/drawing/2014/main" val="1347928285"/>
                    </a:ext>
                  </a:extLst>
                </a:gridCol>
                <a:gridCol w="2742491">
                  <a:extLst>
                    <a:ext uri="{9D8B030D-6E8A-4147-A177-3AD203B41FA5}">
                      <a16:colId xmlns:a16="http://schemas.microsoft.com/office/drawing/2014/main" val="1870702829"/>
                    </a:ext>
                  </a:extLst>
                </a:gridCol>
              </a:tblGrid>
              <a:tr h="298819">
                <a:tc>
                  <a:txBody>
                    <a:bodyPr/>
                    <a:lstStyle/>
                    <a:p>
                      <a:pPr algn="ctr"/>
                      <a:r>
                        <a:rPr lang="en-US" sz="1200" dirty="0"/>
                        <a:t>Issue #</a:t>
                      </a:r>
                    </a:p>
                  </a:txBody>
                  <a:tcPr marL="68598" marR="68598" marT="34299" marB="34299"/>
                </a:tc>
                <a:tc>
                  <a:txBody>
                    <a:bodyPr/>
                    <a:lstStyle/>
                    <a:p>
                      <a:pPr algn="ctr"/>
                      <a:r>
                        <a:rPr lang="en-US" sz="1200" dirty="0"/>
                        <a:t>Issue Summary </a:t>
                      </a:r>
                    </a:p>
                  </a:txBody>
                  <a:tcPr marL="68598" marR="68598" marT="34299" marB="34299"/>
                </a:tc>
                <a:tc>
                  <a:txBody>
                    <a:bodyPr/>
                    <a:lstStyle/>
                    <a:p>
                      <a:pPr algn="ctr"/>
                      <a:r>
                        <a:rPr lang="en-US" sz="1200" dirty="0"/>
                        <a:t>Status</a:t>
                      </a:r>
                    </a:p>
                  </a:txBody>
                  <a:tcPr marL="68598" marR="68598" marT="34299" marB="34299"/>
                </a:tc>
                <a:extLst>
                  <a:ext uri="{0D108BD9-81ED-4DB2-BD59-A6C34878D82A}">
                    <a16:rowId xmlns:a16="http://schemas.microsoft.com/office/drawing/2014/main" val="675866047"/>
                  </a:ext>
                </a:extLst>
              </a:tr>
              <a:tr h="1166164">
                <a:tc>
                  <a:txBody>
                    <a:bodyPr/>
                    <a:lstStyle/>
                    <a:p>
                      <a:r>
                        <a:rPr lang="en-US" sz="1200" dirty="0"/>
                        <a:t>HCD-IT #9</a:t>
                      </a:r>
                    </a:p>
                  </a:txBody>
                  <a:tcPr marL="68598" marR="68598" marT="34299" marB="34299"/>
                </a:tc>
                <a:tc>
                  <a:txBody>
                    <a:bodyPr/>
                    <a:lstStyle/>
                    <a:p>
                      <a:r>
                        <a:rPr lang="en-US" sz="1200" b="0" i="0" kern="1200" dirty="0">
                          <a:solidFill>
                            <a:schemeClr val="dk1"/>
                          </a:solidFill>
                          <a:effectLst/>
                          <a:latin typeface="+mn-lt"/>
                          <a:ea typeface="+mn-ea"/>
                          <a:cs typeface="+mn-cs"/>
                        </a:rPr>
                        <a:t>This issue is about the test cases for SFR FDP_DSK_EXT.1 in the HCD SD requiring an “operational TSFI” (i.e., an external human interface such as a web interface) when user and confidential data stored on nonvolatile data on the HCD is only accessed by the OS and required no human interface</a:t>
                      </a:r>
                      <a:endParaRPr lang="en-US" sz="1200" dirty="0"/>
                    </a:p>
                  </a:txBody>
                  <a:tcPr marL="68598" marR="68598" marT="34299" marB="34299"/>
                </a:tc>
                <a:tc>
                  <a:txBody>
                    <a:bodyPr/>
                    <a:lstStyle/>
                    <a:p>
                      <a:r>
                        <a:rPr lang="en-US" sz="1200" dirty="0"/>
                        <a:t>Working on a proposed solution to be presented to the HIT at our next meeting</a:t>
                      </a:r>
                      <a:endParaRPr lang="en-US" sz="1200" kern="1200" dirty="0">
                        <a:solidFill>
                          <a:schemeClr val="dk1"/>
                        </a:solidFill>
                        <a:effectLst/>
                        <a:latin typeface="+mn-lt"/>
                        <a:ea typeface="+mn-ea"/>
                        <a:cs typeface="+mn-cs"/>
                      </a:endParaRPr>
                    </a:p>
                    <a:p>
                      <a:endParaRPr lang="en-US" sz="1200" kern="1200" dirty="0">
                        <a:solidFill>
                          <a:schemeClr val="dk1"/>
                        </a:solidFill>
                        <a:effectLst/>
                        <a:latin typeface="+mn-lt"/>
                        <a:ea typeface="+mn-ea"/>
                        <a:cs typeface="+mn-cs"/>
                      </a:endParaRPr>
                    </a:p>
                  </a:txBody>
                  <a:tcPr marL="68598" marR="68598" marT="34299" marB="34299"/>
                </a:tc>
                <a:extLst>
                  <a:ext uri="{0D108BD9-81ED-4DB2-BD59-A6C34878D82A}">
                    <a16:rowId xmlns:a16="http://schemas.microsoft.com/office/drawing/2014/main" val="251390619"/>
                  </a:ext>
                </a:extLst>
              </a:tr>
              <a:tr h="983236">
                <a:tc>
                  <a:txBody>
                    <a:bodyPr/>
                    <a:lstStyle/>
                    <a:p>
                      <a:r>
                        <a:rPr lang="en-US" sz="1200" dirty="0"/>
                        <a:t>HCD-IT #10</a:t>
                      </a:r>
                    </a:p>
                  </a:txBody>
                  <a:tcPr marL="68598" marR="68598" marT="34299" marB="34299"/>
                </a:tc>
                <a:tc>
                  <a:txBody>
                    <a:bodyPr/>
                    <a:lstStyle/>
                    <a:p>
                      <a:r>
                        <a:rPr lang="en-US" sz="1200" b="0" i="0" kern="1200" dirty="0">
                          <a:solidFill>
                            <a:schemeClr val="dk1"/>
                          </a:solidFill>
                          <a:effectLst/>
                          <a:latin typeface="+mn-lt"/>
                          <a:ea typeface="+mn-ea"/>
                          <a:cs typeface="+mn-cs"/>
                        </a:rPr>
                        <a:t>This issue is for the Security Objective an O.KEY_MATERIAL being mapped to a Conditionally Mandatory SFR FPT_KYP_EXT.1 when it should be mapped to a Mandatory SFR, because protection of keys and key material should be a mandatory security objective</a:t>
                      </a:r>
                      <a:endParaRPr lang="en-US" sz="1200" dirty="0"/>
                    </a:p>
                  </a:txBody>
                  <a:tcPr marL="68598" marR="68598" marT="34299" marB="34299"/>
                </a:tc>
                <a:tc>
                  <a:txBody>
                    <a:bodyPr/>
                    <a:lstStyle/>
                    <a:p>
                      <a:r>
                        <a:rPr lang="en-US" sz="1200" dirty="0"/>
                        <a:t>The solution for this issue is known and is being worked jointly by the HIT at a HIT meeting</a:t>
                      </a:r>
                    </a:p>
                  </a:txBody>
                  <a:tcPr marL="68598" marR="68598" marT="34299" marB="34299"/>
                </a:tc>
                <a:extLst>
                  <a:ext uri="{0D108BD9-81ED-4DB2-BD59-A6C34878D82A}">
                    <a16:rowId xmlns:a16="http://schemas.microsoft.com/office/drawing/2014/main" val="1455565853"/>
                  </a:ext>
                </a:extLst>
              </a:tr>
              <a:tr h="1166164">
                <a:tc>
                  <a:txBody>
                    <a:bodyPr/>
                    <a:lstStyle/>
                    <a:p>
                      <a:r>
                        <a:rPr lang="en-US" sz="1200" dirty="0"/>
                        <a:t>HCD-IT #11</a:t>
                      </a:r>
                    </a:p>
                  </a:txBody>
                  <a:tcPr marL="68598" marR="68598" marT="34299" marB="34299"/>
                </a:tc>
                <a:tc>
                  <a:txBody>
                    <a:bodyPr/>
                    <a:lstStyle/>
                    <a:p>
                      <a:r>
                        <a:rPr lang="en-US" sz="1200" dirty="0"/>
                        <a:t>This issue deals with FCS_CKM.4 and whether encrypted keys are within the scope of key destruction. The real issue, though, is the fact that FCS_CKM_EXT.1 states that only plaintext keys and key material must be destroyed, whereas other </a:t>
                      </a:r>
                      <a:r>
                        <a:rPr lang="en-US" sz="1200" dirty="0" err="1"/>
                        <a:t>cPPs</a:t>
                      </a:r>
                      <a:r>
                        <a:rPr lang="en-US" sz="1200" dirty="0"/>
                        <a:t> require all keys and key material must be destroyed</a:t>
                      </a:r>
                    </a:p>
                  </a:txBody>
                  <a:tcPr marL="68598" marR="68598" marT="34299" marB="34299"/>
                </a:tc>
                <a:tc>
                  <a:txBody>
                    <a:bodyPr/>
                    <a:lstStyle/>
                    <a:p>
                      <a:r>
                        <a:rPr lang="en-US" sz="1200" dirty="0"/>
                        <a:t>Resolution of this issue is on hold while we determine why the HCD </a:t>
                      </a:r>
                      <a:r>
                        <a:rPr lang="en-US" sz="1200" dirty="0" err="1"/>
                        <a:t>cPP</a:t>
                      </a:r>
                      <a:r>
                        <a:rPr lang="en-US" sz="1200" dirty="0"/>
                        <a:t> only required plaintext keys to be destroyed; </a:t>
                      </a:r>
                      <a:r>
                        <a:rPr lang="en-US" sz="1200" dirty="0" err="1"/>
                        <a:t>HiT</a:t>
                      </a:r>
                      <a:r>
                        <a:rPr lang="en-US" sz="1200" dirty="0"/>
                        <a:t> divided on this issue</a:t>
                      </a:r>
                    </a:p>
                  </a:txBody>
                  <a:tcPr marL="68598" marR="68598" marT="34299" marB="34299"/>
                </a:tc>
                <a:extLst>
                  <a:ext uri="{0D108BD9-81ED-4DB2-BD59-A6C34878D82A}">
                    <a16:rowId xmlns:a16="http://schemas.microsoft.com/office/drawing/2014/main" val="3421897558"/>
                  </a:ext>
                </a:extLst>
              </a:tr>
              <a:tr h="958386">
                <a:tc>
                  <a:txBody>
                    <a:bodyPr/>
                    <a:lstStyle/>
                    <a:p>
                      <a:r>
                        <a:rPr lang="en-US" sz="1200" dirty="0"/>
                        <a:t>HCD-IT #12</a:t>
                      </a:r>
                    </a:p>
                  </a:txBody>
                  <a:tcPr marL="68598" marR="68598" marT="34299" marB="34299"/>
                </a:tc>
                <a:tc>
                  <a:txBody>
                    <a:bodyPr/>
                    <a:lstStyle/>
                    <a:p>
                      <a:r>
                        <a:rPr lang="en-US" sz="1200" b="0" i="0" kern="1200" dirty="0">
                          <a:solidFill>
                            <a:schemeClr val="dk1"/>
                          </a:solidFill>
                          <a:effectLst/>
                          <a:latin typeface="+mn-lt"/>
                          <a:ea typeface="+mn-ea"/>
                          <a:cs typeface="+mn-cs"/>
                        </a:rPr>
                        <a:t>This issue is from the Canadian Scheme and was for the fact that three threats - T.TSF_FAILURE. T.UNAUTHORIZED_UPDATE, and T.WEAK_CRYPTO did not have the required asset information in their definition</a:t>
                      </a:r>
                      <a:endParaRPr lang="en-US" sz="1200" b="0" dirty="0"/>
                    </a:p>
                  </a:txBody>
                  <a:tcPr marL="68598" marR="68598" marT="34299" marB="34299"/>
                </a:tc>
                <a:tc>
                  <a:txBody>
                    <a:bodyPr/>
                    <a:lstStyle/>
                    <a:p>
                      <a:r>
                        <a:rPr lang="en-US" sz="1200" dirty="0"/>
                        <a:t>This issue is being worked by the HCD </a:t>
                      </a:r>
                      <a:r>
                        <a:rPr lang="en-US" sz="1200" dirty="0" err="1"/>
                        <a:t>cPP</a:t>
                      </a:r>
                      <a:r>
                        <a:rPr lang="en-US" sz="1200" dirty="0"/>
                        <a:t> Editor and Canadian Scheme Representative</a:t>
                      </a:r>
                    </a:p>
                  </a:txBody>
                  <a:tcPr marL="68598" marR="68598" marT="34299" marB="34299"/>
                </a:tc>
                <a:extLst>
                  <a:ext uri="{0D108BD9-81ED-4DB2-BD59-A6C34878D82A}">
                    <a16:rowId xmlns:a16="http://schemas.microsoft.com/office/drawing/2014/main" val="1364094378"/>
                  </a:ext>
                </a:extLst>
              </a:tr>
            </a:tbl>
          </a:graphicData>
        </a:graphic>
      </p:graphicFrame>
      <p:sp>
        <p:nvSpPr>
          <p:cNvPr id="7" name="Title 1">
            <a:extLst>
              <a:ext uri="{FF2B5EF4-FFF2-40B4-BE49-F238E27FC236}">
                <a16:creationId xmlns:a16="http://schemas.microsoft.com/office/drawing/2014/main" id="{5B833D55-3502-6103-71BB-4C3867980CE5}"/>
              </a:ext>
            </a:extLst>
          </p:cNvPr>
          <p:cNvSpPr txBox="1">
            <a:spLocks/>
          </p:cNvSpPr>
          <p:nvPr/>
        </p:nvSpPr>
        <p:spPr bwMode="auto">
          <a:xfrm>
            <a:off x="76200" y="764607"/>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 </a:t>
            </a:r>
            <a:r>
              <a:rPr lang="fr-FR" altLang="en-US" sz="3600" kern="0" dirty="0" err="1">
                <a:solidFill>
                  <a:schemeClr val="tx1"/>
                </a:solidFill>
              </a:rPr>
              <a:t>Summaries</a:t>
            </a:r>
            <a:endParaRPr lang="en-GB" kern="0" dirty="0">
              <a:solidFill>
                <a:schemeClr val="tx1"/>
              </a:solidFill>
            </a:endParaRPr>
          </a:p>
        </p:txBody>
      </p:sp>
    </p:spTree>
    <p:extLst>
      <p:ext uri="{BB962C8B-B14F-4D97-AF65-F5344CB8AC3E}">
        <p14:creationId xmlns:p14="http://schemas.microsoft.com/office/powerpoint/2010/main" val="359822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fld id="{B2F7DAB9-0B94-40F2-BDA1-68D5AB33D864}" type="slidenum">
              <a:rPr lang="en-US" altLang="en-US" sz="1100" smtClean="0">
                <a:solidFill>
                  <a:srgbClr val="FFFFFF"/>
                </a:solidFill>
                <a:cs typeface="Arial" charset="0"/>
              </a:rPr>
              <a:pPr eaLnBrk="1" hangingPunct="1"/>
              <a:t>2</a:t>
            </a:fld>
            <a:endParaRPr lang="en-US" altLang="en-US" sz="1100" dirty="0">
              <a:solidFill>
                <a:srgbClr val="FFFFFF"/>
              </a:solidFill>
              <a:cs typeface="Arial" charset="0"/>
            </a:endParaRPr>
          </a:p>
        </p:txBody>
      </p:sp>
      <p:sp>
        <p:nvSpPr>
          <p:cNvPr id="7171"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endParaRPr lang="en-US" altLang="en-US" dirty="0"/>
          </a:p>
        </p:txBody>
      </p:sp>
      <p:sp>
        <p:nvSpPr>
          <p:cNvPr id="7172" name="Rectangle 2"/>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r>
              <a:rPr lang="en-US" altLang="en-US" sz="1100" dirty="0">
                <a:solidFill>
                  <a:srgbClr val="FFFFFF"/>
                </a:solidFill>
                <a:cs typeface="Arial" charset="0"/>
              </a:rPr>
              <a:t>Copyright © 2023 The Printer Working Group. All rights reserved.</a:t>
            </a:r>
          </a:p>
        </p:txBody>
      </p:sp>
      <p:sp>
        <p:nvSpPr>
          <p:cNvPr id="7173"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endParaRPr lang="en-US" altLang="en-US" dirty="0"/>
          </a:p>
        </p:txBody>
      </p:sp>
      <p:pic>
        <p:nvPicPr>
          <p:cNvPr id="71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94" name="Rectangle 85"/>
          <p:cNvSpPr>
            <a:spLocks noGrp="1" noChangeArrowheads="1"/>
          </p:cNvSpPr>
          <p:nvPr>
            <p:ph type="title"/>
          </p:nvPr>
        </p:nvSpPr>
        <p:spPr/>
        <p:txBody>
          <a:bodyPr rIns="132080"/>
          <a:lstStyle/>
          <a:p>
            <a:pPr eaLnBrk="1" hangingPunct="1">
              <a:spcBef>
                <a:spcPts val="600"/>
              </a:spcBef>
            </a:pPr>
            <a:r>
              <a:rPr lang="en-US" altLang="en-US" dirty="0"/>
              <a:t>Agenda</a:t>
            </a:r>
          </a:p>
        </p:txBody>
      </p:sp>
      <p:sp>
        <p:nvSpPr>
          <p:cNvPr id="7195" name="Text Box 8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algn="ctr" eaLnBrk="1" hangingPunct="1"/>
            <a:fld id="{940EB118-3463-4089-8D6E-94C1677A253E}" type="slidenum">
              <a:rPr lang="en-US" altLang="en-US" sz="1100">
                <a:solidFill>
                  <a:srgbClr val="FFFFFF"/>
                </a:solidFill>
                <a:cs typeface="Arial" charset="0"/>
              </a:rPr>
              <a:pPr algn="ctr" eaLnBrk="1" hangingPunct="1"/>
              <a:t>2</a:t>
            </a:fld>
            <a:endParaRPr lang="en-US" altLang="en-US" sz="1100" dirty="0">
              <a:solidFill>
                <a:srgbClr val="FFFFFF"/>
              </a:solidFill>
              <a:cs typeface="Arial" charset="0"/>
            </a:endParaRPr>
          </a:p>
        </p:txBody>
      </p:sp>
      <p:graphicFrame>
        <p:nvGraphicFramePr>
          <p:cNvPr id="10" name="Group 5">
            <a:extLst>
              <a:ext uri="{FF2B5EF4-FFF2-40B4-BE49-F238E27FC236}">
                <a16:creationId xmlns:a16="http://schemas.microsoft.com/office/drawing/2014/main" id="{4D33DF09-946A-4D0D-A044-C9C714D9ED4C}"/>
              </a:ext>
            </a:extLst>
          </p:cNvPr>
          <p:cNvGraphicFramePr>
            <a:graphicFrameLocks noGrp="1"/>
          </p:cNvGraphicFramePr>
          <p:nvPr>
            <p:extLst>
              <p:ext uri="{D42A27DB-BD31-4B8C-83A1-F6EECF244321}">
                <p14:modId xmlns:p14="http://schemas.microsoft.com/office/powerpoint/2010/main" val="273040604"/>
              </p:ext>
            </p:extLst>
          </p:nvPr>
        </p:nvGraphicFramePr>
        <p:xfrm>
          <a:off x="609600" y="2109148"/>
          <a:ext cx="7769225" cy="3653158"/>
        </p:xfrm>
        <a:graphic>
          <a:graphicData uri="http://schemas.openxmlformats.org/drawingml/2006/table">
            <a:tbl>
              <a:tblPr/>
              <a:tblGrid>
                <a:gridCol w="1978025">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When</a:t>
                      </a:r>
                    </a:p>
                  </a:txBody>
                  <a:tcPr marL="50800" marR="50800" marT="50800" marB="5080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What</a:t>
                      </a:r>
                    </a:p>
                  </a:txBody>
                  <a:tcPr marL="50800" marR="50800" marT="50800" marB="5080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10:45 – 10:50</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Introductions, Agenda review</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10:50 – 11:40</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Discuss status of HCD iTC, HIT and plans for future HCD cPP/HCD SD releases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10002"/>
                  </a:ext>
                </a:extLst>
              </a:tr>
              <a:tr h="494986">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11:40 – 12:00</a:t>
                      </a:r>
                    </a:p>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12:45 –   1:15</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Debrief on Fall 2023 CCUF Workshop and ICCC 2023</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87451804"/>
                  </a:ext>
                </a:extLst>
              </a:tr>
              <a:tr h="392113">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  1:15 –   1:40   </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ICAM 2023 Presentation</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35896376"/>
                  </a:ext>
                </a:extLst>
              </a:tr>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  1:40 –   1:45</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no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HCD Security Guidelines v1.0 Status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268602967"/>
                  </a:ext>
                </a:extLst>
              </a:tr>
              <a:tr h="392113">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  1:45 –   2:25</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TCG/IETF Liaison Reports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10004"/>
                  </a:ext>
                </a:extLst>
              </a:tr>
              <a:tr h="392113">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  2:25 –   2:30</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Wrap Up / Next Steps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277585390"/>
                  </a:ext>
                </a:extLst>
              </a:tr>
            </a:tbl>
          </a:graphicData>
        </a:graphic>
      </p:graphicFrame>
      <p:sp>
        <p:nvSpPr>
          <p:cNvPr id="2" name="TextBox 1">
            <a:extLst>
              <a:ext uri="{FF2B5EF4-FFF2-40B4-BE49-F238E27FC236}">
                <a16:creationId xmlns:a16="http://schemas.microsoft.com/office/drawing/2014/main" id="{2FAFCA83-9A30-A7FF-3364-368F6675B7B8}"/>
              </a:ext>
            </a:extLst>
          </p:cNvPr>
          <p:cNvSpPr txBox="1"/>
          <p:nvPr/>
        </p:nvSpPr>
        <p:spPr>
          <a:xfrm>
            <a:off x="609600" y="1524000"/>
            <a:ext cx="7556500" cy="369332"/>
          </a:xfrm>
          <a:prstGeom prst="rect">
            <a:avLst/>
          </a:prstGeom>
          <a:noFill/>
        </p:spPr>
        <p:txBody>
          <a:bodyPr wrap="square" rtlCol="0">
            <a:spAutoFit/>
          </a:bodyPr>
          <a:lstStyle/>
          <a:p>
            <a:r>
              <a:rPr lang="en-US" sz="1800" dirty="0">
                <a:solidFill>
                  <a:srgbClr val="FF0000"/>
                </a:solidFill>
                <a:latin typeface="+mn-lt"/>
              </a:rPr>
              <a:t>Please Note:  This PWG IDS Meeting is Being Recorded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20</a:t>
            </a:fld>
            <a:endParaRPr lang="en-GB"/>
          </a:p>
        </p:txBody>
      </p:sp>
      <p:pic>
        <p:nvPicPr>
          <p:cNvPr id="4" name="Picture 3">
            <a:extLst>
              <a:ext uri="{FF2B5EF4-FFF2-40B4-BE49-F238E27FC236}">
                <a16:creationId xmlns:a16="http://schemas.microsoft.com/office/drawing/2014/main" id="{24947BD0-87ED-53BC-3A97-9F6F439E014D}"/>
              </a:ext>
            </a:extLst>
          </p:cNvPr>
          <p:cNvPicPr>
            <a:picLocks noChangeAspect="1"/>
          </p:cNvPicPr>
          <p:nvPr/>
        </p:nvPicPr>
        <p:blipFill>
          <a:blip r:embed="rId3"/>
          <a:stretch>
            <a:fillRect/>
          </a:stretch>
        </p:blipFill>
        <p:spPr>
          <a:xfrm>
            <a:off x="7897347" y="44450"/>
            <a:ext cx="1258228" cy="304761"/>
          </a:xfrm>
          <a:prstGeom prst="rect">
            <a:avLst/>
          </a:prstGeom>
        </p:spPr>
      </p:pic>
      <p:graphicFrame>
        <p:nvGraphicFramePr>
          <p:cNvPr id="6" name="Table 2">
            <a:extLst>
              <a:ext uri="{FF2B5EF4-FFF2-40B4-BE49-F238E27FC236}">
                <a16:creationId xmlns:a16="http://schemas.microsoft.com/office/drawing/2014/main" id="{49F295F9-CACE-F26F-3D3B-778D5BE4D04C}"/>
              </a:ext>
            </a:extLst>
          </p:cNvPr>
          <p:cNvGraphicFramePr>
            <a:graphicFrameLocks noGrp="1"/>
          </p:cNvGraphicFramePr>
          <p:nvPr>
            <p:extLst>
              <p:ext uri="{D42A27DB-BD31-4B8C-83A1-F6EECF244321}">
                <p14:modId xmlns:p14="http://schemas.microsoft.com/office/powerpoint/2010/main" val="3209287228"/>
              </p:ext>
            </p:extLst>
          </p:nvPr>
        </p:nvGraphicFramePr>
        <p:xfrm>
          <a:off x="158750" y="1656889"/>
          <a:ext cx="8862667" cy="4266755"/>
        </p:xfrm>
        <a:graphic>
          <a:graphicData uri="http://schemas.openxmlformats.org/drawingml/2006/table">
            <a:tbl>
              <a:tblPr firstRow="1" bandRow="1">
                <a:tableStyleId>{5C22544A-7EE6-4342-B048-85BDC9FD1C3A}</a:tableStyleId>
              </a:tblPr>
              <a:tblGrid>
                <a:gridCol w="1256948">
                  <a:extLst>
                    <a:ext uri="{9D8B030D-6E8A-4147-A177-3AD203B41FA5}">
                      <a16:colId xmlns:a16="http://schemas.microsoft.com/office/drawing/2014/main" val="1912124402"/>
                    </a:ext>
                  </a:extLst>
                </a:gridCol>
                <a:gridCol w="4814673">
                  <a:extLst>
                    <a:ext uri="{9D8B030D-6E8A-4147-A177-3AD203B41FA5}">
                      <a16:colId xmlns:a16="http://schemas.microsoft.com/office/drawing/2014/main" val="1347928285"/>
                    </a:ext>
                  </a:extLst>
                </a:gridCol>
                <a:gridCol w="2791046">
                  <a:extLst>
                    <a:ext uri="{9D8B030D-6E8A-4147-A177-3AD203B41FA5}">
                      <a16:colId xmlns:a16="http://schemas.microsoft.com/office/drawing/2014/main" val="1870702829"/>
                    </a:ext>
                  </a:extLst>
                </a:gridCol>
              </a:tblGrid>
              <a:tr h="344902">
                <a:tc>
                  <a:txBody>
                    <a:bodyPr/>
                    <a:lstStyle/>
                    <a:p>
                      <a:pPr algn="ctr"/>
                      <a:r>
                        <a:rPr lang="en-US" sz="1200" dirty="0"/>
                        <a:t>Issue #</a:t>
                      </a:r>
                    </a:p>
                  </a:txBody>
                  <a:tcPr marL="68598" marR="68598" marT="34299" marB="34299"/>
                </a:tc>
                <a:tc>
                  <a:txBody>
                    <a:bodyPr/>
                    <a:lstStyle/>
                    <a:p>
                      <a:pPr algn="ctr"/>
                      <a:r>
                        <a:rPr lang="en-US" sz="1200" dirty="0"/>
                        <a:t>Issue Summary </a:t>
                      </a:r>
                    </a:p>
                  </a:txBody>
                  <a:tcPr marL="68598" marR="68598" marT="34299" marB="34299"/>
                </a:tc>
                <a:tc>
                  <a:txBody>
                    <a:bodyPr/>
                    <a:lstStyle/>
                    <a:p>
                      <a:pPr algn="ctr"/>
                      <a:r>
                        <a:rPr lang="en-US" sz="1200" dirty="0"/>
                        <a:t>Status</a:t>
                      </a:r>
                    </a:p>
                  </a:txBody>
                  <a:tcPr marL="68598" marR="68598" marT="34299" marB="34299"/>
                </a:tc>
                <a:extLst>
                  <a:ext uri="{0D108BD9-81ED-4DB2-BD59-A6C34878D82A}">
                    <a16:rowId xmlns:a16="http://schemas.microsoft.com/office/drawing/2014/main" val="675866047"/>
                  </a:ext>
                </a:extLst>
              </a:tr>
              <a:tr h="983236">
                <a:tc>
                  <a:txBody>
                    <a:bodyPr/>
                    <a:lstStyle/>
                    <a:p>
                      <a:r>
                        <a:rPr lang="en-US" sz="1200" dirty="0"/>
                        <a:t>HCD-IT #13</a:t>
                      </a:r>
                    </a:p>
                  </a:txBody>
                  <a:tcPr marL="68598" marR="68598" marT="34299" marB="34299"/>
                </a:tc>
                <a:tc>
                  <a:txBody>
                    <a:bodyPr/>
                    <a:lstStyle/>
                    <a:p>
                      <a:r>
                        <a:rPr lang="en-US" sz="1200" b="0" i="0" kern="1200" dirty="0">
                          <a:solidFill>
                            <a:schemeClr val="dk1"/>
                          </a:solidFill>
                          <a:effectLst/>
                          <a:latin typeface="+mn-lt"/>
                          <a:ea typeface="+mn-ea"/>
                          <a:cs typeface="+mn-cs"/>
                        </a:rPr>
                        <a:t>This issue stated that the title of SFR FDP_DSK_EXT.1 - Protection of Data on Disk</a:t>
                      </a:r>
                      <a:r>
                        <a:rPr lang="en-US" sz="1200" b="0" dirty="0"/>
                        <a:t> – was misleading as it might lead someone to assume it only applied to HCDs that had a hard disk drive. </a:t>
                      </a:r>
                      <a:endParaRPr lang="en-US" sz="1200" dirty="0"/>
                    </a:p>
                  </a:txBody>
                  <a:tcPr marL="68598" marR="68598" marT="34299" marB="34299"/>
                </a:tc>
                <a:tc>
                  <a:txBody>
                    <a:bodyPr/>
                    <a:lstStyle/>
                    <a:p>
                      <a:r>
                        <a:rPr lang="en-US" sz="1200" dirty="0"/>
                        <a:t>Solution is to change title so it is clear this SFR applies to any HCD that stores data in Nonvolatile Storage</a:t>
                      </a:r>
                      <a:endParaRPr lang="en-US" sz="1200" kern="1200" dirty="0">
                        <a:solidFill>
                          <a:schemeClr val="dk1"/>
                        </a:solidFill>
                        <a:effectLst/>
                        <a:latin typeface="+mn-lt"/>
                        <a:ea typeface="+mn-ea"/>
                        <a:cs typeface="+mn-cs"/>
                      </a:endParaRPr>
                    </a:p>
                    <a:p>
                      <a:endParaRPr lang="en-US" sz="1200" kern="1200" dirty="0">
                        <a:solidFill>
                          <a:schemeClr val="dk1"/>
                        </a:solidFill>
                        <a:effectLst/>
                        <a:latin typeface="+mn-lt"/>
                        <a:ea typeface="+mn-ea"/>
                        <a:cs typeface="+mn-cs"/>
                      </a:endParaRPr>
                    </a:p>
                  </a:txBody>
                  <a:tcPr marL="68598" marR="68598" marT="34299" marB="34299"/>
                </a:tc>
                <a:extLst>
                  <a:ext uri="{0D108BD9-81ED-4DB2-BD59-A6C34878D82A}">
                    <a16:rowId xmlns:a16="http://schemas.microsoft.com/office/drawing/2014/main" val="251390619"/>
                  </a:ext>
                </a:extLst>
              </a:tr>
              <a:tr h="979539">
                <a:tc>
                  <a:txBody>
                    <a:bodyPr/>
                    <a:lstStyle/>
                    <a:p>
                      <a:r>
                        <a:rPr lang="en-US" sz="1200" dirty="0"/>
                        <a:t>HCD-IT #14</a:t>
                      </a:r>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This issue is a simple issue where the sections where the SFRs FIA_AFL.1 and FCS_CKM.1/AKG reside are different between the HCD </a:t>
                      </a:r>
                      <a:r>
                        <a:rPr lang="en-US" sz="1200" b="0" i="0" kern="1200" dirty="0" err="1">
                          <a:solidFill>
                            <a:schemeClr val="dk1"/>
                          </a:solidFill>
                          <a:effectLst/>
                          <a:latin typeface="+mn-lt"/>
                          <a:ea typeface="+mn-ea"/>
                          <a:cs typeface="+mn-cs"/>
                        </a:rPr>
                        <a:t>cPP</a:t>
                      </a:r>
                      <a:r>
                        <a:rPr lang="en-US" sz="1200" b="0" i="0" kern="1200" dirty="0">
                          <a:solidFill>
                            <a:schemeClr val="dk1"/>
                          </a:solidFill>
                          <a:effectLst/>
                          <a:latin typeface="+mn-lt"/>
                          <a:ea typeface="+mn-ea"/>
                          <a:cs typeface="+mn-cs"/>
                        </a:rPr>
                        <a:t> and the HCD SD</a:t>
                      </a:r>
                    </a:p>
                    <a:p>
                      <a:endParaRPr lang="en-US" sz="1200" dirty="0"/>
                    </a:p>
                  </a:txBody>
                  <a:tcPr marL="68598" marR="68598" marT="34299" marB="34299"/>
                </a:tc>
                <a:tc>
                  <a:txBody>
                    <a:bodyPr/>
                    <a:lstStyle/>
                    <a:p>
                      <a:r>
                        <a:rPr lang="en-US" sz="1200" dirty="0"/>
                        <a:t>Issue has been assigned to a HIT member to resolve</a:t>
                      </a:r>
                    </a:p>
                  </a:txBody>
                  <a:tcPr marL="68598" marR="68598" marT="34299" marB="34299"/>
                </a:tc>
                <a:extLst>
                  <a:ext uri="{0D108BD9-81ED-4DB2-BD59-A6C34878D82A}">
                    <a16:rowId xmlns:a16="http://schemas.microsoft.com/office/drawing/2014/main" val="1455565853"/>
                  </a:ext>
                </a:extLst>
              </a:tr>
              <a:tr h="979539">
                <a:tc>
                  <a:txBody>
                    <a:bodyPr/>
                    <a:lstStyle/>
                    <a:p>
                      <a:r>
                        <a:rPr lang="en-US" sz="1200" dirty="0"/>
                        <a:t>HCD-IT #15</a:t>
                      </a:r>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This issue is a case where the title of the SFR FCS_COP.1/CMAC is correct where it is defined in Section A,,3, but is incorrect when FCS_COP.1/CMAC is included in a dependency list for another SFR</a:t>
                      </a:r>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Issue has been assigned to a HIT member to resolve</a:t>
                      </a:r>
                    </a:p>
                  </a:txBody>
                  <a:tcPr marL="68598" marR="68598" marT="34299" marB="34299"/>
                </a:tc>
                <a:extLst>
                  <a:ext uri="{0D108BD9-81ED-4DB2-BD59-A6C34878D82A}">
                    <a16:rowId xmlns:a16="http://schemas.microsoft.com/office/drawing/2014/main" val="3421897558"/>
                  </a:ext>
                </a:extLst>
              </a:tr>
              <a:tr h="979539">
                <a:tc>
                  <a:txBody>
                    <a:bodyPr/>
                    <a:lstStyle/>
                    <a:p>
                      <a:r>
                        <a:rPr lang="en-US" sz="1200" dirty="0"/>
                        <a:t>HCD-IT #16</a:t>
                      </a:r>
                    </a:p>
                  </a:txBody>
                  <a:tcPr marL="68598" marR="68598" marT="34299" marB="34299"/>
                </a:tc>
                <a:tc>
                  <a:txBody>
                    <a:bodyPr/>
                    <a:lstStyle/>
                    <a:p>
                      <a:r>
                        <a:rPr lang="en-US" sz="1200" dirty="0"/>
                        <a:t>This issue documents three comments – two editorial and one technical – from the required CCMB review of the HCD SD v1.0</a:t>
                      </a:r>
                      <a:endParaRPr lang="en-US" sz="1200" b="0" dirty="0"/>
                    </a:p>
                  </a:txBody>
                  <a:tcPr marL="68598" marR="68598" marT="34299" marB="34299"/>
                </a:tc>
                <a:tc>
                  <a:txBody>
                    <a:bodyPr/>
                    <a:lstStyle/>
                    <a:p>
                      <a:r>
                        <a:rPr lang="en-US" sz="1200" dirty="0"/>
                        <a:t>The CCMB comments are under review by the HIT for assignment to a HIT member(s) to analyze and resolve</a:t>
                      </a:r>
                    </a:p>
                  </a:txBody>
                  <a:tcPr marL="68598" marR="68598" marT="34299" marB="34299"/>
                </a:tc>
                <a:extLst>
                  <a:ext uri="{0D108BD9-81ED-4DB2-BD59-A6C34878D82A}">
                    <a16:rowId xmlns:a16="http://schemas.microsoft.com/office/drawing/2014/main" val="2098284467"/>
                  </a:ext>
                </a:extLst>
              </a:tr>
            </a:tbl>
          </a:graphicData>
        </a:graphic>
      </p:graphicFrame>
      <p:sp>
        <p:nvSpPr>
          <p:cNvPr id="7" name="Title 1">
            <a:extLst>
              <a:ext uri="{FF2B5EF4-FFF2-40B4-BE49-F238E27FC236}">
                <a16:creationId xmlns:a16="http://schemas.microsoft.com/office/drawing/2014/main" id="{BB2ABBD8-9B4D-C10A-9899-2C7E1F5EE225}"/>
              </a:ext>
            </a:extLst>
          </p:cNvPr>
          <p:cNvSpPr txBox="1">
            <a:spLocks/>
          </p:cNvSpPr>
          <p:nvPr/>
        </p:nvSpPr>
        <p:spPr bwMode="auto">
          <a:xfrm>
            <a:off x="35689" y="622050"/>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 </a:t>
            </a:r>
            <a:r>
              <a:rPr lang="fr-FR" altLang="en-US" sz="3600" kern="0" dirty="0" err="1">
                <a:solidFill>
                  <a:schemeClr val="tx1"/>
                </a:solidFill>
              </a:rPr>
              <a:t>Summaries</a:t>
            </a:r>
            <a:endParaRPr lang="en-GB" kern="0" dirty="0">
              <a:solidFill>
                <a:schemeClr val="tx1"/>
              </a:solidFill>
            </a:endParaRPr>
          </a:p>
        </p:txBody>
      </p:sp>
    </p:spTree>
    <p:extLst>
      <p:ext uri="{BB962C8B-B14F-4D97-AF65-F5344CB8AC3E}">
        <p14:creationId xmlns:p14="http://schemas.microsoft.com/office/powerpoint/2010/main" val="378805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21</a:t>
            </a:fld>
            <a:endParaRPr lang="en-GB"/>
          </a:p>
        </p:txBody>
      </p:sp>
      <p:pic>
        <p:nvPicPr>
          <p:cNvPr id="4" name="Picture 3">
            <a:extLst>
              <a:ext uri="{FF2B5EF4-FFF2-40B4-BE49-F238E27FC236}">
                <a16:creationId xmlns:a16="http://schemas.microsoft.com/office/drawing/2014/main" id="{24947BD0-87ED-53BC-3A97-9F6F439E014D}"/>
              </a:ext>
            </a:extLst>
          </p:cNvPr>
          <p:cNvPicPr>
            <a:picLocks noChangeAspect="1"/>
          </p:cNvPicPr>
          <p:nvPr/>
        </p:nvPicPr>
        <p:blipFill>
          <a:blip r:embed="rId3"/>
          <a:stretch>
            <a:fillRect/>
          </a:stretch>
        </p:blipFill>
        <p:spPr>
          <a:xfrm>
            <a:off x="7897347" y="44450"/>
            <a:ext cx="1258228" cy="304761"/>
          </a:xfrm>
          <a:prstGeom prst="rect">
            <a:avLst/>
          </a:prstGeom>
        </p:spPr>
      </p:pic>
      <p:graphicFrame>
        <p:nvGraphicFramePr>
          <p:cNvPr id="6" name="Table 2">
            <a:extLst>
              <a:ext uri="{FF2B5EF4-FFF2-40B4-BE49-F238E27FC236}">
                <a16:creationId xmlns:a16="http://schemas.microsoft.com/office/drawing/2014/main" id="{49F295F9-CACE-F26F-3D3B-778D5BE4D04C}"/>
              </a:ext>
            </a:extLst>
          </p:cNvPr>
          <p:cNvGraphicFramePr>
            <a:graphicFrameLocks noGrp="1"/>
          </p:cNvGraphicFramePr>
          <p:nvPr>
            <p:extLst>
              <p:ext uri="{D42A27DB-BD31-4B8C-83A1-F6EECF244321}">
                <p14:modId xmlns:p14="http://schemas.microsoft.com/office/powerpoint/2010/main" val="2072971683"/>
              </p:ext>
            </p:extLst>
          </p:nvPr>
        </p:nvGraphicFramePr>
        <p:xfrm>
          <a:off x="219601" y="1447801"/>
          <a:ext cx="8862667" cy="4864185"/>
        </p:xfrm>
        <a:graphic>
          <a:graphicData uri="http://schemas.openxmlformats.org/drawingml/2006/table">
            <a:tbl>
              <a:tblPr firstRow="1" bandRow="1">
                <a:tableStyleId>{5C22544A-7EE6-4342-B048-85BDC9FD1C3A}</a:tableStyleId>
              </a:tblPr>
              <a:tblGrid>
                <a:gridCol w="1256948">
                  <a:extLst>
                    <a:ext uri="{9D8B030D-6E8A-4147-A177-3AD203B41FA5}">
                      <a16:colId xmlns:a16="http://schemas.microsoft.com/office/drawing/2014/main" val="1912124402"/>
                    </a:ext>
                  </a:extLst>
                </a:gridCol>
                <a:gridCol w="4814673">
                  <a:extLst>
                    <a:ext uri="{9D8B030D-6E8A-4147-A177-3AD203B41FA5}">
                      <a16:colId xmlns:a16="http://schemas.microsoft.com/office/drawing/2014/main" val="1347928285"/>
                    </a:ext>
                  </a:extLst>
                </a:gridCol>
                <a:gridCol w="2791046">
                  <a:extLst>
                    <a:ext uri="{9D8B030D-6E8A-4147-A177-3AD203B41FA5}">
                      <a16:colId xmlns:a16="http://schemas.microsoft.com/office/drawing/2014/main" val="1870702829"/>
                    </a:ext>
                  </a:extLst>
                </a:gridCol>
              </a:tblGrid>
              <a:tr h="320201">
                <a:tc>
                  <a:txBody>
                    <a:bodyPr/>
                    <a:lstStyle/>
                    <a:p>
                      <a:pPr algn="ctr"/>
                      <a:r>
                        <a:rPr lang="en-US" sz="1200" dirty="0"/>
                        <a:t>Issue #</a:t>
                      </a:r>
                    </a:p>
                  </a:txBody>
                  <a:tcPr marL="68598" marR="68598" marT="34299" marB="34299"/>
                </a:tc>
                <a:tc>
                  <a:txBody>
                    <a:bodyPr/>
                    <a:lstStyle/>
                    <a:p>
                      <a:pPr algn="ctr"/>
                      <a:r>
                        <a:rPr lang="en-US" sz="1200" dirty="0"/>
                        <a:t>Issue Summary </a:t>
                      </a:r>
                    </a:p>
                  </a:txBody>
                  <a:tcPr marL="68598" marR="68598" marT="34299" marB="34299"/>
                </a:tc>
                <a:tc>
                  <a:txBody>
                    <a:bodyPr/>
                    <a:lstStyle/>
                    <a:p>
                      <a:pPr algn="ctr"/>
                      <a:r>
                        <a:rPr lang="en-US" sz="1200" dirty="0"/>
                        <a:t>Status</a:t>
                      </a:r>
                    </a:p>
                  </a:txBody>
                  <a:tcPr marL="68598" marR="68598" marT="34299" marB="34299"/>
                </a:tc>
                <a:extLst>
                  <a:ext uri="{0D108BD9-81ED-4DB2-BD59-A6C34878D82A}">
                    <a16:rowId xmlns:a16="http://schemas.microsoft.com/office/drawing/2014/main" val="675866047"/>
                  </a:ext>
                </a:extLst>
              </a:tr>
              <a:tr h="752620">
                <a:tc>
                  <a:txBody>
                    <a:bodyPr/>
                    <a:lstStyle/>
                    <a:p>
                      <a:r>
                        <a:rPr lang="en-US" sz="1200" dirty="0"/>
                        <a:t>HCD-IT #17</a:t>
                      </a:r>
                    </a:p>
                  </a:txBody>
                  <a:tcPr marL="68598" marR="68598" marT="34299" marB="34299"/>
                </a:tc>
                <a:tc>
                  <a:txBody>
                    <a:bodyPr/>
                    <a:lstStyle/>
                    <a:p>
                      <a:r>
                        <a:rPr lang="en-US" sz="1200" dirty="0"/>
                        <a:t>This issue documents three comments – two editorial and one technical – from the required CCMB review of the HCD SD v1.0</a:t>
                      </a:r>
                      <a:endParaRPr lang="en-US" sz="1200" b="0" dirty="0"/>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issue was closed because it duplicated of Issue HCD-IT #16</a:t>
                      </a:r>
                    </a:p>
                    <a:p>
                      <a:endParaRPr lang="en-US" sz="1200" kern="1200" dirty="0">
                        <a:solidFill>
                          <a:schemeClr val="dk1"/>
                        </a:solidFill>
                        <a:effectLst/>
                        <a:latin typeface="+mn-lt"/>
                        <a:ea typeface="+mn-ea"/>
                        <a:cs typeface="+mn-cs"/>
                      </a:endParaRPr>
                    </a:p>
                  </a:txBody>
                  <a:tcPr marL="68598" marR="68598" marT="34299" marB="34299"/>
                </a:tc>
                <a:extLst>
                  <a:ext uri="{0D108BD9-81ED-4DB2-BD59-A6C34878D82A}">
                    <a16:rowId xmlns:a16="http://schemas.microsoft.com/office/drawing/2014/main" val="251390619"/>
                  </a:ext>
                </a:extLst>
              </a:tr>
              <a:tr h="1059000">
                <a:tc>
                  <a:txBody>
                    <a:bodyPr/>
                    <a:lstStyle/>
                    <a:p>
                      <a:r>
                        <a:rPr lang="en-US" sz="1200" dirty="0"/>
                        <a:t>HCD-IT #18</a:t>
                      </a:r>
                    </a:p>
                  </a:txBody>
                  <a:tcPr marL="68598" marR="68598" marT="34299" marB="34299"/>
                </a:tc>
                <a:tc>
                  <a:txBody>
                    <a:bodyPr/>
                    <a:lstStyle/>
                    <a:p>
                      <a:r>
                        <a:rPr lang="en-US" sz="1200" b="0" i="0" kern="1200" dirty="0">
                          <a:solidFill>
                            <a:schemeClr val="dk1"/>
                          </a:solidFill>
                          <a:effectLst/>
                          <a:latin typeface="+mn-lt"/>
                          <a:ea typeface="+mn-ea"/>
                          <a:cs typeface="+mn-cs"/>
                        </a:rPr>
                        <a:t>The issue is that the TSS Assurance Activity for SFR FCS_CKM.1/SKG Cryptographic key generation (Symmetric Keys) has to clarify a disconnect how the TOE obtains a symmetric key through direct generation from a random bit generator between the two standards referenced in the SFR. </a:t>
                      </a:r>
                      <a:endParaRPr lang="en-US" sz="1200" dirty="0"/>
                    </a:p>
                  </a:txBody>
                  <a:tcPr marL="68598" marR="68598" marT="34299" marB="34299"/>
                </a:tc>
                <a:tc>
                  <a:txBody>
                    <a:bodyPr/>
                    <a:lstStyle/>
                    <a:p>
                      <a:r>
                        <a:rPr lang="en-US" sz="1200" dirty="0"/>
                        <a:t>Issue has been assigned to a HIT member to resolve</a:t>
                      </a:r>
                    </a:p>
                  </a:txBody>
                  <a:tcPr marL="68598" marR="68598" marT="34299" marB="34299"/>
                </a:tc>
                <a:extLst>
                  <a:ext uri="{0D108BD9-81ED-4DB2-BD59-A6C34878D82A}">
                    <a16:rowId xmlns:a16="http://schemas.microsoft.com/office/drawing/2014/main" val="1455565853"/>
                  </a:ext>
                </a:extLst>
              </a:tr>
              <a:tr h="839978">
                <a:tc>
                  <a:txBody>
                    <a:bodyPr/>
                    <a:lstStyle/>
                    <a:p>
                      <a:r>
                        <a:rPr lang="en-US" sz="1200" dirty="0"/>
                        <a:t>HCD-IT #19</a:t>
                      </a:r>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This issue is whether Tests 1 and 2 for SFR FCS_CKM.4 Cryptographic key destruction apply to only volatile memory</a:t>
                      </a:r>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Issue has been assigned to a HIT member to resolve. Solution appears to be a simple one to implement</a:t>
                      </a:r>
                    </a:p>
                  </a:txBody>
                  <a:tcPr marL="68598" marR="68598" marT="34299" marB="34299"/>
                </a:tc>
                <a:extLst>
                  <a:ext uri="{0D108BD9-81ED-4DB2-BD59-A6C34878D82A}">
                    <a16:rowId xmlns:a16="http://schemas.microsoft.com/office/drawing/2014/main" val="3421897558"/>
                  </a:ext>
                </a:extLst>
              </a:tr>
              <a:tr h="909388">
                <a:tc>
                  <a:txBody>
                    <a:bodyPr/>
                    <a:lstStyle/>
                    <a:p>
                      <a:r>
                        <a:rPr lang="en-US" sz="1200" dirty="0"/>
                        <a:t>HCD-IT #20</a:t>
                      </a:r>
                    </a:p>
                  </a:txBody>
                  <a:tcPr marL="68598" marR="68598" marT="34299" marB="34299"/>
                </a:tc>
                <a:tc>
                  <a:txBody>
                    <a:bodyPr/>
                    <a:lstStyle/>
                    <a:p>
                      <a:r>
                        <a:rPr lang="en-US" sz="1200" dirty="0"/>
                        <a:t>This issue is whether for Test 2 for SFR </a:t>
                      </a:r>
                      <a:r>
                        <a:rPr lang="en-US" sz="1200" b="0" i="0" kern="1200" dirty="0">
                          <a:solidFill>
                            <a:schemeClr val="dk1"/>
                          </a:solidFill>
                          <a:effectLst/>
                          <a:latin typeface="+mn-lt"/>
                          <a:ea typeface="+mn-ea"/>
                          <a:cs typeface="+mn-cs"/>
                        </a:rPr>
                        <a:t>FDP_DSK_EXT.1 Protection of Data on Disk decryption of the data is not required if the data is encrypted by “another key”</a:t>
                      </a:r>
                      <a:endParaRPr lang="en-US" sz="1200" b="0" dirty="0"/>
                    </a:p>
                  </a:txBody>
                  <a:tcPr marL="68598" marR="68598" marT="34299" marB="34299"/>
                </a:tc>
                <a:tc>
                  <a:txBody>
                    <a:bodyPr/>
                    <a:lstStyle/>
                    <a:p>
                      <a:r>
                        <a:rPr lang="en-US" sz="1200" dirty="0"/>
                        <a:t>Issue is being reconsidered as to whether it is a valid issue</a:t>
                      </a:r>
                    </a:p>
                  </a:txBody>
                  <a:tcPr marL="68598" marR="68598" marT="34299" marB="34299"/>
                </a:tc>
                <a:extLst>
                  <a:ext uri="{0D108BD9-81ED-4DB2-BD59-A6C34878D82A}">
                    <a16:rowId xmlns:a16="http://schemas.microsoft.com/office/drawing/2014/main" val="2098284467"/>
                  </a:ext>
                </a:extLst>
              </a:tr>
              <a:tr h="909388">
                <a:tc>
                  <a:txBody>
                    <a:bodyPr/>
                    <a:lstStyle/>
                    <a:p>
                      <a:r>
                        <a:rPr lang="en-US" sz="1200" dirty="0"/>
                        <a:t>HCD-IT #21</a:t>
                      </a:r>
                    </a:p>
                  </a:txBody>
                  <a:tcPr marL="68598" marR="68598" marT="34299" marB="34299"/>
                </a:tc>
                <a:tc>
                  <a:txBody>
                    <a:bodyPr/>
                    <a:lstStyle/>
                    <a:p>
                      <a:r>
                        <a:rPr lang="en-US" sz="1200" b="0" i="0" kern="1200" dirty="0">
                          <a:solidFill>
                            <a:schemeClr val="dk1"/>
                          </a:solidFill>
                          <a:effectLst/>
                          <a:latin typeface="+mn-lt"/>
                          <a:ea typeface="+mn-ea"/>
                          <a:cs typeface="+mn-cs"/>
                        </a:rPr>
                        <a:t>This issue is to clarify when Tests 3 and 4 for SFR FDP_DSK_EXT.1 are required to be run</a:t>
                      </a:r>
                      <a:endParaRPr lang="en-US" sz="1200" b="0" dirty="0"/>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Concern is whether Tests 3 and 4 are “out of scope” for this SFR and why they were added in the first place</a:t>
                      </a:r>
                    </a:p>
                    <a:p>
                      <a:endParaRPr lang="en-US" sz="1200" dirty="0"/>
                    </a:p>
                  </a:txBody>
                  <a:tcPr marL="68598" marR="68598" marT="34299" marB="34299"/>
                </a:tc>
                <a:extLst>
                  <a:ext uri="{0D108BD9-81ED-4DB2-BD59-A6C34878D82A}">
                    <a16:rowId xmlns:a16="http://schemas.microsoft.com/office/drawing/2014/main" val="1346654520"/>
                  </a:ext>
                </a:extLst>
              </a:tr>
            </a:tbl>
          </a:graphicData>
        </a:graphic>
      </p:graphicFrame>
      <p:sp>
        <p:nvSpPr>
          <p:cNvPr id="7" name="Title 1">
            <a:extLst>
              <a:ext uri="{FF2B5EF4-FFF2-40B4-BE49-F238E27FC236}">
                <a16:creationId xmlns:a16="http://schemas.microsoft.com/office/drawing/2014/main" id="{BB2ABBD8-9B4D-C10A-9899-2C7E1F5EE225}"/>
              </a:ext>
            </a:extLst>
          </p:cNvPr>
          <p:cNvSpPr txBox="1">
            <a:spLocks/>
          </p:cNvSpPr>
          <p:nvPr/>
        </p:nvSpPr>
        <p:spPr bwMode="auto">
          <a:xfrm>
            <a:off x="35689" y="622050"/>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 </a:t>
            </a:r>
            <a:r>
              <a:rPr lang="fr-FR" altLang="en-US" sz="3600" kern="0" dirty="0" err="1">
                <a:solidFill>
                  <a:schemeClr val="tx1"/>
                </a:solidFill>
              </a:rPr>
              <a:t>Summaries</a:t>
            </a:r>
            <a:endParaRPr lang="en-GB" kern="0" dirty="0">
              <a:solidFill>
                <a:schemeClr val="tx1"/>
              </a:solidFill>
            </a:endParaRPr>
          </a:p>
        </p:txBody>
      </p:sp>
    </p:spTree>
    <p:extLst>
      <p:ext uri="{BB962C8B-B14F-4D97-AF65-F5344CB8AC3E}">
        <p14:creationId xmlns:p14="http://schemas.microsoft.com/office/powerpoint/2010/main" val="378080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18DE-CBF0-0BE9-60E4-7B6C49B50B6D}"/>
              </a:ext>
            </a:extLst>
          </p:cNvPr>
          <p:cNvSpPr>
            <a:spLocks noGrp="1"/>
          </p:cNvSpPr>
          <p:nvPr>
            <p:ph type="title"/>
          </p:nvPr>
        </p:nvSpPr>
        <p:spPr/>
        <p:txBody>
          <a:bodyPr/>
          <a:lstStyle/>
          <a:p>
            <a:r>
              <a:rPr lang="fr-FR" altLang="en-US" sz="2701" dirty="0"/>
              <a:t>Scope of HIT</a:t>
            </a:r>
            <a:endParaRPr lang="en-GB" dirty="0"/>
          </a:p>
        </p:txBody>
      </p:sp>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22</a:t>
            </a:fld>
            <a:endParaRPr lang="en-GB"/>
          </a:p>
        </p:txBody>
      </p:sp>
      <p:sp>
        <p:nvSpPr>
          <p:cNvPr id="8" name="Content Placeholder 2">
            <a:extLst>
              <a:ext uri="{FF2B5EF4-FFF2-40B4-BE49-F238E27FC236}">
                <a16:creationId xmlns:a16="http://schemas.microsoft.com/office/drawing/2014/main" id="{B2A5FECD-64EF-0ED3-6640-1AB1D10E1BA4}"/>
              </a:ext>
            </a:extLst>
          </p:cNvPr>
          <p:cNvSpPr>
            <a:spLocks noGrp="1"/>
          </p:cNvSpPr>
          <p:nvPr/>
        </p:nvSpPr>
        <p:spPr>
          <a:xfrm>
            <a:off x="228600" y="1164251"/>
            <a:ext cx="7888754" cy="3960952"/>
          </a:xfrm>
          <a:prstGeom prst="rect">
            <a:avLst/>
          </a:prstGeom>
        </p:spPr>
        <p:txBody>
          <a:bodyPr vert="horz" lIns="68598" tIns="34299" rIns="68598" bIns="3429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244" fontAlgn="ctr">
              <a:spcBef>
                <a:spcPts val="0"/>
              </a:spcBef>
              <a:spcAft>
                <a:spcPts val="600"/>
              </a:spcAft>
            </a:pPr>
            <a:r>
              <a:rPr lang="en-US" sz="2000" dirty="0"/>
              <a:t>Will definitely need an Errata release ASAP to address, as a minimum, the comments from the NIAP and Canadian Schemes and the CCDB comments against HCD SD v1.0</a:t>
            </a:r>
          </a:p>
          <a:p>
            <a:pPr marL="519251" lvl="1" fontAlgn="ctr">
              <a:spcBef>
                <a:spcPts val="0"/>
              </a:spcBef>
              <a:spcAft>
                <a:spcPts val="600"/>
              </a:spcAft>
            </a:pPr>
            <a:r>
              <a:rPr lang="en-US" sz="2000" dirty="0"/>
              <a:t>May also include fixes for one or more of the open issues (at the time of release) against HCD </a:t>
            </a:r>
            <a:r>
              <a:rPr lang="en-US" sz="2000" dirty="0" err="1"/>
              <a:t>cPP</a:t>
            </a:r>
            <a:r>
              <a:rPr lang="en-US" sz="2000" dirty="0"/>
              <a:t> v1.0 and HCD SD v1.0</a:t>
            </a:r>
          </a:p>
          <a:p>
            <a:pPr marL="257244" fontAlgn="ctr">
              <a:spcBef>
                <a:spcPts val="0"/>
              </a:spcBef>
              <a:spcAft>
                <a:spcPts val="600"/>
              </a:spcAft>
            </a:pPr>
            <a:r>
              <a:rPr lang="en-US" sz="2000" dirty="0"/>
              <a:t>There may be additional standalone HCD </a:t>
            </a:r>
            <a:r>
              <a:rPr lang="en-US" sz="2000" dirty="0" err="1"/>
              <a:t>cPP</a:t>
            </a:r>
            <a:r>
              <a:rPr lang="en-US" sz="2000" dirty="0"/>
              <a:t> or HCD SD v1.0.x releases after the initial Errata release. If so and how many of these releases will occur likely depend on the comments we get from:</a:t>
            </a:r>
          </a:p>
          <a:p>
            <a:pPr marL="476377" lvl="1" fontAlgn="ctr">
              <a:spcBef>
                <a:spcPts val="0"/>
              </a:spcBef>
              <a:spcAft>
                <a:spcPts val="600"/>
              </a:spcAft>
            </a:pPr>
            <a:r>
              <a:rPr lang="en-US" sz="2000" dirty="0"/>
              <a:t>The review of the HCD </a:t>
            </a:r>
            <a:r>
              <a:rPr lang="en-US" sz="2000" dirty="0" err="1"/>
              <a:t>cPP</a:t>
            </a:r>
            <a:r>
              <a:rPr lang="en-US" sz="2000" dirty="0"/>
              <a:t> from the other Schemes and </a:t>
            </a:r>
          </a:p>
          <a:p>
            <a:pPr marL="476377" lvl="1" fontAlgn="ctr">
              <a:spcBef>
                <a:spcPts val="0"/>
              </a:spcBef>
              <a:spcAft>
                <a:spcPts val="600"/>
              </a:spcAft>
            </a:pPr>
            <a:r>
              <a:rPr lang="en-US" sz="2000" dirty="0"/>
              <a:t>The current Lexmark and Japan certification and future certifications against HCD </a:t>
            </a:r>
            <a:r>
              <a:rPr lang="en-US" sz="2000" dirty="0" err="1"/>
              <a:t>cPP</a:t>
            </a:r>
            <a:r>
              <a:rPr lang="en-US" sz="2000" dirty="0"/>
              <a:t> v1.0 or HCD SD v1.0 from the applicable Evaluation Lab or applicable Scheme</a:t>
            </a:r>
          </a:p>
          <a:p>
            <a:pPr marL="262007" lvl="1" indent="0" fontAlgn="ctr">
              <a:spcBef>
                <a:spcPts val="0"/>
              </a:spcBef>
              <a:spcAft>
                <a:spcPts val="600"/>
              </a:spcAft>
              <a:buNone/>
            </a:pPr>
            <a:r>
              <a:rPr lang="en-US" sz="2000" dirty="0"/>
              <a:t>Note: The nature and severity of the comments will probably determine whether comments against HCD </a:t>
            </a:r>
            <a:r>
              <a:rPr lang="en-US" sz="2000" dirty="0" err="1"/>
              <a:t>cPP</a:t>
            </a:r>
            <a:r>
              <a:rPr lang="en-US" sz="2000" dirty="0"/>
              <a:t> or HCD SD v1.0 get fixed in a v1.0 release or get fixed in a later version of the HCD </a:t>
            </a:r>
            <a:r>
              <a:rPr lang="en-US" sz="2000" dirty="0" err="1"/>
              <a:t>cPP</a:t>
            </a:r>
            <a:r>
              <a:rPr lang="en-US" sz="2000" dirty="0"/>
              <a:t> and HCD SD</a:t>
            </a:r>
          </a:p>
        </p:txBody>
      </p:sp>
      <p:pic>
        <p:nvPicPr>
          <p:cNvPr id="4" name="Picture 3">
            <a:extLst>
              <a:ext uri="{FF2B5EF4-FFF2-40B4-BE49-F238E27FC236}">
                <a16:creationId xmlns:a16="http://schemas.microsoft.com/office/drawing/2014/main" id="{24947BD0-87ED-53BC-3A97-9F6F439E014D}"/>
              </a:ext>
            </a:extLst>
          </p:cNvPr>
          <p:cNvPicPr>
            <a:picLocks noChangeAspect="1"/>
          </p:cNvPicPr>
          <p:nvPr/>
        </p:nvPicPr>
        <p:blipFill>
          <a:blip r:embed="rId3"/>
          <a:stretch>
            <a:fillRect/>
          </a:stretch>
        </p:blipFill>
        <p:spPr>
          <a:xfrm>
            <a:off x="7885772" y="72422"/>
            <a:ext cx="1258228" cy="304761"/>
          </a:xfrm>
          <a:prstGeom prst="rect">
            <a:avLst/>
          </a:prstGeom>
        </p:spPr>
      </p:pic>
      <p:sp>
        <p:nvSpPr>
          <p:cNvPr id="5" name="Title 1">
            <a:extLst>
              <a:ext uri="{FF2B5EF4-FFF2-40B4-BE49-F238E27FC236}">
                <a16:creationId xmlns:a16="http://schemas.microsoft.com/office/drawing/2014/main" id="{A1FFFF0F-95BC-1F9D-FE52-6E85B638757D}"/>
              </a:ext>
            </a:extLst>
          </p:cNvPr>
          <p:cNvSpPr txBox="1">
            <a:spLocks/>
          </p:cNvSpPr>
          <p:nvPr/>
        </p:nvSpPr>
        <p:spPr bwMode="auto">
          <a:xfrm>
            <a:off x="304800" y="364062"/>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Release Plan</a:t>
            </a:r>
            <a:endParaRPr lang="en-GB" kern="0" dirty="0">
              <a:solidFill>
                <a:schemeClr val="tx1"/>
              </a:solidFill>
            </a:endParaRPr>
          </a:p>
        </p:txBody>
      </p:sp>
    </p:spTree>
    <p:extLst>
      <p:ext uri="{BB962C8B-B14F-4D97-AF65-F5344CB8AC3E}">
        <p14:creationId xmlns:p14="http://schemas.microsoft.com/office/powerpoint/2010/main" val="364393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(1)</a:t>
            </a:r>
          </a:p>
        </p:txBody>
      </p:sp>
      <p:sp>
        <p:nvSpPr>
          <p:cNvPr id="3" name="Content Placeholder 2"/>
          <p:cNvSpPr>
            <a:spLocks noGrp="1"/>
          </p:cNvSpPr>
          <p:nvPr>
            <p:ph idx="1"/>
          </p:nvPr>
        </p:nvSpPr>
        <p:spPr>
          <a:xfrm>
            <a:off x="457201" y="1946161"/>
            <a:ext cx="4269475" cy="3944376"/>
          </a:xfrm>
        </p:spPr>
        <p:txBody>
          <a:bodyPr>
            <a:normAutofit/>
          </a:bodyPr>
          <a:lstStyle/>
          <a:p>
            <a:r>
              <a:rPr lang="en-US" sz="2101" dirty="0"/>
              <a:t>It took much longer than we expected or planned to create or update the PP, so don’t expect a new or update PP to be developed quickly either.</a:t>
            </a:r>
          </a:p>
          <a:p>
            <a:pPr marL="0" indent="0">
              <a:buNone/>
            </a:pPr>
            <a:r>
              <a:rPr lang="en-US" sz="1800" i="1" dirty="0"/>
              <a:t>    - Alan Sukert (2018)</a:t>
            </a:r>
          </a:p>
        </p:txBody>
      </p:sp>
      <p:sp>
        <p:nvSpPr>
          <p:cNvPr id="4" name="Slide Number Placeholder 3"/>
          <p:cNvSpPr>
            <a:spLocks noGrp="1"/>
          </p:cNvSpPr>
          <p:nvPr>
            <p:ph type="sldNum" sz="quarter" idx="12"/>
          </p:nvPr>
        </p:nvSpPr>
        <p:spPr>
          <a:xfrm>
            <a:off x="211612" y="6478524"/>
            <a:ext cx="304721" cy="219456"/>
          </a:xfrm>
          <a:prstGeom prst="rect">
            <a:avLst/>
          </a:prstGeom>
        </p:spPr>
        <p:txBody>
          <a:bodyPr vert="horz" wrap="none" lIns="0" tIns="0" rIns="0" bIns="0" rtlCol="0" anchor="b" anchorCtr="0"/>
          <a:lstStyle>
            <a:defPPr>
              <a:defRPr lang="en-US"/>
            </a:defPPr>
            <a:lvl1pPr marL="0" algn="r" defTabSz="914400" rtl="0" eaLnBrk="1" latinLnBrk="0" hangingPunct="1">
              <a:defRPr sz="7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E720E-C72B-42F0-AD69-52D60E3C605E}" type="slidenum">
              <a:rPr lang="en-GB" smtClean="0"/>
              <a:pPr/>
              <a:t>23</a:t>
            </a:fld>
            <a:endParaRPr lang="en-US"/>
          </a:p>
        </p:txBody>
      </p:sp>
      <p:pic>
        <p:nvPicPr>
          <p:cNvPr id="4098" name="Picture 2" descr="time consumingì ëí ì´ë¯¸ì§ ê²ìê²°ê³¼">
            <a:extLst>
              <a:ext uri="{FF2B5EF4-FFF2-40B4-BE49-F238E27FC236}">
                <a16:creationId xmlns:a16="http://schemas.microsoft.com/office/drawing/2014/main" id="{D9545605-2052-4AE4-B73D-70E3E3763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112" y="1946160"/>
            <a:ext cx="3572805" cy="3501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B04F790-CD8A-B017-CBC6-1F3D7A626D28}"/>
              </a:ext>
            </a:extLst>
          </p:cNvPr>
          <p:cNvPicPr>
            <a:picLocks noChangeAspect="1"/>
          </p:cNvPicPr>
          <p:nvPr/>
        </p:nvPicPr>
        <p:blipFill>
          <a:blip r:embed="rId4"/>
          <a:stretch>
            <a:fillRect/>
          </a:stretch>
        </p:blipFill>
        <p:spPr>
          <a:xfrm>
            <a:off x="7854968" y="152400"/>
            <a:ext cx="1258228" cy="304761"/>
          </a:xfrm>
          <a:prstGeom prst="rect">
            <a:avLst/>
          </a:prstGeom>
        </p:spPr>
      </p:pic>
    </p:spTree>
    <p:extLst>
      <p:ext uri="{BB962C8B-B14F-4D97-AF65-F5344CB8AC3E}">
        <p14:creationId xmlns:p14="http://schemas.microsoft.com/office/powerpoint/2010/main" val="315202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(3)</a:t>
            </a:r>
          </a:p>
        </p:txBody>
      </p:sp>
      <p:sp>
        <p:nvSpPr>
          <p:cNvPr id="3" name="Content Placeholder 2"/>
          <p:cNvSpPr>
            <a:spLocks noGrp="1"/>
          </p:cNvSpPr>
          <p:nvPr>
            <p:ph idx="1"/>
          </p:nvPr>
        </p:nvSpPr>
        <p:spPr>
          <a:xfrm>
            <a:off x="457201" y="1828384"/>
            <a:ext cx="4656795" cy="3944376"/>
          </a:xfrm>
        </p:spPr>
        <p:txBody>
          <a:bodyPr>
            <a:normAutofit fontScale="92500" lnSpcReduction="10000"/>
          </a:bodyPr>
          <a:lstStyle/>
          <a:p>
            <a:r>
              <a:rPr lang="en-US" sz="2101" dirty="0"/>
              <a:t>The Schemes that sponsor an PP or </a:t>
            </a:r>
            <a:r>
              <a:rPr lang="en-US" sz="2101" dirty="0" err="1"/>
              <a:t>cPP</a:t>
            </a:r>
            <a:r>
              <a:rPr lang="en-US" sz="2101" dirty="0"/>
              <a:t> need to commit the necessary resources support from the beginning to the TC/</a:t>
            </a:r>
            <a:r>
              <a:rPr lang="en-US" sz="2101" dirty="0" err="1"/>
              <a:t>iTC</a:t>
            </a:r>
            <a:r>
              <a:rPr lang="en-US" sz="2101" dirty="0"/>
              <a:t> to address questions/concerns/issues as they come up.</a:t>
            </a:r>
          </a:p>
          <a:p>
            <a:endParaRPr lang="en-US" sz="2101" dirty="0"/>
          </a:p>
          <a:p>
            <a:r>
              <a:rPr lang="en-US" sz="2101" dirty="0"/>
              <a:t>If you pull in requirements into a PP from other PPs or </a:t>
            </a:r>
            <a:r>
              <a:rPr lang="en-US" sz="2101" dirty="0" err="1"/>
              <a:t>cPPs</a:t>
            </a:r>
            <a:r>
              <a:rPr lang="en-US" sz="2101" dirty="0"/>
              <a:t>, ensure these requirements are assessed to make sure they apply to the PP they are being inserted into or modify them so they apply.</a:t>
            </a:r>
          </a:p>
        </p:txBody>
      </p:sp>
      <p:sp>
        <p:nvSpPr>
          <p:cNvPr id="4" name="Slide Number Placeholder 3"/>
          <p:cNvSpPr>
            <a:spLocks noGrp="1"/>
          </p:cNvSpPr>
          <p:nvPr>
            <p:ph type="sldNum" sz="quarter" idx="12"/>
          </p:nvPr>
        </p:nvSpPr>
        <p:spPr>
          <a:xfrm>
            <a:off x="211612" y="6478524"/>
            <a:ext cx="304721" cy="219456"/>
          </a:xfrm>
          <a:prstGeom prst="rect">
            <a:avLst/>
          </a:prstGeom>
        </p:spPr>
        <p:txBody>
          <a:bodyPr vert="horz" wrap="none" lIns="0" tIns="0" rIns="0" bIns="0" rtlCol="0" anchor="b" anchorCtr="0"/>
          <a:lstStyle>
            <a:defPPr>
              <a:defRPr lang="en-US"/>
            </a:defPPr>
            <a:lvl1pPr marL="0" algn="r" defTabSz="914400" rtl="0" eaLnBrk="1" latinLnBrk="0" hangingPunct="1">
              <a:defRPr sz="7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E720E-C72B-42F0-AD69-52D60E3C605E}" type="slidenum">
              <a:rPr lang="en-GB" smtClean="0"/>
              <a:pPr/>
              <a:t>24</a:t>
            </a:fld>
            <a:endParaRPr lang="en-US"/>
          </a:p>
        </p:txBody>
      </p:sp>
      <p:pic>
        <p:nvPicPr>
          <p:cNvPr id="9218" name="Picture 2" descr="resourceì ëí ì´ë¯¸ì§ ê²ìê²°ê³¼">
            <a:extLst>
              <a:ext uri="{FF2B5EF4-FFF2-40B4-BE49-F238E27FC236}">
                <a16:creationId xmlns:a16="http://schemas.microsoft.com/office/drawing/2014/main" id="{3A1E58C5-898D-4E88-95C0-A550CBDAF5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845" y="1850268"/>
            <a:ext cx="3303896" cy="24714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D6E18E1-0C14-B095-0CC8-6B254B52797D}"/>
              </a:ext>
            </a:extLst>
          </p:cNvPr>
          <p:cNvPicPr>
            <a:picLocks noChangeAspect="1"/>
          </p:cNvPicPr>
          <p:nvPr/>
        </p:nvPicPr>
        <p:blipFill>
          <a:blip r:embed="rId4"/>
          <a:stretch>
            <a:fillRect/>
          </a:stretch>
        </p:blipFill>
        <p:spPr>
          <a:xfrm>
            <a:off x="5113995" y="4710697"/>
            <a:ext cx="3489355" cy="743143"/>
          </a:xfrm>
          <a:prstGeom prst="rect">
            <a:avLst/>
          </a:prstGeom>
        </p:spPr>
      </p:pic>
      <p:pic>
        <p:nvPicPr>
          <p:cNvPr id="7" name="Picture 6">
            <a:extLst>
              <a:ext uri="{FF2B5EF4-FFF2-40B4-BE49-F238E27FC236}">
                <a16:creationId xmlns:a16="http://schemas.microsoft.com/office/drawing/2014/main" id="{96CF587B-B9BA-E612-69C8-73CD5D125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1825" y="3172181"/>
            <a:ext cx="1002754" cy="10027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5E1E3B4-216E-4DD9-0111-AAA5419B7271}"/>
              </a:ext>
            </a:extLst>
          </p:cNvPr>
          <p:cNvPicPr>
            <a:picLocks noChangeAspect="1"/>
          </p:cNvPicPr>
          <p:nvPr/>
        </p:nvPicPr>
        <p:blipFill>
          <a:blip r:embed="rId6"/>
          <a:stretch>
            <a:fillRect/>
          </a:stretch>
        </p:blipFill>
        <p:spPr>
          <a:xfrm>
            <a:off x="7858627" y="104350"/>
            <a:ext cx="1258228" cy="304761"/>
          </a:xfrm>
          <a:prstGeom prst="rect">
            <a:avLst/>
          </a:prstGeom>
        </p:spPr>
      </p:pic>
    </p:spTree>
    <p:extLst>
      <p:ext uri="{BB962C8B-B14F-4D97-AF65-F5344CB8AC3E}">
        <p14:creationId xmlns:p14="http://schemas.microsoft.com/office/powerpoint/2010/main" val="34800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(4)</a:t>
            </a:r>
          </a:p>
        </p:txBody>
      </p:sp>
      <p:sp>
        <p:nvSpPr>
          <p:cNvPr id="3" name="Content Placeholder 2"/>
          <p:cNvSpPr>
            <a:spLocks noGrp="1"/>
          </p:cNvSpPr>
          <p:nvPr>
            <p:ph idx="1"/>
          </p:nvPr>
        </p:nvSpPr>
        <p:spPr>
          <a:xfrm>
            <a:off x="4183322" y="1918044"/>
            <a:ext cx="4307063" cy="3601388"/>
          </a:xfrm>
        </p:spPr>
        <p:txBody>
          <a:bodyPr>
            <a:normAutofit fontScale="77500" lnSpcReduction="20000"/>
          </a:bodyPr>
          <a:lstStyle/>
          <a:p>
            <a:r>
              <a:rPr lang="en-US" sz="1800" dirty="0"/>
              <a:t>Have a plan and process in place from the beginning for updating a PP once it is approved, because updates will be needed.</a:t>
            </a:r>
          </a:p>
          <a:p>
            <a:r>
              <a:rPr lang="en-US" sz="1800" dirty="0"/>
              <a:t>Make sure you get the involvement from vendors, consultants, and CCTLs as well as the Schemes in developing the requirements that are to go into a PP.</a:t>
            </a:r>
          </a:p>
          <a:p>
            <a:r>
              <a:rPr lang="en-US" sz="1800" dirty="0"/>
              <a:t>Make sure assurance activities are consistent with their corresponding requirements and can be performed by vendors and CCTLs</a:t>
            </a:r>
          </a:p>
          <a:p>
            <a:r>
              <a:rPr lang="en-US" sz="1800" dirty="0"/>
              <a:t>Have a process in place from the beginning to obtain interpretations and questions on requirements or assurance activities as the PP is being created, and more importantly, as the PP is being implemented.</a:t>
            </a:r>
          </a:p>
        </p:txBody>
      </p:sp>
      <p:sp>
        <p:nvSpPr>
          <p:cNvPr id="4" name="Slide Number Placeholder 3"/>
          <p:cNvSpPr>
            <a:spLocks noGrp="1"/>
          </p:cNvSpPr>
          <p:nvPr>
            <p:ph type="sldNum" sz="quarter" idx="12"/>
          </p:nvPr>
        </p:nvSpPr>
        <p:spPr>
          <a:xfrm>
            <a:off x="211612" y="6478524"/>
            <a:ext cx="304721" cy="219456"/>
          </a:xfrm>
          <a:prstGeom prst="rect">
            <a:avLst/>
          </a:prstGeom>
        </p:spPr>
        <p:txBody>
          <a:bodyPr vert="horz" wrap="none" lIns="0" tIns="0" rIns="0" bIns="0" rtlCol="0" anchor="b" anchorCtr="0"/>
          <a:lstStyle>
            <a:defPPr>
              <a:defRPr lang="en-US"/>
            </a:defPPr>
            <a:lvl1pPr marL="0" algn="r" defTabSz="914400" rtl="0" eaLnBrk="1" latinLnBrk="0" hangingPunct="1">
              <a:defRPr sz="7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E720E-C72B-42F0-AD69-52D60E3C605E}" type="slidenum">
              <a:rPr lang="en-GB" smtClean="0"/>
              <a:pPr/>
              <a:t>25</a:t>
            </a:fld>
            <a:endParaRPr lang="en-US"/>
          </a:p>
        </p:txBody>
      </p:sp>
      <p:pic>
        <p:nvPicPr>
          <p:cNvPr id="8194" name="Picture 2" descr="scheduleì ëí ì´ë¯¸ì§ ê²ìê²°ê³¼">
            <a:extLst>
              <a:ext uri="{FF2B5EF4-FFF2-40B4-BE49-F238E27FC236}">
                <a16:creationId xmlns:a16="http://schemas.microsoft.com/office/drawing/2014/main" id="{823D6D21-D788-473E-8E82-DBFDD136B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42" y="1833082"/>
            <a:ext cx="3201232" cy="16006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ocessì ëí ì´ë¯¸ì§ ê²ìê²°ê³¼">
            <a:extLst>
              <a:ext uri="{FF2B5EF4-FFF2-40B4-BE49-F238E27FC236}">
                <a16:creationId xmlns:a16="http://schemas.microsoft.com/office/drawing/2014/main" id="{47D40C33-2564-4508-92DF-C63A9E3D2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16" y="3649272"/>
            <a:ext cx="2972883" cy="2123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0104DF5-4A4D-CA98-B3F1-8B3D2B10E0EB}"/>
              </a:ext>
            </a:extLst>
          </p:cNvPr>
          <p:cNvPicPr>
            <a:picLocks noChangeAspect="1"/>
          </p:cNvPicPr>
          <p:nvPr/>
        </p:nvPicPr>
        <p:blipFill>
          <a:blip r:embed="rId5"/>
          <a:stretch>
            <a:fillRect/>
          </a:stretch>
        </p:blipFill>
        <p:spPr>
          <a:xfrm>
            <a:off x="7885772" y="46038"/>
            <a:ext cx="1258228" cy="304761"/>
          </a:xfrm>
          <a:prstGeom prst="rect">
            <a:avLst/>
          </a:prstGeom>
        </p:spPr>
      </p:pic>
    </p:spTree>
    <p:extLst>
      <p:ext uri="{BB962C8B-B14F-4D97-AF65-F5344CB8AC3E}">
        <p14:creationId xmlns:p14="http://schemas.microsoft.com/office/powerpoint/2010/main" val="313517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0" y="127000"/>
            <a:ext cx="8039100" cy="1016000"/>
          </a:xfrm>
        </p:spPr>
        <p:txBody>
          <a:bodyPr rIns="132080"/>
          <a:lstStyle/>
          <a:p>
            <a:pPr eaLnBrk="1" hangingPunct="1"/>
            <a:r>
              <a:rPr lang="fr-FR" altLang="en-US" sz="2800" dirty="0"/>
              <a:t>HCD iTC</a:t>
            </a:r>
            <a:br>
              <a:rPr lang="fr-FR" altLang="en-US" sz="2800" dirty="0"/>
            </a:br>
            <a:r>
              <a:rPr lang="fr-FR" altLang="en-US" sz="2800" dirty="0"/>
              <a:t>Issues Post-Version 1.0 – Release Plan</a:t>
            </a:r>
            <a:endParaRPr lang="en-US" altLang="en-US" sz="28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31423" y="1108941"/>
            <a:ext cx="9048423" cy="5393459"/>
          </a:xfrm>
        </p:spPr>
        <p:txBody>
          <a:bodyPr rIns="132080"/>
          <a:lstStyle/>
          <a:p>
            <a:pPr marL="285750" indent="-285750" fontAlgn="ctr">
              <a:spcBef>
                <a:spcPts val="0"/>
              </a:spcBef>
              <a:spcAft>
                <a:spcPts val="600"/>
              </a:spcAft>
            </a:pPr>
            <a:r>
              <a:rPr lang="en-US" sz="1800" dirty="0"/>
              <a:t>In the past release plans have been based on whether to have major releases on maybe a 2-3 year bases and minor releases on possibly 12 -15 month basis as needed</a:t>
            </a:r>
          </a:p>
          <a:p>
            <a:pPr marL="285750" indent="-285750" fontAlgn="ctr">
              <a:spcBef>
                <a:spcPts val="0"/>
              </a:spcBef>
              <a:spcAft>
                <a:spcPts val="600"/>
              </a:spcAft>
            </a:pPr>
            <a:r>
              <a:rPr lang="en-US" sz="1800" dirty="0"/>
              <a:t>Now, several factors have forced release plans to be based on five major factors that will help govern the future content on the HCD </a:t>
            </a:r>
            <a:r>
              <a:rPr lang="en-US" sz="1800" dirty="0" err="1"/>
              <a:t>cPP</a:t>
            </a:r>
            <a:r>
              <a:rPr lang="en-US" sz="1800" dirty="0"/>
              <a:t> and SD and the timing of that content:</a:t>
            </a:r>
          </a:p>
          <a:p>
            <a:pPr marL="635000" lvl="1" fontAlgn="ctr">
              <a:spcBef>
                <a:spcPts val="0"/>
              </a:spcBef>
              <a:spcAft>
                <a:spcPts val="600"/>
              </a:spcAft>
            </a:pPr>
            <a:r>
              <a:rPr lang="en-US" dirty="0"/>
              <a:t>CCDB </a:t>
            </a:r>
            <a:r>
              <a:rPr lang="de-DE" sz="1800" dirty="0">
                <a:solidFill>
                  <a:srgbClr val="000000"/>
                </a:solidFill>
                <a:effectLst/>
                <a:ea typeface="Calibri" panose="020F0502020204030204" pitchFamily="34" charset="0"/>
                <a:cs typeface="Calibri" panose="020F0502020204030204" pitchFamily="34" charset="0"/>
              </a:rPr>
              <a:t>Specification of Functional Requirements for Cryptography</a:t>
            </a:r>
            <a:endParaRPr lang="en-US" dirty="0"/>
          </a:p>
          <a:p>
            <a:pPr marL="635000" lvl="1" fontAlgn="ctr">
              <a:spcBef>
                <a:spcPts val="0"/>
              </a:spcBef>
              <a:spcAft>
                <a:spcPts val="600"/>
              </a:spcAft>
            </a:pPr>
            <a:r>
              <a:rPr lang="en-US" dirty="0"/>
              <a:t>CC:2022 Compliance</a:t>
            </a:r>
          </a:p>
          <a:p>
            <a:pPr marL="635000" lvl="1" fontAlgn="ctr">
              <a:spcBef>
                <a:spcPts val="0"/>
              </a:spcBef>
              <a:spcAft>
                <a:spcPts val="600"/>
              </a:spcAft>
            </a:pPr>
            <a:r>
              <a:rPr lang="en-US" dirty="0"/>
              <a:t>Syncing with ND </a:t>
            </a:r>
            <a:r>
              <a:rPr lang="en-US" dirty="0" err="1"/>
              <a:t>cPP</a:t>
            </a:r>
            <a:r>
              <a:rPr lang="en-US" dirty="0"/>
              <a:t> / SD v3.0</a:t>
            </a:r>
          </a:p>
          <a:p>
            <a:pPr marL="635000" lvl="1" fontAlgn="ctr">
              <a:spcBef>
                <a:spcPts val="0"/>
              </a:spcBef>
              <a:spcAft>
                <a:spcPts val="600"/>
              </a:spcAft>
            </a:pPr>
            <a:r>
              <a:rPr lang="en-US" dirty="0"/>
              <a:t>CNSA 2.0</a:t>
            </a:r>
          </a:p>
          <a:p>
            <a:pPr marL="635000" lvl="1" fontAlgn="ctr">
              <a:spcBef>
                <a:spcPts val="0"/>
              </a:spcBef>
              <a:spcAft>
                <a:spcPts val="600"/>
              </a:spcAft>
            </a:pPr>
            <a:r>
              <a:rPr lang="en-US" dirty="0"/>
              <a:t>Mutual Recognition with EUCC</a:t>
            </a:r>
          </a:p>
        </p:txBody>
      </p:sp>
    </p:spTree>
    <p:extLst>
      <p:ext uri="{BB962C8B-B14F-4D97-AF65-F5344CB8AC3E}">
        <p14:creationId xmlns:p14="http://schemas.microsoft.com/office/powerpoint/2010/main" val="29688701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0" y="127000"/>
            <a:ext cx="8039100" cy="1016000"/>
          </a:xfrm>
        </p:spPr>
        <p:txBody>
          <a:bodyPr rIns="132080"/>
          <a:lstStyle/>
          <a:p>
            <a:pPr eaLnBrk="1" hangingPunct="1"/>
            <a:r>
              <a:rPr lang="fr-FR" altLang="en-US" sz="3200" dirty="0"/>
              <a:t>HCD cPP/SD Content Post-Version 1.0</a:t>
            </a:r>
            <a:br>
              <a:rPr lang="fr-FR" altLang="en-US" sz="3200" dirty="0"/>
            </a:br>
            <a:r>
              <a:rPr lang="fr-FR" altLang="en-US" sz="3200" dirty="0"/>
              <a:t>Potential V1.1 Content</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309" y="1092775"/>
            <a:ext cx="8845755" cy="5475434"/>
          </a:xfrm>
        </p:spPr>
        <p:txBody>
          <a:bodyPr rIns="132080"/>
          <a:lstStyle/>
          <a:p>
            <a:pPr fontAlgn="ctr">
              <a:spcBef>
                <a:spcPts val="0"/>
              </a:spcBef>
              <a:spcAft>
                <a:spcPts val="600"/>
              </a:spcAft>
            </a:pPr>
            <a:r>
              <a:rPr lang="en-US" sz="1600" dirty="0"/>
              <a:t>Incorporate SFRs from the CCDB </a:t>
            </a:r>
            <a:r>
              <a:rPr lang="de-DE" sz="1600" dirty="0">
                <a:solidFill>
                  <a:srgbClr val="000000"/>
                </a:solidFill>
                <a:effectLst/>
                <a:ea typeface="Calibri" panose="020F0502020204030204" pitchFamily="34" charset="0"/>
                <a:cs typeface="Calibri" panose="020F0502020204030204" pitchFamily="34" charset="0"/>
              </a:rPr>
              <a:t>Specification of Functional Requirements for Cryptography once it is published and we get a transition plan</a:t>
            </a:r>
          </a:p>
          <a:p>
            <a:pPr fontAlgn="ctr">
              <a:spcBef>
                <a:spcPts val="0"/>
              </a:spcBef>
              <a:spcAft>
                <a:spcPts val="600"/>
              </a:spcAft>
            </a:pPr>
            <a:r>
              <a:rPr lang="en-US" sz="1600" dirty="0"/>
              <a:t>Updates for the relevant changes in CC:2022</a:t>
            </a:r>
          </a:p>
          <a:p>
            <a:pPr fontAlgn="ctr">
              <a:spcBef>
                <a:spcPts val="0"/>
              </a:spcBef>
              <a:spcAft>
                <a:spcPts val="600"/>
              </a:spcAft>
            </a:pPr>
            <a:r>
              <a:rPr lang="en-US" sz="1600" dirty="0"/>
              <a:t>Update for then relevant changes in ND </a:t>
            </a:r>
            <a:r>
              <a:rPr lang="en-US" sz="1600" dirty="0" err="1"/>
              <a:t>cPP</a:t>
            </a:r>
            <a:r>
              <a:rPr lang="en-US" sz="1600" dirty="0"/>
              <a:t> v3.0e</a:t>
            </a:r>
          </a:p>
          <a:p>
            <a:pPr fontAlgn="ctr">
              <a:spcBef>
                <a:spcPts val="0"/>
              </a:spcBef>
              <a:spcAft>
                <a:spcPts val="600"/>
              </a:spcAft>
            </a:pPr>
            <a:r>
              <a:rPr lang="en-US" sz="1600" dirty="0"/>
              <a:t>Initial CNSA 2.0 Implementation – Removal of SHA-1</a:t>
            </a:r>
          </a:p>
          <a:p>
            <a:pPr fontAlgn="ctr">
              <a:spcBef>
                <a:spcPts val="0"/>
              </a:spcBef>
              <a:spcAft>
                <a:spcPts val="600"/>
              </a:spcAft>
            </a:pPr>
            <a:r>
              <a:rPr lang="en-US" sz="1600" dirty="0"/>
              <a:t>Inclusion of support for TLS 1.3 and deprecation of TLS 1.1</a:t>
            </a:r>
          </a:p>
          <a:p>
            <a:pPr marL="731520" fontAlgn="ctr">
              <a:spcBef>
                <a:spcPts val="0"/>
              </a:spcBef>
              <a:spcAft>
                <a:spcPts val="600"/>
              </a:spcAft>
            </a:pPr>
            <a:r>
              <a:rPr lang="en-US" sz="1600" dirty="0"/>
              <a:t>NC </a:t>
            </a:r>
            <a:r>
              <a:rPr lang="en-US" sz="1600" dirty="0" err="1"/>
              <a:t>iTC</a:t>
            </a:r>
            <a:r>
              <a:rPr lang="en-US" sz="1600" dirty="0"/>
              <a:t> and NIAP are developing competing TLS Packages</a:t>
            </a:r>
          </a:p>
          <a:p>
            <a:pPr marL="731520" fontAlgn="ctr">
              <a:spcBef>
                <a:spcPts val="0"/>
              </a:spcBef>
              <a:spcAft>
                <a:spcPts val="600"/>
              </a:spcAft>
            </a:pPr>
            <a:r>
              <a:rPr lang="en-US" sz="1600" dirty="0"/>
              <a:t>NIAP wants to standardize on a common TLS Package</a:t>
            </a:r>
          </a:p>
          <a:p>
            <a:pPr marL="731520" fontAlgn="ctr">
              <a:spcBef>
                <a:spcPts val="0"/>
              </a:spcBef>
              <a:spcAft>
                <a:spcPts val="600"/>
              </a:spcAft>
            </a:pPr>
            <a:r>
              <a:rPr lang="en-US" sz="1600" dirty="0"/>
              <a:t>May not come in V1.1 timeframe</a:t>
            </a:r>
          </a:p>
          <a:p>
            <a:pPr fontAlgn="ctr">
              <a:spcBef>
                <a:spcPts val="0"/>
              </a:spcBef>
              <a:spcAft>
                <a:spcPts val="600"/>
              </a:spcAft>
            </a:pPr>
            <a:r>
              <a:rPr lang="en-US" sz="1600" dirty="0"/>
              <a:t>Incorporate the NIAP Functional Package for SSH so can claim conformance to it</a:t>
            </a:r>
          </a:p>
          <a:p>
            <a:pPr fontAlgn="ctr">
              <a:spcBef>
                <a:spcPts val="0"/>
              </a:spcBef>
              <a:spcAft>
                <a:spcPts val="600"/>
              </a:spcAft>
            </a:pPr>
            <a:r>
              <a:rPr lang="en-US" sz="1600" dirty="0"/>
              <a:t>Inclusion of AVA_VAN and ALC_FLR.*</a:t>
            </a:r>
          </a:p>
          <a:p>
            <a:pPr fontAlgn="ctr">
              <a:spcBef>
                <a:spcPts val="0"/>
              </a:spcBef>
              <a:spcAft>
                <a:spcPts val="600"/>
              </a:spcAft>
            </a:pPr>
            <a:r>
              <a:rPr lang="en-US" sz="1600" dirty="0"/>
              <a:t>Sync with new EUCC</a:t>
            </a:r>
          </a:p>
          <a:p>
            <a:pPr fontAlgn="ctr">
              <a:spcBef>
                <a:spcPts val="0"/>
              </a:spcBef>
              <a:spcAft>
                <a:spcPts val="600"/>
              </a:spcAft>
            </a:pPr>
            <a:r>
              <a:rPr lang="en-US" sz="1600" dirty="0"/>
              <a:t>Initial implementation of CNSA 2.0 algorithms</a:t>
            </a:r>
          </a:p>
          <a:p>
            <a:pPr fontAlgn="ctr">
              <a:spcBef>
                <a:spcPts val="0"/>
              </a:spcBef>
              <a:spcAft>
                <a:spcPts val="600"/>
              </a:spcAft>
            </a:pPr>
            <a:r>
              <a:rPr lang="en-US" sz="1600" dirty="0"/>
              <a:t>Changes due to any approved </a:t>
            </a:r>
            <a:r>
              <a:rPr lang="en-US" sz="1600" dirty="0" err="1"/>
              <a:t>RfIs</a:t>
            </a:r>
            <a:r>
              <a:rPr lang="en-US" sz="1600" dirty="0"/>
              <a:t> (Issues) to HCD cPP/SD v1.0 </a:t>
            </a:r>
          </a:p>
          <a:p>
            <a:pPr fontAlgn="ctr">
              <a:spcBef>
                <a:spcPts val="0"/>
              </a:spcBef>
              <a:spcAft>
                <a:spcPts val="600"/>
              </a:spcAft>
            </a:pPr>
            <a:r>
              <a:rPr lang="en-US" sz="1600" dirty="0"/>
              <a:t>Inclusion of NTP</a:t>
            </a:r>
          </a:p>
          <a:p>
            <a:pPr fontAlgn="ctr">
              <a:spcBef>
                <a:spcPts val="0"/>
              </a:spcBef>
              <a:spcAft>
                <a:spcPts val="600"/>
              </a:spcAft>
            </a:pPr>
            <a:r>
              <a:rPr lang="en-US" sz="1600" dirty="0"/>
              <a:t>Changes due to requests from JISEC, ITSCC, NIAP, Canada and possible other Schemes due to on-going certifications against HCD </a:t>
            </a:r>
            <a:r>
              <a:rPr lang="en-US" sz="1600" dirty="0" err="1"/>
              <a:t>cPP</a:t>
            </a:r>
            <a:r>
              <a:rPr lang="en-US" sz="1600" dirty="0"/>
              <a:t>/SD v1.0</a:t>
            </a:r>
          </a:p>
        </p:txBody>
      </p:sp>
    </p:spTree>
    <p:extLst>
      <p:ext uri="{BB962C8B-B14F-4D97-AF65-F5344CB8AC3E}">
        <p14:creationId xmlns:p14="http://schemas.microsoft.com/office/powerpoint/2010/main" val="51972106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0" y="127000"/>
            <a:ext cx="8166100" cy="1016000"/>
          </a:xfrm>
        </p:spPr>
        <p:txBody>
          <a:bodyPr rIns="132080"/>
          <a:lstStyle/>
          <a:p>
            <a:pPr eaLnBrk="1" hangingPunct="1"/>
            <a:r>
              <a:rPr lang="fr-FR" altLang="en-US" sz="2600" dirty="0"/>
              <a:t>HCD cPP/SD Content Post-Version 1.0</a:t>
            </a:r>
            <a:br>
              <a:rPr lang="fr-FR" altLang="en-US" sz="2600" dirty="0"/>
            </a:br>
            <a:r>
              <a:rPr lang="fr-FR" altLang="en-US" sz="2600" dirty="0"/>
              <a:t>Potential for Inclusion in </a:t>
            </a:r>
            <a:r>
              <a:rPr lang="fr-FR" altLang="en-US" sz="2600" dirty="0" err="1"/>
              <a:t>Later</a:t>
            </a:r>
            <a:r>
              <a:rPr lang="fr-FR" altLang="en-US" sz="2600" dirty="0"/>
              <a:t> Versions</a:t>
            </a:r>
            <a:endParaRPr lang="en-US" altLang="en-US" sz="26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309" y="1092775"/>
            <a:ext cx="8845755" cy="5475434"/>
          </a:xfrm>
        </p:spPr>
        <p:txBody>
          <a:bodyPr rIns="132080"/>
          <a:lstStyle/>
          <a:p>
            <a:pPr fontAlgn="ctr">
              <a:spcBef>
                <a:spcPts val="0"/>
              </a:spcBef>
              <a:spcAft>
                <a:spcPts val="600"/>
              </a:spcAft>
            </a:pPr>
            <a:r>
              <a:rPr lang="en-US" sz="2000" b="1" dirty="0"/>
              <a:t>Full implementation of CNSA 2.0</a:t>
            </a:r>
          </a:p>
          <a:p>
            <a:pPr fontAlgn="ctr">
              <a:spcBef>
                <a:spcPts val="0"/>
              </a:spcBef>
              <a:spcAft>
                <a:spcPts val="600"/>
              </a:spcAft>
            </a:pPr>
            <a:r>
              <a:rPr lang="en-US" sz="2000" b="1" dirty="0"/>
              <a:t>Support for Cloud Printing</a:t>
            </a:r>
          </a:p>
          <a:p>
            <a:pPr fontAlgn="ctr">
              <a:spcBef>
                <a:spcPts val="0"/>
              </a:spcBef>
              <a:spcAft>
                <a:spcPts val="600"/>
              </a:spcAft>
            </a:pPr>
            <a:r>
              <a:rPr lang="en-US" sz="2000" b="1" dirty="0"/>
              <a:t>Incorporate NIAP Functional Package for X.509 when it becomes available</a:t>
            </a:r>
          </a:p>
          <a:p>
            <a:pPr fontAlgn="ctr">
              <a:spcBef>
                <a:spcPts val="0"/>
              </a:spcBef>
              <a:spcAft>
                <a:spcPts val="600"/>
              </a:spcAft>
            </a:pPr>
            <a:r>
              <a:rPr lang="en-US" sz="2000" b="1" dirty="0"/>
              <a:t>Support for post quantum and other new crypto algorithms</a:t>
            </a:r>
          </a:p>
          <a:p>
            <a:pPr fontAlgn="ctr">
              <a:spcBef>
                <a:spcPts val="0"/>
              </a:spcBef>
              <a:spcAft>
                <a:spcPts val="600"/>
              </a:spcAft>
            </a:pPr>
            <a:r>
              <a:rPr lang="en-US" sz="2000" b="1" dirty="0"/>
              <a:t>Any other new NIAP Packages</a:t>
            </a:r>
          </a:p>
          <a:p>
            <a:pPr fontAlgn="ctr">
              <a:spcBef>
                <a:spcPts val="0"/>
              </a:spcBef>
              <a:spcAft>
                <a:spcPts val="600"/>
              </a:spcAft>
            </a:pPr>
            <a:r>
              <a:rPr lang="en-US" sz="2000" b="1" dirty="0"/>
              <a:t>Updates due to changes from other ISO, FIPS or NIST Standards/Guidelines, and NIAP TDs</a:t>
            </a:r>
          </a:p>
          <a:p>
            <a:pPr fontAlgn="ctr">
              <a:spcBef>
                <a:spcPts val="0"/>
              </a:spcBef>
              <a:spcAft>
                <a:spcPts val="600"/>
              </a:spcAft>
            </a:pPr>
            <a:r>
              <a:rPr lang="en-US" sz="2000" b="1" dirty="0"/>
              <a:t>Updates to Address 3D printing and the Digital Thread to Additive Manufacturing</a:t>
            </a:r>
          </a:p>
          <a:p>
            <a:pPr fontAlgn="ctr">
              <a:spcBef>
                <a:spcPts val="0"/>
              </a:spcBef>
              <a:spcAft>
                <a:spcPts val="600"/>
              </a:spcAft>
            </a:pPr>
            <a:r>
              <a:rPr lang="en-US" sz="2000" b="1" dirty="0"/>
              <a:t>Support for Artificial Intelligence</a:t>
            </a:r>
          </a:p>
          <a:p>
            <a:pPr fontAlgn="ctr">
              <a:spcBef>
                <a:spcPts val="0"/>
              </a:spcBef>
              <a:spcAft>
                <a:spcPts val="600"/>
              </a:spcAft>
            </a:pPr>
            <a:r>
              <a:rPr lang="en-US" sz="2000" b="1" dirty="0"/>
              <a:t>Support for Wi-Fi</a:t>
            </a:r>
            <a:endParaRPr lang="en-US" sz="2000" dirty="0"/>
          </a:p>
          <a:p>
            <a:pPr fontAlgn="ctr">
              <a:spcBef>
                <a:spcPts val="0"/>
              </a:spcBef>
              <a:spcAft>
                <a:spcPts val="600"/>
              </a:spcAft>
            </a:pPr>
            <a:r>
              <a:rPr lang="en-US" sz="2000" b="1" dirty="0"/>
              <a:t>Any new CCDB Crypto WG or CCUF Crypto WG Packages or Specifications</a:t>
            </a:r>
          </a:p>
        </p:txBody>
      </p:sp>
    </p:spTree>
    <p:extLst>
      <p:ext uri="{BB962C8B-B14F-4D97-AF65-F5344CB8AC3E}">
        <p14:creationId xmlns:p14="http://schemas.microsoft.com/office/powerpoint/2010/main" val="16524126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0" y="127000"/>
            <a:ext cx="8166100" cy="1016000"/>
          </a:xfrm>
        </p:spPr>
        <p:txBody>
          <a:bodyPr rIns="132080"/>
          <a:lstStyle/>
          <a:p>
            <a:pPr eaLnBrk="1" hangingPunct="1"/>
            <a:r>
              <a:rPr lang="fr-FR" altLang="en-US" sz="2600" dirty="0"/>
              <a:t>HCD cPP/SD Content Post-Version 1.0</a:t>
            </a:r>
            <a:br>
              <a:rPr lang="fr-FR" altLang="en-US" sz="2600" dirty="0"/>
            </a:br>
            <a:r>
              <a:rPr lang="fr-FR" altLang="en-US" sz="2600" dirty="0"/>
              <a:t>Potential for Inclusion in </a:t>
            </a:r>
            <a:r>
              <a:rPr lang="fr-FR" altLang="en-US" sz="2600" dirty="0" err="1"/>
              <a:t>Later</a:t>
            </a:r>
            <a:r>
              <a:rPr lang="fr-FR" altLang="en-US" sz="2600" dirty="0"/>
              <a:t> Versions</a:t>
            </a:r>
            <a:endParaRPr lang="en-US" altLang="en-US" sz="26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309" y="1092775"/>
            <a:ext cx="8845755" cy="5475434"/>
          </a:xfrm>
        </p:spPr>
        <p:txBody>
          <a:bodyPr rIns="132080"/>
          <a:lstStyle/>
          <a:p>
            <a:pPr fontAlgn="ctr">
              <a:spcBef>
                <a:spcPts val="0"/>
              </a:spcBef>
              <a:spcAft>
                <a:spcPts val="600"/>
              </a:spcAft>
            </a:pPr>
            <a:r>
              <a:rPr lang="en-US" sz="2000" dirty="0"/>
              <a:t>Support for Security Information and Event Monitoring (SIEM) and related systems</a:t>
            </a:r>
          </a:p>
          <a:p>
            <a:pPr fontAlgn="ctr">
              <a:spcBef>
                <a:spcPts val="0"/>
              </a:spcBef>
              <a:spcAft>
                <a:spcPts val="600"/>
              </a:spcAft>
            </a:pPr>
            <a:r>
              <a:rPr lang="en-US" sz="2000" dirty="0"/>
              <a:t>Support for SNMPv3</a:t>
            </a:r>
          </a:p>
          <a:p>
            <a:pPr fontAlgn="ctr">
              <a:spcBef>
                <a:spcPts val="0"/>
              </a:spcBef>
              <a:spcAft>
                <a:spcPts val="600"/>
              </a:spcAft>
            </a:pPr>
            <a:r>
              <a:rPr lang="en-US" sz="2000" dirty="0"/>
              <a:t>Support for NFC</a:t>
            </a:r>
          </a:p>
          <a:p>
            <a:pPr fontAlgn="ctr">
              <a:spcBef>
                <a:spcPts val="0"/>
              </a:spcBef>
              <a:spcAft>
                <a:spcPts val="600"/>
              </a:spcAft>
            </a:pPr>
            <a:r>
              <a:rPr lang="en-US" sz="2000" dirty="0"/>
              <a:t>Updates based on new technologies, customer requests or government mandates</a:t>
            </a:r>
          </a:p>
          <a:p>
            <a:pPr fontAlgn="ctr">
              <a:spcBef>
                <a:spcPts val="0"/>
              </a:spcBef>
              <a:spcAft>
                <a:spcPts val="600"/>
              </a:spcAft>
            </a:pPr>
            <a:r>
              <a:rPr lang="en-US" sz="2000" dirty="0"/>
              <a:t>Syncing with NIAP / ND </a:t>
            </a:r>
            <a:r>
              <a:rPr lang="en-US" sz="2000" dirty="0" err="1"/>
              <a:t>iTC</a:t>
            </a:r>
            <a:r>
              <a:rPr lang="en-US" sz="2000" dirty="0"/>
              <a:t> / Other </a:t>
            </a:r>
            <a:r>
              <a:rPr lang="en-US" sz="2000" dirty="0" err="1"/>
              <a:t>iTCs</a:t>
            </a:r>
            <a:r>
              <a:rPr lang="en-US" sz="2000" dirty="0"/>
              <a:t> such as DSC </a:t>
            </a:r>
            <a:r>
              <a:rPr lang="en-US" sz="2000" dirty="0" err="1"/>
              <a:t>iTC</a:t>
            </a:r>
            <a:r>
              <a:rPr lang="en-US" sz="2000" dirty="0"/>
              <a:t> and FDE </a:t>
            </a:r>
            <a:r>
              <a:rPr lang="en-US" sz="2000" dirty="0" err="1"/>
              <a:t>iTC</a:t>
            </a:r>
            <a:endParaRPr lang="en-US" sz="2000" dirty="0"/>
          </a:p>
        </p:txBody>
      </p:sp>
    </p:spTree>
    <p:extLst>
      <p:ext uri="{BB962C8B-B14F-4D97-AF65-F5344CB8AC3E}">
        <p14:creationId xmlns:p14="http://schemas.microsoft.com/office/powerpoint/2010/main" val="5192880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AA6E50A6-D7F7-4F80-9DA2-0B9DB8C729C4}" type="slidenum">
              <a:rPr lang="en-US" altLang="en-US" sz="1100" smtClean="0">
                <a:solidFill>
                  <a:srgbClr val="FFFFFF"/>
                </a:solidFill>
                <a:latin typeface="Arial" charset="0"/>
                <a:cs typeface="Arial" charset="0"/>
                <a:sym typeface="Arial" charset="0"/>
              </a:rPr>
              <a:pPr eaLnBrk="1" hangingPunct="1">
                <a:spcBef>
                  <a:spcPct val="0"/>
                </a:spcBef>
                <a:buSzTx/>
                <a:buFontTx/>
                <a:buNone/>
              </a:pPr>
              <a:t>3</a:t>
            </a:fld>
            <a:endParaRPr lang="en-US" altLang="en-US" sz="1100" dirty="0">
              <a:solidFill>
                <a:srgbClr val="FFFFFF"/>
              </a:solidFill>
              <a:latin typeface="Arial" charset="0"/>
              <a:cs typeface="Arial" charset="0"/>
              <a:sym typeface="Arial" charset="0"/>
            </a:endParaRPr>
          </a:p>
        </p:txBody>
      </p:sp>
      <p:sp>
        <p:nvSpPr>
          <p:cNvPr id="8195"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7"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8198"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2023 The Printer Working Group. All rights reserved.</a:t>
            </a:r>
          </a:p>
        </p:txBody>
      </p:sp>
      <p:sp>
        <p:nvSpPr>
          <p:cNvPr id="8199" name="Rectangle 5"/>
          <p:cNvSpPr>
            <a:spLocks noGrp="1" noChangeArrowheads="1"/>
          </p:cNvSpPr>
          <p:nvPr>
            <p:ph type="title"/>
          </p:nvPr>
        </p:nvSpPr>
        <p:spPr>
          <a:xfrm>
            <a:off x="457200" y="46038"/>
            <a:ext cx="7581900" cy="1016000"/>
          </a:xfrm>
        </p:spPr>
        <p:txBody>
          <a:bodyPr rIns="132080"/>
          <a:lstStyle/>
          <a:p>
            <a:pPr eaLnBrk="1" hangingPunct="1"/>
            <a:r>
              <a:rPr lang="en-US" altLang="en-US" dirty="0"/>
              <a:t>Antitrust and Intellectual Property Policies</a:t>
            </a:r>
          </a:p>
        </p:txBody>
      </p:sp>
      <p:sp>
        <p:nvSpPr>
          <p:cNvPr id="8200"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4DDF3342-0056-49CC-9936-A68C515174AF}" type="slidenum">
              <a:rPr lang="en-US" altLang="en-US" sz="1100">
                <a:solidFill>
                  <a:srgbClr val="FFFFFF"/>
                </a:solidFill>
                <a:latin typeface="Arial" charset="0"/>
                <a:cs typeface="Arial" charset="0"/>
                <a:sym typeface="Arial" charset="0"/>
              </a:rPr>
              <a:pPr algn="ctr" eaLnBrk="1" hangingPunct="1">
                <a:spcBef>
                  <a:spcPct val="0"/>
                </a:spcBef>
                <a:buSzTx/>
                <a:buFontTx/>
                <a:buNone/>
              </a:pPr>
              <a:t>3</a:t>
            </a:fld>
            <a:endParaRPr lang="en-US" altLang="en-US" sz="1100" dirty="0">
              <a:solidFill>
                <a:srgbClr val="FFFFFF"/>
              </a:solidFill>
              <a:latin typeface="Arial" charset="0"/>
              <a:cs typeface="Arial" charset="0"/>
              <a:sym typeface="Arial" charset="0"/>
            </a:endParaRPr>
          </a:p>
        </p:txBody>
      </p:sp>
      <p:sp>
        <p:nvSpPr>
          <p:cNvPr id="8201" name="Rectangle 7"/>
          <p:cNvSpPr>
            <a:spLocks noGrp="1" noChangeArrowheads="1"/>
          </p:cNvSpPr>
          <p:nvPr>
            <p:ph type="body" idx="1"/>
          </p:nvPr>
        </p:nvSpPr>
        <p:spPr>
          <a:xfrm>
            <a:off x="228600" y="1371600"/>
            <a:ext cx="8229600" cy="4572000"/>
          </a:xfrm>
        </p:spPr>
        <p:txBody>
          <a:bodyPr rIns="132080"/>
          <a:lstStyle/>
          <a:p>
            <a:pPr marL="58738" lvl="1" indent="0" eaLnBrk="1" hangingPunct="1">
              <a:buFont typeface="Verdana" pitchFamily="34" charset="0"/>
              <a:buNone/>
            </a:pPr>
            <a:br>
              <a:rPr lang="en-US" altLang="en-US" dirty="0"/>
            </a:br>
            <a:r>
              <a:rPr lang="en-US" altLang="en-US" sz="2400" i="1" dirty="0"/>
              <a:t>“This meeting is conducted under the rules of the PWG Antitrust, IP and Patent policies”.  </a:t>
            </a:r>
          </a:p>
          <a:p>
            <a:pPr marL="782638" lvl="2" indent="-342900" eaLnBrk="1" hangingPunct="1"/>
            <a:r>
              <a:rPr lang="en-US" altLang="en-US" sz="2200" dirty="0"/>
              <a:t>Refer to the Antitrust, IP and Patent statements in the plenary slides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127000" y="81116"/>
            <a:ext cx="7912100" cy="1016000"/>
          </a:xfrm>
        </p:spPr>
        <p:txBody>
          <a:bodyPr rIns="132080"/>
          <a:lstStyle/>
          <a:p>
            <a:pPr eaLnBrk="1" hangingPunct="1"/>
            <a:r>
              <a:rPr lang="fr-FR" sz="3200" dirty="0"/>
              <a:t>HCD iTC Status</a:t>
            </a:r>
            <a:br>
              <a:rPr lang="fr-FR" sz="3200" dirty="0"/>
            </a:br>
            <a:r>
              <a:rPr lang="fr-FR" sz="3200" dirty="0"/>
              <a:t>Key Next Steps</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915031" cy="5257800"/>
          </a:xfrm>
        </p:spPr>
        <p:txBody>
          <a:bodyPr rIns="132080"/>
          <a:lstStyle/>
          <a:p>
            <a:pPr marL="511175" lvl="1" indent="-344488">
              <a:spcAft>
                <a:spcPts val="600"/>
              </a:spcAft>
            </a:pPr>
            <a:r>
              <a:rPr lang="en-US" sz="2000" dirty="0"/>
              <a:t>Continue HIT activities for maintaining HCD cPP/SD v1.0 and issue the necessary TDs/TRs and Errata to address all documented </a:t>
            </a:r>
            <a:r>
              <a:rPr lang="en-US" sz="2000" dirty="0" err="1"/>
              <a:t>RfIs</a:t>
            </a:r>
            <a:endParaRPr lang="en-US" sz="2000" dirty="0"/>
          </a:p>
          <a:p>
            <a:pPr marL="511175" lvl="1" indent="-344488">
              <a:spcAft>
                <a:spcPts val="600"/>
              </a:spcAft>
            </a:pPr>
            <a:r>
              <a:rPr lang="en-US" sz="2000" dirty="0"/>
              <a:t>Get HCD </a:t>
            </a:r>
            <a:r>
              <a:rPr lang="en-US" sz="2000" dirty="0" err="1"/>
              <a:t>cPP</a:t>
            </a:r>
            <a:r>
              <a:rPr lang="en-US" sz="2000" dirty="0"/>
              <a:t>/SD v1.0 certified by June 30, 2024</a:t>
            </a:r>
          </a:p>
          <a:p>
            <a:pPr marL="511175" lvl="1" indent="-344488">
              <a:spcAft>
                <a:spcPts val="600"/>
              </a:spcAft>
            </a:pPr>
            <a:r>
              <a:rPr lang="en-US" sz="2000" dirty="0"/>
              <a:t>Get HCD </a:t>
            </a:r>
            <a:r>
              <a:rPr lang="en-US" sz="2000" dirty="0" err="1"/>
              <a:t>cPP</a:t>
            </a:r>
            <a:r>
              <a:rPr lang="en-US" sz="2000" dirty="0"/>
              <a:t>/SD v1.0e published be the end of 2023</a:t>
            </a:r>
          </a:p>
          <a:p>
            <a:pPr marL="511175" lvl="1" indent="-344488">
              <a:spcAft>
                <a:spcPts val="600"/>
              </a:spcAft>
            </a:pPr>
            <a:r>
              <a:rPr lang="en-US" sz="2000" dirty="0"/>
              <a:t>Develop an HCD cPP/HCD SD release plan for future versions of the HCD </a:t>
            </a:r>
            <a:r>
              <a:rPr lang="en-US" sz="2000" dirty="0" err="1"/>
              <a:t>cPP</a:t>
            </a:r>
            <a:r>
              <a:rPr lang="en-US" sz="2000" dirty="0"/>
              <a:t> and HCD SD</a:t>
            </a:r>
          </a:p>
          <a:p>
            <a:pPr marL="511175" lvl="1" indent="-344488">
              <a:spcAft>
                <a:spcPts val="600"/>
              </a:spcAft>
            </a:pPr>
            <a:r>
              <a:rPr lang="en-US" sz="2000" dirty="0"/>
              <a:t>Determine the content for and then create the next HCD cPP/SD version after HCD </a:t>
            </a:r>
            <a:r>
              <a:rPr lang="en-US" sz="2000" dirty="0" err="1"/>
              <a:t>cPP</a:t>
            </a:r>
            <a:r>
              <a:rPr lang="en-US" sz="2000" dirty="0"/>
              <a:t>/SD v1.0e</a:t>
            </a:r>
          </a:p>
          <a:p>
            <a:pPr marL="511175" lvl="1" indent="-344488">
              <a:spcAft>
                <a:spcPts val="600"/>
              </a:spcAft>
            </a:pPr>
            <a:r>
              <a:rPr lang="en-US" sz="2000" dirty="0"/>
              <a:t>Fully engage the HCD </a:t>
            </a:r>
            <a:r>
              <a:rPr lang="en-US" sz="2000" dirty="0" err="1"/>
              <a:t>iTC</a:t>
            </a:r>
            <a:r>
              <a:rPr lang="en-US" sz="2000" dirty="0"/>
              <a:t> to work on the next update to the HCD </a:t>
            </a:r>
            <a:r>
              <a:rPr lang="en-US" sz="2000" dirty="0" err="1"/>
              <a:t>cPP</a:t>
            </a:r>
            <a:r>
              <a:rPr lang="en-US" sz="2000" dirty="0"/>
              <a:t> and HCD SD</a:t>
            </a:r>
          </a:p>
          <a:p>
            <a:pPr marL="511175" lvl="1" indent="-344488">
              <a:spcAft>
                <a:spcPts val="600"/>
              </a:spcAft>
            </a:pPr>
            <a:r>
              <a:rPr lang="en-US" sz="2000" dirty="0"/>
              <a:t>Engage in long-range planning to determine what content will be needed in the HCD </a:t>
            </a:r>
            <a:r>
              <a:rPr lang="en-US" sz="2000" dirty="0" err="1"/>
              <a:t>cPP</a:t>
            </a:r>
            <a:r>
              <a:rPr lang="en-US" sz="2000" dirty="0"/>
              <a:t>/SD in the 3-5 year range and beyond</a:t>
            </a:r>
          </a:p>
        </p:txBody>
      </p:sp>
    </p:spTree>
    <p:extLst>
      <p:ext uri="{BB962C8B-B14F-4D97-AF65-F5344CB8AC3E}">
        <p14:creationId xmlns:p14="http://schemas.microsoft.com/office/powerpoint/2010/main" val="38898637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31</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127000" y="81116"/>
            <a:ext cx="7912100" cy="1016000"/>
          </a:xfrm>
        </p:spPr>
        <p:txBody>
          <a:bodyPr rIns="132080"/>
          <a:lstStyle/>
          <a:p>
            <a:pPr eaLnBrk="1" hangingPunct="1"/>
            <a:r>
              <a:rPr lang="fr-FR" sz="2400" dirty="0"/>
              <a:t>HCD iTC Status</a:t>
            </a:r>
            <a:br>
              <a:rPr lang="fr-FR" sz="2400" dirty="0"/>
            </a:br>
            <a:r>
              <a:rPr lang="fr-FR" sz="2400" dirty="0" err="1"/>
              <a:t>Some</a:t>
            </a:r>
            <a:r>
              <a:rPr lang="fr-FR" sz="2400" dirty="0"/>
              <a:t> More </a:t>
            </a:r>
            <a:r>
              <a:rPr lang="fr-FR" sz="2400" dirty="0" err="1"/>
              <a:t>Lessons</a:t>
            </a:r>
            <a:r>
              <a:rPr lang="fr-FR" sz="2400" dirty="0"/>
              <a:t> </a:t>
            </a:r>
            <a:r>
              <a:rPr lang="fr-FR" sz="2400" dirty="0" err="1"/>
              <a:t>Learned</a:t>
            </a:r>
            <a:r>
              <a:rPr lang="fr-FR" sz="2400" dirty="0"/>
              <a:t> </a:t>
            </a:r>
            <a:r>
              <a:rPr lang="fr-FR" sz="2400" dirty="0" err="1"/>
              <a:t>from</a:t>
            </a:r>
            <a:r>
              <a:rPr lang="fr-FR" sz="2400" dirty="0"/>
              <a:t> 19 </a:t>
            </a:r>
            <a:r>
              <a:rPr lang="fr-FR" sz="2400" dirty="0" err="1"/>
              <a:t>Years</a:t>
            </a:r>
            <a:r>
              <a:rPr lang="fr-FR" sz="2400" dirty="0"/>
              <a:t> of </a:t>
            </a:r>
            <a:r>
              <a:rPr lang="fr-FR" sz="2400" dirty="0" err="1"/>
              <a:t>Developing</a:t>
            </a:r>
            <a:r>
              <a:rPr lang="fr-FR" sz="2400" dirty="0"/>
              <a:t> </a:t>
            </a:r>
            <a:r>
              <a:rPr lang="fr-FR" sz="2400" dirty="0" err="1"/>
              <a:t>PPs</a:t>
            </a:r>
            <a:r>
              <a:rPr lang="fr-FR" sz="2400" dirty="0"/>
              <a:t> and </a:t>
            </a:r>
            <a:r>
              <a:rPr lang="fr-FR" sz="2400" dirty="0" err="1"/>
              <a:t>cPPs</a:t>
            </a:r>
            <a:r>
              <a:rPr lang="fr-FR" sz="2400" dirty="0"/>
              <a:t> (My Take)</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31</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915031" cy="5359400"/>
          </a:xfrm>
        </p:spPr>
        <p:txBody>
          <a:bodyPr rIns="132080"/>
          <a:lstStyle/>
          <a:p>
            <a:pPr marL="509587" lvl="1" indent="-342900">
              <a:spcAft>
                <a:spcPts val="600"/>
              </a:spcAft>
            </a:pPr>
            <a:r>
              <a:rPr lang="en-US" sz="2000" dirty="0"/>
              <a:t>The toughest thing to do is to resist the urge to add more into a release than you can reasonably address. Sometimes “you just have to get the release out even if it doesn’t contain everything you want ”</a:t>
            </a:r>
          </a:p>
          <a:p>
            <a:pPr marL="509587" lvl="1" indent="-342900">
              <a:spcAft>
                <a:spcPts val="600"/>
              </a:spcAft>
            </a:pPr>
            <a:r>
              <a:rPr lang="en-US" sz="2000" dirty="0"/>
              <a:t>This may sound confusing, but I’ve learned that in trying to develop PPs sometimes “the best you can do is the best you can do”, and that’s OK</a:t>
            </a:r>
          </a:p>
          <a:p>
            <a:pPr marL="509587" lvl="1" indent="-342900">
              <a:spcAft>
                <a:spcPts val="600"/>
              </a:spcAft>
            </a:pPr>
            <a:r>
              <a:rPr lang="en-US" sz="2000" dirty="0"/>
              <a:t>One regret in developing the HCD PP and now the HCD </a:t>
            </a:r>
            <a:r>
              <a:rPr lang="en-US" sz="2000" dirty="0" err="1"/>
              <a:t>cPP</a:t>
            </a:r>
            <a:r>
              <a:rPr lang="en-US" sz="2000" dirty="0"/>
              <a:t>/SD is that we didn’t celebrate enough or appreciate enough as a team what we had accomplished. We ( I mean the global “we’) need to celebrate our victories more because they are so few and far between</a:t>
            </a:r>
          </a:p>
          <a:p>
            <a:pPr marL="509587" lvl="1" indent="-342900">
              <a:spcAft>
                <a:spcPts val="600"/>
              </a:spcAft>
            </a:pPr>
            <a:endParaRPr lang="en-US" sz="2000" dirty="0"/>
          </a:p>
          <a:p>
            <a:pPr marL="509587" lvl="1" indent="-342900">
              <a:spcAft>
                <a:spcPts val="600"/>
              </a:spcAft>
            </a:pPr>
            <a:endParaRPr lang="en-US" sz="2000" dirty="0"/>
          </a:p>
          <a:p>
            <a:pPr marL="509587" lvl="1" indent="-342900">
              <a:spcAft>
                <a:spcPts val="600"/>
              </a:spcAft>
            </a:pPr>
            <a:endParaRPr lang="en-US" sz="2000" dirty="0"/>
          </a:p>
          <a:p>
            <a:pPr marL="509587" lvl="1" indent="-342900">
              <a:spcAft>
                <a:spcPts val="600"/>
              </a:spcAft>
            </a:pPr>
            <a:endParaRPr lang="en-US" sz="2000" dirty="0"/>
          </a:p>
          <a:p>
            <a:pPr marL="509587" lvl="1" indent="-342900">
              <a:spcAft>
                <a:spcPts val="600"/>
              </a:spcAft>
            </a:pPr>
            <a:endParaRPr lang="en-US" sz="2000" dirty="0"/>
          </a:p>
          <a:p>
            <a:pPr marL="509587" lvl="1" indent="-342900">
              <a:spcAft>
                <a:spcPts val="600"/>
              </a:spcAft>
            </a:pPr>
            <a:endParaRPr lang="en-US" sz="2000" dirty="0"/>
          </a:p>
        </p:txBody>
      </p:sp>
    </p:spTree>
    <p:extLst>
      <p:ext uri="{BB962C8B-B14F-4D97-AF65-F5344CB8AC3E}">
        <p14:creationId xmlns:p14="http://schemas.microsoft.com/office/powerpoint/2010/main" val="14364441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32</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2023 The Printer Working Group. All rights reserved.</a:t>
            </a:r>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32</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927100" y="2989634"/>
            <a:ext cx="7239000" cy="609600"/>
          </a:xfrm>
        </p:spPr>
        <p:txBody>
          <a:bodyPr>
            <a:noAutofit/>
          </a:bodyPr>
          <a:lstStyle/>
          <a:p>
            <a:pPr marL="0" marR="0" lvl="0" indent="0" algn="ctr"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lang="en-US" sz="2800" b="1" i="0" dirty="0">
                <a:solidFill>
                  <a:srgbClr val="000000"/>
                </a:solidFill>
                <a:effectLst/>
              </a:rPr>
              <a:t>EUCC Implementing Regulation</a:t>
            </a:r>
            <a:endParaRPr kumimoji="0" lang="en-US" altLang="en-US" sz="2400" b="1"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endParaRPr>
          </a:p>
        </p:txBody>
      </p:sp>
    </p:spTree>
    <p:extLst>
      <p:ext uri="{BB962C8B-B14F-4D97-AF65-F5344CB8AC3E}">
        <p14:creationId xmlns:p14="http://schemas.microsoft.com/office/powerpoint/2010/main" val="38015123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127000" y="81116"/>
            <a:ext cx="7912100" cy="1016000"/>
          </a:xfrm>
        </p:spPr>
        <p:txBody>
          <a:bodyPr rIns="132080"/>
          <a:lstStyle/>
          <a:p>
            <a:pPr eaLnBrk="1" hangingPunct="1"/>
            <a:r>
              <a:rPr lang="en-US" sz="3200" dirty="0"/>
              <a:t>EUCC Implementing Regulation</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Text Placeholder 2">
            <a:extLst>
              <a:ext uri="{FF2B5EF4-FFF2-40B4-BE49-F238E27FC236}">
                <a16:creationId xmlns:a16="http://schemas.microsoft.com/office/drawing/2014/main" id="{E4F3116A-1E6B-4031-A037-A93E31361A3F}"/>
              </a:ext>
            </a:extLst>
          </p:cNvPr>
          <p:cNvSpPr txBox="1">
            <a:spLocks/>
          </p:cNvSpPr>
          <p:nvPr/>
        </p:nvSpPr>
        <p:spPr bwMode="auto">
          <a:xfrm>
            <a:off x="118384" y="1149612"/>
            <a:ext cx="885163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noAutofit/>
          </a:bodyPr>
          <a:lst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a:lstStyle>
          <a:p>
            <a:pPr marL="383540">
              <a:spcAft>
                <a:spcPts val="600"/>
              </a:spcAft>
            </a:pPr>
            <a:r>
              <a:rPr lang="en-US" kern="0" dirty="0"/>
              <a:t>Draft EUCC Implementing Regulation was issued for public comments that were due on Oct 31, 2023</a:t>
            </a:r>
          </a:p>
          <a:p>
            <a:pPr marL="383540">
              <a:spcAft>
                <a:spcPts val="600"/>
              </a:spcAft>
            </a:pPr>
            <a:r>
              <a:rPr lang="en-US" kern="0" dirty="0"/>
              <a:t>There were a lot of issues with the draft regulation</a:t>
            </a:r>
          </a:p>
          <a:p>
            <a:pPr marL="383540">
              <a:spcAft>
                <a:spcPts val="600"/>
              </a:spcAft>
            </a:pPr>
            <a:r>
              <a:rPr lang="en-US" kern="0" dirty="0"/>
              <a:t>The main issues are on the next two slides</a:t>
            </a:r>
          </a:p>
        </p:txBody>
      </p:sp>
      <p:sp>
        <p:nvSpPr>
          <p:cNvPr id="6" name="Rectangle 2">
            <a:extLst>
              <a:ext uri="{FF2B5EF4-FFF2-40B4-BE49-F238E27FC236}">
                <a16:creationId xmlns:a16="http://schemas.microsoft.com/office/drawing/2014/main" id="{F1CA80C4-593D-76F9-29FF-9C2A2A7BB105}"/>
              </a:ext>
            </a:extLst>
          </p:cNvPr>
          <p:cNvSpPr>
            <a:spLocks noChangeArrowheads="1"/>
          </p:cNvSpPr>
          <p:nvPr/>
        </p:nvSpPr>
        <p:spPr bwMode="auto">
          <a:xfrm>
            <a:off x="2448699" y="38868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9060889C-E891-A554-8E8E-11F5879DF2B0}"/>
              </a:ext>
            </a:extLst>
          </p:cNvPr>
          <p:cNvSpPr>
            <a:spLocks noChangeArrowheads="1"/>
          </p:cNvSpPr>
          <p:nvPr/>
        </p:nvSpPr>
        <p:spPr bwMode="auto">
          <a:xfrm>
            <a:off x="2476500" y="367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76121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127000" y="81116"/>
            <a:ext cx="7912100" cy="1016000"/>
          </a:xfrm>
        </p:spPr>
        <p:txBody>
          <a:bodyPr rIns="132080"/>
          <a:lstStyle/>
          <a:p>
            <a:pPr eaLnBrk="1" hangingPunct="1"/>
            <a:r>
              <a:rPr lang="en-US" sz="3200" dirty="0"/>
              <a:t>EUCC Implementing Regulation</a:t>
            </a:r>
            <a:br>
              <a:rPr lang="en-US" sz="3200" dirty="0"/>
            </a:br>
            <a:r>
              <a:rPr lang="en-US" sz="3200" dirty="0"/>
              <a:t>Main Issues</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Text Placeholder 2">
            <a:extLst>
              <a:ext uri="{FF2B5EF4-FFF2-40B4-BE49-F238E27FC236}">
                <a16:creationId xmlns:a16="http://schemas.microsoft.com/office/drawing/2014/main" id="{E4F3116A-1E6B-4031-A037-A93E31361A3F}"/>
              </a:ext>
            </a:extLst>
          </p:cNvPr>
          <p:cNvSpPr txBox="1">
            <a:spLocks/>
          </p:cNvSpPr>
          <p:nvPr/>
        </p:nvSpPr>
        <p:spPr bwMode="auto">
          <a:xfrm>
            <a:off x="118384" y="1149612"/>
            <a:ext cx="885163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noAutofit/>
          </a:bodyPr>
          <a:lst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a:lstStyle>
          <a:p>
            <a:pPr marL="497840" indent="-457200">
              <a:spcAft>
                <a:spcPts val="600"/>
              </a:spcAft>
              <a:buFont typeface="+mj-lt"/>
              <a:buAutoNum type="arabicPeriod"/>
            </a:pPr>
            <a:r>
              <a:rPr lang="en-US" sz="2000" kern="0" dirty="0"/>
              <a:t>Mutual Recognition Agreements with Third Countries</a:t>
            </a:r>
          </a:p>
          <a:p>
            <a:pPr marL="847090" lvl="1" indent="-457200">
              <a:spcBef>
                <a:spcPts val="0"/>
              </a:spcBef>
              <a:spcAft>
                <a:spcPts val="600"/>
              </a:spcAft>
            </a:pPr>
            <a:r>
              <a:rPr lang="en-US" sz="1800" b="0" i="0" dirty="0">
                <a:solidFill>
                  <a:srgbClr val="000000"/>
                </a:solidFill>
                <a:effectLst/>
              </a:rPr>
              <a:t>“Third countries willing to certify their products in accordance with this Regulation, and who wish to have such certification </a:t>
            </a:r>
            <a:r>
              <a:rPr lang="en-US" sz="1800" b="0" i="0" dirty="0" err="1">
                <a:solidFill>
                  <a:srgbClr val="000000"/>
                </a:solidFill>
                <a:effectLst/>
              </a:rPr>
              <a:t>recognised</a:t>
            </a:r>
            <a:r>
              <a:rPr lang="en-US" sz="1800" b="0" i="0" dirty="0">
                <a:solidFill>
                  <a:srgbClr val="000000"/>
                </a:solidFill>
                <a:effectLst/>
              </a:rPr>
              <a:t> within the Union, shall conclude a (separate) mutual recognition agreement with the Union”</a:t>
            </a:r>
          </a:p>
          <a:p>
            <a:pPr marL="847090" lvl="1" indent="-457200">
              <a:spcBef>
                <a:spcPts val="0"/>
              </a:spcBef>
              <a:spcAft>
                <a:spcPts val="600"/>
              </a:spcAft>
            </a:pPr>
            <a:r>
              <a:rPr lang="en-US" sz="1800" dirty="0">
                <a:solidFill>
                  <a:srgbClr val="000000"/>
                </a:solidFill>
              </a:rPr>
              <a:t>The CCRA wants a mutual recognition agreement between the EU</a:t>
            </a:r>
            <a:r>
              <a:rPr lang="en-US" sz="1800" dirty="0"/>
              <a:t> and the entire CCRA as a group, not separate mutual agreements with each CCRA member nation</a:t>
            </a:r>
            <a:endParaRPr lang="en-US" sz="1800" kern="0" dirty="0"/>
          </a:p>
          <a:p>
            <a:pPr marL="497840" indent="-457200">
              <a:spcBef>
                <a:spcPts val="0"/>
              </a:spcBef>
              <a:spcAft>
                <a:spcPts val="600"/>
              </a:spcAft>
              <a:buFont typeface="+mj-lt"/>
              <a:buAutoNum type="arabicPeriod"/>
            </a:pPr>
            <a:r>
              <a:rPr lang="en-US" sz="2000" kern="0" dirty="0"/>
              <a:t>Transition to the EUCC</a:t>
            </a:r>
          </a:p>
          <a:p>
            <a:pPr marL="847090" lvl="1" indent="-457200">
              <a:spcBef>
                <a:spcPts val="0"/>
              </a:spcBef>
              <a:spcAft>
                <a:spcPts val="600"/>
              </a:spcAft>
            </a:pPr>
            <a:r>
              <a:rPr lang="en-US" kern="0" dirty="0"/>
              <a:t>“</a:t>
            </a:r>
            <a:r>
              <a:rPr lang="en-US" b="0" i="0" dirty="0">
                <a:solidFill>
                  <a:srgbClr val="000000"/>
                </a:solidFill>
                <a:effectLst/>
              </a:rPr>
              <a:t>This Regulation shall apply 12 months after its entry into force. The requirements of Chapter IV (Conformity Assessment Bodies) and Annex III (Content of a certification report) do not require a transition period and should therefore apply as of the entry into force of this Regulation”</a:t>
            </a:r>
          </a:p>
          <a:p>
            <a:pPr marL="847090" lvl="1" indent="-457200">
              <a:spcBef>
                <a:spcPts val="0"/>
              </a:spcBef>
              <a:spcAft>
                <a:spcPts val="600"/>
              </a:spcAft>
            </a:pPr>
            <a:r>
              <a:rPr lang="en-US" kern="0" dirty="0">
                <a:solidFill>
                  <a:srgbClr val="000000"/>
                </a:solidFill>
              </a:rPr>
              <a:t>NIAP and others feel 1 year is too short to handle transition to EUCC</a:t>
            </a:r>
            <a:endParaRPr lang="en-US" kern="0" dirty="0"/>
          </a:p>
        </p:txBody>
      </p:sp>
      <p:sp>
        <p:nvSpPr>
          <p:cNvPr id="6" name="Rectangle 2">
            <a:extLst>
              <a:ext uri="{FF2B5EF4-FFF2-40B4-BE49-F238E27FC236}">
                <a16:creationId xmlns:a16="http://schemas.microsoft.com/office/drawing/2014/main" id="{F1CA80C4-593D-76F9-29FF-9C2A2A7BB105}"/>
              </a:ext>
            </a:extLst>
          </p:cNvPr>
          <p:cNvSpPr>
            <a:spLocks noChangeArrowheads="1"/>
          </p:cNvSpPr>
          <p:nvPr/>
        </p:nvSpPr>
        <p:spPr bwMode="auto">
          <a:xfrm>
            <a:off x="2448699" y="38868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9060889C-E891-A554-8E8E-11F5879DF2B0}"/>
              </a:ext>
            </a:extLst>
          </p:cNvPr>
          <p:cNvSpPr>
            <a:spLocks noChangeArrowheads="1"/>
          </p:cNvSpPr>
          <p:nvPr/>
        </p:nvSpPr>
        <p:spPr bwMode="auto">
          <a:xfrm>
            <a:off x="2476500" y="367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0271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127000" y="81116"/>
            <a:ext cx="7912100" cy="1016000"/>
          </a:xfrm>
        </p:spPr>
        <p:txBody>
          <a:bodyPr rIns="132080"/>
          <a:lstStyle/>
          <a:p>
            <a:pPr eaLnBrk="1" hangingPunct="1"/>
            <a:r>
              <a:rPr lang="en-US" sz="3200" dirty="0"/>
              <a:t>EUCC Implementing Regulation (IR)</a:t>
            </a:r>
            <a:br>
              <a:rPr lang="en-US" sz="3200" dirty="0"/>
            </a:br>
            <a:r>
              <a:rPr lang="en-US" sz="3200" dirty="0"/>
              <a:t>Main Issues</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Text Placeholder 2">
            <a:extLst>
              <a:ext uri="{FF2B5EF4-FFF2-40B4-BE49-F238E27FC236}">
                <a16:creationId xmlns:a16="http://schemas.microsoft.com/office/drawing/2014/main" id="{E4F3116A-1E6B-4031-A037-A93E31361A3F}"/>
              </a:ext>
            </a:extLst>
          </p:cNvPr>
          <p:cNvSpPr txBox="1">
            <a:spLocks/>
          </p:cNvSpPr>
          <p:nvPr/>
        </p:nvSpPr>
        <p:spPr bwMode="auto">
          <a:xfrm>
            <a:off x="118384" y="1149612"/>
            <a:ext cx="885163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noAutofit/>
          </a:bodyPr>
          <a:lst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a:lstStyle>
          <a:p>
            <a:pPr marL="497840" indent="-457200">
              <a:spcBef>
                <a:spcPts val="0"/>
              </a:spcBef>
              <a:spcAft>
                <a:spcPts val="600"/>
              </a:spcAft>
              <a:buFont typeface="+mj-lt"/>
              <a:buAutoNum type="arabicPeriod" startAt="3"/>
            </a:pPr>
            <a:r>
              <a:rPr lang="en-US" sz="2000" kern="0" dirty="0"/>
              <a:t>Continued EU association with the CCRA</a:t>
            </a:r>
          </a:p>
          <a:p>
            <a:pPr marL="847090" lvl="1" indent="-457200">
              <a:spcBef>
                <a:spcPts val="0"/>
              </a:spcBef>
              <a:spcAft>
                <a:spcPts val="600"/>
              </a:spcAft>
            </a:pPr>
            <a:r>
              <a:rPr lang="en-US" sz="1800" kern="0" dirty="0"/>
              <a:t>This is the #1 issue that even blind-sided the EU Member Nations</a:t>
            </a:r>
          </a:p>
          <a:p>
            <a:pPr marL="847090" lvl="1" indent="-457200">
              <a:spcBef>
                <a:spcPts val="0"/>
              </a:spcBef>
              <a:spcAft>
                <a:spcPts val="600"/>
              </a:spcAft>
            </a:pPr>
            <a:r>
              <a:rPr lang="en-US" sz="1800" kern="0" dirty="0"/>
              <a:t>“</a:t>
            </a:r>
            <a:r>
              <a:rPr lang="en-US" sz="1800" b="0" i="0" dirty="0">
                <a:solidFill>
                  <a:srgbClr val="000000"/>
                </a:solidFill>
                <a:effectLst/>
              </a:rPr>
              <a:t>This Regulation sets out conditions for mutual recognition agreements with third countries. Such mutual recognition agreements should replace similar agreements currently in place, such as SOG-IS Mutual Recognition Agreement (SOG-IS MRA) and Common Criteria Recognition Arrangement (CCRA).</a:t>
            </a:r>
            <a:r>
              <a:rPr lang="en-US" sz="1800" dirty="0"/>
              <a:t> </a:t>
            </a:r>
          </a:p>
          <a:p>
            <a:pPr marL="789940" lvl="2" indent="0">
              <a:spcBef>
                <a:spcPts val="0"/>
              </a:spcBef>
              <a:spcAft>
                <a:spcPts val="600"/>
              </a:spcAft>
              <a:buNone/>
            </a:pPr>
            <a:r>
              <a:rPr lang="en-US" sz="1800" b="0" i="0" dirty="0">
                <a:solidFill>
                  <a:srgbClr val="000000"/>
                </a:solidFill>
                <a:effectLst/>
              </a:rPr>
              <a:t>In a number of Member States Common Criteria certificates are issued under national schemes using mutual recognition rules established in SOG-IS MRA and CCRA. This Regulation should provide an indicative list of existing national schemes which will cease to produce effects. </a:t>
            </a:r>
            <a:r>
              <a:rPr lang="en-US" sz="1800" b="1" i="0" dirty="0">
                <a:solidFill>
                  <a:srgbClr val="000000"/>
                </a:solidFill>
                <a:effectLst/>
              </a:rPr>
              <a:t>Member States should end their participation in the CCRA in the areas covered by this Regulation</a:t>
            </a:r>
            <a:r>
              <a:rPr lang="en-US" sz="1800" b="0" i="0" dirty="0">
                <a:solidFill>
                  <a:srgbClr val="000000"/>
                </a:solidFill>
                <a:effectLst/>
              </a:rPr>
              <a:t>.”</a:t>
            </a:r>
          </a:p>
          <a:p>
            <a:pPr marL="732790" lvl="1" indent="-342900">
              <a:spcBef>
                <a:spcPts val="0"/>
              </a:spcBef>
              <a:spcAft>
                <a:spcPts val="600"/>
              </a:spcAft>
            </a:pPr>
            <a:r>
              <a:rPr lang="en-US" sz="1800" dirty="0"/>
              <a:t>No one is happy with this new policy that got put in without anyone’s knowledge</a:t>
            </a:r>
            <a:endParaRPr lang="en-US" sz="2400" dirty="0"/>
          </a:p>
          <a:p>
            <a:pPr marL="40640" indent="0">
              <a:spcBef>
                <a:spcPts val="0"/>
              </a:spcBef>
              <a:spcAft>
                <a:spcPts val="600"/>
              </a:spcAft>
              <a:buNone/>
            </a:pPr>
            <a:r>
              <a:rPr lang="en-US" sz="1800" dirty="0"/>
              <a:t>Basically, the CCMB and CCRA as well as the EU Member Nations are fighting these changes as well as other issues with the IR</a:t>
            </a:r>
            <a:br>
              <a:rPr lang="en-US" sz="2600" dirty="0"/>
            </a:br>
            <a:endParaRPr lang="en-US" sz="2400" kern="0" dirty="0"/>
          </a:p>
          <a:p>
            <a:pPr marL="847090" lvl="1" indent="-457200">
              <a:spcBef>
                <a:spcPts val="0"/>
              </a:spcBef>
              <a:spcAft>
                <a:spcPts val="600"/>
              </a:spcAft>
            </a:pPr>
            <a:endParaRPr lang="en-US" sz="1800" kern="0" dirty="0"/>
          </a:p>
          <a:p>
            <a:pPr marL="497840" indent="-457200">
              <a:spcAft>
                <a:spcPts val="600"/>
              </a:spcAft>
              <a:buFont typeface="+mj-lt"/>
              <a:buAutoNum type="arabicPeriod" startAt="3"/>
            </a:pPr>
            <a:endParaRPr lang="en-US" sz="1800" kern="0" dirty="0"/>
          </a:p>
        </p:txBody>
      </p:sp>
      <p:sp>
        <p:nvSpPr>
          <p:cNvPr id="6" name="Rectangle 2">
            <a:extLst>
              <a:ext uri="{FF2B5EF4-FFF2-40B4-BE49-F238E27FC236}">
                <a16:creationId xmlns:a16="http://schemas.microsoft.com/office/drawing/2014/main" id="{F1CA80C4-593D-76F9-29FF-9C2A2A7BB105}"/>
              </a:ext>
            </a:extLst>
          </p:cNvPr>
          <p:cNvSpPr>
            <a:spLocks noChangeArrowheads="1"/>
          </p:cNvSpPr>
          <p:nvPr/>
        </p:nvSpPr>
        <p:spPr bwMode="auto">
          <a:xfrm>
            <a:off x="2448699" y="38868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9060889C-E891-A554-8E8E-11F5879DF2B0}"/>
              </a:ext>
            </a:extLst>
          </p:cNvPr>
          <p:cNvSpPr>
            <a:spLocks noChangeArrowheads="1"/>
          </p:cNvSpPr>
          <p:nvPr/>
        </p:nvSpPr>
        <p:spPr bwMode="auto">
          <a:xfrm>
            <a:off x="2476500" y="367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66737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36</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2023 The Printer Working Group. All rights reserved.</a:t>
            </a:r>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36</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927100" y="2989634"/>
            <a:ext cx="7239000" cy="609600"/>
          </a:xfrm>
        </p:spPr>
        <p:txBody>
          <a:bodyPr>
            <a:noAutofit/>
          </a:bodyPr>
          <a:lstStyle/>
          <a:p>
            <a:pPr marL="0" marR="0" lvl="0" indent="0" algn="ctr"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lang="en-US" sz="2800" b="1" i="0" dirty="0">
                <a:solidFill>
                  <a:srgbClr val="000000"/>
                </a:solidFill>
                <a:effectLst/>
              </a:rPr>
              <a:t>Fall 2023 CCUF Workshop and</a:t>
            </a:r>
          </a:p>
          <a:p>
            <a:pPr marL="0" marR="0" lvl="0" indent="0" algn="ctr"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lang="en-US" altLang="en-US" sz="2800" b="1" i="0" dirty="0">
                <a:solidFill>
                  <a:srgbClr val="000000"/>
                </a:solidFill>
                <a:effectLst/>
                <a:latin typeface="Verdana" charset="0"/>
                <a:ea typeface="ヒラギノ角ゴ ProN W3" charset="0"/>
                <a:cs typeface="ヒラギノ角ゴ ProN W3" charset="0"/>
                <a:sym typeface="Verdana" charset="0"/>
              </a:rPr>
              <a:t>2023 International </a:t>
            </a:r>
            <a:r>
              <a:rPr lang="en-US" altLang="en-US" sz="2800" b="1" dirty="0">
                <a:solidFill>
                  <a:srgbClr val="000000"/>
                </a:solidFill>
                <a:latin typeface="Verdana" charset="0"/>
                <a:ea typeface="ヒラギノ角ゴ ProN W3" charset="0"/>
                <a:cs typeface="ヒラギノ角ゴ ProN W3" charset="0"/>
                <a:sym typeface="Verdana" charset="0"/>
              </a:rPr>
              <a:t>Common Criteria Conference</a:t>
            </a:r>
            <a:endParaRPr kumimoji="0" lang="en-US" altLang="en-US" sz="2400" b="1"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endParaRPr>
          </a:p>
        </p:txBody>
      </p:sp>
    </p:spTree>
    <p:extLst>
      <p:ext uri="{BB962C8B-B14F-4D97-AF65-F5344CB8AC3E}">
        <p14:creationId xmlns:p14="http://schemas.microsoft.com/office/powerpoint/2010/main" val="5737549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118384" y="195109"/>
            <a:ext cx="7912100" cy="970116"/>
          </a:xfrm>
        </p:spPr>
        <p:txBody>
          <a:bodyPr rIns="132080"/>
          <a:lstStyle/>
          <a:p>
            <a:pPr marL="0" marR="0" lvl="0" indent="0" defTabSz="914400" rtl="0" eaLnBrk="1" fontAlgn="base" latinLnBrk="0" hangingPunct="1">
              <a:lnSpc>
                <a:spcPct val="100000"/>
              </a:lnSpc>
              <a:spcBef>
                <a:spcPct val="0"/>
              </a:spcBef>
              <a:spcAft>
                <a:spcPct val="0"/>
              </a:spcAft>
              <a:tabLst>
                <a:tab pos="914400" algn="l"/>
              </a:tabLst>
              <a:defRPr/>
            </a:pPr>
            <a:r>
              <a:rPr lang="en-US" sz="2400" b="1" i="0" dirty="0">
                <a:solidFill>
                  <a:schemeClr val="bg1"/>
                </a:solidFill>
                <a:effectLst/>
                <a:latin typeface="+mn-lt"/>
              </a:rPr>
              <a:t>Fall 2023 CCUF Workshop and</a:t>
            </a:r>
            <a:br>
              <a:rPr lang="en-US" sz="2400" b="1" i="0" dirty="0">
                <a:solidFill>
                  <a:schemeClr val="bg1"/>
                </a:solidFill>
                <a:effectLst/>
                <a:latin typeface="+mn-lt"/>
              </a:rPr>
            </a:br>
            <a:r>
              <a:rPr lang="en-US" altLang="en-US" sz="2400" b="1" i="0" dirty="0">
                <a:solidFill>
                  <a:schemeClr val="bg1"/>
                </a:solidFill>
                <a:effectLst/>
                <a:latin typeface="+mn-lt"/>
                <a:ea typeface="ヒラギノ角ゴ ProN W3" charset="0"/>
                <a:cs typeface="ヒラギノ角ゴ ProN W3" charset="0"/>
                <a:sym typeface="Verdana" charset="0"/>
              </a:rPr>
              <a:t>2023 International </a:t>
            </a:r>
            <a:r>
              <a:rPr lang="en-US" altLang="en-US" sz="2400" b="1" dirty="0">
                <a:solidFill>
                  <a:schemeClr val="bg1"/>
                </a:solidFill>
                <a:latin typeface="+mn-lt"/>
                <a:ea typeface="ヒラギノ角ゴ ProN W3" charset="0"/>
                <a:cs typeface="ヒラギノ角ゴ ProN W3" charset="0"/>
                <a:sym typeface="Verdana" charset="0"/>
              </a:rPr>
              <a:t>Common Criteria Conference</a:t>
            </a:r>
            <a:endParaRPr lang="en-US" altLang="en-US" sz="2400" dirty="0">
              <a:solidFill>
                <a:schemeClr val="bg1"/>
              </a:solidFill>
              <a:latin typeface="+mn-lt"/>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Text Placeholder 2">
            <a:extLst>
              <a:ext uri="{FF2B5EF4-FFF2-40B4-BE49-F238E27FC236}">
                <a16:creationId xmlns:a16="http://schemas.microsoft.com/office/drawing/2014/main" id="{E4F3116A-1E6B-4031-A037-A93E31361A3F}"/>
              </a:ext>
            </a:extLst>
          </p:cNvPr>
          <p:cNvSpPr txBox="1">
            <a:spLocks/>
          </p:cNvSpPr>
          <p:nvPr/>
        </p:nvSpPr>
        <p:spPr bwMode="auto">
          <a:xfrm>
            <a:off x="118384" y="1149612"/>
            <a:ext cx="885163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noAutofit/>
          </a:bodyPr>
          <a:lst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a:lstStyle>
          <a:p>
            <a:pPr marL="0" lvl="1" indent="0">
              <a:spcBef>
                <a:spcPts val="0"/>
              </a:spcBef>
              <a:spcAft>
                <a:spcPts val="600"/>
              </a:spcAft>
              <a:buNone/>
            </a:pPr>
            <a:r>
              <a:rPr lang="en-US" sz="2000" kern="0" dirty="0"/>
              <a:t>Will show selected slides from the PDF versions of the following presentation:</a:t>
            </a:r>
          </a:p>
          <a:p>
            <a:pPr marL="285750" lvl="1">
              <a:spcBef>
                <a:spcPts val="0"/>
              </a:spcBef>
              <a:spcAft>
                <a:spcPts val="600"/>
              </a:spcAft>
            </a:pPr>
            <a:r>
              <a:rPr lang="en-US" sz="2000" kern="0" dirty="0"/>
              <a:t>An Update on EUCC</a:t>
            </a:r>
          </a:p>
          <a:p>
            <a:pPr marL="285750" lvl="1">
              <a:spcBef>
                <a:spcPts val="0"/>
              </a:spcBef>
              <a:spcAft>
                <a:spcPts val="600"/>
              </a:spcAft>
            </a:pPr>
            <a:r>
              <a:rPr lang="en-US" sz="2000" kern="0" dirty="0"/>
              <a:t>2023 NIAP Update</a:t>
            </a:r>
          </a:p>
          <a:p>
            <a:pPr marL="285750" lvl="1">
              <a:spcBef>
                <a:spcPts val="0"/>
              </a:spcBef>
              <a:spcAft>
                <a:spcPts val="600"/>
              </a:spcAft>
            </a:pPr>
            <a:r>
              <a:rPr lang="en-US" sz="2000" i="0" dirty="0">
                <a:solidFill>
                  <a:srgbClr val="4E4D4C"/>
                </a:solidFill>
                <a:effectLst/>
              </a:rPr>
              <a:t>CC 2022 IN ACTION: SECURING CRYPTOGRAPHIC PROTOCOLS AND THEIR IMPLEMENTATIONS</a:t>
            </a:r>
            <a:r>
              <a:rPr lang="en-US" sz="2000" dirty="0"/>
              <a:t> </a:t>
            </a:r>
          </a:p>
          <a:p>
            <a:pPr marL="285750" lvl="1">
              <a:spcBef>
                <a:spcPts val="0"/>
              </a:spcBef>
              <a:spcAft>
                <a:spcPts val="600"/>
              </a:spcAft>
            </a:pPr>
            <a:r>
              <a:rPr lang="en-US" sz="2000" dirty="0"/>
              <a:t>Post Quantum Cryptography: A Quintessential Quagmire</a:t>
            </a:r>
          </a:p>
          <a:p>
            <a:pPr marL="285750" lvl="1">
              <a:spcBef>
                <a:spcPts val="0"/>
              </a:spcBef>
              <a:spcAft>
                <a:spcPts val="600"/>
              </a:spcAft>
            </a:pPr>
            <a:r>
              <a:rPr lang="en-US" sz="2000" dirty="0"/>
              <a:t>CCDB Crypto Working Group Status</a:t>
            </a:r>
          </a:p>
          <a:p>
            <a:pPr marL="285750" lvl="1">
              <a:spcBef>
                <a:spcPts val="0"/>
              </a:spcBef>
              <a:spcAft>
                <a:spcPts val="600"/>
              </a:spcAft>
            </a:pPr>
            <a:r>
              <a:rPr lang="en-US" sz="2000" dirty="0"/>
              <a:t>Network Device </a:t>
            </a:r>
            <a:r>
              <a:rPr lang="en-US" sz="2000" dirty="0" err="1"/>
              <a:t>iTC</a:t>
            </a:r>
            <a:r>
              <a:rPr lang="en-US" sz="2000" dirty="0"/>
              <a:t> Update</a:t>
            </a:r>
          </a:p>
          <a:p>
            <a:pPr marL="285750" lvl="1">
              <a:spcBef>
                <a:spcPts val="0"/>
              </a:spcBef>
              <a:spcAft>
                <a:spcPts val="600"/>
              </a:spcAft>
            </a:pPr>
            <a:r>
              <a:rPr lang="en-US" sz="2000" dirty="0"/>
              <a:t>Application of Common Criteria in Cooperative Intelligent Transportation Systems</a:t>
            </a:r>
            <a:endParaRPr lang="en-US" sz="2000" kern="0" dirty="0"/>
          </a:p>
        </p:txBody>
      </p:sp>
      <p:sp>
        <p:nvSpPr>
          <p:cNvPr id="6" name="Rectangle 2">
            <a:extLst>
              <a:ext uri="{FF2B5EF4-FFF2-40B4-BE49-F238E27FC236}">
                <a16:creationId xmlns:a16="http://schemas.microsoft.com/office/drawing/2014/main" id="{F1CA80C4-593D-76F9-29FF-9C2A2A7BB105}"/>
              </a:ext>
            </a:extLst>
          </p:cNvPr>
          <p:cNvSpPr>
            <a:spLocks noChangeArrowheads="1"/>
          </p:cNvSpPr>
          <p:nvPr/>
        </p:nvSpPr>
        <p:spPr bwMode="auto">
          <a:xfrm>
            <a:off x="2448699" y="38868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9060889C-E891-A554-8E8E-11F5879DF2B0}"/>
              </a:ext>
            </a:extLst>
          </p:cNvPr>
          <p:cNvSpPr>
            <a:spLocks noChangeArrowheads="1"/>
          </p:cNvSpPr>
          <p:nvPr/>
        </p:nvSpPr>
        <p:spPr bwMode="auto">
          <a:xfrm>
            <a:off x="2476500" y="367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44572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2" name="Rectángulo 11"/>
          <p:cNvSpPr/>
          <p:nvPr/>
        </p:nvSpPr>
        <p:spPr>
          <a:xfrm>
            <a:off x="1222193" y="3771900"/>
            <a:ext cx="6699614" cy="1315745"/>
          </a:xfrm>
          <a:prstGeom prst="rect">
            <a:avLst/>
          </a:prstGeom>
          <a:noFill/>
        </p:spPr>
        <p:txBody>
          <a:bodyPr wrap="square" lIns="68580" tIns="34290" rIns="68580" bIns="3429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4050" b="1" dirty="0">
                <a:ln w="6600">
                  <a:solidFill>
                    <a:schemeClr val="accent2"/>
                  </a:solidFill>
                  <a:prstDash val="solid"/>
                </a:ln>
                <a:solidFill>
                  <a:schemeClr val="accent2">
                    <a:lumMod val="40000"/>
                    <a:lumOff val="60000"/>
                  </a:schemeClr>
                </a:solidFill>
              </a:rPr>
              <a:t>2023 CC Statistics Report</a:t>
            </a:r>
          </a:p>
        </p:txBody>
      </p:sp>
      <p:pic>
        <p:nvPicPr>
          <p:cNvPr id="11" name="Picture 10">
            <a:extLst>
              <a:ext uri="{FF2B5EF4-FFF2-40B4-BE49-F238E27FC236}">
                <a16:creationId xmlns:a16="http://schemas.microsoft.com/office/drawing/2014/main" id="{C9D08C06-B95E-7BFB-1F21-592BC5DDC1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1166" y="2216793"/>
            <a:ext cx="1921669" cy="839874"/>
          </a:xfrm>
          <a:prstGeom prst="rect">
            <a:avLst/>
          </a:prstGeom>
        </p:spPr>
      </p:pic>
      <p:pic>
        <p:nvPicPr>
          <p:cNvPr id="14" name="Picture 13">
            <a:extLst>
              <a:ext uri="{FF2B5EF4-FFF2-40B4-BE49-F238E27FC236}">
                <a16:creationId xmlns:a16="http://schemas.microsoft.com/office/drawing/2014/main" id="{F96D3E15-2F12-89D5-1EB6-0493605AFD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2" name="Picture 2">
            <a:extLst>
              <a:ext uri="{FF2B5EF4-FFF2-40B4-BE49-F238E27FC236}">
                <a16:creationId xmlns:a16="http://schemas.microsoft.com/office/drawing/2014/main" id="{C7A50C13-BB7B-DCB3-DA1B-06B33A6147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4587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46611" y="3866459"/>
            <a:ext cx="3943350" cy="2167260"/>
          </a:xfrm>
          <a:prstGeom prst="rect">
            <a:avLst/>
          </a:prstGeom>
        </p:spPr>
        <p:txBody>
          <a:bodyPr vert="horz" wrap="square" lIns="0" tIns="0" rIns="0" bIns="0" rtlCol="0">
            <a:spAutoFit/>
          </a:bodyPr>
          <a:lstStyle/>
          <a:p>
            <a:pPr marL="223838" marR="155734" indent="-214313">
              <a:spcBef>
                <a:spcPts val="450"/>
              </a:spcBef>
              <a:buClr>
                <a:schemeClr val="accent2"/>
              </a:buClr>
              <a:buFont typeface="Wingdings" panose="05000000000000000000" pitchFamily="2" charset="2"/>
              <a:buChar char="§"/>
            </a:pPr>
            <a:r>
              <a:rPr lang="es-ES" sz="1200" b="1" spc="-4" dirty="0">
                <a:solidFill>
                  <a:schemeClr val="bg1">
                    <a:lumMod val="50000"/>
                  </a:schemeClr>
                </a:solidFill>
                <a:cs typeface="Calibri"/>
              </a:rPr>
              <a:t>José Manuel Pulido:</a:t>
            </a:r>
            <a:r>
              <a:rPr lang="es-ES" sz="1200" spc="-4" dirty="0">
                <a:solidFill>
                  <a:schemeClr val="bg1">
                    <a:lumMod val="50000"/>
                  </a:schemeClr>
                </a:solidFill>
                <a:cs typeface="Calibri"/>
              </a:rPr>
              <a:t> </a:t>
            </a:r>
          </a:p>
          <a:p>
            <a:pPr marL="223838" marR="155734" indent="-214313">
              <a:spcBef>
                <a:spcPts val="450"/>
              </a:spcBef>
              <a:buClr>
                <a:schemeClr val="accent2"/>
              </a:buClr>
              <a:buFont typeface="Wingdings" panose="05000000000000000000" pitchFamily="2" charset="2"/>
              <a:buChar char="§"/>
            </a:pPr>
            <a:r>
              <a:rPr lang="es-ES" sz="1200" spc="-4" dirty="0" err="1">
                <a:solidFill>
                  <a:schemeClr val="bg1">
                    <a:lumMod val="50000"/>
                  </a:schemeClr>
                </a:solidFill>
                <a:cs typeface="Calibri"/>
              </a:rPr>
              <a:t>Common</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Criteria</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expert</a:t>
            </a:r>
            <a:r>
              <a:rPr lang="es-ES" sz="1200" spc="-4" dirty="0">
                <a:solidFill>
                  <a:schemeClr val="bg1">
                    <a:lumMod val="50000"/>
                  </a:schemeClr>
                </a:solidFill>
                <a:cs typeface="Calibri"/>
              </a:rPr>
              <a:t> and Lead </a:t>
            </a:r>
            <a:r>
              <a:rPr lang="es-ES" sz="1200" spc="-4" dirty="0" err="1">
                <a:solidFill>
                  <a:schemeClr val="bg1">
                    <a:lumMod val="50000"/>
                  </a:schemeClr>
                </a:solidFill>
                <a:cs typeface="Calibri"/>
              </a:rPr>
              <a:t>Consultant</a:t>
            </a:r>
            <a:r>
              <a:rPr lang="es-ES" sz="1200" spc="-4" dirty="0">
                <a:solidFill>
                  <a:schemeClr val="bg1">
                    <a:lumMod val="50000"/>
                  </a:schemeClr>
                </a:solidFill>
                <a:cs typeface="Calibri"/>
              </a:rPr>
              <a:t> in </a:t>
            </a:r>
            <a:r>
              <a:rPr lang="es-ES" sz="1200" spc="-4" dirty="0" err="1">
                <a:solidFill>
                  <a:schemeClr val="bg1">
                    <a:lumMod val="50000"/>
                  </a:schemeClr>
                </a:solidFill>
                <a:cs typeface="Calibri"/>
              </a:rPr>
              <a:t>jtsec</a:t>
            </a:r>
            <a:r>
              <a:rPr lang="es-ES" sz="1200" spc="-4" dirty="0">
                <a:solidFill>
                  <a:schemeClr val="bg1">
                    <a:lumMod val="50000"/>
                  </a:schemeClr>
                </a:solidFill>
                <a:cs typeface="Calibri"/>
              </a:rPr>
              <a:t>.</a:t>
            </a:r>
          </a:p>
          <a:p>
            <a:pPr marL="223838" marR="155734" indent="-214313">
              <a:spcBef>
                <a:spcPts val="450"/>
              </a:spcBef>
              <a:buClr>
                <a:schemeClr val="accent2"/>
              </a:buClr>
              <a:buFont typeface="Wingdings" panose="05000000000000000000" pitchFamily="2" charset="2"/>
              <a:buChar char="§"/>
            </a:pPr>
            <a:r>
              <a:rPr lang="es-ES" sz="1200" spc="-4" dirty="0" err="1">
                <a:solidFill>
                  <a:schemeClr val="bg1">
                    <a:lumMod val="50000"/>
                  </a:schemeClr>
                </a:solidFill>
                <a:cs typeface="Calibri"/>
              </a:rPr>
              <a:t>CCToolbox</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developer</a:t>
            </a:r>
            <a:endParaRPr lang="es-ES" sz="1200" spc="-4" dirty="0">
              <a:solidFill>
                <a:schemeClr val="bg1">
                  <a:lumMod val="50000"/>
                </a:schemeClr>
              </a:solidFill>
              <a:cs typeface="Calibri"/>
            </a:endParaRPr>
          </a:p>
          <a:p>
            <a:pPr marL="223838" marR="155734" indent="-214313">
              <a:spcBef>
                <a:spcPts val="450"/>
              </a:spcBef>
              <a:buClr>
                <a:schemeClr val="accent2"/>
              </a:buClr>
              <a:buFont typeface="Wingdings" panose="05000000000000000000" pitchFamily="2" charset="2"/>
              <a:buChar char="§"/>
            </a:pPr>
            <a:r>
              <a:rPr lang="es-ES" sz="1200" spc="-4" dirty="0" err="1">
                <a:solidFill>
                  <a:schemeClr val="bg1">
                    <a:lumMod val="50000"/>
                  </a:schemeClr>
                </a:solidFill>
                <a:cs typeface="Calibri"/>
              </a:rPr>
              <a:t>Contributor</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to</a:t>
            </a:r>
            <a:r>
              <a:rPr lang="es-ES" sz="1200" spc="-4" dirty="0">
                <a:solidFill>
                  <a:schemeClr val="bg1">
                    <a:lumMod val="50000"/>
                  </a:schemeClr>
                </a:solidFill>
                <a:cs typeface="Calibri"/>
              </a:rPr>
              <a:t> ENISA, </a:t>
            </a:r>
            <a:r>
              <a:rPr lang="es-ES" sz="1200" spc="-4" dirty="0" err="1">
                <a:solidFill>
                  <a:schemeClr val="bg1">
                    <a:lumMod val="50000"/>
                  </a:schemeClr>
                </a:solidFill>
                <a:cs typeface="Calibri"/>
              </a:rPr>
              <a:t>Eurosmart</a:t>
            </a:r>
            <a:r>
              <a:rPr lang="es-ES" sz="1200" spc="-4" dirty="0">
                <a:solidFill>
                  <a:schemeClr val="bg1">
                    <a:lumMod val="50000"/>
                  </a:schemeClr>
                </a:solidFill>
                <a:cs typeface="Calibri"/>
              </a:rPr>
              <a:t> and ISO </a:t>
            </a:r>
            <a:r>
              <a:rPr lang="es-ES" sz="1200" spc="-4" dirty="0" err="1">
                <a:solidFill>
                  <a:schemeClr val="bg1">
                    <a:lumMod val="50000"/>
                  </a:schemeClr>
                </a:solidFill>
                <a:cs typeface="Calibri"/>
              </a:rPr>
              <a:t>projects</a:t>
            </a:r>
            <a:r>
              <a:rPr lang="es-ES" sz="1200" spc="-4" dirty="0">
                <a:solidFill>
                  <a:schemeClr val="bg1">
                    <a:lumMod val="50000"/>
                  </a:schemeClr>
                </a:solidFill>
                <a:cs typeface="Calibri"/>
              </a:rPr>
              <a:t> and CEN/CENELEC.</a:t>
            </a:r>
          </a:p>
          <a:p>
            <a:pPr marL="223838" marR="155734" indent="-214313">
              <a:spcBef>
                <a:spcPts val="450"/>
              </a:spcBef>
              <a:buClr>
                <a:schemeClr val="accent2"/>
              </a:buClr>
              <a:buFont typeface="Wingdings" panose="05000000000000000000" pitchFamily="2" charset="2"/>
              <a:buChar char="§"/>
            </a:pPr>
            <a:r>
              <a:rPr lang="en-US" sz="1200" spc="-4" dirty="0">
                <a:solidFill>
                  <a:schemeClr val="bg1">
                    <a:lumMod val="50000"/>
                  </a:schemeClr>
                </a:solidFill>
                <a:cs typeface="Calibri"/>
              </a:rPr>
              <a:t>More than 12 years of experience in cybersecurity technologies</a:t>
            </a:r>
          </a:p>
          <a:p>
            <a:pPr marL="223838" marR="155734" indent="-214313">
              <a:spcBef>
                <a:spcPts val="450"/>
              </a:spcBef>
              <a:buClr>
                <a:schemeClr val="accent2"/>
              </a:buClr>
              <a:buFont typeface="Wingdings" panose="05000000000000000000" pitchFamily="2" charset="2"/>
              <a:buChar char="§"/>
            </a:pPr>
            <a:r>
              <a:rPr lang="en-US" sz="1200" spc="-4" dirty="0">
                <a:solidFill>
                  <a:schemeClr val="bg1">
                    <a:lumMod val="50000"/>
                  </a:schemeClr>
                </a:solidFill>
                <a:cs typeface="Calibri"/>
              </a:rPr>
              <a:t>Speaker at several conferences including CCUF20, ICCC20,  ICCC21 and ICC22</a:t>
            </a:r>
          </a:p>
        </p:txBody>
      </p:sp>
      <p:sp>
        <p:nvSpPr>
          <p:cNvPr id="5" name="object 5"/>
          <p:cNvSpPr/>
          <p:nvPr/>
        </p:nvSpPr>
        <p:spPr>
          <a:xfrm>
            <a:off x="1251016" y="965266"/>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a:p>
        </p:txBody>
      </p:sp>
      <p:sp>
        <p:nvSpPr>
          <p:cNvPr id="8" name="object 8"/>
          <p:cNvSpPr/>
          <p:nvPr/>
        </p:nvSpPr>
        <p:spPr>
          <a:xfrm>
            <a:off x="7107176" y="994409"/>
            <a:ext cx="680084" cy="261747"/>
          </a:xfrm>
          <a:prstGeom prst="rect">
            <a:avLst/>
          </a:prstGeom>
          <a:blipFill>
            <a:blip r:embed="rId3" cstate="print"/>
            <a:stretch>
              <a:fillRect/>
            </a:stretch>
          </a:blipFill>
        </p:spPr>
        <p:txBody>
          <a:bodyPr wrap="square" lIns="0" tIns="0" rIns="0" bIns="0" rtlCol="0"/>
          <a:lstStyle/>
          <a:p>
            <a:endParaRPr sz="1200"/>
          </a:p>
        </p:txBody>
      </p:sp>
      <p:pic>
        <p:nvPicPr>
          <p:cNvPr id="2052" name="Picture 4">
            <a:extLst>
              <a:ext uri="{FF2B5EF4-FFF2-40B4-BE49-F238E27FC236}">
                <a16:creationId xmlns:a16="http://schemas.microsoft.com/office/drawing/2014/main" id="{03272643-F11C-443C-80C6-631B18CB52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371600" y="2319482"/>
            <a:ext cx="1428750" cy="1428750"/>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9" name="Grupo 8">
            <a:extLst>
              <a:ext uri="{FF2B5EF4-FFF2-40B4-BE49-F238E27FC236}">
                <a16:creationId xmlns:a16="http://schemas.microsoft.com/office/drawing/2014/main" id="{724EBFED-4AA9-4978-908D-E4B947F4FB0F}"/>
              </a:ext>
            </a:extLst>
          </p:cNvPr>
          <p:cNvGrpSpPr/>
          <p:nvPr/>
        </p:nvGrpSpPr>
        <p:grpSpPr>
          <a:xfrm>
            <a:off x="0" y="857253"/>
            <a:ext cx="9144000" cy="685798"/>
            <a:chOff x="0" y="-33117"/>
            <a:chExt cx="12192000" cy="933449"/>
          </a:xfrm>
        </p:grpSpPr>
        <p:sp>
          <p:nvSpPr>
            <p:cNvPr id="10" name="Rectángulo 9">
              <a:extLst>
                <a:ext uri="{FF2B5EF4-FFF2-40B4-BE49-F238E27FC236}">
                  <a16:creationId xmlns:a16="http://schemas.microsoft.com/office/drawing/2014/main" id="{DFCF60C1-1B4E-4589-AE92-69C44063C62F}"/>
                </a:ext>
              </a:extLst>
            </p:cNvPr>
            <p:cNvSpPr/>
            <p:nvPr/>
          </p:nvSpPr>
          <p:spPr>
            <a:xfrm>
              <a:off x="0" y="-33117"/>
              <a:ext cx="12192000" cy="9334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p>
          </p:txBody>
        </p:sp>
        <p:pic>
          <p:nvPicPr>
            <p:cNvPr id="11" name="Imagen 10">
              <a:extLst>
                <a:ext uri="{FF2B5EF4-FFF2-40B4-BE49-F238E27FC236}">
                  <a16:creationId xmlns:a16="http://schemas.microsoft.com/office/drawing/2014/main" id="{54B53DA2-1B2E-4748-AA54-B001A16844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125" y="157343"/>
              <a:ext cx="1428949" cy="552527"/>
            </a:xfrm>
            <a:prstGeom prst="rect">
              <a:avLst/>
            </a:prstGeom>
          </p:spPr>
        </p:pic>
      </p:grpSp>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450" y="948745"/>
            <a:ext cx="1677130" cy="502811"/>
          </a:xfrm>
          <a:prstGeom prst="rect">
            <a:avLst/>
          </a:prstGeom>
        </p:spPr>
      </p:pic>
      <p:sp>
        <p:nvSpPr>
          <p:cNvPr id="17" name="Rectángulo 8">
            <a:extLst>
              <a:ext uri="{FF2B5EF4-FFF2-40B4-BE49-F238E27FC236}">
                <a16:creationId xmlns:a16="http://schemas.microsoft.com/office/drawing/2014/main" id="{5CC1A9B6-3D0A-43F2-B56C-473EDB2845AF}"/>
              </a:ext>
            </a:extLst>
          </p:cNvPr>
          <p:cNvSpPr/>
          <p:nvPr/>
        </p:nvSpPr>
        <p:spPr>
          <a:xfrm>
            <a:off x="0" y="926640"/>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a:p>
        </p:txBody>
      </p:sp>
      <p:sp>
        <p:nvSpPr>
          <p:cNvPr id="19" name="Rectángulo 14">
            <a:extLst>
              <a:ext uri="{FF2B5EF4-FFF2-40B4-BE49-F238E27FC236}">
                <a16:creationId xmlns:a16="http://schemas.microsoft.com/office/drawing/2014/main" id="{54660450-7BDA-423F-882E-75ED4D0229B9}"/>
              </a:ext>
            </a:extLst>
          </p:cNvPr>
          <p:cNvSpPr/>
          <p:nvPr/>
        </p:nvSpPr>
        <p:spPr>
          <a:xfrm>
            <a:off x="498996" y="1723586"/>
            <a:ext cx="2072754" cy="484748"/>
          </a:xfrm>
          <a:prstGeom prst="rect">
            <a:avLst/>
          </a:prstGeom>
          <a:noFill/>
        </p:spPr>
        <p:txBody>
          <a:bodyPr wrap="square" lIns="68580" tIns="34290" rIns="68580" bIns="34290">
            <a:spAutoFit/>
          </a:bodyPr>
          <a:lstStyle/>
          <a:p>
            <a:r>
              <a:rPr lang="es-ES" sz="2700" dirty="0" err="1">
                <a:ln w="0"/>
                <a:effectLst>
                  <a:outerShdw blurRad="38100" dist="19050" dir="2700000" algn="tl" rotWithShape="0">
                    <a:schemeClr val="dk1">
                      <a:alpha val="40000"/>
                    </a:schemeClr>
                  </a:outerShdw>
                </a:effectLst>
              </a:rPr>
              <a:t>About</a:t>
            </a:r>
            <a:r>
              <a:rPr lang="es-ES" sz="2700" dirty="0">
                <a:ln w="0"/>
                <a:effectLst>
                  <a:outerShdw blurRad="38100" dist="19050" dir="2700000" algn="tl" rotWithShape="0">
                    <a:schemeClr val="dk1">
                      <a:alpha val="40000"/>
                    </a:schemeClr>
                  </a:outerShdw>
                </a:effectLst>
              </a:rPr>
              <a:t> me</a:t>
            </a:r>
          </a:p>
        </p:txBody>
      </p:sp>
      <p:sp>
        <p:nvSpPr>
          <p:cNvPr id="20" name="Rectángulo 19">
            <a:extLst>
              <a:ext uri="{FF2B5EF4-FFF2-40B4-BE49-F238E27FC236}">
                <a16:creationId xmlns:a16="http://schemas.microsoft.com/office/drawing/2014/main" id="{93942F42-48D5-4A79-8A11-2C5710F6D2E6}"/>
              </a:ext>
            </a:extLst>
          </p:cNvPr>
          <p:cNvSpPr/>
          <p:nvPr/>
        </p:nvSpPr>
        <p:spPr>
          <a:xfrm>
            <a:off x="4562331" y="3807539"/>
            <a:ext cx="4629150" cy="2628925"/>
          </a:xfrm>
          <a:prstGeom prst="rect">
            <a:avLst/>
          </a:prstGeom>
        </p:spPr>
        <p:txBody>
          <a:bodyPr wrap="square">
            <a:spAutoFit/>
          </a:bodyPr>
          <a:lstStyle/>
          <a:p>
            <a:pPr marL="223838" marR="155734" indent="-214313">
              <a:spcBef>
                <a:spcPts val="450"/>
              </a:spcBef>
              <a:buClr>
                <a:schemeClr val="accent2"/>
              </a:buClr>
              <a:buFont typeface="Wingdings" panose="05000000000000000000" pitchFamily="2" charset="2"/>
              <a:buChar char="§"/>
            </a:pPr>
            <a:r>
              <a:rPr lang="en-US" sz="1200" spc="-4" dirty="0" err="1">
                <a:solidFill>
                  <a:schemeClr val="bg1">
                    <a:lumMod val="50000"/>
                  </a:schemeClr>
                </a:solidFill>
                <a:cs typeface="Calibri"/>
              </a:rPr>
              <a:t>jtsec</a:t>
            </a:r>
            <a:r>
              <a:rPr lang="en-US" sz="1200" spc="-4" dirty="0">
                <a:solidFill>
                  <a:schemeClr val="bg1">
                    <a:lumMod val="50000"/>
                  </a:schemeClr>
                </a:solidFill>
                <a:cs typeface="Calibri"/>
              </a:rPr>
              <a:t> is part of the A+ group along with Lightship Security. We have labs in Canada, USA and Spain.</a:t>
            </a:r>
            <a:endParaRPr lang="es-ES" sz="1200" spc="-4" dirty="0">
              <a:solidFill>
                <a:schemeClr val="bg1">
                  <a:lumMod val="50000"/>
                </a:schemeClr>
              </a:solidFill>
              <a:cs typeface="Calibri"/>
            </a:endParaRPr>
          </a:p>
          <a:p>
            <a:pPr marL="223838" marR="155734" indent="-214313">
              <a:spcBef>
                <a:spcPts val="450"/>
              </a:spcBef>
              <a:buClr>
                <a:schemeClr val="accent2"/>
              </a:buClr>
              <a:buFont typeface="Wingdings" panose="05000000000000000000" pitchFamily="2" charset="2"/>
              <a:buChar char="§"/>
            </a:pPr>
            <a:r>
              <a:rPr lang="es-ES" sz="1200" spc="-4" dirty="0" err="1">
                <a:solidFill>
                  <a:schemeClr val="bg1">
                    <a:lumMod val="50000"/>
                  </a:schemeClr>
                </a:solidFill>
                <a:cs typeface="Calibri"/>
              </a:rPr>
              <a:t>Cybersecurity</a:t>
            </a:r>
            <a:r>
              <a:rPr lang="es-ES" sz="1200" spc="-4" dirty="0">
                <a:solidFill>
                  <a:schemeClr val="bg1">
                    <a:lumMod val="50000"/>
                  </a:schemeClr>
                </a:solidFill>
                <a:cs typeface="Calibri"/>
              </a:rPr>
              <a:t> </a:t>
            </a:r>
            <a:r>
              <a:rPr lang="es-ES" sz="1200" b="1" spc="-4" dirty="0" err="1">
                <a:solidFill>
                  <a:schemeClr val="bg1">
                    <a:lumMod val="50000"/>
                  </a:schemeClr>
                </a:solidFill>
                <a:cs typeface="Calibri"/>
              </a:rPr>
              <a:t>evaluation</a:t>
            </a:r>
            <a:r>
              <a:rPr lang="es-ES" sz="1200" spc="-4" dirty="0">
                <a:solidFill>
                  <a:schemeClr val="bg1">
                    <a:lumMod val="50000"/>
                  </a:schemeClr>
                </a:solidFill>
                <a:cs typeface="Calibri"/>
              </a:rPr>
              <a:t> &amp; </a:t>
            </a:r>
            <a:r>
              <a:rPr lang="es-ES" sz="1200" spc="-4" dirty="0" err="1">
                <a:solidFill>
                  <a:schemeClr val="bg1">
                    <a:lumMod val="50000"/>
                  </a:schemeClr>
                </a:solidFill>
                <a:cs typeface="Calibri"/>
              </a:rPr>
              <a:t>consultancy</a:t>
            </a:r>
            <a:r>
              <a:rPr lang="es-ES" sz="1200" spc="-4" dirty="0">
                <a:solidFill>
                  <a:schemeClr val="bg1">
                    <a:lumMod val="50000"/>
                  </a:schemeClr>
                </a:solidFill>
                <a:cs typeface="Calibri"/>
              </a:rPr>
              <a:t> </a:t>
            </a:r>
            <a:r>
              <a:rPr lang="es-ES" sz="1200" b="1" spc="-4" dirty="0" err="1">
                <a:solidFill>
                  <a:schemeClr val="bg1">
                    <a:lumMod val="50000"/>
                  </a:schemeClr>
                </a:solidFill>
                <a:cs typeface="Calibri"/>
              </a:rPr>
              <a:t>services</a:t>
            </a:r>
            <a:endParaRPr lang="es-ES" sz="1200" b="1" spc="-4" dirty="0">
              <a:solidFill>
                <a:schemeClr val="bg1">
                  <a:lumMod val="50000"/>
                </a:schemeClr>
              </a:solidFill>
              <a:cs typeface="Calibri"/>
            </a:endParaRPr>
          </a:p>
          <a:p>
            <a:pPr marL="223838" marR="155734" indent="-214313">
              <a:spcBef>
                <a:spcPts val="450"/>
              </a:spcBef>
              <a:buClr>
                <a:schemeClr val="accent2"/>
              </a:buClr>
              <a:buFont typeface="Wingdings" panose="05000000000000000000" pitchFamily="2" charset="2"/>
              <a:buChar char="§"/>
            </a:pPr>
            <a:r>
              <a:rPr lang="es-ES" sz="1200" spc="-4" dirty="0" err="1">
                <a:solidFill>
                  <a:schemeClr val="bg1">
                    <a:lumMod val="50000"/>
                  </a:schemeClr>
                </a:solidFill>
                <a:cs typeface="Calibri"/>
              </a:rPr>
              <a:t>Common</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Criteria</a:t>
            </a:r>
            <a:r>
              <a:rPr lang="es-ES" sz="1200" spc="-4" dirty="0">
                <a:solidFill>
                  <a:schemeClr val="bg1">
                    <a:lumMod val="50000"/>
                  </a:schemeClr>
                </a:solidFill>
                <a:cs typeface="Calibri"/>
              </a:rPr>
              <a:t>, LINCE and ETSI EN 303 645 </a:t>
            </a:r>
            <a:r>
              <a:rPr lang="es-ES" sz="1200" spc="-4" dirty="0" err="1">
                <a:solidFill>
                  <a:schemeClr val="bg1">
                    <a:lumMod val="50000"/>
                  </a:schemeClr>
                </a:solidFill>
                <a:cs typeface="Calibri"/>
              </a:rPr>
              <a:t>accredited</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lab</a:t>
            </a:r>
            <a:r>
              <a:rPr lang="es-ES" sz="1200" spc="-4" dirty="0">
                <a:solidFill>
                  <a:schemeClr val="bg1">
                    <a:lumMod val="50000"/>
                  </a:schemeClr>
                </a:solidFill>
                <a:cs typeface="Calibri"/>
              </a:rPr>
              <a:t>.</a:t>
            </a:r>
          </a:p>
          <a:p>
            <a:pPr marL="223838" marR="155734" indent="-214313">
              <a:spcBef>
                <a:spcPts val="450"/>
              </a:spcBef>
              <a:buClr>
                <a:schemeClr val="accent2"/>
              </a:buClr>
              <a:buFont typeface="Wingdings" panose="05000000000000000000" pitchFamily="2" charset="2"/>
              <a:buChar char="§"/>
            </a:pPr>
            <a:r>
              <a:rPr lang="es-ES" sz="1200" spc="-4" dirty="0" err="1">
                <a:solidFill>
                  <a:schemeClr val="bg1">
                    <a:lumMod val="50000"/>
                  </a:schemeClr>
                </a:solidFill>
                <a:cs typeface="Calibri"/>
              </a:rPr>
              <a:t>Developers</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of</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the</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most</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powerful</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tool</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for</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Common</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Criteria</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CCToolbox</a:t>
            </a:r>
            <a:r>
              <a:rPr lang="es-ES" sz="1200" spc="-4" dirty="0">
                <a:solidFill>
                  <a:schemeClr val="bg1">
                    <a:lumMod val="50000"/>
                  </a:schemeClr>
                </a:solidFill>
                <a:cs typeface="Calibri"/>
              </a:rPr>
              <a:t>.</a:t>
            </a:r>
          </a:p>
          <a:p>
            <a:pPr marL="223838" marR="155734" indent="-214313">
              <a:spcBef>
                <a:spcPts val="450"/>
              </a:spcBef>
              <a:buClr>
                <a:schemeClr val="accent2"/>
              </a:buClr>
              <a:buFont typeface="Wingdings" panose="05000000000000000000" pitchFamily="2" charset="2"/>
              <a:buChar char="§"/>
            </a:pPr>
            <a:r>
              <a:rPr lang="es-ES" sz="1200" b="1" spc="-4" dirty="0" err="1">
                <a:solidFill>
                  <a:schemeClr val="bg1">
                    <a:lumMod val="50000"/>
                  </a:schemeClr>
                </a:solidFill>
                <a:cs typeface="Calibri"/>
              </a:rPr>
              <a:t>Involved</a:t>
            </a:r>
            <a:r>
              <a:rPr lang="es-ES" sz="1200" b="1" spc="-4" dirty="0">
                <a:solidFill>
                  <a:schemeClr val="bg1">
                    <a:lumMod val="50000"/>
                  </a:schemeClr>
                </a:solidFill>
                <a:cs typeface="Calibri"/>
              </a:rPr>
              <a:t> in </a:t>
            </a:r>
            <a:r>
              <a:rPr lang="es-ES" sz="1200" b="1" spc="-4" dirty="0" err="1">
                <a:solidFill>
                  <a:schemeClr val="bg1">
                    <a:lumMod val="50000"/>
                  </a:schemeClr>
                </a:solidFill>
                <a:cs typeface="Calibri"/>
              </a:rPr>
              <a:t>standardization</a:t>
            </a:r>
            <a:r>
              <a:rPr lang="es-ES" sz="1200" spc="-4" dirty="0">
                <a:solidFill>
                  <a:schemeClr val="bg1">
                    <a:lumMod val="50000"/>
                  </a:schemeClr>
                </a:solidFill>
                <a:cs typeface="Calibri"/>
              </a:rPr>
              <a:t> </a:t>
            </a:r>
            <a:r>
              <a:rPr lang="es-ES" sz="1200" spc="-4" dirty="0" err="1">
                <a:solidFill>
                  <a:schemeClr val="bg1">
                    <a:lumMod val="50000"/>
                  </a:schemeClr>
                </a:solidFill>
                <a:cs typeface="Calibri"/>
              </a:rPr>
              <a:t>activities</a:t>
            </a:r>
            <a:r>
              <a:rPr lang="es-ES" sz="1200" spc="-4" dirty="0">
                <a:solidFill>
                  <a:schemeClr val="bg1">
                    <a:lumMod val="50000"/>
                  </a:schemeClr>
                </a:solidFill>
                <a:cs typeface="Calibri"/>
              </a:rPr>
              <a:t> (ISO, CEN/CENELEC, ISCI </a:t>
            </a:r>
            <a:r>
              <a:rPr lang="es-ES" sz="1200" spc="-4" dirty="0" err="1">
                <a:solidFill>
                  <a:schemeClr val="bg1">
                    <a:lumMod val="50000"/>
                  </a:schemeClr>
                </a:solidFill>
                <a:cs typeface="Calibri"/>
              </a:rPr>
              <a:t>WGs</a:t>
            </a:r>
            <a:r>
              <a:rPr lang="es-ES" sz="1200" spc="-4" dirty="0">
                <a:solidFill>
                  <a:schemeClr val="bg1">
                    <a:lumMod val="50000"/>
                  </a:schemeClr>
                </a:solidFill>
                <a:cs typeface="Calibri"/>
              </a:rPr>
              <a:t>, ENISA CSA </a:t>
            </a:r>
            <a:r>
              <a:rPr lang="es-ES" sz="1200" spc="-4" dirty="0" err="1">
                <a:solidFill>
                  <a:schemeClr val="bg1">
                    <a:lumMod val="50000"/>
                  </a:schemeClr>
                </a:solidFill>
                <a:cs typeface="Calibri"/>
              </a:rPr>
              <a:t>WGs</a:t>
            </a:r>
            <a:r>
              <a:rPr lang="es-ES" sz="1200" spc="-4" dirty="0">
                <a:solidFill>
                  <a:schemeClr val="bg1">
                    <a:lumMod val="50000"/>
                  </a:schemeClr>
                </a:solidFill>
                <a:cs typeface="Calibri"/>
              </a:rPr>
              <a:t>, CCUF, CMUF, ERNCIP, …)</a:t>
            </a:r>
          </a:p>
          <a:p>
            <a:pPr marL="223838" marR="155734" indent="-214313">
              <a:spcBef>
                <a:spcPts val="450"/>
              </a:spcBef>
              <a:buClr>
                <a:schemeClr val="accent2"/>
              </a:buClr>
              <a:buFont typeface="Wingdings" panose="05000000000000000000" pitchFamily="2" charset="2"/>
              <a:buChar char="§"/>
            </a:pPr>
            <a:r>
              <a:rPr lang="es-ES" sz="1200" spc="-4" dirty="0" err="1">
                <a:solidFill>
                  <a:schemeClr val="bg1">
                    <a:lumMod val="50000"/>
                  </a:schemeClr>
                </a:solidFill>
                <a:cs typeface="Calibri"/>
              </a:rPr>
              <a:t>Members</a:t>
            </a:r>
            <a:r>
              <a:rPr lang="es-ES" sz="1200" spc="-4" dirty="0">
                <a:solidFill>
                  <a:schemeClr val="bg1">
                    <a:lumMod val="50000"/>
                  </a:schemeClr>
                </a:solidFill>
                <a:cs typeface="Calibri"/>
              </a:rPr>
              <a:t> of </a:t>
            </a:r>
            <a:r>
              <a:rPr lang="es-ES" sz="1200" spc="-4" dirty="0" err="1">
                <a:solidFill>
                  <a:schemeClr val="bg1">
                    <a:lumMod val="50000"/>
                  </a:schemeClr>
                </a:solidFill>
                <a:cs typeface="Calibri"/>
              </a:rPr>
              <a:t>the</a:t>
            </a:r>
            <a:r>
              <a:rPr lang="es-ES" sz="1200" spc="-4" dirty="0">
                <a:solidFill>
                  <a:schemeClr val="bg1">
                    <a:lumMod val="50000"/>
                  </a:schemeClr>
                </a:solidFill>
                <a:cs typeface="Calibri"/>
              </a:rPr>
              <a:t> SCCG (</a:t>
            </a:r>
            <a:r>
              <a:rPr lang="en-US" sz="1200" spc="-4" dirty="0">
                <a:solidFill>
                  <a:schemeClr val="bg1">
                    <a:lumMod val="50000"/>
                  </a:schemeClr>
                </a:solidFill>
                <a:cs typeface="Calibri"/>
              </a:rPr>
              <a:t>Stakeholder Cybersecurity Certification Group)</a:t>
            </a:r>
          </a:p>
        </p:txBody>
      </p:sp>
      <p:sp>
        <p:nvSpPr>
          <p:cNvPr id="22" name="Rectángulo 14">
            <a:extLst>
              <a:ext uri="{FF2B5EF4-FFF2-40B4-BE49-F238E27FC236}">
                <a16:creationId xmlns:a16="http://schemas.microsoft.com/office/drawing/2014/main" id="{5EB57312-7E5D-4BA3-9FDA-14834FC03B6E}"/>
              </a:ext>
            </a:extLst>
          </p:cNvPr>
          <p:cNvSpPr/>
          <p:nvPr/>
        </p:nvSpPr>
        <p:spPr>
          <a:xfrm>
            <a:off x="5903390" y="1948237"/>
            <a:ext cx="2072754" cy="484748"/>
          </a:xfrm>
          <a:prstGeom prst="rect">
            <a:avLst/>
          </a:prstGeom>
          <a:noFill/>
        </p:spPr>
        <p:txBody>
          <a:bodyPr wrap="square" lIns="68580" tIns="34290" rIns="68580" bIns="34290">
            <a:spAutoFit/>
          </a:bodyPr>
          <a:lstStyle/>
          <a:p>
            <a:r>
              <a:rPr lang="es-ES" sz="2700" dirty="0" err="1">
                <a:ln w="0"/>
                <a:effectLst>
                  <a:outerShdw blurRad="38100" dist="19050" dir="2700000" algn="tl" rotWithShape="0">
                    <a:schemeClr val="dk1">
                      <a:alpha val="40000"/>
                    </a:schemeClr>
                  </a:outerShdw>
                </a:effectLst>
              </a:rPr>
              <a:t>About</a:t>
            </a:r>
            <a:r>
              <a:rPr lang="es-ES" sz="2700" dirty="0">
                <a:ln w="0"/>
                <a:effectLst>
                  <a:outerShdw blurRad="38100" dist="19050" dir="2700000" algn="tl" rotWithShape="0">
                    <a:schemeClr val="dk1">
                      <a:alpha val="40000"/>
                    </a:schemeClr>
                  </a:outerShdw>
                </a:effectLst>
              </a:rPr>
              <a:t> </a:t>
            </a:r>
            <a:r>
              <a:rPr lang="es-ES" sz="2700" dirty="0" err="1">
                <a:ln w="0"/>
                <a:effectLst>
                  <a:outerShdw blurRad="38100" dist="19050" dir="2700000" algn="tl" rotWithShape="0">
                    <a:schemeClr val="dk1">
                      <a:alpha val="40000"/>
                    </a:schemeClr>
                  </a:outerShdw>
                </a:effectLst>
              </a:rPr>
              <a:t>us</a:t>
            </a:r>
            <a:endParaRPr lang="es-ES" sz="2700" dirty="0">
              <a:ln w="0"/>
              <a:effectLst>
                <a:outerShdw blurRad="38100" dist="19050" dir="2700000" algn="tl" rotWithShape="0">
                  <a:schemeClr val="dk1">
                    <a:alpha val="40000"/>
                  </a:schemeClr>
                </a:outerShdw>
              </a:effectLst>
            </a:endParaRPr>
          </a:p>
        </p:txBody>
      </p:sp>
      <p:pic>
        <p:nvPicPr>
          <p:cNvPr id="2" name="Picture 1">
            <a:extLst>
              <a:ext uri="{FF2B5EF4-FFF2-40B4-BE49-F238E27FC236}">
                <a16:creationId xmlns:a16="http://schemas.microsoft.com/office/drawing/2014/main" id="{1CE94FAF-768D-31F4-9E3B-AF3D963777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3" name="Picture 2">
            <a:extLst>
              <a:ext uri="{FF2B5EF4-FFF2-40B4-BE49-F238E27FC236}">
                <a16:creationId xmlns:a16="http://schemas.microsoft.com/office/drawing/2014/main" id="{BB431C7A-9C13-EF87-FB5B-BEA7AAB823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9768" y="2590009"/>
            <a:ext cx="1877450" cy="820548"/>
          </a:xfrm>
          <a:prstGeom prst="rect">
            <a:avLst/>
          </a:prstGeom>
        </p:spPr>
      </p:pic>
      <p:pic>
        <p:nvPicPr>
          <p:cNvPr id="6" name="Picture 2">
            <a:extLst>
              <a:ext uri="{FF2B5EF4-FFF2-40B4-BE49-F238E27FC236}">
                <a16:creationId xmlns:a16="http://schemas.microsoft.com/office/drawing/2014/main" id="{37F075AF-C794-7DD8-FBEF-7422962BF9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0261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fld id="{EF150F81-DABB-4F3D-A7E3-30867EB31C1F}"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7171"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7173"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7174"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7175" name="Rectangle 5"/>
          <p:cNvSpPr>
            <a:spLocks noGrp="1" noChangeArrowheads="1"/>
          </p:cNvSpPr>
          <p:nvPr>
            <p:ph type="title"/>
          </p:nvPr>
        </p:nvSpPr>
        <p:spPr/>
        <p:txBody>
          <a:bodyPr rIns="132080"/>
          <a:lstStyle/>
          <a:p>
            <a:pPr eaLnBrk="1" hangingPunct="1"/>
            <a:r>
              <a:rPr lang="en-US" altLang="en-US" dirty="0"/>
              <a:t>Officers</a:t>
            </a:r>
          </a:p>
        </p:txBody>
      </p:sp>
      <p:sp>
        <p:nvSpPr>
          <p:cNvPr id="7176"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algn="ctr" eaLnBrk="1" hangingPunct="1">
              <a:spcBef>
                <a:spcPct val="0"/>
              </a:spcBef>
              <a:buSzTx/>
              <a:buFontTx/>
              <a:buNone/>
            </a:pPr>
            <a:fld id="{E3198820-D290-400A-9638-71D2B73354E3}"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201" name="Rectangle 7"/>
          <p:cNvSpPr>
            <a:spLocks noGrp="1" noChangeArrowheads="1"/>
          </p:cNvSpPr>
          <p:nvPr>
            <p:ph type="body" idx="1"/>
          </p:nvPr>
        </p:nvSpPr>
        <p:spPr/>
        <p:txBody>
          <a:bodyPr rIns="132080"/>
          <a:lstStyle/>
          <a:p>
            <a:pPr eaLnBrk="1" hangingPunct="1">
              <a:buFont typeface="Verdana" charset="0"/>
              <a:buChar char="•"/>
              <a:defRPr/>
            </a:pPr>
            <a:r>
              <a:rPr lang="en-US" altLang="en-US" dirty="0">
                <a:sym typeface="Verdana" charset="0"/>
              </a:rPr>
              <a:t>Chair:</a:t>
            </a:r>
          </a:p>
          <a:p>
            <a:pPr marL="782638" lvl="1" eaLnBrk="1" hangingPunct="1">
              <a:buFont typeface="Verdana" charset="0"/>
              <a:buChar char="•"/>
              <a:defRPr/>
            </a:pPr>
            <a:r>
              <a:rPr lang="en-US" altLang="en-US" dirty="0">
                <a:sym typeface="Verdana" charset="0"/>
              </a:rPr>
              <a:t>Alan Sukert</a:t>
            </a:r>
          </a:p>
          <a:p>
            <a:pPr eaLnBrk="1" hangingPunct="1">
              <a:buFont typeface="Verdana" charset="0"/>
              <a:buChar char="•"/>
              <a:defRPr/>
            </a:pPr>
            <a:r>
              <a:rPr lang="en-US" altLang="en-US" dirty="0">
                <a:sym typeface="Verdana" charset="0"/>
              </a:rPr>
              <a:t>Vice-Chair:</a:t>
            </a:r>
          </a:p>
          <a:p>
            <a:pPr marL="782638" lvl="1" eaLnBrk="1" hangingPunct="1">
              <a:buFont typeface="Verdana" charset="0"/>
              <a:buChar char="•"/>
              <a:defRPr/>
            </a:pPr>
            <a:r>
              <a:rPr lang="en-US" altLang="en-US" dirty="0">
                <a:sym typeface="Verdana" charset="0"/>
              </a:rPr>
              <a:t>TBD</a:t>
            </a:r>
          </a:p>
          <a:p>
            <a:pPr eaLnBrk="1" hangingPunct="1">
              <a:buFont typeface="Verdana" charset="0"/>
              <a:buChar char="•"/>
              <a:defRPr/>
            </a:pPr>
            <a:r>
              <a:rPr lang="en-US" altLang="en-US" dirty="0">
                <a:sym typeface="Verdana" charset="0"/>
              </a:rPr>
              <a:t>Secretary:</a:t>
            </a:r>
          </a:p>
          <a:p>
            <a:pPr marL="782638" lvl="1" eaLnBrk="1" hangingPunct="1">
              <a:buFont typeface="Verdana" charset="0"/>
              <a:buChar char="•"/>
              <a:defRPr/>
            </a:pPr>
            <a:r>
              <a:rPr lang="en-US" altLang="en-US" dirty="0">
                <a:sym typeface="Verdana" charset="0"/>
              </a:rPr>
              <a:t>Alan Sukert</a:t>
            </a:r>
          </a:p>
          <a:p>
            <a:pPr marL="433388" eaLnBrk="1" hangingPunct="1">
              <a:buFont typeface="Verdana" charset="0"/>
              <a:buChar char="•"/>
              <a:defRPr/>
            </a:pPr>
            <a:r>
              <a:rPr lang="en-US" altLang="en-US" dirty="0">
                <a:sym typeface="Verdana" charset="0"/>
              </a:rPr>
              <a:t>Document Editor:</a:t>
            </a:r>
          </a:p>
          <a:p>
            <a:pPr marL="782638" lvl="1" eaLnBrk="1" hangingPunct="1">
              <a:buFont typeface="Verdana" charset="0"/>
              <a:buChar char="•"/>
              <a:defRPr/>
            </a:pPr>
            <a:r>
              <a:rPr lang="en-US" altLang="en-US" dirty="0">
                <a:sym typeface="Verdana" charset="0"/>
              </a:rPr>
              <a:t>Ira McDonald (High North) – HCD Security Guidelines</a:t>
            </a:r>
          </a:p>
        </p:txBody>
      </p:sp>
    </p:spTree>
    <p:extLst>
      <p:ext uri="{BB962C8B-B14F-4D97-AF65-F5344CB8AC3E}">
        <p14:creationId xmlns:p14="http://schemas.microsoft.com/office/powerpoint/2010/main" val="427676790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pic>
        <p:nvPicPr>
          <p:cNvPr id="6" name="Picture 5">
            <a:extLst>
              <a:ext uri="{FF2B5EF4-FFF2-40B4-BE49-F238E27FC236}">
                <a16:creationId xmlns:a16="http://schemas.microsoft.com/office/drawing/2014/main" id="{AC1CA7D4-25EF-B229-B969-66FBFDFDD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10" name="Picture 2">
            <a:extLst>
              <a:ext uri="{FF2B5EF4-FFF2-40B4-BE49-F238E27FC236}">
                <a16:creationId xmlns:a16="http://schemas.microsoft.com/office/drawing/2014/main" id="{8B8C0330-9ACE-D809-BB78-83DDD44A87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object 4">
            <a:extLst>
              <a:ext uri="{FF2B5EF4-FFF2-40B4-BE49-F238E27FC236}">
                <a16:creationId xmlns:a16="http://schemas.microsoft.com/office/drawing/2014/main" id="{079E22A6-C66E-440A-0CC5-B45475158BD4}"/>
              </a:ext>
            </a:extLst>
          </p:cNvPr>
          <p:cNvSpPr txBox="1"/>
          <p:nvPr/>
        </p:nvSpPr>
        <p:spPr>
          <a:xfrm>
            <a:off x="857250" y="4572000"/>
            <a:ext cx="7200900" cy="738664"/>
          </a:xfrm>
          <a:prstGeom prst="rect">
            <a:avLst/>
          </a:prstGeom>
        </p:spPr>
        <p:txBody>
          <a:bodyPr vert="horz" wrap="square" lIns="0" tIns="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2425" lvl="1" algn="ctr">
              <a:buClr>
                <a:schemeClr val="accent2"/>
              </a:buClr>
              <a:tabLst>
                <a:tab pos="264795" algn="l"/>
              </a:tabLst>
            </a:pPr>
            <a:r>
              <a:rPr lang="en-US" sz="1500" b="1" i="1" spc="-8" dirty="0">
                <a:solidFill>
                  <a:schemeClr val="bg1">
                    <a:lumMod val="50000"/>
                  </a:schemeClr>
                </a:solidFill>
                <a:latin typeface="Calibri"/>
                <a:cs typeface="Calibri"/>
              </a:rPr>
              <a:t>Disclaimer</a:t>
            </a:r>
            <a:r>
              <a:rPr lang="en-US" sz="1500" i="1" spc="-8" dirty="0">
                <a:solidFill>
                  <a:schemeClr val="bg1">
                    <a:lumMod val="50000"/>
                  </a:schemeClr>
                </a:solidFill>
                <a:latin typeface="Calibri"/>
                <a:cs typeface="Calibri"/>
              </a:rPr>
              <a:t>: CC scraper was run on 29</a:t>
            </a:r>
            <a:r>
              <a:rPr lang="en-US" sz="1500" i="1" spc="-8" baseline="30000" dirty="0">
                <a:solidFill>
                  <a:schemeClr val="bg1">
                    <a:lumMod val="50000"/>
                  </a:schemeClr>
                </a:solidFill>
                <a:latin typeface="Calibri"/>
                <a:cs typeface="Calibri"/>
              </a:rPr>
              <a:t>th</a:t>
            </a:r>
            <a:r>
              <a:rPr lang="en-US" sz="1500" i="1" spc="-8" dirty="0">
                <a:solidFill>
                  <a:schemeClr val="bg1">
                    <a:lumMod val="50000"/>
                  </a:schemeClr>
                </a:solidFill>
                <a:latin typeface="Calibri"/>
                <a:cs typeface="Calibri"/>
              </a:rPr>
              <a:t> of September 2023. The statistics are calculated with the data for the first 9 months of the year.</a:t>
            </a:r>
          </a:p>
          <a:p>
            <a:pPr marL="352425" indent="-342900">
              <a:buClr>
                <a:schemeClr val="accent2"/>
              </a:buClr>
              <a:buFont typeface="Wingdings" panose="05000000000000000000" pitchFamily="2" charset="2"/>
              <a:buChar char="q"/>
              <a:tabLst>
                <a:tab pos="264795" algn="l"/>
              </a:tabLst>
            </a:pPr>
            <a:endParaRPr lang="en-US" dirty="0">
              <a:solidFill>
                <a:schemeClr val="bg1">
                  <a:lumMod val="50000"/>
                </a:schemeClr>
              </a:solidFill>
              <a:latin typeface="Calibri"/>
              <a:cs typeface="Calibri"/>
            </a:endParaRPr>
          </a:p>
        </p:txBody>
      </p:sp>
      <p:sp>
        <p:nvSpPr>
          <p:cNvPr id="3" name="Rectángulo 11">
            <a:extLst>
              <a:ext uri="{FF2B5EF4-FFF2-40B4-BE49-F238E27FC236}">
                <a16:creationId xmlns:a16="http://schemas.microsoft.com/office/drawing/2014/main" id="{E82CCBC0-8BA6-7990-0C07-0223235C8A28}"/>
              </a:ext>
            </a:extLst>
          </p:cNvPr>
          <p:cNvSpPr/>
          <p:nvPr/>
        </p:nvSpPr>
        <p:spPr>
          <a:xfrm>
            <a:off x="1193372" y="2711276"/>
            <a:ext cx="6699614" cy="1315745"/>
          </a:xfrm>
          <a:prstGeom prst="rect">
            <a:avLst/>
          </a:prstGeom>
          <a:noFill/>
        </p:spPr>
        <p:txBody>
          <a:bodyPr wrap="square" lIns="68580" tIns="34290" rIns="68580" bIns="3429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4050" b="1" dirty="0" err="1">
                <a:ln w="6600">
                  <a:solidFill>
                    <a:schemeClr val="accent2"/>
                  </a:solidFill>
                  <a:prstDash val="solid"/>
                </a:ln>
                <a:solidFill>
                  <a:schemeClr val="accent2">
                    <a:lumMod val="40000"/>
                    <a:lumOff val="60000"/>
                  </a:schemeClr>
                </a:solidFill>
              </a:rPr>
              <a:t>Common</a:t>
            </a:r>
            <a:r>
              <a:rPr lang="es-ES" sz="4050" b="1" dirty="0">
                <a:ln w="6600">
                  <a:solidFill>
                    <a:schemeClr val="accent2"/>
                  </a:solidFill>
                  <a:prstDash val="solid"/>
                </a:ln>
                <a:solidFill>
                  <a:schemeClr val="accent2">
                    <a:lumMod val="40000"/>
                    <a:lumOff val="60000"/>
                  </a:schemeClr>
                </a:solidFill>
              </a:rPr>
              <a:t> </a:t>
            </a:r>
            <a:r>
              <a:rPr lang="es-ES" sz="4050" b="1" dirty="0" err="1">
                <a:ln w="6600">
                  <a:solidFill>
                    <a:schemeClr val="accent2"/>
                  </a:solidFill>
                  <a:prstDash val="solid"/>
                </a:ln>
                <a:solidFill>
                  <a:schemeClr val="accent2">
                    <a:lumMod val="40000"/>
                    <a:lumOff val="60000"/>
                  </a:schemeClr>
                </a:solidFill>
              </a:rPr>
              <a:t>Criteria</a:t>
            </a:r>
            <a:r>
              <a:rPr lang="es-ES" sz="4050" b="1" dirty="0">
                <a:ln w="6600">
                  <a:solidFill>
                    <a:schemeClr val="accent2"/>
                  </a:solidFill>
                  <a:prstDash val="solid"/>
                </a:ln>
                <a:solidFill>
                  <a:schemeClr val="accent2">
                    <a:lumMod val="40000"/>
                    <a:lumOff val="60000"/>
                  </a:schemeClr>
                </a:solidFill>
              </a:rPr>
              <a:t> </a:t>
            </a:r>
            <a:r>
              <a:rPr lang="es-ES" sz="4050" b="1" dirty="0" err="1">
                <a:ln w="6600">
                  <a:solidFill>
                    <a:schemeClr val="accent2"/>
                  </a:solidFill>
                  <a:prstDash val="solid"/>
                </a:ln>
                <a:solidFill>
                  <a:schemeClr val="accent2">
                    <a:lumMod val="40000"/>
                    <a:lumOff val="60000"/>
                  </a:schemeClr>
                </a:solidFill>
              </a:rPr>
              <a:t>Statistics</a:t>
            </a:r>
            <a:r>
              <a:rPr lang="es-ES" sz="4050" b="1" dirty="0">
                <a:ln w="6600">
                  <a:solidFill>
                    <a:schemeClr val="accent2"/>
                  </a:solidFill>
                  <a:prstDash val="solid"/>
                </a:ln>
                <a:solidFill>
                  <a:schemeClr val="accent2">
                    <a:lumMod val="40000"/>
                    <a:lumOff val="60000"/>
                  </a:schemeClr>
                </a:solidFill>
              </a:rPr>
              <a:t> </a:t>
            </a:r>
            <a:r>
              <a:rPr lang="es-ES" sz="4050" b="1" dirty="0" err="1">
                <a:ln w="6600">
                  <a:solidFill>
                    <a:schemeClr val="accent2"/>
                  </a:solidFill>
                  <a:prstDash val="solid"/>
                </a:ln>
                <a:solidFill>
                  <a:schemeClr val="accent2">
                    <a:lumMod val="40000"/>
                    <a:lumOff val="60000"/>
                  </a:schemeClr>
                </a:solidFill>
              </a:rPr>
              <a:t>for</a:t>
            </a:r>
            <a:r>
              <a:rPr lang="es-ES" sz="4050" b="1" dirty="0">
                <a:ln w="6600">
                  <a:solidFill>
                    <a:schemeClr val="accent2"/>
                  </a:solidFill>
                  <a:prstDash val="solid"/>
                </a:ln>
                <a:solidFill>
                  <a:schemeClr val="accent2">
                    <a:lumMod val="40000"/>
                    <a:lumOff val="60000"/>
                  </a:schemeClr>
                </a:solidFill>
              </a:rPr>
              <a:t> 2023</a:t>
            </a:r>
          </a:p>
        </p:txBody>
      </p:sp>
    </p:spTree>
    <p:extLst>
      <p:ext uri="{BB962C8B-B14F-4D97-AF65-F5344CB8AC3E}">
        <p14:creationId xmlns:p14="http://schemas.microsoft.com/office/powerpoint/2010/main" val="21892424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6400800"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Number of CC certificates in 2023</a:t>
            </a:r>
          </a:p>
        </p:txBody>
      </p:sp>
      <p:sp>
        <p:nvSpPr>
          <p:cNvPr id="3" name="object 4">
            <a:extLst>
              <a:ext uri="{FF2B5EF4-FFF2-40B4-BE49-F238E27FC236}">
                <a16:creationId xmlns:a16="http://schemas.microsoft.com/office/drawing/2014/main" id="{C6FA7EAD-544C-4D24-9F9C-7E7A64AC63F6}"/>
              </a:ext>
            </a:extLst>
          </p:cNvPr>
          <p:cNvSpPr txBox="1"/>
          <p:nvPr/>
        </p:nvSpPr>
        <p:spPr>
          <a:xfrm>
            <a:off x="800100" y="2343151"/>
            <a:ext cx="7258050" cy="1384995"/>
          </a:xfrm>
          <a:prstGeom prst="rect">
            <a:avLst/>
          </a:prstGeom>
        </p:spPr>
        <p:txBody>
          <a:bodyPr vert="horz" wrap="square" lIns="0" tIns="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2425" indent="-342900">
              <a:buClr>
                <a:schemeClr val="accent2"/>
              </a:buClr>
              <a:buFont typeface="Wingdings" panose="05000000000000000000" pitchFamily="2" charset="2"/>
              <a:buChar char="q"/>
              <a:tabLst>
                <a:tab pos="264795" algn="l"/>
              </a:tabLst>
            </a:pPr>
            <a:r>
              <a:rPr lang="en-US" b="1" spc="-8" dirty="0">
                <a:solidFill>
                  <a:srgbClr val="C00000"/>
                </a:solidFill>
                <a:latin typeface="Calibri"/>
                <a:cs typeface="Calibri"/>
              </a:rPr>
              <a:t>310</a:t>
            </a:r>
            <a:r>
              <a:rPr lang="en-US" spc="-8" dirty="0">
                <a:solidFill>
                  <a:schemeClr val="bg1">
                    <a:lumMod val="50000"/>
                  </a:schemeClr>
                </a:solidFill>
                <a:latin typeface="Calibri"/>
                <a:cs typeface="Calibri"/>
              </a:rPr>
              <a:t> products were CC certified during 2023 (data until 29/09/2023)</a:t>
            </a:r>
          </a:p>
          <a:p>
            <a:pPr marL="9525">
              <a:buClr>
                <a:schemeClr val="accent2"/>
              </a:buClr>
              <a:tabLst>
                <a:tab pos="264795" algn="l"/>
              </a:tabLst>
            </a:pPr>
            <a:endParaRPr lang="en-US" spc="-8" dirty="0">
              <a:solidFill>
                <a:schemeClr val="bg1">
                  <a:lumMod val="50000"/>
                </a:schemeClr>
              </a:solidFill>
              <a:latin typeface="Calibri"/>
              <a:cs typeface="Calibri"/>
            </a:endParaRPr>
          </a:p>
          <a:p>
            <a:pPr marL="352425" indent="-342900">
              <a:buClr>
                <a:schemeClr val="accent2"/>
              </a:buClr>
              <a:buFont typeface="Wingdings" panose="05000000000000000000" pitchFamily="2" charset="2"/>
              <a:buChar char="q"/>
              <a:tabLst>
                <a:tab pos="264795" algn="l"/>
              </a:tabLst>
            </a:pPr>
            <a:endParaRPr lang="en-US" spc="-8" dirty="0">
              <a:solidFill>
                <a:schemeClr val="bg1">
                  <a:lumMod val="50000"/>
                </a:schemeClr>
              </a:solidFill>
              <a:latin typeface="Calibri"/>
              <a:cs typeface="Calibri"/>
            </a:endParaRPr>
          </a:p>
          <a:p>
            <a:pPr marL="9525">
              <a:buClr>
                <a:schemeClr val="accent2"/>
              </a:buClr>
              <a:tabLst>
                <a:tab pos="264795" algn="l"/>
              </a:tabLst>
            </a:pPr>
            <a:endParaRPr lang="en-US" spc="-8" dirty="0">
              <a:solidFill>
                <a:schemeClr val="bg1">
                  <a:lumMod val="50000"/>
                </a:schemeClr>
              </a:solidFill>
              <a:latin typeface="Calibri"/>
              <a:cs typeface="Calibri"/>
            </a:endParaRPr>
          </a:p>
          <a:p>
            <a:pPr marL="352425" indent="-342900">
              <a:buClr>
                <a:schemeClr val="accent2"/>
              </a:buClr>
              <a:buFont typeface="Wingdings" panose="05000000000000000000" pitchFamily="2" charset="2"/>
              <a:buChar char="q"/>
              <a:tabLst>
                <a:tab pos="264795" algn="l"/>
              </a:tabLst>
            </a:pPr>
            <a:endParaRPr lang="en-US" dirty="0">
              <a:solidFill>
                <a:schemeClr val="bg1">
                  <a:lumMod val="50000"/>
                </a:schemeClr>
              </a:solidFill>
              <a:latin typeface="Calibri"/>
              <a:cs typeface="Calibri"/>
            </a:endParaRPr>
          </a:p>
        </p:txBody>
      </p:sp>
      <p:pic>
        <p:nvPicPr>
          <p:cNvPr id="6" name="Picture 5">
            <a:extLst>
              <a:ext uri="{FF2B5EF4-FFF2-40B4-BE49-F238E27FC236}">
                <a16:creationId xmlns:a16="http://schemas.microsoft.com/office/drawing/2014/main" id="{AC1CA7D4-25EF-B229-B969-66FBFDFDD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10" name="Picture 2">
            <a:extLst>
              <a:ext uri="{FF2B5EF4-FFF2-40B4-BE49-F238E27FC236}">
                <a16:creationId xmlns:a16="http://schemas.microsoft.com/office/drawing/2014/main" id="{8B8C0330-9ACE-D809-BB78-83DDD44A87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2" name="Gráfico 6">
            <a:extLst>
              <a:ext uri="{FF2B5EF4-FFF2-40B4-BE49-F238E27FC236}">
                <a16:creationId xmlns:a16="http://schemas.microsoft.com/office/drawing/2014/main" id="{00000000-0008-0000-0600-000004000000}"/>
              </a:ext>
            </a:extLst>
          </p:cNvPr>
          <p:cNvGraphicFramePr>
            <a:graphicFrameLocks/>
          </p:cNvGraphicFramePr>
          <p:nvPr/>
        </p:nvGraphicFramePr>
        <p:xfrm>
          <a:off x="1570210" y="2800350"/>
          <a:ext cx="6348299" cy="27444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77207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5372100"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Top certifier schemes in 2023</a:t>
            </a:r>
          </a:p>
        </p:txBody>
      </p:sp>
      <p:pic>
        <p:nvPicPr>
          <p:cNvPr id="3" name="Picture 2">
            <a:extLst>
              <a:ext uri="{FF2B5EF4-FFF2-40B4-BE49-F238E27FC236}">
                <a16:creationId xmlns:a16="http://schemas.microsoft.com/office/drawing/2014/main" id="{7F3B51D0-E8E9-6DA8-1783-7CF717E1E9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6" name="Picture 2">
            <a:extLst>
              <a:ext uri="{FF2B5EF4-FFF2-40B4-BE49-F238E27FC236}">
                <a16:creationId xmlns:a16="http://schemas.microsoft.com/office/drawing/2014/main" id="{ADC3331E-3524-388A-9C0C-9D5A82203A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2" name="Gráfico 2">
            <a:extLst>
              <a:ext uri="{FF2B5EF4-FFF2-40B4-BE49-F238E27FC236}">
                <a16:creationId xmlns:a16="http://schemas.microsoft.com/office/drawing/2014/main" id="{00000000-0008-0000-2100-000040000000}"/>
              </a:ext>
            </a:extLst>
          </p:cNvPr>
          <p:cNvGraphicFramePr>
            <a:graphicFrameLocks/>
          </p:cNvGraphicFramePr>
          <p:nvPr/>
        </p:nvGraphicFramePr>
        <p:xfrm>
          <a:off x="371475" y="2208334"/>
          <a:ext cx="8743950" cy="35495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1860130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7393990"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Percentage of certifications per scheme in 2023</a:t>
            </a:r>
          </a:p>
        </p:txBody>
      </p:sp>
      <p:pic>
        <p:nvPicPr>
          <p:cNvPr id="2" name="Picture 1">
            <a:extLst>
              <a:ext uri="{FF2B5EF4-FFF2-40B4-BE49-F238E27FC236}">
                <a16:creationId xmlns:a16="http://schemas.microsoft.com/office/drawing/2014/main" id="{E36B6EE8-C1F3-983F-F9B7-6A33ECCC27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7" name="Picture 2">
            <a:extLst>
              <a:ext uri="{FF2B5EF4-FFF2-40B4-BE49-F238E27FC236}">
                <a16:creationId xmlns:a16="http://schemas.microsoft.com/office/drawing/2014/main" id="{F8B017EA-D345-A232-D59A-92870DBCB0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3" name="Gráfico 3">
            <a:extLst>
              <a:ext uri="{FF2B5EF4-FFF2-40B4-BE49-F238E27FC236}">
                <a16:creationId xmlns:a16="http://schemas.microsoft.com/office/drawing/2014/main" id="{00000000-0008-0000-2100-000041000000}"/>
              </a:ext>
            </a:extLst>
          </p:cNvPr>
          <p:cNvGraphicFramePr>
            <a:graphicFrameLocks/>
          </p:cNvGraphicFramePr>
          <p:nvPr/>
        </p:nvGraphicFramePr>
        <p:xfrm>
          <a:off x="1143000" y="2045411"/>
          <a:ext cx="7022833" cy="395533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9200010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5372100"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Assurance levels used in 2023</a:t>
            </a:r>
          </a:p>
        </p:txBody>
      </p:sp>
      <p:pic>
        <p:nvPicPr>
          <p:cNvPr id="11" name="Picture 10">
            <a:extLst>
              <a:ext uri="{FF2B5EF4-FFF2-40B4-BE49-F238E27FC236}">
                <a16:creationId xmlns:a16="http://schemas.microsoft.com/office/drawing/2014/main" id="{9D91097C-B5B9-556E-3AD8-01778D985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13" name="Picture 2">
            <a:extLst>
              <a:ext uri="{FF2B5EF4-FFF2-40B4-BE49-F238E27FC236}">
                <a16:creationId xmlns:a16="http://schemas.microsoft.com/office/drawing/2014/main" id="{3FC69BE4-0FBE-3D52-06F3-04F9DD8AED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2" name="Gráfico 1">
            <a:extLst>
              <a:ext uri="{FF2B5EF4-FFF2-40B4-BE49-F238E27FC236}">
                <a16:creationId xmlns:a16="http://schemas.microsoft.com/office/drawing/2014/main" id="{00000000-0008-0000-1500-000024000000}"/>
              </a:ext>
            </a:extLst>
          </p:cNvPr>
          <p:cNvGraphicFramePr>
            <a:graphicFrameLocks/>
          </p:cNvGraphicFramePr>
          <p:nvPr/>
        </p:nvGraphicFramePr>
        <p:xfrm>
          <a:off x="1085850" y="2325362"/>
          <a:ext cx="6572250" cy="35673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619204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7844904" cy="900246"/>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Product assurance level per country in 2023 (top 5)</a:t>
            </a:r>
          </a:p>
        </p:txBody>
      </p:sp>
      <p:pic>
        <p:nvPicPr>
          <p:cNvPr id="7" name="Picture 6">
            <a:extLst>
              <a:ext uri="{FF2B5EF4-FFF2-40B4-BE49-F238E27FC236}">
                <a16:creationId xmlns:a16="http://schemas.microsoft.com/office/drawing/2014/main" id="{04A6F812-2794-B753-F601-61778AB73C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11" name="Picture 2">
            <a:extLst>
              <a:ext uri="{FF2B5EF4-FFF2-40B4-BE49-F238E27FC236}">
                <a16:creationId xmlns:a16="http://schemas.microsoft.com/office/drawing/2014/main" id="{C5C8DD8B-C83E-9E29-3847-5C4C3407CF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2" name="Gráfico 3">
            <a:extLst>
              <a:ext uri="{FF2B5EF4-FFF2-40B4-BE49-F238E27FC236}">
                <a16:creationId xmlns:a16="http://schemas.microsoft.com/office/drawing/2014/main" id="{00000000-0008-0000-1400-000023000000}"/>
              </a:ext>
            </a:extLst>
          </p:cNvPr>
          <p:cNvGraphicFramePr>
            <a:graphicFrameLocks/>
          </p:cNvGraphicFramePr>
          <p:nvPr/>
        </p:nvGraphicFramePr>
        <p:xfrm>
          <a:off x="228600" y="2208334"/>
          <a:ext cx="8801100" cy="37924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7382234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5372100"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Top 10 laboratories in 2023</a:t>
            </a:r>
          </a:p>
        </p:txBody>
      </p:sp>
      <p:pic>
        <p:nvPicPr>
          <p:cNvPr id="4" name="Picture 3">
            <a:extLst>
              <a:ext uri="{FF2B5EF4-FFF2-40B4-BE49-F238E27FC236}">
                <a16:creationId xmlns:a16="http://schemas.microsoft.com/office/drawing/2014/main" id="{33EB29C4-D727-A8D4-D967-ECAEB78D19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6" name="Picture 2">
            <a:extLst>
              <a:ext uri="{FF2B5EF4-FFF2-40B4-BE49-F238E27FC236}">
                <a16:creationId xmlns:a16="http://schemas.microsoft.com/office/drawing/2014/main" id="{C26300D7-5E24-8079-8C82-B40000B344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D5411C5E-CCAA-9EDD-DE31-3A5BD369D069}"/>
              </a:ext>
            </a:extLst>
          </p:cNvPr>
          <p:cNvGraphicFramePr>
            <a:graphicFrameLocks/>
          </p:cNvGraphicFramePr>
          <p:nvPr/>
        </p:nvGraphicFramePr>
        <p:xfrm>
          <a:off x="0" y="2208334"/>
          <a:ext cx="9544050" cy="36321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Chart 1">
            <a:extLst>
              <a:ext uri="{FF2B5EF4-FFF2-40B4-BE49-F238E27FC236}">
                <a16:creationId xmlns:a16="http://schemas.microsoft.com/office/drawing/2014/main" id="{D5411C5E-CCAA-9EDD-DE31-3A5BD369D069}"/>
              </a:ext>
            </a:extLst>
          </p:cNvPr>
          <p:cNvGraphicFramePr>
            <a:graphicFrameLocks/>
          </p:cNvGraphicFramePr>
          <p:nvPr/>
        </p:nvGraphicFramePr>
        <p:xfrm>
          <a:off x="114300" y="2208334"/>
          <a:ext cx="9372601" cy="373647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1260979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5372100"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Use of PPs in 2023 / Top PPs</a:t>
            </a:r>
          </a:p>
        </p:txBody>
      </p:sp>
      <p:pic>
        <p:nvPicPr>
          <p:cNvPr id="2" name="Picture 1">
            <a:extLst>
              <a:ext uri="{FF2B5EF4-FFF2-40B4-BE49-F238E27FC236}">
                <a16:creationId xmlns:a16="http://schemas.microsoft.com/office/drawing/2014/main" id="{4EF13227-C33B-247D-3DEF-381C85E5A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3" name="Picture 2">
            <a:extLst>
              <a:ext uri="{FF2B5EF4-FFF2-40B4-BE49-F238E27FC236}">
                <a16:creationId xmlns:a16="http://schemas.microsoft.com/office/drawing/2014/main" id="{345EF338-7A74-9301-FFB7-C6AD37E493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12" name="Gráfico 3">
            <a:extLst>
              <a:ext uri="{FF2B5EF4-FFF2-40B4-BE49-F238E27FC236}">
                <a16:creationId xmlns:a16="http://schemas.microsoft.com/office/drawing/2014/main" id="{00000000-0008-0000-0800-00000B000000}"/>
              </a:ext>
            </a:extLst>
          </p:cNvPr>
          <p:cNvGraphicFramePr>
            <a:graphicFrameLocks/>
          </p:cNvGraphicFramePr>
          <p:nvPr/>
        </p:nvGraphicFramePr>
        <p:xfrm>
          <a:off x="-8249" y="2629169"/>
          <a:ext cx="3486150" cy="24979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Gráfico 6">
            <a:extLst>
              <a:ext uri="{FF2B5EF4-FFF2-40B4-BE49-F238E27FC236}">
                <a16:creationId xmlns:a16="http://schemas.microsoft.com/office/drawing/2014/main" id="{00000000-0008-0000-0800-00000A000000}"/>
              </a:ext>
            </a:extLst>
          </p:cNvPr>
          <p:cNvGraphicFramePr>
            <a:graphicFrameLocks/>
          </p:cNvGraphicFramePr>
          <p:nvPr/>
        </p:nvGraphicFramePr>
        <p:xfrm>
          <a:off x="3600450" y="2237630"/>
          <a:ext cx="5470740" cy="36704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7530011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5372100"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Use of collaborative PPs</a:t>
            </a:r>
          </a:p>
        </p:txBody>
      </p:sp>
      <p:pic>
        <p:nvPicPr>
          <p:cNvPr id="2" name="Picture 1">
            <a:extLst>
              <a:ext uri="{FF2B5EF4-FFF2-40B4-BE49-F238E27FC236}">
                <a16:creationId xmlns:a16="http://schemas.microsoft.com/office/drawing/2014/main" id="{55DE6DA9-FA98-90FE-FB19-3401279BF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graphicFrame>
        <p:nvGraphicFramePr>
          <p:cNvPr id="3" name="Gráfico 2">
            <a:extLst>
              <a:ext uri="{FF2B5EF4-FFF2-40B4-BE49-F238E27FC236}">
                <a16:creationId xmlns:a16="http://schemas.microsoft.com/office/drawing/2014/main" id="{00000000-0008-0000-0800-00000C000000}"/>
              </a:ext>
            </a:extLst>
          </p:cNvPr>
          <p:cNvGraphicFramePr>
            <a:graphicFrameLocks/>
          </p:cNvGraphicFramePr>
          <p:nvPr/>
        </p:nvGraphicFramePr>
        <p:xfrm>
          <a:off x="9525" y="2227384"/>
          <a:ext cx="4914900" cy="3686729"/>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a:extLst>
              <a:ext uri="{FF2B5EF4-FFF2-40B4-BE49-F238E27FC236}">
                <a16:creationId xmlns:a16="http://schemas.microsoft.com/office/drawing/2014/main" id="{783FD843-0A6B-823B-DF82-A64196C006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10" name="Gráfico 4">
            <a:extLst>
              <a:ext uri="{FF2B5EF4-FFF2-40B4-BE49-F238E27FC236}">
                <a16:creationId xmlns:a16="http://schemas.microsoft.com/office/drawing/2014/main" id="{00000000-0008-0000-0800-000009000000}"/>
              </a:ext>
            </a:extLst>
          </p:cNvPr>
          <p:cNvGraphicFramePr>
            <a:graphicFrameLocks/>
          </p:cNvGraphicFramePr>
          <p:nvPr/>
        </p:nvGraphicFramePr>
        <p:xfrm>
          <a:off x="3314700" y="2254492"/>
          <a:ext cx="7029450" cy="368672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7277703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2129DE35-C521-193D-AB52-A5BD86C5249A}"/>
              </a:ext>
            </a:extLst>
          </p:cNvPr>
          <p:cNvGraphicFramePr>
            <a:graphicFrameLocks/>
          </p:cNvGraphicFramePr>
          <p:nvPr/>
        </p:nvGraphicFramePr>
        <p:xfrm>
          <a:off x="1097400" y="2614112"/>
          <a:ext cx="6895173" cy="3249479"/>
        </p:xfrm>
        <a:graphic>
          <a:graphicData uri="http://schemas.openxmlformats.org/drawingml/2006/chart">
            <c:chart xmlns:c="http://schemas.openxmlformats.org/drawingml/2006/chart" xmlns:r="http://schemas.openxmlformats.org/officeDocument/2006/relationships" r:id="rId3"/>
          </a:graphicData>
        </a:graphic>
      </p:graphicFrame>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4"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7730605"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Top manufacturers of certified products in 2023</a:t>
            </a:r>
          </a:p>
        </p:txBody>
      </p:sp>
      <p:sp>
        <p:nvSpPr>
          <p:cNvPr id="23" name="Rectangle 22">
            <a:extLst>
              <a:ext uri="{FF2B5EF4-FFF2-40B4-BE49-F238E27FC236}">
                <a16:creationId xmlns:a16="http://schemas.microsoft.com/office/drawing/2014/main" id="{2C92BC00-C98E-42DA-A573-715CFBB66EFD}"/>
              </a:ext>
            </a:extLst>
          </p:cNvPr>
          <p:cNvSpPr/>
          <p:nvPr/>
        </p:nvSpPr>
        <p:spPr>
          <a:xfrm>
            <a:off x="4676176" y="5913715"/>
            <a:ext cx="151460"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pic>
        <p:nvPicPr>
          <p:cNvPr id="2" name="Picture 1">
            <a:extLst>
              <a:ext uri="{FF2B5EF4-FFF2-40B4-BE49-F238E27FC236}">
                <a16:creationId xmlns:a16="http://schemas.microsoft.com/office/drawing/2014/main" id="{8F1B2270-5135-0EEF-E5FA-D2A01DAA4E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3" name="Picture 2">
            <a:extLst>
              <a:ext uri="{FF2B5EF4-FFF2-40B4-BE49-F238E27FC236}">
                <a16:creationId xmlns:a16="http://schemas.microsoft.com/office/drawing/2014/main" id="{AFD66C35-4BA3-AFE7-76D5-54000A8E66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Imagen 12">
            <a:extLst>
              <a:ext uri="{FF2B5EF4-FFF2-40B4-BE49-F238E27FC236}">
                <a16:creationId xmlns:a16="http://schemas.microsoft.com/office/drawing/2014/main" id="{E0C5DC9C-945F-44CE-E6CA-221C256DE8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1801" y="2819108"/>
            <a:ext cx="779318" cy="285750"/>
          </a:xfrm>
          <a:prstGeom prst="rect">
            <a:avLst/>
          </a:prstGeom>
        </p:spPr>
      </p:pic>
      <p:pic>
        <p:nvPicPr>
          <p:cNvPr id="12" name="Imagen 20">
            <a:extLst>
              <a:ext uri="{FF2B5EF4-FFF2-40B4-BE49-F238E27FC236}">
                <a16:creationId xmlns:a16="http://schemas.microsoft.com/office/drawing/2014/main" id="{82860BE9-9EB2-B868-7569-3436B5EBBE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6250" y="2971801"/>
            <a:ext cx="646537" cy="285122"/>
          </a:xfrm>
          <a:prstGeom prst="rect">
            <a:avLst/>
          </a:prstGeom>
        </p:spPr>
      </p:pic>
      <p:pic>
        <p:nvPicPr>
          <p:cNvPr id="13" name="Imagen 18">
            <a:extLst>
              <a:ext uri="{FF2B5EF4-FFF2-40B4-BE49-F238E27FC236}">
                <a16:creationId xmlns:a16="http://schemas.microsoft.com/office/drawing/2014/main" id="{3E44FD1C-3D87-BEEA-9072-4AA87D2C567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314950" y="2961983"/>
            <a:ext cx="1197763" cy="779840"/>
          </a:xfrm>
          <a:prstGeom prst="rect">
            <a:avLst/>
          </a:prstGeom>
        </p:spPr>
      </p:pic>
      <p:pic>
        <p:nvPicPr>
          <p:cNvPr id="14" name="Imagen 5">
            <a:extLst>
              <a:ext uri="{FF2B5EF4-FFF2-40B4-BE49-F238E27FC236}">
                <a16:creationId xmlns:a16="http://schemas.microsoft.com/office/drawing/2014/main" id="{B81356AD-4FD6-42C5-8E1C-E454C4774E9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920210" y="3140453"/>
            <a:ext cx="646536" cy="641148"/>
          </a:xfrm>
          <a:prstGeom prst="rect">
            <a:avLst/>
          </a:prstGeom>
        </p:spPr>
      </p:pic>
      <p:sp>
        <p:nvSpPr>
          <p:cNvPr id="17" name="AutoShape 2" descr="IDEMIA | Officer">
            <a:extLst>
              <a:ext uri="{FF2B5EF4-FFF2-40B4-BE49-F238E27FC236}">
                <a16:creationId xmlns:a16="http://schemas.microsoft.com/office/drawing/2014/main" id="{72959A2A-E418-265A-4A08-62A43AD6A6F7}"/>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S" sz="1200"/>
          </a:p>
        </p:txBody>
      </p:sp>
      <p:pic>
        <p:nvPicPr>
          <p:cNvPr id="21" name="Picture 20">
            <a:extLst>
              <a:ext uri="{FF2B5EF4-FFF2-40B4-BE49-F238E27FC236}">
                <a16:creationId xmlns:a16="http://schemas.microsoft.com/office/drawing/2014/main" id="{420BC282-9EC8-6A25-F711-52BFAF3C8B7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8750" y="2209140"/>
            <a:ext cx="1200150" cy="632079"/>
          </a:xfrm>
          <a:prstGeom prst="rect">
            <a:avLst/>
          </a:prstGeom>
        </p:spPr>
      </p:pic>
      <p:sp>
        <p:nvSpPr>
          <p:cNvPr id="4" name="TextBox 3">
            <a:extLst>
              <a:ext uri="{FF2B5EF4-FFF2-40B4-BE49-F238E27FC236}">
                <a16:creationId xmlns:a16="http://schemas.microsoft.com/office/drawing/2014/main" id="{4E21FE90-E08F-048B-EFBF-FBEDC6AB3A71}"/>
              </a:ext>
            </a:extLst>
          </p:cNvPr>
          <p:cNvSpPr txBox="1"/>
          <p:nvPr/>
        </p:nvSpPr>
        <p:spPr>
          <a:xfrm>
            <a:off x="3110927" y="2814380"/>
            <a:ext cx="571545" cy="784830"/>
          </a:xfrm>
          <a:prstGeom prst="rect">
            <a:avLst/>
          </a:prstGeom>
          <a:noFill/>
          <a:ln>
            <a:noFill/>
          </a:ln>
        </p:spPr>
        <p:txBody>
          <a:bodyPr wrap="square" rtlCol="0">
            <a:spAutoFit/>
          </a:bodyPr>
          <a:lstStyle/>
          <a:p>
            <a:r>
              <a:rPr lang="es-ES" sz="4500" dirty="0"/>
              <a:t>=</a:t>
            </a:r>
          </a:p>
        </p:txBody>
      </p:sp>
      <p:sp>
        <p:nvSpPr>
          <p:cNvPr id="7" name="Arrow: Down 6">
            <a:extLst>
              <a:ext uri="{FF2B5EF4-FFF2-40B4-BE49-F238E27FC236}">
                <a16:creationId xmlns:a16="http://schemas.microsoft.com/office/drawing/2014/main" id="{FA60470B-9AE0-D54B-2F22-F8F5EBA7B503}"/>
              </a:ext>
            </a:extLst>
          </p:cNvPr>
          <p:cNvSpPr/>
          <p:nvPr/>
        </p:nvSpPr>
        <p:spPr>
          <a:xfrm rot="10800000">
            <a:off x="1785340" y="2759309"/>
            <a:ext cx="108417" cy="259790"/>
          </a:xfrm>
          <a:prstGeom prst="downArrow">
            <a:avLst/>
          </a:prstGeom>
          <a:solidFill>
            <a:srgbClr val="00B05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sz="1200" dirty="0"/>
          </a:p>
        </p:txBody>
      </p:sp>
      <p:sp>
        <p:nvSpPr>
          <p:cNvPr id="11" name="TextBox 10">
            <a:extLst>
              <a:ext uri="{FF2B5EF4-FFF2-40B4-BE49-F238E27FC236}">
                <a16:creationId xmlns:a16="http://schemas.microsoft.com/office/drawing/2014/main" id="{C718122E-1C21-3D91-0A7D-25EC59AE2B46}"/>
              </a:ext>
            </a:extLst>
          </p:cNvPr>
          <p:cNvSpPr txBox="1"/>
          <p:nvPr/>
        </p:nvSpPr>
        <p:spPr>
          <a:xfrm>
            <a:off x="1914065" y="2746363"/>
            <a:ext cx="501573" cy="276999"/>
          </a:xfrm>
          <a:prstGeom prst="rect">
            <a:avLst/>
          </a:prstGeom>
          <a:noFill/>
        </p:spPr>
        <p:txBody>
          <a:bodyPr wrap="square" rtlCol="0">
            <a:spAutoFit/>
          </a:bodyPr>
          <a:lstStyle/>
          <a:p>
            <a:r>
              <a:rPr lang="es-ES" sz="1200" b="1" dirty="0"/>
              <a:t>New</a:t>
            </a:r>
          </a:p>
        </p:txBody>
      </p:sp>
      <p:sp>
        <p:nvSpPr>
          <p:cNvPr id="16" name="Arrow: Down 15">
            <a:extLst>
              <a:ext uri="{FF2B5EF4-FFF2-40B4-BE49-F238E27FC236}">
                <a16:creationId xmlns:a16="http://schemas.microsoft.com/office/drawing/2014/main" id="{1AE37D6F-8B30-879B-9F3D-D6D9A790AAAD}"/>
              </a:ext>
            </a:extLst>
          </p:cNvPr>
          <p:cNvSpPr/>
          <p:nvPr/>
        </p:nvSpPr>
        <p:spPr>
          <a:xfrm>
            <a:off x="5809886" y="3547201"/>
            <a:ext cx="116520" cy="276999"/>
          </a:xfrm>
          <a:prstGeom prst="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sz="1200" dirty="0"/>
          </a:p>
        </p:txBody>
      </p:sp>
      <p:sp>
        <p:nvSpPr>
          <p:cNvPr id="18" name="TextBox 17">
            <a:extLst>
              <a:ext uri="{FF2B5EF4-FFF2-40B4-BE49-F238E27FC236}">
                <a16:creationId xmlns:a16="http://schemas.microsoft.com/office/drawing/2014/main" id="{C578D22D-EAB3-5958-34A0-96480224CDF2}"/>
              </a:ext>
            </a:extLst>
          </p:cNvPr>
          <p:cNvSpPr txBox="1"/>
          <p:nvPr/>
        </p:nvSpPr>
        <p:spPr>
          <a:xfrm>
            <a:off x="5935933" y="3531565"/>
            <a:ext cx="314199" cy="461665"/>
          </a:xfrm>
          <a:prstGeom prst="rect">
            <a:avLst/>
          </a:prstGeom>
          <a:noFill/>
        </p:spPr>
        <p:txBody>
          <a:bodyPr wrap="square" rtlCol="0">
            <a:spAutoFit/>
          </a:bodyPr>
          <a:lstStyle/>
          <a:p>
            <a:r>
              <a:rPr lang="es-ES" sz="1200" b="1" dirty="0"/>
              <a:t>-1</a:t>
            </a:r>
          </a:p>
        </p:txBody>
      </p:sp>
      <p:sp>
        <p:nvSpPr>
          <p:cNvPr id="19" name="Arrow: Down 18">
            <a:extLst>
              <a:ext uri="{FF2B5EF4-FFF2-40B4-BE49-F238E27FC236}">
                <a16:creationId xmlns:a16="http://schemas.microsoft.com/office/drawing/2014/main" id="{3CF3C8CF-519F-2CBC-3CA5-D26E5F936BFA}"/>
              </a:ext>
            </a:extLst>
          </p:cNvPr>
          <p:cNvSpPr/>
          <p:nvPr/>
        </p:nvSpPr>
        <p:spPr>
          <a:xfrm rot="10800000">
            <a:off x="4436570" y="3335473"/>
            <a:ext cx="108417" cy="259790"/>
          </a:xfrm>
          <a:prstGeom prst="downArrow">
            <a:avLst/>
          </a:prstGeom>
          <a:solidFill>
            <a:srgbClr val="00B05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sz="1200" dirty="0"/>
          </a:p>
        </p:txBody>
      </p:sp>
      <p:sp>
        <p:nvSpPr>
          <p:cNvPr id="20" name="TextBox 19">
            <a:extLst>
              <a:ext uri="{FF2B5EF4-FFF2-40B4-BE49-F238E27FC236}">
                <a16:creationId xmlns:a16="http://schemas.microsoft.com/office/drawing/2014/main" id="{E5E704DA-983F-5A4E-F76F-46B0E1543F8D}"/>
              </a:ext>
            </a:extLst>
          </p:cNvPr>
          <p:cNvSpPr txBox="1"/>
          <p:nvPr/>
        </p:nvSpPr>
        <p:spPr>
          <a:xfrm>
            <a:off x="4565294" y="3322528"/>
            <a:ext cx="501573" cy="276999"/>
          </a:xfrm>
          <a:prstGeom prst="rect">
            <a:avLst/>
          </a:prstGeom>
          <a:noFill/>
        </p:spPr>
        <p:txBody>
          <a:bodyPr wrap="square" rtlCol="0">
            <a:spAutoFit/>
          </a:bodyPr>
          <a:lstStyle/>
          <a:p>
            <a:r>
              <a:rPr lang="es-ES" sz="1200" b="1" dirty="0"/>
              <a:t>+1</a:t>
            </a:r>
          </a:p>
        </p:txBody>
      </p:sp>
      <p:sp>
        <p:nvSpPr>
          <p:cNvPr id="22" name="TextBox 21">
            <a:extLst>
              <a:ext uri="{FF2B5EF4-FFF2-40B4-BE49-F238E27FC236}">
                <a16:creationId xmlns:a16="http://schemas.microsoft.com/office/drawing/2014/main" id="{26ABFF30-1F9A-FAB9-F4EA-40F599F12BA0}"/>
              </a:ext>
            </a:extLst>
          </p:cNvPr>
          <p:cNvSpPr txBox="1"/>
          <p:nvPr/>
        </p:nvSpPr>
        <p:spPr>
          <a:xfrm>
            <a:off x="7029450" y="3520927"/>
            <a:ext cx="571545" cy="784830"/>
          </a:xfrm>
          <a:prstGeom prst="rect">
            <a:avLst/>
          </a:prstGeom>
          <a:noFill/>
          <a:ln>
            <a:noFill/>
          </a:ln>
        </p:spPr>
        <p:txBody>
          <a:bodyPr wrap="square" rtlCol="0">
            <a:spAutoFit/>
          </a:bodyPr>
          <a:lstStyle/>
          <a:p>
            <a:r>
              <a:rPr lang="es-ES" sz="4500" dirty="0"/>
              <a:t>=</a:t>
            </a:r>
          </a:p>
        </p:txBody>
      </p:sp>
    </p:spTree>
    <p:extLst>
      <p:ext uri="{BB962C8B-B14F-4D97-AF65-F5344CB8AC3E}">
        <p14:creationId xmlns:p14="http://schemas.microsoft.com/office/powerpoint/2010/main" val="22152690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eets of magazines being recycled">
            <a:extLst>
              <a:ext uri="{FF2B5EF4-FFF2-40B4-BE49-F238E27FC236}">
                <a16:creationId xmlns:a16="http://schemas.microsoft.com/office/drawing/2014/main" id="{98DF5662-D724-E60C-1C65-15158F97E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370" y="856580"/>
            <a:ext cx="7717260" cy="5144840"/>
          </a:xfrm>
          <a:prstGeom prst="rect">
            <a:avLst/>
          </a:prstGeom>
        </p:spPr>
      </p:pic>
      <p:pic>
        <p:nvPicPr>
          <p:cNvPr id="13" name="Picture 12" descr="Ink roller">
            <a:extLst>
              <a:ext uri="{FF2B5EF4-FFF2-40B4-BE49-F238E27FC236}">
                <a16:creationId xmlns:a16="http://schemas.microsoft.com/office/drawing/2014/main" id="{129A1620-0626-0AA3-2566-46198584EB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4606"/>
          <a:stretch/>
        </p:blipFill>
        <p:spPr>
          <a:xfrm>
            <a:off x="0" y="830866"/>
            <a:ext cx="9144000" cy="5170554"/>
          </a:xfrm>
          <a:prstGeom prst="rect">
            <a:avLst/>
          </a:prstGeom>
        </p:spPr>
      </p:pic>
      <p:sp>
        <p:nvSpPr>
          <p:cNvPr id="5" name="Title 4">
            <a:extLst>
              <a:ext uri="{FF2B5EF4-FFF2-40B4-BE49-F238E27FC236}">
                <a16:creationId xmlns:a16="http://schemas.microsoft.com/office/drawing/2014/main" id="{2F5F7F4F-283D-4A80-8C8D-2DD92A1C2D8E}"/>
              </a:ext>
            </a:extLst>
          </p:cNvPr>
          <p:cNvSpPr>
            <a:spLocks noGrp="1"/>
          </p:cNvSpPr>
          <p:nvPr>
            <p:ph type="ctrTitle"/>
          </p:nvPr>
        </p:nvSpPr>
        <p:spPr>
          <a:xfrm>
            <a:off x="2520972" y="2262141"/>
            <a:ext cx="6267239" cy="1166164"/>
          </a:xfrm>
        </p:spPr>
        <p:txBody>
          <a:bodyPr/>
          <a:lstStyle/>
          <a:p>
            <a:pPr algn="r"/>
            <a:r>
              <a:rPr lang="en-GB" b="1" dirty="0">
                <a:solidFill>
                  <a:schemeClr val="tx1"/>
                </a:solidFill>
              </a:rPr>
              <a:t>Hardcopy</a:t>
            </a:r>
            <a:r>
              <a:rPr lang="ko-KR" altLang="en-US" b="1" dirty="0">
                <a:solidFill>
                  <a:schemeClr val="tx1"/>
                </a:solidFill>
              </a:rPr>
              <a:t> </a:t>
            </a:r>
            <a:r>
              <a:rPr lang="en-GB" altLang="ko-KR" b="1" dirty="0">
                <a:solidFill>
                  <a:schemeClr val="tx1"/>
                </a:solidFill>
              </a:rPr>
              <a:t>Devices </a:t>
            </a:r>
            <a:r>
              <a:rPr lang="en-GB" altLang="ko-KR" b="1" dirty="0" err="1">
                <a:solidFill>
                  <a:schemeClr val="tx1"/>
                </a:solidFill>
              </a:rPr>
              <a:t>iTC</a:t>
            </a:r>
            <a:r>
              <a:rPr lang="en-GB" altLang="ko-KR" b="1" dirty="0">
                <a:solidFill>
                  <a:schemeClr val="tx1"/>
                </a:solidFill>
              </a:rPr>
              <a:t> Update</a:t>
            </a:r>
            <a:endParaRPr lang="en-GB" b="1" dirty="0">
              <a:solidFill>
                <a:schemeClr val="tx1"/>
              </a:solidFill>
            </a:endParaRPr>
          </a:p>
        </p:txBody>
      </p:sp>
      <p:sp>
        <p:nvSpPr>
          <p:cNvPr id="6" name="Subtitle 5">
            <a:extLst>
              <a:ext uri="{FF2B5EF4-FFF2-40B4-BE49-F238E27FC236}">
                <a16:creationId xmlns:a16="http://schemas.microsoft.com/office/drawing/2014/main" id="{90D974D6-09F3-42A4-AB7E-A2D0C11D5922}"/>
              </a:ext>
            </a:extLst>
          </p:cNvPr>
          <p:cNvSpPr>
            <a:spLocks noGrp="1"/>
          </p:cNvSpPr>
          <p:nvPr>
            <p:ph type="subTitle" idx="1"/>
          </p:nvPr>
        </p:nvSpPr>
        <p:spPr>
          <a:xfrm>
            <a:off x="5465736" y="3846506"/>
            <a:ext cx="3377827" cy="2034867"/>
          </a:xfrm>
        </p:spPr>
        <p:txBody>
          <a:bodyPr/>
          <a:lstStyle/>
          <a:p>
            <a:pPr algn="r"/>
            <a:r>
              <a:rPr lang="en-US" sz="1800" dirty="0">
                <a:latin typeface="HP Simplified" panose="020B0604020204020204" pitchFamily="34" charset="0"/>
              </a:rPr>
              <a:t>Kwangwoo Lee </a:t>
            </a:r>
          </a:p>
          <a:p>
            <a:pPr algn="r"/>
            <a:r>
              <a:rPr lang="en-US" sz="1350" dirty="0">
                <a:latin typeface="HP Simplified" panose="020B0604020204020204" pitchFamily="34" charset="0"/>
              </a:rPr>
              <a:t>Security Mater Architect, HP</a:t>
            </a:r>
          </a:p>
          <a:p>
            <a:pPr algn="r"/>
            <a:r>
              <a:rPr lang="en-US" sz="1350" dirty="0">
                <a:latin typeface="HP Simplified" panose="020B0604020204020204" pitchFamily="34" charset="0"/>
              </a:rPr>
              <a:t>HCD </a:t>
            </a:r>
            <a:r>
              <a:rPr lang="en-US" sz="1350" dirty="0" err="1">
                <a:latin typeface="HP Simplified" panose="020B0604020204020204" pitchFamily="34" charset="0"/>
              </a:rPr>
              <a:t>iTC</a:t>
            </a:r>
            <a:r>
              <a:rPr lang="en-US" sz="1350" dirty="0">
                <a:latin typeface="HP Simplified" panose="020B0604020204020204" pitchFamily="34" charset="0"/>
              </a:rPr>
              <a:t> chair</a:t>
            </a:r>
          </a:p>
          <a:p>
            <a:pPr algn="r"/>
            <a:endParaRPr lang="en-US" sz="1800" dirty="0">
              <a:latin typeface="HP Simplified" panose="020B0604020204020204" pitchFamily="34" charset="0"/>
            </a:endParaRPr>
          </a:p>
          <a:p>
            <a:pPr algn="r"/>
            <a:r>
              <a:rPr lang="en-US" sz="1800" dirty="0">
                <a:latin typeface="HP Simplified" panose="020B0604020204020204" pitchFamily="34" charset="0"/>
              </a:rPr>
              <a:t>Alan Sukert</a:t>
            </a:r>
          </a:p>
          <a:p>
            <a:pPr algn="r"/>
            <a:r>
              <a:rPr lang="en-US" sz="1350" dirty="0">
                <a:latin typeface="HP Simplified" panose="020B0604020204020204" pitchFamily="34" charset="0"/>
              </a:rPr>
              <a:t>HCD HIT chair</a:t>
            </a:r>
          </a:p>
        </p:txBody>
      </p:sp>
      <p:sp>
        <p:nvSpPr>
          <p:cNvPr id="4" name="Slide Number Placeholder 3">
            <a:extLst>
              <a:ext uri="{FF2B5EF4-FFF2-40B4-BE49-F238E27FC236}">
                <a16:creationId xmlns:a16="http://schemas.microsoft.com/office/drawing/2014/main" id="{017DE105-FC55-45F1-ACED-ACE242F1A38F}"/>
              </a:ext>
            </a:extLst>
          </p:cNvPr>
          <p:cNvSpPr>
            <a:spLocks noGrp="1"/>
          </p:cNvSpPr>
          <p:nvPr>
            <p:ph type="sldNum" sz="quarter" idx="12"/>
          </p:nvPr>
        </p:nvSpPr>
        <p:spPr>
          <a:xfrm>
            <a:off x="211612" y="6478524"/>
            <a:ext cx="304721" cy="219456"/>
          </a:xfrm>
          <a:prstGeom prst="rect">
            <a:avLst/>
          </a:prstGeom>
        </p:spPr>
        <p:txBody>
          <a:bodyPr vert="horz" wrap="none"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983" fontAlgn="auto">
              <a:spcBef>
                <a:spcPts val="0"/>
              </a:spcBef>
              <a:spcAft>
                <a:spcPts val="0"/>
              </a:spcAft>
              <a:defRPr/>
            </a:pPr>
            <a:fld id="{00DE720E-C72B-42F0-AD69-52D60E3C605E}" type="slidenum">
              <a:rPr lang="en-GB" smtClean="0"/>
              <a:pPr algn="r" defTabSz="685983" fontAlgn="auto">
                <a:spcBef>
                  <a:spcPts val="0"/>
                </a:spcBef>
                <a:spcAft>
                  <a:spcPts val="0"/>
                </a:spcAft>
                <a:defRPr/>
              </a:pPr>
              <a:t>5</a:t>
            </a:fld>
            <a:endParaRPr lang="en-GB" sz="525">
              <a:solidFill>
                <a:prstClr val="white"/>
              </a:solidFill>
              <a:latin typeface="HP Simplified Light"/>
              <a:ea typeface="+mn-ea"/>
              <a:cs typeface="+mn-cs"/>
            </a:endParaRPr>
          </a:p>
        </p:txBody>
      </p:sp>
      <p:sp>
        <p:nvSpPr>
          <p:cNvPr id="2" name="Rectangle 1">
            <a:extLst>
              <a:ext uri="{FF2B5EF4-FFF2-40B4-BE49-F238E27FC236}">
                <a16:creationId xmlns:a16="http://schemas.microsoft.com/office/drawing/2014/main" id="{F7715EEC-888F-495B-A996-DF2FFDD9855D}"/>
              </a:ext>
            </a:extLst>
          </p:cNvPr>
          <p:cNvSpPr/>
          <p:nvPr/>
        </p:nvSpPr>
        <p:spPr>
          <a:xfrm>
            <a:off x="4746581" y="886361"/>
            <a:ext cx="4349268" cy="415498"/>
          </a:xfrm>
          <a:prstGeom prst="rect">
            <a:avLst/>
          </a:prstGeom>
        </p:spPr>
        <p:txBody>
          <a:bodyPr wrap="none">
            <a:spAutoFit/>
          </a:bodyPr>
          <a:lstStyle/>
          <a:p>
            <a:r>
              <a:rPr lang="en-US" sz="1050" dirty="0">
                <a:latin typeface="HP Simplified" panose="020B0604020204020204" pitchFamily="34" charset="0"/>
              </a:rPr>
              <a:t>ICCC 2023 (International Common Criteria Conference 2023)</a:t>
            </a:r>
          </a:p>
          <a:p>
            <a:r>
              <a:rPr lang="en-GB" sz="1050" dirty="0">
                <a:latin typeface="HP Simplified" panose="020B0604020204020204" pitchFamily="34" charset="0"/>
              </a:rPr>
              <a:t>October 31-November 2, 2023 | Marriott Metro </a:t>
            </a:r>
            <a:r>
              <a:rPr lang="en-GB" sz="1050" dirty="0" err="1">
                <a:latin typeface="HP Simplified" panose="020B0604020204020204" pitchFamily="34" charset="0"/>
              </a:rPr>
              <a:t>Center</a:t>
            </a:r>
            <a:r>
              <a:rPr lang="en-GB" sz="1050" dirty="0">
                <a:latin typeface="HP Simplified" panose="020B0604020204020204" pitchFamily="34" charset="0"/>
              </a:rPr>
              <a:t>, Washington DC, USA</a:t>
            </a:r>
            <a:endParaRPr lang="en-US" sz="1050" dirty="0">
              <a:latin typeface="HP Simplified" panose="020B0604020204020204" pitchFamily="34" charset="0"/>
            </a:endParaRPr>
          </a:p>
        </p:txBody>
      </p:sp>
      <p:pic>
        <p:nvPicPr>
          <p:cNvPr id="10" name="Picture 9">
            <a:extLst>
              <a:ext uri="{FF2B5EF4-FFF2-40B4-BE49-F238E27FC236}">
                <a16:creationId xmlns:a16="http://schemas.microsoft.com/office/drawing/2014/main" id="{8356BF43-526F-46B4-81F6-A6A7E796E621}"/>
              </a:ext>
            </a:extLst>
          </p:cNvPr>
          <p:cNvPicPr>
            <a:picLocks noChangeAspect="1"/>
          </p:cNvPicPr>
          <p:nvPr/>
        </p:nvPicPr>
        <p:blipFill>
          <a:blip r:embed="rId5"/>
          <a:stretch>
            <a:fillRect/>
          </a:stretch>
        </p:blipFill>
        <p:spPr>
          <a:xfrm>
            <a:off x="5465735" y="4950941"/>
            <a:ext cx="967167" cy="788866"/>
          </a:xfrm>
          <a:prstGeom prst="rect">
            <a:avLst/>
          </a:prstGeom>
        </p:spPr>
      </p:pic>
      <p:pic>
        <p:nvPicPr>
          <p:cNvPr id="14" name="Picture 13">
            <a:extLst>
              <a:ext uri="{FF2B5EF4-FFF2-40B4-BE49-F238E27FC236}">
                <a16:creationId xmlns:a16="http://schemas.microsoft.com/office/drawing/2014/main" id="{BE0C9789-68AD-7A15-11EB-A53E22809F05}"/>
              </a:ext>
            </a:extLst>
          </p:cNvPr>
          <p:cNvPicPr>
            <a:picLocks noChangeAspect="1"/>
          </p:cNvPicPr>
          <p:nvPr/>
        </p:nvPicPr>
        <p:blipFill>
          <a:blip r:embed="rId6"/>
          <a:stretch>
            <a:fillRect/>
          </a:stretch>
        </p:blipFill>
        <p:spPr>
          <a:xfrm>
            <a:off x="158751" y="976626"/>
            <a:ext cx="1652209" cy="400189"/>
          </a:xfrm>
          <a:prstGeom prst="rect">
            <a:avLst/>
          </a:prstGeom>
        </p:spPr>
      </p:pic>
    </p:spTree>
    <p:extLst>
      <p:ext uri="{BB962C8B-B14F-4D97-AF65-F5344CB8AC3E}">
        <p14:creationId xmlns:p14="http://schemas.microsoft.com/office/powerpoint/2010/main" val="226901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5372100"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Top certified categories in 2023</a:t>
            </a:r>
          </a:p>
        </p:txBody>
      </p:sp>
      <p:pic>
        <p:nvPicPr>
          <p:cNvPr id="2" name="Picture 1">
            <a:extLst>
              <a:ext uri="{FF2B5EF4-FFF2-40B4-BE49-F238E27FC236}">
                <a16:creationId xmlns:a16="http://schemas.microsoft.com/office/drawing/2014/main" id="{7317FFD7-6623-17CB-0216-6C5232888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7" name="Picture 6">
            <a:extLst>
              <a:ext uri="{FF2B5EF4-FFF2-40B4-BE49-F238E27FC236}">
                <a16:creationId xmlns:a16="http://schemas.microsoft.com/office/drawing/2014/main" id="{4FDBFD40-40CA-F58A-587D-FF63E92BF7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42589CE-D8BD-9808-2843-FA5A44EA1B76}"/>
              </a:ext>
            </a:extLst>
          </p:cNvPr>
          <p:cNvSpPr txBox="1"/>
          <p:nvPr/>
        </p:nvSpPr>
        <p:spPr>
          <a:xfrm>
            <a:off x="7107175" y="5450743"/>
            <a:ext cx="2087042" cy="415498"/>
          </a:xfrm>
          <a:prstGeom prst="rect">
            <a:avLst/>
          </a:prstGeom>
          <a:noFill/>
        </p:spPr>
        <p:txBody>
          <a:bodyPr wrap="square">
            <a:spAutoFit/>
          </a:bodyPr>
          <a:lstStyle/>
          <a:p>
            <a:pPr marL="9525">
              <a:buClr>
                <a:schemeClr val="accent2"/>
              </a:buClr>
              <a:tabLst>
                <a:tab pos="264795" algn="l"/>
              </a:tabLst>
            </a:pPr>
            <a:r>
              <a:rPr lang="en-US" sz="1050" spc="-8" dirty="0">
                <a:solidFill>
                  <a:schemeClr val="bg1">
                    <a:lumMod val="50000"/>
                  </a:schemeClr>
                </a:solidFill>
                <a:latin typeface="Calibri"/>
                <a:cs typeface="Calibri"/>
              </a:rPr>
              <a:t>Note: categories with less than 3% were omitted for readability</a:t>
            </a:r>
            <a:endParaRPr lang="en-US" sz="1050" dirty="0">
              <a:solidFill>
                <a:schemeClr val="bg1">
                  <a:lumMod val="50000"/>
                </a:schemeClr>
              </a:solidFill>
              <a:latin typeface="Calibri"/>
              <a:cs typeface="Calibri"/>
            </a:endParaRPr>
          </a:p>
        </p:txBody>
      </p:sp>
      <p:graphicFrame>
        <p:nvGraphicFramePr>
          <p:cNvPr id="4" name="Gráfico 2">
            <a:extLst>
              <a:ext uri="{FF2B5EF4-FFF2-40B4-BE49-F238E27FC236}">
                <a16:creationId xmlns:a16="http://schemas.microsoft.com/office/drawing/2014/main" id="{00000000-0008-0000-0E00-000018000000}"/>
              </a:ext>
            </a:extLst>
          </p:cNvPr>
          <p:cNvGraphicFramePr>
            <a:graphicFrameLocks/>
          </p:cNvGraphicFramePr>
          <p:nvPr/>
        </p:nvGraphicFramePr>
        <p:xfrm>
          <a:off x="300039" y="2196080"/>
          <a:ext cx="7487219" cy="401034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5309078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8130654"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Products uploaded from CB websites to CC Portal</a:t>
            </a:r>
          </a:p>
        </p:txBody>
      </p:sp>
      <p:pic>
        <p:nvPicPr>
          <p:cNvPr id="3" name="Picture 2">
            <a:extLst>
              <a:ext uri="{FF2B5EF4-FFF2-40B4-BE49-F238E27FC236}">
                <a16:creationId xmlns:a16="http://schemas.microsoft.com/office/drawing/2014/main" id="{CF153CD7-5196-4EAF-B7C6-CDCFE30D7F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2" name="Picture 1">
            <a:extLst>
              <a:ext uri="{FF2B5EF4-FFF2-40B4-BE49-F238E27FC236}">
                <a16:creationId xmlns:a16="http://schemas.microsoft.com/office/drawing/2014/main" id="{22B5015C-01EB-32FB-FDAD-599E7FF440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6" name="Gráfico 1">
            <a:extLst>
              <a:ext uri="{FF2B5EF4-FFF2-40B4-BE49-F238E27FC236}">
                <a16:creationId xmlns:a16="http://schemas.microsoft.com/office/drawing/2014/main" id="{00000000-0008-0000-0700-000006000000}"/>
              </a:ext>
            </a:extLst>
          </p:cNvPr>
          <p:cNvGraphicFramePr>
            <a:graphicFrameLocks/>
          </p:cNvGraphicFramePr>
          <p:nvPr/>
        </p:nvGraphicFramePr>
        <p:xfrm>
          <a:off x="742950" y="2221096"/>
          <a:ext cx="8229600" cy="36716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3273312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pic>
        <p:nvPicPr>
          <p:cNvPr id="6" name="Picture 5">
            <a:extLst>
              <a:ext uri="{FF2B5EF4-FFF2-40B4-BE49-F238E27FC236}">
                <a16:creationId xmlns:a16="http://schemas.microsoft.com/office/drawing/2014/main" id="{AC1CA7D4-25EF-B229-B969-66FBFDFDD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10" name="Picture 2">
            <a:extLst>
              <a:ext uri="{FF2B5EF4-FFF2-40B4-BE49-F238E27FC236}">
                <a16:creationId xmlns:a16="http://schemas.microsoft.com/office/drawing/2014/main" id="{8B8C0330-9ACE-D809-BB78-83DDD44A87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ángulo 11">
            <a:extLst>
              <a:ext uri="{FF2B5EF4-FFF2-40B4-BE49-F238E27FC236}">
                <a16:creationId xmlns:a16="http://schemas.microsoft.com/office/drawing/2014/main" id="{A2077B10-5728-6F2C-4E0A-95C9B46DDB23}"/>
              </a:ext>
            </a:extLst>
          </p:cNvPr>
          <p:cNvSpPr/>
          <p:nvPr/>
        </p:nvSpPr>
        <p:spPr>
          <a:xfrm>
            <a:off x="1193372" y="2711277"/>
            <a:ext cx="6699614" cy="1315745"/>
          </a:xfrm>
          <a:prstGeom prst="rect">
            <a:avLst/>
          </a:prstGeom>
          <a:noFill/>
        </p:spPr>
        <p:txBody>
          <a:bodyPr wrap="square" lIns="68580" tIns="34290" rIns="68580" bIns="3429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4050" b="1" dirty="0">
                <a:ln w="6600">
                  <a:solidFill>
                    <a:schemeClr val="accent2"/>
                  </a:solidFill>
                  <a:prstDash val="solid"/>
                </a:ln>
                <a:solidFill>
                  <a:schemeClr val="accent2">
                    <a:lumMod val="40000"/>
                    <a:lumOff val="60000"/>
                  </a:schemeClr>
                </a:solidFill>
              </a:rPr>
              <a:t>CC </a:t>
            </a:r>
            <a:r>
              <a:rPr lang="es-ES" sz="4050" b="1" dirty="0" err="1">
                <a:ln w="6600">
                  <a:solidFill>
                    <a:schemeClr val="accent2"/>
                  </a:solidFill>
                  <a:prstDash val="solid"/>
                </a:ln>
                <a:solidFill>
                  <a:schemeClr val="accent2">
                    <a:lumMod val="40000"/>
                    <a:lumOff val="60000"/>
                  </a:schemeClr>
                </a:solidFill>
              </a:rPr>
              <a:t>Statistics</a:t>
            </a:r>
            <a:r>
              <a:rPr lang="es-ES" sz="4050" b="1" dirty="0">
                <a:ln w="6600">
                  <a:solidFill>
                    <a:schemeClr val="accent2"/>
                  </a:solidFill>
                  <a:prstDash val="solid"/>
                </a:ln>
                <a:solidFill>
                  <a:schemeClr val="accent2">
                    <a:lumMod val="40000"/>
                    <a:lumOff val="60000"/>
                  </a:schemeClr>
                </a:solidFill>
              </a:rPr>
              <a:t> </a:t>
            </a:r>
            <a:r>
              <a:rPr lang="es-ES" sz="4050" b="1" dirty="0" err="1">
                <a:ln w="6600">
                  <a:solidFill>
                    <a:schemeClr val="accent2"/>
                  </a:solidFill>
                  <a:prstDash val="solid"/>
                </a:ln>
                <a:solidFill>
                  <a:schemeClr val="accent2">
                    <a:lumMod val="40000"/>
                    <a:lumOff val="60000"/>
                  </a:schemeClr>
                </a:solidFill>
              </a:rPr>
              <a:t>for</a:t>
            </a:r>
            <a:r>
              <a:rPr lang="es-ES" sz="4050" b="1" dirty="0">
                <a:ln w="6600">
                  <a:solidFill>
                    <a:schemeClr val="accent2"/>
                  </a:solidFill>
                  <a:prstDash val="solid"/>
                </a:ln>
                <a:solidFill>
                  <a:schemeClr val="accent2">
                    <a:lumMod val="40000"/>
                    <a:lumOff val="60000"/>
                  </a:schemeClr>
                </a:solidFill>
              </a:rPr>
              <a:t> 5 </a:t>
            </a:r>
            <a:r>
              <a:rPr lang="es-ES" sz="4050" b="1" dirty="0" err="1">
                <a:ln w="6600">
                  <a:solidFill>
                    <a:schemeClr val="accent2"/>
                  </a:solidFill>
                  <a:prstDash val="solid"/>
                </a:ln>
                <a:solidFill>
                  <a:schemeClr val="accent2">
                    <a:lumMod val="40000"/>
                    <a:lumOff val="60000"/>
                  </a:schemeClr>
                </a:solidFill>
              </a:rPr>
              <a:t>years</a:t>
            </a:r>
            <a:endParaRPr lang="es-ES" sz="4050" b="1" dirty="0">
              <a:ln w="6600">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8026082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1">
            <a:extLst>
              <a:ext uri="{FF2B5EF4-FFF2-40B4-BE49-F238E27FC236}">
                <a16:creationId xmlns:a16="http://schemas.microsoft.com/office/drawing/2014/main" id="{00000000-0008-0000-1700-000027000000}"/>
              </a:ext>
            </a:extLst>
          </p:cNvPr>
          <p:cNvGraphicFramePr>
            <a:graphicFrameLocks/>
          </p:cNvGraphicFramePr>
          <p:nvPr/>
        </p:nvGraphicFramePr>
        <p:xfrm>
          <a:off x="317704" y="2343149"/>
          <a:ext cx="8454446" cy="3549587"/>
        </p:xfrm>
        <a:graphic>
          <a:graphicData uri="http://schemas.openxmlformats.org/drawingml/2006/chart">
            <c:chart xmlns:c="http://schemas.openxmlformats.org/drawingml/2006/chart" xmlns:r="http://schemas.openxmlformats.org/officeDocument/2006/relationships" r:id="rId3"/>
          </a:graphicData>
        </a:graphic>
      </p:graphicFrame>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4"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6608178"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Number of certifications in the last 5 years</a:t>
            </a:r>
          </a:p>
        </p:txBody>
      </p:sp>
      <p:pic>
        <p:nvPicPr>
          <p:cNvPr id="2" name="Picture 1">
            <a:extLst>
              <a:ext uri="{FF2B5EF4-FFF2-40B4-BE49-F238E27FC236}">
                <a16:creationId xmlns:a16="http://schemas.microsoft.com/office/drawing/2014/main" id="{675514C5-4B6D-E310-34C2-E71F04938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3" name="Picture 2">
            <a:extLst>
              <a:ext uri="{FF2B5EF4-FFF2-40B4-BE49-F238E27FC236}">
                <a16:creationId xmlns:a16="http://schemas.microsoft.com/office/drawing/2014/main" id="{6028210D-B863-86E6-D5F2-23BEA4D568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5613BEFB-0E04-8C31-66DD-BD5E59DC15BE}"/>
              </a:ext>
            </a:extLst>
          </p:cNvPr>
          <p:cNvCxnSpPr>
            <a:cxnSpLocks/>
            <a:endCxn id="14" idx="4"/>
          </p:cNvCxnSpPr>
          <p:nvPr/>
        </p:nvCxnSpPr>
        <p:spPr>
          <a:xfrm flipV="1">
            <a:off x="7857103" y="2743200"/>
            <a:ext cx="0" cy="628650"/>
          </a:xfrm>
          <a:prstGeom prst="line">
            <a:avLst/>
          </a:prstGeom>
          <a:ln w="28575">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6E4D609-D49C-9435-8524-4421D827BDE1}"/>
              </a:ext>
            </a:extLst>
          </p:cNvPr>
          <p:cNvSpPr/>
          <p:nvPr/>
        </p:nvSpPr>
        <p:spPr>
          <a:xfrm>
            <a:off x="7828528" y="2686050"/>
            <a:ext cx="57150" cy="5715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sz="1200"/>
          </a:p>
        </p:txBody>
      </p:sp>
      <p:sp>
        <p:nvSpPr>
          <p:cNvPr id="16" name="Rectangle 15">
            <a:extLst>
              <a:ext uri="{FF2B5EF4-FFF2-40B4-BE49-F238E27FC236}">
                <a16:creationId xmlns:a16="http://schemas.microsoft.com/office/drawing/2014/main" id="{85B9749F-2575-4A14-F893-614879B91D49}"/>
              </a:ext>
            </a:extLst>
          </p:cNvPr>
          <p:cNvSpPr/>
          <p:nvPr/>
        </p:nvSpPr>
        <p:spPr>
          <a:xfrm>
            <a:off x="7914253" y="2628900"/>
            <a:ext cx="400050" cy="17145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900" b="1" dirty="0"/>
              <a:t>413</a:t>
            </a:r>
          </a:p>
        </p:txBody>
      </p:sp>
      <p:sp>
        <p:nvSpPr>
          <p:cNvPr id="17" name="TextBox 16">
            <a:extLst>
              <a:ext uri="{FF2B5EF4-FFF2-40B4-BE49-F238E27FC236}">
                <a16:creationId xmlns:a16="http://schemas.microsoft.com/office/drawing/2014/main" id="{256844D0-9C4C-F5BD-4DD6-7B2D9FA00DCB}"/>
              </a:ext>
            </a:extLst>
          </p:cNvPr>
          <p:cNvSpPr txBox="1"/>
          <p:nvPr/>
        </p:nvSpPr>
        <p:spPr>
          <a:xfrm>
            <a:off x="7546263" y="2457450"/>
            <a:ext cx="1518364" cy="230832"/>
          </a:xfrm>
          <a:prstGeom prst="rect">
            <a:avLst/>
          </a:prstGeom>
          <a:noFill/>
        </p:spPr>
        <p:txBody>
          <a:bodyPr wrap="none" rtlCol="0">
            <a:spAutoFit/>
          </a:bodyPr>
          <a:lstStyle/>
          <a:p>
            <a:r>
              <a:rPr lang="en-AU" sz="900" b="1" dirty="0">
                <a:solidFill>
                  <a:srgbClr val="E63A5B"/>
                </a:solidFill>
              </a:rPr>
              <a:t>Forecast for end of 2023</a:t>
            </a:r>
          </a:p>
        </p:txBody>
      </p:sp>
    </p:spTree>
    <p:extLst>
      <p:ext uri="{BB962C8B-B14F-4D97-AF65-F5344CB8AC3E}">
        <p14:creationId xmlns:p14="http://schemas.microsoft.com/office/powerpoint/2010/main" val="382291857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6515099"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Certifications per scheme – last 5 years</a:t>
            </a:r>
          </a:p>
        </p:txBody>
      </p:sp>
      <p:pic>
        <p:nvPicPr>
          <p:cNvPr id="4" name="Picture 3">
            <a:extLst>
              <a:ext uri="{FF2B5EF4-FFF2-40B4-BE49-F238E27FC236}">
                <a16:creationId xmlns:a16="http://schemas.microsoft.com/office/drawing/2014/main" id="{EA25F54A-C5C3-E0FB-FE93-00FBB4CD74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2" name="Picture 2">
            <a:extLst>
              <a:ext uri="{FF2B5EF4-FFF2-40B4-BE49-F238E27FC236}">
                <a16:creationId xmlns:a16="http://schemas.microsoft.com/office/drawing/2014/main" id="{B4F1EECC-96AF-03BE-69A1-744F783ACE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6" name="Gráfico 4">
            <a:extLst>
              <a:ext uri="{FF2B5EF4-FFF2-40B4-BE49-F238E27FC236}">
                <a16:creationId xmlns:a16="http://schemas.microsoft.com/office/drawing/2014/main" id="{00000000-0008-0000-2100-000042000000}"/>
              </a:ext>
            </a:extLst>
          </p:cNvPr>
          <p:cNvGraphicFramePr>
            <a:graphicFrameLocks/>
          </p:cNvGraphicFramePr>
          <p:nvPr/>
        </p:nvGraphicFramePr>
        <p:xfrm>
          <a:off x="1186200" y="2286000"/>
          <a:ext cx="6771600" cy="38141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529287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6515099" cy="900246"/>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Scheme growth 2022-2023 (until 29/09/23)</a:t>
            </a:r>
          </a:p>
        </p:txBody>
      </p:sp>
      <p:pic>
        <p:nvPicPr>
          <p:cNvPr id="4" name="Picture 3">
            <a:extLst>
              <a:ext uri="{FF2B5EF4-FFF2-40B4-BE49-F238E27FC236}">
                <a16:creationId xmlns:a16="http://schemas.microsoft.com/office/drawing/2014/main" id="{EA25F54A-C5C3-E0FB-FE93-00FBB4CD74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2" name="Picture 2">
            <a:extLst>
              <a:ext uri="{FF2B5EF4-FFF2-40B4-BE49-F238E27FC236}">
                <a16:creationId xmlns:a16="http://schemas.microsoft.com/office/drawing/2014/main" id="{B4F1EECC-96AF-03BE-69A1-744F783ACE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11" name="Chart 10">
            <a:extLst>
              <a:ext uri="{FF2B5EF4-FFF2-40B4-BE49-F238E27FC236}">
                <a16:creationId xmlns:a16="http://schemas.microsoft.com/office/drawing/2014/main" id="{FC11D14F-9BD1-D97E-3833-187638EB6E91}"/>
              </a:ext>
            </a:extLst>
          </p:cNvPr>
          <p:cNvGraphicFramePr>
            <a:graphicFrameLocks/>
          </p:cNvGraphicFramePr>
          <p:nvPr/>
        </p:nvGraphicFramePr>
        <p:xfrm>
          <a:off x="183417" y="2314813"/>
          <a:ext cx="8777167" cy="368593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412687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7730604"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Evolution of top 5 laboratories in the last 5 years</a:t>
            </a:r>
          </a:p>
        </p:txBody>
      </p:sp>
      <p:pic>
        <p:nvPicPr>
          <p:cNvPr id="2" name="Picture 1">
            <a:extLst>
              <a:ext uri="{FF2B5EF4-FFF2-40B4-BE49-F238E27FC236}">
                <a16:creationId xmlns:a16="http://schemas.microsoft.com/office/drawing/2014/main" id="{201A3133-9DD3-1F70-59B8-5CDC21BFEE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7" name="Picture 2">
            <a:extLst>
              <a:ext uri="{FF2B5EF4-FFF2-40B4-BE49-F238E27FC236}">
                <a16:creationId xmlns:a16="http://schemas.microsoft.com/office/drawing/2014/main" id="{6BE70EBB-70B6-EDD3-65DC-CFBB5FD125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11" name="Gráfico 4">
            <a:extLst>
              <a:ext uri="{FF2B5EF4-FFF2-40B4-BE49-F238E27FC236}">
                <a16:creationId xmlns:a16="http://schemas.microsoft.com/office/drawing/2014/main" id="{00000000-0008-0000-1B00-000032000000}"/>
              </a:ext>
            </a:extLst>
          </p:cNvPr>
          <p:cNvGraphicFramePr>
            <a:graphicFrameLocks/>
          </p:cNvGraphicFramePr>
          <p:nvPr/>
        </p:nvGraphicFramePr>
        <p:xfrm>
          <a:off x="171450" y="2686050"/>
          <a:ext cx="10344150" cy="34861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3205080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6130404"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Lab growth 2022-2023 (until 29/09/23)</a:t>
            </a:r>
          </a:p>
        </p:txBody>
      </p:sp>
      <p:pic>
        <p:nvPicPr>
          <p:cNvPr id="2" name="Picture 1">
            <a:extLst>
              <a:ext uri="{FF2B5EF4-FFF2-40B4-BE49-F238E27FC236}">
                <a16:creationId xmlns:a16="http://schemas.microsoft.com/office/drawing/2014/main" id="{1239F015-B303-B929-0582-D6DD38919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3" name="Picture 2">
            <a:extLst>
              <a:ext uri="{FF2B5EF4-FFF2-40B4-BE49-F238E27FC236}">
                <a16:creationId xmlns:a16="http://schemas.microsoft.com/office/drawing/2014/main" id="{6D6719B8-D3A0-8C9E-C413-361BD1940D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12" name="Chart 11">
            <a:extLst>
              <a:ext uri="{FF2B5EF4-FFF2-40B4-BE49-F238E27FC236}">
                <a16:creationId xmlns:a16="http://schemas.microsoft.com/office/drawing/2014/main" id="{60A2AA28-4006-1B82-A453-C15107DB952C}"/>
              </a:ext>
            </a:extLst>
          </p:cNvPr>
          <p:cNvGraphicFramePr>
            <a:graphicFrameLocks/>
          </p:cNvGraphicFramePr>
          <p:nvPr/>
        </p:nvGraphicFramePr>
        <p:xfrm>
          <a:off x="4114800" y="2115615"/>
          <a:ext cx="5372100" cy="39008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CEE241ED-47AA-4DF3-DAA8-DB65004C8362}"/>
              </a:ext>
            </a:extLst>
          </p:cNvPr>
          <p:cNvGraphicFramePr>
            <a:graphicFrameLocks/>
          </p:cNvGraphicFramePr>
          <p:nvPr/>
        </p:nvGraphicFramePr>
        <p:xfrm>
          <a:off x="162228" y="2208334"/>
          <a:ext cx="3952572" cy="383465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6589852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0"/>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6473304"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Statistics – Categories evolution (5 years)</a:t>
            </a:r>
          </a:p>
        </p:txBody>
      </p:sp>
      <p:pic>
        <p:nvPicPr>
          <p:cNvPr id="4" name="Picture 3">
            <a:extLst>
              <a:ext uri="{FF2B5EF4-FFF2-40B4-BE49-F238E27FC236}">
                <a16:creationId xmlns:a16="http://schemas.microsoft.com/office/drawing/2014/main" id="{D73DD652-4947-9D3B-7F87-86A68A7529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2" name="Picture 2">
            <a:extLst>
              <a:ext uri="{FF2B5EF4-FFF2-40B4-BE49-F238E27FC236}">
                <a16:creationId xmlns:a16="http://schemas.microsoft.com/office/drawing/2014/main" id="{EDD1B5ED-5BDF-AF98-2CED-2403878C7C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6" name="Gráfico 4">
            <a:extLst>
              <a:ext uri="{FF2B5EF4-FFF2-40B4-BE49-F238E27FC236}">
                <a16:creationId xmlns:a16="http://schemas.microsoft.com/office/drawing/2014/main" id="{00000000-0008-0000-0D00-000016000000}"/>
              </a:ext>
            </a:extLst>
          </p:cNvPr>
          <p:cNvGraphicFramePr>
            <a:graphicFrameLocks/>
          </p:cNvGraphicFramePr>
          <p:nvPr/>
        </p:nvGraphicFramePr>
        <p:xfrm>
          <a:off x="0" y="676713"/>
          <a:ext cx="10515600" cy="534011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2624169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pic>
        <p:nvPicPr>
          <p:cNvPr id="6" name="Picture 5">
            <a:extLst>
              <a:ext uri="{FF2B5EF4-FFF2-40B4-BE49-F238E27FC236}">
                <a16:creationId xmlns:a16="http://schemas.microsoft.com/office/drawing/2014/main" id="{AC1CA7D4-25EF-B229-B969-66FBFDFDD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10" name="Picture 2">
            <a:extLst>
              <a:ext uri="{FF2B5EF4-FFF2-40B4-BE49-F238E27FC236}">
                <a16:creationId xmlns:a16="http://schemas.microsoft.com/office/drawing/2014/main" id="{8B8C0330-9ACE-D809-BB78-83DDD44A87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ángulo 11">
            <a:extLst>
              <a:ext uri="{FF2B5EF4-FFF2-40B4-BE49-F238E27FC236}">
                <a16:creationId xmlns:a16="http://schemas.microsoft.com/office/drawing/2014/main" id="{2F22BABB-F447-88B8-D609-851B9A7B1E7A}"/>
              </a:ext>
            </a:extLst>
          </p:cNvPr>
          <p:cNvSpPr/>
          <p:nvPr/>
        </p:nvSpPr>
        <p:spPr>
          <a:xfrm>
            <a:off x="1193372" y="2711277"/>
            <a:ext cx="6699614" cy="692497"/>
          </a:xfrm>
          <a:prstGeom prst="rect">
            <a:avLst/>
          </a:prstGeom>
          <a:noFill/>
        </p:spPr>
        <p:txBody>
          <a:bodyPr wrap="square" lIns="68580" tIns="34290" rIns="68580" bIns="3429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4050" b="1" dirty="0" err="1">
                <a:ln w="6600">
                  <a:solidFill>
                    <a:schemeClr val="accent2"/>
                  </a:solidFill>
                  <a:prstDash val="solid"/>
                </a:ln>
                <a:solidFill>
                  <a:schemeClr val="accent2">
                    <a:lumMod val="40000"/>
                    <a:lumOff val="60000"/>
                  </a:schemeClr>
                </a:solidFill>
              </a:rPr>
              <a:t>Conclusions</a:t>
            </a:r>
            <a:endParaRPr lang="es-ES" sz="4050" b="1" dirty="0">
              <a:ln w="6600">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996306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international Technical Community (iTC) Status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5989" y="1093788"/>
            <a:ext cx="8845755" cy="5145234"/>
          </a:xfrm>
        </p:spPr>
        <p:txBody>
          <a:bodyPr rIns="132080"/>
          <a:lstStyle/>
          <a:p>
            <a:pPr lvl="0" fontAlgn="ctr">
              <a:spcBef>
                <a:spcPts val="0"/>
              </a:spcBef>
              <a:spcAft>
                <a:spcPts val="600"/>
              </a:spcAft>
            </a:pPr>
            <a:r>
              <a:rPr lang="en-US" sz="2000" dirty="0"/>
              <a:t>Since last IDS F2F on August 10, 2023 HCD iTC meetings have been held on:</a:t>
            </a:r>
          </a:p>
          <a:p>
            <a:pPr lvl="1" fontAlgn="ctr">
              <a:spcBef>
                <a:spcPts val="0"/>
              </a:spcBef>
              <a:spcAft>
                <a:spcPts val="1200"/>
              </a:spcAft>
            </a:pPr>
            <a:r>
              <a:rPr lang="en-US" sz="2000" dirty="0"/>
              <a:t>August 21</a:t>
            </a:r>
            <a:r>
              <a:rPr lang="en-US" sz="2000" baseline="30000" dirty="0"/>
              <a:t>st</a:t>
            </a:r>
            <a:r>
              <a:rPr lang="en-US" sz="2000" dirty="0"/>
              <a:t> </a:t>
            </a:r>
          </a:p>
          <a:p>
            <a:pPr lvl="1" fontAlgn="ctr">
              <a:spcBef>
                <a:spcPts val="0"/>
              </a:spcBef>
              <a:spcAft>
                <a:spcPts val="1200"/>
              </a:spcAft>
            </a:pPr>
            <a:r>
              <a:rPr lang="en-US" sz="2000" dirty="0"/>
              <a:t>Sep 25</a:t>
            </a:r>
            <a:r>
              <a:rPr lang="en-US" sz="2000" baseline="30000" dirty="0"/>
              <a:t>th</a:t>
            </a:r>
            <a:endParaRPr lang="en-US" sz="2000" dirty="0"/>
          </a:p>
          <a:p>
            <a:pPr lvl="1" fontAlgn="ctr">
              <a:spcBef>
                <a:spcPts val="0"/>
              </a:spcBef>
              <a:spcAft>
                <a:spcPts val="1200"/>
              </a:spcAft>
            </a:pPr>
            <a:r>
              <a:rPr lang="en-US" sz="2000" dirty="0"/>
              <a:t>Oct 27</a:t>
            </a:r>
            <a:r>
              <a:rPr lang="en-US" sz="2000" baseline="30000" dirty="0"/>
              <a:t>th</a:t>
            </a:r>
            <a:endParaRPr lang="en-US" sz="2000" dirty="0"/>
          </a:p>
          <a:p>
            <a:pPr marL="400050" lvl="2" indent="0" fontAlgn="ctr">
              <a:spcBef>
                <a:spcPts val="0"/>
              </a:spcBef>
              <a:spcAft>
                <a:spcPts val="1200"/>
              </a:spcAft>
              <a:buNone/>
            </a:pPr>
            <a:r>
              <a:rPr lang="en-US" sz="2000" dirty="0"/>
              <a:t>NOTE: Since publishing the HCD cPP v1.0 and HCD SD v1.0 in Oct 2022 the HCD iTC has gone to meeting once a month</a:t>
            </a:r>
          </a:p>
          <a:p>
            <a:pPr marL="342900" lvl="1" indent="-342900" fontAlgn="ctr">
              <a:spcBef>
                <a:spcPts val="0"/>
              </a:spcBef>
              <a:spcAft>
                <a:spcPts val="600"/>
              </a:spcAft>
            </a:pPr>
            <a:r>
              <a:rPr lang="en-US" sz="2000" dirty="0"/>
              <a:t>Current focus is on: </a:t>
            </a:r>
          </a:p>
          <a:p>
            <a:pPr marL="742950" lvl="2" indent="-342900" fontAlgn="ctr">
              <a:spcBef>
                <a:spcPts val="0"/>
              </a:spcBef>
              <a:spcAft>
                <a:spcPts val="1200"/>
              </a:spcAft>
            </a:pPr>
            <a:r>
              <a:rPr lang="en-US" sz="2000" dirty="0"/>
              <a:t>Developing a release plan for future versions of the HCD cPP and HCD SD</a:t>
            </a:r>
          </a:p>
          <a:p>
            <a:pPr marL="742950" lvl="2" indent="-342900" fontAlgn="ctr">
              <a:spcBef>
                <a:spcPts val="0"/>
              </a:spcBef>
              <a:spcAft>
                <a:spcPts val="1200"/>
              </a:spcAft>
            </a:pPr>
            <a:r>
              <a:rPr lang="en-US" sz="2000" dirty="0"/>
              <a:t>Determining content for and then implementing the next HCD cPP / HCD SD release</a:t>
            </a:r>
          </a:p>
          <a:p>
            <a:pPr marL="742950" lvl="2" indent="-342900" fontAlgn="ctr">
              <a:spcBef>
                <a:spcPts val="0"/>
              </a:spcBef>
              <a:spcAft>
                <a:spcPts val="1200"/>
              </a:spcAft>
            </a:pPr>
            <a:r>
              <a:rPr lang="en-US" sz="2000" dirty="0"/>
              <a:t>Addressing issues against HCD cPP / SD v1.0</a:t>
            </a:r>
          </a:p>
        </p:txBody>
      </p:sp>
    </p:spTree>
    <p:extLst>
      <p:ext uri="{BB962C8B-B14F-4D97-AF65-F5344CB8AC3E}">
        <p14:creationId xmlns:p14="http://schemas.microsoft.com/office/powerpoint/2010/main" val="132619854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EF3F81-7231-E5D9-119D-67B43CCCB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2471"/>
            <a:ext cx="9144000" cy="3346847"/>
          </a:xfrm>
          <a:prstGeom prst="rect">
            <a:avLst/>
          </a:prstGeom>
        </p:spPr>
      </p:pic>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4"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7288262" cy="484748"/>
          </a:xfrm>
          <a:prstGeom prst="rect">
            <a:avLst/>
          </a:prstGeom>
          <a:noFill/>
        </p:spPr>
        <p:txBody>
          <a:bodyPr wrap="square" lIns="68580" tIns="34290" rIns="68580" bIns="34290">
            <a:spAutoFit/>
          </a:bodyPr>
          <a:lstStyle/>
          <a:p>
            <a:r>
              <a:rPr lang="en-US" sz="2700" dirty="0">
                <a:ln w="0"/>
                <a:effectLst>
                  <a:outerShdw blurRad="38100" dist="19050" dir="2700000" algn="tl" rotWithShape="0">
                    <a:schemeClr val="dk1">
                      <a:alpha val="40000"/>
                    </a:schemeClr>
                  </a:outerShdw>
                </a:effectLst>
              </a:rPr>
              <a:t>CC Certification Industry in 2023</a:t>
            </a:r>
          </a:p>
        </p:txBody>
      </p:sp>
      <p:sp>
        <p:nvSpPr>
          <p:cNvPr id="3" name="object 4">
            <a:extLst>
              <a:ext uri="{FF2B5EF4-FFF2-40B4-BE49-F238E27FC236}">
                <a16:creationId xmlns:a16="http://schemas.microsoft.com/office/drawing/2014/main" id="{C6FA7EAD-544C-4D24-9F9C-7E7A64AC63F6}"/>
              </a:ext>
            </a:extLst>
          </p:cNvPr>
          <p:cNvSpPr txBox="1"/>
          <p:nvPr/>
        </p:nvSpPr>
        <p:spPr>
          <a:xfrm>
            <a:off x="800100" y="2286000"/>
            <a:ext cx="7429501" cy="3231654"/>
          </a:xfrm>
          <a:prstGeom prst="rect">
            <a:avLst/>
          </a:prstGeom>
        </p:spPr>
        <p:txBody>
          <a:bodyPr vert="horz" wrap="square" lIns="0" tIns="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2425" indent="-342900">
              <a:buClr>
                <a:schemeClr val="accent2"/>
              </a:buClr>
              <a:buFont typeface="Wingdings" panose="05000000000000000000" pitchFamily="2" charset="2"/>
              <a:buChar char="q"/>
              <a:tabLst>
                <a:tab pos="264795" algn="l"/>
              </a:tabLst>
            </a:pPr>
            <a:r>
              <a:rPr lang="en-US" sz="1500" b="1" spc="-8" dirty="0">
                <a:solidFill>
                  <a:schemeClr val="bg1">
                    <a:lumMod val="50000"/>
                  </a:schemeClr>
                </a:solidFill>
                <a:latin typeface="Calibri"/>
                <a:cs typeface="Calibri"/>
              </a:rPr>
              <a:t>Strong Year</a:t>
            </a:r>
            <a:r>
              <a:rPr lang="en-US" sz="1500" spc="-8" dirty="0">
                <a:solidFill>
                  <a:schemeClr val="bg1">
                    <a:lumMod val="50000"/>
                  </a:schemeClr>
                </a:solidFill>
                <a:latin typeface="Calibri"/>
                <a:cs typeface="Calibri"/>
              </a:rPr>
              <a:t>: 2023 performance probably will end as </a:t>
            </a:r>
            <a:r>
              <a:rPr lang="en-US" sz="1500" b="1" spc="-8" dirty="0">
                <a:solidFill>
                  <a:schemeClr val="bg1">
                    <a:lumMod val="50000"/>
                  </a:schemeClr>
                </a:solidFill>
                <a:latin typeface="Calibri"/>
                <a:cs typeface="Calibri"/>
              </a:rPr>
              <a:t>the best year of the last 5.</a:t>
            </a:r>
            <a:endParaRPr lang="en-US" sz="1500" spc="-8" dirty="0">
              <a:solidFill>
                <a:schemeClr val="bg1">
                  <a:lumMod val="50000"/>
                </a:schemeClr>
              </a:solidFill>
              <a:latin typeface="Calibri"/>
              <a:cs typeface="Calibri"/>
            </a:endParaRPr>
          </a:p>
          <a:p>
            <a:pPr marL="352425" indent="-342900">
              <a:buClr>
                <a:schemeClr val="accent2"/>
              </a:buClr>
              <a:buFont typeface="Wingdings" panose="05000000000000000000" pitchFamily="2" charset="2"/>
              <a:buChar char="q"/>
              <a:tabLst>
                <a:tab pos="264795" algn="l"/>
              </a:tabLst>
            </a:pPr>
            <a:endParaRPr lang="en-US" sz="1500" spc="-8" dirty="0">
              <a:solidFill>
                <a:schemeClr val="bg1">
                  <a:lumMod val="50000"/>
                </a:schemeClr>
              </a:solidFill>
              <a:latin typeface="Calibri"/>
              <a:cs typeface="Calibri"/>
            </a:endParaRPr>
          </a:p>
          <a:p>
            <a:pPr marL="352425" indent="-342900">
              <a:buClr>
                <a:schemeClr val="accent2"/>
              </a:buClr>
              <a:buFont typeface="Wingdings" panose="05000000000000000000" pitchFamily="2" charset="2"/>
              <a:buChar char="q"/>
              <a:tabLst>
                <a:tab pos="264795" algn="l"/>
              </a:tabLst>
            </a:pPr>
            <a:r>
              <a:rPr lang="en-US" sz="1500" b="1" spc="-8" dirty="0">
                <a:solidFill>
                  <a:schemeClr val="bg1">
                    <a:lumMod val="50000"/>
                  </a:schemeClr>
                </a:solidFill>
                <a:latin typeface="Calibri"/>
                <a:cs typeface="Calibri"/>
              </a:rPr>
              <a:t>The top-3 schemes dominate </a:t>
            </a:r>
            <a:r>
              <a:rPr lang="en-US" sz="1500" spc="-8" dirty="0">
                <a:solidFill>
                  <a:schemeClr val="bg1">
                    <a:lumMod val="50000"/>
                  </a:schemeClr>
                </a:solidFill>
                <a:latin typeface="Calibri"/>
                <a:cs typeface="Calibri"/>
              </a:rPr>
              <a:t>(FR, NL, USA), tied up, with difference over the rest.</a:t>
            </a:r>
          </a:p>
          <a:p>
            <a:pPr marL="352425" indent="-342900">
              <a:buClr>
                <a:schemeClr val="accent2"/>
              </a:buClr>
              <a:buFont typeface="Wingdings" panose="05000000000000000000" pitchFamily="2" charset="2"/>
              <a:buChar char="q"/>
              <a:tabLst>
                <a:tab pos="264795" algn="l"/>
              </a:tabLst>
            </a:pPr>
            <a:endParaRPr lang="en-US" sz="1500" spc="-8" dirty="0">
              <a:solidFill>
                <a:schemeClr val="bg1">
                  <a:lumMod val="50000"/>
                </a:schemeClr>
              </a:solidFill>
              <a:latin typeface="Calibri"/>
              <a:cs typeface="Calibri"/>
            </a:endParaRPr>
          </a:p>
          <a:p>
            <a:pPr marL="352425" indent="-342900">
              <a:buClr>
                <a:schemeClr val="accent2"/>
              </a:buClr>
              <a:buFont typeface="Wingdings" panose="05000000000000000000" pitchFamily="2" charset="2"/>
              <a:buChar char="q"/>
              <a:tabLst>
                <a:tab pos="264795" algn="l"/>
              </a:tabLst>
            </a:pPr>
            <a:r>
              <a:rPr lang="en-US" sz="1500" b="1" spc="-8" dirty="0">
                <a:solidFill>
                  <a:schemeClr val="bg1">
                    <a:lumMod val="50000"/>
                  </a:schemeClr>
                </a:solidFill>
                <a:latin typeface="Calibri"/>
                <a:cs typeface="Calibri"/>
              </a:rPr>
              <a:t>Assurance levels</a:t>
            </a:r>
            <a:r>
              <a:rPr lang="en-US" sz="1500" spc="-8" dirty="0">
                <a:solidFill>
                  <a:schemeClr val="bg1">
                    <a:lumMod val="50000"/>
                  </a:schemeClr>
                </a:solidFill>
                <a:latin typeface="Calibri"/>
                <a:cs typeface="Calibri"/>
              </a:rPr>
              <a:t>: High EALs &gt; 47%, followed by PP-Compliant &gt;36%. </a:t>
            </a:r>
          </a:p>
          <a:p>
            <a:pPr marL="352425" indent="-342900">
              <a:buClr>
                <a:schemeClr val="accent2"/>
              </a:buClr>
              <a:buFont typeface="Wingdings" panose="05000000000000000000" pitchFamily="2" charset="2"/>
              <a:buChar char="q"/>
              <a:tabLst>
                <a:tab pos="264795" algn="l"/>
              </a:tabLst>
            </a:pPr>
            <a:endParaRPr lang="en-US" sz="1500" spc="-8" dirty="0">
              <a:solidFill>
                <a:schemeClr val="bg1">
                  <a:lumMod val="50000"/>
                </a:schemeClr>
              </a:solidFill>
              <a:latin typeface="Calibri"/>
              <a:cs typeface="Calibri"/>
            </a:endParaRPr>
          </a:p>
          <a:p>
            <a:pPr marL="352425" indent="-342900">
              <a:buClr>
                <a:schemeClr val="accent2"/>
              </a:buClr>
              <a:buFont typeface="Wingdings" panose="05000000000000000000" pitchFamily="2" charset="2"/>
              <a:buChar char="q"/>
              <a:tabLst>
                <a:tab pos="264795" algn="l"/>
              </a:tabLst>
            </a:pPr>
            <a:r>
              <a:rPr lang="en-US" sz="1500" b="1" spc="-8" dirty="0">
                <a:solidFill>
                  <a:schemeClr val="bg1">
                    <a:lumMod val="50000"/>
                  </a:schemeClr>
                </a:solidFill>
                <a:latin typeface="Calibri"/>
                <a:cs typeface="Calibri"/>
              </a:rPr>
              <a:t>PPs in demand</a:t>
            </a:r>
            <a:r>
              <a:rPr lang="en-US" sz="1500" spc="-8" dirty="0">
                <a:solidFill>
                  <a:schemeClr val="bg1">
                    <a:lumMod val="50000"/>
                  </a:schemeClr>
                </a:solidFill>
                <a:latin typeface="Calibri"/>
                <a:cs typeface="Calibri"/>
              </a:rPr>
              <a:t>, used in 77% of the certifications. Hardcopy Devices PP was the top non-CPP, with high representation of Secure Elements and MRTD, and Network Devices the top-CPP.</a:t>
            </a:r>
          </a:p>
          <a:p>
            <a:pPr marL="352425" indent="-342900">
              <a:buClr>
                <a:schemeClr val="accent2"/>
              </a:buClr>
              <a:buFont typeface="Wingdings" panose="05000000000000000000" pitchFamily="2" charset="2"/>
              <a:buChar char="q"/>
              <a:tabLst>
                <a:tab pos="264795" algn="l"/>
              </a:tabLst>
            </a:pPr>
            <a:endParaRPr lang="en-US" sz="1500" spc="-8" dirty="0">
              <a:solidFill>
                <a:schemeClr val="bg1">
                  <a:lumMod val="50000"/>
                </a:schemeClr>
              </a:solidFill>
              <a:latin typeface="Calibri"/>
              <a:cs typeface="Calibri"/>
            </a:endParaRPr>
          </a:p>
          <a:p>
            <a:pPr marL="352425" indent="-342900">
              <a:buClr>
                <a:schemeClr val="accent2"/>
              </a:buClr>
              <a:buFont typeface="Wingdings" panose="05000000000000000000" pitchFamily="2" charset="2"/>
              <a:buChar char="q"/>
              <a:tabLst>
                <a:tab pos="264795" algn="l"/>
              </a:tabLst>
            </a:pPr>
            <a:r>
              <a:rPr lang="en-US" sz="1500" spc="-8" dirty="0">
                <a:solidFill>
                  <a:schemeClr val="bg1">
                    <a:lumMod val="50000"/>
                  </a:schemeClr>
                </a:solidFill>
                <a:latin typeface="Calibri"/>
                <a:cs typeface="Calibri"/>
              </a:rPr>
              <a:t>SGS </a:t>
            </a:r>
            <a:r>
              <a:rPr lang="en-US" sz="1500" spc="-8" dirty="0" err="1">
                <a:solidFill>
                  <a:schemeClr val="bg1">
                    <a:lumMod val="50000"/>
                  </a:schemeClr>
                </a:solidFill>
                <a:latin typeface="Calibri"/>
                <a:cs typeface="Calibri"/>
              </a:rPr>
              <a:t>Brightsight</a:t>
            </a:r>
            <a:r>
              <a:rPr lang="en-US" sz="1500" spc="-8" dirty="0">
                <a:solidFill>
                  <a:schemeClr val="bg1">
                    <a:lumMod val="50000"/>
                  </a:schemeClr>
                </a:solidFill>
                <a:latin typeface="Calibri"/>
                <a:cs typeface="Calibri"/>
              </a:rPr>
              <a:t> was </a:t>
            </a:r>
            <a:r>
              <a:rPr lang="en-US" sz="1500" b="1" spc="-8" dirty="0">
                <a:solidFill>
                  <a:schemeClr val="bg1">
                    <a:lumMod val="50000"/>
                  </a:schemeClr>
                </a:solidFill>
                <a:latin typeface="Calibri"/>
                <a:cs typeface="Calibri"/>
              </a:rPr>
              <a:t>the top laboratory</a:t>
            </a:r>
            <a:r>
              <a:rPr lang="en-US" sz="1500" spc="-8" dirty="0">
                <a:solidFill>
                  <a:schemeClr val="bg1">
                    <a:lumMod val="50000"/>
                  </a:schemeClr>
                </a:solidFill>
                <a:latin typeface="Calibri"/>
                <a:cs typeface="Calibri"/>
              </a:rPr>
              <a:t>, followed by TÜV and </a:t>
            </a:r>
            <a:r>
              <a:rPr lang="en-US" sz="1500" spc="-8" dirty="0" err="1">
                <a:solidFill>
                  <a:schemeClr val="bg1">
                    <a:lumMod val="50000"/>
                  </a:schemeClr>
                </a:solidFill>
                <a:latin typeface="Calibri"/>
                <a:cs typeface="Calibri"/>
              </a:rPr>
              <a:t>Applus</a:t>
            </a:r>
            <a:r>
              <a:rPr lang="en-US" sz="1500" spc="-8" dirty="0">
                <a:solidFill>
                  <a:schemeClr val="bg1">
                    <a:lumMod val="50000"/>
                  </a:schemeClr>
                </a:solidFill>
                <a:latin typeface="Calibri"/>
                <a:cs typeface="Calibri"/>
              </a:rPr>
              <a:t> Cyber. Labs. </a:t>
            </a:r>
          </a:p>
          <a:p>
            <a:pPr marL="352425" indent="-342900">
              <a:buClr>
                <a:schemeClr val="accent2"/>
              </a:buClr>
              <a:buFont typeface="Wingdings" panose="05000000000000000000" pitchFamily="2" charset="2"/>
              <a:buChar char="q"/>
              <a:tabLst>
                <a:tab pos="264795" algn="l"/>
              </a:tabLst>
            </a:pPr>
            <a:endParaRPr lang="en-US" sz="1500" spc="-8" dirty="0">
              <a:solidFill>
                <a:schemeClr val="bg1">
                  <a:lumMod val="50000"/>
                </a:schemeClr>
              </a:solidFill>
              <a:latin typeface="Calibri"/>
              <a:cs typeface="Calibri"/>
            </a:endParaRPr>
          </a:p>
          <a:p>
            <a:pPr marL="352425" indent="-342900">
              <a:buClr>
                <a:schemeClr val="accent2"/>
              </a:buClr>
              <a:buFont typeface="Wingdings" panose="05000000000000000000" pitchFamily="2" charset="2"/>
              <a:buChar char="q"/>
              <a:tabLst>
                <a:tab pos="264795" algn="l"/>
              </a:tabLst>
            </a:pPr>
            <a:r>
              <a:rPr lang="en-US" sz="1500" spc="-8" dirty="0" err="1">
                <a:solidFill>
                  <a:schemeClr val="bg1">
                    <a:lumMod val="50000"/>
                  </a:schemeClr>
                </a:solidFill>
                <a:latin typeface="Calibri"/>
                <a:cs typeface="Calibri"/>
              </a:rPr>
              <a:t>Idemia</a:t>
            </a:r>
            <a:r>
              <a:rPr lang="en-US" sz="1500" spc="-8" dirty="0">
                <a:solidFill>
                  <a:schemeClr val="bg1">
                    <a:lumMod val="50000"/>
                  </a:schemeClr>
                </a:solidFill>
                <a:latin typeface="Calibri"/>
                <a:cs typeface="Calibri"/>
              </a:rPr>
              <a:t> was the #1 vendor </a:t>
            </a:r>
            <a:r>
              <a:rPr lang="en-US" sz="1500" b="1" spc="-8" dirty="0">
                <a:solidFill>
                  <a:schemeClr val="bg1">
                    <a:lumMod val="50000"/>
                  </a:schemeClr>
                </a:solidFill>
                <a:latin typeface="Calibri"/>
                <a:cs typeface="Calibri"/>
              </a:rPr>
              <a:t>and 4 out of 5 in the top are smartcard manufacturers</a:t>
            </a:r>
            <a:r>
              <a:rPr lang="en-US" sz="1500" spc="-8" dirty="0">
                <a:solidFill>
                  <a:schemeClr val="bg1">
                    <a:lumMod val="50000"/>
                  </a:schemeClr>
                </a:solidFill>
                <a:latin typeface="Calibri"/>
                <a:cs typeface="Calibri"/>
              </a:rPr>
              <a:t>.</a:t>
            </a:r>
          </a:p>
          <a:p>
            <a:pPr marL="352425" indent="-342900">
              <a:buClr>
                <a:schemeClr val="accent2"/>
              </a:buClr>
              <a:buFont typeface="Wingdings" panose="05000000000000000000" pitchFamily="2" charset="2"/>
              <a:buChar char="q"/>
              <a:tabLst>
                <a:tab pos="264795" algn="l"/>
              </a:tabLst>
            </a:pPr>
            <a:endParaRPr lang="en-US" sz="1500" spc="-8" dirty="0">
              <a:solidFill>
                <a:schemeClr val="bg1">
                  <a:lumMod val="50000"/>
                </a:schemeClr>
              </a:solidFill>
              <a:latin typeface="Calibri"/>
              <a:cs typeface="Calibri"/>
            </a:endParaRPr>
          </a:p>
          <a:p>
            <a:pPr marL="266700" indent="-257175">
              <a:buClr>
                <a:schemeClr val="accent2"/>
              </a:buClr>
              <a:buFont typeface="Wingdings" panose="05000000000000000000" pitchFamily="2" charset="2"/>
              <a:buChar char="q"/>
              <a:tabLst>
                <a:tab pos="264795" algn="l"/>
              </a:tabLst>
            </a:pPr>
            <a:endParaRPr lang="en-US" sz="1500" spc="-8" dirty="0">
              <a:solidFill>
                <a:schemeClr val="bg1">
                  <a:lumMod val="50000"/>
                </a:schemeClr>
              </a:solidFill>
              <a:latin typeface="Calibri"/>
              <a:cs typeface="Calibri"/>
            </a:endParaRPr>
          </a:p>
        </p:txBody>
      </p:sp>
      <p:pic>
        <p:nvPicPr>
          <p:cNvPr id="4" name="Picture 3">
            <a:extLst>
              <a:ext uri="{FF2B5EF4-FFF2-40B4-BE49-F238E27FC236}">
                <a16:creationId xmlns:a16="http://schemas.microsoft.com/office/drawing/2014/main" id="{A2CBC49A-5136-2438-7AFE-115A96BD1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2" name="Picture 2">
            <a:extLst>
              <a:ext uri="{FF2B5EF4-FFF2-40B4-BE49-F238E27FC236}">
                <a16:creationId xmlns:a16="http://schemas.microsoft.com/office/drawing/2014/main" id="{9F1CA6CE-0874-79FA-6366-8667B71466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7580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1015" y="965265"/>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8" name="object 8"/>
          <p:cNvSpPr/>
          <p:nvPr/>
        </p:nvSpPr>
        <p:spPr>
          <a:xfrm>
            <a:off x="7107175" y="994409"/>
            <a:ext cx="680084" cy="261747"/>
          </a:xfrm>
          <a:prstGeom prst="rect">
            <a:avLst/>
          </a:prstGeom>
          <a:blipFill>
            <a:blip r:embed="rId3" cstate="print"/>
            <a:stretch>
              <a:fillRect/>
            </a:stretch>
          </a:blipFill>
        </p:spPr>
        <p:txBody>
          <a:bodyPr wrap="square" lIns="0" tIns="0" rIns="0" bIns="0" rtlCol="0"/>
          <a:lstStyle/>
          <a:p>
            <a:endParaRPr sz="1200" dirty="0"/>
          </a:p>
        </p:txBody>
      </p:sp>
      <p:sp>
        <p:nvSpPr>
          <p:cNvPr id="9" name="Rectángulo 8">
            <a:extLst>
              <a:ext uri="{FF2B5EF4-FFF2-40B4-BE49-F238E27FC236}">
                <a16:creationId xmlns:a16="http://schemas.microsoft.com/office/drawing/2014/main" id="{CABD2716-89BD-4651-A70B-47D56D9DD2DF}"/>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sp>
        <p:nvSpPr>
          <p:cNvPr id="15" name="Rectángulo 14">
            <a:extLst>
              <a:ext uri="{FF2B5EF4-FFF2-40B4-BE49-F238E27FC236}">
                <a16:creationId xmlns:a16="http://schemas.microsoft.com/office/drawing/2014/main" id="{34FFEB5A-EAC9-4290-92C4-93CC5F1DFB16}"/>
              </a:ext>
            </a:extLst>
          </p:cNvPr>
          <p:cNvSpPr/>
          <p:nvPr/>
        </p:nvSpPr>
        <p:spPr>
          <a:xfrm>
            <a:off x="498996" y="1723586"/>
            <a:ext cx="7616304" cy="484748"/>
          </a:xfrm>
          <a:prstGeom prst="rect">
            <a:avLst/>
          </a:prstGeom>
          <a:noFill/>
        </p:spPr>
        <p:txBody>
          <a:bodyPr wrap="square" lIns="68580" tIns="34290" rIns="68580" bIns="34290">
            <a:spAutoFit/>
          </a:bodyPr>
          <a:lstStyle/>
          <a:p>
            <a:r>
              <a:rPr lang="en-US" sz="2700" dirty="0"/>
              <a:t>The near future brings changes to CC industry</a:t>
            </a:r>
          </a:p>
        </p:txBody>
      </p:sp>
      <p:pic>
        <p:nvPicPr>
          <p:cNvPr id="7" name="Picture 6">
            <a:extLst>
              <a:ext uri="{FF2B5EF4-FFF2-40B4-BE49-F238E27FC236}">
                <a16:creationId xmlns:a16="http://schemas.microsoft.com/office/drawing/2014/main" id="{A3601E9F-8CF8-E010-F6C6-96BBE14F5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2" name="Picture 2">
            <a:extLst>
              <a:ext uri="{FF2B5EF4-FFF2-40B4-BE49-F238E27FC236}">
                <a16:creationId xmlns:a16="http://schemas.microsoft.com/office/drawing/2014/main" id="{141F5CB3-D2F1-6A6E-5BBB-133832CCFC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48259C7-2FE1-E819-C30D-AFF52A3F4398}"/>
              </a:ext>
            </a:extLst>
          </p:cNvPr>
          <p:cNvPicPr>
            <a:picLocks noChangeAspect="1"/>
          </p:cNvPicPr>
          <p:nvPr/>
        </p:nvPicPr>
        <p:blipFill>
          <a:blip r:embed="rId6"/>
          <a:stretch>
            <a:fillRect/>
          </a:stretch>
        </p:blipFill>
        <p:spPr>
          <a:xfrm>
            <a:off x="6821834" y="4171950"/>
            <a:ext cx="2142304" cy="1090628"/>
          </a:xfrm>
          <a:prstGeom prst="rect">
            <a:avLst/>
          </a:prstGeom>
          <a:effectLst>
            <a:outerShdw blurRad="50800" dist="38100" dir="2700000" algn="tl" rotWithShape="0">
              <a:prstClr val="black">
                <a:alpha val="40000"/>
              </a:prstClr>
            </a:outerShdw>
          </a:effectLst>
        </p:spPr>
      </p:pic>
      <p:pic>
        <p:nvPicPr>
          <p:cNvPr id="2050" name="Picture 2" descr="Learn more about EU Cybersecurity Certification — ENISA">
            <a:extLst>
              <a:ext uri="{FF2B5EF4-FFF2-40B4-BE49-F238E27FC236}">
                <a16:creationId xmlns:a16="http://schemas.microsoft.com/office/drawing/2014/main" id="{F1B1D1E5-3C00-7F7D-2441-DA2A9EC759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0900" y="2208334"/>
            <a:ext cx="1143000" cy="15875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74E07C3-872E-7B75-E208-1B06BC86EF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3800" y="4910120"/>
            <a:ext cx="1465897" cy="1090628"/>
          </a:xfrm>
          <a:prstGeom prst="rect">
            <a:avLst/>
          </a:prstGeom>
        </p:spPr>
      </p:pic>
      <p:sp>
        <p:nvSpPr>
          <p:cNvPr id="4" name="object 4">
            <a:extLst>
              <a:ext uri="{FF2B5EF4-FFF2-40B4-BE49-F238E27FC236}">
                <a16:creationId xmlns:a16="http://schemas.microsoft.com/office/drawing/2014/main" id="{F759C207-281A-140D-6860-DF65F95ED3E2}"/>
              </a:ext>
            </a:extLst>
          </p:cNvPr>
          <p:cNvSpPr txBox="1"/>
          <p:nvPr/>
        </p:nvSpPr>
        <p:spPr>
          <a:xfrm>
            <a:off x="800100" y="2343150"/>
            <a:ext cx="5901558" cy="4362733"/>
          </a:xfrm>
          <a:prstGeom prst="rect">
            <a:avLst/>
          </a:prstGeom>
        </p:spPr>
        <p:txBody>
          <a:bodyPr vert="horz" wrap="square" lIns="0" tIns="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2425" indent="-342900">
              <a:buClr>
                <a:schemeClr val="accent2"/>
              </a:buClr>
              <a:buFont typeface="Wingdings" panose="05000000000000000000" pitchFamily="2" charset="2"/>
              <a:buChar char="q"/>
              <a:tabLst>
                <a:tab pos="264795" algn="l"/>
              </a:tabLst>
            </a:pPr>
            <a:r>
              <a:rPr lang="en-US" sz="1350" spc="-8" dirty="0">
                <a:solidFill>
                  <a:schemeClr val="bg1">
                    <a:lumMod val="50000"/>
                  </a:schemeClr>
                </a:solidFill>
                <a:latin typeface="Calibri"/>
                <a:cs typeface="Calibri"/>
              </a:rPr>
              <a:t>In ICCC 2022 we already highlighted the growing importance of national </a:t>
            </a:r>
            <a:r>
              <a:rPr lang="en-US" sz="1350" b="1" spc="-8" dirty="0">
                <a:solidFill>
                  <a:schemeClr val="bg1">
                    <a:lumMod val="50000"/>
                  </a:schemeClr>
                </a:solidFill>
                <a:latin typeface="Calibri"/>
                <a:cs typeface="Calibri"/>
              </a:rPr>
              <a:t>lightweight certifications </a:t>
            </a:r>
            <a:r>
              <a:rPr lang="en-US" sz="1350" spc="-8" dirty="0">
                <a:solidFill>
                  <a:schemeClr val="bg1">
                    <a:lumMod val="50000"/>
                  </a:schemeClr>
                </a:solidFill>
                <a:latin typeface="Calibri"/>
                <a:cs typeface="Calibri"/>
              </a:rPr>
              <a:t>and the shifting of the industry </a:t>
            </a:r>
            <a:r>
              <a:rPr lang="en-US" sz="1350" b="1" spc="-8" dirty="0">
                <a:solidFill>
                  <a:schemeClr val="bg1">
                    <a:lumMod val="50000"/>
                  </a:schemeClr>
                </a:solidFill>
                <a:latin typeface="Calibri"/>
                <a:cs typeface="Calibri"/>
              </a:rPr>
              <a:t>to cloud-based</a:t>
            </a:r>
            <a:r>
              <a:rPr lang="en-US" sz="1350" spc="-8" dirty="0">
                <a:solidFill>
                  <a:schemeClr val="bg1">
                    <a:lumMod val="50000"/>
                  </a:schemeClr>
                </a:solidFill>
                <a:latin typeface="Calibri"/>
                <a:cs typeface="Calibri"/>
              </a:rPr>
              <a:t> certifications… but it hasn’t affected the numbers so far.</a:t>
            </a:r>
          </a:p>
          <a:p>
            <a:pPr marL="352425" indent="-342900">
              <a:buClr>
                <a:schemeClr val="accent2"/>
              </a:buClr>
              <a:buFont typeface="Wingdings" panose="05000000000000000000" pitchFamily="2" charset="2"/>
              <a:buChar char="q"/>
              <a:tabLst>
                <a:tab pos="264795" algn="l"/>
              </a:tabLst>
            </a:pPr>
            <a:endParaRPr lang="en-US" sz="1350" spc="-8" dirty="0">
              <a:solidFill>
                <a:schemeClr val="bg1">
                  <a:lumMod val="50000"/>
                </a:schemeClr>
              </a:solidFill>
              <a:latin typeface="Calibri"/>
              <a:cs typeface="Calibri"/>
            </a:endParaRPr>
          </a:p>
          <a:p>
            <a:pPr marL="352425" indent="-342900">
              <a:buClr>
                <a:schemeClr val="accent2"/>
              </a:buClr>
              <a:buFont typeface="Wingdings" panose="05000000000000000000" pitchFamily="2" charset="2"/>
              <a:buChar char="q"/>
              <a:tabLst>
                <a:tab pos="264795" algn="l"/>
              </a:tabLst>
            </a:pPr>
            <a:r>
              <a:rPr lang="en-US" sz="1350" b="1" spc="-8" dirty="0">
                <a:solidFill>
                  <a:schemeClr val="bg1">
                    <a:lumMod val="50000"/>
                  </a:schemeClr>
                </a:solidFill>
                <a:latin typeface="Calibri"/>
                <a:cs typeface="Calibri"/>
              </a:rPr>
              <a:t>CC2022</a:t>
            </a:r>
            <a:r>
              <a:rPr lang="en-US" sz="1350" spc="-8" dirty="0">
                <a:solidFill>
                  <a:schemeClr val="bg1">
                    <a:lumMod val="50000"/>
                  </a:schemeClr>
                </a:solidFill>
                <a:latin typeface="Calibri"/>
                <a:cs typeface="Calibri"/>
              </a:rPr>
              <a:t> will impact labs and vendors</a:t>
            </a:r>
          </a:p>
          <a:p>
            <a:pPr marL="695325" lvl="1" indent="-342900">
              <a:buClr>
                <a:schemeClr val="accent2"/>
              </a:buClr>
              <a:buFont typeface="Wingdings" panose="05000000000000000000" pitchFamily="2" charset="2"/>
              <a:buChar char="§"/>
              <a:tabLst>
                <a:tab pos="264795" algn="l"/>
              </a:tabLst>
            </a:pPr>
            <a:r>
              <a:rPr lang="en-US" sz="1350" spc="-8" dirty="0">
                <a:solidFill>
                  <a:schemeClr val="bg1">
                    <a:lumMod val="50000"/>
                  </a:schemeClr>
                </a:solidFill>
                <a:latin typeface="Calibri"/>
                <a:cs typeface="Calibri"/>
              </a:rPr>
              <a:t>New evaluations with CCv3.1 R5 will be admitted only until 30 June 2024.</a:t>
            </a:r>
          </a:p>
          <a:p>
            <a:pPr marL="695325" lvl="1" indent="-342900">
              <a:buClr>
                <a:schemeClr val="accent2"/>
              </a:buClr>
              <a:buFont typeface="Wingdings" panose="05000000000000000000" pitchFamily="2" charset="2"/>
              <a:buChar char="§"/>
              <a:tabLst>
                <a:tab pos="264795" algn="l"/>
              </a:tabLst>
            </a:pPr>
            <a:r>
              <a:rPr lang="en-US" sz="1350" spc="-8" dirty="0">
                <a:solidFill>
                  <a:schemeClr val="bg1">
                    <a:lumMod val="50000"/>
                  </a:schemeClr>
                </a:solidFill>
                <a:latin typeface="Calibri"/>
                <a:cs typeface="Calibri"/>
              </a:rPr>
              <a:t>PPs need to be migrated to CC2022 before end of 2027.</a:t>
            </a:r>
          </a:p>
          <a:p>
            <a:pPr marL="695325" lvl="1" indent="-342900">
              <a:buClr>
                <a:schemeClr val="accent2"/>
              </a:buClr>
              <a:buFont typeface="Wingdings" panose="05000000000000000000" pitchFamily="2" charset="2"/>
              <a:buChar char="§"/>
              <a:tabLst>
                <a:tab pos="264795" algn="l"/>
              </a:tabLst>
            </a:pPr>
            <a:r>
              <a:rPr lang="en-US" sz="1350" spc="-8" dirty="0">
                <a:solidFill>
                  <a:schemeClr val="bg1">
                    <a:lumMod val="50000"/>
                  </a:schemeClr>
                </a:solidFill>
                <a:latin typeface="Calibri"/>
                <a:cs typeface="Calibri"/>
              </a:rPr>
              <a:t>Will PP0117 start replacing PP0084 for some products in 2024?</a:t>
            </a:r>
          </a:p>
          <a:p>
            <a:pPr marL="352425" indent="-342900">
              <a:buClr>
                <a:schemeClr val="accent2"/>
              </a:buClr>
              <a:buFont typeface="Wingdings" panose="05000000000000000000" pitchFamily="2" charset="2"/>
              <a:buChar char="q"/>
              <a:tabLst>
                <a:tab pos="264795" algn="l"/>
              </a:tabLst>
            </a:pPr>
            <a:endParaRPr lang="en-US" sz="1350" spc="-8" dirty="0">
              <a:solidFill>
                <a:schemeClr val="bg1">
                  <a:lumMod val="50000"/>
                </a:schemeClr>
              </a:solidFill>
              <a:latin typeface="Calibri"/>
              <a:cs typeface="Calibri"/>
            </a:endParaRPr>
          </a:p>
          <a:p>
            <a:pPr marL="352425" indent="-342900">
              <a:buClr>
                <a:schemeClr val="accent2"/>
              </a:buClr>
              <a:buFont typeface="Wingdings" panose="05000000000000000000" pitchFamily="2" charset="2"/>
              <a:buChar char="q"/>
              <a:tabLst>
                <a:tab pos="264795" algn="l"/>
              </a:tabLst>
            </a:pPr>
            <a:r>
              <a:rPr lang="en-US" sz="1350" b="1" spc="-8" dirty="0">
                <a:solidFill>
                  <a:schemeClr val="bg1">
                    <a:lumMod val="50000"/>
                  </a:schemeClr>
                </a:solidFill>
                <a:latin typeface="Calibri"/>
                <a:cs typeface="Calibri"/>
              </a:rPr>
              <a:t>EUCC</a:t>
            </a:r>
            <a:r>
              <a:rPr lang="en-US" sz="1350" spc="-8" dirty="0">
                <a:solidFill>
                  <a:schemeClr val="bg1">
                    <a:lumMod val="50000"/>
                  </a:schemeClr>
                </a:solidFill>
                <a:latin typeface="Calibri"/>
                <a:cs typeface="Calibri"/>
              </a:rPr>
              <a:t> could significantly change the CC certification landscape in Europe:</a:t>
            </a:r>
          </a:p>
          <a:p>
            <a:pPr marL="695325" lvl="1" indent="-342900">
              <a:buClr>
                <a:schemeClr val="accent2"/>
              </a:buClr>
              <a:buFont typeface="Wingdings" panose="05000000000000000000" pitchFamily="2" charset="2"/>
              <a:buChar char="§"/>
              <a:tabLst>
                <a:tab pos="264795" algn="l"/>
              </a:tabLst>
            </a:pPr>
            <a:r>
              <a:rPr lang="en-US" sz="1350" spc="-8" dirty="0">
                <a:solidFill>
                  <a:schemeClr val="bg1">
                    <a:lumMod val="50000"/>
                  </a:schemeClr>
                </a:solidFill>
                <a:latin typeface="Calibri"/>
                <a:cs typeface="Calibri"/>
              </a:rPr>
              <a:t>Implementing act draft already published. After 1 year transition period, EU countries will no longer issue certificates under CCRA.</a:t>
            </a:r>
          </a:p>
          <a:p>
            <a:pPr marL="695325" lvl="1" indent="-342900">
              <a:buClr>
                <a:schemeClr val="accent2"/>
              </a:buClr>
              <a:buFont typeface="Wingdings" panose="05000000000000000000" pitchFamily="2" charset="2"/>
              <a:buChar char="§"/>
              <a:tabLst>
                <a:tab pos="264795" algn="l"/>
              </a:tabLst>
            </a:pPr>
            <a:r>
              <a:rPr lang="en-US" sz="1350" spc="-8" dirty="0">
                <a:solidFill>
                  <a:schemeClr val="bg1">
                    <a:lumMod val="50000"/>
                  </a:schemeClr>
                </a:solidFill>
                <a:latin typeface="Calibri"/>
                <a:cs typeface="Calibri"/>
              </a:rPr>
              <a:t>Some vendors could slow down their certification roadmap during that period.</a:t>
            </a:r>
          </a:p>
          <a:p>
            <a:pPr marL="695325" lvl="1" indent="-342900">
              <a:buClr>
                <a:schemeClr val="accent2"/>
              </a:buClr>
              <a:buFont typeface="Wingdings" panose="05000000000000000000" pitchFamily="2" charset="2"/>
              <a:buChar char="§"/>
              <a:tabLst>
                <a:tab pos="264795" algn="l"/>
              </a:tabLst>
            </a:pPr>
            <a:r>
              <a:rPr lang="en-US" sz="1350" spc="-8" dirty="0">
                <a:solidFill>
                  <a:schemeClr val="bg1">
                    <a:lumMod val="50000"/>
                  </a:schemeClr>
                </a:solidFill>
                <a:latin typeface="Calibri"/>
                <a:cs typeface="Calibri"/>
              </a:rPr>
              <a:t>We still need to see how American and Asian CC market will react.</a:t>
            </a:r>
          </a:p>
          <a:p>
            <a:pPr marL="695325" lvl="1" indent="-342900">
              <a:buClr>
                <a:schemeClr val="accent2"/>
              </a:buClr>
              <a:buFont typeface="Wingdings" panose="05000000000000000000" pitchFamily="2" charset="2"/>
              <a:buChar char="§"/>
              <a:tabLst>
                <a:tab pos="264795" algn="l"/>
              </a:tabLst>
            </a:pPr>
            <a:endParaRPr lang="en-US" sz="1350" spc="-8" dirty="0">
              <a:solidFill>
                <a:schemeClr val="bg1">
                  <a:lumMod val="50000"/>
                </a:schemeClr>
              </a:solidFill>
              <a:latin typeface="Calibri"/>
              <a:cs typeface="Calibri"/>
            </a:endParaRPr>
          </a:p>
          <a:p>
            <a:pPr marL="695325" lvl="1" indent="-342900">
              <a:buClr>
                <a:schemeClr val="accent2"/>
              </a:buClr>
              <a:buFont typeface="Wingdings" panose="05000000000000000000" pitchFamily="2" charset="2"/>
              <a:buChar char="§"/>
              <a:tabLst>
                <a:tab pos="264795" algn="l"/>
              </a:tabLst>
            </a:pPr>
            <a:endParaRPr lang="en-US" sz="1350" spc="-8" dirty="0">
              <a:solidFill>
                <a:schemeClr val="bg1">
                  <a:lumMod val="50000"/>
                </a:schemeClr>
              </a:solidFill>
              <a:latin typeface="Calibri"/>
              <a:cs typeface="Calibri"/>
            </a:endParaRPr>
          </a:p>
          <a:p>
            <a:pPr marL="695325" lvl="1" indent="-342900">
              <a:buClr>
                <a:schemeClr val="accent2"/>
              </a:buClr>
              <a:buFont typeface="Wingdings" panose="05000000000000000000" pitchFamily="2" charset="2"/>
              <a:buChar char="§"/>
              <a:tabLst>
                <a:tab pos="264795" algn="l"/>
              </a:tabLst>
            </a:pPr>
            <a:endParaRPr lang="en-US" sz="1350" spc="-8" dirty="0">
              <a:solidFill>
                <a:schemeClr val="bg1">
                  <a:lumMod val="50000"/>
                </a:schemeClr>
              </a:solidFill>
              <a:latin typeface="Calibri"/>
              <a:cs typeface="Calibri"/>
            </a:endParaRPr>
          </a:p>
          <a:p>
            <a:pPr marL="695325" lvl="1" indent="-342900">
              <a:buClr>
                <a:schemeClr val="accent2"/>
              </a:buClr>
              <a:buFont typeface="Wingdings" panose="05000000000000000000" pitchFamily="2" charset="2"/>
              <a:buChar char="§"/>
              <a:tabLst>
                <a:tab pos="264795" algn="l"/>
              </a:tabLst>
            </a:pPr>
            <a:endParaRPr lang="en-US" sz="1350" spc="-8" dirty="0">
              <a:solidFill>
                <a:schemeClr val="bg1">
                  <a:lumMod val="50000"/>
                </a:schemeClr>
              </a:solidFill>
              <a:latin typeface="Calibri"/>
              <a:cs typeface="Calibri"/>
            </a:endParaRPr>
          </a:p>
          <a:p>
            <a:pPr marL="695325" lvl="1" indent="-342900">
              <a:buClr>
                <a:schemeClr val="accent2"/>
              </a:buClr>
              <a:buFont typeface="Wingdings" panose="05000000000000000000" pitchFamily="2" charset="2"/>
              <a:buChar char="§"/>
              <a:tabLst>
                <a:tab pos="264795" algn="l"/>
              </a:tabLst>
            </a:pPr>
            <a:endParaRPr lang="en-US" sz="1350" spc="-8" dirty="0">
              <a:solidFill>
                <a:schemeClr val="bg1">
                  <a:lumMod val="50000"/>
                </a:schemeClr>
              </a:solidFill>
              <a:latin typeface="Calibri"/>
              <a:cs typeface="Calibri"/>
            </a:endParaRPr>
          </a:p>
          <a:p>
            <a:pPr marL="352425" indent="-342900">
              <a:buClr>
                <a:schemeClr val="accent2"/>
              </a:buClr>
              <a:buFont typeface="Wingdings" panose="05000000000000000000" pitchFamily="2" charset="2"/>
              <a:buChar char="q"/>
              <a:tabLst>
                <a:tab pos="264795" algn="l"/>
              </a:tabLst>
            </a:pPr>
            <a:endParaRPr lang="en-US" sz="1350" spc="-8" dirty="0">
              <a:solidFill>
                <a:schemeClr val="bg1">
                  <a:lumMod val="50000"/>
                </a:schemeClr>
              </a:solidFill>
              <a:latin typeface="Calibri"/>
              <a:cs typeface="Calibri"/>
            </a:endParaRPr>
          </a:p>
        </p:txBody>
      </p:sp>
    </p:spTree>
    <p:extLst>
      <p:ext uri="{BB962C8B-B14F-4D97-AF65-F5344CB8AC3E}">
        <p14:creationId xmlns:p14="http://schemas.microsoft.com/office/powerpoint/2010/main" val="301725255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de overengineering">
            <a:extLst>
              <a:ext uri="{FF2B5EF4-FFF2-40B4-BE49-F238E27FC236}">
                <a16:creationId xmlns:a16="http://schemas.microsoft.com/office/drawing/2014/main" id="{B24CC177-0800-496D-8B19-0A560CB3D90A}"/>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26311" b="32233"/>
          <a:stretch/>
        </p:blipFill>
        <p:spPr bwMode="auto">
          <a:xfrm>
            <a:off x="0" y="4441897"/>
            <a:ext cx="9144000" cy="1558851"/>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6"/>
          <p:cNvSpPr txBox="1"/>
          <p:nvPr/>
        </p:nvSpPr>
        <p:spPr>
          <a:xfrm>
            <a:off x="1657350" y="2334602"/>
            <a:ext cx="2800350" cy="1677382"/>
          </a:xfrm>
          <a:prstGeom prst="rect">
            <a:avLst/>
          </a:prstGeom>
        </p:spPr>
        <p:txBody>
          <a:bodyPr vert="horz" wrap="square" lIns="0" tIns="0" rIns="0" bIns="0" rtlCol="0">
            <a:spAutoFit/>
          </a:bodyPr>
          <a:lstStyle/>
          <a:p>
            <a:pPr marL="9525"/>
            <a:r>
              <a:rPr lang="es-ES" sz="1200" b="1" spc="-4" dirty="0">
                <a:solidFill>
                  <a:schemeClr val="bg1">
                    <a:lumMod val="50000"/>
                  </a:schemeClr>
                </a:solidFill>
                <a:latin typeface="Calibri"/>
                <a:cs typeface="Calibri"/>
              </a:rPr>
              <a:t>j</a:t>
            </a:r>
            <a:r>
              <a:rPr sz="1200" b="1" spc="-4" dirty="0">
                <a:solidFill>
                  <a:schemeClr val="bg1">
                    <a:lumMod val="50000"/>
                  </a:schemeClr>
                </a:solidFill>
                <a:latin typeface="Calibri"/>
                <a:cs typeface="Calibri"/>
              </a:rPr>
              <a:t>tsec</a:t>
            </a:r>
            <a:r>
              <a:rPr lang="es-ES" sz="1200" b="1" spc="-4" dirty="0">
                <a:solidFill>
                  <a:schemeClr val="bg1">
                    <a:lumMod val="50000"/>
                  </a:schemeClr>
                </a:solidFill>
                <a:latin typeface="Calibri"/>
                <a:cs typeface="Calibri"/>
              </a:rPr>
              <a:t> Beyond IT Security</a:t>
            </a:r>
            <a:endParaRPr sz="1200" b="1" dirty="0">
              <a:solidFill>
                <a:schemeClr val="bg1">
                  <a:lumMod val="50000"/>
                </a:schemeClr>
              </a:solidFill>
              <a:latin typeface="Calibri"/>
              <a:cs typeface="Calibri"/>
            </a:endParaRPr>
          </a:p>
          <a:p>
            <a:pPr marL="48101">
              <a:spcBef>
                <a:spcPts val="450"/>
              </a:spcBef>
            </a:pPr>
            <a:r>
              <a:rPr lang="es-ES" sz="1200" spc="-4" dirty="0">
                <a:solidFill>
                  <a:schemeClr val="bg1">
                    <a:lumMod val="50000"/>
                  </a:schemeClr>
                </a:solidFill>
                <a:latin typeface="Calibri"/>
                <a:cs typeface="Calibri"/>
              </a:rPr>
              <a:t>Granada &amp; Madrid – Spain</a:t>
            </a:r>
          </a:p>
          <a:p>
            <a:pPr marL="48101">
              <a:spcBef>
                <a:spcPts val="450"/>
              </a:spcBef>
            </a:pPr>
            <a:r>
              <a:rPr lang="es-ES" sz="1200" spc="-4" dirty="0">
                <a:solidFill>
                  <a:schemeClr val="bg1">
                    <a:lumMod val="50000"/>
                  </a:schemeClr>
                </a:solidFill>
                <a:latin typeface="Calibri"/>
                <a:cs typeface="Calibri"/>
                <a:hlinkClick r:id="rId4"/>
              </a:rPr>
              <a:t>hello@jtsec.es</a:t>
            </a:r>
            <a:endParaRPr lang="es-ES" sz="1200" spc="-4" dirty="0">
              <a:solidFill>
                <a:schemeClr val="bg1">
                  <a:lumMod val="50000"/>
                </a:schemeClr>
              </a:solidFill>
              <a:latin typeface="Calibri"/>
              <a:cs typeface="Calibri"/>
            </a:endParaRPr>
          </a:p>
          <a:p>
            <a:pPr marL="48101">
              <a:spcBef>
                <a:spcPts val="450"/>
              </a:spcBef>
            </a:pPr>
            <a:endParaRPr lang="es-ES" sz="1200" spc="-4" dirty="0">
              <a:solidFill>
                <a:schemeClr val="bg1">
                  <a:lumMod val="50000"/>
                </a:schemeClr>
              </a:solidFill>
              <a:latin typeface="Calibri"/>
              <a:cs typeface="Calibri"/>
            </a:endParaRPr>
          </a:p>
          <a:p>
            <a:pPr marL="48101">
              <a:spcBef>
                <a:spcPts val="450"/>
              </a:spcBef>
            </a:pPr>
            <a:r>
              <a:rPr lang="es-ES" sz="1200" spc="-4" dirty="0">
                <a:solidFill>
                  <a:schemeClr val="bg1">
                    <a:lumMod val="50000"/>
                  </a:schemeClr>
                </a:solidFill>
                <a:latin typeface="Calibri"/>
                <a:cs typeface="Calibri"/>
              </a:rPr>
              <a:t>@jtsecES</a:t>
            </a:r>
          </a:p>
          <a:p>
            <a:pPr marL="48101">
              <a:spcBef>
                <a:spcPts val="450"/>
              </a:spcBef>
            </a:pPr>
            <a:r>
              <a:rPr lang="es-ES" sz="1200" spc="-4" dirty="0">
                <a:solidFill>
                  <a:schemeClr val="bg1">
                    <a:lumMod val="50000"/>
                  </a:schemeClr>
                </a:solidFill>
                <a:latin typeface="Calibri"/>
                <a:cs typeface="Calibri"/>
              </a:rPr>
              <a:t>www.jtsec.es</a:t>
            </a:r>
          </a:p>
          <a:p>
            <a:pPr marL="48101">
              <a:spcBef>
                <a:spcPts val="450"/>
              </a:spcBef>
            </a:pPr>
            <a:endParaRPr sz="1200" dirty="0">
              <a:solidFill>
                <a:schemeClr val="bg1">
                  <a:lumMod val="50000"/>
                </a:schemeClr>
              </a:solidFill>
              <a:latin typeface="Calibri"/>
              <a:cs typeface="Calibri"/>
            </a:endParaRPr>
          </a:p>
        </p:txBody>
      </p:sp>
      <p:sp>
        <p:nvSpPr>
          <p:cNvPr id="7" name="object 7"/>
          <p:cNvSpPr/>
          <p:nvPr/>
        </p:nvSpPr>
        <p:spPr>
          <a:xfrm>
            <a:off x="1251016" y="965266"/>
            <a:ext cx="6643211" cy="321469"/>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sz="1200" dirty="0"/>
          </a:p>
        </p:txBody>
      </p:sp>
      <p:sp>
        <p:nvSpPr>
          <p:cNvPr id="10" name="object 10"/>
          <p:cNvSpPr/>
          <p:nvPr/>
        </p:nvSpPr>
        <p:spPr>
          <a:xfrm>
            <a:off x="7107176" y="994409"/>
            <a:ext cx="680084" cy="261747"/>
          </a:xfrm>
          <a:prstGeom prst="rect">
            <a:avLst/>
          </a:prstGeom>
          <a:blipFill>
            <a:blip r:embed="rId5" cstate="print"/>
            <a:stretch>
              <a:fillRect/>
            </a:stretch>
          </a:blipFill>
        </p:spPr>
        <p:txBody>
          <a:bodyPr wrap="square" lIns="0" tIns="0" rIns="0" bIns="0" rtlCol="0"/>
          <a:lstStyle/>
          <a:p>
            <a:endParaRPr sz="1200" dirty="0"/>
          </a:p>
        </p:txBody>
      </p:sp>
      <p:sp>
        <p:nvSpPr>
          <p:cNvPr id="12" name="Rectángulo 11"/>
          <p:cNvSpPr/>
          <p:nvPr/>
        </p:nvSpPr>
        <p:spPr>
          <a:xfrm>
            <a:off x="1543050" y="1543053"/>
            <a:ext cx="5829300" cy="484748"/>
          </a:xfrm>
          <a:prstGeom prst="rect">
            <a:avLst/>
          </a:prstGeom>
          <a:noFill/>
        </p:spPr>
        <p:txBody>
          <a:bodyPr wrap="square" lIns="68580" tIns="34290" rIns="68580" bIns="34290">
            <a:spAutoFit/>
          </a:bodyPr>
          <a:lstStyle/>
          <a:p>
            <a:r>
              <a:rPr lang="es-ES" sz="2700" dirty="0">
                <a:ln w="0"/>
                <a:effectLst>
                  <a:outerShdw blurRad="38100" dist="19050" dir="2700000" algn="tl" rotWithShape="0">
                    <a:schemeClr val="dk1">
                      <a:alpha val="40000"/>
                    </a:schemeClr>
                  </a:outerShdw>
                </a:effectLst>
              </a:rPr>
              <a:t>Contact</a:t>
            </a:r>
          </a:p>
        </p:txBody>
      </p:sp>
      <p:sp>
        <p:nvSpPr>
          <p:cNvPr id="2" name="Rectángulo 1"/>
          <p:cNvSpPr/>
          <p:nvPr/>
        </p:nvSpPr>
        <p:spPr>
          <a:xfrm>
            <a:off x="1543050" y="4826124"/>
            <a:ext cx="6057900" cy="1061829"/>
          </a:xfrm>
          <a:prstGeom prst="rect">
            <a:avLst/>
          </a:prstGeom>
        </p:spPr>
        <p:txBody>
          <a:bodyPr wrap="square">
            <a:spAutoFit/>
          </a:bodyPr>
          <a:lstStyle/>
          <a:p>
            <a:pPr algn="ctr"/>
            <a:r>
              <a:rPr lang="es-ES" sz="2100" b="1" spc="-4" dirty="0">
                <a:solidFill>
                  <a:schemeClr val="bg1"/>
                </a:solidFill>
                <a:effectLst>
                  <a:outerShdw blurRad="38100" dist="38100" dir="2700000" algn="tl">
                    <a:srgbClr val="000000">
                      <a:alpha val="43137"/>
                    </a:srgbClr>
                  </a:outerShdw>
                </a:effectLst>
                <a:latin typeface="Calibri"/>
                <a:cs typeface="Calibri"/>
              </a:rPr>
              <a:t>“Any fool can make something complicated. It takes a genius to make it simple.” </a:t>
            </a:r>
          </a:p>
          <a:p>
            <a:pPr algn="ctr"/>
            <a:r>
              <a:rPr lang="es-ES" sz="2100" b="1" spc="-4" dirty="0">
                <a:solidFill>
                  <a:schemeClr val="bg1"/>
                </a:solidFill>
                <a:effectLst>
                  <a:outerShdw blurRad="38100" dist="38100" dir="2700000" algn="tl">
                    <a:srgbClr val="000000">
                      <a:alpha val="43137"/>
                    </a:srgbClr>
                  </a:outerShdw>
                </a:effectLst>
                <a:latin typeface="Calibri"/>
                <a:cs typeface="Calibri"/>
              </a:rPr>
              <a:t>Woody Guthrie</a:t>
            </a:r>
          </a:p>
        </p:txBody>
      </p:sp>
      <p:grpSp>
        <p:nvGrpSpPr>
          <p:cNvPr id="11" name="Grupo 10">
            <a:extLst>
              <a:ext uri="{FF2B5EF4-FFF2-40B4-BE49-F238E27FC236}">
                <a16:creationId xmlns:a16="http://schemas.microsoft.com/office/drawing/2014/main" id="{C89BF0B6-3BB7-4176-93E6-CC8357325AE3}"/>
              </a:ext>
            </a:extLst>
          </p:cNvPr>
          <p:cNvGrpSpPr/>
          <p:nvPr/>
        </p:nvGrpSpPr>
        <p:grpSpPr>
          <a:xfrm>
            <a:off x="1143000" y="857253"/>
            <a:ext cx="6879191" cy="525065"/>
            <a:chOff x="0" y="-33117"/>
            <a:chExt cx="12192000" cy="933449"/>
          </a:xfrm>
        </p:grpSpPr>
        <p:sp>
          <p:nvSpPr>
            <p:cNvPr id="13" name="Rectángulo 12">
              <a:extLst>
                <a:ext uri="{FF2B5EF4-FFF2-40B4-BE49-F238E27FC236}">
                  <a16:creationId xmlns:a16="http://schemas.microsoft.com/office/drawing/2014/main" id="{A506437D-DABC-45F5-BF5C-553CD6D888DA}"/>
                </a:ext>
              </a:extLst>
            </p:cNvPr>
            <p:cNvSpPr/>
            <p:nvPr/>
          </p:nvSpPr>
          <p:spPr>
            <a:xfrm>
              <a:off x="0" y="-33117"/>
              <a:ext cx="12192000" cy="9334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pic>
          <p:nvPicPr>
            <p:cNvPr id="14" name="Imagen 13">
              <a:extLst>
                <a:ext uri="{FF2B5EF4-FFF2-40B4-BE49-F238E27FC236}">
                  <a16:creationId xmlns:a16="http://schemas.microsoft.com/office/drawing/2014/main" id="{F5FE35F5-D691-49D3-B95E-6954E49375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125" y="157343"/>
              <a:ext cx="1428949" cy="552527"/>
            </a:xfrm>
            <a:prstGeom prst="rect">
              <a:avLst/>
            </a:prstGeom>
          </p:spPr>
        </p:pic>
      </p:grpSp>
      <p:sp>
        <p:nvSpPr>
          <p:cNvPr id="16" name="Rectángulo 15">
            <a:extLst>
              <a:ext uri="{FF2B5EF4-FFF2-40B4-BE49-F238E27FC236}">
                <a16:creationId xmlns:a16="http://schemas.microsoft.com/office/drawing/2014/main" id="{A2FDE70A-3D00-4C0B-990F-3C1D670FDE1A}"/>
              </a:ext>
            </a:extLst>
          </p:cNvPr>
          <p:cNvSpPr/>
          <p:nvPr/>
        </p:nvSpPr>
        <p:spPr>
          <a:xfrm>
            <a:off x="0" y="857253"/>
            <a:ext cx="9144000" cy="685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13" dirty="0"/>
          </a:p>
        </p:txBody>
      </p:sp>
      <p:pic>
        <p:nvPicPr>
          <p:cNvPr id="4" name="Picture 3">
            <a:extLst>
              <a:ext uri="{FF2B5EF4-FFF2-40B4-BE49-F238E27FC236}">
                <a16:creationId xmlns:a16="http://schemas.microsoft.com/office/drawing/2014/main" id="{0E9A5115-4661-F0BB-BFE5-07A9C44C50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2986" y="1014843"/>
            <a:ext cx="950976" cy="415628"/>
          </a:xfrm>
          <a:prstGeom prst="rect">
            <a:avLst/>
          </a:prstGeom>
        </p:spPr>
      </p:pic>
      <p:pic>
        <p:nvPicPr>
          <p:cNvPr id="5" name="Picture 4">
            <a:extLst>
              <a:ext uri="{FF2B5EF4-FFF2-40B4-BE49-F238E27FC236}">
                <a16:creationId xmlns:a16="http://schemas.microsoft.com/office/drawing/2014/main" id="{FD5DB177-3CF2-B96A-FC45-1AF600D1EC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2595" y="2743200"/>
            <a:ext cx="2009484" cy="878254"/>
          </a:xfrm>
          <a:prstGeom prst="rect">
            <a:avLst/>
          </a:prstGeom>
        </p:spPr>
      </p:pic>
      <p:pic>
        <p:nvPicPr>
          <p:cNvPr id="3" name="Picture 2">
            <a:extLst>
              <a:ext uri="{FF2B5EF4-FFF2-40B4-BE49-F238E27FC236}">
                <a16:creationId xmlns:a16="http://schemas.microsoft.com/office/drawing/2014/main" id="{DCCD51AA-E343-8823-C308-AB4589F9CF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039" y="913187"/>
            <a:ext cx="2056817" cy="57392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3358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63</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2023 The Printer Working Group. All rights reserved.</a:t>
            </a:r>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63</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1371600" y="3124200"/>
            <a:ext cx="6477000" cy="609600"/>
          </a:xfrm>
        </p:spPr>
        <p:txBody>
          <a:bodyPr>
            <a:noAutofit/>
          </a:bodyPr>
          <a:lstStyle/>
          <a:p>
            <a:pPr marL="39688" indent="0">
              <a:buNone/>
            </a:pPr>
            <a:r>
              <a:rPr lang="en-US" sz="2800" b="1" dirty="0"/>
              <a:t>ASTM ICAM 2023 Presentation</a:t>
            </a:r>
          </a:p>
        </p:txBody>
      </p:sp>
    </p:spTree>
    <p:extLst>
      <p:ext uri="{BB962C8B-B14F-4D97-AF65-F5344CB8AC3E}">
        <p14:creationId xmlns:p14="http://schemas.microsoft.com/office/powerpoint/2010/main" val="294834933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fld id="{908E4DB2-B778-49DB-850A-C993C9957476}" type="slidenum">
              <a:rPr lang="en-US" altLang="en-US" sz="1100" smtClean="0">
                <a:solidFill>
                  <a:srgbClr val="FFFFFF"/>
                </a:solidFill>
                <a:latin typeface="Arial" charset="0"/>
                <a:cs typeface="Arial" charset="0"/>
                <a:sym typeface="Arial" charset="0"/>
              </a:rPr>
              <a:pPr eaLnBrk="1" hangingPunct="1">
                <a:spcBef>
                  <a:spcPct val="0"/>
                </a:spcBef>
              </a:pPr>
              <a:t>64</a:t>
            </a:fld>
            <a:endParaRPr lang="en-US" altLang="en-US" sz="1100">
              <a:solidFill>
                <a:srgbClr val="FFFFFF"/>
              </a:solidFill>
              <a:latin typeface="Arial" charset="0"/>
              <a:cs typeface="Arial" charset="0"/>
              <a:sym typeface="Arial" charset="0"/>
            </a:endParaRPr>
          </a:p>
        </p:txBody>
      </p:sp>
      <p:sp>
        <p:nvSpPr>
          <p:cNvPr id="6147"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endParaRPr lang="en-US" altLang="en-US" sz="1600">
              <a:solidFill>
                <a:srgbClr val="000000"/>
              </a:solidFill>
              <a:latin typeface="Arial" charset="0"/>
              <a:sym typeface="Arial" charset="0"/>
            </a:endParaRPr>
          </a:p>
        </p:txBody>
      </p:sp>
      <p:sp>
        <p:nvSpPr>
          <p:cNvPr id="6148" name="Rectangle 2"/>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1100" dirty="0">
                <a:solidFill>
                  <a:srgbClr val="FFFFFF"/>
                </a:solidFill>
                <a:latin typeface="Arial" charset="0"/>
                <a:cs typeface="Arial" charset="0"/>
                <a:sym typeface="Arial" charset="0"/>
              </a:rPr>
              <a:t>Copyright © 2023 The Printer Working Group. All rights reserved.</a:t>
            </a:r>
          </a:p>
        </p:txBody>
      </p:sp>
      <p:sp>
        <p:nvSpPr>
          <p:cNvPr id="6149" name="Rectangle 3"/>
          <p:cNvSpPr>
            <a:spLocks/>
          </p:cNvSpPr>
          <p:nvPr/>
        </p:nvSpPr>
        <p:spPr bwMode="auto">
          <a:xfrm>
            <a:off x="419100" y="2565400"/>
            <a:ext cx="5911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3600" dirty="0">
                <a:solidFill>
                  <a:srgbClr val="4B5AA8"/>
                </a:solidFill>
                <a:latin typeface="Arial Bold" charset="0"/>
                <a:cs typeface="Arial Bold" charset="0"/>
                <a:sym typeface="Arial Bold" charset="0"/>
              </a:rPr>
              <a:t>The Printer Working Group</a:t>
            </a:r>
          </a:p>
        </p:txBody>
      </p:sp>
      <p:pic>
        <p:nvPicPr>
          <p:cNvPr id="61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19050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51" name="Rectangle 5"/>
          <p:cNvSpPr>
            <a:spLocks noGrp="1" noChangeArrowheads="1"/>
          </p:cNvSpPr>
          <p:nvPr>
            <p:ph type="title"/>
          </p:nvPr>
        </p:nvSpPr>
        <p:spPr>
          <a:xfrm>
            <a:off x="419100" y="3275013"/>
            <a:ext cx="8229600" cy="1270000"/>
          </a:xfrm>
        </p:spPr>
        <p:txBody>
          <a:bodyPr rIns="132080"/>
          <a:lstStyle/>
          <a:p>
            <a:pPr marL="0" marR="0" algn="ctr">
              <a:spcBef>
                <a:spcPts val="0"/>
              </a:spcBef>
              <a:spcAft>
                <a:spcPts val="0"/>
              </a:spcAft>
              <a:tabLst>
                <a:tab pos="2971800" algn="ctr"/>
                <a:tab pos="5943600" algn="r"/>
              </a:tabLst>
            </a:pPr>
            <a:r>
              <a:rPr lang="en-US" b="1" dirty="0">
                <a:latin typeface="Arial" panose="020B0604020202020204" pitchFamily="34" charset="0"/>
                <a:ea typeface="Calibri" panose="020F0502020204030204" pitchFamily="34" charset="0"/>
                <a:cs typeface="Times New Roman" panose="02020603050405020304" pitchFamily="18" charset="0"/>
              </a:rPr>
              <a:t>De</a:t>
            </a:r>
            <a:r>
              <a:rPr lang="en-US" b="1" dirty="0">
                <a:effectLst/>
                <a:latin typeface="Arial" panose="020B0604020202020204" pitchFamily="34" charset="0"/>
                <a:ea typeface="Calibri" panose="020F0502020204030204" pitchFamily="34" charset="0"/>
                <a:cs typeface="Times New Roman" panose="02020603050405020304" pitchFamily="18" charset="0"/>
              </a:rPr>
              <a:t>veloping Cyber Security Certification for the Additive Manufacturing Process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52" name="Rectangle 6"/>
          <p:cNvSpPr>
            <a:spLocks noGrp="1" noChangeArrowheads="1"/>
          </p:cNvSpPr>
          <p:nvPr>
            <p:ph type="body" idx="1"/>
          </p:nvPr>
        </p:nvSpPr>
        <p:spPr>
          <a:xfrm>
            <a:off x="457200" y="5105400"/>
            <a:ext cx="8229600" cy="1371600"/>
          </a:xfrm>
        </p:spPr>
        <p:txBody>
          <a:bodyPr rIns="132080"/>
          <a:lstStyle/>
          <a:p>
            <a:pPr marL="0" indent="0" eaLnBrk="1" hangingPunct="1"/>
            <a:r>
              <a:rPr lang="en-US" altLang="en-US" dirty="0"/>
              <a:t>November 2, 2023</a:t>
            </a:r>
          </a:p>
        </p:txBody>
      </p:sp>
      <p:sp>
        <p:nvSpPr>
          <p:cNvPr id="6153"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pPr>
            <a:fld id="{ED2F2A0C-ED1C-40C7-922A-27D244B1916C}" type="slidenum">
              <a:rPr lang="en-US" altLang="en-US" sz="1100">
                <a:solidFill>
                  <a:srgbClr val="FFFFFF"/>
                </a:solidFill>
                <a:latin typeface="Arial" charset="0"/>
                <a:cs typeface="Arial" charset="0"/>
                <a:sym typeface="Arial" charset="0"/>
              </a:rPr>
              <a:pPr algn="ctr" eaLnBrk="1" hangingPunct="1">
                <a:spcBef>
                  <a:spcPct val="0"/>
                </a:spcBef>
              </a:pPr>
              <a:t>64</a:t>
            </a:fld>
            <a:endParaRPr lang="en-US" altLang="en-US" sz="1100">
              <a:solidFill>
                <a:srgbClr val="FFFFFF"/>
              </a:solidFill>
              <a:latin typeface="Arial" charset="0"/>
              <a:cs typeface="Arial" charset="0"/>
              <a:sym typeface="Arial"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65</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65</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09600" y="2946400"/>
            <a:ext cx="7772400" cy="482600"/>
          </a:xfrm>
        </p:spPr>
        <p:txBody>
          <a:bodyPr rIns="132080"/>
          <a:lstStyle/>
          <a:p>
            <a:pPr marL="39688" indent="0" algn="ctr" fontAlgn="ctr">
              <a:buNone/>
            </a:pPr>
            <a:r>
              <a:rPr lang="en-US" sz="2400" b="1" dirty="0"/>
              <a:t>APPLYING COMMON CRITERIA TO THE DIGITAL THREAD AND 3D PRINTING?</a:t>
            </a:r>
          </a:p>
        </p:txBody>
      </p:sp>
    </p:spTree>
    <p:extLst>
      <p:ext uri="{BB962C8B-B14F-4D97-AF65-F5344CB8AC3E}">
        <p14:creationId xmlns:p14="http://schemas.microsoft.com/office/powerpoint/2010/main" val="302994859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66</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28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r>
              <a:rPr lang="en-US" altLang="en-US" sz="3000" dirty="0">
                <a:solidFill>
                  <a:schemeClr val="bg1"/>
                </a:solidFill>
                <a:latin typeface="Arial" panose="020B0604020202020204" pitchFamily="34" charset="0"/>
                <a:sym typeface="Arial" panose="020B0604020202020204" pitchFamily="34" charset="0"/>
              </a:rPr>
              <a:t> What is Common Criteria?</a:t>
            </a: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66</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0" y="1133061"/>
            <a:ext cx="8959359" cy="5278438"/>
          </a:xfrm>
        </p:spPr>
        <p:txBody>
          <a:bodyPr rIns="132080"/>
          <a:lstStyle/>
          <a:p>
            <a:pPr marL="342900" indent="-342900">
              <a:spcBef>
                <a:spcPts val="0"/>
              </a:spcBef>
              <a:spcAft>
                <a:spcPts val="600"/>
              </a:spcAft>
              <a:buFont typeface="Arial" panose="020B0604020202020204" pitchFamily="34" charset="0"/>
              <a:buChar char="•"/>
            </a:pPr>
            <a:r>
              <a:rPr lang="en-US" sz="2000" dirty="0"/>
              <a:t>The Common Criteria for Information Technology Security Evaluation (or Common Criteria (CC)) is an international standard (ISO/IEC Standard 15408-1:2009) for security certification of information security products. </a:t>
            </a:r>
          </a:p>
          <a:p>
            <a:pPr marL="342900" indent="-342900">
              <a:spcBef>
                <a:spcPts val="0"/>
              </a:spcBef>
              <a:spcAft>
                <a:spcPts val="600"/>
              </a:spcAft>
              <a:buFont typeface="Arial" panose="020B0604020202020204" pitchFamily="34" charset="0"/>
              <a:buChar char="•"/>
            </a:pPr>
            <a:r>
              <a:rPr lang="en-US" sz="2000" dirty="0"/>
              <a:t>Common Evaluation Methodology (CEM) is the document that defines how to apply CC to evaluate a product</a:t>
            </a:r>
          </a:p>
          <a:p>
            <a:pPr marL="342900" indent="-342900">
              <a:spcBef>
                <a:spcPts val="0"/>
              </a:spcBef>
              <a:spcAft>
                <a:spcPts val="600"/>
              </a:spcAft>
              <a:buFont typeface="Arial" panose="020B0604020202020204" pitchFamily="34" charset="0"/>
              <a:buChar char="•"/>
            </a:pPr>
            <a:r>
              <a:rPr lang="en-US" sz="2000" dirty="0"/>
              <a:t>CC is governed by a Common Criteria Recognition Arrangement (CCRA) signed by 31 countries</a:t>
            </a:r>
            <a:br>
              <a:rPr lang="en-US" sz="2000" dirty="0"/>
            </a:br>
            <a:endParaRPr lang="en-US" sz="2000" dirty="0"/>
          </a:p>
        </p:txBody>
      </p:sp>
    </p:spTree>
    <p:extLst>
      <p:ext uri="{BB962C8B-B14F-4D97-AF65-F5344CB8AC3E}">
        <p14:creationId xmlns:p14="http://schemas.microsoft.com/office/powerpoint/2010/main" val="19223108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67</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20782" y="63500"/>
            <a:ext cx="7315200" cy="1016000"/>
          </a:xfrm>
        </p:spPr>
        <p:txBody>
          <a:bodyPr rIns="132080"/>
          <a:lstStyle/>
          <a:p>
            <a:pPr eaLnBrk="1" hangingPunct="1"/>
            <a:r>
              <a:rPr lang="fr-FR" dirty="0">
                <a:solidFill>
                  <a:schemeClr val="bg1"/>
                </a:solidFill>
              </a:rPr>
              <a:t>Common </a:t>
            </a:r>
            <a:r>
              <a:rPr lang="fr-FR" dirty="0" err="1">
                <a:solidFill>
                  <a:schemeClr val="bg1"/>
                </a:solidFill>
              </a:rPr>
              <a:t>Criteria</a:t>
            </a:r>
            <a:r>
              <a:rPr lang="fr-FR" dirty="0">
                <a:solidFill>
                  <a:schemeClr val="bg1"/>
                </a:solidFill>
              </a:rPr>
              <a:t> Certification</a:t>
            </a:r>
            <a:br>
              <a:rPr lang="fr-FR" dirty="0">
                <a:solidFill>
                  <a:schemeClr val="bg1"/>
                </a:solidFill>
              </a:rPr>
            </a:br>
            <a:r>
              <a:rPr lang="fr-FR" dirty="0">
                <a:solidFill>
                  <a:schemeClr val="bg1"/>
                </a:solidFill>
              </a:rPr>
              <a:t>Key </a:t>
            </a:r>
            <a:r>
              <a:rPr lang="fr-FR" dirty="0" err="1">
                <a:solidFill>
                  <a:schemeClr val="bg1"/>
                </a:solidFill>
              </a:rPr>
              <a:t>Terminology</a:t>
            </a:r>
            <a:endParaRPr lang="en-US" altLang="en-US"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67</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57641" y="1270000"/>
            <a:ext cx="8845755" cy="5278438"/>
          </a:xfrm>
        </p:spPr>
        <p:txBody>
          <a:bodyPr rIns="132080"/>
          <a:lstStyle/>
          <a:p>
            <a:pPr fontAlgn="ctr"/>
            <a:r>
              <a:rPr lang="en-US" sz="2000" b="1" dirty="0"/>
              <a:t>Target of Evaluation (TOE): </a:t>
            </a:r>
            <a:r>
              <a:rPr lang="en-US" sz="2000" dirty="0">
                <a:solidFill>
                  <a:srgbClr val="000000"/>
                </a:solidFill>
              </a:rPr>
              <a:t>A set of software, firmware and/or hardware possibly accompanied by guidance.</a:t>
            </a:r>
          </a:p>
          <a:p>
            <a:pPr marL="388938" lvl="1" indent="0" fontAlgn="ctr">
              <a:buNone/>
            </a:pPr>
            <a:r>
              <a:rPr lang="en-US" sz="2000" dirty="0">
                <a:solidFill>
                  <a:srgbClr val="000000"/>
                </a:solidFill>
              </a:rPr>
              <a:t>The TOE is what gets certified. It can be anything from a piece of hardware, a software application, part of a product, an operation system to a complete software/hardware/system product</a:t>
            </a:r>
            <a:endParaRPr lang="en-US" sz="2000" dirty="0"/>
          </a:p>
          <a:p>
            <a:pPr fontAlgn="ctr"/>
            <a:r>
              <a:rPr lang="en-US" sz="2000" b="1" i="0" dirty="0">
                <a:solidFill>
                  <a:srgbClr val="000000"/>
                </a:solidFill>
                <a:effectLst/>
              </a:rPr>
              <a:t>Protection Profile: </a:t>
            </a:r>
            <a:r>
              <a:rPr lang="en-US" sz="2000" b="0" i="0" dirty="0">
                <a:solidFill>
                  <a:srgbClr val="000000"/>
                </a:solidFill>
                <a:effectLst/>
              </a:rPr>
              <a:t>Implementation-independent statement of security needs for a TOE type</a:t>
            </a:r>
            <a:r>
              <a:rPr lang="en-US" sz="2000" dirty="0"/>
              <a:t> (in this case the TOE type will be “3D printers”)</a:t>
            </a:r>
          </a:p>
          <a:p>
            <a:pPr fontAlgn="ctr"/>
            <a:r>
              <a:rPr lang="en-US" sz="2000" b="1" i="0" dirty="0">
                <a:solidFill>
                  <a:srgbClr val="000000"/>
                </a:solidFill>
                <a:effectLst/>
              </a:rPr>
              <a:t>Security Target: </a:t>
            </a:r>
            <a:r>
              <a:rPr lang="en-US" sz="2000" dirty="0">
                <a:solidFill>
                  <a:srgbClr val="000000"/>
                </a:solidFill>
              </a:rPr>
              <a:t>I</a:t>
            </a:r>
            <a:r>
              <a:rPr lang="en-US" sz="2000" b="0" i="0" dirty="0">
                <a:solidFill>
                  <a:srgbClr val="000000"/>
                </a:solidFill>
                <a:effectLst/>
              </a:rPr>
              <a:t>mplementation-dependent statement of security needs for a specific identified TOE</a:t>
            </a:r>
            <a:r>
              <a:rPr lang="en-US" sz="2000" dirty="0"/>
              <a:t> </a:t>
            </a:r>
          </a:p>
          <a:p>
            <a:pPr fontAlgn="ctr"/>
            <a:r>
              <a:rPr lang="en-US" sz="2000" b="1" i="0" dirty="0">
                <a:solidFill>
                  <a:srgbClr val="000000"/>
                </a:solidFill>
                <a:effectLst/>
              </a:rPr>
              <a:t>Evaluation Scheme: </a:t>
            </a:r>
            <a:r>
              <a:rPr lang="en-US" sz="2000" dirty="0">
                <a:solidFill>
                  <a:srgbClr val="000000"/>
                </a:solidFill>
              </a:rPr>
              <a:t>A</a:t>
            </a:r>
            <a:r>
              <a:rPr lang="en-US" sz="2000" b="0" i="0" dirty="0">
                <a:solidFill>
                  <a:srgbClr val="000000"/>
                </a:solidFill>
                <a:effectLst/>
              </a:rPr>
              <a:t>dministrative and regulatory framework under which the CC is applied by an evaluation authority within a specific community</a:t>
            </a:r>
            <a:r>
              <a:rPr lang="en-US" sz="2000" dirty="0"/>
              <a:t> </a:t>
            </a:r>
            <a:endParaRPr lang="en-US" sz="2000" b="1" i="0" dirty="0">
              <a:solidFill>
                <a:srgbClr val="000000"/>
              </a:solidFill>
              <a:effectLst/>
            </a:endParaRPr>
          </a:p>
        </p:txBody>
      </p:sp>
    </p:spTree>
    <p:extLst>
      <p:ext uri="{BB962C8B-B14F-4D97-AF65-F5344CB8AC3E}">
        <p14:creationId xmlns:p14="http://schemas.microsoft.com/office/powerpoint/2010/main" val="209965759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68</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2800" dirty="0">
              <a:solidFill>
                <a:schemeClr val="bg1"/>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68</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9" name="Rectangle 5">
            <a:extLst>
              <a:ext uri="{FF2B5EF4-FFF2-40B4-BE49-F238E27FC236}">
                <a16:creationId xmlns:a16="http://schemas.microsoft.com/office/drawing/2014/main" id="{CF3372DA-FEFE-4C82-81FE-167E1B5E978B}"/>
              </a:ext>
            </a:extLst>
          </p:cNvPr>
          <p:cNvSpPr>
            <a:spLocks noGrp="1" noChangeArrowheads="1"/>
          </p:cNvSpPr>
          <p:nvPr>
            <p:ph type="title"/>
          </p:nvPr>
        </p:nvSpPr>
        <p:spPr>
          <a:xfrm>
            <a:off x="228600" y="46038"/>
            <a:ext cx="7810500" cy="1016000"/>
          </a:xfrm>
        </p:spPr>
        <p:txBody>
          <a:bodyPr rIns="132080"/>
          <a:lstStyle/>
          <a:p>
            <a:pPr eaLnBrk="1" hangingPunct="1"/>
            <a:br>
              <a:rPr lang="fr-FR" dirty="0">
                <a:solidFill>
                  <a:schemeClr val="bg1"/>
                </a:solidFill>
              </a:rPr>
            </a:br>
            <a:r>
              <a:rPr lang="fr-FR" dirty="0">
                <a:solidFill>
                  <a:schemeClr val="bg1"/>
                </a:solidFill>
              </a:rPr>
              <a:t>Common </a:t>
            </a:r>
            <a:r>
              <a:rPr lang="fr-FR" dirty="0" err="1">
                <a:solidFill>
                  <a:schemeClr val="bg1"/>
                </a:solidFill>
              </a:rPr>
              <a:t>Criteria</a:t>
            </a:r>
            <a:r>
              <a:rPr lang="fr-FR" dirty="0">
                <a:solidFill>
                  <a:schemeClr val="bg1"/>
                </a:solidFill>
              </a:rPr>
              <a:t> Certification Process</a:t>
            </a:r>
            <a:endParaRPr lang="en-US" altLang="en-US" dirty="0">
              <a:solidFill>
                <a:schemeClr val="bg1"/>
              </a:solidFill>
            </a:endParaRPr>
          </a:p>
        </p:txBody>
      </p:sp>
      <p:pic>
        <p:nvPicPr>
          <p:cNvPr id="3" name="Picture 2">
            <a:extLst>
              <a:ext uri="{FF2B5EF4-FFF2-40B4-BE49-F238E27FC236}">
                <a16:creationId xmlns:a16="http://schemas.microsoft.com/office/drawing/2014/main" id="{1BC7ED0C-D167-1543-2CCE-3FED9CA34490}"/>
              </a:ext>
            </a:extLst>
          </p:cNvPr>
          <p:cNvPicPr>
            <a:picLocks noChangeAspect="1"/>
          </p:cNvPicPr>
          <p:nvPr/>
        </p:nvPicPr>
        <p:blipFill>
          <a:blip r:embed="rId4"/>
          <a:stretch>
            <a:fillRect/>
          </a:stretch>
        </p:blipFill>
        <p:spPr>
          <a:xfrm>
            <a:off x="101671" y="1191591"/>
            <a:ext cx="8853418" cy="5452333"/>
          </a:xfrm>
          <a:prstGeom prst="rect">
            <a:avLst/>
          </a:prstGeom>
        </p:spPr>
      </p:pic>
    </p:spTree>
    <p:extLst>
      <p:ext uri="{BB962C8B-B14F-4D97-AF65-F5344CB8AC3E}">
        <p14:creationId xmlns:p14="http://schemas.microsoft.com/office/powerpoint/2010/main" val="410704362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69</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12079" y="108425"/>
            <a:ext cx="7315200" cy="1016000"/>
          </a:xfrm>
        </p:spPr>
        <p:txBody>
          <a:bodyPr rIns="132080"/>
          <a:lstStyle/>
          <a:p>
            <a:pPr eaLnBrk="1" hangingPunct="1"/>
            <a:r>
              <a:rPr lang="fr-FR" altLang="en-US" sz="2400" b="1" dirty="0">
                <a:solidFill>
                  <a:schemeClr val="bg1"/>
                </a:solidFill>
              </a:rPr>
              <a:t>Common </a:t>
            </a:r>
            <a:r>
              <a:rPr lang="fr-FR" altLang="en-US" sz="2400" b="1" dirty="0" err="1">
                <a:solidFill>
                  <a:schemeClr val="bg1"/>
                </a:solidFill>
              </a:rPr>
              <a:t>Criteria</a:t>
            </a:r>
            <a:r>
              <a:rPr lang="fr-FR" altLang="en-US" sz="2400" b="1" dirty="0">
                <a:solidFill>
                  <a:schemeClr val="bg1"/>
                </a:solidFill>
              </a:rPr>
              <a:t> Certification of </a:t>
            </a:r>
            <a:r>
              <a:rPr lang="fr-FR" altLang="en-US" sz="2400" b="1" dirty="0" err="1">
                <a:solidFill>
                  <a:schemeClr val="bg1"/>
                </a:solidFill>
              </a:rPr>
              <a:t>Hardcopy</a:t>
            </a:r>
            <a:r>
              <a:rPr lang="fr-FR" altLang="en-US" sz="2400" b="1" dirty="0">
                <a:solidFill>
                  <a:schemeClr val="bg1"/>
                </a:solidFill>
              </a:rPr>
              <a:t> </a:t>
            </a:r>
            <a:r>
              <a:rPr lang="fr-FR" altLang="en-US" sz="2400" b="1" dirty="0" err="1">
                <a:solidFill>
                  <a:schemeClr val="bg1"/>
                </a:solidFill>
              </a:rPr>
              <a:t>Devices</a:t>
            </a:r>
            <a:r>
              <a:rPr lang="fr-FR" altLang="en-US" sz="2400" b="1" dirty="0">
                <a:solidFill>
                  <a:schemeClr val="bg1"/>
                </a:solidFill>
              </a:rPr>
              <a:t> (2D Printers)</a:t>
            </a:r>
            <a:endParaRPr lang="en-US" altLang="en-US" sz="2400" b="1"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69</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51767" y="1195979"/>
            <a:ext cx="8903321" cy="4714401"/>
          </a:xfrm>
        </p:spPr>
        <p:txBody>
          <a:bodyPr rIns="132080"/>
          <a:lstStyle/>
          <a:p>
            <a:pPr marL="342900" lvl="2" indent="-342900" fontAlgn="ctr">
              <a:spcBef>
                <a:spcPts val="0"/>
              </a:spcBef>
              <a:spcAft>
                <a:spcPts val="1200"/>
              </a:spcAft>
              <a:buFont typeface="Arial" panose="020B0604020202020204" pitchFamily="34" charset="0"/>
              <a:buChar char="•"/>
            </a:pPr>
            <a:r>
              <a:rPr lang="en-US" sz="2000" dirty="0"/>
              <a:t>Developed and published a collaborative Protection Profile for Hardcopy Devices (HCD </a:t>
            </a:r>
            <a:r>
              <a:rPr lang="en-US" sz="2000" dirty="0" err="1"/>
              <a:t>cPP</a:t>
            </a:r>
            <a:r>
              <a:rPr lang="en-US" sz="2000" dirty="0"/>
              <a:t>)</a:t>
            </a:r>
          </a:p>
          <a:p>
            <a:pPr marL="342900" lvl="2" indent="-342900" fontAlgn="ctr">
              <a:spcBef>
                <a:spcPts val="0"/>
              </a:spcBef>
              <a:spcAft>
                <a:spcPts val="1200"/>
              </a:spcAft>
              <a:buFont typeface="Arial" panose="020B0604020202020204" pitchFamily="34" charset="0"/>
              <a:buChar char="•"/>
            </a:pPr>
            <a:r>
              <a:rPr lang="en-US" sz="2000" dirty="0"/>
              <a:t>In the HCD </a:t>
            </a:r>
            <a:r>
              <a:rPr lang="en-US" sz="2000" dirty="0" err="1"/>
              <a:t>cPP</a:t>
            </a:r>
            <a:r>
              <a:rPr lang="en-US" sz="2000" dirty="0"/>
              <a:t> the following were identified as part of the Security Problem Definition:</a:t>
            </a:r>
          </a:p>
          <a:p>
            <a:pPr marL="658368" lvl="4" indent="-342900" fontAlgn="ctr">
              <a:spcBef>
                <a:spcPts val="0"/>
              </a:spcBef>
              <a:spcAft>
                <a:spcPts val="1200"/>
              </a:spcAft>
              <a:buFont typeface="Arial" panose="020B0604020202020204" pitchFamily="34" charset="0"/>
              <a:buChar char="•"/>
            </a:pPr>
            <a:r>
              <a:rPr lang="en-US" sz="2000" dirty="0"/>
              <a:t>Key Security Threats to HCDs (and 2D printers in general)</a:t>
            </a:r>
          </a:p>
          <a:p>
            <a:pPr marL="658368" lvl="4" indent="-342900" fontAlgn="ctr">
              <a:spcBef>
                <a:spcPts val="0"/>
              </a:spcBef>
              <a:spcAft>
                <a:spcPts val="1200"/>
              </a:spcAft>
              <a:buFont typeface="Arial" panose="020B0604020202020204" pitchFamily="34" charset="0"/>
              <a:buChar char="•"/>
            </a:pPr>
            <a:r>
              <a:rPr lang="en-US" sz="2000" dirty="0"/>
              <a:t>Key Assumptions about the Operational Environment necessary so Key Threats can be mitigated</a:t>
            </a:r>
          </a:p>
          <a:p>
            <a:pPr marL="658368" lvl="4" indent="-342900" fontAlgn="ctr">
              <a:spcBef>
                <a:spcPts val="0"/>
              </a:spcBef>
              <a:spcAft>
                <a:spcPts val="1200"/>
              </a:spcAft>
              <a:buFont typeface="Arial" panose="020B0604020202020204" pitchFamily="34" charset="0"/>
              <a:buChar char="•"/>
            </a:pPr>
            <a:r>
              <a:rPr lang="en-US" sz="2000" dirty="0"/>
              <a:t>Key Organizational Security Policies (OSPs) that have to be in place in an organization to support the security of HCDs</a:t>
            </a:r>
          </a:p>
          <a:p>
            <a:pPr marL="658368" lvl="4" indent="-342900" fontAlgn="ctr">
              <a:spcBef>
                <a:spcPts val="0"/>
              </a:spcBef>
              <a:spcAft>
                <a:spcPts val="1200"/>
              </a:spcAft>
              <a:buFont typeface="Arial" panose="020B0604020202020204" pitchFamily="34" charset="0"/>
              <a:buChar char="•"/>
            </a:pPr>
            <a:r>
              <a:rPr lang="en-US" sz="2000" dirty="0"/>
              <a:t>Key Security Functions that the HCD has to perform to support the security of HCDs</a:t>
            </a:r>
          </a:p>
          <a:p>
            <a:pPr marL="0" lvl="2" indent="0" fontAlgn="ctr">
              <a:spcBef>
                <a:spcPts val="0"/>
              </a:spcBef>
              <a:spcAft>
                <a:spcPts val="1200"/>
              </a:spcAft>
              <a:buNone/>
            </a:pPr>
            <a:endParaRPr lang="en-US" sz="2400" dirty="0"/>
          </a:p>
        </p:txBody>
      </p:sp>
    </p:spTree>
    <p:extLst>
      <p:ext uri="{BB962C8B-B14F-4D97-AF65-F5344CB8AC3E}">
        <p14:creationId xmlns:p14="http://schemas.microsoft.com/office/powerpoint/2010/main" val="26201327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8F01-6D26-4E34-9B8F-E23DD7FA9A52}"/>
              </a:ext>
            </a:extLst>
          </p:cNvPr>
          <p:cNvSpPr>
            <a:spLocks noGrp="1"/>
          </p:cNvSpPr>
          <p:nvPr>
            <p:ph type="title"/>
          </p:nvPr>
        </p:nvSpPr>
        <p:spPr/>
        <p:txBody>
          <a:bodyPr/>
          <a:lstStyle/>
          <a:p>
            <a:r>
              <a:rPr lang="en-US" dirty="0"/>
              <a:t>History of Security Standardization for Hardcopy Devices</a:t>
            </a:r>
            <a:endParaRPr lang="en-GB" dirty="0"/>
          </a:p>
        </p:txBody>
      </p:sp>
      <p:sp>
        <p:nvSpPr>
          <p:cNvPr id="4" name="Slide Number Placeholder 3">
            <a:extLst>
              <a:ext uri="{FF2B5EF4-FFF2-40B4-BE49-F238E27FC236}">
                <a16:creationId xmlns:a16="http://schemas.microsoft.com/office/drawing/2014/main" id="{001D7D06-8CFA-4ED7-8823-D49F8CDDE37E}"/>
              </a:ext>
            </a:extLst>
          </p:cNvPr>
          <p:cNvSpPr>
            <a:spLocks noGrp="1"/>
          </p:cNvSpPr>
          <p:nvPr>
            <p:ph type="sldNum" sz="quarter" idx="12"/>
          </p:nvPr>
        </p:nvSpPr>
        <p:spPr>
          <a:xfrm>
            <a:off x="211612" y="6478524"/>
            <a:ext cx="304721" cy="219456"/>
          </a:xfrm>
          <a:prstGeom prst="rect">
            <a:avLst/>
          </a:prstGeom>
        </p:spPr>
        <p:txBody>
          <a:bodyPr vert="horz" wrap="none" lIns="0" tIns="0" rIns="0" bIns="0" rtlCol="0" anchor="b" anchorCtr="0"/>
          <a:lstStyle>
            <a:defPPr>
              <a:defRPr lang="en-US"/>
            </a:defPPr>
            <a:lvl1pPr marL="0" algn="r" defTabSz="914400" rtl="0" eaLnBrk="1" latinLnBrk="0" hangingPunct="1">
              <a:defRPr sz="7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E720E-C72B-42F0-AD69-52D60E3C605E}" type="slidenum">
              <a:rPr lang="en-GB" smtClean="0"/>
              <a:pPr/>
              <a:t>7</a:t>
            </a:fld>
            <a:endParaRPr lang="en-GB"/>
          </a:p>
        </p:txBody>
      </p:sp>
      <p:sp>
        <p:nvSpPr>
          <p:cNvPr id="5" name="Rectangle: Rounded Corners 4">
            <a:extLst>
              <a:ext uri="{FF2B5EF4-FFF2-40B4-BE49-F238E27FC236}">
                <a16:creationId xmlns:a16="http://schemas.microsoft.com/office/drawing/2014/main" id="{848218E2-90E6-4B0E-AB54-6977C8E73992}"/>
              </a:ext>
            </a:extLst>
          </p:cNvPr>
          <p:cNvSpPr/>
          <p:nvPr/>
        </p:nvSpPr>
        <p:spPr>
          <a:xfrm>
            <a:off x="3182113" y="2228850"/>
            <a:ext cx="1666494" cy="761238"/>
          </a:xfrm>
          <a:prstGeom prst="roundRect">
            <a:avLst>
              <a:gd name="adj" fmla="val 8259"/>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500" b="1" dirty="0"/>
              <a:t>CCUF </a:t>
            </a:r>
          </a:p>
          <a:p>
            <a:pPr algn="ctr">
              <a:lnSpc>
                <a:spcPct val="90000"/>
              </a:lnSpc>
            </a:pPr>
            <a:r>
              <a:rPr lang="en-US" sz="900" dirty="0"/>
              <a:t>(Common Criteria Users Forum)</a:t>
            </a:r>
          </a:p>
        </p:txBody>
      </p:sp>
      <p:sp>
        <p:nvSpPr>
          <p:cNvPr id="6" name="Rectangle: Rounded Corners 5">
            <a:extLst>
              <a:ext uri="{FF2B5EF4-FFF2-40B4-BE49-F238E27FC236}">
                <a16:creationId xmlns:a16="http://schemas.microsoft.com/office/drawing/2014/main" id="{7AB803CC-6374-4BA3-B4CF-8E6B0EE23000}"/>
              </a:ext>
            </a:extLst>
          </p:cNvPr>
          <p:cNvSpPr/>
          <p:nvPr/>
        </p:nvSpPr>
        <p:spPr>
          <a:xfrm>
            <a:off x="2043684" y="3326130"/>
            <a:ext cx="1038987" cy="1124712"/>
          </a:xfrm>
          <a:prstGeom prst="roundRect">
            <a:avLst>
              <a:gd name="adj" fmla="val 7267"/>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b="1" dirty="0"/>
              <a:t>MFP TC</a:t>
            </a:r>
          </a:p>
          <a:p>
            <a:pPr algn="ctr">
              <a:lnSpc>
                <a:spcPct val="90000"/>
              </a:lnSpc>
            </a:pPr>
            <a:r>
              <a:rPr lang="en-US" sz="900" dirty="0"/>
              <a:t>Multifunction Printers Technical Community</a:t>
            </a:r>
          </a:p>
        </p:txBody>
      </p:sp>
      <p:sp>
        <p:nvSpPr>
          <p:cNvPr id="7" name="Rectangle: Rounded Corners 6">
            <a:extLst>
              <a:ext uri="{FF2B5EF4-FFF2-40B4-BE49-F238E27FC236}">
                <a16:creationId xmlns:a16="http://schemas.microsoft.com/office/drawing/2014/main" id="{EB9FF32A-F5F1-46E1-B764-A5E745C7F32C}"/>
              </a:ext>
            </a:extLst>
          </p:cNvPr>
          <p:cNvSpPr/>
          <p:nvPr/>
        </p:nvSpPr>
        <p:spPr>
          <a:xfrm>
            <a:off x="3501009" y="3326130"/>
            <a:ext cx="1038987" cy="1124712"/>
          </a:xfrm>
          <a:prstGeom prst="roundRect">
            <a:avLst>
              <a:gd name="adj" fmla="val 7013"/>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b="1" dirty="0"/>
              <a:t>HCD TC</a:t>
            </a:r>
          </a:p>
          <a:p>
            <a:pPr algn="ctr">
              <a:lnSpc>
                <a:spcPct val="90000"/>
              </a:lnSpc>
            </a:pPr>
            <a:r>
              <a:rPr lang="en-US" sz="900" dirty="0"/>
              <a:t>Hardcopy Device</a:t>
            </a:r>
          </a:p>
          <a:p>
            <a:pPr algn="ctr">
              <a:lnSpc>
                <a:spcPct val="90000"/>
              </a:lnSpc>
            </a:pPr>
            <a:r>
              <a:rPr lang="en-US" sz="900" dirty="0"/>
              <a:t>Technical Community</a:t>
            </a:r>
          </a:p>
        </p:txBody>
      </p:sp>
      <p:sp>
        <p:nvSpPr>
          <p:cNvPr id="8" name="Rectangle: Rounded Corners 7">
            <a:extLst>
              <a:ext uri="{FF2B5EF4-FFF2-40B4-BE49-F238E27FC236}">
                <a16:creationId xmlns:a16="http://schemas.microsoft.com/office/drawing/2014/main" id="{C91D25A1-4B16-438F-9D5B-D7CA4B0563AC}"/>
              </a:ext>
            </a:extLst>
          </p:cNvPr>
          <p:cNvSpPr/>
          <p:nvPr/>
        </p:nvSpPr>
        <p:spPr>
          <a:xfrm>
            <a:off x="4965193" y="3326130"/>
            <a:ext cx="1038987" cy="1124712"/>
          </a:xfrm>
          <a:prstGeom prst="roundRect">
            <a:avLst>
              <a:gd name="adj" fmla="val 6758"/>
            </a:avLst>
          </a:prstGeom>
          <a:solidFill>
            <a:schemeClr val="accent5">
              <a:lumMod val="75000"/>
            </a:schemeClr>
          </a:solidFill>
          <a:ln w="76200">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b="1" dirty="0"/>
              <a:t>HCD </a:t>
            </a:r>
            <a:r>
              <a:rPr lang="en-US" sz="1350" b="1" dirty="0" err="1"/>
              <a:t>iTC</a:t>
            </a:r>
            <a:endParaRPr lang="en-US" sz="1350" b="1" dirty="0"/>
          </a:p>
          <a:p>
            <a:pPr algn="ctr">
              <a:lnSpc>
                <a:spcPct val="90000"/>
              </a:lnSpc>
            </a:pPr>
            <a:r>
              <a:rPr lang="en-US" sz="900" dirty="0"/>
              <a:t>Hardcopy Device</a:t>
            </a:r>
          </a:p>
          <a:p>
            <a:pPr algn="ctr">
              <a:lnSpc>
                <a:spcPct val="90000"/>
              </a:lnSpc>
            </a:pPr>
            <a:r>
              <a:rPr lang="en-US" sz="900" dirty="0"/>
              <a:t>international</a:t>
            </a:r>
          </a:p>
          <a:p>
            <a:pPr algn="ctr">
              <a:lnSpc>
                <a:spcPct val="90000"/>
              </a:lnSpc>
            </a:pPr>
            <a:r>
              <a:rPr lang="en-US" sz="900" dirty="0"/>
              <a:t>Technical Community</a:t>
            </a:r>
          </a:p>
        </p:txBody>
      </p:sp>
      <p:sp>
        <p:nvSpPr>
          <p:cNvPr id="9" name="Rectangle: Rounded Corners 8">
            <a:extLst>
              <a:ext uri="{FF2B5EF4-FFF2-40B4-BE49-F238E27FC236}">
                <a16:creationId xmlns:a16="http://schemas.microsoft.com/office/drawing/2014/main" id="{503FE729-2431-4CE3-9D14-1F8BF28C2A7D}"/>
              </a:ext>
            </a:extLst>
          </p:cNvPr>
          <p:cNvSpPr/>
          <p:nvPr/>
        </p:nvSpPr>
        <p:spPr>
          <a:xfrm>
            <a:off x="6851142" y="2239137"/>
            <a:ext cx="1392174" cy="761238"/>
          </a:xfrm>
          <a:prstGeom prst="roundRect">
            <a:avLst>
              <a:gd name="adj" fmla="val 6457"/>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500" b="1" dirty="0"/>
              <a:t>ISO/IEC JTC 1</a:t>
            </a:r>
          </a:p>
          <a:p>
            <a:pPr algn="ctr">
              <a:lnSpc>
                <a:spcPct val="90000"/>
              </a:lnSpc>
            </a:pPr>
            <a:r>
              <a:rPr lang="en-US" sz="900" dirty="0"/>
              <a:t>(International Standard Organization)</a:t>
            </a:r>
          </a:p>
        </p:txBody>
      </p:sp>
      <p:cxnSp>
        <p:nvCxnSpPr>
          <p:cNvPr id="10" name="Connector: Elbow 9">
            <a:extLst>
              <a:ext uri="{FF2B5EF4-FFF2-40B4-BE49-F238E27FC236}">
                <a16:creationId xmlns:a16="http://schemas.microsoft.com/office/drawing/2014/main" id="{5B60490C-61BB-4082-9FE6-5467726B63C1}"/>
              </a:ext>
            </a:extLst>
          </p:cNvPr>
          <p:cNvCxnSpPr>
            <a:cxnSpLocks/>
            <a:stCxn id="5" idx="2"/>
            <a:endCxn id="6" idx="0"/>
          </p:cNvCxnSpPr>
          <p:nvPr/>
        </p:nvCxnSpPr>
        <p:spPr>
          <a:xfrm rot="5400000">
            <a:off x="3121248" y="2432018"/>
            <a:ext cx="336042" cy="1452182"/>
          </a:xfrm>
          <a:prstGeom prst="bentConnector3">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3E93047E-C9E4-4C59-AF6C-441D52C5C3BC}"/>
              </a:ext>
            </a:extLst>
          </p:cNvPr>
          <p:cNvCxnSpPr>
            <a:cxnSpLocks/>
            <a:stCxn id="5" idx="2"/>
            <a:endCxn id="7" idx="0"/>
          </p:cNvCxnSpPr>
          <p:nvPr/>
        </p:nvCxnSpPr>
        <p:spPr>
          <a:xfrm rot="16200000" flipH="1">
            <a:off x="3849910" y="3155537"/>
            <a:ext cx="336042" cy="5143"/>
          </a:xfrm>
          <a:prstGeom prst="bentConnector3">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F7681855-6B91-448E-9A89-9EDA21A63844}"/>
              </a:ext>
            </a:extLst>
          </p:cNvPr>
          <p:cNvCxnSpPr>
            <a:cxnSpLocks/>
            <a:stCxn id="5" idx="2"/>
            <a:endCxn id="8" idx="0"/>
          </p:cNvCxnSpPr>
          <p:nvPr/>
        </p:nvCxnSpPr>
        <p:spPr>
          <a:xfrm rot="16200000" flipH="1">
            <a:off x="4582002" y="2423445"/>
            <a:ext cx="336042" cy="1469327"/>
          </a:xfrm>
          <a:prstGeom prst="bentConnector3">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C2AD2DD3-4DA6-4E47-B0FC-117056868B03}"/>
              </a:ext>
            </a:extLst>
          </p:cNvPr>
          <p:cNvSpPr/>
          <p:nvPr/>
        </p:nvSpPr>
        <p:spPr>
          <a:xfrm>
            <a:off x="7697592" y="3326130"/>
            <a:ext cx="1038987" cy="1124712"/>
          </a:xfrm>
          <a:prstGeom prst="roundRect">
            <a:avLst>
              <a:gd name="adj" fmla="val 6758"/>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b="1" dirty="0"/>
              <a:t>SC 28</a:t>
            </a:r>
          </a:p>
          <a:p>
            <a:pPr algn="ctr">
              <a:lnSpc>
                <a:spcPct val="90000"/>
              </a:lnSpc>
            </a:pPr>
            <a:r>
              <a:rPr lang="en-US" sz="900" dirty="0"/>
              <a:t>Office Equipment</a:t>
            </a:r>
          </a:p>
          <a:p>
            <a:pPr algn="ctr">
              <a:lnSpc>
                <a:spcPct val="90000"/>
              </a:lnSpc>
            </a:pPr>
            <a:endParaRPr lang="en-US" sz="900" dirty="0"/>
          </a:p>
          <a:p>
            <a:pPr algn="ctr">
              <a:lnSpc>
                <a:spcPct val="90000"/>
              </a:lnSpc>
            </a:pPr>
            <a:endParaRPr lang="en-US" sz="900" dirty="0"/>
          </a:p>
        </p:txBody>
      </p:sp>
      <p:sp>
        <p:nvSpPr>
          <p:cNvPr id="14" name="Rectangle: Rounded Corners 13">
            <a:extLst>
              <a:ext uri="{FF2B5EF4-FFF2-40B4-BE49-F238E27FC236}">
                <a16:creationId xmlns:a16="http://schemas.microsoft.com/office/drawing/2014/main" id="{EDD80632-10F3-4061-878C-40C8F4EAC942}"/>
              </a:ext>
            </a:extLst>
          </p:cNvPr>
          <p:cNvSpPr/>
          <p:nvPr/>
        </p:nvSpPr>
        <p:spPr>
          <a:xfrm>
            <a:off x="6451776" y="3326130"/>
            <a:ext cx="1038987" cy="1124712"/>
          </a:xfrm>
          <a:prstGeom prst="roundRect">
            <a:avLst>
              <a:gd name="adj" fmla="val 6758"/>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b="1" dirty="0"/>
              <a:t>SC 27/WG 3</a:t>
            </a:r>
          </a:p>
          <a:p>
            <a:pPr algn="ctr">
              <a:lnSpc>
                <a:spcPct val="90000"/>
              </a:lnSpc>
            </a:pPr>
            <a:r>
              <a:rPr lang="en-US" sz="900" dirty="0"/>
              <a:t>Security evaluation, testing and specification</a:t>
            </a:r>
          </a:p>
        </p:txBody>
      </p:sp>
      <p:cxnSp>
        <p:nvCxnSpPr>
          <p:cNvPr id="15" name="Connector: Elbow 14">
            <a:extLst>
              <a:ext uri="{FF2B5EF4-FFF2-40B4-BE49-F238E27FC236}">
                <a16:creationId xmlns:a16="http://schemas.microsoft.com/office/drawing/2014/main" id="{529A564A-677D-4C08-A553-356AA6F9124A}"/>
              </a:ext>
            </a:extLst>
          </p:cNvPr>
          <p:cNvCxnSpPr>
            <a:cxnSpLocks/>
            <a:stCxn id="9" idx="2"/>
            <a:endCxn id="14" idx="0"/>
          </p:cNvCxnSpPr>
          <p:nvPr/>
        </p:nvCxnSpPr>
        <p:spPr>
          <a:xfrm rot="5400000">
            <a:off x="7096372" y="2875273"/>
            <a:ext cx="325755" cy="575959"/>
          </a:xfrm>
          <a:prstGeom prst="bentConnector3">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1CF90201-3548-406B-B085-D740721937D6}"/>
              </a:ext>
            </a:extLst>
          </p:cNvPr>
          <p:cNvCxnSpPr>
            <a:cxnSpLocks/>
            <a:stCxn id="9" idx="2"/>
            <a:endCxn id="13" idx="0"/>
          </p:cNvCxnSpPr>
          <p:nvPr/>
        </p:nvCxnSpPr>
        <p:spPr>
          <a:xfrm rot="16200000" flipH="1">
            <a:off x="7719280" y="2828325"/>
            <a:ext cx="325755" cy="669856"/>
          </a:xfrm>
          <a:prstGeom prst="bentConnector3">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656C174-E182-48FE-8B73-BF14642F1195}"/>
              </a:ext>
            </a:extLst>
          </p:cNvPr>
          <p:cNvSpPr/>
          <p:nvPr/>
        </p:nvSpPr>
        <p:spPr>
          <a:xfrm>
            <a:off x="8029152" y="4466408"/>
            <a:ext cx="1038987" cy="1015663"/>
          </a:xfrm>
          <a:prstGeom prst="rect">
            <a:avLst/>
          </a:prstGeom>
        </p:spPr>
        <p:txBody>
          <a:bodyPr wrap="square">
            <a:spAutoFit/>
          </a:bodyPr>
          <a:lstStyle/>
          <a:p>
            <a:r>
              <a:rPr lang="en-US" sz="1500" b="1" dirty="0">
                <a:latin typeface="Calibri" panose="020F0502020204030204" pitchFamily="34" charset="0"/>
                <a:ea typeface="맑은 고딕" panose="020B0503020000020004" pitchFamily="50" charset="-127"/>
                <a:cs typeface="Calibri" panose="020F0502020204030204" pitchFamily="34" charset="0"/>
              </a:rPr>
              <a:t>Common Security Guideline</a:t>
            </a:r>
          </a:p>
          <a:p>
            <a:r>
              <a:rPr lang="en-US" sz="1500" b="1" dirty="0">
                <a:latin typeface="Calibri" panose="020F0502020204030204" pitchFamily="34" charset="0"/>
                <a:ea typeface="맑은 고딕" panose="020B0503020000020004" pitchFamily="50" charset="-127"/>
                <a:cs typeface="Calibri" panose="020F0502020204030204" pitchFamily="34" charset="0"/>
              </a:rPr>
              <a:t>(WIP)</a:t>
            </a:r>
          </a:p>
        </p:txBody>
      </p:sp>
      <p:sp>
        <p:nvSpPr>
          <p:cNvPr id="18" name="Rectangle 17">
            <a:extLst>
              <a:ext uri="{FF2B5EF4-FFF2-40B4-BE49-F238E27FC236}">
                <a16:creationId xmlns:a16="http://schemas.microsoft.com/office/drawing/2014/main" id="{BD665837-F96B-4279-89AA-D78CB5F6DA73}"/>
              </a:ext>
            </a:extLst>
          </p:cNvPr>
          <p:cNvSpPr/>
          <p:nvPr/>
        </p:nvSpPr>
        <p:spPr>
          <a:xfrm>
            <a:off x="6314731" y="4485881"/>
            <a:ext cx="1820174" cy="1246495"/>
          </a:xfrm>
          <a:prstGeom prst="rect">
            <a:avLst/>
          </a:prstGeom>
        </p:spPr>
        <p:txBody>
          <a:bodyPr wrap="square">
            <a:spAutoFit/>
          </a:bodyPr>
          <a:lstStyle/>
          <a:p>
            <a:r>
              <a:rPr lang="en-US" sz="1500" b="1" dirty="0">
                <a:latin typeface="Calibri" panose="020F0502020204030204" pitchFamily="34" charset="0"/>
                <a:ea typeface="맑은 고딕" panose="020B0503020000020004" pitchFamily="50" charset="-127"/>
                <a:cs typeface="Calibri" panose="020F0502020204030204" pitchFamily="34" charset="0"/>
              </a:rPr>
              <a:t>ISO/IEC 15408 (CC)</a:t>
            </a:r>
          </a:p>
          <a:p>
            <a:r>
              <a:rPr lang="en-US" sz="1500" b="1" dirty="0">
                <a:latin typeface="Calibri" panose="020F0502020204030204" pitchFamily="34" charset="0"/>
                <a:ea typeface="맑은 고딕" panose="020B0503020000020004" pitchFamily="50" charset="-127"/>
                <a:cs typeface="Calibri" panose="020F0502020204030204" pitchFamily="34" charset="0"/>
              </a:rPr>
              <a:t>ISO/IEC 18045 (CEM)</a:t>
            </a:r>
          </a:p>
          <a:p>
            <a:r>
              <a:rPr lang="en-US" sz="1500" b="1" dirty="0">
                <a:latin typeface="Calibri" panose="020F0502020204030204" pitchFamily="34" charset="0"/>
                <a:ea typeface="맑은 고딕" panose="020B0503020000020004" pitchFamily="50" charset="-127"/>
                <a:cs typeface="Calibri" panose="020F0502020204030204" pitchFamily="34" charset="0"/>
              </a:rPr>
              <a:t>: 2022.08</a:t>
            </a:r>
          </a:p>
          <a:p>
            <a:r>
              <a:rPr lang="en-US" sz="1500" b="1" dirty="0">
                <a:latin typeface="Calibri" panose="020F0502020204030204" pitchFamily="34" charset="0"/>
                <a:ea typeface="맑은 고딕" panose="020B0503020000020004" pitchFamily="50" charset="-127"/>
                <a:cs typeface="Calibri" panose="020F0502020204030204" pitchFamily="34" charset="0"/>
              </a:rPr>
              <a:t>(Published)</a:t>
            </a:r>
          </a:p>
        </p:txBody>
      </p:sp>
      <p:sp>
        <p:nvSpPr>
          <p:cNvPr id="19" name="Rectangle 18">
            <a:extLst>
              <a:ext uri="{FF2B5EF4-FFF2-40B4-BE49-F238E27FC236}">
                <a16:creationId xmlns:a16="http://schemas.microsoft.com/office/drawing/2014/main" id="{97DCFA90-925D-4BB0-ADE2-ACFEB3EFC3A3}"/>
              </a:ext>
            </a:extLst>
          </p:cNvPr>
          <p:cNvSpPr/>
          <p:nvPr/>
        </p:nvSpPr>
        <p:spPr>
          <a:xfrm>
            <a:off x="323767" y="4531036"/>
            <a:ext cx="1527893" cy="1246495"/>
          </a:xfrm>
          <a:prstGeom prst="rect">
            <a:avLst/>
          </a:prstGeom>
        </p:spPr>
        <p:txBody>
          <a:bodyPr wrap="square">
            <a:spAutoFit/>
          </a:bodyPr>
          <a:lstStyle/>
          <a:p>
            <a:r>
              <a:rPr lang="en-US" sz="1500" b="1" dirty="0">
                <a:latin typeface="Calibri" panose="020F0502020204030204" pitchFamily="34" charset="0"/>
                <a:ea typeface="맑은 고딕" panose="020B0503020000020004" pitchFamily="50" charset="-127"/>
                <a:cs typeface="Calibri" panose="020F0502020204030204" pitchFamily="34" charset="0"/>
              </a:rPr>
              <a:t>IEEE 2600.1 PP </a:t>
            </a:r>
            <a:br>
              <a:rPr lang="en-US" sz="1800" b="1" dirty="0">
                <a:latin typeface="Calibri" panose="020F0502020204030204" pitchFamily="34" charset="0"/>
                <a:ea typeface="맑은 고딕" panose="020B0503020000020004" pitchFamily="50" charset="-127"/>
                <a:cs typeface="Calibri" panose="020F0502020204030204" pitchFamily="34" charset="0"/>
              </a:rPr>
            </a:br>
            <a:r>
              <a:rPr lang="en-US" sz="1500" b="1" dirty="0">
                <a:latin typeface="Calibri" panose="020F0502020204030204" pitchFamily="34" charset="0"/>
                <a:ea typeface="맑은 고딕" panose="020B0503020000020004" pitchFamily="50" charset="-127"/>
                <a:cs typeface="Calibri" panose="020F0502020204030204" pitchFamily="34" charset="0"/>
              </a:rPr>
              <a:t>(EAL 3+)</a:t>
            </a:r>
          </a:p>
          <a:p>
            <a:r>
              <a:rPr lang="en-US" sz="1500" b="1" dirty="0">
                <a:latin typeface="Calibri" panose="020F0502020204030204" pitchFamily="34" charset="0"/>
                <a:ea typeface="맑은 고딕" panose="020B0503020000020004" pitchFamily="50" charset="-127"/>
                <a:cs typeface="Calibri" panose="020F0502020204030204" pitchFamily="34" charset="0"/>
              </a:rPr>
              <a:t>IEEE 2600.2 PP </a:t>
            </a:r>
            <a:br>
              <a:rPr lang="en-US" sz="1500" b="1" dirty="0">
                <a:latin typeface="Calibri" panose="020F0502020204030204" pitchFamily="34" charset="0"/>
                <a:ea typeface="맑은 고딕" panose="020B0503020000020004" pitchFamily="50" charset="-127"/>
                <a:cs typeface="Calibri" panose="020F0502020204030204" pitchFamily="34" charset="0"/>
              </a:rPr>
            </a:br>
            <a:r>
              <a:rPr lang="en-US" sz="1500" b="1" dirty="0">
                <a:latin typeface="Calibri" panose="020F0502020204030204" pitchFamily="34" charset="0"/>
                <a:ea typeface="맑은 고딕" panose="020B0503020000020004" pitchFamily="50" charset="-127"/>
                <a:cs typeface="Calibri" panose="020F0502020204030204" pitchFamily="34" charset="0"/>
              </a:rPr>
              <a:t>(EAL 2+)</a:t>
            </a:r>
          </a:p>
          <a:p>
            <a:r>
              <a:rPr lang="en-US" sz="1500" b="1" dirty="0">
                <a:latin typeface="Calibri" panose="020F0502020204030204" pitchFamily="34" charset="0"/>
                <a:ea typeface="맑은 고딕" panose="020B0503020000020004" pitchFamily="50" charset="-127"/>
                <a:cs typeface="Calibri" panose="020F0502020204030204" pitchFamily="34" charset="0"/>
              </a:rPr>
              <a:t>: 2009</a:t>
            </a:r>
          </a:p>
        </p:txBody>
      </p:sp>
      <p:sp>
        <p:nvSpPr>
          <p:cNvPr id="20" name="Rectangle: Rounded Corners 19">
            <a:extLst>
              <a:ext uri="{FF2B5EF4-FFF2-40B4-BE49-F238E27FC236}">
                <a16:creationId xmlns:a16="http://schemas.microsoft.com/office/drawing/2014/main" id="{7A4F0C74-4AEE-40FF-A420-72CD2FEE2BF5}"/>
              </a:ext>
            </a:extLst>
          </p:cNvPr>
          <p:cNvSpPr/>
          <p:nvPr/>
        </p:nvSpPr>
        <p:spPr>
          <a:xfrm>
            <a:off x="490347" y="3326130"/>
            <a:ext cx="1093851" cy="1124712"/>
          </a:xfrm>
          <a:prstGeom prst="roundRect">
            <a:avLst>
              <a:gd name="adj" fmla="val 8259"/>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b="1" dirty="0"/>
              <a:t>P2600 WG </a:t>
            </a:r>
          </a:p>
          <a:p>
            <a:pPr algn="ctr">
              <a:lnSpc>
                <a:spcPct val="90000"/>
              </a:lnSpc>
            </a:pPr>
            <a:r>
              <a:rPr lang="en-US" sz="900" dirty="0"/>
              <a:t>(Hardcopy Device and System Security Working Group)</a:t>
            </a:r>
          </a:p>
        </p:txBody>
      </p:sp>
      <p:sp>
        <p:nvSpPr>
          <p:cNvPr id="21" name="Arrow: Right 20">
            <a:extLst>
              <a:ext uri="{FF2B5EF4-FFF2-40B4-BE49-F238E27FC236}">
                <a16:creationId xmlns:a16="http://schemas.microsoft.com/office/drawing/2014/main" id="{C21D50BA-6A87-40ED-8EFB-A6B46DB7455C}"/>
              </a:ext>
            </a:extLst>
          </p:cNvPr>
          <p:cNvSpPr/>
          <p:nvPr/>
        </p:nvSpPr>
        <p:spPr>
          <a:xfrm>
            <a:off x="1693926" y="3792475"/>
            <a:ext cx="240030" cy="205740"/>
          </a:xfrm>
          <a:prstGeom prst="rightArrow">
            <a:avLst/>
          </a:prstGeom>
          <a:solidFill>
            <a:schemeClr val="accent2">
              <a:lumMod val="60000"/>
              <a:lumOff val="40000"/>
            </a:schemeClr>
          </a:solidFill>
          <a:ln w="19050">
            <a:solidFill>
              <a:schemeClr val="accent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a:p>
        </p:txBody>
      </p:sp>
      <p:sp>
        <p:nvSpPr>
          <p:cNvPr id="22" name="Arrow: Right 21">
            <a:extLst>
              <a:ext uri="{FF2B5EF4-FFF2-40B4-BE49-F238E27FC236}">
                <a16:creationId xmlns:a16="http://schemas.microsoft.com/office/drawing/2014/main" id="{97D38ED5-A7CA-4D2D-88F8-4FDBE1ECFECE}"/>
              </a:ext>
            </a:extLst>
          </p:cNvPr>
          <p:cNvSpPr/>
          <p:nvPr/>
        </p:nvSpPr>
        <p:spPr>
          <a:xfrm>
            <a:off x="3182112" y="3792475"/>
            <a:ext cx="240030" cy="205740"/>
          </a:xfrm>
          <a:prstGeom prst="rightArrow">
            <a:avLst/>
          </a:prstGeom>
          <a:solidFill>
            <a:schemeClr val="accent2">
              <a:lumMod val="60000"/>
              <a:lumOff val="40000"/>
            </a:schemeClr>
          </a:solidFill>
          <a:ln w="19050">
            <a:solidFill>
              <a:schemeClr val="accent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a:p>
        </p:txBody>
      </p:sp>
      <p:sp>
        <p:nvSpPr>
          <p:cNvPr id="23" name="Arrow: Right 22">
            <a:extLst>
              <a:ext uri="{FF2B5EF4-FFF2-40B4-BE49-F238E27FC236}">
                <a16:creationId xmlns:a16="http://schemas.microsoft.com/office/drawing/2014/main" id="{1BC5C944-0FA8-4E97-BEC6-2ED321A31640}"/>
              </a:ext>
            </a:extLst>
          </p:cNvPr>
          <p:cNvSpPr/>
          <p:nvPr/>
        </p:nvSpPr>
        <p:spPr>
          <a:xfrm>
            <a:off x="4663440" y="3792475"/>
            <a:ext cx="240030" cy="205740"/>
          </a:xfrm>
          <a:prstGeom prst="rightArrow">
            <a:avLst/>
          </a:prstGeom>
          <a:solidFill>
            <a:schemeClr val="accent2">
              <a:lumMod val="60000"/>
              <a:lumOff val="40000"/>
            </a:schemeClr>
          </a:solidFill>
          <a:ln w="19050">
            <a:solidFill>
              <a:schemeClr val="accent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a:p>
        </p:txBody>
      </p:sp>
      <p:sp>
        <p:nvSpPr>
          <p:cNvPr id="24" name="Rectangle: Rounded Corners 23">
            <a:extLst>
              <a:ext uri="{FF2B5EF4-FFF2-40B4-BE49-F238E27FC236}">
                <a16:creationId xmlns:a16="http://schemas.microsoft.com/office/drawing/2014/main" id="{9F0B4ABB-BF1D-40AF-B772-44A9641F5441}"/>
              </a:ext>
            </a:extLst>
          </p:cNvPr>
          <p:cNvSpPr/>
          <p:nvPr/>
        </p:nvSpPr>
        <p:spPr>
          <a:xfrm>
            <a:off x="308610" y="2228850"/>
            <a:ext cx="1452182" cy="761238"/>
          </a:xfrm>
          <a:prstGeom prst="roundRect">
            <a:avLst>
              <a:gd name="adj" fmla="val 8259"/>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500" b="1" dirty="0"/>
              <a:t>IEEE SA</a:t>
            </a:r>
          </a:p>
          <a:p>
            <a:pPr algn="ctr">
              <a:lnSpc>
                <a:spcPct val="90000"/>
              </a:lnSpc>
            </a:pPr>
            <a:r>
              <a:rPr lang="en-US" sz="900" dirty="0"/>
              <a:t>(IEEE Standard Association)</a:t>
            </a:r>
          </a:p>
        </p:txBody>
      </p:sp>
      <p:sp>
        <p:nvSpPr>
          <p:cNvPr id="25" name="Rectangle 24">
            <a:extLst>
              <a:ext uri="{FF2B5EF4-FFF2-40B4-BE49-F238E27FC236}">
                <a16:creationId xmlns:a16="http://schemas.microsoft.com/office/drawing/2014/main" id="{BB099074-FB01-4CD3-BC0E-4D2F18E04328}"/>
              </a:ext>
            </a:extLst>
          </p:cNvPr>
          <p:cNvSpPr/>
          <p:nvPr/>
        </p:nvSpPr>
        <p:spPr>
          <a:xfrm>
            <a:off x="1947756" y="4529390"/>
            <a:ext cx="1386261" cy="553998"/>
          </a:xfrm>
          <a:prstGeom prst="rect">
            <a:avLst/>
          </a:prstGeom>
        </p:spPr>
        <p:txBody>
          <a:bodyPr wrap="square">
            <a:spAutoFit/>
          </a:bodyPr>
          <a:lstStyle/>
          <a:p>
            <a:r>
              <a:rPr lang="en-US" sz="1500" b="1" dirty="0">
                <a:latin typeface="Calibri" panose="020F0502020204030204" pitchFamily="34" charset="0"/>
                <a:ea typeface="맑은 고딕" panose="020B0503020000020004" pitchFamily="50" charset="-127"/>
                <a:cs typeface="Calibri" panose="020F0502020204030204" pitchFamily="34" charset="0"/>
              </a:rPr>
              <a:t>HCD PP v1.0</a:t>
            </a:r>
          </a:p>
          <a:p>
            <a:r>
              <a:rPr lang="en-US" sz="1500" b="1" dirty="0">
                <a:latin typeface="Calibri" panose="020F0502020204030204" pitchFamily="34" charset="0"/>
                <a:ea typeface="맑은 고딕" panose="020B0503020000020004" pitchFamily="50" charset="-127"/>
                <a:cs typeface="Calibri" panose="020F0502020204030204" pitchFamily="34" charset="0"/>
              </a:rPr>
              <a:t>: 2015 </a:t>
            </a:r>
          </a:p>
        </p:txBody>
      </p:sp>
      <p:sp>
        <p:nvSpPr>
          <p:cNvPr id="26" name="Rectangle 25">
            <a:extLst>
              <a:ext uri="{FF2B5EF4-FFF2-40B4-BE49-F238E27FC236}">
                <a16:creationId xmlns:a16="http://schemas.microsoft.com/office/drawing/2014/main" id="{95AC5A47-2394-46DD-BB20-2EB2D3B2A497}"/>
              </a:ext>
            </a:extLst>
          </p:cNvPr>
          <p:cNvSpPr/>
          <p:nvPr/>
        </p:nvSpPr>
        <p:spPr>
          <a:xfrm>
            <a:off x="5152713" y="4482231"/>
            <a:ext cx="1240765" cy="784830"/>
          </a:xfrm>
          <a:prstGeom prst="rect">
            <a:avLst/>
          </a:prstGeom>
        </p:spPr>
        <p:txBody>
          <a:bodyPr wrap="square">
            <a:spAutoFit/>
          </a:bodyPr>
          <a:lstStyle/>
          <a:p>
            <a:r>
              <a:rPr lang="en-US" sz="1500" b="1" dirty="0">
                <a:latin typeface="Calibri" panose="020F0502020204030204" pitchFamily="34" charset="0"/>
                <a:ea typeface="맑은 고딕" panose="020B0503020000020004" pitchFamily="50" charset="-127"/>
                <a:cs typeface="Calibri" panose="020F0502020204030204" pitchFamily="34" charset="0"/>
              </a:rPr>
              <a:t>HCD </a:t>
            </a:r>
            <a:r>
              <a:rPr lang="en-US" sz="1500" b="1" dirty="0" err="1">
                <a:latin typeface="Calibri" panose="020F0502020204030204" pitchFamily="34" charset="0"/>
                <a:ea typeface="맑은 고딕" panose="020B0503020000020004" pitchFamily="50" charset="-127"/>
                <a:cs typeface="Calibri" panose="020F0502020204030204" pitchFamily="34" charset="0"/>
              </a:rPr>
              <a:t>cPP</a:t>
            </a:r>
            <a:r>
              <a:rPr lang="en-US" sz="1500" b="1" dirty="0">
                <a:latin typeface="Calibri" panose="020F0502020204030204" pitchFamily="34" charset="0"/>
                <a:ea typeface="맑은 고딕" panose="020B0503020000020004" pitchFamily="50" charset="-127"/>
                <a:cs typeface="Calibri" panose="020F0502020204030204" pitchFamily="34" charset="0"/>
              </a:rPr>
              <a:t> v1.0</a:t>
            </a:r>
          </a:p>
          <a:p>
            <a:r>
              <a:rPr lang="en-US" sz="1500" b="1" dirty="0">
                <a:latin typeface="Calibri" panose="020F0502020204030204" pitchFamily="34" charset="0"/>
                <a:ea typeface="맑은 고딕" panose="020B0503020000020004" pitchFamily="50" charset="-127"/>
                <a:cs typeface="Calibri" panose="020F0502020204030204" pitchFamily="34" charset="0"/>
              </a:rPr>
              <a:t>: 2022.10.31 (Published)</a:t>
            </a:r>
          </a:p>
        </p:txBody>
      </p:sp>
      <p:cxnSp>
        <p:nvCxnSpPr>
          <p:cNvPr id="27" name="Connector: Elbow 26">
            <a:extLst>
              <a:ext uri="{FF2B5EF4-FFF2-40B4-BE49-F238E27FC236}">
                <a16:creationId xmlns:a16="http://schemas.microsoft.com/office/drawing/2014/main" id="{0DDB34A4-ACD1-4C9B-927D-91A96403F0A0}"/>
              </a:ext>
            </a:extLst>
          </p:cNvPr>
          <p:cNvCxnSpPr>
            <a:cxnSpLocks/>
            <a:stCxn id="24" idx="2"/>
            <a:endCxn id="20" idx="0"/>
          </p:cNvCxnSpPr>
          <p:nvPr/>
        </p:nvCxnSpPr>
        <p:spPr>
          <a:xfrm rot="16200000" flipH="1">
            <a:off x="867965" y="3156823"/>
            <a:ext cx="336042" cy="2572"/>
          </a:xfrm>
          <a:prstGeom prst="bentConnector3">
            <a:avLst>
              <a:gd name="adj1" fmla="val 50000"/>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DE8AA8D3-8CA1-42E1-BF63-CC0E3E978C3B}"/>
              </a:ext>
            </a:extLst>
          </p:cNvPr>
          <p:cNvCxnSpPr>
            <a:cxnSpLocks/>
            <a:stCxn id="5" idx="3"/>
            <a:endCxn id="14" idx="1"/>
          </p:cNvCxnSpPr>
          <p:nvPr/>
        </p:nvCxnSpPr>
        <p:spPr>
          <a:xfrm>
            <a:off x="4848606" y="2609469"/>
            <a:ext cx="1603170" cy="1279017"/>
          </a:xfrm>
          <a:prstGeom prst="bentConnector3">
            <a:avLst>
              <a:gd name="adj1" fmla="val 84586"/>
            </a:avLst>
          </a:prstGeom>
          <a:ln w="19050">
            <a:solidFill>
              <a:schemeClr val="tx1"/>
            </a:solidFill>
            <a:prstDash val="sysDash"/>
            <a:miter lim="8000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4BF644B8-D8FC-4490-A180-F02CF4458EB9}"/>
              </a:ext>
            </a:extLst>
          </p:cNvPr>
          <p:cNvSpPr/>
          <p:nvPr/>
        </p:nvSpPr>
        <p:spPr>
          <a:xfrm>
            <a:off x="3079095" y="5212178"/>
            <a:ext cx="1542645" cy="598213"/>
          </a:xfrm>
          <a:prstGeom prst="roundRect">
            <a:avLst>
              <a:gd name="adj" fmla="val 6457"/>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500" b="1" dirty="0"/>
              <a:t>PWG IDS </a:t>
            </a:r>
          </a:p>
          <a:p>
            <a:pPr algn="ctr">
              <a:lnSpc>
                <a:spcPct val="90000"/>
              </a:lnSpc>
            </a:pPr>
            <a:r>
              <a:rPr lang="en-US" sz="900" dirty="0"/>
              <a:t>(Imaging Device Security, </a:t>
            </a:r>
            <a:br>
              <a:rPr lang="en-US" sz="900" dirty="0"/>
            </a:br>
            <a:r>
              <a:rPr lang="en-US" sz="900" dirty="0"/>
              <a:t>The Printer Working Group)</a:t>
            </a:r>
          </a:p>
        </p:txBody>
      </p:sp>
      <p:cxnSp>
        <p:nvCxnSpPr>
          <p:cNvPr id="39" name="Connector: Elbow 38">
            <a:extLst>
              <a:ext uri="{FF2B5EF4-FFF2-40B4-BE49-F238E27FC236}">
                <a16:creationId xmlns:a16="http://schemas.microsoft.com/office/drawing/2014/main" id="{214B10C8-1DFF-49CF-8363-3140B006044F}"/>
              </a:ext>
            </a:extLst>
          </p:cNvPr>
          <p:cNvCxnSpPr>
            <a:cxnSpLocks/>
            <a:endCxn id="38" idx="3"/>
          </p:cNvCxnSpPr>
          <p:nvPr/>
        </p:nvCxnSpPr>
        <p:spPr>
          <a:xfrm rot="5400000">
            <a:off x="4357700" y="4760452"/>
            <a:ext cx="1014874" cy="486792"/>
          </a:xfrm>
          <a:prstGeom prst="bentConnector2">
            <a:avLst/>
          </a:prstGeom>
          <a:ln w="19050">
            <a:solidFill>
              <a:schemeClr val="tx1"/>
            </a:solidFill>
            <a:prstDash val="sysDash"/>
            <a:miter lim="8000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A959095D-B4FF-444C-9742-AE6A45582FC2}"/>
              </a:ext>
            </a:extLst>
          </p:cNvPr>
          <p:cNvSpPr/>
          <p:nvPr/>
        </p:nvSpPr>
        <p:spPr>
          <a:xfrm>
            <a:off x="3080533" y="4730138"/>
            <a:ext cx="1527892" cy="403492"/>
          </a:xfrm>
          <a:prstGeom prst="roundRect">
            <a:avLst>
              <a:gd name="adj" fmla="val 6457"/>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500" b="1" dirty="0"/>
              <a:t>JBMIA</a:t>
            </a:r>
          </a:p>
        </p:txBody>
      </p:sp>
      <p:cxnSp>
        <p:nvCxnSpPr>
          <p:cNvPr id="45" name="Connector: Elbow 44">
            <a:extLst>
              <a:ext uri="{FF2B5EF4-FFF2-40B4-BE49-F238E27FC236}">
                <a16:creationId xmlns:a16="http://schemas.microsoft.com/office/drawing/2014/main" id="{8CF4B4DE-EA78-469F-B350-B7CD83541666}"/>
              </a:ext>
            </a:extLst>
          </p:cNvPr>
          <p:cNvCxnSpPr>
            <a:cxnSpLocks/>
            <a:stCxn id="44" idx="3"/>
          </p:cNvCxnSpPr>
          <p:nvPr/>
        </p:nvCxnSpPr>
        <p:spPr>
          <a:xfrm flipV="1">
            <a:off x="4608425" y="4482231"/>
            <a:ext cx="418338" cy="449653"/>
          </a:xfrm>
          <a:prstGeom prst="bentConnector2">
            <a:avLst/>
          </a:prstGeom>
          <a:ln w="19050">
            <a:solidFill>
              <a:schemeClr val="tx1"/>
            </a:solidFill>
            <a:prstDash val="sysDash"/>
            <a:miter lim="8000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Star: 5 Points 61">
            <a:extLst>
              <a:ext uri="{FF2B5EF4-FFF2-40B4-BE49-F238E27FC236}">
                <a16:creationId xmlns:a16="http://schemas.microsoft.com/office/drawing/2014/main" id="{763070C0-79AE-4F53-9EE5-AB9FC4B08C94}"/>
              </a:ext>
            </a:extLst>
          </p:cNvPr>
          <p:cNvSpPr/>
          <p:nvPr/>
        </p:nvSpPr>
        <p:spPr>
          <a:xfrm>
            <a:off x="5782225" y="3396815"/>
            <a:ext cx="150058" cy="135767"/>
          </a:xfrm>
          <a:prstGeom prst="star5">
            <a:avLst/>
          </a:prstGeom>
          <a:solidFill>
            <a:srgbClr val="FFFF00"/>
          </a:solidFill>
          <a:ln w="190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200" dirty="0"/>
          </a:p>
        </p:txBody>
      </p:sp>
      <p:sp>
        <p:nvSpPr>
          <p:cNvPr id="29" name="TextBox 28">
            <a:extLst>
              <a:ext uri="{FF2B5EF4-FFF2-40B4-BE49-F238E27FC236}">
                <a16:creationId xmlns:a16="http://schemas.microsoft.com/office/drawing/2014/main" id="{39481B49-14F0-2735-EF54-FDA3EF4EFF3C}"/>
              </a:ext>
            </a:extLst>
          </p:cNvPr>
          <p:cNvSpPr txBox="1"/>
          <p:nvPr/>
        </p:nvSpPr>
        <p:spPr>
          <a:xfrm>
            <a:off x="5764997" y="5655125"/>
            <a:ext cx="3379003" cy="456087"/>
          </a:xfrm>
          <a:prstGeom prst="rect">
            <a:avLst/>
          </a:prstGeom>
          <a:noFill/>
        </p:spPr>
        <p:txBody>
          <a:bodyPr wrap="square">
            <a:spAutoFit/>
          </a:bodyPr>
          <a:lstStyle/>
          <a:p>
            <a:r>
              <a:rPr lang="en-US" sz="788" b="1" dirty="0"/>
              <a:t>Japan Business Machine and Information System Industries Association (JBMIA) </a:t>
            </a:r>
          </a:p>
          <a:p>
            <a:r>
              <a:rPr lang="en-US" sz="788" b="1" dirty="0"/>
              <a:t>The Printer Working Group (PWG) </a:t>
            </a:r>
            <a:endParaRPr lang="en-GB" sz="788" dirty="0"/>
          </a:p>
        </p:txBody>
      </p:sp>
      <p:pic>
        <p:nvPicPr>
          <p:cNvPr id="30" name="Picture 29">
            <a:extLst>
              <a:ext uri="{FF2B5EF4-FFF2-40B4-BE49-F238E27FC236}">
                <a16:creationId xmlns:a16="http://schemas.microsoft.com/office/drawing/2014/main" id="{CF2D3AC6-5EAF-6BA1-FE29-13A8334AF1B4}"/>
              </a:ext>
            </a:extLst>
          </p:cNvPr>
          <p:cNvPicPr>
            <a:picLocks noChangeAspect="1"/>
          </p:cNvPicPr>
          <p:nvPr/>
        </p:nvPicPr>
        <p:blipFill>
          <a:blip r:embed="rId3"/>
          <a:stretch>
            <a:fillRect/>
          </a:stretch>
        </p:blipFill>
        <p:spPr>
          <a:xfrm>
            <a:off x="7885773" y="856580"/>
            <a:ext cx="1258228" cy="304761"/>
          </a:xfrm>
          <a:prstGeom prst="rect">
            <a:avLst/>
          </a:prstGeom>
        </p:spPr>
      </p:pic>
    </p:spTree>
    <p:extLst>
      <p:ext uri="{BB962C8B-B14F-4D97-AF65-F5344CB8AC3E}">
        <p14:creationId xmlns:p14="http://schemas.microsoft.com/office/powerpoint/2010/main" val="28889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70</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12079" y="108425"/>
            <a:ext cx="7315200" cy="1016000"/>
          </a:xfrm>
        </p:spPr>
        <p:txBody>
          <a:bodyPr rIns="132080"/>
          <a:lstStyle/>
          <a:p>
            <a:pPr eaLnBrk="1" hangingPunct="1"/>
            <a:r>
              <a:rPr lang="fr-FR" sz="2400" b="1" dirty="0">
                <a:solidFill>
                  <a:schemeClr val="bg1"/>
                </a:solidFill>
              </a:rPr>
              <a:t>Digital Thread for Additive </a:t>
            </a:r>
            <a:r>
              <a:rPr lang="fr-FR" sz="2400" b="1" dirty="0" err="1">
                <a:solidFill>
                  <a:schemeClr val="bg1"/>
                </a:solidFill>
              </a:rPr>
              <a:t>Manufacturing</a:t>
            </a:r>
            <a:r>
              <a:rPr lang="fr-FR" sz="2400" b="1" dirty="0">
                <a:solidFill>
                  <a:schemeClr val="bg1"/>
                </a:solidFill>
              </a:rPr>
              <a:t> and Common </a:t>
            </a:r>
            <a:r>
              <a:rPr lang="fr-FR" sz="2400" b="1" dirty="0" err="1">
                <a:solidFill>
                  <a:schemeClr val="bg1"/>
                </a:solidFill>
              </a:rPr>
              <a:t>Criteria</a:t>
            </a:r>
            <a:r>
              <a:rPr lang="fr-FR" sz="2400" b="1" dirty="0">
                <a:solidFill>
                  <a:schemeClr val="bg1"/>
                </a:solidFill>
              </a:rPr>
              <a:t> Certification</a:t>
            </a:r>
            <a:endParaRPr lang="en-US" altLang="en-US" sz="2400" b="1"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70</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285" y="1093788"/>
            <a:ext cx="9138206" cy="5491162"/>
          </a:xfrm>
        </p:spPr>
        <p:txBody>
          <a:bodyPr rIns="132080"/>
          <a:lstStyle/>
          <a:p>
            <a:pPr marL="39688" indent="0" fontAlgn="ctr">
              <a:spcBef>
                <a:spcPts val="0"/>
              </a:spcBef>
              <a:spcAft>
                <a:spcPts val="600"/>
              </a:spcAft>
              <a:buNone/>
            </a:pPr>
            <a:r>
              <a:rPr lang="en-US" sz="2000" dirty="0"/>
              <a:t>Could the Common Criteria Certification process that was used to certify Hardcopy Devices be used to perform a similar security certification for the </a:t>
            </a:r>
            <a:r>
              <a:rPr lang="fr-FR" sz="2000" dirty="0"/>
              <a:t>Digital Thread for Additive </a:t>
            </a:r>
            <a:r>
              <a:rPr lang="fr-FR" sz="2000" dirty="0" err="1"/>
              <a:t>Manufacturing</a:t>
            </a:r>
            <a:r>
              <a:rPr lang="en-US" sz="2000" dirty="0"/>
              <a:t>?</a:t>
            </a:r>
          </a:p>
          <a:p>
            <a:pPr marL="39688" indent="0" fontAlgn="ctr">
              <a:spcBef>
                <a:spcPts val="0"/>
              </a:spcBef>
              <a:spcAft>
                <a:spcPts val="600"/>
              </a:spcAft>
              <a:buNone/>
            </a:pPr>
            <a:r>
              <a:rPr lang="en-US" sz="2000" dirty="0"/>
              <a:t>We think the answer is ‘</a:t>
            </a:r>
            <a:r>
              <a:rPr lang="en-US" sz="2000" b="1" dirty="0"/>
              <a:t>YES IT CAN BE</a:t>
            </a:r>
            <a:r>
              <a:rPr lang="en-US" sz="2000" dirty="0"/>
              <a:t>’ because:</a:t>
            </a:r>
          </a:p>
          <a:p>
            <a:pPr marL="382588" indent="-342900" fontAlgn="ctr">
              <a:spcBef>
                <a:spcPts val="0"/>
              </a:spcBef>
              <a:spcAft>
                <a:spcPts val="600"/>
              </a:spcAft>
              <a:buFont typeface="Arial" panose="020B0604020202020204" pitchFamily="34" charset="0"/>
              <a:buChar char="•"/>
            </a:pPr>
            <a:r>
              <a:rPr lang="en-US" sz="2000" dirty="0"/>
              <a:t>Both have major assets that must be protected from unauthorized disclosure or modification</a:t>
            </a:r>
          </a:p>
          <a:p>
            <a:pPr marL="382588" indent="-342900" fontAlgn="ctr">
              <a:spcBef>
                <a:spcPts val="0"/>
              </a:spcBef>
              <a:spcAft>
                <a:spcPts val="600"/>
              </a:spcAft>
              <a:buFont typeface="Arial" panose="020B0604020202020204" pitchFamily="34" charset="0"/>
              <a:buChar char="•"/>
            </a:pPr>
            <a:r>
              <a:rPr lang="en-US" sz="2000" dirty="0"/>
              <a:t>Both have similar security threats that these assets must be protected from</a:t>
            </a:r>
          </a:p>
          <a:p>
            <a:pPr marL="382588" indent="-342900" fontAlgn="ctr">
              <a:spcBef>
                <a:spcPts val="0"/>
              </a:spcBef>
              <a:spcAft>
                <a:spcPts val="600"/>
              </a:spcAft>
              <a:buFont typeface="Arial" panose="020B0604020202020204" pitchFamily="34" charset="0"/>
              <a:buChar char="•"/>
            </a:pPr>
            <a:r>
              <a:rPr lang="en-US" sz="2000" dirty="0"/>
              <a:t>Both have similar security objectives that have to be performed to support the security of the HCDs or Digital Thread</a:t>
            </a:r>
          </a:p>
          <a:p>
            <a:pPr marL="382588" indent="-342900" fontAlgn="ctr">
              <a:spcAft>
                <a:spcPts val="1200"/>
              </a:spcAft>
              <a:buFont typeface="Arial" panose="020B0604020202020204" pitchFamily="34" charset="0"/>
              <a:buChar char="•"/>
            </a:pPr>
            <a:endParaRPr lang="en-US" sz="2000" dirty="0"/>
          </a:p>
          <a:p>
            <a:pPr marL="382588" indent="-342900" fontAlgn="ctr">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72245363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71</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71</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990600" y="3162300"/>
            <a:ext cx="7471266" cy="482600"/>
          </a:xfrm>
        </p:spPr>
        <p:txBody>
          <a:bodyPr rIns="132080"/>
          <a:lstStyle/>
          <a:p>
            <a:pPr marL="39688" indent="0" fontAlgn="ctr">
              <a:buNone/>
            </a:pPr>
            <a:r>
              <a:rPr lang="en-US" sz="2400" b="1" dirty="0"/>
              <a:t>HOW CHANGES TO COMMON CRITERIA IN 2022 IMPROVE ABILITY TO CERTIFY THE DIGITAL THREAD</a:t>
            </a:r>
          </a:p>
        </p:txBody>
      </p:sp>
    </p:spTree>
    <p:extLst>
      <p:ext uri="{BB962C8B-B14F-4D97-AF65-F5344CB8AC3E}">
        <p14:creationId xmlns:p14="http://schemas.microsoft.com/office/powerpoint/2010/main" val="271305738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72</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60782" y="63500"/>
            <a:ext cx="7978317" cy="1016000"/>
          </a:xfrm>
        </p:spPr>
        <p:txBody>
          <a:bodyPr rIns="132080"/>
          <a:lstStyle/>
          <a:p>
            <a:pPr eaLnBrk="1" hangingPunct="1"/>
            <a:r>
              <a:rPr lang="fr-FR" b="1" dirty="0">
                <a:solidFill>
                  <a:schemeClr val="bg1"/>
                </a:solidFill>
              </a:rPr>
              <a:t>Digital Thread for Additive </a:t>
            </a:r>
            <a:r>
              <a:rPr lang="fr-FR" b="1" dirty="0" err="1">
                <a:solidFill>
                  <a:schemeClr val="bg1"/>
                </a:solidFill>
              </a:rPr>
              <a:t>Manufacturing</a:t>
            </a:r>
            <a:endParaRPr lang="en-US" altLang="en-US" b="1"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72</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AFB7F6A1-8F88-A481-5386-D261A6310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82" y="1234056"/>
            <a:ext cx="9007018" cy="5350894"/>
          </a:xfrm>
          <a:prstGeom prst="rect">
            <a:avLst/>
          </a:prstGeom>
        </p:spPr>
      </p:pic>
    </p:spTree>
    <p:extLst>
      <p:ext uri="{BB962C8B-B14F-4D97-AF65-F5344CB8AC3E}">
        <p14:creationId xmlns:p14="http://schemas.microsoft.com/office/powerpoint/2010/main" val="31689335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73</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28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r>
              <a:rPr lang="en-US" altLang="en-US" sz="3000" dirty="0">
                <a:solidFill>
                  <a:schemeClr val="bg1"/>
                </a:solidFill>
                <a:latin typeface="Arial" panose="020B0604020202020204" pitchFamily="34" charset="0"/>
                <a:sym typeface="Arial" panose="020B0604020202020204" pitchFamily="34" charset="0"/>
              </a:rPr>
              <a:t> Common Criteria 2022 (CC:2022)</a:t>
            </a: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73</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0" y="1133061"/>
            <a:ext cx="8959359" cy="5278438"/>
          </a:xfrm>
        </p:spPr>
        <p:txBody>
          <a:bodyPr rIns="132080"/>
          <a:lstStyle/>
          <a:p>
            <a:pPr marL="0" indent="0">
              <a:spcBef>
                <a:spcPts val="0"/>
              </a:spcBef>
              <a:spcAft>
                <a:spcPts val="600"/>
              </a:spcAft>
            </a:pPr>
            <a:r>
              <a:rPr lang="en-US" sz="2000" dirty="0"/>
              <a:t>A new version of the Common Criteria (denoted as CC:2022) was issued in November 2022</a:t>
            </a:r>
          </a:p>
          <a:p>
            <a:pPr marL="342900" indent="-342900">
              <a:spcBef>
                <a:spcPts val="0"/>
              </a:spcBef>
              <a:spcAft>
                <a:spcPts val="600"/>
              </a:spcAft>
              <a:buFont typeface="Arial" panose="020B0604020202020204" pitchFamily="34" charset="0"/>
              <a:buChar char="•"/>
            </a:pPr>
            <a:r>
              <a:rPr lang="en-US" sz="2000" dirty="0"/>
              <a:t>The Common Criteria standard is now broken up into 5 Parts:</a:t>
            </a:r>
          </a:p>
          <a:p>
            <a:pPr marL="694944" lvl="3" indent="-342900">
              <a:spcBef>
                <a:spcPts val="0"/>
              </a:spcBef>
              <a:spcAft>
                <a:spcPts val="600"/>
              </a:spcAft>
              <a:buFont typeface="Arial" panose="020B0604020202020204" pitchFamily="34" charset="0"/>
              <a:buChar char="•"/>
            </a:pPr>
            <a:r>
              <a:rPr lang="en-US" sz="2000" dirty="0"/>
              <a:t>Part 1: Introduction and General Model  - Same as before</a:t>
            </a:r>
          </a:p>
          <a:p>
            <a:pPr marL="694944" lvl="3" indent="-342900">
              <a:spcBef>
                <a:spcPts val="0"/>
              </a:spcBef>
              <a:spcAft>
                <a:spcPts val="600"/>
              </a:spcAft>
              <a:buFont typeface="Arial" panose="020B0604020202020204" pitchFamily="34" charset="0"/>
              <a:buChar char="•"/>
            </a:pPr>
            <a:r>
              <a:rPr lang="en-US" sz="2000" dirty="0"/>
              <a:t>Part 2: Security Functional Components – Same as before</a:t>
            </a:r>
          </a:p>
          <a:p>
            <a:pPr marL="694944" lvl="3" indent="-342900">
              <a:spcBef>
                <a:spcPts val="0"/>
              </a:spcBef>
              <a:spcAft>
                <a:spcPts val="600"/>
              </a:spcAft>
              <a:buFont typeface="Arial" panose="020B0604020202020204" pitchFamily="34" charset="0"/>
              <a:buChar char="•"/>
            </a:pPr>
            <a:r>
              <a:rPr lang="en-US" sz="2000" dirty="0"/>
              <a:t>Part 3: Security Assurance Components – Some important changes from previous version</a:t>
            </a:r>
          </a:p>
          <a:p>
            <a:pPr marL="694944" lvl="3" indent="-342900">
              <a:spcBef>
                <a:spcPts val="0"/>
              </a:spcBef>
              <a:spcAft>
                <a:spcPts val="600"/>
              </a:spcAft>
              <a:buFont typeface="Arial" panose="020B0604020202020204" pitchFamily="34" charset="0"/>
              <a:buChar char="•"/>
            </a:pPr>
            <a:r>
              <a:rPr lang="en-US" sz="2000" dirty="0"/>
              <a:t>Part 4: Framework for the specification of evaluation methods and activities – All new</a:t>
            </a:r>
          </a:p>
          <a:p>
            <a:pPr marL="694944" lvl="3" indent="-342900">
              <a:spcBef>
                <a:spcPts val="0"/>
              </a:spcBef>
              <a:spcAft>
                <a:spcPts val="600"/>
              </a:spcAft>
              <a:buFont typeface="Arial" panose="020B0604020202020204" pitchFamily="34" charset="0"/>
              <a:buChar char="•"/>
            </a:pPr>
            <a:r>
              <a:rPr lang="en-US" sz="2000" dirty="0"/>
              <a:t>Part 5: Pre-defined packages of security requirements – Mostly new, but includes parts of what was in Part 3 in previous version</a:t>
            </a:r>
          </a:p>
          <a:p>
            <a:pPr marL="347472" lvl="1" indent="-342900">
              <a:spcBef>
                <a:spcPts val="0"/>
              </a:spcBef>
              <a:spcAft>
                <a:spcPts val="600"/>
              </a:spcAft>
              <a:buFont typeface="Arial" panose="020B0604020202020204" pitchFamily="34" charset="0"/>
              <a:buChar char="•"/>
            </a:pPr>
            <a:r>
              <a:rPr lang="en-US" sz="2000" dirty="0"/>
              <a:t>Part 2 contains some new and modified Security Functional Requirements (SFRs) from previous version</a:t>
            </a:r>
          </a:p>
        </p:txBody>
      </p:sp>
    </p:spTree>
    <p:extLst>
      <p:ext uri="{BB962C8B-B14F-4D97-AF65-F5344CB8AC3E}">
        <p14:creationId xmlns:p14="http://schemas.microsoft.com/office/powerpoint/2010/main" val="33342487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74</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3000" dirty="0">
                <a:solidFill>
                  <a:schemeClr val="bg1"/>
                </a:solidFill>
                <a:latin typeface="Arial" panose="020B0604020202020204" pitchFamily="34" charset="0"/>
                <a:sym typeface="Arial" panose="020B0604020202020204" pitchFamily="34" charset="0"/>
              </a:rPr>
              <a:t>Why the CC:2022 Changes Are Significant</a:t>
            </a:r>
          </a:p>
          <a:p>
            <a:pPr eaLnBrk="1" hangingPunct="1">
              <a:spcBef>
                <a:spcPct val="0"/>
              </a:spcBef>
              <a:buSzTx/>
              <a:buFontTx/>
              <a:buNone/>
            </a:pPr>
            <a:r>
              <a:rPr lang="en-US" altLang="en-US" sz="3000" dirty="0">
                <a:solidFill>
                  <a:schemeClr val="bg1"/>
                </a:solidFill>
                <a:latin typeface="Arial" panose="020B0604020202020204" pitchFamily="34" charset="0"/>
                <a:sym typeface="Arial" panose="020B0604020202020204" pitchFamily="34" charset="0"/>
              </a:rPr>
              <a:t>For the Digital Thread</a:t>
            </a: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74</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0" y="1133061"/>
            <a:ext cx="8959359" cy="5278438"/>
          </a:xfrm>
        </p:spPr>
        <p:txBody>
          <a:bodyPr rIns="132080"/>
          <a:lstStyle/>
          <a:p>
            <a:pPr marL="342900" indent="-342900">
              <a:spcBef>
                <a:spcPts val="0"/>
              </a:spcBef>
              <a:spcAft>
                <a:spcPts val="600"/>
              </a:spcAft>
              <a:buFont typeface="Arial" panose="020B0604020202020204" pitchFamily="34" charset="0"/>
              <a:buChar char="•"/>
            </a:pPr>
            <a:r>
              <a:rPr lang="en-US" sz="2000" dirty="0"/>
              <a:t>CC:2022 defines the concept of a “composite Target of Evaluation (TOE)”, which is defined as “</a:t>
            </a:r>
            <a:r>
              <a:rPr lang="en-US" sz="2000" b="0" i="0" dirty="0">
                <a:solidFill>
                  <a:srgbClr val="000000"/>
                </a:solidFill>
                <a:effectLst/>
              </a:rPr>
              <a:t>comprising solely two or more separately identified components with a security relationship between their </a:t>
            </a:r>
            <a:r>
              <a:rPr lang="en-US" sz="2000" b="0" i="1" dirty="0">
                <a:solidFill>
                  <a:srgbClr val="000000"/>
                </a:solidFill>
                <a:effectLst/>
              </a:rPr>
              <a:t>TOE security functionality (TSFs)”</a:t>
            </a:r>
          </a:p>
          <a:p>
            <a:pPr marL="658368" indent="-342900">
              <a:spcBef>
                <a:spcPts val="0"/>
              </a:spcBef>
              <a:spcAft>
                <a:spcPts val="600"/>
              </a:spcAft>
              <a:buFont typeface="Arial" panose="020B0604020202020204" pitchFamily="34" charset="0"/>
              <a:buChar char="•"/>
            </a:pPr>
            <a:r>
              <a:rPr lang="en-US" sz="2000" b="0" dirty="0">
                <a:solidFill>
                  <a:srgbClr val="000000"/>
                </a:solidFill>
                <a:effectLst/>
              </a:rPr>
              <a:t>This may allow us to define the Digital Thread as a composite TOE between the 3D Printer and the computer containing the CAD file and build simulations and then develop a Protection Profile for the composite TOE based on the composite evaluation techniques in CC:2022 Part 5</a:t>
            </a:r>
            <a:endParaRPr lang="en-US" sz="2000" dirty="0"/>
          </a:p>
          <a:p>
            <a:pPr>
              <a:spcAft>
                <a:spcPts val="600"/>
              </a:spcAft>
            </a:pPr>
            <a:br>
              <a:rPr lang="en-US" sz="1800" dirty="0"/>
            </a:br>
            <a:endParaRPr lang="en-US" sz="1800" dirty="0"/>
          </a:p>
        </p:txBody>
      </p:sp>
    </p:spTree>
    <p:extLst>
      <p:ext uri="{BB962C8B-B14F-4D97-AF65-F5344CB8AC3E}">
        <p14:creationId xmlns:p14="http://schemas.microsoft.com/office/powerpoint/2010/main" val="166668326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75</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3000" dirty="0">
                <a:solidFill>
                  <a:schemeClr val="bg1"/>
                </a:solidFill>
                <a:latin typeface="Arial" panose="020B0604020202020204" pitchFamily="34" charset="0"/>
                <a:sym typeface="Arial" panose="020B0604020202020204" pitchFamily="34" charset="0"/>
              </a:rPr>
              <a:t>Why the CC:2022 Changes Are Significant</a:t>
            </a:r>
          </a:p>
          <a:p>
            <a:pPr eaLnBrk="1" hangingPunct="1">
              <a:spcBef>
                <a:spcPct val="0"/>
              </a:spcBef>
              <a:buSzTx/>
              <a:buFontTx/>
              <a:buNone/>
            </a:pPr>
            <a:r>
              <a:rPr lang="en-US" altLang="en-US" sz="3000" dirty="0">
                <a:solidFill>
                  <a:schemeClr val="bg1"/>
                </a:solidFill>
                <a:latin typeface="Arial" panose="020B0604020202020204" pitchFamily="34" charset="0"/>
                <a:sym typeface="Arial" panose="020B0604020202020204" pitchFamily="34" charset="0"/>
              </a:rPr>
              <a:t>For the Digital Thread</a:t>
            </a: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75</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0" y="1133061"/>
            <a:ext cx="8959359" cy="5278438"/>
          </a:xfrm>
        </p:spPr>
        <p:txBody>
          <a:bodyPr rIns="132080"/>
          <a:lstStyle/>
          <a:p>
            <a:pPr marL="347472" indent="-347472">
              <a:spcBef>
                <a:spcPts val="0"/>
              </a:spcBef>
              <a:spcAft>
                <a:spcPts val="600"/>
              </a:spcAft>
              <a:buFont typeface="Arial" panose="020B0604020202020204" pitchFamily="34" charset="0"/>
              <a:buChar char="•"/>
            </a:pPr>
            <a:r>
              <a:rPr lang="en-US" sz="2000" dirty="0"/>
              <a:t>CC:2022 also defines the concept of a PP-Configuration and PP-Module that could be used to define a Protection Profile for the full Digital Thread, The idea would be that you:</a:t>
            </a:r>
          </a:p>
          <a:p>
            <a:pPr marL="658368" indent="-347472">
              <a:spcBef>
                <a:spcPts val="0"/>
              </a:spcBef>
              <a:spcAft>
                <a:spcPts val="600"/>
              </a:spcAft>
              <a:buFont typeface="+mj-lt"/>
              <a:buAutoNum type="arabicPeriod"/>
            </a:pPr>
            <a:r>
              <a:rPr lang="en-US" sz="2000" dirty="0"/>
              <a:t>Define a base configuration (the full Digital Thread in this case without considerations for the 3D Printer and Computer with the CAD file) with a Security Problem Definition and a set of applicable functional and assurance requirements to form a PP called the base PP</a:t>
            </a:r>
          </a:p>
          <a:p>
            <a:pPr marL="658368" indent="-347472">
              <a:spcBef>
                <a:spcPts val="0"/>
              </a:spcBef>
              <a:spcAft>
                <a:spcPts val="600"/>
              </a:spcAft>
              <a:buFont typeface="+mj-lt"/>
              <a:buAutoNum type="arabicPeriod"/>
            </a:pPr>
            <a:r>
              <a:rPr lang="en-US" sz="2000" dirty="0"/>
              <a:t>The 3D Printer and Computer with the CAD file/Build Simulation, etc. would each be treated as a separate PP-Module, each with its own Security Problem Definition and set of functional and Assurance requirements in the form of PP</a:t>
            </a:r>
          </a:p>
          <a:p>
            <a:pPr marL="658368" indent="-347472">
              <a:spcBef>
                <a:spcPts val="0"/>
              </a:spcBef>
              <a:spcAft>
                <a:spcPts val="600"/>
              </a:spcAft>
              <a:buFont typeface="+mj-lt"/>
              <a:buAutoNum type="arabicPeriod"/>
            </a:pPr>
            <a:r>
              <a:rPr lang="en-US" sz="2000" dirty="0"/>
              <a:t>The sum of the base PP and the PPs for the two PP-Modules would comprise the PP-Configuration </a:t>
            </a:r>
          </a:p>
        </p:txBody>
      </p:sp>
    </p:spTree>
    <p:extLst>
      <p:ext uri="{BB962C8B-B14F-4D97-AF65-F5344CB8AC3E}">
        <p14:creationId xmlns:p14="http://schemas.microsoft.com/office/powerpoint/2010/main" val="223190634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76</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3000" dirty="0">
                <a:solidFill>
                  <a:schemeClr val="bg1"/>
                </a:solidFill>
                <a:latin typeface="Arial" panose="020B0604020202020204" pitchFamily="34" charset="0"/>
                <a:sym typeface="Arial" panose="020B0604020202020204" pitchFamily="34" charset="0"/>
              </a:rPr>
              <a:t>Why the CC:2022 Changes Are Significant</a:t>
            </a:r>
          </a:p>
          <a:p>
            <a:pPr eaLnBrk="1" hangingPunct="1">
              <a:spcBef>
                <a:spcPct val="0"/>
              </a:spcBef>
              <a:buSzTx/>
              <a:buFontTx/>
              <a:buNone/>
            </a:pPr>
            <a:r>
              <a:rPr lang="en-US" altLang="en-US" sz="3000" dirty="0">
                <a:solidFill>
                  <a:schemeClr val="bg1"/>
                </a:solidFill>
                <a:latin typeface="Arial" panose="020B0604020202020204" pitchFamily="34" charset="0"/>
                <a:sym typeface="Arial" panose="020B0604020202020204" pitchFamily="34" charset="0"/>
              </a:rPr>
              <a:t>For the Digital Thread</a:t>
            </a: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76</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0" y="1133061"/>
            <a:ext cx="8959359" cy="5278438"/>
          </a:xfrm>
        </p:spPr>
        <p:txBody>
          <a:bodyPr rIns="132080"/>
          <a:lstStyle/>
          <a:p>
            <a:pPr marL="347472" indent="-347472">
              <a:spcBef>
                <a:spcPts val="0"/>
              </a:spcBef>
              <a:spcAft>
                <a:spcPts val="600"/>
              </a:spcAft>
              <a:buFont typeface="Arial" panose="020B0604020202020204" pitchFamily="34" charset="0"/>
              <a:buChar char="•"/>
            </a:pPr>
            <a:r>
              <a:rPr lang="en-US" sz="1800" dirty="0"/>
              <a:t>CC:2022 Part </a:t>
            </a:r>
            <a:r>
              <a:rPr lang="en-US" sz="1800"/>
              <a:t>2 includes </a:t>
            </a:r>
            <a:r>
              <a:rPr lang="en-US" sz="1800" dirty="0"/>
              <a:t>several new Security Functional Requirements (SFRs) that, in addition to many of the SFRs that are in the published version of the HCD </a:t>
            </a:r>
            <a:r>
              <a:rPr lang="en-US" sz="1800" dirty="0" err="1"/>
              <a:t>cPP</a:t>
            </a:r>
            <a:r>
              <a:rPr lang="en-US" sz="1800" dirty="0"/>
              <a:t>, could be applicable to the eventual PP for the Digital Thread:</a:t>
            </a:r>
          </a:p>
          <a:p>
            <a:pPr marL="640080" indent="-347472">
              <a:spcBef>
                <a:spcPts val="0"/>
              </a:spcBef>
              <a:spcAft>
                <a:spcPts val="600"/>
              </a:spcAft>
              <a:buFont typeface="Arial" panose="020B0604020202020204" pitchFamily="34" charset="0"/>
              <a:buChar char="•"/>
            </a:pPr>
            <a:r>
              <a:rPr lang="en-US" sz="1800" dirty="0"/>
              <a:t>New cryptographic SFRs dealing with Random bit generation and Random number generation, Cryptographic key derivation and </a:t>
            </a:r>
            <a:r>
              <a:rPr lang="en-US" sz="1800" dirty="0">
                <a:solidFill>
                  <a:srgbClr val="000000"/>
                </a:solidFill>
                <a:effectLst/>
                <a:latin typeface="Arial" panose="020B0604020202020204" pitchFamily="34" charset="0"/>
                <a:ea typeface="Calibri" panose="020F0502020204030204" pitchFamily="34" charset="0"/>
              </a:rPr>
              <a:t>Timing and event of cryptographic key destruction</a:t>
            </a:r>
          </a:p>
          <a:p>
            <a:pPr marL="640080" indent="-347472">
              <a:spcBef>
                <a:spcPts val="0"/>
              </a:spcBef>
              <a:spcAft>
                <a:spcPts val="600"/>
              </a:spcAft>
              <a:buFont typeface="Arial" panose="020B0604020202020204" pitchFamily="34" charset="0"/>
              <a:buChar char="•"/>
            </a:pPr>
            <a:r>
              <a:rPr lang="en-US" sz="1800" dirty="0">
                <a:solidFill>
                  <a:srgbClr val="000000"/>
                </a:solidFill>
                <a:latin typeface="Arial" panose="020B0604020202020204" pitchFamily="34" charset="0"/>
                <a:ea typeface="Calibri" panose="020F0502020204030204" pitchFamily="34" charset="0"/>
              </a:rPr>
              <a:t>New Trusted channel protection, TSF initialization and Stored data confidentiality SFRs</a:t>
            </a:r>
          </a:p>
          <a:p>
            <a:pPr marL="347472" indent="-347472">
              <a:spcBef>
                <a:spcPts val="0"/>
              </a:spcBef>
              <a:spcAft>
                <a:spcPts val="600"/>
              </a:spcAft>
              <a:buFont typeface="Arial" panose="020B0604020202020204" pitchFamily="34" charset="0"/>
              <a:buChar char="•"/>
            </a:pPr>
            <a:r>
              <a:rPr lang="en-US" sz="1800" dirty="0"/>
              <a:t>The new CC:2022 Part 4 defines a general model for defining a unique evaluation method and evaluation activities not in Parts 3 or 5 that can apply to an PP, PP-Module or PP-Configuration</a:t>
            </a:r>
          </a:p>
          <a:p>
            <a:pPr marL="640080" indent="-347472">
              <a:spcBef>
                <a:spcPts val="0"/>
              </a:spcBef>
              <a:spcAft>
                <a:spcPts val="600"/>
              </a:spcAft>
              <a:buFont typeface="Arial" panose="020B0604020202020204" pitchFamily="34" charset="0"/>
              <a:buChar char="•"/>
            </a:pPr>
            <a:r>
              <a:rPr lang="en-US" sz="1800" dirty="0"/>
              <a:t>This could be used to develop evaluation methods and activities that reflect the unique aspects of the Digital Thread</a:t>
            </a:r>
            <a:endParaRPr lang="en-US" sz="1800" dirty="0">
              <a:solidFill>
                <a:srgbClr val="000000"/>
              </a:solidFill>
              <a:latin typeface="Arial" panose="020B0604020202020204" pitchFamily="34" charset="0"/>
              <a:ea typeface="Calibri" panose="020F0502020204030204" pitchFamily="34" charset="0"/>
            </a:endParaRPr>
          </a:p>
          <a:p>
            <a:pPr marL="292608" indent="0">
              <a:spcBef>
                <a:spcPts val="0"/>
              </a:spcBef>
              <a:spcAft>
                <a:spcPts val="600"/>
              </a:spcAft>
            </a:pPr>
            <a:endParaRPr lang="en-US" sz="1800" dirty="0">
              <a:solidFill>
                <a:srgbClr val="000000"/>
              </a:solidFill>
              <a:latin typeface="Arial" panose="020B0604020202020204" pitchFamily="34" charset="0"/>
              <a:ea typeface="Calibri" panose="020F0502020204030204" pitchFamily="34" charset="0"/>
            </a:endParaRPr>
          </a:p>
          <a:p>
            <a:pPr marL="640080" indent="-347472">
              <a:spcBef>
                <a:spcPts val="0"/>
              </a:spcBef>
              <a:spcAft>
                <a:spcPts val="600"/>
              </a:spcAft>
              <a:buFont typeface="Arial" panose="020B0604020202020204" pitchFamily="34" charset="0"/>
              <a:buChar char="•"/>
            </a:pPr>
            <a:endParaRPr lang="en-US" sz="1800" dirty="0">
              <a:solidFill>
                <a:srgbClr val="000000"/>
              </a:solidFill>
              <a:latin typeface="Arial" panose="020B0604020202020204" pitchFamily="34" charset="0"/>
              <a:ea typeface="Calibri" panose="020F0502020204030204" pitchFamily="34" charset="0"/>
            </a:endParaRPr>
          </a:p>
          <a:p>
            <a:pPr marL="640080" indent="-347472">
              <a:spcBef>
                <a:spcPts val="0"/>
              </a:spcBef>
              <a:spcAft>
                <a:spcPts val="60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325004303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77</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2022 The Printer Working Group. All rights reserved.</a:t>
            </a:r>
          </a:p>
        </p:txBody>
      </p:sp>
      <p:sp>
        <p:nvSpPr>
          <p:cNvPr id="4103" name="Rectangle 5"/>
          <p:cNvSpPr>
            <a:spLocks noGrp="1" noChangeArrowheads="1"/>
          </p:cNvSpPr>
          <p:nvPr>
            <p:ph type="title"/>
          </p:nvPr>
        </p:nvSpPr>
        <p:spPr>
          <a:xfrm>
            <a:off x="12078" y="108425"/>
            <a:ext cx="8027022" cy="1016000"/>
          </a:xfrm>
        </p:spPr>
        <p:txBody>
          <a:bodyPr rIns="132080"/>
          <a:lstStyle/>
          <a:p>
            <a:pPr eaLnBrk="1" hangingPunct="1"/>
            <a:r>
              <a:rPr lang="fr-FR" sz="2400" dirty="0"/>
              <a:t>Digital Thread and Common </a:t>
            </a:r>
            <a:r>
              <a:rPr lang="fr-FR" sz="2400" dirty="0" err="1"/>
              <a:t>Criteria</a:t>
            </a:r>
            <a:r>
              <a:rPr lang="fr-FR" sz="2400" dirty="0"/>
              <a:t> Certification Next </a:t>
            </a:r>
            <a:r>
              <a:rPr lang="fr-FR" sz="2400" dirty="0" err="1"/>
              <a:t>Steps</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77</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285" y="1093788"/>
            <a:ext cx="9138206" cy="5491162"/>
          </a:xfrm>
        </p:spPr>
        <p:txBody>
          <a:bodyPr rIns="132080"/>
          <a:lstStyle/>
          <a:p>
            <a:pPr fontAlgn="ctr"/>
            <a:r>
              <a:rPr lang="en-US" sz="1700" dirty="0"/>
              <a:t>Identify one or more National Bodies to sponsor and then create a 3D Printing Technical Community (TC) to develop a Protection Profile (PP) for the Digital Thread (or separately for 3D Printers)</a:t>
            </a:r>
          </a:p>
          <a:p>
            <a:pPr fontAlgn="ctr"/>
            <a:r>
              <a:rPr lang="en-US" sz="1700" dirty="0"/>
              <a:t>Determine who the customers/audience for this TC would be</a:t>
            </a:r>
          </a:p>
          <a:p>
            <a:pPr fontAlgn="ctr"/>
            <a:r>
              <a:rPr lang="en-US" sz="1700" dirty="0"/>
              <a:t>Determine what are the following for the Digital Thread (or for 3D printers alone):</a:t>
            </a:r>
          </a:p>
          <a:p>
            <a:pPr marL="285750" lvl="1" indent="-285750" fontAlgn="ctr">
              <a:buFont typeface="Arial" panose="020B0604020202020204" pitchFamily="34" charset="0"/>
              <a:buChar char="•"/>
            </a:pPr>
            <a:r>
              <a:rPr lang="en-US" sz="1600" dirty="0"/>
              <a:t>Threats</a:t>
            </a:r>
          </a:p>
          <a:p>
            <a:pPr marL="285750" lvl="1" indent="-285750" fontAlgn="ctr">
              <a:buFont typeface="Arial" panose="020B0604020202020204" pitchFamily="34" charset="0"/>
              <a:buChar char="•"/>
            </a:pPr>
            <a:r>
              <a:rPr lang="en-US" sz="1600" dirty="0"/>
              <a:t>Key assumptions that must be upheld</a:t>
            </a:r>
          </a:p>
          <a:p>
            <a:pPr marL="285750" lvl="1" indent="-285750" fontAlgn="ctr">
              <a:buFont typeface="Arial" panose="020B0604020202020204" pitchFamily="34" charset="0"/>
              <a:buChar char="•"/>
            </a:pPr>
            <a:r>
              <a:rPr lang="en-US" sz="1600" dirty="0"/>
              <a:t>Organizational Security Policies that must be upheld</a:t>
            </a:r>
          </a:p>
          <a:p>
            <a:pPr marL="285750" lvl="1" indent="-285750" fontAlgn="ctr">
              <a:buFont typeface="Arial" panose="020B0604020202020204" pitchFamily="34" charset="0"/>
              <a:buChar char="•"/>
            </a:pPr>
            <a:r>
              <a:rPr lang="en-US" sz="1600" dirty="0"/>
              <a:t>Security Objectives</a:t>
            </a:r>
            <a:endParaRPr lang="en-US" sz="1800" dirty="0"/>
          </a:p>
          <a:p>
            <a:pPr fontAlgn="ctr"/>
            <a:r>
              <a:rPr lang="en-US" sz="1700" dirty="0"/>
              <a:t>Generate an approved Digital Thread/3D Printing Protection Profile. Our initial thought is that it could be a PP-Module based off of the HCD collaborative PP that is currently being developed for publication in 4Q 2022</a:t>
            </a:r>
          </a:p>
          <a:p>
            <a:pPr fontAlgn="ctr"/>
            <a:r>
              <a:rPr lang="en-US" sz="1700" dirty="0"/>
              <a:t>Recognize this will take a minimum of two – four years to complete</a:t>
            </a:r>
          </a:p>
          <a:p>
            <a:pPr fontAlgn="ctr"/>
            <a:r>
              <a:rPr lang="en-US" sz="1700" dirty="0"/>
              <a:t>Once we have a Digital T</a:t>
            </a:r>
            <a:r>
              <a:rPr lang="en-US" sz="1800" dirty="0"/>
              <a:t>hread/3D Printing PP we can start certifying 3D Printers or the entire Digital Thread against that PP</a:t>
            </a:r>
          </a:p>
          <a:p>
            <a:pPr marL="39688" indent="0" fontAlgn="ctr">
              <a:spcAft>
                <a:spcPts val="0"/>
              </a:spcAft>
              <a:buNone/>
            </a:pPr>
            <a:endParaRPr lang="en-US" dirty="0"/>
          </a:p>
        </p:txBody>
      </p:sp>
    </p:spTree>
    <p:extLst>
      <p:ext uri="{BB962C8B-B14F-4D97-AF65-F5344CB8AC3E}">
        <p14:creationId xmlns:p14="http://schemas.microsoft.com/office/powerpoint/2010/main" val="379007531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78</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78</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09600" y="2946400"/>
            <a:ext cx="7772400" cy="482600"/>
          </a:xfrm>
        </p:spPr>
        <p:txBody>
          <a:bodyPr rIns="132080"/>
          <a:lstStyle/>
          <a:p>
            <a:pPr marL="39688" indent="0" algn="ctr" fontAlgn="ctr">
              <a:buNone/>
            </a:pPr>
            <a:r>
              <a:rPr lang="en-US" sz="2400" b="1" dirty="0"/>
              <a:t>BACKUP</a:t>
            </a:r>
          </a:p>
        </p:txBody>
      </p:sp>
      <p:sp>
        <p:nvSpPr>
          <p:cNvPr id="2" name="Rectangle 4">
            <a:extLst>
              <a:ext uri="{FF2B5EF4-FFF2-40B4-BE49-F238E27FC236}">
                <a16:creationId xmlns:a16="http://schemas.microsoft.com/office/drawing/2014/main" id="{ED270C18-B00B-D9B3-319A-83D9071726D1}"/>
              </a:ext>
            </a:extLst>
          </p:cNvPr>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Tree>
    <p:extLst>
      <p:ext uri="{BB962C8B-B14F-4D97-AF65-F5344CB8AC3E}">
        <p14:creationId xmlns:p14="http://schemas.microsoft.com/office/powerpoint/2010/main" val="300675248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79</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12079" y="108425"/>
            <a:ext cx="7315200" cy="1016000"/>
          </a:xfrm>
        </p:spPr>
        <p:txBody>
          <a:bodyPr rIns="132080"/>
          <a:lstStyle/>
          <a:p>
            <a:pPr eaLnBrk="1" hangingPunct="1"/>
            <a:r>
              <a:rPr lang="fr-FR" altLang="en-US" sz="2400" dirty="0"/>
              <a:t>Digital Thread vs. </a:t>
            </a:r>
            <a:r>
              <a:rPr lang="fr-FR" altLang="en-US" sz="2400" dirty="0" err="1"/>
              <a:t>HCDs</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79</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51767" y="1071799"/>
            <a:ext cx="8903321" cy="4714401"/>
          </a:xfrm>
        </p:spPr>
        <p:txBody>
          <a:bodyPr rIns="132080"/>
          <a:lstStyle/>
          <a:p>
            <a:pPr marL="0" lvl="2" indent="0" fontAlgn="ctr">
              <a:spcBef>
                <a:spcPts val="0"/>
              </a:spcBef>
              <a:spcAft>
                <a:spcPts val="600"/>
              </a:spcAft>
              <a:buNone/>
            </a:pPr>
            <a:r>
              <a:rPr lang="en-US" sz="1700" dirty="0"/>
              <a:t>From a security certification perspective, at the 10,000 foot Level, the Digital Thread and HCDs are not that dissimilar</a:t>
            </a:r>
          </a:p>
          <a:p>
            <a:pPr marL="342900" lvl="2" indent="-342900" fontAlgn="ctr">
              <a:spcBef>
                <a:spcPts val="0"/>
              </a:spcBef>
              <a:spcAft>
                <a:spcPts val="600"/>
              </a:spcAft>
            </a:pPr>
            <a:r>
              <a:rPr lang="en-US" sz="1700" dirty="0"/>
              <a:t>Both have major assets that must be protected from unauthorized disclosure or modification. In the case of the Digital Thread, assets can include things like:</a:t>
            </a:r>
          </a:p>
          <a:p>
            <a:pPr marL="800100" lvl="3" indent="-342900" fontAlgn="ctr">
              <a:spcBef>
                <a:spcPts val="0"/>
              </a:spcBef>
              <a:spcAft>
                <a:spcPts val="600"/>
              </a:spcAft>
            </a:pPr>
            <a:r>
              <a:rPr lang="en-US" sz="1600" dirty="0"/>
              <a:t>CAD model</a:t>
            </a:r>
          </a:p>
          <a:p>
            <a:pPr marL="800100" lvl="3" indent="-342900" fontAlgn="ctr">
              <a:spcBef>
                <a:spcPts val="0"/>
              </a:spcBef>
              <a:spcAft>
                <a:spcPts val="600"/>
              </a:spcAft>
            </a:pPr>
            <a:r>
              <a:rPr lang="en-US" sz="1600" dirty="0"/>
              <a:t>Build Simulations</a:t>
            </a:r>
          </a:p>
          <a:p>
            <a:pPr marL="800100" lvl="3" indent="-342900" fontAlgn="ctr">
              <a:spcBef>
                <a:spcPts val="0"/>
              </a:spcBef>
              <a:spcAft>
                <a:spcPts val="600"/>
              </a:spcAft>
            </a:pPr>
            <a:r>
              <a:rPr lang="en-US" sz="1600" dirty="0"/>
              <a:t>STL file the CAD model is transformed into</a:t>
            </a:r>
          </a:p>
          <a:p>
            <a:pPr marL="342900" lvl="2" indent="-342900" fontAlgn="ctr">
              <a:spcBef>
                <a:spcPts val="0"/>
              </a:spcBef>
              <a:spcAft>
                <a:spcPts val="600"/>
              </a:spcAft>
            </a:pPr>
            <a:r>
              <a:rPr lang="en-US" sz="1700" dirty="0"/>
              <a:t>Both have similar security threats that these assets must be protected from such as:</a:t>
            </a:r>
          </a:p>
          <a:p>
            <a:pPr marL="694944" fontAlgn="ctr">
              <a:spcBef>
                <a:spcPts val="0"/>
              </a:spcBef>
              <a:spcAft>
                <a:spcPts val="600"/>
              </a:spcAft>
            </a:pPr>
            <a:r>
              <a:rPr lang="en-US" sz="1600" dirty="0"/>
              <a:t>Unauthorized access to the CAD model and build simulations</a:t>
            </a:r>
          </a:p>
          <a:p>
            <a:pPr marL="694944" fontAlgn="ctr">
              <a:spcBef>
                <a:spcPts val="0"/>
              </a:spcBef>
              <a:spcAft>
                <a:spcPts val="600"/>
              </a:spcAft>
            </a:pPr>
            <a:r>
              <a:rPr lang="en-US" sz="1600" dirty="0"/>
              <a:t>Unauthorized access to the STL file created from the CAD file</a:t>
            </a:r>
          </a:p>
          <a:p>
            <a:pPr marL="694944" fontAlgn="ctr">
              <a:spcBef>
                <a:spcPts val="0"/>
              </a:spcBef>
              <a:spcAft>
                <a:spcPts val="600"/>
              </a:spcAft>
            </a:pPr>
            <a:r>
              <a:rPr lang="en-US" sz="1600" dirty="0"/>
              <a:t>Unauthorized access to the STL file while in transit between the computer hosting the CAD model and the 3D printer if stored on separate computers</a:t>
            </a:r>
          </a:p>
          <a:p>
            <a:pPr marL="694944" fontAlgn="ctr">
              <a:spcBef>
                <a:spcPts val="0"/>
              </a:spcBef>
              <a:spcAft>
                <a:spcPts val="600"/>
              </a:spcAft>
            </a:pPr>
            <a:r>
              <a:rPr lang="en-US" sz="1600" dirty="0"/>
              <a:t>Unauthorized access to the build simulation and slicer software stored on the 3D printer</a:t>
            </a:r>
          </a:p>
          <a:p>
            <a:pPr marL="694944" fontAlgn="ctr">
              <a:spcBef>
                <a:spcPts val="0"/>
              </a:spcBef>
              <a:spcAft>
                <a:spcPts val="600"/>
              </a:spcAft>
            </a:pPr>
            <a:r>
              <a:rPr lang="en-US" sz="1600" dirty="0"/>
              <a:t>Unauthorized software upgrade of either the computer hosting the CAD model or the 3D printer </a:t>
            </a:r>
          </a:p>
        </p:txBody>
      </p:sp>
    </p:spTree>
    <p:extLst>
      <p:ext uri="{BB962C8B-B14F-4D97-AF65-F5344CB8AC3E}">
        <p14:creationId xmlns:p14="http://schemas.microsoft.com/office/powerpoint/2010/main" val="36889181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3E12-6884-4E47-AC73-9FCAEF2542E2}"/>
              </a:ext>
            </a:extLst>
          </p:cNvPr>
          <p:cNvSpPr>
            <a:spLocks noGrp="1"/>
          </p:cNvSpPr>
          <p:nvPr>
            <p:ph type="title"/>
          </p:nvPr>
        </p:nvSpPr>
        <p:spPr/>
        <p:txBody>
          <a:bodyPr/>
          <a:lstStyle/>
          <a:p>
            <a:r>
              <a:rPr lang="en-GB" dirty="0"/>
              <a:t>Milestones</a:t>
            </a:r>
          </a:p>
        </p:txBody>
      </p:sp>
      <p:sp>
        <p:nvSpPr>
          <p:cNvPr id="3" name="Slide Number Placeholder 2">
            <a:extLst>
              <a:ext uri="{FF2B5EF4-FFF2-40B4-BE49-F238E27FC236}">
                <a16:creationId xmlns:a16="http://schemas.microsoft.com/office/drawing/2014/main" id="{95E56C1B-356C-4C85-BBB2-FF906C20A9B5}"/>
              </a:ext>
            </a:extLst>
          </p:cNvPr>
          <p:cNvSpPr>
            <a:spLocks noGrp="1"/>
          </p:cNvSpPr>
          <p:nvPr>
            <p:ph type="sldNum" sz="quarter" idx="12"/>
          </p:nvPr>
        </p:nvSpPr>
        <p:spPr/>
        <p:txBody>
          <a:bodyPr/>
          <a:lstStyle/>
          <a:p>
            <a:fld id="{00DE720E-C72B-42F0-AD69-52D60E3C605E}" type="slidenum">
              <a:rPr lang="en-GB" smtClean="0"/>
              <a:t>8</a:t>
            </a:fld>
            <a:endParaRPr lang="en-GB"/>
          </a:p>
        </p:txBody>
      </p:sp>
      <p:sp>
        <p:nvSpPr>
          <p:cNvPr id="4" name="Text Placeholder 3">
            <a:extLst>
              <a:ext uri="{FF2B5EF4-FFF2-40B4-BE49-F238E27FC236}">
                <a16:creationId xmlns:a16="http://schemas.microsoft.com/office/drawing/2014/main" id="{4040BDA9-3852-462B-A8BD-9AFB506D586D}"/>
              </a:ext>
            </a:extLst>
          </p:cNvPr>
          <p:cNvSpPr>
            <a:spLocks noGrp="1"/>
          </p:cNvSpPr>
          <p:nvPr>
            <p:ph type="body" sz="quarter" idx="13"/>
          </p:nvPr>
        </p:nvSpPr>
        <p:spPr/>
        <p:txBody>
          <a:bodyPr/>
          <a:lstStyle/>
          <a:p>
            <a:r>
              <a:rPr lang="en-GB" dirty="0"/>
              <a:t>Step by Step</a:t>
            </a:r>
          </a:p>
        </p:txBody>
      </p:sp>
      <p:grpSp>
        <p:nvGrpSpPr>
          <p:cNvPr id="27" name="Group 26">
            <a:extLst>
              <a:ext uri="{FF2B5EF4-FFF2-40B4-BE49-F238E27FC236}">
                <a16:creationId xmlns:a16="http://schemas.microsoft.com/office/drawing/2014/main" id="{375E66ED-EB48-4CC1-AF64-324490F62ACD}"/>
              </a:ext>
            </a:extLst>
          </p:cNvPr>
          <p:cNvGrpSpPr/>
          <p:nvPr/>
        </p:nvGrpSpPr>
        <p:grpSpPr>
          <a:xfrm>
            <a:off x="1668888" y="1653628"/>
            <a:ext cx="1480141" cy="3179041"/>
            <a:chOff x="9507095" y="1182315"/>
            <a:chExt cx="4361063" cy="9366676"/>
          </a:xfrm>
        </p:grpSpPr>
        <p:sp>
          <p:nvSpPr>
            <p:cNvPr id="28" name="Shape 61836">
              <a:extLst>
                <a:ext uri="{FF2B5EF4-FFF2-40B4-BE49-F238E27FC236}">
                  <a16:creationId xmlns:a16="http://schemas.microsoft.com/office/drawing/2014/main" id="{C76BDED1-284D-418E-9FD9-EE6BF8983E02}"/>
                </a:ext>
              </a:extLst>
            </p:cNvPr>
            <p:cNvSpPr/>
            <p:nvPr/>
          </p:nvSpPr>
          <p:spPr>
            <a:xfrm>
              <a:off x="9507095" y="1182315"/>
              <a:ext cx="4361063" cy="9366676"/>
            </a:xfrm>
            <a:custGeom>
              <a:avLst/>
              <a:gdLst/>
              <a:ahLst/>
              <a:cxnLst>
                <a:cxn ang="0">
                  <a:pos x="wd2" y="hd2"/>
                </a:cxn>
                <a:cxn ang="5400000">
                  <a:pos x="wd2" y="hd2"/>
                </a:cxn>
                <a:cxn ang="10800000">
                  <a:pos x="wd2" y="hd2"/>
                </a:cxn>
                <a:cxn ang="16200000">
                  <a:pos x="wd2" y="hd2"/>
                </a:cxn>
              </a:cxnLst>
              <a:rect l="0" t="0" r="r" b="b"/>
              <a:pathLst>
                <a:path w="21589" h="21580" extrusionOk="0">
                  <a:moveTo>
                    <a:pt x="12774" y="8"/>
                  </a:moveTo>
                  <a:cubicBezTo>
                    <a:pt x="11686" y="-20"/>
                    <a:pt x="10482" y="6"/>
                    <a:pt x="10002" y="440"/>
                  </a:cubicBezTo>
                  <a:cubicBezTo>
                    <a:pt x="9875" y="555"/>
                    <a:pt x="9834" y="685"/>
                    <a:pt x="9820" y="814"/>
                  </a:cubicBezTo>
                  <a:cubicBezTo>
                    <a:pt x="9786" y="1142"/>
                    <a:pt x="9925" y="1466"/>
                    <a:pt x="10099" y="1785"/>
                  </a:cubicBezTo>
                  <a:cubicBezTo>
                    <a:pt x="10198" y="1966"/>
                    <a:pt x="10309" y="2146"/>
                    <a:pt x="10431" y="2325"/>
                  </a:cubicBezTo>
                  <a:lnTo>
                    <a:pt x="10632" y="2627"/>
                  </a:lnTo>
                  <a:cubicBezTo>
                    <a:pt x="10996" y="2704"/>
                    <a:pt x="11350" y="2791"/>
                    <a:pt x="11693" y="2887"/>
                  </a:cubicBezTo>
                  <a:cubicBezTo>
                    <a:pt x="12194" y="3027"/>
                    <a:pt x="12669" y="3186"/>
                    <a:pt x="13113" y="3362"/>
                  </a:cubicBezTo>
                  <a:cubicBezTo>
                    <a:pt x="13222" y="3291"/>
                    <a:pt x="13312" y="3214"/>
                    <a:pt x="13383" y="3133"/>
                  </a:cubicBezTo>
                  <a:cubicBezTo>
                    <a:pt x="13431" y="3079"/>
                    <a:pt x="13472" y="3021"/>
                    <a:pt x="13555" y="2977"/>
                  </a:cubicBezTo>
                  <a:cubicBezTo>
                    <a:pt x="13661" y="2921"/>
                    <a:pt x="13818" y="2893"/>
                    <a:pt x="13978" y="2896"/>
                  </a:cubicBezTo>
                  <a:cubicBezTo>
                    <a:pt x="14176" y="2899"/>
                    <a:pt x="14353" y="2948"/>
                    <a:pt x="14542" y="2975"/>
                  </a:cubicBezTo>
                  <a:cubicBezTo>
                    <a:pt x="14855" y="3020"/>
                    <a:pt x="15199" y="2974"/>
                    <a:pt x="15238" y="2843"/>
                  </a:cubicBezTo>
                  <a:cubicBezTo>
                    <a:pt x="15261" y="2764"/>
                    <a:pt x="15131" y="2697"/>
                    <a:pt x="15100" y="2620"/>
                  </a:cubicBezTo>
                  <a:cubicBezTo>
                    <a:pt x="15061" y="2523"/>
                    <a:pt x="15179" y="2432"/>
                    <a:pt x="15233" y="2337"/>
                  </a:cubicBezTo>
                  <a:cubicBezTo>
                    <a:pt x="15279" y="2254"/>
                    <a:pt x="15276" y="2167"/>
                    <a:pt x="15221" y="2085"/>
                  </a:cubicBezTo>
                  <a:cubicBezTo>
                    <a:pt x="15327" y="2053"/>
                    <a:pt x="15432" y="2020"/>
                    <a:pt x="15535" y="1988"/>
                  </a:cubicBezTo>
                  <a:cubicBezTo>
                    <a:pt x="15617" y="1962"/>
                    <a:pt x="15700" y="1933"/>
                    <a:pt x="15726" y="1889"/>
                  </a:cubicBezTo>
                  <a:cubicBezTo>
                    <a:pt x="15776" y="1802"/>
                    <a:pt x="15597" y="1736"/>
                    <a:pt x="15429" y="1682"/>
                  </a:cubicBezTo>
                  <a:cubicBezTo>
                    <a:pt x="15271" y="1631"/>
                    <a:pt x="15121" y="1572"/>
                    <a:pt x="15039" y="1491"/>
                  </a:cubicBezTo>
                  <a:cubicBezTo>
                    <a:pt x="14970" y="1423"/>
                    <a:pt x="14956" y="1347"/>
                    <a:pt x="14973" y="1272"/>
                  </a:cubicBezTo>
                  <a:cubicBezTo>
                    <a:pt x="14993" y="1183"/>
                    <a:pt x="15055" y="1094"/>
                    <a:pt x="15017" y="1007"/>
                  </a:cubicBezTo>
                  <a:cubicBezTo>
                    <a:pt x="14995" y="956"/>
                    <a:pt x="14942" y="910"/>
                    <a:pt x="14884" y="866"/>
                  </a:cubicBezTo>
                  <a:cubicBezTo>
                    <a:pt x="14827" y="823"/>
                    <a:pt x="14765" y="779"/>
                    <a:pt x="14752" y="728"/>
                  </a:cubicBezTo>
                  <a:cubicBezTo>
                    <a:pt x="14724" y="622"/>
                    <a:pt x="14902" y="537"/>
                    <a:pt x="15007" y="443"/>
                  </a:cubicBezTo>
                  <a:cubicBezTo>
                    <a:pt x="15111" y="351"/>
                    <a:pt x="15143" y="244"/>
                    <a:pt x="15099" y="142"/>
                  </a:cubicBezTo>
                  <a:cubicBezTo>
                    <a:pt x="14938" y="153"/>
                    <a:pt x="14775" y="154"/>
                    <a:pt x="14613" y="146"/>
                  </a:cubicBezTo>
                  <a:cubicBezTo>
                    <a:pt x="14299" y="130"/>
                    <a:pt x="13999" y="79"/>
                    <a:pt x="13689" y="50"/>
                  </a:cubicBezTo>
                  <a:cubicBezTo>
                    <a:pt x="13388" y="22"/>
                    <a:pt x="13080" y="15"/>
                    <a:pt x="12774" y="8"/>
                  </a:cubicBezTo>
                  <a:close/>
                  <a:moveTo>
                    <a:pt x="10306" y="2816"/>
                  </a:moveTo>
                  <a:cubicBezTo>
                    <a:pt x="10086" y="2894"/>
                    <a:pt x="9860" y="2969"/>
                    <a:pt x="9629" y="3041"/>
                  </a:cubicBezTo>
                  <a:cubicBezTo>
                    <a:pt x="9251" y="3158"/>
                    <a:pt x="8855" y="3267"/>
                    <a:pt x="8544" y="3421"/>
                  </a:cubicBezTo>
                  <a:cubicBezTo>
                    <a:pt x="8290" y="3548"/>
                    <a:pt x="8104" y="3699"/>
                    <a:pt x="7892" y="3841"/>
                  </a:cubicBezTo>
                  <a:cubicBezTo>
                    <a:pt x="7702" y="3967"/>
                    <a:pt x="7492" y="4086"/>
                    <a:pt x="7262" y="4197"/>
                  </a:cubicBezTo>
                  <a:lnTo>
                    <a:pt x="3250" y="6253"/>
                  </a:lnTo>
                  <a:cubicBezTo>
                    <a:pt x="2992" y="6385"/>
                    <a:pt x="2771" y="6532"/>
                    <a:pt x="2593" y="6690"/>
                  </a:cubicBezTo>
                  <a:cubicBezTo>
                    <a:pt x="2440" y="6827"/>
                    <a:pt x="2320" y="6971"/>
                    <a:pt x="2256" y="7122"/>
                  </a:cubicBezTo>
                  <a:cubicBezTo>
                    <a:pt x="2205" y="7245"/>
                    <a:pt x="2192" y="7370"/>
                    <a:pt x="2177" y="7495"/>
                  </a:cubicBezTo>
                  <a:cubicBezTo>
                    <a:pt x="2055" y="8554"/>
                    <a:pt x="1831" y="9609"/>
                    <a:pt x="1507" y="10658"/>
                  </a:cubicBezTo>
                  <a:lnTo>
                    <a:pt x="3620" y="10659"/>
                  </a:lnTo>
                  <a:lnTo>
                    <a:pt x="4540" y="7766"/>
                  </a:lnTo>
                  <a:cubicBezTo>
                    <a:pt x="4702" y="7619"/>
                    <a:pt x="4891" y="7478"/>
                    <a:pt x="5104" y="7345"/>
                  </a:cubicBezTo>
                  <a:cubicBezTo>
                    <a:pt x="5562" y="7058"/>
                    <a:pt x="6126" y="6813"/>
                    <a:pt x="6770" y="6619"/>
                  </a:cubicBezTo>
                  <a:cubicBezTo>
                    <a:pt x="6781" y="7405"/>
                    <a:pt x="6684" y="8190"/>
                    <a:pt x="6479" y="8969"/>
                  </a:cubicBezTo>
                  <a:cubicBezTo>
                    <a:pt x="6278" y="9736"/>
                    <a:pt x="5974" y="10496"/>
                    <a:pt x="5567" y="11245"/>
                  </a:cubicBezTo>
                  <a:lnTo>
                    <a:pt x="6209" y="11170"/>
                  </a:lnTo>
                  <a:cubicBezTo>
                    <a:pt x="4584" y="13978"/>
                    <a:pt x="2776" y="16764"/>
                    <a:pt x="791" y="19519"/>
                  </a:cubicBezTo>
                  <a:cubicBezTo>
                    <a:pt x="464" y="19973"/>
                    <a:pt x="130" y="20429"/>
                    <a:pt x="28" y="20906"/>
                  </a:cubicBezTo>
                  <a:cubicBezTo>
                    <a:pt x="5" y="21016"/>
                    <a:pt x="-6" y="21126"/>
                    <a:pt x="4" y="21237"/>
                  </a:cubicBezTo>
                  <a:cubicBezTo>
                    <a:pt x="13" y="21351"/>
                    <a:pt x="46" y="21466"/>
                    <a:pt x="100" y="21580"/>
                  </a:cubicBezTo>
                  <a:lnTo>
                    <a:pt x="1551" y="21572"/>
                  </a:lnTo>
                  <a:lnTo>
                    <a:pt x="1526" y="21305"/>
                  </a:lnTo>
                  <a:lnTo>
                    <a:pt x="2619" y="21573"/>
                  </a:lnTo>
                  <a:lnTo>
                    <a:pt x="5386" y="21566"/>
                  </a:lnTo>
                  <a:cubicBezTo>
                    <a:pt x="5399" y="21504"/>
                    <a:pt x="5380" y="21441"/>
                    <a:pt x="5331" y="21383"/>
                  </a:cubicBezTo>
                  <a:cubicBezTo>
                    <a:pt x="5196" y="21224"/>
                    <a:pt x="4926" y="21137"/>
                    <a:pt x="4593" y="21086"/>
                  </a:cubicBezTo>
                  <a:cubicBezTo>
                    <a:pt x="4250" y="21032"/>
                    <a:pt x="3851" y="21017"/>
                    <a:pt x="3537" y="20938"/>
                  </a:cubicBezTo>
                  <a:cubicBezTo>
                    <a:pt x="2727" y="20736"/>
                    <a:pt x="2679" y="20235"/>
                    <a:pt x="2965" y="19795"/>
                  </a:cubicBezTo>
                  <a:cubicBezTo>
                    <a:pt x="3146" y="19518"/>
                    <a:pt x="3411" y="19255"/>
                    <a:pt x="3673" y="18993"/>
                  </a:cubicBezTo>
                  <a:cubicBezTo>
                    <a:pt x="4131" y="18534"/>
                    <a:pt x="4580" y="18073"/>
                    <a:pt x="5054" y="17617"/>
                  </a:cubicBezTo>
                  <a:cubicBezTo>
                    <a:pt x="5718" y="16978"/>
                    <a:pt x="6432" y="16350"/>
                    <a:pt x="7193" y="15735"/>
                  </a:cubicBezTo>
                  <a:cubicBezTo>
                    <a:pt x="7387" y="15577"/>
                    <a:pt x="7584" y="15421"/>
                    <a:pt x="7762" y="15259"/>
                  </a:cubicBezTo>
                  <a:cubicBezTo>
                    <a:pt x="8362" y="14711"/>
                    <a:pt x="8721" y="14117"/>
                    <a:pt x="9174" y="13540"/>
                  </a:cubicBezTo>
                  <a:cubicBezTo>
                    <a:pt x="9659" y="12919"/>
                    <a:pt x="10253" y="12319"/>
                    <a:pt x="10949" y="11743"/>
                  </a:cubicBezTo>
                  <a:cubicBezTo>
                    <a:pt x="11717" y="12021"/>
                    <a:pt x="12456" y="12315"/>
                    <a:pt x="13166" y="12624"/>
                  </a:cubicBezTo>
                  <a:cubicBezTo>
                    <a:pt x="13607" y="12817"/>
                    <a:pt x="14037" y="13015"/>
                    <a:pt x="14455" y="13218"/>
                  </a:cubicBezTo>
                  <a:cubicBezTo>
                    <a:pt x="13758" y="14190"/>
                    <a:pt x="13118" y="15171"/>
                    <a:pt x="12533" y="16159"/>
                  </a:cubicBezTo>
                  <a:cubicBezTo>
                    <a:pt x="12263" y="16615"/>
                    <a:pt x="12005" y="17074"/>
                    <a:pt x="11627" y="17513"/>
                  </a:cubicBezTo>
                  <a:cubicBezTo>
                    <a:pt x="11557" y="17594"/>
                    <a:pt x="11483" y="17675"/>
                    <a:pt x="11429" y="17758"/>
                  </a:cubicBezTo>
                  <a:cubicBezTo>
                    <a:pt x="11355" y="17873"/>
                    <a:pt x="11319" y="17993"/>
                    <a:pt x="11294" y="18112"/>
                  </a:cubicBezTo>
                  <a:cubicBezTo>
                    <a:pt x="11243" y="18347"/>
                    <a:pt x="11229" y="18584"/>
                    <a:pt x="11252" y="18820"/>
                  </a:cubicBezTo>
                  <a:lnTo>
                    <a:pt x="12793" y="18818"/>
                  </a:lnTo>
                  <a:lnTo>
                    <a:pt x="12854" y="18612"/>
                  </a:lnTo>
                  <a:lnTo>
                    <a:pt x="13932" y="18812"/>
                  </a:lnTo>
                  <a:lnTo>
                    <a:pt x="16620" y="18813"/>
                  </a:lnTo>
                  <a:cubicBezTo>
                    <a:pt x="16687" y="18718"/>
                    <a:pt x="16652" y="18613"/>
                    <a:pt x="16527" y="18532"/>
                  </a:cubicBezTo>
                  <a:cubicBezTo>
                    <a:pt x="16333" y="18408"/>
                    <a:pt x="15990" y="18370"/>
                    <a:pt x="15667" y="18332"/>
                  </a:cubicBezTo>
                  <a:cubicBezTo>
                    <a:pt x="15221" y="18280"/>
                    <a:pt x="14775" y="18213"/>
                    <a:pt x="14412" y="18080"/>
                  </a:cubicBezTo>
                  <a:cubicBezTo>
                    <a:pt x="14305" y="18041"/>
                    <a:pt x="14207" y="17996"/>
                    <a:pt x="14121" y="17947"/>
                  </a:cubicBezTo>
                  <a:cubicBezTo>
                    <a:pt x="14058" y="17911"/>
                    <a:pt x="14002" y="17873"/>
                    <a:pt x="13964" y="17831"/>
                  </a:cubicBezTo>
                  <a:cubicBezTo>
                    <a:pt x="13838" y="17686"/>
                    <a:pt x="13933" y="17542"/>
                    <a:pt x="14042" y="17399"/>
                  </a:cubicBezTo>
                  <a:cubicBezTo>
                    <a:pt x="14162" y="17241"/>
                    <a:pt x="14291" y="17071"/>
                    <a:pt x="14427" y="16910"/>
                  </a:cubicBezTo>
                  <a:cubicBezTo>
                    <a:pt x="15402" y="15757"/>
                    <a:pt x="16469" y="14622"/>
                    <a:pt x="17691" y="13522"/>
                  </a:cubicBezTo>
                  <a:cubicBezTo>
                    <a:pt x="17776" y="13445"/>
                    <a:pt x="17862" y="13369"/>
                    <a:pt x="17932" y="13289"/>
                  </a:cubicBezTo>
                  <a:cubicBezTo>
                    <a:pt x="18047" y="13159"/>
                    <a:pt x="18118" y="13017"/>
                    <a:pt x="18034" y="12881"/>
                  </a:cubicBezTo>
                  <a:cubicBezTo>
                    <a:pt x="17993" y="12815"/>
                    <a:pt x="17915" y="12755"/>
                    <a:pt x="17845" y="12694"/>
                  </a:cubicBezTo>
                  <a:cubicBezTo>
                    <a:pt x="17778" y="12635"/>
                    <a:pt x="17717" y="12575"/>
                    <a:pt x="17654" y="12515"/>
                  </a:cubicBezTo>
                  <a:cubicBezTo>
                    <a:pt x="17558" y="12426"/>
                    <a:pt x="17455" y="12337"/>
                    <a:pt x="17349" y="12250"/>
                  </a:cubicBezTo>
                  <a:cubicBezTo>
                    <a:pt x="16383" y="11454"/>
                    <a:pt x="15167" y="10729"/>
                    <a:pt x="13741" y="10100"/>
                  </a:cubicBezTo>
                  <a:lnTo>
                    <a:pt x="14133" y="10054"/>
                  </a:lnTo>
                  <a:cubicBezTo>
                    <a:pt x="13661" y="9893"/>
                    <a:pt x="13297" y="9673"/>
                    <a:pt x="13082" y="9420"/>
                  </a:cubicBezTo>
                  <a:cubicBezTo>
                    <a:pt x="12978" y="9297"/>
                    <a:pt x="12911" y="9167"/>
                    <a:pt x="12870" y="9035"/>
                  </a:cubicBezTo>
                  <a:cubicBezTo>
                    <a:pt x="12789" y="8773"/>
                    <a:pt x="12811" y="8505"/>
                    <a:pt x="12937" y="8246"/>
                  </a:cubicBezTo>
                  <a:lnTo>
                    <a:pt x="18413" y="9669"/>
                  </a:lnTo>
                  <a:lnTo>
                    <a:pt x="19266" y="8735"/>
                  </a:lnTo>
                  <a:cubicBezTo>
                    <a:pt x="17866" y="8415"/>
                    <a:pt x="16542" y="8027"/>
                    <a:pt x="15318" y="7577"/>
                  </a:cubicBezTo>
                  <a:cubicBezTo>
                    <a:pt x="15159" y="7519"/>
                    <a:pt x="15001" y="7459"/>
                    <a:pt x="14863" y="7390"/>
                  </a:cubicBezTo>
                  <a:cubicBezTo>
                    <a:pt x="14558" y="7238"/>
                    <a:pt x="14361" y="7050"/>
                    <a:pt x="14196" y="6857"/>
                  </a:cubicBezTo>
                  <a:cubicBezTo>
                    <a:pt x="14023" y="6656"/>
                    <a:pt x="13884" y="6449"/>
                    <a:pt x="13779" y="6237"/>
                  </a:cubicBezTo>
                  <a:lnTo>
                    <a:pt x="13205" y="5040"/>
                  </a:lnTo>
                  <a:cubicBezTo>
                    <a:pt x="13129" y="4501"/>
                    <a:pt x="13000" y="3968"/>
                    <a:pt x="12370" y="3520"/>
                  </a:cubicBezTo>
                  <a:cubicBezTo>
                    <a:pt x="11889" y="3178"/>
                    <a:pt x="11156" y="2927"/>
                    <a:pt x="10306" y="2816"/>
                  </a:cubicBezTo>
                  <a:close/>
                  <a:moveTo>
                    <a:pt x="19481" y="8805"/>
                  </a:moveTo>
                  <a:lnTo>
                    <a:pt x="18638" y="9711"/>
                  </a:lnTo>
                  <a:cubicBezTo>
                    <a:pt x="18922" y="9804"/>
                    <a:pt x="19211" y="9890"/>
                    <a:pt x="19503" y="9967"/>
                  </a:cubicBezTo>
                  <a:cubicBezTo>
                    <a:pt x="19817" y="10051"/>
                    <a:pt x="20164" y="10132"/>
                    <a:pt x="20539" y="10105"/>
                  </a:cubicBezTo>
                  <a:cubicBezTo>
                    <a:pt x="20727" y="10092"/>
                    <a:pt x="20899" y="10051"/>
                    <a:pt x="21045" y="9995"/>
                  </a:cubicBezTo>
                  <a:cubicBezTo>
                    <a:pt x="21340" y="9880"/>
                    <a:pt x="21505" y="9712"/>
                    <a:pt x="21574" y="9536"/>
                  </a:cubicBezTo>
                  <a:cubicBezTo>
                    <a:pt x="21585" y="9508"/>
                    <a:pt x="21594" y="9479"/>
                    <a:pt x="21587" y="9451"/>
                  </a:cubicBezTo>
                  <a:cubicBezTo>
                    <a:pt x="21575" y="9406"/>
                    <a:pt x="21527" y="9366"/>
                    <a:pt x="21465" y="9332"/>
                  </a:cubicBezTo>
                  <a:cubicBezTo>
                    <a:pt x="21360" y="9275"/>
                    <a:pt x="21220" y="9235"/>
                    <a:pt x="21063" y="9217"/>
                  </a:cubicBezTo>
                  <a:cubicBezTo>
                    <a:pt x="21100" y="9155"/>
                    <a:pt x="21074" y="9089"/>
                    <a:pt x="20992" y="9037"/>
                  </a:cubicBezTo>
                  <a:cubicBezTo>
                    <a:pt x="20890" y="8973"/>
                    <a:pt x="20722" y="8943"/>
                    <a:pt x="20564" y="8912"/>
                  </a:cubicBezTo>
                  <a:cubicBezTo>
                    <a:pt x="20456" y="8891"/>
                    <a:pt x="20349" y="8868"/>
                    <a:pt x="20238" y="8849"/>
                  </a:cubicBezTo>
                  <a:cubicBezTo>
                    <a:pt x="19995" y="8810"/>
                    <a:pt x="19737" y="8795"/>
                    <a:pt x="19481" y="8805"/>
                  </a:cubicBezTo>
                  <a:close/>
                  <a:moveTo>
                    <a:pt x="1504" y="10802"/>
                  </a:moveTo>
                  <a:cubicBezTo>
                    <a:pt x="1475" y="10975"/>
                    <a:pt x="1435" y="11143"/>
                    <a:pt x="1387" y="11309"/>
                  </a:cubicBezTo>
                  <a:cubicBezTo>
                    <a:pt x="1339" y="11473"/>
                    <a:pt x="1279" y="11650"/>
                    <a:pt x="1468" y="11799"/>
                  </a:cubicBezTo>
                  <a:cubicBezTo>
                    <a:pt x="1743" y="12015"/>
                    <a:pt x="2319" y="12037"/>
                    <a:pt x="2875" y="12061"/>
                  </a:cubicBezTo>
                  <a:cubicBezTo>
                    <a:pt x="2969" y="12065"/>
                    <a:pt x="3065" y="12070"/>
                    <a:pt x="3157" y="12060"/>
                  </a:cubicBezTo>
                  <a:cubicBezTo>
                    <a:pt x="3352" y="12041"/>
                    <a:pt x="3493" y="11968"/>
                    <a:pt x="3573" y="11882"/>
                  </a:cubicBezTo>
                  <a:cubicBezTo>
                    <a:pt x="3650" y="11798"/>
                    <a:pt x="3669" y="11704"/>
                    <a:pt x="3626" y="11615"/>
                  </a:cubicBezTo>
                  <a:cubicBezTo>
                    <a:pt x="3831" y="11585"/>
                    <a:pt x="3980" y="11502"/>
                    <a:pt x="4004" y="11403"/>
                  </a:cubicBezTo>
                  <a:cubicBezTo>
                    <a:pt x="4030" y="11299"/>
                    <a:pt x="3920" y="11205"/>
                    <a:pt x="3841" y="11112"/>
                  </a:cubicBezTo>
                  <a:cubicBezTo>
                    <a:pt x="3759" y="11016"/>
                    <a:pt x="3705" y="10913"/>
                    <a:pt x="3681" y="10807"/>
                  </a:cubicBezTo>
                  <a:lnTo>
                    <a:pt x="1504" y="10802"/>
                  </a:lnTo>
                  <a:close/>
                </a:path>
              </a:pathLst>
            </a:custGeom>
            <a:solidFill>
              <a:sysClr val="window" lastClr="FFFFFF">
                <a:lumMod val="75000"/>
              </a:sysClr>
            </a:solidFill>
            <a:ln w="12700" cap="flat">
              <a:noFill/>
              <a:miter lim="400000"/>
            </a:ln>
            <a:effectLst/>
          </p:spPr>
          <p:txBody>
            <a:bodyPr wrap="square" lIns="26796" tIns="26796" rIns="26796" bIns="26796" numCol="1" anchor="ctr">
              <a:noAutofit/>
            </a:bodyPr>
            <a:lstStyle/>
            <a:p>
              <a:pPr defTabSz="685983" fontAlgn="auto">
                <a:spcBef>
                  <a:spcPts val="0"/>
                </a:spcBef>
                <a:spcAft>
                  <a:spcPts val="0"/>
                </a:spcAft>
                <a:defRPr/>
              </a:pPr>
              <a:endParaRPr sz="1900" kern="0" dirty="0">
                <a:solidFill>
                  <a:prstClr val="black"/>
                </a:solidFill>
              </a:endParaRPr>
            </a:p>
          </p:txBody>
        </p:sp>
        <p:sp>
          <p:nvSpPr>
            <p:cNvPr id="29" name="Shape 61837">
              <a:extLst>
                <a:ext uri="{FF2B5EF4-FFF2-40B4-BE49-F238E27FC236}">
                  <a16:creationId xmlns:a16="http://schemas.microsoft.com/office/drawing/2014/main" id="{A989BA62-08E3-4438-BE38-ED6F577900C2}"/>
                </a:ext>
              </a:extLst>
            </p:cNvPr>
            <p:cNvSpPr/>
            <p:nvPr/>
          </p:nvSpPr>
          <p:spPr>
            <a:xfrm rot="21563249">
              <a:off x="11726810" y="2669782"/>
              <a:ext cx="656209" cy="1807877"/>
            </a:xfrm>
            <a:custGeom>
              <a:avLst/>
              <a:gdLst/>
              <a:ahLst/>
              <a:cxnLst>
                <a:cxn ang="0">
                  <a:pos x="wd2" y="hd2"/>
                </a:cxn>
                <a:cxn ang="5400000">
                  <a:pos x="wd2" y="hd2"/>
                </a:cxn>
                <a:cxn ang="10800000">
                  <a:pos x="wd2" y="hd2"/>
                </a:cxn>
                <a:cxn ang="16200000">
                  <a:pos x="wd2" y="hd2"/>
                </a:cxn>
              </a:cxnLst>
              <a:rect l="0" t="0" r="r" b="b"/>
              <a:pathLst>
                <a:path w="21143" h="21600" extrusionOk="0">
                  <a:moveTo>
                    <a:pt x="12361" y="584"/>
                  </a:moveTo>
                  <a:lnTo>
                    <a:pt x="16034" y="2857"/>
                  </a:lnTo>
                  <a:cubicBezTo>
                    <a:pt x="17374" y="5894"/>
                    <a:pt x="16446" y="9009"/>
                    <a:pt x="13349" y="11865"/>
                  </a:cubicBezTo>
                  <a:cubicBezTo>
                    <a:pt x="10619" y="14382"/>
                    <a:pt x="6286" y="16617"/>
                    <a:pt x="720" y="18378"/>
                  </a:cubicBezTo>
                  <a:lnTo>
                    <a:pt x="0" y="21191"/>
                  </a:lnTo>
                  <a:lnTo>
                    <a:pt x="8154" y="21600"/>
                  </a:lnTo>
                  <a:cubicBezTo>
                    <a:pt x="11039" y="20156"/>
                    <a:pt x="13528" y="18608"/>
                    <a:pt x="15584" y="16981"/>
                  </a:cubicBezTo>
                  <a:cubicBezTo>
                    <a:pt x="18282" y="14844"/>
                    <a:pt x="20219" y="12579"/>
                    <a:pt x="20885" y="10232"/>
                  </a:cubicBezTo>
                  <a:cubicBezTo>
                    <a:pt x="21600" y="7709"/>
                    <a:pt x="20827" y="5155"/>
                    <a:pt x="18605" y="2748"/>
                  </a:cubicBezTo>
                  <a:lnTo>
                    <a:pt x="17671" y="0"/>
                  </a:lnTo>
                  <a:lnTo>
                    <a:pt x="16463" y="954"/>
                  </a:lnTo>
                  <a:lnTo>
                    <a:pt x="12361" y="584"/>
                  </a:lnTo>
                  <a:close/>
                </a:path>
              </a:pathLst>
            </a:custGeom>
            <a:solidFill>
              <a:srgbClr val="0096D6">
                <a:lumMod val="60000"/>
                <a:lumOff val="40000"/>
              </a:srgbClr>
            </a:solidFill>
            <a:ln w="12700" cap="flat">
              <a:noFill/>
              <a:miter lim="400000"/>
            </a:ln>
            <a:effectLst/>
          </p:spPr>
          <p:txBody>
            <a:bodyPr wrap="square" lIns="26796" tIns="26796" rIns="26796" bIns="26796" numCol="1" anchor="ctr">
              <a:noAutofit/>
            </a:bodyPr>
            <a:lstStyle/>
            <a:p>
              <a:pPr defTabSz="685983" fontAlgn="auto">
                <a:spcBef>
                  <a:spcPts val="0"/>
                </a:spcBef>
                <a:spcAft>
                  <a:spcPts val="0"/>
                </a:spcAft>
                <a:defRPr/>
              </a:pPr>
              <a:endParaRPr sz="1900" kern="0" dirty="0">
                <a:solidFill>
                  <a:prstClr val="black"/>
                </a:solidFill>
              </a:endParaRPr>
            </a:p>
          </p:txBody>
        </p:sp>
      </p:grpSp>
      <p:sp>
        <p:nvSpPr>
          <p:cNvPr id="30" name="Shape 61839">
            <a:extLst>
              <a:ext uri="{FF2B5EF4-FFF2-40B4-BE49-F238E27FC236}">
                <a16:creationId xmlns:a16="http://schemas.microsoft.com/office/drawing/2014/main" id="{D2EB256C-CE1C-4720-8F7B-641E773BDC5E}"/>
              </a:ext>
            </a:extLst>
          </p:cNvPr>
          <p:cNvSpPr/>
          <p:nvPr/>
        </p:nvSpPr>
        <p:spPr>
          <a:xfrm>
            <a:off x="2169840" y="4363009"/>
            <a:ext cx="1200463" cy="1638414"/>
          </a:xfrm>
          <a:prstGeom prst="rect">
            <a:avLst/>
          </a:prstGeom>
          <a:solidFill>
            <a:srgbClr val="E99732"/>
          </a:solidFill>
          <a:ln w="12700" cap="flat">
            <a:noFill/>
            <a:miter lim="400000"/>
          </a:ln>
          <a:effectLst/>
        </p:spPr>
        <p:txBody>
          <a:bodyPr wrap="square" lIns="0" tIns="0" rIns="0" bIns="0" numCol="1" anchor="ctr">
            <a:noAutofit/>
          </a:bodyPr>
          <a:lstStyle/>
          <a:p>
            <a:pPr defTabSz="685983" fontAlgn="auto">
              <a:spcBef>
                <a:spcPts val="0"/>
              </a:spcBef>
              <a:spcAft>
                <a:spcPts val="0"/>
              </a:spcAft>
              <a:defRPr/>
            </a:pPr>
            <a:endParaRPr sz="1900" kern="0" dirty="0">
              <a:solidFill>
                <a:prstClr val="black"/>
              </a:solidFill>
            </a:endParaRPr>
          </a:p>
        </p:txBody>
      </p:sp>
      <p:sp>
        <p:nvSpPr>
          <p:cNvPr id="31" name="Shape 61844">
            <a:extLst>
              <a:ext uri="{FF2B5EF4-FFF2-40B4-BE49-F238E27FC236}">
                <a16:creationId xmlns:a16="http://schemas.microsoft.com/office/drawing/2014/main" id="{B29A8DC2-490B-4140-8D50-B8A7F03126F1}"/>
              </a:ext>
            </a:extLst>
          </p:cNvPr>
          <p:cNvSpPr/>
          <p:nvPr/>
        </p:nvSpPr>
        <p:spPr>
          <a:xfrm>
            <a:off x="969378" y="4813483"/>
            <a:ext cx="1200463" cy="1187940"/>
          </a:xfrm>
          <a:prstGeom prst="rect">
            <a:avLst/>
          </a:prstGeom>
          <a:solidFill>
            <a:srgbClr val="0096D6"/>
          </a:solidFill>
          <a:ln w="12700" cap="flat">
            <a:noFill/>
            <a:miter lim="400000"/>
          </a:ln>
          <a:effectLst/>
        </p:spPr>
        <p:txBody>
          <a:bodyPr wrap="square" lIns="0" tIns="0" rIns="0" bIns="0" numCol="1" anchor="ctr">
            <a:noAutofit/>
          </a:bodyPr>
          <a:lstStyle/>
          <a:p>
            <a:pPr defTabSz="685983" fontAlgn="auto">
              <a:spcBef>
                <a:spcPts val="0"/>
              </a:spcBef>
              <a:spcAft>
                <a:spcPts val="0"/>
              </a:spcAft>
              <a:defRPr/>
            </a:pPr>
            <a:endParaRPr sz="1900" kern="0" dirty="0">
              <a:solidFill>
                <a:prstClr val="black"/>
              </a:solidFill>
            </a:endParaRPr>
          </a:p>
        </p:txBody>
      </p:sp>
      <p:sp>
        <p:nvSpPr>
          <p:cNvPr id="32" name="Shape 61849">
            <a:extLst>
              <a:ext uri="{FF2B5EF4-FFF2-40B4-BE49-F238E27FC236}">
                <a16:creationId xmlns:a16="http://schemas.microsoft.com/office/drawing/2014/main" id="{EDFF74D2-EF8F-4B5D-9F9A-04C5A26EE542}"/>
              </a:ext>
            </a:extLst>
          </p:cNvPr>
          <p:cNvSpPr/>
          <p:nvPr/>
        </p:nvSpPr>
        <p:spPr>
          <a:xfrm>
            <a:off x="3371023" y="3520729"/>
            <a:ext cx="1200463" cy="2480694"/>
          </a:xfrm>
          <a:prstGeom prst="rect">
            <a:avLst/>
          </a:prstGeom>
          <a:solidFill>
            <a:srgbClr val="6B3A97"/>
          </a:solidFill>
          <a:ln w="12700" cap="flat">
            <a:noFill/>
            <a:miter lim="400000"/>
          </a:ln>
          <a:effectLst/>
        </p:spPr>
        <p:txBody>
          <a:bodyPr wrap="square" lIns="0" tIns="0" rIns="0" bIns="0" numCol="1" anchor="ctr">
            <a:noAutofit/>
          </a:bodyPr>
          <a:lstStyle/>
          <a:p>
            <a:pPr defTabSz="685983" fontAlgn="auto">
              <a:spcBef>
                <a:spcPts val="0"/>
              </a:spcBef>
              <a:spcAft>
                <a:spcPts val="0"/>
              </a:spcAft>
              <a:defRPr/>
            </a:pPr>
            <a:endParaRPr sz="1900" kern="0" dirty="0">
              <a:solidFill>
                <a:prstClr val="black"/>
              </a:solidFill>
            </a:endParaRPr>
          </a:p>
        </p:txBody>
      </p:sp>
      <p:sp>
        <p:nvSpPr>
          <p:cNvPr id="33" name="Shape 61854">
            <a:extLst>
              <a:ext uri="{FF2B5EF4-FFF2-40B4-BE49-F238E27FC236}">
                <a16:creationId xmlns:a16="http://schemas.microsoft.com/office/drawing/2014/main" id="{D8CB495C-9EC1-44A4-9613-FFBC73994472}"/>
              </a:ext>
            </a:extLst>
          </p:cNvPr>
          <p:cNvSpPr/>
          <p:nvPr/>
        </p:nvSpPr>
        <p:spPr>
          <a:xfrm>
            <a:off x="4570766" y="3058093"/>
            <a:ext cx="1200463" cy="2943329"/>
          </a:xfrm>
          <a:prstGeom prst="rect">
            <a:avLst/>
          </a:prstGeom>
          <a:solidFill>
            <a:srgbClr val="C03854"/>
          </a:solidFill>
          <a:ln w="12700" cap="flat">
            <a:noFill/>
            <a:miter lim="400000"/>
          </a:ln>
          <a:effectLst/>
        </p:spPr>
        <p:txBody>
          <a:bodyPr wrap="square" lIns="0" tIns="0" rIns="0" bIns="0" numCol="1" anchor="ctr">
            <a:noAutofit/>
          </a:bodyPr>
          <a:lstStyle/>
          <a:p>
            <a:pPr defTabSz="685983" fontAlgn="auto">
              <a:spcBef>
                <a:spcPts val="0"/>
              </a:spcBef>
              <a:spcAft>
                <a:spcPts val="0"/>
              </a:spcAft>
              <a:defRPr/>
            </a:pPr>
            <a:endParaRPr sz="1900" kern="0" dirty="0">
              <a:solidFill>
                <a:prstClr val="black"/>
              </a:solidFill>
            </a:endParaRPr>
          </a:p>
        </p:txBody>
      </p:sp>
      <p:sp>
        <p:nvSpPr>
          <p:cNvPr id="34" name="Shape 61859">
            <a:extLst>
              <a:ext uri="{FF2B5EF4-FFF2-40B4-BE49-F238E27FC236}">
                <a16:creationId xmlns:a16="http://schemas.microsoft.com/office/drawing/2014/main" id="{9E2A87E4-3381-4401-82BD-D90FE21F3CA1}"/>
              </a:ext>
            </a:extLst>
          </p:cNvPr>
          <p:cNvSpPr/>
          <p:nvPr/>
        </p:nvSpPr>
        <p:spPr>
          <a:xfrm>
            <a:off x="5770508" y="2773237"/>
            <a:ext cx="1200463" cy="3228186"/>
          </a:xfrm>
          <a:prstGeom prst="rect">
            <a:avLst/>
          </a:prstGeom>
          <a:solidFill>
            <a:srgbClr val="B49CCA"/>
          </a:solidFill>
          <a:ln w="12700" cap="flat">
            <a:noFill/>
            <a:miter lim="400000"/>
          </a:ln>
          <a:effectLst/>
        </p:spPr>
        <p:txBody>
          <a:bodyPr wrap="square" lIns="0" tIns="0" rIns="0" bIns="0" numCol="1" anchor="ctr">
            <a:noAutofit/>
          </a:bodyPr>
          <a:lstStyle/>
          <a:p>
            <a:pPr defTabSz="685983" fontAlgn="auto">
              <a:spcBef>
                <a:spcPts val="0"/>
              </a:spcBef>
              <a:spcAft>
                <a:spcPts val="0"/>
              </a:spcAft>
              <a:defRPr/>
            </a:pPr>
            <a:endParaRPr sz="1900" kern="0" dirty="0">
              <a:solidFill>
                <a:prstClr val="black"/>
              </a:solidFill>
            </a:endParaRPr>
          </a:p>
        </p:txBody>
      </p:sp>
      <p:sp>
        <p:nvSpPr>
          <p:cNvPr id="35" name="Shape 61859">
            <a:extLst>
              <a:ext uri="{FF2B5EF4-FFF2-40B4-BE49-F238E27FC236}">
                <a16:creationId xmlns:a16="http://schemas.microsoft.com/office/drawing/2014/main" id="{8390BFF0-5DC0-439A-8D45-F54CE9FF2218}"/>
              </a:ext>
            </a:extLst>
          </p:cNvPr>
          <p:cNvSpPr/>
          <p:nvPr/>
        </p:nvSpPr>
        <p:spPr>
          <a:xfrm>
            <a:off x="6970251" y="2364550"/>
            <a:ext cx="1911990" cy="3636870"/>
          </a:xfrm>
          <a:prstGeom prst="rect">
            <a:avLst/>
          </a:prstGeom>
          <a:solidFill>
            <a:srgbClr val="002060"/>
          </a:solidFill>
          <a:ln w="12700" cap="flat">
            <a:noFill/>
            <a:miter lim="400000"/>
          </a:ln>
          <a:effectLst/>
        </p:spPr>
        <p:txBody>
          <a:bodyPr wrap="square" lIns="0" tIns="0" rIns="0" bIns="0" numCol="1" anchor="ctr">
            <a:noAutofit/>
          </a:bodyPr>
          <a:lstStyle/>
          <a:p>
            <a:pPr defTabSz="685983" fontAlgn="auto">
              <a:spcBef>
                <a:spcPts val="0"/>
              </a:spcBef>
              <a:spcAft>
                <a:spcPts val="0"/>
              </a:spcAft>
              <a:defRPr/>
            </a:pPr>
            <a:endParaRPr sz="1900" kern="0" dirty="0">
              <a:solidFill>
                <a:prstClr val="black"/>
              </a:solidFill>
            </a:endParaRPr>
          </a:p>
        </p:txBody>
      </p:sp>
      <p:sp>
        <p:nvSpPr>
          <p:cNvPr id="36" name="TextBox 35">
            <a:extLst>
              <a:ext uri="{FF2B5EF4-FFF2-40B4-BE49-F238E27FC236}">
                <a16:creationId xmlns:a16="http://schemas.microsoft.com/office/drawing/2014/main" id="{6376E03B-E5BB-43C3-B3E9-B50F7E043112}"/>
              </a:ext>
            </a:extLst>
          </p:cNvPr>
          <p:cNvSpPr txBox="1"/>
          <p:nvPr/>
        </p:nvSpPr>
        <p:spPr>
          <a:xfrm>
            <a:off x="3473064" y="3587168"/>
            <a:ext cx="1029803" cy="276999"/>
          </a:xfrm>
          <a:prstGeom prst="rect">
            <a:avLst/>
          </a:prstGeom>
          <a:noFill/>
        </p:spPr>
        <p:txBody>
          <a:bodyPr wrap="square" rtlCol="0" anchor="t" anchorCtr="0">
            <a:spAutoFit/>
          </a:bodyPr>
          <a:lstStyle/>
          <a:p>
            <a:r>
              <a:rPr lang="en-US" sz="1200" b="1" dirty="0">
                <a:solidFill>
                  <a:prstClr val="white"/>
                </a:solidFill>
              </a:rPr>
              <a:t>2020.02.15</a:t>
            </a:r>
          </a:p>
        </p:txBody>
      </p:sp>
      <p:sp>
        <p:nvSpPr>
          <p:cNvPr id="37" name="Subtitle 2">
            <a:extLst>
              <a:ext uri="{FF2B5EF4-FFF2-40B4-BE49-F238E27FC236}">
                <a16:creationId xmlns:a16="http://schemas.microsoft.com/office/drawing/2014/main" id="{A7F51365-422E-4E82-95B5-B6F4013863E6}"/>
              </a:ext>
            </a:extLst>
          </p:cNvPr>
          <p:cNvSpPr txBox="1">
            <a:spLocks/>
          </p:cNvSpPr>
          <p:nvPr/>
        </p:nvSpPr>
        <p:spPr>
          <a:xfrm>
            <a:off x="3455993" y="3835561"/>
            <a:ext cx="1110451" cy="171977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750" dirty="0">
                <a:solidFill>
                  <a:prstClr val="white"/>
                </a:solidFill>
                <a:latin typeface="HP Simplified Light"/>
                <a:ea typeface="Lato Light" panose="020F0502020204030203" pitchFamily="34" charset="0"/>
                <a:cs typeface="Mukta ExtraLight" panose="020B0000000000000000" pitchFamily="34" charset="77"/>
              </a:rPr>
              <a:t>CCMC chair shared vote results regarding CCMC endorsement of a new </a:t>
            </a:r>
            <a:r>
              <a:rPr lang="en-US" sz="750" dirty="0" err="1">
                <a:solidFill>
                  <a:prstClr val="white"/>
                </a:solidFill>
                <a:latin typeface="HP Simplified Light"/>
                <a:ea typeface="Lato Light" panose="020F0502020204030203" pitchFamily="34" charset="0"/>
                <a:cs typeface="Mukta ExtraLight" panose="020B0000000000000000" pitchFamily="34" charset="77"/>
              </a:rPr>
              <a:t>iTC</a:t>
            </a:r>
            <a:r>
              <a:rPr lang="en-US" sz="750" dirty="0">
                <a:solidFill>
                  <a:prstClr val="white"/>
                </a:solidFill>
                <a:latin typeface="HP Simplified Light"/>
                <a:ea typeface="Lato Light" panose="020F0502020204030203" pitchFamily="34" charset="0"/>
                <a:cs typeface="Mukta ExtraLight" panose="020B0000000000000000" pitchFamily="34" charset="77"/>
              </a:rPr>
              <a:t> for hardcopy devices and associated rationale for Supporting Documents. A majority of the CCRA members voted YES for endorsing the new </a:t>
            </a:r>
            <a:r>
              <a:rPr lang="en-US" sz="750" dirty="0" err="1">
                <a:solidFill>
                  <a:prstClr val="white"/>
                </a:solidFill>
                <a:latin typeface="HP Simplified Light"/>
                <a:ea typeface="Lato Light" panose="020F0502020204030203" pitchFamily="34" charset="0"/>
                <a:cs typeface="Mukta ExtraLight" panose="020B0000000000000000" pitchFamily="34" charset="77"/>
              </a:rPr>
              <a:t>iTC</a:t>
            </a:r>
            <a:r>
              <a:rPr lang="en-US" sz="750" dirty="0">
                <a:solidFill>
                  <a:prstClr val="white"/>
                </a:solidFill>
                <a:latin typeface="HP Simplified Light"/>
                <a:ea typeface="Lato Light" panose="020F0502020204030203" pitchFamily="34" charset="0"/>
                <a:cs typeface="Mukta ExtraLight" panose="020B0000000000000000" pitchFamily="34" charset="77"/>
              </a:rPr>
              <a:t> for hardcopy devices and associated rationale for Supporting Documents.</a:t>
            </a:r>
          </a:p>
        </p:txBody>
      </p:sp>
      <p:sp>
        <p:nvSpPr>
          <p:cNvPr id="38" name="TextBox 37">
            <a:extLst>
              <a:ext uri="{FF2B5EF4-FFF2-40B4-BE49-F238E27FC236}">
                <a16:creationId xmlns:a16="http://schemas.microsoft.com/office/drawing/2014/main" id="{5CBF263A-FBEE-49FE-A1AD-B030CE02B363}"/>
              </a:ext>
            </a:extLst>
          </p:cNvPr>
          <p:cNvSpPr txBox="1"/>
          <p:nvPr/>
        </p:nvSpPr>
        <p:spPr>
          <a:xfrm>
            <a:off x="4655736" y="3126953"/>
            <a:ext cx="1029803" cy="276999"/>
          </a:xfrm>
          <a:prstGeom prst="rect">
            <a:avLst/>
          </a:prstGeom>
          <a:noFill/>
        </p:spPr>
        <p:txBody>
          <a:bodyPr wrap="square" rtlCol="0" anchor="t" anchorCtr="0">
            <a:spAutoFit/>
          </a:bodyPr>
          <a:lstStyle/>
          <a:p>
            <a:r>
              <a:rPr lang="en-US" sz="1200" b="1" dirty="0">
                <a:solidFill>
                  <a:prstClr val="white"/>
                </a:solidFill>
                <a:ea typeface="League Spartan" charset="0"/>
                <a:cs typeface="Poppins" pitchFamily="2" charset="77"/>
              </a:rPr>
              <a:t>2020.03.20</a:t>
            </a:r>
          </a:p>
        </p:txBody>
      </p:sp>
      <p:sp>
        <p:nvSpPr>
          <p:cNvPr id="39" name="Subtitle 2">
            <a:extLst>
              <a:ext uri="{FF2B5EF4-FFF2-40B4-BE49-F238E27FC236}">
                <a16:creationId xmlns:a16="http://schemas.microsoft.com/office/drawing/2014/main" id="{4B825EE3-09D0-486A-8C53-789F4C691084}"/>
              </a:ext>
            </a:extLst>
          </p:cNvPr>
          <p:cNvSpPr txBox="1">
            <a:spLocks/>
          </p:cNvSpPr>
          <p:nvPr/>
        </p:nvSpPr>
        <p:spPr>
          <a:xfrm>
            <a:off x="4655735" y="3398673"/>
            <a:ext cx="1111892" cy="197369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750" b="1" dirty="0">
                <a:solidFill>
                  <a:prstClr val="white"/>
                </a:solidFill>
                <a:latin typeface="HP Simplified Light"/>
                <a:ea typeface="Lato Light" panose="020F0502020204030203" pitchFamily="34" charset="0"/>
                <a:cs typeface="Mukta ExtraLight" panose="020B0000000000000000" pitchFamily="34" charset="77"/>
              </a:rPr>
              <a:t>HCD </a:t>
            </a:r>
            <a:r>
              <a:rPr lang="en-US" sz="750" b="1" dirty="0" err="1">
                <a:solidFill>
                  <a:prstClr val="white"/>
                </a:solidFill>
                <a:latin typeface="HP Simplified Light"/>
                <a:ea typeface="Lato Light" panose="020F0502020204030203" pitchFamily="34" charset="0"/>
                <a:cs typeface="Mukta ExtraLight" panose="020B0000000000000000" pitchFamily="34" charset="77"/>
              </a:rPr>
              <a:t>iTC</a:t>
            </a:r>
            <a:r>
              <a:rPr lang="en-US" sz="750" b="1" dirty="0">
                <a:solidFill>
                  <a:prstClr val="white"/>
                </a:solidFill>
                <a:latin typeface="HP Simplified Light"/>
                <a:ea typeface="Lato Light" panose="020F0502020204030203" pitchFamily="34" charset="0"/>
                <a:cs typeface="Mukta ExtraLight" panose="020B0000000000000000" pitchFamily="34" charset="77"/>
              </a:rPr>
              <a:t> kick-off meeting </a:t>
            </a:r>
          </a:p>
          <a:p>
            <a:pPr algn="l">
              <a:lnSpc>
                <a:spcPts val="1125"/>
              </a:lnSpc>
            </a:pPr>
            <a:r>
              <a:rPr lang="en-US" sz="750" dirty="0">
                <a:solidFill>
                  <a:prstClr val="white"/>
                </a:solidFill>
                <a:latin typeface="HP Simplified Light"/>
                <a:ea typeface="Lato Light" panose="020F0502020204030203" pitchFamily="34" charset="0"/>
                <a:cs typeface="Mukta ExtraLight" panose="020B0000000000000000" pitchFamily="34" charset="77"/>
              </a:rPr>
              <a:t>Consensus for: </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objective</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key person/SMEs</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collaboration tool</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regular meeting</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sub WG</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schedule</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deliverable</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action item</a:t>
            </a:r>
          </a:p>
          <a:p>
            <a:pPr marL="128622" indent="-128622" algn="l">
              <a:lnSpc>
                <a:spcPts val="1125"/>
              </a:lnSpc>
              <a:buFont typeface="Arial" panose="020B0604020202020204" pitchFamily="34" charset="0"/>
              <a:buChar char="•"/>
            </a:pPr>
            <a:r>
              <a:rPr lang="en-US" sz="750" dirty="0" err="1">
                <a:solidFill>
                  <a:prstClr val="white"/>
                </a:solidFill>
                <a:latin typeface="HP Simplified Light"/>
                <a:ea typeface="Lato Light" panose="020F0502020204030203" pitchFamily="34" charset="0"/>
                <a:cs typeface="Mukta ExtraLight" panose="020B0000000000000000" pitchFamily="34" charset="77"/>
              </a:rPr>
              <a:t>iTC</a:t>
            </a:r>
            <a:r>
              <a:rPr lang="en-US" sz="750" dirty="0">
                <a:solidFill>
                  <a:prstClr val="white"/>
                </a:solidFill>
                <a:latin typeface="HP Simplified Light"/>
                <a:ea typeface="Lato Light" panose="020F0502020204030203" pitchFamily="34" charset="0"/>
                <a:cs typeface="Mukta ExtraLight" panose="020B0000000000000000" pitchFamily="34" charset="77"/>
              </a:rPr>
              <a:t> operational rules</a:t>
            </a:r>
          </a:p>
          <a:p>
            <a:pPr algn="l">
              <a:lnSpc>
                <a:spcPts val="1125"/>
              </a:lnSpc>
            </a:pPr>
            <a:endParaRPr lang="en-US" sz="750" dirty="0">
              <a:solidFill>
                <a:prstClr val="white"/>
              </a:solidFill>
              <a:latin typeface="HP Simplified Light"/>
              <a:ea typeface="Lato Light" panose="020F0502020204030203" pitchFamily="34" charset="0"/>
              <a:cs typeface="Mukta ExtraLight" panose="020B0000000000000000" pitchFamily="34" charset="77"/>
            </a:endParaRPr>
          </a:p>
        </p:txBody>
      </p:sp>
      <p:sp>
        <p:nvSpPr>
          <p:cNvPr id="40" name="TextBox 39">
            <a:extLst>
              <a:ext uri="{FF2B5EF4-FFF2-40B4-BE49-F238E27FC236}">
                <a16:creationId xmlns:a16="http://schemas.microsoft.com/office/drawing/2014/main" id="{61B6F40C-E5CF-43F8-B03F-10214E38735C}"/>
              </a:ext>
            </a:extLst>
          </p:cNvPr>
          <p:cNvSpPr txBox="1"/>
          <p:nvPr/>
        </p:nvSpPr>
        <p:spPr>
          <a:xfrm>
            <a:off x="5855478" y="2838341"/>
            <a:ext cx="1029803" cy="276999"/>
          </a:xfrm>
          <a:prstGeom prst="rect">
            <a:avLst/>
          </a:prstGeom>
          <a:noFill/>
        </p:spPr>
        <p:txBody>
          <a:bodyPr wrap="square" rtlCol="0" anchor="t" anchorCtr="0">
            <a:spAutoFit/>
          </a:bodyPr>
          <a:lstStyle/>
          <a:p>
            <a:r>
              <a:rPr lang="en-US" sz="1200" b="1" dirty="0">
                <a:solidFill>
                  <a:prstClr val="white"/>
                </a:solidFill>
                <a:ea typeface="League Spartan" charset="0"/>
                <a:cs typeface="Poppins" pitchFamily="2" charset="77"/>
              </a:rPr>
              <a:t>2020.05.08</a:t>
            </a:r>
          </a:p>
        </p:txBody>
      </p:sp>
      <p:sp>
        <p:nvSpPr>
          <p:cNvPr id="41" name="Subtitle 2">
            <a:extLst>
              <a:ext uri="{FF2B5EF4-FFF2-40B4-BE49-F238E27FC236}">
                <a16:creationId xmlns:a16="http://schemas.microsoft.com/office/drawing/2014/main" id="{D487436B-3287-4389-80EB-1BAB5050D567}"/>
              </a:ext>
            </a:extLst>
          </p:cNvPr>
          <p:cNvSpPr txBox="1">
            <a:spLocks/>
          </p:cNvSpPr>
          <p:nvPr/>
        </p:nvSpPr>
        <p:spPr>
          <a:xfrm>
            <a:off x="5855478" y="3123920"/>
            <a:ext cx="1030523" cy="263284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622" indent="-128622" algn="l">
              <a:lnSpc>
                <a:spcPts val="1125"/>
              </a:lnSpc>
              <a:buFont typeface="Arial" panose="020B0604020202020204" pitchFamily="34" charset="0"/>
              <a:buChar char="•"/>
            </a:pPr>
            <a:r>
              <a:rPr lang="en-US" sz="750" b="1" dirty="0">
                <a:solidFill>
                  <a:prstClr val="white"/>
                </a:solidFill>
                <a:latin typeface="HP Simplified Light"/>
                <a:ea typeface="Lato Light" panose="020F0502020204030203" pitchFamily="34" charset="0"/>
                <a:cs typeface="Mukta ExtraLight" panose="020B0000000000000000" pitchFamily="34" charset="77"/>
              </a:rPr>
              <a:t>Essential Security Requirements </a:t>
            </a:r>
            <a:r>
              <a:rPr lang="en-US" sz="750" dirty="0">
                <a:solidFill>
                  <a:prstClr val="white"/>
                </a:solidFill>
                <a:latin typeface="HP Simplified Light"/>
                <a:ea typeface="Lato Light" panose="020F0502020204030203" pitchFamily="34" charset="0"/>
                <a:cs typeface="Mukta ExtraLight" panose="020B0000000000000000" pitchFamily="34" charset="77"/>
              </a:rPr>
              <a:t>version 0.7 (dated 8 May 2020)</a:t>
            </a:r>
          </a:p>
          <a:p>
            <a:pPr algn="l">
              <a:lnSpc>
                <a:spcPts val="1125"/>
              </a:lnSpc>
            </a:pPr>
            <a:endParaRPr lang="en-US" sz="750" dirty="0">
              <a:solidFill>
                <a:prstClr val="white"/>
              </a:solidFill>
              <a:latin typeface="HP Simplified Light"/>
              <a:ea typeface="Lato Light" panose="020F0502020204030203" pitchFamily="34" charset="0"/>
              <a:cs typeface="Mukta ExtraLight" panose="020B0000000000000000" pitchFamily="34" charset="77"/>
            </a:endParaRPr>
          </a:p>
          <a:p>
            <a:pPr algn="l">
              <a:lnSpc>
                <a:spcPts val="1125"/>
              </a:lnSpc>
            </a:pPr>
            <a:endParaRPr lang="en-US" sz="750" dirty="0">
              <a:solidFill>
                <a:prstClr val="white"/>
              </a:solidFill>
              <a:latin typeface="HP Simplified Light"/>
              <a:ea typeface="Lato Light" panose="020F0502020204030203" pitchFamily="34" charset="0"/>
              <a:cs typeface="Mukta ExtraLight" panose="020B0000000000000000" pitchFamily="34" charset="77"/>
            </a:endParaRPr>
          </a:p>
          <a:p>
            <a:pPr algn="l">
              <a:lnSpc>
                <a:spcPts val="1125"/>
              </a:lnSpc>
            </a:pPr>
            <a:endParaRPr lang="en-US" sz="750" dirty="0">
              <a:solidFill>
                <a:prstClr val="white"/>
              </a:solidFill>
              <a:latin typeface="HP Simplified Light"/>
              <a:ea typeface="Lato Light" panose="020F0502020204030203" pitchFamily="34" charset="0"/>
              <a:cs typeface="Mukta ExtraLight" panose="020B0000000000000000" pitchFamily="34" charset="77"/>
            </a:endParaRPr>
          </a:p>
          <a:p>
            <a:pPr marL="128622" indent="-128622" algn="l">
              <a:lnSpc>
                <a:spcPts val="1125"/>
              </a:lnSpc>
              <a:buFont typeface="Arial" panose="020B0604020202020204" pitchFamily="34" charset="0"/>
              <a:buChar char="•"/>
            </a:pPr>
            <a:r>
              <a:rPr lang="en-US" sz="750" b="1" dirty="0">
                <a:solidFill>
                  <a:prstClr val="white"/>
                </a:solidFill>
                <a:latin typeface="HP Simplified Light"/>
              </a:rPr>
              <a:t>Position Statements published</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Japan IPA </a:t>
            </a:r>
            <a:br>
              <a:rPr lang="en-US" sz="750" dirty="0">
                <a:solidFill>
                  <a:prstClr val="white"/>
                </a:solidFill>
                <a:latin typeface="HP Simplified Light"/>
                <a:ea typeface="Lato Light" panose="020F0502020204030203" pitchFamily="34" charset="0"/>
                <a:cs typeface="Mukta ExtraLight" panose="020B0000000000000000" pitchFamily="34" charset="77"/>
              </a:rPr>
            </a:br>
            <a:r>
              <a:rPr lang="en-US" sz="750" dirty="0">
                <a:solidFill>
                  <a:prstClr val="white"/>
                </a:solidFill>
                <a:latin typeface="HP Simplified Light"/>
                <a:ea typeface="Lato Light" panose="020F0502020204030203" pitchFamily="34" charset="0"/>
                <a:cs typeface="Mukta ExtraLight" panose="020B0000000000000000" pitchFamily="34" charset="77"/>
              </a:rPr>
              <a:t>(14 May 2020)</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Korea ITSCC </a:t>
            </a:r>
            <a:br>
              <a:rPr lang="en-US" sz="750" dirty="0">
                <a:solidFill>
                  <a:prstClr val="white"/>
                </a:solidFill>
                <a:latin typeface="HP Simplified Light"/>
                <a:ea typeface="Lato Light" panose="020F0502020204030203" pitchFamily="34" charset="0"/>
                <a:cs typeface="Mukta ExtraLight" panose="020B0000000000000000" pitchFamily="34" charset="77"/>
              </a:rPr>
            </a:br>
            <a:r>
              <a:rPr lang="en-US" sz="750" dirty="0">
                <a:solidFill>
                  <a:prstClr val="white"/>
                </a:solidFill>
                <a:latin typeface="HP Simplified Light"/>
                <a:ea typeface="Lato Light" panose="020F0502020204030203" pitchFamily="34" charset="0"/>
                <a:cs typeface="Mukta ExtraLight" panose="020B0000000000000000" pitchFamily="34" charset="77"/>
              </a:rPr>
              <a:t>(16 Sept 2020)</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US NIAP </a:t>
            </a:r>
            <a:br>
              <a:rPr lang="en-US" sz="750" dirty="0">
                <a:solidFill>
                  <a:prstClr val="white"/>
                </a:solidFill>
                <a:latin typeface="HP Simplified Light"/>
                <a:ea typeface="Lato Light" panose="020F0502020204030203" pitchFamily="34" charset="0"/>
                <a:cs typeface="Mukta ExtraLight" panose="020B0000000000000000" pitchFamily="34" charset="77"/>
              </a:rPr>
            </a:br>
            <a:r>
              <a:rPr lang="en-US" sz="750" dirty="0">
                <a:solidFill>
                  <a:prstClr val="white"/>
                </a:solidFill>
                <a:latin typeface="HP Simplified Light"/>
                <a:ea typeface="Lato Light" panose="020F0502020204030203" pitchFamily="34" charset="0"/>
                <a:cs typeface="Mukta ExtraLight" panose="020B0000000000000000" pitchFamily="34" charset="77"/>
              </a:rPr>
              <a:t>(25 Sept 2020)</a:t>
            </a:r>
          </a:p>
          <a:p>
            <a:pPr marL="128622" indent="-128622" algn="l">
              <a:lnSpc>
                <a:spcPts val="1125"/>
              </a:lnSpc>
              <a:buFont typeface="Arial" panose="020B0604020202020204" pitchFamily="34" charset="0"/>
              <a:buChar char="•"/>
            </a:pPr>
            <a:endParaRPr lang="en-US" sz="750" dirty="0">
              <a:solidFill>
                <a:prstClr val="white"/>
              </a:solidFill>
              <a:latin typeface="HP Simplified Light"/>
              <a:ea typeface="Lato Light" panose="020F0502020204030203" pitchFamily="34" charset="0"/>
              <a:cs typeface="Mukta ExtraLight" panose="020B0000000000000000" pitchFamily="34" charset="77"/>
            </a:endParaRPr>
          </a:p>
          <a:p>
            <a:pPr algn="l">
              <a:lnSpc>
                <a:spcPts val="1125"/>
              </a:lnSpc>
            </a:pPr>
            <a:endParaRPr lang="en-US" sz="750" dirty="0">
              <a:solidFill>
                <a:prstClr val="white"/>
              </a:solidFill>
              <a:latin typeface="HP Simplified Light"/>
              <a:ea typeface="Lato Light" panose="020F0502020204030203" pitchFamily="34" charset="0"/>
              <a:cs typeface="Mukta ExtraLight" panose="020B0000000000000000" pitchFamily="34" charset="77"/>
            </a:endParaRPr>
          </a:p>
        </p:txBody>
      </p:sp>
      <p:sp>
        <p:nvSpPr>
          <p:cNvPr id="42" name="TextBox 41">
            <a:extLst>
              <a:ext uri="{FF2B5EF4-FFF2-40B4-BE49-F238E27FC236}">
                <a16:creationId xmlns:a16="http://schemas.microsoft.com/office/drawing/2014/main" id="{F40CFCF4-0B3A-4A86-ADE3-89C1609D7073}"/>
              </a:ext>
            </a:extLst>
          </p:cNvPr>
          <p:cNvSpPr txBox="1"/>
          <p:nvPr/>
        </p:nvSpPr>
        <p:spPr>
          <a:xfrm>
            <a:off x="7038052" y="2459714"/>
            <a:ext cx="1029803" cy="276999"/>
          </a:xfrm>
          <a:prstGeom prst="rect">
            <a:avLst/>
          </a:prstGeom>
          <a:noFill/>
        </p:spPr>
        <p:txBody>
          <a:bodyPr wrap="square" rtlCol="0" anchor="t" anchorCtr="0">
            <a:spAutoFit/>
          </a:bodyPr>
          <a:lstStyle/>
          <a:p>
            <a:r>
              <a:rPr lang="en-US" sz="1200" b="1" dirty="0">
                <a:solidFill>
                  <a:prstClr val="white"/>
                </a:solidFill>
                <a:ea typeface="League Spartan" charset="0"/>
                <a:cs typeface="Poppins" pitchFamily="2" charset="77"/>
              </a:rPr>
              <a:t>2022.10.31</a:t>
            </a:r>
          </a:p>
        </p:txBody>
      </p:sp>
      <p:sp>
        <p:nvSpPr>
          <p:cNvPr id="43" name="Subtitle 2">
            <a:extLst>
              <a:ext uri="{FF2B5EF4-FFF2-40B4-BE49-F238E27FC236}">
                <a16:creationId xmlns:a16="http://schemas.microsoft.com/office/drawing/2014/main" id="{C9E4454D-B0C6-4EF3-9FE0-F8752E6E2C3F}"/>
              </a:ext>
            </a:extLst>
          </p:cNvPr>
          <p:cNvSpPr txBox="1">
            <a:spLocks/>
          </p:cNvSpPr>
          <p:nvPr/>
        </p:nvSpPr>
        <p:spPr>
          <a:xfrm>
            <a:off x="7055220" y="2713695"/>
            <a:ext cx="1631580" cy="112986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HCD </a:t>
            </a:r>
            <a:r>
              <a:rPr lang="en-US" sz="750" dirty="0" err="1">
                <a:solidFill>
                  <a:prstClr val="white"/>
                </a:solidFill>
                <a:latin typeface="HP Simplified Light"/>
                <a:ea typeface="Lato Light" panose="020F0502020204030203" pitchFamily="34" charset="0"/>
                <a:cs typeface="Mukta ExtraLight" panose="020B0000000000000000" pitchFamily="34" charset="77"/>
              </a:rPr>
              <a:t>iTC</a:t>
            </a:r>
            <a:r>
              <a:rPr lang="en-US" sz="750" dirty="0">
                <a:solidFill>
                  <a:prstClr val="white"/>
                </a:solidFill>
                <a:latin typeface="HP Simplified Light"/>
                <a:ea typeface="Lato Light" panose="020F0502020204030203" pitchFamily="34" charset="0"/>
                <a:cs typeface="Mukta ExtraLight" panose="020B0000000000000000" pitchFamily="34" charset="77"/>
              </a:rPr>
              <a:t> SME meeting (Biweekly)</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HCD </a:t>
            </a:r>
            <a:r>
              <a:rPr lang="en-US" sz="750" dirty="0" err="1">
                <a:solidFill>
                  <a:prstClr val="white"/>
                </a:solidFill>
                <a:latin typeface="HP Simplified Light"/>
                <a:ea typeface="Lato Light" panose="020F0502020204030203" pitchFamily="34" charset="0"/>
                <a:cs typeface="Mukta ExtraLight" panose="020B0000000000000000" pitchFamily="34" charset="77"/>
              </a:rPr>
              <a:t>iTC</a:t>
            </a:r>
            <a:r>
              <a:rPr lang="en-US" sz="750" dirty="0">
                <a:solidFill>
                  <a:prstClr val="white"/>
                </a:solidFill>
                <a:latin typeface="HP Simplified Light"/>
                <a:ea typeface="Lato Light" panose="020F0502020204030203" pitchFamily="34" charset="0"/>
                <a:cs typeface="Mukta ExtraLight" panose="020B0000000000000000" pitchFamily="34" charset="77"/>
              </a:rPr>
              <a:t> Editors meeting (Biweekly)</a:t>
            </a:r>
          </a:p>
          <a:p>
            <a:pPr marL="128622" indent="-128622" algn="l">
              <a:lnSpc>
                <a:spcPts val="1125"/>
              </a:lnSpc>
              <a:buFont typeface="Arial" panose="020B0604020202020204" pitchFamily="34" charset="0"/>
              <a:buChar char="•"/>
            </a:pPr>
            <a:r>
              <a:rPr lang="en-US" sz="750" dirty="0">
                <a:solidFill>
                  <a:prstClr val="white"/>
                </a:solidFill>
                <a:latin typeface="HP Simplified Light"/>
                <a:ea typeface="Lato Light" panose="020F0502020204030203" pitchFamily="34" charset="0"/>
                <a:cs typeface="Mukta ExtraLight" panose="020B0000000000000000" pitchFamily="34" charset="77"/>
              </a:rPr>
              <a:t>HCD </a:t>
            </a:r>
            <a:r>
              <a:rPr lang="en-US" sz="750" dirty="0" err="1">
                <a:solidFill>
                  <a:prstClr val="white"/>
                </a:solidFill>
                <a:latin typeface="HP Simplified Light"/>
                <a:ea typeface="Lato Light" panose="020F0502020204030203" pitchFamily="34" charset="0"/>
                <a:cs typeface="Mukta ExtraLight" panose="020B0000000000000000" pitchFamily="34" charset="77"/>
              </a:rPr>
              <a:t>iTC</a:t>
            </a:r>
            <a:r>
              <a:rPr lang="en-US" sz="750" dirty="0">
                <a:solidFill>
                  <a:prstClr val="white"/>
                </a:solidFill>
                <a:latin typeface="HP Simplified Light"/>
                <a:ea typeface="Lato Light" panose="020F0502020204030203" pitchFamily="34" charset="0"/>
                <a:cs typeface="Mukta ExtraLight" panose="020B0000000000000000" pitchFamily="34" charset="77"/>
              </a:rPr>
              <a:t> Comment Resolution meeting for </a:t>
            </a:r>
            <a:r>
              <a:rPr lang="en-US" sz="750" dirty="0" err="1">
                <a:solidFill>
                  <a:prstClr val="white"/>
                </a:solidFill>
                <a:latin typeface="HP Simplified Light"/>
                <a:ea typeface="Lato Light" panose="020F0502020204030203" pitchFamily="34" charset="0"/>
                <a:cs typeface="Mukta ExtraLight" panose="020B0000000000000000" pitchFamily="34" charset="77"/>
              </a:rPr>
              <a:t>cPP</a:t>
            </a:r>
            <a:r>
              <a:rPr lang="en-US" sz="750" dirty="0">
                <a:solidFill>
                  <a:prstClr val="white"/>
                </a:solidFill>
                <a:latin typeface="HP Simplified Light"/>
                <a:ea typeface="Lato Light" panose="020F0502020204030203" pitchFamily="34" charset="0"/>
                <a:cs typeface="Mukta ExtraLight" panose="020B0000000000000000" pitchFamily="34" charset="77"/>
              </a:rPr>
              <a:t> &amp; SD (Weekly)</a:t>
            </a:r>
          </a:p>
          <a:p>
            <a:pPr marL="128622" indent="-128622" algn="l">
              <a:lnSpc>
                <a:spcPts val="1125"/>
              </a:lnSpc>
              <a:buFont typeface="Arial" panose="020B0604020202020204" pitchFamily="34" charset="0"/>
              <a:buChar char="•"/>
            </a:pPr>
            <a:endParaRPr lang="en-US" sz="750" b="1" dirty="0">
              <a:solidFill>
                <a:prstClr val="white"/>
              </a:solidFill>
              <a:latin typeface="HP Simplified Light"/>
              <a:ea typeface="Lato Light" panose="020F0502020204030203" pitchFamily="34" charset="0"/>
              <a:cs typeface="Mukta ExtraLight" panose="020B0000000000000000" pitchFamily="34" charset="77"/>
            </a:endParaRPr>
          </a:p>
          <a:p>
            <a:pPr marL="128622" indent="-128622" algn="l">
              <a:lnSpc>
                <a:spcPts val="1125"/>
              </a:lnSpc>
              <a:buFont typeface="Arial" panose="020B0604020202020204" pitchFamily="34" charset="0"/>
              <a:buChar char="•"/>
            </a:pPr>
            <a:r>
              <a:rPr lang="en-US" sz="750" b="1" dirty="0">
                <a:solidFill>
                  <a:prstClr val="white"/>
                </a:solidFill>
                <a:latin typeface="HP Simplified Light"/>
                <a:ea typeface="Lato Light" panose="020F0502020204030203" pitchFamily="34" charset="0"/>
                <a:cs typeface="Mukta ExtraLight" panose="020B0000000000000000" pitchFamily="34" charset="77"/>
              </a:rPr>
              <a:t>HCD </a:t>
            </a:r>
            <a:r>
              <a:rPr lang="en-US" sz="750" b="1" dirty="0" err="1">
                <a:solidFill>
                  <a:prstClr val="white"/>
                </a:solidFill>
                <a:latin typeface="HP Simplified Light"/>
                <a:ea typeface="Lato Light" panose="020F0502020204030203" pitchFamily="34" charset="0"/>
                <a:cs typeface="Mukta ExtraLight" panose="020B0000000000000000" pitchFamily="34" charset="77"/>
              </a:rPr>
              <a:t>cPP</a:t>
            </a:r>
            <a:r>
              <a:rPr lang="en-US" sz="750" b="1" dirty="0">
                <a:solidFill>
                  <a:prstClr val="white"/>
                </a:solidFill>
                <a:latin typeface="HP Simplified Light"/>
                <a:ea typeface="Lato Light" panose="020F0502020204030203" pitchFamily="34" charset="0"/>
                <a:cs typeface="Mukta ExtraLight" panose="020B0000000000000000" pitchFamily="34" charset="77"/>
              </a:rPr>
              <a:t> v1.0</a:t>
            </a:r>
          </a:p>
          <a:p>
            <a:pPr marL="128622" indent="-128622" algn="l">
              <a:lnSpc>
                <a:spcPts val="1125"/>
              </a:lnSpc>
              <a:buFont typeface="Arial" panose="020B0604020202020204" pitchFamily="34" charset="0"/>
              <a:buChar char="•"/>
            </a:pPr>
            <a:r>
              <a:rPr lang="en-US" sz="750" b="1" dirty="0">
                <a:solidFill>
                  <a:prstClr val="white"/>
                </a:solidFill>
                <a:latin typeface="HP Simplified Light"/>
                <a:ea typeface="Lato Light" panose="020F0502020204030203" pitchFamily="34" charset="0"/>
                <a:cs typeface="Mukta ExtraLight" panose="020B0000000000000000" pitchFamily="34" charset="77"/>
              </a:rPr>
              <a:t>HCD SD v1.0</a:t>
            </a:r>
          </a:p>
        </p:txBody>
      </p:sp>
      <p:sp>
        <p:nvSpPr>
          <p:cNvPr id="44" name="TextBox 43">
            <a:extLst>
              <a:ext uri="{FF2B5EF4-FFF2-40B4-BE49-F238E27FC236}">
                <a16:creationId xmlns:a16="http://schemas.microsoft.com/office/drawing/2014/main" id="{001F5E81-5635-4F5D-8623-52B03D1B27FC}"/>
              </a:ext>
            </a:extLst>
          </p:cNvPr>
          <p:cNvSpPr txBox="1"/>
          <p:nvPr/>
        </p:nvSpPr>
        <p:spPr>
          <a:xfrm>
            <a:off x="2254090" y="4485902"/>
            <a:ext cx="1029803" cy="276999"/>
          </a:xfrm>
          <a:prstGeom prst="rect">
            <a:avLst/>
          </a:prstGeom>
          <a:noFill/>
        </p:spPr>
        <p:txBody>
          <a:bodyPr wrap="square" rtlCol="0" anchor="t" anchorCtr="0">
            <a:spAutoFit/>
          </a:bodyPr>
          <a:lstStyle/>
          <a:p>
            <a:r>
              <a:rPr lang="en-US" sz="1200" b="1" dirty="0">
                <a:solidFill>
                  <a:prstClr val="white"/>
                </a:solidFill>
              </a:rPr>
              <a:t>2020.02.14</a:t>
            </a:r>
          </a:p>
        </p:txBody>
      </p:sp>
      <p:sp>
        <p:nvSpPr>
          <p:cNvPr id="45" name="Subtitle 2">
            <a:extLst>
              <a:ext uri="{FF2B5EF4-FFF2-40B4-BE49-F238E27FC236}">
                <a16:creationId xmlns:a16="http://schemas.microsoft.com/office/drawing/2014/main" id="{451F762A-BD87-44CD-B8D0-0FA37E03B72B}"/>
              </a:ext>
            </a:extLst>
          </p:cNvPr>
          <p:cNvSpPr txBox="1">
            <a:spLocks/>
          </p:cNvSpPr>
          <p:nvPr/>
        </p:nvSpPr>
        <p:spPr>
          <a:xfrm>
            <a:off x="2254090" y="4771482"/>
            <a:ext cx="1113332" cy="87338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750" dirty="0">
                <a:solidFill>
                  <a:prstClr val="white"/>
                </a:solidFill>
                <a:latin typeface="HP Simplified Light"/>
              </a:rPr>
              <a:t>An </a:t>
            </a:r>
            <a:r>
              <a:rPr lang="en-US" sz="750" dirty="0" err="1">
                <a:solidFill>
                  <a:prstClr val="white"/>
                </a:solidFill>
                <a:latin typeface="HP Simplified Light"/>
              </a:rPr>
              <a:t>iTC</a:t>
            </a:r>
            <a:r>
              <a:rPr lang="en-US" sz="750" dirty="0">
                <a:solidFill>
                  <a:prstClr val="white"/>
                </a:solidFill>
                <a:latin typeface="HP Simplified Light"/>
              </a:rPr>
              <a:t> for Hardcopy Devices endorsed by CCMC in February 14th, 2020. The ESR was produced by the HCD WG with HCD TC collaboration</a:t>
            </a:r>
          </a:p>
        </p:txBody>
      </p:sp>
      <p:sp>
        <p:nvSpPr>
          <p:cNvPr id="46" name="TextBox 45">
            <a:extLst>
              <a:ext uri="{FF2B5EF4-FFF2-40B4-BE49-F238E27FC236}">
                <a16:creationId xmlns:a16="http://schemas.microsoft.com/office/drawing/2014/main" id="{78769633-FF65-4484-98EF-9B1BCA17E993}"/>
              </a:ext>
            </a:extLst>
          </p:cNvPr>
          <p:cNvSpPr txBox="1"/>
          <p:nvPr/>
        </p:nvSpPr>
        <p:spPr>
          <a:xfrm>
            <a:off x="1053988" y="4948196"/>
            <a:ext cx="1029803" cy="276999"/>
          </a:xfrm>
          <a:prstGeom prst="rect">
            <a:avLst/>
          </a:prstGeom>
          <a:noFill/>
        </p:spPr>
        <p:txBody>
          <a:bodyPr wrap="square" rtlCol="0" anchor="t" anchorCtr="0">
            <a:spAutoFit/>
          </a:bodyPr>
          <a:lstStyle/>
          <a:p>
            <a:r>
              <a:rPr lang="en-US" sz="1200" b="1" dirty="0">
                <a:solidFill>
                  <a:prstClr val="white"/>
                </a:solidFill>
              </a:rPr>
              <a:t>2018.10</a:t>
            </a:r>
          </a:p>
        </p:txBody>
      </p:sp>
      <p:sp>
        <p:nvSpPr>
          <p:cNvPr id="47" name="Subtitle 2">
            <a:extLst>
              <a:ext uri="{FF2B5EF4-FFF2-40B4-BE49-F238E27FC236}">
                <a16:creationId xmlns:a16="http://schemas.microsoft.com/office/drawing/2014/main" id="{4A4F5448-EA07-454B-9845-CD1899147D0F}"/>
              </a:ext>
            </a:extLst>
          </p:cNvPr>
          <p:cNvSpPr txBox="1">
            <a:spLocks/>
          </p:cNvSpPr>
          <p:nvPr/>
        </p:nvSpPr>
        <p:spPr>
          <a:xfrm>
            <a:off x="1053987" y="5233775"/>
            <a:ext cx="1114412" cy="73232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750" dirty="0">
                <a:solidFill>
                  <a:prstClr val="white"/>
                </a:solidFill>
                <a:latin typeface="HP Simplified Light"/>
              </a:rPr>
              <a:t>CCDB at its Oct 2018 Meeting chartered a CCDB Working Group (WG) containing the Korean and Japanese schemes</a:t>
            </a:r>
          </a:p>
        </p:txBody>
      </p:sp>
      <p:pic>
        <p:nvPicPr>
          <p:cNvPr id="49" name="Picture 48">
            <a:extLst>
              <a:ext uri="{FF2B5EF4-FFF2-40B4-BE49-F238E27FC236}">
                <a16:creationId xmlns:a16="http://schemas.microsoft.com/office/drawing/2014/main" id="{D13FA64F-3A9E-45DF-8769-22193F8638AD}"/>
              </a:ext>
            </a:extLst>
          </p:cNvPr>
          <p:cNvPicPr>
            <a:picLocks noChangeAspect="1"/>
          </p:cNvPicPr>
          <p:nvPr/>
        </p:nvPicPr>
        <p:blipFill>
          <a:blip r:embed="rId3"/>
          <a:stretch>
            <a:fillRect/>
          </a:stretch>
        </p:blipFill>
        <p:spPr>
          <a:xfrm>
            <a:off x="5964077" y="5437715"/>
            <a:ext cx="397277" cy="262904"/>
          </a:xfrm>
          <a:prstGeom prst="rect">
            <a:avLst/>
          </a:prstGeom>
        </p:spPr>
      </p:pic>
      <p:pic>
        <p:nvPicPr>
          <p:cNvPr id="50" name="Picture 49">
            <a:extLst>
              <a:ext uri="{FF2B5EF4-FFF2-40B4-BE49-F238E27FC236}">
                <a16:creationId xmlns:a16="http://schemas.microsoft.com/office/drawing/2014/main" id="{AC3058C6-38EB-4294-BD3E-97529850DA25}"/>
              </a:ext>
            </a:extLst>
          </p:cNvPr>
          <p:cNvPicPr>
            <a:picLocks noChangeAspect="1"/>
          </p:cNvPicPr>
          <p:nvPr/>
        </p:nvPicPr>
        <p:blipFill>
          <a:blip r:embed="rId4"/>
          <a:stretch>
            <a:fillRect/>
          </a:stretch>
        </p:blipFill>
        <p:spPr>
          <a:xfrm>
            <a:off x="6193115" y="5741125"/>
            <a:ext cx="431665" cy="233580"/>
          </a:xfrm>
          <a:prstGeom prst="rect">
            <a:avLst/>
          </a:prstGeom>
        </p:spPr>
      </p:pic>
      <p:pic>
        <p:nvPicPr>
          <p:cNvPr id="51" name="Picture 50">
            <a:extLst>
              <a:ext uri="{FF2B5EF4-FFF2-40B4-BE49-F238E27FC236}">
                <a16:creationId xmlns:a16="http://schemas.microsoft.com/office/drawing/2014/main" id="{7B835B73-ED99-4C6B-AFCE-1B632BEC58AE}"/>
              </a:ext>
            </a:extLst>
          </p:cNvPr>
          <p:cNvPicPr>
            <a:picLocks noChangeAspect="1"/>
          </p:cNvPicPr>
          <p:nvPr/>
        </p:nvPicPr>
        <p:blipFill>
          <a:blip r:embed="rId5"/>
          <a:stretch>
            <a:fillRect/>
          </a:stretch>
        </p:blipFill>
        <p:spPr>
          <a:xfrm>
            <a:off x="6408947" y="5444790"/>
            <a:ext cx="402766" cy="262673"/>
          </a:xfrm>
          <a:prstGeom prst="rect">
            <a:avLst/>
          </a:prstGeom>
        </p:spPr>
      </p:pic>
      <p:pic>
        <p:nvPicPr>
          <p:cNvPr id="52" name="Picture 51">
            <a:extLst>
              <a:ext uri="{FF2B5EF4-FFF2-40B4-BE49-F238E27FC236}">
                <a16:creationId xmlns:a16="http://schemas.microsoft.com/office/drawing/2014/main" id="{1B10BF76-FE87-49B6-91D1-7EBB82D49142}"/>
              </a:ext>
            </a:extLst>
          </p:cNvPr>
          <p:cNvPicPr>
            <a:picLocks noChangeAspect="1"/>
          </p:cNvPicPr>
          <p:nvPr/>
        </p:nvPicPr>
        <p:blipFill>
          <a:blip r:embed="rId3"/>
          <a:stretch>
            <a:fillRect/>
          </a:stretch>
        </p:blipFill>
        <p:spPr>
          <a:xfrm>
            <a:off x="493676" y="5635464"/>
            <a:ext cx="397277" cy="262904"/>
          </a:xfrm>
          <a:prstGeom prst="rect">
            <a:avLst/>
          </a:prstGeom>
        </p:spPr>
      </p:pic>
      <p:pic>
        <p:nvPicPr>
          <p:cNvPr id="53" name="Picture 52">
            <a:extLst>
              <a:ext uri="{FF2B5EF4-FFF2-40B4-BE49-F238E27FC236}">
                <a16:creationId xmlns:a16="http://schemas.microsoft.com/office/drawing/2014/main" id="{78186D06-488B-4849-8E58-D4991178F7FD}"/>
              </a:ext>
            </a:extLst>
          </p:cNvPr>
          <p:cNvPicPr>
            <a:picLocks noChangeAspect="1"/>
          </p:cNvPicPr>
          <p:nvPr/>
        </p:nvPicPr>
        <p:blipFill>
          <a:blip r:embed="rId5"/>
          <a:stretch>
            <a:fillRect/>
          </a:stretch>
        </p:blipFill>
        <p:spPr>
          <a:xfrm>
            <a:off x="482363" y="5313453"/>
            <a:ext cx="402766" cy="262673"/>
          </a:xfrm>
          <a:prstGeom prst="rect">
            <a:avLst/>
          </a:prstGeom>
        </p:spPr>
      </p:pic>
      <p:pic>
        <p:nvPicPr>
          <p:cNvPr id="55" name="Picture 54">
            <a:extLst>
              <a:ext uri="{FF2B5EF4-FFF2-40B4-BE49-F238E27FC236}">
                <a16:creationId xmlns:a16="http://schemas.microsoft.com/office/drawing/2014/main" id="{7BEFB851-BC0D-4042-8DB8-D91BFE7AB350}"/>
              </a:ext>
            </a:extLst>
          </p:cNvPr>
          <p:cNvPicPr>
            <a:picLocks noChangeAspect="1"/>
          </p:cNvPicPr>
          <p:nvPr/>
        </p:nvPicPr>
        <p:blipFill>
          <a:blip r:embed="rId6"/>
          <a:stretch>
            <a:fillRect/>
          </a:stretch>
        </p:blipFill>
        <p:spPr>
          <a:xfrm>
            <a:off x="4837538" y="5456458"/>
            <a:ext cx="671749" cy="518247"/>
          </a:xfrm>
          <a:prstGeom prst="rect">
            <a:avLst/>
          </a:prstGeom>
        </p:spPr>
      </p:pic>
      <p:pic>
        <p:nvPicPr>
          <p:cNvPr id="56" name="Picture 55">
            <a:extLst>
              <a:ext uri="{FF2B5EF4-FFF2-40B4-BE49-F238E27FC236}">
                <a16:creationId xmlns:a16="http://schemas.microsoft.com/office/drawing/2014/main" id="{E12A18EA-5F6B-4E7A-B833-855911952B6F}"/>
              </a:ext>
            </a:extLst>
          </p:cNvPr>
          <p:cNvPicPr>
            <a:picLocks noChangeAspect="1"/>
          </p:cNvPicPr>
          <p:nvPr/>
        </p:nvPicPr>
        <p:blipFill>
          <a:blip r:embed="rId7"/>
          <a:stretch>
            <a:fillRect/>
          </a:stretch>
        </p:blipFill>
        <p:spPr>
          <a:xfrm>
            <a:off x="7407573" y="4172978"/>
            <a:ext cx="926874" cy="1133811"/>
          </a:xfrm>
          <a:prstGeom prst="rect">
            <a:avLst/>
          </a:prstGeom>
        </p:spPr>
      </p:pic>
      <p:pic>
        <p:nvPicPr>
          <p:cNvPr id="57" name="Picture 56">
            <a:extLst>
              <a:ext uri="{FF2B5EF4-FFF2-40B4-BE49-F238E27FC236}">
                <a16:creationId xmlns:a16="http://schemas.microsoft.com/office/drawing/2014/main" id="{54B718D9-1DEA-4172-B5F3-D3C947FB182A}"/>
              </a:ext>
            </a:extLst>
          </p:cNvPr>
          <p:cNvPicPr>
            <a:picLocks noChangeAspect="1"/>
          </p:cNvPicPr>
          <p:nvPr/>
        </p:nvPicPr>
        <p:blipFill>
          <a:blip r:embed="rId8"/>
          <a:stretch>
            <a:fillRect/>
          </a:stretch>
        </p:blipFill>
        <p:spPr>
          <a:xfrm>
            <a:off x="2866753" y="5552564"/>
            <a:ext cx="334709" cy="398578"/>
          </a:xfrm>
          <a:prstGeom prst="rect">
            <a:avLst/>
          </a:prstGeom>
        </p:spPr>
      </p:pic>
      <p:pic>
        <p:nvPicPr>
          <p:cNvPr id="58" name="Picture 57">
            <a:extLst>
              <a:ext uri="{FF2B5EF4-FFF2-40B4-BE49-F238E27FC236}">
                <a16:creationId xmlns:a16="http://schemas.microsoft.com/office/drawing/2014/main" id="{16792598-9087-4C1A-9CAF-8BF8F12B2417}"/>
              </a:ext>
            </a:extLst>
          </p:cNvPr>
          <p:cNvPicPr>
            <a:picLocks noChangeAspect="1"/>
          </p:cNvPicPr>
          <p:nvPr/>
        </p:nvPicPr>
        <p:blipFill>
          <a:blip r:embed="rId9"/>
          <a:stretch>
            <a:fillRect/>
          </a:stretch>
        </p:blipFill>
        <p:spPr>
          <a:xfrm>
            <a:off x="490931" y="4865171"/>
            <a:ext cx="402766" cy="384367"/>
          </a:xfrm>
          <a:prstGeom prst="rect">
            <a:avLst/>
          </a:prstGeom>
        </p:spPr>
      </p:pic>
      <p:pic>
        <p:nvPicPr>
          <p:cNvPr id="59" name="Picture 58">
            <a:extLst>
              <a:ext uri="{FF2B5EF4-FFF2-40B4-BE49-F238E27FC236}">
                <a16:creationId xmlns:a16="http://schemas.microsoft.com/office/drawing/2014/main" id="{131710A0-44C5-4C76-B63B-DACE539F8004}"/>
              </a:ext>
            </a:extLst>
          </p:cNvPr>
          <p:cNvPicPr>
            <a:picLocks noChangeAspect="1"/>
          </p:cNvPicPr>
          <p:nvPr/>
        </p:nvPicPr>
        <p:blipFill>
          <a:blip r:embed="rId10"/>
          <a:stretch>
            <a:fillRect/>
          </a:stretch>
        </p:blipFill>
        <p:spPr>
          <a:xfrm>
            <a:off x="4036130" y="5635465"/>
            <a:ext cx="495437" cy="282047"/>
          </a:xfrm>
          <a:prstGeom prst="rect">
            <a:avLst/>
          </a:prstGeom>
        </p:spPr>
      </p:pic>
      <p:pic>
        <p:nvPicPr>
          <p:cNvPr id="60" name="Picture 59">
            <a:extLst>
              <a:ext uri="{FF2B5EF4-FFF2-40B4-BE49-F238E27FC236}">
                <a16:creationId xmlns:a16="http://schemas.microsoft.com/office/drawing/2014/main" id="{AE895BCC-7470-42DB-97D0-D084F7E313F4}"/>
              </a:ext>
            </a:extLst>
          </p:cNvPr>
          <p:cNvPicPr>
            <a:picLocks noChangeAspect="1"/>
          </p:cNvPicPr>
          <p:nvPr/>
        </p:nvPicPr>
        <p:blipFill>
          <a:blip r:embed="rId11"/>
          <a:stretch>
            <a:fillRect/>
          </a:stretch>
        </p:blipFill>
        <p:spPr>
          <a:xfrm>
            <a:off x="6038518" y="3768049"/>
            <a:ext cx="402765" cy="419418"/>
          </a:xfrm>
          <a:prstGeom prst="rect">
            <a:avLst/>
          </a:prstGeom>
        </p:spPr>
      </p:pic>
      <p:sp>
        <p:nvSpPr>
          <p:cNvPr id="5" name="Rectangle: Rounded Corners 4">
            <a:extLst>
              <a:ext uri="{FF2B5EF4-FFF2-40B4-BE49-F238E27FC236}">
                <a16:creationId xmlns:a16="http://schemas.microsoft.com/office/drawing/2014/main" id="{37E873A1-1E6C-4D27-87CD-A7883423A477}"/>
              </a:ext>
            </a:extLst>
          </p:cNvPr>
          <p:cNvSpPr/>
          <p:nvPr/>
        </p:nvSpPr>
        <p:spPr>
          <a:xfrm>
            <a:off x="7057821" y="3491128"/>
            <a:ext cx="1758024" cy="439169"/>
          </a:xfrm>
          <a:prstGeom prst="round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200" dirty="0"/>
          </a:p>
        </p:txBody>
      </p:sp>
      <p:sp>
        <p:nvSpPr>
          <p:cNvPr id="6" name="TextBox 5">
            <a:extLst>
              <a:ext uri="{FF2B5EF4-FFF2-40B4-BE49-F238E27FC236}">
                <a16:creationId xmlns:a16="http://schemas.microsoft.com/office/drawing/2014/main" id="{1963999F-D70F-49F1-A998-91529D3E864B}"/>
              </a:ext>
            </a:extLst>
          </p:cNvPr>
          <p:cNvSpPr txBox="1"/>
          <p:nvPr/>
        </p:nvSpPr>
        <p:spPr>
          <a:xfrm>
            <a:off x="4763139" y="1485509"/>
            <a:ext cx="4097148" cy="752051"/>
          </a:xfrm>
          <a:prstGeom prst="rect">
            <a:avLst/>
          </a:prstGeom>
          <a:noFill/>
        </p:spPr>
        <p:txBody>
          <a:bodyPr wrap="none" lIns="0" tIns="0" rIns="0" bIns="0" rtlCol="0">
            <a:noAutofit/>
          </a:bodyPr>
          <a:lstStyle/>
          <a:p>
            <a:pPr algn="r">
              <a:lnSpc>
                <a:spcPct val="90000"/>
              </a:lnSpc>
            </a:pPr>
            <a:r>
              <a:rPr lang="en-GB" sz="1200" b="1" dirty="0"/>
              <a:t>SOG-IS</a:t>
            </a:r>
          </a:p>
          <a:p>
            <a:pPr algn="r">
              <a:lnSpc>
                <a:spcPct val="90000"/>
              </a:lnSpc>
            </a:pPr>
            <a:r>
              <a:rPr lang="en-GB" sz="1200" b="1" dirty="0"/>
              <a:t>EUCC</a:t>
            </a:r>
          </a:p>
          <a:p>
            <a:pPr algn="r">
              <a:lnSpc>
                <a:spcPct val="90000"/>
              </a:lnSpc>
            </a:pPr>
            <a:r>
              <a:rPr lang="en-GB" sz="1200" b="1" dirty="0"/>
              <a:t>CCRA</a:t>
            </a:r>
          </a:p>
          <a:p>
            <a:pPr algn="r">
              <a:lnSpc>
                <a:spcPct val="90000"/>
              </a:lnSpc>
            </a:pPr>
            <a:r>
              <a:rPr lang="en-GB" sz="2101" b="1" dirty="0"/>
              <a:t>National/Region Security Certification +</a:t>
            </a:r>
          </a:p>
        </p:txBody>
      </p:sp>
      <p:pic>
        <p:nvPicPr>
          <p:cNvPr id="8" name="Picture 7">
            <a:extLst>
              <a:ext uri="{FF2B5EF4-FFF2-40B4-BE49-F238E27FC236}">
                <a16:creationId xmlns:a16="http://schemas.microsoft.com/office/drawing/2014/main" id="{DDF06676-ADCE-CD1F-8BF5-81568CF67412}"/>
              </a:ext>
            </a:extLst>
          </p:cNvPr>
          <p:cNvPicPr>
            <a:picLocks noChangeAspect="1"/>
          </p:cNvPicPr>
          <p:nvPr/>
        </p:nvPicPr>
        <p:blipFill>
          <a:blip r:embed="rId3"/>
          <a:stretch>
            <a:fillRect/>
          </a:stretch>
        </p:blipFill>
        <p:spPr>
          <a:xfrm>
            <a:off x="7079570" y="5400418"/>
            <a:ext cx="397277" cy="262904"/>
          </a:xfrm>
          <a:prstGeom prst="rect">
            <a:avLst/>
          </a:prstGeom>
        </p:spPr>
      </p:pic>
      <p:pic>
        <p:nvPicPr>
          <p:cNvPr id="9" name="Picture 8">
            <a:extLst>
              <a:ext uri="{FF2B5EF4-FFF2-40B4-BE49-F238E27FC236}">
                <a16:creationId xmlns:a16="http://schemas.microsoft.com/office/drawing/2014/main" id="{6C2591D0-97F8-0F75-DA6D-58EF07E60A4B}"/>
              </a:ext>
            </a:extLst>
          </p:cNvPr>
          <p:cNvPicPr>
            <a:picLocks noChangeAspect="1"/>
          </p:cNvPicPr>
          <p:nvPr/>
        </p:nvPicPr>
        <p:blipFill>
          <a:blip r:embed="rId4"/>
          <a:stretch>
            <a:fillRect/>
          </a:stretch>
        </p:blipFill>
        <p:spPr>
          <a:xfrm>
            <a:off x="7308608" y="5703828"/>
            <a:ext cx="431665" cy="233580"/>
          </a:xfrm>
          <a:prstGeom prst="rect">
            <a:avLst/>
          </a:prstGeom>
        </p:spPr>
      </p:pic>
      <p:pic>
        <p:nvPicPr>
          <p:cNvPr id="10" name="Picture 9">
            <a:extLst>
              <a:ext uri="{FF2B5EF4-FFF2-40B4-BE49-F238E27FC236}">
                <a16:creationId xmlns:a16="http://schemas.microsoft.com/office/drawing/2014/main" id="{1676B28C-459D-8519-519C-ED9DB72A6723}"/>
              </a:ext>
            </a:extLst>
          </p:cNvPr>
          <p:cNvPicPr>
            <a:picLocks noChangeAspect="1"/>
          </p:cNvPicPr>
          <p:nvPr/>
        </p:nvPicPr>
        <p:blipFill>
          <a:blip r:embed="rId5"/>
          <a:stretch>
            <a:fillRect/>
          </a:stretch>
        </p:blipFill>
        <p:spPr>
          <a:xfrm>
            <a:off x="7524441" y="5407493"/>
            <a:ext cx="402766" cy="262673"/>
          </a:xfrm>
          <a:prstGeom prst="rect">
            <a:avLst/>
          </a:prstGeom>
        </p:spPr>
      </p:pic>
      <p:pic>
        <p:nvPicPr>
          <p:cNvPr id="12" name="Picture 11">
            <a:extLst>
              <a:ext uri="{FF2B5EF4-FFF2-40B4-BE49-F238E27FC236}">
                <a16:creationId xmlns:a16="http://schemas.microsoft.com/office/drawing/2014/main" id="{3934A7C0-A4F9-BF25-8E7A-06A93D1C006D}"/>
              </a:ext>
            </a:extLst>
          </p:cNvPr>
          <p:cNvPicPr>
            <a:picLocks noChangeAspect="1"/>
          </p:cNvPicPr>
          <p:nvPr/>
        </p:nvPicPr>
        <p:blipFill>
          <a:blip r:embed="rId12"/>
          <a:stretch>
            <a:fillRect/>
          </a:stretch>
        </p:blipFill>
        <p:spPr>
          <a:xfrm>
            <a:off x="8310430" y="5441575"/>
            <a:ext cx="307304" cy="207252"/>
          </a:xfrm>
          <a:prstGeom prst="rect">
            <a:avLst/>
          </a:prstGeom>
        </p:spPr>
      </p:pic>
      <p:pic>
        <p:nvPicPr>
          <p:cNvPr id="14" name="Picture 13">
            <a:extLst>
              <a:ext uri="{FF2B5EF4-FFF2-40B4-BE49-F238E27FC236}">
                <a16:creationId xmlns:a16="http://schemas.microsoft.com/office/drawing/2014/main" id="{6E8E5B7C-2824-E555-53ED-D0F6EA3ACDD2}"/>
              </a:ext>
            </a:extLst>
          </p:cNvPr>
          <p:cNvPicPr>
            <a:picLocks noChangeAspect="1"/>
          </p:cNvPicPr>
          <p:nvPr/>
        </p:nvPicPr>
        <p:blipFill>
          <a:blip r:embed="rId13"/>
          <a:stretch>
            <a:fillRect/>
          </a:stretch>
        </p:blipFill>
        <p:spPr>
          <a:xfrm>
            <a:off x="8489344" y="5193165"/>
            <a:ext cx="335890" cy="207252"/>
          </a:xfrm>
          <a:prstGeom prst="rect">
            <a:avLst/>
          </a:prstGeom>
        </p:spPr>
      </p:pic>
      <p:pic>
        <p:nvPicPr>
          <p:cNvPr id="16" name="Picture 15">
            <a:extLst>
              <a:ext uri="{FF2B5EF4-FFF2-40B4-BE49-F238E27FC236}">
                <a16:creationId xmlns:a16="http://schemas.microsoft.com/office/drawing/2014/main" id="{1E0312FD-E505-4344-DF03-C0FF59BB4F40}"/>
              </a:ext>
            </a:extLst>
          </p:cNvPr>
          <p:cNvPicPr>
            <a:picLocks noChangeAspect="1"/>
          </p:cNvPicPr>
          <p:nvPr/>
        </p:nvPicPr>
        <p:blipFill>
          <a:blip r:embed="rId14"/>
          <a:stretch>
            <a:fillRect/>
          </a:stretch>
        </p:blipFill>
        <p:spPr>
          <a:xfrm>
            <a:off x="8496491" y="5680737"/>
            <a:ext cx="328744" cy="242985"/>
          </a:xfrm>
          <a:prstGeom prst="rect">
            <a:avLst/>
          </a:prstGeom>
        </p:spPr>
      </p:pic>
      <p:pic>
        <p:nvPicPr>
          <p:cNvPr id="13" name="Picture 12">
            <a:extLst>
              <a:ext uri="{FF2B5EF4-FFF2-40B4-BE49-F238E27FC236}">
                <a16:creationId xmlns:a16="http://schemas.microsoft.com/office/drawing/2014/main" id="{EAB8A96E-37AB-D21C-2988-C4A538FC150C}"/>
              </a:ext>
            </a:extLst>
          </p:cNvPr>
          <p:cNvPicPr>
            <a:picLocks noChangeAspect="1"/>
          </p:cNvPicPr>
          <p:nvPr/>
        </p:nvPicPr>
        <p:blipFill>
          <a:blip r:embed="rId15"/>
          <a:stretch>
            <a:fillRect/>
          </a:stretch>
        </p:blipFill>
        <p:spPr>
          <a:xfrm>
            <a:off x="7885773" y="856580"/>
            <a:ext cx="1258228" cy="304761"/>
          </a:xfrm>
          <a:prstGeom prst="rect">
            <a:avLst/>
          </a:prstGeom>
        </p:spPr>
      </p:pic>
    </p:spTree>
    <p:extLst>
      <p:ext uri="{BB962C8B-B14F-4D97-AF65-F5344CB8AC3E}">
        <p14:creationId xmlns:p14="http://schemas.microsoft.com/office/powerpoint/2010/main" val="189587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80</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12078" y="108425"/>
            <a:ext cx="8027021" cy="1016000"/>
          </a:xfrm>
        </p:spPr>
        <p:txBody>
          <a:bodyPr rIns="132080"/>
          <a:lstStyle/>
          <a:p>
            <a:pPr eaLnBrk="1" hangingPunct="1"/>
            <a:r>
              <a:rPr lang="fr-FR" sz="2400" dirty="0"/>
              <a:t>Digital Thread and Common </a:t>
            </a:r>
            <a:r>
              <a:rPr lang="fr-FR" sz="2400" dirty="0" err="1"/>
              <a:t>Criteria</a:t>
            </a:r>
            <a:r>
              <a:rPr lang="fr-FR" sz="2400" dirty="0"/>
              <a:t> Certification</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80</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285" y="1093788"/>
            <a:ext cx="9138206" cy="5491162"/>
          </a:xfrm>
        </p:spPr>
        <p:txBody>
          <a:bodyPr rIns="132080"/>
          <a:lstStyle/>
          <a:p>
            <a:pPr fontAlgn="ctr">
              <a:spcAft>
                <a:spcPts val="0"/>
              </a:spcAft>
            </a:pPr>
            <a:r>
              <a:rPr lang="en-US" sz="2000" dirty="0"/>
              <a:t>Similarly, the following HCD Security Objectives might also apply in total or in part to the Digital Thread for Additive Manufacturing:</a:t>
            </a:r>
          </a:p>
          <a:p>
            <a:pPr lvl="1" fontAlgn="ctr">
              <a:spcAft>
                <a:spcPts val="0"/>
              </a:spcAft>
            </a:pPr>
            <a:r>
              <a:rPr lang="en-US" sz="2000" dirty="0"/>
              <a:t>User Authorization</a:t>
            </a:r>
          </a:p>
          <a:p>
            <a:pPr lvl="1" fontAlgn="ctr">
              <a:spcAft>
                <a:spcPts val="0"/>
              </a:spcAft>
            </a:pPr>
            <a:r>
              <a:rPr lang="en-US" sz="2000" dirty="0"/>
              <a:t>User Identification and Authentication</a:t>
            </a:r>
          </a:p>
          <a:p>
            <a:pPr lvl="1" fontAlgn="ctr">
              <a:spcAft>
                <a:spcPts val="0"/>
              </a:spcAft>
            </a:pPr>
            <a:r>
              <a:rPr lang="en-US" sz="2000" dirty="0"/>
              <a:t>Access Control</a:t>
            </a:r>
          </a:p>
          <a:p>
            <a:pPr lvl="1" fontAlgn="ctr">
              <a:spcAft>
                <a:spcPts val="0"/>
              </a:spcAft>
            </a:pPr>
            <a:r>
              <a:rPr lang="en-US" sz="2000" dirty="0"/>
              <a:t>Communications Protection</a:t>
            </a:r>
          </a:p>
          <a:p>
            <a:pPr lvl="1" fontAlgn="ctr">
              <a:spcAft>
                <a:spcPts val="0"/>
              </a:spcAft>
            </a:pPr>
            <a:r>
              <a:rPr lang="en-US" sz="2000" dirty="0"/>
              <a:t>Auditing</a:t>
            </a:r>
          </a:p>
          <a:p>
            <a:pPr lvl="1" fontAlgn="ctr">
              <a:spcAft>
                <a:spcPts val="0"/>
              </a:spcAft>
            </a:pPr>
            <a:r>
              <a:rPr lang="en-US" sz="2000" dirty="0"/>
              <a:t>Storage Encryption</a:t>
            </a:r>
          </a:p>
          <a:p>
            <a:pPr lvl="1" fontAlgn="ctr">
              <a:spcAft>
                <a:spcPts val="0"/>
              </a:spcAft>
            </a:pPr>
            <a:r>
              <a:rPr lang="en-US" sz="2000" dirty="0"/>
              <a:t>Firmware/Software Update Verification</a:t>
            </a:r>
          </a:p>
          <a:p>
            <a:pPr lvl="1" fontAlgn="ctr">
              <a:spcAft>
                <a:spcPts val="0"/>
              </a:spcAft>
            </a:pPr>
            <a:r>
              <a:rPr lang="en-US" sz="2000" dirty="0"/>
              <a:t>Protection of Key Material</a:t>
            </a:r>
          </a:p>
          <a:p>
            <a:pPr lvl="1" fontAlgn="ctr">
              <a:spcAft>
                <a:spcPts val="0"/>
              </a:spcAft>
            </a:pPr>
            <a:r>
              <a:rPr lang="en-US" sz="2000" dirty="0"/>
              <a:t>Authentication Failures</a:t>
            </a:r>
          </a:p>
          <a:p>
            <a:pPr lvl="1" fontAlgn="ctr">
              <a:spcAft>
                <a:spcPts val="0"/>
              </a:spcAft>
            </a:pPr>
            <a:r>
              <a:rPr lang="en-US" sz="2000" dirty="0"/>
              <a:t>Strong Cryptography</a:t>
            </a:r>
          </a:p>
          <a:p>
            <a:pPr marL="39688" indent="0" fontAlgn="ctr">
              <a:spcAft>
                <a:spcPts val="0"/>
              </a:spcAft>
              <a:buNone/>
            </a:pPr>
            <a:endParaRPr lang="en-US" dirty="0"/>
          </a:p>
        </p:txBody>
      </p:sp>
    </p:spTree>
    <p:extLst>
      <p:ext uri="{BB962C8B-B14F-4D97-AF65-F5344CB8AC3E}">
        <p14:creationId xmlns:p14="http://schemas.microsoft.com/office/powerpoint/2010/main" val="197092400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81</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3" name="Rectangle 5"/>
          <p:cNvSpPr>
            <a:spLocks noGrp="1" noChangeArrowheads="1"/>
          </p:cNvSpPr>
          <p:nvPr>
            <p:ph type="title"/>
          </p:nvPr>
        </p:nvSpPr>
        <p:spPr>
          <a:xfrm>
            <a:off x="12079" y="108425"/>
            <a:ext cx="7315200" cy="1016000"/>
          </a:xfrm>
        </p:spPr>
        <p:txBody>
          <a:bodyPr rIns="132080"/>
          <a:lstStyle/>
          <a:p>
            <a:pPr eaLnBrk="1" hangingPunct="1"/>
            <a:r>
              <a:rPr lang="fr-FR" altLang="en-US" sz="2400" dirty="0"/>
              <a:t>Common </a:t>
            </a:r>
            <a:r>
              <a:rPr lang="fr-FR" altLang="en-US" sz="2400" dirty="0" err="1"/>
              <a:t>Criteria</a:t>
            </a:r>
            <a:r>
              <a:rPr lang="fr-FR" altLang="en-US" sz="2400" dirty="0"/>
              <a:t> </a:t>
            </a:r>
            <a:r>
              <a:rPr lang="fr-FR" altLang="en-US" sz="2400" dirty="0" err="1"/>
              <a:t>Terminology</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81</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285" y="1093788"/>
            <a:ext cx="9138206" cy="5491162"/>
          </a:xfrm>
        </p:spPr>
        <p:txBody>
          <a:bodyPr rIns="132080"/>
          <a:lstStyle/>
          <a:p>
            <a:pPr fontAlgn="ctr">
              <a:spcAft>
                <a:spcPts val="0"/>
              </a:spcAft>
            </a:pPr>
            <a:r>
              <a:rPr lang="en-US" sz="1600" b="1" i="0" dirty="0">
                <a:solidFill>
                  <a:srgbClr val="000000"/>
                </a:solidFill>
                <a:effectLst/>
              </a:rPr>
              <a:t>CC: </a:t>
            </a:r>
            <a:r>
              <a:rPr lang="en-US" sz="1600" b="0" i="0" dirty="0">
                <a:solidFill>
                  <a:srgbClr val="000000"/>
                </a:solidFill>
                <a:effectLst/>
              </a:rPr>
              <a:t>Common Criteria for Information Technology Security Evaluation, the title of a document describing a particular set of </a:t>
            </a:r>
            <a:r>
              <a:rPr lang="en-US" sz="1600" b="0" i="1" dirty="0">
                <a:solidFill>
                  <a:srgbClr val="000000"/>
                </a:solidFill>
                <a:effectLst/>
              </a:rPr>
              <a:t>IT Security Evaluation Criteria</a:t>
            </a:r>
            <a:r>
              <a:rPr lang="en-US" sz="1600" dirty="0"/>
              <a:t> </a:t>
            </a:r>
          </a:p>
          <a:p>
            <a:pPr fontAlgn="ctr">
              <a:spcAft>
                <a:spcPts val="0"/>
              </a:spcAft>
            </a:pPr>
            <a:r>
              <a:rPr lang="en-US" sz="1600" b="1" i="0" dirty="0">
                <a:solidFill>
                  <a:srgbClr val="000000"/>
                </a:solidFill>
                <a:effectLst/>
              </a:rPr>
              <a:t>CEM: </a:t>
            </a:r>
            <a:r>
              <a:rPr lang="en-US" sz="1600" b="0" i="0" dirty="0">
                <a:solidFill>
                  <a:srgbClr val="000000"/>
                </a:solidFill>
                <a:effectLst/>
              </a:rPr>
              <a:t>Common Methodology for Information Technology Security Evaluation, the title of a technical document describing a particular set of </a:t>
            </a:r>
            <a:r>
              <a:rPr lang="en-US" sz="1600" b="0" i="1" dirty="0">
                <a:solidFill>
                  <a:srgbClr val="000000"/>
                </a:solidFill>
                <a:effectLst/>
              </a:rPr>
              <a:t>IT Security Evaluation Methods</a:t>
            </a:r>
          </a:p>
          <a:p>
            <a:pPr fontAlgn="ctr">
              <a:spcAft>
                <a:spcPts val="0"/>
              </a:spcAft>
            </a:pPr>
            <a:r>
              <a:rPr lang="en-US" sz="1600" b="1" i="0" dirty="0">
                <a:solidFill>
                  <a:srgbClr val="000000"/>
                </a:solidFill>
                <a:effectLst/>
              </a:rPr>
              <a:t>Certification/Validation Body (CB): </a:t>
            </a:r>
            <a:r>
              <a:rPr lang="en-US" sz="1600" b="0" i="0" dirty="0">
                <a:solidFill>
                  <a:srgbClr val="000000"/>
                </a:solidFill>
                <a:effectLst/>
              </a:rPr>
              <a:t>An </a:t>
            </a:r>
            <a:r>
              <a:rPr lang="en-US" sz="1600" b="0" i="0" dirty="0" err="1">
                <a:solidFill>
                  <a:srgbClr val="000000"/>
                </a:solidFill>
                <a:effectLst/>
              </a:rPr>
              <a:t>organisation</a:t>
            </a:r>
            <a:r>
              <a:rPr lang="en-US" sz="1600" b="0" i="0" dirty="0">
                <a:solidFill>
                  <a:srgbClr val="000000"/>
                </a:solidFill>
                <a:effectLst/>
              </a:rPr>
              <a:t> responsible for carrying out </a:t>
            </a:r>
            <a:r>
              <a:rPr lang="en-US" sz="1600" b="0" i="1" dirty="0">
                <a:solidFill>
                  <a:srgbClr val="000000"/>
                </a:solidFill>
                <a:effectLst/>
              </a:rPr>
              <a:t>Certification/Validation </a:t>
            </a:r>
            <a:r>
              <a:rPr lang="en-US" sz="1600" b="0" i="0" dirty="0">
                <a:solidFill>
                  <a:srgbClr val="000000"/>
                </a:solidFill>
                <a:effectLst/>
              </a:rPr>
              <a:t>and for overseeing the day-today operation of an </a:t>
            </a:r>
            <a:r>
              <a:rPr lang="en-US" sz="1600" b="0" i="1" dirty="0">
                <a:solidFill>
                  <a:srgbClr val="000000"/>
                </a:solidFill>
                <a:effectLst/>
              </a:rPr>
              <a:t>Evaluation and Certification/Validation Scheme</a:t>
            </a:r>
            <a:r>
              <a:rPr lang="en-US" sz="1600" dirty="0"/>
              <a:t> </a:t>
            </a:r>
          </a:p>
          <a:p>
            <a:pPr fontAlgn="ctr">
              <a:spcAft>
                <a:spcPts val="0"/>
              </a:spcAft>
            </a:pPr>
            <a:r>
              <a:rPr lang="en-US" sz="1600" b="1" i="0" dirty="0">
                <a:solidFill>
                  <a:srgbClr val="000000"/>
                </a:solidFill>
                <a:effectLst/>
              </a:rPr>
              <a:t>Common Criteria Certificate:</a:t>
            </a:r>
            <a:br>
              <a:rPr lang="en-US" sz="1600" b="1" i="0" dirty="0">
                <a:solidFill>
                  <a:srgbClr val="000000"/>
                </a:solidFill>
                <a:effectLst/>
              </a:rPr>
            </a:br>
            <a:r>
              <a:rPr lang="en-US" sz="1600" b="0" i="0" dirty="0">
                <a:solidFill>
                  <a:srgbClr val="000000"/>
                </a:solidFill>
                <a:effectLst/>
              </a:rPr>
              <a:t>A public document issued by a </a:t>
            </a:r>
            <a:r>
              <a:rPr lang="en-US" sz="1600" b="0" i="1" dirty="0">
                <a:solidFill>
                  <a:srgbClr val="000000"/>
                </a:solidFill>
                <a:effectLst/>
              </a:rPr>
              <a:t>Compliant CB </a:t>
            </a:r>
            <a:r>
              <a:rPr lang="en-US" sz="1600" b="0" i="0" dirty="0">
                <a:solidFill>
                  <a:srgbClr val="000000"/>
                </a:solidFill>
                <a:effectLst/>
              </a:rPr>
              <a:t>and </a:t>
            </a:r>
            <a:r>
              <a:rPr lang="en-US" sz="1600" b="0" i="0" dirty="0" err="1">
                <a:solidFill>
                  <a:srgbClr val="000000"/>
                </a:solidFill>
                <a:effectLst/>
              </a:rPr>
              <a:t>authorised</a:t>
            </a:r>
            <a:r>
              <a:rPr lang="en-US" sz="1600" b="0" i="0" dirty="0">
                <a:solidFill>
                  <a:srgbClr val="000000"/>
                </a:solidFill>
                <a:effectLst/>
              </a:rPr>
              <a:t> by a </a:t>
            </a:r>
            <a:r>
              <a:rPr lang="en-US" sz="1600" b="0" i="1" dirty="0">
                <a:solidFill>
                  <a:srgbClr val="000000"/>
                </a:solidFill>
                <a:effectLst/>
              </a:rPr>
              <a:t>Participant </a:t>
            </a:r>
            <a:r>
              <a:rPr lang="en-US" sz="1600" b="0" i="0" dirty="0">
                <a:solidFill>
                  <a:srgbClr val="000000"/>
                </a:solidFill>
                <a:effectLst/>
              </a:rPr>
              <a:t>which confirms that a specific </a:t>
            </a:r>
            <a:r>
              <a:rPr lang="en-US" sz="1600" b="0" i="1" dirty="0">
                <a:solidFill>
                  <a:srgbClr val="000000"/>
                </a:solidFill>
                <a:effectLst/>
              </a:rPr>
              <a:t>IT Product </a:t>
            </a:r>
            <a:r>
              <a:rPr lang="en-US" sz="1600" b="0" i="0" dirty="0">
                <a:solidFill>
                  <a:srgbClr val="000000"/>
                </a:solidFill>
                <a:effectLst/>
              </a:rPr>
              <a:t>or </a:t>
            </a:r>
            <a:r>
              <a:rPr lang="en-US" sz="1600" b="0" i="1" dirty="0">
                <a:solidFill>
                  <a:srgbClr val="000000"/>
                </a:solidFill>
                <a:effectLst/>
              </a:rPr>
              <a:t>Protection Profile </a:t>
            </a:r>
            <a:r>
              <a:rPr lang="en-US" sz="1600" b="0" i="0" dirty="0">
                <a:solidFill>
                  <a:srgbClr val="000000"/>
                </a:solidFill>
                <a:effectLst/>
              </a:rPr>
              <a:t>has successfully completed </a:t>
            </a:r>
            <a:r>
              <a:rPr lang="en-US" sz="1600" b="0" i="1" dirty="0">
                <a:solidFill>
                  <a:srgbClr val="000000"/>
                </a:solidFill>
                <a:effectLst/>
              </a:rPr>
              <a:t>Evaluation </a:t>
            </a:r>
            <a:r>
              <a:rPr lang="en-US" sz="1600" b="0" i="0" dirty="0">
                <a:solidFill>
                  <a:srgbClr val="000000"/>
                </a:solidFill>
                <a:effectLst/>
              </a:rPr>
              <a:t>by an </a:t>
            </a:r>
            <a:r>
              <a:rPr lang="en-US" sz="1600" b="0" i="1" dirty="0">
                <a:solidFill>
                  <a:srgbClr val="000000"/>
                </a:solidFill>
                <a:effectLst/>
              </a:rPr>
              <a:t>ITSEF</a:t>
            </a:r>
            <a:r>
              <a:rPr lang="en-US" sz="1600" b="0" i="0" dirty="0">
                <a:solidFill>
                  <a:srgbClr val="000000"/>
                </a:solidFill>
                <a:effectLst/>
              </a:rPr>
              <a:t>. </a:t>
            </a:r>
            <a:endParaRPr lang="en-US" sz="1600" dirty="0"/>
          </a:p>
          <a:p>
            <a:pPr fontAlgn="ctr">
              <a:spcAft>
                <a:spcPts val="0"/>
              </a:spcAft>
            </a:pPr>
            <a:r>
              <a:rPr lang="en-US" sz="1600" b="1" i="0" dirty="0">
                <a:solidFill>
                  <a:srgbClr val="000000"/>
                </a:solidFill>
                <a:effectLst/>
              </a:rPr>
              <a:t>Evaluation: </a:t>
            </a:r>
            <a:r>
              <a:rPr lang="en-US" sz="1600" b="0" i="0" dirty="0">
                <a:solidFill>
                  <a:srgbClr val="000000"/>
                </a:solidFill>
                <a:effectLst/>
              </a:rPr>
              <a:t>The assessment of an </a:t>
            </a:r>
            <a:r>
              <a:rPr lang="en-US" sz="1600" b="0" i="1" dirty="0">
                <a:solidFill>
                  <a:srgbClr val="000000"/>
                </a:solidFill>
                <a:effectLst/>
              </a:rPr>
              <a:t>IT Product </a:t>
            </a:r>
            <a:r>
              <a:rPr lang="en-US" sz="1600" b="0" i="0" dirty="0">
                <a:solidFill>
                  <a:srgbClr val="000000"/>
                </a:solidFill>
                <a:effectLst/>
              </a:rPr>
              <a:t>or a </a:t>
            </a:r>
            <a:r>
              <a:rPr lang="en-US" sz="1600" b="0" i="1" dirty="0">
                <a:solidFill>
                  <a:srgbClr val="000000"/>
                </a:solidFill>
                <a:effectLst/>
              </a:rPr>
              <a:t>Protection Profile </a:t>
            </a:r>
            <a:r>
              <a:rPr lang="en-US" sz="1600" b="0" i="0" dirty="0">
                <a:solidFill>
                  <a:srgbClr val="000000"/>
                </a:solidFill>
                <a:effectLst/>
              </a:rPr>
              <a:t>against the </a:t>
            </a:r>
            <a:r>
              <a:rPr lang="en-US" sz="1600" b="0" i="1" dirty="0">
                <a:solidFill>
                  <a:srgbClr val="000000"/>
                </a:solidFill>
                <a:effectLst/>
              </a:rPr>
              <a:t>Common Crit</a:t>
            </a:r>
            <a:r>
              <a:rPr lang="en-US" sz="1600" b="0" i="0" dirty="0">
                <a:solidFill>
                  <a:srgbClr val="000000"/>
                </a:solidFill>
                <a:effectLst/>
              </a:rPr>
              <a:t>eria using </a:t>
            </a:r>
            <a:r>
              <a:rPr lang="en-US" sz="1600" b="0" i="1" dirty="0">
                <a:solidFill>
                  <a:srgbClr val="000000"/>
                </a:solidFill>
                <a:effectLst/>
              </a:rPr>
              <a:t>Common Evaluation Methodology </a:t>
            </a:r>
            <a:r>
              <a:rPr lang="en-US" sz="1600" b="0" i="0" dirty="0">
                <a:solidFill>
                  <a:srgbClr val="000000"/>
                </a:solidFill>
                <a:effectLst/>
              </a:rPr>
              <a:t>to determine whether or not the claims made are justified</a:t>
            </a:r>
            <a:r>
              <a:rPr lang="en-US" sz="1600" dirty="0"/>
              <a:t> </a:t>
            </a:r>
          </a:p>
          <a:p>
            <a:pPr fontAlgn="ctr">
              <a:spcAft>
                <a:spcPts val="0"/>
              </a:spcAft>
            </a:pPr>
            <a:r>
              <a:rPr lang="en-US" sz="1600" b="1" i="0" dirty="0">
                <a:solidFill>
                  <a:srgbClr val="000000"/>
                </a:solidFill>
                <a:effectLst/>
              </a:rPr>
              <a:t>Evaluation and Certification/Validation Scheme: </a:t>
            </a:r>
            <a:r>
              <a:rPr lang="en-US" sz="1600" b="0" i="0" dirty="0">
                <a:solidFill>
                  <a:srgbClr val="000000"/>
                </a:solidFill>
                <a:effectLst/>
              </a:rPr>
              <a:t>The systematic </a:t>
            </a:r>
            <a:r>
              <a:rPr lang="en-US" sz="1600" b="0" i="0" dirty="0" err="1">
                <a:solidFill>
                  <a:srgbClr val="000000"/>
                </a:solidFill>
                <a:effectLst/>
              </a:rPr>
              <a:t>organisation</a:t>
            </a:r>
            <a:r>
              <a:rPr lang="en-US" sz="1600" b="0" i="0" dirty="0">
                <a:solidFill>
                  <a:srgbClr val="000000"/>
                </a:solidFill>
                <a:effectLst/>
              </a:rPr>
              <a:t> of the functions of </a:t>
            </a:r>
            <a:r>
              <a:rPr lang="en-US" sz="1600" b="0" i="1" dirty="0">
                <a:solidFill>
                  <a:srgbClr val="000000"/>
                </a:solidFill>
                <a:effectLst/>
              </a:rPr>
              <a:t>Evaluation </a:t>
            </a:r>
            <a:r>
              <a:rPr lang="en-US" sz="1600" b="0" i="0" dirty="0">
                <a:solidFill>
                  <a:srgbClr val="000000"/>
                </a:solidFill>
                <a:effectLst/>
              </a:rPr>
              <a:t>and </a:t>
            </a:r>
            <a:r>
              <a:rPr lang="en-US" sz="1600" b="0" i="1" dirty="0">
                <a:solidFill>
                  <a:srgbClr val="000000"/>
                </a:solidFill>
                <a:effectLst/>
              </a:rPr>
              <a:t>Certification/Validation </a:t>
            </a:r>
            <a:r>
              <a:rPr lang="en-US" sz="1600" b="0" i="0" dirty="0">
                <a:solidFill>
                  <a:srgbClr val="000000"/>
                </a:solidFill>
                <a:effectLst/>
              </a:rPr>
              <a:t>under the authority of a </a:t>
            </a:r>
            <a:r>
              <a:rPr lang="en-US" sz="1600" b="0" i="1" dirty="0">
                <a:solidFill>
                  <a:srgbClr val="000000"/>
                </a:solidFill>
                <a:effectLst/>
              </a:rPr>
              <a:t>CB </a:t>
            </a:r>
            <a:r>
              <a:rPr lang="en-US" sz="1600" b="0" i="0" dirty="0">
                <a:solidFill>
                  <a:srgbClr val="000000"/>
                </a:solidFill>
                <a:effectLst/>
              </a:rPr>
              <a:t>in order to ensure that high standards of competence and impartiality are maintained and that consistency is achieved</a:t>
            </a:r>
            <a:r>
              <a:rPr lang="en-US" sz="1600" dirty="0"/>
              <a:t> </a:t>
            </a:r>
            <a:br>
              <a:rPr lang="en-US" sz="1200" dirty="0"/>
            </a:br>
            <a:br>
              <a:rPr lang="en-US" sz="1600" dirty="0"/>
            </a:br>
            <a:br>
              <a:rPr lang="en-US" sz="1600" dirty="0"/>
            </a:br>
            <a:br>
              <a:rPr lang="en-US" dirty="0"/>
            </a:br>
            <a:r>
              <a:rPr lang="en-US" dirty="0"/>
              <a:t> </a:t>
            </a:r>
            <a:br>
              <a:rPr lang="en-US" dirty="0"/>
            </a:br>
            <a:br>
              <a:rPr lang="en-US" dirty="0"/>
            </a:br>
            <a:endParaRPr lang="en-US" dirty="0"/>
          </a:p>
        </p:txBody>
      </p:sp>
      <p:sp>
        <p:nvSpPr>
          <p:cNvPr id="2" name="Rectangle 4">
            <a:extLst>
              <a:ext uri="{FF2B5EF4-FFF2-40B4-BE49-F238E27FC236}">
                <a16:creationId xmlns:a16="http://schemas.microsoft.com/office/drawing/2014/main" id="{BCB318D5-7A7F-054A-B7EC-59B0C88CB589}"/>
              </a:ext>
            </a:extLst>
          </p:cNvPr>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Tree>
    <p:extLst>
      <p:ext uri="{BB962C8B-B14F-4D97-AF65-F5344CB8AC3E}">
        <p14:creationId xmlns:p14="http://schemas.microsoft.com/office/powerpoint/2010/main" val="179488814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82</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3" name="Rectangle 5"/>
          <p:cNvSpPr>
            <a:spLocks noGrp="1" noChangeArrowheads="1"/>
          </p:cNvSpPr>
          <p:nvPr>
            <p:ph type="title"/>
          </p:nvPr>
        </p:nvSpPr>
        <p:spPr>
          <a:xfrm>
            <a:off x="12079" y="108425"/>
            <a:ext cx="7315200" cy="1016000"/>
          </a:xfrm>
        </p:spPr>
        <p:txBody>
          <a:bodyPr rIns="132080"/>
          <a:lstStyle/>
          <a:p>
            <a:pPr eaLnBrk="1" hangingPunct="1"/>
            <a:r>
              <a:rPr lang="fr-FR" altLang="en-US" sz="2400" dirty="0"/>
              <a:t>Common </a:t>
            </a:r>
            <a:r>
              <a:rPr lang="fr-FR" altLang="en-US" sz="2400" dirty="0" err="1"/>
              <a:t>Criteria</a:t>
            </a:r>
            <a:r>
              <a:rPr lang="fr-FR" altLang="en-US" sz="2400" dirty="0"/>
              <a:t> </a:t>
            </a:r>
            <a:r>
              <a:rPr lang="fr-FR" altLang="en-US" sz="2400" dirty="0" err="1"/>
              <a:t>Terminology</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82</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285" y="1093788"/>
            <a:ext cx="9138206" cy="5491162"/>
          </a:xfrm>
        </p:spPr>
        <p:txBody>
          <a:bodyPr rIns="132080"/>
          <a:lstStyle/>
          <a:p>
            <a:pPr fontAlgn="ctr">
              <a:spcAft>
                <a:spcPts val="0"/>
              </a:spcAft>
            </a:pPr>
            <a:r>
              <a:rPr lang="en-US" sz="1600" b="1" i="0" dirty="0">
                <a:solidFill>
                  <a:srgbClr val="000000"/>
                </a:solidFill>
                <a:effectLst/>
              </a:rPr>
              <a:t>ITSEF: </a:t>
            </a:r>
            <a:r>
              <a:rPr lang="en-US" sz="1600" b="0" i="0" dirty="0">
                <a:solidFill>
                  <a:srgbClr val="000000"/>
                </a:solidFill>
                <a:effectLst/>
              </a:rPr>
              <a:t>IT Security </a:t>
            </a:r>
            <a:r>
              <a:rPr lang="en-US" sz="1600" b="0" i="1" dirty="0">
                <a:solidFill>
                  <a:srgbClr val="000000"/>
                </a:solidFill>
                <a:effectLst/>
              </a:rPr>
              <a:t>Evaluation Facility</a:t>
            </a:r>
            <a:r>
              <a:rPr lang="en-US" sz="1600" b="0" i="0" dirty="0">
                <a:solidFill>
                  <a:srgbClr val="000000"/>
                </a:solidFill>
                <a:effectLst/>
              </a:rPr>
              <a:t>, an </a:t>
            </a:r>
            <a:r>
              <a:rPr lang="en-US" sz="1600" b="0" i="1" dirty="0">
                <a:solidFill>
                  <a:srgbClr val="000000"/>
                </a:solidFill>
                <a:effectLst/>
              </a:rPr>
              <a:t>Accredited Evaluation Facility</a:t>
            </a:r>
            <a:r>
              <a:rPr lang="en-US" sz="1600" b="0" i="0" dirty="0">
                <a:solidFill>
                  <a:srgbClr val="000000"/>
                </a:solidFill>
                <a:effectLst/>
              </a:rPr>
              <a:t>, </a:t>
            </a:r>
            <a:r>
              <a:rPr lang="en-US" sz="1600" b="0" i="1" dirty="0">
                <a:solidFill>
                  <a:srgbClr val="000000"/>
                </a:solidFill>
                <a:effectLst/>
              </a:rPr>
              <a:t>Licensed </a:t>
            </a:r>
            <a:r>
              <a:rPr lang="en-US" sz="1600" b="0" i="0" dirty="0">
                <a:solidFill>
                  <a:srgbClr val="000000"/>
                </a:solidFill>
                <a:effectLst/>
              </a:rPr>
              <a:t>or </a:t>
            </a:r>
            <a:r>
              <a:rPr lang="en-US" sz="1600" b="0" i="1" dirty="0">
                <a:solidFill>
                  <a:srgbClr val="000000"/>
                </a:solidFill>
                <a:effectLst/>
              </a:rPr>
              <a:t>Approved </a:t>
            </a:r>
            <a:r>
              <a:rPr lang="en-US" sz="1600" b="0" i="0" dirty="0">
                <a:solidFill>
                  <a:srgbClr val="000000"/>
                </a:solidFill>
                <a:effectLst/>
              </a:rPr>
              <a:t>to perform </a:t>
            </a:r>
            <a:r>
              <a:rPr lang="en-US" sz="1600" b="0" i="1" dirty="0">
                <a:solidFill>
                  <a:srgbClr val="000000"/>
                </a:solidFill>
                <a:effectLst/>
              </a:rPr>
              <a:t>Evaluations </a:t>
            </a:r>
            <a:r>
              <a:rPr lang="en-US" sz="1600" b="0" i="0" dirty="0">
                <a:solidFill>
                  <a:srgbClr val="000000"/>
                </a:solidFill>
                <a:effectLst/>
              </a:rPr>
              <a:t>within the context of a particular </a:t>
            </a:r>
            <a:r>
              <a:rPr lang="en-US" sz="1600" b="0" i="1" dirty="0">
                <a:solidFill>
                  <a:srgbClr val="000000"/>
                </a:solidFill>
                <a:effectLst/>
              </a:rPr>
              <a:t>IT Security Evaluation and Certification/Validation Scheme</a:t>
            </a:r>
            <a:r>
              <a:rPr lang="en-US" sz="1600" dirty="0"/>
              <a:t> (Note: Also known as the “Evaluation Lab” or “Common Criteria Test Lab”)</a:t>
            </a:r>
          </a:p>
          <a:p>
            <a:pPr fontAlgn="ctr">
              <a:spcAft>
                <a:spcPts val="0"/>
              </a:spcAft>
            </a:pPr>
            <a:r>
              <a:rPr lang="en-US" sz="1600" b="1" i="0" dirty="0">
                <a:solidFill>
                  <a:srgbClr val="000000"/>
                </a:solidFill>
                <a:effectLst/>
              </a:rPr>
              <a:t>Protection Profile: </a:t>
            </a:r>
            <a:r>
              <a:rPr lang="en-US" sz="1600" b="0" i="0" dirty="0">
                <a:solidFill>
                  <a:srgbClr val="000000"/>
                </a:solidFill>
                <a:effectLst/>
              </a:rPr>
              <a:t>A formal document defined in </a:t>
            </a:r>
            <a:r>
              <a:rPr lang="en-US" sz="1600" b="0" i="1" dirty="0">
                <a:solidFill>
                  <a:srgbClr val="000000"/>
                </a:solidFill>
                <a:effectLst/>
              </a:rPr>
              <a:t>CC, </a:t>
            </a:r>
            <a:r>
              <a:rPr lang="en-US" sz="1600" b="0" i="0" dirty="0">
                <a:solidFill>
                  <a:srgbClr val="000000"/>
                </a:solidFill>
                <a:effectLst/>
              </a:rPr>
              <a:t>expressing an implementation independent set of security requirements for a category of </a:t>
            </a:r>
            <a:r>
              <a:rPr lang="en-US" sz="1600" b="0" i="1" dirty="0">
                <a:solidFill>
                  <a:srgbClr val="000000"/>
                </a:solidFill>
                <a:effectLst/>
              </a:rPr>
              <a:t>IT Products </a:t>
            </a:r>
            <a:r>
              <a:rPr lang="en-US" sz="1600" b="0" i="0" dirty="0">
                <a:solidFill>
                  <a:srgbClr val="000000"/>
                </a:solidFill>
                <a:effectLst/>
              </a:rPr>
              <a:t>that meet specific consumer needs</a:t>
            </a:r>
          </a:p>
          <a:p>
            <a:pPr fontAlgn="ctr">
              <a:spcAft>
                <a:spcPts val="0"/>
              </a:spcAft>
            </a:pPr>
            <a:r>
              <a:rPr lang="en-US" sz="1600" b="1" dirty="0">
                <a:solidFill>
                  <a:srgbClr val="000000"/>
                </a:solidFill>
              </a:rPr>
              <a:t>c</a:t>
            </a:r>
            <a:r>
              <a:rPr lang="en-US" sz="1600" b="1" i="0" dirty="0">
                <a:solidFill>
                  <a:srgbClr val="000000"/>
                </a:solidFill>
                <a:effectLst/>
              </a:rPr>
              <a:t>ollaborative Protection Profile (</a:t>
            </a:r>
            <a:r>
              <a:rPr lang="en-US" sz="1600" b="1" i="0" dirty="0" err="1">
                <a:solidFill>
                  <a:srgbClr val="000000"/>
                </a:solidFill>
                <a:effectLst/>
              </a:rPr>
              <a:t>cPP</a:t>
            </a:r>
            <a:r>
              <a:rPr lang="en-US" sz="1600" b="1" i="0" dirty="0">
                <a:solidFill>
                  <a:srgbClr val="000000"/>
                </a:solidFill>
                <a:effectLst/>
              </a:rPr>
              <a:t>): </a:t>
            </a:r>
            <a:r>
              <a:rPr lang="en-US" sz="1600" b="0" i="0" dirty="0">
                <a:solidFill>
                  <a:srgbClr val="000000"/>
                </a:solidFill>
                <a:effectLst/>
              </a:rPr>
              <a:t>A </a:t>
            </a:r>
            <a:r>
              <a:rPr lang="en-US" sz="1600" b="0" i="1" dirty="0">
                <a:solidFill>
                  <a:srgbClr val="000000"/>
                </a:solidFill>
                <a:effectLst/>
              </a:rPr>
              <a:t>Protection Profile </a:t>
            </a:r>
            <a:r>
              <a:rPr lang="en-US" sz="1600" b="0" i="0" dirty="0">
                <a:solidFill>
                  <a:srgbClr val="000000"/>
                </a:solidFill>
                <a:effectLst/>
              </a:rPr>
              <a:t>collaboratively developed by an </a:t>
            </a:r>
            <a:r>
              <a:rPr lang="en-US" sz="1600" b="0" i="1" dirty="0">
                <a:solidFill>
                  <a:srgbClr val="000000"/>
                </a:solidFill>
                <a:effectLst/>
              </a:rPr>
              <a:t>International Technical Community </a:t>
            </a:r>
            <a:r>
              <a:rPr lang="en-US" sz="1600" b="0" i="0" dirty="0">
                <a:solidFill>
                  <a:srgbClr val="000000"/>
                </a:solidFill>
                <a:effectLst/>
              </a:rPr>
              <a:t>endorsed by the </a:t>
            </a:r>
            <a:r>
              <a:rPr lang="en-US" sz="1600" b="0" i="1" dirty="0">
                <a:solidFill>
                  <a:srgbClr val="000000"/>
                </a:solidFill>
                <a:effectLst/>
              </a:rPr>
              <a:t>Management Committee</a:t>
            </a:r>
            <a:r>
              <a:rPr lang="en-US" sz="1600" b="0" i="0" dirty="0">
                <a:solidFill>
                  <a:srgbClr val="000000"/>
                </a:solidFill>
                <a:effectLst/>
              </a:rPr>
              <a:t>. A </a:t>
            </a:r>
            <a:r>
              <a:rPr lang="en-US" sz="1600" b="0" i="1" dirty="0" err="1">
                <a:solidFill>
                  <a:srgbClr val="000000"/>
                </a:solidFill>
                <a:effectLst/>
              </a:rPr>
              <a:t>cPP</a:t>
            </a:r>
            <a:r>
              <a:rPr lang="en-US" sz="1600" b="0" i="1" dirty="0">
                <a:solidFill>
                  <a:srgbClr val="000000"/>
                </a:solidFill>
                <a:effectLst/>
              </a:rPr>
              <a:t> </a:t>
            </a:r>
            <a:r>
              <a:rPr lang="en-US" sz="1600" b="0" i="0" dirty="0">
                <a:solidFill>
                  <a:srgbClr val="000000"/>
                </a:solidFill>
                <a:effectLst/>
              </a:rPr>
              <a:t>and related </a:t>
            </a:r>
            <a:r>
              <a:rPr lang="en-US" sz="1600" b="0" i="1" dirty="0">
                <a:solidFill>
                  <a:srgbClr val="000000"/>
                </a:solidFill>
                <a:effectLst/>
              </a:rPr>
              <a:t>Supporting Documents </a:t>
            </a:r>
            <a:r>
              <a:rPr lang="en-US" sz="1600" b="0" i="0" dirty="0">
                <a:solidFill>
                  <a:srgbClr val="000000"/>
                </a:solidFill>
                <a:effectLst/>
              </a:rPr>
              <a:t>define the minimum set of common security functional requirements and the </a:t>
            </a:r>
            <a:r>
              <a:rPr lang="en-US" sz="1600" b="0" i="1" dirty="0">
                <a:solidFill>
                  <a:srgbClr val="000000"/>
                </a:solidFill>
                <a:effectLst/>
              </a:rPr>
              <a:t>Achievable Common Level of Security Assurance</a:t>
            </a:r>
            <a:r>
              <a:rPr lang="en-US" sz="1600" b="0" i="0" dirty="0">
                <a:solidFill>
                  <a:srgbClr val="000000"/>
                </a:solidFill>
                <a:effectLst/>
              </a:rPr>
              <a:t>. It addresses vulnerability analysis requirements to ensure certified products reach an </a:t>
            </a:r>
            <a:r>
              <a:rPr lang="en-US" sz="1600" b="0" i="1" dirty="0">
                <a:solidFill>
                  <a:srgbClr val="000000"/>
                </a:solidFill>
                <a:effectLst/>
              </a:rPr>
              <a:t>Achievable Common Level of Security Assurance</a:t>
            </a:r>
          </a:p>
          <a:p>
            <a:pPr fontAlgn="ctr">
              <a:spcAft>
                <a:spcPts val="0"/>
              </a:spcAft>
            </a:pPr>
            <a:r>
              <a:rPr lang="en-US" sz="1600" b="1" i="0" dirty="0">
                <a:solidFill>
                  <a:srgbClr val="000000"/>
                </a:solidFill>
                <a:effectLst/>
              </a:rPr>
              <a:t>Security Target (ST): </a:t>
            </a:r>
            <a:r>
              <a:rPr lang="en-US" sz="1600" b="0" i="0" dirty="0">
                <a:solidFill>
                  <a:srgbClr val="000000"/>
                </a:solidFill>
                <a:effectLst/>
              </a:rPr>
              <a:t>An implementation-dependent statement of security needs for a specific identified </a:t>
            </a:r>
            <a:r>
              <a:rPr lang="en-US" sz="1600" b="0" i="1" dirty="0">
                <a:solidFill>
                  <a:srgbClr val="000000"/>
                </a:solidFill>
                <a:effectLst/>
              </a:rPr>
              <a:t>Target of Evaluation</a:t>
            </a:r>
            <a:r>
              <a:rPr lang="en-US" sz="1600" dirty="0"/>
              <a:t> </a:t>
            </a:r>
          </a:p>
          <a:p>
            <a:pPr fontAlgn="ctr">
              <a:spcAft>
                <a:spcPts val="0"/>
              </a:spcAft>
            </a:pPr>
            <a:r>
              <a:rPr lang="en-US" sz="1600" b="1" i="0" dirty="0">
                <a:solidFill>
                  <a:srgbClr val="000000"/>
                </a:solidFill>
                <a:effectLst/>
              </a:rPr>
              <a:t>Supporting Document: </a:t>
            </a:r>
            <a:r>
              <a:rPr lang="en-US" sz="1600" b="0" i="0" dirty="0">
                <a:solidFill>
                  <a:srgbClr val="000000"/>
                </a:solidFill>
                <a:effectLst/>
              </a:rPr>
              <a:t>A document that specifies the use of the Common Criteria or </a:t>
            </a:r>
            <a:r>
              <a:rPr lang="en-US" sz="1600" b="0" i="1" dirty="0">
                <a:solidFill>
                  <a:srgbClr val="000000"/>
                </a:solidFill>
                <a:effectLst/>
              </a:rPr>
              <a:t>Common Methodology for</a:t>
            </a:r>
            <a:r>
              <a:rPr lang="en-US" sz="1600" i="1" dirty="0">
                <a:solidFill>
                  <a:srgbClr val="000000"/>
                </a:solidFill>
              </a:rPr>
              <a:t> </a:t>
            </a:r>
            <a:r>
              <a:rPr lang="en-US" sz="1600" b="0" i="1" dirty="0">
                <a:solidFill>
                  <a:srgbClr val="000000"/>
                </a:solidFill>
                <a:effectLst/>
              </a:rPr>
              <a:t>Information Technology Security Evaluation </a:t>
            </a:r>
            <a:r>
              <a:rPr lang="en-US" sz="1600" b="0" i="0" dirty="0">
                <a:solidFill>
                  <a:srgbClr val="000000"/>
                </a:solidFill>
                <a:effectLst/>
              </a:rPr>
              <a:t>in a particular field or domain of technology. Such documents may be either mandatory or guidance and generally specify the </a:t>
            </a:r>
            <a:r>
              <a:rPr lang="en-US" sz="1600" b="0" i="1" dirty="0">
                <a:solidFill>
                  <a:srgbClr val="000000"/>
                </a:solidFill>
                <a:effectLst/>
              </a:rPr>
              <a:t>Interpretations </a:t>
            </a:r>
            <a:r>
              <a:rPr lang="en-US" sz="1600" b="0" i="0" dirty="0">
                <a:solidFill>
                  <a:srgbClr val="000000"/>
                </a:solidFill>
                <a:effectLst/>
              </a:rPr>
              <a:t>of the </a:t>
            </a:r>
            <a:r>
              <a:rPr lang="en-US" sz="1600" b="0" i="1" dirty="0">
                <a:solidFill>
                  <a:srgbClr val="000000"/>
                </a:solidFill>
                <a:effectLst/>
              </a:rPr>
              <a:t>CC </a:t>
            </a:r>
            <a:r>
              <a:rPr lang="en-US" sz="1600" b="0" i="0" dirty="0">
                <a:solidFill>
                  <a:srgbClr val="000000"/>
                </a:solidFill>
                <a:effectLst/>
              </a:rPr>
              <a:t>and/or </a:t>
            </a:r>
            <a:r>
              <a:rPr lang="en-US" sz="1600" b="0" i="1" dirty="0">
                <a:solidFill>
                  <a:srgbClr val="000000"/>
                </a:solidFill>
                <a:effectLst/>
              </a:rPr>
              <a:t>CEM </a:t>
            </a:r>
            <a:r>
              <a:rPr lang="en-US" sz="1600" b="0" i="0" dirty="0">
                <a:solidFill>
                  <a:srgbClr val="000000"/>
                </a:solidFill>
                <a:effectLst/>
              </a:rPr>
              <a:t>when necessary</a:t>
            </a:r>
            <a:r>
              <a:rPr lang="en-US" sz="1600" dirty="0"/>
              <a:t> </a:t>
            </a:r>
            <a:br>
              <a:rPr lang="en-US" sz="800" dirty="0"/>
            </a:br>
            <a:br>
              <a:rPr lang="en-US" sz="800" dirty="0"/>
            </a:br>
            <a:r>
              <a:rPr lang="en-US" sz="900" dirty="0"/>
              <a:t> </a:t>
            </a:r>
            <a:br>
              <a:rPr lang="en-US" sz="900" dirty="0"/>
            </a:br>
            <a:r>
              <a:rPr lang="en-US" sz="1050" dirty="0"/>
              <a:t> </a:t>
            </a:r>
            <a:br>
              <a:rPr lang="en-US" sz="1050" dirty="0"/>
            </a:br>
            <a:br>
              <a:rPr lang="en-US" sz="1200" dirty="0"/>
            </a:br>
            <a:br>
              <a:rPr lang="en-US" sz="1600" dirty="0"/>
            </a:br>
            <a:br>
              <a:rPr lang="en-US" sz="1600" dirty="0"/>
            </a:br>
            <a:br>
              <a:rPr lang="en-US" dirty="0"/>
            </a:br>
            <a:r>
              <a:rPr lang="en-US" dirty="0"/>
              <a:t> </a:t>
            </a:r>
            <a:br>
              <a:rPr lang="en-US" dirty="0"/>
            </a:br>
            <a:br>
              <a:rPr lang="en-US" dirty="0"/>
            </a:br>
            <a:endParaRPr lang="en-US" dirty="0"/>
          </a:p>
        </p:txBody>
      </p:sp>
      <p:sp>
        <p:nvSpPr>
          <p:cNvPr id="2" name="Rectangle 4">
            <a:extLst>
              <a:ext uri="{FF2B5EF4-FFF2-40B4-BE49-F238E27FC236}">
                <a16:creationId xmlns:a16="http://schemas.microsoft.com/office/drawing/2014/main" id="{46BFC166-74F3-7667-701B-5F078841ACED}"/>
              </a:ext>
            </a:extLst>
          </p:cNvPr>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Tree>
    <p:extLst>
      <p:ext uri="{BB962C8B-B14F-4D97-AF65-F5344CB8AC3E}">
        <p14:creationId xmlns:p14="http://schemas.microsoft.com/office/powerpoint/2010/main" val="370781765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83</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3" name="Rectangle 5"/>
          <p:cNvSpPr>
            <a:spLocks noGrp="1" noChangeArrowheads="1"/>
          </p:cNvSpPr>
          <p:nvPr>
            <p:ph type="title"/>
          </p:nvPr>
        </p:nvSpPr>
        <p:spPr>
          <a:xfrm>
            <a:off x="12079" y="108425"/>
            <a:ext cx="7315200" cy="1016000"/>
          </a:xfrm>
        </p:spPr>
        <p:txBody>
          <a:bodyPr rIns="132080"/>
          <a:lstStyle/>
          <a:p>
            <a:pPr eaLnBrk="1" hangingPunct="1"/>
            <a:r>
              <a:rPr lang="fr-FR" altLang="en-US" sz="2400" dirty="0"/>
              <a:t>Common </a:t>
            </a:r>
            <a:r>
              <a:rPr lang="fr-FR" altLang="en-US" sz="2400" dirty="0" err="1"/>
              <a:t>Criteria</a:t>
            </a:r>
            <a:r>
              <a:rPr lang="fr-FR" altLang="en-US" sz="2400" dirty="0"/>
              <a:t> </a:t>
            </a:r>
            <a:r>
              <a:rPr lang="fr-FR" altLang="en-US" sz="2400" dirty="0" err="1"/>
              <a:t>Terminology</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83</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285" y="1093788"/>
            <a:ext cx="9138206" cy="5491162"/>
          </a:xfrm>
        </p:spPr>
        <p:txBody>
          <a:bodyPr rIns="132080"/>
          <a:lstStyle/>
          <a:p>
            <a:pPr fontAlgn="ctr">
              <a:spcAft>
                <a:spcPts val="0"/>
              </a:spcAft>
            </a:pPr>
            <a:r>
              <a:rPr lang="en-US" sz="1600" b="1" i="0" dirty="0">
                <a:solidFill>
                  <a:srgbClr val="000000"/>
                </a:solidFill>
                <a:effectLst/>
              </a:rPr>
              <a:t>Target of Evaluation (TOE): </a:t>
            </a:r>
            <a:r>
              <a:rPr lang="en-US" sz="1600" b="0" i="0" dirty="0">
                <a:solidFill>
                  <a:srgbClr val="000000"/>
                </a:solidFill>
                <a:effectLst/>
              </a:rPr>
              <a:t>An </a:t>
            </a:r>
            <a:r>
              <a:rPr lang="en-US" sz="1600" b="0" i="1" dirty="0">
                <a:solidFill>
                  <a:srgbClr val="000000"/>
                </a:solidFill>
                <a:effectLst/>
              </a:rPr>
              <a:t>IT Product </a:t>
            </a:r>
            <a:r>
              <a:rPr lang="en-US" sz="1600" b="0" i="0" dirty="0">
                <a:solidFill>
                  <a:srgbClr val="000000"/>
                </a:solidFill>
                <a:effectLst/>
              </a:rPr>
              <a:t>and its associated administrator and user guidance documentation that is the subject of an </a:t>
            </a:r>
            <a:r>
              <a:rPr lang="en-US" sz="1600" b="0" i="1" dirty="0">
                <a:solidFill>
                  <a:srgbClr val="000000"/>
                </a:solidFill>
                <a:effectLst/>
              </a:rPr>
              <a:t>Evaluation</a:t>
            </a:r>
          </a:p>
          <a:p>
            <a:pPr fontAlgn="ctr">
              <a:spcAft>
                <a:spcPts val="0"/>
              </a:spcAft>
            </a:pPr>
            <a:r>
              <a:rPr lang="en-US" sz="1600" b="1" i="0" dirty="0">
                <a:solidFill>
                  <a:srgbClr val="000000"/>
                </a:solidFill>
                <a:effectLst/>
              </a:rPr>
              <a:t>IT Product: </a:t>
            </a:r>
            <a:r>
              <a:rPr lang="en-US" sz="1600" b="0" i="0" dirty="0">
                <a:solidFill>
                  <a:srgbClr val="000000"/>
                </a:solidFill>
                <a:effectLst/>
              </a:rPr>
              <a:t>A package of IT software and/or hardware, providing functionality designed for use or incorporation within a multiplicity of </a:t>
            </a:r>
            <a:r>
              <a:rPr lang="en-US" sz="1600" b="0" i="1" dirty="0">
                <a:solidFill>
                  <a:srgbClr val="000000"/>
                </a:solidFill>
                <a:effectLst/>
              </a:rPr>
              <a:t>IT Systems</a:t>
            </a:r>
            <a:r>
              <a:rPr lang="en-US" sz="1600" dirty="0"/>
              <a:t> </a:t>
            </a:r>
          </a:p>
          <a:p>
            <a:pPr fontAlgn="ctr">
              <a:spcAft>
                <a:spcPts val="0"/>
              </a:spcAft>
            </a:pPr>
            <a:r>
              <a:rPr lang="en-US" sz="1600" b="1" i="0" dirty="0">
                <a:solidFill>
                  <a:srgbClr val="000000"/>
                </a:solidFill>
                <a:effectLst/>
              </a:rPr>
              <a:t>International Technical Community (</a:t>
            </a:r>
            <a:r>
              <a:rPr lang="en-US" sz="1600" b="1" i="0" dirty="0" err="1">
                <a:solidFill>
                  <a:srgbClr val="000000"/>
                </a:solidFill>
                <a:effectLst/>
              </a:rPr>
              <a:t>iTC</a:t>
            </a:r>
            <a:r>
              <a:rPr lang="en-US" sz="1600" b="1" i="0" dirty="0">
                <a:solidFill>
                  <a:srgbClr val="000000"/>
                </a:solidFill>
                <a:effectLst/>
              </a:rPr>
              <a:t>):</a:t>
            </a:r>
            <a:r>
              <a:rPr lang="en-US" sz="1600" b="0" i="0" dirty="0">
                <a:solidFill>
                  <a:srgbClr val="000000"/>
                </a:solidFill>
                <a:effectLst/>
              </a:rPr>
              <a:t>A group of technical experts including </a:t>
            </a:r>
            <a:r>
              <a:rPr lang="en-US" sz="1600" b="0" i="1" dirty="0">
                <a:solidFill>
                  <a:srgbClr val="000000"/>
                </a:solidFill>
                <a:effectLst/>
              </a:rPr>
              <a:t>Participants</a:t>
            </a:r>
            <a:r>
              <a:rPr lang="en-US" sz="1600" b="0" i="0" dirty="0">
                <a:solidFill>
                  <a:srgbClr val="000000"/>
                </a:solidFill>
                <a:effectLst/>
              </a:rPr>
              <a:t>, </a:t>
            </a:r>
            <a:r>
              <a:rPr lang="en-US" sz="1600" b="0" i="1" dirty="0">
                <a:solidFill>
                  <a:srgbClr val="000000"/>
                </a:solidFill>
                <a:effectLst/>
              </a:rPr>
              <a:t>Certification/Validation Bodies</a:t>
            </a:r>
            <a:r>
              <a:rPr lang="en-US" sz="1600" b="0" i="0" dirty="0">
                <a:solidFill>
                  <a:srgbClr val="000000"/>
                </a:solidFill>
                <a:effectLst/>
              </a:rPr>
              <a:t>, </a:t>
            </a:r>
            <a:r>
              <a:rPr lang="en-US" sz="1600" b="0" i="1" dirty="0">
                <a:solidFill>
                  <a:srgbClr val="000000"/>
                </a:solidFill>
                <a:effectLst/>
              </a:rPr>
              <a:t>ITSEFs</a:t>
            </a:r>
            <a:r>
              <a:rPr lang="en-US" sz="1600" b="0" i="0" dirty="0">
                <a:solidFill>
                  <a:srgbClr val="000000"/>
                </a:solidFill>
                <a:effectLst/>
              </a:rPr>
              <a:t>, developers and users which are:</a:t>
            </a:r>
            <a:br>
              <a:rPr lang="en-US" sz="1600" b="0" i="0" dirty="0">
                <a:solidFill>
                  <a:srgbClr val="000000"/>
                </a:solidFill>
                <a:effectLst/>
              </a:rPr>
            </a:br>
            <a:r>
              <a:rPr lang="en-US" sz="1600" b="0" i="0" dirty="0">
                <a:solidFill>
                  <a:srgbClr val="000000"/>
                </a:solidFill>
                <a:effectLst/>
              </a:rPr>
              <a:t>a) working in manners that promote fair competition;</a:t>
            </a:r>
            <a:br>
              <a:rPr lang="en-US" sz="1600" b="0" i="0" dirty="0">
                <a:solidFill>
                  <a:srgbClr val="000000"/>
                </a:solidFill>
                <a:effectLst/>
              </a:rPr>
            </a:br>
            <a:r>
              <a:rPr lang="en-US" sz="1600" b="0" i="0" dirty="0">
                <a:solidFill>
                  <a:srgbClr val="000000"/>
                </a:solidFill>
                <a:effectLst/>
              </a:rPr>
              <a:t>b) working in some specific technical area in order to define </a:t>
            </a:r>
            <a:r>
              <a:rPr lang="en-US" sz="1600" b="0" i="1" dirty="0" err="1">
                <a:solidFill>
                  <a:srgbClr val="000000"/>
                </a:solidFill>
                <a:effectLst/>
              </a:rPr>
              <a:t>cPPs</a:t>
            </a:r>
            <a:r>
              <a:rPr lang="en-US" sz="1600" b="0" i="0" dirty="0">
                <a:solidFill>
                  <a:srgbClr val="000000"/>
                </a:solidFill>
                <a:effectLst/>
              </a:rPr>
              <a:t>;</a:t>
            </a:r>
            <a:br>
              <a:rPr lang="en-US" sz="1600" b="0" i="0" dirty="0">
                <a:solidFill>
                  <a:srgbClr val="000000"/>
                </a:solidFill>
                <a:effectLst/>
              </a:rPr>
            </a:br>
            <a:r>
              <a:rPr lang="en-US" sz="1600" b="0" i="0" dirty="0">
                <a:solidFill>
                  <a:srgbClr val="000000"/>
                </a:solidFill>
                <a:effectLst/>
              </a:rPr>
              <a:t>c) endorsed for this purpose by the </a:t>
            </a:r>
            <a:r>
              <a:rPr lang="en-US" sz="1600" b="0" i="1" dirty="0">
                <a:solidFill>
                  <a:srgbClr val="000000"/>
                </a:solidFill>
                <a:effectLst/>
              </a:rPr>
              <a:t>Management Committee</a:t>
            </a:r>
            <a:r>
              <a:rPr lang="en-US" sz="1600" b="0" i="0" dirty="0">
                <a:solidFill>
                  <a:srgbClr val="000000"/>
                </a:solidFill>
                <a:effectLst/>
              </a:rPr>
              <a:t>; and</a:t>
            </a:r>
            <a:br>
              <a:rPr lang="en-US" sz="1600" b="0" i="0" dirty="0">
                <a:solidFill>
                  <a:srgbClr val="000000"/>
                </a:solidFill>
                <a:effectLst/>
              </a:rPr>
            </a:br>
            <a:r>
              <a:rPr lang="en-US" sz="1600" b="0" i="0" dirty="0">
                <a:solidFill>
                  <a:srgbClr val="000000"/>
                </a:solidFill>
                <a:effectLst/>
              </a:rPr>
              <a:t>d) establishing </a:t>
            </a:r>
            <a:r>
              <a:rPr lang="en-US" sz="1600" b="0" i="1" dirty="0">
                <a:solidFill>
                  <a:srgbClr val="000000"/>
                </a:solidFill>
                <a:effectLst/>
              </a:rPr>
              <a:t>Interpretations </a:t>
            </a:r>
            <a:r>
              <a:rPr lang="en-US" sz="1600" b="0" i="0" dirty="0">
                <a:solidFill>
                  <a:srgbClr val="000000"/>
                </a:solidFill>
                <a:effectLst/>
              </a:rPr>
              <a:t>of the application of the </a:t>
            </a:r>
            <a:r>
              <a:rPr lang="en-US" sz="1600" b="0" i="1" dirty="0">
                <a:solidFill>
                  <a:srgbClr val="000000"/>
                </a:solidFill>
                <a:effectLst/>
              </a:rPr>
              <a:t>CC </a:t>
            </a:r>
            <a:r>
              <a:rPr lang="en-US" sz="1600" b="0" i="0" dirty="0">
                <a:solidFill>
                  <a:srgbClr val="000000"/>
                </a:solidFill>
                <a:effectLst/>
              </a:rPr>
              <a:t>and </a:t>
            </a:r>
            <a:r>
              <a:rPr lang="en-US" sz="1600" b="0" i="1" dirty="0">
                <a:solidFill>
                  <a:srgbClr val="000000"/>
                </a:solidFill>
                <a:effectLst/>
              </a:rPr>
              <a:t>CEM </a:t>
            </a:r>
            <a:r>
              <a:rPr lang="en-US" sz="1600" b="0" i="0" dirty="0">
                <a:solidFill>
                  <a:srgbClr val="000000"/>
                </a:solidFill>
                <a:effectLst/>
              </a:rPr>
              <a:t>necessary for </a:t>
            </a:r>
            <a:r>
              <a:rPr lang="en-US" sz="1600" b="0" i="1" dirty="0" err="1">
                <a:solidFill>
                  <a:srgbClr val="000000"/>
                </a:solidFill>
                <a:effectLst/>
              </a:rPr>
              <a:t>cPPs</a:t>
            </a:r>
            <a:r>
              <a:rPr lang="en-US" sz="1600" b="0" i="1" dirty="0">
                <a:solidFill>
                  <a:srgbClr val="000000"/>
                </a:solidFill>
                <a:effectLst/>
              </a:rPr>
              <a:t> </a:t>
            </a:r>
            <a:r>
              <a:rPr lang="en-US" sz="1600" b="0" i="0" dirty="0">
                <a:solidFill>
                  <a:srgbClr val="000000"/>
                </a:solidFill>
                <a:effectLst/>
              </a:rPr>
              <a:t>through </a:t>
            </a:r>
            <a:r>
              <a:rPr lang="en-US" sz="1600" b="0" i="1" dirty="0">
                <a:solidFill>
                  <a:srgbClr val="000000"/>
                </a:solidFill>
                <a:effectLst/>
              </a:rPr>
              <a:t>Supporting Documents </a:t>
            </a:r>
            <a:r>
              <a:rPr lang="en-US" sz="1600" b="0" i="0" dirty="0">
                <a:solidFill>
                  <a:srgbClr val="000000"/>
                </a:solidFill>
                <a:effectLst/>
              </a:rPr>
              <a:t>which are subject to the CCRA approval process</a:t>
            </a:r>
            <a:r>
              <a:rPr lang="en-US" sz="1600" dirty="0"/>
              <a:t> </a:t>
            </a:r>
          </a:p>
          <a:p>
            <a:pPr fontAlgn="ctr">
              <a:spcAft>
                <a:spcPts val="0"/>
              </a:spcAft>
            </a:pPr>
            <a:r>
              <a:rPr lang="en-US" sz="1600" b="1" dirty="0"/>
              <a:t>TOE Security Functionality (TSF)</a:t>
            </a:r>
            <a:r>
              <a:rPr lang="en-US" sz="1600" dirty="0"/>
              <a:t>: </a:t>
            </a:r>
            <a:r>
              <a:rPr lang="en-US" sz="1600" b="0" i="0" dirty="0">
                <a:solidFill>
                  <a:srgbClr val="333333"/>
                </a:solidFill>
                <a:effectLst/>
              </a:rPr>
              <a:t>Combined functionality of all hardware, software, and firmware of a TOE that must be relied upon for the correct enforcement of the SFRs</a:t>
            </a:r>
            <a:r>
              <a:rPr lang="en-US" sz="1600" dirty="0"/>
              <a:t> </a:t>
            </a:r>
            <a:br>
              <a:rPr lang="en-US" sz="800" dirty="0"/>
            </a:br>
            <a:br>
              <a:rPr lang="en-US" sz="800" dirty="0"/>
            </a:br>
            <a:r>
              <a:rPr lang="en-US" sz="900" dirty="0"/>
              <a:t> </a:t>
            </a:r>
            <a:br>
              <a:rPr lang="en-US" sz="900" dirty="0"/>
            </a:br>
            <a:r>
              <a:rPr lang="en-US" sz="1050" dirty="0"/>
              <a:t> </a:t>
            </a:r>
            <a:br>
              <a:rPr lang="en-US" sz="1050" dirty="0"/>
            </a:br>
            <a:br>
              <a:rPr lang="en-US" sz="1200" dirty="0"/>
            </a:br>
            <a:br>
              <a:rPr lang="en-US" sz="1600" dirty="0"/>
            </a:br>
            <a:br>
              <a:rPr lang="en-US" sz="1600" dirty="0"/>
            </a:br>
            <a:br>
              <a:rPr lang="en-US" dirty="0"/>
            </a:br>
            <a:r>
              <a:rPr lang="en-US" dirty="0"/>
              <a:t> </a:t>
            </a:r>
            <a:br>
              <a:rPr lang="en-US" dirty="0"/>
            </a:br>
            <a:br>
              <a:rPr lang="en-US" dirty="0"/>
            </a:br>
            <a:endParaRPr lang="en-US" dirty="0"/>
          </a:p>
        </p:txBody>
      </p:sp>
      <p:sp>
        <p:nvSpPr>
          <p:cNvPr id="2" name="Rectangle 4">
            <a:extLst>
              <a:ext uri="{FF2B5EF4-FFF2-40B4-BE49-F238E27FC236}">
                <a16:creationId xmlns:a16="http://schemas.microsoft.com/office/drawing/2014/main" id="{04D6E209-4A06-DC32-B9BB-000DBD180891}"/>
              </a:ext>
            </a:extLst>
          </p:cNvPr>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Tree>
    <p:extLst>
      <p:ext uri="{BB962C8B-B14F-4D97-AF65-F5344CB8AC3E}">
        <p14:creationId xmlns:p14="http://schemas.microsoft.com/office/powerpoint/2010/main" val="106819217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84</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2023 The Printer Working Group. All rights reserved.</a:t>
            </a:r>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84</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2356110" y="3124200"/>
            <a:ext cx="4431780" cy="609600"/>
          </a:xfrm>
        </p:spPr>
        <p:txBody>
          <a:bodyPr>
            <a:noAutofit/>
          </a:bodyPr>
          <a:lstStyle/>
          <a:p>
            <a:pPr marL="39688" indent="0">
              <a:buNone/>
            </a:pPr>
            <a:r>
              <a:rPr lang="en-US" sz="2400" b="1" dirty="0"/>
              <a:t>HCD Security Guidelines</a:t>
            </a:r>
          </a:p>
        </p:txBody>
      </p:sp>
    </p:spTree>
    <p:extLst>
      <p:ext uri="{BB962C8B-B14F-4D97-AF65-F5344CB8AC3E}">
        <p14:creationId xmlns:p14="http://schemas.microsoft.com/office/powerpoint/2010/main" val="28457515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85</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2023 The Printer Working Group. All rights reserved.</a:t>
            </a:r>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85</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2971800" y="3124200"/>
            <a:ext cx="2819400" cy="609600"/>
          </a:xfrm>
        </p:spPr>
        <p:txBody>
          <a:bodyPr>
            <a:noAutofit/>
          </a:bodyPr>
          <a:lstStyle/>
          <a:p>
            <a:pPr marL="39688" indent="0">
              <a:buNone/>
            </a:pPr>
            <a:r>
              <a:rPr lang="en-US" sz="2400" b="1" dirty="0"/>
              <a:t>Liaison Status</a:t>
            </a:r>
          </a:p>
        </p:txBody>
      </p:sp>
    </p:spTree>
    <p:extLst>
      <p:ext uri="{BB962C8B-B14F-4D97-AF65-F5344CB8AC3E}">
        <p14:creationId xmlns:p14="http://schemas.microsoft.com/office/powerpoint/2010/main" val="84403432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1796"/>
            <a:ext cx="84836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2023</a:t>
            </a:r>
            <a:r>
              <a:rPr dirty="0"/>
              <a:t>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86</a:t>
            </a:fld>
            <a:endParaRPr dirty="0"/>
          </a:p>
        </p:txBody>
      </p:sp>
      <p:sp>
        <p:nvSpPr>
          <p:cNvPr id="15" name="Shape 368">
            <a:extLst>
              <a:ext uri="{FF2B5EF4-FFF2-40B4-BE49-F238E27FC236}">
                <a16:creationId xmlns:a16="http://schemas.microsoft.com/office/drawing/2014/main" id="{7805C78B-4131-DBE4-39C9-C27C4AD6A5D8}"/>
              </a:ext>
            </a:extLst>
          </p:cNvPr>
          <p:cNvSpPr>
            <a:spLocks noGrp="1"/>
          </p:cNvSpPr>
          <p:nvPr>
            <p:ph type="title"/>
          </p:nvPr>
        </p:nvSpPr>
        <p:spPr>
          <a:xfrm>
            <a:off x="457200" y="46037"/>
            <a:ext cx="7569200" cy="1016001"/>
          </a:xfrm>
          <a:prstGeom prst="rect">
            <a:avLst/>
          </a:prstGeom>
        </p:spPr>
        <p:txBody>
          <a:bodyPr/>
          <a:lstStyle/>
          <a:p>
            <a:r>
              <a:rPr sz="2800" dirty="0"/>
              <a:t>Trusted Computing Group (TCG)</a:t>
            </a:r>
          </a:p>
        </p:txBody>
      </p:sp>
      <p:sp>
        <p:nvSpPr>
          <p:cNvPr id="2" name="IPP WG Co-Chairs:…">
            <a:extLst>
              <a:ext uri="{FF2B5EF4-FFF2-40B4-BE49-F238E27FC236}">
                <a16:creationId xmlns:a16="http://schemas.microsoft.com/office/drawing/2014/main" id="{376255EE-10D5-6F4D-1D80-213255432695}"/>
              </a:ext>
            </a:extLst>
          </p:cNvPr>
          <p:cNvSpPr txBox="1">
            <a:spLocks noGrp="1"/>
          </p:cNvSpPr>
          <p:nvPr/>
        </p:nvSpPr>
        <p:spPr>
          <a:xfrm>
            <a:off x="457200" y="1309451"/>
            <a:ext cx="8229600" cy="5130800"/>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ormAutofit fontScale="85000" lnSpcReduction="10000"/>
          </a:bodyPr>
          <a:lst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783590" marR="40640" indent="-28575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2pPr>
            <a:lvl3pPr marL="1183639" marR="40640" indent="-228600" algn="l" defTabSz="914400" rtl="0" latinLnBrk="0">
              <a:lnSpc>
                <a:spcPct val="100000"/>
              </a:lnSpc>
              <a:spcBef>
                <a:spcPts val="500"/>
              </a:spcBef>
              <a:spcAft>
                <a:spcPts val="0"/>
              </a:spcAft>
              <a:buClrTx/>
              <a:buSzPct val="100000"/>
              <a:buFontTx/>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3pPr>
            <a:lvl4pPr marL="1640839" marR="40640" indent="-228600"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
                  <a:solidFill>
                    <a:srgbClr val="000000"/>
                  </a:solidFill>
                </a:uFill>
                <a:latin typeface="+mn-lt"/>
                <a:ea typeface="+mn-ea"/>
                <a:cs typeface="+mn-cs"/>
                <a:sym typeface="Verdana"/>
              </a:defRPr>
            </a:lvl4pPr>
            <a:lvl5pPr marL="2098039" marR="40640" indent="-228600"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a:lstStyle>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6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Recent and Next TCG Members Meetings</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300" b="1" dirty="0">
                <a:latin typeface="Verdana"/>
                <a:ea typeface="Verdana"/>
              </a:rPr>
              <a:t>TCG Hybrid F2F (Kirkland, WA) – 24-26 October 2023 – Ira called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TCG Hybrid F2F (Tokyo, Japan) – 27-29 February 2024 – Ira to call in</a:t>
            </a:r>
          </a:p>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6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Trusted Mobility Solutions (TMS) – Ira is co-chair and co-editor</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Formal Liaisons – GP (TEE, SE, TPS), ETSI (NFV/SAI Security and Privacy)</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Informal Liaisons – 3GPP, GSMA, IETF, ISO, ITU-T, SAE, US NIST</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TMS Use Cases v2 – published September 2018</a:t>
            </a:r>
          </a:p>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6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Mobile Platform (MPWG) – Ira is co-editor</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Formal and Informal Liaisons – jointly with TMS WG above</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Mobile Reference Architecture v2 – </a:t>
            </a:r>
            <a:r>
              <a:rPr lang="en-US" sz="1300" b="1" i="1" dirty="0">
                <a:solidFill>
                  <a:srgbClr val="0070C0"/>
                </a:solidFill>
                <a:latin typeface="Verdana"/>
                <a:ea typeface="Verdana"/>
              </a:rPr>
              <a:t>published August</a:t>
            </a: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 2023</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MARS 1.0 Mobile Profile – new work-in-progress Q4 2023</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TPM 2.0 Mobile Common Profile – work-in-progress</a:t>
            </a:r>
            <a:r>
              <a:rPr kumimoji="0" lang="en-US" sz="14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 </a:t>
            </a:r>
            <a:r>
              <a:rPr lang="en-US" sz="1300" b="1" i="1" dirty="0">
                <a:solidFill>
                  <a:srgbClr val="0070C0"/>
                </a:solidFill>
                <a:latin typeface="Verdana"/>
                <a:ea typeface="Verdana"/>
              </a:rPr>
              <a:t>deferred to</a:t>
            </a: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 Q1 2024</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Runtime Integrity Preservation for Mobile Devices – published Nov 2019</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GP TPS Client API / Entity Attestation Protocol / COSE Keystore – joint work</a:t>
            </a:r>
          </a:p>
          <a:p>
            <a:pPr marL="36275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6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Recent Specifications</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0" u="none" strike="noStrike" kern="0" cap="none" spc="0" normalizeH="0" baseline="0" noProof="0" dirty="0">
                <a:ln>
                  <a:noFill/>
                </a:ln>
                <a:solidFill>
                  <a:srgbClr val="0070C0"/>
                </a:solidFill>
                <a:effectLst/>
                <a:uLnTx/>
                <a:uFill>
                  <a:solidFill>
                    <a:srgbClr val="000000"/>
                  </a:solidFill>
                </a:uFill>
                <a:latin typeface="Verdana"/>
                <a:ea typeface="Verdana"/>
                <a:sym typeface="Verdana"/>
                <a:hlinkClick r:id="rId3"/>
              </a:rPr>
              <a:t>http://www.trustedcomputinggroup.org/resources</a:t>
            </a:r>
            <a:endParaRPr kumimoji="0" lang="en-US" sz="1300" b="1" i="0" u="none" strike="noStrike" kern="0" cap="none" spc="0" normalizeH="0" baseline="0" noProof="0" dirty="0">
              <a:ln>
                <a:noFill/>
              </a:ln>
              <a:solidFill>
                <a:srgbClr val="0070C0"/>
              </a:solidFill>
              <a:effectLst/>
              <a:uLnTx/>
              <a:uFill>
                <a:solidFill>
                  <a:srgbClr val="000000"/>
                </a:solidFill>
              </a:uFill>
              <a:latin typeface="Verdana"/>
              <a:ea typeface="Verdana"/>
              <a:sym typeface="Verdana"/>
            </a:endParaRPr>
          </a:p>
          <a:p>
            <a:pPr marL="762808" lvl="1" indent="-264968">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MARS Serialization Interface v1 – public review October 2023</a:t>
            </a:r>
          </a:p>
          <a:p>
            <a:pPr marL="762808" lvl="1" indent="-264968">
              <a:defRPr sz="1700"/>
            </a:pPr>
            <a:r>
              <a:rPr lang="en-US" sz="1300" b="1" i="1" dirty="0">
                <a:solidFill>
                  <a:srgbClr val="0070C0"/>
                </a:solidFill>
                <a:latin typeface="Verdana"/>
                <a:ea typeface="Verdana"/>
              </a:rPr>
              <a:t>TCG PC Client Reference Integrity Manifest v1.1 – public review October 2023</a:t>
            </a:r>
          </a:p>
          <a:p>
            <a:pPr marL="762808" lvl="1" indent="-264968">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Reference Integrity Manifest (RIM) Info Model v1.1 – public review October 2023</a:t>
            </a:r>
          </a:p>
          <a:p>
            <a:pPr marL="762808" lvl="1" indent="-264968">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Storage Component Class Registry v1 – public review September 2023</a:t>
            </a:r>
          </a:p>
          <a:p>
            <a:pPr marL="762808" lvl="1" indent="-264968">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Mobile Reference Architecture v2 – published August 2023</a:t>
            </a:r>
          </a:p>
          <a:p>
            <a:pPr marL="762808" lvl="1" indent="-264968">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Algorithm Registry v1.34 – public review June 2023</a:t>
            </a:r>
          </a:p>
          <a:p>
            <a:pPr marL="762808" lvl="1" indent="-264968">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MARS API v1 – published May 2023</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Measurement and Attestation </a:t>
            </a:r>
            <a:r>
              <a:rPr kumimoji="0" lang="en-US" sz="1300" b="1" i="1" u="none" strike="noStrike" kern="0" cap="none" spc="0" normalizeH="0" baseline="0" noProof="0" dirty="0" err="1">
                <a:ln>
                  <a:noFill/>
                </a:ln>
                <a:solidFill>
                  <a:srgbClr val="0070C0"/>
                </a:solidFill>
                <a:effectLst/>
                <a:uLnTx/>
                <a:uFill>
                  <a:solidFill>
                    <a:srgbClr val="000000"/>
                  </a:solidFill>
                </a:uFill>
                <a:latin typeface="Verdana"/>
                <a:ea typeface="Verdana"/>
                <a:sym typeface="Verdana"/>
              </a:rPr>
              <a:t>RootS</a:t>
            </a:r>
            <a:r>
              <a:rPr kumimoji="0" lang="en-US" sz="13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 (MARS) Library v1 – published January 2023 </a:t>
            </a:r>
          </a:p>
        </p:txBody>
      </p:sp>
    </p:spTree>
    <p:extLst>
      <p:ext uri="{BB962C8B-B14F-4D97-AF65-F5344CB8AC3E}">
        <p14:creationId xmlns:p14="http://schemas.microsoft.com/office/powerpoint/2010/main" val="2656628250"/>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1796"/>
            <a:ext cx="84836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2023</a:t>
            </a:r>
            <a:r>
              <a:rPr dirty="0"/>
              <a:t>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87</a:t>
            </a:fld>
            <a:endParaRPr dirty="0"/>
          </a:p>
        </p:txBody>
      </p:sp>
      <p:sp>
        <p:nvSpPr>
          <p:cNvPr id="15" name="Shape 368">
            <a:extLst>
              <a:ext uri="{FF2B5EF4-FFF2-40B4-BE49-F238E27FC236}">
                <a16:creationId xmlns:a16="http://schemas.microsoft.com/office/drawing/2014/main" id="{7805C78B-4131-DBE4-39C9-C27C4AD6A5D8}"/>
              </a:ext>
            </a:extLst>
          </p:cNvPr>
          <p:cNvSpPr>
            <a:spLocks noGrp="1"/>
          </p:cNvSpPr>
          <p:nvPr>
            <p:ph type="title"/>
          </p:nvPr>
        </p:nvSpPr>
        <p:spPr>
          <a:xfrm>
            <a:off x="457200" y="46037"/>
            <a:ext cx="7569200" cy="1016001"/>
          </a:xfrm>
          <a:prstGeom prst="rect">
            <a:avLst/>
          </a:prstGeom>
        </p:spPr>
        <p:txBody>
          <a:bodyPr/>
          <a:lstStyle/>
          <a:p>
            <a:r>
              <a:rPr lang="en-US" sz="2400" dirty="0"/>
              <a:t>Internet Engineering Task Force (IETF) (1 of 4)</a:t>
            </a:r>
            <a:endParaRPr sz="2400" dirty="0"/>
          </a:p>
        </p:txBody>
      </p:sp>
      <p:sp>
        <p:nvSpPr>
          <p:cNvPr id="2" name="IPP WG Co-Chairs:…">
            <a:extLst>
              <a:ext uri="{FF2B5EF4-FFF2-40B4-BE49-F238E27FC236}">
                <a16:creationId xmlns:a16="http://schemas.microsoft.com/office/drawing/2014/main" id="{29D91396-C96A-F0EF-EA09-21D72569D2A0}"/>
              </a:ext>
            </a:extLst>
          </p:cNvPr>
          <p:cNvSpPr txBox="1">
            <a:spLocks noGrp="1"/>
          </p:cNvSpPr>
          <p:nvPr/>
        </p:nvSpPr>
        <p:spPr>
          <a:xfrm>
            <a:off x="362402" y="1342417"/>
            <a:ext cx="8229600" cy="5130800"/>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ormAutofit fontScale="92500" lnSpcReduction="10000"/>
          </a:bodyPr>
          <a:lst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783590" marR="40640" indent="-28575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2pPr>
            <a:lvl3pPr marL="1183639" marR="40640" indent="-228600" algn="l" defTabSz="914400" rtl="0" latinLnBrk="0">
              <a:lnSpc>
                <a:spcPct val="100000"/>
              </a:lnSpc>
              <a:spcBef>
                <a:spcPts val="500"/>
              </a:spcBef>
              <a:spcAft>
                <a:spcPts val="0"/>
              </a:spcAft>
              <a:buClrTx/>
              <a:buSzPct val="100000"/>
              <a:buFontTx/>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3pPr>
            <a:lvl4pPr marL="1640839" marR="40640" indent="-228600"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
                  <a:solidFill>
                    <a:srgbClr val="000000"/>
                  </a:solidFill>
                </a:uFill>
                <a:latin typeface="+mn-lt"/>
                <a:ea typeface="+mn-ea"/>
                <a:cs typeface="+mn-cs"/>
                <a:sym typeface="Verdana"/>
              </a:defRPr>
            </a:lvl4pPr>
            <a:lvl5pPr marL="2098039" marR="40640" indent="-228600"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a:lstStyle>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Recent and Next IETF Members Meetings</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118 Hybrid F2F (Prague, Czech Republic) – 6-10 November 2023 – Ira called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300" b="1" dirty="0">
                <a:latin typeface="Verdana"/>
                <a:ea typeface="Verdana"/>
              </a:rPr>
              <a:t>IETF 119 Hybrid F2F (Brisbane, Australia) – 18-22 March 2024 – Ira to call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3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120 Hybrid F2F (Vancouver, Canada) – 22-26 July 2024 – Ira to call in</a:t>
            </a:r>
          </a:p>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Transport Layer Security (TLS)</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Delegated Credentials for TLS and DTLS – RFC 9345 – July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https://datatracker.ietf.org/doc/rfc9345/</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Exported Authenticators in TLS – RFC 9261 – July 2022</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4"/>
              </a:rPr>
              <a:t>https://datatracker.ietf.org/doc/rfc9261/</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IETF Compact TLS 1.3 – draft-09 – October 2023</a:t>
            </a:r>
            <a:br>
              <a:rPr lang="en-US" sz="1200" b="1" dirty="0">
                <a:latin typeface="Verdana"/>
                <a:ea typeface="Verdana"/>
              </a:rPr>
            </a:br>
            <a:r>
              <a:rPr lang="en-US" sz="1200" b="1" dirty="0">
                <a:latin typeface="Verdana"/>
                <a:ea typeface="Verdana"/>
                <a:hlinkClick r:id="rId5"/>
              </a:rPr>
              <a:t>https://datatracker.ietf.org/doc/draft-ietf-tls-ctls/</a:t>
            </a:r>
            <a:endParaRPr lang="en-US" sz="12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t>
            </a:r>
            <a:r>
              <a:rPr lang="en-US" sz="1200" b="1" dirty="0">
                <a:latin typeface="Verdana"/>
                <a:ea typeface="Verdana"/>
              </a:rPr>
              <a:t>W</a:t>
            </a: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ell-known URI for publishing </a:t>
            </a:r>
            <a:r>
              <a:rPr kumimoji="0" lang="en-US" sz="12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ECHConfigList</a:t>
            </a: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Values – draft-04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6"/>
              </a:rPr>
              <a:t>https://datatracker.ietf.org/doc/draft-ietf-tls-wkech/</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IETF IANA Registry Updates for TLS/DTLS – draft-05 – October 2023 – WG Last Call</a:t>
            </a:r>
            <a:br>
              <a:rPr lang="en-US" sz="1200" b="1" dirty="0">
                <a:latin typeface="Verdana"/>
                <a:ea typeface="Verdana"/>
              </a:rPr>
            </a:br>
            <a:r>
              <a:rPr lang="en-US" sz="1200" b="1" dirty="0">
                <a:latin typeface="Verdana"/>
                <a:ea typeface="Verdana"/>
                <a:hlinkClick r:id="rId7"/>
              </a:rPr>
              <a:t>https://datatracker.ietf.org/doc/draft-ietf-tls-rfc8447bis/</a:t>
            </a:r>
            <a:endParaRPr lang="en-US" sz="12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Return </a:t>
            </a:r>
            <a:r>
              <a:rPr kumimoji="0" lang="en-US" sz="12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Routability</a:t>
            </a: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Check for DTLS 1.2/1.3 – draft-10 – October 2023 – WG Last Call</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8"/>
              </a:rPr>
              <a:t>https://datatracker.ietf.org/doc/draft-ietf-tls-dtls-rrc/</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IETF TLS Encrypted Client Hello – draft-17 – September 2023 </a:t>
            </a:r>
            <a:br>
              <a:rPr lang="en-US" sz="1200" b="1" dirty="0">
                <a:latin typeface="Verdana"/>
                <a:ea typeface="Verdana"/>
              </a:rPr>
            </a:br>
            <a:r>
              <a:rPr lang="en-US" sz="1200" b="1" dirty="0">
                <a:latin typeface="Verdana"/>
                <a:ea typeface="Verdana"/>
                <a:hlinkClick r:id="rId9"/>
              </a:rPr>
              <a:t>https://datatracker.ietf.org/doc/draft-ietf-tls-esni/</a:t>
            </a:r>
            <a:endParaRPr lang="en-US" sz="12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Deprecating Obsolete Key Exchange in TLS 1.2 – draft-03 – Sept 2023 – WG Last Call</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0"/>
              </a:rPr>
              <a:t>https://datatracker.ietf.org/doc/draft-ietf-tls-deprecate-obsolete-kex/</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IETF Hybrid key exchange in TLS 1.3 – draft-09 – September 2023</a:t>
            </a:r>
            <a:br>
              <a:rPr lang="en-US" sz="1200" b="1" dirty="0">
                <a:latin typeface="Verdana"/>
                <a:ea typeface="Verdana"/>
              </a:rPr>
            </a:br>
            <a:r>
              <a:rPr lang="en-US" sz="1200" b="1" dirty="0">
                <a:latin typeface="Verdana"/>
                <a:ea typeface="Verdana"/>
                <a:hlinkClick r:id="rId11"/>
              </a:rPr>
              <a:t>https://datatracker.ietf.org/doc/draft-ietf-tls-hybrid-design/</a:t>
            </a:r>
            <a:endParaRPr lang="en-US" sz="12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IETF TLS Protocol 1.3 – draft-09 – July 2023 – WG Last Call</a:t>
            </a:r>
            <a:br>
              <a:rPr lang="en-US" sz="1200" b="1" dirty="0">
                <a:latin typeface="Verdana"/>
                <a:ea typeface="Verdana"/>
              </a:rPr>
            </a:br>
            <a:r>
              <a:rPr lang="en-US" sz="1200" b="1" dirty="0">
                <a:latin typeface="Verdana"/>
                <a:ea typeface="Verdana"/>
                <a:hlinkClick r:id="rId12"/>
              </a:rPr>
              <a:t>https://datatracker.ietf.org/doc/draft-ietf-tls-rfc8446bis/</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Tree>
    <p:extLst>
      <p:ext uri="{BB962C8B-B14F-4D97-AF65-F5344CB8AC3E}">
        <p14:creationId xmlns:p14="http://schemas.microsoft.com/office/powerpoint/2010/main" val="299283140"/>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1796"/>
            <a:ext cx="84836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2023</a:t>
            </a:r>
            <a:r>
              <a:rPr dirty="0"/>
              <a:t>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88</a:t>
            </a:fld>
            <a:endParaRPr dirty="0"/>
          </a:p>
        </p:txBody>
      </p:sp>
      <p:sp>
        <p:nvSpPr>
          <p:cNvPr id="15" name="Shape 368">
            <a:extLst>
              <a:ext uri="{FF2B5EF4-FFF2-40B4-BE49-F238E27FC236}">
                <a16:creationId xmlns:a16="http://schemas.microsoft.com/office/drawing/2014/main" id="{7805C78B-4131-DBE4-39C9-C27C4AD6A5D8}"/>
              </a:ext>
            </a:extLst>
          </p:cNvPr>
          <p:cNvSpPr>
            <a:spLocks noGrp="1"/>
          </p:cNvSpPr>
          <p:nvPr>
            <p:ph type="title"/>
          </p:nvPr>
        </p:nvSpPr>
        <p:spPr>
          <a:xfrm>
            <a:off x="457200" y="46037"/>
            <a:ext cx="7569200" cy="1016001"/>
          </a:xfrm>
          <a:prstGeom prst="rect">
            <a:avLst/>
          </a:prstGeom>
        </p:spPr>
        <p:txBody>
          <a:bodyPr/>
          <a:lstStyle/>
          <a:p>
            <a:r>
              <a:rPr lang="en-US" sz="2400" dirty="0"/>
              <a:t>Internet Engineering Task Force (IETF) (2 of 4)</a:t>
            </a:r>
            <a:endParaRPr sz="2400" dirty="0"/>
          </a:p>
        </p:txBody>
      </p:sp>
      <p:sp>
        <p:nvSpPr>
          <p:cNvPr id="2" name="IPP WG Co-Chairs:…">
            <a:extLst>
              <a:ext uri="{FF2B5EF4-FFF2-40B4-BE49-F238E27FC236}">
                <a16:creationId xmlns:a16="http://schemas.microsoft.com/office/drawing/2014/main" id="{7EEEE699-A28D-7A3F-C48E-D54CDD92A17B}"/>
              </a:ext>
            </a:extLst>
          </p:cNvPr>
          <p:cNvSpPr txBox="1">
            <a:spLocks noGrp="1"/>
          </p:cNvSpPr>
          <p:nvPr/>
        </p:nvSpPr>
        <p:spPr>
          <a:xfrm>
            <a:off x="457200" y="1371600"/>
            <a:ext cx="8229600" cy="5130800"/>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50800" tIns="50800" rIns="50800" bIns="50800">
            <a:normAutofit fontScale="92500" lnSpcReduction="20000"/>
          </a:bodyPr>
          <a:lst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783590" marR="40640" indent="-28575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2pPr>
            <a:lvl3pPr marL="1183639" marR="40640" indent="-228600" algn="l" defTabSz="914400" rtl="0" latinLnBrk="0">
              <a:lnSpc>
                <a:spcPct val="100000"/>
              </a:lnSpc>
              <a:spcBef>
                <a:spcPts val="500"/>
              </a:spcBef>
              <a:spcAft>
                <a:spcPts val="0"/>
              </a:spcAft>
              <a:buClrTx/>
              <a:buSzPct val="100000"/>
              <a:buFontTx/>
              <a:buChar char="•"/>
              <a:tabLst/>
              <a:defRPr sz="1800" b="0" i="0" u="none" strike="noStrike" cap="none" spc="0" baseline="0">
                <a:ln>
                  <a:noFill/>
                </a:ln>
                <a:solidFill>
                  <a:srgbClr val="000000"/>
                </a:solidFill>
                <a:uFill>
                  <a:solidFill>
                    <a:srgbClr val="000000"/>
                  </a:solidFill>
                </a:uFill>
                <a:latin typeface="+mn-lt"/>
                <a:ea typeface="+mn-ea"/>
                <a:cs typeface="+mn-cs"/>
                <a:sym typeface="Verdana"/>
              </a:defRPr>
            </a:lvl3pPr>
            <a:lvl4pPr marL="1640839" marR="40640" indent="-228600"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
                  <a:solidFill>
                    <a:srgbClr val="000000"/>
                  </a:solidFill>
                </a:uFill>
                <a:latin typeface="+mn-lt"/>
                <a:ea typeface="+mn-ea"/>
                <a:cs typeface="+mn-cs"/>
                <a:sym typeface="Verdana"/>
              </a:defRPr>
            </a:lvl4pPr>
            <a:lvl5pPr marL="2098039" marR="40640" indent="-228600"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a:lstStyle>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Concise Binary Object Representation (CBOR)</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Stable Storage for Items in CBOR – RFC 9277 – August 2022</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https://datatracker.ietf.org/doc/rfc9277/</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CBOR tags for IPv4/v6 </a:t>
            </a:r>
            <a:r>
              <a:rPr kumimoji="0" lang="en-US" sz="12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Adresses</a:t>
            </a: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 RFC 9164 – December 2021</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4"/>
              </a:rPr>
              <a:t>https://datatracker.ietf.org/doc/rfc9164/</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CBOR Time, Duration, Period – draft-12 – October 2023 – IETF Last Call</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5"/>
              </a:rPr>
              <a:t>https://datatracker.ietf.org/doc/draft-ietf-cbor-time-tag/</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IETF CBOR DNS Messages – draft-05 – October 2023</a:t>
            </a:r>
            <a:br>
              <a:rPr lang="en-US" sz="1200" b="1" dirty="0">
                <a:latin typeface="Verdana"/>
                <a:ea typeface="Verdana"/>
              </a:rPr>
            </a:br>
            <a:r>
              <a:rPr lang="en-US" sz="1200" b="1" dirty="0">
                <a:latin typeface="Verdana"/>
                <a:ea typeface="Verdana"/>
                <a:hlinkClick r:id="rId6"/>
              </a:rPr>
              <a:t>https://datatracker.ietf.org/doc/draft-lenders-dns-cbor/</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IETF CBOR Ext Diagnostic Notation – draft-05 – October 2023 – WG Last Call</a:t>
            </a:r>
            <a:br>
              <a:rPr lang="en-US" sz="1200" b="1" dirty="0">
                <a:latin typeface="Verdana"/>
                <a:ea typeface="Verdana"/>
              </a:rPr>
            </a:br>
            <a:r>
              <a:rPr lang="en-US" sz="1200" b="1" dirty="0">
                <a:latin typeface="Verdana"/>
                <a:ea typeface="Verdana"/>
                <a:hlinkClick r:id="rId7"/>
              </a:rPr>
              <a:t>https://datatracker.ietf.org/doc/draft-ietf-cbor-edn-literals/</a:t>
            </a:r>
            <a:endParaRPr lang="en-US" sz="12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IETF Feature Freezer for CDDL – draft-12 – September 2023</a:t>
            </a:r>
            <a:br>
              <a:rPr lang="en-US" sz="1200" b="1" dirty="0">
                <a:latin typeface="Verdana"/>
                <a:ea typeface="Verdana"/>
              </a:rPr>
            </a:br>
            <a:r>
              <a:rPr lang="en-US" sz="1200" b="1" dirty="0">
                <a:latin typeface="Verdana"/>
                <a:ea typeface="Verdana"/>
                <a:hlinkClick r:id="rId8"/>
              </a:rPr>
              <a:t>https://datatracker.ietf.org/doc/draft-bormann-cbor-cddl-freezer/</a:t>
            </a:r>
            <a:endParaRPr lang="en-US" sz="12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IETF CDDL 2.0 Draft Plan – draft-03 – August 2023</a:t>
            </a:r>
            <a:br>
              <a:rPr lang="en-US" sz="1200" b="1" dirty="0">
                <a:latin typeface="Verdana"/>
                <a:ea typeface="Verdana"/>
              </a:rPr>
            </a:br>
            <a:r>
              <a:rPr lang="en-US" sz="1200" b="1" dirty="0">
                <a:latin typeface="Verdana"/>
                <a:ea typeface="Verdana"/>
                <a:hlinkClick r:id="rId9"/>
              </a:rPr>
              <a:t>https://datatracker.ietf.org/doc/draft-bormann-cbor-cddl-2-draft/</a:t>
            </a:r>
            <a:endParaRPr lang="en-US" sz="12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IETF Notable CBOR Tags – draft-09 – August 2023</a:t>
            </a:r>
            <a:br>
              <a:rPr lang="en-US" sz="1200" b="1" dirty="0">
                <a:latin typeface="Verdana"/>
                <a:ea typeface="Verdana"/>
              </a:rPr>
            </a:br>
            <a:r>
              <a:rPr lang="en-US" sz="1200" b="1" dirty="0">
                <a:latin typeface="Verdana"/>
                <a:ea typeface="Verdana"/>
                <a:hlinkClick r:id="rId10"/>
              </a:rPr>
              <a:t>https://datatracker.ietf.org/doc/draft-bormann-cbor-notable-tags/</a:t>
            </a:r>
            <a:endParaRPr lang="en-US" sz="1200" b="1" dirty="0">
              <a:latin typeface="Verdana"/>
              <a:ea typeface="Verdana"/>
            </a:endParaRPr>
          </a:p>
          <a:p>
            <a:pPr marL="362758" indent="-264968">
              <a:spcBef>
                <a:spcPts val="400"/>
              </a:spcBef>
              <a:defRPr sz="1700"/>
            </a:pPr>
            <a:r>
              <a:rPr kumimoji="0" lang="en-US" sz="1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Network Time Protocols (NTP)</a:t>
            </a: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Secure Selection and Filtering for NTP with </a:t>
            </a:r>
            <a:r>
              <a:rPr kumimoji="0" lang="en-US" sz="12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Khronos</a:t>
            </a: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 draft-25 – Oct 2023 – RFC Editor</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1"/>
              </a:rPr>
              <a:t>https://datatracker.ietf.org/doc/draft-ietf-ntp-chronos/history/</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lang="en-US" sz="1200" b="1" dirty="0">
                <a:latin typeface="Verdana"/>
                <a:ea typeface="Verdana"/>
              </a:rPr>
              <a:t>IETF Network Time Protocol v5 – draft-01 – October 2023</a:t>
            </a:r>
            <a:br>
              <a:rPr lang="en-US" sz="1200" b="1" dirty="0">
                <a:latin typeface="Verdana"/>
                <a:ea typeface="Verdana"/>
              </a:rPr>
            </a:br>
            <a:r>
              <a:rPr lang="en-US" sz="1200" b="1" dirty="0">
                <a:latin typeface="Verdana"/>
                <a:ea typeface="Verdana"/>
                <a:hlinkClick r:id="rId12"/>
              </a:rPr>
              <a:t>https://datatracker.ietf.org/doc/draft-ietf-ntp-ntpv5/</a:t>
            </a:r>
            <a:endParaRPr lang="en-US" sz="1200" b="1" dirty="0">
              <a:latin typeface="Verdana"/>
              <a:ea typeface="Verdana"/>
            </a:endParaRP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NTP Over PTP – draft-01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3"/>
              </a:rPr>
              <a:t>https://datatracker.ietf.org/doc/draft-ietf-ntp-over-ptp/</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lang="en-US" sz="1200" b="1" dirty="0">
                <a:latin typeface="Verdana"/>
                <a:ea typeface="Verdana"/>
              </a:rPr>
              <a:t>IETF Roughtime – draft-08 – October 2023</a:t>
            </a:r>
            <a:br>
              <a:rPr lang="en-US" sz="1200" b="1" dirty="0">
                <a:latin typeface="Verdana"/>
                <a:ea typeface="Verdana"/>
              </a:rPr>
            </a:br>
            <a:r>
              <a:rPr lang="en-US" sz="1200" b="1" dirty="0">
                <a:latin typeface="Verdana"/>
                <a:ea typeface="Verdana"/>
                <a:hlinkClick r:id="rId14"/>
              </a:rPr>
              <a:t>https://datatracker.ietf.org/doc/draft-ietf-ntp-roughtime/</a:t>
            </a:r>
            <a:endParaRPr lang="en-US" sz="1200" b="1" dirty="0">
              <a:latin typeface="Verdana"/>
              <a:ea typeface="Verdana"/>
            </a:endParaRP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NTPv5 Use Cases and Requirements – draft-03 – September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5"/>
              </a:rPr>
              <a:t>https://datatracker.ietf.org/doc/draft-ietf-ntp-ntpv5-requirements/</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Tree>
    <p:extLst>
      <p:ext uri="{BB962C8B-B14F-4D97-AF65-F5344CB8AC3E}">
        <p14:creationId xmlns:p14="http://schemas.microsoft.com/office/powerpoint/2010/main" val="4017934531"/>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48254"/>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1796"/>
            <a:ext cx="84836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2023</a:t>
            </a:r>
            <a:r>
              <a:rPr dirty="0"/>
              <a:t>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89</a:t>
            </a:fld>
            <a:endParaRPr dirty="0"/>
          </a:p>
        </p:txBody>
      </p:sp>
      <p:sp>
        <p:nvSpPr>
          <p:cNvPr id="15" name="Shape 368">
            <a:extLst>
              <a:ext uri="{FF2B5EF4-FFF2-40B4-BE49-F238E27FC236}">
                <a16:creationId xmlns:a16="http://schemas.microsoft.com/office/drawing/2014/main" id="{7805C78B-4131-DBE4-39C9-C27C4AD6A5D8}"/>
              </a:ext>
            </a:extLst>
          </p:cNvPr>
          <p:cNvSpPr>
            <a:spLocks noGrp="1"/>
          </p:cNvSpPr>
          <p:nvPr>
            <p:ph type="title"/>
          </p:nvPr>
        </p:nvSpPr>
        <p:spPr>
          <a:xfrm>
            <a:off x="457200" y="46037"/>
            <a:ext cx="7569200" cy="1016001"/>
          </a:xfrm>
          <a:prstGeom prst="rect">
            <a:avLst/>
          </a:prstGeom>
        </p:spPr>
        <p:txBody>
          <a:bodyPr/>
          <a:lstStyle/>
          <a:p>
            <a:r>
              <a:rPr lang="en-US" sz="2400" dirty="0"/>
              <a:t>Internet Engineering Task Force (IETF) (3 of 4)</a:t>
            </a:r>
            <a:endParaRPr sz="2400" dirty="0"/>
          </a:p>
        </p:txBody>
      </p:sp>
      <p:sp>
        <p:nvSpPr>
          <p:cNvPr id="2" name="IPP WG Co-Chairs:…">
            <a:extLst>
              <a:ext uri="{FF2B5EF4-FFF2-40B4-BE49-F238E27FC236}">
                <a16:creationId xmlns:a16="http://schemas.microsoft.com/office/drawing/2014/main" id="{A0D20442-5174-D128-F3C7-D157A242F671}"/>
              </a:ext>
            </a:extLst>
          </p:cNvPr>
          <p:cNvSpPr txBox="1">
            <a:spLocks noGrp="1"/>
          </p:cNvSpPr>
          <p:nvPr>
            <p:ph type="body" idx="1"/>
          </p:nvPr>
        </p:nvSpPr>
        <p:spPr>
          <a:xfrm>
            <a:off x="457200" y="1371600"/>
            <a:ext cx="8229600" cy="5130800"/>
          </a:xfrm>
          <a:prstGeom prst="rect">
            <a:avLst/>
          </a:prstGeom>
        </p:spPr>
        <p:txBody>
          <a:bodyPr>
            <a:normAutofit fontScale="92500" lnSpcReduction="10000"/>
          </a:bodyPr>
          <a:lstStyle/>
          <a:p>
            <a:pPr marL="36275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7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Remote </a:t>
            </a:r>
            <a:r>
              <a:rPr kumimoji="0" lang="en-US" sz="17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ATtestation</a:t>
            </a:r>
            <a:r>
              <a:rPr kumimoji="0" lang="en-US" sz="17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t>
            </a:r>
            <a:r>
              <a:rPr kumimoji="0" lang="en-US" sz="17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ProcedureS</a:t>
            </a:r>
            <a:r>
              <a:rPr kumimoji="0" lang="en-US" sz="17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(RATS)</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RATS Architecture – RFC 9334 – January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https://datatracker.ietf.org/doc/rfc9334/</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Concise Reference Integrity Manifest (</a:t>
            </a:r>
            <a:r>
              <a:rPr kumimoji="0" lang="en-US" sz="12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CoRIM</a:t>
            </a: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 draft-03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4"/>
              </a:rPr>
              <a:t>https://datatracker.ietf.org/doc/draft-ietf-rats-corim/</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Epoch Markers – draft-08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5"/>
              </a:rPr>
              <a:t>https://datatracker.ietf.org/doc/draft-birkholz-rats-epoch-markers/</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EAT Attestation Results – draft-02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6"/>
              </a:rPr>
              <a:t>https://datatracker.ietf.org/doc/draft-fv-rats-ear/</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X.509-based Attestation Evidence – draft-00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7"/>
              </a:rPr>
              <a:t>https://datatracker.ietf.org/doc/draft-ounsworth-rats-x509-evidence/</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ARM PSA Attestation Token – draft-14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8"/>
              </a:rPr>
              <a:t>https://datatracker.ietf.org/doc/draft-tschofenig-rats-psa-token/</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RATS Endorsements – draft-03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9"/>
              </a:rPr>
              <a:t>https://datatracker.ietf.org/doc/draft-dthaler-rats-endorsements/</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EAT Profile for Intel® TDX </a:t>
            </a:r>
            <a:r>
              <a:rPr lang="en-US" sz="1200" b="1" dirty="0">
                <a:latin typeface="Verdana"/>
                <a:ea typeface="Verdana"/>
              </a:rPr>
              <a:t>A</a:t>
            </a:r>
            <a:r>
              <a:rPr kumimoji="0" lang="en-US" sz="12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ttestation</a:t>
            </a: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Result – draft-00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0"/>
              </a:rPr>
              <a:t>https://datatracker.ietf.org/doc/draft-kdyxy-rats-tdx-eat-profile/</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Entity Attestation Token (EAT) – draft-22 – October 2023 – IETF Last Call</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1"/>
              </a:rPr>
              <a:t>https://datatracker.ietf.org/doc/draft-ietf-rats-eat/</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RATS Conceptual Messages Wrapper – draft-04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2"/>
              </a:rPr>
              <a:t>https://datatracker.ietf.org/doc/draft-ftbs-rats-msg-wrap/</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Direct Anonymous Attestation for RATS Architecture – draft-04 – September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3" action="ppaction://hlinkfile"/>
              </a:rPr>
              <a:t>Direct Anonymous Attestation for the Remote Attestation Procedures Architecture</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Attestation Event Stream Subscription – draft-04 – September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4"/>
              </a:rPr>
              <a:t>https://datatracker.ietf.org/doc/draft-ietf-rats-network-device-subscription/</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Reference Interaction Models for RATS– draft-08 – September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5"/>
              </a:rPr>
              <a:t>https://datatracker.ietf.org/doc/draft-ietf-rats-reference-interaction-models/</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Tree>
    <p:extLst>
      <p:ext uri="{BB962C8B-B14F-4D97-AF65-F5344CB8AC3E}">
        <p14:creationId xmlns:p14="http://schemas.microsoft.com/office/powerpoint/2010/main" val="721803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629A-8AE6-4AE6-B8CA-5DD6C082C891}"/>
              </a:ext>
            </a:extLst>
          </p:cNvPr>
          <p:cNvSpPr>
            <a:spLocks noGrp="1"/>
          </p:cNvSpPr>
          <p:nvPr>
            <p:ph type="title"/>
          </p:nvPr>
        </p:nvSpPr>
        <p:spPr/>
        <p:txBody>
          <a:bodyPr/>
          <a:lstStyle/>
          <a:p>
            <a:br>
              <a:rPr lang="en-GB" dirty="0"/>
            </a:br>
            <a:r>
              <a:rPr lang="en-GB" dirty="0"/>
              <a:t>Highlights: </a:t>
            </a:r>
            <a:r>
              <a:rPr lang="en-GB" dirty="0" err="1"/>
              <a:t>Github</a:t>
            </a:r>
            <a:r>
              <a:rPr lang="en-GB" dirty="0"/>
              <a:t> Issue &amp; Review Comments</a:t>
            </a:r>
          </a:p>
        </p:txBody>
      </p:sp>
      <p:sp>
        <p:nvSpPr>
          <p:cNvPr id="4" name="Slide Number Placeholder 3">
            <a:extLst>
              <a:ext uri="{FF2B5EF4-FFF2-40B4-BE49-F238E27FC236}">
                <a16:creationId xmlns:a16="http://schemas.microsoft.com/office/drawing/2014/main" id="{E020E448-4C5E-4664-AF3B-76F706A462F9}"/>
              </a:ext>
            </a:extLst>
          </p:cNvPr>
          <p:cNvSpPr>
            <a:spLocks noGrp="1"/>
          </p:cNvSpPr>
          <p:nvPr>
            <p:ph type="sldNum" sz="quarter" idx="12"/>
          </p:nvPr>
        </p:nvSpPr>
        <p:spPr/>
        <p:txBody>
          <a:bodyPr/>
          <a:lstStyle/>
          <a:p>
            <a:fld id="{00DE720E-C72B-42F0-AD69-52D60E3C605E}" type="slidenum">
              <a:rPr lang="en-GB" smtClean="0"/>
              <a:t>9</a:t>
            </a:fld>
            <a:endParaRPr lang="en-GB"/>
          </a:p>
        </p:txBody>
      </p:sp>
      <p:sp>
        <p:nvSpPr>
          <p:cNvPr id="24" name="Text Placeholder 23">
            <a:extLst>
              <a:ext uri="{FF2B5EF4-FFF2-40B4-BE49-F238E27FC236}">
                <a16:creationId xmlns:a16="http://schemas.microsoft.com/office/drawing/2014/main" id="{CBE167DC-CEFB-405B-A086-72EEB2BBE0EC}"/>
              </a:ext>
            </a:extLst>
          </p:cNvPr>
          <p:cNvSpPr>
            <a:spLocks noGrp="1"/>
          </p:cNvSpPr>
          <p:nvPr>
            <p:ph type="body" sz="quarter" idx="13"/>
          </p:nvPr>
        </p:nvSpPr>
        <p:spPr/>
        <p:txBody>
          <a:bodyPr/>
          <a:lstStyle/>
          <a:p>
            <a:r>
              <a:rPr lang="en-GB" dirty="0"/>
              <a:t>Master Comment Spreadsheet &amp; </a:t>
            </a:r>
            <a:r>
              <a:rPr lang="en-GB" dirty="0" err="1"/>
              <a:t>Github</a:t>
            </a:r>
            <a:r>
              <a:rPr lang="en-GB" dirty="0"/>
              <a:t> issue</a:t>
            </a:r>
          </a:p>
        </p:txBody>
      </p:sp>
      <p:sp>
        <p:nvSpPr>
          <p:cNvPr id="13" name="Shape 61839">
            <a:extLst>
              <a:ext uri="{FF2B5EF4-FFF2-40B4-BE49-F238E27FC236}">
                <a16:creationId xmlns:a16="http://schemas.microsoft.com/office/drawing/2014/main" id="{AC343B1D-42FC-40A8-9AEB-A71ECA1D806E}"/>
              </a:ext>
            </a:extLst>
          </p:cNvPr>
          <p:cNvSpPr/>
          <p:nvPr/>
        </p:nvSpPr>
        <p:spPr>
          <a:xfrm>
            <a:off x="1425743" y="2191788"/>
            <a:ext cx="1136029" cy="2104832"/>
          </a:xfrm>
          <a:prstGeom prst="rect">
            <a:avLst/>
          </a:prstGeom>
          <a:solidFill>
            <a:srgbClr val="E99732"/>
          </a:solidFill>
          <a:ln w="12700" cap="flat">
            <a:noFill/>
            <a:miter lim="400000"/>
          </a:ln>
          <a:effectLst/>
        </p:spPr>
        <p:txBody>
          <a:bodyPr wrap="square" lIns="0" tIns="0" rIns="0" bIns="0" numCol="1" anchor="ctr">
            <a:noAutofit/>
          </a:bodyPr>
          <a:lstStyle/>
          <a:p>
            <a:pPr algn="ctr">
              <a:defRPr/>
            </a:pPr>
            <a:r>
              <a:rPr lang="en-GB" sz="4051" kern="0" dirty="0">
                <a:solidFill>
                  <a:schemeClr val="bg1"/>
                </a:solidFill>
              </a:rPr>
              <a:t>157+</a:t>
            </a:r>
            <a:r>
              <a:rPr lang="en-GB" sz="1500" kern="0" dirty="0">
                <a:solidFill>
                  <a:schemeClr val="bg1"/>
                </a:solidFill>
              </a:rPr>
              <a:t> comments</a:t>
            </a:r>
            <a:endParaRPr sz="1500" kern="0" dirty="0">
              <a:solidFill>
                <a:schemeClr val="bg1"/>
              </a:solidFill>
            </a:endParaRPr>
          </a:p>
        </p:txBody>
      </p:sp>
      <p:sp>
        <p:nvSpPr>
          <p:cNvPr id="14" name="Shape 61844">
            <a:extLst>
              <a:ext uri="{FF2B5EF4-FFF2-40B4-BE49-F238E27FC236}">
                <a16:creationId xmlns:a16="http://schemas.microsoft.com/office/drawing/2014/main" id="{F9DA544A-73E0-4C5C-8795-3DEA969B0765}"/>
              </a:ext>
            </a:extLst>
          </p:cNvPr>
          <p:cNvSpPr/>
          <p:nvPr/>
        </p:nvSpPr>
        <p:spPr>
          <a:xfrm>
            <a:off x="126085" y="2191788"/>
            <a:ext cx="1136029" cy="2104832"/>
          </a:xfrm>
          <a:prstGeom prst="rect">
            <a:avLst/>
          </a:prstGeom>
          <a:solidFill>
            <a:srgbClr val="0096D6"/>
          </a:solidFill>
          <a:ln w="12700" cap="flat">
            <a:noFill/>
            <a:miter lim="400000"/>
          </a:ln>
          <a:effectLst/>
        </p:spPr>
        <p:txBody>
          <a:bodyPr wrap="square" lIns="0" tIns="0" rIns="0" bIns="0" numCol="1" anchor="ctr">
            <a:noAutofit/>
          </a:bodyPr>
          <a:lstStyle/>
          <a:p>
            <a:pPr algn="ctr" defTabSz="685983" fontAlgn="auto">
              <a:spcBef>
                <a:spcPts val="0"/>
              </a:spcBef>
              <a:spcAft>
                <a:spcPts val="0"/>
              </a:spcAft>
              <a:defRPr/>
            </a:pPr>
            <a:r>
              <a:rPr lang="en-GB" sz="4051" kern="0" dirty="0">
                <a:solidFill>
                  <a:schemeClr val="bg1"/>
                </a:solidFill>
              </a:rPr>
              <a:t>12+</a:t>
            </a:r>
            <a:r>
              <a:rPr lang="en-GB" sz="1500" kern="0" dirty="0">
                <a:solidFill>
                  <a:schemeClr val="bg1"/>
                </a:solidFill>
              </a:rPr>
              <a:t> comments</a:t>
            </a:r>
            <a:endParaRPr sz="1500" kern="0" dirty="0">
              <a:solidFill>
                <a:schemeClr val="bg1"/>
              </a:solidFill>
            </a:endParaRPr>
          </a:p>
        </p:txBody>
      </p:sp>
      <p:sp>
        <p:nvSpPr>
          <p:cNvPr id="15" name="Shape 61849">
            <a:extLst>
              <a:ext uri="{FF2B5EF4-FFF2-40B4-BE49-F238E27FC236}">
                <a16:creationId xmlns:a16="http://schemas.microsoft.com/office/drawing/2014/main" id="{1B606B99-A040-4727-AC9C-6657F4FECB99}"/>
              </a:ext>
            </a:extLst>
          </p:cNvPr>
          <p:cNvSpPr/>
          <p:nvPr/>
        </p:nvSpPr>
        <p:spPr>
          <a:xfrm>
            <a:off x="2725401" y="2191788"/>
            <a:ext cx="1136029" cy="2104832"/>
          </a:xfrm>
          <a:prstGeom prst="rect">
            <a:avLst/>
          </a:prstGeom>
          <a:solidFill>
            <a:srgbClr val="6B3A97"/>
          </a:solidFill>
          <a:ln w="12700" cap="flat">
            <a:noFill/>
            <a:miter lim="400000"/>
          </a:ln>
          <a:effectLst/>
        </p:spPr>
        <p:txBody>
          <a:bodyPr wrap="square" lIns="0" tIns="0" rIns="0" bIns="0" numCol="1" anchor="ctr">
            <a:noAutofit/>
          </a:bodyPr>
          <a:lstStyle/>
          <a:p>
            <a:pPr algn="ctr">
              <a:defRPr/>
            </a:pPr>
            <a:r>
              <a:rPr lang="en-GB" sz="4051" kern="0" dirty="0">
                <a:solidFill>
                  <a:schemeClr val="bg1"/>
                </a:solidFill>
              </a:rPr>
              <a:t>95+</a:t>
            </a:r>
            <a:r>
              <a:rPr lang="en-GB" sz="1500" kern="0" dirty="0">
                <a:solidFill>
                  <a:schemeClr val="bg1"/>
                </a:solidFill>
              </a:rPr>
              <a:t> comments</a:t>
            </a:r>
            <a:endParaRPr sz="1500" kern="0" dirty="0">
              <a:solidFill>
                <a:schemeClr val="bg1"/>
              </a:solidFill>
            </a:endParaRPr>
          </a:p>
        </p:txBody>
      </p:sp>
      <p:sp>
        <p:nvSpPr>
          <p:cNvPr id="16" name="Shape 61854">
            <a:extLst>
              <a:ext uri="{FF2B5EF4-FFF2-40B4-BE49-F238E27FC236}">
                <a16:creationId xmlns:a16="http://schemas.microsoft.com/office/drawing/2014/main" id="{10C8D520-00BD-45EB-AF3A-8A59C5B3B895}"/>
              </a:ext>
            </a:extLst>
          </p:cNvPr>
          <p:cNvSpPr/>
          <p:nvPr/>
        </p:nvSpPr>
        <p:spPr>
          <a:xfrm>
            <a:off x="4025058" y="2191788"/>
            <a:ext cx="1136029" cy="2104832"/>
          </a:xfrm>
          <a:prstGeom prst="rect">
            <a:avLst/>
          </a:prstGeom>
          <a:solidFill>
            <a:srgbClr val="C03854"/>
          </a:solidFill>
          <a:ln w="12700" cap="flat">
            <a:noFill/>
            <a:miter lim="400000"/>
          </a:ln>
          <a:effectLst/>
        </p:spPr>
        <p:txBody>
          <a:bodyPr wrap="square" lIns="0" tIns="0" rIns="0" bIns="0" numCol="1" anchor="ctr">
            <a:noAutofit/>
          </a:bodyPr>
          <a:lstStyle/>
          <a:p>
            <a:pPr algn="ctr">
              <a:defRPr/>
            </a:pPr>
            <a:r>
              <a:rPr lang="en-GB" sz="4051" kern="0" dirty="0">
                <a:solidFill>
                  <a:schemeClr val="bg1"/>
                </a:solidFill>
              </a:rPr>
              <a:t>84+</a:t>
            </a:r>
          </a:p>
          <a:p>
            <a:pPr algn="ctr">
              <a:defRPr/>
            </a:pPr>
            <a:r>
              <a:rPr lang="en-GB" sz="4051" kern="0" dirty="0">
                <a:solidFill>
                  <a:schemeClr val="bg1"/>
                </a:solidFill>
              </a:rPr>
              <a:t>79+</a:t>
            </a:r>
            <a:r>
              <a:rPr lang="en-GB" sz="1500" kern="0" dirty="0">
                <a:solidFill>
                  <a:schemeClr val="bg1"/>
                </a:solidFill>
              </a:rPr>
              <a:t> comments</a:t>
            </a:r>
            <a:endParaRPr sz="1500" kern="0" dirty="0">
              <a:solidFill>
                <a:schemeClr val="bg1"/>
              </a:solidFill>
            </a:endParaRPr>
          </a:p>
        </p:txBody>
      </p:sp>
      <p:sp>
        <p:nvSpPr>
          <p:cNvPr id="18" name="Shape 61839">
            <a:extLst>
              <a:ext uri="{FF2B5EF4-FFF2-40B4-BE49-F238E27FC236}">
                <a16:creationId xmlns:a16="http://schemas.microsoft.com/office/drawing/2014/main" id="{C2897A2F-9FA4-44ED-8AC7-6FC3842E0DF4}"/>
              </a:ext>
            </a:extLst>
          </p:cNvPr>
          <p:cNvSpPr/>
          <p:nvPr/>
        </p:nvSpPr>
        <p:spPr>
          <a:xfrm>
            <a:off x="1425743" y="4382040"/>
            <a:ext cx="1136029" cy="864449"/>
          </a:xfrm>
          <a:prstGeom prst="rect">
            <a:avLst/>
          </a:prstGeom>
          <a:solidFill>
            <a:srgbClr val="E99732"/>
          </a:solidFill>
          <a:ln w="12700" cap="flat">
            <a:noFill/>
            <a:miter lim="400000"/>
          </a:ln>
          <a:effectLst/>
        </p:spPr>
        <p:txBody>
          <a:bodyPr wrap="square" lIns="0" tIns="0" rIns="0" bIns="0" numCol="1" anchor="ctr">
            <a:noAutofit/>
          </a:bodyPr>
          <a:lstStyle/>
          <a:p>
            <a:pPr algn="ctr" defTabSz="685983" fontAlgn="auto">
              <a:spcBef>
                <a:spcPts val="0"/>
              </a:spcBef>
              <a:spcAft>
                <a:spcPts val="0"/>
              </a:spcAft>
              <a:defRPr/>
            </a:pPr>
            <a:r>
              <a:rPr lang="en-GB" sz="2401" b="1" kern="0" dirty="0" err="1">
                <a:solidFill>
                  <a:prstClr val="black"/>
                </a:solidFill>
              </a:rPr>
              <a:t>cPP</a:t>
            </a:r>
            <a:endParaRPr lang="en-GB" sz="2401" b="1" kern="0" dirty="0">
              <a:solidFill>
                <a:prstClr val="black"/>
              </a:solidFill>
            </a:endParaRPr>
          </a:p>
          <a:p>
            <a:pPr algn="ctr">
              <a:defRPr/>
            </a:pPr>
            <a:r>
              <a:rPr lang="en-GB" sz="1200" kern="0" dirty="0">
                <a:solidFill>
                  <a:prstClr val="black"/>
                </a:solidFill>
              </a:rPr>
              <a:t>(Internal Draft)</a:t>
            </a:r>
          </a:p>
        </p:txBody>
      </p:sp>
      <p:sp>
        <p:nvSpPr>
          <p:cNvPr id="19" name="Shape 61844">
            <a:extLst>
              <a:ext uri="{FF2B5EF4-FFF2-40B4-BE49-F238E27FC236}">
                <a16:creationId xmlns:a16="http://schemas.microsoft.com/office/drawing/2014/main" id="{9346B828-0046-4546-8EEC-CE2080C8BF07}"/>
              </a:ext>
            </a:extLst>
          </p:cNvPr>
          <p:cNvSpPr/>
          <p:nvPr/>
        </p:nvSpPr>
        <p:spPr>
          <a:xfrm>
            <a:off x="126085" y="4382040"/>
            <a:ext cx="1136029" cy="864449"/>
          </a:xfrm>
          <a:prstGeom prst="rect">
            <a:avLst/>
          </a:prstGeom>
          <a:solidFill>
            <a:srgbClr val="0096D6"/>
          </a:solidFill>
          <a:ln w="12700" cap="flat">
            <a:noFill/>
            <a:miter lim="400000"/>
          </a:ln>
          <a:effectLst/>
        </p:spPr>
        <p:txBody>
          <a:bodyPr wrap="square" lIns="0" tIns="0" rIns="0" bIns="0" numCol="1" anchor="ctr">
            <a:noAutofit/>
          </a:bodyPr>
          <a:lstStyle/>
          <a:p>
            <a:pPr algn="ctr" defTabSz="685983" fontAlgn="auto">
              <a:spcBef>
                <a:spcPts val="0"/>
              </a:spcBef>
              <a:spcAft>
                <a:spcPts val="0"/>
              </a:spcAft>
              <a:defRPr/>
            </a:pPr>
            <a:r>
              <a:rPr lang="en-GB" sz="2401" b="1" kern="0" dirty="0">
                <a:solidFill>
                  <a:prstClr val="black"/>
                </a:solidFill>
              </a:rPr>
              <a:t>SPD</a:t>
            </a:r>
          </a:p>
          <a:p>
            <a:pPr algn="ctr">
              <a:defRPr/>
            </a:pPr>
            <a:r>
              <a:rPr lang="en-GB" sz="1200" kern="0" dirty="0">
                <a:solidFill>
                  <a:prstClr val="black"/>
                </a:solidFill>
              </a:rPr>
              <a:t>(Public Review)</a:t>
            </a:r>
          </a:p>
        </p:txBody>
      </p:sp>
      <p:sp>
        <p:nvSpPr>
          <p:cNvPr id="20" name="Shape 61849">
            <a:extLst>
              <a:ext uri="{FF2B5EF4-FFF2-40B4-BE49-F238E27FC236}">
                <a16:creationId xmlns:a16="http://schemas.microsoft.com/office/drawing/2014/main" id="{F22372ED-EDEB-4658-B84F-56D79F0E921D}"/>
              </a:ext>
            </a:extLst>
          </p:cNvPr>
          <p:cNvSpPr/>
          <p:nvPr/>
        </p:nvSpPr>
        <p:spPr>
          <a:xfrm>
            <a:off x="2725401" y="4382040"/>
            <a:ext cx="1136029" cy="864449"/>
          </a:xfrm>
          <a:prstGeom prst="rect">
            <a:avLst/>
          </a:prstGeom>
          <a:solidFill>
            <a:srgbClr val="6B3A97"/>
          </a:solidFill>
          <a:ln w="12700" cap="flat">
            <a:noFill/>
            <a:miter lim="400000"/>
          </a:ln>
          <a:effectLst/>
        </p:spPr>
        <p:txBody>
          <a:bodyPr wrap="square" lIns="0" tIns="0" rIns="0" bIns="0" numCol="1" anchor="ctr">
            <a:noAutofit/>
          </a:bodyPr>
          <a:lstStyle/>
          <a:p>
            <a:pPr algn="ctr" defTabSz="685983" fontAlgn="auto">
              <a:spcBef>
                <a:spcPts val="0"/>
              </a:spcBef>
              <a:spcAft>
                <a:spcPts val="0"/>
              </a:spcAft>
              <a:defRPr/>
            </a:pPr>
            <a:r>
              <a:rPr lang="en-GB" sz="2401" b="1" kern="0" dirty="0">
                <a:solidFill>
                  <a:prstClr val="black"/>
                </a:solidFill>
              </a:rPr>
              <a:t>SD</a:t>
            </a:r>
          </a:p>
          <a:p>
            <a:pPr algn="ctr">
              <a:defRPr/>
            </a:pPr>
            <a:r>
              <a:rPr lang="en-GB" sz="1200" kern="0" dirty="0">
                <a:solidFill>
                  <a:prstClr val="black"/>
                </a:solidFill>
              </a:rPr>
              <a:t>(Internal Draft)</a:t>
            </a:r>
          </a:p>
        </p:txBody>
      </p:sp>
      <p:sp>
        <p:nvSpPr>
          <p:cNvPr id="21" name="Shape 61854">
            <a:extLst>
              <a:ext uri="{FF2B5EF4-FFF2-40B4-BE49-F238E27FC236}">
                <a16:creationId xmlns:a16="http://schemas.microsoft.com/office/drawing/2014/main" id="{ED44A53B-67E8-4C71-8CE1-92F19FD9724B}"/>
              </a:ext>
            </a:extLst>
          </p:cNvPr>
          <p:cNvSpPr/>
          <p:nvPr/>
        </p:nvSpPr>
        <p:spPr>
          <a:xfrm>
            <a:off x="4025058" y="4382040"/>
            <a:ext cx="1136029" cy="864449"/>
          </a:xfrm>
          <a:prstGeom prst="rect">
            <a:avLst/>
          </a:prstGeom>
          <a:solidFill>
            <a:srgbClr val="C03854"/>
          </a:solidFill>
          <a:ln w="12700" cap="flat">
            <a:noFill/>
            <a:miter lim="400000"/>
          </a:ln>
          <a:effectLst/>
        </p:spPr>
        <p:txBody>
          <a:bodyPr wrap="square" lIns="0" tIns="0" rIns="0" bIns="0" numCol="1" anchor="ctr">
            <a:noAutofit/>
          </a:bodyPr>
          <a:lstStyle/>
          <a:p>
            <a:pPr algn="ctr">
              <a:defRPr/>
            </a:pPr>
            <a:r>
              <a:rPr lang="en-GB" sz="2401" b="1" kern="0" dirty="0" err="1">
                <a:solidFill>
                  <a:prstClr val="black"/>
                </a:solidFill>
              </a:rPr>
              <a:t>cPP</a:t>
            </a:r>
            <a:endParaRPr lang="en-GB" sz="2401" b="1" kern="0" dirty="0">
              <a:solidFill>
                <a:prstClr val="black"/>
              </a:solidFill>
            </a:endParaRPr>
          </a:p>
          <a:p>
            <a:pPr algn="ctr" defTabSz="685983" fontAlgn="auto">
              <a:spcBef>
                <a:spcPts val="0"/>
              </a:spcBef>
              <a:spcAft>
                <a:spcPts val="0"/>
              </a:spcAft>
              <a:defRPr/>
            </a:pPr>
            <a:r>
              <a:rPr lang="en-GB" sz="1200" kern="0" dirty="0">
                <a:solidFill>
                  <a:prstClr val="black"/>
                </a:solidFill>
              </a:rPr>
              <a:t>(Public Review Draft 1 &amp; 2)</a:t>
            </a:r>
          </a:p>
        </p:txBody>
      </p:sp>
      <p:sp>
        <p:nvSpPr>
          <p:cNvPr id="25" name="TextBox 24">
            <a:extLst>
              <a:ext uri="{FF2B5EF4-FFF2-40B4-BE49-F238E27FC236}">
                <a16:creationId xmlns:a16="http://schemas.microsoft.com/office/drawing/2014/main" id="{5C6E785D-CA06-4796-B358-B0EE1084BDBC}"/>
              </a:ext>
            </a:extLst>
          </p:cNvPr>
          <p:cNvSpPr txBox="1"/>
          <p:nvPr/>
        </p:nvSpPr>
        <p:spPr>
          <a:xfrm>
            <a:off x="7517183" y="1227008"/>
            <a:ext cx="1371957" cy="685979"/>
          </a:xfrm>
          <a:prstGeom prst="rect">
            <a:avLst/>
          </a:prstGeom>
          <a:noFill/>
        </p:spPr>
        <p:txBody>
          <a:bodyPr wrap="none" lIns="0" tIns="0" rIns="0" bIns="0" rtlCol="0">
            <a:noAutofit/>
          </a:bodyPr>
          <a:lstStyle/>
          <a:p>
            <a:pPr>
              <a:lnSpc>
                <a:spcPct val="90000"/>
              </a:lnSpc>
            </a:pPr>
            <a:r>
              <a:rPr lang="en-GB" sz="4501" dirty="0"/>
              <a:t>546+</a:t>
            </a:r>
          </a:p>
        </p:txBody>
      </p:sp>
      <p:sp>
        <p:nvSpPr>
          <p:cNvPr id="22" name="Shape 61854">
            <a:extLst>
              <a:ext uri="{FF2B5EF4-FFF2-40B4-BE49-F238E27FC236}">
                <a16:creationId xmlns:a16="http://schemas.microsoft.com/office/drawing/2014/main" id="{57AB9D23-00FC-4662-B6BA-AE019B943B25}"/>
              </a:ext>
            </a:extLst>
          </p:cNvPr>
          <p:cNvSpPr/>
          <p:nvPr/>
        </p:nvSpPr>
        <p:spPr>
          <a:xfrm>
            <a:off x="5324716" y="2191788"/>
            <a:ext cx="1136029" cy="2104832"/>
          </a:xfrm>
          <a:prstGeom prst="rect">
            <a:avLst/>
          </a:prstGeom>
          <a:solidFill>
            <a:schemeClr val="accent1">
              <a:lumMod val="60000"/>
              <a:lumOff val="40000"/>
            </a:schemeClr>
          </a:solidFill>
          <a:ln w="12700" cap="flat">
            <a:noFill/>
            <a:miter lim="400000"/>
          </a:ln>
          <a:effectLst/>
        </p:spPr>
        <p:txBody>
          <a:bodyPr wrap="square" lIns="0" tIns="0" rIns="0" bIns="0" numCol="1" anchor="ctr">
            <a:noAutofit/>
          </a:bodyPr>
          <a:lstStyle/>
          <a:p>
            <a:pPr algn="ctr">
              <a:defRPr/>
            </a:pPr>
            <a:r>
              <a:rPr lang="en-GB" sz="4051" kern="0" dirty="0">
                <a:solidFill>
                  <a:schemeClr val="bg1"/>
                </a:solidFill>
              </a:rPr>
              <a:t>9+</a:t>
            </a:r>
          </a:p>
          <a:p>
            <a:pPr algn="ctr">
              <a:defRPr/>
            </a:pPr>
            <a:r>
              <a:rPr lang="en-GB" sz="4051" kern="0" dirty="0">
                <a:solidFill>
                  <a:schemeClr val="bg1"/>
                </a:solidFill>
              </a:rPr>
              <a:t>29+</a:t>
            </a:r>
          </a:p>
          <a:p>
            <a:pPr algn="ctr">
              <a:defRPr/>
            </a:pPr>
            <a:r>
              <a:rPr lang="en-GB" sz="1500" kern="0" dirty="0">
                <a:solidFill>
                  <a:schemeClr val="bg1"/>
                </a:solidFill>
              </a:rPr>
              <a:t> comments</a:t>
            </a:r>
            <a:endParaRPr sz="1500" kern="0" dirty="0">
              <a:solidFill>
                <a:schemeClr val="bg1"/>
              </a:solidFill>
            </a:endParaRPr>
          </a:p>
        </p:txBody>
      </p:sp>
      <p:sp>
        <p:nvSpPr>
          <p:cNvPr id="23" name="Shape 61854">
            <a:extLst>
              <a:ext uri="{FF2B5EF4-FFF2-40B4-BE49-F238E27FC236}">
                <a16:creationId xmlns:a16="http://schemas.microsoft.com/office/drawing/2014/main" id="{99E1D180-0BE4-4149-BEBB-CD1D73FA04B3}"/>
              </a:ext>
            </a:extLst>
          </p:cNvPr>
          <p:cNvSpPr/>
          <p:nvPr/>
        </p:nvSpPr>
        <p:spPr>
          <a:xfrm>
            <a:off x="5324716" y="4382040"/>
            <a:ext cx="1136029" cy="864449"/>
          </a:xfrm>
          <a:prstGeom prst="rect">
            <a:avLst/>
          </a:prstGeom>
          <a:solidFill>
            <a:schemeClr val="accent1">
              <a:lumMod val="60000"/>
              <a:lumOff val="40000"/>
            </a:schemeClr>
          </a:solidFill>
          <a:ln w="12700" cap="flat">
            <a:noFill/>
            <a:miter lim="400000"/>
          </a:ln>
          <a:effectLst/>
        </p:spPr>
        <p:txBody>
          <a:bodyPr wrap="square" lIns="0" tIns="0" rIns="0" bIns="0" numCol="1" anchor="ctr">
            <a:noAutofit/>
          </a:bodyPr>
          <a:lstStyle/>
          <a:p>
            <a:pPr algn="ctr">
              <a:defRPr/>
            </a:pPr>
            <a:r>
              <a:rPr lang="en-GB" sz="2401" b="1" kern="0" dirty="0">
                <a:solidFill>
                  <a:prstClr val="black"/>
                </a:solidFill>
              </a:rPr>
              <a:t>SD</a:t>
            </a:r>
          </a:p>
          <a:p>
            <a:pPr algn="ctr" defTabSz="685983" fontAlgn="auto">
              <a:spcBef>
                <a:spcPts val="0"/>
              </a:spcBef>
              <a:spcAft>
                <a:spcPts val="0"/>
              </a:spcAft>
              <a:defRPr/>
            </a:pPr>
            <a:r>
              <a:rPr lang="en-GB" sz="1200" kern="0" dirty="0">
                <a:solidFill>
                  <a:prstClr val="black"/>
                </a:solidFill>
              </a:rPr>
              <a:t>(Public Review Draft 1 &amp; 2)</a:t>
            </a:r>
          </a:p>
        </p:txBody>
      </p:sp>
      <p:sp>
        <p:nvSpPr>
          <p:cNvPr id="3" name="Shape 61854">
            <a:extLst>
              <a:ext uri="{FF2B5EF4-FFF2-40B4-BE49-F238E27FC236}">
                <a16:creationId xmlns:a16="http://schemas.microsoft.com/office/drawing/2014/main" id="{DED184D2-8786-DFF1-EA33-8AA3DFF763A6}"/>
              </a:ext>
            </a:extLst>
          </p:cNvPr>
          <p:cNvSpPr/>
          <p:nvPr/>
        </p:nvSpPr>
        <p:spPr>
          <a:xfrm>
            <a:off x="6624374" y="2183622"/>
            <a:ext cx="1136029" cy="2104832"/>
          </a:xfrm>
          <a:prstGeom prst="rect">
            <a:avLst/>
          </a:prstGeom>
          <a:solidFill>
            <a:srgbClr val="0070C0"/>
          </a:solidFill>
          <a:ln w="12700" cap="flat">
            <a:noFill/>
            <a:miter lim="400000"/>
          </a:ln>
          <a:effectLst/>
        </p:spPr>
        <p:txBody>
          <a:bodyPr wrap="square" lIns="0" tIns="0" rIns="0" bIns="0" numCol="1" anchor="ctr">
            <a:noAutofit/>
          </a:bodyPr>
          <a:lstStyle/>
          <a:p>
            <a:pPr algn="ctr">
              <a:defRPr/>
            </a:pPr>
            <a:r>
              <a:rPr lang="en-GB" sz="4051" kern="0" dirty="0">
                <a:solidFill>
                  <a:schemeClr val="bg1"/>
                </a:solidFill>
              </a:rPr>
              <a:t>10+</a:t>
            </a:r>
          </a:p>
          <a:p>
            <a:pPr algn="ctr">
              <a:defRPr/>
            </a:pPr>
            <a:r>
              <a:rPr lang="en-GB" sz="4051" kern="0" dirty="0">
                <a:solidFill>
                  <a:schemeClr val="bg1"/>
                </a:solidFill>
              </a:rPr>
              <a:t>43+</a:t>
            </a:r>
            <a:r>
              <a:rPr lang="en-GB" sz="1500" kern="0" dirty="0">
                <a:solidFill>
                  <a:schemeClr val="bg1"/>
                </a:solidFill>
              </a:rPr>
              <a:t> comments</a:t>
            </a:r>
            <a:endParaRPr sz="1500" kern="0" dirty="0">
              <a:solidFill>
                <a:schemeClr val="bg1"/>
              </a:solidFill>
            </a:endParaRPr>
          </a:p>
        </p:txBody>
      </p:sp>
      <p:sp>
        <p:nvSpPr>
          <p:cNvPr id="5" name="Shape 61854">
            <a:extLst>
              <a:ext uri="{FF2B5EF4-FFF2-40B4-BE49-F238E27FC236}">
                <a16:creationId xmlns:a16="http://schemas.microsoft.com/office/drawing/2014/main" id="{5D857EF6-BAF4-5460-5E27-CAE7C1B0371C}"/>
              </a:ext>
            </a:extLst>
          </p:cNvPr>
          <p:cNvSpPr/>
          <p:nvPr/>
        </p:nvSpPr>
        <p:spPr>
          <a:xfrm>
            <a:off x="6624374" y="4373874"/>
            <a:ext cx="1136029" cy="864449"/>
          </a:xfrm>
          <a:prstGeom prst="rect">
            <a:avLst/>
          </a:prstGeom>
          <a:solidFill>
            <a:srgbClr val="0070C0"/>
          </a:solidFill>
          <a:ln w="12700" cap="flat">
            <a:noFill/>
            <a:miter lim="400000"/>
          </a:ln>
          <a:effectLst/>
        </p:spPr>
        <p:txBody>
          <a:bodyPr wrap="square" lIns="0" tIns="0" rIns="0" bIns="0" numCol="1" anchor="ctr">
            <a:noAutofit/>
          </a:bodyPr>
          <a:lstStyle/>
          <a:p>
            <a:pPr algn="ctr">
              <a:defRPr/>
            </a:pPr>
            <a:r>
              <a:rPr lang="en-GB" sz="2401" b="1" kern="0" dirty="0" err="1">
                <a:solidFill>
                  <a:prstClr val="black"/>
                </a:solidFill>
              </a:rPr>
              <a:t>cPP</a:t>
            </a:r>
            <a:endParaRPr lang="en-GB" sz="2401" b="1" kern="0" dirty="0">
              <a:solidFill>
                <a:prstClr val="black"/>
              </a:solidFill>
            </a:endParaRPr>
          </a:p>
          <a:p>
            <a:pPr algn="ctr" defTabSz="685983" fontAlgn="auto">
              <a:spcBef>
                <a:spcPts val="0"/>
              </a:spcBef>
              <a:spcAft>
                <a:spcPts val="0"/>
              </a:spcAft>
              <a:defRPr/>
            </a:pPr>
            <a:r>
              <a:rPr lang="en-GB" sz="1200" kern="0" dirty="0">
                <a:solidFill>
                  <a:prstClr val="black"/>
                </a:solidFill>
              </a:rPr>
              <a:t>(Public Review Draft Final)</a:t>
            </a:r>
          </a:p>
        </p:txBody>
      </p:sp>
      <p:sp>
        <p:nvSpPr>
          <p:cNvPr id="6" name="Shape 61854">
            <a:extLst>
              <a:ext uri="{FF2B5EF4-FFF2-40B4-BE49-F238E27FC236}">
                <a16:creationId xmlns:a16="http://schemas.microsoft.com/office/drawing/2014/main" id="{9663364B-CB5A-B1D7-104D-E4694ADCEEE9}"/>
              </a:ext>
            </a:extLst>
          </p:cNvPr>
          <p:cNvSpPr/>
          <p:nvPr/>
        </p:nvSpPr>
        <p:spPr>
          <a:xfrm>
            <a:off x="7924035" y="2191788"/>
            <a:ext cx="1136029" cy="2104832"/>
          </a:xfrm>
          <a:prstGeom prst="rect">
            <a:avLst/>
          </a:prstGeom>
          <a:solidFill>
            <a:srgbClr val="00B050"/>
          </a:solidFill>
          <a:ln w="12700" cap="flat">
            <a:noFill/>
            <a:miter lim="400000"/>
          </a:ln>
          <a:effectLst/>
        </p:spPr>
        <p:txBody>
          <a:bodyPr wrap="square" lIns="0" tIns="0" rIns="0" bIns="0" numCol="1" anchor="ctr">
            <a:noAutofit/>
          </a:bodyPr>
          <a:lstStyle/>
          <a:p>
            <a:pPr algn="ctr">
              <a:defRPr/>
            </a:pPr>
            <a:r>
              <a:rPr lang="en-GB" sz="4051" kern="0" dirty="0">
                <a:solidFill>
                  <a:schemeClr val="bg1"/>
                </a:solidFill>
              </a:rPr>
              <a:t>9+</a:t>
            </a:r>
          </a:p>
          <a:p>
            <a:pPr algn="ctr">
              <a:defRPr/>
            </a:pPr>
            <a:r>
              <a:rPr lang="en-GB" sz="4051" kern="0" dirty="0">
                <a:solidFill>
                  <a:schemeClr val="bg1"/>
                </a:solidFill>
              </a:rPr>
              <a:t>38+</a:t>
            </a:r>
          </a:p>
          <a:p>
            <a:pPr algn="ctr">
              <a:defRPr/>
            </a:pPr>
            <a:r>
              <a:rPr lang="en-GB" sz="1500" kern="0" dirty="0">
                <a:solidFill>
                  <a:schemeClr val="bg1"/>
                </a:solidFill>
              </a:rPr>
              <a:t> comments</a:t>
            </a:r>
            <a:endParaRPr sz="1500" kern="0" dirty="0">
              <a:solidFill>
                <a:schemeClr val="bg1"/>
              </a:solidFill>
            </a:endParaRPr>
          </a:p>
        </p:txBody>
      </p:sp>
      <p:sp>
        <p:nvSpPr>
          <p:cNvPr id="7" name="Shape 61854">
            <a:extLst>
              <a:ext uri="{FF2B5EF4-FFF2-40B4-BE49-F238E27FC236}">
                <a16:creationId xmlns:a16="http://schemas.microsoft.com/office/drawing/2014/main" id="{64615149-FFFC-FFEB-034B-A2009D34E685}"/>
              </a:ext>
            </a:extLst>
          </p:cNvPr>
          <p:cNvSpPr/>
          <p:nvPr/>
        </p:nvSpPr>
        <p:spPr>
          <a:xfrm>
            <a:off x="7924035" y="4382040"/>
            <a:ext cx="1136029" cy="864449"/>
          </a:xfrm>
          <a:prstGeom prst="rect">
            <a:avLst/>
          </a:prstGeom>
          <a:solidFill>
            <a:srgbClr val="00B050"/>
          </a:solidFill>
          <a:ln w="12700" cap="flat">
            <a:noFill/>
            <a:miter lim="400000"/>
          </a:ln>
          <a:effectLst/>
        </p:spPr>
        <p:txBody>
          <a:bodyPr wrap="square" lIns="0" tIns="0" rIns="0" bIns="0" numCol="1" anchor="ctr">
            <a:noAutofit/>
          </a:bodyPr>
          <a:lstStyle/>
          <a:p>
            <a:pPr algn="ctr">
              <a:defRPr/>
            </a:pPr>
            <a:r>
              <a:rPr lang="en-GB" sz="2401" b="1" kern="0" dirty="0">
                <a:solidFill>
                  <a:prstClr val="black"/>
                </a:solidFill>
              </a:rPr>
              <a:t>SD</a:t>
            </a:r>
          </a:p>
          <a:p>
            <a:pPr algn="ctr" defTabSz="685983" fontAlgn="auto">
              <a:spcBef>
                <a:spcPts val="0"/>
              </a:spcBef>
              <a:spcAft>
                <a:spcPts val="0"/>
              </a:spcAft>
              <a:defRPr/>
            </a:pPr>
            <a:r>
              <a:rPr lang="en-GB" sz="1200" kern="0" dirty="0">
                <a:solidFill>
                  <a:prstClr val="black"/>
                </a:solidFill>
              </a:rPr>
              <a:t>(Public Review Draft Final)</a:t>
            </a:r>
          </a:p>
        </p:txBody>
      </p:sp>
      <p:pic>
        <p:nvPicPr>
          <p:cNvPr id="10" name="Picture 9">
            <a:extLst>
              <a:ext uri="{FF2B5EF4-FFF2-40B4-BE49-F238E27FC236}">
                <a16:creationId xmlns:a16="http://schemas.microsoft.com/office/drawing/2014/main" id="{7CB3FFB0-94B5-DB54-677B-99A0CE730BDD}"/>
              </a:ext>
            </a:extLst>
          </p:cNvPr>
          <p:cNvPicPr>
            <a:picLocks noChangeAspect="1"/>
          </p:cNvPicPr>
          <p:nvPr/>
        </p:nvPicPr>
        <p:blipFill>
          <a:blip r:embed="rId3"/>
          <a:stretch>
            <a:fillRect/>
          </a:stretch>
        </p:blipFill>
        <p:spPr>
          <a:xfrm>
            <a:off x="7885773" y="856580"/>
            <a:ext cx="1258228" cy="304761"/>
          </a:xfrm>
          <a:prstGeom prst="rect">
            <a:avLst/>
          </a:prstGeom>
        </p:spPr>
      </p:pic>
    </p:spTree>
    <p:extLst>
      <p:ext uri="{BB962C8B-B14F-4D97-AF65-F5344CB8AC3E}">
        <p14:creationId xmlns:p14="http://schemas.microsoft.com/office/powerpoint/2010/main" val="278223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9144000" cy="1143000"/>
          </a:xfrm>
          <a:prstGeom prst="rect">
            <a:avLst/>
          </a:prstGeom>
          <a:solidFill>
            <a:srgbClr val="5D70B7"/>
          </a:solidFill>
        </p:spPr>
        <p:txBody>
          <a:bodyPr lIns="50800" tIns="50800" rIns="50800" bIns="50800" anchor="ctr"/>
          <a:lstStyle/>
          <a:p>
            <a:endParaRPr dirty="0"/>
          </a:p>
        </p:txBody>
      </p:sp>
      <p:pic>
        <p:nvPicPr>
          <p:cNvPr id="123" name="pwg-4dark-bkgrnd-transparency.png" descr="pwg-4dark-bkgrnd-transparency.png"/>
          <p:cNvPicPr>
            <a:picLocks noChangeAspect="1"/>
          </p:cNvPicPr>
          <p:nvPr/>
        </p:nvPicPr>
        <p:blipFill>
          <a:blip r:embed="rId2"/>
          <a:stretch>
            <a:fillRect/>
          </a:stretch>
        </p:blipFill>
        <p:spPr>
          <a:xfrm>
            <a:off x="8166100" y="127000"/>
            <a:ext cx="851804" cy="889000"/>
          </a:xfrm>
          <a:prstGeom prst="rect">
            <a:avLst/>
          </a:prstGeom>
        </p:spPr>
      </p:pic>
      <p:sp>
        <p:nvSpPr>
          <p:cNvPr id="124" name="Rectangle"/>
          <p:cNvSpPr/>
          <p:nvPr/>
        </p:nvSpPr>
        <p:spPr>
          <a:xfrm>
            <a:off x="0" y="6629400"/>
            <a:ext cx="9144000" cy="228600"/>
          </a:xfrm>
          <a:prstGeom prst="rect">
            <a:avLst/>
          </a:prstGeom>
          <a:solidFill>
            <a:srgbClr val="5D70B7"/>
          </a:solidFill>
          <a:ln>
            <a:miter lim="400000"/>
          </a:ln>
        </p:spPr>
        <p:txBody>
          <a:bodyPr lIns="50800" tIns="50800" rIns="50800" bIns="50800" anchor="ctr"/>
          <a:lstStyle/>
          <a:p>
            <a:endParaRPr dirty="0"/>
          </a:p>
        </p:txBody>
      </p:sp>
      <p:sp>
        <p:nvSpPr>
          <p:cNvPr id="125" name="Copyright © 2022 The Printer Working Group. All rights reserved. The IPP Everywhere and PWG logos are registered trademarks of the IEEE-ISTO."/>
          <p:cNvSpPr txBox="1"/>
          <p:nvPr/>
        </p:nvSpPr>
        <p:spPr>
          <a:xfrm>
            <a:off x="127000" y="6661796"/>
            <a:ext cx="84836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2023</a:t>
            </a:r>
            <a:r>
              <a:rPr dirty="0"/>
              <a:t> The Printer Working Group. All rights reserved. The IPP Everywhere and PWG logos are registered trademarks of the IEEE-ISTO.</a:t>
            </a:r>
          </a:p>
        </p:txBody>
      </p:sp>
      <p:sp>
        <p:nvSpPr>
          <p:cNvPr id="126" name="®"/>
          <p:cNvSpPr txBox="1"/>
          <p:nvPr/>
        </p:nvSpPr>
        <p:spPr>
          <a:xfrm>
            <a:off x="8813800" y="787400"/>
            <a:ext cx="245447" cy="175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marL="57799" marR="57799" defTabSz="1295400">
              <a:defRPr sz="600"/>
            </a:lvl1pPr>
          </a:lstStyle>
          <a:p>
            <a:r>
              <a:rPr dirty="0"/>
              <a:t>®</a:t>
            </a:r>
          </a:p>
        </p:txBody>
      </p:sp>
      <p:sp>
        <p:nvSpPr>
          <p:cNvPr id="129" name="Slide Number"/>
          <p:cNvSpPr txBox="1">
            <a:spLocks noGrp="1"/>
          </p:cNvSpPr>
          <p:nvPr>
            <p:ph type="sldNum" sz="quarter" idx="2"/>
          </p:nvPr>
        </p:nvSpPr>
        <p:spPr>
          <a:xfrm>
            <a:off x="8808944" y="6670966"/>
            <a:ext cx="127001" cy="13554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90</a:t>
            </a:fld>
            <a:endParaRPr dirty="0"/>
          </a:p>
        </p:txBody>
      </p:sp>
      <p:sp>
        <p:nvSpPr>
          <p:cNvPr id="15" name="Shape 368">
            <a:extLst>
              <a:ext uri="{FF2B5EF4-FFF2-40B4-BE49-F238E27FC236}">
                <a16:creationId xmlns:a16="http://schemas.microsoft.com/office/drawing/2014/main" id="{7805C78B-4131-DBE4-39C9-C27C4AD6A5D8}"/>
              </a:ext>
            </a:extLst>
          </p:cNvPr>
          <p:cNvSpPr>
            <a:spLocks noGrp="1"/>
          </p:cNvSpPr>
          <p:nvPr>
            <p:ph type="title"/>
          </p:nvPr>
        </p:nvSpPr>
        <p:spPr>
          <a:xfrm>
            <a:off x="457200" y="46037"/>
            <a:ext cx="7569200" cy="1016001"/>
          </a:xfrm>
          <a:prstGeom prst="rect">
            <a:avLst/>
          </a:prstGeom>
        </p:spPr>
        <p:txBody>
          <a:bodyPr/>
          <a:lstStyle/>
          <a:p>
            <a:r>
              <a:rPr lang="en-US" sz="2400" dirty="0"/>
              <a:t>Internet Engineering Task Force (IETF) (4 of 4)</a:t>
            </a:r>
            <a:endParaRPr sz="2400" dirty="0"/>
          </a:p>
        </p:txBody>
      </p:sp>
      <p:sp>
        <p:nvSpPr>
          <p:cNvPr id="2" name="IPP WG Co-Chairs:…">
            <a:extLst>
              <a:ext uri="{FF2B5EF4-FFF2-40B4-BE49-F238E27FC236}">
                <a16:creationId xmlns:a16="http://schemas.microsoft.com/office/drawing/2014/main" id="{F139C8A6-F06B-9E19-A7CF-25E012C986EE}"/>
              </a:ext>
            </a:extLst>
          </p:cNvPr>
          <p:cNvSpPr txBox="1">
            <a:spLocks noGrp="1"/>
          </p:cNvSpPr>
          <p:nvPr>
            <p:ph type="body" idx="1"/>
          </p:nvPr>
        </p:nvSpPr>
        <p:spPr>
          <a:xfrm>
            <a:off x="457200" y="1371600"/>
            <a:ext cx="8229600" cy="5130800"/>
          </a:xfrm>
          <a:prstGeom prst="rect">
            <a:avLst/>
          </a:prstGeom>
        </p:spPr>
        <p:txBody>
          <a:bodyPr>
            <a:normAutofit fontScale="92500"/>
          </a:bodyPr>
          <a:lstStyle/>
          <a:p>
            <a:pPr marL="36275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7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Crypto Forum Research Group (CFRG) – future algorithms</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RSA Blind Signatures – RFC 9474–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https://datatracker.ietf.org/doc/rfc9474/</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IRTF SPAKE2, a Password-Authenticated Key Exchange – RFC 9382 – September 2023</a:t>
            </a:r>
            <a:br>
              <a:rPr lang="en-US" sz="1200" b="1" dirty="0">
                <a:latin typeface="Verdana"/>
                <a:ea typeface="Verdana"/>
              </a:rPr>
            </a:br>
            <a:r>
              <a:rPr lang="en-US" sz="1200" b="1" dirty="0">
                <a:latin typeface="Verdana"/>
                <a:ea typeface="Verdana"/>
                <a:hlinkClick r:id="rId4"/>
              </a:rPr>
              <a:t>https://datatracker.ietf.org/doc/rfc9382/</a:t>
            </a:r>
            <a:endParaRPr lang="en-US" sz="12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Verifiable Random Functions (VRFs) – RFC 9381 – August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5"/>
              </a:rPr>
              <a:t>https://datatracker.ietf.org/doc/rfc9381/</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200" b="1" dirty="0">
                <a:latin typeface="Verdana"/>
                <a:ea typeface="Verdana"/>
              </a:rPr>
              <a:t>IRTF Hashing to Elliptic Curves – RFC 9380 – August 2023</a:t>
            </a:r>
            <a:br>
              <a:rPr lang="en-US" sz="1200" b="1" dirty="0">
                <a:latin typeface="Verdana"/>
                <a:ea typeface="Verdana"/>
              </a:rPr>
            </a:br>
            <a:r>
              <a:rPr lang="en-US" sz="1200" b="1" dirty="0">
                <a:latin typeface="Verdana"/>
                <a:ea typeface="Verdana"/>
                <a:hlinkClick r:id="rId6"/>
              </a:rPr>
              <a:t>https://datatracker.ietf.org/doc/rfc9380/</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BBS Signature Scheme – draft-04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7"/>
              </a:rPr>
              <a:t>https://datatracker.ietf.org/doc/draft-irtf-cfrg-bbs-signatures/</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Merkle Tree Ladder Mode (MTL) Signatures – draft-01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8"/>
              </a:rPr>
              <a:t>https://datatracker.ietf.org/doc/draft-harvey-cfrg-mtl-mode/</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Mastic VDAF – draft-01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9"/>
              </a:rPr>
              <a:t>https://datatracker.ietf.org/doc/draft-mouris-cfrg-mastic/</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Deterministic Nonce-less Hybrid Public Key Encryption – draft-03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0"/>
              </a:rPr>
              <a:t>https://datatracker.ietf.org/doc/draft-irtf-cfrg-dnhpke/</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Properties of AEAD algorithms – draft-02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1"/>
              </a:rPr>
              <a:t>https://datatracker.ietf.org/doc/draft-irtf-cfrg-aead-properties/</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lang="en-US" sz="1200" b="1" dirty="0">
                <a:latin typeface="Verdana"/>
                <a:ea typeface="Verdana"/>
              </a:rPr>
              <a:t>IRTF Secp256k1-based DHKEM for HPKE – draft-01 – October 2023</a:t>
            </a:r>
            <a:br>
              <a:rPr lang="en-US" sz="1200" b="1" dirty="0">
                <a:latin typeface="Verdana"/>
                <a:ea typeface="Verdana"/>
              </a:rPr>
            </a:br>
            <a:r>
              <a:rPr lang="en-US" sz="1200" b="1" dirty="0">
                <a:latin typeface="Verdana"/>
                <a:ea typeface="Verdana"/>
                <a:hlinkClick r:id="rId12"/>
              </a:rPr>
              <a:t>https://datatracker.ietf.org/doc/draft-wahby-cfrg-hpke-kem-secp256k1/</a:t>
            </a:r>
            <a:endParaRPr lang="en-US" sz="1200" b="1" dirty="0">
              <a:latin typeface="Verdana"/>
              <a:ea typeface="Verdana"/>
            </a:endParaRPr>
          </a:p>
          <a:p>
            <a:pPr marL="762808" lvl="1" indent="-264968">
              <a:defRPr sz="1700"/>
            </a:pP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AEGIS Family of Authenticated Encryption Algorithms – draft-05 – October 2023</a:t>
            </a:r>
            <a:b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3"/>
              </a:rPr>
              <a:t>https://datatracker.ietf.org/doc/draft-irtf-cfrg-aegis-aead/</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lvl="1" indent="-264968">
              <a:defRPr sz="1700"/>
            </a:pPr>
            <a:r>
              <a:rPr lang="en-US" sz="1200" b="1" dirty="0">
                <a:latin typeface="Verdana"/>
                <a:ea typeface="Verdana"/>
              </a:rPr>
              <a:t>IRTF OPAQUE Asymmetric PAKE Protocol – draft-12 – October 2023</a:t>
            </a:r>
            <a:br>
              <a:rPr lang="en-US" sz="1200" b="1" dirty="0">
                <a:latin typeface="Verdana"/>
                <a:ea typeface="Verdana"/>
              </a:rPr>
            </a:br>
            <a:r>
              <a:rPr lang="en-US" sz="1200" b="1" dirty="0">
                <a:latin typeface="Verdana"/>
                <a:ea typeface="Verdana"/>
                <a:hlinkClick r:id="rId14"/>
              </a:rPr>
              <a:t>https://datatracker.ietf.org/doc/draft-irtf-cfrg-opaque/</a:t>
            </a:r>
            <a:endParaRPr kumimoji="0" lang="en-US" sz="1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Tree>
    <p:extLst>
      <p:ext uri="{BB962C8B-B14F-4D97-AF65-F5344CB8AC3E}">
        <p14:creationId xmlns:p14="http://schemas.microsoft.com/office/powerpoint/2010/main" val="3773806248"/>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91</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2023 The Printer Working Group. All rights reserved.</a:t>
            </a:r>
          </a:p>
        </p:txBody>
      </p:sp>
      <p:sp>
        <p:nvSpPr>
          <p:cNvPr id="15367" name="Rectangle 5"/>
          <p:cNvSpPr>
            <a:spLocks noGrp="1" noChangeArrowheads="1"/>
          </p:cNvSpPr>
          <p:nvPr>
            <p:ph type="title"/>
          </p:nvPr>
        </p:nvSpPr>
        <p:spPr>
          <a:xfrm>
            <a:off x="425450" y="33337"/>
            <a:ext cx="7391400" cy="982663"/>
          </a:xfrm>
        </p:spPr>
        <p:txBody>
          <a:bodyPr rIns="132080"/>
          <a:lstStyle/>
          <a:p>
            <a:pPr eaLnBrk="1" hangingPunct="1"/>
            <a:r>
              <a:rPr lang="en-US" dirty="0"/>
              <a:t>Next Steps – IDS WG</a:t>
            </a:r>
            <a:endParaRPr lang="en-US" altLang="en-US" dirty="0"/>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91</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140741" y="1143000"/>
            <a:ext cx="8362950" cy="5232400"/>
          </a:xfrm>
        </p:spPr>
        <p:txBody>
          <a:bodyPr>
            <a:normAutofit/>
          </a:bodyPr>
          <a:lstStyle/>
          <a:p>
            <a:pPr eaLnBrk="1" hangingPunct="1"/>
            <a:r>
              <a:rPr lang="en-US" dirty="0"/>
              <a:t>Next IDS WG Meeting– November 30, 2023</a:t>
            </a:r>
          </a:p>
          <a:p>
            <a:pPr eaLnBrk="1" hangingPunct="1"/>
            <a:r>
              <a:rPr lang="en-US" dirty="0"/>
              <a:t>Next IDS Face-to-Face Meeting likely February 8, 2024 at PWG February 2024 F2F</a:t>
            </a:r>
          </a:p>
          <a:p>
            <a:pPr eaLnBrk="1" hangingPunct="1"/>
            <a:r>
              <a:rPr lang="en-US" dirty="0"/>
              <a:t>Start looking at involvement in some of these other standards activities individually and maybe as a WG</a:t>
            </a:r>
          </a:p>
          <a:p>
            <a:pPr marL="39688" indent="0" eaLnBrk="1" hangingPunct="1">
              <a:buNone/>
            </a:pPr>
            <a:endParaRPr lang="en-US" dirty="0"/>
          </a:p>
        </p:txBody>
      </p:sp>
    </p:spTree>
    <p:extLst>
      <p:ext uri="{BB962C8B-B14F-4D97-AF65-F5344CB8AC3E}">
        <p14:creationId xmlns:p14="http://schemas.microsoft.com/office/powerpoint/2010/main" val="161778926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92</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2023 The Printer Working Group. All rights reserved.</a:t>
            </a:r>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92</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3733800" y="3124200"/>
            <a:ext cx="1524000" cy="609600"/>
          </a:xfrm>
        </p:spPr>
        <p:txBody>
          <a:bodyPr>
            <a:noAutofit/>
          </a:bodyPr>
          <a:lstStyle/>
          <a:p>
            <a:pPr marL="39688" indent="0">
              <a:buNone/>
            </a:pPr>
            <a:r>
              <a:rPr lang="en-US" sz="2400" b="1" dirty="0"/>
              <a:t>Backup</a:t>
            </a:r>
          </a:p>
        </p:txBody>
      </p:sp>
    </p:spTree>
    <p:extLst>
      <p:ext uri="{BB962C8B-B14F-4D97-AF65-F5344CB8AC3E}">
        <p14:creationId xmlns:p14="http://schemas.microsoft.com/office/powerpoint/2010/main" val="13217804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93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0" y="127000"/>
            <a:ext cx="8039100" cy="1016000"/>
          </a:xfrm>
        </p:spPr>
        <p:txBody>
          <a:bodyPr rIns="132080"/>
          <a:lstStyle/>
          <a:p>
            <a:pPr eaLnBrk="1" hangingPunct="1"/>
            <a:r>
              <a:rPr lang="fr-FR" altLang="en-US" sz="2800" dirty="0"/>
              <a:t>HCD iTC</a:t>
            </a:r>
            <a:br>
              <a:rPr lang="fr-FR" altLang="en-US" sz="2800" dirty="0"/>
            </a:br>
            <a:r>
              <a:rPr lang="fr-FR" altLang="en-US" sz="2800" dirty="0"/>
              <a:t>Issues Post-Version 1.0 – CNSA 2.0</a:t>
            </a:r>
            <a:endParaRPr lang="en-US" altLang="en-US" sz="28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93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31423" y="1108941"/>
            <a:ext cx="8845755" cy="5393459"/>
          </a:xfrm>
        </p:spPr>
        <p:txBody>
          <a:bodyPr rIns="132080"/>
          <a:lstStyle/>
          <a:p>
            <a:r>
              <a:rPr lang="en-US" sz="1700" kern="0" dirty="0"/>
              <a:t>Commercial National Security Algorithm (CNSA) 2.0 released by NSA Sep 2022</a:t>
            </a:r>
          </a:p>
          <a:p>
            <a:r>
              <a:rPr lang="en-US" sz="1700" kern="0" dirty="0"/>
              <a:t>Addresses problem that </a:t>
            </a:r>
            <a:r>
              <a:rPr lang="en-US" sz="1700" b="0" i="0" dirty="0">
                <a:solidFill>
                  <a:srgbClr val="000000"/>
                </a:solidFill>
                <a:effectLst/>
              </a:rPr>
              <a:t>future deployment of a cryptanalytically</a:t>
            </a:r>
            <a:br>
              <a:rPr lang="en-US" sz="1700" b="0" i="0" dirty="0">
                <a:solidFill>
                  <a:srgbClr val="000000"/>
                </a:solidFill>
                <a:effectLst/>
              </a:rPr>
            </a:br>
            <a:r>
              <a:rPr lang="en-US" sz="1700" b="0" i="0" dirty="0">
                <a:solidFill>
                  <a:srgbClr val="000000"/>
                </a:solidFill>
                <a:effectLst/>
              </a:rPr>
              <a:t>relevant quantum computer (CRQC) would break public-key systems still used today</a:t>
            </a:r>
            <a:r>
              <a:rPr lang="en-US" sz="1700" dirty="0"/>
              <a:t> </a:t>
            </a:r>
          </a:p>
          <a:p>
            <a:r>
              <a:rPr lang="en-US" sz="1700" dirty="0">
                <a:solidFill>
                  <a:srgbClr val="000000"/>
                </a:solidFill>
              </a:rPr>
              <a:t>Need </a:t>
            </a:r>
            <a:r>
              <a:rPr lang="en-US" sz="1700" b="0" i="0" dirty="0">
                <a:solidFill>
                  <a:srgbClr val="000000"/>
                </a:solidFill>
                <a:effectLst/>
              </a:rPr>
              <a:t>to plan, prepare, and budget for an effective transition to quantum-resistant (QR) algorithms, to assure continued protection of National Security Systems (NSS) and related assets</a:t>
            </a:r>
            <a:r>
              <a:rPr lang="en-US" sz="1700" dirty="0"/>
              <a:t> </a:t>
            </a:r>
          </a:p>
          <a:p>
            <a:r>
              <a:rPr lang="en-US" sz="1700" dirty="0"/>
              <a:t>Is an update to CNSA 1.0 Algorithms</a:t>
            </a:r>
          </a:p>
          <a:p>
            <a:r>
              <a:rPr lang="en-US" sz="1700" dirty="0">
                <a:solidFill>
                  <a:srgbClr val="000000"/>
                </a:solidFill>
              </a:rPr>
              <a:t>A</a:t>
            </a:r>
            <a:r>
              <a:rPr lang="en-US" sz="1700" b="0" i="0" dirty="0">
                <a:solidFill>
                  <a:srgbClr val="000000"/>
                </a:solidFill>
                <a:effectLst/>
              </a:rPr>
              <a:t>pplies to all NSS use of public cryptographic algorithms (as opposed to algorithms NSA developed), including those on all unclassified and classified NSS </a:t>
            </a:r>
          </a:p>
          <a:p>
            <a:r>
              <a:rPr lang="en-US" sz="1700" b="0" i="0" dirty="0">
                <a:solidFill>
                  <a:srgbClr val="000000"/>
                </a:solidFill>
                <a:effectLst/>
              </a:rPr>
              <a:t>Using any cryptographic algorithms the National Manager did not approve is generally not allowed, and requires a waiver specific to the</a:t>
            </a:r>
            <a:br>
              <a:rPr lang="en-US" sz="1700" b="0" i="0" dirty="0">
                <a:solidFill>
                  <a:srgbClr val="000000"/>
                </a:solidFill>
                <a:effectLst/>
              </a:rPr>
            </a:br>
            <a:r>
              <a:rPr lang="en-US" sz="1700" b="0" i="0" dirty="0">
                <a:solidFill>
                  <a:srgbClr val="000000"/>
                </a:solidFill>
                <a:effectLst/>
              </a:rPr>
              <a:t>algorithm, implementation, and use case</a:t>
            </a:r>
          </a:p>
          <a:p>
            <a:r>
              <a:rPr lang="en-US" sz="1700" b="0" i="0" dirty="0">
                <a:solidFill>
                  <a:srgbClr val="000000"/>
                </a:solidFill>
                <a:effectLst/>
              </a:rPr>
              <a:t>Per CNSSP 11, software and hardware providing cryptographic services require NIAP or NSA validation in addition to meeting the requirements of the appropriate version of CNSA</a:t>
            </a:r>
          </a:p>
          <a:p>
            <a:endParaRPr lang="en-US" sz="1600" b="0" i="0" dirty="0">
              <a:solidFill>
                <a:srgbClr val="000000"/>
              </a:solidFill>
              <a:effectLst/>
            </a:endParaRPr>
          </a:p>
        </p:txBody>
      </p:sp>
    </p:spTree>
    <p:extLst>
      <p:ext uri="{BB962C8B-B14F-4D97-AF65-F5344CB8AC3E}">
        <p14:creationId xmlns:p14="http://schemas.microsoft.com/office/powerpoint/2010/main" val="3831553480"/>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94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89678" y="63500"/>
            <a:ext cx="8039100" cy="1016000"/>
          </a:xfrm>
        </p:spPr>
        <p:txBody>
          <a:bodyPr rIns="132080"/>
          <a:lstStyle/>
          <a:p>
            <a:pPr marL="0" marR="0" lvl="0" indent="0"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lang="en-US" sz="2800" i="0" dirty="0">
                <a:solidFill>
                  <a:schemeClr val="bg1"/>
                </a:solidFill>
                <a:effectLst/>
              </a:rPr>
              <a:t>Commercial National Security Algorithm (CNSA) Suite 2.0 Algorithms</a:t>
            </a:r>
            <a:endParaRPr lang="en-US" altLang="en-US" sz="2800" dirty="0">
              <a:solidFill>
                <a:schemeClr val="bg1"/>
              </a:solidFill>
              <a:latin typeface="+mn-lt"/>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94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3" name="Table 2">
            <a:extLst>
              <a:ext uri="{FF2B5EF4-FFF2-40B4-BE49-F238E27FC236}">
                <a16:creationId xmlns:a16="http://schemas.microsoft.com/office/drawing/2014/main" id="{E754EB4B-300C-1E5C-B1DC-75B120E67B90}"/>
              </a:ext>
            </a:extLst>
          </p:cNvPr>
          <p:cNvGraphicFramePr>
            <a:graphicFrameLocks noGrp="1"/>
          </p:cNvGraphicFramePr>
          <p:nvPr/>
        </p:nvGraphicFramePr>
        <p:xfrm>
          <a:off x="152400" y="1206500"/>
          <a:ext cx="8802688" cy="5196840"/>
        </p:xfrm>
        <a:graphic>
          <a:graphicData uri="http://schemas.openxmlformats.org/drawingml/2006/table">
            <a:tbl>
              <a:tblPr/>
              <a:tblGrid>
                <a:gridCol w="2202616">
                  <a:extLst>
                    <a:ext uri="{9D8B030D-6E8A-4147-A177-3AD203B41FA5}">
                      <a16:colId xmlns:a16="http://schemas.microsoft.com/office/drawing/2014/main" val="2895344833"/>
                    </a:ext>
                  </a:extLst>
                </a:gridCol>
                <a:gridCol w="2200024">
                  <a:extLst>
                    <a:ext uri="{9D8B030D-6E8A-4147-A177-3AD203B41FA5}">
                      <a16:colId xmlns:a16="http://schemas.microsoft.com/office/drawing/2014/main" val="2980260613"/>
                    </a:ext>
                  </a:extLst>
                </a:gridCol>
                <a:gridCol w="2200024">
                  <a:extLst>
                    <a:ext uri="{9D8B030D-6E8A-4147-A177-3AD203B41FA5}">
                      <a16:colId xmlns:a16="http://schemas.microsoft.com/office/drawing/2014/main" val="2115136270"/>
                    </a:ext>
                  </a:extLst>
                </a:gridCol>
                <a:gridCol w="2200024">
                  <a:extLst>
                    <a:ext uri="{9D8B030D-6E8A-4147-A177-3AD203B41FA5}">
                      <a16:colId xmlns:a16="http://schemas.microsoft.com/office/drawing/2014/main" val="859181959"/>
                    </a:ext>
                  </a:extLst>
                </a:gridCol>
              </a:tblGrid>
              <a:tr h="0">
                <a:tc>
                  <a:txBody>
                    <a:bodyPr/>
                    <a:lstStyle/>
                    <a:p>
                      <a:r>
                        <a:rPr lang="en-US" sz="1300" b="1" i="0" dirty="0">
                          <a:solidFill>
                            <a:schemeClr val="tx1"/>
                          </a:solidFill>
                          <a:effectLst/>
                          <a:latin typeface="+mn-lt"/>
                        </a:rPr>
                        <a:t>Algorithm</a:t>
                      </a:r>
                      <a:r>
                        <a:rPr lang="en-US" sz="1300" b="1" i="0" dirty="0">
                          <a:solidFill>
                            <a:srgbClr val="E9EAEB"/>
                          </a:solidFill>
                          <a:effectLst/>
                          <a:latin typeface="+mn-lt"/>
                        </a:rPr>
                        <a:t> </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1" i="0" dirty="0">
                          <a:solidFill>
                            <a:schemeClr val="tx1"/>
                          </a:solidFill>
                          <a:effectLst/>
                          <a:latin typeface="+mn-lt"/>
                        </a:rPr>
                        <a:t>Function</a:t>
                      </a:r>
                      <a:r>
                        <a:rPr lang="en-US" sz="1300" b="1" i="0" dirty="0">
                          <a:solidFill>
                            <a:srgbClr val="E9EAEB"/>
                          </a:solidFill>
                          <a:effectLst/>
                          <a:latin typeface="+mn-lt"/>
                        </a:rPr>
                        <a:t> </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1" i="0" dirty="0">
                          <a:solidFill>
                            <a:schemeClr val="tx1"/>
                          </a:solidFill>
                          <a:effectLst/>
                          <a:latin typeface="+mn-lt"/>
                        </a:rPr>
                        <a:t>Specification</a:t>
                      </a:r>
                      <a:r>
                        <a:rPr lang="en-US" sz="1300" b="1" i="0" dirty="0">
                          <a:solidFill>
                            <a:srgbClr val="E9EAEB"/>
                          </a:solidFill>
                          <a:effectLst/>
                          <a:latin typeface="+mn-lt"/>
                        </a:rPr>
                        <a:t> </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1" i="0" dirty="0">
                          <a:solidFill>
                            <a:schemeClr val="tx1"/>
                          </a:solidFill>
                          <a:effectLst/>
                          <a:latin typeface="+mn-lt"/>
                        </a:rPr>
                        <a:t>Parameters</a:t>
                      </a:r>
                      <a:endParaRPr lang="en-US" sz="1300" dirty="0">
                        <a:solidFill>
                          <a:schemeClr val="tx1"/>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3094203"/>
                  </a:ext>
                </a:extLst>
              </a:tr>
              <a:tr h="0">
                <a:tc>
                  <a:txBody>
                    <a:bodyPr/>
                    <a:lstStyle/>
                    <a:p>
                      <a:r>
                        <a:rPr lang="en-US" sz="1300" b="0" i="0" dirty="0">
                          <a:solidFill>
                            <a:srgbClr val="000000"/>
                          </a:solidFill>
                          <a:effectLst/>
                          <a:latin typeface="+mn-lt"/>
                        </a:rPr>
                        <a:t>Advanced Encryption</a:t>
                      </a:r>
                      <a:br>
                        <a:rPr lang="en-US" sz="1300" b="0" i="0" dirty="0">
                          <a:solidFill>
                            <a:srgbClr val="000000"/>
                          </a:solidFill>
                          <a:effectLst/>
                          <a:latin typeface="+mn-lt"/>
                        </a:rPr>
                      </a:br>
                      <a:r>
                        <a:rPr lang="en-US" sz="1300" b="0" i="0" dirty="0">
                          <a:solidFill>
                            <a:srgbClr val="000000"/>
                          </a:solidFill>
                          <a:effectLst/>
                          <a:latin typeface="+mn-lt"/>
                        </a:rPr>
                        <a:t>Standard (AES)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Symmetric block cipher</a:t>
                      </a:r>
                      <a:br>
                        <a:rPr lang="en-US" sz="1300" b="0" i="0" dirty="0">
                          <a:solidFill>
                            <a:srgbClr val="000000"/>
                          </a:solidFill>
                          <a:effectLst/>
                          <a:latin typeface="+mn-lt"/>
                        </a:rPr>
                      </a:br>
                      <a:r>
                        <a:rPr lang="en-US" sz="1300" b="0" i="0" dirty="0">
                          <a:solidFill>
                            <a:srgbClr val="000000"/>
                          </a:solidFill>
                          <a:effectLst/>
                          <a:latin typeface="+mn-lt"/>
                        </a:rPr>
                        <a:t>for information</a:t>
                      </a:r>
                      <a:br>
                        <a:rPr lang="en-US" sz="1300" b="0" i="0" dirty="0">
                          <a:solidFill>
                            <a:srgbClr val="000000"/>
                          </a:solidFill>
                          <a:effectLst/>
                          <a:latin typeface="+mn-lt"/>
                        </a:rPr>
                      </a:br>
                      <a:r>
                        <a:rPr lang="en-US" sz="1300" b="0" i="0" dirty="0">
                          <a:solidFill>
                            <a:srgbClr val="000000"/>
                          </a:solidFill>
                          <a:effectLst/>
                          <a:latin typeface="+mn-lt"/>
                        </a:rPr>
                        <a:t>protection</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563C1"/>
                          </a:solidFill>
                          <a:effectLst/>
                          <a:latin typeface="+mn-lt"/>
                        </a:rPr>
                        <a:t>FIPS PUB 197</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Use 256-bit keys for all</a:t>
                      </a:r>
                      <a:br>
                        <a:rPr lang="en-US" sz="1300" b="0" i="0" dirty="0">
                          <a:solidFill>
                            <a:srgbClr val="000000"/>
                          </a:solidFill>
                          <a:effectLst/>
                          <a:latin typeface="+mn-lt"/>
                        </a:rPr>
                      </a:br>
                      <a:r>
                        <a:rPr lang="en-US" sz="1300" b="0" i="0" dirty="0">
                          <a:solidFill>
                            <a:srgbClr val="000000"/>
                          </a:solidFill>
                          <a:effectLst/>
                          <a:latin typeface="+mn-lt"/>
                        </a:rPr>
                        <a:t>classification levels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4959639"/>
                  </a:ext>
                </a:extLst>
              </a:tr>
              <a:tr h="0">
                <a:tc>
                  <a:txBody>
                    <a:bodyPr/>
                    <a:lstStyle/>
                    <a:p>
                      <a:r>
                        <a:rPr lang="en-US" sz="1300" b="0" i="0" dirty="0">
                          <a:solidFill>
                            <a:srgbClr val="000000"/>
                          </a:solidFill>
                          <a:effectLst/>
                          <a:latin typeface="+mn-lt"/>
                        </a:rPr>
                        <a:t>CRYSTALS-Kyber</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Asymmetric algorithm</a:t>
                      </a:r>
                      <a:br>
                        <a:rPr lang="en-US" sz="1300" b="0" i="0" dirty="0">
                          <a:solidFill>
                            <a:srgbClr val="000000"/>
                          </a:solidFill>
                          <a:effectLst/>
                          <a:latin typeface="+mn-lt"/>
                        </a:rPr>
                      </a:br>
                      <a:r>
                        <a:rPr lang="en-US" sz="1300" b="0" i="0" dirty="0">
                          <a:solidFill>
                            <a:srgbClr val="000000"/>
                          </a:solidFill>
                          <a:effectLst/>
                          <a:latin typeface="+mn-lt"/>
                        </a:rPr>
                        <a:t>for key establishment</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TBD</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Use Level V</a:t>
                      </a:r>
                      <a:br>
                        <a:rPr lang="en-US" sz="1300" b="0" i="0" dirty="0">
                          <a:solidFill>
                            <a:srgbClr val="000000"/>
                          </a:solidFill>
                          <a:effectLst/>
                          <a:latin typeface="+mn-lt"/>
                        </a:rPr>
                      </a:br>
                      <a:r>
                        <a:rPr lang="en-US" sz="1300" b="0" i="0" dirty="0">
                          <a:solidFill>
                            <a:srgbClr val="000000"/>
                          </a:solidFill>
                          <a:effectLst/>
                          <a:latin typeface="+mn-lt"/>
                        </a:rPr>
                        <a:t>parameters for all</a:t>
                      </a:r>
                      <a:br>
                        <a:rPr lang="en-US" sz="1300" b="0" i="0" dirty="0">
                          <a:solidFill>
                            <a:srgbClr val="000000"/>
                          </a:solidFill>
                          <a:effectLst/>
                          <a:latin typeface="+mn-lt"/>
                        </a:rPr>
                      </a:br>
                      <a:r>
                        <a:rPr lang="en-US" sz="1300" b="0" i="0" dirty="0">
                          <a:solidFill>
                            <a:srgbClr val="000000"/>
                          </a:solidFill>
                          <a:effectLst/>
                          <a:latin typeface="+mn-lt"/>
                        </a:rPr>
                        <a:t>classification levels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5911536"/>
                  </a:ext>
                </a:extLst>
              </a:tr>
              <a:tr h="0">
                <a:tc>
                  <a:txBody>
                    <a:bodyPr/>
                    <a:lstStyle/>
                    <a:p>
                      <a:r>
                        <a:rPr lang="en-US" sz="1300" b="0" i="0" dirty="0">
                          <a:solidFill>
                            <a:srgbClr val="000000"/>
                          </a:solidFill>
                          <a:effectLst/>
                          <a:latin typeface="+mn-lt"/>
                        </a:rPr>
                        <a:t>CRYSTALS-Dilithium</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Asymmetric algorithm</a:t>
                      </a:r>
                      <a:br>
                        <a:rPr lang="en-US" sz="1300" b="0" i="0" dirty="0">
                          <a:solidFill>
                            <a:srgbClr val="000000"/>
                          </a:solidFill>
                          <a:effectLst/>
                          <a:latin typeface="+mn-lt"/>
                        </a:rPr>
                      </a:br>
                      <a:r>
                        <a:rPr lang="en-US" sz="1300" b="0" i="0" dirty="0">
                          <a:solidFill>
                            <a:srgbClr val="000000"/>
                          </a:solidFill>
                          <a:effectLst/>
                          <a:latin typeface="+mn-lt"/>
                        </a:rPr>
                        <a:t>for digital signatures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TBD</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Use Level V</a:t>
                      </a:r>
                      <a:br>
                        <a:rPr lang="en-US" sz="1300" b="0" i="0" dirty="0">
                          <a:solidFill>
                            <a:srgbClr val="000000"/>
                          </a:solidFill>
                          <a:effectLst/>
                          <a:latin typeface="+mn-lt"/>
                        </a:rPr>
                      </a:br>
                      <a:r>
                        <a:rPr lang="en-US" sz="1300" b="0" i="0" dirty="0">
                          <a:solidFill>
                            <a:srgbClr val="000000"/>
                          </a:solidFill>
                          <a:effectLst/>
                          <a:latin typeface="+mn-lt"/>
                        </a:rPr>
                        <a:t>parameters for all</a:t>
                      </a:r>
                      <a:br>
                        <a:rPr lang="en-US" sz="1300" b="0" i="0" dirty="0">
                          <a:solidFill>
                            <a:srgbClr val="000000"/>
                          </a:solidFill>
                          <a:effectLst/>
                          <a:latin typeface="+mn-lt"/>
                        </a:rPr>
                      </a:br>
                      <a:r>
                        <a:rPr lang="en-US" sz="1300" b="0" i="0" dirty="0">
                          <a:solidFill>
                            <a:srgbClr val="000000"/>
                          </a:solidFill>
                          <a:effectLst/>
                          <a:latin typeface="+mn-lt"/>
                        </a:rPr>
                        <a:t>classification levels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764908"/>
                  </a:ext>
                </a:extLst>
              </a:tr>
              <a:tr h="0">
                <a:tc>
                  <a:txBody>
                    <a:bodyPr/>
                    <a:lstStyle/>
                    <a:p>
                      <a:r>
                        <a:rPr lang="en-US" sz="1300" b="0" i="0" dirty="0">
                          <a:solidFill>
                            <a:srgbClr val="000000"/>
                          </a:solidFill>
                          <a:effectLst/>
                          <a:latin typeface="+mn-lt"/>
                        </a:rPr>
                        <a:t>Secure Hash Algorithm</a:t>
                      </a:r>
                      <a:br>
                        <a:rPr lang="en-US" sz="1300" b="0" i="0" dirty="0">
                          <a:solidFill>
                            <a:srgbClr val="000000"/>
                          </a:solidFill>
                          <a:effectLst/>
                          <a:latin typeface="+mn-lt"/>
                        </a:rPr>
                      </a:br>
                      <a:r>
                        <a:rPr lang="en-US" sz="1300" b="0" i="0" dirty="0">
                          <a:solidFill>
                            <a:srgbClr val="000000"/>
                          </a:solidFill>
                          <a:effectLst/>
                          <a:latin typeface="+mn-lt"/>
                        </a:rPr>
                        <a:t>(SHA)</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Algorithm for</a:t>
                      </a:r>
                      <a:br>
                        <a:rPr lang="en-US" sz="1300" b="0" i="0" dirty="0">
                          <a:solidFill>
                            <a:srgbClr val="000000"/>
                          </a:solidFill>
                          <a:effectLst/>
                          <a:latin typeface="+mn-lt"/>
                        </a:rPr>
                      </a:br>
                      <a:r>
                        <a:rPr lang="en-US" sz="1300" b="0" i="0" dirty="0">
                          <a:solidFill>
                            <a:srgbClr val="000000"/>
                          </a:solidFill>
                          <a:effectLst/>
                          <a:latin typeface="+mn-lt"/>
                        </a:rPr>
                        <a:t>computing a</a:t>
                      </a:r>
                      <a:br>
                        <a:rPr lang="en-US" sz="1300" b="0" i="0" dirty="0">
                          <a:solidFill>
                            <a:srgbClr val="000000"/>
                          </a:solidFill>
                          <a:effectLst/>
                          <a:latin typeface="+mn-lt"/>
                        </a:rPr>
                      </a:br>
                      <a:r>
                        <a:rPr lang="en-US" sz="1300" b="0" i="0" dirty="0">
                          <a:solidFill>
                            <a:srgbClr val="000000"/>
                          </a:solidFill>
                          <a:effectLst/>
                          <a:latin typeface="+mn-lt"/>
                        </a:rPr>
                        <a:t>condensed</a:t>
                      </a:r>
                      <a:br>
                        <a:rPr lang="en-US" sz="1300" b="0" i="0" dirty="0">
                          <a:solidFill>
                            <a:srgbClr val="000000"/>
                          </a:solidFill>
                          <a:effectLst/>
                          <a:latin typeface="+mn-lt"/>
                        </a:rPr>
                      </a:br>
                      <a:r>
                        <a:rPr lang="en-US" sz="1300" b="0" i="0" dirty="0">
                          <a:solidFill>
                            <a:srgbClr val="000000"/>
                          </a:solidFill>
                          <a:effectLst/>
                          <a:latin typeface="+mn-lt"/>
                        </a:rPr>
                        <a:t>representation of</a:t>
                      </a:r>
                      <a:br>
                        <a:rPr lang="en-US" sz="1300" b="0" i="0" dirty="0">
                          <a:solidFill>
                            <a:srgbClr val="000000"/>
                          </a:solidFill>
                          <a:effectLst/>
                          <a:latin typeface="+mn-lt"/>
                        </a:rPr>
                      </a:br>
                      <a:r>
                        <a:rPr lang="en-US" sz="1300" b="0" i="0" dirty="0">
                          <a:solidFill>
                            <a:srgbClr val="000000"/>
                          </a:solidFill>
                          <a:effectLst/>
                          <a:latin typeface="+mn-lt"/>
                        </a:rPr>
                        <a:t>information</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563C1"/>
                          </a:solidFill>
                          <a:effectLst/>
                          <a:latin typeface="+mn-lt"/>
                        </a:rPr>
                        <a:t>FIPS PUB 180-4</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Use SHA-384 or SHA-</a:t>
                      </a:r>
                      <a:br>
                        <a:rPr lang="en-US" sz="1300" b="0" i="0" dirty="0">
                          <a:solidFill>
                            <a:srgbClr val="000000"/>
                          </a:solidFill>
                          <a:effectLst/>
                          <a:latin typeface="+mn-lt"/>
                        </a:rPr>
                      </a:br>
                      <a:r>
                        <a:rPr lang="en-US" sz="1300" b="0" i="0" dirty="0">
                          <a:solidFill>
                            <a:srgbClr val="000000"/>
                          </a:solidFill>
                          <a:effectLst/>
                          <a:latin typeface="+mn-lt"/>
                        </a:rPr>
                        <a:t>512 for all classification</a:t>
                      </a:r>
                      <a:br>
                        <a:rPr lang="en-US" sz="1300" b="0" i="0" dirty="0">
                          <a:solidFill>
                            <a:srgbClr val="000000"/>
                          </a:solidFill>
                          <a:effectLst/>
                          <a:latin typeface="+mn-lt"/>
                        </a:rPr>
                      </a:br>
                      <a:r>
                        <a:rPr lang="en-US" sz="1300" b="0" i="0" dirty="0">
                          <a:solidFill>
                            <a:srgbClr val="000000"/>
                          </a:solidFill>
                          <a:effectLst/>
                          <a:latin typeface="+mn-lt"/>
                        </a:rPr>
                        <a:t>levels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7850451"/>
                  </a:ext>
                </a:extLst>
              </a:tr>
              <a:tr h="0">
                <a:tc>
                  <a:txBody>
                    <a:bodyPr/>
                    <a:lstStyle/>
                    <a:p>
                      <a:r>
                        <a:rPr lang="en-US" sz="1300" b="0" i="0" dirty="0">
                          <a:solidFill>
                            <a:srgbClr val="000000"/>
                          </a:solidFill>
                          <a:effectLst/>
                          <a:latin typeface="+mn-lt"/>
                        </a:rPr>
                        <a:t>Leighton-Micali</a:t>
                      </a:r>
                      <a:br>
                        <a:rPr lang="en-US" sz="1300" b="0" i="0" dirty="0">
                          <a:solidFill>
                            <a:srgbClr val="000000"/>
                          </a:solidFill>
                          <a:effectLst/>
                          <a:latin typeface="+mn-lt"/>
                        </a:rPr>
                      </a:br>
                      <a:r>
                        <a:rPr lang="en-US" sz="1300" b="0" i="0" dirty="0">
                          <a:solidFill>
                            <a:srgbClr val="000000"/>
                          </a:solidFill>
                          <a:effectLst/>
                          <a:latin typeface="+mn-lt"/>
                        </a:rPr>
                        <a:t>Signature (LMS)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Asymmetric algorithm</a:t>
                      </a:r>
                      <a:br>
                        <a:rPr lang="en-US" sz="1300" b="0" i="0" dirty="0">
                          <a:solidFill>
                            <a:srgbClr val="000000"/>
                          </a:solidFill>
                          <a:effectLst/>
                          <a:latin typeface="+mn-lt"/>
                        </a:rPr>
                      </a:br>
                      <a:r>
                        <a:rPr lang="en-US" sz="1300" b="0" i="0" dirty="0">
                          <a:solidFill>
                            <a:srgbClr val="000000"/>
                          </a:solidFill>
                          <a:effectLst/>
                          <a:latin typeface="+mn-lt"/>
                        </a:rPr>
                        <a:t>for digitally signing</a:t>
                      </a:r>
                      <a:br>
                        <a:rPr lang="en-US" sz="1300" b="0" i="0" dirty="0">
                          <a:solidFill>
                            <a:srgbClr val="000000"/>
                          </a:solidFill>
                          <a:effectLst/>
                          <a:latin typeface="+mn-lt"/>
                        </a:rPr>
                      </a:br>
                      <a:r>
                        <a:rPr lang="en-US" sz="1300" b="0" i="0" dirty="0">
                          <a:solidFill>
                            <a:srgbClr val="000000"/>
                          </a:solidFill>
                          <a:effectLst/>
                          <a:latin typeface="+mn-lt"/>
                        </a:rPr>
                        <a:t>firmware and software</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563C1"/>
                          </a:solidFill>
                          <a:effectLst/>
                          <a:latin typeface="+mn-lt"/>
                        </a:rPr>
                        <a:t>NIST SP 800-208</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All parameters</a:t>
                      </a:r>
                      <a:br>
                        <a:rPr lang="en-US" sz="1300" b="0" i="0" dirty="0">
                          <a:solidFill>
                            <a:srgbClr val="000000"/>
                          </a:solidFill>
                          <a:effectLst/>
                          <a:latin typeface="+mn-lt"/>
                        </a:rPr>
                      </a:br>
                      <a:r>
                        <a:rPr lang="en-US" sz="1300" b="0" i="0" dirty="0">
                          <a:solidFill>
                            <a:srgbClr val="000000"/>
                          </a:solidFill>
                          <a:effectLst/>
                          <a:latin typeface="+mn-lt"/>
                        </a:rPr>
                        <a:t>approved for all</a:t>
                      </a:r>
                      <a:br>
                        <a:rPr lang="en-US" sz="1300" b="0" i="0" dirty="0">
                          <a:solidFill>
                            <a:srgbClr val="000000"/>
                          </a:solidFill>
                          <a:effectLst/>
                          <a:latin typeface="+mn-lt"/>
                        </a:rPr>
                      </a:br>
                      <a:r>
                        <a:rPr lang="en-US" sz="1300" b="0" i="0" dirty="0">
                          <a:solidFill>
                            <a:srgbClr val="000000"/>
                          </a:solidFill>
                          <a:effectLst/>
                          <a:latin typeface="+mn-lt"/>
                        </a:rPr>
                        <a:t>classification levels</a:t>
                      </a:r>
                      <a:br>
                        <a:rPr lang="en-US" sz="1300" b="0" i="0" dirty="0">
                          <a:solidFill>
                            <a:srgbClr val="000000"/>
                          </a:solidFill>
                          <a:effectLst/>
                          <a:latin typeface="+mn-lt"/>
                        </a:rPr>
                      </a:br>
                      <a:r>
                        <a:rPr lang="en-US" sz="1300" b="0" i="0" dirty="0">
                          <a:solidFill>
                            <a:srgbClr val="000000"/>
                          </a:solidFill>
                          <a:effectLst/>
                          <a:latin typeface="+mn-lt"/>
                        </a:rPr>
                        <a:t>SHA256/192</a:t>
                      </a:r>
                      <a:br>
                        <a:rPr lang="en-US" sz="1300" b="0" i="0" dirty="0">
                          <a:solidFill>
                            <a:srgbClr val="000000"/>
                          </a:solidFill>
                          <a:effectLst/>
                          <a:latin typeface="+mn-lt"/>
                        </a:rPr>
                      </a:br>
                      <a:r>
                        <a:rPr lang="en-US" sz="1300" b="0" i="0" dirty="0">
                          <a:solidFill>
                            <a:srgbClr val="000000"/>
                          </a:solidFill>
                          <a:effectLst/>
                          <a:latin typeface="+mn-lt"/>
                        </a:rPr>
                        <a:t>recommended</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1263290"/>
                  </a:ext>
                </a:extLst>
              </a:tr>
              <a:tr h="0">
                <a:tc>
                  <a:txBody>
                    <a:bodyPr/>
                    <a:lstStyle/>
                    <a:p>
                      <a:r>
                        <a:rPr lang="en-US" sz="1300" b="0" i="0" dirty="0">
                          <a:solidFill>
                            <a:srgbClr val="000000"/>
                          </a:solidFill>
                          <a:effectLst/>
                          <a:latin typeface="+mn-lt"/>
                        </a:rPr>
                        <a:t>Xtended Merkle</a:t>
                      </a:r>
                      <a:br>
                        <a:rPr lang="en-US" sz="1300" b="0" i="0" dirty="0">
                          <a:solidFill>
                            <a:srgbClr val="000000"/>
                          </a:solidFill>
                          <a:effectLst/>
                          <a:latin typeface="+mn-lt"/>
                        </a:rPr>
                      </a:br>
                      <a:r>
                        <a:rPr lang="en-US" sz="1300" b="0" i="0" dirty="0">
                          <a:solidFill>
                            <a:srgbClr val="000000"/>
                          </a:solidFill>
                          <a:effectLst/>
                          <a:latin typeface="+mn-lt"/>
                        </a:rPr>
                        <a:t>Signature Scheme</a:t>
                      </a:r>
                      <a:br>
                        <a:rPr lang="en-US" sz="1300" b="0" i="0" dirty="0">
                          <a:solidFill>
                            <a:srgbClr val="000000"/>
                          </a:solidFill>
                          <a:effectLst/>
                          <a:latin typeface="+mn-lt"/>
                        </a:rPr>
                      </a:br>
                      <a:r>
                        <a:rPr lang="en-US" sz="1300" b="0" i="0" dirty="0">
                          <a:solidFill>
                            <a:srgbClr val="000000"/>
                          </a:solidFill>
                          <a:effectLst/>
                          <a:latin typeface="+mn-lt"/>
                        </a:rPr>
                        <a:t>(XMSS)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Asymmetric algorithm</a:t>
                      </a:r>
                      <a:br>
                        <a:rPr lang="en-US" sz="1300" b="0" i="0" dirty="0">
                          <a:solidFill>
                            <a:srgbClr val="000000"/>
                          </a:solidFill>
                          <a:effectLst/>
                          <a:latin typeface="+mn-lt"/>
                        </a:rPr>
                      </a:br>
                      <a:r>
                        <a:rPr lang="en-US" sz="1300" b="0" i="0" dirty="0">
                          <a:solidFill>
                            <a:srgbClr val="000000"/>
                          </a:solidFill>
                          <a:effectLst/>
                          <a:latin typeface="+mn-lt"/>
                        </a:rPr>
                        <a:t>for digitally signing</a:t>
                      </a:r>
                      <a:br>
                        <a:rPr lang="en-US" sz="1300" b="0" i="0" dirty="0">
                          <a:solidFill>
                            <a:srgbClr val="000000"/>
                          </a:solidFill>
                          <a:effectLst/>
                          <a:latin typeface="+mn-lt"/>
                        </a:rPr>
                      </a:br>
                      <a:r>
                        <a:rPr lang="en-US" sz="1300" b="0" i="0" dirty="0">
                          <a:solidFill>
                            <a:srgbClr val="000000"/>
                          </a:solidFill>
                          <a:effectLst/>
                          <a:latin typeface="+mn-lt"/>
                        </a:rPr>
                        <a:t>firmware and software</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563C1"/>
                          </a:solidFill>
                          <a:effectLst/>
                          <a:latin typeface="+mn-lt"/>
                        </a:rPr>
                        <a:t>NIST SP 800-208</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All parameters</a:t>
                      </a:r>
                      <a:br>
                        <a:rPr lang="en-US" sz="1300" b="0" i="0" dirty="0">
                          <a:solidFill>
                            <a:srgbClr val="000000"/>
                          </a:solidFill>
                          <a:effectLst/>
                          <a:latin typeface="+mn-lt"/>
                        </a:rPr>
                      </a:br>
                      <a:r>
                        <a:rPr lang="en-US" sz="1300" b="0" i="0" dirty="0">
                          <a:solidFill>
                            <a:srgbClr val="000000"/>
                          </a:solidFill>
                          <a:effectLst/>
                          <a:latin typeface="+mn-lt"/>
                        </a:rPr>
                        <a:t>approved for all</a:t>
                      </a:r>
                      <a:br>
                        <a:rPr lang="en-US" sz="1300" b="0" i="0" dirty="0">
                          <a:solidFill>
                            <a:srgbClr val="000000"/>
                          </a:solidFill>
                          <a:effectLst/>
                          <a:latin typeface="+mn-lt"/>
                        </a:rPr>
                      </a:br>
                      <a:r>
                        <a:rPr lang="en-US" sz="1300" b="0" i="0" dirty="0">
                          <a:solidFill>
                            <a:srgbClr val="000000"/>
                          </a:solidFill>
                          <a:effectLst/>
                          <a:latin typeface="+mn-lt"/>
                        </a:rPr>
                        <a:t>classification levels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7559024"/>
                  </a:ext>
                </a:extLst>
              </a:tr>
            </a:tbl>
          </a:graphicData>
        </a:graphic>
      </p:graphicFrame>
      <p:sp>
        <p:nvSpPr>
          <p:cNvPr id="4" name="Rectangle 1">
            <a:extLst>
              <a:ext uri="{FF2B5EF4-FFF2-40B4-BE49-F238E27FC236}">
                <a16:creationId xmlns:a16="http://schemas.microsoft.com/office/drawing/2014/main" id="{6CCCC54E-A1E9-02D2-9331-6DEB63C31E0E}"/>
              </a:ext>
            </a:extLst>
          </p:cNvPr>
          <p:cNvSpPr>
            <a:spLocks noChangeArrowheads="1"/>
          </p:cNvSpPr>
          <p:nvPr/>
        </p:nvSpPr>
        <p:spPr bwMode="auto">
          <a:xfrm>
            <a:off x="154992" y="883970"/>
            <a:ext cx="132001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1239729"/>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95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0" y="165235"/>
            <a:ext cx="8039100" cy="1016000"/>
          </a:xfrm>
        </p:spPr>
        <p:txBody>
          <a:bodyPr rIns="132080"/>
          <a:lstStyle/>
          <a:p>
            <a:pPr marL="0" marR="0" lvl="0" indent="0"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lang="en-US" sz="2400" i="0" dirty="0">
                <a:solidFill>
                  <a:schemeClr val="bg1"/>
                </a:solidFill>
                <a:effectLst/>
              </a:rPr>
              <a:t>Transitioning to CNSA Suite 2.0</a:t>
            </a:r>
            <a:endParaRPr lang="en-US" altLang="en-US" sz="2400" dirty="0">
              <a:solidFill>
                <a:schemeClr val="bg1"/>
              </a:solidFill>
              <a:latin typeface="+mn-lt"/>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95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Text Placeholder 2">
            <a:extLst>
              <a:ext uri="{FF2B5EF4-FFF2-40B4-BE49-F238E27FC236}">
                <a16:creationId xmlns:a16="http://schemas.microsoft.com/office/drawing/2014/main" id="{E4F3116A-1E6B-4031-A037-A93E31361A3F}"/>
              </a:ext>
            </a:extLst>
          </p:cNvPr>
          <p:cNvSpPr txBox="1">
            <a:spLocks/>
          </p:cNvSpPr>
          <p:nvPr/>
        </p:nvSpPr>
        <p:spPr bwMode="auto">
          <a:xfrm>
            <a:off x="20114" y="1108140"/>
            <a:ext cx="8851630" cy="527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noAutofit/>
          </a:bodyPr>
          <a:lst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a:lstStyle>
          <a:p>
            <a:r>
              <a:rPr lang="en-US" sz="2000" b="0" i="0" dirty="0">
                <a:solidFill>
                  <a:srgbClr val="000000"/>
                </a:solidFill>
                <a:effectLst/>
              </a:rPr>
              <a:t>The timing of the transition depends on the proliferation of standards-based implementations</a:t>
            </a:r>
          </a:p>
          <a:p>
            <a:r>
              <a:rPr lang="en-US" sz="2000" b="0" i="0" dirty="0">
                <a:solidFill>
                  <a:srgbClr val="000000"/>
                </a:solidFill>
                <a:effectLst/>
              </a:rPr>
              <a:t>NSA expects the transition to QR algorithms for NSS to be complete by 2035 in line with</a:t>
            </a:r>
            <a:r>
              <a:rPr lang="en-US" sz="2000" dirty="0">
                <a:solidFill>
                  <a:srgbClr val="000000"/>
                </a:solidFill>
              </a:rPr>
              <a:t> </a:t>
            </a:r>
            <a:r>
              <a:rPr lang="en-US" sz="2000" b="0" i="0" dirty="0">
                <a:solidFill>
                  <a:srgbClr val="000000"/>
                </a:solidFill>
                <a:effectLst/>
              </a:rPr>
              <a:t>NSM-10. </a:t>
            </a:r>
          </a:p>
          <a:p>
            <a:r>
              <a:rPr lang="en-US" sz="2000" b="0" i="0" dirty="0">
                <a:solidFill>
                  <a:srgbClr val="000000"/>
                </a:solidFill>
                <a:effectLst/>
              </a:rPr>
              <a:t>NSA urges vendors and NSS owners and operators to make every effort to meet this deadline. </a:t>
            </a:r>
          </a:p>
          <a:p>
            <a:r>
              <a:rPr lang="en-US" sz="2000" b="0" i="0" dirty="0">
                <a:solidFill>
                  <a:srgbClr val="000000"/>
                </a:solidFill>
                <a:effectLst/>
              </a:rPr>
              <a:t>Where feasible, NSS owners and operators will be required to prefer CNSA 2.0 algorithms when configuring systems during the transition period. </a:t>
            </a:r>
          </a:p>
          <a:p>
            <a:r>
              <a:rPr lang="en-US" sz="2000" b="0" i="0" dirty="0">
                <a:solidFill>
                  <a:srgbClr val="000000"/>
                </a:solidFill>
                <a:effectLst/>
              </a:rPr>
              <a:t>When</a:t>
            </a:r>
            <a:r>
              <a:rPr lang="en-US" sz="2000" dirty="0">
                <a:solidFill>
                  <a:srgbClr val="000000"/>
                </a:solidFill>
              </a:rPr>
              <a:t> </a:t>
            </a:r>
            <a:r>
              <a:rPr lang="en-US" sz="2000" b="0" i="0" dirty="0">
                <a:solidFill>
                  <a:srgbClr val="000000"/>
                </a:solidFill>
                <a:effectLst/>
              </a:rPr>
              <a:t>appropriate, use of CNSA 2.0 algorithms will be mandatory in classes of commercial products within NSS, while reserving the option to allow other algorithms in specialized use cases</a:t>
            </a:r>
            <a:r>
              <a:rPr lang="en-US" sz="2000" dirty="0"/>
              <a:t> </a:t>
            </a:r>
            <a:br>
              <a:rPr lang="en-US" sz="2000" dirty="0"/>
            </a:br>
            <a:r>
              <a:rPr lang="en-US" sz="1800" b="0" i="0" dirty="0">
                <a:solidFill>
                  <a:srgbClr val="000000"/>
                </a:solidFill>
                <a:effectLst/>
              </a:rPr>
              <a:t> </a:t>
            </a:r>
            <a:br>
              <a:rPr lang="en-US" sz="1800" dirty="0"/>
            </a:br>
            <a:br>
              <a:rPr lang="en-US" sz="1800" dirty="0"/>
            </a:br>
            <a:br>
              <a:rPr lang="en-US" sz="1600" dirty="0"/>
            </a:br>
            <a:br>
              <a:rPr lang="en-US" sz="2000" dirty="0"/>
            </a:br>
            <a:endParaRPr lang="en-US" sz="2000" kern="0" dirty="0"/>
          </a:p>
        </p:txBody>
      </p:sp>
    </p:spTree>
    <p:extLst>
      <p:ext uri="{BB962C8B-B14F-4D97-AF65-F5344CB8AC3E}">
        <p14:creationId xmlns:p14="http://schemas.microsoft.com/office/powerpoint/2010/main" val="69997719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96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0" y="165235"/>
            <a:ext cx="8039100" cy="1016000"/>
          </a:xfrm>
        </p:spPr>
        <p:txBody>
          <a:bodyPr rIns="132080"/>
          <a:lstStyle/>
          <a:p>
            <a:pPr marL="0" marR="0" lvl="0" indent="0"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lang="en-US" sz="2400" i="0" dirty="0">
                <a:solidFill>
                  <a:schemeClr val="bg1"/>
                </a:solidFill>
                <a:effectLst/>
              </a:rPr>
              <a:t>Detailed NIAP Transition Plan for CNSA Suite 2.0</a:t>
            </a:r>
            <a:endParaRPr lang="en-US" altLang="en-US" sz="2400" dirty="0">
              <a:solidFill>
                <a:schemeClr val="bg1"/>
              </a:solidFill>
              <a:latin typeface="+mn-lt"/>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96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Text Placeholder 2">
            <a:extLst>
              <a:ext uri="{FF2B5EF4-FFF2-40B4-BE49-F238E27FC236}">
                <a16:creationId xmlns:a16="http://schemas.microsoft.com/office/drawing/2014/main" id="{E4F3116A-1E6B-4031-A037-A93E31361A3F}"/>
              </a:ext>
            </a:extLst>
          </p:cNvPr>
          <p:cNvSpPr txBox="1">
            <a:spLocks/>
          </p:cNvSpPr>
          <p:nvPr/>
        </p:nvSpPr>
        <p:spPr bwMode="auto">
          <a:xfrm>
            <a:off x="-46124" y="1087504"/>
            <a:ext cx="8919423" cy="527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noAutofit/>
          </a:bodyPr>
          <a:lst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a:lstStyle>
          <a:p>
            <a:r>
              <a:rPr lang="en-US" sz="1700" dirty="0"/>
              <a:t>Currently all NIAP PPs must have CNSA 1.0 algorithms</a:t>
            </a:r>
          </a:p>
          <a:p>
            <a:r>
              <a:rPr lang="en-US" sz="1700" dirty="0"/>
              <a:t>Will add SHA-512 to all NIAP PPs</a:t>
            </a:r>
          </a:p>
          <a:p>
            <a:r>
              <a:rPr lang="en-US" sz="1700" dirty="0"/>
              <a:t>Will require either CNSA 1.0 or CNSA 2.0 be mandatory on all NIAP PPs</a:t>
            </a:r>
          </a:p>
          <a:p>
            <a:r>
              <a:rPr lang="en-US" sz="1700" dirty="0"/>
              <a:t>Will implement CNSA asymmetric algorithms for software/firmware signing per following</a:t>
            </a:r>
          </a:p>
          <a:p>
            <a:pPr lvl="1"/>
            <a:r>
              <a:rPr lang="en-US" dirty="0"/>
              <a:t>LMS – 1H 2023</a:t>
            </a:r>
          </a:p>
          <a:p>
            <a:pPr lvl="1"/>
            <a:r>
              <a:rPr lang="en-US" dirty="0"/>
              <a:t>XMSS – 2H 2023</a:t>
            </a:r>
          </a:p>
          <a:p>
            <a:r>
              <a:rPr lang="en-US" sz="1700" dirty="0"/>
              <a:t>Will implement following Key Establishment CNSA 2.0 algorithms in all NIAP PPs when they are standardized and all relevant Assurance Activities have been defined and agreed upon:</a:t>
            </a:r>
          </a:p>
          <a:p>
            <a:pPr lvl="1"/>
            <a:r>
              <a:rPr lang="en-US" dirty="0"/>
              <a:t>CRYSTALS - Kyber</a:t>
            </a:r>
          </a:p>
          <a:p>
            <a:pPr lvl="1"/>
            <a:r>
              <a:rPr lang="en-US" dirty="0"/>
              <a:t>CRYSTALS – Dilithium (used for Digital Signatures)</a:t>
            </a:r>
          </a:p>
          <a:p>
            <a:r>
              <a:rPr lang="en-US" sz="1700" dirty="0"/>
              <a:t>Will deprecate CNSA 1.0 in 2030 – 2033 timeframe</a:t>
            </a:r>
          </a:p>
          <a:p>
            <a:r>
              <a:rPr lang="en-US" sz="1700" dirty="0"/>
              <a:t>No current timeline established to make CNSA 2.0 mandatory</a:t>
            </a:r>
          </a:p>
          <a:p>
            <a:pPr lvl="1"/>
            <a:r>
              <a:rPr lang="en-US" dirty="0"/>
              <a:t>Will make use of CNSA 2.0 mandatory to be listed on PCL at some point</a:t>
            </a:r>
          </a:p>
          <a:p>
            <a:r>
              <a:rPr lang="en-US" sz="1700" dirty="0"/>
              <a:t>Will work with vendors to help try to meet NSA schedule</a:t>
            </a:r>
          </a:p>
          <a:p>
            <a:r>
              <a:rPr lang="en-US" sz="1700" dirty="0"/>
              <a:t>Will discuss with CCRA and engage with iTCs how best to integrate CNSA 2.0 into cPPs</a:t>
            </a:r>
            <a:endParaRPr lang="en-US" sz="2000" kern="0" dirty="0"/>
          </a:p>
        </p:txBody>
      </p:sp>
      <p:sp>
        <p:nvSpPr>
          <p:cNvPr id="7" name="Rectangle 3">
            <a:extLst>
              <a:ext uri="{FF2B5EF4-FFF2-40B4-BE49-F238E27FC236}">
                <a16:creationId xmlns:a16="http://schemas.microsoft.com/office/drawing/2014/main" id="{E266181E-17A0-4A8E-1514-D6864FBD21A3}"/>
              </a:ext>
            </a:extLst>
          </p:cNvPr>
          <p:cNvSpPr>
            <a:spLocks noChangeArrowheads="1"/>
          </p:cNvSpPr>
          <p:nvPr/>
        </p:nvSpPr>
        <p:spPr bwMode="auto">
          <a:xfrm>
            <a:off x="3810000" y="2949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627018B3-7D4E-B08A-5E09-C66D2456DC8F}"/>
              </a:ext>
            </a:extLst>
          </p:cNvPr>
          <p:cNvSpPr>
            <a:spLocks noChangeArrowheads="1"/>
          </p:cNvSpPr>
          <p:nvPr/>
        </p:nvSpPr>
        <p:spPr bwMode="auto">
          <a:xfrm>
            <a:off x="3810000" y="3132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5">
            <a:extLst>
              <a:ext uri="{FF2B5EF4-FFF2-40B4-BE49-F238E27FC236}">
                <a16:creationId xmlns:a16="http://schemas.microsoft.com/office/drawing/2014/main" id="{70FFEBDF-E93A-D73A-A8EC-B06AFA8FE59D}"/>
              </a:ext>
            </a:extLst>
          </p:cNvPr>
          <p:cNvSpPr>
            <a:spLocks noChangeArrowheads="1"/>
          </p:cNvSpPr>
          <p:nvPr/>
        </p:nvSpPr>
        <p:spPr bwMode="auto">
          <a:xfrm>
            <a:off x="3810000" y="3132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6">
            <a:extLst>
              <a:ext uri="{FF2B5EF4-FFF2-40B4-BE49-F238E27FC236}">
                <a16:creationId xmlns:a16="http://schemas.microsoft.com/office/drawing/2014/main" id="{DFAFAF92-7B7A-341E-7956-2C9D0B60D293}"/>
              </a:ext>
            </a:extLst>
          </p:cNvPr>
          <p:cNvSpPr>
            <a:spLocks noChangeArrowheads="1"/>
          </p:cNvSpPr>
          <p:nvPr/>
        </p:nvSpPr>
        <p:spPr bwMode="auto">
          <a:xfrm>
            <a:off x="3810000" y="3222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7611044"/>
      </p:ext>
    </p:extLst>
  </p:cSld>
  <p:clrMapOvr>
    <a:masterClrMapping/>
  </p:clrMapOvr>
  <p:transition/>
</p:sld>
</file>

<file path=ppt/theme/theme1.xml><?xml version="1.0" encoding="utf-8"?>
<a:theme xmlns:a="http://schemas.openxmlformats.org/drawingml/2006/main" name="Titl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Titl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llet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Bullet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Bulle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genda Slide">
  <a:themeElements>
    <a:clrScheme name="">
      <a:dk1>
        <a:srgbClr val="000000"/>
      </a:dk1>
      <a:lt1>
        <a:srgbClr val="FFFFFF"/>
      </a:lt1>
      <a:dk2>
        <a:srgbClr val="000000"/>
      </a:dk2>
      <a:lt2>
        <a:srgbClr val="00000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Agenda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Agenda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agram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Diagram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iagram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Column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2-Column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2-Colum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20528</TotalTime>
  <Pages>0</Pages>
  <Words>14261</Words>
  <Characters>0</Characters>
  <Application>Microsoft Office PowerPoint</Application>
  <PresentationFormat>On-screen Show (4:3)</PresentationFormat>
  <Lines>0</Lines>
  <Paragraphs>1497</Paragraphs>
  <Slides>96</Slides>
  <Notes>85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96</vt:i4>
      </vt:variant>
    </vt:vector>
  </HeadingPairs>
  <TitlesOfParts>
    <vt:vector size="111" baseType="lpstr">
      <vt:lpstr>Arial</vt:lpstr>
      <vt:lpstr>Arial Bold</vt:lpstr>
      <vt:lpstr>Calibri</vt:lpstr>
      <vt:lpstr>HP Simplified</vt:lpstr>
      <vt:lpstr>HP Simplified Light</vt:lpstr>
      <vt:lpstr>HP Simplified Light (Body)</vt:lpstr>
      <vt:lpstr>Segoe UI</vt:lpstr>
      <vt:lpstr>Symbol</vt:lpstr>
      <vt:lpstr>Verdana</vt:lpstr>
      <vt:lpstr>Wingdings</vt:lpstr>
      <vt:lpstr>Title</vt:lpstr>
      <vt:lpstr>Bullet Slide</vt:lpstr>
      <vt:lpstr>Agenda Slide</vt:lpstr>
      <vt:lpstr>Diagram Slide</vt:lpstr>
      <vt:lpstr>2-Column Slide</vt:lpstr>
      <vt:lpstr>Imaging Device Security</vt:lpstr>
      <vt:lpstr>Agenda</vt:lpstr>
      <vt:lpstr>Antitrust and Intellectual Property Policies</vt:lpstr>
      <vt:lpstr>Officers</vt:lpstr>
      <vt:lpstr>Hardcopy Devices iTC Update</vt:lpstr>
      <vt:lpstr>HCD international Technical Community (iTC) Status</vt:lpstr>
      <vt:lpstr>History of Security Standardization for Hardcopy Devices</vt:lpstr>
      <vt:lpstr>Milestones</vt:lpstr>
      <vt:lpstr> Highlights: Github Issue &amp; Review Comments</vt:lpstr>
      <vt:lpstr>Highlights</vt:lpstr>
      <vt:lpstr>Current Activities</vt:lpstr>
      <vt:lpstr>HCD iTC Executive Summary</vt:lpstr>
      <vt:lpstr>HCD iTC Executive Summary</vt:lpstr>
      <vt:lpstr>HCD HIT Update</vt:lpstr>
      <vt:lpstr>Scope of HIT</vt:lpstr>
      <vt:lpstr>PowerPoint Presentation</vt:lpstr>
      <vt:lpstr>PowerPoint Presentation</vt:lpstr>
      <vt:lpstr>PowerPoint Presentation</vt:lpstr>
      <vt:lpstr>PowerPoint Presentation</vt:lpstr>
      <vt:lpstr>PowerPoint Presentation</vt:lpstr>
      <vt:lpstr>PowerPoint Presentation</vt:lpstr>
      <vt:lpstr>Scope of HIT</vt:lpstr>
      <vt:lpstr>Lessons Learned (1)</vt:lpstr>
      <vt:lpstr>Lessons Learned (3)</vt:lpstr>
      <vt:lpstr>Lessons Learned (4)</vt:lpstr>
      <vt:lpstr>HCD iTC Issues Post-Version 1.0 – Release Plan</vt:lpstr>
      <vt:lpstr>HCD cPP/SD Content Post-Version 1.0 Potential V1.1 Content</vt:lpstr>
      <vt:lpstr>HCD cPP/SD Content Post-Version 1.0 Potential for Inclusion in Later Versions</vt:lpstr>
      <vt:lpstr>HCD cPP/SD Content Post-Version 1.0 Potential for Inclusion in Later Versions</vt:lpstr>
      <vt:lpstr>HCD iTC Status Key Next Steps</vt:lpstr>
      <vt:lpstr>HCD iTC Status Some More Lessons Learned from 19 Years of Developing PPs and cPPs (My Take)</vt:lpstr>
      <vt:lpstr>PowerPoint Presentation</vt:lpstr>
      <vt:lpstr>EUCC Implementing Regulation</vt:lpstr>
      <vt:lpstr>EUCC Implementing Regulation Main Issues</vt:lpstr>
      <vt:lpstr>EUCC Implementing Regulation (IR) Main Issues</vt:lpstr>
      <vt:lpstr>PowerPoint Presentation</vt:lpstr>
      <vt:lpstr>Fall 2023 CCUF Workshop and 2023 International Common Criteria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Cyber Security Certification for the Additive Manufacturing Process</vt:lpstr>
      <vt:lpstr>PowerPoint Presentation</vt:lpstr>
      <vt:lpstr>PowerPoint Presentation</vt:lpstr>
      <vt:lpstr>Common Criteria Certification Key Terminology</vt:lpstr>
      <vt:lpstr> Common Criteria Certification Process</vt:lpstr>
      <vt:lpstr>Common Criteria Certification of Hardcopy Devices (2D Printers)</vt:lpstr>
      <vt:lpstr>Digital Thread for Additive Manufacturing and Common Criteria Certification</vt:lpstr>
      <vt:lpstr>PowerPoint Presentation</vt:lpstr>
      <vt:lpstr>Digital Thread for Additive Manufacturing</vt:lpstr>
      <vt:lpstr>PowerPoint Presentation</vt:lpstr>
      <vt:lpstr>PowerPoint Presentation</vt:lpstr>
      <vt:lpstr>PowerPoint Presentation</vt:lpstr>
      <vt:lpstr>PowerPoint Presentation</vt:lpstr>
      <vt:lpstr>Digital Thread and Common Criteria Certification Next Steps</vt:lpstr>
      <vt:lpstr>PowerPoint Presentation</vt:lpstr>
      <vt:lpstr>Digital Thread vs. HCDs</vt:lpstr>
      <vt:lpstr>Digital Thread and Common Criteria Certification</vt:lpstr>
      <vt:lpstr>Common Criteria Terminology</vt:lpstr>
      <vt:lpstr>Common Criteria Terminology</vt:lpstr>
      <vt:lpstr>Common Criteria Terminology</vt:lpstr>
      <vt:lpstr>PowerPoint Presentation</vt:lpstr>
      <vt:lpstr>PowerPoint Presentation</vt:lpstr>
      <vt:lpstr>Trusted Computing Group (TCG)</vt:lpstr>
      <vt:lpstr>Internet Engineering Task Force (IETF) (1 of 4)</vt:lpstr>
      <vt:lpstr>Internet Engineering Task Force (IETF) (2 of 4)</vt:lpstr>
      <vt:lpstr>Internet Engineering Task Force (IETF) (3 of 4)</vt:lpstr>
      <vt:lpstr>Internet Engineering Task Force (IETF) (4 of 4)</vt:lpstr>
      <vt:lpstr>Next Steps – IDS WG</vt:lpstr>
      <vt:lpstr>PowerPoint Presentation</vt:lpstr>
      <vt:lpstr>HCD iTC Issues Post-Version 1.0 – CNSA 2.0</vt:lpstr>
      <vt:lpstr>Commercial National Security Algorithm (CNSA) Suite 2.0 Algorithms</vt:lpstr>
      <vt:lpstr>Transitioning to CNSA Suite 2.0</vt:lpstr>
      <vt:lpstr>Detailed NIAP Transition Plan for CNSA Suite 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Jerry Thrasher</dc:creator>
  <cp:lastModifiedBy>Alan Sukert</cp:lastModifiedBy>
  <cp:revision>1054</cp:revision>
  <dcterms:modified xsi:type="dcterms:W3CDTF">2023-11-14T14:42:27Z</dcterms:modified>
</cp:coreProperties>
</file>