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92"/>
  </p:notesMasterIdLst>
  <p:sldIdLst>
    <p:sldId id="309" r:id="rId6"/>
    <p:sldId id="325" r:id="rId7"/>
    <p:sldId id="334" r:id="rId8"/>
    <p:sldId id="343" r:id="rId9"/>
    <p:sldId id="1066" r:id="rId10"/>
    <p:sldId id="1122" r:id="rId11"/>
    <p:sldId id="1244" r:id="rId12"/>
    <p:sldId id="1288" r:id="rId13"/>
    <p:sldId id="1289" r:id="rId14"/>
    <p:sldId id="1291" r:id="rId15"/>
    <p:sldId id="1290" r:id="rId16"/>
    <p:sldId id="1292" r:id="rId17"/>
    <p:sldId id="1336" r:id="rId18"/>
    <p:sldId id="1337" r:id="rId19"/>
    <p:sldId id="1338" r:id="rId20"/>
    <p:sldId id="1360" r:id="rId21"/>
    <p:sldId id="1335" r:id="rId22"/>
    <p:sldId id="1175" r:id="rId23"/>
    <p:sldId id="1340" r:id="rId24"/>
    <p:sldId id="1341" r:id="rId25"/>
    <p:sldId id="1300" r:id="rId26"/>
    <p:sldId id="1339" r:id="rId27"/>
    <p:sldId id="1176" r:id="rId28"/>
    <p:sldId id="1180" r:id="rId29"/>
    <p:sldId id="1357" r:id="rId30"/>
    <p:sldId id="1301" r:id="rId31"/>
    <p:sldId id="1228" r:id="rId32"/>
    <p:sldId id="1106" r:id="rId33"/>
    <p:sldId id="1162" r:id="rId34"/>
    <p:sldId id="1163" r:id="rId35"/>
    <p:sldId id="1302" r:id="rId36"/>
    <p:sldId id="1355" r:id="rId37"/>
    <p:sldId id="1356" r:id="rId38"/>
    <p:sldId id="1230" r:id="rId39"/>
    <p:sldId id="1231" r:id="rId40"/>
    <p:sldId id="1232" r:id="rId41"/>
    <p:sldId id="1238" r:id="rId42"/>
    <p:sldId id="1239" r:id="rId43"/>
    <p:sldId id="1240" r:id="rId44"/>
    <p:sldId id="1241" r:id="rId45"/>
    <p:sldId id="1242" r:id="rId46"/>
    <p:sldId id="1243" r:id="rId47"/>
    <p:sldId id="1248" r:id="rId48"/>
    <p:sldId id="1342" r:id="rId49"/>
    <p:sldId id="1327" r:id="rId50"/>
    <p:sldId id="1328" r:id="rId51"/>
    <p:sldId id="1329" r:id="rId52"/>
    <p:sldId id="1330" r:id="rId53"/>
    <p:sldId id="1331" r:id="rId54"/>
    <p:sldId id="1333" r:id="rId55"/>
    <p:sldId id="1334" r:id="rId56"/>
    <p:sldId id="1343" r:id="rId57"/>
    <p:sldId id="1344" r:id="rId58"/>
    <p:sldId id="1349" r:id="rId59"/>
    <p:sldId id="1350" r:id="rId60"/>
    <p:sldId id="1351" r:id="rId61"/>
    <p:sldId id="1317" r:id="rId62"/>
    <p:sldId id="1316" r:id="rId63"/>
    <p:sldId id="1322" r:id="rId64"/>
    <p:sldId id="1318" r:id="rId65"/>
    <p:sldId id="1319" r:id="rId66"/>
    <p:sldId id="1320" r:id="rId67"/>
    <p:sldId id="1321" r:id="rId68"/>
    <p:sldId id="1323" r:id="rId69"/>
    <p:sldId id="1324" r:id="rId70"/>
    <p:sldId id="1325" r:id="rId71"/>
    <p:sldId id="1326" r:id="rId72"/>
    <p:sldId id="1352" r:id="rId73"/>
    <p:sldId id="1353" r:id="rId74"/>
    <p:sldId id="1304" r:id="rId75"/>
    <p:sldId id="1354" r:id="rId76"/>
    <p:sldId id="1358" r:id="rId77"/>
    <p:sldId id="1359" r:id="rId78"/>
    <p:sldId id="1215" r:id="rId79"/>
    <p:sldId id="1133" r:id="rId80"/>
    <p:sldId id="1222" r:id="rId81"/>
    <p:sldId id="1223" r:id="rId82"/>
    <p:sldId id="1224" r:id="rId83"/>
    <p:sldId id="1225" r:id="rId84"/>
    <p:sldId id="1226" r:id="rId85"/>
    <p:sldId id="1027" r:id="rId86"/>
    <p:sldId id="1293" r:id="rId87"/>
    <p:sldId id="1295" r:id="rId88"/>
    <p:sldId id="1296" r:id="rId89"/>
    <p:sldId id="1297" r:id="rId90"/>
    <p:sldId id="1298" r:id="rId91"/>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70" autoAdjust="0"/>
    <p:restoredTop sz="93923" autoAdjust="0"/>
  </p:normalViewPr>
  <p:slideViewPr>
    <p:cSldViewPr>
      <p:cViewPr varScale="1">
        <p:scale>
          <a:sx n="128" d="100"/>
          <a:sy n="128" d="100"/>
        </p:scale>
        <p:origin x="216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5.xml"/><Relationship Id="rId90" Type="http://schemas.openxmlformats.org/officeDocument/2006/relationships/slide" Target="slides/slide85.xml"/><Relationship Id="rId95" Type="http://schemas.openxmlformats.org/officeDocument/2006/relationships/viewProps" Target="viewProps.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0" Type="http://schemas.openxmlformats.org/officeDocument/2006/relationships/slide" Target="slides/slide75.xml"/><Relationship Id="rId85" Type="http://schemas.openxmlformats.org/officeDocument/2006/relationships/slide" Target="slides/slide80.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tableStyles" Target="tableStyle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8/9/23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dirty="0"/>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dirty="0"/>
          </a:p>
        </p:txBody>
      </p:sp>
    </p:spTree>
    <p:extLst>
      <p:ext uri="{BB962C8B-B14F-4D97-AF65-F5344CB8AC3E}">
        <p14:creationId xmlns:p14="http://schemas.microsoft.com/office/powerpoint/2010/main" val="2556227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dirty="0"/>
          </a:p>
        </p:txBody>
      </p:sp>
    </p:spTree>
    <p:extLst>
      <p:ext uri="{BB962C8B-B14F-4D97-AF65-F5344CB8AC3E}">
        <p14:creationId xmlns:p14="http://schemas.microsoft.com/office/powerpoint/2010/main" val="4239805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dirty="0"/>
          </a:p>
        </p:txBody>
      </p:sp>
    </p:spTree>
    <p:extLst>
      <p:ext uri="{BB962C8B-B14F-4D97-AF65-F5344CB8AC3E}">
        <p14:creationId xmlns:p14="http://schemas.microsoft.com/office/powerpoint/2010/main" val="2410058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dirty="0"/>
          </a:p>
        </p:txBody>
      </p:sp>
    </p:spTree>
    <p:extLst>
      <p:ext uri="{BB962C8B-B14F-4D97-AF65-F5344CB8AC3E}">
        <p14:creationId xmlns:p14="http://schemas.microsoft.com/office/powerpoint/2010/main" val="2955887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dirty="0"/>
          </a:p>
        </p:txBody>
      </p:sp>
    </p:spTree>
    <p:extLst>
      <p:ext uri="{BB962C8B-B14F-4D97-AF65-F5344CB8AC3E}">
        <p14:creationId xmlns:p14="http://schemas.microsoft.com/office/powerpoint/2010/main" val="4157567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dirty="0"/>
          </a:p>
        </p:txBody>
      </p:sp>
    </p:spTree>
    <p:extLst>
      <p:ext uri="{BB962C8B-B14F-4D97-AF65-F5344CB8AC3E}">
        <p14:creationId xmlns:p14="http://schemas.microsoft.com/office/powerpoint/2010/main" val="1102973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dirty="0"/>
          </a:p>
        </p:txBody>
      </p:sp>
    </p:spTree>
    <p:extLst>
      <p:ext uri="{BB962C8B-B14F-4D97-AF65-F5344CB8AC3E}">
        <p14:creationId xmlns:p14="http://schemas.microsoft.com/office/powerpoint/2010/main" val="939143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dirty="0"/>
          </a:p>
        </p:txBody>
      </p:sp>
    </p:spTree>
    <p:extLst>
      <p:ext uri="{BB962C8B-B14F-4D97-AF65-F5344CB8AC3E}">
        <p14:creationId xmlns:p14="http://schemas.microsoft.com/office/powerpoint/2010/main" val="37353102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dirty="0"/>
          </a:p>
        </p:txBody>
      </p:sp>
    </p:spTree>
    <p:extLst>
      <p:ext uri="{BB962C8B-B14F-4D97-AF65-F5344CB8AC3E}">
        <p14:creationId xmlns:p14="http://schemas.microsoft.com/office/powerpoint/2010/main" val="3931700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dirty="0"/>
          </a:p>
        </p:txBody>
      </p:sp>
    </p:spTree>
    <p:extLst>
      <p:ext uri="{BB962C8B-B14F-4D97-AF65-F5344CB8AC3E}">
        <p14:creationId xmlns:p14="http://schemas.microsoft.com/office/powerpoint/2010/main" val="2563344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950206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dirty="0"/>
          </a:p>
        </p:txBody>
      </p:sp>
    </p:spTree>
    <p:extLst>
      <p:ext uri="{BB962C8B-B14F-4D97-AF65-F5344CB8AC3E}">
        <p14:creationId xmlns:p14="http://schemas.microsoft.com/office/powerpoint/2010/main" val="14000456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dirty="0"/>
          </a:p>
        </p:txBody>
      </p:sp>
    </p:spTree>
    <p:extLst>
      <p:ext uri="{BB962C8B-B14F-4D97-AF65-F5344CB8AC3E}">
        <p14:creationId xmlns:p14="http://schemas.microsoft.com/office/powerpoint/2010/main" val="3432917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dirty="0"/>
          </a:p>
        </p:txBody>
      </p:sp>
    </p:spTree>
    <p:extLst>
      <p:ext uri="{BB962C8B-B14F-4D97-AF65-F5344CB8AC3E}">
        <p14:creationId xmlns:p14="http://schemas.microsoft.com/office/powerpoint/2010/main" val="15868471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dirty="0"/>
          </a:p>
        </p:txBody>
      </p:sp>
    </p:spTree>
    <p:extLst>
      <p:ext uri="{BB962C8B-B14F-4D97-AF65-F5344CB8AC3E}">
        <p14:creationId xmlns:p14="http://schemas.microsoft.com/office/powerpoint/2010/main" val="14190209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31</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dirty="0"/>
          </a:p>
        </p:txBody>
      </p:sp>
    </p:spTree>
    <p:extLst>
      <p:ext uri="{BB962C8B-B14F-4D97-AF65-F5344CB8AC3E}">
        <p14:creationId xmlns:p14="http://schemas.microsoft.com/office/powerpoint/2010/main" val="1232949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dirty="0"/>
          </a:p>
        </p:txBody>
      </p:sp>
    </p:spTree>
    <p:extLst>
      <p:ext uri="{BB962C8B-B14F-4D97-AF65-F5344CB8AC3E}">
        <p14:creationId xmlns:p14="http://schemas.microsoft.com/office/powerpoint/2010/main" val="1590934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12587834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dirty="0"/>
          </a:p>
        </p:txBody>
      </p:sp>
    </p:spTree>
    <p:extLst>
      <p:ext uri="{BB962C8B-B14F-4D97-AF65-F5344CB8AC3E}">
        <p14:creationId xmlns:p14="http://schemas.microsoft.com/office/powerpoint/2010/main" val="20857118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dirty="0"/>
          </a:p>
        </p:txBody>
      </p:sp>
    </p:spTree>
    <p:extLst>
      <p:ext uri="{BB962C8B-B14F-4D97-AF65-F5344CB8AC3E}">
        <p14:creationId xmlns:p14="http://schemas.microsoft.com/office/powerpoint/2010/main" val="29208150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dirty="0"/>
          </a:p>
        </p:txBody>
      </p:sp>
    </p:spTree>
    <p:extLst>
      <p:ext uri="{BB962C8B-B14F-4D97-AF65-F5344CB8AC3E}">
        <p14:creationId xmlns:p14="http://schemas.microsoft.com/office/powerpoint/2010/main" val="13881905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dirty="0"/>
          </a:p>
        </p:txBody>
      </p:sp>
    </p:spTree>
    <p:extLst>
      <p:ext uri="{BB962C8B-B14F-4D97-AF65-F5344CB8AC3E}">
        <p14:creationId xmlns:p14="http://schemas.microsoft.com/office/powerpoint/2010/main" val="37836256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dirty="0"/>
          </a:p>
        </p:txBody>
      </p:sp>
    </p:spTree>
    <p:extLst>
      <p:ext uri="{BB962C8B-B14F-4D97-AF65-F5344CB8AC3E}">
        <p14:creationId xmlns:p14="http://schemas.microsoft.com/office/powerpoint/2010/main" val="35322002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dirty="0"/>
          </a:p>
        </p:txBody>
      </p:sp>
    </p:spTree>
    <p:extLst>
      <p:ext uri="{BB962C8B-B14F-4D97-AF65-F5344CB8AC3E}">
        <p14:creationId xmlns:p14="http://schemas.microsoft.com/office/powerpoint/2010/main" val="9494838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dirty="0"/>
          </a:p>
        </p:txBody>
      </p:sp>
    </p:spTree>
    <p:extLst>
      <p:ext uri="{BB962C8B-B14F-4D97-AF65-F5344CB8AC3E}">
        <p14:creationId xmlns:p14="http://schemas.microsoft.com/office/powerpoint/2010/main" val="7047314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dirty="0"/>
          </a:p>
        </p:txBody>
      </p:sp>
    </p:spTree>
    <p:extLst>
      <p:ext uri="{BB962C8B-B14F-4D97-AF65-F5344CB8AC3E}">
        <p14:creationId xmlns:p14="http://schemas.microsoft.com/office/powerpoint/2010/main" val="37329651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dirty="0"/>
          </a:p>
        </p:txBody>
      </p:sp>
    </p:spTree>
    <p:extLst>
      <p:ext uri="{BB962C8B-B14F-4D97-AF65-F5344CB8AC3E}">
        <p14:creationId xmlns:p14="http://schemas.microsoft.com/office/powerpoint/2010/main" val="39358131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dirty="0"/>
          </a:p>
        </p:txBody>
      </p:sp>
    </p:spTree>
    <p:extLst>
      <p:ext uri="{BB962C8B-B14F-4D97-AF65-F5344CB8AC3E}">
        <p14:creationId xmlns:p14="http://schemas.microsoft.com/office/powerpoint/2010/main" val="779252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39511361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45</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8734542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dirty="0"/>
          </a:p>
        </p:txBody>
      </p:sp>
    </p:spTree>
    <p:extLst>
      <p:ext uri="{BB962C8B-B14F-4D97-AF65-F5344CB8AC3E}">
        <p14:creationId xmlns:p14="http://schemas.microsoft.com/office/powerpoint/2010/main" val="1524772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dirty="0"/>
          </a:p>
        </p:txBody>
      </p:sp>
    </p:spTree>
    <p:extLst>
      <p:ext uri="{BB962C8B-B14F-4D97-AF65-F5344CB8AC3E}">
        <p14:creationId xmlns:p14="http://schemas.microsoft.com/office/powerpoint/2010/main" val="21230302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48</a:t>
            </a:fld>
            <a:endParaRPr lang="en-US" altLang="en-US" dirty="0"/>
          </a:p>
        </p:txBody>
      </p:sp>
    </p:spTree>
    <p:extLst>
      <p:ext uri="{BB962C8B-B14F-4D97-AF65-F5344CB8AC3E}">
        <p14:creationId xmlns:p14="http://schemas.microsoft.com/office/powerpoint/2010/main" val="3352628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49</a:t>
            </a:fld>
            <a:endParaRPr lang="en-US" altLang="en-US" dirty="0"/>
          </a:p>
        </p:txBody>
      </p:sp>
    </p:spTree>
    <p:extLst>
      <p:ext uri="{BB962C8B-B14F-4D97-AF65-F5344CB8AC3E}">
        <p14:creationId xmlns:p14="http://schemas.microsoft.com/office/powerpoint/2010/main" val="360655224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50</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988019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51</a:t>
            </a:fld>
            <a:endParaRPr lang="en-US" altLang="en-US" dirty="0"/>
          </a:p>
        </p:txBody>
      </p:sp>
    </p:spTree>
    <p:extLst>
      <p:ext uri="{BB962C8B-B14F-4D97-AF65-F5344CB8AC3E}">
        <p14:creationId xmlns:p14="http://schemas.microsoft.com/office/powerpoint/2010/main" val="9730052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52</a:t>
            </a:fld>
            <a:endParaRPr lang="en-US" altLang="en-US" dirty="0"/>
          </a:p>
        </p:txBody>
      </p:sp>
    </p:spTree>
    <p:extLst>
      <p:ext uri="{BB962C8B-B14F-4D97-AF65-F5344CB8AC3E}">
        <p14:creationId xmlns:p14="http://schemas.microsoft.com/office/powerpoint/2010/main" val="3775923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53</a:t>
            </a:fld>
            <a:endParaRPr lang="en-US" altLang="en-US" dirty="0"/>
          </a:p>
        </p:txBody>
      </p:sp>
    </p:spTree>
    <p:extLst>
      <p:ext uri="{BB962C8B-B14F-4D97-AF65-F5344CB8AC3E}">
        <p14:creationId xmlns:p14="http://schemas.microsoft.com/office/powerpoint/2010/main" val="1810101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17576958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54</a:t>
            </a:fld>
            <a:endParaRPr lang="en-US" altLang="en-US" dirty="0"/>
          </a:p>
        </p:txBody>
      </p:sp>
    </p:spTree>
    <p:extLst>
      <p:ext uri="{BB962C8B-B14F-4D97-AF65-F5344CB8AC3E}">
        <p14:creationId xmlns:p14="http://schemas.microsoft.com/office/powerpoint/2010/main" val="12679302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55</a:t>
            </a:fld>
            <a:endParaRPr lang="en-US" altLang="en-US" dirty="0"/>
          </a:p>
        </p:txBody>
      </p:sp>
    </p:spTree>
    <p:extLst>
      <p:ext uri="{BB962C8B-B14F-4D97-AF65-F5344CB8AC3E}">
        <p14:creationId xmlns:p14="http://schemas.microsoft.com/office/powerpoint/2010/main" val="26308731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56</a:t>
            </a:fld>
            <a:endParaRPr lang="en-US" altLang="en-US" dirty="0"/>
          </a:p>
        </p:txBody>
      </p:sp>
    </p:spTree>
    <p:extLst>
      <p:ext uri="{BB962C8B-B14F-4D97-AF65-F5344CB8AC3E}">
        <p14:creationId xmlns:p14="http://schemas.microsoft.com/office/powerpoint/2010/main" val="24801276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57</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136790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58</a:t>
            </a:fld>
            <a:endParaRPr lang="en-US" altLang="en-US" dirty="0"/>
          </a:p>
        </p:txBody>
      </p:sp>
    </p:spTree>
    <p:extLst>
      <p:ext uri="{BB962C8B-B14F-4D97-AF65-F5344CB8AC3E}">
        <p14:creationId xmlns:p14="http://schemas.microsoft.com/office/powerpoint/2010/main" val="234013927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59</a:t>
            </a:fld>
            <a:endParaRPr lang="en-US" altLang="en-US" dirty="0"/>
          </a:p>
        </p:txBody>
      </p:sp>
    </p:spTree>
    <p:extLst>
      <p:ext uri="{BB962C8B-B14F-4D97-AF65-F5344CB8AC3E}">
        <p14:creationId xmlns:p14="http://schemas.microsoft.com/office/powerpoint/2010/main" val="61173167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60</a:t>
            </a:fld>
            <a:endParaRPr lang="en-US" altLang="en-US" dirty="0"/>
          </a:p>
        </p:txBody>
      </p:sp>
    </p:spTree>
    <p:extLst>
      <p:ext uri="{BB962C8B-B14F-4D97-AF65-F5344CB8AC3E}">
        <p14:creationId xmlns:p14="http://schemas.microsoft.com/office/powerpoint/2010/main" val="68489652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61</a:t>
            </a:fld>
            <a:endParaRPr lang="en-US" altLang="en-US" dirty="0"/>
          </a:p>
        </p:txBody>
      </p:sp>
    </p:spTree>
    <p:extLst>
      <p:ext uri="{BB962C8B-B14F-4D97-AF65-F5344CB8AC3E}">
        <p14:creationId xmlns:p14="http://schemas.microsoft.com/office/powerpoint/2010/main" val="18022623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62</a:t>
            </a:fld>
            <a:endParaRPr lang="en-US" altLang="en-US" dirty="0"/>
          </a:p>
        </p:txBody>
      </p:sp>
    </p:spTree>
    <p:extLst>
      <p:ext uri="{BB962C8B-B14F-4D97-AF65-F5344CB8AC3E}">
        <p14:creationId xmlns:p14="http://schemas.microsoft.com/office/powerpoint/2010/main" val="407945855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63</a:t>
            </a:fld>
            <a:endParaRPr lang="en-US" altLang="en-US" dirty="0"/>
          </a:p>
        </p:txBody>
      </p:sp>
    </p:spTree>
    <p:extLst>
      <p:ext uri="{BB962C8B-B14F-4D97-AF65-F5344CB8AC3E}">
        <p14:creationId xmlns:p14="http://schemas.microsoft.com/office/powerpoint/2010/main" val="4075052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dirty="0"/>
          </a:p>
        </p:txBody>
      </p:sp>
    </p:spTree>
    <p:extLst>
      <p:ext uri="{BB962C8B-B14F-4D97-AF65-F5344CB8AC3E}">
        <p14:creationId xmlns:p14="http://schemas.microsoft.com/office/powerpoint/2010/main" val="192810237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737690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65</a:t>
            </a:fld>
            <a:endParaRPr lang="en-US" altLang="en-US" dirty="0"/>
          </a:p>
        </p:txBody>
      </p:sp>
    </p:spTree>
    <p:extLst>
      <p:ext uri="{BB962C8B-B14F-4D97-AF65-F5344CB8AC3E}">
        <p14:creationId xmlns:p14="http://schemas.microsoft.com/office/powerpoint/2010/main" val="269673632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66</a:t>
            </a:fld>
            <a:endParaRPr lang="en-US" altLang="en-US" dirty="0"/>
          </a:p>
        </p:txBody>
      </p:sp>
    </p:spTree>
    <p:extLst>
      <p:ext uri="{BB962C8B-B14F-4D97-AF65-F5344CB8AC3E}">
        <p14:creationId xmlns:p14="http://schemas.microsoft.com/office/powerpoint/2010/main" val="29785455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67</a:t>
            </a:fld>
            <a:endParaRPr lang="en-US" altLang="en-US" dirty="0"/>
          </a:p>
        </p:txBody>
      </p:sp>
    </p:spTree>
    <p:extLst>
      <p:ext uri="{BB962C8B-B14F-4D97-AF65-F5344CB8AC3E}">
        <p14:creationId xmlns:p14="http://schemas.microsoft.com/office/powerpoint/2010/main" val="192830148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68</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69</a:t>
            </a:fld>
            <a:endParaRPr lang="en-US" altLang="en-US" dirty="0"/>
          </a:p>
        </p:txBody>
      </p:sp>
    </p:spTree>
    <p:extLst>
      <p:ext uri="{BB962C8B-B14F-4D97-AF65-F5344CB8AC3E}">
        <p14:creationId xmlns:p14="http://schemas.microsoft.com/office/powerpoint/2010/main" val="304319064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70</a:t>
            </a:fld>
            <a:endParaRPr lang="en-US" altLang="en-US" dirty="0"/>
          </a:p>
        </p:txBody>
      </p:sp>
    </p:spTree>
    <p:extLst>
      <p:ext uri="{BB962C8B-B14F-4D97-AF65-F5344CB8AC3E}">
        <p14:creationId xmlns:p14="http://schemas.microsoft.com/office/powerpoint/2010/main" val="346624502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71</a:t>
            </a:fld>
            <a:endParaRPr lang="en-US" altLang="en-US" dirty="0"/>
          </a:p>
        </p:txBody>
      </p:sp>
    </p:spTree>
    <p:extLst>
      <p:ext uri="{BB962C8B-B14F-4D97-AF65-F5344CB8AC3E}">
        <p14:creationId xmlns:p14="http://schemas.microsoft.com/office/powerpoint/2010/main" val="271849064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72</a:t>
            </a:fld>
            <a:endParaRPr lang="en-US" altLang="en-US" dirty="0"/>
          </a:p>
        </p:txBody>
      </p:sp>
    </p:spTree>
    <p:extLst>
      <p:ext uri="{BB962C8B-B14F-4D97-AF65-F5344CB8AC3E}">
        <p14:creationId xmlns:p14="http://schemas.microsoft.com/office/powerpoint/2010/main" val="413635310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73</a:t>
            </a:fld>
            <a:endParaRPr lang="en-US" altLang="en-US" dirty="0"/>
          </a:p>
        </p:txBody>
      </p:sp>
    </p:spTree>
    <p:extLst>
      <p:ext uri="{BB962C8B-B14F-4D97-AF65-F5344CB8AC3E}">
        <p14:creationId xmlns:p14="http://schemas.microsoft.com/office/powerpoint/2010/main" val="3406765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dirty="0"/>
          </a:p>
        </p:txBody>
      </p:sp>
    </p:spTree>
    <p:extLst>
      <p:ext uri="{BB962C8B-B14F-4D97-AF65-F5344CB8AC3E}">
        <p14:creationId xmlns:p14="http://schemas.microsoft.com/office/powerpoint/2010/main" val="24990892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74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9429474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75</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81</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82</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4148614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83</a:t>
            </a:fld>
            <a:endParaRPr lang="en-US" altLang="en-US" dirty="0"/>
          </a:p>
        </p:txBody>
      </p:sp>
    </p:spTree>
    <p:extLst>
      <p:ext uri="{BB962C8B-B14F-4D97-AF65-F5344CB8AC3E}">
        <p14:creationId xmlns:p14="http://schemas.microsoft.com/office/powerpoint/2010/main" val="322976977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84</a:t>
            </a:fld>
            <a:endParaRPr lang="en-US" altLang="en-US" dirty="0"/>
          </a:p>
        </p:txBody>
      </p:sp>
    </p:spTree>
    <p:extLst>
      <p:ext uri="{BB962C8B-B14F-4D97-AF65-F5344CB8AC3E}">
        <p14:creationId xmlns:p14="http://schemas.microsoft.com/office/powerpoint/2010/main" val="428714251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85</a:t>
            </a:fld>
            <a:endParaRPr lang="en-US" altLang="en-US" dirty="0"/>
          </a:p>
        </p:txBody>
      </p:sp>
    </p:spTree>
    <p:extLst>
      <p:ext uri="{BB962C8B-B14F-4D97-AF65-F5344CB8AC3E}">
        <p14:creationId xmlns:p14="http://schemas.microsoft.com/office/powerpoint/2010/main" val="236061759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86</a:t>
            </a:fld>
            <a:endParaRPr lang="en-US" altLang="en-US" dirty="0"/>
          </a:p>
        </p:txBody>
      </p:sp>
    </p:spTree>
    <p:extLst>
      <p:ext uri="{BB962C8B-B14F-4D97-AF65-F5344CB8AC3E}">
        <p14:creationId xmlns:p14="http://schemas.microsoft.com/office/powerpoint/2010/main" val="2123841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dirty="0"/>
          </a:p>
        </p:txBody>
      </p:sp>
    </p:spTree>
    <p:extLst>
      <p:ext uri="{BB962C8B-B14F-4D97-AF65-F5344CB8AC3E}">
        <p14:creationId xmlns:p14="http://schemas.microsoft.com/office/powerpoint/2010/main" val="4042790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dirty="0"/>
          </a:p>
        </p:txBody>
      </p:sp>
    </p:spTree>
    <p:extLst>
      <p:ext uri="{BB962C8B-B14F-4D97-AF65-F5344CB8AC3E}">
        <p14:creationId xmlns:p14="http://schemas.microsoft.com/office/powerpoint/2010/main" val="286382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7440951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08" r:id="rId12"/>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hyperlink" Target="https://github.com/HCD-iTC/HCD-IT/issues/1"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s://github.com/HCD-iTC/HCD-iTC-Template/issues/238"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3.xml"/><Relationship Id="rId6" Type="http://schemas.openxmlformats.org/officeDocument/2006/relationships/hyperlink" Target="https://pages.nist.gov/AIRMF/map/" TargetMode="External"/><Relationship Id="rId5" Type="http://schemas.openxmlformats.org/officeDocument/2006/relationships/hyperlink" Target="https://pages.nist.gov/AIRMF/govern/" TargetMode="External"/><Relationship Id="rId4" Type="http://schemas.openxmlformats.org/officeDocument/2006/relationships/image" Target="../media/image4.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3" Type="http://schemas.openxmlformats.org/officeDocument/2006/relationships/hyperlink" Target="http://www.trustedcomputinggroup.org/resources" TargetMode="External"/><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77.xml.rels><?xml version="1.0" encoding="UTF-8" standalone="yes"?>
<Relationships xmlns="http://schemas.openxmlformats.org/package/2006/relationships"><Relationship Id="rId8" Type="http://schemas.openxmlformats.org/officeDocument/2006/relationships/hyperlink" Target="https://datatracker.ietf.org/doc/draft-thomson-tls-keylogfile/" TargetMode="External"/><Relationship Id="rId13" Type="http://schemas.openxmlformats.org/officeDocument/2006/relationships/hyperlink" Target="https://datatracker.ietf.org/doc/draft-rsalz-tls-tls12-frozen/" TargetMode="External"/><Relationship Id="rId3" Type="http://schemas.openxmlformats.org/officeDocument/2006/relationships/hyperlink" Target="https://datatracker.ietf.org/doc/rfc9345/" TargetMode="External"/><Relationship Id="rId7" Type="http://schemas.openxmlformats.org/officeDocument/2006/relationships/hyperlink" Target="https://datatracker.ietf.org/doc/rfc9147/" TargetMode="External"/><Relationship Id="rId12" Type="http://schemas.openxmlformats.org/officeDocument/2006/relationships/hyperlink" Target="https://datatracker.ietf.org/doc/draft-jackson-tls-cert-abridge/"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rfc9257/" TargetMode="External"/><Relationship Id="rId11" Type="http://schemas.openxmlformats.org/officeDocument/2006/relationships/hyperlink" Target="https://datatracker.ietf.org/doc/draft-ietf-tls-wkech/" TargetMode="External"/><Relationship Id="rId5" Type="http://schemas.openxmlformats.org/officeDocument/2006/relationships/hyperlink" Target="https://datatracker.ietf.org/doc/rfc9258/" TargetMode="External"/><Relationship Id="rId10" Type="http://schemas.openxmlformats.org/officeDocument/2006/relationships/hyperlink" Target="https://datatracker.ietf.org/doc/draft-ietf-tls-rfc8446bis/" TargetMode="External"/><Relationship Id="rId4" Type="http://schemas.openxmlformats.org/officeDocument/2006/relationships/hyperlink" Target="https://datatracker.ietf.org/doc/rfc9261/" TargetMode="External"/><Relationship Id="rId9" Type="http://schemas.openxmlformats.org/officeDocument/2006/relationships/hyperlink" Target="https://datatracker.ietf.org/doc/draft-ietf-tls-tlsflags/" TargetMode="External"/><Relationship Id="rId14" Type="http://schemas.openxmlformats.org/officeDocument/2006/relationships/hyperlink" Target="https://datatracker.ietf.org/doc/draft-kwiatkowski-tls-ecdhe-kyber/" TargetMode="External"/></Relationships>
</file>

<file path=ppt/slides/_rels/slide78.xml.rels><?xml version="1.0" encoding="UTF-8" standalone="yes"?>
<Relationships xmlns="http://schemas.openxmlformats.org/package/2006/relationships"><Relationship Id="rId8" Type="http://schemas.openxmlformats.org/officeDocument/2006/relationships/hyperlink" Target="https://datatracker.ietf.org/doc/rfc9090/" TargetMode="External"/><Relationship Id="rId13" Type="http://schemas.openxmlformats.org/officeDocument/2006/relationships/hyperlink" Target="https://datatracker.ietf.org/doc/draft-ietf-cbor-update-8610-grammar/" TargetMode="External"/><Relationship Id="rId3" Type="http://schemas.openxmlformats.org/officeDocument/2006/relationships/hyperlink" Target="https://datatracker.ietf.org/doc/rfc9393/" TargetMode="External"/><Relationship Id="rId7" Type="http://schemas.openxmlformats.org/officeDocument/2006/relationships/hyperlink" Target="https://datatracker.ietf.org/doc/rfc9164/" TargetMode="External"/><Relationship Id="rId12" Type="http://schemas.openxmlformats.org/officeDocument/2006/relationships/hyperlink" Target="https://datatracker.ietf.org/doc/draft-ietf-cbor-cddl-modules/"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rfc9165/" TargetMode="External"/><Relationship Id="rId11" Type="http://schemas.openxmlformats.org/officeDocument/2006/relationships/hyperlink" Target="https://datatracker.ietf.org/doc/draft-ietf-cbor-packed/" TargetMode="External"/><Relationship Id="rId5" Type="http://schemas.openxmlformats.org/officeDocument/2006/relationships/hyperlink" Target="https://datatracker.ietf.org/doc/rfc9277/" TargetMode="External"/><Relationship Id="rId10" Type="http://schemas.openxmlformats.org/officeDocument/2006/relationships/hyperlink" Target="https://datatracker.ietf.org/doc/draft-ietf-cbor-time-tag/" TargetMode="External"/><Relationship Id="rId4" Type="http://schemas.openxmlformats.org/officeDocument/2006/relationships/hyperlink" Target="https://datatracker.ietf.org/doc/rfc8412/" TargetMode="External"/><Relationship Id="rId9" Type="http://schemas.openxmlformats.org/officeDocument/2006/relationships/hyperlink" Target="https://datatracker.ietf.org/doc/draft-ietf-cbor-edn-literals/" TargetMode="External"/><Relationship Id="rId14" Type="http://schemas.openxmlformats.org/officeDocument/2006/relationships/hyperlink" Target="https://datatracker.ietf.org/doc/draft-ietf-cbor-cddl-more-control/" TargetMode="External"/></Relationships>
</file>

<file path=ppt/slides/_rels/slide79.xml.rels><?xml version="1.0" encoding="UTF-8" standalone="yes"?>
<Relationships xmlns="http://schemas.openxmlformats.org/package/2006/relationships"><Relationship Id="rId8" Type="http://schemas.openxmlformats.org/officeDocument/2006/relationships/hyperlink" Target="https://datatracker.ietf.org/doc/draft-dthaler-rats-endorsements/" TargetMode="External"/><Relationship Id="rId13" Type="http://schemas.openxmlformats.org/officeDocument/2006/relationships/hyperlink" Target="https://datatracker.ietf.org/doc/draft-ftbs-rats-msg-wrap/" TargetMode="External"/><Relationship Id="rId3" Type="http://schemas.openxmlformats.org/officeDocument/2006/relationships/hyperlink" Target="https://datatracker.ietf.org/doc/rfc9334/" TargetMode="External"/><Relationship Id="rId7" Type="http://schemas.openxmlformats.org/officeDocument/2006/relationships/hyperlink" Target="https://datatracker.ietf.org/doc/draft-birkholz-rats-epoch-markers/" TargetMode="External"/><Relationship Id="rId12" Type="http://schemas.openxmlformats.org/officeDocument/2006/relationships/hyperlink" Target="https://datatracker.ietf.org/doc/draft-cds-rats-intel-corim-profile/"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draft-bft-rats-kat/" TargetMode="External"/><Relationship Id="rId11" Type="http://schemas.openxmlformats.org/officeDocument/2006/relationships/hyperlink" Target="https://datatracker.ietf.org/doc/draft-ietf-rats-eat/" TargetMode="External"/><Relationship Id="rId5" Type="http://schemas.openxmlformats.org/officeDocument/2006/relationships/hyperlink" Target="https://datatracker.ietf.org/doc/draft-ietf-rats-corim/" TargetMode="External"/><Relationship Id="rId10" Type="http://schemas.openxmlformats.org/officeDocument/2006/relationships/hyperlink" Target="https://datatracker.ietf.org/doc/draft-tschofenig-rats-psa-token/" TargetMode="External"/><Relationship Id="rId4" Type="http://schemas.openxmlformats.org/officeDocument/2006/relationships/hyperlink" Target="https://datatracker.ietf.org/doc/draft-ietf-rats-eat-media-type/" TargetMode="External"/><Relationship Id="rId9" Type="http://schemas.openxmlformats.org/officeDocument/2006/relationships/hyperlink" Target="https://datatracker.ietf.org/doc/draft-fv-rats-ea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8" Type="http://schemas.openxmlformats.org/officeDocument/2006/relationships/hyperlink" Target="https://datatracker.ietf.org/doc/draft-wahby-cfrg-hpke-kem-secp256k1/" TargetMode="External"/><Relationship Id="rId13" Type="http://schemas.openxmlformats.org/officeDocument/2006/relationships/hyperlink" Target="https://datatracker.ietf.org/doc/draft-irtf-cfrg-rsa-blind-signatures/" TargetMode="External"/><Relationship Id="rId3" Type="http://schemas.openxmlformats.org/officeDocument/2006/relationships/hyperlink" Target="https://datatracker.ietf.org/doc/rfc9180/" TargetMode="External"/><Relationship Id="rId7" Type="http://schemas.openxmlformats.org/officeDocument/2006/relationships/hyperlink" Target="https://datatracker.ietf.org/doc/draft-irtf-cfrg-signature-key-blinding/" TargetMode="External"/><Relationship Id="rId12" Type="http://schemas.openxmlformats.org/officeDocument/2006/relationships/hyperlink" Target="https://datatracker.ietf.org/doc/draft-irtf-cfrg-frost/"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draft-irtf-cfrg-cpace/" TargetMode="External"/><Relationship Id="rId11" Type="http://schemas.openxmlformats.org/officeDocument/2006/relationships/hyperlink" Target="https://datatracker.ietf.org/doc/draft-irtf-cfrg-cryptography-specification/" TargetMode="External"/><Relationship Id="rId5" Type="http://schemas.openxmlformats.org/officeDocument/2006/relationships/hyperlink" Target="https://datatracker.ietf.org/doc/draft-irtf-cfrg-aegis-aead/" TargetMode="External"/><Relationship Id="rId10" Type="http://schemas.openxmlformats.org/officeDocument/2006/relationships/hyperlink" Target="https://datatracker.ietf.org/doc/draft-irtf-cfrg-bbs-signatures/" TargetMode="External"/><Relationship Id="rId4" Type="http://schemas.openxmlformats.org/officeDocument/2006/relationships/hyperlink" Target="https://datatracker.ietf.org/doc/rfc9106/" TargetMode="External"/><Relationship Id="rId9" Type="http://schemas.openxmlformats.org/officeDocument/2006/relationships/hyperlink" Target="https://datatracker.ietf.org/doc/draft-harvey-cfrg-mtl-mode/" TargetMode="External"/><Relationship Id="rId14" Type="http://schemas.openxmlformats.org/officeDocument/2006/relationships/hyperlink" Target="https://datatracker.ietf.org/doc/draft-irtf-cfrg-dnhpke/" TargetMode="External"/></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3.xml"/><Relationship Id="rId6" Type="http://schemas.openxmlformats.org/officeDocument/2006/relationships/hyperlink" Target="https://ftp.pwg.org/pub/pwg/ids/Presentation/NIST%20AI%20Risk%20Management%20Framework%20v2.pdf" TargetMode="External"/><Relationship Id="rId5" Type="http://schemas.openxmlformats.org/officeDocument/2006/relationships/hyperlink" Target="https://ftp.pwg.org/pub/pwg/ids/Presentation/US%20AI%20Legislation.pdf" TargetMode="External"/><Relationship Id="rId4" Type="http://schemas.openxmlformats.org/officeDocument/2006/relationships/hyperlink" Target="https://ftp.pwg.org/pub/pwg/ids/Presentation/AI%20Act.pdf" TargetMode="Externa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August 10, 2023</a:t>
            </a:r>
          </a:p>
          <a:p>
            <a:pPr marL="0" indent="0" eaLnBrk="1" hangingPunct="1"/>
            <a:r>
              <a:rPr lang="en-US" altLang="en-US" dirty="0"/>
              <a:t>PWG August 2023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3444096190"/>
              </p:ext>
            </p:extLst>
          </p:nvPr>
        </p:nvGraphicFramePr>
        <p:xfrm>
          <a:off x="127000" y="1143000"/>
          <a:ext cx="8828088" cy="525945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745208">
                <a:tc>
                  <a:txBody>
                    <a:bodyPr/>
                    <a:lstStyle/>
                    <a:p>
                      <a:r>
                        <a:rPr lang="en-US" sz="1300" dirty="0"/>
                        <a:t>HCD-IT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Extraneous "selection" in SFR FCS_CKM.4 Cryptographic key destruction in HCD cPP v1.0</a:t>
                      </a:r>
                    </a:p>
                  </a:txBody>
                  <a:tcPr/>
                </a:tc>
                <a:tc>
                  <a:txBody>
                    <a:bodyPr/>
                    <a:lstStyle/>
                    <a:p>
                      <a:r>
                        <a:rPr lang="en-US" sz="1300" b="0" i="0" kern="1200" dirty="0">
                          <a:solidFill>
                            <a:schemeClr val="dk1"/>
                          </a:solidFill>
                          <a:effectLst/>
                          <a:latin typeface="+mn-lt"/>
                          <a:ea typeface="+mn-ea"/>
                          <a:cs typeface="+mn-cs"/>
                        </a:rPr>
                        <a:t>Section 5.3.5, FCS_CKM.4 Cryptographic key destruction on page 33: in FCS_CKM.4.1 the last line of the SFR states "] that meets the following: [selection: no standard]."</a:t>
                      </a:r>
                      <a:br>
                        <a:rPr lang="en-US" sz="1300" dirty="0"/>
                      </a:br>
                      <a:r>
                        <a:rPr lang="en-US" sz="1300" b="0" i="0" kern="1200" dirty="0">
                          <a:solidFill>
                            <a:schemeClr val="dk1"/>
                          </a:solidFill>
                          <a:effectLst/>
                          <a:latin typeface="+mn-lt"/>
                          <a:ea typeface="+mn-ea"/>
                          <a:cs typeface="+mn-cs"/>
                        </a:rPr>
                        <a:t>Since the selection has already been made in the cPP, the "selection:" should be deleted.</a:t>
                      </a:r>
                      <a:endParaRPr lang="en-US" sz="1300" dirty="0"/>
                    </a:p>
                  </a:txBody>
                  <a:tcPr/>
                </a:tc>
                <a:tc>
                  <a:txBody>
                    <a:bodyPr/>
                    <a:lstStyle/>
                    <a:p>
                      <a:r>
                        <a:rPr lang="en-US" sz="1300" dirty="0"/>
                        <a:t>Complete - Issue was closed with no action taken since it was a duplicate to one of the samples indicated in Issue HCD-IT #7</a:t>
                      </a:r>
                    </a:p>
                  </a:txBody>
                  <a:tcPr/>
                </a:tc>
                <a:extLst>
                  <a:ext uri="{0D108BD9-81ED-4DB2-BD59-A6C34878D82A}">
                    <a16:rowId xmlns:a16="http://schemas.microsoft.com/office/drawing/2014/main" val="220406251"/>
                  </a:ext>
                </a:extLst>
              </a:tr>
              <a:tr h="685907">
                <a:tc>
                  <a:txBody>
                    <a:bodyPr/>
                    <a:lstStyle/>
                    <a:p>
                      <a:r>
                        <a:rPr lang="en-US" sz="1300" dirty="0"/>
                        <a:t>HCD-IT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NIAP APE_ECD.1-5 Evaluation Comments against the HCD cPP </a:t>
                      </a:r>
                    </a:p>
                  </a:txBody>
                  <a:tcPr/>
                </a:tc>
                <a:tc>
                  <a:txBody>
                    <a:bodyPr/>
                    <a:lstStyle/>
                    <a:p>
                      <a:r>
                        <a:rPr lang="en-US" sz="1300" b="0" i="0" kern="1200" dirty="0">
                          <a:solidFill>
                            <a:schemeClr val="dk1"/>
                          </a:solidFill>
                          <a:effectLst/>
                          <a:latin typeface="+mn-lt"/>
                          <a:ea typeface="+mn-ea"/>
                          <a:cs typeface="+mn-cs"/>
                        </a:rPr>
                        <a:t>As part of NIAP’s review process of the HCD cPP, we performed an evaluation of the APE work units and identified several needing correction. Please see the following comments:</a:t>
                      </a:r>
                    </a:p>
                    <a:p>
                      <a:r>
                        <a:rPr lang="en-US" sz="1300" b="0" i="0" kern="1200" dirty="0">
                          <a:solidFill>
                            <a:schemeClr val="dk1"/>
                          </a:solidFill>
                          <a:effectLst/>
                          <a:latin typeface="+mn-lt"/>
                          <a:ea typeface="+mn-ea"/>
                          <a:cs typeface="+mn-cs"/>
                        </a:rPr>
                        <a:t>APE_ECD.1-5, The evaluator shall examine the extended components definition to determine that each extended functional component uses the existing CC Part 2 components as a model for presentation. – Gave several example</a:t>
                      </a:r>
                    </a:p>
                  </a:txBody>
                  <a:tcPr/>
                </a:tc>
                <a:tc>
                  <a:txBody>
                    <a:bodyPr/>
                    <a:lstStyle/>
                    <a:p>
                      <a:r>
                        <a:rPr lang="en-US" sz="1300" dirty="0"/>
                        <a:t>Awaiting Review – HCD-IT #4- #7 are part of the NIAP evaluation of the HCD cPP as part of the certification of the HCD cPP. All the examples and general comments provided by NIAP must be fixed and included in an update to v1.0 as quickly as possible</a:t>
                      </a:r>
                    </a:p>
                    <a:p>
                      <a:r>
                        <a:rPr lang="en-US" sz="1300" b="1" kern="1200" dirty="0">
                          <a:solidFill>
                            <a:schemeClr val="dk1"/>
                          </a:solidFill>
                          <a:effectLst/>
                          <a:latin typeface="+mn-lt"/>
                          <a:ea typeface="+mn-ea"/>
                          <a:cs typeface="+mn-cs"/>
                        </a:rPr>
                        <a:t>No change since last IDS Session</a:t>
                      </a:r>
                      <a:endParaRPr lang="en-US" sz="1300" b="1" dirty="0"/>
                    </a:p>
                  </a:txBody>
                  <a:tcPr/>
                </a:tc>
                <a:extLst>
                  <a:ext uri="{0D108BD9-81ED-4DB2-BD59-A6C34878D82A}">
                    <a16:rowId xmlns:a16="http://schemas.microsoft.com/office/drawing/2014/main" val="2505026776"/>
                  </a:ext>
                </a:extLst>
              </a:tr>
            </a:tbl>
          </a:graphicData>
        </a:graphic>
      </p:graphicFrame>
    </p:spTree>
    <p:extLst>
      <p:ext uri="{BB962C8B-B14F-4D97-AF65-F5344CB8AC3E}">
        <p14:creationId xmlns:p14="http://schemas.microsoft.com/office/powerpoint/2010/main" val="192765736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2330161462"/>
              </p:ext>
            </p:extLst>
          </p:nvPr>
        </p:nvGraphicFramePr>
        <p:xfrm>
          <a:off x="127000" y="1143000"/>
          <a:ext cx="8828088" cy="509181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685907">
                <a:tc>
                  <a:txBody>
                    <a:bodyPr/>
                    <a:lstStyle/>
                    <a:p>
                      <a:r>
                        <a:rPr lang="en-US" sz="1200" dirty="0"/>
                        <a:t>HCD-IT #5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NIAP APE_REQ.2-5 Evaluation Comments against the HCD cPP</a:t>
                      </a:r>
                    </a:p>
                  </a:txBody>
                  <a:tcPr/>
                </a:tc>
                <a:tc>
                  <a:txBody>
                    <a:bodyPr/>
                    <a:lstStyle/>
                    <a:p>
                      <a:r>
                        <a:rPr lang="en-US" sz="1200" b="0" i="0" kern="1200" dirty="0">
                          <a:solidFill>
                            <a:schemeClr val="dk1"/>
                          </a:solidFill>
                          <a:effectLst/>
                          <a:latin typeface="+mn-lt"/>
                          <a:ea typeface="+mn-ea"/>
                          <a:cs typeface="+mn-cs"/>
                        </a:rPr>
                        <a:t>As part of NIAP’s review process of the HCD cPP, we performed an evaluation of the APE work units and identified several needing correction. Please see the following comments:</a:t>
                      </a:r>
                    </a:p>
                    <a:p>
                      <a:r>
                        <a:rPr lang="en-US" sz="1200" b="0" i="0" kern="1200" dirty="0">
                          <a:solidFill>
                            <a:schemeClr val="dk1"/>
                          </a:solidFill>
                          <a:effectLst/>
                          <a:latin typeface="+mn-lt"/>
                          <a:ea typeface="+mn-ea"/>
                          <a:cs typeface="+mn-cs"/>
                        </a:rPr>
                        <a:t>APE_REQ.2-5, The evaluator shall examine the statement of security requirements to determine that all assignment operations are performed correctly. – provides several examples</a:t>
                      </a:r>
                    </a:p>
                  </a:txBody>
                  <a:tcPr/>
                </a:tc>
                <a:tc>
                  <a:txBody>
                    <a:bodyPr/>
                    <a:lstStyle/>
                    <a:p>
                      <a:r>
                        <a:rPr lang="en-US" sz="1200" dirty="0"/>
                        <a:t>See HCD-IT #4</a:t>
                      </a:r>
                    </a:p>
                    <a:p>
                      <a:endParaRPr lang="en-US" sz="1200" kern="1200" dirty="0">
                        <a:solidFill>
                          <a:schemeClr val="dk1"/>
                        </a:solidFill>
                        <a:effectLst/>
                        <a:latin typeface="+mn-lt"/>
                        <a:ea typeface="+mn-ea"/>
                        <a:cs typeface="+mn-cs"/>
                      </a:endParaRPr>
                    </a:p>
                    <a:p>
                      <a:r>
                        <a:rPr lang="en-US" sz="1200" b="1" kern="1200" dirty="0">
                          <a:solidFill>
                            <a:schemeClr val="dk1"/>
                          </a:solidFill>
                          <a:effectLst/>
                          <a:latin typeface="+mn-lt"/>
                          <a:ea typeface="+mn-ea"/>
                          <a:cs typeface="+mn-cs"/>
                        </a:rPr>
                        <a:t>No change since last IDS Session</a:t>
                      </a:r>
                      <a:endParaRPr lang="en-US" sz="1200" b="1" dirty="0"/>
                    </a:p>
                  </a:txBody>
                  <a:tcPr/>
                </a:tc>
                <a:extLst>
                  <a:ext uri="{0D108BD9-81ED-4DB2-BD59-A6C34878D82A}">
                    <a16:rowId xmlns:a16="http://schemas.microsoft.com/office/drawing/2014/main" val="3379771512"/>
                  </a:ext>
                </a:extLst>
              </a:tr>
              <a:tr h="685907">
                <a:tc>
                  <a:txBody>
                    <a:bodyPr/>
                    <a:lstStyle/>
                    <a:p>
                      <a:r>
                        <a:rPr lang="en-US" sz="1200" dirty="0"/>
                        <a:t>HCD-IT #6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NIAP APE_REQ.2-8 Assessment Comments against the HCD cPP</a:t>
                      </a:r>
                    </a:p>
                  </a:txBody>
                  <a:tcPr/>
                </a:tc>
                <a:tc>
                  <a:txBody>
                    <a:bodyPr/>
                    <a:lstStyle/>
                    <a:p>
                      <a:r>
                        <a:rPr lang="en-US" sz="1200" b="0" i="0" kern="1200" dirty="0">
                          <a:solidFill>
                            <a:schemeClr val="dk1"/>
                          </a:solidFill>
                          <a:effectLst/>
                          <a:latin typeface="+mn-lt"/>
                          <a:ea typeface="+mn-ea"/>
                          <a:cs typeface="+mn-cs"/>
                        </a:rPr>
                        <a:t>As part of NIAP’s review process of the HCD cPP, we performed an evaluation of the APE work units and identified several needing correction. Please see the following comments:</a:t>
                      </a:r>
                    </a:p>
                    <a:p>
                      <a:r>
                        <a:rPr lang="en-US" sz="1200" b="0" i="0" kern="1200" dirty="0">
                          <a:solidFill>
                            <a:schemeClr val="dk1"/>
                          </a:solidFill>
                          <a:effectLst/>
                          <a:latin typeface="+mn-lt"/>
                          <a:ea typeface="+mn-ea"/>
                          <a:cs typeface="+mn-cs"/>
                        </a:rPr>
                        <a:t>APE_REQ.2-8, The evaluator shall examine the statement of security requirements to determine that all refinement operations are performed correctly. --</a:t>
                      </a:r>
                    </a:p>
                    <a:p>
                      <a:r>
                        <a:rPr lang="en-US" sz="1200" b="0" i="0" kern="1200" dirty="0">
                          <a:solidFill>
                            <a:schemeClr val="dk1"/>
                          </a:solidFill>
                          <a:effectLst/>
                          <a:latin typeface="+mn-lt"/>
                          <a:ea typeface="+mn-ea"/>
                          <a:cs typeface="+mn-cs"/>
                        </a:rPr>
                        <a:t>general inconsistency as to whether an SFR with a refinement in it starts with "Refinement:" or not – several examples noted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See HCD-IT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effectLst/>
                          <a:latin typeface="+mn-lt"/>
                          <a:ea typeface="+mn-ea"/>
                          <a:cs typeface="+mn-cs"/>
                        </a:rPr>
                        <a:t>No change since last IDS Session</a:t>
                      </a:r>
                      <a:endParaRPr lang="en-US" sz="1200" b="1" dirty="0"/>
                    </a:p>
                    <a:p>
                      <a:endParaRPr lang="en-US" sz="1200" dirty="0"/>
                    </a:p>
                  </a:txBody>
                  <a:tcPr/>
                </a:tc>
                <a:extLst>
                  <a:ext uri="{0D108BD9-81ED-4DB2-BD59-A6C34878D82A}">
                    <a16:rowId xmlns:a16="http://schemas.microsoft.com/office/drawing/2014/main" val="2802139197"/>
                  </a:ext>
                </a:extLst>
              </a:tr>
            </a:tbl>
          </a:graphicData>
        </a:graphic>
      </p:graphicFrame>
    </p:spTree>
    <p:extLst>
      <p:ext uri="{BB962C8B-B14F-4D97-AF65-F5344CB8AC3E}">
        <p14:creationId xmlns:p14="http://schemas.microsoft.com/office/powerpoint/2010/main" val="346495772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1404883120"/>
              </p:ext>
            </p:extLst>
          </p:nvPr>
        </p:nvGraphicFramePr>
        <p:xfrm>
          <a:off x="127000" y="1295940"/>
          <a:ext cx="8828088" cy="317157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#HCD</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685907">
                <a:tc>
                  <a:txBody>
                    <a:bodyPr/>
                    <a:lstStyle/>
                    <a:p>
                      <a:r>
                        <a:rPr lang="en-US" sz="1200" dirty="0"/>
                        <a:t>HCD-IT #7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NIAP APE_REQ.2-7 Assessment of HCD cPP</a:t>
                      </a:r>
                    </a:p>
                  </a:txBody>
                  <a:tcPr/>
                </a:tc>
                <a:tc>
                  <a:txBody>
                    <a:bodyPr/>
                    <a:lstStyle/>
                    <a:p>
                      <a:r>
                        <a:rPr lang="en-US" sz="1200" b="0" i="0" kern="1200" dirty="0">
                          <a:solidFill>
                            <a:schemeClr val="dk1"/>
                          </a:solidFill>
                          <a:effectLst/>
                          <a:latin typeface="+mn-lt"/>
                          <a:ea typeface="+mn-ea"/>
                          <a:cs typeface="+mn-cs"/>
                        </a:rPr>
                        <a:t>As part of NIAP’s review process of the HCD cPP, we performed an evaluation of the APE work units and identified several needing correction. Please see the following comments:</a:t>
                      </a:r>
                    </a:p>
                    <a:p>
                      <a:r>
                        <a:rPr lang="en-US" sz="1200" b="0" i="0" kern="1200" dirty="0">
                          <a:solidFill>
                            <a:schemeClr val="dk1"/>
                          </a:solidFill>
                          <a:effectLst/>
                          <a:latin typeface="+mn-lt"/>
                          <a:ea typeface="+mn-ea"/>
                          <a:cs typeface="+mn-cs"/>
                        </a:rPr>
                        <a:t>APE_REQ.2-7, The evaluator shall examine the statement of security requirements to determine that all selection operations are performed correctly. --</a:t>
                      </a:r>
                    </a:p>
                    <a:p>
                      <a:r>
                        <a:rPr lang="en-US" sz="1200" b="0" i="0" kern="1200" dirty="0">
                          <a:solidFill>
                            <a:schemeClr val="dk1"/>
                          </a:solidFill>
                          <a:effectLst/>
                          <a:latin typeface="+mn-lt"/>
                          <a:ea typeface="+mn-ea"/>
                          <a:cs typeface="+mn-cs"/>
                        </a:rPr>
                        <a:t>General inconsistency with regards to whether or not "selection:" prompt is bolded</a:t>
                      </a:r>
                    </a:p>
                    <a:p>
                      <a:r>
                        <a:rPr lang="en-US" sz="1200" b="0" i="0" kern="1200" dirty="0">
                          <a:solidFill>
                            <a:schemeClr val="dk1"/>
                          </a:solidFill>
                          <a:effectLst/>
                          <a:latin typeface="+mn-lt"/>
                          <a:ea typeface="+mn-ea"/>
                          <a:cs typeface="+mn-cs"/>
                        </a:rPr>
                        <a:t>Examples are provided</a:t>
                      </a:r>
                    </a:p>
                  </a:txBody>
                  <a:tcPr/>
                </a:tc>
                <a:tc>
                  <a:txBody>
                    <a:bodyPr/>
                    <a:lstStyle/>
                    <a:p>
                      <a:r>
                        <a:rPr lang="en-US" sz="1200" dirty="0"/>
                        <a:t>See HCD-IT #4</a:t>
                      </a:r>
                    </a:p>
                    <a:p>
                      <a:endParaRPr lang="en-US" sz="1200" dirty="0"/>
                    </a:p>
                    <a:p>
                      <a:r>
                        <a:rPr lang="en-US" sz="1200" dirty="0"/>
                        <a:t>Will also include two similar comments from the Canadian Scheme</a:t>
                      </a:r>
                    </a:p>
                    <a:p>
                      <a:endParaRPr lang="en-US" sz="1200" dirty="0"/>
                    </a:p>
                    <a:p>
                      <a:r>
                        <a:rPr lang="en-US" sz="1200" b="1" kern="1200" dirty="0">
                          <a:solidFill>
                            <a:schemeClr val="dk1"/>
                          </a:solidFill>
                          <a:effectLst/>
                          <a:latin typeface="+mn-lt"/>
                          <a:ea typeface="+mn-ea"/>
                          <a:cs typeface="+mn-cs"/>
                        </a:rPr>
                        <a:t>No change since last IDS Session</a:t>
                      </a:r>
                      <a:endParaRPr lang="en-US" sz="1200" b="1" dirty="0"/>
                    </a:p>
                  </a:txBody>
                  <a:tcPr/>
                </a:tc>
                <a:extLst>
                  <a:ext uri="{0D108BD9-81ED-4DB2-BD59-A6C34878D82A}">
                    <a16:rowId xmlns:a16="http://schemas.microsoft.com/office/drawing/2014/main" val="1482869251"/>
                  </a:ext>
                </a:extLst>
              </a:tr>
            </a:tbl>
          </a:graphicData>
        </a:graphic>
      </p:graphicFrame>
    </p:spTree>
    <p:extLst>
      <p:ext uri="{BB962C8B-B14F-4D97-AF65-F5344CB8AC3E}">
        <p14:creationId xmlns:p14="http://schemas.microsoft.com/office/powerpoint/2010/main" val="36263823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3093454943"/>
              </p:ext>
            </p:extLst>
          </p:nvPr>
        </p:nvGraphicFramePr>
        <p:xfrm>
          <a:off x="64733" y="1270000"/>
          <a:ext cx="8828088" cy="426885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#HCD</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685907">
                <a:tc>
                  <a:txBody>
                    <a:bodyPr/>
                    <a:lstStyle/>
                    <a:p>
                      <a:r>
                        <a:rPr lang="en-US" sz="1200" dirty="0"/>
                        <a:t>HCD-IT #8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Update of Application Notes in SFR FPT_KYP_EXT.1 Needed in HCD </a:t>
                      </a:r>
                      <a:r>
                        <a:rPr lang="en-US" sz="1200" b="0" i="0" kern="1200" dirty="0" err="1">
                          <a:solidFill>
                            <a:schemeClr val="dk1"/>
                          </a:solidFill>
                          <a:effectLst/>
                          <a:latin typeface="+mn-lt"/>
                          <a:ea typeface="+mn-ea"/>
                          <a:cs typeface="+mn-cs"/>
                        </a:rPr>
                        <a:t>cPP</a:t>
                      </a:r>
                      <a:r>
                        <a:rPr lang="en-US" sz="1200" b="0" i="0" kern="1200" dirty="0">
                          <a:solidFill>
                            <a:schemeClr val="dk1"/>
                          </a:solidFill>
                          <a:effectLst/>
                          <a:latin typeface="+mn-lt"/>
                          <a:ea typeface="+mn-ea"/>
                          <a:cs typeface="+mn-cs"/>
                        </a:rPr>
                        <a:t> v1.0 to Clarify Key Storage Conditions</a:t>
                      </a:r>
                    </a:p>
                  </a:txBody>
                  <a:tcPr/>
                </a:tc>
                <a:tc>
                  <a:txBody>
                    <a:bodyPr/>
                    <a:lstStyle/>
                    <a:p>
                      <a:r>
                        <a:rPr lang="en-US" sz="1200" b="0" i="0" kern="1200" dirty="0">
                          <a:solidFill>
                            <a:schemeClr val="dk1"/>
                          </a:solidFill>
                          <a:effectLst/>
                          <a:latin typeface="+mn-lt"/>
                          <a:ea typeface="+mn-ea"/>
                          <a:cs typeface="+mn-cs"/>
                        </a:rPr>
                        <a:t>In the discussions by the HIT of Issue HCD-IT </a:t>
                      </a:r>
                      <a:r>
                        <a:rPr lang="en-US" sz="1200" b="0" i="0" u="none" strike="noStrike" kern="1200" dirty="0">
                          <a:solidFill>
                            <a:schemeClr val="dk1"/>
                          </a:solidFill>
                          <a:effectLst/>
                          <a:latin typeface="+mn-lt"/>
                          <a:ea typeface="+mn-ea"/>
                          <a:cs typeface="+mn-cs"/>
                          <a:hlinkClick r:id="rId4"/>
                        </a:rPr>
                        <a:t>#1</a:t>
                      </a:r>
                      <a:r>
                        <a:rPr lang="en-US" sz="1200" b="0" i="0" kern="1200" dirty="0">
                          <a:solidFill>
                            <a:schemeClr val="dk1"/>
                          </a:solidFill>
                          <a:effectLst/>
                          <a:latin typeface="+mn-lt"/>
                          <a:ea typeface="+mn-ea"/>
                          <a:cs typeface="+mn-cs"/>
                        </a:rPr>
                        <a:t>, one proposed solution to the issue was to use the provisions of SFR FPT_KYP_EXT.1 Extended: Protection of Key and Key Material to address the concern expressed in HCD-IT </a:t>
                      </a:r>
                      <a:r>
                        <a:rPr lang="en-US" sz="1200" b="0" i="0" u="none" strike="noStrike" kern="1200" dirty="0">
                          <a:solidFill>
                            <a:schemeClr val="dk1"/>
                          </a:solidFill>
                          <a:effectLst/>
                          <a:latin typeface="+mn-lt"/>
                          <a:ea typeface="+mn-ea"/>
                          <a:cs typeface="+mn-cs"/>
                          <a:hlinkClick r:id="rId4"/>
                        </a:rPr>
                        <a:t>#1</a:t>
                      </a:r>
                      <a:r>
                        <a:rPr lang="en-US" sz="1200" b="0" i="0" kern="1200" dirty="0">
                          <a:solidFill>
                            <a:schemeClr val="dk1"/>
                          </a:solidFill>
                          <a:effectLst/>
                          <a:latin typeface="+mn-lt"/>
                          <a:ea typeface="+mn-ea"/>
                          <a:cs typeface="+mn-cs"/>
                        </a:rPr>
                        <a:t>. However, during the discussion it was pointed out that one deficiency of the FPT_KYP_EXT.1 in HCD </a:t>
                      </a:r>
                      <a:r>
                        <a:rPr lang="en-US" sz="1200" b="0" i="0" kern="1200" dirty="0" err="1">
                          <a:solidFill>
                            <a:schemeClr val="dk1"/>
                          </a:solidFill>
                          <a:effectLst/>
                          <a:latin typeface="+mn-lt"/>
                          <a:ea typeface="+mn-ea"/>
                          <a:cs typeface="+mn-cs"/>
                        </a:rPr>
                        <a:t>cPP</a:t>
                      </a:r>
                      <a:r>
                        <a:rPr lang="en-US" sz="1200" b="0" i="0" kern="1200" dirty="0">
                          <a:solidFill>
                            <a:schemeClr val="dk1"/>
                          </a:solidFill>
                          <a:effectLst/>
                          <a:latin typeface="+mn-lt"/>
                          <a:ea typeface="+mn-ea"/>
                          <a:cs typeface="+mn-cs"/>
                        </a:rPr>
                        <a:t> v1.0 is that the Application Notes for this SFR d not adequately explain what all the conditions in SFR FPT_KYP_EXT.1.1 that pertain to the storage of keys are.</a:t>
                      </a:r>
                    </a:p>
                    <a:p>
                      <a:r>
                        <a:rPr lang="en-US" sz="1200" b="0" i="0" kern="1200" dirty="0">
                          <a:solidFill>
                            <a:schemeClr val="dk1"/>
                          </a:solidFill>
                          <a:effectLst/>
                          <a:latin typeface="+mn-lt"/>
                          <a:ea typeface="+mn-ea"/>
                          <a:cs typeface="+mn-cs"/>
                        </a:rPr>
                        <a:t>This issue is to request that the Application Notes in SFR FPT_KYP_EXT.1 be modified to more clearly explain what each of the conditions for key storage mean in SFR FPT_KYP_EXT.1.1.</a:t>
                      </a:r>
                    </a:p>
                  </a:txBody>
                  <a:tcPr/>
                </a:tc>
                <a:tc>
                  <a:txBody>
                    <a:bodyPr/>
                    <a:lstStyle/>
                    <a:p>
                      <a:r>
                        <a:rPr lang="en-US" sz="1200" dirty="0"/>
                        <a:t>Awaiting Review – Working on the exact wording of the revised Application Notes for SFR </a:t>
                      </a:r>
                      <a:r>
                        <a:rPr lang="en-US" sz="1200" b="0" i="0" kern="1200" dirty="0">
                          <a:solidFill>
                            <a:schemeClr val="dk1"/>
                          </a:solidFill>
                          <a:effectLst/>
                          <a:latin typeface="+mn-lt"/>
                          <a:ea typeface="+mn-ea"/>
                          <a:cs typeface="+mn-cs"/>
                        </a:rPr>
                        <a:t>FPT_KYP_EXT.1.</a:t>
                      </a:r>
                    </a:p>
                    <a:p>
                      <a:endParaRPr lang="en-US" sz="1200" b="0" i="0" kern="1200" dirty="0">
                        <a:solidFill>
                          <a:schemeClr val="dk1"/>
                        </a:solidFill>
                        <a:effectLst/>
                        <a:latin typeface="+mn-lt"/>
                        <a:ea typeface="+mn-ea"/>
                        <a:cs typeface="+mn-cs"/>
                      </a:endParaRPr>
                    </a:p>
                    <a:p>
                      <a:r>
                        <a:rPr lang="en-US" sz="1200" b="1" i="0" kern="1200" dirty="0">
                          <a:solidFill>
                            <a:schemeClr val="dk1"/>
                          </a:solidFill>
                          <a:effectLst/>
                          <a:latin typeface="+mn-lt"/>
                          <a:ea typeface="+mn-ea"/>
                          <a:cs typeface="+mn-cs"/>
                        </a:rPr>
                        <a:t>New since last IDS Session</a:t>
                      </a:r>
                      <a:endParaRPr lang="en-US" sz="1200" b="1" dirty="0"/>
                    </a:p>
                  </a:txBody>
                  <a:tcPr/>
                </a:tc>
                <a:extLst>
                  <a:ext uri="{0D108BD9-81ED-4DB2-BD59-A6C34878D82A}">
                    <a16:rowId xmlns:a16="http://schemas.microsoft.com/office/drawing/2014/main" val="4113904238"/>
                  </a:ext>
                </a:extLst>
              </a:tr>
            </a:tbl>
          </a:graphicData>
        </a:graphic>
      </p:graphicFrame>
    </p:spTree>
    <p:extLst>
      <p:ext uri="{BB962C8B-B14F-4D97-AF65-F5344CB8AC3E}">
        <p14:creationId xmlns:p14="http://schemas.microsoft.com/office/powerpoint/2010/main" val="172280796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520286837"/>
              </p:ext>
            </p:extLst>
          </p:nvPr>
        </p:nvGraphicFramePr>
        <p:xfrm>
          <a:off x="64733" y="1270000"/>
          <a:ext cx="8828088" cy="500037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#HCD</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685907">
                <a:tc>
                  <a:txBody>
                    <a:bodyPr/>
                    <a:lstStyle/>
                    <a:p>
                      <a:r>
                        <a:rPr lang="en-US" sz="1200" dirty="0"/>
                        <a:t>HCD-IT #9</a:t>
                      </a:r>
                    </a:p>
                  </a:txBody>
                  <a:tcPr/>
                </a:tc>
                <a:tc>
                  <a:txBody>
                    <a:bodyPr/>
                    <a:lstStyle/>
                    <a:p>
                      <a:r>
                        <a:rPr lang="en-US" sz="1200" b="0" i="0" kern="1200" dirty="0">
                          <a:solidFill>
                            <a:schemeClr val="dk1"/>
                          </a:solidFill>
                          <a:effectLst/>
                          <a:latin typeface="+mn-lt"/>
                          <a:ea typeface="+mn-ea"/>
                          <a:cs typeface="+mn-cs"/>
                        </a:rPr>
                        <a:t>Modification proposal : tests for FDP_DSK_EXT.1.</a:t>
                      </a:r>
                    </a:p>
                  </a:txBody>
                  <a:tcPr/>
                </a:tc>
                <a:tc>
                  <a:txBody>
                    <a:bodyPr/>
                    <a:lstStyle/>
                    <a:p>
                      <a:r>
                        <a:rPr lang="en-US" sz="1200" b="0" i="0" kern="1200" dirty="0">
                          <a:solidFill>
                            <a:schemeClr val="dk1"/>
                          </a:solidFill>
                          <a:effectLst/>
                          <a:latin typeface="+mn-lt"/>
                          <a:ea typeface="+mn-ea"/>
                          <a:cs typeface="+mn-cs"/>
                        </a:rPr>
                        <a:t>This SFR should be satisfied and certified if encryption of any confidential data will not depend on a user electing to protect that data.</a:t>
                      </a:r>
                    </a:p>
                    <a:p>
                      <a:r>
                        <a:rPr lang="en-US" sz="1200" b="0" i="0" kern="1200" dirty="0">
                          <a:solidFill>
                            <a:schemeClr val="dk1"/>
                          </a:solidFill>
                          <a:effectLst/>
                          <a:latin typeface="+mn-lt"/>
                          <a:ea typeface="+mn-ea"/>
                          <a:cs typeface="+mn-cs"/>
                        </a:rPr>
                        <a:t>However current test description is limited to perform writing to the storage device with “operating TSFI“ which enforce write process of User documents and Confidential TSF data. Therefore, a functionality which does not have such TSFI and the data cannot be tested and certified even if the TOE function is satisfied with the SFR.</a:t>
                      </a:r>
                      <a:br>
                        <a:rPr lang="en-US" sz="1200" b="0" i="0" kern="1200" dirty="0">
                          <a:solidFill>
                            <a:schemeClr val="dk1"/>
                          </a:solidFill>
                          <a:effectLst/>
                          <a:latin typeface="+mn-lt"/>
                          <a:ea typeface="+mn-ea"/>
                          <a:cs typeface="+mn-cs"/>
                        </a:rPr>
                      </a:br>
                      <a:r>
                        <a:rPr lang="en-US" sz="1200" b="0" i="0" kern="1200" dirty="0">
                          <a:solidFill>
                            <a:schemeClr val="dk1"/>
                          </a:solidFill>
                          <a:effectLst/>
                          <a:latin typeface="+mn-lt"/>
                          <a:ea typeface="+mn-ea"/>
                          <a:cs typeface="+mn-cs"/>
                        </a:rPr>
                        <a:t>This situation should be corrected.</a:t>
                      </a:r>
                      <a:br>
                        <a:rPr lang="en-US" sz="1200" b="0" i="0" kern="1200" dirty="0">
                          <a:solidFill>
                            <a:schemeClr val="dk1"/>
                          </a:solidFill>
                          <a:effectLst/>
                          <a:latin typeface="+mn-lt"/>
                          <a:ea typeface="+mn-ea"/>
                          <a:cs typeface="+mn-cs"/>
                        </a:rPr>
                      </a:br>
                      <a:r>
                        <a:rPr lang="en-US" sz="1200" b="0" i="0" kern="1200" dirty="0">
                          <a:solidFill>
                            <a:schemeClr val="dk1"/>
                          </a:solidFill>
                          <a:effectLst/>
                          <a:latin typeface="+mn-lt"/>
                          <a:ea typeface="+mn-ea"/>
                          <a:cs typeface="+mn-cs"/>
                        </a:rPr>
                        <a:t>For more detail, SWAP and Core dump etc., are written User documents and Confidential TSF data to storage device by system (OS) at any timing as necessary.</a:t>
                      </a:r>
                      <a:br>
                        <a:rPr lang="en-US" sz="1200" b="0" i="0" kern="1200" dirty="0">
                          <a:solidFill>
                            <a:schemeClr val="dk1"/>
                          </a:solidFill>
                          <a:effectLst/>
                          <a:latin typeface="+mn-lt"/>
                          <a:ea typeface="+mn-ea"/>
                          <a:cs typeface="+mn-cs"/>
                        </a:rPr>
                      </a:br>
                      <a:r>
                        <a:rPr lang="en-US" sz="1200" b="0" i="0" kern="1200" dirty="0">
                          <a:solidFill>
                            <a:schemeClr val="dk1"/>
                          </a:solidFill>
                          <a:effectLst/>
                          <a:latin typeface="+mn-lt"/>
                          <a:ea typeface="+mn-ea"/>
                          <a:cs typeface="+mn-cs"/>
                        </a:rPr>
                        <a:t>SWAP and Core dump etc., doesn’t write any User documents and Confidential TSF data when TSFI is operated.</a:t>
                      </a:r>
                    </a:p>
                  </a:txBody>
                  <a:tcPr/>
                </a:tc>
                <a:tc>
                  <a:txBody>
                    <a:bodyPr/>
                    <a:lstStyle/>
                    <a:p>
                      <a:r>
                        <a:rPr lang="en-US" sz="1200" dirty="0"/>
                        <a:t>Awaiting Review – </a:t>
                      </a:r>
                      <a:r>
                        <a:rPr lang="en-US" sz="1200" kern="1200" dirty="0">
                          <a:solidFill>
                            <a:schemeClr val="dk1"/>
                          </a:solidFill>
                          <a:effectLst/>
                          <a:latin typeface="+mn-lt"/>
                          <a:ea typeface="+mn-ea"/>
                          <a:cs typeface="+mn-cs"/>
                        </a:rPr>
                        <a:t>this was a legacy issue. The issue is in Section 3.1.3.4 of the SD; specifically Test 1 for </a:t>
                      </a:r>
                      <a:r>
                        <a:rPr lang="en-US" sz="1200" b="0" i="0" kern="1200" dirty="0">
                          <a:solidFill>
                            <a:schemeClr val="dk1"/>
                          </a:solidFill>
                          <a:effectLst/>
                          <a:latin typeface="+mn-lt"/>
                          <a:ea typeface="+mn-ea"/>
                          <a:cs typeface="+mn-cs"/>
                        </a:rPr>
                        <a:t>FDP_DSK_EXT.1</a:t>
                      </a:r>
                      <a:r>
                        <a:rPr lang="en-US" sz="1200" kern="1200" dirty="0">
                          <a:solidFill>
                            <a:schemeClr val="dk1"/>
                          </a:solidFill>
                          <a:effectLst/>
                          <a:latin typeface="+mn-lt"/>
                          <a:ea typeface="+mn-ea"/>
                          <a:cs typeface="+mn-cs"/>
                        </a:rPr>
                        <a:t>which explicitly requires an operating TSFI, but encryption of data stored on a storage device needs to be done without user intervention, meaning there is no TSFI involved. </a:t>
                      </a:r>
                    </a:p>
                    <a:p>
                      <a:r>
                        <a:rPr lang="en-US" sz="1200" kern="1200" dirty="0">
                          <a:solidFill>
                            <a:schemeClr val="dk1"/>
                          </a:solidFill>
                          <a:effectLst/>
                          <a:latin typeface="+mn-lt"/>
                          <a:ea typeface="+mn-ea"/>
                          <a:cs typeface="+mn-cs"/>
                        </a:rPr>
                        <a:t>Working to modify the tests in Section 3.1.3.4 to remove the references to TSFIs in verifying the written data is properly encrypted</a:t>
                      </a:r>
                    </a:p>
                    <a:p>
                      <a:endParaRPr lang="en-US"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dk1"/>
                          </a:solidFill>
                          <a:effectLst/>
                          <a:latin typeface="+mn-lt"/>
                          <a:ea typeface="+mn-ea"/>
                          <a:cs typeface="+mn-cs"/>
                        </a:rPr>
                        <a:t>New since last IDS Session</a:t>
                      </a:r>
                      <a:endParaRPr lang="en-US" sz="1200" b="1" dirty="0"/>
                    </a:p>
                  </a:txBody>
                  <a:tcPr/>
                </a:tc>
                <a:extLst>
                  <a:ext uri="{0D108BD9-81ED-4DB2-BD59-A6C34878D82A}">
                    <a16:rowId xmlns:a16="http://schemas.microsoft.com/office/drawing/2014/main" val="4113904238"/>
                  </a:ext>
                </a:extLst>
              </a:tr>
            </a:tbl>
          </a:graphicData>
        </a:graphic>
      </p:graphicFrame>
    </p:spTree>
    <p:extLst>
      <p:ext uri="{BB962C8B-B14F-4D97-AF65-F5344CB8AC3E}">
        <p14:creationId xmlns:p14="http://schemas.microsoft.com/office/powerpoint/2010/main" val="424899811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3261218513"/>
              </p:ext>
            </p:extLst>
          </p:nvPr>
        </p:nvGraphicFramePr>
        <p:xfrm>
          <a:off x="64733" y="1270000"/>
          <a:ext cx="8828088" cy="500037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#HCD</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685907">
                <a:tc>
                  <a:txBody>
                    <a:bodyPr/>
                    <a:lstStyle/>
                    <a:p>
                      <a:r>
                        <a:rPr lang="en-US" sz="1200" dirty="0"/>
                        <a:t>HCD-IT #10</a:t>
                      </a:r>
                    </a:p>
                  </a:txBody>
                  <a:tcPr/>
                </a:tc>
                <a:tc>
                  <a:txBody>
                    <a:bodyPr/>
                    <a:lstStyle/>
                    <a:p>
                      <a:r>
                        <a:rPr lang="en-US" sz="1200" b="0" kern="1200" dirty="0">
                          <a:solidFill>
                            <a:schemeClr val="dk1"/>
                          </a:solidFill>
                          <a:effectLst/>
                          <a:latin typeface="+mn-lt"/>
                          <a:ea typeface="+mn-ea"/>
                          <a:cs typeface="+mn-cs"/>
                        </a:rPr>
                        <a:t>Mapping issue between Mandatory 'O.KEY_MATERIAL' objective and Cond. Mandatory FPT_KYP_EXT.1</a:t>
                      </a:r>
                    </a:p>
                    <a:p>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dk1"/>
                          </a:solidFill>
                          <a:effectLst/>
                          <a:latin typeface="+mn-lt"/>
                          <a:ea typeface="+mn-ea"/>
                          <a:cs typeface="+mn-cs"/>
                        </a:rPr>
                        <a:t>NOTE: New since last IDS Session</a:t>
                      </a:r>
                      <a:endParaRPr lang="en-US" sz="1200" b="1" dirty="0"/>
                    </a:p>
                    <a:p>
                      <a:endParaRPr lang="en-US" sz="1200" b="0" i="0" kern="1200" dirty="0">
                        <a:solidFill>
                          <a:schemeClr val="dk1"/>
                        </a:solidFill>
                        <a:effectLst/>
                        <a:latin typeface="+mn-lt"/>
                        <a:ea typeface="+mn-ea"/>
                        <a:cs typeface="+mn-cs"/>
                      </a:endParaRPr>
                    </a:p>
                  </a:txBody>
                  <a:tcPr/>
                </a:tc>
                <a:tc>
                  <a:txBody>
                    <a:bodyPr/>
                    <a:lstStyle/>
                    <a:p>
                      <a:r>
                        <a:rPr lang="en-US" sz="1200" kern="1200" dirty="0">
                          <a:solidFill>
                            <a:schemeClr val="dk1"/>
                          </a:solidFill>
                          <a:effectLst/>
                          <a:latin typeface="+mn-lt"/>
                          <a:ea typeface="+mn-ea"/>
                          <a:cs typeface="+mn-cs"/>
                        </a:rPr>
                        <a:t>[APE_REQ.2-11]</a:t>
                      </a:r>
                      <a:br>
                        <a:rPr lang="en-US" sz="1200" kern="1200" dirty="0">
                          <a:solidFill>
                            <a:schemeClr val="dk1"/>
                          </a:solidFill>
                          <a:effectLst/>
                          <a:latin typeface="+mn-lt"/>
                          <a:ea typeface="+mn-ea"/>
                          <a:cs typeface="+mn-cs"/>
                        </a:rPr>
                      </a:br>
                      <a:r>
                        <a:rPr lang="en-US" sz="1200" kern="1200" dirty="0">
                          <a:solidFill>
                            <a:schemeClr val="dk1"/>
                          </a:solidFill>
                          <a:effectLst/>
                          <a:latin typeface="+mn-lt"/>
                          <a:ea typeface="+mn-ea"/>
                          <a:cs typeface="+mn-cs"/>
                        </a:rPr>
                        <a:t>According to HCD </a:t>
                      </a:r>
                      <a:r>
                        <a:rPr lang="en-US" sz="1200" kern="1200" dirty="0" err="1">
                          <a:solidFill>
                            <a:schemeClr val="dk1"/>
                          </a:solidFill>
                          <a:effectLst/>
                          <a:latin typeface="+mn-lt"/>
                          <a:ea typeface="+mn-ea"/>
                          <a:cs typeface="+mn-cs"/>
                        </a:rPr>
                        <a:t>cPP</a:t>
                      </a:r>
                      <a:r>
                        <a:rPr lang="en-US" sz="1200" kern="1200" dirty="0">
                          <a:solidFill>
                            <a:schemeClr val="dk1"/>
                          </a:solidFill>
                          <a:effectLst/>
                          <a:latin typeface="+mn-lt"/>
                          <a:ea typeface="+mn-ea"/>
                          <a:cs typeface="+mn-cs"/>
                        </a:rPr>
                        <a:t> I.6, “O.KEY_MATERIAL” is defined as a mandatory objective.</a:t>
                      </a:r>
                      <a:br>
                        <a:rPr lang="en-US" sz="1200" kern="1200" dirty="0">
                          <a:solidFill>
                            <a:schemeClr val="dk1"/>
                          </a:solidFill>
                          <a:effectLst/>
                          <a:latin typeface="+mn-lt"/>
                          <a:ea typeface="+mn-ea"/>
                          <a:cs typeface="+mn-cs"/>
                        </a:rPr>
                      </a:br>
                      <a:r>
                        <a:rPr lang="en-US" sz="1200" kern="1200" dirty="0">
                          <a:solidFill>
                            <a:schemeClr val="dk1"/>
                          </a:solidFill>
                          <a:effectLst/>
                          <a:latin typeface="+mn-lt"/>
                          <a:ea typeface="+mn-ea"/>
                          <a:cs typeface="+mn-cs"/>
                        </a:rPr>
                        <a:t>I.9 maps “O.KEY_MATERIAL” only to “FPT_KYP_EXT.1” which is a conditionally mandatory SFR.</a:t>
                      </a:r>
                      <a:br>
                        <a:rPr lang="en-US" sz="1200" kern="1200" dirty="0">
                          <a:solidFill>
                            <a:schemeClr val="dk1"/>
                          </a:solidFill>
                          <a:effectLst/>
                          <a:latin typeface="+mn-lt"/>
                          <a:ea typeface="+mn-ea"/>
                          <a:cs typeface="+mn-cs"/>
                        </a:rPr>
                      </a:br>
                      <a:r>
                        <a:rPr lang="en-US" sz="1200" kern="1200" dirty="0">
                          <a:solidFill>
                            <a:schemeClr val="dk1"/>
                          </a:solidFill>
                          <a:effectLst/>
                          <a:latin typeface="+mn-lt"/>
                          <a:ea typeface="+mn-ea"/>
                          <a:cs typeface="+mn-cs"/>
                        </a:rPr>
                        <a:t>This creates scenarios where mandatory “O.KEY_MATERIAL” security objective cannot be satisfied when FPT_KYP_EXT.1 is not claimed as per conditions are not met (Section 1.4.2 “USE CASE 2: Conditionally Mandatory Use Cases”).</a:t>
                      </a:r>
                    </a:p>
                    <a:p>
                      <a:r>
                        <a:rPr lang="en-US" sz="1200" kern="1200" dirty="0">
                          <a:solidFill>
                            <a:schemeClr val="dk1"/>
                          </a:solidFill>
                          <a:effectLst/>
                          <a:latin typeface="+mn-lt"/>
                          <a:ea typeface="+mn-ea"/>
                          <a:cs typeface="+mn-cs"/>
                        </a:rPr>
                        <a:t>Additional details:</a:t>
                      </a:r>
                      <a:br>
                        <a:rPr lang="en-US" sz="1200" kern="1200" dirty="0">
                          <a:solidFill>
                            <a:schemeClr val="dk1"/>
                          </a:solidFill>
                          <a:effectLst/>
                          <a:latin typeface="+mn-lt"/>
                          <a:ea typeface="+mn-ea"/>
                          <a:cs typeface="+mn-cs"/>
                        </a:rPr>
                      </a:br>
                      <a:r>
                        <a:rPr lang="en-US" sz="1200" kern="1200" dirty="0">
                          <a:solidFill>
                            <a:schemeClr val="dk1"/>
                          </a:solidFill>
                          <a:effectLst/>
                          <a:latin typeface="+mn-lt"/>
                          <a:ea typeface="+mn-ea"/>
                          <a:cs typeface="+mn-cs"/>
                        </a:rPr>
                        <a:t>I reviewed the following GitHub issue on </a:t>
                      </a:r>
                      <a:r>
                        <a:rPr lang="en-US" sz="1200" kern="1200" dirty="0" err="1">
                          <a:solidFill>
                            <a:schemeClr val="dk1"/>
                          </a:solidFill>
                          <a:effectLst/>
                          <a:latin typeface="+mn-lt"/>
                          <a:ea typeface="+mn-ea"/>
                          <a:cs typeface="+mn-cs"/>
                        </a:rPr>
                        <a:t>cPP</a:t>
                      </a:r>
                      <a:r>
                        <a:rPr lang="en-US" sz="1200" kern="1200" dirty="0">
                          <a:solidFill>
                            <a:schemeClr val="dk1"/>
                          </a:solidFill>
                          <a:effectLst/>
                          <a:latin typeface="+mn-lt"/>
                          <a:ea typeface="+mn-ea"/>
                          <a:cs typeface="+mn-cs"/>
                        </a:rPr>
                        <a:t> Draft where I believe the decision was made to remove O.KEY_MATERIAL from being "conditionally mandatory". However, no information is found on how this change affects the mapping: </a:t>
                      </a:r>
                      <a:r>
                        <a:rPr lang="en-US" sz="1200" u="sng" kern="1200" dirty="0">
                          <a:solidFill>
                            <a:schemeClr val="dk1"/>
                          </a:solidFill>
                          <a:effectLst/>
                          <a:latin typeface="+mn-lt"/>
                          <a:ea typeface="+mn-ea"/>
                          <a:cs typeface="+mn-cs"/>
                          <a:hlinkClick r:id="rId4"/>
                        </a:rPr>
                        <a:t>HCD-</a:t>
                      </a:r>
                      <a:r>
                        <a:rPr lang="en-US" sz="1200" u="sng" kern="1200" dirty="0" err="1">
                          <a:solidFill>
                            <a:schemeClr val="dk1"/>
                          </a:solidFill>
                          <a:effectLst/>
                          <a:latin typeface="+mn-lt"/>
                          <a:ea typeface="+mn-ea"/>
                          <a:cs typeface="+mn-cs"/>
                          <a:hlinkClick r:id="rId4"/>
                        </a:rPr>
                        <a:t>iTC</a:t>
                      </a:r>
                      <a:r>
                        <a:rPr lang="en-US" sz="1200" u="sng" kern="1200" dirty="0">
                          <a:solidFill>
                            <a:schemeClr val="dk1"/>
                          </a:solidFill>
                          <a:effectLst/>
                          <a:latin typeface="+mn-lt"/>
                          <a:ea typeface="+mn-ea"/>
                          <a:cs typeface="+mn-cs"/>
                          <a:hlinkClick r:id="rId4"/>
                        </a:rPr>
                        <a:t>/HCD-iTC-Template#238</a:t>
                      </a:r>
                      <a:endParaRPr lang="en-US" sz="1200" b="0" i="0" kern="1200" dirty="0">
                        <a:solidFill>
                          <a:schemeClr val="dk1"/>
                        </a:solidFill>
                        <a:effectLst/>
                        <a:latin typeface="+mn-lt"/>
                        <a:ea typeface="+mn-ea"/>
                        <a:cs typeface="+mn-cs"/>
                      </a:endParaRPr>
                    </a:p>
                  </a:txBody>
                  <a:tcPr/>
                </a:tc>
                <a:tc>
                  <a:txBody>
                    <a:bodyPr/>
                    <a:lstStyle/>
                    <a:p>
                      <a:r>
                        <a:rPr lang="en-US" sz="1200" dirty="0"/>
                        <a:t>Awaiting Review – </a:t>
                      </a:r>
                      <a:r>
                        <a:rPr lang="en-US" sz="1200" kern="1200" dirty="0">
                          <a:solidFill>
                            <a:schemeClr val="dk1"/>
                          </a:solidFill>
                          <a:effectLst/>
                          <a:latin typeface="+mn-lt"/>
                          <a:ea typeface="+mn-ea"/>
                          <a:cs typeface="+mn-cs"/>
                        </a:rPr>
                        <a:t>This came rom the Canadian Scheme’s review of HCD </a:t>
                      </a:r>
                      <a:r>
                        <a:rPr lang="en-US" sz="1200" kern="1200" dirty="0" err="1">
                          <a:solidFill>
                            <a:schemeClr val="dk1"/>
                          </a:solidFill>
                          <a:effectLst/>
                          <a:latin typeface="+mn-lt"/>
                          <a:ea typeface="+mn-ea"/>
                          <a:cs typeface="+mn-cs"/>
                        </a:rPr>
                        <a:t>cPP</a:t>
                      </a:r>
                      <a:r>
                        <a:rPr lang="en-US" sz="1200" kern="1200" dirty="0">
                          <a:solidFill>
                            <a:schemeClr val="dk1"/>
                          </a:solidFill>
                          <a:effectLst/>
                          <a:latin typeface="+mn-lt"/>
                          <a:ea typeface="+mn-ea"/>
                          <a:cs typeface="+mn-cs"/>
                        </a:rPr>
                        <a:t> v1.0. Issue is that OSP O.KEY_MATERIAL is mapped to SFR </a:t>
                      </a:r>
                      <a:r>
                        <a:rPr lang="en-US" sz="1200" b="1" kern="1200" dirty="0">
                          <a:solidFill>
                            <a:schemeClr val="dk1"/>
                          </a:solidFill>
                          <a:effectLst/>
                          <a:latin typeface="+mn-lt"/>
                          <a:ea typeface="+mn-ea"/>
                          <a:cs typeface="+mn-cs"/>
                        </a:rPr>
                        <a:t>FPT_KYP_EXT.1</a:t>
                      </a:r>
                      <a:r>
                        <a:rPr lang="en-US" sz="1200" kern="1200" dirty="0">
                          <a:solidFill>
                            <a:schemeClr val="dk1"/>
                          </a:solidFill>
                          <a:effectLst/>
                          <a:latin typeface="+mn-lt"/>
                          <a:ea typeface="+mn-ea"/>
                          <a:cs typeface="+mn-cs"/>
                        </a:rPr>
                        <a:t> which is a “Conditionally Mandatory” SFR. Means that OSP O.KEY_MATERIAL would only apply conditionally in cases where , for example, an HCD had hard disks and would not apply to TSF data stored in wear-leveling devices such as SSDs. Best solution is to map O.KEY_MATERIAL to a mandatory SFR like</a:t>
                      </a:r>
                      <a:r>
                        <a:rPr lang="en-US" sz="1200" b="1" kern="1200" dirty="0">
                          <a:solidFill>
                            <a:schemeClr val="dk1"/>
                          </a:solidFill>
                          <a:effectLst/>
                          <a:latin typeface="+mn-lt"/>
                          <a:ea typeface="+mn-ea"/>
                          <a:cs typeface="+mn-cs"/>
                        </a:rPr>
                        <a:t> FPT_SKP_EXT.1 Extended: Protection of TSF Data</a:t>
                      </a:r>
                      <a:r>
                        <a:rPr lang="en-US" sz="1200" kern="1200" dirty="0">
                          <a:solidFill>
                            <a:schemeClr val="dk1"/>
                          </a:solidFill>
                          <a:effectLst/>
                          <a:latin typeface="+mn-lt"/>
                          <a:ea typeface="+mn-ea"/>
                          <a:cs typeface="+mn-cs"/>
                        </a:rPr>
                        <a:t>. </a:t>
                      </a:r>
                      <a:endParaRPr lang="en-US" sz="1200" dirty="0"/>
                    </a:p>
                  </a:txBody>
                  <a:tcPr/>
                </a:tc>
                <a:extLst>
                  <a:ext uri="{0D108BD9-81ED-4DB2-BD59-A6C34878D82A}">
                    <a16:rowId xmlns:a16="http://schemas.microsoft.com/office/drawing/2014/main" val="4113904238"/>
                  </a:ext>
                </a:extLst>
              </a:tr>
            </a:tbl>
          </a:graphicData>
        </a:graphic>
      </p:graphicFrame>
    </p:spTree>
    <p:extLst>
      <p:ext uri="{BB962C8B-B14F-4D97-AF65-F5344CB8AC3E}">
        <p14:creationId xmlns:p14="http://schemas.microsoft.com/office/powerpoint/2010/main" val="1744929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3417357081"/>
              </p:ext>
            </p:extLst>
          </p:nvPr>
        </p:nvGraphicFramePr>
        <p:xfrm>
          <a:off x="64733" y="1270000"/>
          <a:ext cx="8828088" cy="3171579"/>
        </p:xfrm>
        <a:graphic>
          <a:graphicData uri="http://schemas.openxmlformats.org/drawingml/2006/table">
            <a:tbl>
              <a:tblPr firstRow="1" bandRow="1">
                <a:tableStyleId>{5C22544A-7EE6-4342-B048-85BDC9FD1C3A}</a:tableStyleId>
              </a:tblPr>
              <a:tblGrid>
                <a:gridCol w="1061244">
                  <a:extLst>
                    <a:ext uri="{9D8B030D-6E8A-4147-A177-3AD203B41FA5}">
                      <a16:colId xmlns:a16="http://schemas.microsoft.com/office/drawing/2014/main" val="1912124402"/>
                    </a:ext>
                  </a:extLst>
                </a:gridCol>
                <a:gridCol w="2438400">
                  <a:extLst>
                    <a:ext uri="{9D8B030D-6E8A-4147-A177-3AD203B41FA5}">
                      <a16:colId xmlns:a16="http://schemas.microsoft.com/office/drawing/2014/main" val="1460776682"/>
                    </a:ext>
                  </a:extLst>
                </a:gridCol>
                <a:gridCol w="3121422">
                  <a:extLst>
                    <a:ext uri="{9D8B030D-6E8A-4147-A177-3AD203B41FA5}">
                      <a16:colId xmlns:a16="http://schemas.microsoft.com/office/drawing/2014/main" val="1347928285"/>
                    </a:ext>
                  </a:extLst>
                </a:gridCol>
                <a:gridCol w="2207022">
                  <a:extLst>
                    <a:ext uri="{9D8B030D-6E8A-4147-A177-3AD203B41FA5}">
                      <a16:colId xmlns:a16="http://schemas.microsoft.com/office/drawing/2014/main" val="1870702829"/>
                    </a:ext>
                  </a:extLst>
                </a:gridCol>
              </a:tblGrid>
              <a:tr h="519819">
                <a:tc>
                  <a:txBody>
                    <a:bodyPr/>
                    <a:lstStyle/>
                    <a:p>
                      <a:pPr algn="ctr"/>
                      <a:r>
                        <a:rPr lang="en-US" sz="1200" dirty="0"/>
                        <a:t>Issue</a:t>
                      </a:r>
                    </a:p>
                    <a:p>
                      <a:pPr algn="ctr"/>
                      <a:r>
                        <a:rPr lang="en-US" sz="1200" dirty="0"/>
                        <a:t>#HCD</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685907">
                <a:tc>
                  <a:txBody>
                    <a:bodyPr/>
                    <a:lstStyle/>
                    <a:p>
                      <a:r>
                        <a:rPr lang="en-US" sz="1200" dirty="0"/>
                        <a:t>HCD-IT #11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In FCS_CKM.4 Cryptographic key destruction, clarification needed whether encrypted keys stored in non-volatile memory are within the scope of key destruction</a:t>
                      </a:r>
                    </a:p>
                    <a:p>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dk1"/>
                          </a:solidFill>
                          <a:effectLst/>
                          <a:latin typeface="+mn-lt"/>
                          <a:ea typeface="+mn-ea"/>
                          <a:cs typeface="+mn-cs"/>
                        </a:rPr>
                        <a:t>NOTE: New since last IDS Session</a:t>
                      </a:r>
                      <a:endParaRPr lang="en-US" sz="1200" b="1" dirty="0"/>
                    </a:p>
                    <a:p>
                      <a:endParaRPr lang="en-US" sz="1200" b="0" i="0" kern="1200" dirty="0">
                        <a:solidFill>
                          <a:schemeClr val="dk1"/>
                        </a:solidFill>
                        <a:effectLst/>
                        <a:latin typeface="+mn-lt"/>
                        <a:ea typeface="+mn-ea"/>
                        <a:cs typeface="+mn-cs"/>
                      </a:endParaRPr>
                    </a:p>
                  </a:txBody>
                  <a:tcPr/>
                </a:tc>
                <a:tc>
                  <a:txBody>
                    <a:bodyPr/>
                    <a:lstStyle/>
                    <a:p>
                      <a:r>
                        <a:rPr lang="en-US" sz="1200" b="0" i="0" kern="1200" dirty="0">
                          <a:solidFill>
                            <a:schemeClr val="dk1"/>
                          </a:solidFill>
                          <a:effectLst/>
                          <a:latin typeface="+mn-lt"/>
                          <a:ea typeface="+mn-ea"/>
                          <a:cs typeface="+mn-cs"/>
                        </a:rPr>
                        <a:t>This issue was submitted by Shin-</a:t>
                      </a:r>
                      <a:r>
                        <a:rPr lang="en-US" sz="1200" b="0" i="0" kern="1200" dirty="0" err="1">
                          <a:solidFill>
                            <a:schemeClr val="dk1"/>
                          </a:solidFill>
                          <a:effectLst/>
                          <a:latin typeface="+mn-lt"/>
                          <a:ea typeface="+mn-ea"/>
                          <a:cs typeface="+mn-cs"/>
                        </a:rPr>
                        <a:t>ichi</a:t>
                      </a:r>
                      <a:r>
                        <a:rPr lang="en-US" sz="1200" b="0" i="0" kern="1200" dirty="0">
                          <a:solidFill>
                            <a:schemeClr val="dk1"/>
                          </a:solidFill>
                          <a:effectLst/>
                          <a:latin typeface="+mn-lt"/>
                          <a:ea typeface="+mn-ea"/>
                          <a:cs typeface="+mn-cs"/>
                        </a:rPr>
                        <a:t> Inoue of </a:t>
                      </a:r>
                      <a:r>
                        <a:rPr lang="en-US" sz="1200" b="0" i="0" kern="1200" dirty="0" err="1">
                          <a:solidFill>
                            <a:schemeClr val="dk1"/>
                          </a:solidFill>
                          <a:effectLst/>
                          <a:latin typeface="+mn-lt"/>
                          <a:ea typeface="+mn-ea"/>
                          <a:cs typeface="+mn-cs"/>
                        </a:rPr>
                        <a:t>Ecsec</a:t>
                      </a:r>
                      <a:r>
                        <a:rPr lang="en-US" sz="1200" b="0" i="0" kern="1200" dirty="0">
                          <a:solidFill>
                            <a:schemeClr val="dk1"/>
                          </a:solidFill>
                          <a:effectLst/>
                          <a:latin typeface="+mn-lt"/>
                          <a:ea typeface="+mn-ea"/>
                          <a:cs typeface="+mn-cs"/>
                        </a:rPr>
                        <a:t> Laboratory</a:t>
                      </a:r>
                    </a:p>
                    <a:p>
                      <a:r>
                        <a:rPr lang="en-US" sz="1200" b="0" i="0" kern="1200" dirty="0">
                          <a:solidFill>
                            <a:schemeClr val="dk1"/>
                          </a:solidFill>
                          <a:effectLst/>
                          <a:latin typeface="+mn-lt"/>
                          <a:ea typeface="+mn-ea"/>
                          <a:cs typeface="+mn-cs"/>
                        </a:rPr>
                        <a:t>For Section 5.3.5 </a:t>
                      </a:r>
                      <a:r>
                        <a:rPr lang="en-US" sz="1200" b="1" i="0" kern="1200" dirty="0">
                          <a:solidFill>
                            <a:schemeClr val="dk1"/>
                          </a:solidFill>
                          <a:effectLst/>
                          <a:latin typeface="+mn-lt"/>
                          <a:ea typeface="+mn-ea"/>
                          <a:cs typeface="+mn-cs"/>
                        </a:rPr>
                        <a:t>FCS_CKM.4 Cryptographic key destruction</a:t>
                      </a:r>
                      <a:r>
                        <a:rPr lang="en-US" sz="1200" b="0" i="0" kern="1200" dirty="0">
                          <a:solidFill>
                            <a:schemeClr val="dk1"/>
                          </a:solidFill>
                          <a:effectLst/>
                          <a:latin typeface="+mn-lt"/>
                          <a:ea typeface="+mn-ea"/>
                          <a:cs typeface="+mn-cs"/>
                        </a:rPr>
                        <a:t> in the HCD </a:t>
                      </a:r>
                      <a:r>
                        <a:rPr lang="en-US" sz="1200" b="0" i="0" kern="1200" dirty="0" err="1">
                          <a:solidFill>
                            <a:schemeClr val="dk1"/>
                          </a:solidFill>
                          <a:effectLst/>
                          <a:latin typeface="+mn-lt"/>
                          <a:ea typeface="+mn-ea"/>
                          <a:cs typeface="+mn-cs"/>
                        </a:rPr>
                        <a:t>cPP</a:t>
                      </a:r>
                      <a:r>
                        <a:rPr lang="en-US" sz="1200" b="0" i="0" kern="1200" dirty="0">
                          <a:solidFill>
                            <a:schemeClr val="dk1"/>
                          </a:solidFill>
                          <a:effectLst/>
                          <a:latin typeface="+mn-lt"/>
                          <a:ea typeface="+mn-ea"/>
                          <a:cs typeface="+mn-cs"/>
                        </a:rPr>
                        <a:t>, it is not clear that encrypted keys stored in non-volatile memory is within the scope of key destruction.</a:t>
                      </a:r>
                    </a:p>
                    <a:p>
                      <a:r>
                        <a:rPr lang="en-US" sz="1200" b="0" i="0" kern="1200" dirty="0">
                          <a:solidFill>
                            <a:schemeClr val="dk1"/>
                          </a:solidFill>
                          <a:effectLst/>
                          <a:latin typeface="+mn-lt"/>
                          <a:ea typeface="+mn-ea"/>
                          <a:cs typeface="+mn-cs"/>
                        </a:rPr>
                        <a:t>Suggested change is to describe in an Application Note whether encrypted keys stored in non-volatile memory are within the scope of key destruction or not.</a:t>
                      </a:r>
                    </a:p>
                    <a:p>
                      <a:endParaRPr lang="en-US" sz="1200" b="0" i="0" kern="1200" dirty="0">
                        <a:solidFill>
                          <a:schemeClr val="dk1"/>
                        </a:solidFill>
                        <a:effectLst/>
                        <a:latin typeface="+mn-lt"/>
                        <a:ea typeface="+mn-ea"/>
                        <a:cs typeface="+mn-cs"/>
                      </a:endParaRPr>
                    </a:p>
                  </a:txBody>
                  <a:tcPr/>
                </a:tc>
                <a:tc>
                  <a:txBody>
                    <a:bodyPr/>
                    <a:lstStyle/>
                    <a:p>
                      <a:endParaRPr lang="en-US" sz="1200" dirty="0"/>
                    </a:p>
                  </a:txBody>
                  <a:tcPr/>
                </a:tc>
                <a:extLst>
                  <a:ext uri="{0D108BD9-81ED-4DB2-BD59-A6C34878D82A}">
                    <a16:rowId xmlns:a16="http://schemas.microsoft.com/office/drawing/2014/main" val="4113904238"/>
                  </a:ext>
                </a:extLst>
              </a:tr>
            </a:tbl>
          </a:graphicData>
        </a:graphic>
      </p:graphicFrame>
    </p:spTree>
    <p:extLst>
      <p:ext uri="{BB962C8B-B14F-4D97-AF65-F5344CB8AC3E}">
        <p14:creationId xmlns:p14="http://schemas.microsoft.com/office/powerpoint/2010/main" val="327586497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HIT Release Plan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08941"/>
            <a:ext cx="8687332" cy="5393459"/>
          </a:xfrm>
        </p:spPr>
        <p:txBody>
          <a:bodyPr rIns="132080"/>
          <a:lstStyle/>
          <a:p>
            <a:pPr marL="342900" fontAlgn="ctr">
              <a:spcBef>
                <a:spcPts val="0"/>
              </a:spcBef>
              <a:spcAft>
                <a:spcPts val="600"/>
              </a:spcAft>
            </a:pPr>
            <a:r>
              <a:rPr lang="en-US" sz="1800" dirty="0"/>
              <a:t>Will definitely need an Errata release ASAP to address, as a minimum, the comments from the NIAP and Canadian Schemes</a:t>
            </a:r>
          </a:p>
          <a:p>
            <a:pPr marL="692150" lvl="1" fontAlgn="ctr">
              <a:spcBef>
                <a:spcPts val="0"/>
              </a:spcBef>
              <a:spcAft>
                <a:spcPts val="600"/>
              </a:spcAft>
            </a:pPr>
            <a:r>
              <a:rPr lang="en-US" dirty="0"/>
              <a:t>May include fixes for one or more of the open issues (at the time of release) against HCD </a:t>
            </a:r>
            <a:r>
              <a:rPr lang="en-US" dirty="0" err="1"/>
              <a:t>cPP</a:t>
            </a:r>
            <a:r>
              <a:rPr lang="en-US" dirty="0"/>
              <a:t> and HCD SD v1.0</a:t>
            </a:r>
          </a:p>
          <a:p>
            <a:pPr marL="342900" fontAlgn="ctr">
              <a:spcBef>
                <a:spcPts val="0"/>
              </a:spcBef>
              <a:spcAft>
                <a:spcPts val="600"/>
              </a:spcAft>
            </a:pPr>
            <a:r>
              <a:rPr lang="en-US" sz="1800" dirty="0"/>
              <a:t>There may be additional standalone HCD </a:t>
            </a:r>
            <a:r>
              <a:rPr lang="en-US" sz="1800" dirty="0" err="1"/>
              <a:t>cPP</a:t>
            </a:r>
            <a:r>
              <a:rPr lang="en-US" sz="1800" dirty="0"/>
              <a:t> or HCD SD v1.0.x releases after the initial Errata release. If so and how many of these releases will occur likely depend on the comments we get from:</a:t>
            </a:r>
          </a:p>
          <a:p>
            <a:pPr marL="635000" lvl="1" fontAlgn="ctr">
              <a:spcBef>
                <a:spcPts val="0"/>
              </a:spcBef>
              <a:spcAft>
                <a:spcPts val="600"/>
              </a:spcAft>
            </a:pPr>
            <a:r>
              <a:rPr lang="en-US" dirty="0"/>
              <a:t>The review of the HCD SD from the CCDB</a:t>
            </a:r>
          </a:p>
          <a:p>
            <a:pPr marL="635000" lvl="1" fontAlgn="ctr">
              <a:spcBef>
                <a:spcPts val="0"/>
              </a:spcBef>
              <a:spcAft>
                <a:spcPts val="600"/>
              </a:spcAft>
            </a:pPr>
            <a:r>
              <a:rPr lang="en-US" dirty="0"/>
              <a:t>The review of the HCD </a:t>
            </a:r>
            <a:r>
              <a:rPr lang="en-US" dirty="0" err="1"/>
              <a:t>cPP</a:t>
            </a:r>
            <a:r>
              <a:rPr lang="en-US" dirty="0"/>
              <a:t> from the other Schemes and </a:t>
            </a:r>
          </a:p>
          <a:p>
            <a:pPr marL="635000" lvl="1" fontAlgn="ctr">
              <a:spcBef>
                <a:spcPts val="0"/>
              </a:spcBef>
              <a:spcAft>
                <a:spcPts val="600"/>
              </a:spcAft>
            </a:pPr>
            <a:r>
              <a:rPr lang="en-US" dirty="0"/>
              <a:t>The current Lexmark certification and future certifications against </a:t>
            </a:r>
            <a:r>
              <a:rPr lang="en-US" sz="1800" dirty="0"/>
              <a:t>HCD </a:t>
            </a:r>
            <a:r>
              <a:rPr lang="en-US" sz="1800" dirty="0" err="1"/>
              <a:t>cPP</a:t>
            </a:r>
            <a:r>
              <a:rPr lang="en-US" sz="1800" dirty="0"/>
              <a:t> or HCD SD v1.0 </a:t>
            </a:r>
            <a:r>
              <a:rPr lang="en-US" dirty="0"/>
              <a:t>from the applicable Evaluation Lab or applicable Scheme</a:t>
            </a:r>
          </a:p>
          <a:p>
            <a:pPr marL="349250" lvl="1" indent="0" fontAlgn="ctr">
              <a:spcBef>
                <a:spcPts val="0"/>
              </a:spcBef>
              <a:spcAft>
                <a:spcPts val="600"/>
              </a:spcAft>
              <a:buNone/>
            </a:pPr>
            <a:r>
              <a:rPr lang="en-US" dirty="0"/>
              <a:t>Note: The nature and severity of the comments will probably determine whether comments against </a:t>
            </a:r>
            <a:r>
              <a:rPr lang="en-US" sz="1800" dirty="0"/>
              <a:t>HCD </a:t>
            </a:r>
            <a:r>
              <a:rPr lang="en-US" sz="1800" dirty="0" err="1"/>
              <a:t>cPP</a:t>
            </a:r>
            <a:r>
              <a:rPr lang="en-US" sz="1800" dirty="0"/>
              <a:t> or HCD SD v1.0 get fixed in a v1.0 release or get fixed in a later version.</a:t>
            </a:r>
            <a:endParaRPr lang="en-US" dirty="0"/>
          </a:p>
          <a:p>
            <a:pPr marL="692150" lvl="1" fontAlgn="ctr">
              <a:spcBef>
                <a:spcPts val="0"/>
              </a:spcBef>
              <a:spcAft>
                <a:spcPts val="600"/>
              </a:spcAft>
            </a:pPr>
            <a:endParaRPr lang="en-US" dirty="0"/>
          </a:p>
          <a:p>
            <a:pPr marL="342900" fontAlgn="ctr">
              <a:spcBef>
                <a:spcPts val="0"/>
              </a:spcBef>
              <a:spcAft>
                <a:spcPts val="600"/>
              </a:spcAft>
            </a:pPr>
            <a:endParaRPr lang="en-US" sz="1800" dirty="0"/>
          </a:p>
        </p:txBody>
      </p:sp>
    </p:spTree>
    <p:extLst>
      <p:ext uri="{BB962C8B-B14F-4D97-AF65-F5344CB8AC3E}">
        <p14:creationId xmlns:p14="http://schemas.microsoft.com/office/powerpoint/2010/main" val="257217621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 – Release Plan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31423" y="1108941"/>
            <a:ext cx="9048423" cy="5393459"/>
          </a:xfrm>
        </p:spPr>
        <p:txBody>
          <a:bodyPr rIns="132080"/>
          <a:lstStyle/>
          <a:p>
            <a:pPr marL="285750" indent="-285750" fontAlgn="ctr">
              <a:spcBef>
                <a:spcPts val="0"/>
              </a:spcBef>
              <a:spcAft>
                <a:spcPts val="600"/>
              </a:spcAft>
            </a:pPr>
            <a:r>
              <a:rPr lang="en-US" sz="1800" dirty="0"/>
              <a:t>In the past release plans have been based on whether to have major releases on maybe a 2-3 year bases and minor releases on possibly 12 -15 month basis as needed</a:t>
            </a:r>
          </a:p>
          <a:p>
            <a:pPr marL="285750" indent="-285750" fontAlgn="ctr">
              <a:spcBef>
                <a:spcPts val="0"/>
              </a:spcBef>
              <a:spcAft>
                <a:spcPts val="600"/>
              </a:spcAft>
            </a:pPr>
            <a:r>
              <a:rPr lang="en-US" sz="1800" dirty="0"/>
              <a:t>Now, several factors have forced release plans to be based on these four major factors that will help govern the future content on the HCD </a:t>
            </a:r>
            <a:r>
              <a:rPr lang="en-US" sz="1800" dirty="0" err="1"/>
              <a:t>cPP</a:t>
            </a:r>
            <a:r>
              <a:rPr lang="en-US" sz="1800" dirty="0"/>
              <a:t> and SD and the timing of that content:</a:t>
            </a:r>
          </a:p>
          <a:p>
            <a:pPr marL="635000" lvl="1" fontAlgn="ctr">
              <a:spcBef>
                <a:spcPts val="0"/>
              </a:spcBef>
              <a:spcAft>
                <a:spcPts val="600"/>
              </a:spcAft>
            </a:pPr>
            <a:r>
              <a:rPr lang="en-US" dirty="0"/>
              <a:t>CCDB </a:t>
            </a:r>
            <a:r>
              <a:rPr lang="de-DE" sz="1800" dirty="0">
                <a:solidFill>
                  <a:srgbClr val="000000"/>
                </a:solidFill>
                <a:effectLst/>
                <a:ea typeface="Calibri" panose="020F0502020204030204" pitchFamily="34" charset="0"/>
                <a:cs typeface="Calibri" panose="020F0502020204030204" pitchFamily="34" charset="0"/>
              </a:rPr>
              <a:t>Specification of Functional Requirements for Cryptography</a:t>
            </a:r>
            <a:endParaRPr lang="en-US" dirty="0"/>
          </a:p>
          <a:p>
            <a:pPr marL="635000" lvl="1" fontAlgn="ctr">
              <a:spcBef>
                <a:spcPts val="0"/>
              </a:spcBef>
              <a:spcAft>
                <a:spcPts val="600"/>
              </a:spcAft>
            </a:pPr>
            <a:r>
              <a:rPr lang="en-US" dirty="0"/>
              <a:t>CC:2022 Compliance</a:t>
            </a:r>
          </a:p>
          <a:p>
            <a:pPr marL="635000" lvl="1" fontAlgn="ctr">
              <a:spcBef>
                <a:spcPts val="0"/>
              </a:spcBef>
              <a:spcAft>
                <a:spcPts val="600"/>
              </a:spcAft>
            </a:pPr>
            <a:r>
              <a:rPr lang="en-US" dirty="0"/>
              <a:t>Syncing with ND </a:t>
            </a:r>
            <a:r>
              <a:rPr lang="en-US" dirty="0" err="1"/>
              <a:t>cPP</a:t>
            </a:r>
            <a:r>
              <a:rPr lang="en-US" dirty="0"/>
              <a:t> / SD v3.0</a:t>
            </a:r>
          </a:p>
          <a:p>
            <a:pPr marL="635000" lvl="1" fontAlgn="ctr">
              <a:spcBef>
                <a:spcPts val="0"/>
              </a:spcBef>
              <a:spcAft>
                <a:spcPts val="600"/>
              </a:spcAft>
            </a:pPr>
            <a:r>
              <a:rPr lang="en-US" dirty="0"/>
              <a:t>CNSA 2.0</a:t>
            </a:r>
          </a:p>
        </p:txBody>
      </p:sp>
    </p:spTree>
    <p:extLst>
      <p:ext uri="{BB962C8B-B14F-4D97-AF65-F5344CB8AC3E}">
        <p14:creationId xmlns:p14="http://schemas.microsoft.com/office/powerpoint/2010/main" val="296887017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eaLnBrk="1" hangingPunct="1">
              <a:buSzPct val="100000"/>
              <a:tabLst>
                <a:tab pos="914400" algn="l"/>
              </a:tabLst>
              <a:defRPr/>
            </a:pPr>
            <a:r>
              <a:rPr lang="fr-FR" altLang="en-US" sz="2000" dirty="0">
                <a:solidFill>
                  <a:schemeClr val="bg1"/>
                </a:solidFill>
                <a:latin typeface="+mn-lt"/>
              </a:rPr>
              <a:t>HCD iTC </a:t>
            </a:r>
            <a:br>
              <a:rPr lang="fr-FR" altLang="en-US" sz="2000" dirty="0">
                <a:solidFill>
                  <a:schemeClr val="bg1"/>
                </a:solidFill>
                <a:latin typeface="+mn-lt"/>
              </a:rPr>
            </a:br>
            <a:r>
              <a:rPr lang="fr-FR" altLang="en-US" sz="2000" dirty="0">
                <a:solidFill>
                  <a:schemeClr val="bg1"/>
                </a:solidFill>
                <a:latin typeface="+mn-lt"/>
              </a:rPr>
              <a:t>Issues Post-Version 1.0 </a:t>
            </a:r>
            <a:br>
              <a:rPr lang="fr-FR" altLang="en-US" sz="2000" dirty="0">
                <a:solidFill>
                  <a:schemeClr val="bg1"/>
                </a:solidFill>
                <a:latin typeface="+mn-lt"/>
              </a:rPr>
            </a:br>
            <a:r>
              <a:rPr lang="en-US" sz="2000" i="0" dirty="0">
                <a:solidFill>
                  <a:schemeClr val="bg1"/>
                </a:solidFill>
                <a:effectLst/>
                <a:latin typeface="+mn-lt"/>
              </a:rPr>
              <a:t>CCDB </a:t>
            </a:r>
            <a:r>
              <a:rPr lang="de-DE" sz="2000" dirty="0">
                <a:solidFill>
                  <a:schemeClr val="bg1"/>
                </a:solidFill>
                <a:effectLst/>
                <a:latin typeface="+mn-lt"/>
                <a:ea typeface="Calibri" panose="020F0502020204030204" pitchFamily="34" charset="0"/>
                <a:cs typeface="Calibri" panose="020F0502020204030204" pitchFamily="34" charset="0"/>
              </a:rPr>
              <a:t>Specification of Functional Requirements for Cryptography (aka the </a:t>
            </a:r>
            <a:r>
              <a:rPr lang="en-US" sz="2000" i="0" dirty="0">
                <a:solidFill>
                  <a:schemeClr val="bg1"/>
                </a:solidFill>
                <a:effectLst/>
              </a:rPr>
              <a:t>“Crypto Spec”</a:t>
            </a:r>
            <a:r>
              <a:rPr lang="de-DE" sz="2000" dirty="0">
                <a:solidFill>
                  <a:schemeClr val="bg1"/>
                </a:solidFill>
                <a:effectLst/>
                <a:latin typeface="+mn-lt"/>
                <a:ea typeface="Calibri" panose="020F0502020204030204" pitchFamily="34" charset="0"/>
                <a:cs typeface="Calibri" panose="020F0502020204030204" pitchFamily="34" charset="0"/>
              </a:rPr>
              <a:t>)</a:t>
            </a:r>
            <a:endParaRPr lang="en-US" altLang="en-US" sz="20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600" b="0" i="0" dirty="0">
                <a:solidFill>
                  <a:srgbClr val="000000"/>
                </a:solidFill>
                <a:effectLst/>
              </a:rPr>
              <a:t>Draft Specification from the Common Criteria Development Board (CCDB) Crypto Working Group of key cryptographic SFRs that are commonly used in </a:t>
            </a:r>
            <a:r>
              <a:rPr lang="en-US" sz="1600" b="0" i="0" dirty="0" err="1">
                <a:solidFill>
                  <a:srgbClr val="000000"/>
                </a:solidFill>
                <a:effectLst/>
              </a:rPr>
              <a:t>cPPs</a:t>
            </a:r>
            <a:endParaRPr lang="en-US" sz="1600" b="0" i="0" dirty="0">
              <a:solidFill>
                <a:srgbClr val="000000"/>
              </a:solidFill>
              <a:effectLst/>
            </a:endParaRPr>
          </a:p>
          <a:p>
            <a:r>
              <a:rPr lang="en-US" sz="1600" dirty="0"/>
              <a:t>Appears from examination of the draft document that the text of the SFRs in the draft Specification either:</a:t>
            </a:r>
          </a:p>
          <a:p>
            <a:pPr lvl="1"/>
            <a:r>
              <a:rPr lang="en-US" dirty="0"/>
              <a:t>Came from the CC:2022 FCS Class SFRs, although interestingly some of them were changed;</a:t>
            </a:r>
          </a:p>
          <a:p>
            <a:pPr lvl="1"/>
            <a:r>
              <a:rPr lang="en-US" dirty="0"/>
              <a:t>Were created by the CCDB Crypto Working Group; or</a:t>
            </a:r>
          </a:p>
          <a:p>
            <a:pPr lvl="1"/>
            <a:r>
              <a:rPr lang="en-US" dirty="0"/>
              <a:t>May have come from the modified text of crypto SFRs in various </a:t>
            </a:r>
            <a:r>
              <a:rPr lang="en-US" dirty="0" err="1"/>
              <a:t>cPPs</a:t>
            </a:r>
            <a:endParaRPr lang="en-US" dirty="0"/>
          </a:p>
          <a:p>
            <a:r>
              <a:rPr lang="en-US" sz="1600" dirty="0"/>
              <a:t>Review comments were due by July 31</a:t>
            </a:r>
            <a:r>
              <a:rPr lang="en-US" sz="1600" baseline="30000" dirty="0"/>
              <a:t>st</a:t>
            </a:r>
            <a:r>
              <a:rPr lang="en-US" sz="1600" dirty="0"/>
              <a:t>. Some of the comments from the HCD </a:t>
            </a:r>
            <a:r>
              <a:rPr lang="en-US" sz="1600" dirty="0" err="1"/>
              <a:t>iTC</a:t>
            </a:r>
            <a:r>
              <a:rPr lang="en-US" sz="1600" dirty="0"/>
              <a:t> against the draft Specification were:</a:t>
            </a:r>
          </a:p>
          <a:p>
            <a:pPr lvl="1"/>
            <a:r>
              <a:rPr lang="en-US" dirty="0"/>
              <a:t>Are all of the SFRs in the </a:t>
            </a:r>
            <a:r>
              <a:rPr lang="en-US" sz="1600" dirty="0"/>
              <a:t>Specification </a:t>
            </a:r>
            <a:r>
              <a:rPr lang="en-US" dirty="0"/>
              <a:t>mandatory or can an </a:t>
            </a:r>
            <a:r>
              <a:rPr lang="en-US" dirty="0" err="1"/>
              <a:t>iTC</a:t>
            </a:r>
            <a:r>
              <a:rPr lang="en-US" dirty="0"/>
              <a:t> pick the ones they need like we can do in CC:2022 Part 2</a:t>
            </a:r>
          </a:p>
          <a:p>
            <a:pPr lvl="1"/>
            <a:r>
              <a:rPr lang="en-US" dirty="0"/>
              <a:t>Is “Exact Conformance” to the SFRs in the </a:t>
            </a:r>
            <a:r>
              <a:rPr lang="en-US" sz="1600" dirty="0"/>
              <a:t>Specification </a:t>
            </a:r>
            <a:r>
              <a:rPr lang="en-US" dirty="0"/>
              <a:t>required or can an </a:t>
            </a:r>
            <a:r>
              <a:rPr lang="en-US" dirty="0" err="1"/>
              <a:t>iTC</a:t>
            </a:r>
            <a:r>
              <a:rPr lang="en-US" dirty="0"/>
              <a:t> add additional requirements to the SFRs</a:t>
            </a:r>
          </a:p>
          <a:p>
            <a:pPr lvl="1"/>
            <a:r>
              <a:rPr lang="en-US" dirty="0"/>
              <a:t>If a PP or </a:t>
            </a:r>
            <a:r>
              <a:rPr lang="en-US" dirty="0" err="1"/>
              <a:t>cPP</a:t>
            </a:r>
            <a:r>
              <a:rPr lang="en-US" dirty="0"/>
              <a:t> already has a version of an SFR that is in the </a:t>
            </a:r>
            <a:r>
              <a:rPr lang="en-US" sz="1600" dirty="0"/>
              <a:t>Specification </a:t>
            </a:r>
            <a:r>
              <a:rPr lang="en-US" dirty="0"/>
              <a:t>that is different from the one in the </a:t>
            </a:r>
            <a:r>
              <a:rPr lang="en-US" sz="1600" dirty="0"/>
              <a:t>Specification</a:t>
            </a:r>
            <a:r>
              <a:rPr lang="en-US" dirty="0"/>
              <a:t>, are the </a:t>
            </a:r>
            <a:r>
              <a:rPr lang="en-US" dirty="0" err="1"/>
              <a:t>iTCs</a:t>
            </a:r>
            <a:r>
              <a:rPr lang="en-US" dirty="0"/>
              <a:t> required to use the version in the specification</a:t>
            </a:r>
          </a:p>
          <a:p>
            <a:pPr lvl="1"/>
            <a:r>
              <a:rPr lang="en-US" dirty="0"/>
              <a:t>Will the necessary Assurance Activities for each of the SFRs in the </a:t>
            </a:r>
            <a:r>
              <a:rPr lang="en-US" sz="1600" dirty="0"/>
              <a:t>Specification </a:t>
            </a:r>
            <a:r>
              <a:rPr lang="en-US" dirty="0"/>
              <a:t>be provided</a:t>
            </a:r>
          </a:p>
          <a:p>
            <a:pPr lvl="1"/>
            <a:r>
              <a:rPr lang="en-US" sz="1700" dirty="0"/>
              <a:t>What is the transition plan to SFRs in </a:t>
            </a:r>
            <a:r>
              <a:rPr lang="en-US" sz="1800" dirty="0"/>
              <a:t>the Specification </a:t>
            </a:r>
            <a:r>
              <a:rPr lang="en-US" sz="1700" dirty="0"/>
              <a:t>when published</a:t>
            </a:r>
            <a:br>
              <a:rPr lang="en-US" sz="1700" dirty="0"/>
            </a:br>
            <a:br>
              <a:rPr lang="en-US" sz="1000" dirty="0"/>
            </a:br>
            <a:br>
              <a:rPr lang="en-US" sz="1400" dirty="0"/>
            </a:br>
            <a:endParaRPr lang="en-US" sz="1400" kern="0" dirty="0"/>
          </a:p>
        </p:txBody>
      </p:sp>
    </p:spTree>
    <p:extLst>
      <p:ext uri="{BB962C8B-B14F-4D97-AF65-F5344CB8AC3E}">
        <p14:creationId xmlns:p14="http://schemas.microsoft.com/office/powerpoint/2010/main" val="227044107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2023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graphicFrame>
        <p:nvGraphicFramePr>
          <p:cNvPr id="10" name="Group 5">
            <a:extLst>
              <a:ext uri="{FF2B5EF4-FFF2-40B4-BE49-F238E27FC236}">
                <a16:creationId xmlns:a16="http://schemas.microsoft.com/office/drawing/2014/main" id="{4D33DF09-946A-4D0D-A044-C9C714D9ED4C}"/>
              </a:ext>
            </a:extLst>
          </p:cNvPr>
          <p:cNvGraphicFramePr>
            <a:graphicFrameLocks noGrp="1"/>
          </p:cNvGraphicFramePr>
          <p:nvPr>
            <p:extLst>
              <p:ext uri="{D42A27DB-BD31-4B8C-83A1-F6EECF244321}">
                <p14:modId xmlns:p14="http://schemas.microsoft.com/office/powerpoint/2010/main" val="3990938107"/>
              </p:ext>
            </p:extLst>
          </p:nvPr>
        </p:nvGraphicFramePr>
        <p:xfrm>
          <a:off x="609600" y="2109148"/>
          <a:ext cx="7696200" cy="3002918"/>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10:45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status of HCD iTC, HIT and plans for future HCD cPP/HCD SD releases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10:45 – 11:25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AI Cybersecurity in the EU and 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11:25 – 11:30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11:30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TCG/IETF Liaison 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2" name="TextBox 1">
            <a:extLst>
              <a:ext uri="{FF2B5EF4-FFF2-40B4-BE49-F238E27FC236}">
                <a16:creationId xmlns:a16="http://schemas.microsoft.com/office/drawing/2014/main" id="{2FAFCA83-9A30-A7FF-3364-368F6675B7B8}"/>
              </a:ext>
            </a:extLst>
          </p:cNvPr>
          <p:cNvSpPr txBox="1"/>
          <p:nvPr/>
        </p:nvSpPr>
        <p:spPr>
          <a:xfrm>
            <a:off x="609600" y="1524000"/>
            <a:ext cx="7556500" cy="369332"/>
          </a:xfrm>
          <a:prstGeom prst="rect">
            <a:avLst/>
          </a:prstGeom>
          <a:noFill/>
        </p:spPr>
        <p:txBody>
          <a:bodyPr wrap="square" rtlCol="0">
            <a:spAutoFit/>
          </a:bodyPr>
          <a:lstStyle/>
          <a:p>
            <a:r>
              <a:rPr lang="en-US" sz="1800" dirty="0">
                <a:solidFill>
                  <a:srgbClr val="FF0000"/>
                </a:solidFill>
                <a:latin typeface="+mn-lt"/>
              </a:rPr>
              <a:t>Please Note:  This PWG IDS Meeting is Being Recorded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fr-FR" altLang="en-US" sz="2400" dirty="0"/>
              <a:t>HCD iTC </a:t>
            </a:r>
            <a:br>
              <a:rPr lang="fr-FR" altLang="en-US" sz="2400" dirty="0"/>
            </a:br>
            <a:r>
              <a:rPr lang="fr-FR" altLang="en-US" sz="2400" dirty="0" err="1"/>
              <a:t>Some</a:t>
            </a:r>
            <a:r>
              <a:rPr lang="fr-FR" altLang="en-US" sz="2400" dirty="0"/>
              <a:t> Key </a:t>
            </a:r>
            <a:r>
              <a:rPr lang="en-US" sz="2400" i="0" dirty="0">
                <a:solidFill>
                  <a:schemeClr val="bg1"/>
                </a:solidFill>
                <a:effectLst/>
              </a:rPr>
              <a:t>Differences in the Crypto SFRs Between the “Crypto Spec” and the HCD </a:t>
            </a:r>
            <a:r>
              <a:rPr lang="en-US" sz="2400" i="0" dirty="0" err="1">
                <a:solidFill>
                  <a:schemeClr val="bg1"/>
                </a:solidFill>
                <a:effectLst/>
              </a:rPr>
              <a:t>cPP</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Many SFRs in the Crypto Spec added additional algorithms, key sizes and applicable standards not included in the HCD </a:t>
            </a:r>
            <a:r>
              <a:rPr lang="en-US" sz="1500" dirty="0" err="1">
                <a:effectLst/>
                <a:ea typeface="Calibri" panose="020F0502020204030204" pitchFamily="34" charset="0"/>
                <a:cs typeface="Times New Roman" panose="02020603050405020304" pitchFamily="18" charset="0"/>
              </a:rPr>
              <a:t>cPP</a:t>
            </a:r>
            <a:r>
              <a:rPr lang="en-US" sz="1500" dirty="0">
                <a:effectLst/>
                <a:ea typeface="Calibri" panose="020F0502020204030204" pitchFamily="34" charset="0"/>
                <a:cs typeface="Times New Roman" panose="02020603050405020304" pitchFamily="18" charset="0"/>
              </a:rPr>
              <a:t> versions of those SFRs</a:t>
            </a:r>
          </a:p>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The Crypto Spec uses the FCS_CKM key management SFRs from CC:2022 which are different from the FCS_CKM key management SFRs in the HCD </a:t>
            </a:r>
            <a:r>
              <a:rPr lang="en-US" sz="1500" dirty="0" err="1">
                <a:effectLst/>
                <a:ea typeface="Calibri" panose="020F0502020204030204" pitchFamily="34" charset="0"/>
                <a:cs typeface="Times New Roman" panose="02020603050405020304" pitchFamily="18" charset="0"/>
              </a:rPr>
              <a:t>cPP</a:t>
            </a:r>
            <a:r>
              <a:rPr lang="en-US" sz="1500" dirty="0">
                <a:effectLst/>
                <a:ea typeface="Calibri" panose="020F0502020204030204" pitchFamily="34" charset="0"/>
                <a:cs typeface="Times New Roman" panose="02020603050405020304" pitchFamily="18" charset="0"/>
              </a:rPr>
              <a:t>. However:</a:t>
            </a:r>
            <a:endParaRPr lang="en-US" sz="1500" dirty="0">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Crypto Spec added two new key management SFRs - </a:t>
            </a:r>
            <a:r>
              <a:rPr lang="en-GB" sz="1500" b="1" dirty="0">
                <a:effectLst/>
                <a:ea typeface="Calibri" panose="020F0502020204030204" pitchFamily="34" charset="0"/>
                <a:cs typeface="Times New Roman" panose="02020603050405020304" pitchFamily="18" charset="0"/>
              </a:rPr>
              <a:t>FCS_CKM_EXT.7 Cryptographic Key Agreement </a:t>
            </a:r>
            <a:r>
              <a:rPr lang="en-GB" sz="1500" dirty="0">
                <a:effectLst/>
                <a:ea typeface="Calibri" panose="020F0502020204030204" pitchFamily="34" charset="0"/>
                <a:cs typeface="Times New Roman" panose="02020603050405020304" pitchFamily="18" charset="0"/>
              </a:rPr>
              <a:t>and </a:t>
            </a:r>
            <a:r>
              <a:rPr lang="en-US" sz="1500" b="1" dirty="0">
                <a:effectLst/>
                <a:ea typeface="Calibri" panose="020F0502020204030204" pitchFamily="34" charset="0"/>
                <a:cs typeface="Times New Roman" panose="02020603050405020304" pitchFamily="18" charset="0"/>
              </a:rPr>
              <a:t>FCS_CKM_EXT.8 Password-Based Key Derivation</a:t>
            </a:r>
            <a:r>
              <a:rPr lang="en-US" sz="1500" dirty="0">
                <a:effectLst/>
                <a:ea typeface="Calibri" panose="020F0502020204030204" pitchFamily="34" charset="0"/>
                <a:cs typeface="Times New Roman" panose="02020603050405020304" pitchFamily="18" charset="0"/>
              </a:rPr>
              <a:t> – that are not in CC:2022</a:t>
            </a:r>
          </a:p>
          <a:p>
            <a:pPr marL="64008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Crypto Spec SFR made changes to the version of </a:t>
            </a:r>
            <a:r>
              <a:rPr lang="en-US" sz="1500" b="1" dirty="0">
                <a:effectLst/>
                <a:ea typeface="Calibri" panose="020F0502020204030204" pitchFamily="34" charset="0"/>
                <a:cs typeface="Times New Roman" panose="02020603050405020304" pitchFamily="18" charset="0"/>
              </a:rPr>
              <a:t>FCS_CKM_EXT.3 Cryptographic Key Access</a:t>
            </a:r>
            <a:r>
              <a:rPr lang="en-US" sz="1500" dirty="0">
                <a:effectLst/>
                <a:ea typeface="Calibri" panose="020F0502020204030204" pitchFamily="34" charset="0"/>
                <a:cs typeface="Times New Roman" panose="02020603050405020304" pitchFamily="18" charset="0"/>
              </a:rPr>
              <a:t> from CC:2022</a:t>
            </a:r>
          </a:p>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The Crypto Spec took the </a:t>
            </a:r>
            <a:r>
              <a:rPr lang="en-US" sz="1500" b="1" dirty="0">
                <a:effectLst/>
                <a:ea typeface="Calibri" panose="020F0502020204030204" pitchFamily="34" charset="0"/>
                <a:cs typeface="Times New Roman" panose="02020603050405020304" pitchFamily="18" charset="0"/>
              </a:rPr>
              <a:t>FCS_RBG</a:t>
            </a:r>
            <a:r>
              <a:rPr lang="en-US" sz="1500" dirty="0">
                <a:effectLst/>
                <a:ea typeface="Calibri" panose="020F0502020204030204" pitchFamily="34" charset="0"/>
                <a:cs typeface="Times New Roman" panose="02020603050405020304" pitchFamily="18" charset="0"/>
              </a:rPr>
              <a:t> family from CC:2022, but changed SFR </a:t>
            </a:r>
            <a:r>
              <a:rPr lang="en-US" sz="1500" b="1" dirty="0">
                <a:effectLst/>
                <a:ea typeface="Calibri" panose="020F0502020204030204" pitchFamily="34" charset="0"/>
                <a:cs typeface="Times New Roman" panose="02020603050405020304" pitchFamily="18" charset="0"/>
              </a:rPr>
              <a:t>FCS_RBG.1.1 </a:t>
            </a:r>
            <a:r>
              <a:rPr lang="en-US" sz="1500" dirty="0">
                <a:effectLst/>
                <a:ea typeface="Calibri" panose="020F0502020204030204" pitchFamily="34" charset="0"/>
                <a:cs typeface="Times New Roman" panose="02020603050405020304" pitchFamily="18" charset="0"/>
              </a:rPr>
              <a:t>from the version of that SFR in CC:2022</a:t>
            </a:r>
          </a:p>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SFR </a:t>
            </a:r>
            <a:r>
              <a:rPr lang="en-US" sz="1500" b="1" dirty="0">
                <a:solidFill>
                  <a:srgbClr val="333333"/>
                </a:solidFill>
                <a:effectLst/>
                <a:ea typeface="Calibri" panose="020F0502020204030204" pitchFamily="34" charset="0"/>
                <a:cs typeface="Times New Roman" panose="02020603050405020304" pitchFamily="18" charset="0"/>
              </a:rPr>
              <a:t>FCS_COP.1/</a:t>
            </a:r>
            <a:r>
              <a:rPr lang="en-US" sz="1500" b="1" dirty="0" err="1">
                <a:solidFill>
                  <a:srgbClr val="333333"/>
                </a:solidFill>
                <a:effectLst/>
                <a:ea typeface="Calibri" panose="020F0502020204030204" pitchFamily="34" charset="0"/>
                <a:cs typeface="Times New Roman" panose="02020603050405020304" pitchFamily="18" charset="0"/>
              </a:rPr>
              <a:t>SigGen</a:t>
            </a:r>
            <a:r>
              <a:rPr lang="en-US" sz="1500" b="1" dirty="0">
                <a:solidFill>
                  <a:srgbClr val="333333"/>
                </a:solidFill>
                <a:effectLst/>
                <a:ea typeface="Calibri" panose="020F0502020204030204" pitchFamily="34" charset="0"/>
                <a:cs typeface="Times New Roman" panose="02020603050405020304" pitchFamily="18" charset="0"/>
              </a:rPr>
              <a:t> Cryptographic Operation (Signature Generation</a:t>
            </a:r>
            <a:br>
              <a:rPr lang="en-US" sz="1500" b="1" dirty="0">
                <a:solidFill>
                  <a:srgbClr val="333333"/>
                </a:solidFill>
                <a:effectLst/>
                <a:ea typeface="Calibri" panose="020F0502020204030204" pitchFamily="34" charset="0"/>
                <a:cs typeface="Times New Roman" panose="02020603050405020304" pitchFamily="18" charset="0"/>
              </a:rPr>
            </a:br>
            <a:r>
              <a:rPr lang="en-US" sz="1500" b="1" dirty="0">
                <a:solidFill>
                  <a:srgbClr val="333333"/>
                </a:solidFill>
                <a:effectLst/>
                <a:ea typeface="Calibri" panose="020F0502020204030204" pitchFamily="34" charset="0"/>
                <a:cs typeface="Times New Roman" panose="02020603050405020304" pitchFamily="18" charset="0"/>
              </a:rPr>
              <a:t>and Verification</a:t>
            </a:r>
            <a:r>
              <a:rPr lang="en-US" sz="1500" dirty="0">
                <a:solidFill>
                  <a:srgbClr val="333333"/>
                </a:solidFill>
                <a:effectLst/>
                <a:ea typeface="Calibri" panose="020F0502020204030204" pitchFamily="34" charset="0"/>
                <a:cs typeface="Times New Roman" panose="02020603050405020304" pitchFamily="18" charset="0"/>
              </a:rPr>
              <a:t> in the HCD </a:t>
            </a:r>
            <a:r>
              <a:rPr lang="en-US" sz="1500" dirty="0" err="1">
                <a:solidFill>
                  <a:srgbClr val="333333"/>
                </a:solidFill>
                <a:effectLst/>
                <a:ea typeface="Calibri" panose="020F0502020204030204" pitchFamily="34" charset="0"/>
                <a:cs typeface="Times New Roman" panose="02020603050405020304" pitchFamily="18" charset="0"/>
              </a:rPr>
              <a:t>cPP</a:t>
            </a:r>
            <a:r>
              <a:rPr lang="en-US" sz="1500" dirty="0">
                <a:solidFill>
                  <a:srgbClr val="333333"/>
                </a:solidFill>
                <a:effectLst/>
                <a:ea typeface="Calibri" panose="020F0502020204030204" pitchFamily="34" charset="0"/>
                <a:cs typeface="Times New Roman" panose="02020603050405020304" pitchFamily="18" charset="0"/>
              </a:rPr>
              <a:t> covered both Signal Generation and Signal Verification; the Crypto Spec has separate SFRs for Signal Generation (</a:t>
            </a:r>
            <a:r>
              <a:rPr lang="en-US" sz="1500" b="1" dirty="0">
                <a:effectLst/>
                <a:ea typeface="Calibri" panose="020F0502020204030204" pitchFamily="34" charset="0"/>
                <a:cs typeface="Times New Roman" panose="02020603050405020304" pitchFamily="18" charset="0"/>
              </a:rPr>
              <a:t>FCS_COP.1/</a:t>
            </a:r>
            <a:r>
              <a:rPr lang="en-US" sz="1500" b="1" dirty="0" err="1">
                <a:effectLst/>
                <a:ea typeface="Calibri" panose="020F0502020204030204" pitchFamily="34" charset="0"/>
                <a:cs typeface="Times New Roman" panose="02020603050405020304" pitchFamily="18" charset="0"/>
              </a:rPr>
              <a:t>SigGen</a:t>
            </a:r>
            <a:r>
              <a:rPr lang="en-US" sz="1500" b="1" dirty="0">
                <a:effectLst/>
                <a:ea typeface="Calibri" panose="020F0502020204030204" pitchFamily="34" charset="0"/>
                <a:cs typeface="Times New Roman" panose="02020603050405020304" pitchFamily="18" charset="0"/>
              </a:rPr>
              <a:t> Cryptographic Operation (Signature Generation)</a:t>
            </a:r>
            <a:r>
              <a:rPr lang="en-US" sz="1500" dirty="0">
                <a:solidFill>
                  <a:srgbClr val="333333"/>
                </a:solidFill>
                <a:effectLst/>
                <a:ea typeface="Calibri" panose="020F0502020204030204" pitchFamily="34" charset="0"/>
                <a:cs typeface="Times New Roman" panose="02020603050405020304" pitchFamily="18" charset="0"/>
              </a:rPr>
              <a:t>) and Signal Verification (</a:t>
            </a:r>
            <a:r>
              <a:rPr lang="en-US" sz="1500" b="1" dirty="0">
                <a:effectLst/>
                <a:ea typeface="Calibri" panose="020F0502020204030204" pitchFamily="34" charset="0"/>
                <a:cs typeface="Times New Roman" panose="02020603050405020304" pitchFamily="18" charset="0"/>
              </a:rPr>
              <a:t>FCS_COP.1/</a:t>
            </a:r>
            <a:r>
              <a:rPr lang="en-US" sz="1500" b="1" dirty="0" err="1">
                <a:effectLst/>
                <a:ea typeface="Calibri" panose="020F0502020204030204" pitchFamily="34" charset="0"/>
                <a:cs typeface="Times New Roman" panose="02020603050405020304" pitchFamily="18" charset="0"/>
              </a:rPr>
              <a:t>SigVer</a:t>
            </a:r>
            <a:r>
              <a:rPr lang="en-US" sz="1500" b="1" dirty="0">
                <a:effectLst/>
                <a:ea typeface="Calibri" panose="020F0502020204030204" pitchFamily="34" charset="0"/>
                <a:cs typeface="Times New Roman" panose="02020603050405020304" pitchFamily="18" charset="0"/>
              </a:rPr>
              <a:t> Cryptographic Operation (Signature Verification)</a:t>
            </a:r>
            <a:r>
              <a:rPr lang="en-US" sz="1500" dirty="0">
                <a:solidFill>
                  <a:srgbClr val="333333"/>
                </a:solidFill>
                <a:effectLst/>
                <a:ea typeface="Calibri" panose="020F0502020204030204" pitchFamily="34" charset="0"/>
                <a:cs typeface="Times New Roman" panose="02020603050405020304" pitchFamily="18" charset="0"/>
              </a:rPr>
              <a:t>)</a:t>
            </a:r>
          </a:p>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rPr>
              <a:t>The Crypto Spec version of SFR </a:t>
            </a:r>
            <a:r>
              <a:rPr lang="en-US" sz="1500" b="1" dirty="0">
                <a:solidFill>
                  <a:srgbClr val="333333"/>
                </a:solidFill>
                <a:effectLst/>
                <a:ea typeface="Calibri" panose="020F0502020204030204" pitchFamily="34" charset="0"/>
              </a:rPr>
              <a:t>FCS_KYC_EXT.1 Extended: Key Chaining</a:t>
            </a:r>
            <a:r>
              <a:rPr lang="en-US" sz="1500" dirty="0">
                <a:solidFill>
                  <a:srgbClr val="333333"/>
                </a:solidFill>
                <a:effectLst/>
                <a:ea typeface="Calibri" panose="020F0502020204030204" pitchFamily="34" charset="0"/>
              </a:rPr>
              <a:t> is completely different from the version of this SFR in the HCD </a:t>
            </a:r>
            <a:r>
              <a:rPr lang="en-US" sz="1500" dirty="0" err="1">
                <a:solidFill>
                  <a:srgbClr val="333333"/>
                </a:solidFill>
                <a:effectLst/>
                <a:ea typeface="Calibri" panose="020F0502020204030204" pitchFamily="34" charset="0"/>
              </a:rPr>
              <a:t>cPP</a:t>
            </a:r>
            <a:endParaRPr lang="en-US" sz="1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977494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fr-FR" altLang="en-US" sz="2400" dirty="0"/>
              <a:t>HCD iTC </a:t>
            </a:r>
            <a:br>
              <a:rPr lang="fr-FR" altLang="en-US" sz="2400" dirty="0"/>
            </a:br>
            <a:r>
              <a:rPr lang="fr-FR" altLang="en-US" sz="2400" dirty="0"/>
              <a:t>Issues Post-Version 1.0 </a:t>
            </a:r>
            <a:br>
              <a:rPr lang="fr-FR" altLang="en-US" sz="2400" dirty="0"/>
            </a:br>
            <a:r>
              <a:rPr lang="en-US" sz="2400" i="0" dirty="0">
                <a:solidFill>
                  <a:schemeClr val="bg1"/>
                </a:solidFill>
                <a:effectLst/>
              </a:rPr>
              <a:t>Transitioning to CC:2022</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b="0" i="0" dirty="0">
                <a:solidFill>
                  <a:srgbClr val="000000"/>
                </a:solidFill>
                <a:effectLst/>
              </a:rPr>
              <a:t>CC v3.1 R5 is the last revision of version 3.1 and may optionally be used for evaluations of Products and Protection Profiles starting no later than the 30th of June 2024</a:t>
            </a:r>
          </a:p>
          <a:p>
            <a:r>
              <a:rPr lang="en-US" sz="1700" b="0" i="0" dirty="0">
                <a:solidFill>
                  <a:srgbClr val="000000"/>
                </a:solidFill>
                <a:effectLst/>
              </a:rPr>
              <a:t>Security Targets conformant to CC:2022 and based on Protection Profiles certified according to CC v3.1 will be accepted up to the 31st of December 2027</a:t>
            </a:r>
          </a:p>
          <a:p>
            <a:r>
              <a:rPr lang="en-US" sz="1700" b="0" i="0" dirty="0">
                <a:solidFill>
                  <a:srgbClr val="000000"/>
                </a:solidFill>
                <a:effectLst/>
              </a:rPr>
              <a:t>After 30th of June 2024, re-evaluations and re-assessments based on CC v3.1 evaluations can be started for up to 2 years from the initial certification date</a:t>
            </a:r>
            <a:r>
              <a:rPr lang="en-US" sz="1700" dirty="0"/>
              <a:t> </a:t>
            </a:r>
          </a:p>
          <a:p>
            <a:r>
              <a:rPr lang="en-US" sz="1700" b="0" i="0" dirty="0">
                <a:solidFill>
                  <a:srgbClr val="000000"/>
                </a:solidFill>
                <a:effectLst/>
              </a:rPr>
              <a:t>New initial certifications based on CC v3.1 R5 may be started until 30th of June 2024</a:t>
            </a:r>
          </a:p>
          <a:p>
            <a:pPr lvl="1"/>
            <a:r>
              <a:rPr lang="en-US" b="1" i="0" dirty="0">
                <a:solidFill>
                  <a:srgbClr val="000000"/>
                </a:solidFill>
                <a:effectLst/>
              </a:rPr>
              <a:t>Product certifications based on CC v3.1 R5 against a PP or PP configuration claiming exact conformance may be started until 31st of December 2025</a:t>
            </a:r>
          </a:p>
          <a:p>
            <a:pPr lvl="1"/>
            <a:r>
              <a:rPr lang="en-US" b="0" i="0" dirty="0">
                <a:solidFill>
                  <a:srgbClr val="000000"/>
                </a:solidFill>
                <a:effectLst/>
              </a:rPr>
              <a:t>PP authors must update the PP or PP configuration to CC:2022 as soon as possible, and any new or updated PPs or PP configurations published after 30th of June 2024 must be based on CC:2022</a:t>
            </a:r>
          </a:p>
          <a:p>
            <a:r>
              <a:rPr lang="en-US" sz="1700" b="0" i="0" dirty="0">
                <a:solidFill>
                  <a:srgbClr val="000000"/>
                </a:solidFill>
                <a:effectLst/>
              </a:rPr>
              <a:t>After 30th of June 2024, re-evaluations and re-assessments based on CC v3.1 evaluations can be started for up to 2 years from the initial certification date</a:t>
            </a:r>
            <a:r>
              <a:rPr lang="en-US" sz="1700" dirty="0"/>
              <a:t> </a:t>
            </a:r>
            <a:br>
              <a:rPr lang="en-US" sz="1700" dirty="0"/>
            </a:br>
            <a:r>
              <a:rPr lang="en-US" sz="1800" b="0" i="0" dirty="0">
                <a:solidFill>
                  <a:srgbClr val="000000"/>
                </a:solidFill>
                <a:effectLst/>
              </a:rPr>
              <a:t> </a:t>
            </a:r>
            <a:br>
              <a:rPr lang="en-US" sz="1800" dirty="0"/>
            </a:br>
            <a:br>
              <a:rPr lang="en-US" sz="1800" dirty="0"/>
            </a:br>
            <a:br>
              <a:rPr lang="en-US" sz="1600" dirty="0"/>
            </a:br>
            <a:br>
              <a:rPr lang="en-US" sz="2000" dirty="0"/>
            </a:br>
            <a:endParaRPr lang="en-US" sz="2000" kern="0" dirty="0"/>
          </a:p>
        </p:txBody>
      </p:sp>
    </p:spTree>
    <p:extLst>
      <p:ext uri="{BB962C8B-B14F-4D97-AF65-F5344CB8AC3E}">
        <p14:creationId xmlns:p14="http://schemas.microsoft.com/office/powerpoint/2010/main" val="186899318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fr-FR" altLang="en-US" sz="2400" dirty="0"/>
              <a:t>HCD iTC </a:t>
            </a:r>
            <a:br>
              <a:rPr lang="fr-FR" altLang="en-US" sz="2400" dirty="0"/>
            </a:br>
            <a:r>
              <a:rPr lang="fr-FR" altLang="en-US" sz="2400" dirty="0" err="1"/>
              <a:t>Some</a:t>
            </a:r>
            <a:r>
              <a:rPr lang="fr-FR" altLang="en-US" sz="2400" dirty="0"/>
              <a:t> Key </a:t>
            </a:r>
            <a:r>
              <a:rPr lang="en-US" sz="2400" i="0" dirty="0">
                <a:solidFill>
                  <a:schemeClr val="bg1"/>
                </a:solidFill>
                <a:effectLst/>
              </a:rPr>
              <a:t>CC:2022 Changes </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FAU_GEN.1 Audit data generation</a:t>
            </a:r>
            <a:r>
              <a:rPr lang="en-US" sz="1500" dirty="0">
                <a:effectLst/>
                <a:ea typeface="Calibri" panose="020F0502020204030204" pitchFamily="34" charset="0"/>
                <a:cs typeface="Times New Roman" panose="02020603050405020304" pitchFamily="18" charset="0"/>
              </a:rPr>
              <a:t> and some of the other FAU Class SFRs changed from requiring “audit reports” to requiring “audit data”</a:t>
            </a:r>
          </a:p>
          <a:p>
            <a:pPr marL="342900" marR="0" lvl="0" indent="-342900">
              <a:lnSpc>
                <a:spcPct val="115000"/>
              </a:lnSpc>
              <a:spcBef>
                <a:spcPts val="0"/>
              </a:spcBef>
              <a:spcAft>
                <a:spcPts val="300"/>
              </a:spcAft>
              <a:buFont typeface="Symbol" panose="05050102010706020507" pitchFamily="18" charset="2"/>
              <a:buChar char=""/>
            </a:pPr>
            <a:r>
              <a:rPr lang="en-US" sz="1500" b="1" dirty="0">
                <a:solidFill>
                  <a:srgbClr val="000000"/>
                </a:solidFill>
                <a:effectLst/>
                <a:ea typeface="Calibri" panose="020F0502020204030204" pitchFamily="34" charset="0"/>
                <a:cs typeface="Times New Roman" panose="02020603050405020304" pitchFamily="18" charset="0"/>
              </a:rPr>
              <a:t>FCS_CKM.4 Cryptographic key destruction </a:t>
            </a:r>
            <a:r>
              <a:rPr lang="en-US" sz="1500" dirty="0">
                <a:solidFill>
                  <a:srgbClr val="000000"/>
                </a:solidFill>
                <a:effectLst/>
                <a:ea typeface="Calibri" panose="020F0502020204030204" pitchFamily="34" charset="0"/>
                <a:cs typeface="Times New Roman" panose="02020603050405020304" pitchFamily="18" charset="0"/>
              </a:rPr>
              <a:t>was deprecated and replaced by a new SFR </a:t>
            </a:r>
            <a:r>
              <a:rPr lang="en-US" sz="1500" b="1" dirty="0">
                <a:effectLst/>
                <a:ea typeface="Calibri" panose="020F0502020204030204" pitchFamily="34" charset="0"/>
                <a:cs typeface="Times New Roman" panose="02020603050405020304" pitchFamily="18" charset="0"/>
              </a:rPr>
              <a:t>FCS_CKM.6 Timing and event of cryptographic key destruction</a:t>
            </a:r>
            <a:endParaRPr lang="en-US" sz="15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In the SFR </a:t>
            </a:r>
            <a:r>
              <a:rPr lang="en-US" sz="1500" b="1" dirty="0">
                <a:effectLst/>
                <a:ea typeface="Calibri" panose="020F0502020204030204" pitchFamily="34" charset="0"/>
                <a:cs typeface="Times New Roman" panose="02020603050405020304" pitchFamily="18" charset="0"/>
              </a:rPr>
              <a:t>FPT_STM.1 Time stamps</a:t>
            </a:r>
            <a:r>
              <a:rPr lang="en-US" sz="1500" dirty="0">
                <a:effectLst/>
                <a:ea typeface="Calibri" panose="020F0502020204030204" pitchFamily="34" charset="0"/>
                <a:cs typeface="Times New Roman" panose="02020603050405020304" pitchFamily="18" charset="0"/>
              </a:rPr>
              <a:t>, a new SFR </a:t>
            </a:r>
            <a:r>
              <a:rPr lang="en-US" sz="1500" b="1" dirty="0">
                <a:effectLst/>
                <a:ea typeface="Calibri" panose="020F0502020204030204" pitchFamily="34" charset="0"/>
                <a:cs typeface="Times New Roman" panose="02020603050405020304" pitchFamily="18" charset="0"/>
              </a:rPr>
              <a:t>FPT_STM.2.1</a:t>
            </a:r>
            <a:r>
              <a:rPr lang="en-US" sz="1500" dirty="0">
                <a:effectLst/>
                <a:ea typeface="Calibri" panose="020F0502020204030204" pitchFamily="34" charset="0"/>
                <a:cs typeface="Times New Roman" panose="02020603050405020304" pitchFamily="18" charset="0"/>
              </a:rPr>
              <a:t> </a:t>
            </a:r>
            <a:r>
              <a:rPr lang="en-US" sz="1500" b="1" dirty="0">
                <a:effectLst/>
                <a:ea typeface="Calibri" panose="020F0502020204030204" pitchFamily="34" charset="0"/>
                <a:cs typeface="Times New Roman" panose="02020603050405020304" pitchFamily="18" charset="0"/>
              </a:rPr>
              <a:t>The TSF shall allow the [assignment: </a:t>
            </a:r>
            <a:r>
              <a:rPr lang="en-US" sz="1500" b="1" i="1" dirty="0">
                <a:effectLst/>
                <a:ea typeface="Calibri" panose="020F0502020204030204" pitchFamily="34" charset="0"/>
                <a:cs typeface="Times New Roman" panose="02020603050405020304" pitchFamily="18" charset="0"/>
              </a:rPr>
              <a:t>user authorized by security policy</a:t>
            </a:r>
            <a:r>
              <a:rPr lang="en-US" sz="1500" b="1" dirty="0">
                <a:effectLst/>
                <a:ea typeface="Calibri" panose="020F0502020204030204" pitchFamily="34" charset="0"/>
                <a:cs typeface="Times New Roman" panose="02020603050405020304" pitchFamily="18" charset="0"/>
              </a:rPr>
              <a:t>] to [assignment: </a:t>
            </a:r>
            <a:r>
              <a:rPr lang="en-US" sz="1500" b="1" i="1" dirty="0">
                <a:effectLst/>
                <a:ea typeface="Calibri" panose="020F0502020204030204" pitchFamily="34" charset="0"/>
                <a:cs typeface="Times New Roman" panose="02020603050405020304" pitchFamily="18" charset="0"/>
              </a:rPr>
              <a:t>set the time, configure another time source</a:t>
            </a:r>
            <a:r>
              <a:rPr lang="en-US" sz="1500" b="1" dirty="0">
                <a:effectLst/>
                <a:ea typeface="Calibri" panose="020F0502020204030204" pitchFamily="34" charset="0"/>
                <a:cs typeface="Times New Roman" panose="02020603050405020304" pitchFamily="18" charset="0"/>
              </a:rPr>
              <a:t>]]. </a:t>
            </a:r>
            <a:r>
              <a:rPr lang="en-US" sz="1500" dirty="0">
                <a:effectLst/>
                <a:ea typeface="Calibri" panose="020F0502020204030204" pitchFamily="34" charset="0"/>
                <a:cs typeface="Times New Roman" panose="02020603050405020304" pitchFamily="18" charset="0"/>
              </a:rPr>
              <a:t>was added</a:t>
            </a:r>
          </a:p>
          <a:p>
            <a:pPr marL="342900" marR="0" lvl="0" indent="-342900">
              <a:lnSpc>
                <a:spcPct val="115000"/>
              </a:lnSpc>
              <a:spcBef>
                <a:spcPts val="0"/>
              </a:spcBef>
              <a:spcAft>
                <a:spcPts val="300"/>
              </a:spcAft>
              <a:buFont typeface="Symbol" panose="05050102010706020507" pitchFamily="18" charset="2"/>
              <a:buChar char=""/>
            </a:pPr>
            <a:r>
              <a:rPr lang="en-US" sz="1500" dirty="0">
                <a:effectLst/>
                <a:ea typeface="Calibri" panose="020F0502020204030204" pitchFamily="34" charset="0"/>
                <a:cs typeface="Times New Roman" panose="02020603050405020304" pitchFamily="18" charset="0"/>
              </a:rPr>
              <a:t>Key new SFRs added:</a:t>
            </a: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FAU_STG.1 Audit data storage location</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FCS_CKM.5 Cryptographic key derivation</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FCS_RBG.1 Random bit generation </a:t>
            </a:r>
            <a:endParaRPr lang="en-US" sz="1500" dirty="0">
              <a:effectLst/>
              <a:ea typeface="Calibri" panose="020F0502020204030204" pitchFamily="34" charset="0"/>
              <a:cs typeface="Times New Roman" panose="02020603050405020304" pitchFamily="18" charset="0"/>
            </a:endParaRPr>
          </a:p>
          <a:p>
            <a:pPr marL="640080" marR="0" indent="0">
              <a:lnSpc>
                <a:spcPct val="115000"/>
              </a:lnSpc>
              <a:spcBef>
                <a:spcPts val="0"/>
              </a:spcBef>
              <a:spcAft>
                <a:spcPts val="300"/>
              </a:spcAft>
              <a:buNone/>
            </a:pPr>
            <a:r>
              <a:rPr lang="en-US" sz="1500" dirty="0">
                <a:effectLst/>
                <a:ea typeface="Calibri" panose="020F0502020204030204" pitchFamily="34" charset="0"/>
                <a:cs typeface="Times New Roman" panose="02020603050405020304" pitchFamily="18" charset="0"/>
              </a:rPr>
              <a:t>Note: there is a set of five other FCS_RBG SFRs in CC:2022 that provide additional requirements beyond basic Random Bit Generation</a:t>
            </a: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FCS_RNG.1 Random number generation</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FDP_SDC.1 Stored data confidentiality</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FIA_API.1 Authentication proof of identity</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FTP_PRO.1 Trusted channel protocol</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3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FTP_PRO.2 Trusted channel establishment</a:t>
            </a:r>
            <a:endParaRPr lang="en-US" sz="1500" dirty="0">
              <a:effectLst/>
              <a:ea typeface="Calibri" panose="020F0502020204030204" pitchFamily="34" charset="0"/>
              <a:cs typeface="Times New Roman" panose="02020603050405020304" pitchFamily="18" charset="0"/>
            </a:endParaRPr>
          </a:p>
          <a:p>
            <a:pPr marL="640080" marR="0" lvl="0" indent="-342900">
              <a:lnSpc>
                <a:spcPct val="115000"/>
              </a:lnSpc>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FTP_PRO.3 Trusted channel data protection</a:t>
            </a:r>
            <a:br>
              <a:rPr lang="en-US" sz="1600" dirty="0"/>
            </a:br>
            <a:br>
              <a:rPr lang="en-US" sz="1600" dirty="0"/>
            </a:br>
            <a:br>
              <a:rPr lang="en-US" sz="2000" dirty="0"/>
            </a:br>
            <a:endParaRPr lang="en-US" sz="2000" kern="0" dirty="0"/>
          </a:p>
        </p:txBody>
      </p:sp>
    </p:spTree>
    <p:extLst>
      <p:ext uri="{BB962C8B-B14F-4D97-AF65-F5344CB8AC3E}">
        <p14:creationId xmlns:p14="http://schemas.microsoft.com/office/powerpoint/2010/main" val="186312247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fr-FR" altLang="en-US" sz="2400" dirty="0"/>
              <a:t>HCD iTC </a:t>
            </a:r>
            <a:br>
              <a:rPr lang="fr-FR" altLang="en-US" sz="2400" dirty="0"/>
            </a:br>
            <a:r>
              <a:rPr lang="fr-FR" altLang="en-US" sz="2400" dirty="0"/>
              <a:t>Issues Post-Version 1.0 </a:t>
            </a:r>
            <a:br>
              <a:rPr lang="fr-FR" altLang="en-US" sz="2400" dirty="0"/>
            </a:br>
            <a:r>
              <a:rPr lang="en-US" sz="2400" i="0" dirty="0">
                <a:solidFill>
                  <a:schemeClr val="bg1"/>
                </a:solidFill>
                <a:effectLst/>
              </a:rPr>
              <a:t>ND cPP / SD v3.0 Content</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934974"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dirty="0"/>
              <a:t>Changes in ND cPP / SD v3.0 that could necessitate updates to existing SFRs / Assurance Activities or inclusion of new SFRs / Assurance Activities in updates to HCD cPP / SD:</a:t>
            </a:r>
          </a:p>
          <a:p>
            <a:pPr>
              <a:spcBef>
                <a:spcPts val="0"/>
              </a:spcBef>
              <a:spcAft>
                <a:spcPts val="600"/>
              </a:spcAft>
            </a:pPr>
            <a:r>
              <a:rPr lang="en-US" sz="1600" dirty="0"/>
              <a:t>Claim conformance to NIAP Functional Package for SSH</a:t>
            </a:r>
          </a:p>
          <a:p>
            <a:pPr>
              <a:spcBef>
                <a:spcPts val="0"/>
              </a:spcBef>
              <a:spcAft>
                <a:spcPts val="600"/>
              </a:spcAft>
            </a:pPr>
            <a:r>
              <a:rPr lang="en-US" sz="1600" dirty="0"/>
              <a:t>Updates to TLS and DTLS SFRs to incorporate TLS 1.3 and removal of TLS 1.1</a:t>
            </a:r>
          </a:p>
          <a:p>
            <a:pPr>
              <a:spcBef>
                <a:spcPts val="0"/>
              </a:spcBef>
              <a:spcAft>
                <a:spcPts val="600"/>
              </a:spcAft>
            </a:pPr>
            <a:r>
              <a:rPr lang="en-US" sz="1600" dirty="0"/>
              <a:t>Inclusion of new SFRs - </a:t>
            </a:r>
            <a:r>
              <a:rPr lang="en-US" sz="1600" b="1" dirty="0">
                <a:effectLst/>
                <a:ea typeface="Calibri" panose="020F0502020204030204" pitchFamily="34" charset="0"/>
              </a:rPr>
              <a:t>FAU_STG_EXT.1 External Audit Trail Storage, </a:t>
            </a:r>
            <a:r>
              <a:rPr lang="en-US" sz="1600" b="1" dirty="0">
                <a:effectLst/>
                <a:ea typeface="Times New Roman" panose="02020603050405020304" pitchFamily="18" charset="0"/>
              </a:rPr>
              <a:t>FCS_TLSC_EXT.1</a:t>
            </a:r>
            <a:r>
              <a:rPr lang="en-US" sz="1600" dirty="0">
                <a:effectLst/>
                <a:ea typeface="Times New Roman" panose="02020603050405020304" pitchFamily="18" charset="0"/>
              </a:rPr>
              <a:t> </a:t>
            </a:r>
            <a:r>
              <a:rPr lang="en-US" sz="1600" b="1" dirty="0">
                <a:effectLst/>
                <a:ea typeface="Calibri" panose="020F0502020204030204" pitchFamily="34" charset="0"/>
              </a:rPr>
              <a:t>TLS Client Protocol Without Mutual Authentication, </a:t>
            </a:r>
            <a:r>
              <a:rPr lang="en-US" sz="1600" b="1" dirty="0">
                <a:effectLst/>
                <a:ea typeface="Times New Roman" panose="02020603050405020304" pitchFamily="18" charset="0"/>
              </a:rPr>
              <a:t>FCS_TLSS_EXT.1</a:t>
            </a:r>
            <a:r>
              <a:rPr lang="en-US" sz="1600" dirty="0">
                <a:effectLst/>
                <a:ea typeface="Times New Roman" panose="02020603050405020304" pitchFamily="18" charset="0"/>
              </a:rPr>
              <a:t> </a:t>
            </a:r>
            <a:r>
              <a:rPr lang="en-US" sz="1600" b="1" dirty="0">
                <a:effectLst/>
                <a:ea typeface="Calibri" panose="020F0502020204030204" pitchFamily="34" charset="0"/>
              </a:rPr>
              <a:t>TLS Server Protocol without Mutual Authentication, </a:t>
            </a:r>
            <a:r>
              <a:rPr lang="en-US" sz="1600" b="1" dirty="0">
                <a:effectLst/>
                <a:ea typeface="Times New Roman" panose="02020603050405020304" pitchFamily="18" charset="0"/>
              </a:rPr>
              <a:t>FCS_TLSS_EXT.2</a:t>
            </a:r>
            <a:r>
              <a:rPr lang="en-US" sz="1600" dirty="0">
                <a:effectLst/>
                <a:ea typeface="Times New Roman" panose="02020603050405020304" pitchFamily="18" charset="0"/>
              </a:rPr>
              <a:t> </a:t>
            </a:r>
            <a:r>
              <a:rPr lang="en-US" sz="1600" b="1" dirty="0">
                <a:effectLst/>
                <a:ea typeface="Calibri" panose="020F0502020204030204" pitchFamily="34" charset="0"/>
              </a:rPr>
              <a:t>TLS Server Support for Mutual Authentication</a:t>
            </a:r>
            <a:r>
              <a:rPr lang="en-US" sz="1600" b="1" dirty="0">
                <a:ea typeface="Calibri" panose="020F0502020204030204" pitchFamily="34" charset="0"/>
              </a:rPr>
              <a:t>,</a:t>
            </a:r>
            <a:r>
              <a:rPr lang="en-US" sz="1600" dirty="0">
                <a:effectLst/>
                <a:ea typeface="Calibri" panose="020F0502020204030204" pitchFamily="34" charset="0"/>
              </a:rPr>
              <a:t> </a:t>
            </a:r>
            <a:r>
              <a:rPr lang="en-US" sz="1600" b="1" dirty="0">
                <a:effectLst/>
                <a:ea typeface="Times New Roman" panose="02020603050405020304" pitchFamily="18" charset="0"/>
              </a:rPr>
              <a:t>FCS_DTLSC_EXT.2</a:t>
            </a:r>
            <a:r>
              <a:rPr lang="en-US" sz="1600" dirty="0">
                <a:effectLst/>
                <a:ea typeface="Times New Roman" panose="02020603050405020304" pitchFamily="18" charset="0"/>
              </a:rPr>
              <a:t> </a:t>
            </a:r>
            <a:r>
              <a:rPr lang="en-US" sz="1600" b="1" dirty="0">
                <a:effectLst/>
                <a:ea typeface="Calibri" panose="020F0502020204030204" pitchFamily="34" charset="0"/>
              </a:rPr>
              <a:t>DTLS Client Support for Mutual Authentication </a:t>
            </a:r>
            <a:r>
              <a:rPr lang="en-US" sz="1600" dirty="0">
                <a:effectLst/>
                <a:ea typeface="Calibri" panose="020F0502020204030204" pitchFamily="34" charset="0"/>
              </a:rPr>
              <a:t>and</a:t>
            </a:r>
            <a:r>
              <a:rPr lang="en-US" sz="1600" b="1" dirty="0">
                <a:effectLst/>
                <a:ea typeface="Calibri" panose="020F0502020204030204" pitchFamily="34" charset="0"/>
              </a:rPr>
              <a:t> FPT_STM.1 Reliable Time Stamps (FPT_STM.1.2)</a:t>
            </a:r>
          </a:p>
          <a:p>
            <a:pPr>
              <a:spcBef>
                <a:spcPts val="0"/>
              </a:spcBef>
              <a:spcAft>
                <a:spcPts val="600"/>
              </a:spcAft>
            </a:pPr>
            <a:r>
              <a:rPr lang="en-US" sz="1600" dirty="0">
                <a:effectLst/>
                <a:ea typeface="Times New Roman" panose="02020603050405020304" pitchFamily="18" charset="0"/>
              </a:rPr>
              <a:t>Inclusion of new SFRs </a:t>
            </a:r>
            <a:r>
              <a:rPr lang="en-US" sz="1600" b="1" dirty="0">
                <a:effectLst/>
                <a:ea typeface="Times New Roman" panose="02020603050405020304" pitchFamily="18" charset="0"/>
              </a:rPr>
              <a:t>FCS_TLSC_EXT.3 TLS Client Support for secure renegotiation (TLSv1.2 only) </a:t>
            </a:r>
            <a:r>
              <a:rPr lang="en-US" sz="1600" dirty="0">
                <a:effectLst/>
                <a:ea typeface="Times New Roman" panose="02020603050405020304" pitchFamily="18" charset="0"/>
              </a:rPr>
              <a:t>and</a:t>
            </a:r>
            <a:r>
              <a:rPr lang="en-US" sz="1600" b="1" dirty="0">
                <a:effectLst/>
                <a:ea typeface="Times New Roman" panose="02020603050405020304" pitchFamily="18" charset="0"/>
              </a:rPr>
              <a:t> </a:t>
            </a:r>
            <a:r>
              <a:rPr lang="en-US" sz="1600" b="1" dirty="0">
                <a:effectLst/>
                <a:ea typeface="Calibri" panose="020F0502020204030204" pitchFamily="34" charset="0"/>
              </a:rPr>
              <a:t>FCS_TLSS_EXT.3 TLS Server Support for secure renegotiation</a:t>
            </a:r>
            <a:r>
              <a:rPr lang="en-US" sz="1600" b="1" dirty="0">
                <a:solidFill>
                  <a:srgbClr val="FF0000"/>
                </a:solidFill>
                <a:effectLst/>
                <a:ea typeface="Calibri" panose="020F0502020204030204" pitchFamily="34" charset="0"/>
              </a:rPr>
              <a:t> </a:t>
            </a:r>
          </a:p>
          <a:p>
            <a:pPr>
              <a:spcBef>
                <a:spcPts val="0"/>
              </a:spcBef>
              <a:spcAft>
                <a:spcPts val="600"/>
              </a:spcAft>
            </a:pPr>
            <a:r>
              <a:rPr lang="en-US" sz="1600" dirty="0"/>
              <a:t>Inclusion of </a:t>
            </a:r>
            <a:r>
              <a:rPr lang="en-US" sz="1600" dirty="0">
                <a:effectLst/>
                <a:ea typeface="Calibri" panose="020F0502020204030204" pitchFamily="34" charset="0"/>
              </a:rPr>
              <a:t>Optional Security Assurance Requirements for Flaw Remediation (ALC_FLR)</a:t>
            </a:r>
          </a:p>
          <a:p>
            <a:pPr>
              <a:spcBef>
                <a:spcPts val="0"/>
              </a:spcBef>
              <a:spcAft>
                <a:spcPts val="600"/>
              </a:spcAft>
            </a:pPr>
            <a:r>
              <a:rPr lang="en-US" sz="1600" dirty="0">
                <a:ea typeface="Calibri" panose="020F0502020204030204" pitchFamily="34" charset="0"/>
              </a:rPr>
              <a:t>Added additional requirements to several crypto SFRs like FCS_CKM.4 Cryptographic Key Destruction and FCS_RBG_EXT.1 Random Bit Generation</a:t>
            </a:r>
            <a:br>
              <a:rPr lang="en-US" sz="1600" dirty="0"/>
            </a:br>
            <a:r>
              <a:rPr lang="en-US" sz="1800" b="0" i="0" dirty="0">
                <a:solidFill>
                  <a:srgbClr val="000000"/>
                </a:solidFill>
                <a:effectLst/>
              </a:rPr>
              <a:t> </a:t>
            </a:r>
            <a:br>
              <a:rPr lang="en-US" sz="1800" dirty="0"/>
            </a:br>
            <a:br>
              <a:rPr lang="en-US" sz="1800" dirty="0"/>
            </a:br>
            <a:br>
              <a:rPr lang="en-US" sz="1600" dirty="0"/>
            </a:br>
            <a:br>
              <a:rPr lang="en-US" sz="2000" dirty="0"/>
            </a:br>
            <a:endParaRPr lang="en-US" sz="2000" kern="0" dirty="0"/>
          </a:p>
        </p:txBody>
      </p:sp>
    </p:spTree>
    <p:extLst>
      <p:ext uri="{BB962C8B-B14F-4D97-AF65-F5344CB8AC3E}">
        <p14:creationId xmlns:p14="http://schemas.microsoft.com/office/powerpoint/2010/main" val="219389075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2.0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3" name="Table 2">
            <a:extLst>
              <a:ext uri="{FF2B5EF4-FFF2-40B4-BE49-F238E27FC236}">
                <a16:creationId xmlns:a16="http://schemas.microsoft.com/office/drawing/2014/main" id="{E754EB4B-300C-1E5C-B1DC-75B120E67B90}"/>
              </a:ext>
            </a:extLst>
          </p:cNvPr>
          <p:cNvGraphicFramePr>
            <a:graphicFrameLocks noGrp="1"/>
          </p:cNvGraphicFramePr>
          <p:nvPr/>
        </p:nvGraphicFramePr>
        <p:xfrm>
          <a:off x="152400" y="1206500"/>
          <a:ext cx="8802688" cy="5196840"/>
        </p:xfrm>
        <a:graphic>
          <a:graphicData uri="http://schemas.openxmlformats.org/drawingml/2006/table">
            <a:tbl>
              <a:tblPr/>
              <a:tblGrid>
                <a:gridCol w="2202616">
                  <a:extLst>
                    <a:ext uri="{9D8B030D-6E8A-4147-A177-3AD203B41FA5}">
                      <a16:colId xmlns:a16="http://schemas.microsoft.com/office/drawing/2014/main" val="2895344833"/>
                    </a:ext>
                  </a:extLst>
                </a:gridCol>
                <a:gridCol w="2200024">
                  <a:extLst>
                    <a:ext uri="{9D8B030D-6E8A-4147-A177-3AD203B41FA5}">
                      <a16:colId xmlns:a16="http://schemas.microsoft.com/office/drawing/2014/main" val="2980260613"/>
                    </a:ext>
                  </a:extLst>
                </a:gridCol>
                <a:gridCol w="2200024">
                  <a:extLst>
                    <a:ext uri="{9D8B030D-6E8A-4147-A177-3AD203B41FA5}">
                      <a16:colId xmlns:a16="http://schemas.microsoft.com/office/drawing/2014/main" val="2115136270"/>
                    </a:ext>
                  </a:extLst>
                </a:gridCol>
                <a:gridCol w="2200024">
                  <a:extLst>
                    <a:ext uri="{9D8B030D-6E8A-4147-A177-3AD203B41FA5}">
                      <a16:colId xmlns:a16="http://schemas.microsoft.com/office/drawing/2014/main" val="859181959"/>
                    </a:ext>
                  </a:extLst>
                </a:gridCol>
              </a:tblGrid>
              <a:tr h="0">
                <a:tc>
                  <a:txBody>
                    <a:bodyPr/>
                    <a:lstStyle/>
                    <a:p>
                      <a:r>
                        <a:rPr lang="en-US" sz="1300" b="1" i="0" dirty="0">
                          <a:solidFill>
                            <a:schemeClr val="tx1"/>
                          </a:solidFill>
                          <a:effectLst/>
                          <a:latin typeface="+mn-lt"/>
                        </a:rPr>
                        <a:t>Algorithm</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Function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Specification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Parameters</a:t>
                      </a:r>
                      <a:endParaRPr lang="en-US" sz="1300" dirty="0">
                        <a:solidFill>
                          <a:schemeClr val="tx1"/>
                        </a:solidFill>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094203"/>
                  </a:ext>
                </a:extLst>
              </a:tr>
              <a:tr h="0">
                <a:tc>
                  <a:txBody>
                    <a:bodyPr/>
                    <a:lstStyle/>
                    <a:p>
                      <a:r>
                        <a:rPr lang="en-US" sz="1300" b="0" i="0" dirty="0">
                          <a:solidFill>
                            <a:srgbClr val="000000"/>
                          </a:solidFill>
                          <a:effectLst/>
                          <a:latin typeface="+mn-lt"/>
                        </a:rPr>
                        <a:t>Advanced Encryption</a:t>
                      </a:r>
                      <a:br>
                        <a:rPr lang="en-US" sz="1300" b="0" i="0" dirty="0">
                          <a:solidFill>
                            <a:srgbClr val="000000"/>
                          </a:solidFill>
                          <a:effectLst/>
                          <a:latin typeface="+mn-lt"/>
                        </a:rPr>
                      </a:br>
                      <a:r>
                        <a:rPr lang="en-US" sz="1300" b="0" i="0" dirty="0">
                          <a:solidFill>
                            <a:srgbClr val="000000"/>
                          </a:solidFill>
                          <a:effectLst/>
                          <a:latin typeface="+mn-lt"/>
                        </a:rPr>
                        <a:t>Standard (AES)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Symmetric block cipher</a:t>
                      </a:r>
                      <a:br>
                        <a:rPr lang="en-US" sz="1300" b="0" i="0" dirty="0">
                          <a:solidFill>
                            <a:srgbClr val="000000"/>
                          </a:solidFill>
                          <a:effectLst/>
                          <a:latin typeface="+mn-lt"/>
                        </a:rPr>
                      </a:br>
                      <a:r>
                        <a:rPr lang="en-US" sz="1300" b="0" i="0" dirty="0">
                          <a:solidFill>
                            <a:srgbClr val="000000"/>
                          </a:solidFill>
                          <a:effectLst/>
                          <a:latin typeface="+mn-lt"/>
                        </a:rPr>
                        <a:t>for information</a:t>
                      </a:r>
                      <a:br>
                        <a:rPr lang="en-US" sz="1300" b="0" i="0" dirty="0">
                          <a:solidFill>
                            <a:srgbClr val="000000"/>
                          </a:solidFill>
                          <a:effectLst/>
                          <a:latin typeface="+mn-lt"/>
                        </a:rPr>
                      </a:br>
                      <a:r>
                        <a:rPr lang="en-US" sz="1300" b="0" i="0" dirty="0">
                          <a:solidFill>
                            <a:srgbClr val="000000"/>
                          </a:solidFill>
                          <a:effectLst/>
                          <a:latin typeface="+mn-lt"/>
                        </a:rPr>
                        <a:t>protection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197</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256-bit keys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4959639"/>
                  </a:ext>
                </a:extLst>
              </a:tr>
              <a:tr h="0">
                <a:tc>
                  <a:txBody>
                    <a:bodyPr/>
                    <a:lstStyle/>
                    <a:p>
                      <a:r>
                        <a:rPr lang="en-US" sz="1300" b="0" i="0" dirty="0">
                          <a:solidFill>
                            <a:srgbClr val="000000"/>
                          </a:solidFill>
                          <a:effectLst/>
                          <a:latin typeface="+mn-lt"/>
                        </a:rPr>
                        <a:t>CRYSTALS-</a:t>
                      </a:r>
                      <a:r>
                        <a:rPr lang="en-US" sz="1300" b="0" i="0" dirty="0" err="1">
                          <a:solidFill>
                            <a:srgbClr val="000000"/>
                          </a:solidFill>
                          <a:effectLst/>
                          <a:latin typeface="+mn-lt"/>
                        </a:rPr>
                        <a:t>Kyber</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key establishment</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5911536"/>
                  </a:ext>
                </a:extLst>
              </a:tr>
              <a:tr h="0">
                <a:tc>
                  <a:txBody>
                    <a:bodyPr/>
                    <a:lstStyle/>
                    <a:p>
                      <a:r>
                        <a:rPr lang="en-US" sz="1300" b="0" i="0" dirty="0">
                          <a:solidFill>
                            <a:srgbClr val="000000"/>
                          </a:solidFill>
                          <a:effectLst/>
                          <a:latin typeface="+mn-lt"/>
                        </a:rPr>
                        <a:t>CRYSTALS-</a:t>
                      </a:r>
                      <a:r>
                        <a:rPr lang="en-US" sz="1300" b="0" i="0" dirty="0" err="1">
                          <a:solidFill>
                            <a:srgbClr val="000000"/>
                          </a:solidFill>
                          <a:effectLst/>
                          <a:latin typeface="+mn-lt"/>
                        </a:rPr>
                        <a:t>Dilithium</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digital signatures</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TBD</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764908"/>
                  </a:ext>
                </a:extLst>
              </a:tr>
              <a:tr h="0">
                <a:tc>
                  <a:txBody>
                    <a:bodyPr/>
                    <a:lstStyle/>
                    <a:p>
                      <a:r>
                        <a:rPr lang="en-US" sz="1300" b="0" i="0">
                          <a:solidFill>
                            <a:srgbClr val="000000"/>
                          </a:solidFill>
                          <a:effectLst/>
                          <a:latin typeface="+mn-lt"/>
                        </a:rPr>
                        <a:t>Secure Hash Algorithm</a:t>
                      </a:r>
                      <a:br>
                        <a:rPr lang="en-US" sz="1300" b="0" i="0">
                          <a:solidFill>
                            <a:srgbClr val="000000"/>
                          </a:solidFill>
                          <a:effectLst/>
                          <a:latin typeface="+mn-lt"/>
                        </a:rPr>
                      </a:br>
                      <a:r>
                        <a:rPr lang="en-US" sz="1300" b="0" i="0">
                          <a:solidFill>
                            <a:srgbClr val="000000"/>
                          </a:solidFill>
                          <a:effectLst/>
                          <a:latin typeface="+mn-lt"/>
                        </a:rPr>
                        <a:t>(SHA)</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Algorithm for</a:t>
                      </a:r>
                      <a:br>
                        <a:rPr lang="en-US" sz="1300" b="0" i="0">
                          <a:solidFill>
                            <a:srgbClr val="000000"/>
                          </a:solidFill>
                          <a:effectLst/>
                          <a:latin typeface="+mn-lt"/>
                        </a:rPr>
                      </a:br>
                      <a:r>
                        <a:rPr lang="en-US" sz="1300" b="0" i="0">
                          <a:solidFill>
                            <a:srgbClr val="000000"/>
                          </a:solidFill>
                          <a:effectLst/>
                          <a:latin typeface="+mn-lt"/>
                        </a:rPr>
                        <a:t>computing a</a:t>
                      </a:r>
                      <a:br>
                        <a:rPr lang="en-US" sz="1300" b="0" i="0">
                          <a:solidFill>
                            <a:srgbClr val="000000"/>
                          </a:solidFill>
                          <a:effectLst/>
                          <a:latin typeface="+mn-lt"/>
                        </a:rPr>
                      </a:br>
                      <a:r>
                        <a:rPr lang="en-US" sz="1300" b="0" i="0">
                          <a:solidFill>
                            <a:srgbClr val="000000"/>
                          </a:solidFill>
                          <a:effectLst/>
                          <a:latin typeface="+mn-lt"/>
                        </a:rPr>
                        <a:t>condensed</a:t>
                      </a:r>
                      <a:br>
                        <a:rPr lang="en-US" sz="1300" b="0" i="0">
                          <a:solidFill>
                            <a:srgbClr val="000000"/>
                          </a:solidFill>
                          <a:effectLst/>
                          <a:latin typeface="+mn-lt"/>
                        </a:rPr>
                      </a:br>
                      <a:r>
                        <a:rPr lang="en-US" sz="1300" b="0" i="0">
                          <a:solidFill>
                            <a:srgbClr val="000000"/>
                          </a:solidFill>
                          <a:effectLst/>
                          <a:latin typeface="+mn-lt"/>
                        </a:rPr>
                        <a:t>representation of</a:t>
                      </a:r>
                      <a:br>
                        <a:rPr lang="en-US" sz="1300" b="0" i="0">
                          <a:solidFill>
                            <a:srgbClr val="000000"/>
                          </a:solidFill>
                          <a:effectLst/>
                          <a:latin typeface="+mn-lt"/>
                        </a:rPr>
                      </a:br>
                      <a:r>
                        <a:rPr lang="en-US" sz="1300" b="0" i="0">
                          <a:solidFill>
                            <a:srgbClr val="000000"/>
                          </a:solidFill>
                          <a:effectLst/>
                          <a:latin typeface="+mn-lt"/>
                        </a:rPr>
                        <a:t>information</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563C1"/>
                          </a:solidFill>
                          <a:effectLst/>
                          <a:latin typeface="+mn-lt"/>
                        </a:rPr>
                        <a:t>FIPS PUB 180-4</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SHA-384 or SHA-</a:t>
                      </a:r>
                      <a:br>
                        <a:rPr lang="en-US" sz="1300" b="0" i="0" dirty="0">
                          <a:solidFill>
                            <a:srgbClr val="000000"/>
                          </a:solidFill>
                          <a:effectLst/>
                          <a:latin typeface="+mn-lt"/>
                        </a:rPr>
                      </a:br>
                      <a:r>
                        <a:rPr lang="en-US" sz="1300" b="0" i="0" dirty="0">
                          <a:solidFill>
                            <a:srgbClr val="000000"/>
                          </a:solidFill>
                          <a:effectLst/>
                          <a:latin typeface="+mn-lt"/>
                        </a:rPr>
                        <a:t>512 for all classification</a:t>
                      </a:r>
                      <a:br>
                        <a:rPr lang="en-US" sz="1300" b="0" i="0" dirty="0">
                          <a:solidFill>
                            <a:srgbClr val="000000"/>
                          </a:solidFill>
                          <a:effectLst/>
                          <a:latin typeface="+mn-lt"/>
                        </a:rPr>
                      </a:br>
                      <a:r>
                        <a:rPr lang="en-US" sz="1300" b="0" i="0" dirty="0">
                          <a:solidFill>
                            <a:srgbClr val="000000"/>
                          </a:solidFill>
                          <a:effectLst/>
                          <a:latin typeface="+mn-lt"/>
                        </a:rPr>
                        <a:t>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50451"/>
                  </a:ext>
                </a:extLst>
              </a:tr>
              <a:tr h="0">
                <a:tc>
                  <a:txBody>
                    <a:bodyPr/>
                    <a:lstStyle/>
                    <a:p>
                      <a:r>
                        <a:rPr lang="en-US" sz="1300" b="0" i="0">
                          <a:solidFill>
                            <a:srgbClr val="000000"/>
                          </a:solidFill>
                          <a:effectLst/>
                          <a:latin typeface="+mn-lt"/>
                        </a:rPr>
                        <a:t>Leighton-Micali</a:t>
                      </a:r>
                      <a:br>
                        <a:rPr lang="en-US" sz="1300" b="0" i="0">
                          <a:solidFill>
                            <a:srgbClr val="000000"/>
                          </a:solidFill>
                          <a:effectLst/>
                          <a:latin typeface="+mn-lt"/>
                        </a:rPr>
                      </a:br>
                      <a:r>
                        <a:rPr lang="en-US" sz="1300" b="0" i="0">
                          <a:solidFill>
                            <a:srgbClr val="000000"/>
                          </a:solidFill>
                          <a:effectLst/>
                          <a:latin typeface="+mn-lt"/>
                        </a:rPr>
                        <a:t>Signature (LMS)</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digitally signing</a:t>
                      </a:r>
                      <a:br>
                        <a:rPr lang="en-US" sz="1300" b="0" i="0">
                          <a:solidFill>
                            <a:srgbClr val="000000"/>
                          </a:solidFill>
                          <a:effectLst/>
                          <a:latin typeface="+mn-lt"/>
                        </a:rPr>
                      </a:br>
                      <a:r>
                        <a:rPr lang="en-US" sz="1300" b="0" i="0">
                          <a:solidFill>
                            <a:srgbClr val="000000"/>
                          </a:solidFill>
                          <a:effectLst/>
                          <a:latin typeface="+mn-lt"/>
                        </a:rPr>
                        <a:t>firmware and software</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563C1"/>
                          </a:solidFill>
                          <a:effectLst/>
                          <a:latin typeface="+mn-lt"/>
                        </a:rPr>
                        <a:t>NIST SP 800-208</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br>
                        <a:rPr lang="en-US" sz="1300" b="0" i="0" dirty="0">
                          <a:solidFill>
                            <a:srgbClr val="000000"/>
                          </a:solidFill>
                          <a:effectLst/>
                          <a:latin typeface="+mn-lt"/>
                        </a:rPr>
                      </a:br>
                      <a:r>
                        <a:rPr lang="en-US" sz="1300" b="0" i="0" dirty="0">
                          <a:solidFill>
                            <a:srgbClr val="000000"/>
                          </a:solidFill>
                          <a:effectLst/>
                          <a:latin typeface="+mn-lt"/>
                        </a:rPr>
                        <a:t>SHA256/192</a:t>
                      </a:r>
                      <a:br>
                        <a:rPr lang="en-US" sz="1300" b="0" i="0" dirty="0">
                          <a:solidFill>
                            <a:srgbClr val="000000"/>
                          </a:solidFill>
                          <a:effectLst/>
                          <a:latin typeface="+mn-lt"/>
                        </a:rPr>
                      </a:br>
                      <a:r>
                        <a:rPr lang="en-US" sz="1300" b="0" i="0" dirty="0">
                          <a:solidFill>
                            <a:srgbClr val="000000"/>
                          </a:solidFill>
                          <a:effectLst/>
                          <a:latin typeface="+mn-lt"/>
                        </a:rPr>
                        <a:t>recommended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263290"/>
                  </a:ext>
                </a:extLst>
              </a:tr>
              <a:tr h="0">
                <a:tc>
                  <a:txBody>
                    <a:bodyPr/>
                    <a:lstStyle/>
                    <a:p>
                      <a:r>
                        <a:rPr lang="en-US" sz="1300" b="0" i="0">
                          <a:solidFill>
                            <a:srgbClr val="000000"/>
                          </a:solidFill>
                          <a:effectLst/>
                          <a:latin typeface="+mn-lt"/>
                        </a:rPr>
                        <a:t>Xtended Merkle</a:t>
                      </a:r>
                      <a:br>
                        <a:rPr lang="en-US" sz="1300" b="0" i="0">
                          <a:solidFill>
                            <a:srgbClr val="000000"/>
                          </a:solidFill>
                          <a:effectLst/>
                          <a:latin typeface="+mn-lt"/>
                        </a:rPr>
                      </a:br>
                      <a:r>
                        <a:rPr lang="en-US" sz="1300" b="0" i="0">
                          <a:solidFill>
                            <a:srgbClr val="000000"/>
                          </a:solidFill>
                          <a:effectLst/>
                          <a:latin typeface="+mn-lt"/>
                        </a:rPr>
                        <a:t>Signature Scheme</a:t>
                      </a:r>
                      <a:br>
                        <a:rPr lang="en-US" sz="1300" b="0" i="0">
                          <a:solidFill>
                            <a:srgbClr val="000000"/>
                          </a:solidFill>
                          <a:effectLst/>
                          <a:latin typeface="+mn-lt"/>
                        </a:rPr>
                      </a:br>
                      <a:r>
                        <a:rPr lang="en-US" sz="1300" b="0" i="0">
                          <a:solidFill>
                            <a:srgbClr val="000000"/>
                          </a:solidFill>
                          <a:effectLst/>
                          <a:latin typeface="+mn-lt"/>
                        </a:rPr>
                        <a:t>(XMSS)</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00000"/>
                          </a:solidFill>
                          <a:effectLst/>
                          <a:latin typeface="+mn-lt"/>
                        </a:rPr>
                        <a:t>Asymmetric algorithm</a:t>
                      </a:r>
                      <a:br>
                        <a:rPr lang="en-US" sz="1300" b="0" i="0">
                          <a:solidFill>
                            <a:srgbClr val="000000"/>
                          </a:solidFill>
                          <a:effectLst/>
                          <a:latin typeface="+mn-lt"/>
                        </a:rPr>
                      </a:br>
                      <a:r>
                        <a:rPr lang="en-US" sz="1300" b="0" i="0">
                          <a:solidFill>
                            <a:srgbClr val="000000"/>
                          </a:solidFill>
                          <a:effectLst/>
                          <a:latin typeface="+mn-lt"/>
                        </a:rPr>
                        <a:t>for digitally signing</a:t>
                      </a:r>
                      <a:br>
                        <a:rPr lang="en-US" sz="1300" b="0" i="0">
                          <a:solidFill>
                            <a:srgbClr val="000000"/>
                          </a:solidFill>
                          <a:effectLst/>
                          <a:latin typeface="+mn-lt"/>
                        </a:rPr>
                      </a:br>
                      <a:r>
                        <a:rPr lang="en-US" sz="1300" b="0" i="0">
                          <a:solidFill>
                            <a:srgbClr val="000000"/>
                          </a:solidFill>
                          <a:effectLst/>
                          <a:latin typeface="+mn-lt"/>
                        </a:rPr>
                        <a:t>firmware and software</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a:solidFill>
                            <a:srgbClr val="0563C1"/>
                          </a:solidFill>
                          <a:effectLst/>
                          <a:latin typeface="+mn-lt"/>
                        </a:rPr>
                        <a:t>NIST SP 800-208</a:t>
                      </a:r>
                      <a:endParaRPr lang="en-US" sz="130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559024"/>
                  </a:ext>
                </a:extLst>
              </a:tr>
            </a:tbl>
          </a:graphicData>
        </a:graphic>
      </p:graphicFrame>
      <p:sp>
        <p:nvSpPr>
          <p:cNvPr id="4" name="Rectangle 1">
            <a:extLst>
              <a:ext uri="{FF2B5EF4-FFF2-40B4-BE49-F238E27FC236}">
                <a16:creationId xmlns:a16="http://schemas.microsoft.com/office/drawing/2014/main" id="{6CCCC54E-A1E9-02D2-9331-6DEB63C31E0E}"/>
              </a:ext>
            </a:extLst>
          </p:cNvPr>
          <p:cNvSpPr>
            <a:spLocks noChangeArrowheads="1"/>
          </p:cNvSpPr>
          <p:nvPr/>
        </p:nvSpPr>
        <p:spPr bwMode="auto">
          <a:xfrm>
            <a:off x="154992" y="883970"/>
            <a:ext cx="132001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818622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Original Detailed NIAP Transition Plan for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46124" y="1087504"/>
            <a:ext cx="8919423"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dirty="0"/>
              <a:t>Currently all NIAP PPs must have CNSA 1.0 algorithms</a:t>
            </a:r>
          </a:p>
          <a:p>
            <a:r>
              <a:rPr lang="en-US" sz="1700" dirty="0"/>
              <a:t>Will add SHA-512 to all NIAP PPs</a:t>
            </a:r>
          </a:p>
          <a:p>
            <a:r>
              <a:rPr lang="en-US" sz="1700" dirty="0"/>
              <a:t>Will require either CNSA 1.0 or CNSA 2.0 be mandatory on all NIAP PPs</a:t>
            </a:r>
          </a:p>
          <a:p>
            <a:r>
              <a:rPr lang="en-US" sz="1700" dirty="0"/>
              <a:t>Will implement CNSA asymmetric algorithms for software/firmware signing per following</a:t>
            </a:r>
          </a:p>
          <a:p>
            <a:pPr lvl="1"/>
            <a:r>
              <a:rPr lang="en-US" dirty="0"/>
              <a:t>LMS – 1H 2023</a:t>
            </a:r>
          </a:p>
          <a:p>
            <a:pPr lvl="1"/>
            <a:r>
              <a:rPr lang="en-US" dirty="0"/>
              <a:t>XMSS – 2H 2023</a:t>
            </a:r>
          </a:p>
          <a:p>
            <a:r>
              <a:rPr lang="en-US" sz="1700" dirty="0"/>
              <a:t>Will implement following Key Establishment CNSA 2.0 algorithms in all NIAP PPs when they are standardized and all relevant Assurance Activities have been defined and agreed upon:</a:t>
            </a:r>
          </a:p>
          <a:p>
            <a:pPr lvl="1"/>
            <a:r>
              <a:rPr lang="en-US" dirty="0"/>
              <a:t>CRYSTALS - Kyber</a:t>
            </a:r>
          </a:p>
          <a:p>
            <a:pPr lvl="1"/>
            <a:r>
              <a:rPr lang="en-US" dirty="0"/>
              <a:t>CRYSTALS – Dilithium (used for Digital Signatures)</a:t>
            </a:r>
          </a:p>
          <a:p>
            <a:r>
              <a:rPr lang="en-US" sz="1700" dirty="0"/>
              <a:t>Will deprecate CNSA 1.0 in 2030 – 2033 timeframe</a:t>
            </a:r>
          </a:p>
          <a:p>
            <a:r>
              <a:rPr lang="en-US" sz="1700" dirty="0"/>
              <a:t>No current timeline established to make CNSA 2.0 mandatory</a:t>
            </a:r>
          </a:p>
          <a:p>
            <a:pPr lvl="1"/>
            <a:r>
              <a:rPr lang="en-US" dirty="0"/>
              <a:t>Will make use of CNSA 2.0 mandatory to be listed on PCL at some point</a:t>
            </a:r>
          </a:p>
          <a:p>
            <a:r>
              <a:rPr lang="en-US" sz="1700" dirty="0"/>
              <a:t>Will work with vendors to help try to meet NSA schedule</a:t>
            </a:r>
          </a:p>
          <a:p>
            <a:r>
              <a:rPr lang="en-US" sz="1700" dirty="0"/>
              <a:t>Will discuss with CCRA and engage with iTCs how best to integrate CNSA 2.0 into cPPs</a:t>
            </a:r>
            <a:endParaRPr lang="en-US" sz="2000" kern="0" dirty="0"/>
          </a:p>
        </p:txBody>
      </p:sp>
      <p:sp>
        <p:nvSpPr>
          <p:cNvPr id="7" name="Rectangle 3">
            <a:extLst>
              <a:ext uri="{FF2B5EF4-FFF2-40B4-BE49-F238E27FC236}">
                <a16:creationId xmlns:a16="http://schemas.microsoft.com/office/drawing/2014/main" id="{E266181E-17A0-4A8E-1514-D6864FBD21A3}"/>
              </a:ext>
            </a:extLst>
          </p:cNvPr>
          <p:cNvSpPr>
            <a:spLocks noChangeArrowheads="1"/>
          </p:cNvSpPr>
          <p:nvPr/>
        </p:nvSpPr>
        <p:spPr bwMode="auto">
          <a:xfrm>
            <a:off x="3810000" y="2949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4">
            <a:extLst>
              <a:ext uri="{FF2B5EF4-FFF2-40B4-BE49-F238E27FC236}">
                <a16:creationId xmlns:a16="http://schemas.microsoft.com/office/drawing/2014/main" id="{627018B3-7D4E-B08A-5E09-C66D2456DC8F}"/>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70FFEBDF-E93A-D73A-A8EC-B06AFA8FE59D}"/>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6">
            <a:extLst>
              <a:ext uri="{FF2B5EF4-FFF2-40B4-BE49-F238E27FC236}">
                <a16:creationId xmlns:a16="http://schemas.microsoft.com/office/drawing/2014/main" id="{DFAFAF92-7B7A-341E-7956-2C9D0B60D293}"/>
              </a:ext>
            </a:extLst>
          </p:cNvPr>
          <p:cNvSpPr>
            <a:spLocks noChangeArrowheads="1"/>
          </p:cNvSpPr>
          <p:nvPr/>
        </p:nvSpPr>
        <p:spPr bwMode="auto">
          <a:xfrm>
            <a:off x="3810000" y="3222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5701591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cPP/SD Content Post-Version 1.0</a:t>
            </a:r>
            <a:br>
              <a:rPr lang="fr-FR" altLang="en-US" sz="3200" dirty="0"/>
            </a:br>
            <a:r>
              <a:rPr lang="fr-FR" altLang="en-US" sz="3200" dirty="0"/>
              <a:t>Potential V1.1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600" dirty="0"/>
              <a:t>Incorporation of the SFRs from the CCDB </a:t>
            </a:r>
            <a:r>
              <a:rPr lang="de-DE" sz="1600" dirty="0">
                <a:solidFill>
                  <a:srgbClr val="000000"/>
                </a:solidFill>
                <a:effectLst/>
                <a:ea typeface="Calibri" panose="020F0502020204030204" pitchFamily="34" charset="0"/>
                <a:cs typeface="Calibri" panose="020F0502020204030204" pitchFamily="34" charset="0"/>
              </a:rPr>
              <a:t>Specification of Functional Requirements for Cryptography once it is published and we get a transition plan</a:t>
            </a:r>
          </a:p>
          <a:p>
            <a:pPr lvl="1" fontAlgn="ctr">
              <a:spcBef>
                <a:spcPts val="0"/>
              </a:spcBef>
              <a:spcAft>
                <a:spcPts val="600"/>
              </a:spcAft>
            </a:pPr>
            <a:r>
              <a:rPr lang="de-DE" sz="1600" dirty="0">
                <a:solidFill>
                  <a:srgbClr val="000000"/>
                </a:solidFill>
                <a:ea typeface="Calibri" panose="020F0502020204030204" pitchFamily="34" charset="0"/>
                <a:cs typeface="Calibri" panose="020F0502020204030204" pitchFamily="34" charset="0"/>
              </a:rPr>
              <a:t>We don‘t know what either the CCDB or the various Schemes are going to require with respect to the </a:t>
            </a:r>
            <a:r>
              <a:rPr lang="en-US" sz="1600" i="0" dirty="0">
                <a:effectLst/>
              </a:rPr>
              <a:t>“Crypto Spec” </a:t>
            </a:r>
            <a:r>
              <a:rPr lang="de-DE" sz="1600" dirty="0">
                <a:solidFill>
                  <a:srgbClr val="000000"/>
                </a:solidFill>
                <a:ea typeface="Calibri" panose="020F0502020204030204" pitchFamily="34" charset="0"/>
                <a:cs typeface="Calibri" panose="020F0502020204030204" pitchFamily="34" charset="0"/>
              </a:rPr>
              <a:t>yet</a:t>
            </a:r>
            <a:endParaRPr lang="en-US" sz="1600" dirty="0"/>
          </a:p>
          <a:p>
            <a:pPr fontAlgn="ctr">
              <a:spcBef>
                <a:spcPts val="0"/>
              </a:spcBef>
              <a:spcAft>
                <a:spcPts val="600"/>
              </a:spcAft>
            </a:pPr>
            <a:r>
              <a:rPr lang="en-US" sz="1600" dirty="0"/>
              <a:t>Updates for the relevant changes in CC:2022</a:t>
            </a:r>
          </a:p>
          <a:p>
            <a:pPr fontAlgn="ctr">
              <a:spcBef>
                <a:spcPts val="0"/>
              </a:spcBef>
              <a:spcAft>
                <a:spcPts val="600"/>
              </a:spcAft>
            </a:pPr>
            <a:r>
              <a:rPr lang="en-US" sz="1600" dirty="0"/>
              <a:t>Inclusion of support for TLS 1.3 and deprecation of TLS 1.1, including updates to TLS and DTLS and other relevant changes per ND </a:t>
            </a:r>
            <a:r>
              <a:rPr lang="en-US" sz="1600" dirty="0" err="1"/>
              <a:t>cPP</a:t>
            </a:r>
            <a:r>
              <a:rPr lang="en-US" sz="1600" dirty="0"/>
              <a:t>/SD 3.0</a:t>
            </a:r>
          </a:p>
          <a:p>
            <a:pPr fontAlgn="ctr">
              <a:spcBef>
                <a:spcPts val="0"/>
              </a:spcBef>
              <a:spcAft>
                <a:spcPts val="600"/>
              </a:spcAft>
            </a:pPr>
            <a:r>
              <a:rPr lang="en-US" sz="1600" dirty="0"/>
              <a:t>Incorporate the NIAP Functional Package for SSH so can claim conformance to it</a:t>
            </a:r>
          </a:p>
          <a:p>
            <a:pPr fontAlgn="ctr">
              <a:spcBef>
                <a:spcPts val="0"/>
              </a:spcBef>
              <a:spcAft>
                <a:spcPts val="600"/>
              </a:spcAft>
            </a:pPr>
            <a:r>
              <a:rPr lang="en-US" sz="1600" dirty="0"/>
              <a:t>Inclusion of AVA_VAN and ALC_FLR.*</a:t>
            </a:r>
          </a:p>
          <a:p>
            <a:pPr fontAlgn="ctr">
              <a:spcBef>
                <a:spcPts val="0"/>
              </a:spcBef>
              <a:spcAft>
                <a:spcPts val="600"/>
              </a:spcAft>
            </a:pPr>
            <a:r>
              <a:rPr lang="en-US" sz="1600" dirty="0"/>
              <a:t>Initial implementation of CNSA 2.0 algorithms</a:t>
            </a:r>
          </a:p>
          <a:p>
            <a:pPr lvl="1" fontAlgn="ctr">
              <a:spcBef>
                <a:spcPts val="0"/>
              </a:spcBef>
              <a:spcAft>
                <a:spcPts val="600"/>
              </a:spcAft>
            </a:pPr>
            <a:r>
              <a:rPr lang="en-US" sz="1600" dirty="0"/>
              <a:t>Inclusion of </a:t>
            </a:r>
            <a:r>
              <a:rPr lang="en-US" sz="1600" b="0" i="0" dirty="0">
                <a:solidFill>
                  <a:srgbClr val="000000"/>
                </a:solidFill>
                <a:effectLst/>
                <a:latin typeface="+mn-lt"/>
              </a:rPr>
              <a:t>SHA-384 and SHA-512 and possible inclusion of LMS as an option likely first steps</a:t>
            </a:r>
            <a:endParaRPr lang="en-US" sz="1600" dirty="0"/>
          </a:p>
          <a:p>
            <a:pPr fontAlgn="ctr">
              <a:spcBef>
                <a:spcPts val="0"/>
              </a:spcBef>
              <a:spcAft>
                <a:spcPts val="600"/>
              </a:spcAft>
            </a:pPr>
            <a:r>
              <a:rPr lang="en-US" sz="1600" dirty="0"/>
              <a:t>Changes due to any approved </a:t>
            </a:r>
            <a:r>
              <a:rPr lang="en-US" sz="1600" dirty="0" err="1"/>
              <a:t>RfIs</a:t>
            </a:r>
            <a:r>
              <a:rPr lang="en-US" sz="1600" dirty="0"/>
              <a:t> (Issues) to HCD cPP/SD v1.0 </a:t>
            </a:r>
          </a:p>
          <a:p>
            <a:pPr lvl="1" fontAlgn="ctr">
              <a:spcBef>
                <a:spcPts val="0"/>
              </a:spcBef>
              <a:spcAft>
                <a:spcPts val="600"/>
              </a:spcAft>
            </a:pPr>
            <a:r>
              <a:rPr lang="en-US" sz="1600" dirty="0"/>
              <a:t> Will have to decide if only include changes approved by NIAP</a:t>
            </a:r>
          </a:p>
          <a:p>
            <a:pPr fontAlgn="ctr">
              <a:spcBef>
                <a:spcPts val="0"/>
              </a:spcBef>
              <a:spcAft>
                <a:spcPts val="600"/>
              </a:spcAft>
            </a:pPr>
            <a:r>
              <a:rPr lang="en-US" sz="1600" dirty="0"/>
              <a:t>Inclusion of NTP</a:t>
            </a:r>
          </a:p>
          <a:p>
            <a:pPr fontAlgn="ctr">
              <a:spcBef>
                <a:spcPts val="0"/>
              </a:spcBef>
              <a:spcAft>
                <a:spcPts val="600"/>
              </a:spcAft>
            </a:pPr>
            <a:r>
              <a:rPr lang="en-US" sz="1600" dirty="0"/>
              <a:t>Changes due to requests from JISEC, ITSCC, NIAP, Canada and possible other Schemes</a:t>
            </a:r>
          </a:p>
        </p:txBody>
      </p:sp>
    </p:spTree>
    <p:extLst>
      <p:ext uri="{BB962C8B-B14F-4D97-AF65-F5344CB8AC3E}">
        <p14:creationId xmlns:p14="http://schemas.microsoft.com/office/powerpoint/2010/main" val="51972106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2600" dirty="0"/>
              <a:t>HCD cPP/SD Content Post-Version 1.0</a:t>
            </a:r>
            <a:br>
              <a:rPr lang="fr-FR" altLang="en-US" sz="2600" dirty="0"/>
            </a:br>
            <a:r>
              <a:rPr lang="fr-FR" altLang="en-US" sz="2600" dirty="0"/>
              <a:t>Potential for Inclusion in </a:t>
            </a:r>
            <a:r>
              <a:rPr lang="fr-FR" altLang="en-US" sz="2600" dirty="0" err="1"/>
              <a:t>Later</a:t>
            </a:r>
            <a:r>
              <a:rPr lang="fr-FR" altLang="en-US" sz="2600" dirty="0"/>
              <a:t> Versions</a:t>
            </a:r>
            <a:endParaRPr lang="en-US" altLang="en-US" sz="26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600" b="1" dirty="0"/>
              <a:t>Full implementation of CNSA 2.0</a:t>
            </a:r>
          </a:p>
          <a:p>
            <a:pPr fontAlgn="ctr">
              <a:spcBef>
                <a:spcPts val="0"/>
              </a:spcBef>
              <a:spcAft>
                <a:spcPts val="600"/>
              </a:spcAft>
            </a:pPr>
            <a:r>
              <a:rPr lang="en-US" sz="1600" b="1" dirty="0"/>
              <a:t>Support for any new crypto algorithms</a:t>
            </a:r>
          </a:p>
          <a:p>
            <a:pPr fontAlgn="ctr">
              <a:spcBef>
                <a:spcPts val="0"/>
              </a:spcBef>
              <a:spcAft>
                <a:spcPts val="600"/>
              </a:spcAft>
            </a:pPr>
            <a:r>
              <a:rPr lang="en-US" sz="1600" b="1" dirty="0"/>
              <a:t>NIAP IPsec Package or other new NIAP Packages</a:t>
            </a:r>
          </a:p>
          <a:p>
            <a:pPr fontAlgn="ctr">
              <a:spcBef>
                <a:spcPts val="0"/>
              </a:spcBef>
              <a:spcAft>
                <a:spcPts val="600"/>
              </a:spcAft>
            </a:pPr>
            <a:r>
              <a:rPr lang="en-US" sz="1600" b="1" dirty="0"/>
              <a:t>Updates due to changes from other ISO, FIPS or NIST Standards/Guidelines, and NIAP TDs</a:t>
            </a:r>
          </a:p>
          <a:p>
            <a:pPr fontAlgn="ctr">
              <a:spcBef>
                <a:spcPts val="0"/>
              </a:spcBef>
              <a:spcAft>
                <a:spcPts val="600"/>
              </a:spcAft>
            </a:pPr>
            <a:r>
              <a:rPr lang="en-US" sz="1600" b="1" dirty="0"/>
              <a:t>Updates to Address 3D printing and the Digital Thread to Additive Manufacturing</a:t>
            </a:r>
          </a:p>
          <a:p>
            <a:pPr fontAlgn="ctr">
              <a:spcBef>
                <a:spcPts val="0"/>
              </a:spcBef>
              <a:spcAft>
                <a:spcPts val="600"/>
              </a:spcAft>
            </a:pPr>
            <a:r>
              <a:rPr lang="en-US" sz="1600" b="1" dirty="0"/>
              <a:t>Support for Cloud Printing</a:t>
            </a:r>
          </a:p>
          <a:p>
            <a:pPr fontAlgn="ctr">
              <a:spcBef>
                <a:spcPts val="0"/>
              </a:spcBef>
              <a:spcAft>
                <a:spcPts val="600"/>
              </a:spcAft>
            </a:pPr>
            <a:r>
              <a:rPr lang="en-US" sz="1600" b="1" dirty="0"/>
              <a:t>Support for Artificial Intelligence</a:t>
            </a:r>
          </a:p>
          <a:p>
            <a:pPr fontAlgn="ctr">
              <a:spcBef>
                <a:spcPts val="0"/>
              </a:spcBef>
              <a:spcAft>
                <a:spcPts val="600"/>
              </a:spcAft>
            </a:pPr>
            <a:r>
              <a:rPr lang="en-US" sz="1600" b="1" dirty="0"/>
              <a:t>Support for Wi-Fi</a:t>
            </a:r>
            <a:endParaRPr lang="en-US" sz="1600" dirty="0"/>
          </a:p>
          <a:p>
            <a:pPr fontAlgn="ctr">
              <a:spcBef>
                <a:spcPts val="0"/>
              </a:spcBef>
              <a:spcAft>
                <a:spcPts val="600"/>
              </a:spcAft>
            </a:pPr>
            <a:r>
              <a:rPr lang="en-US" sz="1600" b="1" dirty="0"/>
              <a:t>Any new CCDB Crypto WG or CCUF Crypto WG Packages or Specifications</a:t>
            </a:r>
          </a:p>
          <a:p>
            <a:pPr fontAlgn="ctr">
              <a:spcBef>
                <a:spcPts val="0"/>
              </a:spcBef>
              <a:spcAft>
                <a:spcPts val="600"/>
              </a:spcAft>
            </a:pPr>
            <a:r>
              <a:rPr lang="en-US" sz="1600" dirty="0"/>
              <a:t>Support for Security Information and Event Monitoring (SIEM) and related systems</a:t>
            </a:r>
          </a:p>
          <a:p>
            <a:pPr fontAlgn="ctr">
              <a:spcBef>
                <a:spcPts val="0"/>
              </a:spcBef>
              <a:spcAft>
                <a:spcPts val="600"/>
              </a:spcAft>
            </a:pPr>
            <a:r>
              <a:rPr lang="en-US" sz="1600" dirty="0"/>
              <a:t>Support for SNMPv3</a:t>
            </a:r>
          </a:p>
          <a:p>
            <a:pPr fontAlgn="ctr">
              <a:spcBef>
                <a:spcPts val="0"/>
              </a:spcBef>
              <a:spcAft>
                <a:spcPts val="600"/>
              </a:spcAft>
            </a:pPr>
            <a:r>
              <a:rPr lang="en-US" sz="1600" dirty="0"/>
              <a:t>Support for NFC</a:t>
            </a:r>
          </a:p>
          <a:p>
            <a:pPr fontAlgn="ctr">
              <a:spcBef>
                <a:spcPts val="0"/>
              </a:spcBef>
              <a:spcAft>
                <a:spcPts val="600"/>
              </a:spcAft>
            </a:pPr>
            <a:r>
              <a:rPr lang="en-US" sz="1600" dirty="0"/>
              <a:t>Updates based on new technologies, customer requests or government mandates</a:t>
            </a:r>
          </a:p>
          <a:p>
            <a:pPr fontAlgn="ctr">
              <a:spcBef>
                <a:spcPts val="0"/>
              </a:spcBef>
              <a:spcAft>
                <a:spcPts val="600"/>
              </a:spcAft>
            </a:pPr>
            <a:r>
              <a:rPr lang="en-US" sz="1600" dirty="0"/>
              <a:t>Syncing with newer updates to ND and FDE cPPs/SDs</a:t>
            </a:r>
          </a:p>
        </p:txBody>
      </p:sp>
    </p:spTree>
    <p:extLst>
      <p:ext uri="{BB962C8B-B14F-4D97-AF65-F5344CB8AC3E}">
        <p14:creationId xmlns:p14="http://schemas.microsoft.com/office/powerpoint/2010/main" val="165241269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000" dirty="0"/>
              <a:t>Continue HIT activities for maintaining HCD cPP/SD v1.0 and issue the necessary TDs/TRs and Errata to address all documented </a:t>
            </a:r>
            <a:r>
              <a:rPr lang="en-US" sz="2000" dirty="0" err="1"/>
              <a:t>RfIs</a:t>
            </a:r>
            <a:endParaRPr lang="en-US" sz="2000" dirty="0"/>
          </a:p>
          <a:p>
            <a:pPr marL="511175" lvl="1" indent="-344488">
              <a:spcAft>
                <a:spcPts val="600"/>
              </a:spcAft>
            </a:pPr>
            <a:r>
              <a:rPr lang="en-US" sz="2000" dirty="0"/>
              <a:t>Determine HCD cPP/HCD SD release plan for both v1.0 and updated versions</a:t>
            </a:r>
          </a:p>
          <a:p>
            <a:pPr marL="511175" lvl="1" indent="-344488">
              <a:spcAft>
                <a:spcPts val="600"/>
              </a:spcAft>
            </a:pPr>
            <a:r>
              <a:rPr lang="en-US" sz="2000" dirty="0"/>
              <a:t>Determine the content for and then create the next HCD cPP/SD releases for both v1.0 and v1.1 or V2.0, whichever is next</a:t>
            </a:r>
          </a:p>
          <a:p>
            <a:pPr marL="511175" lvl="1" indent="-344488">
              <a:spcAft>
                <a:spcPts val="600"/>
              </a:spcAft>
            </a:pPr>
            <a:r>
              <a:rPr lang="en-US" sz="2000" dirty="0"/>
              <a:t>Fully engage the HCD </a:t>
            </a:r>
            <a:r>
              <a:rPr lang="en-US" sz="2000" dirty="0" err="1"/>
              <a:t>iTC</a:t>
            </a:r>
            <a:r>
              <a:rPr lang="en-US" sz="2000" dirty="0"/>
              <a:t> to work on the next update to the HCD </a:t>
            </a:r>
            <a:r>
              <a:rPr lang="en-US" sz="2000" dirty="0" err="1"/>
              <a:t>cPP</a:t>
            </a:r>
            <a:r>
              <a:rPr lang="en-US" sz="2000" dirty="0"/>
              <a:t> and HCD SD</a:t>
            </a:r>
          </a:p>
          <a:p>
            <a:pPr marL="511175" lvl="1" indent="-344488">
              <a:spcAft>
                <a:spcPts val="600"/>
              </a:spcAft>
            </a:pPr>
            <a:r>
              <a:rPr lang="en-US" sz="2000" dirty="0"/>
              <a:t>Engage in long-range planning to determine what content will be needed in the HCD </a:t>
            </a:r>
            <a:r>
              <a:rPr lang="en-US" sz="2000" dirty="0" err="1"/>
              <a:t>cPP</a:t>
            </a:r>
            <a:r>
              <a:rPr lang="en-US" sz="2000" dirty="0"/>
              <a:t>/SD in the 3-5 year range and beyond</a:t>
            </a:r>
          </a:p>
        </p:txBody>
      </p:sp>
    </p:spTree>
    <p:extLst>
      <p:ext uri="{BB962C8B-B14F-4D97-AF65-F5344CB8AC3E}">
        <p14:creationId xmlns:p14="http://schemas.microsoft.com/office/powerpoint/2010/main" val="388986377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400" dirty="0"/>
              <a:t>HCD iTC Status</a:t>
            </a:r>
            <a:br>
              <a:rPr lang="fr-FR" sz="2400" dirty="0"/>
            </a:br>
            <a:r>
              <a:rPr lang="fr-FR" sz="2400" dirty="0" err="1"/>
              <a:t>Some</a:t>
            </a:r>
            <a:r>
              <a:rPr lang="fr-FR" sz="2400" dirty="0"/>
              <a:t> General </a:t>
            </a:r>
            <a:r>
              <a:rPr lang="fr-FR" sz="2400" dirty="0" err="1"/>
              <a:t>Lessons</a:t>
            </a:r>
            <a:r>
              <a:rPr lang="fr-FR" sz="2400" dirty="0"/>
              <a:t> </a:t>
            </a:r>
            <a:r>
              <a:rPr lang="fr-FR" sz="2400" dirty="0" err="1"/>
              <a:t>Learned</a:t>
            </a:r>
            <a:r>
              <a:rPr lang="fr-FR" sz="2400" dirty="0"/>
              <a:t> </a:t>
            </a:r>
            <a:r>
              <a:rPr lang="fr-FR" sz="2400" dirty="0" err="1"/>
              <a:t>from</a:t>
            </a:r>
            <a:r>
              <a:rPr lang="fr-FR" sz="2400" dirty="0"/>
              <a:t> 19 </a:t>
            </a:r>
            <a:r>
              <a:rPr lang="fr-FR" sz="2400" dirty="0" err="1"/>
              <a:t>Years</a:t>
            </a:r>
            <a:r>
              <a:rPr lang="fr-FR" sz="2400" dirty="0"/>
              <a:t> of </a:t>
            </a:r>
            <a:r>
              <a:rPr lang="fr-FR" sz="2400" dirty="0" err="1"/>
              <a:t>Developing</a:t>
            </a:r>
            <a:r>
              <a:rPr lang="fr-FR" sz="2400" dirty="0"/>
              <a:t> </a:t>
            </a:r>
            <a:r>
              <a:rPr lang="fr-FR" sz="2400" dirty="0" err="1"/>
              <a:t>PPs</a:t>
            </a:r>
            <a:r>
              <a:rPr lang="fr-FR" sz="2400" dirty="0"/>
              <a:t> and </a:t>
            </a:r>
            <a:r>
              <a:rPr lang="fr-FR" sz="2400" dirty="0" err="1"/>
              <a:t>cPPs</a:t>
            </a:r>
            <a:r>
              <a:rPr lang="fr-FR" sz="2400" dirty="0"/>
              <a:t> (My Take)</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359400"/>
          </a:xfrm>
        </p:spPr>
        <p:txBody>
          <a:bodyPr rIns="132080"/>
          <a:lstStyle/>
          <a:p>
            <a:pPr marL="509587" lvl="1" indent="-342900">
              <a:spcAft>
                <a:spcPts val="600"/>
              </a:spcAft>
            </a:pPr>
            <a:r>
              <a:rPr lang="en-US" sz="2000" dirty="0"/>
              <a:t>You really have to love this type of work (or be a little crazy) to do it well, because it is very time consuming, very exhausting and very frustrating work</a:t>
            </a:r>
          </a:p>
          <a:p>
            <a:pPr marL="509587" lvl="1" indent="-342900">
              <a:spcAft>
                <a:spcPts val="600"/>
              </a:spcAft>
            </a:pPr>
            <a:r>
              <a:rPr lang="en-US" sz="2000" dirty="0"/>
              <a:t>It is also a long-term time commitment that one has to be willing to make </a:t>
            </a:r>
          </a:p>
          <a:p>
            <a:pPr marL="509587" lvl="1" indent="-342900">
              <a:spcAft>
                <a:spcPts val="600"/>
              </a:spcAft>
            </a:pPr>
            <a:r>
              <a:rPr lang="en-US" sz="2000" dirty="0"/>
              <a:t>Patient is a definite virtue in working on a Technical Community developing PPs/</a:t>
            </a:r>
            <a:r>
              <a:rPr lang="en-US" sz="2000" dirty="0" err="1"/>
              <a:t>cPPs</a:t>
            </a:r>
            <a:r>
              <a:rPr lang="en-US" sz="2000" dirty="0"/>
              <a:t> because nothing happens as quickly as you want it to happen or as smoothly as you want it to happen</a:t>
            </a:r>
          </a:p>
          <a:p>
            <a:pPr marL="509587" lvl="1" indent="-342900">
              <a:spcAft>
                <a:spcPts val="600"/>
              </a:spcAft>
            </a:pPr>
            <a:r>
              <a:rPr lang="en-US" sz="2000" dirty="0"/>
              <a:t>Common Criteria (CC) is very complex, so you need to focus on those parts of the CC that support what you are trying to accomplish – I am still learning things about CC even after 19 years of working with it</a:t>
            </a:r>
          </a:p>
          <a:p>
            <a:pPr marL="509587" lvl="1" indent="-342900">
              <a:spcAft>
                <a:spcPts val="600"/>
              </a:spcAft>
            </a:pPr>
            <a:r>
              <a:rPr lang="en-US" sz="2000" dirty="0"/>
              <a:t>Biggest lesson I learned on the HCD </a:t>
            </a:r>
            <a:r>
              <a:rPr lang="en-US" sz="2000" dirty="0" err="1"/>
              <a:t>iTC</a:t>
            </a:r>
            <a:r>
              <a:rPr lang="en-US" sz="2000" dirty="0"/>
              <a:t> – establish and agree on your procedures and then follow them even when it hurts; every time you don’t you </a:t>
            </a:r>
            <a:r>
              <a:rPr lang="en-US" sz="2000"/>
              <a:t>get yourself into </a:t>
            </a:r>
            <a:r>
              <a:rPr lang="en-US" sz="2000" dirty="0"/>
              <a:t>self-inflicted trouble</a:t>
            </a:r>
          </a:p>
          <a:p>
            <a:pPr marL="509587" lvl="1" indent="-342900">
              <a:spcAft>
                <a:spcPts val="600"/>
              </a:spcAft>
            </a:pPr>
            <a:endParaRPr lang="en-US" sz="2000" dirty="0"/>
          </a:p>
          <a:p>
            <a:pPr marL="509587" lvl="1" indent="-342900">
              <a:spcAft>
                <a:spcPts val="600"/>
              </a:spcAft>
            </a:pPr>
            <a:endParaRPr lang="en-US" sz="2000" dirty="0"/>
          </a:p>
          <a:p>
            <a:pPr marL="509587" lvl="1" indent="-342900">
              <a:spcAft>
                <a:spcPts val="600"/>
              </a:spcAft>
            </a:pPr>
            <a:endParaRPr lang="en-US" sz="2000" dirty="0"/>
          </a:p>
          <a:p>
            <a:pPr marL="509587" lvl="1" indent="-342900">
              <a:spcAft>
                <a:spcPts val="600"/>
              </a:spcAft>
            </a:pPr>
            <a:endParaRPr lang="en-US" sz="2000" dirty="0"/>
          </a:p>
          <a:p>
            <a:pPr marL="509587" lvl="1" indent="-342900">
              <a:spcAft>
                <a:spcPts val="600"/>
              </a:spcAft>
            </a:pPr>
            <a:endParaRPr lang="en-US" sz="2000" dirty="0"/>
          </a:p>
          <a:p>
            <a:pPr marL="509587" lvl="1" indent="-342900">
              <a:spcAft>
                <a:spcPts val="600"/>
              </a:spcAft>
            </a:pPr>
            <a:endParaRPr lang="en-US" sz="2000" dirty="0"/>
          </a:p>
          <a:p>
            <a:pPr marL="509587" lvl="1" indent="-342900">
              <a:spcAft>
                <a:spcPts val="600"/>
              </a:spcAft>
            </a:pPr>
            <a:endParaRPr lang="en-US" sz="2000" dirty="0"/>
          </a:p>
        </p:txBody>
      </p:sp>
    </p:spTree>
    <p:extLst>
      <p:ext uri="{BB962C8B-B14F-4D97-AF65-F5344CB8AC3E}">
        <p14:creationId xmlns:p14="http://schemas.microsoft.com/office/powerpoint/2010/main" val="14364441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Antitrust, IP and Patent policies”.  </a:t>
            </a:r>
          </a:p>
          <a:p>
            <a:pPr marL="782638" lvl="2" indent="-342900" eaLnBrk="1" hangingPunct="1"/>
            <a:r>
              <a:rPr lang="en-US" altLang="en-US" sz="2200" dirty="0"/>
              <a:t>Refer to the Antitrust, IP and Patent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590746" y="3124200"/>
            <a:ext cx="8178800" cy="609600"/>
          </a:xfrm>
        </p:spPr>
        <p:txBody>
          <a:bodyPr>
            <a:noAutofit/>
          </a:bodyPr>
          <a:lstStyle/>
          <a:p>
            <a:pPr marL="39688" indent="0" algn="ctr">
              <a:buNone/>
            </a:pPr>
            <a:r>
              <a:rPr lang="en-US" sz="2800" b="1" i="0" dirty="0">
                <a:solidFill>
                  <a:srgbClr val="000000"/>
                </a:solidFill>
                <a:effectLst/>
              </a:rPr>
              <a:t>AI</a:t>
            </a:r>
            <a:r>
              <a:rPr lang="en-US" sz="2400" b="1" i="0" dirty="0">
                <a:solidFill>
                  <a:srgbClr val="000000"/>
                </a:solidFill>
                <a:effectLst/>
              </a:rPr>
              <a:t> </a:t>
            </a:r>
            <a:r>
              <a:rPr lang="en-US" sz="2800" b="1" i="0" dirty="0">
                <a:solidFill>
                  <a:srgbClr val="000000"/>
                </a:solidFill>
                <a:effectLst/>
              </a:rPr>
              <a:t>Cybersecurity in the EU and US</a:t>
            </a:r>
            <a:endParaRPr kumimoji="0" lang="en-US" altLang="en-US" sz="28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96178994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31</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31</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27100" y="3276600"/>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b="1" i="0" dirty="0">
                <a:solidFill>
                  <a:srgbClr val="000000"/>
                </a:solidFill>
                <a:effectLst/>
              </a:rPr>
              <a:t>EU Artificial Intelligence (AI) Act</a:t>
            </a: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43179330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EU Artificial Intelligence Act</a:t>
            </a:r>
            <a:br>
              <a:rPr lang="en-US" sz="3200" dirty="0"/>
            </a:br>
            <a:r>
              <a:rPr lang="en-US" sz="3200" dirty="0"/>
              <a:t>Scope</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18384" y="1149612"/>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83540">
              <a:spcBef>
                <a:spcPts val="0"/>
              </a:spcBef>
              <a:spcAft>
                <a:spcPts val="600"/>
              </a:spcAft>
            </a:pPr>
            <a:r>
              <a:rPr lang="en-US" sz="2000" dirty="0">
                <a:solidFill>
                  <a:srgbClr val="000000"/>
                </a:solidFill>
              </a:rPr>
              <a:t>P</a:t>
            </a:r>
            <a:r>
              <a:rPr lang="en-US" sz="2000" b="0" i="0" dirty="0">
                <a:solidFill>
                  <a:srgbClr val="000000"/>
                </a:solidFill>
                <a:effectLst/>
              </a:rPr>
              <a:t>roviders placing on the market or putting into service AI systems in the Union, irrespective of whether those providers are established within the Union or in a third country</a:t>
            </a:r>
          </a:p>
          <a:p>
            <a:pPr marL="383540">
              <a:spcBef>
                <a:spcPts val="0"/>
              </a:spcBef>
              <a:spcAft>
                <a:spcPts val="600"/>
              </a:spcAft>
            </a:pPr>
            <a:r>
              <a:rPr lang="en-US" sz="2000" dirty="0">
                <a:solidFill>
                  <a:srgbClr val="000000"/>
                </a:solidFill>
              </a:rPr>
              <a:t>U</a:t>
            </a:r>
            <a:r>
              <a:rPr lang="en-US" sz="2000" b="0" i="0" dirty="0">
                <a:solidFill>
                  <a:srgbClr val="000000"/>
                </a:solidFill>
                <a:effectLst/>
              </a:rPr>
              <a:t>sers of AI systems located within the Union</a:t>
            </a:r>
          </a:p>
          <a:p>
            <a:pPr marL="383540">
              <a:spcBef>
                <a:spcPts val="0"/>
              </a:spcBef>
              <a:spcAft>
                <a:spcPts val="600"/>
              </a:spcAft>
            </a:pPr>
            <a:r>
              <a:rPr lang="en-US" sz="2000" dirty="0">
                <a:solidFill>
                  <a:srgbClr val="000000"/>
                </a:solidFill>
              </a:rPr>
              <a:t>P</a:t>
            </a:r>
            <a:r>
              <a:rPr lang="en-US" sz="2000" b="0" i="0" dirty="0">
                <a:solidFill>
                  <a:srgbClr val="000000"/>
                </a:solidFill>
                <a:effectLst/>
              </a:rPr>
              <a:t>roviders and users of AI systems that are located in a third country, where the output produced by the system is used in the Union</a:t>
            </a:r>
          </a:p>
          <a:p>
            <a:pPr marL="383540">
              <a:spcBef>
                <a:spcPts val="0"/>
              </a:spcBef>
              <a:spcAft>
                <a:spcPts val="600"/>
              </a:spcAft>
            </a:pPr>
            <a:r>
              <a:rPr lang="en-US" sz="2000" b="0" i="0" dirty="0">
                <a:solidFill>
                  <a:srgbClr val="000000"/>
                </a:solidFill>
                <a:effectLst/>
              </a:rPr>
              <a:t>Not apply to AI systems developed or used exclusively for military purposes</a:t>
            </a:r>
            <a:r>
              <a:rPr lang="en-US" sz="2000" dirty="0"/>
              <a:t> </a:t>
            </a:r>
            <a:endParaRPr lang="en-US" sz="2000" dirty="0">
              <a:solidFill>
                <a:srgbClr val="000000"/>
              </a:solidFill>
            </a:endParaRPr>
          </a:p>
          <a:p>
            <a:pPr marL="383540">
              <a:spcBef>
                <a:spcPts val="0"/>
              </a:spcBef>
              <a:spcAft>
                <a:spcPts val="600"/>
              </a:spcAft>
            </a:pPr>
            <a:r>
              <a:rPr lang="en-US" sz="2000" b="0" i="0" dirty="0">
                <a:solidFill>
                  <a:srgbClr val="000000"/>
                </a:solidFill>
                <a:effectLst/>
              </a:rPr>
              <a:t>Not apply to public authorities in a third country nor to international organizations falling within the scope of this Regulation pursuant to paragraph 1, where those authorities or organizations use AI systems in the framework of international agreements for law enforcement and judicial cooperation with the Union or with one or more Member States</a:t>
            </a:r>
            <a:r>
              <a:rPr lang="en-US" sz="2000" dirty="0"/>
              <a:t> </a:t>
            </a:r>
            <a:endParaRPr lang="en-US" sz="2000" dirty="0">
              <a:effectLst/>
            </a:endParaRPr>
          </a:p>
          <a:p>
            <a:pPr marL="383540">
              <a:spcBef>
                <a:spcPts val="0"/>
              </a:spcBef>
              <a:spcAft>
                <a:spcPts val="600"/>
              </a:spcAft>
            </a:pPr>
            <a:endParaRPr lang="en-US" sz="1600" dirty="0">
              <a:effectLst/>
            </a:endParaRPr>
          </a:p>
          <a:p>
            <a:pPr marL="383540">
              <a:spcAft>
                <a:spcPts val="600"/>
              </a:spcAft>
            </a:pPr>
            <a:endParaRPr lang="en-US" sz="2000" kern="0" dirty="0"/>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0271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EU Artificial Intelligence Act</a:t>
            </a:r>
            <a:br>
              <a:rPr lang="en-US" sz="3200" dirty="0"/>
            </a:br>
            <a:r>
              <a:rPr lang="en-US" sz="3200" dirty="0"/>
              <a:t>Prohibited Practices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18384" y="1149612"/>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spcBef>
                <a:spcPts val="0"/>
              </a:spcBef>
              <a:spcAft>
                <a:spcPts val="600"/>
              </a:spcAft>
            </a:pPr>
            <a:r>
              <a:rPr lang="en-US" sz="1600" dirty="0">
                <a:solidFill>
                  <a:srgbClr val="000000"/>
                </a:solidFill>
              </a:rPr>
              <a:t>T</a:t>
            </a:r>
            <a:r>
              <a:rPr lang="en-US" sz="1600" b="0" i="0" dirty="0">
                <a:solidFill>
                  <a:srgbClr val="000000"/>
                </a:solidFill>
                <a:effectLst/>
              </a:rPr>
              <a:t>he placing on the market, putting into service or use of an AI system that deploys subliminal techniques beyond a person’s consciousness in order to materially distort a person’s behavior in a manner that causes or is likely to cause that person or another person physical or psychological harm</a:t>
            </a:r>
          </a:p>
          <a:p>
            <a:pPr>
              <a:spcBef>
                <a:spcPts val="0"/>
              </a:spcBef>
              <a:spcAft>
                <a:spcPts val="600"/>
              </a:spcAft>
            </a:pPr>
            <a:r>
              <a:rPr lang="en-US" sz="1600" dirty="0">
                <a:solidFill>
                  <a:srgbClr val="000000"/>
                </a:solidFill>
              </a:rPr>
              <a:t>T</a:t>
            </a:r>
            <a:r>
              <a:rPr lang="en-US" sz="1600" b="0" i="0" dirty="0">
                <a:solidFill>
                  <a:srgbClr val="000000"/>
                </a:solidFill>
                <a:effectLst/>
              </a:rPr>
              <a:t>he placing on the market, putting into service or use of an AI system that </a:t>
            </a:r>
            <a:r>
              <a:rPr kumimoji="0" lang="en-US" altLang="en-US" sz="1600" b="0" i="0" u="none" strike="noStrike" cap="none" normalizeH="0" baseline="0" dirty="0">
                <a:ln>
                  <a:noFill/>
                </a:ln>
                <a:solidFill>
                  <a:srgbClr val="000000"/>
                </a:solidFill>
                <a:effectLst/>
                <a:cs typeface="Times New Roman" panose="02020603050405020304" pitchFamily="18" charset="0"/>
              </a:rPr>
              <a:t>exploits any of the vulnerabilities of a specific group of persons due to their age, physical or mental disability, in order to materially distort the </a:t>
            </a:r>
            <a:r>
              <a:rPr kumimoji="0" lang="en-US" altLang="en-US" sz="1600" b="0" i="0" u="none" strike="noStrike" cap="none" normalizeH="0" baseline="0" dirty="0" err="1">
                <a:ln>
                  <a:noFill/>
                </a:ln>
                <a:solidFill>
                  <a:srgbClr val="000000"/>
                </a:solidFill>
                <a:effectLst/>
                <a:cs typeface="Times New Roman" panose="02020603050405020304" pitchFamily="18" charset="0"/>
              </a:rPr>
              <a:t>behaviour</a:t>
            </a:r>
            <a:r>
              <a:rPr kumimoji="0" lang="en-US" altLang="en-US" sz="1600" b="0" i="0" u="none" strike="noStrike" cap="none" normalizeH="0" baseline="0" dirty="0">
                <a:ln>
                  <a:noFill/>
                </a:ln>
                <a:solidFill>
                  <a:srgbClr val="000000"/>
                </a:solidFill>
                <a:effectLst/>
                <a:cs typeface="Times New Roman" panose="02020603050405020304" pitchFamily="18" charset="0"/>
              </a:rPr>
              <a:t> of a person pertaining to that group in a manner that causes or is likely to cause that person or another person physical or psychological harm</a:t>
            </a:r>
          </a:p>
          <a:p>
            <a:pPr>
              <a:spcBef>
                <a:spcPts val="0"/>
              </a:spcBef>
              <a:spcAft>
                <a:spcPts val="600"/>
              </a:spcAft>
            </a:pPr>
            <a:r>
              <a:rPr lang="en-US" sz="1600" dirty="0">
                <a:solidFill>
                  <a:srgbClr val="000000"/>
                </a:solidFill>
              </a:rPr>
              <a:t>T</a:t>
            </a:r>
            <a:r>
              <a:rPr lang="en-US" sz="1600" b="0" i="0" dirty="0">
                <a:solidFill>
                  <a:srgbClr val="000000"/>
                </a:solidFill>
                <a:effectLst/>
              </a:rPr>
              <a:t>he placing on the market, putting into service or use of AI systems by public authorities or on their behalf for the evaluation or classification of the trustworthiness of natural persons over a certain period of time based on their social behavior or known or predicted personal or personality characteristics, with the social score leading to either or both of the following:</a:t>
            </a:r>
            <a:r>
              <a:rPr lang="en-US" sz="1600" dirty="0"/>
              <a:t> </a:t>
            </a:r>
          </a:p>
          <a:p>
            <a:pPr lvl="1">
              <a:spcBef>
                <a:spcPts val="0"/>
              </a:spcBef>
              <a:spcAft>
                <a:spcPts val="600"/>
              </a:spcAft>
            </a:pPr>
            <a:r>
              <a:rPr lang="en-US" b="0" i="0" dirty="0">
                <a:solidFill>
                  <a:srgbClr val="000000"/>
                </a:solidFill>
                <a:effectLst/>
              </a:rPr>
              <a:t>Detrimental or unfavorable treatment of certain natural persons or whole groups thereof in social contexts which are unrelated to the contexts in which the data was originally generated or collected;</a:t>
            </a:r>
            <a:endParaRPr lang="en-US" dirty="0">
              <a:effectLst/>
            </a:endParaRPr>
          </a:p>
          <a:p>
            <a:pPr lvl="1">
              <a:spcBef>
                <a:spcPts val="0"/>
              </a:spcBef>
              <a:spcAft>
                <a:spcPts val="600"/>
              </a:spcAft>
            </a:pPr>
            <a:r>
              <a:rPr lang="en-US" b="0" i="0" dirty="0">
                <a:solidFill>
                  <a:srgbClr val="000000"/>
                </a:solidFill>
                <a:effectLst/>
              </a:rPr>
              <a:t>Detrimental or unfavorable treatment of certain natural persons or whole </a:t>
            </a:r>
            <a:r>
              <a:rPr kumimoji="0" lang="en-US" altLang="en-US" b="0" i="0" u="none" strike="noStrike" cap="none" normalizeH="0" baseline="0" dirty="0">
                <a:ln>
                  <a:noFill/>
                </a:ln>
                <a:solidFill>
                  <a:srgbClr val="000000"/>
                </a:solidFill>
                <a:effectLst/>
                <a:cs typeface="Times New Roman" panose="02020603050405020304" pitchFamily="18" charset="0"/>
              </a:rPr>
              <a:t>groups thereof that is unjustified or disproportionate to their social </a:t>
            </a:r>
            <a:r>
              <a:rPr kumimoji="0" lang="en-US" altLang="en-US" b="0" i="0" u="none" strike="noStrike" cap="none" normalizeH="0" baseline="0" dirty="0" err="1">
                <a:ln>
                  <a:noFill/>
                </a:ln>
                <a:solidFill>
                  <a:srgbClr val="000000"/>
                </a:solidFill>
                <a:effectLst/>
                <a:cs typeface="Times New Roman" panose="02020603050405020304" pitchFamily="18" charset="0"/>
              </a:rPr>
              <a:t>behaviour</a:t>
            </a:r>
            <a:r>
              <a:rPr kumimoji="0" lang="en-US" altLang="en-US" b="0" i="0" u="none" strike="noStrike" cap="none" normalizeH="0" baseline="0" dirty="0">
                <a:ln>
                  <a:noFill/>
                </a:ln>
                <a:solidFill>
                  <a:srgbClr val="000000"/>
                </a:solidFill>
                <a:effectLst/>
                <a:cs typeface="Times New Roman" panose="02020603050405020304" pitchFamily="18" charset="0"/>
              </a:rPr>
              <a:t> or its gravity</a:t>
            </a:r>
            <a:r>
              <a:rPr kumimoji="0" lang="en-US" altLang="en-US" b="0" i="0" u="none" strike="noStrike" cap="none" normalizeH="0" baseline="0" dirty="0">
                <a:ln>
                  <a:noFill/>
                </a:ln>
                <a:solidFill>
                  <a:schemeClr val="tx1"/>
                </a:solidFill>
                <a:effectLst/>
              </a:rPr>
              <a:t> </a:t>
            </a:r>
            <a:endParaRPr lang="en-US" dirty="0">
              <a:effectLst/>
            </a:endParaRPr>
          </a:p>
          <a:p>
            <a:pPr>
              <a:spcBef>
                <a:spcPts val="0"/>
              </a:spcBef>
              <a:spcAft>
                <a:spcPts val="600"/>
              </a:spcAft>
            </a:pPr>
            <a:br>
              <a:rPr lang="en-US" sz="1200" dirty="0"/>
            </a:br>
            <a:endParaRPr lang="en-US" sz="1600" dirty="0">
              <a:effectLst/>
            </a:endParaRPr>
          </a:p>
          <a:p>
            <a:pPr>
              <a:spcBef>
                <a:spcPts val="0"/>
              </a:spcBef>
              <a:spcAft>
                <a:spcPts val="600"/>
              </a:spcAft>
            </a:pPr>
            <a:endParaRPr lang="en-US" sz="2000" dirty="0">
              <a:effectLst/>
            </a:endParaRPr>
          </a:p>
          <a:p>
            <a:pPr marL="383540">
              <a:spcBef>
                <a:spcPts val="0"/>
              </a:spcBef>
              <a:spcAft>
                <a:spcPts val="600"/>
              </a:spcAft>
            </a:pPr>
            <a:endParaRPr lang="en-US" sz="1600" dirty="0">
              <a:effectLst/>
            </a:endParaRPr>
          </a:p>
          <a:p>
            <a:pPr marL="383540">
              <a:spcAft>
                <a:spcPts val="600"/>
              </a:spcAft>
            </a:pPr>
            <a:endParaRPr lang="en-US" sz="2000" kern="0" dirty="0"/>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18501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EU Artificial Intelligence Act</a:t>
            </a:r>
            <a:br>
              <a:rPr lang="en-US" sz="3200" dirty="0"/>
            </a:br>
            <a:r>
              <a:rPr lang="en-US" sz="3200" dirty="0"/>
              <a:t>Hi-Risk AI Systems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9"/>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2000" dirty="0">
                <a:effectLst/>
              </a:rPr>
              <a:t>A Hi-Risk AI System meets both of the following conditions:</a:t>
            </a:r>
          </a:p>
          <a:p>
            <a:pPr>
              <a:spcBef>
                <a:spcPts val="0"/>
              </a:spcBef>
              <a:spcAft>
                <a:spcPts val="600"/>
              </a:spcAft>
            </a:pPr>
            <a:r>
              <a:rPr lang="en-US" sz="1800" dirty="0">
                <a:solidFill>
                  <a:srgbClr val="000000"/>
                </a:solidFill>
              </a:rPr>
              <a:t>T</a:t>
            </a:r>
            <a:r>
              <a:rPr lang="en-US" sz="1800" b="0" i="0" dirty="0">
                <a:solidFill>
                  <a:srgbClr val="000000"/>
                </a:solidFill>
                <a:effectLst/>
              </a:rPr>
              <a:t>he AI system is intended to be used as a safety component of a product, or is itself a product, covered by the Union harmonization legislation listed in Annex I</a:t>
            </a:r>
            <a:endParaRPr lang="en-US" sz="1800" dirty="0">
              <a:effectLst/>
            </a:endParaRPr>
          </a:p>
          <a:p>
            <a:pPr>
              <a:spcBef>
                <a:spcPts val="0"/>
              </a:spcBef>
              <a:spcAft>
                <a:spcPts val="600"/>
              </a:spcAft>
            </a:pPr>
            <a:r>
              <a:rPr lang="en-US" sz="1800" dirty="0">
                <a:solidFill>
                  <a:srgbClr val="000000"/>
                </a:solidFill>
              </a:rPr>
              <a:t>T</a:t>
            </a:r>
            <a:r>
              <a:rPr lang="en-US" sz="1800" b="0" i="0" dirty="0">
                <a:solidFill>
                  <a:srgbClr val="000000"/>
                </a:solidFill>
                <a:effectLst/>
              </a:rPr>
              <a:t>he product whose safety component is the AI system, or the AI system itself as </a:t>
            </a:r>
            <a:r>
              <a:rPr kumimoji="0" lang="en-US" altLang="en-US" sz="1800" b="0" i="0" u="none" strike="noStrike" cap="none" normalizeH="0" baseline="0" dirty="0">
                <a:ln>
                  <a:noFill/>
                </a:ln>
                <a:solidFill>
                  <a:srgbClr val="000000"/>
                </a:solidFill>
                <a:effectLst/>
                <a:cs typeface="Times New Roman" panose="02020603050405020304" pitchFamily="18" charset="0"/>
              </a:rPr>
              <a:t>a product, is required to undergo a third-party conformity assessment with a view to the placing on the market or putting into service of that product pursuant to the Union harmonization legislation listed in Annex II</a:t>
            </a:r>
            <a:r>
              <a:rPr kumimoji="0" lang="en-US" altLang="en-US" sz="1800" b="0" i="0" u="none" strike="noStrike" cap="none" normalizeH="0" baseline="0" dirty="0">
                <a:ln>
                  <a:noFill/>
                </a:ln>
                <a:solidFill>
                  <a:schemeClr val="tx1"/>
                </a:solidFill>
                <a:effectLst/>
              </a:rPr>
              <a:t> </a:t>
            </a:r>
          </a:p>
          <a:p>
            <a:pPr marL="39688" indent="0">
              <a:spcBef>
                <a:spcPts val="0"/>
              </a:spcBef>
              <a:spcAft>
                <a:spcPts val="600"/>
              </a:spcAft>
              <a:buNone/>
            </a:pPr>
            <a:r>
              <a:rPr lang="en-US" sz="2000" kern="0" dirty="0"/>
              <a:t>AI Systems can be added to the list of Hi-Risk AI Systems if they meet both of the following conditions:</a:t>
            </a:r>
          </a:p>
          <a:p>
            <a:pPr>
              <a:spcBef>
                <a:spcPts val="0"/>
              </a:spcBef>
              <a:spcAft>
                <a:spcPts val="600"/>
              </a:spcAft>
            </a:pPr>
            <a:r>
              <a:rPr lang="en-US" sz="1800" dirty="0">
                <a:solidFill>
                  <a:srgbClr val="000000"/>
                </a:solidFill>
              </a:rPr>
              <a:t>T</a:t>
            </a:r>
            <a:r>
              <a:rPr lang="en-US" sz="1800" b="0" i="0" dirty="0">
                <a:solidFill>
                  <a:srgbClr val="000000"/>
                </a:solidFill>
                <a:effectLst/>
              </a:rPr>
              <a:t>he AI systems are intended to be used in any of the areas listed in points 1 to 8 of Annex III</a:t>
            </a:r>
          </a:p>
          <a:p>
            <a:pPr>
              <a:spcBef>
                <a:spcPts val="0"/>
              </a:spcBef>
              <a:spcAft>
                <a:spcPts val="600"/>
              </a:spcAft>
            </a:pPr>
            <a:r>
              <a:rPr lang="en-US" sz="1800" dirty="0">
                <a:solidFill>
                  <a:srgbClr val="000000"/>
                </a:solidFill>
              </a:rPr>
              <a:t>T</a:t>
            </a:r>
            <a:r>
              <a:rPr lang="en-US" sz="1800" b="0" i="0" dirty="0">
                <a:solidFill>
                  <a:srgbClr val="000000"/>
                </a:solidFill>
                <a:effectLst/>
              </a:rPr>
              <a:t>he AI systems pose a risk of harm to the health and safety, or a risk of adverse impact on fundamental rights, that is, in respect of its severity and probability </a:t>
            </a:r>
            <a:r>
              <a:rPr kumimoji="0" lang="en-US" altLang="en-US" sz="1800" b="0" i="0" u="none" strike="noStrike" cap="none" normalizeH="0" baseline="0" dirty="0">
                <a:ln>
                  <a:noFill/>
                </a:ln>
                <a:solidFill>
                  <a:srgbClr val="000000"/>
                </a:solidFill>
                <a:effectLst/>
                <a:cs typeface="Times New Roman" panose="02020603050405020304" pitchFamily="18" charset="0"/>
              </a:rPr>
              <a:t>of occurrence, equivalent to or greater than the risk of harm or of adverse impact posed by the high-risk AI systems already referred to in Annex III</a:t>
            </a:r>
            <a:r>
              <a:rPr kumimoji="0" lang="en-US" altLang="en-US" sz="1800" b="0" i="0" u="none" strike="noStrike" cap="none" normalizeH="0" baseline="0" dirty="0">
                <a:ln>
                  <a:noFill/>
                </a:ln>
                <a:solidFill>
                  <a:schemeClr val="tx1"/>
                </a:solidFill>
                <a:effectLst/>
              </a:rPr>
              <a:t> </a:t>
            </a:r>
            <a:br>
              <a:rPr kumimoji="0" lang="en-US" altLang="en-US" sz="1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endParaRPr>
          </a:p>
          <a:p>
            <a:pPr>
              <a:spcBef>
                <a:spcPts val="0"/>
              </a:spcBef>
              <a:spcAft>
                <a:spcPts val="600"/>
              </a:spcAft>
            </a:pPr>
            <a:endParaRPr lang="en-US" sz="1200" dirty="0">
              <a:effectLst/>
            </a:endParaRPr>
          </a:p>
          <a:p>
            <a:pPr>
              <a:spcBef>
                <a:spcPts val="0"/>
              </a:spcBef>
              <a:spcAft>
                <a:spcPts val="600"/>
              </a:spcAft>
            </a:pPr>
            <a:endParaRPr lang="en-US" sz="1600" dirty="0">
              <a:effectLst/>
            </a:endParaRPr>
          </a:p>
          <a:p>
            <a:pPr>
              <a:spcBef>
                <a:spcPts val="0"/>
              </a:spcBef>
              <a:spcAft>
                <a:spcPts val="600"/>
              </a:spcAft>
            </a:pPr>
            <a:endParaRPr lang="en-US" sz="2000" kern="0" dirty="0"/>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562836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EU Artificial Intelligence Act</a:t>
            </a:r>
            <a:br>
              <a:rPr lang="en-US" sz="3200" dirty="0"/>
            </a:br>
            <a:r>
              <a:rPr lang="en-US" sz="3200" dirty="0"/>
              <a:t>Hi-Risk AI Systems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dirty="0">
                <a:effectLst/>
              </a:rPr>
              <a:t>The following are categories of Hi-Risk AI Systems</a:t>
            </a:r>
          </a:p>
          <a:p>
            <a:pPr>
              <a:spcBef>
                <a:spcPts val="0"/>
              </a:spcBef>
              <a:spcAft>
                <a:spcPts val="600"/>
              </a:spcAft>
            </a:pPr>
            <a:r>
              <a:rPr lang="en-US" sz="1600" b="0" i="0" dirty="0">
                <a:solidFill>
                  <a:srgbClr val="000000"/>
                </a:solidFill>
                <a:effectLst/>
              </a:rPr>
              <a:t>Biometric identification and categorization of natural persons:</a:t>
            </a:r>
            <a:endParaRPr lang="en-US" sz="1600" dirty="0">
              <a:effectLst/>
            </a:endParaRPr>
          </a:p>
          <a:p>
            <a:pPr lvl="1">
              <a:spcBef>
                <a:spcPts val="0"/>
              </a:spcBef>
              <a:spcAft>
                <a:spcPts val="600"/>
              </a:spcAft>
            </a:pPr>
            <a:r>
              <a:rPr lang="en-US" sz="1400" b="0" i="0" dirty="0">
                <a:solidFill>
                  <a:srgbClr val="000000"/>
                </a:solidFill>
                <a:effectLst/>
              </a:rPr>
              <a:t>AI systems intended to be used for the ‘real-time’ and ‘post’ remote biometric identification of natural persons</a:t>
            </a:r>
            <a:endParaRPr lang="en-US" sz="1400" dirty="0">
              <a:effectLst/>
            </a:endParaRPr>
          </a:p>
          <a:p>
            <a:pPr>
              <a:spcBef>
                <a:spcPts val="0"/>
              </a:spcBef>
              <a:spcAft>
                <a:spcPts val="600"/>
              </a:spcAft>
            </a:pPr>
            <a:r>
              <a:rPr kumimoji="0" lang="en-US" altLang="en-US" sz="1600" b="0" i="0" u="none" strike="noStrike" cap="none" normalizeH="0" baseline="0" dirty="0">
                <a:ln>
                  <a:noFill/>
                </a:ln>
                <a:solidFill>
                  <a:srgbClr val="000000"/>
                </a:solidFill>
                <a:effectLst/>
                <a:cs typeface="Times New Roman" panose="02020603050405020304" pitchFamily="18" charset="0"/>
              </a:rPr>
              <a:t>Management and operation of critical infrastructure</a:t>
            </a:r>
            <a:endParaRPr lang="en-US" sz="1600" dirty="0">
              <a:effectLst/>
            </a:endParaRPr>
          </a:p>
          <a:p>
            <a:pPr lvl="1">
              <a:spcBef>
                <a:spcPts val="0"/>
              </a:spcBef>
              <a:spcAft>
                <a:spcPts val="600"/>
              </a:spcAft>
            </a:pPr>
            <a:r>
              <a:rPr lang="en-US" sz="1400" b="0" i="0" dirty="0">
                <a:solidFill>
                  <a:srgbClr val="000000"/>
                </a:solidFill>
                <a:effectLst/>
              </a:rPr>
              <a:t>AI systems intended to be used as safety components in the management and operation of road traffic and the supply of water, gas, heating and electricity</a:t>
            </a:r>
            <a:endParaRPr lang="en-US" sz="1400" dirty="0">
              <a:effectLst/>
            </a:endParaRPr>
          </a:p>
          <a:p>
            <a:pPr>
              <a:spcBef>
                <a:spcPts val="0"/>
              </a:spcBef>
              <a:spcAft>
                <a:spcPts val="600"/>
              </a:spcAft>
            </a:pPr>
            <a:r>
              <a:rPr lang="en-US" sz="1600" b="0" i="0" dirty="0">
                <a:solidFill>
                  <a:srgbClr val="000000"/>
                </a:solidFill>
                <a:effectLst/>
              </a:rPr>
              <a:t>Education and vocational training:</a:t>
            </a:r>
            <a:endParaRPr lang="en-US" sz="1600" dirty="0">
              <a:effectLst/>
            </a:endParaRPr>
          </a:p>
          <a:p>
            <a:pPr marL="742950" lvl="1" algn="just">
              <a:spcBef>
                <a:spcPts val="0"/>
              </a:spcBef>
              <a:spcAft>
                <a:spcPts val="565"/>
              </a:spcAft>
              <a:buClr>
                <a:srgbClr val="000000"/>
              </a:buClr>
              <a:buSzPts val="1200"/>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for the purpose of determining access or assigning natural persons to educational and vocational training institutions</a:t>
            </a:r>
          </a:p>
          <a:p>
            <a:pPr marL="742950" lvl="1" algn="just">
              <a:spcBef>
                <a:spcPts val="0"/>
              </a:spcBef>
              <a:spcAft>
                <a:spcPts val="565"/>
              </a:spcAft>
              <a:buClr>
                <a:srgbClr val="000000"/>
              </a:buClr>
              <a:buSzPts val="1200"/>
            </a:pPr>
            <a:r>
              <a:rPr lang="en-US" sz="1400" dirty="0">
                <a:solidFill>
                  <a:srgbClr val="000000"/>
                </a:solidFill>
                <a:effectLst/>
                <a:ea typeface="Times New Roman" panose="02020603050405020304" pitchFamily="18" charset="0"/>
              </a:rPr>
              <a:t>AI systems intended to be used for the purpose of assessing students in educational and vocational training institutions and for assessing participants in tests commonly required for admission to educational institutions</a:t>
            </a:r>
            <a:endParaRPr lang="en-US" sz="1400" dirty="0">
              <a:effectLst/>
            </a:endParaRPr>
          </a:p>
          <a:p>
            <a:pPr marL="342900" marR="0" lvl="0" indent="-342900" algn="just" fontAlgn="base">
              <a:spcBef>
                <a:spcPts val="0"/>
              </a:spcBef>
              <a:spcAft>
                <a:spcPts val="565"/>
              </a:spcAft>
              <a:buClr>
                <a:srgbClr val="000000"/>
              </a:buClr>
              <a:buSzPts val="1200"/>
              <a:buFont typeface="+mj-lt"/>
              <a:buAutoNum type="arabicPeriod"/>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Employment, workers management and access to self-employment: </a:t>
            </a:r>
          </a:p>
          <a:p>
            <a:pPr marL="742950" lvl="1" algn="just">
              <a:spcBef>
                <a:spcPts val="0"/>
              </a:spcBef>
              <a:spcAft>
                <a:spcPts val="565"/>
              </a:spcAft>
              <a:buClr>
                <a:srgbClr val="000000"/>
              </a:buClr>
              <a:buSzPts val="1200"/>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for recruitment or selection of natural persons, notably for advertising vacancies, screening or filtering applications, evaluating candidates in the course of interviews or tests</a:t>
            </a:r>
            <a:r>
              <a:rPr lang="en-US"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  </a:t>
            </a:r>
          </a:p>
          <a:p>
            <a:pPr marL="742950" lvl="1" algn="just">
              <a:spcBef>
                <a:spcPts val="0"/>
              </a:spcBef>
              <a:spcAft>
                <a:spcPts val="565"/>
              </a:spcAft>
              <a:buClr>
                <a:srgbClr val="000000"/>
              </a:buClr>
              <a:buSzPts val="1200"/>
            </a:pPr>
            <a:r>
              <a:rPr lang="en-US" sz="1400" dirty="0">
                <a:solidFill>
                  <a:srgbClr val="000000"/>
                </a:solidFill>
                <a:effectLst/>
                <a:ea typeface="Times New Roman" panose="02020603050405020304" pitchFamily="18" charset="0"/>
              </a:rPr>
              <a:t>AI intended to be used for making decisions on promotion and termination of work-related contractual relationships, for task allocation and for monitoring and evaluating performance and behavior of persons in such relationships</a:t>
            </a:r>
            <a:endParaRPr lang="en-US" sz="1400" kern="0" dirty="0"/>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8545296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EU Artificial Intelligence Act</a:t>
            </a:r>
            <a:br>
              <a:rPr lang="en-US" sz="3200" dirty="0"/>
            </a:br>
            <a:r>
              <a:rPr lang="en-US" sz="3200" dirty="0"/>
              <a:t>Hi-Risk AI Systems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dirty="0">
                <a:effectLst/>
              </a:rPr>
              <a:t>The following are categories of Hi-Risk AI Systems</a:t>
            </a:r>
          </a:p>
          <a:p>
            <a:pPr marL="342900" algn="just">
              <a:spcBef>
                <a:spcPts val="0"/>
              </a:spcBef>
              <a:spcAft>
                <a:spcPts val="600"/>
              </a:spcAft>
              <a:buClr>
                <a:srgbClr val="000000"/>
              </a:buClr>
              <a:buSzPts val="1200"/>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Access to and enjoyment of essential private services and public services and benefits: </a:t>
            </a:r>
          </a:p>
          <a:p>
            <a:pPr marL="742950" lvl="1" algn="just">
              <a:spcBef>
                <a:spcPts val="0"/>
              </a:spcBef>
              <a:spcAft>
                <a:spcPts val="600"/>
              </a:spcAft>
              <a:buClr>
                <a:srgbClr val="000000"/>
              </a:buClr>
              <a:buSzPts val="1200"/>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by public authorities or on behalf of public authorities to evaluate the eligibility of natural persons for public assistance benefits and services, as well as to grant, reduce, revoke, or reclaim such benefits and services</a:t>
            </a:r>
          </a:p>
          <a:p>
            <a:pPr marL="742950" lvl="1" algn="just">
              <a:spcBef>
                <a:spcPts val="0"/>
              </a:spcBef>
              <a:spcAft>
                <a:spcPts val="600"/>
              </a:spcAft>
              <a:buClr>
                <a:srgbClr val="000000"/>
              </a:buClr>
              <a:buSzPts val="1200"/>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to evaluate the creditworthiness of natural persons or establish their credit score, with the exception of AI systems put into service  by small scale providers for their own use</a:t>
            </a:r>
          </a:p>
          <a:p>
            <a:pPr marL="742950" lvl="1" algn="just">
              <a:spcBef>
                <a:spcPts val="0"/>
              </a:spcBef>
              <a:spcAft>
                <a:spcPts val="600"/>
              </a:spcAft>
              <a:buClr>
                <a:srgbClr val="000000"/>
              </a:buClr>
              <a:buSzPts val="1200"/>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to dispatch, or to establish priority in the dispatching of emergency first response services, including by firefighters and medical aid </a:t>
            </a:r>
          </a:p>
          <a:p>
            <a:pPr marL="342900" algn="just">
              <a:spcBef>
                <a:spcPts val="0"/>
              </a:spcBef>
              <a:spcAft>
                <a:spcPts val="600"/>
              </a:spcAft>
              <a:buClr>
                <a:srgbClr val="000000"/>
              </a:buClr>
              <a:buSzPts val="1200"/>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Law enforcement: </a:t>
            </a:r>
          </a:p>
          <a:p>
            <a:pPr marL="742950" marR="0" lvl="1" indent="-285750" algn="just" fontAlgn="base">
              <a:spcBef>
                <a:spcPts val="0"/>
              </a:spcBef>
              <a:spcAft>
                <a:spcPts val="600"/>
              </a:spcAft>
              <a:buClr>
                <a:srgbClr val="000000"/>
              </a:buClr>
              <a:buSzPts val="1200"/>
              <a:buFont typeface="+mj-lt"/>
              <a:buAutoNum type="alphaLcParenBoth"/>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by law enforcement authorities for making individual risk assessments of natural persons in order to assess the risk of a natural person for offending or reoffending or the risk for potential victims of criminal offences</a:t>
            </a:r>
          </a:p>
          <a:p>
            <a:pPr marL="742950" marR="0" lvl="1" indent="-285750" algn="just" fontAlgn="base">
              <a:spcBef>
                <a:spcPts val="0"/>
              </a:spcBef>
              <a:spcAft>
                <a:spcPts val="600"/>
              </a:spcAft>
              <a:buClr>
                <a:srgbClr val="000000"/>
              </a:buClr>
              <a:buSzPts val="1200"/>
              <a:buFont typeface="+mj-lt"/>
              <a:buAutoNum type="alphaLcParenBoth"/>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by law enforcement authorities as polygraphs and similar tools or to detect the emotional state of a natural person </a:t>
            </a:r>
          </a:p>
          <a:p>
            <a:pPr marL="742950" marR="0" lvl="1" indent="-285750" algn="just" fontAlgn="base">
              <a:spcBef>
                <a:spcPts val="0"/>
              </a:spcBef>
              <a:spcAft>
                <a:spcPts val="600"/>
              </a:spcAft>
              <a:buClr>
                <a:srgbClr val="000000"/>
              </a:buClr>
              <a:buSzPts val="1200"/>
              <a:buFont typeface="+mj-lt"/>
              <a:buAutoNum type="alphaLcParenBoth"/>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by law enforcement authorities to detect deep fakes as referred to in </a:t>
            </a:r>
            <a:r>
              <a:rPr lang="en-US" sz="1400" dirty="0">
                <a:solidFill>
                  <a:srgbClr val="000000"/>
                </a:solidFill>
                <a:uFill>
                  <a:solidFill>
                    <a:srgbClr val="000000"/>
                  </a:solidFill>
                </a:uFill>
                <a:ea typeface="Times New Roman" panose="02020603050405020304" pitchFamily="18" charset="0"/>
                <a:cs typeface="Times New Roman" panose="02020603050405020304" pitchFamily="18" charset="0"/>
              </a:rPr>
              <a:t>this regulation</a:t>
            </a: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 </a:t>
            </a:r>
          </a:p>
          <a:p>
            <a:pPr marL="742950" marR="0" lvl="1" indent="-285750" algn="just" fontAlgn="base">
              <a:spcBef>
                <a:spcPts val="0"/>
              </a:spcBef>
              <a:spcAft>
                <a:spcPts val="600"/>
              </a:spcAft>
              <a:buClr>
                <a:srgbClr val="000000"/>
              </a:buClr>
              <a:buSzPts val="1200"/>
              <a:buFont typeface="+mj-lt"/>
              <a:buAutoNum type="alphaLcParenBoth"/>
            </a:pPr>
            <a:r>
              <a:rPr lang="en-US" sz="14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AI systems intended to be used by law enforcement authorities for evaluation of the reliability of evidence in the course of investigation or prosecution of criminal offences </a:t>
            </a: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644538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EU Artificial Intelligence Act</a:t>
            </a:r>
            <a:br>
              <a:rPr lang="en-US" sz="3200" dirty="0"/>
            </a:br>
            <a:r>
              <a:rPr lang="en-US" sz="3200" dirty="0"/>
              <a:t>Hi-Risk AI Systems Requirements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b="0" i="0" dirty="0">
                <a:solidFill>
                  <a:srgbClr val="000000"/>
                </a:solidFill>
                <a:effectLst/>
              </a:rPr>
              <a:t>High-risk AI systems which make use of techniques involving the training of models with data shall be developed on the basis of training, validation and testing data sets that meet the quality criteria:</a:t>
            </a:r>
          </a:p>
          <a:p>
            <a:pPr>
              <a:spcBef>
                <a:spcPts val="0"/>
              </a:spcBef>
              <a:spcAft>
                <a:spcPts val="600"/>
              </a:spcAft>
            </a:pPr>
            <a:r>
              <a:rPr lang="en-US" sz="1800" dirty="0">
                <a:solidFill>
                  <a:srgbClr val="000000"/>
                </a:solidFill>
                <a:effectLst/>
                <a:ea typeface="Times New Roman" panose="02020603050405020304" pitchFamily="18" charset="0"/>
              </a:rPr>
              <a:t>Training, validation and testing data sets shall be subject to appropriate data governance and management practices</a:t>
            </a:r>
            <a:endParaRPr lang="en-US" sz="1800" dirty="0">
              <a:solidFill>
                <a:srgbClr val="000000"/>
              </a:solidFill>
              <a:ea typeface="Times New Roman" panose="02020603050405020304" pitchFamily="18" charset="0"/>
            </a:endParaRPr>
          </a:p>
          <a:p>
            <a:pPr>
              <a:spcBef>
                <a:spcPts val="0"/>
              </a:spcBef>
              <a:spcAft>
                <a:spcPts val="600"/>
              </a:spcAft>
            </a:pPr>
            <a:r>
              <a:rPr lang="en-US" sz="1800" dirty="0">
                <a:solidFill>
                  <a:srgbClr val="000000"/>
                </a:solidFill>
                <a:effectLst/>
                <a:ea typeface="Times New Roman" panose="02020603050405020304" pitchFamily="18" charset="0"/>
              </a:rPr>
              <a:t>Training, validation and testing data sets shall be relevant, representative, free of errors and complete</a:t>
            </a:r>
          </a:p>
          <a:p>
            <a:pPr>
              <a:spcBef>
                <a:spcPts val="0"/>
              </a:spcBef>
              <a:spcAft>
                <a:spcPts val="600"/>
              </a:spcAft>
            </a:pPr>
            <a:r>
              <a:rPr lang="en-US" sz="1800" dirty="0">
                <a:solidFill>
                  <a:srgbClr val="000000"/>
                </a:solidFill>
                <a:effectLst/>
                <a:ea typeface="Times New Roman" panose="02020603050405020304" pitchFamily="18" charset="0"/>
              </a:rPr>
              <a:t>Training, validation and testing data sets shall take into account, to the extent required by the intended purpose, the characteristics or elements that are particular to the specific geographical, behavioral or functional setting within which the high risk AI system is intended to be used</a:t>
            </a:r>
            <a:r>
              <a:rPr lang="en-US" sz="1800" b="0" i="0" dirty="0">
                <a:solidFill>
                  <a:srgbClr val="000000"/>
                </a:solidFill>
                <a:effectLst/>
              </a:rPr>
              <a:t> </a:t>
            </a:r>
          </a:p>
          <a:p>
            <a:pPr>
              <a:spcBef>
                <a:spcPts val="0"/>
              </a:spcBef>
              <a:spcAft>
                <a:spcPts val="600"/>
              </a:spcAft>
            </a:pPr>
            <a:r>
              <a:rPr lang="en-US" sz="1800" dirty="0">
                <a:solidFill>
                  <a:srgbClr val="000000"/>
                </a:solidFill>
                <a:effectLst/>
                <a:ea typeface="Times New Roman" panose="02020603050405020304" pitchFamily="18" charset="0"/>
              </a:rPr>
              <a:t>Appropriate data governance and management practices shall apply for the development of high-risk AI systems </a:t>
            </a:r>
            <a:br>
              <a:rPr lang="en-US" sz="1800" dirty="0"/>
            </a:br>
            <a:endParaRPr lang="en-US" sz="1800" dirty="0">
              <a:effectLst/>
            </a:endParaRP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307208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t>EU Artificial Intelligence Act</a:t>
            </a:r>
            <a:br>
              <a:rPr lang="en-US" sz="2800" dirty="0"/>
            </a:br>
            <a:r>
              <a:rPr lang="en-US" sz="2800" dirty="0"/>
              <a:t>Other Hi-Risk AI Systems Requirements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600" dirty="0">
                <a:solidFill>
                  <a:srgbClr val="000000"/>
                </a:solidFill>
                <a:ea typeface="Times New Roman" panose="02020603050405020304" pitchFamily="18" charset="0"/>
              </a:rPr>
              <a:t>T</a:t>
            </a:r>
            <a:r>
              <a:rPr lang="en-US" sz="1600" dirty="0">
                <a:solidFill>
                  <a:srgbClr val="000000"/>
                </a:solidFill>
                <a:effectLst/>
                <a:ea typeface="Times New Roman" panose="02020603050405020304" pitchFamily="18" charset="0"/>
              </a:rPr>
              <a:t>echnical documentation of a high-risk AI system shall </a:t>
            </a:r>
          </a:p>
          <a:p>
            <a:pPr>
              <a:spcBef>
                <a:spcPts val="0"/>
              </a:spcBef>
              <a:spcAft>
                <a:spcPts val="600"/>
              </a:spcAft>
            </a:pPr>
            <a:r>
              <a:rPr lang="en-US" sz="1600" dirty="0">
                <a:solidFill>
                  <a:srgbClr val="000000"/>
                </a:solidFill>
                <a:ea typeface="Times New Roman" panose="02020603050405020304" pitchFamily="18" charset="0"/>
              </a:rPr>
              <a:t>B</a:t>
            </a:r>
            <a:r>
              <a:rPr lang="en-US" sz="1600" dirty="0">
                <a:solidFill>
                  <a:srgbClr val="000000"/>
                </a:solidFill>
                <a:effectLst/>
                <a:ea typeface="Times New Roman" panose="02020603050405020304" pitchFamily="18" charset="0"/>
              </a:rPr>
              <a:t>e drawn up before that system is placed on the market or put into service and shall be kept up-to date</a:t>
            </a:r>
          </a:p>
          <a:p>
            <a:pPr>
              <a:spcBef>
                <a:spcPts val="0"/>
              </a:spcBef>
              <a:spcAft>
                <a:spcPts val="600"/>
              </a:spcAft>
            </a:pPr>
            <a:r>
              <a:rPr lang="en-US" sz="1600" dirty="0">
                <a:solidFill>
                  <a:srgbClr val="000000"/>
                </a:solidFill>
                <a:ea typeface="Times New Roman" panose="02020603050405020304" pitchFamily="18" charset="0"/>
              </a:rPr>
              <a:t>P</a:t>
            </a:r>
            <a:r>
              <a:rPr lang="en-US" sz="1600" dirty="0">
                <a:solidFill>
                  <a:srgbClr val="000000"/>
                </a:solidFill>
                <a:effectLst/>
                <a:ea typeface="Times New Roman" panose="02020603050405020304" pitchFamily="18" charset="0"/>
              </a:rPr>
              <a:t>rovide national competent authorities and notified bodies with all the necessary information to assess the compliance of the AI system with its requirements</a:t>
            </a:r>
          </a:p>
          <a:p>
            <a:pPr marL="39688" indent="0">
              <a:spcBef>
                <a:spcPts val="0"/>
              </a:spcBef>
              <a:spcAft>
                <a:spcPts val="600"/>
              </a:spcAft>
              <a:buNone/>
            </a:pPr>
            <a:r>
              <a:rPr lang="en-US" sz="1600" dirty="0">
                <a:solidFill>
                  <a:srgbClr val="000000"/>
                </a:solidFill>
                <a:ea typeface="Times New Roman" panose="02020603050405020304" pitchFamily="18" charset="0"/>
              </a:rPr>
              <a:t>Record Keeping shall:</a:t>
            </a:r>
          </a:p>
          <a:p>
            <a:pPr>
              <a:spcBef>
                <a:spcPts val="0"/>
              </a:spcBef>
              <a:spcAft>
                <a:spcPts val="600"/>
              </a:spcAft>
            </a:pPr>
            <a:r>
              <a:rPr lang="en-US" sz="1600" dirty="0">
                <a:solidFill>
                  <a:srgbClr val="000000"/>
                </a:solidFill>
                <a:effectLst/>
                <a:ea typeface="Times New Roman" panose="02020603050405020304" pitchFamily="18" charset="0"/>
              </a:rPr>
              <a:t>Be designed and developed with capabilities enabling the automatic recording of events (‘logs’) while the high-risk AI systems is operating</a:t>
            </a:r>
          </a:p>
          <a:p>
            <a:pPr>
              <a:spcBef>
                <a:spcPts val="0"/>
              </a:spcBef>
              <a:spcAft>
                <a:spcPts val="600"/>
              </a:spcAft>
            </a:pPr>
            <a:r>
              <a:rPr lang="en-US" sz="1600" dirty="0">
                <a:solidFill>
                  <a:srgbClr val="000000"/>
                </a:solidFill>
                <a:ea typeface="Times New Roman" panose="02020603050405020304" pitchFamily="18" charset="0"/>
              </a:rPr>
              <a:t>L</a:t>
            </a:r>
            <a:r>
              <a:rPr lang="en-US" sz="1600" dirty="0">
                <a:solidFill>
                  <a:srgbClr val="000000"/>
                </a:solidFill>
                <a:effectLst/>
                <a:ea typeface="Times New Roman" panose="02020603050405020304" pitchFamily="18" charset="0"/>
              </a:rPr>
              <a:t>ogging capabilities shall ensure a level of traceability of the AI system’s functioning throughout its lifecycle that is appropriate to the intended purpose of the system</a:t>
            </a:r>
          </a:p>
          <a:p>
            <a:pPr>
              <a:spcBef>
                <a:spcPts val="0"/>
              </a:spcBef>
              <a:spcAft>
                <a:spcPts val="600"/>
              </a:spcAft>
            </a:pPr>
            <a:r>
              <a:rPr lang="en-US" sz="1600" u="none" strike="noStrike" dirty="0">
                <a:solidFill>
                  <a:srgbClr val="000000"/>
                </a:solidFill>
                <a:uFill>
                  <a:solidFill>
                    <a:srgbClr val="000000"/>
                  </a:solidFill>
                </a:uFill>
                <a:ea typeface="Times New Roman" panose="02020603050405020304" pitchFamily="18" charset="0"/>
                <a:cs typeface="Times New Roman" panose="02020603050405020304" pitchFamily="18" charset="0"/>
              </a:rPr>
              <a:t>L</a:t>
            </a: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ogging capabilities shall provide, at a minimum:</a:t>
            </a:r>
          </a:p>
          <a:p>
            <a:pPr lvl="1">
              <a:spcBef>
                <a:spcPts val="0"/>
              </a:spcBef>
              <a:spcAft>
                <a:spcPts val="600"/>
              </a:spcAft>
            </a:pPr>
            <a:r>
              <a:rPr lang="en-US" sz="1500" dirty="0">
                <a:solidFill>
                  <a:srgbClr val="000000"/>
                </a:solidFill>
                <a:uFill>
                  <a:solidFill>
                    <a:srgbClr val="000000"/>
                  </a:solidFill>
                </a:uFill>
                <a:ea typeface="Times New Roman" panose="02020603050405020304" pitchFamily="18" charset="0"/>
                <a:cs typeface="Times New Roman" panose="02020603050405020304" pitchFamily="18" charset="0"/>
              </a:rPr>
              <a:t>R</a:t>
            </a:r>
            <a:r>
              <a:rPr lang="en-US" sz="15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ecording of the period of each use of the system (start date and time and end date and time of each use)</a:t>
            </a:r>
          </a:p>
          <a:p>
            <a:pPr lvl="1">
              <a:spcBef>
                <a:spcPts val="0"/>
              </a:spcBef>
              <a:spcAft>
                <a:spcPts val="600"/>
              </a:spcAft>
            </a:pPr>
            <a:r>
              <a:rPr lang="en-US" sz="1500" dirty="0">
                <a:solidFill>
                  <a:srgbClr val="000000"/>
                </a:solidFill>
                <a:uFill>
                  <a:solidFill>
                    <a:srgbClr val="000000"/>
                  </a:solidFill>
                </a:uFill>
                <a:ea typeface="Times New Roman" panose="02020603050405020304" pitchFamily="18" charset="0"/>
                <a:cs typeface="Times New Roman" panose="02020603050405020304" pitchFamily="18" charset="0"/>
              </a:rPr>
              <a:t>T</a:t>
            </a:r>
            <a:r>
              <a:rPr lang="en-US" sz="15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he reference database against which input data has been checked by the system</a:t>
            </a:r>
          </a:p>
          <a:p>
            <a:pPr lvl="1">
              <a:spcBef>
                <a:spcPts val="0"/>
              </a:spcBef>
              <a:spcAft>
                <a:spcPts val="600"/>
              </a:spcAft>
            </a:pPr>
            <a:r>
              <a:rPr lang="en-US" sz="15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Input data for which the search has led to a match  </a:t>
            </a:r>
          </a:p>
          <a:p>
            <a:pPr lvl="1">
              <a:spcAft>
                <a:spcPts val="600"/>
              </a:spcAft>
            </a:pPr>
            <a:r>
              <a:rPr lang="en-US" sz="1500" dirty="0">
                <a:solidFill>
                  <a:srgbClr val="000000"/>
                </a:solidFill>
                <a:effectLst/>
                <a:ea typeface="Times New Roman" panose="02020603050405020304" pitchFamily="18" charset="0"/>
              </a:rPr>
              <a:t>Identification of the natural persons involved in the verification of the results</a:t>
            </a: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2061601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t>EU Artificial Intelligence Act</a:t>
            </a:r>
            <a:br>
              <a:rPr lang="en-US" sz="2800" dirty="0"/>
            </a:br>
            <a:r>
              <a:rPr lang="en-US" sz="2800" dirty="0"/>
              <a:t>Other Hi-Risk AI Systems Requirements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marR="1270" algn="just">
              <a:spcBef>
                <a:spcPts val="0"/>
              </a:spcBef>
              <a:spcAft>
                <a:spcPts val="600"/>
              </a:spcAft>
              <a:buClr>
                <a:srgbClr val="000000"/>
              </a:buClr>
              <a:buSzPts val="1200"/>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High-risk AI systems shall be designed and developed in such a way to ensure that </a:t>
            </a:r>
            <a:r>
              <a:rPr lang="en-US" sz="1600" dirty="0">
                <a:solidFill>
                  <a:srgbClr val="000000"/>
                </a:solidFill>
                <a:effectLst/>
                <a:ea typeface="Times New Roman" panose="02020603050405020304" pitchFamily="18" charset="0"/>
              </a:rPr>
              <a:t>their operation is sufficiently transparent to enable users to interpret the system’s output and use it appropriately</a:t>
            </a:r>
          </a:p>
          <a:p>
            <a:pPr marL="342900" marR="1270" algn="just">
              <a:spcBef>
                <a:spcPts val="0"/>
              </a:spcBef>
              <a:spcAft>
                <a:spcPts val="600"/>
              </a:spcAft>
              <a:buClr>
                <a:srgbClr val="000000"/>
              </a:buClr>
              <a:buSzPts val="1200"/>
            </a:pPr>
            <a:r>
              <a:rPr lang="en-US" sz="1600" dirty="0">
                <a:solidFill>
                  <a:srgbClr val="000000"/>
                </a:solidFill>
                <a:effectLst/>
                <a:ea typeface="Times New Roman" panose="02020603050405020304" pitchFamily="18" charset="0"/>
              </a:rPr>
              <a:t>High-risk AI systems shall be accompanied by instructions for use in an appropriate digital format or otherwise that include concise, complete, correct and clear information that is relevant, accessible and comprehensible to users</a:t>
            </a:r>
            <a:endParaRPr lang="en-US" sz="1600" dirty="0">
              <a:solidFill>
                <a:srgbClr val="000000"/>
              </a:solidFill>
              <a:ea typeface="Times New Roman" panose="02020603050405020304" pitchFamily="18" charset="0"/>
            </a:endParaRPr>
          </a:p>
          <a:p>
            <a:pPr marL="342900" marR="1270" lvl="0" indent="-342900" algn="just" fontAlgn="base">
              <a:spcBef>
                <a:spcPts val="0"/>
              </a:spcBef>
              <a:spcAft>
                <a:spcPts val="600"/>
              </a:spcAft>
              <a:buClr>
                <a:srgbClr val="000000"/>
              </a:buClr>
              <a:buSzPts val="1200"/>
              <a:buFont typeface="+mj-lt"/>
              <a:buAutoNum type="arabicPeriod"/>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High-risk AI systems shall be designed and developed in such a way, including with appropriate human-machine interface tools, that they can be effectively overseen by natural persons during the period in which the AI system is in use  </a:t>
            </a:r>
          </a:p>
          <a:p>
            <a:pPr marL="342900" marR="1270" lvl="0" indent="-342900" algn="just" fontAlgn="base">
              <a:spcBef>
                <a:spcPts val="0"/>
              </a:spcBef>
              <a:spcAft>
                <a:spcPts val="600"/>
              </a:spcAft>
              <a:buClr>
                <a:srgbClr val="000000"/>
              </a:buClr>
              <a:buSzPts val="1200"/>
              <a:buFont typeface="+mj-lt"/>
              <a:buAutoNum type="arabicPeriod"/>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Human oversight shall aim at preventing or minimizing the risks to health, safety or fundamental rights that may emerge when a high-risk AI system is used in accordance with its intended purpose or under conditions of reasonably foreseeable misuse</a:t>
            </a:r>
          </a:p>
          <a:p>
            <a:pPr marL="342900" marR="1270" lvl="0" indent="-342900" algn="just" fontAlgn="base">
              <a:spcBef>
                <a:spcPts val="0"/>
              </a:spcBef>
              <a:spcAft>
                <a:spcPts val="600"/>
              </a:spcAft>
              <a:buClr>
                <a:srgbClr val="000000"/>
              </a:buClr>
              <a:buSzPts val="1200"/>
              <a:buFont typeface="+mj-lt"/>
              <a:buAutoNum type="arabicPeriod"/>
            </a:pPr>
            <a:r>
              <a:rPr lang="en-US" sz="16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Human oversight shall be ensured through either one or all of the following measures: </a:t>
            </a:r>
          </a:p>
          <a:p>
            <a:pPr marL="692150" marR="1270" lvl="1" algn="just">
              <a:spcBef>
                <a:spcPts val="0"/>
              </a:spcBef>
              <a:spcAft>
                <a:spcPts val="600"/>
              </a:spcAft>
              <a:buClr>
                <a:srgbClr val="000000"/>
              </a:buClr>
              <a:buSzPts val="1200"/>
            </a:pPr>
            <a:r>
              <a:rPr lang="en-US" dirty="0">
                <a:solidFill>
                  <a:srgbClr val="000000"/>
                </a:solidFill>
                <a:uFill>
                  <a:solidFill>
                    <a:srgbClr val="000000"/>
                  </a:solidFill>
                </a:uFill>
                <a:ea typeface="Times New Roman" panose="02020603050405020304" pitchFamily="18" charset="0"/>
                <a:cs typeface="Times New Roman" panose="02020603050405020304" pitchFamily="18" charset="0"/>
              </a:rPr>
              <a:t>I</a:t>
            </a:r>
            <a:r>
              <a:rPr lang="en-US"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dentified and built, when technically feasible, into the high-risk AI system by the provider before it is placed on the market or put into service</a:t>
            </a:r>
          </a:p>
          <a:p>
            <a:pPr marL="692150" marR="1270" lvl="1" algn="just">
              <a:spcBef>
                <a:spcPts val="0"/>
              </a:spcBef>
              <a:spcAft>
                <a:spcPts val="600"/>
              </a:spcAft>
              <a:buClr>
                <a:srgbClr val="000000"/>
              </a:buClr>
              <a:buSzPts val="1200"/>
            </a:pPr>
            <a:r>
              <a:rPr lang="en-US" sz="1600" dirty="0">
                <a:solidFill>
                  <a:srgbClr val="000000"/>
                </a:solidFill>
                <a:uFill>
                  <a:solidFill>
                    <a:srgbClr val="000000"/>
                  </a:solidFill>
                </a:uFill>
                <a:ea typeface="Times New Roman" panose="02020603050405020304" pitchFamily="18" charset="0"/>
                <a:cs typeface="Times New Roman" panose="02020603050405020304" pitchFamily="18" charset="0"/>
              </a:rPr>
              <a:t>I</a:t>
            </a:r>
            <a:r>
              <a:rPr lang="en-US" sz="1600" dirty="0">
                <a:solidFill>
                  <a:srgbClr val="000000"/>
                </a:solidFill>
                <a:effectLst/>
                <a:ea typeface="Times New Roman" panose="02020603050405020304" pitchFamily="18" charset="0"/>
              </a:rPr>
              <a:t>dentified by the provider before placing the high-risk AI system on the market or putting it into service and that are appropriate to be implemented by the user</a:t>
            </a: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821033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t>EU Artificial Intelligence Act</a:t>
            </a:r>
            <a:br>
              <a:rPr lang="en-US" sz="2800" dirty="0"/>
            </a:br>
            <a:r>
              <a:rPr lang="en-US" sz="2800" dirty="0"/>
              <a:t>Other Hi-Risk AI Systems Requirements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marR="1270">
              <a:lnSpc>
                <a:spcPct val="103000"/>
              </a:lnSpc>
              <a:spcBef>
                <a:spcPts val="0"/>
              </a:spcBef>
              <a:spcAft>
                <a:spcPts val="550"/>
              </a:spcAft>
              <a:buClr>
                <a:srgbClr val="000000"/>
              </a:buClr>
              <a:buSzPts val="1200"/>
            </a:pPr>
            <a:r>
              <a:rPr lang="en-US" sz="18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High-risk AI systems shall be designed and developed in such a way that they achieve, in the light of their intended purpose, an appropriate level of accuracy, robustness and cybersecurity, and perform consistently in those respects throughout their lifecycle </a:t>
            </a:r>
          </a:p>
          <a:p>
            <a:pPr marL="342900" marR="1270">
              <a:lnSpc>
                <a:spcPct val="103000"/>
              </a:lnSpc>
              <a:spcBef>
                <a:spcPts val="0"/>
              </a:spcBef>
              <a:spcAft>
                <a:spcPts val="550"/>
              </a:spcAft>
              <a:buClr>
                <a:srgbClr val="000000"/>
              </a:buClr>
              <a:buSzPts val="1200"/>
            </a:pPr>
            <a:r>
              <a:rPr lang="en-US" sz="18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rPr>
              <a:t>The levels of accuracy and the relevant accuracy metrics of high-risk AI systems shall be declared in the accompanying instructions of use </a:t>
            </a:r>
          </a:p>
          <a:p>
            <a:r>
              <a:rPr lang="en-US" sz="1800" dirty="0">
                <a:solidFill>
                  <a:srgbClr val="000000"/>
                </a:solidFill>
                <a:effectLst/>
                <a:ea typeface="Times New Roman" panose="02020603050405020304" pitchFamily="18" charset="0"/>
              </a:rPr>
              <a:t>High-risk AI systems shall be resilient as regards errors, faults or inconsistencies that may occur within the system or the environment in which the system operates, in particular due to their interaction with natural persons or other systems</a:t>
            </a:r>
          </a:p>
          <a:p>
            <a:r>
              <a:rPr lang="en-US" sz="1800" dirty="0">
                <a:solidFill>
                  <a:srgbClr val="000000"/>
                </a:solidFill>
                <a:effectLst/>
                <a:ea typeface="Times New Roman" panose="02020603050405020304" pitchFamily="18" charset="0"/>
              </a:rPr>
              <a:t>High-risk AI systems shall be resilient as regards attempts by unauthorized third parties to alter their use or performance by exploiting the system vulnerabilities</a:t>
            </a:r>
            <a:endParaRPr lang="en-US" sz="1600" dirty="0">
              <a:solidFill>
                <a:srgbClr val="000000"/>
              </a:solidFill>
              <a:effectLst/>
              <a:ea typeface="Times New Roman" panose="02020603050405020304" pitchFamily="18" charset="0"/>
            </a:endParaRP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968809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EU Artificial Intelligence Act</a:t>
            </a:r>
            <a:br>
              <a:rPr lang="en-US" sz="2400" dirty="0"/>
            </a:br>
            <a:r>
              <a:rPr lang="en-US" sz="2400" dirty="0"/>
              <a:t>Requirements on Hi-Risk AI Systems Providers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700" dirty="0"/>
              <a:t>Providers of high-risk AI systems shall: </a:t>
            </a:r>
          </a:p>
          <a:p>
            <a:pPr lvl="0">
              <a:spcBef>
                <a:spcPts val="0"/>
              </a:spcBef>
              <a:spcAft>
                <a:spcPts val="600"/>
              </a:spcAft>
            </a:pPr>
            <a:r>
              <a:rPr lang="en-US" sz="1600" dirty="0"/>
              <a:t>Ensure that their high-risk AI systems are compliant with Hi-Risk AI Systems requirements</a:t>
            </a:r>
          </a:p>
          <a:p>
            <a:pPr lvl="0">
              <a:spcBef>
                <a:spcPts val="0"/>
              </a:spcBef>
              <a:spcAft>
                <a:spcPts val="600"/>
              </a:spcAft>
            </a:pPr>
            <a:r>
              <a:rPr lang="en-US" sz="1600" dirty="0"/>
              <a:t>Have a quality management system in place which complies with the AI Act</a:t>
            </a:r>
          </a:p>
          <a:p>
            <a:pPr lvl="0">
              <a:spcBef>
                <a:spcPts val="0"/>
              </a:spcBef>
              <a:spcAft>
                <a:spcPts val="600"/>
              </a:spcAft>
            </a:pPr>
            <a:r>
              <a:rPr lang="en-US" sz="1600" dirty="0"/>
              <a:t>Provide the technical documentation of the high-risk AI system</a:t>
            </a:r>
          </a:p>
          <a:p>
            <a:pPr lvl="0">
              <a:spcBef>
                <a:spcPts val="0"/>
              </a:spcBef>
              <a:spcAft>
                <a:spcPts val="600"/>
              </a:spcAft>
            </a:pPr>
            <a:r>
              <a:rPr lang="en-US" sz="1600" dirty="0"/>
              <a:t>When under their control, keep the logs automatically generated by their high-risk AI systems </a:t>
            </a:r>
          </a:p>
          <a:p>
            <a:pPr lvl="0">
              <a:spcBef>
                <a:spcPts val="0"/>
              </a:spcBef>
              <a:spcAft>
                <a:spcPts val="600"/>
              </a:spcAft>
            </a:pPr>
            <a:r>
              <a:rPr lang="en-US" sz="1600" dirty="0"/>
              <a:t>Ensure that the high-risk AI system undergoes the relevant conformity assessment procedure, prior to its placing on the market or putting into service </a:t>
            </a:r>
          </a:p>
          <a:p>
            <a:pPr lvl="0">
              <a:spcBef>
                <a:spcPts val="0"/>
              </a:spcBef>
              <a:spcAft>
                <a:spcPts val="600"/>
              </a:spcAft>
            </a:pPr>
            <a:r>
              <a:rPr lang="en-US" sz="1600" dirty="0"/>
              <a:t>Comply with the registration obligations</a:t>
            </a:r>
          </a:p>
          <a:p>
            <a:pPr lvl="0">
              <a:spcBef>
                <a:spcPts val="0"/>
              </a:spcBef>
              <a:spcAft>
                <a:spcPts val="600"/>
              </a:spcAft>
            </a:pPr>
            <a:r>
              <a:rPr lang="en-US" sz="1600" dirty="0"/>
              <a:t>Take the necessary corrective actions, if the high-risk AI system is not in conformity with requirements</a:t>
            </a:r>
          </a:p>
          <a:p>
            <a:pPr lvl="0">
              <a:spcBef>
                <a:spcPts val="0"/>
              </a:spcBef>
              <a:spcAft>
                <a:spcPts val="600"/>
              </a:spcAft>
            </a:pPr>
            <a:r>
              <a:rPr lang="en-US" sz="1600" dirty="0"/>
              <a:t>Inform the appropriate national competent authorities of any corrective actions taken </a:t>
            </a:r>
          </a:p>
          <a:p>
            <a:pPr lvl="0">
              <a:spcBef>
                <a:spcPts val="0"/>
              </a:spcBef>
              <a:spcAft>
                <a:spcPts val="600"/>
              </a:spcAft>
            </a:pPr>
            <a:r>
              <a:rPr lang="en-US" sz="1600" dirty="0"/>
              <a:t>Affix the marking to their high-risk AI systems to indicate the conformity with the AI Act </a:t>
            </a:r>
          </a:p>
          <a:p>
            <a:pPr>
              <a:spcBef>
                <a:spcPts val="0"/>
              </a:spcBef>
              <a:spcAft>
                <a:spcPts val="600"/>
              </a:spcAft>
            </a:pPr>
            <a:r>
              <a:rPr lang="en-US" sz="1600" dirty="0"/>
              <a:t>Upon request of a national competent authority, demonstrate the conformity of the high-risk AI system with requirements</a:t>
            </a:r>
            <a:endParaRPr lang="en-US" sz="1600" dirty="0">
              <a:solidFill>
                <a:srgbClr val="000000"/>
              </a:solidFill>
              <a:effectLst/>
              <a:ea typeface="Times New Roman" panose="02020603050405020304" pitchFamily="18" charset="0"/>
            </a:endParaRP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803057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EU Artificial Intelligence Act</a:t>
            </a:r>
            <a:br>
              <a:rPr lang="en-US" sz="2400" dirty="0"/>
            </a:br>
            <a:r>
              <a:rPr lang="en-US" sz="2400" dirty="0"/>
              <a:t>Requirements on Hi-Risk AI Systems Providers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600" dirty="0"/>
              <a:t>Providers of high-risk AI systems shall: </a:t>
            </a:r>
          </a:p>
          <a:p>
            <a:pPr>
              <a:spcBef>
                <a:spcPts val="0"/>
              </a:spcBef>
              <a:spcAft>
                <a:spcPts val="600"/>
              </a:spcAft>
            </a:pPr>
            <a:r>
              <a:rPr lang="en-US" sz="1500" dirty="0">
                <a:solidFill>
                  <a:srgbClr val="000000"/>
                </a:solidFill>
                <a:effectLst/>
                <a:ea typeface="Times New Roman" panose="02020603050405020304" pitchFamily="18" charset="0"/>
              </a:rPr>
              <a:t>Put a quality management system in place that ensures compliance with this Regulation</a:t>
            </a:r>
          </a:p>
          <a:p>
            <a:pPr>
              <a:spcBef>
                <a:spcPts val="0"/>
              </a:spcBef>
              <a:spcAft>
                <a:spcPts val="600"/>
              </a:spcAft>
            </a:pPr>
            <a:r>
              <a:rPr lang="en-US" sz="1500" dirty="0">
                <a:solidFill>
                  <a:srgbClr val="000000"/>
                </a:solidFill>
                <a:effectLst/>
                <a:ea typeface="Times New Roman" panose="02020603050405020304" pitchFamily="18" charset="0"/>
              </a:rPr>
              <a:t>That system shall be documented in a systematic and orderly manner in the form of written policies, procedures and instructions</a:t>
            </a:r>
          </a:p>
          <a:p>
            <a:pPr>
              <a:spcBef>
                <a:spcPts val="0"/>
              </a:spcBef>
              <a:spcAft>
                <a:spcPts val="600"/>
              </a:spcAft>
            </a:pPr>
            <a:r>
              <a:rPr lang="en-US" sz="1500" dirty="0">
                <a:solidFill>
                  <a:srgbClr val="000000"/>
                </a:solidFill>
                <a:ea typeface="Times New Roman" panose="02020603050405020304" pitchFamily="18" charset="0"/>
              </a:rPr>
              <a:t>I</a:t>
            </a:r>
            <a:r>
              <a:rPr lang="en-US" sz="1500" dirty="0">
                <a:solidFill>
                  <a:srgbClr val="000000"/>
                </a:solidFill>
                <a:effectLst/>
                <a:ea typeface="Times New Roman" panose="02020603050405020304" pitchFamily="18" charset="0"/>
              </a:rPr>
              <a:t>mplementation of written policies, procedures and instructions shall be proportionate to the size of the provider’s organization</a:t>
            </a:r>
          </a:p>
          <a:p>
            <a:pPr>
              <a:spcBef>
                <a:spcPts val="0"/>
              </a:spcBef>
              <a:spcAft>
                <a:spcPts val="600"/>
              </a:spcAft>
            </a:pPr>
            <a:r>
              <a:rPr lang="en-US" sz="1500" dirty="0">
                <a:solidFill>
                  <a:srgbClr val="000000"/>
                </a:solidFill>
                <a:effectLst/>
                <a:ea typeface="Times New Roman" panose="02020603050405020304" pitchFamily="18" charset="0"/>
              </a:rPr>
              <a:t>Draw up the technical documentation that meets the requirements of the AI Act</a:t>
            </a:r>
          </a:p>
          <a:p>
            <a:pPr>
              <a:spcBef>
                <a:spcPts val="0"/>
              </a:spcBef>
              <a:spcAft>
                <a:spcPts val="600"/>
              </a:spcAft>
            </a:pPr>
            <a:r>
              <a:rPr lang="en-US" sz="1500" dirty="0">
                <a:solidFill>
                  <a:srgbClr val="000000"/>
                </a:solidFill>
                <a:effectLst/>
                <a:ea typeface="Times New Roman" panose="02020603050405020304" pitchFamily="18" charset="0"/>
              </a:rPr>
              <a:t>Ensure that their systems undergo the relevant conformity assessment procedure in accordance with the AI Act prior to their placing on the market or putting into service</a:t>
            </a:r>
          </a:p>
          <a:p>
            <a:pPr>
              <a:spcBef>
                <a:spcPts val="0"/>
              </a:spcBef>
              <a:spcAft>
                <a:spcPts val="600"/>
              </a:spcAft>
            </a:pPr>
            <a:r>
              <a:rPr lang="en-US" sz="1500" dirty="0">
                <a:solidFill>
                  <a:srgbClr val="000000"/>
                </a:solidFill>
                <a:effectLst/>
                <a:ea typeface="Times New Roman" panose="02020603050405020304" pitchFamily="18" charset="0"/>
              </a:rPr>
              <a:t>Keep the logs automatically generated by their high-risk AI systems, to the extent such logs are under their control by virtue of a contractual arrangement with the user or otherwise by law</a:t>
            </a:r>
          </a:p>
          <a:p>
            <a:pPr>
              <a:spcBef>
                <a:spcPts val="0"/>
              </a:spcBef>
              <a:spcAft>
                <a:spcPts val="600"/>
              </a:spcAft>
            </a:pPr>
            <a:r>
              <a:rPr lang="en-US" sz="1500" dirty="0">
                <a:solidFill>
                  <a:srgbClr val="000000"/>
                </a:solidFill>
                <a:ea typeface="Times New Roman" panose="02020603050405020304" pitchFamily="18" charset="0"/>
              </a:rPr>
              <a:t>L</a:t>
            </a:r>
            <a:r>
              <a:rPr lang="en-US" sz="1500" dirty="0">
                <a:solidFill>
                  <a:srgbClr val="000000"/>
                </a:solidFill>
                <a:effectLst/>
                <a:ea typeface="Times New Roman" panose="02020603050405020304" pitchFamily="18" charset="0"/>
              </a:rPr>
              <a:t>ogs shall be kept for a period that is appropriate in the light of the intended purpose of high-risk AI system and applicable legal obligations under Union or national law</a:t>
            </a:r>
          </a:p>
          <a:p>
            <a:pPr>
              <a:spcBef>
                <a:spcPts val="0"/>
              </a:spcBef>
              <a:spcAft>
                <a:spcPts val="600"/>
              </a:spcAft>
            </a:pPr>
            <a:r>
              <a:rPr lang="en-US" sz="1500" dirty="0">
                <a:solidFill>
                  <a:srgbClr val="000000"/>
                </a:solidFill>
                <a:effectLst/>
                <a:ea typeface="Times New Roman" panose="02020603050405020304" pitchFamily="18" charset="0"/>
              </a:rPr>
              <a:t>Immediately take the necessary corrective actions if non-conformities are found to bring that system into conformity, to withdraw it or to recall it, as appropriate</a:t>
            </a:r>
          </a:p>
          <a:p>
            <a:pPr>
              <a:spcBef>
                <a:spcPts val="0"/>
              </a:spcBef>
              <a:spcAft>
                <a:spcPts val="600"/>
              </a:spcAft>
            </a:pPr>
            <a:r>
              <a:rPr lang="en-US" sz="1500" dirty="0">
                <a:solidFill>
                  <a:srgbClr val="000000"/>
                </a:solidFill>
                <a:ea typeface="Times New Roman" panose="02020603050405020304" pitchFamily="18" charset="0"/>
              </a:rPr>
              <a:t>I</a:t>
            </a:r>
            <a:r>
              <a:rPr lang="en-US" sz="1500" dirty="0">
                <a:solidFill>
                  <a:srgbClr val="000000"/>
                </a:solidFill>
                <a:effectLst/>
                <a:ea typeface="Times New Roman" panose="02020603050405020304" pitchFamily="18" charset="0"/>
              </a:rPr>
              <a:t>nform the distributors of the high-risk AI system in question and, where applicable, the </a:t>
            </a:r>
            <a:r>
              <a:rPr lang="en-US" sz="1500" dirty="0" err="1">
                <a:solidFill>
                  <a:srgbClr val="000000"/>
                </a:solidFill>
                <a:effectLst/>
                <a:ea typeface="Times New Roman" panose="02020603050405020304" pitchFamily="18" charset="0"/>
              </a:rPr>
              <a:t>authorised</a:t>
            </a:r>
            <a:r>
              <a:rPr lang="en-US" sz="1500" dirty="0">
                <a:solidFill>
                  <a:srgbClr val="000000"/>
                </a:solidFill>
                <a:effectLst/>
                <a:ea typeface="Times New Roman" panose="02020603050405020304" pitchFamily="18" charset="0"/>
              </a:rPr>
              <a:t> representative and importers accordingly</a:t>
            </a:r>
            <a:endParaRPr lang="en-US" sz="1500" dirty="0"/>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9851051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EU Artificial Intelligence Act</a:t>
            </a:r>
            <a:br>
              <a:rPr lang="en-US" sz="2400" dirty="0"/>
            </a:br>
            <a:r>
              <a:rPr lang="en-US" sz="2400" dirty="0"/>
              <a:t>Requirements on Hi-Risk AI Systems Users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096658"/>
            <a:ext cx="8851630" cy="548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dirty="0"/>
              <a:t>Users of high-risk AI systems shall: </a:t>
            </a:r>
          </a:p>
          <a:p>
            <a:pPr>
              <a:spcBef>
                <a:spcPts val="0"/>
              </a:spcBef>
              <a:spcAft>
                <a:spcPts val="600"/>
              </a:spcAft>
            </a:pPr>
            <a:r>
              <a:rPr lang="en-US" sz="1700" dirty="0">
                <a:solidFill>
                  <a:srgbClr val="000000"/>
                </a:solidFill>
              </a:rPr>
              <a:t>U</a:t>
            </a:r>
            <a:r>
              <a:rPr lang="en-US" sz="1700" b="0" i="0" dirty="0">
                <a:solidFill>
                  <a:srgbClr val="000000"/>
                </a:solidFill>
                <a:effectLst/>
              </a:rPr>
              <a:t>se such systems in accordance with the instructions of use accompanying the systems</a:t>
            </a:r>
          </a:p>
          <a:p>
            <a:pPr>
              <a:spcBef>
                <a:spcPts val="0"/>
              </a:spcBef>
              <a:spcAft>
                <a:spcPts val="600"/>
              </a:spcAft>
            </a:pPr>
            <a:r>
              <a:rPr lang="en-US" sz="1700" dirty="0">
                <a:solidFill>
                  <a:srgbClr val="000000"/>
                </a:solidFill>
              </a:rPr>
              <a:t>T</a:t>
            </a:r>
            <a:r>
              <a:rPr lang="en-US" sz="1700" b="0" i="0" dirty="0">
                <a:solidFill>
                  <a:srgbClr val="000000"/>
                </a:solidFill>
                <a:effectLst/>
              </a:rPr>
              <a:t>o the extent the user exercises control over the input data, ensure that input data is relevant in view of the intended purpose of the high-risk AI system</a:t>
            </a:r>
          </a:p>
          <a:p>
            <a:pPr>
              <a:spcBef>
                <a:spcPts val="0"/>
              </a:spcBef>
              <a:spcAft>
                <a:spcPts val="600"/>
              </a:spcAft>
            </a:pPr>
            <a:r>
              <a:rPr lang="en-US" sz="1700" dirty="0">
                <a:solidFill>
                  <a:srgbClr val="000000"/>
                </a:solidFill>
              </a:rPr>
              <a:t>M</a:t>
            </a:r>
            <a:r>
              <a:rPr lang="en-US" sz="1700" b="0" i="0" dirty="0">
                <a:solidFill>
                  <a:srgbClr val="000000"/>
                </a:solidFill>
                <a:effectLst/>
              </a:rPr>
              <a:t>onitor the operation of the high-risk AI system on the basis of the instructions of use</a:t>
            </a:r>
          </a:p>
          <a:p>
            <a:pPr>
              <a:spcBef>
                <a:spcPts val="0"/>
              </a:spcBef>
              <a:spcAft>
                <a:spcPts val="600"/>
              </a:spcAft>
            </a:pPr>
            <a:r>
              <a:rPr lang="en-US" sz="1700" b="0" i="0" dirty="0">
                <a:solidFill>
                  <a:srgbClr val="000000"/>
                </a:solidFill>
                <a:effectLst/>
              </a:rPr>
              <a:t>When they have reasons to consider that the use in accordance with the instructions of use may result in the AI system presenting a risk within the meaning of AI Act, inform the provider or distributor and suspend the use of the system</a:t>
            </a:r>
            <a:r>
              <a:rPr lang="en-US" sz="1700" dirty="0"/>
              <a:t> </a:t>
            </a:r>
          </a:p>
          <a:p>
            <a:pPr>
              <a:spcBef>
                <a:spcPts val="0"/>
              </a:spcBef>
              <a:spcAft>
                <a:spcPts val="600"/>
              </a:spcAft>
            </a:pPr>
            <a:r>
              <a:rPr lang="en-US" sz="1700" b="0" i="0" dirty="0">
                <a:solidFill>
                  <a:srgbClr val="000000"/>
                </a:solidFill>
                <a:effectLst/>
              </a:rPr>
              <a:t>Inform the provider or distributor when they have identified any serious incident or any malfunctioning within the meaning of the AI Act and interrupt the use of the AI system</a:t>
            </a:r>
          </a:p>
          <a:p>
            <a:pPr>
              <a:spcBef>
                <a:spcPts val="0"/>
              </a:spcBef>
              <a:spcAft>
                <a:spcPts val="600"/>
              </a:spcAft>
            </a:pPr>
            <a:r>
              <a:rPr lang="en-US" sz="1700" dirty="0">
                <a:solidFill>
                  <a:srgbClr val="000000"/>
                </a:solidFill>
              </a:rPr>
              <a:t>K</a:t>
            </a:r>
            <a:r>
              <a:rPr lang="en-US" sz="1700" b="0" i="0" dirty="0">
                <a:solidFill>
                  <a:srgbClr val="000000"/>
                </a:solidFill>
                <a:effectLst/>
              </a:rPr>
              <a:t>eep the logs automatically generated by that high-risk AI system, to the extent such logs are under their control</a:t>
            </a:r>
          </a:p>
          <a:p>
            <a:pPr>
              <a:spcBef>
                <a:spcPts val="0"/>
              </a:spcBef>
              <a:spcAft>
                <a:spcPts val="600"/>
              </a:spcAft>
            </a:pPr>
            <a:r>
              <a:rPr lang="en-US" sz="1700" dirty="0">
                <a:solidFill>
                  <a:srgbClr val="000000"/>
                </a:solidFill>
              </a:rPr>
              <a:t>U</a:t>
            </a:r>
            <a:r>
              <a:rPr lang="en-US" sz="1700" b="0" i="0" dirty="0">
                <a:solidFill>
                  <a:srgbClr val="000000"/>
                </a:solidFill>
                <a:effectLst/>
              </a:rPr>
              <a:t>se the information provided under the AI Act to comply with their obligation to carry out a data protection impact assessment </a:t>
            </a:r>
            <a:br>
              <a:rPr lang="en-US" sz="1400" dirty="0"/>
            </a:br>
            <a:br>
              <a:rPr lang="en-US" sz="1100" dirty="0"/>
            </a:br>
            <a:br>
              <a:rPr lang="en-US" sz="1400" dirty="0"/>
            </a:br>
            <a:endParaRPr lang="en-US" sz="1800" dirty="0">
              <a:solidFill>
                <a:srgbClr val="000000"/>
              </a:solidFill>
              <a:effectLst/>
              <a:ea typeface="Times New Roman" panose="02020603050405020304" pitchFamily="18" charset="0"/>
            </a:endParaRPr>
          </a:p>
        </p:txBody>
      </p:sp>
      <p:sp>
        <p:nvSpPr>
          <p:cNvPr id="6" name="Rectangle 2">
            <a:extLst>
              <a:ext uri="{FF2B5EF4-FFF2-40B4-BE49-F238E27FC236}">
                <a16:creationId xmlns:a16="http://schemas.microsoft.com/office/drawing/2014/main" id="{F1CA80C4-593D-76F9-29FF-9C2A2A7BB105}"/>
              </a:ext>
            </a:extLst>
          </p:cNvPr>
          <p:cNvSpPr>
            <a:spLocks noChangeArrowheads="1"/>
          </p:cNvSpPr>
          <p:nvPr/>
        </p:nvSpPr>
        <p:spPr bwMode="auto">
          <a:xfrm>
            <a:off x="2448699" y="388683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9060889C-E891-A554-8E8E-11F5879DF2B0}"/>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1FD666A2-F194-416D-6398-4931AA10FD79}"/>
              </a:ext>
            </a:extLst>
          </p:cNvPr>
          <p:cNvSpPr>
            <a:spLocks noChangeArrowheads="1"/>
          </p:cNvSpPr>
          <p:nvPr/>
        </p:nvSpPr>
        <p:spPr bwMode="auto">
          <a:xfrm>
            <a:off x="2476500" y="3589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3B139555-2BFD-D1FB-A104-F884091AF22C}"/>
              </a:ext>
            </a:extLst>
          </p:cNvPr>
          <p:cNvSpPr>
            <a:spLocks noChangeArrowheads="1"/>
          </p:cNvSpPr>
          <p:nvPr/>
        </p:nvSpPr>
        <p:spPr bwMode="auto">
          <a:xfrm>
            <a:off x="2057400" y="380330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a:extLst>
              <a:ext uri="{FF2B5EF4-FFF2-40B4-BE49-F238E27FC236}">
                <a16:creationId xmlns:a16="http://schemas.microsoft.com/office/drawing/2014/main" id="{69529F4E-1985-FF1A-DC60-2A699FCBEB13}"/>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80A8732F-4A96-4F18-808A-AB8F851ADFD6}"/>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F860D983-EDCD-6A13-0EF9-E7EF38E62CDD}"/>
              </a:ext>
            </a:extLst>
          </p:cNvPr>
          <p:cNvSpPr>
            <a:spLocks noChangeArrowheads="1"/>
          </p:cNvSpPr>
          <p:nvPr/>
        </p:nvSpPr>
        <p:spPr bwMode="auto">
          <a:xfrm>
            <a:off x="2476500" y="367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4">
            <a:extLst>
              <a:ext uri="{FF2B5EF4-FFF2-40B4-BE49-F238E27FC236}">
                <a16:creationId xmlns:a16="http://schemas.microsoft.com/office/drawing/2014/main" id="{D1ED4B6E-4111-32DC-F1B7-B017AAD0BE65}"/>
              </a:ext>
            </a:extLst>
          </p:cNvPr>
          <p:cNvSpPr>
            <a:spLocks noChangeArrowheads="1"/>
          </p:cNvSpPr>
          <p:nvPr/>
        </p:nvSpPr>
        <p:spPr bwMode="auto">
          <a:xfrm>
            <a:off x="2476500" y="37604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A4109A79-BEA5-F54C-709E-A7A42E8DFE17}"/>
              </a:ext>
            </a:extLst>
          </p:cNvPr>
          <p:cNvSpPr>
            <a:spLocks noChangeArrowheads="1"/>
          </p:cNvSpPr>
          <p:nvPr/>
        </p:nvSpPr>
        <p:spPr bwMode="auto">
          <a:xfrm>
            <a:off x="457200" y="3590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3">
            <a:extLst>
              <a:ext uri="{FF2B5EF4-FFF2-40B4-BE49-F238E27FC236}">
                <a16:creationId xmlns:a16="http://schemas.microsoft.com/office/drawing/2014/main" id="{AEB00D19-471E-D017-A78B-FEDFCE03DF1D}"/>
              </a:ext>
            </a:extLst>
          </p:cNvPr>
          <p:cNvSpPr>
            <a:spLocks noChangeArrowheads="1"/>
          </p:cNvSpPr>
          <p:nvPr/>
        </p:nvSpPr>
        <p:spPr bwMode="auto">
          <a:xfrm>
            <a:off x="2476500" y="388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150411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b="1" dirty="0"/>
              <a:t>US AI-Related Legislation</a:t>
            </a:r>
            <a:endParaRPr lang="en-US" sz="2800" b="1" i="0" dirty="0">
              <a:solidFill>
                <a:srgbClr val="000000"/>
              </a:solidFill>
              <a:effectLst/>
            </a:endParaRP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 </a:t>
            </a:r>
            <a:br>
              <a:rPr lang="en-US" sz="1600" dirty="0"/>
            </a:br>
            <a:br>
              <a:rPr lang="en-US" sz="2000" dirty="0"/>
            </a:br>
            <a:br>
              <a:rPr lang="en-US" sz="2000" dirty="0"/>
            </a:b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61517075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45</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45</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2953966"/>
            <a:ext cx="7239000" cy="609600"/>
          </a:xfrm>
        </p:spPr>
        <p:txBody>
          <a:bodyPr>
            <a:noAutofit/>
          </a:bodyPr>
          <a:lstStyle/>
          <a:p>
            <a:pPr marL="0" indent="0" algn="ctr" eaLnBrk="1" hangingPunct="1">
              <a:spcBef>
                <a:spcPct val="0"/>
              </a:spcBef>
              <a:buNone/>
              <a:tabLst>
                <a:tab pos="914400" algn="l"/>
              </a:tabLst>
              <a:defRPr/>
            </a:pPr>
            <a:r>
              <a:rPr lang="en-US" sz="2800" b="1" dirty="0"/>
              <a:t>AI In Government Act of 2020</a:t>
            </a: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br>
              <a:rPr lang="en-US" sz="1600" dirty="0"/>
            </a:br>
            <a:br>
              <a:rPr lang="en-US" sz="2000" dirty="0"/>
            </a:br>
            <a:br>
              <a:rPr lang="en-US" sz="2000" dirty="0"/>
            </a:b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38820767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AI In Government Act of 2020</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2000" kern="0" dirty="0"/>
              <a:t>Division U of the “Consolidated Appropriations Act, 2021”</a:t>
            </a:r>
          </a:p>
          <a:p>
            <a:pPr marL="39688" indent="0">
              <a:buNone/>
            </a:pPr>
            <a:r>
              <a:rPr lang="en-US" sz="2000" dirty="0">
                <a:solidFill>
                  <a:srgbClr val="000000"/>
                </a:solidFill>
              </a:rPr>
              <a:t>Creates AI Center of Excellence (AI CoE) to:</a:t>
            </a:r>
          </a:p>
          <a:p>
            <a:r>
              <a:rPr lang="en-US" sz="2000" dirty="0">
                <a:solidFill>
                  <a:srgbClr val="000000"/>
                </a:solidFill>
              </a:rPr>
              <a:t>F</a:t>
            </a:r>
            <a:r>
              <a:rPr lang="en-US" sz="2000" b="0" i="0" dirty="0">
                <a:solidFill>
                  <a:srgbClr val="000000"/>
                </a:solidFill>
                <a:effectLst/>
              </a:rPr>
              <a:t>acilitate the adoption of artificial intelligence technologies in the Federal Government;</a:t>
            </a:r>
          </a:p>
          <a:p>
            <a:r>
              <a:rPr lang="en-US" sz="2000" dirty="0">
                <a:solidFill>
                  <a:srgbClr val="000000"/>
                </a:solidFill>
              </a:rPr>
              <a:t>I</a:t>
            </a:r>
            <a:r>
              <a:rPr lang="en-US" sz="2000" b="0" i="0" dirty="0">
                <a:solidFill>
                  <a:srgbClr val="000000"/>
                </a:solidFill>
                <a:effectLst/>
              </a:rPr>
              <a:t>mprove cohesion and competency in the adoption and use of artificial intelligence within the Federal Government</a:t>
            </a:r>
            <a:r>
              <a:rPr lang="en-US" sz="2000" dirty="0"/>
              <a:t> </a:t>
            </a:r>
          </a:p>
          <a:p>
            <a:pPr marL="39688" indent="0">
              <a:buNone/>
            </a:pPr>
            <a:br>
              <a:rPr lang="en-US" sz="1800" dirty="0"/>
            </a:br>
            <a:r>
              <a:rPr lang="en-US" sz="1800" dirty="0"/>
              <a:t> </a:t>
            </a:r>
            <a:endParaRPr lang="en-US" sz="1800" kern="0" dirty="0"/>
          </a:p>
        </p:txBody>
      </p:sp>
    </p:spTree>
    <p:extLst>
      <p:ext uri="{BB962C8B-B14F-4D97-AF65-F5344CB8AC3E}">
        <p14:creationId xmlns:p14="http://schemas.microsoft.com/office/powerpoint/2010/main" val="2629955432"/>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AI In Government Act of 2020</a:t>
            </a:r>
            <a:br>
              <a:rPr lang="en-US" sz="2400" b="1" i="0" dirty="0">
                <a:solidFill>
                  <a:schemeClr val="bg1"/>
                </a:solidFill>
                <a:effectLst/>
                <a:latin typeface="+mn-lt"/>
              </a:rPr>
            </a:br>
            <a:r>
              <a:rPr lang="en-US" sz="2400" b="1" i="0" dirty="0">
                <a:solidFill>
                  <a:schemeClr val="bg1"/>
                </a:solidFill>
                <a:effectLst/>
                <a:latin typeface="+mn-lt"/>
              </a:rPr>
              <a:t>Duties of the AI Center of Excellence</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500" dirty="0">
                <a:solidFill>
                  <a:srgbClr val="000000"/>
                </a:solidFill>
              </a:rPr>
              <a:t>R</a:t>
            </a:r>
            <a:r>
              <a:rPr lang="en-US" sz="1500" b="0" i="0" dirty="0">
                <a:solidFill>
                  <a:srgbClr val="000000"/>
                </a:solidFill>
                <a:effectLst/>
              </a:rPr>
              <a:t>egularly convening individuals from agencies, industry, Federal laboratories, nonprofit organizations, institutions of higher education, and other entities to discuss recent developments in artificial intelligence;</a:t>
            </a:r>
          </a:p>
          <a:p>
            <a:r>
              <a:rPr lang="en-US" sz="1500" dirty="0">
                <a:solidFill>
                  <a:srgbClr val="000000"/>
                </a:solidFill>
              </a:rPr>
              <a:t>C</a:t>
            </a:r>
            <a:r>
              <a:rPr lang="en-US" sz="1500" b="0" i="0" dirty="0">
                <a:solidFill>
                  <a:srgbClr val="000000"/>
                </a:solidFill>
                <a:effectLst/>
              </a:rPr>
              <a:t>ollecting, aggregating, and publishing on a publicly available website information regarding programs, pilots, and other initiatives led by other agencies and any other information determined appropriate by the Administrator;</a:t>
            </a:r>
          </a:p>
          <a:p>
            <a:r>
              <a:rPr lang="en-US" sz="1500" dirty="0">
                <a:solidFill>
                  <a:srgbClr val="000000"/>
                </a:solidFill>
              </a:rPr>
              <a:t>A</a:t>
            </a:r>
            <a:r>
              <a:rPr lang="en-US" sz="1500" b="0" i="0" dirty="0">
                <a:solidFill>
                  <a:srgbClr val="000000"/>
                </a:solidFill>
                <a:effectLst/>
              </a:rPr>
              <a:t>dvising the Administrator, the Director, and agencies on the acquisition and use of artificial intelligence through technical insight and expertise, as needed;</a:t>
            </a:r>
          </a:p>
          <a:p>
            <a:r>
              <a:rPr lang="en-US" sz="1500" dirty="0">
                <a:solidFill>
                  <a:srgbClr val="000000"/>
                </a:solidFill>
              </a:rPr>
              <a:t>A</a:t>
            </a:r>
            <a:r>
              <a:rPr lang="en-US" sz="1500" b="0" i="0" dirty="0">
                <a:solidFill>
                  <a:srgbClr val="000000"/>
                </a:solidFill>
                <a:effectLst/>
              </a:rPr>
              <a:t>ssist agencies in applying Federal policies regarding the management and use of data in applications of artificial intelligence;</a:t>
            </a:r>
          </a:p>
          <a:p>
            <a:r>
              <a:rPr lang="en-US" sz="1500" dirty="0">
                <a:solidFill>
                  <a:srgbClr val="000000"/>
                </a:solidFill>
              </a:rPr>
              <a:t>C</a:t>
            </a:r>
            <a:r>
              <a:rPr lang="en-US" sz="1500" b="0" i="0" dirty="0">
                <a:solidFill>
                  <a:srgbClr val="000000"/>
                </a:solidFill>
                <a:effectLst/>
              </a:rPr>
              <a:t>onsulting with agencies, including the Department of Defense, the Department of Commerce, the Department of Energy, the Department of Homeland Security, the Office of Management and Budget, the Office of the Director of National Intelligence, and the National Science Foundation, that operate programs, create standards and guidelines, or otherwise fund internal projects or coordinate between the public and private sectors relating to artificial intelligence;</a:t>
            </a:r>
          </a:p>
          <a:p>
            <a:r>
              <a:rPr lang="en-US" sz="1500" dirty="0">
                <a:solidFill>
                  <a:srgbClr val="000000"/>
                </a:solidFill>
              </a:rPr>
              <a:t>A</a:t>
            </a:r>
            <a:r>
              <a:rPr lang="en-US" sz="1500" b="0" i="0" dirty="0">
                <a:solidFill>
                  <a:srgbClr val="000000"/>
                </a:solidFill>
                <a:effectLst/>
              </a:rPr>
              <a:t>dvising the Director on developing policy related to the use of artificial intelligence by agencies</a:t>
            </a:r>
            <a:r>
              <a:rPr lang="en-US" sz="1500" dirty="0"/>
              <a:t> </a:t>
            </a:r>
          </a:p>
          <a:p>
            <a:r>
              <a:rPr lang="en-US" sz="1500" dirty="0">
                <a:solidFill>
                  <a:srgbClr val="000000"/>
                </a:solidFill>
              </a:rPr>
              <a:t>A</a:t>
            </a:r>
            <a:r>
              <a:rPr lang="en-US" sz="1500" b="0" i="0" dirty="0">
                <a:solidFill>
                  <a:srgbClr val="000000"/>
                </a:solidFill>
                <a:effectLst/>
              </a:rPr>
              <a:t>dvising the Director of the Office of Science and Technology Policy on developing policy related to research and national investment in artificial intelligence</a:t>
            </a:r>
            <a:r>
              <a:rPr lang="en-US" sz="1500" dirty="0"/>
              <a:t> </a:t>
            </a:r>
            <a:br>
              <a:rPr lang="en-US" sz="1500" dirty="0"/>
            </a:br>
            <a:br>
              <a:rPr lang="en-US" sz="1100" dirty="0"/>
            </a:br>
            <a:br>
              <a:rPr lang="en-US" sz="1400" dirty="0"/>
            </a:br>
            <a:br>
              <a:rPr lang="en-US" sz="1800" dirty="0"/>
            </a:br>
            <a:r>
              <a:rPr lang="en-US" sz="1800" dirty="0"/>
              <a:t> </a:t>
            </a:r>
            <a:endParaRPr lang="en-US" sz="1800" kern="0" dirty="0"/>
          </a:p>
        </p:txBody>
      </p:sp>
    </p:spTree>
    <p:extLst>
      <p:ext uri="{BB962C8B-B14F-4D97-AF65-F5344CB8AC3E}">
        <p14:creationId xmlns:p14="http://schemas.microsoft.com/office/powerpoint/2010/main" val="375956609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AI In Government Act of 2020</a:t>
            </a:r>
            <a:br>
              <a:rPr lang="en-US" sz="2400" b="1" i="0" dirty="0">
                <a:solidFill>
                  <a:schemeClr val="bg1"/>
                </a:solidFill>
                <a:effectLst/>
                <a:latin typeface="+mn-lt"/>
              </a:rPr>
            </a:br>
            <a:r>
              <a:rPr lang="en-US" sz="2400" b="1" i="0" dirty="0">
                <a:solidFill>
                  <a:schemeClr val="bg1"/>
                </a:solidFill>
                <a:effectLst/>
                <a:latin typeface="+mn-lt"/>
              </a:rPr>
              <a:t>Guidance For Agency Use in AI</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600" dirty="0">
                <a:solidFill>
                  <a:srgbClr val="000000"/>
                </a:solidFill>
              </a:rPr>
              <a:t>No later than 270 days after enactment of this act t</a:t>
            </a:r>
            <a:r>
              <a:rPr lang="en-US" sz="1600" b="0" i="0" dirty="0">
                <a:solidFill>
                  <a:srgbClr val="000000"/>
                </a:solidFill>
                <a:effectLst/>
              </a:rPr>
              <a:t>he Director of the Office of Management and Budget shall issue a memorandum to the head of each agency that shall—</a:t>
            </a:r>
          </a:p>
          <a:p>
            <a:r>
              <a:rPr lang="en-US" sz="1600" dirty="0">
                <a:solidFill>
                  <a:srgbClr val="000000"/>
                </a:solidFill>
              </a:rPr>
              <a:t>I</a:t>
            </a:r>
            <a:r>
              <a:rPr lang="en-US" sz="1600" b="0" i="0" dirty="0">
                <a:solidFill>
                  <a:srgbClr val="000000"/>
                </a:solidFill>
                <a:effectLst/>
              </a:rPr>
              <a:t>nform the development of policies regarding Federal acquisition and use by agencies regarding technologies that are empowered or enabled by artificial intelligence;</a:t>
            </a:r>
          </a:p>
          <a:p>
            <a:r>
              <a:rPr lang="en-US" sz="1600" dirty="0">
                <a:solidFill>
                  <a:srgbClr val="000000"/>
                </a:solidFill>
              </a:rPr>
              <a:t>R</a:t>
            </a:r>
            <a:r>
              <a:rPr lang="en-US" sz="1600" b="0" i="0" dirty="0">
                <a:solidFill>
                  <a:srgbClr val="000000"/>
                </a:solidFill>
                <a:effectLst/>
              </a:rPr>
              <a:t>ecommend approaches to remove barriers for use by agencies of artificial intelligence technologies;</a:t>
            </a:r>
          </a:p>
          <a:p>
            <a:r>
              <a:rPr lang="en-US" sz="1600" dirty="0">
                <a:solidFill>
                  <a:srgbClr val="000000"/>
                </a:solidFill>
              </a:rPr>
              <a:t>I</a:t>
            </a:r>
            <a:r>
              <a:rPr lang="en-US" sz="1600" b="0" i="0" dirty="0">
                <a:solidFill>
                  <a:srgbClr val="000000"/>
                </a:solidFill>
                <a:effectLst/>
              </a:rPr>
              <a:t>dentify best practices for identifying, assessing, and mitigating any discriminatory impact or bias on the basis of any classification protected under Federal nondiscrimination laws, or any unintended consequence of the use of artificial intelligence; and</a:t>
            </a:r>
          </a:p>
          <a:p>
            <a:r>
              <a:rPr lang="en-US" sz="1600" dirty="0">
                <a:solidFill>
                  <a:srgbClr val="000000"/>
                </a:solidFill>
              </a:rPr>
              <a:t>P</a:t>
            </a:r>
            <a:r>
              <a:rPr lang="en-US" sz="1600" b="0" i="0" dirty="0">
                <a:solidFill>
                  <a:srgbClr val="000000"/>
                </a:solidFill>
                <a:effectLst/>
              </a:rPr>
              <a:t>rovide a template of the required contents of the agency plans</a:t>
            </a:r>
            <a:br>
              <a:rPr lang="en-US" sz="1600" dirty="0"/>
            </a:br>
            <a:r>
              <a:rPr lang="en-US" sz="1200" dirty="0"/>
              <a:t> </a:t>
            </a:r>
            <a:br>
              <a:rPr lang="en-US" sz="1500" dirty="0"/>
            </a:br>
            <a:br>
              <a:rPr lang="en-US" sz="1100" dirty="0"/>
            </a:br>
            <a:br>
              <a:rPr lang="en-US" sz="1400" dirty="0"/>
            </a:br>
            <a:br>
              <a:rPr lang="en-US" sz="1800" dirty="0"/>
            </a:br>
            <a:r>
              <a:rPr lang="en-US" sz="1800" dirty="0"/>
              <a:t> </a:t>
            </a:r>
            <a:endParaRPr lang="en-US" sz="1800" kern="0" dirty="0"/>
          </a:p>
        </p:txBody>
      </p:sp>
    </p:spTree>
    <p:extLst>
      <p:ext uri="{BB962C8B-B14F-4D97-AF65-F5344CB8AC3E}">
        <p14:creationId xmlns:p14="http://schemas.microsoft.com/office/powerpoint/2010/main" val="117721622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AI In Government Act of 2020</a:t>
            </a:r>
            <a:br>
              <a:rPr lang="en-US" sz="2400" b="1" i="0" dirty="0">
                <a:solidFill>
                  <a:schemeClr val="bg1"/>
                </a:solidFill>
                <a:effectLst/>
                <a:latin typeface="+mn-lt"/>
              </a:rPr>
            </a:br>
            <a:r>
              <a:rPr lang="en-US" sz="2400" b="1" i="0" dirty="0">
                <a:solidFill>
                  <a:schemeClr val="bg1"/>
                </a:solidFill>
                <a:effectLst/>
                <a:latin typeface="+mn-lt"/>
              </a:rPr>
              <a:t>Plans</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800" b="0" i="0" dirty="0">
                <a:solidFill>
                  <a:srgbClr val="000000"/>
                </a:solidFill>
                <a:effectLst/>
              </a:rPr>
              <a:t>Not later than 180 days after the date on which the Director of the OMB issues the memorandum required under subsection (a) or an update to the memorandum required under subsection (d), the head of each agency shall submit to the Director and post on a publicly available page on the website of the agency:</a:t>
            </a:r>
          </a:p>
          <a:p>
            <a:r>
              <a:rPr lang="en-US" sz="1800" b="0" i="0" dirty="0">
                <a:solidFill>
                  <a:srgbClr val="000000"/>
                </a:solidFill>
                <a:effectLst/>
              </a:rPr>
              <a:t>(1) a plan to achieve consistency with the memorandum; or</a:t>
            </a:r>
          </a:p>
          <a:p>
            <a:r>
              <a:rPr lang="en-US" sz="1800" b="0" i="0" dirty="0">
                <a:solidFill>
                  <a:srgbClr val="000000"/>
                </a:solidFill>
                <a:effectLst/>
              </a:rPr>
              <a:t>(2) a written determination that the agency does not use and does not anticipate using artificial intelligence.</a:t>
            </a:r>
          </a:p>
          <a:p>
            <a:r>
              <a:rPr lang="en-US" sz="1800" b="0" i="0" dirty="0">
                <a:solidFill>
                  <a:srgbClr val="000000"/>
                </a:solidFill>
                <a:effectLst/>
              </a:rPr>
              <a:t>UPDATES.—Not later than 2 years after the date on which the Director of the OMB issues the memorandum required under subsection (a), and every 2 years thereafter for 10 years, the Director of the OMB shall issue updates to the memorandum</a:t>
            </a:r>
            <a:r>
              <a:rPr lang="en-US" sz="1800" dirty="0"/>
              <a:t> </a:t>
            </a:r>
            <a:br>
              <a:rPr lang="en-US" sz="1050" dirty="0"/>
            </a:br>
            <a:br>
              <a:rPr lang="en-US" sz="1200" dirty="0"/>
            </a:br>
            <a:br>
              <a:rPr lang="en-US" sz="1600" dirty="0"/>
            </a:br>
            <a:r>
              <a:rPr lang="en-US" sz="1200" dirty="0"/>
              <a:t> </a:t>
            </a:r>
            <a:br>
              <a:rPr lang="en-US" sz="1500" dirty="0"/>
            </a:br>
            <a:br>
              <a:rPr lang="en-US" sz="1100" dirty="0"/>
            </a:br>
            <a:br>
              <a:rPr lang="en-US" sz="1400" dirty="0"/>
            </a:br>
            <a:br>
              <a:rPr lang="en-US" sz="1800" dirty="0"/>
            </a:br>
            <a:r>
              <a:rPr lang="en-US" sz="1800" dirty="0"/>
              <a:t> </a:t>
            </a:r>
            <a:endParaRPr lang="en-US" sz="1800" kern="0" dirty="0"/>
          </a:p>
        </p:txBody>
      </p:sp>
    </p:spTree>
    <p:extLst>
      <p:ext uri="{BB962C8B-B14F-4D97-AF65-F5344CB8AC3E}">
        <p14:creationId xmlns:p14="http://schemas.microsoft.com/office/powerpoint/2010/main" val="35318698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(iTC) Status</a:t>
            </a:r>
          </a:p>
        </p:txBody>
      </p:sp>
    </p:spTree>
    <p:extLst>
      <p:ext uri="{BB962C8B-B14F-4D97-AF65-F5344CB8AC3E}">
        <p14:creationId xmlns:p14="http://schemas.microsoft.com/office/powerpoint/2010/main" val="705938735"/>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50</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50</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2953966"/>
            <a:ext cx="7239000" cy="609600"/>
          </a:xfrm>
        </p:spPr>
        <p:txBody>
          <a:bodyPr>
            <a:noAutofit/>
          </a:bodyPr>
          <a:lstStyle/>
          <a:p>
            <a:pPr marL="0" indent="0" algn="ctr" eaLnBrk="1" hangingPunct="1">
              <a:spcBef>
                <a:spcPct val="0"/>
              </a:spcBef>
              <a:buNone/>
              <a:tabLst>
                <a:tab pos="914400" algn="l"/>
              </a:tabLst>
              <a:defRPr/>
            </a:pPr>
            <a:r>
              <a:rPr lang="en-US" sz="2800" b="1" dirty="0"/>
              <a:t>National Artificial Intelligence Initiative Act of 2020</a:t>
            </a: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br>
              <a:rPr lang="en-US" sz="1600" dirty="0"/>
            </a:br>
            <a:br>
              <a:rPr lang="en-US" sz="2000" dirty="0"/>
            </a:br>
            <a:br>
              <a:rPr lang="en-US" sz="2000" dirty="0"/>
            </a:b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90276438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dirty="0"/>
              <a:t>National Artificial Intelligence Initiative Act </a:t>
            </a:r>
            <a:r>
              <a:rPr lang="en-US" sz="2400" b="1" i="0" dirty="0">
                <a:solidFill>
                  <a:schemeClr val="bg1"/>
                </a:solidFill>
                <a:effectLst/>
                <a:latin typeface="+mn-lt"/>
              </a:rPr>
              <a:t>of 2020</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kern="0" dirty="0"/>
              <a:t>Division E, Section 5001 of the “</a:t>
            </a:r>
            <a:r>
              <a:rPr lang="en-US" sz="1800" b="0" i="0" dirty="0">
                <a:solidFill>
                  <a:srgbClr val="000000"/>
                </a:solidFill>
                <a:effectLst/>
              </a:rPr>
              <a:t>WILLIAM M. (MAC) THORNBERRY NATIONAL DEFENSE AUTHORIZATION ACT FOR FISCAL YEAR 2021</a:t>
            </a:r>
            <a:r>
              <a:rPr lang="en-US" sz="1800" kern="0" dirty="0"/>
              <a:t>”</a:t>
            </a:r>
          </a:p>
          <a:p>
            <a:pPr marL="39688" indent="0">
              <a:buNone/>
            </a:pPr>
            <a:r>
              <a:rPr lang="en-US" sz="1800" b="0" dirty="0">
                <a:solidFill>
                  <a:srgbClr val="000000"/>
                </a:solidFill>
                <a:effectLst/>
              </a:rPr>
              <a:t>‘‘artificial intelligence’’ means a machine-based system that can, for a given set of human-defined objectives, make predictions, recommendations or decisions influencing real or virtual environments. Artificial intelligence systems use machine and human-based inputs to— (A) perceive real and virtual environments; (B) abstract such perceptions into models through analysis in an automated manner; and (C) use model inference to formulate options for information or action</a:t>
            </a:r>
            <a:r>
              <a:rPr lang="en-US" sz="1800" b="0" dirty="0">
                <a:solidFill>
                  <a:srgbClr val="000000"/>
                </a:solidFill>
                <a:effectLst/>
                <a:latin typeface="NewCenturySchlbk-Italic"/>
              </a:rPr>
              <a:t>.</a:t>
            </a:r>
            <a:r>
              <a:rPr lang="en-US" sz="1400" dirty="0"/>
              <a:t> </a:t>
            </a:r>
            <a:br>
              <a:rPr lang="en-US" sz="1400" dirty="0"/>
            </a:br>
            <a:r>
              <a:rPr lang="en-US" sz="1800" dirty="0"/>
              <a:t> </a:t>
            </a:r>
            <a:endParaRPr lang="en-US" sz="1800" kern="0" dirty="0"/>
          </a:p>
        </p:txBody>
      </p:sp>
      <p:sp>
        <p:nvSpPr>
          <p:cNvPr id="3" name="Rectangle 1">
            <a:extLst>
              <a:ext uri="{FF2B5EF4-FFF2-40B4-BE49-F238E27FC236}">
                <a16:creationId xmlns:a16="http://schemas.microsoft.com/office/drawing/2014/main" id="{E7AD2EB8-F075-1543-6D3B-F4BB21D45B31}"/>
              </a:ext>
            </a:extLst>
          </p:cNvPr>
          <p:cNvSpPr>
            <a:spLocks noChangeArrowheads="1"/>
          </p:cNvSpPr>
          <p:nvPr/>
        </p:nvSpPr>
        <p:spPr bwMode="auto">
          <a:xfrm>
            <a:off x="2552700" y="377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4518093"/>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dirty="0"/>
              <a:t>National Artificial Intelligence Initiative Act </a:t>
            </a:r>
            <a:r>
              <a:rPr lang="en-US" sz="2400" b="1" i="0" dirty="0">
                <a:solidFill>
                  <a:schemeClr val="bg1"/>
                </a:solidFill>
                <a:effectLst/>
                <a:latin typeface="+mn-lt"/>
              </a:rPr>
              <a:t>of 2020</a:t>
            </a:r>
            <a:br>
              <a:rPr lang="en-US" sz="2400" b="1" i="0" dirty="0">
                <a:solidFill>
                  <a:schemeClr val="bg1"/>
                </a:solidFill>
                <a:effectLst/>
                <a:latin typeface="+mn-lt"/>
              </a:rPr>
            </a:br>
            <a:r>
              <a:rPr lang="en-US" sz="2400" b="1" i="0" dirty="0">
                <a:solidFill>
                  <a:schemeClr val="bg1"/>
                </a:solidFill>
                <a:effectLst/>
                <a:latin typeface="+mn-lt"/>
              </a:rPr>
              <a:t>National Artificial Intelligence Initiative</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u="sng" kern="0" dirty="0"/>
              <a:t>Purposes</a:t>
            </a:r>
          </a:p>
          <a:p>
            <a:r>
              <a:rPr lang="en-US" sz="1800" b="0" dirty="0">
                <a:solidFill>
                  <a:srgbClr val="000000"/>
                </a:solidFill>
                <a:effectLst/>
              </a:rPr>
              <a:t>(1) Ensure continued United States leadership in artificial intelligence research and development;</a:t>
            </a:r>
          </a:p>
          <a:p>
            <a:r>
              <a:rPr lang="en-US" sz="1800" b="0" dirty="0">
                <a:solidFill>
                  <a:srgbClr val="000000"/>
                </a:solidFill>
                <a:effectLst/>
              </a:rPr>
              <a:t>(2) Lead the world in the development and use of trustworthy artificial intelligence systems in the public and private sectors;</a:t>
            </a:r>
          </a:p>
          <a:p>
            <a:r>
              <a:rPr lang="en-US" sz="1800" b="0" dirty="0">
                <a:solidFill>
                  <a:srgbClr val="000000"/>
                </a:solidFill>
                <a:effectLst/>
              </a:rPr>
              <a:t>(3) Prepare the present and future United States workforce for the integration of artificial intelligence systems across all sectors of the economy and society; and</a:t>
            </a:r>
          </a:p>
          <a:p>
            <a:r>
              <a:rPr lang="en-US" sz="1800" b="0" dirty="0">
                <a:solidFill>
                  <a:srgbClr val="000000"/>
                </a:solidFill>
                <a:effectLst/>
              </a:rPr>
              <a:t>(4) Coordinate ongoing artificial intelligence research, development, and demonstration activities among the civilian agencies, the Department of Defense and the Intelligence Community to ensure that each informs the work of the others</a:t>
            </a:r>
          </a:p>
        </p:txBody>
      </p:sp>
      <p:sp>
        <p:nvSpPr>
          <p:cNvPr id="3" name="Rectangle 1">
            <a:extLst>
              <a:ext uri="{FF2B5EF4-FFF2-40B4-BE49-F238E27FC236}">
                <a16:creationId xmlns:a16="http://schemas.microsoft.com/office/drawing/2014/main" id="{E7AD2EB8-F075-1543-6D3B-F4BB21D45B31}"/>
              </a:ext>
            </a:extLst>
          </p:cNvPr>
          <p:cNvSpPr>
            <a:spLocks noChangeArrowheads="1"/>
          </p:cNvSpPr>
          <p:nvPr/>
        </p:nvSpPr>
        <p:spPr bwMode="auto">
          <a:xfrm>
            <a:off x="2552700" y="377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306605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dirty="0"/>
              <a:t>National Artificial Intelligence Initiative Act </a:t>
            </a:r>
            <a:r>
              <a:rPr lang="en-US" sz="2400" b="1" i="0" dirty="0">
                <a:solidFill>
                  <a:schemeClr val="bg1"/>
                </a:solidFill>
                <a:effectLst/>
                <a:latin typeface="+mn-lt"/>
              </a:rPr>
              <a:t>of 2020</a:t>
            </a:r>
            <a:br>
              <a:rPr lang="en-US" sz="2400" b="1" i="0" dirty="0">
                <a:solidFill>
                  <a:schemeClr val="bg1"/>
                </a:solidFill>
                <a:effectLst/>
                <a:latin typeface="+mn-lt"/>
              </a:rPr>
            </a:br>
            <a:r>
              <a:rPr lang="en-US" sz="2400" b="1" i="0" dirty="0">
                <a:solidFill>
                  <a:schemeClr val="bg1"/>
                </a:solidFill>
                <a:effectLst/>
                <a:latin typeface="+mn-lt"/>
              </a:rPr>
              <a:t>National Artificial Intelligence Initiative</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u="sng" kern="0" dirty="0"/>
              <a:t>Activities</a:t>
            </a:r>
          </a:p>
          <a:p>
            <a:r>
              <a:rPr lang="en-US" sz="1400" b="0" dirty="0">
                <a:solidFill>
                  <a:srgbClr val="000000"/>
                </a:solidFill>
                <a:effectLst/>
              </a:rPr>
              <a:t>(1) Sustain and support for artificial intelligence research and development through grants, cooperative agreements, testbeds, and access to data and computing resources</a:t>
            </a:r>
          </a:p>
          <a:p>
            <a:r>
              <a:rPr lang="en-US" sz="1400" b="0" dirty="0">
                <a:solidFill>
                  <a:srgbClr val="000000"/>
                </a:solidFill>
                <a:effectLst/>
              </a:rPr>
              <a:t>(2) Support for K-12 education and postsecondary educational programs, including workforce training and career and technical education programs, and informal education programs</a:t>
            </a:r>
          </a:p>
          <a:p>
            <a:r>
              <a:rPr lang="en-US" sz="1400" b="0" dirty="0">
                <a:solidFill>
                  <a:srgbClr val="000000"/>
                </a:solidFill>
                <a:effectLst/>
              </a:rPr>
              <a:t>(3) Support for interdisciplinary research, education, and workforce training programs for students and researchers that promote learning in the methods and systems used in artificial intelligence and foster interdisciplinary perspectives and collaborations among subject matter experts in relevant fields</a:t>
            </a:r>
          </a:p>
          <a:p>
            <a:r>
              <a:rPr lang="en-US" sz="1400" b="0" dirty="0">
                <a:solidFill>
                  <a:srgbClr val="000000"/>
                </a:solidFill>
                <a:effectLst/>
              </a:rPr>
              <a:t>(4) Interagency planning and coordination of Federal artificial intelligence research, development, demonstration, standards engagement, and other activities under the Initiative, as appropriate</a:t>
            </a:r>
          </a:p>
          <a:p>
            <a:r>
              <a:rPr lang="en-US" sz="1400" b="0" dirty="0">
                <a:solidFill>
                  <a:srgbClr val="000000"/>
                </a:solidFill>
                <a:effectLst/>
              </a:rPr>
              <a:t>(5) Outreach to diverse stakeholders, including citizen groups, industry, and civil rights and disability rights organizations</a:t>
            </a:r>
          </a:p>
          <a:p>
            <a:r>
              <a:rPr lang="en-US" sz="1400" b="0" dirty="0">
                <a:solidFill>
                  <a:srgbClr val="000000"/>
                </a:solidFill>
                <a:effectLst/>
              </a:rPr>
              <a:t>(6) Leveraging existing Federal investments to advance objectives of the Initiative</a:t>
            </a:r>
          </a:p>
          <a:p>
            <a:r>
              <a:rPr lang="en-US" sz="1400" b="0" dirty="0">
                <a:solidFill>
                  <a:srgbClr val="000000"/>
                </a:solidFill>
                <a:effectLst/>
              </a:rPr>
              <a:t>(7) Support for a network of interdisciplinary artificial intelligence research institutes </a:t>
            </a:r>
          </a:p>
          <a:p>
            <a:r>
              <a:rPr lang="en-US" sz="1400" b="0" dirty="0">
                <a:solidFill>
                  <a:srgbClr val="000000"/>
                </a:solidFill>
                <a:effectLst/>
              </a:rPr>
              <a:t>(8) Support opportunities for international cooperation with strategic allies, as appropriate, on the research and development, assessment, and resources for trustworthy artificial intelligence systems</a:t>
            </a:r>
            <a:r>
              <a:rPr lang="en-US" sz="1400" dirty="0"/>
              <a:t> </a:t>
            </a:r>
            <a:br>
              <a:rPr lang="en-US" sz="1400" dirty="0"/>
            </a:br>
            <a:endParaRPr lang="en-US" sz="1400" b="0" dirty="0">
              <a:solidFill>
                <a:srgbClr val="000000"/>
              </a:solidFill>
              <a:effectLst/>
            </a:endParaRPr>
          </a:p>
        </p:txBody>
      </p:sp>
      <p:sp>
        <p:nvSpPr>
          <p:cNvPr id="3" name="Rectangle 1">
            <a:extLst>
              <a:ext uri="{FF2B5EF4-FFF2-40B4-BE49-F238E27FC236}">
                <a16:creationId xmlns:a16="http://schemas.microsoft.com/office/drawing/2014/main" id="{E7AD2EB8-F075-1543-6D3B-F4BB21D45B31}"/>
              </a:ext>
            </a:extLst>
          </p:cNvPr>
          <p:cNvSpPr>
            <a:spLocks noChangeArrowheads="1"/>
          </p:cNvSpPr>
          <p:nvPr/>
        </p:nvSpPr>
        <p:spPr bwMode="auto">
          <a:xfrm>
            <a:off x="2552700" y="377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9649094"/>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000" b="1" dirty="0">
                <a:latin typeface="+mn-lt"/>
              </a:rPr>
              <a:t>National Artificial Intelligence Initiative Act </a:t>
            </a:r>
            <a:r>
              <a:rPr lang="en-US" sz="2000" b="1" i="0" dirty="0">
                <a:solidFill>
                  <a:schemeClr val="bg1"/>
                </a:solidFill>
                <a:effectLst/>
                <a:latin typeface="+mn-lt"/>
              </a:rPr>
              <a:t>of 2020</a:t>
            </a:r>
            <a:br>
              <a:rPr lang="en-US" sz="2000" b="1" i="0" dirty="0">
                <a:solidFill>
                  <a:schemeClr val="bg1"/>
                </a:solidFill>
                <a:effectLst/>
                <a:latin typeface="+mn-lt"/>
              </a:rPr>
            </a:br>
            <a:r>
              <a:rPr lang="en-US" sz="2000" b="1" i="0" dirty="0">
                <a:solidFill>
                  <a:schemeClr val="bg1"/>
                </a:solidFill>
                <a:effectLst/>
                <a:latin typeface="+mn-lt"/>
              </a:rPr>
              <a:t>National Artificial Intelligence Research Institutes</a:t>
            </a:r>
            <a:endParaRPr lang="en-US" altLang="en-US" sz="20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7751" y="1103145"/>
            <a:ext cx="8962839"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2000" dirty="0"/>
              <a:t>National Institute of Standards and Technology (NIST)</a:t>
            </a:r>
          </a:p>
          <a:p>
            <a:pPr>
              <a:spcBef>
                <a:spcPts val="0"/>
              </a:spcBef>
              <a:spcAft>
                <a:spcPts val="600"/>
              </a:spcAft>
            </a:pPr>
            <a:r>
              <a:rPr lang="en-US" sz="1600" b="0" i="1" dirty="0">
                <a:solidFill>
                  <a:srgbClr val="000000"/>
                </a:solidFill>
                <a:effectLst/>
              </a:rPr>
              <a:t>(1) support measurement research and development of best practices and voluntary standards for trustworthy artificial intelligence systems</a:t>
            </a:r>
            <a:r>
              <a:rPr lang="en-US" sz="1600" dirty="0"/>
              <a:t> </a:t>
            </a:r>
          </a:p>
          <a:p>
            <a:pPr>
              <a:spcBef>
                <a:spcPts val="0"/>
              </a:spcBef>
              <a:spcAft>
                <a:spcPts val="600"/>
              </a:spcAft>
            </a:pPr>
            <a:r>
              <a:rPr lang="en-US" sz="1600" b="0" i="1" dirty="0">
                <a:solidFill>
                  <a:srgbClr val="000000"/>
                </a:solidFill>
                <a:effectLst/>
              </a:rPr>
              <a:t>(2) produce curated, standardized, representative, high-value, secure, aggregate, and privacy protected data sets for artificial intelligence research, development, and use;</a:t>
            </a:r>
          </a:p>
          <a:p>
            <a:pPr>
              <a:spcBef>
                <a:spcPts val="0"/>
              </a:spcBef>
              <a:spcAft>
                <a:spcPts val="600"/>
              </a:spcAft>
            </a:pPr>
            <a:r>
              <a:rPr lang="en-US" sz="1600" b="0" i="1" dirty="0">
                <a:solidFill>
                  <a:srgbClr val="000000"/>
                </a:solidFill>
                <a:effectLst/>
              </a:rPr>
              <a:t>(3) support one or more institutes for the purpose of advancing measurement science, voluntary consensus standards, and guidelines for trustworthy artificial intelligence systems;</a:t>
            </a:r>
          </a:p>
          <a:p>
            <a:pPr>
              <a:spcBef>
                <a:spcPts val="0"/>
              </a:spcBef>
              <a:spcAft>
                <a:spcPts val="600"/>
              </a:spcAft>
            </a:pPr>
            <a:r>
              <a:rPr lang="en-US" sz="1600" b="0" i="1" dirty="0">
                <a:solidFill>
                  <a:srgbClr val="000000"/>
                </a:solidFill>
                <a:effectLst/>
              </a:rPr>
              <a:t>(4) support and strategically engage in the development of voluntary consensus standards, including international standards, through open, transparent, and consensus-based processes; </a:t>
            </a:r>
          </a:p>
          <a:p>
            <a:pPr>
              <a:spcBef>
                <a:spcPts val="0"/>
              </a:spcBef>
              <a:spcAft>
                <a:spcPts val="600"/>
              </a:spcAft>
            </a:pPr>
            <a:r>
              <a:rPr lang="en-US" sz="1600" b="0" i="1" dirty="0">
                <a:solidFill>
                  <a:srgbClr val="000000"/>
                </a:solidFill>
                <a:effectLst/>
              </a:rPr>
              <a:t>(5) enter into and perform such contracts as may be necessary in the conduct of the work of NIST and on such terms as the Director</a:t>
            </a:r>
            <a:r>
              <a:rPr lang="en-US" sz="1600" dirty="0"/>
              <a:t> </a:t>
            </a:r>
            <a:r>
              <a:rPr lang="en-US" sz="1600" b="0" i="1" dirty="0">
                <a:solidFill>
                  <a:srgbClr val="000000"/>
                </a:solidFill>
                <a:effectLst/>
              </a:rPr>
              <a:t>considers appropriate</a:t>
            </a:r>
          </a:p>
          <a:p>
            <a:pPr>
              <a:spcBef>
                <a:spcPts val="0"/>
              </a:spcBef>
              <a:spcAft>
                <a:spcPts val="600"/>
              </a:spcAft>
            </a:pPr>
            <a:r>
              <a:rPr lang="en-US" sz="1600" b="1" i="1" dirty="0">
                <a:solidFill>
                  <a:srgbClr val="000000"/>
                </a:solidFill>
                <a:effectLst/>
              </a:rPr>
              <a:t>RISK MANAGEMENT FRAMEWORK.—Not later than 2 years after the date of the enactment of this Act, the Director shall work to develop, and periodically update, in collaboration with other public and private sector organizations, including the National Science Foundation and the Department of Energy, a voluntary risk management framework for trustworthy artificial intelligence systems</a:t>
            </a:r>
            <a:r>
              <a:rPr lang="en-US" sz="1600" b="1" dirty="0"/>
              <a:t> </a:t>
            </a:r>
            <a:br>
              <a:rPr lang="en-US" sz="1600" dirty="0"/>
            </a:br>
            <a:br>
              <a:rPr lang="en-US" sz="1600" dirty="0"/>
            </a:br>
            <a:endParaRPr lang="en-US" sz="1600" dirty="0"/>
          </a:p>
        </p:txBody>
      </p:sp>
      <p:sp>
        <p:nvSpPr>
          <p:cNvPr id="3" name="Rectangle 1">
            <a:extLst>
              <a:ext uri="{FF2B5EF4-FFF2-40B4-BE49-F238E27FC236}">
                <a16:creationId xmlns:a16="http://schemas.microsoft.com/office/drawing/2014/main" id="{E7AD2EB8-F075-1543-6D3B-F4BB21D45B31}"/>
              </a:ext>
            </a:extLst>
          </p:cNvPr>
          <p:cNvSpPr>
            <a:spLocks noChangeArrowheads="1"/>
          </p:cNvSpPr>
          <p:nvPr/>
        </p:nvSpPr>
        <p:spPr bwMode="auto">
          <a:xfrm>
            <a:off x="2552700" y="377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577804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000" b="1" dirty="0">
                <a:latin typeface="+mn-lt"/>
              </a:rPr>
              <a:t>National Artificial Intelligence Initiative Act </a:t>
            </a:r>
            <a:r>
              <a:rPr lang="en-US" sz="2000" b="1" i="0" dirty="0">
                <a:solidFill>
                  <a:schemeClr val="bg1"/>
                </a:solidFill>
                <a:effectLst/>
                <a:latin typeface="+mn-lt"/>
              </a:rPr>
              <a:t>of 2020</a:t>
            </a:r>
            <a:br>
              <a:rPr lang="en-US" sz="2000" b="1" i="0" dirty="0">
                <a:solidFill>
                  <a:schemeClr val="bg1"/>
                </a:solidFill>
                <a:effectLst/>
                <a:latin typeface="+mn-lt"/>
              </a:rPr>
            </a:br>
            <a:r>
              <a:rPr lang="en-US" sz="2000" b="1" i="0" dirty="0">
                <a:solidFill>
                  <a:schemeClr val="bg1"/>
                </a:solidFill>
                <a:effectLst/>
                <a:latin typeface="+mn-lt"/>
              </a:rPr>
              <a:t>National Artificial Intelligence Research Institutes</a:t>
            </a:r>
            <a:endParaRPr lang="en-US" altLang="en-US" sz="20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7751" y="1103145"/>
            <a:ext cx="8962839"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i="1" dirty="0">
                <a:solidFill>
                  <a:srgbClr val="000000"/>
                </a:solidFill>
                <a:effectLst/>
              </a:rPr>
              <a:t>NATIONAL OCEANIC AND ATMOSPHERIC ADMINISTRATION ARTIFICIAL INTLLIGENCE CENTER</a:t>
            </a:r>
            <a:r>
              <a:rPr lang="en-US" sz="1800" dirty="0"/>
              <a:t> </a:t>
            </a:r>
          </a:p>
          <a:p>
            <a:pPr>
              <a:spcBef>
                <a:spcPts val="0"/>
              </a:spcBef>
              <a:spcAft>
                <a:spcPts val="600"/>
              </a:spcAft>
            </a:pPr>
            <a:r>
              <a:rPr lang="en-US" sz="1600" b="0" dirty="0">
                <a:solidFill>
                  <a:srgbClr val="000000"/>
                </a:solidFill>
                <a:effectLst/>
              </a:rPr>
              <a:t>(1) coordinate and facilitate artificial intelligence research and innovation, tools, systems, and capabilities across the National Oceanic and Atmospheric Administration;</a:t>
            </a:r>
          </a:p>
          <a:p>
            <a:pPr>
              <a:spcBef>
                <a:spcPts val="0"/>
              </a:spcBef>
              <a:spcAft>
                <a:spcPts val="600"/>
              </a:spcAft>
            </a:pPr>
            <a:r>
              <a:rPr lang="en-US" sz="1600" b="0" dirty="0">
                <a:solidFill>
                  <a:srgbClr val="000000"/>
                </a:solidFill>
                <a:effectLst/>
              </a:rPr>
              <a:t>(2) establish data standards and develop and maintain a central repository for agency-wide artificial intelligence applications;</a:t>
            </a:r>
          </a:p>
          <a:p>
            <a:pPr>
              <a:spcBef>
                <a:spcPts val="0"/>
              </a:spcBef>
              <a:spcAft>
                <a:spcPts val="600"/>
              </a:spcAft>
            </a:pPr>
            <a:r>
              <a:rPr lang="en-US" sz="1600" b="0" dirty="0">
                <a:solidFill>
                  <a:srgbClr val="000000"/>
                </a:solidFill>
                <a:effectLst/>
              </a:rPr>
              <a:t>(3) accelerate the transition of artificial intelligence research to applications in support of the mission of the National Oceanic and Atmospheric Administration;</a:t>
            </a:r>
          </a:p>
          <a:p>
            <a:pPr>
              <a:spcBef>
                <a:spcPts val="0"/>
              </a:spcBef>
              <a:spcAft>
                <a:spcPts val="600"/>
              </a:spcAft>
            </a:pPr>
            <a:r>
              <a:rPr lang="en-US" sz="1600" b="0" dirty="0">
                <a:solidFill>
                  <a:srgbClr val="000000"/>
                </a:solidFill>
                <a:effectLst/>
              </a:rPr>
              <a:t>(4) develop and conduct training for the workforce of the National Oceanic and Atmospheric Administration related to artificial intelligence research and application of artificial intelligence for such agency;</a:t>
            </a:r>
          </a:p>
          <a:p>
            <a:pPr>
              <a:spcBef>
                <a:spcPts val="0"/>
              </a:spcBef>
              <a:spcAft>
                <a:spcPts val="600"/>
              </a:spcAft>
            </a:pPr>
            <a:r>
              <a:rPr lang="en-US" sz="1600" b="0" dirty="0">
                <a:solidFill>
                  <a:srgbClr val="000000"/>
                </a:solidFill>
                <a:effectLst/>
              </a:rPr>
              <a:t>(5) facilitate partnerships between the National Oceanic and Atmospheric Administration and other public sector organizations, private sector organizations, and institutions of higher education for research, personnel exchange, and workforce development with respect to artificial intelligence systems; and</a:t>
            </a:r>
          </a:p>
          <a:p>
            <a:pPr>
              <a:spcBef>
                <a:spcPts val="0"/>
              </a:spcBef>
              <a:spcAft>
                <a:spcPts val="600"/>
              </a:spcAft>
            </a:pPr>
            <a:r>
              <a:rPr lang="en-US" sz="1600" b="0" dirty="0">
                <a:solidFill>
                  <a:srgbClr val="000000"/>
                </a:solidFill>
                <a:effectLst/>
              </a:rPr>
              <a:t>(6) make data of the National Oceanic and Atmospheric Administration accessible, available, and ready for artificial intelligence applications</a:t>
            </a:r>
            <a:r>
              <a:rPr lang="en-US" sz="1600" dirty="0"/>
              <a:t> </a:t>
            </a:r>
          </a:p>
        </p:txBody>
      </p:sp>
      <p:sp>
        <p:nvSpPr>
          <p:cNvPr id="3" name="Rectangle 1">
            <a:extLst>
              <a:ext uri="{FF2B5EF4-FFF2-40B4-BE49-F238E27FC236}">
                <a16:creationId xmlns:a16="http://schemas.microsoft.com/office/drawing/2014/main" id="{E7AD2EB8-F075-1543-6D3B-F4BB21D45B31}"/>
              </a:ext>
            </a:extLst>
          </p:cNvPr>
          <p:cNvSpPr>
            <a:spLocks noChangeArrowheads="1"/>
          </p:cNvSpPr>
          <p:nvPr/>
        </p:nvSpPr>
        <p:spPr bwMode="auto">
          <a:xfrm>
            <a:off x="2552700" y="377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79089210"/>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000" b="1" dirty="0">
                <a:latin typeface="+mn-lt"/>
              </a:rPr>
              <a:t>National Artificial Intelligence Initiative Act </a:t>
            </a:r>
            <a:r>
              <a:rPr lang="en-US" sz="2000" b="1" i="0" dirty="0">
                <a:solidFill>
                  <a:schemeClr val="bg1"/>
                </a:solidFill>
                <a:effectLst/>
                <a:latin typeface="+mn-lt"/>
              </a:rPr>
              <a:t>of 2020</a:t>
            </a:r>
            <a:br>
              <a:rPr lang="en-US" sz="2000" b="1" i="0" dirty="0">
                <a:solidFill>
                  <a:schemeClr val="bg1"/>
                </a:solidFill>
                <a:effectLst/>
                <a:latin typeface="+mn-lt"/>
              </a:rPr>
            </a:br>
            <a:r>
              <a:rPr lang="en-US" sz="2000" b="1" i="0" dirty="0">
                <a:solidFill>
                  <a:schemeClr val="bg1"/>
                </a:solidFill>
                <a:effectLst/>
                <a:latin typeface="+mn-lt"/>
              </a:rPr>
              <a:t>National Artificial Intelligence Research Institutes</a:t>
            </a:r>
            <a:endParaRPr lang="en-US" altLang="en-US" sz="20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7751" y="1112872"/>
            <a:ext cx="8962839"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800" dirty="0">
                <a:solidFill>
                  <a:srgbClr val="000000"/>
                </a:solidFill>
                <a:effectLst/>
              </a:rPr>
              <a:t>National Science Foundation (NSF)</a:t>
            </a:r>
            <a:endParaRPr lang="en-US" sz="1800" b="0" i="1" dirty="0">
              <a:solidFill>
                <a:srgbClr val="000000"/>
              </a:solidFill>
              <a:effectLst/>
              <a:latin typeface="NewCenturySchlbk-Italic"/>
            </a:endParaRPr>
          </a:p>
          <a:p>
            <a:pPr>
              <a:spcBef>
                <a:spcPts val="0"/>
              </a:spcBef>
              <a:spcAft>
                <a:spcPts val="600"/>
              </a:spcAft>
            </a:pPr>
            <a:r>
              <a:rPr lang="en-US" sz="1500" b="0" dirty="0">
                <a:solidFill>
                  <a:srgbClr val="000000"/>
                </a:solidFill>
                <a:effectLst/>
              </a:rPr>
              <a:t>(1) support research, including interdisciplinary research, on artificial intelligence systems and related areas;</a:t>
            </a:r>
          </a:p>
          <a:p>
            <a:pPr>
              <a:spcBef>
                <a:spcPts val="0"/>
              </a:spcBef>
              <a:spcAft>
                <a:spcPts val="600"/>
              </a:spcAft>
            </a:pPr>
            <a:r>
              <a:rPr lang="en-US" sz="1500" b="0" dirty="0">
                <a:solidFill>
                  <a:srgbClr val="000000"/>
                </a:solidFill>
                <a:effectLst/>
              </a:rPr>
              <a:t>(2) use the existing programs of the National Science Foundation, in collaboration with other Federal departments and agencies, as appropriate to—</a:t>
            </a:r>
          </a:p>
          <a:p>
            <a:pPr marL="731520">
              <a:spcBef>
                <a:spcPts val="0"/>
              </a:spcBef>
              <a:spcAft>
                <a:spcPts val="600"/>
              </a:spcAft>
            </a:pPr>
            <a:r>
              <a:rPr lang="en-US" sz="1500" b="0" dirty="0">
                <a:solidFill>
                  <a:srgbClr val="000000"/>
                </a:solidFill>
                <a:effectLst/>
              </a:rPr>
              <a:t>(A) improve the teaching and learning of topics related to artificial intelligence systems in K-12 education and postsecondary educational programs; and</a:t>
            </a:r>
          </a:p>
          <a:p>
            <a:pPr marL="731520">
              <a:spcBef>
                <a:spcPts val="0"/>
              </a:spcBef>
              <a:spcAft>
                <a:spcPts val="600"/>
              </a:spcAft>
            </a:pPr>
            <a:r>
              <a:rPr lang="en-US" sz="1500" b="0" dirty="0">
                <a:solidFill>
                  <a:srgbClr val="000000"/>
                </a:solidFill>
                <a:effectLst/>
              </a:rPr>
              <a:t>(B) increase participation in artificial intelligence related fields;</a:t>
            </a:r>
          </a:p>
          <a:p>
            <a:pPr>
              <a:spcBef>
                <a:spcPts val="0"/>
              </a:spcBef>
              <a:spcAft>
                <a:spcPts val="600"/>
              </a:spcAft>
            </a:pPr>
            <a:r>
              <a:rPr lang="en-US" sz="1500" b="0" dirty="0">
                <a:solidFill>
                  <a:srgbClr val="000000"/>
                </a:solidFill>
                <a:effectLst/>
              </a:rPr>
              <a:t>(3) support partnerships among institutions of higher education, Federal laboratories, nonprofit organizations, State, local, and Tribal governments, industry, and potential users of artificial intelligence systems that facilitate collaborative research, personnel exchanges, and workforce development;</a:t>
            </a:r>
          </a:p>
          <a:p>
            <a:pPr>
              <a:spcBef>
                <a:spcPts val="0"/>
              </a:spcBef>
              <a:spcAft>
                <a:spcPts val="600"/>
              </a:spcAft>
            </a:pPr>
            <a:r>
              <a:rPr lang="en-US" sz="1500" b="0" dirty="0">
                <a:solidFill>
                  <a:srgbClr val="000000"/>
                </a:solidFill>
                <a:effectLst/>
              </a:rPr>
              <a:t>(4) ensure adequate access to research and education infrastructure with respect to artificial intelligence systems;</a:t>
            </a:r>
          </a:p>
          <a:p>
            <a:pPr>
              <a:spcBef>
                <a:spcPts val="0"/>
              </a:spcBef>
              <a:spcAft>
                <a:spcPts val="600"/>
              </a:spcAft>
            </a:pPr>
            <a:r>
              <a:rPr lang="en-US" sz="1500" b="0" dirty="0">
                <a:solidFill>
                  <a:srgbClr val="000000"/>
                </a:solidFill>
                <a:effectLst/>
              </a:rPr>
              <a:t>(5) conduct prize competitions, as appropriate;</a:t>
            </a:r>
          </a:p>
          <a:p>
            <a:pPr>
              <a:spcBef>
                <a:spcPts val="0"/>
              </a:spcBef>
              <a:spcAft>
                <a:spcPts val="600"/>
              </a:spcAft>
            </a:pPr>
            <a:r>
              <a:rPr lang="en-US" sz="1500" b="0" dirty="0">
                <a:solidFill>
                  <a:srgbClr val="000000"/>
                </a:solidFill>
                <a:effectLst/>
              </a:rPr>
              <a:t>(6) coordinate research efforts funded through existing programs across the directorates of the National Science Foundation;</a:t>
            </a:r>
          </a:p>
          <a:p>
            <a:pPr>
              <a:spcBef>
                <a:spcPts val="0"/>
              </a:spcBef>
              <a:spcAft>
                <a:spcPts val="600"/>
              </a:spcAft>
            </a:pPr>
            <a:r>
              <a:rPr lang="en-US" sz="1500" b="0" dirty="0">
                <a:solidFill>
                  <a:srgbClr val="000000"/>
                </a:solidFill>
                <a:effectLst/>
              </a:rPr>
              <a:t>(7) provide guidance on data sharing by grantees to public and private sector organizations consistent with the standards and guidelines developed by NIST; and</a:t>
            </a:r>
          </a:p>
          <a:p>
            <a:pPr>
              <a:spcBef>
                <a:spcPts val="0"/>
              </a:spcBef>
              <a:spcAft>
                <a:spcPts val="600"/>
              </a:spcAft>
            </a:pPr>
            <a:r>
              <a:rPr lang="en-US" sz="1500" b="0" dirty="0">
                <a:solidFill>
                  <a:srgbClr val="000000"/>
                </a:solidFill>
                <a:effectLst/>
              </a:rPr>
              <a:t>(8) evaluate opportunities for international collaboration with strategic allies on artificial intelligence research and development</a:t>
            </a:r>
            <a:r>
              <a:rPr lang="en-US" sz="1500" dirty="0"/>
              <a:t> </a:t>
            </a:r>
            <a:br>
              <a:rPr lang="en-US" sz="1500" dirty="0"/>
            </a:br>
            <a:r>
              <a:rPr lang="en-US" sz="1500" dirty="0"/>
              <a:t>by </a:t>
            </a:r>
          </a:p>
        </p:txBody>
      </p:sp>
      <p:sp>
        <p:nvSpPr>
          <p:cNvPr id="3" name="Rectangle 1">
            <a:extLst>
              <a:ext uri="{FF2B5EF4-FFF2-40B4-BE49-F238E27FC236}">
                <a16:creationId xmlns:a16="http://schemas.microsoft.com/office/drawing/2014/main" id="{E7AD2EB8-F075-1543-6D3B-F4BB21D45B31}"/>
              </a:ext>
            </a:extLst>
          </p:cNvPr>
          <p:cNvSpPr>
            <a:spLocks noChangeArrowheads="1"/>
          </p:cNvSpPr>
          <p:nvPr/>
        </p:nvSpPr>
        <p:spPr bwMode="auto">
          <a:xfrm>
            <a:off x="2552700" y="3771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746492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57</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57</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2953966"/>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i="0" dirty="0">
                <a:effectLst/>
                <a:latin typeface="+mn-lt"/>
              </a:rPr>
              <a:t>Executive Order 13859</a:t>
            </a:r>
            <a:br>
              <a:rPr lang="en-US" sz="2400" b="1" i="0" dirty="0">
                <a:effectLst/>
                <a:latin typeface="+mn-lt"/>
              </a:rPr>
            </a:br>
            <a:r>
              <a:rPr lang="en-US" sz="2400" b="1" i="0" dirty="0">
                <a:effectLst/>
                <a:latin typeface="+mn-lt"/>
              </a:rPr>
              <a:t>Maintaining American Leadership in Artificial Intelligence</a:t>
            </a:r>
            <a:r>
              <a:rPr lang="en-US" sz="2400" b="1" dirty="0"/>
              <a:t> </a:t>
            </a:r>
            <a:br>
              <a:rPr lang="en-US" sz="1600" dirty="0"/>
            </a:br>
            <a:br>
              <a:rPr lang="en-US" sz="2000" dirty="0"/>
            </a:br>
            <a:br>
              <a:rPr lang="en-US" sz="2000" dirty="0"/>
            </a:b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45601315"/>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13859</a:t>
            </a:r>
            <a:br>
              <a:rPr lang="en-US" sz="2400" b="1" i="0" dirty="0">
                <a:solidFill>
                  <a:schemeClr val="bg1"/>
                </a:solidFill>
                <a:effectLst/>
                <a:latin typeface="+mn-lt"/>
              </a:rPr>
            </a:br>
            <a:r>
              <a:rPr lang="en-US" sz="2400" b="1" i="0" dirty="0">
                <a:solidFill>
                  <a:schemeClr val="bg1"/>
                </a:solidFill>
                <a:effectLst/>
                <a:latin typeface="+mn-lt"/>
              </a:rPr>
              <a:t>Maintaining American Leadership in Artificial Intelligence</a:t>
            </a:r>
            <a:r>
              <a:rPr lang="en-US" sz="2400" b="1" dirty="0">
                <a:solidFill>
                  <a:schemeClr val="bg1"/>
                </a:solidFill>
                <a:latin typeface="+mn-lt"/>
              </a:rPr>
              <a:t> </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kern="0" dirty="0"/>
              <a:t>Issued February 11, 2019</a:t>
            </a:r>
          </a:p>
          <a:p>
            <a:pPr marL="39688" indent="0">
              <a:spcBef>
                <a:spcPts val="0"/>
              </a:spcBef>
              <a:spcAft>
                <a:spcPts val="600"/>
              </a:spcAft>
              <a:buNone/>
            </a:pPr>
            <a:r>
              <a:rPr lang="en-US" sz="1800" u="sng" kern="0" dirty="0"/>
              <a:t>Definitions</a:t>
            </a:r>
          </a:p>
          <a:p>
            <a:r>
              <a:rPr lang="en-US" sz="1800" b="0" i="0" dirty="0">
                <a:solidFill>
                  <a:srgbClr val="000000"/>
                </a:solidFill>
                <a:effectLst/>
              </a:rPr>
              <a:t>‘artificial intelligence’’ means the full extent of Federal investments in AI, to include: R&amp;D of core AI techniques and technologies; AI prototype systems; application and adaptation of AI techniques; architectural and systems support for AI; and cyberinfrastructure, data sets, and standards for AI; and</a:t>
            </a:r>
          </a:p>
          <a:p>
            <a:r>
              <a:rPr lang="en-US" sz="1800" b="0" i="0" dirty="0">
                <a:solidFill>
                  <a:srgbClr val="000000"/>
                </a:solidFill>
                <a:effectLst/>
              </a:rPr>
              <a:t>(b) the term ‘‘open data’’ shall, in accordance with OMB Circular A– 130 and memorandum M–13–13, mean ‘‘publicly available data structured in a way that enables the data to be fully discoverable and usable by end users.</a:t>
            </a:r>
            <a:r>
              <a:rPr lang="en-US" sz="1800" dirty="0"/>
              <a:t> </a:t>
            </a:r>
            <a:endParaRPr lang="en-US" sz="1800" kern="0" dirty="0"/>
          </a:p>
        </p:txBody>
      </p:sp>
    </p:spTree>
    <p:extLst>
      <p:ext uri="{BB962C8B-B14F-4D97-AF65-F5344CB8AC3E}">
        <p14:creationId xmlns:p14="http://schemas.microsoft.com/office/powerpoint/2010/main" val="997546703"/>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13859</a:t>
            </a:r>
            <a:br>
              <a:rPr lang="en-US" sz="2400" b="1" i="0" dirty="0">
                <a:solidFill>
                  <a:schemeClr val="bg1"/>
                </a:solidFill>
                <a:effectLst/>
                <a:latin typeface="+mn-lt"/>
              </a:rPr>
            </a:br>
            <a:r>
              <a:rPr lang="en-US" sz="2400" b="1" i="0" dirty="0">
                <a:solidFill>
                  <a:schemeClr val="bg1"/>
                </a:solidFill>
                <a:effectLst/>
                <a:latin typeface="+mn-lt"/>
              </a:rPr>
              <a:t>Maintaining American Leadership in Artificial Intelligence</a:t>
            </a:r>
            <a:r>
              <a:rPr lang="en-US" sz="2400" b="1" dirty="0">
                <a:solidFill>
                  <a:schemeClr val="bg1"/>
                </a:solidFill>
                <a:latin typeface="+mn-lt"/>
              </a:rPr>
              <a:t> </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u="sng" kern="0" dirty="0"/>
              <a:t>Policies and Principles</a:t>
            </a:r>
          </a:p>
          <a:p>
            <a:pPr>
              <a:spcBef>
                <a:spcPts val="0"/>
              </a:spcBef>
              <a:spcAft>
                <a:spcPts val="600"/>
              </a:spcAft>
            </a:pPr>
            <a:r>
              <a:rPr lang="en-US" sz="1800" dirty="0">
                <a:solidFill>
                  <a:srgbClr val="000000"/>
                </a:solidFill>
              </a:rPr>
              <a:t>D</a:t>
            </a:r>
            <a:r>
              <a:rPr lang="en-US" sz="1800" b="0" i="0" dirty="0">
                <a:solidFill>
                  <a:srgbClr val="000000"/>
                </a:solidFill>
                <a:effectLst/>
              </a:rPr>
              <a:t>rive development of appropriate technical standards and reduce barriers to the safe testing and deployment of AI technologies </a:t>
            </a:r>
          </a:p>
          <a:p>
            <a:pPr>
              <a:spcBef>
                <a:spcPts val="0"/>
              </a:spcBef>
              <a:spcAft>
                <a:spcPts val="600"/>
              </a:spcAft>
            </a:pPr>
            <a:r>
              <a:rPr lang="en-US" sz="1800" dirty="0">
                <a:solidFill>
                  <a:srgbClr val="000000"/>
                </a:solidFill>
              </a:rPr>
              <a:t>T</a:t>
            </a:r>
            <a:r>
              <a:rPr lang="en-US" sz="1800" b="0" i="0" dirty="0">
                <a:solidFill>
                  <a:srgbClr val="000000"/>
                </a:solidFill>
                <a:effectLst/>
              </a:rPr>
              <a:t>rain current and future generations of American workers with the skills to develop and apply AI technologies</a:t>
            </a:r>
          </a:p>
          <a:p>
            <a:pPr>
              <a:spcBef>
                <a:spcPts val="0"/>
              </a:spcBef>
              <a:spcAft>
                <a:spcPts val="600"/>
              </a:spcAft>
            </a:pPr>
            <a:r>
              <a:rPr lang="en-US" sz="1800" dirty="0">
                <a:solidFill>
                  <a:srgbClr val="000000"/>
                </a:solidFill>
              </a:rPr>
              <a:t>F</a:t>
            </a:r>
            <a:r>
              <a:rPr lang="en-US" sz="1800" b="0" i="0" dirty="0">
                <a:solidFill>
                  <a:srgbClr val="000000"/>
                </a:solidFill>
                <a:effectLst/>
              </a:rPr>
              <a:t>oster public trust and confidence in AI technologies and protect civil liberties, privacy, and American values in their application</a:t>
            </a:r>
          </a:p>
          <a:p>
            <a:pPr>
              <a:spcBef>
                <a:spcPts val="0"/>
              </a:spcBef>
              <a:spcAft>
                <a:spcPts val="600"/>
              </a:spcAft>
            </a:pPr>
            <a:r>
              <a:rPr lang="en-US" sz="1800" b="0" i="0" dirty="0">
                <a:solidFill>
                  <a:srgbClr val="000000"/>
                </a:solidFill>
                <a:effectLst/>
              </a:rPr>
              <a:t>Promote an international environment that supports American AI research and innovation and opens markets for American AI industries, while protecting our technological advantage in AI and protecting our critical AI technologies from acquisition by strategic competitors and adversarial nations</a:t>
            </a:r>
            <a:r>
              <a:rPr lang="en-US" sz="1800" dirty="0"/>
              <a:t>   </a:t>
            </a:r>
            <a:endParaRPr lang="en-US" sz="1800" u="sng" kern="0" dirty="0"/>
          </a:p>
        </p:txBody>
      </p:sp>
    </p:spTree>
    <p:extLst>
      <p:ext uri="{BB962C8B-B14F-4D97-AF65-F5344CB8AC3E}">
        <p14:creationId xmlns:p14="http://schemas.microsoft.com/office/powerpoint/2010/main" val="34312282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lvl="0" fontAlgn="ctr">
              <a:spcBef>
                <a:spcPts val="0"/>
              </a:spcBef>
              <a:spcAft>
                <a:spcPts val="600"/>
              </a:spcAft>
            </a:pPr>
            <a:r>
              <a:rPr lang="en-US" sz="2000" dirty="0"/>
              <a:t>Since last IDS F2F on May 18, 2023 HCD iTC meetings have been held on:</a:t>
            </a:r>
          </a:p>
          <a:p>
            <a:pPr lvl="1" fontAlgn="ctr">
              <a:spcBef>
                <a:spcPts val="0"/>
              </a:spcBef>
              <a:spcAft>
                <a:spcPts val="1200"/>
              </a:spcAft>
            </a:pPr>
            <a:r>
              <a:rPr lang="en-US" sz="2000" dirty="0"/>
              <a:t>June 26</a:t>
            </a:r>
            <a:r>
              <a:rPr lang="en-US" sz="2000" baseline="30000" dirty="0"/>
              <a:t>th</a:t>
            </a:r>
            <a:r>
              <a:rPr lang="en-US" sz="2000" dirty="0"/>
              <a:t> </a:t>
            </a:r>
          </a:p>
          <a:p>
            <a:pPr lvl="1" fontAlgn="ctr">
              <a:spcBef>
                <a:spcPts val="0"/>
              </a:spcBef>
              <a:spcAft>
                <a:spcPts val="1200"/>
              </a:spcAft>
            </a:pPr>
            <a:r>
              <a:rPr lang="en-US" sz="2000" dirty="0"/>
              <a:t>July 17</a:t>
            </a:r>
            <a:r>
              <a:rPr lang="en-US" sz="2000" baseline="30000" dirty="0"/>
              <a:t>th</a:t>
            </a:r>
            <a:r>
              <a:rPr lang="en-US" sz="2000" dirty="0"/>
              <a:t> </a:t>
            </a:r>
          </a:p>
          <a:p>
            <a:pPr marL="400050" lvl="2" indent="0" fontAlgn="ctr">
              <a:spcBef>
                <a:spcPts val="0"/>
              </a:spcBef>
              <a:spcAft>
                <a:spcPts val="1200"/>
              </a:spcAft>
              <a:buNone/>
            </a:pPr>
            <a:r>
              <a:rPr lang="en-US" sz="2000" dirty="0"/>
              <a:t>NOTE: Since publishing the HCD cPP v1.0 and HCD SD v1.0 in Oct 2022 the HCD iTC has gone to meeting once a month</a:t>
            </a:r>
          </a:p>
          <a:p>
            <a:pPr marL="342900" lvl="1" indent="-342900" fontAlgn="ctr">
              <a:spcBef>
                <a:spcPts val="0"/>
              </a:spcBef>
              <a:spcAft>
                <a:spcPts val="600"/>
              </a:spcAft>
            </a:pPr>
            <a:r>
              <a:rPr lang="en-US" sz="2000" dirty="0"/>
              <a:t>Current focus is on: </a:t>
            </a:r>
          </a:p>
          <a:p>
            <a:pPr marL="742950" lvl="2" indent="-342900" fontAlgn="ctr">
              <a:spcBef>
                <a:spcPts val="0"/>
              </a:spcBef>
              <a:spcAft>
                <a:spcPts val="1200"/>
              </a:spcAft>
            </a:pPr>
            <a:r>
              <a:rPr lang="en-US" sz="2000" dirty="0"/>
              <a:t>Developing a release plan for future versions of the HCD cPP and HCD SD</a:t>
            </a:r>
          </a:p>
          <a:p>
            <a:pPr marL="742950" lvl="2" indent="-342900" fontAlgn="ctr">
              <a:spcBef>
                <a:spcPts val="0"/>
              </a:spcBef>
              <a:spcAft>
                <a:spcPts val="1200"/>
              </a:spcAft>
            </a:pPr>
            <a:r>
              <a:rPr lang="en-US" sz="2000" dirty="0"/>
              <a:t>Determining content for and then implementing the next HCD cPP / HCD SD release</a:t>
            </a:r>
          </a:p>
          <a:p>
            <a:pPr marL="742950" lvl="2" indent="-342900" fontAlgn="ctr">
              <a:spcBef>
                <a:spcPts val="0"/>
              </a:spcBef>
              <a:spcAft>
                <a:spcPts val="1200"/>
              </a:spcAft>
            </a:pPr>
            <a:r>
              <a:rPr lang="en-US" sz="2000" dirty="0"/>
              <a:t>Addressing issues against HCD cPP / SD v1.0</a:t>
            </a:r>
          </a:p>
        </p:txBody>
      </p:sp>
    </p:spTree>
    <p:extLst>
      <p:ext uri="{BB962C8B-B14F-4D97-AF65-F5344CB8AC3E}">
        <p14:creationId xmlns:p14="http://schemas.microsoft.com/office/powerpoint/2010/main" val="132619854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13859</a:t>
            </a:r>
            <a:br>
              <a:rPr lang="en-US" sz="2400" b="1" i="0" dirty="0">
                <a:solidFill>
                  <a:schemeClr val="bg1"/>
                </a:solidFill>
                <a:effectLst/>
                <a:latin typeface="+mn-lt"/>
              </a:rPr>
            </a:br>
            <a:r>
              <a:rPr lang="en-US" sz="2400" b="1" i="0" dirty="0">
                <a:solidFill>
                  <a:schemeClr val="bg1"/>
                </a:solidFill>
                <a:effectLst/>
                <a:latin typeface="+mn-lt"/>
              </a:rPr>
              <a:t>Maintaining American Leadership in Artificial Intelligence</a:t>
            </a:r>
            <a:r>
              <a:rPr lang="en-US" sz="2400" b="1" dirty="0">
                <a:solidFill>
                  <a:schemeClr val="bg1"/>
                </a:solidFill>
                <a:latin typeface="+mn-lt"/>
              </a:rPr>
              <a:t> - Objectives</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600" b="0" i="0" dirty="0">
                <a:solidFill>
                  <a:srgbClr val="000000"/>
                </a:solidFill>
                <a:effectLst/>
              </a:rPr>
              <a:t>Promote sustained investment in AI R&amp;D in collaboration with industry, academia, international partners and allies, and other non-Federal entities</a:t>
            </a:r>
          </a:p>
          <a:p>
            <a:r>
              <a:rPr lang="en-US" sz="1600" b="0" i="0" dirty="0">
                <a:solidFill>
                  <a:srgbClr val="000000"/>
                </a:solidFill>
                <a:effectLst/>
              </a:rPr>
              <a:t>Enhance access to high-quality and fully traceable Federal data, models, and computing resources to increase the value of such resources for AI R&amp;D, while maintaining safety, security, privacy, and confidentiality protections consistent with applicable laws and policies</a:t>
            </a:r>
          </a:p>
          <a:p>
            <a:r>
              <a:rPr lang="en-US" sz="1600" b="0" i="0" dirty="0">
                <a:solidFill>
                  <a:srgbClr val="000000"/>
                </a:solidFill>
                <a:effectLst/>
              </a:rPr>
              <a:t>Reduce barriers to the use of AI technologies to promote their innovative application while protecting American technology, economic and national security, civil liberties, privacy, and values</a:t>
            </a:r>
          </a:p>
          <a:p>
            <a:r>
              <a:rPr lang="en-US" sz="1600" b="0" i="0" dirty="0">
                <a:solidFill>
                  <a:srgbClr val="000000"/>
                </a:solidFill>
                <a:effectLst/>
              </a:rPr>
              <a:t>Ensure that technical standards minimize vulnerability to attacks from malicious actors and reflect Federal priorities for innovation, public trust, and public confidence in systems that use AI technologies; and develop international standards to promote and protect those priorities</a:t>
            </a:r>
          </a:p>
          <a:p>
            <a:r>
              <a:rPr lang="en-US" sz="1600" b="0" i="0" dirty="0">
                <a:solidFill>
                  <a:srgbClr val="000000"/>
                </a:solidFill>
                <a:effectLst/>
              </a:rPr>
              <a:t>Train the next generation of American AI researchers and users through apprenticeships; skills programs; and education in science, technology, engineering, and mathematics (STEM), with an emphasis on computer science, to ensure that American workers, including Federal workers, are capable of taking full advantage of the opportunities of AI</a:t>
            </a:r>
          </a:p>
          <a:p>
            <a:r>
              <a:rPr lang="en-US" sz="1600" b="0" i="0" dirty="0">
                <a:solidFill>
                  <a:srgbClr val="000000"/>
                </a:solidFill>
                <a:effectLst/>
              </a:rPr>
              <a:t>Develop and implement an action plan to protect the advantage of the United States in AI and technology critical to United States economic and national security interests against strategic competitors and foreign adversaries</a:t>
            </a:r>
            <a:r>
              <a:rPr lang="en-US" sz="1600" dirty="0"/>
              <a:t> </a:t>
            </a:r>
            <a:br>
              <a:rPr lang="en-US" sz="1400" dirty="0"/>
            </a:br>
            <a:r>
              <a:rPr lang="en-US" sz="1800" dirty="0"/>
              <a:t>  </a:t>
            </a:r>
            <a:endParaRPr lang="en-US" sz="1800" u="sng" kern="0" dirty="0"/>
          </a:p>
        </p:txBody>
      </p:sp>
    </p:spTree>
    <p:extLst>
      <p:ext uri="{BB962C8B-B14F-4D97-AF65-F5344CB8AC3E}">
        <p14:creationId xmlns:p14="http://schemas.microsoft.com/office/powerpoint/2010/main" val="667222966"/>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13859</a:t>
            </a:r>
            <a:br>
              <a:rPr lang="en-US" sz="2400" b="1" i="0" dirty="0">
                <a:solidFill>
                  <a:schemeClr val="bg1"/>
                </a:solidFill>
                <a:effectLst/>
                <a:latin typeface="+mn-lt"/>
              </a:rPr>
            </a:br>
            <a:r>
              <a:rPr lang="en-US" sz="2400" b="1" i="0" dirty="0">
                <a:solidFill>
                  <a:schemeClr val="bg1"/>
                </a:solidFill>
                <a:effectLst/>
                <a:latin typeface="+mn-lt"/>
              </a:rPr>
              <a:t>Maintaining American Leadership in Artificial Intelligence</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800" dirty="0">
                <a:solidFill>
                  <a:srgbClr val="000000"/>
                </a:solidFill>
              </a:rPr>
              <a:t>I</a:t>
            </a:r>
            <a:r>
              <a:rPr lang="en-US" sz="1800" b="0" i="0" dirty="0">
                <a:solidFill>
                  <a:srgbClr val="000000"/>
                </a:solidFill>
                <a:effectLst/>
              </a:rPr>
              <a:t>nitiative shall be coordinated through the National Science and Technology Council (NSTC) Select Committee on Artificial Intelligence (Select Committee)</a:t>
            </a:r>
          </a:p>
          <a:p>
            <a:r>
              <a:rPr lang="en-US" sz="1800" b="0" i="0" dirty="0">
                <a:solidFill>
                  <a:srgbClr val="000000"/>
                </a:solidFill>
                <a:effectLst/>
              </a:rPr>
              <a:t>Actions shall be implemented by agencies that conduct foundational AI R&amp;D, develop and deploy applications of AI technologies, provide educational grants, and regulate and provide guidance for applications of AI technologies</a:t>
            </a:r>
          </a:p>
          <a:p>
            <a:r>
              <a:rPr lang="en-US" sz="1800" b="0" i="0" dirty="0">
                <a:solidFill>
                  <a:srgbClr val="000000"/>
                </a:solidFill>
                <a:effectLst/>
              </a:rPr>
              <a:t>Heads of implementing agencies that also perform or fund R&amp;D (AI R&amp;D agencies), shall consider AI as an agency R&amp;D priority, as appropriate to their respective agencies’ missions</a:t>
            </a:r>
            <a:r>
              <a:rPr lang="en-US" sz="1800" dirty="0"/>
              <a:t> </a:t>
            </a:r>
          </a:p>
          <a:p>
            <a:r>
              <a:rPr lang="en-US" sz="1800" b="0" i="0" dirty="0">
                <a:solidFill>
                  <a:srgbClr val="000000"/>
                </a:solidFill>
                <a:effectLst/>
              </a:rPr>
              <a:t>Heads of AI R&amp;D agencies shall budget an amount for AI R&amp;D that is appropriate for this prioritization</a:t>
            </a:r>
            <a:r>
              <a:rPr lang="en-US" sz="1800" dirty="0"/>
              <a:t> </a:t>
            </a:r>
          </a:p>
        </p:txBody>
      </p:sp>
    </p:spTree>
    <p:extLst>
      <p:ext uri="{BB962C8B-B14F-4D97-AF65-F5344CB8AC3E}">
        <p14:creationId xmlns:p14="http://schemas.microsoft.com/office/powerpoint/2010/main" val="27170436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21735" y="0"/>
            <a:ext cx="9144000" cy="1270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13859</a:t>
            </a:r>
            <a:br>
              <a:rPr lang="en-US" sz="2400" b="1" i="0" dirty="0">
                <a:solidFill>
                  <a:schemeClr val="bg1"/>
                </a:solidFill>
                <a:effectLst/>
                <a:latin typeface="+mn-lt"/>
              </a:rPr>
            </a:br>
            <a:r>
              <a:rPr lang="en-US" sz="2400" b="1" i="0" dirty="0">
                <a:solidFill>
                  <a:schemeClr val="bg1"/>
                </a:solidFill>
                <a:effectLst/>
                <a:latin typeface="+mn-lt"/>
              </a:rPr>
              <a:t>Maintaining American Leadership in Artificial Intelligence</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42035" y="1366263"/>
            <a:ext cx="885163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indent="-228600">
              <a:spcBef>
                <a:spcPts val="0"/>
              </a:spcBef>
              <a:spcAft>
                <a:spcPts val="600"/>
              </a:spcAft>
            </a:pPr>
            <a:r>
              <a:rPr lang="en-US" sz="1600" b="0" i="0" dirty="0">
                <a:solidFill>
                  <a:srgbClr val="000000"/>
                </a:solidFill>
                <a:effectLst/>
              </a:rPr>
              <a:t>Heads of all agencies shall review their Federal data and models to identify opportunities to increase access and use by the greater non-Federal AI research community in a manner that benefits that community, while protecting safety, security, privacy, and confidentiality</a:t>
            </a:r>
            <a:r>
              <a:rPr lang="en-US" sz="1600" dirty="0"/>
              <a:t> </a:t>
            </a:r>
          </a:p>
          <a:p>
            <a:pPr lvl="1" indent="-228600">
              <a:spcBef>
                <a:spcPts val="0"/>
              </a:spcBef>
              <a:spcAft>
                <a:spcPts val="600"/>
              </a:spcAft>
            </a:pPr>
            <a:r>
              <a:rPr lang="en-US" b="0" i="0" dirty="0">
                <a:solidFill>
                  <a:srgbClr val="000000"/>
                </a:solidFill>
                <a:effectLst/>
              </a:rPr>
              <a:t>In identifying data and models for consideration for increased public access, agencies</a:t>
            </a:r>
            <a:r>
              <a:rPr lang="en-US" dirty="0"/>
              <a:t> shall consider issues such as:</a:t>
            </a:r>
          </a:p>
          <a:p>
            <a:pPr marL="914400" indent="-228600">
              <a:spcBef>
                <a:spcPts val="0"/>
              </a:spcBef>
              <a:spcAft>
                <a:spcPts val="600"/>
              </a:spcAft>
            </a:pPr>
            <a:r>
              <a:rPr lang="en-US" sz="1600" dirty="0">
                <a:solidFill>
                  <a:srgbClr val="000000"/>
                </a:solidFill>
              </a:rPr>
              <a:t>P</a:t>
            </a:r>
            <a:r>
              <a:rPr lang="en-US" sz="1600" b="0" i="0" dirty="0">
                <a:solidFill>
                  <a:srgbClr val="000000"/>
                </a:solidFill>
                <a:effectLst/>
              </a:rPr>
              <a:t>rivacy and civil liberty protections for individuals who may be affected by increased access and use, as well as confidentiality protections for individuals and other data providers;</a:t>
            </a:r>
          </a:p>
          <a:p>
            <a:pPr marL="914400" indent="-228600">
              <a:spcBef>
                <a:spcPts val="0"/>
              </a:spcBef>
              <a:spcAft>
                <a:spcPts val="600"/>
              </a:spcAft>
            </a:pPr>
            <a:r>
              <a:rPr lang="en-US" sz="1600" dirty="0">
                <a:solidFill>
                  <a:srgbClr val="000000"/>
                </a:solidFill>
              </a:rPr>
              <a:t>S</a:t>
            </a:r>
            <a:r>
              <a:rPr lang="en-US" sz="1600" b="0" i="0" dirty="0">
                <a:solidFill>
                  <a:srgbClr val="000000"/>
                </a:solidFill>
                <a:effectLst/>
              </a:rPr>
              <a:t>afety and security concerns, including those related to the association or compilation of data and models;</a:t>
            </a:r>
          </a:p>
          <a:p>
            <a:pPr marL="914400" indent="-228600">
              <a:spcBef>
                <a:spcPts val="0"/>
              </a:spcBef>
              <a:spcAft>
                <a:spcPts val="600"/>
              </a:spcAft>
            </a:pPr>
            <a:r>
              <a:rPr lang="en-US" sz="1600" dirty="0">
                <a:solidFill>
                  <a:srgbClr val="000000"/>
                </a:solidFill>
              </a:rPr>
              <a:t>D</a:t>
            </a:r>
            <a:r>
              <a:rPr lang="en-US" sz="1600" b="0" i="0" dirty="0">
                <a:solidFill>
                  <a:srgbClr val="000000"/>
                </a:solidFill>
                <a:effectLst/>
              </a:rPr>
              <a:t>ata documentation and formatting, including the need for interoperable and machine-readable data formats;</a:t>
            </a:r>
          </a:p>
          <a:p>
            <a:pPr marL="914400" indent="-228600">
              <a:spcBef>
                <a:spcPts val="0"/>
              </a:spcBef>
              <a:spcAft>
                <a:spcPts val="600"/>
              </a:spcAft>
            </a:pPr>
            <a:r>
              <a:rPr lang="en-US" sz="1600" dirty="0">
                <a:solidFill>
                  <a:srgbClr val="000000"/>
                </a:solidFill>
              </a:rPr>
              <a:t>C</a:t>
            </a:r>
            <a:r>
              <a:rPr lang="en-US" sz="1600" b="0" i="0" dirty="0">
                <a:solidFill>
                  <a:srgbClr val="000000"/>
                </a:solidFill>
                <a:effectLst/>
              </a:rPr>
              <a:t>hanges necessary to ensure appropriate data and system governance; and</a:t>
            </a:r>
          </a:p>
          <a:p>
            <a:pPr marL="914400" indent="-228600">
              <a:spcBef>
                <a:spcPts val="0"/>
              </a:spcBef>
              <a:spcAft>
                <a:spcPts val="600"/>
              </a:spcAft>
            </a:pPr>
            <a:r>
              <a:rPr lang="en-US" sz="1600" dirty="0">
                <a:solidFill>
                  <a:srgbClr val="000000"/>
                </a:solidFill>
              </a:rPr>
              <a:t>A</a:t>
            </a:r>
            <a:r>
              <a:rPr lang="en-US" sz="1600" b="0" i="0" dirty="0">
                <a:solidFill>
                  <a:srgbClr val="000000"/>
                </a:solidFill>
                <a:effectLst/>
              </a:rPr>
              <a:t>ny other relevant considerations</a:t>
            </a:r>
            <a:r>
              <a:rPr lang="en-US" sz="1600" dirty="0"/>
              <a:t> </a:t>
            </a:r>
            <a:br>
              <a:rPr lang="en-US" dirty="0"/>
            </a:br>
            <a:endParaRPr lang="en-US" dirty="0"/>
          </a:p>
          <a:p>
            <a:pPr lvl="1"/>
            <a:endParaRPr lang="en-US" dirty="0"/>
          </a:p>
          <a:p>
            <a:pPr lvl="1"/>
            <a:br>
              <a:rPr lang="en-US" sz="400" dirty="0"/>
            </a:br>
            <a:br>
              <a:rPr lang="en-US" sz="500" dirty="0"/>
            </a:br>
            <a:br>
              <a:rPr lang="en-US" sz="800" dirty="0"/>
            </a:br>
            <a:endParaRPr lang="en-US" sz="1200" u="sng" kern="0" dirty="0"/>
          </a:p>
        </p:txBody>
      </p:sp>
    </p:spTree>
    <p:extLst>
      <p:ext uri="{BB962C8B-B14F-4D97-AF65-F5344CB8AC3E}">
        <p14:creationId xmlns:p14="http://schemas.microsoft.com/office/powerpoint/2010/main" val="3413104027"/>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21735" y="1270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13859</a:t>
            </a:r>
            <a:br>
              <a:rPr lang="en-US" sz="2400" b="1" i="0" dirty="0">
                <a:solidFill>
                  <a:schemeClr val="bg1"/>
                </a:solidFill>
                <a:effectLst/>
                <a:latin typeface="+mn-lt"/>
              </a:rPr>
            </a:br>
            <a:r>
              <a:rPr lang="en-US" sz="2400" b="1" i="0" dirty="0">
                <a:solidFill>
                  <a:schemeClr val="bg1"/>
                </a:solidFill>
                <a:effectLst/>
                <a:latin typeface="+mn-lt"/>
              </a:rPr>
              <a:t>Maintaining American Leadership in Artificial Intelligence</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84003" y="130175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b="0" i="0" dirty="0">
                <a:solidFill>
                  <a:srgbClr val="000000"/>
                </a:solidFill>
                <a:effectLst/>
              </a:rPr>
              <a:t>Heads of implementing agencies that also provide educational grants shall, to the extent consistent with applicable law, consider AI as a priority area within existing Federal fellowship and service programs</a:t>
            </a:r>
          </a:p>
          <a:p>
            <a:r>
              <a:rPr lang="en-US" sz="1700" b="0" i="0" dirty="0">
                <a:solidFill>
                  <a:srgbClr val="000000"/>
                </a:solidFill>
                <a:effectLst/>
              </a:rPr>
              <a:t>Eligible programs for prioritization shall give preference to American citizens, to the extent permitted by law, and shall include:</a:t>
            </a:r>
          </a:p>
          <a:p>
            <a:pPr marL="731520"/>
            <a:r>
              <a:rPr lang="en-US" sz="1700" dirty="0">
                <a:solidFill>
                  <a:srgbClr val="000000"/>
                </a:solidFill>
              </a:rPr>
              <a:t>H</a:t>
            </a:r>
            <a:r>
              <a:rPr lang="en-US" sz="1700" b="0" i="0" dirty="0">
                <a:solidFill>
                  <a:srgbClr val="000000"/>
                </a:solidFill>
                <a:effectLst/>
              </a:rPr>
              <a:t>igh school, undergraduate, and graduate fellowship; alternative education; and training programs;</a:t>
            </a:r>
          </a:p>
          <a:p>
            <a:pPr marL="731520"/>
            <a:r>
              <a:rPr lang="en-US" sz="1700" dirty="0">
                <a:solidFill>
                  <a:srgbClr val="000000"/>
                </a:solidFill>
              </a:rPr>
              <a:t>P</a:t>
            </a:r>
            <a:r>
              <a:rPr lang="en-US" sz="1700" b="0" i="0" dirty="0">
                <a:solidFill>
                  <a:srgbClr val="000000"/>
                </a:solidFill>
                <a:effectLst/>
              </a:rPr>
              <a:t>rograms to recognize and fund early-career university faculty who conduct AI R&amp;D, including through Presidential awards and recognitions;</a:t>
            </a:r>
          </a:p>
          <a:p>
            <a:pPr marL="731520"/>
            <a:r>
              <a:rPr lang="en-US" sz="1700" dirty="0">
                <a:solidFill>
                  <a:srgbClr val="000000"/>
                </a:solidFill>
              </a:rPr>
              <a:t>S</a:t>
            </a:r>
            <a:r>
              <a:rPr lang="en-US" sz="1700" b="0" i="0" dirty="0">
                <a:solidFill>
                  <a:srgbClr val="000000"/>
                </a:solidFill>
                <a:effectLst/>
              </a:rPr>
              <a:t>cholarship for service programs;</a:t>
            </a:r>
          </a:p>
          <a:p>
            <a:pPr marL="731520"/>
            <a:r>
              <a:rPr lang="en-US" sz="1700" dirty="0">
                <a:solidFill>
                  <a:srgbClr val="000000"/>
                </a:solidFill>
              </a:rPr>
              <a:t>D</a:t>
            </a:r>
            <a:r>
              <a:rPr lang="en-US" sz="1700" b="0" i="0" dirty="0">
                <a:solidFill>
                  <a:srgbClr val="000000"/>
                </a:solidFill>
                <a:effectLst/>
              </a:rPr>
              <a:t>irect commissioning programs of the United States Armed Forces; and</a:t>
            </a:r>
          </a:p>
          <a:p>
            <a:pPr marL="731520"/>
            <a:r>
              <a:rPr lang="en-US" sz="1700" dirty="0">
                <a:solidFill>
                  <a:srgbClr val="000000"/>
                </a:solidFill>
              </a:rPr>
              <a:t>P</a:t>
            </a:r>
            <a:r>
              <a:rPr lang="en-US" sz="1700" b="0" i="0" dirty="0">
                <a:solidFill>
                  <a:srgbClr val="000000"/>
                </a:solidFill>
                <a:effectLst/>
              </a:rPr>
              <a:t>rograms that support the development of instructional programs and curricula that encourage the integration of AI technologies into courses in order to facilitate personalized and adaptive learning experiences for formal and informal education and training</a:t>
            </a:r>
            <a:r>
              <a:rPr lang="en-US" sz="1700" dirty="0"/>
              <a:t> </a:t>
            </a:r>
            <a:br>
              <a:rPr lang="en-US" sz="1700" dirty="0"/>
            </a:br>
            <a:br>
              <a:rPr lang="en-US" sz="500" dirty="0"/>
            </a:br>
            <a:br>
              <a:rPr lang="en-US" sz="800" dirty="0"/>
            </a:br>
            <a:endParaRPr lang="en-US" sz="1200" u="sng" kern="0" dirty="0"/>
          </a:p>
        </p:txBody>
      </p:sp>
    </p:spTree>
    <p:extLst>
      <p:ext uri="{BB962C8B-B14F-4D97-AF65-F5344CB8AC3E}">
        <p14:creationId xmlns:p14="http://schemas.microsoft.com/office/powerpoint/2010/main" val="1473871268"/>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2953966"/>
            <a:ext cx="7239000" cy="609600"/>
          </a:xfrm>
        </p:spPr>
        <p:txBody>
          <a:bodyPr>
            <a:noAutofit/>
          </a:bodyPr>
          <a:lstStyle/>
          <a:p>
            <a:pPr marL="0" indent="0" algn="ctr" eaLnBrk="1" hangingPunct="1">
              <a:spcBef>
                <a:spcPct val="0"/>
              </a:spcBef>
              <a:buNone/>
              <a:tabLst>
                <a:tab pos="914400" algn="l"/>
              </a:tabLst>
              <a:defRPr/>
            </a:pPr>
            <a:r>
              <a:rPr lang="en-US" sz="2400" b="1" i="0" dirty="0">
                <a:effectLst/>
                <a:latin typeface="+mn-lt"/>
              </a:rPr>
              <a:t>Executive Order 13960</a:t>
            </a:r>
            <a:br>
              <a:rPr lang="en-US" sz="2400" b="1" i="0" dirty="0">
                <a:effectLst/>
                <a:latin typeface="+mn-lt"/>
              </a:rPr>
            </a:br>
            <a:r>
              <a:rPr lang="en-US" sz="2400" b="1" dirty="0"/>
              <a:t>Promoting the Use of Trustworthy Artificial Intelligence in the Federal Government</a:t>
            </a: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br>
              <a:rPr lang="en-US" sz="1600" dirty="0"/>
            </a:br>
            <a:br>
              <a:rPr lang="en-US" sz="2000" dirty="0"/>
            </a:br>
            <a:br>
              <a:rPr lang="en-US" sz="2000" dirty="0"/>
            </a:b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2443137110"/>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13960</a:t>
            </a:r>
            <a:br>
              <a:rPr lang="en-US" sz="2400" b="1" i="0" dirty="0">
                <a:solidFill>
                  <a:schemeClr val="bg1"/>
                </a:solidFill>
                <a:effectLst/>
                <a:latin typeface="+mn-lt"/>
              </a:rPr>
            </a:br>
            <a:r>
              <a:rPr lang="en-US" sz="2400" b="1" dirty="0"/>
              <a:t>Promoting the Use of Trustworthy Artificial Intelligence in the Federal Government</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kern="0" dirty="0"/>
              <a:t>Issued December 3, 2020</a:t>
            </a:r>
          </a:p>
          <a:p>
            <a:pPr marL="39688" indent="0">
              <a:spcBef>
                <a:spcPts val="0"/>
              </a:spcBef>
              <a:spcAft>
                <a:spcPts val="600"/>
              </a:spcAft>
              <a:buNone/>
            </a:pPr>
            <a:r>
              <a:rPr lang="en-US" sz="1800" u="sng" kern="0" dirty="0"/>
              <a:t>Policy</a:t>
            </a:r>
          </a:p>
          <a:p>
            <a:r>
              <a:rPr lang="en-US" sz="1800" dirty="0">
                <a:solidFill>
                  <a:srgbClr val="000000"/>
                </a:solidFill>
              </a:rPr>
              <a:t>P</a:t>
            </a:r>
            <a:r>
              <a:rPr lang="en-US" sz="1800" b="0" i="0" dirty="0">
                <a:solidFill>
                  <a:srgbClr val="000000"/>
                </a:solidFill>
                <a:effectLst/>
              </a:rPr>
              <a:t>romote the innovation and use of AI, where appropriate, to improve Government operations and services in a manner that fosters public trust, builds confidence in AI, protects our Nation’s values, and remains consistent with all applicable laws, including those related to privacy, civil rights, and civil liberties</a:t>
            </a:r>
            <a:r>
              <a:rPr lang="en-US" sz="1800" dirty="0"/>
              <a:t> </a:t>
            </a:r>
          </a:p>
          <a:p>
            <a:r>
              <a:rPr lang="en-US" sz="1800" dirty="0">
                <a:solidFill>
                  <a:srgbClr val="000000"/>
                </a:solidFill>
              </a:rPr>
              <a:t>R</a:t>
            </a:r>
            <a:r>
              <a:rPr lang="en-US" sz="1800" b="0" i="0" dirty="0">
                <a:solidFill>
                  <a:srgbClr val="000000"/>
                </a:solidFill>
                <a:effectLst/>
              </a:rPr>
              <a:t>esponsible agencies shall, when considering the design, development, acquisition, and use of AI in Government, be guided by the common set of Principles which are designed to foster public trust and confidence in the use of AI, protect our Nation’s values, and ensure that the use of AI remains consistent with all applicable laws, including those related to privacy, civil rights, and civil liberties</a:t>
            </a:r>
            <a:r>
              <a:rPr lang="en-US" sz="1800" dirty="0"/>
              <a:t> </a:t>
            </a:r>
            <a:br>
              <a:rPr lang="en-US" sz="1800" dirty="0"/>
            </a:br>
            <a:r>
              <a:rPr lang="en-US" sz="1800" dirty="0"/>
              <a:t> </a:t>
            </a:r>
            <a:endParaRPr lang="en-US" sz="1800" kern="0" dirty="0"/>
          </a:p>
        </p:txBody>
      </p:sp>
    </p:spTree>
    <p:extLst>
      <p:ext uri="{BB962C8B-B14F-4D97-AF65-F5344CB8AC3E}">
        <p14:creationId xmlns:p14="http://schemas.microsoft.com/office/powerpoint/2010/main" val="3202426261"/>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13960</a:t>
            </a:r>
            <a:br>
              <a:rPr lang="en-US" sz="2400" b="1" i="0" dirty="0">
                <a:solidFill>
                  <a:schemeClr val="bg1"/>
                </a:solidFill>
                <a:effectLst/>
                <a:latin typeface="+mn-lt"/>
              </a:rPr>
            </a:br>
            <a:r>
              <a:rPr lang="en-US" sz="2400" b="1" dirty="0"/>
              <a:t>Promoting the Use of Trustworthy Artificial Intelligence in the Federal Government</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u="sng" kern="0" dirty="0"/>
              <a:t>Policy</a:t>
            </a:r>
          </a:p>
          <a:p>
            <a:r>
              <a:rPr lang="en-US" sz="1800" b="0" i="0" dirty="0">
                <a:solidFill>
                  <a:srgbClr val="000000"/>
                </a:solidFill>
                <a:effectLst/>
              </a:rPr>
              <a:t>When designing, developing, acquiring, and using AI in the Federal Government, agencies shall adhere to the following Principles:</a:t>
            </a:r>
            <a:r>
              <a:rPr lang="en-US" sz="1800" dirty="0"/>
              <a:t> </a:t>
            </a:r>
          </a:p>
          <a:p>
            <a:pPr marL="731520"/>
            <a:r>
              <a:rPr lang="en-US" sz="1800" b="0" i="0" dirty="0">
                <a:solidFill>
                  <a:srgbClr val="000000"/>
                </a:solidFill>
                <a:effectLst/>
              </a:rPr>
              <a:t>Lawful and respectful of our Nation’s values (including those addressing privacy, civil rights, and civil liberties)</a:t>
            </a:r>
          </a:p>
          <a:p>
            <a:pPr marL="731520"/>
            <a:r>
              <a:rPr lang="en-US" sz="1800" b="0" i="0" dirty="0">
                <a:solidFill>
                  <a:srgbClr val="000000"/>
                </a:solidFill>
                <a:effectLst/>
              </a:rPr>
              <a:t>Purposeful and performance-driven </a:t>
            </a:r>
          </a:p>
          <a:p>
            <a:pPr marL="731520"/>
            <a:r>
              <a:rPr lang="en-US" sz="1800" b="0" i="0" dirty="0">
                <a:solidFill>
                  <a:srgbClr val="000000"/>
                </a:solidFill>
                <a:effectLst/>
              </a:rPr>
              <a:t>Accurate, reliable, and effective</a:t>
            </a:r>
          </a:p>
          <a:p>
            <a:pPr marL="731520"/>
            <a:r>
              <a:rPr lang="en-US" sz="1800" b="0" i="0" dirty="0">
                <a:solidFill>
                  <a:srgbClr val="000000"/>
                </a:solidFill>
                <a:effectLst/>
              </a:rPr>
              <a:t>Safe, secure, and resilient </a:t>
            </a:r>
          </a:p>
          <a:p>
            <a:pPr marL="731520"/>
            <a:r>
              <a:rPr lang="en-US" sz="1800" b="0" i="0" dirty="0">
                <a:solidFill>
                  <a:srgbClr val="000000"/>
                </a:solidFill>
                <a:effectLst/>
              </a:rPr>
              <a:t>Understandable</a:t>
            </a:r>
          </a:p>
          <a:p>
            <a:pPr marL="731520"/>
            <a:r>
              <a:rPr lang="en-US" sz="1800" b="0" i="0" dirty="0">
                <a:solidFill>
                  <a:srgbClr val="000000"/>
                </a:solidFill>
                <a:effectLst/>
              </a:rPr>
              <a:t>Responsible and traceable</a:t>
            </a:r>
          </a:p>
          <a:p>
            <a:pPr marL="731520"/>
            <a:r>
              <a:rPr lang="en-US" sz="1800" b="0" i="0" dirty="0">
                <a:solidFill>
                  <a:srgbClr val="000000"/>
                </a:solidFill>
                <a:effectLst/>
              </a:rPr>
              <a:t>Regularly monitored</a:t>
            </a:r>
          </a:p>
          <a:p>
            <a:pPr marL="731520"/>
            <a:r>
              <a:rPr lang="en-US" sz="1800" b="0" i="0" dirty="0">
                <a:solidFill>
                  <a:srgbClr val="000000"/>
                </a:solidFill>
                <a:effectLst/>
              </a:rPr>
              <a:t>Transparent</a:t>
            </a:r>
          </a:p>
          <a:p>
            <a:pPr marL="731520"/>
            <a:r>
              <a:rPr lang="en-US" sz="1800" b="0" i="0" dirty="0">
                <a:solidFill>
                  <a:srgbClr val="000000"/>
                </a:solidFill>
                <a:effectLst/>
              </a:rPr>
              <a:t>Accountable </a:t>
            </a:r>
            <a:br>
              <a:rPr lang="en-US" sz="1200" dirty="0"/>
            </a:br>
            <a:br>
              <a:rPr lang="en-US" sz="1600" dirty="0"/>
            </a:br>
            <a:br>
              <a:rPr lang="en-US" sz="1100" dirty="0"/>
            </a:br>
            <a:br>
              <a:rPr lang="en-US" sz="1400" dirty="0"/>
            </a:br>
            <a:r>
              <a:rPr lang="en-US" sz="1800" dirty="0"/>
              <a:t> </a:t>
            </a:r>
            <a:endParaRPr lang="en-US" sz="1800" kern="0" dirty="0"/>
          </a:p>
        </p:txBody>
      </p:sp>
    </p:spTree>
    <p:extLst>
      <p:ext uri="{BB962C8B-B14F-4D97-AF65-F5344CB8AC3E}">
        <p14:creationId xmlns:p14="http://schemas.microsoft.com/office/powerpoint/2010/main" val="2665256168"/>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21735" y="158750"/>
            <a:ext cx="7912100" cy="1016000"/>
          </a:xfrm>
        </p:spPr>
        <p:txBody>
          <a:bodyPr rIns="132080"/>
          <a:lstStyle/>
          <a:p>
            <a:r>
              <a:rPr lang="en-US" sz="2400" b="1" i="0" dirty="0">
                <a:solidFill>
                  <a:schemeClr val="bg1"/>
                </a:solidFill>
                <a:effectLst/>
                <a:latin typeface="+mn-lt"/>
              </a:rPr>
              <a:t>Executive Order 13960</a:t>
            </a:r>
            <a:br>
              <a:rPr lang="en-US" sz="2400" b="1" i="0" dirty="0">
                <a:solidFill>
                  <a:schemeClr val="bg1"/>
                </a:solidFill>
                <a:effectLst/>
                <a:latin typeface="+mn-lt"/>
              </a:rPr>
            </a:br>
            <a:r>
              <a:rPr lang="en-US" sz="2400" b="1" dirty="0"/>
              <a:t>Promoting the Use of Trustworthy Artificial Intelligence in the Federal Government</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500" dirty="0">
                <a:solidFill>
                  <a:srgbClr val="000000"/>
                </a:solidFill>
              </a:rPr>
              <a:t>T</a:t>
            </a:r>
            <a:r>
              <a:rPr lang="en-US" sz="1500" b="0" i="0" dirty="0">
                <a:solidFill>
                  <a:srgbClr val="000000"/>
                </a:solidFill>
                <a:effectLst/>
              </a:rPr>
              <a:t>he Principles and implementation guidance in this order shall apply to AI designed, developed, acquired, or used specifically to advance the execution of agencies’ missions, enhance decision making, or provide the public with a specified benefit</a:t>
            </a:r>
          </a:p>
          <a:p>
            <a:r>
              <a:rPr lang="en-US" sz="1500" b="0" i="0" dirty="0">
                <a:solidFill>
                  <a:srgbClr val="000000"/>
                </a:solidFill>
                <a:effectLst/>
              </a:rPr>
              <a:t>This order applies to both existing and new uses of AI; both standalone AI and AI embedded within other systems or applications; AI developed both by the agency or by third parties on behalf of agencies for the fulfilment of specific agency missions, including relevant data inputs used to train AI and outputs used in support of decision making; and agencies’ procurement of AI applications</a:t>
            </a:r>
            <a:r>
              <a:rPr lang="en-US" sz="1500" dirty="0"/>
              <a:t> </a:t>
            </a:r>
          </a:p>
          <a:p>
            <a:r>
              <a:rPr lang="en-US" sz="1500" b="0" i="0" dirty="0">
                <a:solidFill>
                  <a:srgbClr val="000000"/>
                </a:solidFill>
                <a:effectLst/>
              </a:rPr>
              <a:t>This order does not apply to:</a:t>
            </a:r>
          </a:p>
          <a:p>
            <a:pPr marL="731520"/>
            <a:r>
              <a:rPr lang="en-US" sz="1500" b="0" i="0" dirty="0">
                <a:solidFill>
                  <a:srgbClr val="000000"/>
                </a:solidFill>
                <a:effectLst/>
              </a:rPr>
              <a:t>AI used in defense or national security systems, in whole or in part, although agencies shall adhere to other applicable guidelines and principles for defense and national security purposes, such as those adopted by the Department of Defense and the Office of the Director of National Intelligence;</a:t>
            </a:r>
          </a:p>
          <a:p>
            <a:pPr marL="731520"/>
            <a:r>
              <a:rPr lang="en-US" sz="1500" b="0" i="0" dirty="0">
                <a:solidFill>
                  <a:srgbClr val="000000"/>
                </a:solidFill>
                <a:effectLst/>
              </a:rPr>
              <a:t>AI embedded within common commercial products, such as word processors or map navigation systems, while noting that Government use of such products must nevertheless comply with applicable law and policy to assure the protection of safety, security, privacy, civil rights, civil liberties, and American values; and</a:t>
            </a:r>
          </a:p>
          <a:p>
            <a:pPr marL="731520"/>
            <a:r>
              <a:rPr lang="en-US" sz="1500" b="0" i="0" dirty="0">
                <a:solidFill>
                  <a:srgbClr val="000000"/>
                </a:solidFill>
                <a:effectLst/>
              </a:rPr>
              <a:t>AI research and development (R&amp;D) activities, although the Principles and OMB implementation guidance should inform any R&amp;D directed at potential future </a:t>
            </a:r>
            <a:r>
              <a:rPr lang="en-US" sz="1800" b="0" i="0" dirty="0">
                <a:solidFill>
                  <a:srgbClr val="000000"/>
                </a:solidFill>
                <a:effectLst/>
                <a:latin typeface="Melior"/>
              </a:rPr>
              <a:t>applications of AI in the Federal Government</a:t>
            </a:r>
            <a:r>
              <a:rPr lang="en-US" sz="1050" dirty="0"/>
              <a:t> </a:t>
            </a:r>
            <a:br>
              <a:rPr lang="en-US" sz="1050" dirty="0"/>
            </a:br>
            <a:br>
              <a:rPr lang="en-US" sz="1200" dirty="0"/>
            </a:br>
            <a:br>
              <a:rPr lang="en-US" sz="1600" dirty="0"/>
            </a:br>
            <a:br>
              <a:rPr lang="en-US" sz="1100" dirty="0"/>
            </a:br>
            <a:br>
              <a:rPr lang="en-US" sz="1400" dirty="0"/>
            </a:br>
            <a:r>
              <a:rPr lang="en-US" sz="1800" dirty="0"/>
              <a:t> </a:t>
            </a:r>
            <a:endParaRPr lang="en-US" sz="1800" kern="0" dirty="0"/>
          </a:p>
        </p:txBody>
      </p:sp>
    </p:spTree>
    <p:extLst>
      <p:ext uri="{BB962C8B-B14F-4D97-AF65-F5344CB8AC3E}">
        <p14:creationId xmlns:p14="http://schemas.microsoft.com/office/powerpoint/2010/main" val="177652622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68</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68</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NIST AI 100.1</a:t>
            </a: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NIST </a:t>
            </a:r>
            <a:r>
              <a:rPr lang="en-US" sz="2400" b="1" i="0" dirty="0">
                <a:solidFill>
                  <a:srgbClr val="000000"/>
                </a:solidFill>
                <a:effectLst/>
              </a:rPr>
              <a:t>AI Risk Management Framework</a:t>
            </a: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i="0" dirty="0">
                <a:solidFill>
                  <a:srgbClr val="000000"/>
                </a:solidFill>
                <a:effectLst/>
              </a:rPr>
              <a:t>(AI RMF 1.0)</a:t>
            </a:r>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 </a:t>
            </a:r>
            <a:br>
              <a:rPr lang="en-US" sz="1600" dirty="0"/>
            </a:br>
            <a:br>
              <a:rPr lang="en-US" sz="2000" dirty="0"/>
            </a:br>
            <a:br>
              <a:rPr lang="en-US" sz="2000" dirty="0"/>
            </a:br>
            <a:br>
              <a:rPr lang="en-US" sz="1600" dirty="0"/>
            </a:br>
            <a:r>
              <a:rPr lang="en-US" sz="2000" dirty="0"/>
              <a:t> </a:t>
            </a:r>
            <a:br>
              <a:rPr lang="en-US" sz="2000" dirty="0"/>
            </a:b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3306052951"/>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1" dirty="0">
                <a:latin typeface="+mn-lt"/>
              </a:rPr>
              <a:t>NIST AI 100-1</a:t>
            </a:r>
            <a:br>
              <a:rPr lang="en-US" sz="2400" b="1" dirty="0">
                <a:latin typeface="+mn-lt"/>
              </a:rPr>
            </a:br>
            <a:r>
              <a:rPr lang="en-US" sz="2400" b="1" dirty="0">
                <a:latin typeface="+mn-lt"/>
              </a:rPr>
              <a:t>NIST</a:t>
            </a:r>
            <a:r>
              <a:rPr lang="en-US" sz="2400" b="1" kern="1800" dirty="0">
                <a:effectLst/>
                <a:latin typeface="+mn-lt"/>
                <a:ea typeface="Times New Roman" panose="02020603050405020304" pitchFamily="18" charset="0"/>
              </a:rPr>
              <a:t> AI </a:t>
            </a:r>
            <a:r>
              <a:rPr lang="en-US" sz="2400" b="1" i="0" dirty="0">
                <a:solidFill>
                  <a:schemeClr val="bg1"/>
                </a:solidFill>
                <a:effectLst/>
                <a:latin typeface="+mn-lt"/>
              </a:rPr>
              <a:t>Risk Management Framework</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54161" y="1143000"/>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spcBef>
                <a:spcPts val="0"/>
              </a:spcBef>
              <a:spcAft>
                <a:spcPts val="600"/>
              </a:spcAft>
            </a:pPr>
            <a:r>
              <a:rPr lang="en-US" sz="1600" kern="0" dirty="0"/>
              <a:t>Published January 2023</a:t>
            </a:r>
          </a:p>
          <a:p>
            <a:pPr>
              <a:spcBef>
                <a:spcPts val="0"/>
              </a:spcBef>
              <a:spcAft>
                <a:spcPts val="600"/>
              </a:spcAft>
            </a:pPr>
            <a:r>
              <a:rPr lang="en-US" sz="1600" dirty="0">
                <a:solidFill>
                  <a:srgbClr val="000000"/>
                </a:solidFill>
              </a:rPr>
              <a:t>O</a:t>
            </a:r>
            <a:r>
              <a:rPr lang="en-US" sz="1600" b="0" i="0" dirty="0">
                <a:solidFill>
                  <a:srgbClr val="000000"/>
                </a:solidFill>
                <a:effectLst/>
              </a:rPr>
              <a:t>ffers a resource to the organizations designing, developing, deploying, or using AI systems to help manage the many risks of AI and promote trustworthy and responsible development and use of AI systems.</a:t>
            </a:r>
          </a:p>
          <a:p>
            <a:pPr>
              <a:spcBef>
                <a:spcPts val="0"/>
              </a:spcBef>
              <a:spcAft>
                <a:spcPts val="600"/>
              </a:spcAft>
            </a:pPr>
            <a:r>
              <a:rPr lang="en-US" sz="1600" b="0" i="0" dirty="0">
                <a:solidFill>
                  <a:srgbClr val="000000"/>
                </a:solidFill>
                <a:effectLst/>
              </a:rPr>
              <a:t>Is intended to be: </a:t>
            </a:r>
          </a:p>
          <a:p>
            <a:pPr marL="731520">
              <a:spcBef>
                <a:spcPts val="0"/>
              </a:spcBef>
              <a:spcAft>
                <a:spcPts val="600"/>
              </a:spcAft>
            </a:pPr>
            <a:r>
              <a:rPr lang="en-US" sz="1500" b="1" i="1" dirty="0">
                <a:solidFill>
                  <a:srgbClr val="000000"/>
                </a:solidFill>
              </a:rPr>
              <a:t>V</a:t>
            </a:r>
            <a:r>
              <a:rPr lang="en-US" sz="1500" b="1" i="1" dirty="0">
                <a:solidFill>
                  <a:srgbClr val="000000"/>
                </a:solidFill>
                <a:effectLst/>
              </a:rPr>
              <a:t>oluntary</a:t>
            </a:r>
            <a:r>
              <a:rPr lang="en-US" sz="1500" b="0" i="0" dirty="0">
                <a:solidFill>
                  <a:srgbClr val="000000"/>
                </a:solidFill>
                <a:effectLst/>
              </a:rPr>
              <a:t>, rights-preserving, non-sector-specific, and use-case agnostic, providing flexibility to organizations of all sizes and in all sectors and throughout society to implement the approaches in the Framework</a:t>
            </a:r>
          </a:p>
          <a:p>
            <a:pPr marL="731520">
              <a:spcBef>
                <a:spcPts val="0"/>
              </a:spcBef>
              <a:spcAft>
                <a:spcPts val="600"/>
              </a:spcAft>
            </a:pPr>
            <a:r>
              <a:rPr lang="en-US" sz="1500" b="0" i="0" dirty="0">
                <a:solidFill>
                  <a:srgbClr val="000000"/>
                </a:solidFill>
                <a:effectLst/>
              </a:rPr>
              <a:t>Practical, to adapt to the AI landscape as AI technologies continue to develop, and to be operationalized by organizations in varying degrees and capacities so society can benefit from AI while also being protected from its potential harms</a:t>
            </a:r>
            <a:r>
              <a:rPr lang="en-US" sz="1500" dirty="0"/>
              <a:t> </a:t>
            </a:r>
          </a:p>
          <a:p>
            <a:pPr marL="731520">
              <a:spcBef>
                <a:spcPts val="0"/>
              </a:spcBef>
              <a:spcAft>
                <a:spcPts val="600"/>
              </a:spcAft>
            </a:pPr>
            <a:r>
              <a:rPr lang="en-US" sz="1500" b="0" i="0" dirty="0">
                <a:solidFill>
                  <a:srgbClr val="000000"/>
                </a:solidFill>
                <a:effectLst/>
              </a:rPr>
              <a:t>Flexible and to augment existing risk practices which should align with applicable laws, regulations, and norms</a:t>
            </a:r>
            <a:r>
              <a:rPr lang="en-US" sz="1500" dirty="0"/>
              <a:t> </a:t>
            </a:r>
            <a:endParaRPr lang="en-US" sz="1500" dirty="0">
              <a:solidFill>
                <a:srgbClr val="000000"/>
              </a:solidFill>
            </a:endParaRPr>
          </a:p>
          <a:p>
            <a:pPr>
              <a:spcBef>
                <a:spcPts val="0"/>
              </a:spcBef>
              <a:spcAft>
                <a:spcPts val="600"/>
              </a:spcAft>
            </a:pPr>
            <a:r>
              <a:rPr lang="en-US" sz="1600" b="0" i="0" dirty="0">
                <a:solidFill>
                  <a:srgbClr val="000000"/>
                </a:solidFill>
                <a:effectLst/>
              </a:rPr>
              <a:t>Is designed to equip organizations and individuals – referred to here as </a:t>
            </a:r>
            <a:r>
              <a:rPr lang="en-US" sz="1600" b="0" i="1" dirty="0">
                <a:solidFill>
                  <a:srgbClr val="000000"/>
                </a:solidFill>
                <a:effectLst/>
              </a:rPr>
              <a:t>AI actors </a:t>
            </a:r>
            <a:r>
              <a:rPr lang="en-US" sz="1600" b="0" i="0" dirty="0">
                <a:solidFill>
                  <a:srgbClr val="000000"/>
                </a:solidFill>
                <a:effectLst/>
              </a:rPr>
              <a:t>– with approaches that increase the trustworthiness of AI systems, and to help foster the responsible design, development, deployment, and use of AI systems over time </a:t>
            </a:r>
          </a:p>
          <a:p>
            <a:pPr>
              <a:spcBef>
                <a:spcPts val="0"/>
              </a:spcBef>
              <a:spcAft>
                <a:spcPts val="600"/>
              </a:spcAft>
            </a:pPr>
            <a:r>
              <a:rPr lang="en-US" sz="1600" dirty="0">
                <a:solidFill>
                  <a:srgbClr val="000000"/>
                </a:solidFill>
              </a:rPr>
              <a:t>O</a:t>
            </a:r>
            <a:r>
              <a:rPr lang="en-US" sz="1600" b="0" i="0" dirty="0">
                <a:solidFill>
                  <a:srgbClr val="000000"/>
                </a:solidFill>
                <a:effectLst/>
              </a:rPr>
              <a:t>ffers approaches to minimize anticipated negative impacts of AI systems </a:t>
            </a:r>
            <a:r>
              <a:rPr lang="en-US" sz="1600" b="0" i="1" dirty="0">
                <a:solidFill>
                  <a:srgbClr val="000000"/>
                </a:solidFill>
                <a:effectLst/>
              </a:rPr>
              <a:t>and </a:t>
            </a:r>
            <a:r>
              <a:rPr lang="en-US" sz="1600" b="0" i="0" dirty="0">
                <a:solidFill>
                  <a:srgbClr val="000000"/>
                </a:solidFill>
                <a:effectLst/>
              </a:rPr>
              <a:t>identify opportunities to maximize positive impacts</a:t>
            </a:r>
          </a:p>
          <a:p>
            <a:pPr>
              <a:spcBef>
                <a:spcPts val="0"/>
              </a:spcBef>
              <a:spcAft>
                <a:spcPts val="600"/>
              </a:spcAft>
            </a:pPr>
            <a:r>
              <a:rPr lang="en-US" sz="1600" dirty="0">
                <a:solidFill>
                  <a:srgbClr val="000000"/>
                </a:solidFill>
              </a:rPr>
              <a:t>D</a:t>
            </a:r>
            <a:r>
              <a:rPr lang="en-US" sz="1600" b="0" i="0" dirty="0">
                <a:solidFill>
                  <a:srgbClr val="000000"/>
                </a:solidFill>
                <a:effectLst/>
              </a:rPr>
              <a:t>esigned to address new risks as they emerge</a:t>
            </a:r>
            <a:r>
              <a:rPr lang="en-US" sz="1600" dirty="0"/>
              <a:t>  </a:t>
            </a:r>
            <a:endParaRPr lang="en-US" sz="1600" kern="0" dirty="0"/>
          </a:p>
        </p:txBody>
      </p:sp>
    </p:spTree>
    <p:extLst>
      <p:ext uri="{BB962C8B-B14F-4D97-AF65-F5344CB8AC3E}">
        <p14:creationId xmlns:p14="http://schemas.microsoft.com/office/powerpoint/2010/main" val="38263485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 v1.0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17076"/>
            <a:ext cx="8718755" cy="5393459"/>
          </a:xfrm>
        </p:spPr>
        <p:txBody>
          <a:bodyPr rIns="132080"/>
          <a:lstStyle/>
          <a:p>
            <a:pPr marL="285750" indent="-285750" fontAlgn="ctr">
              <a:spcBef>
                <a:spcPts val="0"/>
              </a:spcBef>
              <a:spcAft>
                <a:spcPts val="600"/>
              </a:spcAft>
            </a:pPr>
            <a:r>
              <a:rPr lang="en-US" sz="2000" dirty="0"/>
              <a:t>Version 1.0 of both documents published on October 31, 2022</a:t>
            </a:r>
          </a:p>
          <a:p>
            <a:pPr marL="285750" indent="-285750" fontAlgn="ctr">
              <a:spcBef>
                <a:spcPts val="0"/>
              </a:spcBef>
              <a:spcAft>
                <a:spcPts val="600"/>
              </a:spcAft>
            </a:pPr>
            <a:r>
              <a:rPr lang="en-US" sz="2000" dirty="0"/>
              <a:t>Awaiting Endorsements from NIAP (US), ITSCC (Korea), JISEC (Japan)</a:t>
            </a:r>
          </a:p>
          <a:p>
            <a:pPr marL="635000" lvl="1" fontAlgn="ctr">
              <a:spcBef>
                <a:spcPts val="0"/>
              </a:spcBef>
              <a:spcAft>
                <a:spcPts val="600"/>
              </a:spcAft>
            </a:pPr>
            <a:r>
              <a:rPr lang="en-US" sz="2000" dirty="0"/>
              <a:t>NIAP and the Canadian Scheme are currently reviewing the HCD cPP (see HIT Slide)</a:t>
            </a:r>
          </a:p>
          <a:p>
            <a:pPr marL="635000" lvl="1" fontAlgn="ctr">
              <a:spcBef>
                <a:spcPts val="0"/>
              </a:spcBef>
              <a:spcAft>
                <a:spcPts val="600"/>
              </a:spcAft>
            </a:pPr>
            <a:r>
              <a:rPr lang="en-US" sz="2000" dirty="0"/>
              <a:t>CCDB is reviewing the HCD SD</a:t>
            </a:r>
          </a:p>
          <a:p>
            <a:pPr marL="635000" lvl="1" fontAlgn="ctr">
              <a:spcBef>
                <a:spcPts val="0"/>
              </a:spcBef>
              <a:spcAft>
                <a:spcPts val="600"/>
              </a:spcAft>
            </a:pPr>
            <a:r>
              <a:rPr lang="en-US" sz="2000" dirty="0"/>
              <a:t>Other Schemes (not sure which ones) are reviewing the HCD </a:t>
            </a:r>
            <a:r>
              <a:rPr lang="en-US" sz="2000" dirty="0" err="1"/>
              <a:t>cPP</a:t>
            </a:r>
            <a:endParaRPr lang="en-US" sz="2000" dirty="0"/>
          </a:p>
          <a:p>
            <a:pPr marL="635000" lvl="1" fontAlgn="ctr">
              <a:spcBef>
                <a:spcPts val="0"/>
              </a:spcBef>
              <a:spcAft>
                <a:spcPts val="600"/>
              </a:spcAft>
            </a:pPr>
            <a:r>
              <a:rPr lang="en-US" sz="2000" dirty="0"/>
              <a:t>As of now have no status on ITSCC or JISEC</a:t>
            </a:r>
          </a:p>
          <a:p>
            <a:pPr marL="635000" lvl="1" fontAlgn="ctr">
              <a:spcBef>
                <a:spcPts val="0"/>
              </a:spcBef>
              <a:spcAft>
                <a:spcPts val="600"/>
              </a:spcAft>
            </a:pPr>
            <a:r>
              <a:rPr lang="en-US" sz="2000" dirty="0"/>
              <a:t>May get some Endorsements at the Fall CCDB Meetings in Wash DC</a:t>
            </a:r>
          </a:p>
          <a:p>
            <a:pPr marL="285750" fontAlgn="ctr">
              <a:spcBef>
                <a:spcPts val="0"/>
              </a:spcBef>
              <a:spcAft>
                <a:spcPts val="600"/>
              </a:spcAft>
            </a:pPr>
            <a:r>
              <a:rPr lang="en-US" sz="2000" dirty="0"/>
              <a:t>Canadian Scheme issued an Endorsement in Feb 2023</a:t>
            </a:r>
          </a:p>
          <a:p>
            <a:pPr marL="635000" lvl="1" fontAlgn="ctr">
              <a:spcBef>
                <a:spcPts val="0"/>
              </a:spcBef>
              <a:spcAft>
                <a:spcPts val="600"/>
              </a:spcAft>
            </a:pPr>
            <a:r>
              <a:rPr lang="en-US" sz="2000" dirty="0"/>
              <a:t>A vendor (Lexmark) is actively pursuing certification of an HCD against HCD cPP / HCD SD v1.0</a:t>
            </a:r>
            <a:endParaRPr lang="en-US" sz="1600" dirty="0"/>
          </a:p>
          <a:p>
            <a:pPr lvl="1" indent="-330200" fontAlgn="ctr">
              <a:spcBef>
                <a:spcPts val="0"/>
              </a:spcBef>
              <a:spcAft>
                <a:spcPts val="600"/>
              </a:spcAft>
              <a:tabLst>
                <a:tab pos="457200" algn="l"/>
              </a:tabLst>
            </a:pPr>
            <a:endParaRPr lang="en-US" sz="1600" dirty="0"/>
          </a:p>
        </p:txBody>
      </p:sp>
    </p:spTree>
    <p:extLst>
      <p:ext uri="{BB962C8B-B14F-4D97-AF65-F5344CB8AC3E}">
        <p14:creationId xmlns:p14="http://schemas.microsoft.com/office/powerpoint/2010/main" val="1175113667"/>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b="1" dirty="0">
                <a:latin typeface="+mn-lt"/>
              </a:rPr>
              <a:t>NIST AI 100-1</a:t>
            </a:r>
            <a:br>
              <a:rPr lang="en-US" sz="2400" b="1" dirty="0">
                <a:latin typeface="+mn-lt"/>
              </a:rPr>
            </a:br>
            <a:r>
              <a:rPr lang="en-US" sz="2400" b="1" dirty="0">
                <a:latin typeface="+mn-lt"/>
              </a:rPr>
              <a:t>NIST</a:t>
            </a:r>
            <a:r>
              <a:rPr lang="en-US" sz="2400" b="1" kern="1800" dirty="0">
                <a:effectLst/>
                <a:latin typeface="+mn-lt"/>
                <a:ea typeface="Times New Roman" panose="02020603050405020304" pitchFamily="18" charset="0"/>
              </a:rPr>
              <a:t> AI </a:t>
            </a:r>
            <a:r>
              <a:rPr lang="en-US" sz="2400" b="1" i="0" dirty="0">
                <a:solidFill>
                  <a:schemeClr val="bg1"/>
                </a:solidFill>
                <a:effectLst/>
                <a:latin typeface="+mn-lt"/>
              </a:rPr>
              <a:t>Risk Management Framework</a:t>
            </a:r>
            <a:br>
              <a:rPr lang="en-US" sz="2400" b="1" i="0" dirty="0">
                <a:solidFill>
                  <a:schemeClr val="bg1"/>
                </a:solidFill>
                <a:effectLst/>
                <a:latin typeface="+mn-lt"/>
              </a:rPr>
            </a:br>
            <a:r>
              <a:rPr lang="en-US" sz="2400" b="1" i="0" dirty="0">
                <a:solidFill>
                  <a:schemeClr val="bg1"/>
                </a:solidFill>
                <a:effectLst/>
                <a:latin typeface="+mn-lt"/>
              </a:rPr>
              <a:t>Characteristics of Trustworthiness</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46185" y="1172817"/>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b="1" dirty="0">
                <a:solidFill>
                  <a:srgbClr val="000000"/>
                </a:solidFill>
                <a:effectLst/>
                <a:ea typeface="Times New Roman" panose="02020603050405020304" pitchFamily="18" charset="0"/>
              </a:rPr>
              <a:t>Trustworthy AI is: valid and reliable, safe, secure and resilient, accountable and transparent, explainable and interpretable, privacy-enhanced, and </a:t>
            </a:r>
            <a:r>
              <a:rPr lang="en-US" sz="1800" b="1" i="1" dirty="0">
                <a:solidFill>
                  <a:srgbClr val="000000"/>
                </a:solidFill>
                <a:effectLst/>
                <a:ea typeface="Times New Roman" panose="02020603050405020304" pitchFamily="18" charset="0"/>
              </a:rPr>
              <a:t>Fair with Harmful Bias Managed</a:t>
            </a:r>
            <a:endParaRPr lang="en-US" sz="1800" i="1" dirty="0">
              <a:solidFill>
                <a:srgbClr val="000000"/>
              </a:solidFill>
              <a:effectLst/>
              <a:ea typeface="Times New Roman" panose="02020603050405020304" pitchFamily="18" charset="0"/>
            </a:endParaRPr>
          </a:p>
          <a:p>
            <a:pPr>
              <a:spcBef>
                <a:spcPts val="0"/>
              </a:spcBef>
              <a:spcAft>
                <a:spcPts val="600"/>
              </a:spcAft>
            </a:pPr>
            <a:endParaRPr lang="en-US" sz="1800" i="1" dirty="0">
              <a:solidFill>
                <a:srgbClr val="000000"/>
              </a:solidFill>
              <a:latin typeface="Times New Roman" panose="02020603050405020304" pitchFamily="18" charset="0"/>
              <a:ea typeface="Times New Roman" panose="02020603050405020304" pitchFamily="18" charset="0"/>
            </a:endParaRPr>
          </a:p>
          <a:p>
            <a:pPr>
              <a:spcBef>
                <a:spcPts val="0"/>
              </a:spcBef>
              <a:spcAft>
                <a:spcPts val="600"/>
              </a:spcAft>
            </a:pPr>
            <a:endParaRPr lang="en-US" sz="1800" dirty="0">
              <a:solidFill>
                <a:srgbClr val="000000"/>
              </a:solidFill>
              <a:effectLst/>
              <a:latin typeface="Times New Roman" panose="02020603050405020304" pitchFamily="18" charset="0"/>
              <a:ea typeface="Times New Roman" panose="02020603050405020304" pitchFamily="18" charset="0"/>
            </a:endParaRPr>
          </a:p>
          <a:p>
            <a:pPr>
              <a:spcAft>
                <a:spcPts val="600"/>
              </a:spcAft>
            </a:pPr>
            <a:endParaRPr lang="en-US" sz="1800" dirty="0">
              <a:solidFill>
                <a:srgbClr val="000000"/>
              </a:solidFill>
              <a:effectLst/>
              <a:latin typeface="Times New Roman" panose="02020603050405020304" pitchFamily="18" charset="0"/>
              <a:ea typeface="Times New Roman" panose="02020603050405020304" pitchFamily="18" charset="0"/>
            </a:endParaRPr>
          </a:p>
          <a:p>
            <a:pPr>
              <a:spcAft>
                <a:spcPts val="600"/>
              </a:spcAft>
            </a:pPr>
            <a:endParaRPr lang="en-US" sz="1800" dirty="0">
              <a:solidFill>
                <a:srgbClr val="000000"/>
              </a:solidFill>
              <a:latin typeface="Times New Roman" panose="02020603050405020304" pitchFamily="18" charset="0"/>
              <a:ea typeface="Times New Roman" panose="02020603050405020304" pitchFamily="18" charset="0"/>
            </a:endParaRPr>
          </a:p>
          <a:p>
            <a:pPr>
              <a:spcAft>
                <a:spcPts val="600"/>
              </a:spcAft>
            </a:pPr>
            <a:r>
              <a:rPr lang="en-US" sz="1800" dirty="0">
                <a:solidFill>
                  <a:srgbClr val="000000"/>
                </a:solidFill>
                <a:effectLst/>
                <a:ea typeface="Times New Roman" panose="02020603050405020304" pitchFamily="18" charset="0"/>
              </a:rPr>
              <a:t>Approaches which enhance AI trustworthiness can also contribute to a reduction of AI risks</a:t>
            </a:r>
          </a:p>
          <a:p>
            <a:r>
              <a:rPr lang="en-US" sz="1800" dirty="0">
                <a:solidFill>
                  <a:srgbClr val="000000"/>
                </a:solidFill>
                <a:effectLst/>
                <a:ea typeface="Times New Roman" panose="02020603050405020304" pitchFamily="18" charset="0"/>
              </a:rPr>
              <a:t>Addressing AI trustworthy characteristics individually will not assure AI system trustworthiness, and tradeoffs are always involved</a:t>
            </a:r>
          </a:p>
          <a:p>
            <a:r>
              <a:rPr lang="en-US" sz="1800" dirty="0">
                <a:solidFill>
                  <a:srgbClr val="000000"/>
                </a:solidFill>
                <a:effectLst/>
                <a:ea typeface="Times New Roman" panose="02020603050405020304" pitchFamily="18" charset="0"/>
              </a:rPr>
              <a:t>Increasing the breadth and diversity of stakeholder input throughout the AI lifecycle can enhance opportunities for identifying AI system benefits and positive impacts, and increase the likelihood that risks arising in social contexts are managed appropriately</a:t>
            </a:r>
            <a:endParaRPr lang="en-US" sz="1800" kern="0" dirty="0"/>
          </a:p>
        </p:txBody>
      </p:sp>
      <p:pic>
        <p:nvPicPr>
          <p:cNvPr id="5" name="Picture 4">
            <a:extLst>
              <a:ext uri="{FF2B5EF4-FFF2-40B4-BE49-F238E27FC236}">
                <a16:creationId xmlns:a16="http://schemas.microsoft.com/office/drawing/2014/main" id="{93BC820B-280E-6307-41CB-CC07E87D77CE}"/>
              </a:ext>
            </a:extLst>
          </p:cNvPr>
          <p:cNvPicPr/>
          <p:nvPr/>
        </p:nvPicPr>
        <p:blipFill>
          <a:blip r:embed="rId4"/>
          <a:stretch>
            <a:fillRect/>
          </a:stretch>
        </p:blipFill>
        <p:spPr>
          <a:xfrm>
            <a:off x="1143000" y="2133600"/>
            <a:ext cx="6324600" cy="1524000"/>
          </a:xfrm>
          <a:prstGeom prst="rect">
            <a:avLst/>
          </a:prstGeom>
        </p:spPr>
      </p:pic>
    </p:spTree>
    <p:extLst>
      <p:ext uri="{BB962C8B-B14F-4D97-AF65-F5344CB8AC3E}">
        <p14:creationId xmlns:p14="http://schemas.microsoft.com/office/powerpoint/2010/main" val="2552861427"/>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latin typeface="+mn-lt"/>
              </a:rPr>
              <a:t>NIST AI 100-1</a:t>
            </a:r>
            <a:br>
              <a:rPr lang="en-US" sz="2400" b="1" dirty="0">
                <a:latin typeface="+mn-lt"/>
              </a:rPr>
            </a:br>
            <a:r>
              <a:rPr lang="en-US" sz="2400" b="1" dirty="0">
                <a:latin typeface="+mn-lt"/>
              </a:rPr>
              <a:t>NIST</a:t>
            </a:r>
            <a:r>
              <a:rPr lang="en-US" sz="2400" b="1" kern="1800" dirty="0">
                <a:effectLst/>
                <a:latin typeface="+mn-lt"/>
                <a:ea typeface="Times New Roman" panose="02020603050405020304" pitchFamily="18" charset="0"/>
              </a:rPr>
              <a:t> AI </a:t>
            </a:r>
            <a:r>
              <a:rPr lang="en-US" sz="2400" b="1" i="0" dirty="0">
                <a:solidFill>
                  <a:schemeClr val="bg1"/>
                </a:solidFill>
                <a:effectLst/>
                <a:latin typeface="+mn-lt"/>
              </a:rPr>
              <a:t>Risk Management Framework</a:t>
            </a:r>
            <a:br>
              <a:rPr lang="en-US" sz="2400" b="1" i="0" dirty="0">
                <a:solidFill>
                  <a:schemeClr val="bg1"/>
                </a:solidFill>
                <a:effectLst/>
                <a:latin typeface="+mn-lt"/>
              </a:rPr>
            </a:br>
            <a:r>
              <a:rPr lang="en-US" sz="2400" b="1" i="0" dirty="0">
                <a:solidFill>
                  <a:schemeClr val="bg1"/>
                </a:solidFill>
                <a:effectLst/>
                <a:latin typeface="+mn-lt"/>
              </a:rPr>
              <a:t>Core Functions</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24085"/>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b="1" dirty="0"/>
              <a:t>Govern</a:t>
            </a:r>
            <a:r>
              <a:rPr lang="en-US" sz="1700" dirty="0"/>
              <a:t>: Cultivate and implement a culture of risk management within organizations developing, deploying, or acquiring AI systems</a:t>
            </a:r>
          </a:p>
          <a:p>
            <a:r>
              <a:rPr lang="en-US" sz="1700" b="1" kern="0" dirty="0"/>
              <a:t>Map</a:t>
            </a:r>
            <a:r>
              <a:rPr lang="en-US" sz="1700" kern="0" dirty="0"/>
              <a:t>: </a:t>
            </a:r>
            <a:r>
              <a:rPr lang="en-US" sz="1700" dirty="0">
                <a:solidFill>
                  <a:srgbClr val="000000"/>
                </a:solidFill>
                <a:effectLst/>
                <a:ea typeface="Times New Roman" panose="02020603050405020304" pitchFamily="18" charset="0"/>
              </a:rPr>
              <a:t>Establish the context to frame risks related to an AI system</a:t>
            </a:r>
          </a:p>
          <a:p>
            <a:r>
              <a:rPr lang="en-US" sz="1700" b="1" kern="0" dirty="0">
                <a:solidFill>
                  <a:srgbClr val="000000"/>
                </a:solidFill>
              </a:rPr>
              <a:t>Measure</a:t>
            </a:r>
            <a:r>
              <a:rPr lang="en-US" sz="1700" kern="0" dirty="0">
                <a:solidFill>
                  <a:srgbClr val="000000"/>
                </a:solidFill>
              </a:rPr>
              <a:t>: E</a:t>
            </a:r>
            <a:r>
              <a:rPr lang="en-US" sz="1700" dirty="0">
                <a:solidFill>
                  <a:srgbClr val="000000"/>
                </a:solidFill>
                <a:effectLst/>
                <a:ea typeface="Times New Roman" panose="02020603050405020304" pitchFamily="18" charset="0"/>
              </a:rPr>
              <a:t>mploy quantitative, qualitative, or mixed-method tools, techniques, and methodologies to analyze, assess, benchmark, and monitor AI risk and related impacts</a:t>
            </a:r>
          </a:p>
          <a:p>
            <a:r>
              <a:rPr lang="en-US" sz="1700" b="1" kern="0" dirty="0">
                <a:solidFill>
                  <a:srgbClr val="000000"/>
                </a:solidFill>
              </a:rPr>
              <a:t>Manage</a:t>
            </a:r>
            <a:r>
              <a:rPr lang="en-US" sz="1700" kern="0" dirty="0">
                <a:solidFill>
                  <a:srgbClr val="000000"/>
                </a:solidFill>
              </a:rPr>
              <a:t>: E</a:t>
            </a:r>
            <a:r>
              <a:rPr lang="en-US" sz="1700" dirty="0">
                <a:solidFill>
                  <a:srgbClr val="000000"/>
                </a:solidFill>
                <a:effectLst/>
                <a:ea typeface="Times New Roman" panose="02020603050405020304" pitchFamily="18" charset="0"/>
              </a:rPr>
              <a:t>ntails allocating risk management resources to mapped and measured risks on a regular basis and as defined by the Govern function</a:t>
            </a:r>
          </a:p>
          <a:p>
            <a:pPr marL="39688" indent="0">
              <a:buNone/>
            </a:pPr>
            <a:endParaRPr lang="en-US" sz="1800" kern="0" dirty="0"/>
          </a:p>
        </p:txBody>
      </p:sp>
      <p:grpSp>
        <p:nvGrpSpPr>
          <p:cNvPr id="2" name="Group 1">
            <a:extLst>
              <a:ext uri="{FF2B5EF4-FFF2-40B4-BE49-F238E27FC236}">
                <a16:creationId xmlns:a16="http://schemas.microsoft.com/office/drawing/2014/main" id="{5D4537CF-155C-D7FA-DE8D-6B90169ECECF}"/>
              </a:ext>
            </a:extLst>
          </p:cNvPr>
          <p:cNvGrpSpPr>
            <a:grpSpLocks/>
          </p:cNvGrpSpPr>
          <p:nvPr/>
        </p:nvGrpSpPr>
        <p:grpSpPr bwMode="auto">
          <a:xfrm>
            <a:off x="2655229" y="3536950"/>
            <a:ext cx="3581399" cy="3048000"/>
            <a:chOff x="0" y="0"/>
            <a:chExt cx="5700" cy="6000"/>
          </a:xfrm>
        </p:grpSpPr>
        <p:pic>
          <p:nvPicPr>
            <p:cNvPr id="3" name="Picture 2" descr="Workplace">
              <a:extLst>
                <a:ext uri="{FF2B5EF4-FFF2-40B4-BE49-F238E27FC236}">
                  <a16:creationId xmlns:a16="http://schemas.microsoft.com/office/drawing/2014/main" id="{D3A3A34B-A4C6-50CC-24D7-0C23A0E1F00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5700" cy="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3">
              <a:hlinkClick r:id="rId5"/>
              <a:extLst>
                <a:ext uri="{FF2B5EF4-FFF2-40B4-BE49-F238E27FC236}">
                  <a16:creationId xmlns:a16="http://schemas.microsoft.com/office/drawing/2014/main" id="{D841FFF9-806C-8909-60DE-7D480C76DD88}"/>
                </a:ext>
              </a:extLst>
            </p:cNvPr>
            <p:cNvSpPr>
              <a:spLocks noChangeAspect="1" noChangeArrowheads="1"/>
            </p:cNvSpPr>
            <p:nvPr/>
          </p:nvSpPr>
          <p:spPr bwMode="auto">
            <a:xfrm>
              <a:off x="1410" y="1410"/>
              <a:ext cx="2580" cy="258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 name="Rectangle 4">
              <a:hlinkClick r:id="rId6"/>
              <a:extLst>
                <a:ext uri="{FF2B5EF4-FFF2-40B4-BE49-F238E27FC236}">
                  <a16:creationId xmlns:a16="http://schemas.microsoft.com/office/drawing/2014/main" id="{2E97997C-6111-A996-5C3E-D0E73BBFAB52}"/>
                </a:ext>
              </a:extLst>
            </p:cNvPr>
            <p:cNvSpPr>
              <a:spLocks noChangeArrowheads="1"/>
            </p:cNvSpPr>
            <p:nvPr/>
          </p:nvSpPr>
          <p:spPr bwMode="auto">
            <a:xfrm>
              <a:off x="150" y="510"/>
              <a:ext cx="1650" cy="1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736064313"/>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latin typeface="+mn-lt"/>
              </a:rPr>
              <a:t>NIST AI 100-1</a:t>
            </a:r>
            <a:br>
              <a:rPr lang="en-US" sz="2400" b="1" dirty="0">
                <a:latin typeface="+mn-lt"/>
              </a:rPr>
            </a:br>
            <a:r>
              <a:rPr lang="en-US" sz="2400" b="1" dirty="0">
                <a:latin typeface="+mn-lt"/>
              </a:rPr>
              <a:t>NIST</a:t>
            </a:r>
            <a:r>
              <a:rPr lang="en-US" sz="2400" b="1" kern="1800" dirty="0">
                <a:effectLst/>
                <a:latin typeface="+mn-lt"/>
                <a:ea typeface="Times New Roman" panose="02020603050405020304" pitchFamily="18" charset="0"/>
              </a:rPr>
              <a:t> AI </a:t>
            </a:r>
            <a:r>
              <a:rPr lang="en-US" sz="2400" b="1" i="0" dirty="0">
                <a:solidFill>
                  <a:schemeClr val="bg1"/>
                </a:solidFill>
                <a:effectLst/>
                <a:latin typeface="+mn-lt"/>
              </a:rPr>
              <a:t>Risk Management Framework</a:t>
            </a:r>
            <a:br>
              <a:rPr lang="en-US" sz="2400" b="1" i="0" dirty="0">
                <a:solidFill>
                  <a:schemeClr val="bg1"/>
                </a:solidFill>
                <a:effectLst/>
                <a:latin typeface="+mn-lt"/>
              </a:rPr>
            </a:br>
            <a:r>
              <a:rPr lang="en-US" sz="2400" b="1" i="0" dirty="0">
                <a:solidFill>
                  <a:schemeClr val="bg1"/>
                </a:solidFill>
                <a:effectLst/>
                <a:latin typeface="+mn-lt"/>
              </a:rPr>
              <a:t>AI-Specific Risks</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24085"/>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600" b="0" i="0" dirty="0">
                <a:solidFill>
                  <a:srgbClr val="000000"/>
                </a:solidFill>
                <a:effectLst/>
              </a:rPr>
              <a:t>The data used for building an AI system may not be a true or appropriate representation of the context or intended use of the AI system, and the ground truth may either not exist or not be available</a:t>
            </a:r>
          </a:p>
          <a:p>
            <a:r>
              <a:rPr lang="en-US" sz="1600" dirty="0">
                <a:solidFill>
                  <a:srgbClr val="000000"/>
                </a:solidFill>
              </a:rPr>
              <a:t>H</a:t>
            </a:r>
            <a:r>
              <a:rPr lang="en-US" sz="1600" b="0" i="0" dirty="0">
                <a:solidFill>
                  <a:srgbClr val="000000"/>
                </a:solidFill>
                <a:effectLst/>
              </a:rPr>
              <a:t>armful bias and other data quality issues can affect AI system trustworthiness, which could lead to negative impacts</a:t>
            </a:r>
          </a:p>
          <a:p>
            <a:r>
              <a:rPr lang="en-US" sz="1600" b="0" i="0" dirty="0">
                <a:solidFill>
                  <a:srgbClr val="000000"/>
                </a:solidFill>
                <a:effectLst/>
              </a:rPr>
              <a:t>AI system dependency and reliance on data for training tasks, combined with increased volume and complexity typically associated with such data</a:t>
            </a:r>
          </a:p>
          <a:p>
            <a:r>
              <a:rPr lang="en-US" sz="1600" b="0" i="0" dirty="0">
                <a:solidFill>
                  <a:srgbClr val="000000"/>
                </a:solidFill>
                <a:effectLst/>
              </a:rPr>
              <a:t>Intentional or unintentional changes during training may fundamentally alter AI system performance</a:t>
            </a:r>
          </a:p>
          <a:p>
            <a:r>
              <a:rPr lang="en-US" sz="1600" b="0" i="0" dirty="0">
                <a:solidFill>
                  <a:srgbClr val="000000"/>
                </a:solidFill>
                <a:effectLst/>
              </a:rPr>
              <a:t>Datasets used to train AI systems may become detached from their original and intended context or may become stale or outdated relative to deployment context</a:t>
            </a:r>
          </a:p>
          <a:p>
            <a:r>
              <a:rPr lang="en-US" sz="1600" b="0" i="0" dirty="0">
                <a:solidFill>
                  <a:srgbClr val="000000"/>
                </a:solidFill>
                <a:effectLst/>
              </a:rPr>
              <a:t>AI system scale and complexity (many systems contain billions or even trillions of decision points) housed within more traditional software applications</a:t>
            </a:r>
          </a:p>
          <a:p>
            <a:r>
              <a:rPr lang="en-US" sz="1600" b="0" i="0" dirty="0">
                <a:solidFill>
                  <a:srgbClr val="000000"/>
                </a:solidFill>
                <a:effectLst/>
              </a:rPr>
              <a:t>Use of pre-trained models that can advance research and improve performance can also increase levels of statistical uncertainty and cause issues with bias management, scientific validity, and reproducibility.</a:t>
            </a:r>
          </a:p>
          <a:p>
            <a:r>
              <a:rPr lang="en-US" sz="1600" b="0" i="0" dirty="0">
                <a:solidFill>
                  <a:srgbClr val="000000"/>
                </a:solidFill>
                <a:effectLst/>
              </a:rPr>
              <a:t>Higher degree of difficulty in predicting failure modes for emergent properties of large-scale pre-trained models</a:t>
            </a:r>
          </a:p>
        </p:txBody>
      </p:sp>
    </p:spTree>
    <p:extLst>
      <p:ext uri="{BB962C8B-B14F-4D97-AF65-F5344CB8AC3E}">
        <p14:creationId xmlns:p14="http://schemas.microsoft.com/office/powerpoint/2010/main" val="2499386401"/>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latin typeface="+mn-lt"/>
              </a:rPr>
              <a:t>NIST AI 100-1</a:t>
            </a:r>
            <a:br>
              <a:rPr lang="en-US" sz="2400" b="1" dirty="0">
                <a:latin typeface="+mn-lt"/>
              </a:rPr>
            </a:br>
            <a:r>
              <a:rPr lang="en-US" sz="2400" b="1" dirty="0">
                <a:latin typeface="+mn-lt"/>
              </a:rPr>
              <a:t>NIST</a:t>
            </a:r>
            <a:r>
              <a:rPr lang="en-US" sz="2400" b="1" kern="1800" dirty="0">
                <a:effectLst/>
                <a:latin typeface="+mn-lt"/>
                <a:ea typeface="Times New Roman" panose="02020603050405020304" pitchFamily="18" charset="0"/>
              </a:rPr>
              <a:t> AI </a:t>
            </a:r>
            <a:r>
              <a:rPr lang="en-US" sz="2400" b="1" i="0" dirty="0">
                <a:solidFill>
                  <a:schemeClr val="bg1"/>
                </a:solidFill>
                <a:effectLst/>
                <a:latin typeface="+mn-lt"/>
              </a:rPr>
              <a:t>Risk Management Framework</a:t>
            </a:r>
            <a:br>
              <a:rPr lang="en-US" sz="2400" b="1" i="0" dirty="0">
                <a:solidFill>
                  <a:schemeClr val="bg1"/>
                </a:solidFill>
                <a:effectLst/>
                <a:latin typeface="+mn-lt"/>
              </a:rPr>
            </a:br>
            <a:r>
              <a:rPr lang="en-US" sz="2400" b="1" i="0" dirty="0">
                <a:solidFill>
                  <a:schemeClr val="bg1"/>
                </a:solidFill>
                <a:effectLst/>
                <a:latin typeface="+mn-lt"/>
              </a:rPr>
              <a:t>AI-Specific Risks</a:t>
            </a:r>
            <a:endParaRPr lang="en-US" altLang="en-US" sz="2400" b="1"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24085"/>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600" b="0" i="0" dirty="0">
                <a:solidFill>
                  <a:srgbClr val="000000"/>
                </a:solidFill>
                <a:effectLst/>
              </a:rPr>
              <a:t>Privacy risk due to enhanced data aggregation capability for AI systems</a:t>
            </a:r>
          </a:p>
          <a:p>
            <a:r>
              <a:rPr lang="en-US" sz="1600" b="0" i="0" dirty="0">
                <a:solidFill>
                  <a:srgbClr val="000000"/>
                </a:solidFill>
                <a:effectLst/>
              </a:rPr>
              <a:t>AI systems may require more frequent maintenance and triggers for conducting corrective maintenance due to data, model, or concept drift</a:t>
            </a:r>
          </a:p>
          <a:p>
            <a:r>
              <a:rPr lang="en-US" sz="1600" dirty="0">
                <a:solidFill>
                  <a:srgbClr val="000000"/>
                </a:solidFill>
              </a:rPr>
              <a:t>I</a:t>
            </a:r>
            <a:r>
              <a:rPr lang="en-US" sz="1600" b="0" i="0" dirty="0">
                <a:solidFill>
                  <a:srgbClr val="000000"/>
                </a:solidFill>
                <a:effectLst/>
              </a:rPr>
              <a:t>ncreased opacity and concerns about reproducibility</a:t>
            </a:r>
          </a:p>
          <a:p>
            <a:r>
              <a:rPr lang="en-US" sz="1600" b="0" i="0" dirty="0">
                <a:solidFill>
                  <a:srgbClr val="000000"/>
                </a:solidFill>
                <a:effectLst/>
              </a:rPr>
              <a:t>Underdeveloped software testing standards and inability to document AI-based practices to the standard expected of traditionally engineered software for all but the simplest of cases.</a:t>
            </a:r>
          </a:p>
          <a:p>
            <a:r>
              <a:rPr lang="en-US" sz="1600" b="0" i="0" dirty="0">
                <a:solidFill>
                  <a:srgbClr val="000000"/>
                </a:solidFill>
                <a:effectLst/>
              </a:rPr>
              <a:t>Difficulty in performing regular AI-based software testing, or determining what to test, since AI systems are not subject to the same controls as traditional code development</a:t>
            </a:r>
          </a:p>
          <a:p>
            <a:r>
              <a:rPr lang="en-US" sz="1600" b="0" i="0" dirty="0">
                <a:solidFill>
                  <a:srgbClr val="000000"/>
                </a:solidFill>
                <a:effectLst/>
              </a:rPr>
              <a:t>Computational costs for developing AI systems and their impact on the environment and planet</a:t>
            </a:r>
          </a:p>
          <a:p>
            <a:r>
              <a:rPr lang="en-US" sz="1600" b="0" i="0" dirty="0">
                <a:solidFill>
                  <a:srgbClr val="000000"/>
                </a:solidFill>
                <a:effectLst/>
              </a:rPr>
              <a:t>Inability to predict or detect the side effects of AI-based systems beyond statistical measures</a:t>
            </a:r>
          </a:p>
          <a:p>
            <a:r>
              <a:rPr lang="en-US" sz="1600" b="1" dirty="0">
                <a:solidFill>
                  <a:srgbClr val="000000"/>
                </a:solidFill>
              </a:rPr>
              <a:t>Social and ethical impact of the use of AI systems</a:t>
            </a:r>
            <a:br>
              <a:rPr lang="en-US" sz="1600" dirty="0"/>
            </a:br>
            <a:r>
              <a:rPr lang="en-US" sz="1600" dirty="0"/>
              <a:t> </a:t>
            </a:r>
            <a:br>
              <a:rPr lang="en-US" sz="1600" dirty="0"/>
            </a:br>
            <a:endParaRPr lang="en-US" sz="1600" kern="0" dirty="0"/>
          </a:p>
        </p:txBody>
      </p:sp>
    </p:spTree>
    <p:extLst>
      <p:ext uri="{BB962C8B-B14F-4D97-AF65-F5344CB8AC3E}">
        <p14:creationId xmlns:p14="http://schemas.microsoft.com/office/powerpoint/2010/main" val="1619999197"/>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74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74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356110" y="3124200"/>
            <a:ext cx="4431780" cy="609600"/>
          </a:xfrm>
        </p:spPr>
        <p:txBody>
          <a:bodyPr>
            <a:noAutofit/>
          </a:bodyPr>
          <a:lstStyle/>
          <a:p>
            <a:pPr marL="39688" indent="0">
              <a:buNone/>
            </a:pPr>
            <a:r>
              <a:rPr lang="en-US" sz="2400" b="1" dirty="0"/>
              <a:t>HCD Security Guidelines</a:t>
            </a:r>
          </a:p>
        </p:txBody>
      </p:sp>
    </p:spTree>
    <p:extLst>
      <p:ext uri="{BB962C8B-B14F-4D97-AF65-F5344CB8AC3E}">
        <p14:creationId xmlns:p14="http://schemas.microsoft.com/office/powerpoint/2010/main" val="284575152"/>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75</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75</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76</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sz="2800" dirty="0"/>
              <a:t>Trusted Computing Group (TCG)</a:t>
            </a:r>
          </a:p>
        </p:txBody>
      </p:sp>
      <p:sp>
        <p:nvSpPr>
          <p:cNvPr id="4" name="IPP WG Co-Chairs:…">
            <a:extLst>
              <a:ext uri="{FF2B5EF4-FFF2-40B4-BE49-F238E27FC236}">
                <a16:creationId xmlns:a16="http://schemas.microsoft.com/office/drawing/2014/main" id="{50C5C828-17C3-30E9-9526-F76290A1D10A}"/>
              </a:ext>
            </a:extLst>
          </p:cNvPr>
          <p:cNvSpPr txBox="1">
            <a:spLocks noGrp="1"/>
          </p:cNvSpPr>
          <p:nvPr/>
        </p:nvSpPr>
        <p:spPr>
          <a:xfrm>
            <a:off x="254000" y="1417638"/>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92500" lnSpcReduction="1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Recent and Next TCG Members Meetings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TCG Hybrid F2F (</a:t>
            </a:r>
            <a:r>
              <a:rPr lang="en-US" sz="1300" b="1" dirty="0">
                <a:latin typeface="Verdana"/>
                <a:ea typeface="Verdana"/>
              </a:rPr>
              <a:t>Berlin</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Germany) – </a:t>
            </a:r>
            <a:r>
              <a:rPr lang="en-US" sz="1300" b="1" dirty="0">
                <a:latin typeface="Verdana"/>
                <a:ea typeface="Verdana"/>
              </a:rPr>
              <a:t>27-29</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June 2023 – Ira called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300" b="1" dirty="0">
                <a:latin typeface="Verdana"/>
                <a:ea typeface="Verdana"/>
              </a:rPr>
              <a:t>TCG Hybrid F2F (Kirkland, WA) – 24-26 October 2023 – Ira to call in</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Trusted Mobility Solutions (TMS) – Ira is co-chair and co-editor</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Formal Liaisons – GP (TEE, SE, TPS), ETSI (NFV/MEC/SAI Security and Privacy)</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Informal Liaisons – 3GPP, GSMA, IETF, ISO, ITU-T, SAE, US NIST</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TMS Use Cases v2 – published September 2018</a:t>
            </a: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Mobile Platform (MPWG) – Ira is co-editor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Formal and Informal Liaisons – jointly with TMS WG above</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Mobile Reference Architecture v2 – </a:t>
            </a:r>
            <a:r>
              <a:rPr lang="en-US" sz="1300" b="1" i="1" dirty="0">
                <a:solidFill>
                  <a:srgbClr val="0070C0"/>
                </a:solidFill>
                <a:latin typeface="Verdana"/>
                <a:ea typeface="Verdana"/>
              </a:rPr>
              <a:t>publication approved by TC July</a:t>
            </a: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 2023</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MARS 1.0 Mobile Profile – new work-in-progress Q4 2021</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TPM 2.0 Mobile Common Profile – work-in-progress</a:t>
            </a:r>
            <a:r>
              <a:rPr kumimoji="0" lang="en-US" sz="14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 </a:t>
            </a:r>
            <a:r>
              <a:rPr lang="en-US" sz="1300" b="1" i="1" dirty="0">
                <a:solidFill>
                  <a:srgbClr val="0070C0"/>
                </a:solidFill>
                <a:latin typeface="Verdana"/>
                <a:ea typeface="Verdana"/>
              </a:rPr>
              <a:t>deferred to</a:t>
            </a: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 Q4 2023</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Runtime Integrity Preservation for Mobile Devices – published Nov 2019</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GP TPS Client API / Entity Attestation Protocol / COSE Keystore – joint work</a:t>
            </a:r>
          </a:p>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6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Recent Specifications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70C0"/>
                </a:solidFill>
                <a:effectLst/>
                <a:uLnTx/>
                <a:uFill>
                  <a:solidFill>
                    <a:srgbClr val="000000"/>
                  </a:solidFill>
                </a:uFill>
                <a:latin typeface="Verdana"/>
                <a:ea typeface="Verdana"/>
                <a:sym typeface="Verdana"/>
                <a:hlinkClick r:id="rId3"/>
              </a:rPr>
              <a:t>http://www.trustedcomputinggroup.org/resources</a:t>
            </a:r>
            <a:endParaRPr kumimoji="0" lang="en-US" sz="1300" b="1" i="0" u="none" strike="noStrike" kern="0" cap="none" spc="0" normalizeH="0" baseline="0" noProof="0" dirty="0">
              <a:ln>
                <a:noFill/>
              </a:ln>
              <a:solidFill>
                <a:srgbClr val="0070C0"/>
              </a:solidFill>
              <a:effectLst/>
              <a:uLnTx/>
              <a:uFill>
                <a:solidFill>
                  <a:srgbClr val="000000"/>
                </a:solidFill>
              </a:uFill>
              <a:latin typeface="Verdana"/>
              <a:ea typeface="Verdana"/>
              <a:sym typeface="Verdana"/>
            </a:endParaRPr>
          </a:p>
          <a:p>
            <a:pPr marL="762808" lvl="1" indent="-264968">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Mobile Reference Architecture v2 – publication approved by TC July 2023</a:t>
            </a:r>
          </a:p>
          <a:p>
            <a:pPr marL="762808" lvl="1" indent="-264968">
              <a:defRPr sz="1700"/>
            </a:pPr>
            <a:r>
              <a:rPr lang="en-US" sz="1300" b="1" i="1" dirty="0">
                <a:solidFill>
                  <a:srgbClr val="0070C0"/>
                </a:solidFill>
                <a:latin typeface="Verdana"/>
                <a:ea typeface="Verdana"/>
              </a:rPr>
              <a:t>TCG PC Client Platform Firmware Profile v1.06 – public review July 2023</a:t>
            </a:r>
            <a:endPar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endParaRPr>
          </a:p>
          <a:p>
            <a:pPr marL="762808" lvl="1" indent="-264968">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Algorithm Registry v1.34 – public review June 2023</a:t>
            </a:r>
          </a:p>
          <a:p>
            <a:pPr marL="762808" lvl="1" indent="-264968">
              <a:defRPr sz="1700"/>
            </a:pPr>
            <a:r>
              <a:rPr lang="en-US" sz="1300" b="1" i="1" dirty="0">
                <a:solidFill>
                  <a:srgbClr val="0070C0"/>
                </a:solidFill>
                <a:latin typeface="Verdana"/>
                <a:ea typeface="Verdana"/>
              </a:rPr>
              <a:t>TCG Component Class Registry v1r14 – published May 2023</a:t>
            </a:r>
            <a:endPar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endParaRPr>
          </a:p>
          <a:p>
            <a:pPr marL="762808" lvl="1" indent="-264968">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MARS API v1 – published May 2023</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TCG Measurement and Attestation </a:t>
            </a:r>
            <a:r>
              <a:rPr kumimoji="0" lang="en-US" sz="1300" b="1" i="1" u="none" strike="noStrike" kern="0" cap="none" spc="0" normalizeH="0" baseline="0" noProof="0" dirty="0" err="1">
                <a:ln>
                  <a:noFill/>
                </a:ln>
                <a:solidFill>
                  <a:srgbClr val="0070C0"/>
                </a:solidFill>
                <a:effectLst/>
                <a:uLnTx/>
                <a:uFill>
                  <a:solidFill>
                    <a:srgbClr val="000000"/>
                  </a:solidFill>
                </a:uFill>
                <a:latin typeface="Verdana"/>
                <a:ea typeface="Verdana"/>
                <a:sym typeface="Verdana"/>
              </a:rPr>
              <a:t>RootS</a:t>
            </a:r>
            <a:r>
              <a:rPr kumimoji="0" lang="en-US" sz="1300" b="1" i="1" u="none" strike="noStrike" kern="0" cap="none" spc="0" normalizeH="0" baseline="0" noProof="0" dirty="0">
                <a:ln>
                  <a:noFill/>
                </a:ln>
                <a:solidFill>
                  <a:srgbClr val="0070C0"/>
                </a:solidFill>
                <a:effectLst/>
                <a:uLnTx/>
                <a:uFill>
                  <a:solidFill>
                    <a:srgbClr val="000000"/>
                  </a:solidFill>
                </a:uFill>
                <a:latin typeface="Verdana"/>
                <a:ea typeface="Verdana"/>
                <a:sym typeface="Verdana"/>
              </a:rPr>
              <a:t> (MARS) Library – published January 2023 </a:t>
            </a:r>
          </a:p>
        </p:txBody>
      </p:sp>
    </p:spTree>
    <p:extLst>
      <p:ext uri="{BB962C8B-B14F-4D97-AF65-F5344CB8AC3E}">
        <p14:creationId xmlns:p14="http://schemas.microsoft.com/office/powerpoint/2010/main" val="2656628250"/>
      </p:ext>
    </p:extLst>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77</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(1 of 4)</a:t>
            </a:r>
            <a:endParaRPr sz="2400" dirty="0"/>
          </a:p>
        </p:txBody>
      </p:sp>
      <p:sp>
        <p:nvSpPr>
          <p:cNvPr id="4" name="IPP WG Co-Chairs:…">
            <a:extLst>
              <a:ext uri="{FF2B5EF4-FFF2-40B4-BE49-F238E27FC236}">
                <a16:creationId xmlns:a16="http://schemas.microsoft.com/office/drawing/2014/main" id="{4608F9D3-29EA-096C-C3C0-5148E493D413}"/>
              </a:ext>
            </a:extLst>
          </p:cNvPr>
          <p:cNvSpPr txBox="1">
            <a:spLocks noGrp="1"/>
          </p:cNvSpPr>
          <p:nvPr/>
        </p:nvSpPr>
        <p:spPr>
          <a:xfrm>
            <a:off x="127000" y="1379706"/>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925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8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Recent and Next IETF Members Meetings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117 Hybrid F2F (San Francisco, CA) – 24-28 July 2023 – Ira called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118 Hybrid F2F (Prague, Czech Republic) – 6-10 November 2023 – Ira to call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300" b="1" dirty="0">
                <a:latin typeface="Verdana"/>
                <a:ea typeface="Verdana"/>
              </a:rPr>
              <a:t>IETF 119 Hybrid F2F (Brisbane, Australia) – 18-22 March 2024 – Ira to call in</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8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Transport Layer Security (TLS)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Delegated Credentials for TLS and DTLS – RFC 9345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https://datatracker.ietf.org/doc/rfc9345/</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Exported Authenticators in TLS – RFC 9261 – July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https://datatracker.ietf.org/doc/rfc9261/</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Importing External Pre-Shared Keys (PSKs) for TLS 1.3 – RFC 9258 – July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https://datatracker.ietf.org/doc/rfc9258/</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Guidance for External Pre-Shared Key (PSK) Usage in TLS – RFC 9257 – July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https://datatracker.ietf.org/doc/rfc9257/</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DTLS Protocol Version 1.3 – RFC 9147 – April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https://datatracker.ietf.org/doc/rfc9147/</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lvl="1" indent="-269875">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SSLKEYLOGFILE Format for TLS – draft-01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https://datatracker.ietf.org/doc/draft-thomson-tls-keylogfile/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lvl="1" indent="-269875">
              <a:defRPr sz="1700"/>
            </a:pPr>
            <a:r>
              <a:rPr lang="en-US" sz="1200" b="1" dirty="0">
                <a:latin typeface="Verdana"/>
                <a:ea typeface="Verdana"/>
              </a:rPr>
              <a:t>IETF Flags Extension for TLS 1.3 – draft-12 – July 2023</a:t>
            </a:r>
            <a:br>
              <a:rPr lang="en-US" sz="1200" b="1" dirty="0">
                <a:latin typeface="Verdana"/>
                <a:ea typeface="Verdana"/>
              </a:rPr>
            </a:br>
            <a:r>
              <a:rPr lang="en-US" sz="1200" b="1" dirty="0">
                <a:latin typeface="Verdana"/>
                <a:ea typeface="Verdana"/>
                <a:hlinkClick r:id="rId9"/>
              </a:rPr>
              <a:t>https://datatracker.ietf.org/doc/draft-ietf-tls-tlsflags/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TLS 1.3 – draft-09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https://datatracker.ietf.org/doc/draft-ietf-tls-rfc8446bis/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Well-known URL for publishing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ECHConfigList</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values – draft-03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https://datatracker.ietf.org/doc/draft-ietf-tls-wkech/</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Abridged Compression for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WebPKI</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Certificates – draft-00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https://datatracker.ietf.org/doc/draft-jackson-tls-cert-abridge/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TLS 1.2 is Frozen – draft-01 – June 2023</a:t>
            </a:r>
            <a:br>
              <a:rPr lang="en-US" sz="1200" b="1" dirty="0">
                <a:latin typeface="Verdana"/>
                <a:ea typeface="Verdana"/>
              </a:rPr>
            </a:br>
            <a:r>
              <a:rPr lang="en-US" sz="1200" b="1" dirty="0">
                <a:latin typeface="Verdana"/>
                <a:ea typeface="Verdana"/>
                <a:hlinkClick r:id="rId13"/>
              </a:rPr>
              <a:t>https://datatracker.ietf.org/doc/draft-rsalz-tls-tls12-frozen/</a:t>
            </a:r>
            <a:endParaRPr lang="en-US" sz="12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Post-quantum hybrid ECDHE-</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Kyber</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Key Agreement for TLSv1.3 – draft-01 – May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https://datatracker.ietf.org/doc/draft-kwiatkowski-tls-ecdhe-kyber/</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299283140"/>
      </p:ext>
    </p:extLst>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78</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(2 of 4)</a:t>
            </a:r>
            <a:endParaRPr sz="2400" dirty="0"/>
          </a:p>
        </p:txBody>
      </p:sp>
      <p:sp>
        <p:nvSpPr>
          <p:cNvPr id="4" name="IPP WG Co-Chairs:…">
            <a:extLst>
              <a:ext uri="{FF2B5EF4-FFF2-40B4-BE49-F238E27FC236}">
                <a16:creationId xmlns:a16="http://schemas.microsoft.com/office/drawing/2014/main" id="{C81BA65B-2C9E-B20E-BC0F-2358202B6F08}"/>
              </a:ext>
            </a:extLst>
          </p:cNvPr>
          <p:cNvSpPr txBox="1">
            <a:spLocks noGrp="1"/>
          </p:cNvSpPr>
          <p:nvPr/>
        </p:nvSpPr>
        <p:spPr>
          <a:xfrm>
            <a:off x="101060" y="1435472"/>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fontScale="850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67665" marR="40640" lvl="0" indent="-269875" algn="l" defTabSz="914400" rtl="0" eaLnBrk="1" fontAlgn="auto" latinLnBrk="0" hangingPunct="1">
              <a:lnSpc>
                <a:spcPct val="100000"/>
              </a:lnSpc>
              <a:spcBef>
                <a:spcPts val="500"/>
              </a:spcBef>
              <a:spcAft>
                <a:spcPts val="0"/>
              </a:spcAft>
              <a:buClrTx/>
              <a:buSzPct val="100000"/>
              <a:buFontTx/>
              <a:buChar char="•"/>
              <a:tabLst/>
              <a:defRPr sz="1700"/>
            </a:pPr>
            <a:r>
              <a:rPr kumimoji="0" lang="en-US" sz="2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Security Automation </a:t>
            </a:r>
            <a:r>
              <a:rPr lang="en-US" sz="2000" b="1" dirty="0">
                <a:latin typeface="Verdana"/>
                <a:ea typeface="Verdana"/>
              </a:rPr>
              <a:t>&amp;</a:t>
            </a:r>
            <a:r>
              <a:rPr kumimoji="0" lang="en-US" sz="2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Continuous Monitoring (SACM) – Closed</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Software Identifiers – RFC 9393 – June 2023</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https://datatracker.ietf.org/doc/rfc9393/</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Software Inventory Message and Attributes for PA-TNC – RFC 8412 – July 2018</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https://datatracker.ietf.org/doc/rfc8412/</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2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Concise Binary Object Representation (CBOR)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Stable Storage for Items in CBOR – RFC 9277 – August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https://datatracker.ietf.org/doc/rfc9277/</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Additional Control Ops for CDDL – RFC 9165 – December 2021</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https://datatracker.ietf.org/doc/rfc9165/</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IPv4/v6 </a:t>
            </a:r>
            <a:r>
              <a:rPr kumimoji="0" lang="en-US" sz="14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Adresses</a:t>
            </a: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RFC 9164 – December 2021</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https://datatracker.ietf.org/doc/rfc9164/</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OIDs – RFC 9090 – July 2021</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https://datatracker.ietf.org/doc/rfc9090/</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App-Oriented Literals in CBOR Ext </a:t>
            </a:r>
            <a:r>
              <a:rPr kumimoji="0" lang="en-US" sz="14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Diag</a:t>
            </a: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Notation – draft-02 – </a:t>
            </a:r>
            <a:r>
              <a:rPr lang="en-US" sz="1400" b="1" dirty="0">
                <a:latin typeface="Verdana"/>
                <a:ea typeface="Verdana"/>
              </a:rPr>
              <a:t>July</a:t>
            </a: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2023</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https://datatracker.ietf.org/doc/draft-ietf-cbor-edn-literals/ </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Time, Duration, and Period – draft-09 – July 2023</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https://datatracker.ietf.org/doc/draft-ietf-cbor-time-tag/</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Packed CBOR – draft-09 – July 2023</a:t>
            </a:r>
            <a:br>
              <a:rPr kumimoji="0" lang="en-US" sz="1400" b="1" i="0" u="none" strike="noStrike" kern="0" cap="none" spc="0" normalizeH="0" baseline="0" noProof="0" dirty="0">
                <a:ln>
                  <a:noFill/>
                </a:ln>
                <a:solidFill>
                  <a:srgbClr val="000000"/>
                </a:solidFill>
                <a:effectLst/>
                <a:highlight>
                  <a:srgbClr val="FFFF00"/>
                </a:highligh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https://datatracker.ietf.org/doc/draft-ietf-cbor-packed/</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400" b="1" dirty="0">
                <a:latin typeface="Verdana"/>
                <a:ea typeface="Verdana"/>
              </a:rPr>
              <a:t>IETF CDDL Module Structure – draft-00 – June 2023</a:t>
            </a:r>
            <a:br>
              <a:rPr lang="en-US" sz="1400" b="1" dirty="0">
                <a:latin typeface="Verdana"/>
                <a:ea typeface="Verdana"/>
              </a:rPr>
            </a:br>
            <a:r>
              <a:rPr lang="en-US" sz="1400" b="1" dirty="0">
                <a:latin typeface="Verdana"/>
                <a:ea typeface="Verdana"/>
                <a:hlinkClick r:id="rId12"/>
              </a:rPr>
              <a:t>https://datatracker.ietf.org/doc/draft-ietf-cbor-cddl-modules/</a:t>
            </a:r>
            <a:endParaRPr lang="en-US" sz="14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400" b="1" dirty="0">
                <a:latin typeface="Verdana"/>
                <a:ea typeface="Verdana"/>
              </a:rPr>
              <a:t>IETF Updates to the CDDL grammar of RFC 8610 – draft-00 – June 2023</a:t>
            </a:r>
            <a:br>
              <a:rPr lang="en-US" sz="1400" b="1" dirty="0">
                <a:latin typeface="Verdana"/>
                <a:ea typeface="Verdana"/>
              </a:rPr>
            </a:br>
            <a:r>
              <a:rPr lang="en-US" sz="1400" b="1" dirty="0">
                <a:latin typeface="Verdana"/>
                <a:ea typeface="Verdana"/>
                <a:hlinkClick r:id="rId13"/>
              </a:rPr>
              <a:t>https://datatracker.ietf.org/doc/draft-ietf-cbor-update-8610-grammar/</a:t>
            </a:r>
            <a:endParaRPr lang="en-US" sz="14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400" b="1" dirty="0">
                <a:latin typeface="Verdana"/>
                <a:ea typeface="Verdana"/>
              </a:rPr>
              <a:t>IETF More Control Operators for CDDL – draft-00 – June 2023</a:t>
            </a:r>
            <a:br>
              <a:rPr lang="en-US" sz="1400" b="1" dirty="0">
                <a:latin typeface="Verdana"/>
                <a:ea typeface="Verdana"/>
              </a:rPr>
            </a:br>
            <a:r>
              <a:rPr lang="en-US" sz="1400" b="1" dirty="0">
                <a:latin typeface="Verdana"/>
                <a:ea typeface="Verdana"/>
                <a:hlinkClick r:id="rId14"/>
              </a:rPr>
              <a:t>https://datatracker.ietf.org/doc/draft-ietf-cbor-cddl-more-control/</a:t>
            </a:r>
            <a:endParaRPr lang="en-US" sz="1400" b="1" dirty="0">
              <a:latin typeface="Verdana"/>
              <a:ea typeface="Verdana"/>
            </a:endParaRPr>
          </a:p>
        </p:txBody>
      </p:sp>
    </p:spTree>
    <p:extLst>
      <p:ext uri="{BB962C8B-B14F-4D97-AF65-F5344CB8AC3E}">
        <p14:creationId xmlns:p14="http://schemas.microsoft.com/office/powerpoint/2010/main" val="4017934531"/>
      </p:ext>
    </p:extLst>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48254"/>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79</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(3 of 4)</a:t>
            </a:r>
            <a:endParaRPr sz="2400" dirty="0"/>
          </a:p>
        </p:txBody>
      </p:sp>
      <p:sp>
        <p:nvSpPr>
          <p:cNvPr id="4" name="IPP WG Co-Chairs:…">
            <a:extLst>
              <a:ext uri="{FF2B5EF4-FFF2-40B4-BE49-F238E27FC236}">
                <a16:creationId xmlns:a16="http://schemas.microsoft.com/office/drawing/2014/main" id="{222789A3-2403-1F38-8EA9-B033F09198EE}"/>
              </a:ext>
            </a:extLst>
          </p:cNvPr>
          <p:cNvSpPr txBox="1">
            <a:spLocks noGrp="1"/>
          </p:cNvSpPr>
          <p:nvPr/>
        </p:nvSpPr>
        <p:spPr>
          <a:xfrm>
            <a:off x="254000" y="1367516"/>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7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Remote </a:t>
            </a:r>
            <a:r>
              <a:rPr kumimoji="0" lang="en-US" sz="17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ATtestation</a:t>
            </a:r>
            <a:r>
              <a:rPr kumimoji="0" lang="en-US" sz="17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r>
              <a:rPr kumimoji="0" lang="en-US" sz="17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ProcedureS</a:t>
            </a:r>
            <a:r>
              <a:rPr kumimoji="0" lang="en-US" sz="17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(RATS)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Architecture – RFC 9334 – January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https://datatracker.ietf.org/doc/rfc9334/</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lang="en-US" sz="1200" b="1" dirty="0">
                <a:latin typeface="Verdana"/>
                <a:ea typeface="Verdana"/>
              </a:rPr>
              <a:t>IETF EAT Media Types – draft-04 – July 2023</a:t>
            </a:r>
            <a:br>
              <a:rPr lang="en-US" sz="1200" b="1" dirty="0">
                <a:latin typeface="Verdana"/>
                <a:ea typeface="Verdana"/>
              </a:rPr>
            </a:br>
            <a:r>
              <a:rPr lang="en-US" sz="1200" b="1" dirty="0">
                <a:latin typeface="Verdana"/>
                <a:ea typeface="Verdana"/>
                <a:hlinkClick r:id="rId4"/>
              </a:rPr>
              <a:t>https://datatracker.ietf.org/doc/draft-ietf-rats-eat-media-type/</a:t>
            </a:r>
            <a:endParaRPr lang="en-US" sz="1200" b="1" dirty="0">
              <a:latin typeface="Verdana"/>
              <a:ea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Reference Integrity Manifest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CoRIM</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draft-02 – </a:t>
            </a:r>
            <a:r>
              <a:rPr lang="en-US" sz="1200" b="1" dirty="0">
                <a:latin typeface="Verdana"/>
                <a:ea typeface="Verdana"/>
              </a:rPr>
              <a:t>July</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https://datatracker.ietf.org/doc/draft-ietf-rats-corim/</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EAT-based Key Attestation Token – draft-01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https://datatracker.ietf.org/doc/draft-bft-rats-kat/</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Epoch Markers – draft-05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https://datatracker.ietf.org/doc/draft-birkholz-rats-epoch-markers/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Endorsements – draft-02 – </a:t>
            </a:r>
            <a:r>
              <a:rPr lang="en-US" sz="1200" b="1" dirty="0">
                <a:latin typeface="Verdana"/>
                <a:ea typeface="Verdana"/>
              </a:rPr>
              <a:t>July</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https://datatracker.ietf.org/doc/draft-dthaler-rats-endorsements/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 Attestation Results – draft-01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https://datatracker.ietf.org/doc/draft-fv-rats-ear/</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ARM Platform Security Architecture Attestation Token – draft-12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https://datatracker.ietf.org/doc/draft-tschofenig-rats-psa-token/</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Entity Attestation Token (EAT) – draft-21 – June 2023</a:t>
            </a:r>
            <a:br>
              <a:rPr lang="en-US" sz="1200" b="1" dirty="0">
                <a:latin typeface="Verdana"/>
                <a:ea typeface="Verdana"/>
              </a:rPr>
            </a:br>
            <a:r>
              <a:rPr lang="en-US" sz="1200" b="1" dirty="0">
                <a:latin typeface="Verdana"/>
                <a:ea typeface="Verdana"/>
                <a:hlinkClick r:id="rId11"/>
              </a:rPr>
              <a:t>https://datatracker.ietf.org/doc/draft-ietf-rats-eat/</a:t>
            </a:r>
            <a:endParaRPr lang="en-US" sz="12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Intel Profile for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CoRIM</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draft-00 – June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https://datatracker.ietf.org/doc/draft-cds-rats-intel-corim-profile/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dirty="0">
                <a:latin typeface="Verdana"/>
                <a:ea typeface="Verdana"/>
              </a:rPr>
              <a:t>IETF RATS Conceptual Messages Wrapper – draft-03 – June 2023</a:t>
            </a:r>
            <a:br>
              <a:rPr lang="en-US" sz="1200" b="1" dirty="0">
                <a:latin typeface="Verdana"/>
                <a:ea typeface="Verdana"/>
              </a:rPr>
            </a:br>
            <a:r>
              <a:rPr lang="en-US" sz="1200" b="1" dirty="0">
                <a:latin typeface="Verdana"/>
                <a:ea typeface="Verdana"/>
                <a:hlinkClick r:id="rId13"/>
              </a:rPr>
              <a:t>https://datatracker.ietf.org/doc/draft-ftbs-rats-msg-wrap/</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7218037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HCD Interpretation Team (HIT)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0" y="1117076"/>
            <a:ext cx="8845755" cy="5393459"/>
          </a:xfrm>
        </p:spPr>
        <p:txBody>
          <a:bodyPr rIns="132080"/>
          <a:lstStyle/>
          <a:p>
            <a:pPr marL="285750" indent="-285750" fontAlgn="ctr">
              <a:spcBef>
                <a:spcPts val="0"/>
              </a:spcBef>
              <a:spcAft>
                <a:spcPts val="600"/>
              </a:spcAft>
            </a:pPr>
            <a:r>
              <a:rPr lang="en-US" sz="1900" dirty="0"/>
              <a:t>HIT now has 10 members</a:t>
            </a:r>
          </a:p>
          <a:p>
            <a:pPr marL="635000" lvl="1" fontAlgn="ctr">
              <a:spcBef>
                <a:spcPts val="0"/>
              </a:spcBef>
              <a:spcAft>
                <a:spcPts val="600"/>
              </a:spcAft>
            </a:pPr>
            <a:r>
              <a:rPr lang="en-US" sz="1900" dirty="0"/>
              <a:t>Current HIT membership consists of  HCD vendors (5), Evaluation Labs (2), Consultant (1) and Schemes (NIAP and Canadian)</a:t>
            </a:r>
          </a:p>
          <a:p>
            <a:pPr marL="635000" lvl="1" fontAlgn="ctr">
              <a:spcBef>
                <a:spcPts val="0"/>
              </a:spcBef>
              <a:spcAft>
                <a:spcPts val="600"/>
              </a:spcAft>
            </a:pPr>
            <a:r>
              <a:rPr lang="en-US" sz="1900" dirty="0"/>
              <a:t>Meets desired maximum of 10 members on the HIT</a:t>
            </a:r>
          </a:p>
          <a:p>
            <a:pPr marL="285750" indent="-285750" fontAlgn="ctr">
              <a:spcBef>
                <a:spcPts val="0"/>
              </a:spcBef>
              <a:spcAft>
                <a:spcPts val="600"/>
              </a:spcAft>
            </a:pPr>
            <a:r>
              <a:rPr lang="en-US" sz="1900" dirty="0"/>
              <a:t>HIT procedures v1.0 now finalized and infrastructure set up</a:t>
            </a:r>
          </a:p>
          <a:p>
            <a:pPr marL="635000" lvl="1" fontAlgn="ctr">
              <a:spcBef>
                <a:spcPts val="0"/>
              </a:spcBef>
              <a:spcAft>
                <a:spcPts val="600"/>
              </a:spcAft>
            </a:pPr>
            <a:r>
              <a:rPr lang="en-US" sz="1900" dirty="0"/>
              <a:t>Using GitHub for documenting Requests for Interpretation (RfIs) and for creating and tracking changes to HCD cPP v1.0 and HCD SD v1.0 for approved RFIs</a:t>
            </a:r>
          </a:p>
          <a:p>
            <a:pPr marL="635000" lvl="1" indent="-352425" fontAlgn="ctr">
              <a:spcBef>
                <a:spcPts val="0"/>
              </a:spcBef>
              <a:spcAft>
                <a:spcPts val="600"/>
              </a:spcAft>
            </a:pPr>
            <a:r>
              <a:rPr lang="en-US" sz="1900" dirty="0"/>
              <a:t>Created new HCD-IT repository and Integration baseline for changes approved by the HIT</a:t>
            </a:r>
          </a:p>
          <a:p>
            <a:pPr marL="285750" indent="-285750" fontAlgn="ctr">
              <a:spcBef>
                <a:spcPts val="0"/>
              </a:spcBef>
              <a:spcAft>
                <a:spcPts val="600"/>
              </a:spcAft>
            </a:pPr>
            <a:r>
              <a:rPr lang="en-US" sz="1900" dirty="0"/>
              <a:t>Have had six HIT Meetings so far to review and process issues submitted for RfIs and approve HIT procedures v1.0 – See next 8 slides</a:t>
            </a:r>
          </a:p>
          <a:p>
            <a:pPr lvl="1" indent="-330200" fontAlgn="ctr">
              <a:spcBef>
                <a:spcPts val="0"/>
              </a:spcBef>
              <a:spcAft>
                <a:spcPts val="600"/>
              </a:spcAft>
              <a:tabLst>
                <a:tab pos="457200" algn="l"/>
              </a:tabLst>
            </a:pPr>
            <a:endParaRPr lang="en-US" sz="1600" dirty="0"/>
          </a:p>
        </p:txBody>
      </p:sp>
    </p:spTree>
    <p:extLst>
      <p:ext uri="{BB962C8B-B14F-4D97-AF65-F5344CB8AC3E}">
        <p14:creationId xmlns:p14="http://schemas.microsoft.com/office/powerpoint/2010/main" val="477513810"/>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80</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(4 of 4)</a:t>
            </a:r>
            <a:endParaRPr sz="2400" dirty="0"/>
          </a:p>
        </p:txBody>
      </p:sp>
      <p:sp>
        <p:nvSpPr>
          <p:cNvPr id="4" name="IPP WG Co-Chairs:…">
            <a:extLst>
              <a:ext uri="{FF2B5EF4-FFF2-40B4-BE49-F238E27FC236}">
                <a16:creationId xmlns:a16="http://schemas.microsoft.com/office/drawing/2014/main" id="{BB9EDAE7-958E-7794-2B94-B3ED0FEC4E67}"/>
              </a:ext>
            </a:extLst>
          </p:cNvPr>
          <p:cNvSpPr txBox="1">
            <a:spLocks noGrp="1"/>
          </p:cNvSpPr>
          <p:nvPr/>
        </p:nvSpPr>
        <p:spPr>
          <a:xfrm>
            <a:off x="99438" y="1417638"/>
            <a:ext cx="8229600" cy="5130800"/>
          </a:xfrm>
          <a:prstGeom prst="rect">
            <a:avLst/>
          </a:prstGeom>
          <a:ln w="12700">
            <a:miter lim="400000"/>
          </a:ln>
          <a:extLst>
            <a:ext uri="{C572A759-6A51-4108-AA02-DFA0A04FC94B}">
              <ma14:wrappingTextBoxFlag xmlns:lc="http://schemas.openxmlformats.org/drawingml/2006/lockedCanvas" xmlns="" xmlns:ma14="http://schemas.microsoft.com/office/mac/drawingml/2011/main" val="1"/>
            </a:ext>
          </a:extLst>
        </p:spPr>
        <p:txBody>
          <a:bodyPr lIns="50800" tIns="50800" rIns="50800" bIns="50800">
            <a:normAutofit lnSpcReduction="1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7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Crypto Forum Research Group (CFRG) – future algorithms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Hybrid Public Key Encryption – RFC 9180 – February 2022</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https://datatracker.ietf.org/doc/rfc9180/</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Argon2 password hash and proof-of-work – RFC  9106 – September 2021</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https://datatracker.ietf.org/doc/rfc9106/</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AEGIS family of authenticated encryption algorithms – draft-04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https://datatracker.ietf.org/doc/draft-irtf-cfrg-aegis-aead/</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CPace</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 balanced composable PAKE – draft-08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https://datatracker.ietf.org/doc/draft-irtf-cfrg-cpace/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lang="en-US" sz="1200" b="1" dirty="0">
                <a:latin typeface="Verdana"/>
                <a:ea typeface="Verdana"/>
              </a:rPr>
              <a:t>IRTF Key Blinding for Signature Schemes – draft-04 – July 2023</a:t>
            </a:r>
            <a:br>
              <a:rPr lang="en-US" sz="1200" b="1" dirty="0">
                <a:latin typeface="Verdana"/>
                <a:ea typeface="Verdana"/>
              </a:rPr>
            </a:br>
            <a:r>
              <a:rPr lang="en-US" sz="1200" b="1" dirty="0">
                <a:latin typeface="Verdana"/>
                <a:ea typeface="Verdana"/>
                <a:hlinkClick r:id="rId7"/>
              </a:rPr>
              <a:t>https://datatracker.ietf.org/doc/draft-irtf-cfrg-signature-key-blinding/</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Secp256k1-based DHKEM for HPKE – draft-00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https://datatracker.ietf.org/doc/draft-wahby-cfrg-hpke-kem-secp256k1/</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lang="en-US" sz="1200" b="1" dirty="0">
                <a:latin typeface="Verdana"/>
                <a:ea typeface="Verdana"/>
              </a:rPr>
              <a:t>IRTF Merkle Tree Ladder Mode (MTL) Signatures – draft-00 – July 2023</a:t>
            </a:r>
            <a:br>
              <a:rPr lang="en-US" sz="1200" b="1" dirty="0">
                <a:latin typeface="Verdana"/>
                <a:ea typeface="Verdana"/>
              </a:rPr>
            </a:br>
            <a:r>
              <a:rPr lang="en-US" sz="1200" b="1" dirty="0">
                <a:latin typeface="Verdana"/>
                <a:ea typeface="Verdana"/>
                <a:hlinkClick r:id="rId9"/>
              </a:rPr>
              <a:t>https://datatracker.ietf.org/doc/draft-harvey-cfrg-mtl-mode/</a:t>
            </a:r>
            <a:endParaRPr lang="en-US" sz="1200" b="1" dirty="0">
              <a:latin typeface="Verdana"/>
              <a:ea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BBS Signature Scheme – draft-03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https://datatracker.ietf.org/doc/draft-irtf-cfrg-bbs-signatures/</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lang="en-US" sz="1200" b="1" dirty="0">
                <a:latin typeface="Verdana"/>
                <a:ea typeface="Verdana"/>
              </a:rPr>
              <a:t>IRTF Guidelines for Writing Cryptography Specifications – draft-00 – July 2023</a:t>
            </a:r>
            <a:br>
              <a:rPr lang="en-US" sz="1200" b="1" dirty="0">
                <a:latin typeface="Verdana"/>
                <a:ea typeface="Verdana"/>
              </a:rPr>
            </a:br>
            <a:r>
              <a:rPr lang="en-US" sz="1200" b="1" dirty="0">
                <a:latin typeface="Verdana"/>
                <a:ea typeface="Verdana"/>
                <a:hlinkClick r:id="rId11"/>
              </a:rPr>
              <a:t>https://datatracker.ietf.org/doc/draft-irtf-cfrg-cryptography-specification/</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Two-Round Threshold </a:t>
            </a:r>
            <a:r>
              <a:rPr kumimoji="0" lang="en-US" sz="12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Schnorr</a:t>
            </a: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Sigs with FROST – draft-14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https://datatracker.ietf.org/doc/draft-irtf-cfrg-frost/</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lang="en-US" sz="1200" b="1" dirty="0">
                <a:latin typeface="Verdana"/>
                <a:ea typeface="Verdana"/>
              </a:rPr>
              <a:t>IRTF RSA Blind Signatures – draft-14 – July 2023</a:t>
            </a:r>
            <a:br>
              <a:rPr lang="en-US" sz="1200" b="1" dirty="0">
                <a:latin typeface="Verdana"/>
                <a:ea typeface="Verdana"/>
              </a:rPr>
            </a:br>
            <a:r>
              <a:rPr lang="en-US" sz="1200" b="1" dirty="0">
                <a:latin typeface="Verdana"/>
                <a:ea typeface="Verdana"/>
                <a:hlinkClick r:id="rId13"/>
              </a:rPr>
              <a:t>https://datatracker.ietf.org/doc/draft-irtf-cfrg-rsa-blind-signatures/</a:t>
            </a:r>
            <a:endParaRPr lang="en-US" sz="1200" b="1" dirty="0">
              <a:latin typeface="Verdana"/>
              <a:ea typeface="Verdana"/>
            </a:endParaRPr>
          </a:p>
          <a:p>
            <a:pPr marL="762808" lvl="1" indent="-264968">
              <a:defRPr sz="1700"/>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Deterministic Nonce-less Hybrid Public Key Encryption – draft-01 – July 2023</a:t>
            </a:r>
            <a:b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https://datatracker.ietf.org/doc/draft-irtf-cfrg-dnhpke/</a:t>
            </a:r>
            <a:endPar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3773806248"/>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81</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81</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10000"/>
          </a:bodyPr>
          <a:lstStyle/>
          <a:p>
            <a:pPr eaLnBrk="1" hangingPunct="1"/>
            <a:r>
              <a:rPr lang="en-US" dirty="0"/>
              <a:t>Next IDS WG Meeting– August 24, 2023</a:t>
            </a:r>
          </a:p>
          <a:p>
            <a:pPr eaLnBrk="1" hangingPunct="1"/>
            <a:r>
              <a:rPr lang="en-US" dirty="0"/>
              <a:t>Next IDS Face-to-Face Meeting likely November 16, 2023 at PWG November 2023 F2F</a:t>
            </a:r>
          </a:p>
          <a:p>
            <a:pPr eaLnBrk="1" hangingPunct="1"/>
            <a:r>
              <a:rPr lang="en-US" dirty="0"/>
              <a:t>Start looking at involvement in some of these other standards activities individually and maybe as a WG</a:t>
            </a:r>
          </a:p>
          <a:p>
            <a:pPr marL="39688" indent="0" eaLnBrk="1" hangingPunct="1">
              <a:buNone/>
            </a:pPr>
            <a:endParaRPr lang="en-US" dirty="0"/>
          </a:p>
          <a:p>
            <a:pPr marL="39688" indent="0" eaLnBrk="1" hangingPunct="1">
              <a:buNone/>
            </a:pPr>
            <a:r>
              <a:rPr lang="en-US" dirty="0"/>
              <a:t>Full slide sets for the Special Topic items can be found at the following:</a:t>
            </a:r>
          </a:p>
          <a:p>
            <a:pPr marL="39688" indent="0" eaLnBrk="1" hangingPunct="1">
              <a:buNone/>
            </a:pPr>
            <a:r>
              <a:rPr lang="en-US" dirty="0"/>
              <a:t>EU AI Act: </a:t>
            </a:r>
            <a:r>
              <a:rPr lang="en-US" u="sng" dirty="0">
                <a:solidFill>
                  <a:srgbClr val="0000FF"/>
                </a:solidFill>
                <a:effectLst/>
                <a:ea typeface="Calibri" panose="020F0502020204030204" pitchFamily="34" charset="0"/>
                <a:cs typeface="Times New Roman" panose="02020603050405020304" pitchFamily="18" charset="0"/>
                <a:hlinkClick r:id="rId4"/>
              </a:rPr>
              <a:t>https://ftp.pwg.org/pub/pwg/ids/Presentation/AI Act.pdf</a:t>
            </a:r>
            <a:endParaRPr lang="en-US" dirty="0"/>
          </a:p>
          <a:p>
            <a:pPr marL="39688" indent="0" eaLnBrk="1" hangingPunct="1">
              <a:buNone/>
            </a:pPr>
            <a:r>
              <a:rPr lang="en-US" dirty="0"/>
              <a:t>US AI Legislation: </a:t>
            </a:r>
            <a:r>
              <a:rPr lang="en-US" u="sng" dirty="0">
                <a:solidFill>
                  <a:srgbClr val="0000FF"/>
                </a:solidFill>
                <a:effectLst/>
                <a:ea typeface="Calibri" panose="020F0502020204030204" pitchFamily="34" charset="0"/>
                <a:cs typeface="Times New Roman" panose="02020603050405020304" pitchFamily="18" charset="0"/>
                <a:hlinkClick r:id="rId5"/>
              </a:rPr>
              <a:t>https://ftp.pwg.org/pub/pwg/ids/Presentation/US AI Legislation.pdf</a:t>
            </a:r>
            <a:endParaRPr lang="en-US" dirty="0"/>
          </a:p>
          <a:p>
            <a:pPr marL="39688" indent="0" eaLnBrk="1" hangingPunct="1">
              <a:buNone/>
            </a:pPr>
            <a:r>
              <a:rPr lang="en-US" dirty="0"/>
              <a:t>NIST AI Risk Management Framework: </a:t>
            </a:r>
            <a:r>
              <a:rPr lang="en-US" u="sng" dirty="0">
                <a:solidFill>
                  <a:srgbClr val="0000FF"/>
                </a:solidFill>
                <a:effectLst/>
                <a:ea typeface="Calibri" panose="020F0502020204030204" pitchFamily="34" charset="0"/>
                <a:cs typeface="Times New Roman" panose="02020603050405020304" pitchFamily="18" charset="0"/>
                <a:hlinkClick r:id="rId6"/>
              </a:rPr>
              <a:t>https://ftp.pwg.org/pub/pwg/ids/Presentation/NIST AI Risk Management Framework v2.pdf</a:t>
            </a:r>
            <a:endParaRPr lang="en-US" dirty="0"/>
          </a:p>
          <a:p>
            <a:pPr marL="39688" indent="0" eaLnBrk="1" hangingPunct="1">
              <a:buNone/>
            </a:pPr>
            <a:endParaRPr lang="en-US" dirty="0"/>
          </a:p>
        </p:txBody>
      </p:sp>
    </p:spTree>
    <p:extLst>
      <p:ext uri="{BB962C8B-B14F-4D97-AF65-F5344CB8AC3E}">
        <p14:creationId xmlns:p14="http://schemas.microsoft.com/office/powerpoint/2010/main" val="1617789264"/>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82</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2023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82</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3733800" y="3124200"/>
            <a:ext cx="1524000" cy="609600"/>
          </a:xfrm>
        </p:spPr>
        <p:txBody>
          <a:bodyPr>
            <a:noAutofit/>
          </a:bodyPr>
          <a:lstStyle/>
          <a:p>
            <a:pPr marL="39688" indent="0">
              <a:buNone/>
            </a:pPr>
            <a:r>
              <a:rPr lang="en-US" sz="2400" b="1" dirty="0"/>
              <a:t>Backup</a:t>
            </a:r>
          </a:p>
        </p:txBody>
      </p:sp>
    </p:spTree>
    <p:extLst>
      <p:ext uri="{BB962C8B-B14F-4D97-AF65-F5344CB8AC3E}">
        <p14:creationId xmlns:p14="http://schemas.microsoft.com/office/powerpoint/2010/main" val="132178047"/>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 – CNSA 2.0</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31423" y="1108941"/>
            <a:ext cx="8845755" cy="5393459"/>
          </a:xfrm>
        </p:spPr>
        <p:txBody>
          <a:bodyPr rIns="132080"/>
          <a:lstStyle/>
          <a:p>
            <a:r>
              <a:rPr lang="en-US" sz="1700" kern="0" dirty="0"/>
              <a:t>Commercial National Security Algorithm (CNSA) 2.0 released by NSA Sep 2022</a:t>
            </a:r>
          </a:p>
          <a:p>
            <a:r>
              <a:rPr lang="en-US" sz="1700" kern="0" dirty="0"/>
              <a:t>Addresses problem that </a:t>
            </a:r>
            <a:r>
              <a:rPr lang="en-US" sz="1700" b="0" i="0" dirty="0">
                <a:solidFill>
                  <a:srgbClr val="000000"/>
                </a:solidFill>
                <a:effectLst/>
              </a:rPr>
              <a:t>future deployment of a cryptanalytically</a:t>
            </a:r>
            <a:br>
              <a:rPr lang="en-US" sz="1700" b="0" i="0" dirty="0">
                <a:solidFill>
                  <a:srgbClr val="000000"/>
                </a:solidFill>
                <a:effectLst/>
              </a:rPr>
            </a:br>
            <a:r>
              <a:rPr lang="en-US" sz="1700" b="0" i="0" dirty="0">
                <a:solidFill>
                  <a:srgbClr val="000000"/>
                </a:solidFill>
                <a:effectLst/>
              </a:rPr>
              <a:t>relevant quantum computer (CRQC) would break public-key systems still used today</a:t>
            </a:r>
            <a:r>
              <a:rPr lang="en-US" sz="1700" dirty="0"/>
              <a:t> </a:t>
            </a:r>
          </a:p>
          <a:p>
            <a:r>
              <a:rPr lang="en-US" sz="1700" dirty="0">
                <a:solidFill>
                  <a:srgbClr val="000000"/>
                </a:solidFill>
              </a:rPr>
              <a:t>Need </a:t>
            </a:r>
            <a:r>
              <a:rPr lang="en-US" sz="1700" b="0" i="0" dirty="0">
                <a:solidFill>
                  <a:srgbClr val="000000"/>
                </a:solidFill>
                <a:effectLst/>
              </a:rPr>
              <a:t>to plan, prepare, and budget for an effective transition to quantum-resistant (QR) algorithms, to assure continued protection of National Security Systems (NSS) and related assets</a:t>
            </a:r>
            <a:r>
              <a:rPr lang="en-US" sz="1700" dirty="0"/>
              <a:t> </a:t>
            </a:r>
          </a:p>
          <a:p>
            <a:r>
              <a:rPr lang="en-US" sz="1700" dirty="0"/>
              <a:t>Is an update to CNSA 1.0 Algorithms</a:t>
            </a:r>
          </a:p>
          <a:p>
            <a:r>
              <a:rPr lang="en-US" sz="1700" dirty="0">
                <a:solidFill>
                  <a:srgbClr val="000000"/>
                </a:solidFill>
              </a:rPr>
              <a:t>A</a:t>
            </a:r>
            <a:r>
              <a:rPr lang="en-US" sz="1700" b="0" i="0" dirty="0">
                <a:solidFill>
                  <a:srgbClr val="000000"/>
                </a:solidFill>
                <a:effectLst/>
              </a:rPr>
              <a:t>pplies to all NSS use of public cryptographic algorithms (as opposed to algorithms NSA developed), including those on all unclassified and classified NSS </a:t>
            </a:r>
          </a:p>
          <a:p>
            <a:r>
              <a:rPr lang="en-US" sz="1700" b="0" i="0" dirty="0">
                <a:solidFill>
                  <a:srgbClr val="000000"/>
                </a:solidFill>
                <a:effectLst/>
              </a:rPr>
              <a:t>Using any cryptographic algorithms the National Manager did not approve is generally not allowed, and requires a waiver specific to the</a:t>
            </a:r>
            <a:br>
              <a:rPr lang="en-US" sz="1700" b="0" i="0" dirty="0">
                <a:solidFill>
                  <a:srgbClr val="000000"/>
                </a:solidFill>
                <a:effectLst/>
              </a:rPr>
            </a:br>
            <a:r>
              <a:rPr lang="en-US" sz="1700" b="0" i="0" dirty="0">
                <a:solidFill>
                  <a:srgbClr val="000000"/>
                </a:solidFill>
                <a:effectLst/>
              </a:rPr>
              <a:t>algorithm, implementation, and use case</a:t>
            </a:r>
          </a:p>
          <a:p>
            <a:r>
              <a:rPr lang="en-US" sz="1700" b="0" i="0" dirty="0">
                <a:solidFill>
                  <a:srgbClr val="000000"/>
                </a:solidFill>
                <a:effectLst/>
              </a:rPr>
              <a:t>Per CNSSP 11, software and hardware providing cryptographic services require NIAP or NSA validation in addition to meeting the requirements of the appropriate version of CNSA</a:t>
            </a:r>
          </a:p>
          <a:p>
            <a:endParaRPr lang="en-US" sz="1600" b="0" i="0" dirty="0">
              <a:solidFill>
                <a:srgbClr val="000000"/>
              </a:solidFill>
              <a:effectLst/>
            </a:endParaRPr>
          </a:p>
        </p:txBody>
      </p:sp>
    </p:spTree>
    <p:extLst>
      <p:ext uri="{BB962C8B-B14F-4D97-AF65-F5344CB8AC3E}">
        <p14:creationId xmlns:p14="http://schemas.microsoft.com/office/powerpoint/2010/main" val="3831553480"/>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2.0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3" name="Table 2">
            <a:extLst>
              <a:ext uri="{FF2B5EF4-FFF2-40B4-BE49-F238E27FC236}">
                <a16:creationId xmlns:a16="http://schemas.microsoft.com/office/drawing/2014/main" id="{E754EB4B-300C-1E5C-B1DC-75B120E67B90}"/>
              </a:ext>
            </a:extLst>
          </p:cNvPr>
          <p:cNvGraphicFramePr>
            <a:graphicFrameLocks noGrp="1"/>
          </p:cNvGraphicFramePr>
          <p:nvPr/>
        </p:nvGraphicFramePr>
        <p:xfrm>
          <a:off x="152400" y="1206500"/>
          <a:ext cx="8802688" cy="5196840"/>
        </p:xfrm>
        <a:graphic>
          <a:graphicData uri="http://schemas.openxmlformats.org/drawingml/2006/table">
            <a:tbl>
              <a:tblPr/>
              <a:tblGrid>
                <a:gridCol w="2202616">
                  <a:extLst>
                    <a:ext uri="{9D8B030D-6E8A-4147-A177-3AD203B41FA5}">
                      <a16:colId xmlns:a16="http://schemas.microsoft.com/office/drawing/2014/main" val="2895344833"/>
                    </a:ext>
                  </a:extLst>
                </a:gridCol>
                <a:gridCol w="2200024">
                  <a:extLst>
                    <a:ext uri="{9D8B030D-6E8A-4147-A177-3AD203B41FA5}">
                      <a16:colId xmlns:a16="http://schemas.microsoft.com/office/drawing/2014/main" val="2980260613"/>
                    </a:ext>
                  </a:extLst>
                </a:gridCol>
                <a:gridCol w="2200024">
                  <a:extLst>
                    <a:ext uri="{9D8B030D-6E8A-4147-A177-3AD203B41FA5}">
                      <a16:colId xmlns:a16="http://schemas.microsoft.com/office/drawing/2014/main" val="2115136270"/>
                    </a:ext>
                  </a:extLst>
                </a:gridCol>
                <a:gridCol w="2200024">
                  <a:extLst>
                    <a:ext uri="{9D8B030D-6E8A-4147-A177-3AD203B41FA5}">
                      <a16:colId xmlns:a16="http://schemas.microsoft.com/office/drawing/2014/main" val="859181959"/>
                    </a:ext>
                  </a:extLst>
                </a:gridCol>
              </a:tblGrid>
              <a:tr h="0">
                <a:tc>
                  <a:txBody>
                    <a:bodyPr/>
                    <a:lstStyle/>
                    <a:p>
                      <a:r>
                        <a:rPr lang="en-US" sz="1300" b="1" i="0" dirty="0">
                          <a:solidFill>
                            <a:schemeClr val="tx1"/>
                          </a:solidFill>
                          <a:effectLst/>
                          <a:latin typeface="+mn-lt"/>
                        </a:rPr>
                        <a:t>Algorithm</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Function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Specification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Parameters</a:t>
                      </a:r>
                      <a:endParaRPr lang="en-US" sz="1300" dirty="0">
                        <a:solidFill>
                          <a:schemeClr val="tx1"/>
                        </a:solidFill>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094203"/>
                  </a:ext>
                </a:extLst>
              </a:tr>
              <a:tr h="0">
                <a:tc>
                  <a:txBody>
                    <a:bodyPr/>
                    <a:lstStyle/>
                    <a:p>
                      <a:r>
                        <a:rPr lang="en-US" sz="1300" b="0" i="0" dirty="0">
                          <a:solidFill>
                            <a:srgbClr val="000000"/>
                          </a:solidFill>
                          <a:effectLst/>
                          <a:latin typeface="+mn-lt"/>
                        </a:rPr>
                        <a:t>Advanced Encryption</a:t>
                      </a:r>
                      <a:br>
                        <a:rPr lang="en-US" sz="1300" b="0" i="0" dirty="0">
                          <a:solidFill>
                            <a:srgbClr val="000000"/>
                          </a:solidFill>
                          <a:effectLst/>
                          <a:latin typeface="+mn-lt"/>
                        </a:rPr>
                      </a:br>
                      <a:r>
                        <a:rPr lang="en-US" sz="1300" b="0" i="0" dirty="0">
                          <a:solidFill>
                            <a:srgbClr val="000000"/>
                          </a:solidFill>
                          <a:effectLst/>
                          <a:latin typeface="+mn-lt"/>
                        </a:rPr>
                        <a:t>Standard (AES)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Symmetric block cipher</a:t>
                      </a:r>
                      <a:br>
                        <a:rPr lang="en-US" sz="1300" b="0" i="0" dirty="0">
                          <a:solidFill>
                            <a:srgbClr val="000000"/>
                          </a:solidFill>
                          <a:effectLst/>
                          <a:latin typeface="+mn-lt"/>
                        </a:rPr>
                      </a:br>
                      <a:r>
                        <a:rPr lang="en-US" sz="1300" b="0" i="0" dirty="0">
                          <a:solidFill>
                            <a:srgbClr val="000000"/>
                          </a:solidFill>
                          <a:effectLst/>
                          <a:latin typeface="+mn-lt"/>
                        </a:rPr>
                        <a:t>for information</a:t>
                      </a:r>
                      <a:br>
                        <a:rPr lang="en-US" sz="1300" b="0" i="0" dirty="0">
                          <a:solidFill>
                            <a:srgbClr val="000000"/>
                          </a:solidFill>
                          <a:effectLst/>
                          <a:latin typeface="+mn-lt"/>
                        </a:rPr>
                      </a:br>
                      <a:r>
                        <a:rPr lang="en-US" sz="1300" b="0" i="0" dirty="0">
                          <a:solidFill>
                            <a:srgbClr val="000000"/>
                          </a:solidFill>
                          <a:effectLst/>
                          <a:latin typeface="+mn-lt"/>
                        </a:rPr>
                        <a:t>protection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197</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256-bit keys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4959639"/>
                  </a:ext>
                </a:extLst>
              </a:tr>
              <a:tr h="0">
                <a:tc>
                  <a:txBody>
                    <a:bodyPr/>
                    <a:lstStyle/>
                    <a:p>
                      <a:r>
                        <a:rPr lang="en-US" sz="1300" b="0" i="0" dirty="0">
                          <a:solidFill>
                            <a:srgbClr val="000000"/>
                          </a:solidFill>
                          <a:effectLst/>
                          <a:latin typeface="+mn-lt"/>
                        </a:rPr>
                        <a:t>CRYSTALS-Kyber</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key establishment</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5911536"/>
                  </a:ext>
                </a:extLst>
              </a:tr>
              <a:tr h="0">
                <a:tc>
                  <a:txBody>
                    <a:bodyPr/>
                    <a:lstStyle/>
                    <a:p>
                      <a:r>
                        <a:rPr lang="en-US" sz="1300" b="0" i="0" dirty="0">
                          <a:solidFill>
                            <a:srgbClr val="000000"/>
                          </a:solidFill>
                          <a:effectLst/>
                          <a:latin typeface="+mn-lt"/>
                        </a:rPr>
                        <a:t>CRYSTALS-Dilithium</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 signatures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764908"/>
                  </a:ext>
                </a:extLst>
              </a:tr>
              <a:tr h="0">
                <a:tc>
                  <a:txBody>
                    <a:bodyPr/>
                    <a:lstStyle/>
                    <a:p>
                      <a:r>
                        <a:rPr lang="en-US" sz="1300" b="0" i="0" dirty="0">
                          <a:solidFill>
                            <a:srgbClr val="000000"/>
                          </a:solidFill>
                          <a:effectLst/>
                          <a:latin typeface="+mn-lt"/>
                        </a:rPr>
                        <a:t>Secure Hash Algorithm</a:t>
                      </a:r>
                      <a:br>
                        <a:rPr lang="en-US" sz="1300" b="0" i="0" dirty="0">
                          <a:solidFill>
                            <a:srgbClr val="000000"/>
                          </a:solidFill>
                          <a:effectLst/>
                          <a:latin typeface="+mn-lt"/>
                        </a:rPr>
                      </a:br>
                      <a:r>
                        <a:rPr lang="en-US" sz="1300" b="0" i="0" dirty="0">
                          <a:solidFill>
                            <a:srgbClr val="000000"/>
                          </a:solidFill>
                          <a:effectLst/>
                          <a:latin typeface="+mn-lt"/>
                        </a:rPr>
                        <a:t>(SHA)</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Algorithm for</a:t>
                      </a:r>
                      <a:br>
                        <a:rPr lang="en-US" sz="1300" b="0" i="0" dirty="0">
                          <a:solidFill>
                            <a:srgbClr val="000000"/>
                          </a:solidFill>
                          <a:effectLst/>
                          <a:latin typeface="+mn-lt"/>
                        </a:rPr>
                      </a:br>
                      <a:r>
                        <a:rPr lang="en-US" sz="1300" b="0" i="0" dirty="0">
                          <a:solidFill>
                            <a:srgbClr val="000000"/>
                          </a:solidFill>
                          <a:effectLst/>
                          <a:latin typeface="+mn-lt"/>
                        </a:rPr>
                        <a:t>computing a</a:t>
                      </a:r>
                      <a:br>
                        <a:rPr lang="en-US" sz="1300" b="0" i="0" dirty="0">
                          <a:solidFill>
                            <a:srgbClr val="000000"/>
                          </a:solidFill>
                          <a:effectLst/>
                          <a:latin typeface="+mn-lt"/>
                        </a:rPr>
                      </a:br>
                      <a:r>
                        <a:rPr lang="en-US" sz="1300" b="0" i="0" dirty="0">
                          <a:solidFill>
                            <a:srgbClr val="000000"/>
                          </a:solidFill>
                          <a:effectLst/>
                          <a:latin typeface="+mn-lt"/>
                        </a:rPr>
                        <a:t>condensed</a:t>
                      </a:r>
                      <a:br>
                        <a:rPr lang="en-US" sz="1300" b="0" i="0" dirty="0">
                          <a:solidFill>
                            <a:srgbClr val="000000"/>
                          </a:solidFill>
                          <a:effectLst/>
                          <a:latin typeface="+mn-lt"/>
                        </a:rPr>
                      </a:br>
                      <a:r>
                        <a:rPr lang="en-US" sz="1300" b="0" i="0" dirty="0">
                          <a:solidFill>
                            <a:srgbClr val="000000"/>
                          </a:solidFill>
                          <a:effectLst/>
                          <a:latin typeface="+mn-lt"/>
                        </a:rPr>
                        <a:t>representation of</a:t>
                      </a:r>
                      <a:br>
                        <a:rPr lang="en-US" sz="1300" b="0" i="0" dirty="0">
                          <a:solidFill>
                            <a:srgbClr val="000000"/>
                          </a:solidFill>
                          <a:effectLst/>
                          <a:latin typeface="+mn-lt"/>
                        </a:rPr>
                      </a:br>
                      <a:r>
                        <a:rPr lang="en-US" sz="1300" b="0" i="0" dirty="0">
                          <a:solidFill>
                            <a:srgbClr val="000000"/>
                          </a:solidFill>
                          <a:effectLst/>
                          <a:latin typeface="+mn-lt"/>
                        </a:rPr>
                        <a:t>information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180-4</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SHA-384 or SHA-</a:t>
                      </a:r>
                      <a:br>
                        <a:rPr lang="en-US" sz="1300" b="0" i="0" dirty="0">
                          <a:solidFill>
                            <a:srgbClr val="000000"/>
                          </a:solidFill>
                          <a:effectLst/>
                          <a:latin typeface="+mn-lt"/>
                        </a:rPr>
                      </a:br>
                      <a:r>
                        <a:rPr lang="en-US" sz="1300" b="0" i="0" dirty="0">
                          <a:solidFill>
                            <a:srgbClr val="000000"/>
                          </a:solidFill>
                          <a:effectLst/>
                          <a:latin typeface="+mn-lt"/>
                        </a:rPr>
                        <a:t>512 for all classification</a:t>
                      </a:r>
                      <a:br>
                        <a:rPr lang="en-US" sz="1300" b="0" i="0" dirty="0">
                          <a:solidFill>
                            <a:srgbClr val="000000"/>
                          </a:solidFill>
                          <a:effectLst/>
                          <a:latin typeface="+mn-lt"/>
                        </a:rPr>
                      </a:br>
                      <a:r>
                        <a:rPr lang="en-US" sz="1300" b="0" i="0" dirty="0">
                          <a:solidFill>
                            <a:srgbClr val="000000"/>
                          </a:solidFill>
                          <a:effectLst/>
                          <a:latin typeface="+mn-lt"/>
                        </a:rPr>
                        <a:t>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50451"/>
                  </a:ext>
                </a:extLst>
              </a:tr>
              <a:tr h="0">
                <a:tc>
                  <a:txBody>
                    <a:bodyPr/>
                    <a:lstStyle/>
                    <a:p>
                      <a:r>
                        <a:rPr lang="en-US" sz="1300" b="0" i="0" dirty="0">
                          <a:solidFill>
                            <a:srgbClr val="000000"/>
                          </a:solidFill>
                          <a:effectLst/>
                          <a:latin typeface="+mn-lt"/>
                        </a:rPr>
                        <a:t>Leighton-Micali</a:t>
                      </a:r>
                      <a:br>
                        <a:rPr lang="en-US" sz="1300" b="0" i="0" dirty="0">
                          <a:solidFill>
                            <a:srgbClr val="000000"/>
                          </a:solidFill>
                          <a:effectLst/>
                          <a:latin typeface="+mn-lt"/>
                        </a:rPr>
                      </a:br>
                      <a:r>
                        <a:rPr lang="en-US" sz="1300" b="0" i="0" dirty="0">
                          <a:solidFill>
                            <a:srgbClr val="000000"/>
                          </a:solidFill>
                          <a:effectLst/>
                          <a:latin typeface="+mn-lt"/>
                        </a:rPr>
                        <a:t>Signature (LMS)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digitally signing</a:t>
                      </a:r>
                      <a:br>
                        <a:rPr lang="en-US" sz="1300" b="0" i="0" dirty="0">
                          <a:solidFill>
                            <a:srgbClr val="000000"/>
                          </a:solidFill>
                          <a:effectLst/>
                          <a:latin typeface="+mn-lt"/>
                        </a:rPr>
                      </a:br>
                      <a:r>
                        <a:rPr lang="en-US" sz="1300" b="0" i="0" dirty="0">
                          <a:solidFill>
                            <a:srgbClr val="000000"/>
                          </a:solidFill>
                          <a:effectLst/>
                          <a:latin typeface="+mn-lt"/>
                        </a:rPr>
                        <a:t>firmware and software</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NIST SP 800-208</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br>
                        <a:rPr lang="en-US" sz="1300" b="0" i="0" dirty="0">
                          <a:solidFill>
                            <a:srgbClr val="000000"/>
                          </a:solidFill>
                          <a:effectLst/>
                          <a:latin typeface="+mn-lt"/>
                        </a:rPr>
                      </a:br>
                      <a:r>
                        <a:rPr lang="en-US" sz="1300" b="0" i="0" dirty="0">
                          <a:solidFill>
                            <a:srgbClr val="000000"/>
                          </a:solidFill>
                          <a:effectLst/>
                          <a:latin typeface="+mn-lt"/>
                        </a:rPr>
                        <a:t>SHA256/192</a:t>
                      </a:r>
                      <a:br>
                        <a:rPr lang="en-US" sz="1300" b="0" i="0" dirty="0">
                          <a:solidFill>
                            <a:srgbClr val="000000"/>
                          </a:solidFill>
                          <a:effectLst/>
                          <a:latin typeface="+mn-lt"/>
                        </a:rPr>
                      </a:br>
                      <a:r>
                        <a:rPr lang="en-US" sz="1300" b="0" i="0" dirty="0">
                          <a:solidFill>
                            <a:srgbClr val="000000"/>
                          </a:solidFill>
                          <a:effectLst/>
                          <a:latin typeface="+mn-lt"/>
                        </a:rPr>
                        <a:t>recommended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263290"/>
                  </a:ext>
                </a:extLst>
              </a:tr>
              <a:tr h="0">
                <a:tc>
                  <a:txBody>
                    <a:bodyPr/>
                    <a:lstStyle/>
                    <a:p>
                      <a:r>
                        <a:rPr lang="en-US" sz="1300" b="0" i="0" dirty="0">
                          <a:solidFill>
                            <a:srgbClr val="000000"/>
                          </a:solidFill>
                          <a:effectLst/>
                          <a:latin typeface="+mn-lt"/>
                        </a:rPr>
                        <a:t>Xtended Merkle</a:t>
                      </a:r>
                      <a:br>
                        <a:rPr lang="en-US" sz="1300" b="0" i="0" dirty="0">
                          <a:solidFill>
                            <a:srgbClr val="000000"/>
                          </a:solidFill>
                          <a:effectLst/>
                          <a:latin typeface="+mn-lt"/>
                        </a:rPr>
                      </a:br>
                      <a:r>
                        <a:rPr lang="en-US" sz="1300" b="0" i="0" dirty="0">
                          <a:solidFill>
                            <a:srgbClr val="000000"/>
                          </a:solidFill>
                          <a:effectLst/>
                          <a:latin typeface="+mn-lt"/>
                        </a:rPr>
                        <a:t>Signature Scheme</a:t>
                      </a:r>
                      <a:br>
                        <a:rPr lang="en-US" sz="1300" b="0" i="0" dirty="0">
                          <a:solidFill>
                            <a:srgbClr val="000000"/>
                          </a:solidFill>
                          <a:effectLst/>
                          <a:latin typeface="+mn-lt"/>
                        </a:rPr>
                      </a:br>
                      <a:r>
                        <a:rPr lang="en-US" sz="1300" b="0" i="0" dirty="0">
                          <a:solidFill>
                            <a:srgbClr val="000000"/>
                          </a:solidFill>
                          <a:effectLst/>
                          <a:latin typeface="+mn-lt"/>
                        </a:rPr>
                        <a:t>(XMSS)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digitally signing</a:t>
                      </a:r>
                      <a:br>
                        <a:rPr lang="en-US" sz="1300" b="0" i="0" dirty="0">
                          <a:solidFill>
                            <a:srgbClr val="000000"/>
                          </a:solidFill>
                          <a:effectLst/>
                          <a:latin typeface="+mn-lt"/>
                        </a:rPr>
                      </a:br>
                      <a:r>
                        <a:rPr lang="en-US" sz="1300" b="0" i="0" dirty="0">
                          <a:solidFill>
                            <a:srgbClr val="000000"/>
                          </a:solidFill>
                          <a:effectLst/>
                          <a:latin typeface="+mn-lt"/>
                        </a:rPr>
                        <a:t>firmware and software</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NIST SP 800-208</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559024"/>
                  </a:ext>
                </a:extLst>
              </a:tr>
            </a:tbl>
          </a:graphicData>
        </a:graphic>
      </p:graphicFrame>
      <p:sp>
        <p:nvSpPr>
          <p:cNvPr id="4" name="Rectangle 1">
            <a:extLst>
              <a:ext uri="{FF2B5EF4-FFF2-40B4-BE49-F238E27FC236}">
                <a16:creationId xmlns:a16="http://schemas.microsoft.com/office/drawing/2014/main" id="{6CCCC54E-A1E9-02D2-9331-6DEB63C31E0E}"/>
              </a:ext>
            </a:extLst>
          </p:cNvPr>
          <p:cNvSpPr>
            <a:spLocks noChangeArrowheads="1"/>
          </p:cNvSpPr>
          <p:nvPr/>
        </p:nvSpPr>
        <p:spPr bwMode="auto">
          <a:xfrm>
            <a:off x="154992" y="883970"/>
            <a:ext cx="132001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11239729"/>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Transitioning to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b="0" i="0" dirty="0">
                <a:solidFill>
                  <a:srgbClr val="000000"/>
                </a:solidFill>
                <a:effectLst/>
              </a:rPr>
              <a:t>The timing of the transition depends on the proliferation of standards-based implementations</a:t>
            </a:r>
          </a:p>
          <a:p>
            <a:r>
              <a:rPr lang="en-US" sz="2000" b="0" i="0" dirty="0">
                <a:solidFill>
                  <a:srgbClr val="000000"/>
                </a:solidFill>
                <a:effectLst/>
              </a:rPr>
              <a:t>NSA expects the transition to QR algorithms for NSS to be complete by 2035 in line with</a:t>
            </a:r>
            <a:r>
              <a:rPr lang="en-US" sz="2000" dirty="0">
                <a:solidFill>
                  <a:srgbClr val="000000"/>
                </a:solidFill>
              </a:rPr>
              <a:t> </a:t>
            </a:r>
            <a:r>
              <a:rPr lang="en-US" sz="2000" b="0" i="0" dirty="0">
                <a:solidFill>
                  <a:srgbClr val="000000"/>
                </a:solidFill>
                <a:effectLst/>
              </a:rPr>
              <a:t>NSM-10. </a:t>
            </a:r>
          </a:p>
          <a:p>
            <a:r>
              <a:rPr lang="en-US" sz="2000" b="0" i="0" dirty="0">
                <a:solidFill>
                  <a:srgbClr val="000000"/>
                </a:solidFill>
                <a:effectLst/>
              </a:rPr>
              <a:t>NSA urges vendors and NSS owners and operators to make every effort to meet this deadline. </a:t>
            </a:r>
          </a:p>
          <a:p>
            <a:r>
              <a:rPr lang="en-US" sz="2000" b="0" i="0" dirty="0">
                <a:solidFill>
                  <a:srgbClr val="000000"/>
                </a:solidFill>
                <a:effectLst/>
              </a:rPr>
              <a:t>Where feasible, NSS owners and operators will be required to prefer CNSA 2.0 algorithms when configuring systems during the transition period. </a:t>
            </a:r>
          </a:p>
          <a:p>
            <a:r>
              <a:rPr lang="en-US" sz="2000" b="0" i="0" dirty="0">
                <a:solidFill>
                  <a:srgbClr val="000000"/>
                </a:solidFill>
                <a:effectLst/>
              </a:rPr>
              <a:t>When</a:t>
            </a:r>
            <a:r>
              <a:rPr lang="en-US" sz="2000" dirty="0">
                <a:solidFill>
                  <a:srgbClr val="000000"/>
                </a:solidFill>
              </a:rPr>
              <a:t> </a:t>
            </a:r>
            <a:r>
              <a:rPr lang="en-US" sz="2000" b="0" i="0" dirty="0">
                <a:solidFill>
                  <a:srgbClr val="000000"/>
                </a:solidFill>
                <a:effectLst/>
              </a:rPr>
              <a:t>appropriate, use of CNSA 2.0 algorithms will be mandatory in classes of commercial products within NSS, while reserving the option to allow other algorithms in specialized use cases</a:t>
            </a:r>
            <a:r>
              <a:rPr lang="en-US" sz="2000" dirty="0"/>
              <a:t> </a:t>
            </a:r>
            <a:br>
              <a:rPr lang="en-US" sz="2000" dirty="0"/>
            </a:br>
            <a:r>
              <a:rPr lang="en-US" sz="1800" b="0" i="0" dirty="0">
                <a:solidFill>
                  <a:srgbClr val="000000"/>
                </a:solidFill>
                <a:effectLst/>
              </a:rPr>
              <a:t> </a:t>
            </a:r>
            <a:br>
              <a:rPr lang="en-US" sz="1800" dirty="0"/>
            </a:br>
            <a:br>
              <a:rPr lang="en-US" sz="1800" dirty="0"/>
            </a:br>
            <a:br>
              <a:rPr lang="en-US" sz="1600" dirty="0"/>
            </a:br>
            <a:br>
              <a:rPr lang="en-US" sz="2000" dirty="0"/>
            </a:br>
            <a:endParaRPr lang="en-US" sz="2000" kern="0" dirty="0"/>
          </a:p>
        </p:txBody>
      </p:sp>
    </p:spTree>
    <p:extLst>
      <p:ext uri="{BB962C8B-B14F-4D97-AF65-F5344CB8AC3E}">
        <p14:creationId xmlns:p14="http://schemas.microsoft.com/office/powerpoint/2010/main" val="699977193"/>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Detailed NIAP Transition Plan for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46124" y="1087504"/>
            <a:ext cx="8919423"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dirty="0"/>
              <a:t>Currently all NIAP PPs must have CNSA 1.0 algorithms</a:t>
            </a:r>
          </a:p>
          <a:p>
            <a:r>
              <a:rPr lang="en-US" sz="1700" dirty="0"/>
              <a:t>Will add SHA-512 to all NIAP PPs</a:t>
            </a:r>
          </a:p>
          <a:p>
            <a:r>
              <a:rPr lang="en-US" sz="1700" dirty="0"/>
              <a:t>Will require either CNSA 1.0 or CNSA 2.0 be mandatory on all NIAP PPs</a:t>
            </a:r>
          </a:p>
          <a:p>
            <a:r>
              <a:rPr lang="en-US" sz="1700" dirty="0"/>
              <a:t>Will implement CNSA asymmetric algorithms for software/firmware signing per following</a:t>
            </a:r>
          </a:p>
          <a:p>
            <a:pPr lvl="1"/>
            <a:r>
              <a:rPr lang="en-US" dirty="0"/>
              <a:t>LMS – 1H 2023</a:t>
            </a:r>
          </a:p>
          <a:p>
            <a:pPr lvl="1"/>
            <a:r>
              <a:rPr lang="en-US" dirty="0"/>
              <a:t>XMSS – 2H 2023</a:t>
            </a:r>
          </a:p>
          <a:p>
            <a:r>
              <a:rPr lang="en-US" sz="1700" dirty="0"/>
              <a:t>Will implement following Key Establishment CNSA 2.0 algorithms in all NIAP PPs when they are standardized and all relevant Assurance Activities have been defined and agreed upon:</a:t>
            </a:r>
          </a:p>
          <a:p>
            <a:pPr lvl="1"/>
            <a:r>
              <a:rPr lang="en-US" dirty="0"/>
              <a:t>CRYSTALS - Kyber</a:t>
            </a:r>
          </a:p>
          <a:p>
            <a:pPr lvl="1"/>
            <a:r>
              <a:rPr lang="en-US" dirty="0"/>
              <a:t>CRYSTALS – Dilithium (used for Digital Signatures)</a:t>
            </a:r>
          </a:p>
          <a:p>
            <a:r>
              <a:rPr lang="en-US" sz="1700" dirty="0"/>
              <a:t>Will deprecate CNSA 1.0 in 2030 – 2033 timeframe</a:t>
            </a:r>
          </a:p>
          <a:p>
            <a:r>
              <a:rPr lang="en-US" sz="1700" dirty="0"/>
              <a:t>No current timeline established to make CNSA 2.0 mandatory</a:t>
            </a:r>
          </a:p>
          <a:p>
            <a:pPr lvl="1"/>
            <a:r>
              <a:rPr lang="en-US" dirty="0"/>
              <a:t>Will make use of CNSA 2.0 mandatory to be listed on PCL at some point</a:t>
            </a:r>
          </a:p>
          <a:p>
            <a:r>
              <a:rPr lang="en-US" sz="1700" dirty="0"/>
              <a:t>Will work with vendors to help try to meet NSA schedule</a:t>
            </a:r>
          </a:p>
          <a:p>
            <a:r>
              <a:rPr lang="en-US" sz="1700" dirty="0"/>
              <a:t>Will discuss with CCRA and engage with iTCs how best to integrate CNSA 2.0 into cPPs</a:t>
            </a:r>
            <a:endParaRPr lang="en-US" sz="2000" kern="0" dirty="0"/>
          </a:p>
        </p:txBody>
      </p:sp>
      <p:sp>
        <p:nvSpPr>
          <p:cNvPr id="7" name="Rectangle 3">
            <a:extLst>
              <a:ext uri="{FF2B5EF4-FFF2-40B4-BE49-F238E27FC236}">
                <a16:creationId xmlns:a16="http://schemas.microsoft.com/office/drawing/2014/main" id="{E266181E-17A0-4A8E-1514-D6864FBD21A3}"/>
              </a:ext>
            </a:extLst>
          </p:cNvPr>
          <p:cNvSpPr>
            <a:spLocks noChangeArrowheads="1"/>
          </p:cNvSpPr>
          <p:nvPr/>
        </p:nvSpPr>
        <p:spPr bwMode="auto">
          <a:xfrm>
            <a:off x="3810000" y="2949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4">
            <a:extLst>
              <a:ext uri="{FF2B5EF4-FFF2-40B4-BE49-F238E27FC236}">
                <a16:creationId xmlns:a16="http://schemas.microsoft.com/office/drawing/2014/main" id="{627018B3-7D4E-B08A-5E09-C66D2456DC8F}"/>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70FFEBDF-E93A-D73A-A8EC-B06AFA8FE59D}"/>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6">
            <a:extLst>
              <a:ext uri="{FF2B5EF4-FFF2-40B4-BE49-F238E27FC236}">
                <a16:creationId xmlns:a16="http://schemas.microsoft.com/office/drawing/2014/main" id="{DFAFAF92-7B7A-341E-7956-2C9D0B60D293}"/>
              </a:ext>
            </a:extLst>
          </p:cNvPr>
          <p:cNvSpPr>
            <a:spLocks noChangeArrowheads="1"/>
          </p:cNvSpPr>
          <p:nvPr/>
        </p:nvSpPr>
        <p:spPr bwMode="auto">
          <a:xfrm>
            <a:off x="3810000" y="3222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761104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cPP/SD</a:t>
            </a:r>
            <a:br>
              <a:rPr lang="fr-FR" altLang="en-US" sz="2800" dirty="0"/>
            </a:br>
            <a:r>
              <a:rPr lang="fr-FR" altLang="en-US" sz="2800" dirty="0"/>
              <a:t>HIT RfI Status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4C89B13A-3D85-8C07-A81A-1750C3BFCD0F}"/>
              </a:ext>
            </a:extLst>
          </p:cNvPr>
          <p:cNvGraphicFramePr>
            <a:graphicFrameLocks noGrp="1"/>
          </p:cNvGraphicFramePr>
          <p:nvPr>
            <p:extLst>
              <p:ext uri="{D42A27DB-BD31-4B8C-83A1-F6EECF244321}">
                <p14:modId xmlns:p14="http://schemas.microsoft.com/office/powerpoint/2010/main" val="800426287"/>
              </p:ext>
            </p:extLst>
          </p:nvPr>
        </p:nvGraphicFramePr>
        <p:xfrm>
          <a:off x="118326" y="1270000"/>
          <a:ext cx="8907347" cy="5054105"/>
        </p:xfrm>
        <a:graphic>
          <a:graphicData uri="http://schemas.openxmlformats.org/drawingml/2006/table">
            <a:tbl>
              <a:tblPr firstRow="1" bandRow="1">
                <a:tableStyleId>{5C22544A-7EE6-4342-B048-85BDC9FD1C3A}</a:tableStyleId>
              </a:tblPr>
              <a:tblGrid>
                <a:gridCol w="1070772">
                  <a:extLst>
                    <a:ext uri="{9D8B030D-6E8A-4147-A177-3AD203B41FA5}">
                      <a16:colId xmlns:a16="http://schemas.microsoft.com/office/drawing/2014/main" val="1912124402"/>
                    </a:ext>
                  </a:extLst>
                </a:gridCol>
                <a:gridCol w="2460292">
                  <a:extLst>
                    <a:ext uri="{9D8B030D-6E8A-4147-A177-3AD203B41FA5}">
                      <a16:colId xmlns:a16="http://schemas.microsoft.com/office/drawing/2014/main" val="1460776682"/>
                    </a:ext>
                  </a:extLst>
                </a:gridCol>
                <a:gridCol w="3149446">
                  <a:extLst>
                    <a:ext uri="{9D8B030D-6E8A-4147-A177-3AD203B41FA5}">
                      <a16:colId xmlns:a16="http://schemas.microsoft.com/office/drawing/2014/main" val="1347928285"/>
                    </a:ext>
                  </a:extLst>
                </a:gridCol>
                <a:gridCol w="2226837">
                  <a:extLst>
                    <a:ext uri="{9D8B030D-6E8A-4147-A177-3AD203B41FA5}">
                      <a16:colId xmlns:a16="http://schemas.microsoft.com/office/drawing/2014/main" val="1870702829"/>
                    </a:ext>
                  </a:extLst>
                </a:gridCol>
              </a:tblGrid>
              <a:tr h="710705">
                <a:tc>
                  <a:txBody>
                    <a:bodyPr/>
                    <a:lstStyle/>
                    <a:p>
                      <a:pPr algn="ctr"/>
                      <a:r>
                        <a:rPr lang="en-US" sz="1200" dirty="0"/>
                        <a:t>Issue</a:t>
                      </a:r>
                    </a:p>
                    <a:p>
                      <a:pPr algn="ctr"/>
                      <a:r>
                        <a:rPr lang="en-US" sz="1200" dirty="0"/>
                        <a:t>#</a:t>
                      </a:r>
                    </a:p>
                  </a:txBody>
                  <a:tcPr/>
                </a:tc>
                <a:tc>
                  <a:txBody>
                    <a:bodyPr/>
                    <a:lstStyle/>
                    <a:p>
                      <a:pPr algn="ctr"/>
                      <a:r>
                        <a:rPr lang="en-US" sz="1200" dirty="0"/>
                        <a:t>Title</a:t>
                      </a:r>
                    </a:p>
                  </a:txBody>
                  <a:tcPr/>
                </a:tc>
                <a:tc>
                  <a:txBody>
                    <a:bodyPr/>
                    <a:lstStyle/>
                    <a:p>
                      <a:pPr algn="ctr"/>
                      <a:r>
                        <a:rPr lang="en-US" sz="1200" dirty="0"/>
                        <a:t>Issue</a:t>
                      </a:r>
                    </a:p>
                  </a:txBody>
                  <a:tcPr/>
                </a:tc>
                <a:tc>
                  <a:txBody>
                    <a:bodyPr/>
                    <a:lstStyle/>
                    <a:p>
                      <a:pPr algn="ctr"/>
                      <a:r>
                        <a:rPr lang="en-US" sz="1200" dirty="0"/>
                        <a:t>Status</a:t>
                      </a:r>
                    </a:p>
                  </a:txBody>
                  <a:tcPr/>
                </a:tc>
                <a:extLst>
                  <a:ext uri="{0D108BD9-81ED-4DB2-BD59-A6C34878D82A}">
                    <a16:rowId xmlns:a16="http://schemas.microsoft.com/office/drawing/2014/main" val="675866047"/>
                  </a:ext>
                </a:extLst>
              </a:tr>
              <a:tr h="1729420">
                <a:tc>
                  <a:txBody>
                    <a:bodyPr/>
                    <a:lstStyle/>
                    <a:p>
                      <a:r>
                        <a:rPr lang="en-US" sz="1300" dirty="0"/>
                        <a:t>HCD-IT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The FCS_COP.1/KeyEnc Cryptographic operation (Key Encryption) SFR in HCD cPP v1.0 is inconsistent with TPM 2.0 Architecture specification section 26.6 “Sensitive Area Encryption</a:t>
                      </a:r>
                      <a:r>
                        <a:rPr lang="en-US" sz="1300" b="1" i="0" kern="1200" dirty="0">
                          <a:solidFill>
                            <a:schemeClr val="dk1"/>
                          </a:solidFill>
                          <a:effectLst/>
                          <a:latin typeface="+mn-lt"/>
                          <a:ea typeface="+mn-ea"/>
                          <a:cs typeface="+mn-cs"/>
                        </a:rPr>
                        <a:t>"</a:t>
                      </a:r>
                    </a:p>
                  </a:txBody>
                  <a:tcPr/>
                </a:tc>
                <a:tc>
                  <a:txBody>
                    <a:bodyPr/>
                    <a:lstStyle/>
                    <a:p>
                      <a:r>
                        <a:rPr lang="en-US" sz="1300" b="0" i="0" kern="1200" dirty="0">
                          <a:solidFill>
                            <a:schemeClr val="dk1"/>
                          </a:solidFill>
                          <a:effectLst/>
                          <a:latin typeface="+mn-lt"/>
                          <a:ea typeface="+mn-ea"/>
                          <a:cs typeface="+mn-cs"/>
                        </a:rPr>
                        <a:t>FCS_COP.1/KeyEnc SFR - Case: AES algorithm • AES used in [[selection: CBC, GCM] mode]</a:t>
                      </a:r>
                    </a:p>
                    <a:p>
                      <a:r>
                        <a:rPr lang="en-US" sz="1300" b="0" i="0" kern="1200" dirty="0">
                          <a:solidFill>
                            <a:schemeClr val="dk1"/>
                          </a:solidFill>
                          <a:effectLst/>
                          <a:latin typeface="+mn-lt"/>
                          <a:ea typeface="+mn-ea"/>
                          <a:cs typeface="+mn-cs"/>
                        </a:rPr>
                        <a:t>TPM 2.0 Architecture specification Section 26.6 (Page 172) - "All symmetric encryption of the sensitive area uses Cipher Feedback (CFB) mode." CFB is the only AES mode allowed by the TPM 2.0 specification </a:t>
                      </a:r>
                      <a:endParaRPr lang="en-US" sz="1300" dirty="0"/>
                    </a:p>
                  </a:txBody>
                  <a:tcPr/>
                </a:tc>
                <a:tc>
                  <a:txBody>
                    <a:bodyPr/>
                    <a:lstStyle/>
                    <a:p>
                      <a:r>
                        <a:rPr lang="en-US" sz="1300" dirty="0"/>
                        <a:t>Under Review – Looking at alternatives approach of using </a:t>
                      </a:r>
                      <a:r>
                        <a:rPr lang="en-US" sz="1300" kern="1200" dirty="0">
                          <a:solidFill>
                            <a:schemeClr val="dk1"/>
                          </a:solidFill>
                          <a:effectLst/>
                          <a:latin typeface="+mn-lt"/>
                          <a:ea typeface="+mn-ea"/>
                          <a:cs typeface="+mn-cs"/>
                        </a:rPr>
                        <a:t>FPT_KYP_EXT.1.1 Key Protection SFR option. </a:t>
                      </a:r>
                    </a:p>
                    <a:p>
                      <a:endParaRPr lang="en-US" sz="1300" kern="1200" dirty="0">
                        <a:solidFill>
                          <a:schemeClr val="dk1"/>
                        </a:solidFill>
                        <a:effectLst/>
                        <a:latin typeface="+mn-lt"/>
                        <a:ea typeface="+mn-ea"/>
                        <a:cs typeface="+mn-cs"/>
                      </a:endParaRPr>
                    </a:p>
                    <a:p>
                      <a:r>
                        <a:rPr lang="en-US" sz="1300" b="1" kern="1200" dirty="0">
                          <a:solidFill>
                            <a:schemeClr val="dk1"/>
                          </a:solidFill>
                          <a:effectLst/>
                          <a:latin typeface="+mn-lt"/>
                          <a:ea typeface="+mn-ea"/>
                          <a:cs typeface="+mn-cs"/>
                        </a:rPr>
                        <a:t>No change since last IDS Session</a:t>
                      </a:r>
                      <a:endParaRPr lang="en-US" sz="1300" b="1" dirty="0"/>
                    </a:p>
                  </a:txBody>
                  <a:tcPr/>
                </a:tc>
                <a:extLst>
                  <a:ext uri="{0D108BD9-81ED-4DB2-BD59-A6C34878D82A}">
                    <a16:rowId xmlns:a16="http://schemas.microsoft.com/office/drawing/2014/main" val="251390619"/>
                  </a:ext>
                </a:extLst>
              </a:tr>
              <a:tr h="937784">
                <a:tc>
                  <a:txBody>
                    <a:bodyPr/>
                    <a:lstStyle/>
                    <a:p>
                      <a:r>
                        <a:rPr lang="en-US" sz="1300" dirty="0"/>
                        <a:t>HCD-IT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Clarification is needed about algorithm verification of Root of Trust in the Test Assurance activities for the Secure Boot SFR</a:t>
                      </a:r>
                    </a:p>
                    <a:p>
                      <a:endParaRPr lang="en-US" sz="1300" dirty="0"/>
                    </a:p>
                  </a:txBody>
                  <a:tcPr/>
                </a:tc>
                <a:tc>
                  <a:txBody>
                    <a:bodyPr/>
                    <a:lstStyle/>
                    <a:p>
                      <a:r>
                        <a:rPr lang="en-US" sz="1300" b="0" i="0" kern="1200" dirty="0">
                          <a:solidFill>
                            <a:schemeClr val="dk1"/>
                          </a:solidFill>
                          <a:effectLst/>
                          <a:latin typeface="+mn-lt"/>
                          <a:ea typeface="+mn-ea"/>
                          <a:cs typeface="+mn-cs"/>
                        </a:rPr>
                        <a:t>HCD SD Section 2.6.1 FPT_SBT_EXT.1 Extended: Secure Boot, 2.6.1.3 Tests, pg. 59: Add a note in this section saying that the algorithm verification for Root of Trust should be avoided, because authenticity check in Root of Trust should be performed by some kind of immutable code, so the algorithm verification tests should be difficult to perform.</a:t>
                      </a:r>
                      <a:endParaRPr lang="en-US" sz="1300" dirty="0"/>
                    </a:p>
                  </a:txBody>
                  <a:tcPr/>
                </a:tc>
                <a:tc>
                  <a:txBody>
                    <a:bodyPr/>
                    <a:lstStyle/>
                    <a:p>
                      <a:r>
                        <a:rPr lang="en-US" sz="1300" dirty="0"/>
                        <a:t>In Progress – Solution has been developed;  Technical Decision being prepared. </a:t>
                      </a:r>
                    </a:p>
                  </a:txBody>
                  <a:tcPr/>
                </a:tc>
                <a:extLst>
                  <a:ext uri="{0D108BD9-81ED-4DB2-BD59-A6C34878D82A}">
                    <a16:rowId xmlns:a16="http://schemas.microsoft.com/office/drawing/2014/main" val="1455565853"/>
                  </a:ext>
                </a:extLst>
              </a:tr>
            </a:tbl>
          </a:graphicData>
        </a:graphic>
      </p:graphicFrame>
    </p:spTree>
    <p:extLst>
      <p:ext uri="{BB962C8B-B14F-4D97-AF65-F5344CB8AC3E}">
        <p14:creationId xmlns:p14="http://schemas.microsoft.com/office/powerpoint/2010/main" val="445604548"/>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14341</TotalTime>
  <Pages>0</Pages>
  <Words>14733</Words>
  <Characters>0</Characters>
  <Application>Microsoft Macintosh PowerPoint</Application>
  <PresentationFormat>On-screen Show (4:3)</PresentationFormat>
  <Lines>0</Lines>
  <Paragraphs>1248</Paragraphs>
  <Slides>86</Slides>
  <Notes>77</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86</vt:i4>
      </vt:variant>
    </vt:vector>
  </HeadingPairs>
  <TitlesOfParts>
    <vt:vector size="99" baseType="lpstr">
      <vt:lpstr>Arial</vt:lpstr>
      <vt:lpstr>Arial Bold</vt:lpstr>
      <vt:lpstr>Calibri</vt:lpstr>
      <vt:lpstr>Melior</vt:lpstr>
      <vt:lpstr>NewCenturySchlbk-Italic</vt:lpstr>
      <vt:lpstr>Symbol</vt:lpstr>
      <vt:lpstr>Times New Roman</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 Status</vt:lpstr>
      <vt:lpstr>HCD cPP/SD v1.0 Status</vt:lpstr>
      <vt:lpstr>HCD cPP/SD HCD Interpretation Team (HIT) Status</vt:lpstr>
      <vt:lpstr>HCD cPP/SD HIT RfI Status</vt:lpstr>
      <vt:lpstr>HCD cPP/SD HIT RfI Status</vt:lpstr>
      <vt:lpstr>HCD cPP/SD HIT RfI Status</vt:lpstr>
      <vt:lpstr>HCD cPP/SD HIT RfI Status</vt:lpstr>
      <vt:lpstr>HCD cPP/SD HIT RfI Status</vt:lpstr>
      <vt:lpstr>HCD cPP/SD HIT RfI Status</vt:lpstr>
      <vt:lpstr>HCD cPP/SD HIT RfI Status</vt:lpstr>
      <vt:lpstr>HCD cPP/SD HIT RfI Status</vt:lpstr>
      <vt:lpstr>HCD iTC HIT Release Plan</vt:lpstr>
      <vt:lpstr>HCD iTC Issues Post-Version 1.0 – Release Plan</vt:lpstr>
      <vt:lpstr>HCD iTC  Issues Post-Version 1.0  CCDB Specification of Functional Requirements for Cryptography (aka the “Crypto Spec”)</vt:lpstr>
      <vt:lpstr>HCD iTC  Some Key Differences in the Crypto SFRs Between the “Crypto Spec” and the HCD cPP</vt:lpstr>
      <vt:lpstr>HCD iTC  Issues Post-Version 1.0  Transitioning to CC:2022</vt:lpstr>
      <vt:lpstr>HCD iTC  Some Key CC:2022 Changes </vt:lpstr>
      <vt:lpstr>HCD iTC  Issues Post-Version 1.0  ND cPP / SD v3.0 Content</vt:lpstr>
      <vt:lpstr>Commercial National Security Algorithm (CNSA) Suite 2.0 Algorithms</vt:lpstr>
      <vt:lpstr>Original Detailed NIAP Transition Plan for CNSA Suite 2.0</vt:lpstr>
      <vt:lpstr>HCD cPP/SD Content Post-Version 1.0 Potential V1.1 Content</vt:lpstr>
      <vt:lpstr>HCD cPP/SD Content Post-Version 1.0 Potential for Inclusion in Later Versions</vt:lpstr>
      <vt:lpstr>HCD iTC Status Key Next Steps</vt:lpstr>
      <vt:lpstr>HCD iTC Status Some General Lessons Learned from 19 Years of Developing PPs and cPPs (My Take)</vt:lpstr>
      <vt:lpstr>PowerPoint Presentation</vt:lpstr>
      <vt:lpstr>PowerPoint Presentation</vt:lpstr>
      <vt:lpstr>EU Artificial Intelligence Act Scope</vt:lpstr>
      <vt:lpstr>EU Artificial Intelligence Act Prohibited Practices</vt:lpstr>
      <vt:lpstr>EU Artificial Intelligence Act Hi-Risk AI Systems</vt:lpstr>
      <vt:lpstr>EU Artificial Intelligence Act Hi-Risk AI Systems</vt:lpstr>
      <vt:lpstr>EU Artificial Intelligence Act Hi-Risk AI Systems</vt:lpstr>
      <vt:lpstr>EU Artificial Intelligence Act Hi-Risk AI Systems Requirements</vt:lpstr>
      <vt:lpstr>EU Artificial Intelligence Act Other Hi-Risk AI Systems Requirements</vt:lpstr>
      <vt:lpstr>EU Artificial Intelligence Act Other Hi-Risk AI Systems Requirements</vt:lpstr>
      <vt:lpstr>EU Artificial Intelligence Act Other Hi-Risk AI Systems Requirements</vt:lpstr>
      <vt:lpstr>EU Artificial Intelligence Act Requirements on Hi-Risk AI Systems Providers</vt:lpstr>
      <vt:lpstr>EU Artificial Intelligence Act Requirements on Hi-Risk AI Systems Providers</vt:lpstr>
      <vt:lpstr>EU Artificial Intelligence Act Requirements on Hi-Risk AI Systems Users</vt:lpstr>
      <vt:lpstr>PowerPoint Presentation</vt:lpstr>
      <vt:lpstr>PowerPoint Presentation</vt:lpstr>
      <vt:lpstr>AI In Government Act of 2020</vt:lpstr>
      <vt:lpstr>AI In Government Act of 2020 Duties of the AI Center of Excellence</vt:lpstr>
      <vt:lpstr>AI In Government Act of 2020 Guidance For Agency Use in AI</vt:lpstr>
      <vt:lpstr>AI In Government Act of 2020 Plans</vt:lpstr>
      <vt:lpstr>PowerPoint Presentation</vt:lpstr>
      <vt:lpstr>National Artificial Intelligence Initiative Act of 2020</vt:lpstr>
      <vt:lpstr>National Artificial Intelligence Initiative Act of 2020 National Artificial Intelligence Initiative</vt:lpstr>
      <vt:lpstr>National Artificial Intelligence Initiative Act of 2020 National Artificial Intelligence Initiative</vt:lpstr>
      <vt:lpstr>National Artificial Intelligence Initiative Act of 2020 National Artificial Intelligence Research Institutes</vt:lpstr>
      <vt:lpstr>National Artificial Intelligence Initiative Act of 2020 National Artificial Intelligence Research Institutes</vt:lpstr>
      <vt:lpstr>National Artificial Intelligence Initiative Act of 2020 National Artificial Intelligence Research Institutes</vt:lpstr>
      <vt:lpstr>PowerPoint Presentation</vt:lpstr>
      <vt:lpstr>Executive Order 13859 Maintaining American Leadership in Artificial Intelligence </vt:lpstr>
      <vt:lpstr>Executive Order 13859 Maintaining American Leadership in Artificial Intelligence </vt:lpstr>
      <vt:lpstr>Executive Order 13859 Maintaining American Leadership in Artificial Intelligence - Objectives</vt:lpstr>
      <vt:lpstr>Executive Order 13859 Maintaining American Leadership in Artificial Intelligence</vt:lpstr>
      <vt:lpstr>Executive Order 13859 Maintaining American Leadership in Artificial Intelligence</vt:lpstr>
      <vt:lpstr>Executive Order 13859 Maintaining American Leadership in Artificial Intelligence</vt:lpstr>
      <vt:lpstr>PowerPoint Presentation</vt:lpstr>
      <vt:lpstr>Executive Order 13960 Promoting the Use of Trustworthy Artificial Intelligence in the Federal Government</vt:lpstr>
      <vt:lpstr>Executive Order 13960 Promoting the Use of Trustworthy Artificial Intelligence in the Federal Government</vt:lpstr>
      <vt:lpstr>Executive Order 13960 Promoting the Use of Trustworthy Artificial Intelligence in the Federal Government</vt:lpstr>
      <vt:lpstr>PowerPoint Presentation</vt:lpstr>
      <vt:lpstr>NIST AI 100-1 NIST AI Risk Management Framework</vt:lpstr>
      <vt:lpstr>NIST AI 100-1 NIST AI Risk Management Framework Characteristics of Trustworthiness</vt:lpstr>
      <vt:lpstr>NIST AI 100-1 NIST AI Risk Management Framework Core Functions</vt:lpstr>
      <vt:lpstr>NIST AI 100-1 NIST AI Risk Management Framework AI-Specific Risks</vt:lpstr>
      <vt:lpstr>NIST AI 100-1 NIST AI Risk Management Framework AI-Specific Risks</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Next Steps – IDS WG</vt:lpstr>
      <vt:lpstr>PowerPoint Presentation</vt:lpstr>
      <vt:lpstr>HCD iTC Issues Post-Version 1.0 – CNSA 2.0</vt:lpstr>
      <vt:lpstr>Commercial National Security Algorithm (CNSA) Suite 2.0 Algorithms</vt:lpstr>
      <vt:lpstr>Transitioning to CNSA Suite 2.0</vt:lpstr>
      <vt:lpstr>Detailed NIAP Transition Plan for CNSA Suite 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Jeremy L Leber</cp:lastModifiedBy>
  <cp:revision>1037</cp:revision>
  <dcterms:modified xsi:type="dcterms:W3CDTF">2023-08-09T13:16:02Z</dcterms:modified>
</cp:coreProperties>
</file>