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66"/>
  </p:notesMasterIdLst>
  <p:sldIdLst>
    <p:sldId id="309" r:id="rId6"/>
    <p:sldId id="325" r:id="rId7"/>
    <p:sldId id="334" r:id="rId8"/>
    <p:sldId id="343" r:id="rId9"/>
    <p:sldId id="1066" r:id="rId10"/>
    <p:sldId id="1122" r:id="rId11"/>
    <p:sldId id="1244" r:id="rId12"/>
    <p:sldId id="1241" r:id="rId13"/>
    <p:sldId id="1245" r:id="rId14"/>
    <p:sldId id="1218" r:id="rId15"/>
    <p:sldId id="1243" r:id="rId16"/>
    <p:sldId id="1175" r:id="rId17"/>
    <p:sldId id="1246" r:id="rId18"/>
    <p:sldId id="1171" r:id="rId19"/>
    <p:sldId id="1180" r:id="rId20"/>
    <p:sldId id="1176" r:id="rId21"/>
    <p:sldId id="1181" r:id="rId22"/>
    <p:sldId id="1227" r:id="rId23"/>
    <p:sldId id="1228" r:id="rId24"/>
    <p:sldId id="1106" r:id="rId25"/>
    <p:sldId id="1162" r:id="rId26"/>
    <p:sldId id="1163" r:id="rId27"/>
    <p:sldId id="1203" r:id="rId28"/>
    <p:sldId id="1263" r:id="rId29"/>
    <p:sldId id="1169" r:id="rId30"/>
    <p:sldId id="1264" r:id="rId31"/>
    <p:sldId id="1265" r:id="rId32"/>
    <p:sldId id="1259" r:id="rId33"/>
    <p:sldId id="1261" r:id="rId34"/>
    <p:sldId id="1262" r:id="rId35"/>
    <p:sldId id="1266" r:id="rId36"/>
    <p:sldId id="1267" r:id="rId37"/>
    <p:sldId id="1206" r:id="rId38"/>
    <p:sldId id="1255" r:id="rId39"/>
    <p:sldId id="1257" r:id="rId40"/>
    <p:sldId id="1268" r:id="rId41"/>
    <p:sldId id="1269" r:id="rId42"/>
    <p:sldId id="1270" r:id="rId43"/>
    <p:sldId id="1271" r:id="rId44"/>
    <p:sldId id="1272" r:id="rId45"/>
    <p:sldId id="1273" r:id="rId46"/>
    <p:sldId id="1279" r:id="rId47"/>
    <p:sldId id="1281" r:id="rId48"/>
    <p:sldId id="1280" r:id="rId49"/>
    <p:sldId id="1276" r:id="rId50"/>
    <p:sldId id="1277" r:id="rId51"/>
    <p:sldId id="1282" r:id="rId52"/>
    <p:sldId id="1283" r:id="rId53"/>
    <p:sldId id="1284" r:id="rId54"/>
    <p:sldId id="1285" r:id="rId55"/>
    <p:sldId id="1286" r:id="rId56"/>
    <p:sldId id="1287" r:id="rId57"/>
    <p:sldId id="1215" r:id="rId58"/>
    <p:sldId id="1133" r:id="rId59"/>
    <p:sldId id="1222" r:id="rId60"/>
    <p:sldId id="1223" r:id="rId61"/>
    <p:sldId id="1224" r:id="rId62"/>
    <p:sldId id="1225" r:id="rId63"/>
    <p:sldId id="1226" r:id="rId64"/>
    <p:sldId id="1027" r:id="rId65"/>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an Sukert" initials="AS" lastIdx="1" clrIdx="0">
    <p:extLst>
      <p:ext uri="{19B8F6BF-5375-455C-9EA6-DF929625EA0E}">
        <p15:presenceInfo xmlns:p15="http://schemas.microsoft.com/office/powerpoint/2012/main" userId="133cebfdc0ec09a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59" autoAdjust="0"/>
    <p:restoredTop sz="93923" autoAdjust="0"/>
  </p:normalViewPr>
  <p:slideViewPr>
    <p:cSldViewPr>
      <p:cViewPr varScale="1">
        <p:scale>
          <a:sx n="81" d="100"/>
          <a:sy n="81" d="100"/>
        </p:scale>
        <p:origin x="1757"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presProps" Target="presProps.xml"/><Relationship Id="rId7" Type="http://schemas.openxmlformats.org/officeDocument/2006/relationships/slide" Target="slides/slide2.xml"/><Relationship Id="rId71"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notesMaster" Target="notesMasters/notesMaster1.xml"/><Relationship Id="rId5" Type="http://schemas.openxmlformats.org/officeDocument/2006/relationships/slideMaster" Target="slideMasters/slideMaster5.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commentAuthors" Target="commentAuthor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4" Type="http://schemas.openxmlformats.org/officeDocument/2006/relationships/slideMaster" Target="slideMasters/slideMaster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2/7/2023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dirty="0"/>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a:t>
            </a:fld>
            <a:endParaRPr lang="en-US" altLang="en-US" dirty="0"/>
          </a:p>
        </p:txBody>
      </p:sp>
    </p:spTree>
    <p:extLst>
      <p:ext uri="{BB962C8B-B14F-4D97-AF65-F5344CB8AC3E}">
        <p14:creationId xmlns:p14="http://schemas.microsoft.com/office/powerpoint/2010/main" val="10505568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14</a:t>
            </a:fld>
            <a:endParaRPr lang="en-US" altLang="en-US"/>
          </a:p>
        </p:txBody>
      </p:sp>
    </p:spTree>
    <p:extLst>
      <p:ext uri="{BB962C8B-B14F-4D97-AF65-F5344CB8AC3E}">
        <p14:creationId xmlns:p14="http://schemas.microsoft.com/office/powerpoint/2010/main" val="26585726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15</a:t>
            </a:fld>
            <a:endParaRPr lang="en-US" altLang="en-US"/>
          </a:p>
        </p:txBody>
      </p:sp>
    </p:spTree>
    <p:extLst>
      <p:ext uri="{BB962C8B-B14F-4D97-AF65-F5344CB8AC3E}">
        <p14:creationId xmlns:p14="http://schemas.microsoft.com/office/powerpoint/2010/main" val="9502069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16</a:t>
            </a:fld>
            <a:endParaRPr lang="en-US" altLang="en-US"/>
          </a:p>
        </p:txBody>
      </p:sp>
    </p:spTree>
    <p:extLst>
      <p:ext uri="{BB962C8B-B14F-4D97-AF65-F5344CB8AC3E}">
        <p14:creationId xmlns:p14="http://schemas.microsoft.com/office/powerpoint/2010/main" val="2563344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17</a:t>
            </a:fld>
            <a:endParaRPr lang="en-US" altLang="en-US"/>
          </a:p>
        </p:txBody>
      </p:sp>
    </p:spTree>
    <p:extLst>
      <p:ext uri="{BB962C8B-B14F-4D97-AF65-F5344CB8AC3E}">
        <p14:creationId xmlns:p14="http://schemas.microsoft.com/office/powerpoint/2010/main" val="9089008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18</a:t>
            </a:fld>
            <a:endParaRPr lang="en-US" altLang="en-US" dirty="0"/>
          </a:p>
        </p:txBody>
      </p:sp>
    </p:spTree>
    <p:extLst>
      <p:ext uri="{BB962C8B-B14F-4D97-AF65-F5344CB8AC3E}">
        <p14:creationId xmlns:p14="http://schemas.microsoft.com/office/powerpoint/2010/main" val="33301706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19</a:t>
            </a:fld>
            <a:endParaRPr lang="en-US" altLang="en-US" dirty="0"/>
          </a:p>
        </p:txBody>
      </p:sp>
    </p:spTree>
    <p:extLst>
      <p:ext uri="{BB962C8B-B14F-4D97-AF65-F5344CB8AC3E}">
        <p14:creationId xmlns:p14="http://schemas.microsoft.com/office/powerpoint/2010/main" val="15868471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20</a:t>
            </a:fld>
            <a:endParaRPr lang="en-US" altLang="en-US" dirty="0"/>
          </a:p>
        </p:txBody>
      </p:sp>
    </p:spTree>
    <p:extLst>
      <p:ext uri="{BB962C8B-B14F-4D97-AF65-F5344CB8AC3E}">
        <p14:creationId xmlns:p14="http://schemas.microsoft.com/office/powerpoint/2010/main" val="19998374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21</a:t>
            </a:fld>
            <a:endParaRPr lang="en-US" altLang="en-US" dirty="0"/>
          </a:p>
        </p:txBody>
      </p:sp>
    </p:spTree>
    <p:extLst>
      <p:ext uri="{BB962C8B-B14F-4D97-AF65-F5344CB8AC3E}">
        <p14:creationId xmlns:p14="http://schemas.microsoft.com/office/powerpoint/2010/main" val="14190209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65610" indent="-294465" eaLnBrk="0" hangingPunct="0">
              <a:spcBef>
                <a:spcPct val="30000"/>
              </a:spcBef>
              <a:defRPr sz="1200">
                <a:solidFill>
                  <a:schemeClr val="tx1"/>
                </a:solidFill>
                <a:latin typeface="Calibri" pitchFamily="34" charset="0"/>
              </a:defRPr>
            </a:lvl2pPr>
            <a:lvl3pPr marL="1177862" indent="-235572" eaLnBrk="0" hangingPunct="0">
              <a:spcBef>
                <a:spcPct val="30000"/>
              </a:spcBef>
              <a:defRPr sz="1200">
                <a:solidFill>
                  <a:schemeClr val="tx1"/>
                </a:solidFill>
                <a:latin typeface="Calibri" pitchFamily="34" charset="0"/>
              </a:defRPr>
            </a:lvl3pPr>
            <a:lvl4pPr marL="1649006" indent="-235572" eaLnBrk="0" hangingPunct="0">
              <a:spcBef>
                <a:spcPct val="30000"/>
              </a:spcBef>
              <a:defRPr sz="1200">
                <a:solidFill>
                  <a:schemeClr val="tx1"/>
                </a:solidFill>
                <a:latin typeface="Calibri" pitchFamily="34" charset="0"/>
              </a:defRPr>
            </a:lvl4pPr>
            <a:lvl5pPr marL="2120151" indent="-235572" eaLnBrk="0" hangingPunct="0">
              <a:spcBef>
                <a:spcPct val="30000"/>
              </a:spcBef>
              <a:defRPr sz="1200">
                <a:solidFill>
                  <a:schemeClr val="tx1"/>
                </a:solidFill>
                <a:latin typeface="Calibri" pitchFamily="34" charset="0"/>
              </a:defRPr>
            </a:lvl5pPr>
            <a:lvl6pPr marL="2591295" indent="-235572" eaLnBrk="0" fontAlgn="base" hangingPunct="0">
              <a:spcBef>
                <a:spcPct val="30000"/>
              </a:spcBef>
              <a:spcAft>
                <a:spcPct val="0"/>
              </a:spcAft>
              <a:defRPr sz="1200">
                <a:solidFill>
                  <a:schemeClr val="tx1"/>
                </a:solidFill>
                <a:latin typeface="Calibri" pitchFamily="34" charset="0"/>
              </a:defRPr>
            </a:lvl6pPr>
            <a:lvl7pPr marL="3062440" indent="-235572" eaLnBrk="0" fontAlgn="base" hangingPunct="0">
              <a:spcBef>
                <a:spcPct val="30000"/>
              </a:spcBef>
              <a:spcAft>
                <a:spcPct val="0"/>
              </a:spcAft>
              <a:defRPr sz="1200">
                <a:solidFill>
                  <a:schemeClr val="tx1"/>
                </a:solidFill>
                <a:latin typeface="Calibri" pitchFamily="34" charset="0"/>
              </a:defRPr>
            </a:lvl7pPr>
            <a:lvl8pPr marL="3533585" indent="-235572" eaLnBrk="0" fontAlgn="base" hangingPunct="0">
              <a:spcBef>
                <a:spcPct val="30000"/>
              </a:spcBef>
              <a:spcAft>
                <a:spcPct val="0"/>
              </a:spcAft>
              <a:defRPr sz="1200">
                <a:solidFill>
                  <a:schemeClr val="tx1"/>
                </a:solidFill>
                <a:latin typeface="Calibri" pitchFamily="34" charset="0"/>
              </a:defRPr>
            </a:lvl8pPr>
            <a:lvl9pPr marL="4004729" indent="-235572"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22</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465277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23</a:t>
            </a:fld>
            <a:endParaRPr lang="en-US" altLang="en-US" dirty="0"/>
          </a:p>
        </p:txBody>
      </p:sp>
    </p:spTree>
    <p:extLst>
      <p:ext uri="{BB962C8B-B14F-4D97-AF65-F5344CB8AC3E}">
        <p14:creationId xmlns:p14="http://schemas.microsoft.com/office/powerpoint/2010/main" val="3936901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a:t>
            </a:fld>
            <a:endParaRPr lang="en-US" altLang="en-US" dirty="0"/>
          </a:p>
        </p:txBody>
      </p:sp>
    </p:spTree>
    <p:extLst>
      <p:ext uri="{BB962C8B-B14F-4D97-AF65-F5344CB8AC3E}">
        <p14:creationId xmlns:p14="http://schemas.microsoft.com/office/powerpoint/2010/main" val="40621271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24</a:t>
            </a:fld>
            <a:endParaRPr lang="en-US" altLang="en-US"/>
          </a:p>
        </p:txBody>
      </p:sp>
    </p:spTree>
    <p:extLst>
      <p:ext uri="{BB962C8B-B14F-4D97-AF65-F5344CB8AC3E}">
        <p14:creationId xmlns:p14="http://schemas.microsoft.com/office/powerpoint/2010/main" val="3971660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25</a:t>
            </a:fld>
            <a:endParaRPr lang="en-US" altLang="en-US"/>
          </a:p>
        </p:txBody>
      </p:sp>
    </p:spTree>
    <p:extLst>
      <p:ext uri="{BB962C8B-B14F-4D97-AF65-F5344CB8AC3E}">
        <p14:creationId xmlns:p14="http://schemas.microsoft.com/office/powerpoint/2010/main" val="39369019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26</a:t>
            </a:fld>
            <a:endParaRPr lang="en-US" altLang="en-US"/>
          </a:p>
        </p:txBody>
      </p:sp>
    </p:spTree>
    <p:extLst>
      <p:ext uri="{BB962C8B-B14F-4D97-AF65-F5344CB8AC3E}">
        <p14:creationId xmlns:p14="http://schemas.microsoft.com/office/powerpoint/2010/main" val="33066962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27</a:t>
            </a:fld>
            <a:endParaRPr lang="en-US" altLang="en-US"/>
          </a:p>
        </p:txBody>
      </p:sp>
    </p:spTree>
    <p:extLst>
      <p:ext uri="{BB962C8B-B14F-4D97-AF65-F5344CB8AC3E}">
        <p14:creationId xmlns:p14="http://schemas.microsoft.com/office/powerpoint/2010/main" val="18289147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28</a:t>
            </a:fld>
            <a:endParaRPr lang="en-US" altLang="en-US"/>
          </a:p>
        </p:txBody>
      </p:sp>
    </p:spTree>
    <p:extLst>
      <p:ext uri="{BB962C8B-B14F-4D97-AF65-F5344CB8AC3E}">
        <p14:creationId xmlns:p14="http://schemas.microsoft.com/office/powerpoint/2010/main" val="21509453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29</a:t>
            </a:fld>
            <a:endParaRPr lang="en-US" altLang="en-US"/>
          </a:p>
        </p:txBody>
      </p:sp>
    </p:spTree>
    <p:extLst>
      <p:ext uri="{BB962C8B-B14F-4D97-AF65-F5344CB8AC3E}">
        <p14:creationId xmlns:p14="http://schemas.microsoft.com/office/powerpoint/2010/main" val="21719915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30</a:t>
            </a:fld>
            <a:endParaRPr lang="en-US" altLang="en-US"/>
          </a:p>
        </p:txBody>
      </p:sp>
    </p:spTree>
    <p:extLst>
      <p:ext uri="{BB962C8B-B14F-4D97-AF65-F5344CB8AC3E}">
        <p14:creationId xmlns:p14="http://schemas.microsoft.com/office/powerpoint/2010/main" val="5668070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65610" indent="-294465" eaLnBrk="0" hangingPunct="0">
              <a:spcBef>
                <a:spcPct val="30000"/>
              </a:spcBef>
              <a:defRPr sz="1200">
                <a:solidFill>
                  <a:schemeClr val="tx1"/>
                </a:solidFill>
                <a:latin typeface="Calibri" pitchFamily="34" charset="0"/>
              </a:defRPr>
            </a:lvl2pPr>
            <a:lvl3pPr marL="1177862" indent="-235572" eaLnBrk="0" hangingPunct="0">
              <a:spcBef>
                <a:spcPct val="30000"/>
              </a:spcBef>
              <a:defRPr sz="1200">
                <a:solidFill>
                  <a:schemeClr val="tx1"/>
                </a:solidFill>
                <a:latin typeface="Calibri" pitchFamily="34" charset="0"/>
              </a:defRPr>
            </a:lvl3pPr>
            <a:lvl4pPr marL="1649006" indent="-235572" eaLnBrk="0" hangingPunct="0">
              <a:spcBef>
                <a:spcPct val="30000"/>
              </a:spcBef>
              <a:defRPr sz="1200">
                <a:solidFill>
                  <a:schemeClr val="tx1"/>
                </a:solidFill>
                <a:latin typeface="Calibri" pitchFamily="34" charset="0"/>
              </a:defRPr>
            </a:lvl4pPr>
            <a:lvl5pPr marL="2120151" indent="-235572" eaLnBrk="0" hangingPunct="0">
              <a:spcBef>
                <a:spcPct val="30000"/>
              </a:spcBef>
              <a:defRPr sz="1200">
                <a:solidFill>
                  <a:schemeClr val="tx1"/>
                </a:solidFill>
                <a:latin typeface="Calibri" pitchFamily="34" charset="0"/>
              </a:defRPr>
            </a:lvl5pPr>
            <a:lvl6pPr marL="2591295" indent="-235572" eaLnBrk="0" fontAlgn="base" hangingPunct="0">
              <a:spcBef>
                <a:spcPct val="30000"/>
              </a:spcBef>
              <a:spcAft>
                <a:spcPct val="0"/>
              </a:spcAft>
              <a:defRPr sz="1200">
                <a:solidFill>
                  <a:schemeClr val="tx1"/>
                </a:solidFill>
                <a:latin typeface="Calibri" pitchFamily="34" charset="0"/>
              </a:defRPr>
            </a:lvl6pPr>
            <a:lvl7pPr marL="3062440" indent="-235572" eaLnBrk="0" fontAlgn="base" hangingPunct="0">
              <a:spcBef>
                <a:spcPct val="30000"/>
              </a:spcBef>
              <a:spcAft>
                <a:spcPct val="0"/>
              </a:spcAft>
              <a:defRPr sz="1200">
                <a:solidFill>
                  <a:schemeClr val="tx1"/>
                </a:solidFill>
                <a:latin typeface="Calibri" pitchFamily="34" charset="0"/>
              </a:defRPr>
            </a:lvl7pPr>
            <a:lvl8pPr marL="3533585" indent="-235572" eaLnBrk="0" fontAlgn="base" hangingPunct="0">
              <a:spcBef>
                <a:spcPct val="30000"/>
              </a:spcBef>
              <a:spcAft>
                <a:spcPct val="0"/>
              </a:spcAft>
              <a:defRPr sz="1200">
                <a:solidFill>
                  <a:schemeClr val="tx1"/>
                </a:solidFill>
                <a:latin typeface="Calibri" pitchFamily="34" charset="0"/>
              </a:defRPr>
            </a:lvl8pPr>
            <a:lvl9pPr marL="4004729" indent="-235572"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31</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7974241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32</a:t>
            </a:fld>
            <a:endParaRPr lang="en-US" altLang="en-US"/>
          </a:p>
        </p:txBody>
      </p:sp>
    </p:spTree>
    <p:extLst>
      <p:ext uri="{BB962C8B-B14F-4D97-AF65-F5344CB8AC3E}">
        <p14:creationId xmlns:p14="http://schemas.microsoft.com/office/powerpoint/2010/main" val="5056626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33</a:t>
            </a:fld>
            <a:endParaRPr lang="en-US" altLang="en-US"/>
          </a:p>
        </p:txBody>
      </p:sp>
    </p:spTree>
    <p:extLst>
      <p:ext uri="{BB962C8B-B14F-4D97-AF65-F5344CB8AC3E}">
        <p14:creationId xmlns:p14="http://schemas.microsoft.com/office/powerpoint/2010/main" val="3936901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a:t>
            </a:fld>
            <a:endParaRPr lang="en-US" altLang="en-US" dirty="0"/>
          </a:p>
        </p:txBody>
      </p:sp>
    </p:spTree>
    <p:extLst>
      <p:ext uri="{BB962C8B-B14F-4D97-AF65-F5344CB8AC3E}">
        <p14:creationId xmlns:p14="http://schemas.microsoft.com/office/powerpoint/2010/main" val="12587834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34</a:t>
            </a:fld>
            <a:endParaRPr lang="en-US" altLang="en-US"/>
          </a:p>
        </p:txBody>
      </p:sp>
    </p:spTree>
    <p:extLst>
      <p:ext uri="{BB962C8B-B14F-4D97-AF65-F5344CB8AC3E}">
        <p14:creationId xmlns:p14="http://schemas.microsoft.com/office/powerpoint/2010/main" val="36572053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35</a:t>
            </a:fld>
            <a:endParaRPr lang="en-US" altLang="en-US"/>
          </a:p>
        </p:txBody>
      </p:sp>
    </p:spTree>
    <p:extLst>
      <p:ext uri="{BB962C8B-B14F-4D97-AF65-F5344CB8AC3E}">
        <p14:creationId xmlns:p14="http://schemas.microsoft.com/office/powerpoint/2010/main" val="33386146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36</a:t>
            </a:fld>
            <a:endParaRPr lang="en-US" altLang="en-US"/>
          </a:p>
        </p:txBody>
      </p:sp>
    </p:spTree>
    <p:extLst>
      <p:ext uri="{BB962C8B-B14F-4D97-AF65-F5344CB8AC3E}">
        <p14:creationId xmlns:p14="http://schemas.microsoft.com/office/powerpoint/2010/main" val="3017662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37</a:t>
            </a:fld>
            <a:endParaRPr lang="en-US" altLang="en-US"/>
          </a:p>
        </p:txBody>
      </p:sp>
    </p:spTree>
    <p:extLst>
      <p:ext uri="{BB962C8B-B14F-4D97-AF65-F5344CB8AC3E}">
        <p14:creationId xmlns:p14="http://schemas.microsoft.com/office/powerpoint/2010/main" val="134041802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38</a:t>
            </a:fld>
            <a:endParaRPr lang="en-US" altLang="en-US"/>
          </a:p>
        </p:txBody>
      </p:sp>
    </p:spTree>
    <p:extLst>
      <p:ext uri="{BB962C8B-B14F-4D97-AF65-F5344CB8AC3E}">
        <p14:creationId xmlns:p14="http://schemas.microsoft.com/office/powerpoint/2010/main" val="17279521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39</a:t>
            </a:fld>
            <a:endParaRPr lang="en-US" altLang="en-US"/>
          </a:p>
        </p:txBody>
      </p:sp>
    </p:spTree>
    <p:extLst>
      <p:ext uri="{BB962C8B-B14F-4D97-AF65-F5344CB8AC3E}">
        <p14:creationId xmlns:p14="http://schemas.microsoft.com/office/powerpoint/2010/main" val="5636175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40</a:t>
            </a:fld>
            <a:endParaRPr lang="en-US" altLang="en-US"/>
          </a:p>
        </p:txBody>
      </p:sp>
    </p:spTree>
    <p:extLst>
      <p:ext uri="{BB962C8B-B14F-4D97-AF65-F5344CB8AC3E}">
        <p14:creationId xmlns:p14="http://schemas.microsoft.com/office/powerpoint/2010/main" val="367843265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41</a:t>
            </a:fld>
            <a:endParaRPr lang="en-US" altLang="en-US"/>
          </a:p>
        </p:txBody>
      </p:sp>
    </p:spTree>
    <p:extLst>
      <p:ext uri="{BB962C8B-B14F-4D97-AF65-F5344CB8AC3E}">
        <p14:creationId xmlns:p14="http://schemas.microsoft.com/office/powerpoint/2010/main" val="12396372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42</a:t>
            </a:fld>
            <a:endParaRPr lang="en-US" altLang="en-US"/>
          </a:p>
        </p:txBody>
      </p:sp>
    </p:spTree>
    <p:extLst>
      <p:ext uri="{BB962C8B-B14F-4D97-AF65-F5344CB8AC3E}">
        <p14:creationId xmlns:p14="http://schemas.microsoft.com/office/powerpoint/2010/main" val="42347693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43</a:t>
            </a:fld>
            <a:endParaRPr lang="en-US" altLang="en-US"/>
          </a:p>
        </p:txBody>
      </p:sp>
    </p:spTree>
    <p:extLst>
      <p:ext uri="{BB962C8B-B14F-4D97-AF65-F5344CB8AC3E}">
        <p14:creationId xmlns:p14="http://schemas.microsoft.com/office/powerpoint/2010/main" val="659182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a:t>
            </a:fld>
            <a:endParaRPr lang="en-US" altLang="en-US" dirty="0"/>
          </a:p>
        </p:txBody>
      </p:sp>
    </p:spTree>
    <p:extLst>
      <p:ext uri="{BB962C8B-B14F-4D97-AF65-F5344CB8AC3E}">
        <p14:creationId xmlns:p14="http://schemas.microsoft.com/office/powerpoint/2010/main" val="169912038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44</a:t>
            </a:fld>
            <a:endParaRPr lang="en-US" altLang="en-US"/>
          </a:p>
        </p:txBody>
      </p:sp>
    </p:spTree>
    <p:extLst>
      <p:ext uri="{BB962C8B-B14F-4D97-AF65-F5344CB8AC3E}">
        <p14:creationId xmlns:p14="http://schemas.microsoft.com/office/powerpoint/2010/main" val="8786651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45</a:t>
            </a:fld>
            <a:endParaRPr lang="en-US" altLang="en-US"/>
          </a:p>
        </p:txBody>
      </p:sp>
    </p:spTree>
    <p:extLst>
      <p:ext uri="{BB962C8B-B14F-4D97-AF65-F5344CB8AC3E}">
        <p14:creationId xmlns:p14="http://schemas.microsoft.com/office/powerpoint/2010/main" val="404222689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46</a:t>
            </a:fld>
            <a:endParaRPr lang="en-US" altLang="en-US"/>
          </a:p>
        </p:txBody>
      </p:sp>
    </p:spTree>
    <p:extLst>
      <p:ext uri="{BB962C8B-B14F-4D97-AF65-F5344CB8AC3E}">
        <p14:creationId xmlns:p14="http://schemas.microsoft.com/office/powerpoint/2010/main" val="206589241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47</a:t>
            </a:fld>
            <a:endParaRPr lang="en-US" altLang="en-US"/>
          </a:p>
        </p:txBody>
      </p:sp>
    </p:spTree>
    <p:extLst>
      <p:ext uri="{BB962C8B-B14F-4D97-AF65-F5344CB8AC3E}">
        <p14:creationId xmlns:p14="http://schemas.microsoft.com/office/powerpoint/2010/main" val="162838760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48</a:t>
            </a:fld>
            <a:endParaRPr lang="en-US" altLang="en-US"/>
          </a:p>
        </p:txBody>
      </p:sp>
    </p:spTree>
    <p:extLst>
      <p:ext uri="{BB962C8B-B14F-4D97-AF65-F5344CB8AC3E}">
        <p14:creationId xmlns:p14="http://schemas.microsoft.com/office/powerpoint/2010/main" val="41075343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49</a:t>
            </a:fld>
            <a:endParaRPr lang="en-US" altLang="en-US"/>
          </a:p>
        </p:txBody>
      </p:sp>
    </p:spTree>
    <p:extLst>
      <p:ext uri="{BB962C8B-B14F-4D97-AF65-F5344CB8AC3E}">
        <p14:creationId xmlns:p14="http://schemas.microsoft.com/office/powerpoint/2010/main" val="229358225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50</a:t>
            </a:fld>
            <a:endParaRPr lang="en-US" altLang="en-US"/>
          </a:p>
        </p:txBody>
      </p:sp>
    </p:spTree>
    <p:extLst>
      <p:ext uri="{BB962C8B-B14F-4D97-AF65-F5344CB8AC3E}">
        <p14:creationId xmlns:p14="http://schemas.microsoft.com/office/powerpoint/2010/main" val="90291830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51</a:t>
            </a:fld>
            <a:endParaRPr lang="en-US" altLang="en-US"/>
          </a:p>
        </p:txBody>
      </p:sp>
    </p:spTree>
    <p:extLst>
      <p:ext uri="{BB962C8B-B14F-4D97-AF65-F5344CB8AC3E}">
        <p14:creationId xmlns:p14="http://schemas.microsoft.com/office/powerpoint/2010/main" val="165737707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52</a:t>
            </a:fld>
            <a:endParaRPr lang="en-US" altLang="en-US"/>
          </a:p>
        </p:txBody>
      </p:sp>
    </p:spTree>
    <p:extLst>
      <p:ext uri="{BB962C8B-B14F-4D97-AF65-F5344CB8AC3E}">
        <p14:creationId xmlns:p14="http://schemas.microsoft.com/office/powerpoint/2010/main" val="275715818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53</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942947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9</a:t>
            </a:fld>
            <a:endParaRPr lang="en-US" altLang="en-US" dirty="0"/>
          </a:p>
        </p:txBody>
      </p:sp>
    </p:spTree>
    <p:extLst>
      <p:ext uri="{BB962C8B-B14F-4D97-AF65-F5344CB8AC3E}">
        <p14:creationId xmlns:p14="http://schemas.microsoft.com/office/powerpoint/2010/main" val="60093554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54</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80566989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60</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9984284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10</a:t>
            </a:fld>
            <a:endParaRPr lang="en-US" altLang="en-US" dirty="0"/>
          </a:p>
        </p:txBody>
      </p:sp>
    </p:spTree>
    <p:extLst>
      <p:ext uri="{BB962C8B-B14F-4D97-AF65-F5344CB8AC3E}">
        <p14:creationId xmlns:p14="http://schemas.microsoft.com/office/powerpoint/2010/main" val="1371098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11</a:t>
            </a:fld>
            <a:endParaRPr lang="en-US" altLang="en-US" dirty="0"/>
          </a:p>
        </p:txBody>
      </p:sp>
    </p:spTree>
    <p:extLst>
      <p:ext uri="{BB962C8B-B14F-4D97-AF65-F5344CB8AC3E}">
        <p14:creationId xmlns:p14="http://schemas.microsoft.com/office/powerpoint/2010/main" val="21209857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12</a:t>
            </a:fld>
            <a:endParaRPr lang="en-US" altLang="en-US" dirty="0"/>
          </a:p>
        </p:txBody>
      </p:sp>
    </p:spTree>
    <p:extLst>
      <p:ext uri="{BB962C8B-B14F-4D97-AF65-F5344CB8AC3E}">
        <p14:creationId xmlns:p14="http://schemas.microsoft.com/office/powerpoint/2010/main" val="41575677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13</a:t>
            </a:fld>
            <a:endParaRPr lang="en-US" altLang="en-US" dirty="0"/>
          </a:p>
        </p:txBody>
      </p:sp>
    </p:spTree>
    <p:extLst>
      <p:ext uri="{BB962C8B-B14F-4D97-AF65-F5344CB8AC3E}">
        <p14:creationId xmlns:p14="http://schemas.microsoft.com/office/powerpoint/2010/main" val="589428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Title Text"/>
          <p:cNvSpPr txBox="1">
            <a:spLocks noGrp="1"/>
          </p:cNvSpPr>
          <p:nvPr>
            <p:ph type="title"/>
          </p:nvPr>
        </p:nvSpPr>
        <p:spPr>
          <a:prstGeom prst="rect">
            <a:avLst/>
          </a:prstGeom>
        </p:spPr>
        <p:txBody>
          <a:bodyPr/>
          <a:lstStyle/>
          <a:p>
            <a:r>
              <a:t>Title Text</a:t>
            </a:r>
          </a:p>
        </p:txBody>
      </p:sp>
      <p:sp>
        <p:nvSpPr>
          <p:cNvPr id="3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2"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extLst>
      <p:ext uri="{BB962C8B-B14F-4D97-AF65-F5344CB8AC3E}">
        <p14:creationId xmlns:p14="http://schemas.microsoft.com/office/powerpoint/2010/main" val="374409511"/>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1.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1.pn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708" r:id="rId12"/>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csrc.nist.gov/publications/fips/fips180-4/fips-180-4.pdf" TargetMode="External"/><Relationship Id="rId2" Type="http://schemas.openxmlformats.org/officeDocument/2006/relationships/notesSlide" Target="../notesSlides/notesSlide10.xml"/><Relationship Id="rId1" Type="http://schemas.openxmlformats.org/officeDocument/2006/relationships/slideLayout" Target="../slideLayouts/slideLayout13.xml"/><Relationship Id="rId6" Type="http://schemas.openxmlformats.org/officeDocument/2006/relationships/hyperlink" Target="http://nvlpubs.nist.gov/nistpubs/FIPS/NIST.FIPS.186-4.pdf" TargetMode="External"/><Relationship Id="rId5" Type="http://schemas.openxmlformats.org/officeDocument/2006/relationships/hyperlink" Target="http://csrc.nist.gov/groups/ST/toolkit/documents/SP800-56Arev1_3-8-07.pdf" TargetMode="External"/><Relationship Id="rId4" Type="http://schemas.openxmlformats.org/officeDocument/2006/relationships/hyperlink" Target="http://csrc.nist.gov/publications/fips/fips197/fips-197.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cloudsecurityalliance.org/artifacts/the-continuous-audit-metrics-catalog/" TargetMode="External"/><Relationship Id="rId2" Type="http://schemas.openxmlformats.org/officeDocument/2006/relationships/notesSlide" Target="../notesSlides/notesSlide37.xml"/><Relationship Id="rId1" Type="http://schemas.openxmlformats.org/officeDocument/2006/relationships/slideLayout" Target="../slideLayouts/slideLayout13.xml"/><Relationship Id="rId6" Type="http://schemas.openxmlformats.org/officeDocument/2006/relationships/hyperlink" Target="https://cloudsecurityalliance.org/artifacts/ccm-v4-0-auditing-guidelines/" TargetMode="External"/><Relationship Id="rId5" Type="http://schemas.openxmlformats.org/officeDocument/2006/relationships/hyperlink" Target="https://cloudsecurityalliance.org/artifacts/ccm-v4-0-implementation-guidelines/" TargetMode="External"/><Relationship Id="rId4" Type="http://schemas.openxmlformats.org/officeDocument/2006/relationships/hyperlink" Target="https://cloudsecurityalliance.org/research/guidance/"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3" Type="http://schemas.openxmlformats.org/officeDocument/2006/relationships/hyperlink" Target="http://www.trustedcomputinggroup.org/resources" TargetMode="External"/><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56.xml.rels><?xml version="1.0" encoding="UTF-8" standalone="yes"?>
<Relationships xmlns="http://schemas.openxmlformats.org/package/2006/relationships"><Relationship Id="rId8" Type="http://schemas.openxmlformats.org/officeDocument/2006/relationships/hyperlink" Target="https://datatracker.ietf.org/doc/draft-ietf-tls-rfc8447bis/" TargetMode="External"/><Relationship Id="rId13" Type="http://schemas.openxmlformats.org/officeDocument/2006/relationships/hyperlink" Target="https://datatracker.ietf.org/doc/draft-mattsson-tls-compact-ecc/" TargetMode="External"/><Relationship Id="rId3" Type="http://schemas.openxmlformats.org/officeDocument/2006/relationships/hyperlink" Target="https://datatracker.ietf.org/doc/rfc9261/" TargetMode="External"/><Relationship Id="rId7" Type="http://schemas.openxmlformats.org/officeDocument/2006/relationships/hyperlink" Target="https://datatracker.ietf.org/doc/rfc9147/" TargetMode="External"/><Relationship Id="rId12" Type="http://schemas.openxmlformats.org/officeDocument/2006/relationships/hyperlink" Target="https://datatracker.ietf.org/doc/draft-mattsson-tls-psk-ke-dont-dont-dont/" TargetMode="External"/><Relationship Id="rId2" Type="http://schemas.openxmlformats.org/officeDocument/2006/relationships/image" Target="../media/image4.png"/><Relationship Id="rId1" Type="http://schemas.openxmlformats.org/officeDocument/2006/relationships/slideLayout" Target="../slideLayouts/slideLayout23.xml"/><Relationship Id="rId6" Type="http://schemas.openxmlformats.org/officeDocument/2006/relationships/hyperlink" Target="https://datatracker.ietf.org/doc/rfc9149/" TargetMode="External"/><Relationship Id="rId11" Type="http://schemas.openxmlformats.org/officeDocument/2006/relationships/hyperlink" Target="https://datatracker.ietf.org/doc/draft-ietf-tls-ctls/" TargetMode="External"/><Relationship Id="rId5" Type="http://schemas.openxmlformats.org/officeDocument/2006/relationships/hyperlink" Target="https://datatracker.ietf.org/doc/rfc9257/" TargetMode="External"/><Relationship Id="rId15" Type="http://schemas.openxmlformats.org/officeDocument/2006/relationships/hyperlink" Target="https://datatracker.ietf.org/doc/draft-ietf-tls-deprecate-obsolete-kex/" TargetMode="External"/><Relationship Id="rId10" Type="http://schemas.openxmlformats.org/officeDocument/2006/relationships/hyperlink" Target="https://datatracker.ietf.org/doc/draft-ietf-tls-tlsflags/" TargetMode="External"/><Relationship Id="rId4" Type="http://schemas.openxmlformats.org/officeDocument/2006/relationships/hyperlink" Target="https://datatracker.ietf.org/doc/rfc9258/" TargetMode="External"/><Relationship Id="rId9" Type="http://schemas.openxmlformats.org/officeDocument/2006/relationships/hyperlink" Target="https://datatracker.ietf.org/doc/draft-urien-tls-im/" TargetMode="External"/><Relationship Id="rId14" Type="http://schemas.openxmlformats.org/officeDocument/2006/relationships/hyperlink" Target="https://datatracker.ietf.org/doc/draft-kampanakis-tls-scas-latest/" TargetMode="External"/></Relationships>
</file>

<file path=ppt/slides/_rels/slide57.xml.rels><?xml version="1.0" encoding="UTF-8" standalone="yes"?>
<Relationships xmlns="http://schemas.openxmlformats.org/package/2006/relationships"><Relationship Id="rId8" Type="http://schemas.openxmlformats.org/officeDocument/2006/relationships/hyperlink" Target="https://datatracker.ietf.org/doc/rfc9090/" TargetMode="External"/><Relationship Id="rId13" Type="http://schemas.openxmlformats.org/officeDocument/2006/relationships/hyperlink" Target="https://datatracker.ietf.org/doc/draft-bormann-cbor-cddl-2-draft/" TargetMode="External"/><Relationship Id="rId3" Type="http://schemas.openxmlformats.org/officeDocument/2006/relationships/hyperlink" Target="https://mailarchive.ietf.org/arch/msg/sacm/3UYKoLiQWA2h6CbIxBbCXGG6Qi4/" TargetMode="External"/><Relationship Id="rId7" Type="http://schemas.openxmlformats.org/officeDocument/2006/relationships/hyperlink" Target="https://datatracker.ietf.org/doc/rfc9164/" TargetMode="External"/><Relationship Id="rId12" Type="http://schemas.openxmlformats.org/officeDocument/2006/relationships/hyperlink" Target="https://datatracker.ietf.org/doc/draft-bormann-cbor-edn-literals/" TargetMode="External"/><Relationship Id="rId2" Type="http://schemas.openxmlformats.org/officeDocument/2006/relationships/image" Target="../media/image4.png"/><Relationship Id="rId1" Type="http://schemas.openxmlformats.org/officeDocument/2006/relationships/slideLayout" Target="../slideLayouts/slideLayout23.xml"/><Relationship Id="rId6" Type="http://schemas.openxmlformats.org/officeDocument/2006/relationships/hyperlink" Target="https://datatracker.ietf.org/doc/rfc9165/" TargetMode="External"/><Relationship Id="rId11" Type="http://schemas.openxmlformats.org/officeDocument/2006/relationships/hyperlink" Target="https://datatracker.ietf.org/doc/draft-bormann-cbor-cddl-freezer/" TargetMode="External"/><Relationship Id="rId5" Type="http://schemas.openxmlformats.org/officeDocument/2006/relationships/hyperlink" Target="https://datatracker.ietf.org/doc/rfc9277/" TargetMode="External"/><Relationship Id="rId15" Type="http://schemas.openxmlformats.org/officeDocument/2006/relationships/hyperlink" Target="https://datatracker.ietf.org/doc/draft-bormann-cbor-notable-tags/" TargetMode="External"/><Relationship Id="rId10" Type="http://schemas.openxmlformats.org/officeDocument/2006/relationships/hyperlink" Target="https://datatracker.ietf.org/doc/draft-ietf-cbor-time-tag/" TargetMode="External"/><Relationship Id="rId4" Type="http://schemas.openxmlformats.org/officeDocument/2006/relationships/hyperlink" Target="https://datatracker.ietf.org/doc/draft-ietf-sacm-coswid/" TargetMode="External"/><Relationship Id="rId9" Type="http://schemas.openxmlformats.org/officeDocument/2006/relationships/hyperlink" Target="https://datatracker.ietf.org/doc/draft-ietf-cbor-packed/" TargetMode="External"/><Relationship Id="rId14" Type="http://schemas.openxmlformats.org/officeDocument/2006/relationships/hyperlink" Target="https://datatracker.ietf.org/doc/draft-bormann-cbor-cddl-csv/" TargetMode="External"/></Relationships>
</file>

<file path=ppt/slides/_rels/slide58.xml.rels><?xml version="1.0" encoding="UTF-8" standalone="yes"?>
<Relationships xmlns="http://schemas.openxmlformats.org/package/2006/relationships"><Relationship Id="rId8" Type="http://schemas.openxmlformats.org/officeDocument/2006/relationships/hyperlink" Target="https://datatracker.ietf.org/doc/draft-bft-rats-kat/" TargetMode="External"/><Relationship Id="rId13" Type="http://schemas.openxmlformats.org/officeDocument/2006/relationships/hyperlink" Target="https://datatracker.ietf.org/doc/draft-ietf-rats-network-device-subscription/" TargetMode="External"/><Relationship Id="rId3" Type="http://schemas.openxmlformats.org/officeDocument/2006/relationships/hyperlink" Target="https://datatracker.ietf.org/doc/rfc9334/" TargetMode="External"/><Relationship Id="rId7" Type="http://schemas.openxmlformats.org/officeDocument/2006/relationships/hyperlink" Target="https://datatracker.ietf.org/doc/draft-ietf-rats-concise-ta-stores/" TargetMode="External"/><Relationship Id="rId12" Type="http://schemas.openxmlformats.org/officeDocument/2006/relationships/hyperlink" Target="https://datatracker.ietf.org/doc/draft-ietf-rats-daa/" TargetMode="External"/><Relationship Id="rId2" Type="http://schemas.openxmlformats.org/officeDocument/2006/relationships/image" Target="../media/image4.png"/><Relationship Id="rId1" Type="http://schemas.openxmlformats.org/officeDocument/2006/relationships/slideLayout" Target="../slideLayouts/slideLayout23.xml"/><Relationship Id="rId6" Type="http://schemas.openxmlformats.org/officeDocument/2006/relationships/hyperlink" Target="https://datatracker.ietf.org/doc/draft-frost-rats-eat-collection/" TargetMode="External"/><Relationship Id="rId11" Type="http://schemas.openxmlformats.org/officeDocument/2006/relationships/hyperlink" Target="https://datatracker.ietf.org/doc/draft-ietf-rats-eat-media-type/" TargetMode="External"/><Relationship Id="rId5" Type="http://schemas.openxmlformats.org/officeDocument/2006/relationships/hyperlink" Target="https://datatracker.ietf.org/doc/draft-ietf-rats-eat/" TargetMode="External"/><Relationship Id="rId15" Type="http://schemas.openxmlformats.org/officeDocument/2006/relationships/hyperlink" Target="https://datatracker.ietf.org/doc/draft-ietf-rats-ar4si/" TargetMode="External"/><Relationship Id="rId10" Type="http://schemas.openxmlformats.org/officeDocument/2006/relationships/hyperlink" Target="https://datatracker.ietf.org/doc/draft-birkholz-rats-epoch-markers/" TargetMode="External"/><Relationship Id="rId4" Type="http://schemas.openxmlformats.org/officeDocument/2006/relationships/hyperlink" Target="https://datatracker.ietf.org/doc/draft-ietf-rats-uccs/" TargetMode="External"/><Relationship Id="rId9" Type="http://schemas.openxmlformats.org/officeDocument/2006/relationships/hyperlink" Target="https://datatracker.ietf.org/doc/draft-ftbs-rats-msg-wrap/" TargetMode="External"/><Relationship Id="rId14" Type="http://schemas.openxmlformats.org/officeDocument/2006/relationships/hyperlink" Target="https://datatracker.ietf.org/doc/draft-ietf-rats-reference-interaction-models/" TargetMode="External"/></Relationships>
</file>

<file path=ppt/slides/_rels/slide59.xml.rels><?xml version="1.0" encoding="UTF-8" standalone="yes"?>
<Relationships xmlns="http://schemas.openxmlformats.org/package/2006/relationships"><Relationship Id="rId8" Type="http://schemas.openxmlformats.org/officeDocument/2006/relationships/hyperlink" Target="https://datatracker.ietf.org/doc/draft-irtf-cfrg-aead-limits/" TargetMode="External"/><Relationship Id="rId13" Type="http://schemas.openxmlformats.org/officeDocument/2006/relationships/hyperlink" Target="https://datatracker.ietf.org/doc/draft-irtf-cfrg-dnhpke/" TargetMode="External"/><Relationship Id="rId3" Type="http://schemas.openxmlformats.org/officeDocument/2006/relationships/hyperlink" Target="https://datatracker.ietf.org/doc/rfc9180/" TargetMode="External"/><Relationship Id="rId7" Type="http://schemas.openxmlformats.org/officeDocument/2006/relationships/hyperlink" Target="https://datatracker.ietf.org/doc/draft-irtf-cfrg-signature-key-blinding/" TargetMode="External"/><Relationship Id="rId12" Type="http://schemas.openxmlformats.org/officeDocument/2006/relationships/hyperlink" Target="https://datatracker.ietf.org/doc/draft-irtf-cfrg-aead-properties/" TargetMode="External"/><Relationship Id="rId2" Type="http://schemas.openxmlformats.org/officeDocument/2006/relationships/image" Target="../media/image4.png"/><Relationship Id="rId1" Type="http://schemas.openxmlformats.org/officeDocument/2006/relationships/slideLayout" Target="../slideLayouts/slideLayout23.xml"/><Relationship Id="rId6" Type="http://schemas.openxmlformats.org/officeDocument/2006/relationships/hyperlink" Target="https://datatracker.ietf.org/doc/draft-irtf-cfrg-rsa-blind-signatures/" TargetMode="External"/><Relationship Id="rId11" Type="http://schemas.openxmlformats.org/officeDocument/2006/relationships/hyperlink" Target="https://datatracker.ietf.org/doc/draft-irtf-cfrg-cpace/" TargetMode="External"/><Relationship Id="rId5" Type="http://schemas.openxmlformats.org/officeDocument/2006/relationships/hyperlink" Target="https://datatracker.ietf.org/doc/draft-irtf-cfrg-voprf/" TargetMode="External"/><Relationship Id="rId15" Type="http://schemas.openxmlformats.org/officeDocument/2006/relationships/hyperlink" Target="https://datatracker.ietf.org/doc/draft-ounsworth-cfrg-kem-combiners/" TargetMode="External"/><Relationship Id="rId10" Type="http://schemas.openxmlformats.org/officeDocument/2006/relationships/hyperlink" Target="https://datatracker.ietf.org/doc/draft-irtf-cfrg-frost/" TargetMode="External"/><Relationship Id="rId4" Type="http://schemas.openxmlformats.org/officeDocument/2006/relationships/hyperlink" Target="https://datatracker.ietf.org/doc/rfc9106/" TargetMode="External"/><Relationship Id="rId9" Type="http://schemas.openxmlformats.org/officeDocument/2006/relationships/hyperlink" Target="https://datatracker.ietf.org/doc/draft-irtf-cfrg-aegis-aead/" TargetMode="External"/><Relationship Id="rId14" Type="http://schemas.openxmlformats.org/officeDocument/2006/relationships/hyperlink" Target="https://datatracker.ietf.org/doc/draft-irtf-cfrg-ristretto255-decaf448/"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dirty="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dirty="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2023 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dirty="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dirty="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a:t>February 9, 2023</a:t>
            </a:r>
          </a:p>
          <a:p>
            <a:pPr marL="0" indent="0" eaLnBrk="1" hangingPunct="1"/>
            <a:r>
              <a:rPr lang="en-US" altLang="en-US" dirty="0"/>
              <a:t>PWG February 2023 Virtual Face-to-Face</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dirty="0">
              <a:solidFill>
                <a:srgbClr val="FFFFFF"/>
              </a:solidFill>
              <a:latin typeface="Arial" charset="0"/>
              <a:cs typeface="Arial" charset="0"/>
              <a:sym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76715" y="92364"/>
            <a:ext cx="7467600" cy="1016000"/>
          </a:xfrm>
        </p:spPr>
        <p:txBody>
          <a:bodyPr rIns="132080"/>
          <a:lstStyle/>
          <a:p>
            <a:pPr eaLnBrk="1" hangingPunct="1"/>
            <a:r>
              <a:rPr lang="fr-FR" sz="2800" dirty="0"/>
              <a:t>HCD cPP/SD</a:t>
            </a:r>
            <a:br>
              <a:rPr lang="fr-FR" sz="2800" dirty="0"/>
            </a:br>
            <a:r>
              <a:rPr lang="fr-FR" sz="2800" dirty="0" err="1"/>
              <a:t>Current</a:t>
            </a:r>
            <a:r>
              <a:rPr lang="fr-FR" sz="2800" dirty="0"/>
              <a:t> Parking Lot Issues – HCD </a:t>
            </a:r>
            <a:r>
              <a:rPr lang="fr-FR" sz="2800" dirty="0" err="1"/>
              <a:t>cPP</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185716"/>
            <a:ext cx="8845755" cy="5475434"/>
          </a:xfrm>
        </p:spPr>
        <p:txBody>
          <a:bodyPr rIns="132080"/>
          <a:lstStyle/>
          <a:p>
            <a:pPr fontAlgn="ctr">
              <a:spcBef>
                <a:spcPts val="300"/>
              </a:spcBef>
              <a:spcAft>
                <a:spcPts val="300"/>
              </a:spcAft>
            </a:pPr>
            <a:r>
              <a:rPr lang="en-US" sz="1800" dirty="0"/>
              <a:t>Addressing hardware-based Roots of Trust stored in mutable memory as well as immutable memory</a:t>
            </a:r>
          </a:p>
          <a:p>
            <a:pPr fontAlgn="ctr">
              <a:spcBef>
                <a:spcPts val="300"/>
              </a:spcBef>
              <a:spcAft>
                <a:spcPts val="300"/>
              </a:spcAft>
            </a:pPr>
            <a:r>
              <a:rPr lang="en-US" sz="1800" dirty="0"/>
              <a:t>Clarification that the Secure Boot SFR only requires verification of firmware/software that is stored in mutable memory at boot time and does not require verification of firmware/software stored in immutable memory</a:t>
            </a:r>
          </a:p>
          <a:p>
            <a:pPr fontAlgn="ctr">
              <a:spcBef>
                <a:spcPts val="300"/>
              </a:spcBef>
              <a:spcAft>
                <a:spcPts val="300"/>
              </a:spcAft>
            </a:pPr>
            <a:r>
              <a:rPr lang="en-US" sz="1800" dirty="0"/>
              <a:t>Comments that require implementation of TLS 1.3 to resolve </a:t>
            </a:r>
          </a:p>
          <a:p>
            <a:pPr fontAlgn="ctr">
              <a:spcBef>
                <a:spcPts val="300"/>
              </a:spcBef>
              <a:spcAft>
                <a:spcPts val="600"/>
              </a:spcAft>
            </a:pPr>
            <a:r>
              <a:rPr lang="en-US" sz="1800" dirty="0"/>
              <a:t>Support for NTP</a:t>
            </a:r>
          </a:p>
          <a:p>
            <a:pPr marL="342900" lvl="1" indent="-342900">
              <a:spcBef>
                <a:spcPts val="0"/>
              </a:spcBef>
              <a:spcAft>
                <a:spcPts val="600"/>
              </a:spcAft>
            </a:pPr>
            <a:r>
              <a:rPr lang="en-US" dirty="0"/>
              <a:t>Addition of 3 TLS cipher suites required per NIAP Technical Decision TD422</a:t>
            </a:r>
          </a:p>
          <a:p>
            <a:pPr marL="342900" lvl="1" indent="-342900">
              <a:spcBef>
                <a:spcPts val="0"/>
              </a:spcBef>
              <a:spcAft>
                <a:spcPts val="600"/>
              </a:spcAft>
            </a:pPr>
            <a:r>
              <a:rPr lang="en-US" dirty="0"/>
              <a:t>Add a selection in FCS_COP.1/</a:t>
            </a:r>
            <a:r>
              <a:rPr lang="en-US" dirty="0" err="1"/>
              <a:t>SigGen</a:t>
            </a:r>
            <a:r>
              <a:rPr lang="en-US" dirty="0"/>
              <a:t> for IKEv1 RSA schemes</a:t>
            </a:r>
          </a:p>
          <a:p>
            <a:pPr marL="342900" lvl="1" indent="-342900">
              <a:spcBef>
                <a:spcPts val="0"/>
              </a:spcBef>
              <a:spcAft>
                <a:spcPts val="600"/>
              </a:spcAft>
            </a:pPr>
            <a:r>
              <a:rPr lang="en-US" dirty="0"/>
              <a:t>Removal of support for:</a:t>
            </a:r>
          </a:p>
          <a:p>
            <a:pPr marL="742950" lvl="2" indent="-342900">
              <a:spcBef>
                <a:spcPts val="0"/>
              </a:spcBef>
              <a:spcAft>
                <a:spcPts val="600"/>
              </a:spcAft>
            </a:pPr>
            <a:r>
              <a:rPr lang="en-US" sz="1600" dirty="0"/>
              <a:t>TLS 1.1</a:t>
            </a:r>
          </a:p>
          <a:p>
            <a:pPr marL="742950" lvl="2" indent="-342900">
              <a:spcBef>
                <a:spcPts val="0"/>
              </a:spcBef>
              <a:spcAft>
                <a:spcPts val="600"/>
              </a:spcAft>
            </a:pPr>
            <a:r>
              <a:rPr lang="en-US" sz="1600" dirty="0"/>
              <a:t>SHA-1 support</a:t>
            </a:r>
          </a:p>
          <a:p>
            <a:pPr marL="742950" lvl="2" indent="-342900">
              <a:spcBef>
                <a:spcPts val="0"/>
              </a:spcBef>
              <a:spcAft>
                <a:spcPts val="600"/>
              </a:spcAft>
            </a:pPr>
            <a:r>
              <a:rPr lang="en-US" sz="1600" dirty="0"/>
              <a:t>Cipher suites with RSA Key Generation with keys &lt; 2048 bits</a:t>
            </a:r>
          </a:p>
          <a:p>
            <a:pPr marL="742950" lvl="2" indent="-342900">
              <a:spcBef>
                <a:spcPts val="0"/>
              </a:spcBef>
              <a:spcAft>
                <a:spcPts val="600"/>
              </a:spcAft>
            </a:pPr>
            <a:r>
              <a:rPr lang="en-US" sz="1600" dirty="0"/>
              <a:t>All RSA and DHE Key Exchanges</a:t>
            </a:r>
          </a:p>
          <a:p>
            <a:pPr marL="0" lvl="1" indent="0">
              <a:spcBef>
                <a:spcPts val="0"/>
              </a:spcBef>
              <a:spcAft>
                <a:spcPts val="600"/>
              </a:spcAft>
              <a:buNone/>
            </a:pPr>
            <a:endParaRPr lang="en-US" sz="2000" dirty="0"/>
          </a:p>
        </p:txBody>
      </p:sp>
    </p:spTree>
    <p:extLst>
      <p:ext uri="{BB962C8B-B14F-4D97-AF65-F5344CB8AC3E}">
        <p14:creationId xmlns:p14="http://schemas.microsoft.com/office/powerpoint/2010/main" val="80483440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76715" y="92364"/>
            <a:ext cx="7467600" cy="1016000"/>
          </a:xfrm>
        </p:spPr>
        <p:txBody>
          <a:bodyPr rIns="132080"/>
          <a:lstStyle/>
          <a:p>
            <a:pPr eaLnBrk="1" hangingPunct="1"/>
            <a:r>
              <a:rPr lang="fr-FR" sz="2800" dirty="0"/>
              <a:t>HCD cPP/SD</a:t>
            </a:r>
            <a:br>
              <a:rPr lang="fr-FR" sz="2800" dirty="0"/>
            </a:br>
            <a:r>
              <a:rPr lang="fr-FR" sz="2800" dirty="0" err="1"/>
              <a:t>Current</a:t>
            </a:r>
            <a:r>
              <a:rPr lang="fr-FR" sz="2800" dirty="0"/>
              <a:t> Parking Lot Issues – HCD SD</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185716"/>
            <a:ext cx="8845755" cy="5475434"/>
          </a:xfrm>
        </p:spPr>
        <p:txBody>
          <a:bodyPr rIns="132080"/>
          <a:lstStyle/>
          <a:p>
            <a:pPr fontAlgn="ctr">
              <a:spcBef>
                <a:spcPts val="300"/>
              </a:spcBef>
              <a:spcAft>
                <a:spcPts val="300"/>
              </a:spcAft>
            </a:pPr>
            <a:r>
              <a:rPr lang="en-US" sz="2000" dirty="0"/>
              <a:t>Correcting TSS Assurance Activities for SFR FCS_CKM.4 Key Destruction</a:t>
            </a:r>
          </a:p>
          <a:p>
            <a:pPr fontAlgn="ctr">
              <a:spcBef>
                <a:spcPts val="300"/>
              </a:spcBef>
              <a:spcAft>
                <a:spcPts val="300"/>
              </a:spcAft>
            </a:pPr>
            <a:r>
              <a:rPr lang="en-US" sz="2000" dirty="0"/>
              <a:t>Correcting Test 2 for SFR FCS_CKM.4 Key Destruction to provide a valid test for where the data read operation would fail </a:t>
            </a:r>
          </a:p>
          <a:p>
            <a:pPr fontAlgn="ctr">
              <a:spcBef>
                <a:spcPts val="300"/>
              </a:spcBef>
              <a:spcAft>
                <a:spcPts val="300"/>
              </a:spcAft>
            </a:pPr>
            <a:r>
              <a:rPr lang="en-US" sz="2000" dirty="0"/>
              <a:t>Clarification of TSS Assurance Activities for SFR FIA_X509_EXT.2 X.509 Certificate Authentication</a:t>
            </a:r>
          </a:p>
          <a:p>
            <a:pPr marL="0" lvl="1" indent="0">
              <a:spcBef>
                <a:spcPts val="0"/>
              </a:spcBef>
              <a:spcAft>
                <a:spcPts val="600"/>
              </a:spcAft>
              <a:buNone/>
            </a:pPr>
            <a:endParaRPr lang="en-US" sz="2000" dirty="0"/>
          </a:p>
        </p:txBody>
      </p:sp>
    </p:spTree>
    <p:extLst>
      <p:ext uri="{BB962C8B-B14F-4D97-AF65-F5344CB8AC3E}">
        <p14:creationId xmlns:p14="http://schemas.microsoft.com/office/powerpoint/2010/main" val="3797929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a:t>
            </a:r>
            <a:r>
              <a:rPr lang="fr-FR" altLang="en-US" sz="2800" dirty="0" err="1"/>
              <a:t>iTC</a:t>
            </a:r>
            <a:br>
              <a:rPr lang="fr-FR" altLang="en-US" sz="2800" dirty="0"/>
            </a:br>
            <a:r>
              <a:rPr lang="fr-FR" altLang="en-US" sz="2800" dirty="0"/>
              <a:t>Issues Post-Version 1.0 – Release Plan</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31423" y="1108941"/>
            <a:ext cx="8845755" cy="5393459"/>
          </a:xfrm>
        </p:spPr>
        <p:txBody>
          <a:bodyPr rIns="132080"/>
          <a:lstStyle/>
          <a:p>
            <a:pPr marL="0" indent="-228600" fontAlgn="ctr">
              <a:spcBef>
                <a:spcPts val="0"/>
              </a:spcBef>
              <a:spcAft>
                <a:spcPts val="600"/>
              </a:spcAft>
            </a:pPr>
            <a:r>
              <a:rPr lang="en-US" sz="1600" dirty="0"/>
              <a:t>Developing release plan for future updates of the HCD </a:t>
            </a:r>
            <a:r>
              <a:rPr lang="en-US" sz="1600" dirty="0" err="1"/>
              <a:t>cPP</a:t>
            </a:r>
            <a:r>
              <a:rPr lang="en-US" sz="1600" dirty="0"/>
              <a:t> and HCD SD</a:t>
            </a:r>
          </a:p>
          <a:p>
            <a:pPr marL="457200" lvl="3" fontAlgn="ctr">
              <a:spcBef>
                <a:spcPts val="0"/>
              </a:spcBef>
              <a:spcAft>
                <a:spcPts val="600"/>
              </a:spcAft>
              <a:tabLst>
                <a:tab pos="457200" algn="l"/>
              </a:tabLst>
            </a:pPr>
            <a:r>
              <a:rPr lang="en-US" dirty="0"/>
              <a:t>Will have major and minor releases</a:t>
            </a:r>
          </a:p>
          <a:p>
            <a:pPr marL="457200" lvl="3" fontAlgn="ctr">
              <a:spcBef>
                <a:spcPts val="0"/>
              </a:spcBef>
              <a:spcAft>
                <a:spcPts val="600"/>
              </a:spcAft>
              <a:tabLst>
                <a:tab pos="457200" algn="l"/>
              </a:tabLst>
            </a:pPr>
            <a:r>
              <a:rPr lang="en-US" dirty="0"/>
              <a:t>First update to HCD </a:t>
            </a:r>
            <a:r>
              <a:rPr lang="en-US" dirty="0" err="1"/>
              <a:t>cPP</a:t>
            </a:r>
            <a:r>
              <a:rPr lang="en-US" dirty="0"/>
              <a:t> and HCD SD will likely be “Errata” releases</a:t>
            </a:r>
          </a:p>
          <a:p>
            <a:pPr marL="457200" lvl="3" fontAlgn="ctr">
              <a:spcBef>
                <a:spcPts val="0"/>
              </a:spcBef>
              <a:spcAft>
                <a:spcPts val="600"/>
              </a:spcAft>
              <a:tabLst>
                <a:tab pos="457200" algn="l"/>
              </a:tabLst>
            </a:pPr>
            <a:r>
              <a:rPr lang="en-US" dirty="0"/>
              <a:t>Timeframe for releases:</a:t>
            </a:r>
          </a:p>
          <a:p>
            <a:pPr marL="914400" lvl="4" fontAlgn="ctr">
              <a:spcBef>
                <a:spcPts val="0"/>
              </a:spcBef>
              <a:spcAft>
                <a:spcPts val="600"/>
              </a:spcAft>
              <a:tabLst>
                <a:tab pos="457200" algn="l"/>
              </a:tabLst>
            </a:pPr>
            <a:r>
              <a:rPr lang="en-US" dirty="0">
                <a:solidFill>
                  <a:srgbClr val="000000"/>
                </a:solidFill>
                <a:effectLst/>
                <a:ea typeface="Times New Roman" panose="02020603050405020304" pitchFamily="18" charset="0"/>
              </a:rPr>
              <a:t>No specific rules for the timeframe of its ND </a:t>
            </a:r>
            <a:r>
              <a:rPr lang="en-US" dirty="0" err="1">
                <a:solidFill>
                  <a:srgbClr val="000000"/>
                </a:solidFill>
                <a:effectLst/>
                <a:ea typeface="Times New Roman" panose="02020603050405020304" pitchFamily="18" charset="0"/>
              </a:rPr>
              <a:t>cPP</a:t>
            </a:r>
            <a:r>
              <a:rPr lang="en-US" dirty="0">
                <a:solidFill>
                  <a:srgbClr val="000000"/>
                </a:solidFill>
                <a:effectLst/>
                <a:ea typeface="Times New Roman" panose="02020603050405020304" pitchFamily="18" charset="0"/>
              </a:rPr>
              <a:t>/SD releases per other </a:t>
            </a:r>
            <a:r>
              <a:rPr lang="en-US" dirty="0" err="1">
                <a:solidFill>
                  <a:srgbClr val="000000"/>
                </a:solidFill>
                <a:effectLst/>
                <a:ea typeface="Times New Roman" panose="02020603050405020304" pitchFamily="18" charset="0"/>
              </a:rPr>
              <a:t>iTCs</a:t>
            </a:r>
            <a:endParaRPr lang="en-US" dirty="0"/>
          </a:p>
          <a:p>
            <a:pPr marL="914400" lvl="4" fontAlgn="ctr">
              <a:spcBef>
                <a:spcPts val="0"/>
              </a:spcBef>
              <a:spcAft>
                <a:spcPts val="600"/>
              </a:spcAft>
              <a:tabLst>
                <a:tab pos="457200" algn="l"/>
              </a:tabLst>
            </a:pPr>
            <a:r>
              <a:rPr lang="en-US" dirty="0"/>
              <a:t>Time frame between minor releases – looking at possibly every 12 -18 months maximum if no “emergency” releases require an earlier release time</a:t>
            </a:r>
          </a:p>
          <a:p>
            <a:pPr marL="914400" lvl="4" fontAlgn="ctr">
              <a:spcBef>
                <a:spcPts val="0"/>
              </a:spcBef>
              <a:spcAft>
                <a:spcPts val="600"/>
              </a:spcAft>
              <a:tabLst>
                <a:tab pos="457200" algn="l"/>
              </a:tabLst>
            </a:pPr>
            <a:r>
              <a:rPr lang="en-US" dirty="0"/>
              <a:t>Time frame between major releases – Need to decide if based on calendar time (e.g., every 2 or 3 years), number of minor releases (e.g., a major release every 4 minor releases), volume of changes, number of new requirements/features added, a combination of all of these factors or something else</a:t>
            </a:r>
            <a:endParaRPr lang="en-US" dirty="0">
              <a:effectLst/>
              <a:ea typeface="Times New Roman" panose="02020603050405020304" pitchFamily="18" charset="0"/>
            </a:endParaRPr>
          </a:p>
          <a:p>
            <a:pPr marL="457200" lvl="3" fontAlgn="ctr">
              <a:spcBef>
                <a:spcPts val="0"/>
              </a:spcBef>
              <a:spcAft>
                <a:spcPts val="600"/>
              </a:spcAft>
              <a:tabLst>
                <a:tab pos="457200" algn="l"/>
              </a:tabLst>
            </a:pPr>
            <a:r>
              <a:rPr lang="en-US" dirty="0"/>
              <a:t>What goes into a major or minor release – could be any or all of:</a:t>
            </a:r>
          </a:p>
          <a:p>
            <a:pPr marL="685800" lvl="4" fontAlgn="ctr">
              <a:spcBef>
                <a:spcPts val="0"/>
              </a:spcBef>
              <a:spcAft>
                <a:spcPts val="600"/>
              </a:spcAft>
              <a:tabLst>
                <a:tab pos="457200" algn="l"/>
              </a:tabLst>
            </a:pPr>
            <a:r>
              <a:rPr lang="en-US" dirty="0"/>
              <a:t>TDs approved by the HIT or TRs from the HIT that are approved by the full HCD </a:t>
            </a:r>
            <a:r>
              <a:rPr lang="en-US" dirty="0" err="1"/>
              <a:t>iTC</a:t>
            </a:r>
            <a:endParaRPr lang="en-US" dirty="0"/>
          </a:p>
          <a:p>
            <a:pPr marL="685800" lvl="4" fontAlgn="ctr">
              <a:spcBef>
                <a:spcPts val="0"/>
              </a:spcBef>
              <a:spcAft>
                <a:spcPts val="600"/>
              </a:spcAft>
              <a:tabLst>
                <a:tab pos="457200" algn="l"/>
              </a:tabLst>
            </a:pPr>
            <a:r>
              <a:rPr lang="en-US" dirty="0"/>
              <a:t>Applicable NIAP TDs</a:t>
            </a:r>
          </a:p>
          <a:p>
            <a:pPr marL="685800" lvl="4" fontAlgn="ctr">
              <a:spcBef>
                <a:spcPts val="0"/>
              </a:spcBef>
              <a:spcAft>
                <a:spcPts val="600"/>
              </a:spcAft>
              <a:tabLst>
                <a:tab pos="457200" algn="l"/>
              </a:tabLst>
            </a:pPr>
            <a:r>
              <a:rPr lang="en-US" dirty="0"/>
              <a:t>Changes resulting from syncing with ND and FDE </a:t>
            </a:r>
            <a:r>
              <a:rPr lang="en-US" dirty="0" err="1"/>
              <a:t>cPPs</a:t>
            </a:r>
            <a:r>
              <a:rPr lang="en-US" dirty="0"/>
              <a:t>/SDs</a:t>
            </a:r>
          </a:p>
          <a:p>
            <a:pPr marL="685800" lvl="4" fontAlgn="ctr">
              <a:spcBef>
                <a:spcPts val="0"/>
              </a:spcBef>
              <a:spcAft>
                <a:spcPts val="600"/>
              </a:spcAft>
              <a:tabLst>
                <a:tab pos="457200" algn="l"/>
              </a:tabLst>
            </a:pPr>
            <a:r>
              <a:rPr lang="en-US" dirty="0"/>
              <a:t>Requests from Schemes, especially JISEC, ITSCC and NIAP</a:t>
            </a:r>
          </a:p>
          <a:p>
            <a:pPr marL="685800" lvl="4" fontAlgn="ctr">
              <a:spcBef>
                <a:spcPts val="0"/>
              </a:spcBef>
              <a:spcAft>
                <a:spcPts val="600"/>
              </a:spcAft>
              <a:tabLst>
                <a:tab pos="457200" algn="l"/>
              </a:tabLst>
            </a:pPr>
            <a:r>
              <a:rPr lang="en-US" dirty="0"/>
              <a:t>Response to new technologies, new crypto algorithms, new or updated standards or NIST SPs</a:t>
            </a:r>
          </a:p>
          <a:p>
            <a:pPr marL="685800" lvl="4" fontAlgn="ctr">
              <a:spcBef>
                <a:spcPts val="0"/>
              </a:spcBef>
              <a:spcAft>
                <a:spcPts val="600"/>
              </a:spcAft>
              <a:tabLst>
                <a:tab pos="457200" algn="l"/>
              </a:tabLst>
            </a:pPr>
            <a:r>
              <a:rPr lang="en-US" dirty="0"/>
              <a:t>New or updated requirements/features</a:t>
            </a:r>
          </a:p>
          <a:p>
            <a:pPr marL="457200" lvl="4" indent="0" fontAlgn="ctr">
              <a:spcBef>
                <a:spcPts val="0"/>
              </a:spcBef>
              <a:spcAft>
                <a:spcPts val="600"/>
              </a:spcAft>
              <a:buNone/>
              <a:tabLst>
                <a:tab pos="457200" algn="l"/>
              </a:tabLst>
            </a:pPr>
            <a:r>
              <a:rPr lang="en-US" dirty="0"/>
              <a:t>Key is to maintain backwards compatibility and maintain functionality with previous release </a:t>
            </a:r>
          </a:p>
        </p:txBody>
      </p:sp>
    </p:spTree>
    <p:extLst>
      <p:ext uri="{BB962C8B-B14F-4D97-AF65-F5344CB8AC3E}">
        <p14:creationId xmlns:p14="http://schemas.microsoft.com/office/powerpoint/2010/main" val="296887017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a:t>
            </a:r>
            <a:r>
              <a:rPr lang="fr-FR" altLang="en-US" sz="2800" dirty="0" err="1"/>
              <a:t>iTC</a:t>
            </a:r>
            <a:br>
              <a:rPr lang="fr-FR" altLang="en-US" sz="2800" dirty="0"/>
            </a:br>
            <a:r>
              <a:rPr lang="fr-FR" altLang="en-US" sz="2800" dirty="0"/>
              <a:t>Issues Post-Version 1.0 – CNSA 2.0</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31423" y="1108941"/>
            <a:ext cx="8845755" cy="5393459"/>
          </a:xfrm>
        </p:spPr>
        <p:txBody>
          <a:bodyPr rIns="132080"/>
          <a:lstStyle/>
          <a:p>
            <a:r>
              <a:rPr lang="en-US" sz="1700" kern="0" dirty="0"/>
              <a:t>Commercial National Security Algorithm (CNSA) 2.0 released by NSA Sep 2022</a:t>
            </a:r>
          </a:p>
          <a:p>
            <a:r>
              <a:rPr lang="en-US" sz="1700" kern="0" dirty="0"/>
              <a:t>Addresses problem that </a:t>
            </a:r>
            <a:r>
              <a:rPr lang="en-US" sz="1700" b="0" i="0" dirty="0">
                <a:solidFill>
                  <a:srgbClr val="000000"/>
                </a:solidFill>
                <a:effectLst/>
              </a:rPr>
              <a:t>future deployment of a cryptanalytically</a:t>
            </a:r>
            <a:br>
              <a:rPr lang="en-US" sz="1700" b="0" i="0" dirty="0">
                <a:solidFill>
                  <a:srgbClr val="000000"/>
                </a:solidFill>
                <a:effectLst/>
              </a:rPr>
            </a:br>
            <a:r>
              <a:rPr lang="en-US" sz="1700" b="0" i="0" dirty="0">
                <a:solidFill>
                  <a:srgbClr val="000000"/>
                </a:solidFill>
                <a:effectLst/>
              </a:rPr>
              <a:t>relevant quantum computer (CRQC) would break public-key systems still used today</a:t>
            </a:r>
            <a:r>
              <a:rPr lang="en-US" sz="1700" dirty="0"/>
              <a:t> </a:t>
            </a:r>
          </a:p>
          <a:p>
            <a:r>
              <a:rPr lang="en-US" sz="1700" dirty="0">
                <a:solidFill>
                  <a:srgbClr val="000000"/>
                </a:solidFill>
              </a:rPr>
              <a:t>Need </a:t>
            </a:r>
            <a:r>
              <a:rPr lang="en-US" sz="1700" b="0" i="0" dirty="0">
                <a:solidFill>
                  <a:srgbClr val="000000"/>
                </a:solidFill>
                <a:effectLst/>
              </a:rPr>
              <a:t>to plan, prepare, and budget for an effective transition to quantum-resistant (QR) algorithms, to assure continued protection of National Security Systems (NSS) and related assets</a:t>
            </a:r>
            <a:r>
              <a:rPr lang="en-US" sz="1700" dirty="0"/>
              <a:t> </a:t>
            </a:r>
          </a:p>
          <a:p>
            <a:r>
              <a:rPr lang="en-US" sz="1700" dirty="0"/>
              <a:t>Is an update to CNSA 1.0 Algorithms</a:t>
            </a:r>
          </a:p>
          <a:p>
            <a:r>
              <a:rPr lang="en-US" sz="1700" dirty="0">
                <a:solidFill>
                  <a:srgbClr val="000000"/>
                </a:solidFill>
              </a:rPr>
              <a:t>A</a:t>
            </a:r>
            <a:r>
              <a:rPr lang="en-US" sz="1700" b="0" i="0" dirty="0">
                <a:solidFill>
                  <a:srgbClr val="000000"/>
                </a:solidFill>
                <a:effectLst/>
              </a:rPr>
              <a:t>pplies to all NSS use of public cryptographic algorithms (as opposed to algorithms NSA developed), including those on all unclassified and classified NSS </a:t>
            </a:r>
          </a:p>
          <a:p>
            <a:r>
              <a:rPr lang="en-US" sz="1700" b="0" i="0" dirty="0">
                <a:solidFill>
                  <a:srgbClr val="000000"/>
                </a:solidFill>
                <a:effectLst/>
              </a:rPr>
              <a:t>Using any cryptographic algorithms the National Manager did not approve is generally not allowed, and requires a waiver specific to the</a:t>
            </a:r>
            <a:br>
              <a:rPr lang="en-US" sz="1700" b="0" i="0" dirty="0">
                <a:solidFill>
                  <a:srgbClr val="000000"/>
                </a:solidFill>
                <a:effectLst/>
              </a:rPr>
            </a:br>
            <a:r>
              <a:rPr lang="en-US" sz="1700" b="0" i="0" dirty="0">
                <a:solidFill>
                  <a:srgbClr val="000000"/>
                </a:solidFill>
                <a:effectLst/>
              </a:rPr>
              <a:t>algorithm, implementation, and use case</a:t>
            </a:r>
          </a:p>
          <a:p>
            <a:r>
              <a:rPr lang="en-US" sz="1700" b="0" i="0" dirty="0">
                <a:solidFill>
                  <a:srgbClr val="000000"/>
                </a:solidFill>
                <a:effectLst/>
              </a:rPr>
              <a:t>Per CNSSP 11, software and hardware providing cryptographic services require NIAP or NSA validation in addition to meeting the requirements of the appropriate version of CNSA</a:t>
            </a:r>
          </a:p>
          <a:p>
            <a:endParaRPr lang="en-US" sz="1600" b="0" i="0" dirty="0">
              <a:solidFill>
                <a:srgbClr val="000000"/>
              </a:solidFill>
              <a:effectLst/>
            </a:endParaRPr>
          </a:p>
        </p:txBody>
      </p:sp>
    </p:spTree>
    <p:extLst>
      <p:ext uri="{BB962C8B-B14F-4D97-AF65-F5344CB8AC3E}">
        <p14:creationId xmlns:p14="http://schemas.microsoft.com/office/powerpoint/2010/main" val="346370473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89678" y="63500"/>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800" i="0" dirty="0">
                <a:solidFill>
                  <a:schemeClr val="bg1"/>
                </a:solidFill>
                <a:effectLst/>
              </a:rPr>
              <a:t>Commercial National Security Algorithm (CNSA) Suite 1.0 Algorithms</a:t>
            </a:r>
            <a:endParaRPr lang="en-US" altLang="en-US" sz="28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2" name="Table 1">
            <a:extLst>
              <a:ext uri="{FF2B5EF4-FFF2-40B4-BE49-F238E27FC236}">
                <a16:creationId xmlns:a16="http://schemas.microsoft.com/office/drawing/2014/main" id="{AC70B107-7F7D-0123-9BD4-6DCF2DF02A4E}"/>
              </a:ext>
            </a:extLst>
          </p:cNvPr>
          <p:cNvGraphicFramePr>
            <a:graphicFrameLocks noGrp="1"/>
          </p:cNvGraphicFramePr>
          <p:nvPr/>
        </p:nvGraphicFramePr>
        <p:xfrm>
          <a:off x="142550" y="1270000"/>
          <a:ext cx="8812536" cy="5232402"/>
        </p:xfrm>
        <a:graphic>
          <a:graphicData uri="http://schemas.openxmlformats.org/drawingml/2006/table">
            <a:tbl>
              <a:tblPr firstRow="1" firstCol="1" bandRow="1">
                <a:tableStyleId>{5C22544A-7EE6-4342-B048-85BDC9FD1C3A}</a:tableStyleId>
              </a:tblPr>
              <a:tblGrid>
                <a:gridCol w="2203134">
                  <a:extLst>
                    <a:ext uri="{9D8B030D-6E8A-4147-A177-3AD203B41FA5}">
                      <a16:colId xmlns:a16="http://schemas.microsoft.com/office/drawing/2014/main" val="1424114596"/>
                    </a:ext>
                  </a:extLst>
                </a:gridCol>
                <a:gridCol w="2203134">
                  <a:extLst>
                    <a:ext uri="{9D8B030D-6E8A-4147-A177-3AD203B41FA5}">
                      <a16:colId xmlns:a16="http://schemas.microsoft.com/office/drawing/2014/main" val="2727643812"/>
                    </a:ext>
                  </a:extLst>
                </a:gridCol>
                <a:gridCol w="2203134">
                  <a:extLst>
                    <a:ext uri="{9D8B030D-6E8A-4147-A177-3AD203B41FA5}">
                      <a16:colId xmlns:a16="http://schemas.microsoft.com/office/drawing/2014/main" val="1128131183"/>
                    </a:ext>
                  </a:extLst>
                </a:gridCol>
                <a:gridCol w="2203134">
                  <a:extLst>
                    <a:ext uri="{9D8B030D-6E8A-4147-A177-3AD203B41FA5}">
                      <a16:colId xmlns:a16="http://schemas.microsoft.com/office/drawing/2014/main" val="1658354772"/>
                    </a:ext>
                  </a:extLst>
                </a:gridCol>
              </a:tblGrid>
              <a:tr h="262616">
                <a:tc>
                  <a:txBody>
                    <a:bodyPr/>
                    <a:lstStyle/>
                    <a:p>
                      <a:pPr marL="0" marR="0" algn="ctr">
                        <a:lnSpc>
                          <a:spcPct val="107000"/>
                        </a:lnSpc>
                        <a:spcBef>
                          <a:spcPts val="0"/>
                        </a:spcBef>
                        <a:spcAft>
                          <a:spcPts val="0"/>
                        </a:spcAft>
                      </a:pPr>
                      <a:r>
                        <a:rPr lang="en-US" sz="1200" dirty="0">
                          <a:effectLst/>
                        </a:rPr>
                        <a:t>Algorithm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gn="ctr">
                        <a:lnSpc>
                          <a:spcPct val="107000"/>
                        </a:lnSpc>
                        <a:spcBef>
                          <a:spcPts val="0"/>
                        </a:spcBef>
                        <a:spcAft>
                          <a:spcPts val="0"/>
                        </a:spcAft>
                      </a:pPr>
                      <a:r>
                        <a:rPr lang="en-US" sz="1200" dirty="0">
                          <a:effectLst/>
                        </a:rPr>
                        <a:t>Function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gn="ctr">
                        <a:lnSpc>
                          <a:spcPct val="107000"/>
                        </a:lnSpc>
                        <a:spcBef>
                          <a:spcPts val="0"/>
                        </a:spcBef>
                        <a:spcAft>
                          <a:spcPts val="0"/>
                        </a:spcAft>
                      </a:pPr>
                      <a:r>
                        <a:rPr lang="en-US" sz="1200">
                          <a:effectLst/>
                        </a:rPr>
                        <a:t>Specification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gn="ctr">
                        <a:lnSpc>
                          <a:spcPct val="107000"/>
                        </a:lnSpc>
                        <a:spcBef>
                          <a:spcPts val="0"/>
                        </a:spcBef>
                        <a:spcAft>
                          <a:spcPts val="0"/>
                        </a:spcAft>
                      </a:pPr>
                      <a:r>
                        <a:rPr lang="en-US" sz="1200">
                          <a:effectLst/>
                        </a:rPr>
                        <a:t>Parameters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3137150157"/>
                  </a:ext>
                </a:extLst>
              </a:tr>
              <a:tr h="680146">
                <a:tc>
                  <a:txBody>
                    <a:bodyPr/>
                    <a:lstStyle/>
                    <a:p>
                      <a:pPr marL="0" marR="0">
                        <a:lnSpc>
                          <a:spcPct val="107000"/>
                        </a:lnSpc>
                        <a:spcBef>
                          <a:spcPts val="0"/>
                        </a:spcBef>
                        <a:spcAft>
                          <a:spcPts val="0"/>
                        </a:spcAft>
                      </a:pPr>
                      <a:r>
                        <a:rPr lang="en-US" sz="1200">
                          <a:effectLst/>
                        </a:rPr>
                        <a:t>Advanced Encryption Standard (AES)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dirty="0">
                          <a:effectLst/>
                        </a:rPr>
                        <a:t>Symmetric block cipher used for information protection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u="sng" dirty="0">
                          <a:effectLst/>
                          <a:hlinkClick r:id="rId4"/>
                        </a:rPr>
                        <a:t>FIPS Pub 197</a:t>
                      </a: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a:effectLst/>
                        </a:rPr>
                        <a:t>Use 256 bit keys to protect up to TOP SECRET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267574108"/>
                  </a:ext>
                </a:extLst>
              </a:tr>
              <a:tr h="680146">
                <a:tc>
                  <a:txBody>
                    <a:bodyPr/>
                    <a:lstStyle/>
                    <a:p>
                      <a:pPr marL="0" marR="0">
                        <a:lnSpc>
                          <a:spcPct val="107000"/>
                        </a:lnSpc>
                        <a:spcBef>
                          <a:spcPts val="0"/>
                        </a:spcBef>
                        <a:spcAft>
                          <a:spcPts val="0"/>
                        </a:spcAft>
                      </a:pPr>
                      <a:r>
                        <a:rPr lang="en-US" sz="1200">
                          <a:effectLst/>
                        </a:rPr>
                        <a:t>Elliptic Curve Diffie-Hellman (ECDH) Key Exchange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a:effectLst/>
                        </a:rPr>
                        <a:t>Asymmetric algorithm used for key establishment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u="sng" dirty="0">
                          <a:effectLst/>
                          <a:hlinkClick r:id="rId5"/>
                        </a:rPr>
                        <a:t>NIST SP 800-56A</a:t>
                      </a: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a:effectLst/>
                        </a:rPr>
                        <a:t>Use Curve P-384 to protect up to TOP SECRET.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766800012"/>
                  </a:ext>
                </a:extLst>
              </a:tr>
              <a:tr h="680146">
                <a:tc>
                  <a:txBody>
                    <a:bodyPr/>
                    <a:lstStyle/>
                    <a:p>
                      <a:pPr marL="0" marR="0">
                        <a:lnSpc>
                          <a:spcPct val="107000"/>
                        </a:lnSpc>
                        <a:spcBef>
                          <a:spcPts val="0"/>
                        </a:spcBef>
                        <a:spcAft>
                          <a:spcPts val="0"/>
                        </a:spcAft>
                      </a:pPr>
                      <a:r>
                        <a:rPr lang="en-US" sz="1200">
                          <a:effectLst/>
                        </a:rPr>
                        <a:t>Elliptic Curve Digital Signature Algorithm (ECDSA)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a:effectLst/>
                        </a:rPr>
                        <a:t>Asymmetric algorithm used for  digital signatures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u="sng" dirty="0">
                          <a:effectLst/>
                          <a:hlinkClick r:id="rId6"/>
                        </a:rPr>
                        <a:t>FIPS Pub 186-4</a:t>
                      </a: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a:effectLst/>
                        </a:rPr>
                        <a:t>Use Curve P-384 to protect up to TOP SECRET.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3381149439"/>
                  </a:ext>
                </a:extLst>
              </a:tr>
              <a:tr h="888910">
                <a:tc>
                  <a:txBody>
                    <a:bodyPr/>
                    <a:lstStyle/>
                    <a:p>
                      <a:pPr marL="0" marR="0">
                        <a:lnSpc>
                          <a:spcPct val="107000"/>
                        </a:lnSpc>
                        <a:spcBef>
                          <a:spcPts val="0"/>
                        </a:spcBef>
                        <a:spcAft>
                          <a:spcPts val="800"/>
                        </a:spcAft>
                      </a:pPr>
                      <a:r>
                        <a:rPr lang="en-US" sz="1200">
                          <a:effectLst/>
                        </a:rPr>
                        <a:t>Secure Hash Algorithm (SHA)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a:effectLst/>
                        </a:rPr>
                        <a:t>Algorithm used  for computing a condensed representation of information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u="sng" dirty="0">
                          <a:effectLst/>
                          <a:hlinkClick r:id="rId7"/>
                        </a:rPr>
                        <a:t>FIPS Pub 180-4</a:t>
                      </a: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dirty="0">
                          <a:effectLst/>
                        </a:rPr>
                        <a:t>Use SHA-384 to protect up to TOP SECRET.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1692001559"/>
                  </a:ext>
                </a:extLst>
              </a:tr>
              <a:tr h="680146">
                <a:tc>
                  <a:txBody>
                    <a:bodyPr/>
                    <a:lstStyle/>
                    <a:p>
                      <a:pPr marL="0" marR="0">
                        <a:lnSpc>
                          <a:spcPct val="107000"/>
                        </a:lnSpc>
                        <a:spcBef>
                          <a:spcPts val="0"/>
                        </a:spcBef>
                        <a:spcAft>
                          <a:spcPts val="800"/>
                        </a:spcAft>
                      </a:pPr>
                      <a:r>
                        <a:rPr lang="en-US" sz="1200">
                          <a:effectLst/>
                        </a:rPr>
                        <a:t>Diffie-Hellman (DH) Key Exchange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a:effectLst/>
                        </a:rPr>
                        <a:t>Asymmetric algorithm used for key establishment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a:effectLst/>
                        </a:rPr>
                        <a:t>IETF RFC 3526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Minimum 3072-bit modulus to protect up to TOP SECRET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2991338971"/>
                  </a:ext>
                </a:extLst>
              </a:tr>
              <a:tr h="680146">
                <a:tc>
                  <a:txBody>
                    <a:bodyPr/>
                    <a:lstStyle/>
                    <a:p>
                      <a:pPr marL="0" marR="0">
                        <a:lnSpc>
                          <a:spcPct val="107000"/>
                        </a:lnSpc>
                        <a:spcBef>
                          <a:spcPts val="0"/>
                        </a:spcBef>
                        <a:spcAft>
                          <a:spcPts val="800"/>
                        </a:spcAft>
                      </a:pPr>
                      <a:r>
                        <a:rPr lang="en-US" sz="1200">
                          <a:effectLst/>
                        </a:rPr>
                        <a:t>RSA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a:effectLst/>
                        </a:rPr>
                        <a:t>Asymmetric algorithm used for key establishment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a:effectLst/>
                        </a:rPr>
                        <a:t>NIST SP 800-56B rev 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Minimum 3072-bit modulus to protect up to TOP SECRET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2671988813"/>
                  </a:ext>
                </a:extLst>
              </a:tr>
              <a:tr h="680146">
                <a:tc>
                  <a:txBody>
                    <a:bodyPr/>
                    <a:lstStyle/>
                    <a:p>
                      <a:pPr marL="0" marR="0">
                        <a:lnSpc>
                          <a:spcPct val="107000"/>
                        </a:lnSpc>
                        <a:spcBef>
                          <a:spcPts val="0"/>
                        </a:spcBef>
                        <a:spcAft>
                          <a:spcPts val="800"/>
                        </a:spcAft>
                      </a:pPr>
                      <a:r>
                        <a:rPr lang="en-US" sz="1200">
                          <a:effectLst/>
                        </a:rPr>
                        <a:t>RSA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a:effectLst/>
                        </a:rPr>
                        <a:t>Asymmetric algorithm used for digital signatures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a:effectLst/>
                        </a:rPr>
                        <a:t>FIPS PUB 186-4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Minimum 3072 bit-modulus to protect up to TOP SECRET.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2018880992"/>
                  </a:ext>
                </a:extLst>
              </a:tr>
            </a:tbl>
          </a:graphicData>
        </a:graphic>
      </p:graphicFrame>
    </p:spTree>
    <p:extLst>
      <p:ext uri="{BB962C8B-B14F-4D97-AF65-F5344CB8AC3E}">
        <p14:creationId xmlns:p14="http://schemas.microsoft.com/office/powerpoint/2010/main" val="137912220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89678" y="63500"/>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800" i="0" dirty="0">
                <a:solidFill>
                  <a:schemeClr val="bg1"/>
                </a:solidFill>
                <a:effectLst/>
              </a:rPr>
              <a:t>Commercial National Security Algorithm (CNSA) Suite 2.0 Algorithms</a:t>
            </a:r>
            <a:endParaRPr lang="en-US" altLang="en-US" sz="28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3" name="Table 2">
            <a:extLst>
              <a:ext uri="{FF2B5EF4-FFF2-40B4-BE49-F238E27FC236}">
                <a16:creationId xmlns:a16="http://schemas.microsoft.com/office/drawing/2014/main" id="{E754EB4B-300C-1E5C-B1DC-75B120E67B90}"/>
              </a:ext>
            </a:extLst>
          </p:cNvPr>
          <p:cNvGraphicFramePr>
            <a:graphicFrameLocks noGrp="1"/>
          </p:cNvGraphicFramePr>
          <p:nvPr/>
        </p:nvGraphicFramePr>
        <p:xfrm>
          <a:off x="152400" y="1206500"/>
          <a:ext cx="8802688" cy="5196840"/>
        </p:xfrm>
        <a:graphic>
          <a:graphicData uri="http://schemas.openxmlformats.org/drawingml/2006/table">
            <a:tbl>
              <a:tblPr/>
              <a:tblGrid>
                <a:gridCol w="2202616">
                  <a:extLst>
                    <a:ext uri="{9D8B030D-6E8A-4147-A177-3AD203B41FA5}">
                      <a16:colId xmlns:a16="http://schemas.microsoft.com/office/drawing/2014/main" val="2895344833"/>
                    </a:ext>
                  </a:extLst>
                </a:gridCol>
                <a:gridCol w="2200024">
                  <a:extLst>
                    <a:ext uri="{9D8B030D-6E8A-4147-A177-3AD203B41FA5}">
                      <a16:colId xmlns:a16="http://schemas.microsoft.com/office/drawing/2014/main" val="2980260613"/>
                    </a:ext>
                  </a:extLst>
                </a:gridCol>
                <a:gridCol w="2200024">
                  <a:extLst>
                    <a:ext uri="{9D8B030D-6E8A-4147-A177-3AD203B41FA5}">
                      <a16:colId xmlns:a16="http://schemas.microsoft.com/office/drawing/2014/main" val="2115136270"/>
                    </a:ext>
                  </a:extLst>
                </a:gridCol>
                <a:gridCol w="2200024">
                  <a:extLst>
                    <a:ext uri="{9D8B030D-6E8A-4147-A177-3AD203B41FA5}">
                      <a16:colId xmlns:a16="http://schemas.microsoft.com/office/drawing/2014/main" val="859181959"/>
                    </a:ext>
                  </a:extLst>
                </a:gridCol>
              </a:tblGrid>
              <a:tr h="0">
                <a:tc>
                  <a:txBody>
                    <a:bodyPr/>
                    <a:lstStyle/>
                    <a:p>
                      <a:r>
                        <a:rPr lang="en-US" sz="1300" b="1" i="0" dirty="0">
                          <a:solidFill>
                            <a:schemeClr val="tx1"/>
                          </a:solidFill>
                          <a:effectLst/>
                          <a:latin typeface="+mn-lt"/>
                        </a:rPr>
                        <a:t>Algorithm</a:t>
                      </a:r>
                      <a:r>
                        <a:rPr lang="en-US" sz="1300" b="1" i="0" dirty="0">
                          <a:solidFill>
                            <a:srgbClr val="E9EAEB"/>
                          </a:solidFill>
                          <a:effectLst/>
                          <a:latin typeface="+mn-lt"/>
                        </a:rPr>
                        <a:t> </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1" i="0" dirty="0">
                          <a:solidFill>
                            <a:schemeClr val="tx1"/>
                          </a:solidFill>
                          <a:effectLst/>
                          <a:latin typeface="+mn-lt"/>
                        </a:rPr>
                        <a:t>Function</a:t>
                      </a:r>
                      <a:r>
                        <a:rPr lang="en-US" sz="1300" b="1" i="0" dirty="0">
                          <a:solidFill>
                            <a:srgbClr val="E9EAEB"/>
                          </a:solidFill>
                          <a:effectLst/>
                          <a:latin typeface="+mn-lt"/>
                        </a:rPr>
                        <a:t> </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1" i="0" dirty="0">
                          <a:solidFill>
                            <a:schemeClr val="tx1"/>
                          </a:solidFill>
                          <a:effectLst/>
                          <a:latin typeface="+mn-lt"/>
                        </a:rPr>
                        <a:t>Specification</a:t>
                      </a:r>
                      <a:r>
                        <a:rPr lang="en-US" sz="1300" b="1" i="0" dirty="0">
                          <a:solidFill>
                            <a:srgbClr val="E9EAEB"/>
                          </a:solidFill>
                          <a:effectLst/>
                          <a:latin typeface="+mn-lt"/>
                        </a:rPr>
                        <a:t> </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1" i="0" dirty="0">
                          <a:solidFill>
                            <a:schemeClr val="tx1"/>
                          </a:solidFill>
                          <a:effectLst/>
                          <a:latin typeface="+mn-lt"/>
                        </a:rPr>
                        <a:t>Parameters</a:t>
                      </a:r>
                      <a:endParaRPr lang="en-US" sz="1300" dirty="0">
                        <a:solidFill>
                          <a:schemeClr val="tx1"/>
                        </a:solidFill>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094203"/>
                  </a:ext>
                </a:extLst>
              </a:tr>
              <a:tr h="0">
                <a:tc>
                  <a:txBody>
                    <a:bodyPr/>
                    <a:lstStyle/>
                    <a:p>
                      <a:r>
                        <a:rPr lang="en-US" sz="1300" b="0" i="0" dirty="0">
                          <a:solidFill>
                            <a:srgbClr val="000000"/>
                          </a:solidFill>
                          <a:effectLst/>
                          <a:latin typeface="+mn-lt"/>
                        </a:rPr>
                        <a:t>Advanced Encryption</a:t>
                      </a:r>
                      <a:br>
                        <a:rPr lang="en-US" sz="1300" b="0" i="0" dirty="0">
                          <a:solidFill>
                            <a:srgbClr val="000000"/>
                          </a:solidFill>
                          <a:effectLst/>
                          <a:latin typeface="+mn-lt"/>
                        </a:rPr>
                      </a:br>
                      <a:r>
                        <a:rPr lang="en-US" sz="1300" b="0" i="0" dirty="0">
                          <a:solidFill>
                            <a:srgbClr val="000000"/>
                          </a:solidFill>
                          <a:effectLst/>
                          <a:latin typeface="+mn-lt"/>
                        </a:rPr>
                        <a:t>Standard (AES)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Symmetric block cipher</a:t>
                      </a:r>
                      <a:br>
                        <a:rPr lang="en-US" sz="1300" b="0" i="0" dirty="0">
                          <a:solidFill>
                            <a:srgbClr val="000000"/>
                          </a:solidFill>
                          <a:effectLst/>
                          <a:latin typeface="+mn-lt"/>
                        </a:rPr>
                      </a:br>
                      <a:r>
                        <a:rPr lang="en-US" sz="1300" b="0" i="0" dirty="0">
                          <a:solidFill>
                            <a:srgbClr val="000000"/>
                          </a:solidFill>
                          <a:effectLst/>
                          <a:latin typeface="+mn-lt"/>
                        </a:rPr>
                        <a:t>for information</a:t>
                      </a:r>
                      <a:br>
                        <a:rPr lang="en-US" sz="1300" b="0" i="0" dirty="0">
                          <a:solidFill>
                            <a:srgbClr val="000000"/>
                          </a:solidFill>
                          <a:effectLst/>
                          <a:latin typeface="+mn-lt"/>
                        </a:rPr>
                      </a:br>
                      <a:r>
                        <a:rPr lang="en-US" sz="1300" b="0" i="0" dirty="0">
                          <a:solidFill>
                            <a:srgbClr val="000000"/>
                          </a:solidFill>
                          <a:effectLst/>
                          <a:latin typeface="+mn-lt"/>
                        </a:rPr>
                        <a:t>protection</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563C1"/>
                          </a:solidFill>
                          <a:effectLst/>
                          <a:latin typeface="+mn-lt"/>
                        </a:rPr>
                        <a:t>FIPS PUB 197</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Use 256-bit keys for all</a:t>
                      </a:r>
                      <a:br>
                        <a:rPr lang="en-US" sz="1300" b="0" i="0" dirty="0">
                          <a:solidFill>
                            <a:srgbClr val="000000"/>
                          </a:solidFill>
                          <a:effectLst/>
                          <a:latin typeface="+mn-lt"/>
                        </a:rPr>
                      </a:br>
                      <a:r>
                        <a:rPr lang="en-US" sz="1300" b="0" i="0" dirty="0">
                          <a:solidFill>
                            <a:srgbClr val="000000"/>
                          </a:solidFill>
                          <a:effectLst/>
                          <a:latin typeface="+mn-lt"/>
                        </a:rPr>
                        <a:t>classification 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4959639"/>
                  </a:ext>
                </a:extLst>
              </a:tr>
              <a:tr h="0">
                <a:tc>
                  <a:txBody>
                    <a:bodyPr/>
                    <a:lstStyle/>
                    <a:p>
                      <a:r>
                        <a:rPr lang="en-US" sz="1300" b="0" i="0">
                          <a:solidFill>
                            <a:srgbClr val="000000"/>
                          </a:solidFill>
                          <a:effectLst/>
                          <a:latin typeface="+mn-lt"/>
                        </a:rPr>
                        <a:t>CRYSTALS-Kyber</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a:solidFill>
                            <a:srgbClr val="000000"/>
                          </a:solidFill>
                          <a:effectLst/>
                          <a:latin typeface="+mn-lt"/>
                        </a:rPr>
                        <a:t>Asymmetric algorithm</a:t>
                      </a:r>
                      <a:br>
                        <a:rPr lang="en-US" sz="1300" b="0" i="0">
                          <a:solidFill>
                            <a:srgbClr val="000000"/>
                          </a:solidFill>
                          <a:effectLst/>
                          <a:latin typeface="+mn-lt"/>
                        </a:rPr>
                      </a:br>
                      <a:r>
                        <a:rPr lang="en-US" sz="1300" b="0" i="0">
                          <a:solidFill>
                            <a:srgbClr val="000000"/>
                          </a:solidFill>
                          <a:effectLst/>
                          <a:latin typeface="+mn-lt"/>
                        </a:rPr>
                        <a:t>for key establishment</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TBD</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Use Level V</a:t>
                      </a:r>
                      <a:br>
                        <a:rPr lang="en-US" sz="1300" b="0" i="0" dirty="0">
                          <a:solidFill>
                            <a:srgbClr val="000000"/>
                          </a:solidFill>
                          <a:effectLst/>
                          <a:latin typeface="+mn-lt"/>
                        </a:rPr>
                      </a:br>
                      <a:r>
                        <a:rPr lang="en-US" sz="1300" b="0" i="0" dirty="0">
                          <a:solidFill>
                            <a:srgbClr val="000000"/>
                          </a:solidFill>
                          <a:effectLst/>
                          <a:latin typeface="+mn-lt"/>
                        </a:rPr>
                        <a:t>parameters for all</a:t>
                      </a:r>
                      <a:br>
                        <a:rPr lang="en-US" sz="1300" b="0" i="0" dirty="0">
                          <a:solidFill>
                            <a:srgbClr val="000000"/>
                          </a:solidFill>
                          <a:effectLst/>
                          <a:latin typeface="+mn-lt"/>
                        </a:rPr>
                      </a:br>
                      <a:r>
                        <a:rPr lang="en-US" sz="1300" b="0" i="0" dirty="0">
                          <a:solidFill>
                            <a:srgbClr val="000000"/>
                          </a:solidFill>
                          <a:effectLst/>
                          <a:latin typeface="+mn-lt"/>
                        </a:rPr>
                        <a:t>classification 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5911536"/>
                  </a:ext>
                </a:extLst>
              </a:tr>
              <a:tr h="0">
                <a:tc>
                  <a:txBody>
                    <a:bodyPr/>
                    <a:lstStyle/>
                    <a:p>
                      <a:r>
                        <a:rPr lang="en-US" sz="1300" b="0" i="0">
                          <a:solidFill>
                            <a:srgbClr val="000000"/>
                          </a:solidFill>
                          <a:effectLst/>
                          <a:latin typeface="+mn-lt"/>
                        </a:rPr>
                        <a:t>CRYSTALS-Dilithium</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a:solidFill>
                            <a:srgbClr val="000000"/>
                          </a:solidFill>
                          <a:effectLst/>
                          <a:latin typeface="+mn-lt"/>
                        </a:rPr>
                        <a:t>Asymmetric algorithm</a:t>
                      </a:r>
                      <a:br>
                        <a:rPr lang="en-US" sz="1300" b="0" i="0">
                          <a:solidFill>
                            <a:srgbClr val="000000"/>
                          </a:solidFill>
                          <a:effectLst/>
                          <a:latin typeface="+mn-lt"/>
                        </a:rPr>
                      </a:br>
                      <a:r>
                        <a:rPr lang="en-US" sz="1300" b="0" i="0">
                          <a:solidFill>
                            <a:srgbClr val="000000"/>
                          </a:solidFill>
                          <a:effectLst/>
                          <a:latin typeface="+mn-lt"/>
                        </a:rPr>
                        <a:t>for digital signatures</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a:solidFill>
                            <a:srgbClr val="000000"/>
                          </a:solidFill>
                          <a:effectLst/>
                          <a:latin typeface="+mn-lt"/>
                        </a:rPr>
                        <a:t>TBD</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Use Level V</a:t>
                      </a:r>
                      <a:br>
                        <a:rPr lang="en-US" sz="1300" b="0" i="0" dirty="0">
                          <a:solidFill>
                            <a:srgbClr val="000000"/>
                          </a:solidFill>
                          <a:effectLst/>
                          <a:latin typeface="+mn-lt"/>
                        </a:rPr>
                      </a:br>
                      <a:r>
                        <a:rPr lang="en-US" sz="1300" b="0" i="0" dirty="0">
                          <a:solidFill>
                            <a:srgbClr val="000000"/>
                          </a:solidFill>
                          <a:effectLst/>
                          <a:latin typeface="+mn-lt"/>
                        </a:rPr>
                        <a:t>parameters for all</a:t>
                      </a:r>
                      <a:br>
                        <a:rPr lang="en-US" sz="1300" b="0" i="0" dirty="0">
                          <a:solidFill>
                            <a:srgbClr val="000000"/>
                          </a:solidFill>
                          <a:effectLst/>
                          <a:latin typeface="+mn-lt"/>
                        </a:rPr>
                      </a:br>
                      <a:r>
                        <a:rPr lang="en-US" sz="1300" b="0" i="0" dirty="0">
                          <a:solidFill>
                            <a:srgbClr val="000000"/>
                          </a:solidFill>
                          <a:effectLst/>
                          <a:latin typeface="+mn-lt"/>
                        </a:rPr>
                        <a:t>classification 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1764908"/>
                  </a:ext>
                </a:extLst>
              </a:tr>
              <a:tr h="0">
                <a:tc>
                  <a:txBody>
                    <a:bodyPr/>
                    <a:lstStyle/>
                    <a:p>
                      <a:r>
                        <a:rPr lang="en-US" sz="1300" b="0" i="0">
                          <a:solidFill>
                            <a:srgbClr val="000000"/>
                          </a:solidFill>
                          <a:effectLst/>
                          <a:latin typeface="+mn-lt"/>
                        </a:rPr>
                        <a:t>Secure Hash Algorithm</a:t>
                      </a:r>
                      <a:br>
                        <a:rPr lang="en-US" sz="1300" b="0" i="0">
                          <a:solidFill>
                            <a:srgbClr val="000000"/>
                          </a:solidFill>
                          <a:effectLst/>
                          <a:latin typeface="+mn-lt"/>
                        </a:rPr>
                      </a:br>
                      <a:r>
                        <a:rPr lang="en-US" sz="1300" b="0" i="0">
                          <a:solidFill>
                            <a:srgbClr val="000000"/>
                          </a:solidFill>
                          <a:effectLst/>
                          <a:latin typeface="+mn-lt"/>
                        </a:rPr>
                        <a:t>(SHA)</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a:solidFill>
                            <a:srgbClr val="000000"/>
                          </a:solidFill>
                          <a:effectLst/>
                          <a:latin typeface="+mn-lt"/>
                        </a:rPr>
                        <a:t>Algorithm for</a:t>
                      </a:r>
                      <a:br>
                        <a:rPr lang="en-US" sz="1300" b="0" i="0">
                          <a:solidFill>
                            <a:srgbClr val="000000"/>
                          </a:solidFill>
                          <a:effectLst/>
                          <a:latin typeface="+mn-lt"/>
                        </a:rPr>
                      </a:br>
                      <a:r>
                        <a:rPr lang="en-US" sz="1300" b="0" i="0">
                          <a:solidFill>
                            <a:srgbClr val="000000"/>
                          </a:solidFill>
                          <a:effectLst/>
                          <a:latin typeface="+mn-lt"/>
                        </a:rPr>
                        <a:t>computing a</a:t>
                      </a:r>
                      <a:br>
                        <a:rPr lang="en-US" sz="1300" b="0" i="0">
                          <a:solidFill>
                            <a:srgbClr val="000000"/>
                          </a:solidFill>
                          <a:effectLst/>
                          <a:latin typeface="+mn-lt"/>
                        </a:rPr>
                      </a:br>
                      <a:r>
                        <a:rPr lang="en-US" sz="1300" b="0" i="0">
                          <a:solidFill>
                            <a:srgbClr val="000000"/>
                          </a:solidFill>
                          <a:effectLst/>
                          <a:latin typeface="+mn-lt"/>
                        </a:rPr>
                        <a:t>condensed</a:t>
                      </a:r>
                      <a:br>
                        <a:rPr lang="en-US" sz="1300" b="0" i="0">
                          <a:solidFill>
                            <a:srgbClr val="000000"/>
                          </a:solidFill>
                          <a:effectLst/>
                          <a:latin typeface="+mn-lt"/>
                        </a:rPr>
                      </a:br>
                      <a:r>
                        <a:rPr lang="en-US" sz="1300" b="0" i="0">
                          <a:solidFill>
                            <a:srgbClr val="000000"/>
                          </a:solidFill>
                          <a:effectLst/>
                          <a:latin typeface="+mn-lt"/>
                        </a:rPr>
                        <a:t>representation of</a:t>
                      </a:r>
                      <a:br>
                        <a:rPr lang="en-US" sz="1300" b="0" i="0">
                          <a:solidFill>
                            <a:srgbClr val="000000"/>
                          </a:solidFill>
                          <a:effectLst/>
                          <a:latin typeface="+mn-lt"/>
                        </a:rPr>
                      </a:br>
                      <a:r>
                        <a:rPr lang="en-US" sz="1300" b="0" i="0">
                          <a:solidFill>
                            <a:srgbClr val="000000"/>
                          </a:solidFill>
                          <a:effectLst/>
                          <a:latin typeface="+mn-lt"/>
                        </a:rPr>
                        <a:t>information</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a:solidFill>
                            <a:srgbClr val="0563C1"/>
                          </a:solidFill>
                          <a:effectLst/>
                          <a:latin typeface="+mn-lt"/>
                        </a:rPr>
                        <a:t>FIPS PUB 180-4</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Use SHA-384 or SHA-</a:t>
                      </a:r>
                      <a:br>
                        <a:rPr lang="en-US" sz="1300" b="0" i="0" dirty="0">
                          <a:solidFill>
                            <a:srgbClr val="000000"/>
                          </a:solidFill>
                          <a:effectLst/>
                          <a:latin typeface="+mn-lt"/>
                        </a:rPr>
                      </a:br>
                      <a:r>
                        <a:rPr lang="en-US" sz="1300" b="0" i="0" dirty="0">
                          <a:solidFill>
                            <a:srgbClr val="000000"/>
                          </a:solidFill>
                          <a:effectLst/>
                          <a:latin typeface="+mn-lt"/>
                        </a:rPr>
                        <a:t>512 for all classification</a:t>
                      </a:r>
                      <a:br>
                        <a:rPr lang="en-US" sz="1300" b="0" i="0" dirty="0">
                          <a:solidFill>
                            <a:srgbClr val="000000"/>
                          </a:solidFill>
                          <a:effectLst/>
                          <a:latin typeface="+mn-lt"/>
                        </a:rPr>
                      </a:br>
                      <a:r>
                        <a:rPr lang="en-US" sz="1300" b="0" i="0" dirty="0">
                          <a:solidFill>
                            <a:srgbClr val="000000"/>
                          </a:solidFill>
                          <a:effectLst/>
                          <a:latin typeface="+mn-lt"/>
                        </a:rPr>
                        <a:t>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7850451"/>
                  </a:ext>
                </a:extLst>
              </a:tr>
              <a:tr h="0">
                <a:tc>
                  <a:txBody>
                    <a:bodyPr/>
                    <a:lstStyle/>
                    <a:p>
                      <a:r>
                        <a:rPr lang="en-US" sz="1300" b="0" i="0">
                          <a:solidFill>
                            <a:srgbClr val="000000"/>
                          </a:solidFill>
                          <a:effectLst/>
                          <a:latin typeface="+mn-lt"/>
                        </a:rPr>
                        <a:t>Leighton-Micali</a:t>
                      </a:r>
                      <a:br>
                        <a:rPr lang="en-US" sz="1300" b="0" i="0">
                          <a:solidFill>
                            <a:srgbClr val="000000"/>
                          </a:solidFill>
                          <a:effectLst/>
                          <a:latin typeface="+mn-lt"/>
                        </a:rPr>
                      </a:br>
                      <a:r>
                        <a:rPr lang="en-US" sz="1300" b="0" i="0">
                          <a:solidFill>
                            <a:srgbClr val="000000"/>
                          </a:solidFill>
                          <a:effectLst/>
                          <a:latin typeface="+mn-lt"/>
                        </a:rPr>
                        <a:t>Signature (LMS)</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a:solidFill>
                            <a:srgbClr val="000000"/>
                          </a:solidFill>
                          <a:effectLst/>
                          <a:latin typeface="+mn-lt"/>
                        </a:rPr>
                        <a:t>Asymmetric algorithm</a:t>
                      </a:r>
                      <a:br>
                        <a:rPr lang="en-US" sz="1300" b="0" i="0">
                          <a:solidFill>
                            <a:srgbClr val="000000"/>
                          </a:solidFill>
                          <a:effectLst/>
                          <a:latin typeface="+mn-lt"/>
                        </a:rPr>
                      </a:br>
                      <a:r>
                        <a:rPr lang="en-US" sz="1300" b="0" i="0">
                          <a:solidFill>
                            <a:srgbClr val="000000"/>
                          </a:solidFill>
                          <a:effectLst/>
                          <a:latin typeface="+mn-lt"/>
                        </a:rPr>
                        <a:t>for digitally signing</a:t>
                      </a:r>
                      <a:br>
                        <a:rPr lang="en-US" sz="1300" b="0" i="0">
                          <a:solidFill>
                            <a:srgbClr val="000000"/>
                          </a:solidFill>
                          <a:effectLst/>
                          <a:latin typeface="+mn-lt"/>
                        </a:rPr>
                      </a:br>
                      <a:r>
                        <a:rPr lang="en-US" sz="1300" b="0" i="0">
                          <a:solidFill>
                            <a:srgbClr val="000000"/>
                          </a:solidFill>
                          <a:effectLst/>
                          <a:latin typeface="+mn-lt"/>
                        </a:rPr>
                        <a:t>firmware and software</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a:solidFill>
                            <a:srgbClr val="0563C1"/>
                          </a:solidFill>
                          <a:effectLst/>
                          <a:latin typeface="+mn-lt"/>
                        </a:rPr>
                        <a:t>NIST SP 800-208</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All parameters</a:t>
                      </a:r>
                      <a:br>
                        <a:rPr lang="en-US" sz="1300" b="0" i="0" dirty="0">
                          <a:solidFill>
                            <a:srgbClr val="000000"/>
                          </a:solidFill>
                          <a:effectLst/>
                          <a:latin typeface="+mn-lt"/>
                        </a:rPr>
                      </a:br>
                      <a:r>
                        <a:rPr lang="en-US" sz="1300" b="0" i="0" dirty="0">
                          <a:solidFill>
                            <a:srgbClr val="000000"/>
                          </a:solidFill>
                          <a:effectLst/>
                          <a:latin typeface="+mn-lt"/>
                        </a:rPr>
                        <a:t>approved for all</a:t>
                      </a:r>
                      <a:br>
                        <a:rPr lang="en-US" sz="1300" b="0" i="0" dirty="0">
                          <a:solidFill>
                            <a:srgbClr val="000000"/>
                          </a:solidFill>
                          <a:effectLst/>
                          <a:latin typeface="+mn-lt"/>
                        </a:rPr>
                      </a:br>
                      <a:r>
                        <a:rPr lang="en-US" sz="1300" b="0" i="0" dirty="0">
                          <a:solidFill>
                            <a:srgbClr val="000000"/>
                          </a:solidFill>
                          <a:effectLst/>
                          <a:latin typeface="+mn-lt"/>
                        </a:rPr>
                        <a:t>classification levels</a:t>
                      </a:r>
                      <a:br>
                        <a:rPr lang="en-US" sz="1300" b="0" i="0" dirty="0">
                          <a:solidFill>
                            <a:srgbClr val="000000"/>
                          </a:solidFill>
                          <a:effectLst/>
                          <a:latin typeface="+mn-lt"/>
                        </a:rPr>
                      </a:br>
                      <a:r>
                        <a:rPr lang="en-US" sz="1300" b="0" i="0" dirty="0">
                          <a:solidFill>
                            <a:srgbClr val="000000"/>
                          </a:solidFill>
                          <a:effectLst/>
                          <a:latin typeface="+mn-lt"/>
                        </a:rPr>
                        <a:t>SHA256/192</a:t>
                      </a:r>
                      <a:br>
                        <a:rPr lang="en-US" sz="1300" b="0" i="0" dirty="0">
                          <a:solidFill>
                            <a:srgbClr val="000000"/>
                          </a:solidFill>
                          <a:effectLst/>
                          <a:latin typeface="+mn-lt"/>
                        </a:rPr>
                      </a:br>
                      <a:r>
                        <a:rPr lang="en-US" sz="1300" b="0" i="0" dirty="0">
                          <a:solidFill>
                            <a:srgbClr val="000000"/>
                          </a:solidFill>
                          <a:effectLst/>
                          <a:latin typeface="+mn-lt"/>
                        </a:rPr>
                        <a:t>recommended</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1263290"/>
                  </a:ext>
                </a:extLst>
              </a:tr>
              <a:tr h="0">
                <a:tc>
                  <a:txBody>
                    <a:bodyPr/>
                    <a:lstStyle/>
                    <a:p>
                      <a:r>
                        <a:rPr lang="en-US" sz="1300" b="0" i="0">
                          <a:solidFill>
                            <a:srgbClr val="000000"/>
                          </a:solidFill>
                          <a:effectLst/>
                          <a:latin typeface="+mn-lt"/>
                        </a:rPr>
                        <a:t>Xtended Merkle</a:t>
                      </a:r>
                      <a:br>
                        <a:rPr lang="en-US" sz="1300" b="0" i="0">
                          <a:solidFill>
                            <a:srgbClr val="000000"/>
                          </a:solidFill>
                          <a:effectLst/>
                          <a:latin typeface="+mn-lt"/>
                        </a:rPr>
                      </a:br>
                      <a:r>
                        <a:rPr lang="en-US" sz="1300" b="0" i="0">
                          <a:solidFill>
                            <a:srgbClr val="000000"/>
                          </a:solidFill>
                          <a:effectLst/>
                          <a:latin typeface="+mn-lt"/>
                        </a:rPr>
                        <a:t>Signature Scheme</a:t>
                      </a:r>
                      <a:br>
                        <a:rPr lang="en-US" sz="1300" b="0" i="0">
                          <a:solidFill>
                            <a:srgbClr val="000000"/>
                          </a:solidFill>
                          <a:effectLst/>
                          <a:latin typeface="+mn-lt"/>
                        </a:rPr>
                      </a:br>
                      <a:r>
                        <a:rPr lang="en-US" sz="1300" b="0" i="0">
                          <a:solidFill>
                            <a:srgbClr val="000000"/>
                          </a:solidFill>
                          <a:effectLst/>
                          <a:latin typeface="+mn-lt"/>
                        </a:rPr>
                        <a:t>(XMSS)</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a:solidFill>
                            <a:srgbClr val="000000"/>
                          </a:solidFill>
                          <a:effectLst/>
                          <a:latin typeface="+mn-lt"/>
                        </a:rPr>
                        <a:t>Asymmetric algorithm</a:t>
                      </a:r>
                      <a:br>
                        <a:rPr lang="en-US" sz="1300" b="0" i="0">
                          <a:solidFill>
                            <a:srgbClr val="000000"/>
                          </a:solidFill>
                          <a:effectLst/>
                          <a:latin typeface="+mn-lt"/>
                        </a:rPr>
                      </a:br>
                      <a:r>
                        <a:rPr lang="en-US" sz="1300" b="0" i="0">
                          <a:solidFill>
                            <a:srgbClr val="000000"/>
                          </a:solidFill>
                          <a:effectLst/>
                          <a:latin typeface="+mn-lt"/>
                        </a:rPr>
                        <a:t>for digitally signing</a:t>
                      </a:r>
                      <a:br>
                        <a:rPr lang="en-US" sz="1300" b="0" i="0">
                          <a:solidFill>
                            <a:srgbClr val="000000"/>
                          </a:solidFill>
                          <a:effectLst/>
                          <a:latin typeface="+mn-lt"/>
                        </a:rPr>
                      </a:br>
                      <a:r>
                        <a:rPr lang="en-US" sz="1300" b="0" i="0">
                          <a:solidFill>
                            <a:srgbClr val="000000"/>
                          </a:solidFill>
                          <a:effectLst/>
                          <a:latin typeface="+mn-lt"/>
                        </a:rPr>
                        <a:t>firmware and software</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a:solidFill>
                            <a:srgbClr val="0563C1"/>
                          </a:solidFill>
                          <a:effectLst/>
                          <a:latin typeface="+mn-lt"/>
                        </a:rPr>
                        <a:t>NIST SP 800-208</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All parameters</a:t>
                      </a:r>
                      <a:br>
                        <a:rPr lang="en-US" sz="1300" b="0" i="0" dirty="0">
                          <a:solidFill>
                            <a:srgbClr val="000000"/>
                          </a:solidFill>
                          <a:effectLst/>
                          <a:latin typeface="+mn-lt"/>
                        </a:rPr>
                      </a:br>
                      <a:r>
                        <a:rPr lang="en-US" sz="1300" b="0" i="0" dirty="0">
                          <a:solidFill>
                            <a:srgbClr val="000000"/>
                          </a:solidFill>
                          <a:effectLst/>
                          <a:latin typeface="+mn-lt"/>
                        </a:rPr>
                        <a:t>approved for all</a:t>
                      </a:r>
                      <a:br>
                        <a:rPr lang="en-US" sz="1300" b="0" i="0" dirty="0">
                          <a:solidFill>
                            <a:srgbClr val="000000"/>
                          </a:solidFill>
                          <a:effectLst/>
                          <a:latin typeface="+mn-lt"/>
                        </a:rPr>
                      </a:br>
                      <a:r>
                        <a:rPr lang="en-US" sz="1300" b="0" i="0" dirty="0">
                          <a:solidFill>
                            <a:srgbClr val="000000"/>
                          </a:solidFill>
                          <a:effectLst/>
                          <a:latin typeface="+mn-lt"/>
                        </a:rPr>
                        <a:t>classification 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7559024"/>
                  </a:ext>
                </a:extLst>
              </a:tr>
            </a:tbl>
          </a:graphicData>
        </a:graphic>
      </p:graphicFrame>
      <p:sp>
        <p:nvSpPr>
          <p:cNvPr id="4" name="Rectangle 1">
            <a:extLst>
              <a:ext uri="{FF2B5EF4-FFF2-40B4-BE49-F238E27FC236}">
                <a16:creationId xmlns:a16="http://schemas.microsoft.com/office/drawing/2014/main" id="{6CCCC54E-A1E9-02D2-9331-6DEB63C31E0E}"/>
              </a:ext>
            </a:extLst>
          </p:cNvPr>
          <p:cNvSpPr>
            <a:spLocks noChangeArrowheads="1"/>
          </p:cNvSpPr>
          <p:nvPr/>
        </p:nvSpPr>
        <p:spPr bwMode="auto">
          <a:xfrm>
            <a:off x="154992" y="883970"/>
            <a:ext cx="1320014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0818622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65235"/>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400" i="0" dirty="0">
                <a:solidFill>
                  <a:schemeClr val="bg1"/>
                </a:solidFill>
                <a:effectLst/>
              </a:rPr>
              <a:t>Transitioning to CNSA Suite 2.0</a:t>
            </a:r>
            <a:endParaRPr lang="en-US" altLang="en-US" sz="24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08140"/>
            <a:ext cx="8851630" cy="5276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2000" b="0" i="0" dirty="0">
                <a:solidFill>
                  <a:srgbClr val="000000"/>
                </a:solidFill>
                <a:effectLst/>
              </a:rPr>
              <a:t>The timing of the transition depends on the proliferation of standards-based implementations</a:t>
            </a:r>
          </a:p>
          <a:p>
            <a:r>
              <a:rPr lang="en-US" sz="2000" b="0" i="0" dirty="0">
                <a:solidFill>
                  <a:srgbClr val="000000"/>
                </a:solidFill>
                <a:effectLst/>
              </a:rPr>
              <a:t>NSA expects the transition to QR algorithms for NSS to be complete by 2035 in line with</a:t>
            </a:r>
            <a:r>
              <a:rPr lang="en-US" sz="2000" dirty="0">
                <a:solidFill>
                  <a:srgbClr val="000000"/>
                </a:solidFill>
              </a:rPr>
              <a:t> </a:t>
            </a:r>
            <a:r>
              <a:rPr lang="en-US" sz="2000" b="0" i="0" dirty="0">
                <a:solidFill>
                  <a:srgbClr val="000000"/>
                </a:solidFill>
                <a:effectLst/>
              </a:rPr>
              <a:t>NSM-10. </a:t>
            </a:r>
          </a:p>
          <a:p>
            <a:r>
              <a:rPr lang="en-US" sz="2000" b="0" i="0" dirty="0">
                <a:solidFill>
                  <a:srgbClr val="000000"/>
                </a:solidFill>
                <a:effectLst/>
              </a:rPr>
              <a:t>NSA urges vendors and NSS owners and operators to make every effort to meet this deadline. </a:t>
            </a:r>
          </a:p>
          <a:p>
            <a:r>
              <a:rPr lang="en-US" sz="2000" b="0" i="0" dirty="0">
                <a:solidFill>
                  <a:srgbClr val="000000"/>
                </a:solidFill>
                <a:effectLst/>
              </a:rPr>
              <a:t>Where feasible, NSS owners and operators will be required to prefer</a:t>
            </a:r>
            <a:br>
              <a:rPr lang="en-US" sz="2000" b="0" i="0" dirty="0">
                <a:solidFill>
                  <a:srgbClr val="000000"/>
                </a:solidFill>
                <a:effectLst/>
              </a:rPr>
            </a:br>
            <a:r>
              <a:rPr lang="en-US" sz="2000" b="0" i="0" dirty="0">
                <a:solidFill>
                  <a:srgbClr val="000000"/>
                </a:solidFill>
                <a:effectLst/>
              </a:rPr>
              <a:t>CNSA 2.0 algorithms when configuring systems during the transition period. </a:t>
            </a:r>
          </a:p>
          <a:p>
            <a:r>
              <a:rPr lang="en-US" sz="2000" b="0" i="0" dirty="0">
                <a:solidFill>
                  <a:srgbClr val="000000"/>
                </a:solidFill>
                <a:effectLst/>
              </a:rPr>
              <a:t>When</a:t>
            </a:r>
            <a:r>
              <a:rPr lang="en-US" sz="2000" dirty="0">
                <a:solidFill>
                  <a:srgbClr val="000000"/>
                </a:solidFill>
              </a:rPr>
              <a:t> </a:t>
            </a:r>
            <a:r>
              <a:rPr lang="en-US" sz="2000" b="0" i="0" dirty="0">
                <a:solidFill>
                  <a:srgbClr val="000000"/>
                </a:solidFill>
                <a:effectLst/>
              </a:rPr>
              <a:t>appropriate, use of CNSA 2.0 algorithms will be mandatory in classes of commercial products within NSS, while reserving the option to allow other algorithms in specialized use cases</a:t>
            </a:r>
            <a:r>
              <a:rPr lang="en-US" sz="2000" dirty="0"/>
              <a:t> </a:t>
            </a:r>
            <a:br>
              <a:rPr lang="en-US" sz="2000" dirty="0"/>
            </a:br>
            <a:r>
              <a:rPr lang="en-US" sz="1800" b="0" i="0" dirty="0">
                <a:solidFill>
                  <a:srgbClr val="000000"/>
                </a:solidFill>
                <a:effectLst/>
              </a:rPr>
              <a:t> </a:t>
            </a:r>
            <a:br>
              <a:rPr lang="en-US" sz="1800" dirty="0"/>
            </a:br>
            <a:br>
              <a:rPr lang="en-US" sz="1800" dirty="0"/>
            </a:br>
            <a:br>
              <a:rPr lang="en-US" sz="1600" dirty="0"/>
            </a:br>
            <a:br>
              <a:rPr lang="en-US" sz="2000" dirty="0"/>
            </a:br>
            <a:endParaRPr lang="en-US" sz="2000" kern="0" dirty="0"/>
          </a:p>
        </p:txBody>
      </p:sp>
    </p:spTree>
    <p:extLst>
      <p:ext uri="{BB962C8B-B14F-4D97-AF65-F5344CB8AC3E}">
        <p14:creationId xmlns:p14="http://schemas.microsoft.com/office/powerpoint/2010/main" val="219389075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65235"/>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400" i="0" dirty="0">
                <a:solidFill>
                  <a:schemeClr val="bg1"/>
                </a:solidFill>
                <a:effectLst/>
              </a:rPr>
              <a:t>Detailed NIAP Transition Plan for CNSA Suite 2.0</a:t>
            </a:r>
            <a:endParaRPr lang="en-US" altLang="en-US" sz="24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46124" y="1087504"/>
            <a:ext cx="8919423" cy="5276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1700" dirty="0"/>
              <a:t>Currently all NIAP PPs must have CNSA 1.0 algorithms</a:t>
            </a:r>
          </a:p>
          <a:p>
            <a:r>
              <a:rPr lang="en-US" sz="1700" dirty="0"/>
              <a:t>Will add SHA-512 to all NIAP PPs</a:t>
            </a:r>
          </a:p>
          <a:p>
            <a:r>
              <a:rPr lang="en-US" sz="1700" dirty="0"/>
              <a:t>Will require either CNSA 1.0 or CNSA 2.0 be mandatory on all NIAP PPs</a:t>
            </a:r>
          </a:p>
          <a:p>
            <a:r>
              <a:rPr lang="en-US" sz="1700" dirty="0"/>
              <a:t>Will implement CNSA asymmetric algorithms for software/firmware signing per following</a:t>
            </a:r>
          </a:p>
          <a:p>
            <a:pPr lvl="1"/>
            <a:r>
              <a:rPr lang="en-US" dirty="0"/>
              <a:t>LMS – 1H 2023</a:t>
            </a:r>
          </a:p>
          <a:p>
            <a:pPr lvl="1"/>
            <a:r>
              <a:rPr lang="en-US" dirty="0"/>
              <a:t>XMSS – 2H 2023</a:t>
            </a:r>
          </a:p>
          <a:p>
            <a:r>
              <a:rPr lang="en-US" sz="1700" dirty="0"/>
              <a:t>Will implement following Key Establishment CNSA 2.0 algorithms in all NIAP PPs when they are standardized and all relevant Assurance Activities have been defined and agreed upon:</a:t>
            </a:r>
          </a:p>
          <a:p>
            <a:pPr lvl="1"/>
            <a:r>
              <a:rPr lang="en-US" dirty="0"/>
              <a:t>CRYSTALS - </a:t>
            </a:r>
            <a:r>
              <a:rPr lang="en-US" dirty="0" err="1"/>
              <a:t>Kyber</a:t>
            </a:r>
            <a:endParaRPr lang="en-US" dirty="0"/>
          </a:p>
          <a:p>
            <a:pPr lvl="1"/>
            <a:r>
              <a:rPr lang="en-US" dirty="0"/>
              <a:t>CRYSTALS – </a:t>
            </a:r>
            <a:r>
              <a:rPr lang="en-US" dirty="0" err="1"/>
              <a:t>Dilithium</a:t>
            </a:r>
            <a:r>
              <a:rPr lang="en-US" dirty="0"/>
              <a:t> (used for Digital Signatures)</a:t>
            </a:r>
          </a:p>
          <a:p>
            <a:r>
              <a:rPr lang="en-US" sz="1700" dirty="0"/>
              <a:t>Will deprecate CNSA 1.0 in 2030 – 2033 timeframe</a:t>
            </a:r>
          </a:p>
          <a:p>
            <a:r>
              <a:rPr lang="en-US" sz="1700" dirty="0"/>
              <a:t>No current timeline established to make CNSA 2.0 mandatory</a:t>
            </a:r>
          </a:p>
          <a:p>
            <a:pPr lvl="1"/>
            <a:r>
              <a:rPr lang="en-US" dirty="0"/>
              <a:t>Will make use of CNSA 2.0 mandatory to be listed on PCL at some point</a:t>
            </a:r>
          </a:p>
          <a:p>
            <a:r>
              <a:rPr lang="en-US" sz="1700" dirty="0"/>
              <a:t>Will work with vendors to help try to meet NSA schedule</a:t>
            </a:r>
          </a:p>
          <a:p>
            <a:r>
              <a:rPr lang="en-US" sz="1700" dirty="0"/>
              <a:t>Will discuss with CCRA and engage with </a:t>
            </a:r>
            <a:r>
              <a:rPr lang="en-US" sz="1700" dirty="0" err="1"/>
              <a:t>iTCs</a:t>
            </a:r>
            <a:r>
              <a:rPr lang="en-US" sz="1700" dirty="0"/>
              <a:t> how best to integrate CNSA 2.0 into </a:t>
            </a:r>
            <a:r>
              <a:rPr lang="en-US" sz="1700" dirty="0" err="1"/>
              <a:t>cPPs</a:t>
            </a:r>
            <a:endParaRPr lang="en-US" sz="2000" kern="0" dirty="0"/>
          </a:p>
        </p:txBody>
      </p:sp>
      <p:sp>
        <p:nvSpPr>
          <p:cNvPr id="7" name="Rectangle 3">
            <a:extLst>
              <a:ext uri="{FF2B5EF4-FFF2-40B4-BE49-F238E27FC236}">
                <a16:creationId xmlns:a16="http://schemas.microsoft.com/office/drawing/2014/main" id="{E266181E-17A0-4A8E-1514-D6864FBD21A3}"/>
              </a:ext>
            </a:extLst>
          </p:cNvPr>
          <p:cNvSpPr>
            <a:spLocks noChangeArrowheads="1"/>
          </p:cNvSpPr>
          <p:nvPr/>
        </p:nvSpPr>
        <p:spPr bwMode="auto">
          <a:xfrm>
            <a:off x="3810000" y="2949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Rectangle 4">
            <a:extLst>
              <a:ext uri="{FF2B5EF4-FFF2-40B4-BE49-F238E27FC236}">
                <a16:creationId xmlns:a16="http://schemas.microsoft.com/office/drawing/2014/main" id="{627018B3-7D4E-B08A-5E09-C66D2456DC8F}"/>
              </a:ext>
            </a:extLst>
          </p:cNvPr>
          <p:cNvSpPr>
            <a:spLocks noChangeArrowheads="1"/>
          </p:cNvSpPr>
          <p:nvPr/>
        </p:nvSpPr>
        <p:spPr bwMode="auto">
          <a:xfrm>
            <a:off x="3810000" y="3132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70FFEBDF-E93A-D73A-A8EC-B06AFA8FE59D}"/>
              </a:ext>
            </a:extLst>
          </p:cNvPr>
          <p:cNvSpPr>
            <a:spLocks noChangeArrowheads="1"/>
          </p:cNvSpPr>
          <p:nvPr/>
        </p:nvSpPr>
        <p:spPr bwMode="auto">
          <a:xfrm>
            <a:off x="3810000" y="3132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 name="Rectangle 6">
            <a:extLst>
              <a:ext uri="{FF2B5EF4-FFF2-40B4-BE49-F238E27FC236}">
                <a16:creationId xmlns:a16="http://schemas.microsoft.com/office/drawing/2014/main" id="{DFAFAF92-7B7A-341E-7956-2C9D0B60D293}"/>
              </a:ext>
            </a:extLst>
          </p:cNvPr>
          <p:cNvSpPr>
            <a:spLocks noChangeArrowheads="1"/>
          </p:cNvSpPr>
          <p:nvPr/>
        </p:nvSpPr>
        <p:spPr bwMode="auto">
          <a:xfrm>
            <a:off x="3810000" y="32226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6095834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3200" dirty="0"/>
              <a:t>HCD cPP/SD Content Post-Version 1.0</a:t>
            </a:r>
            <a:br>
              <a:rPr lang="fr-FR" altLang="en-US" sz="3200" dirty="0"/>
            </a:br>
            <a:r>
              <a:rPr lang="fr-FR" altLang="en-US" sz="3200" dirty="0" err="1"/>
              <a:t>Likely</a:t>
            </a:r>
            <a:r>
              <a:rPr lang="fr-FR" altLang="en-US" sz="3200" dirty="0"/>
              <a:t> V1.1 Content</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309" y="1092775"/>
            <a:ext cx="8845755" cy="5475434"/>
          </a:xfrm>
        </p:spPr>
        <p:txBody>
          <a:bodyPr rIns="132080"/>
          <a:lstStyle/>
          <a:p>
            <a:pPr fontAlgn="ctr">
              <a:spcBef>
                <a:spcPts val="0"/>
              </a:spcBef>
              <a:spcAft>
                <a:spcPts val="600"/>
              </a:spcAft>
            </a:pPr>
            <a:r>
              <a:rPr lang="en-US" sz="1600" dirty="0"/>
              <a:t>Inclusion of support for TLS 1.3 and deprecation of TLS 1.1</a:t>
            </a:r>
          </a:p>
          <a:p>
            <a:pPr fontAlgn="ctr">
              <a:spcBef>
                <a:spcPts val="0"/>
              </a:spcBef>
              <a:spcAft>
                <a:spcPts val="600"/>
              </a:spcAft>
            </a:pPr>
            <a:r>
              <a:rPr lang="en-US" sz="1600" dirty="0"/>
              <a:t>Inclusion of NTP</a:t>
            </a:r>
          </a:p>
          <a:p>
            <a:pPr fontAlgn="ctr">
              <a:spcBef>
                <a:spcPts val="0"/>
              </a:spcBef>
              <a:spcAft>
                <a:spcPts val="600"/>
              </a:spcAft>
            </a:pPr>
            <a:r>
              <a:rPr lang="en-US" sz="1600" dirty="0"/>
              <a:t>Inclusion of AVA_VAN and ALC_FLR.*</a:t>
            </a:r>
          </a:p>
          <a:p>
            <a:pPr lvl="1" fontAlgn="ctr">
              <a:spcBef>
                <a:spcPts val="0"/>
              </a:spcBef>
              <a:spcAft>
                <a:spcPts val="600"/>
              </a:spcAft>
            </a:pPr>
            <a:r>
              <a:rPr lang="en-US" sz="1600" dirty="0"/>
              <a:t>Is included in ND </a:t>
            </a:r>
            <a:r>
              <a:rPr lang="en-US" sz="1600" dirty="0" err="1"/>
              <a:t>cPP</a:t>
            </a:r>
            <a:r>
              <a:rPr lang="en-US" sz="1600" dirty="0"/>
              <a:t> v3.0 currently in final review</a:t>
            </a:r>
          </a:p>
          <a:p>
            <a:pPr fontAlgn="ctr">
              <a:spcBef>
                <a:spcPts val="0"/>
              </a:spcBef>
              <a:spcAft>
                <a:spcPts val="600"/>
              </a:spcAft>
            </a:pPr>
            <a:r>
              <a:rPr lang="en-US" sz="1600" dirty="0"/>
              <a:t>Initial implementation of CNSA 2.0 algorithms</a:t>
            </a:r>
          </a:p>
          <a:p>
            <a:pPr lvl="1" fontAlgn="ctr">
              <a:spcBef>
                <a:spcPts val="0"/>
              </a:spcBef>
              <a:spcAft>
                <a:spcPts val="600"/>
              </a:spcAft>
            </a:pPr>
            <a:r>
              <a:rPr lang="en-US" sz="1600" dirty="0"/>
              <a:t>Inclusion of </a:t>
            </a:r>
            <a:r>
              <a:rPr lang="en-US" sz="1600" b="0" i="0" dirty="0">
                <a:solidFill>
                  <a:srgbClr val="000000"/>
                </a:solidFill>
                <a:effectLst/>
                <a:latin typeface="+mn-lt"/>
              </a:rPr>
              <a:t>SHA-384 and SHA-512 and inclusion of LMS as an option likely first steps</a:t>
            </a:r>
            <a:endParaRPr lang="en-US" sz="1600" dirty="0"/>
          </a:p>
          <a:p>
            <a:pPr fontAlgn="ctr">
              <a:spcBef>
                <a:spcPts val="0"/>
              </a:spcBef>
              <a:spcAft>
                <a:spcPts val="600"/>
              </a:spcAft>
            </a:pPr>
            <a:r>
              <a:rPr lang="en-US" sz="1600" dirty="0"/>
              <a:t>Sync with ND cPP/SD v3.0 to be published sometime in 1Q 2023</a:t>
            </a:r>
          </a:p>
          <a:p>
            <a:pPr lvl="1" fontAlgn="ctr">
              <a:spcBef>
                <a:spcPts val="0"/>
              </a:spcBef>
              <a:spcAft>
                <a:spcPts val="600"/>
              </a:spcAft>
            </a:pPr>
            <a:r>
              <a:rPr lang="en-US" sz="1600" dirty="0"/>
              <a:t>Incorporate NIAP SSH Package</a:t>
            </a:r>
          </a:p>
          <a:p>
            <a:pPr lvl="1" fontAlgn="ctr">
              <a:spcBef>
                <a:spcPts val="0"/>
              </a:spcBef>
              <a:spcAft>
                <a:spcPts val="600"/>
              </a:spcAft>
            </a:pPr>
            <a:r>
              <a:rPr lang="en-US" sz="1600" dirty="0"/>
              <a:t>Comparisons of HCD </a:t>
            </a:r>
            <a:r>
              <a:rPr lang="en-US" sz="1600" dirty="0" err="1"/>
              <a:t>cPP</a:t>
            </a:r>
            <a:r>
              <a:rPr lang="en-US" sz="1600" dirty="0"/>
              <a:t> / HCD SD with ND </a:t>
            </a:r>
            <a:r>
              <a:rPr lang="en-US" sz="1600" dirty="0" err="1"/>
              <a:t>cPP</a:t>
            </a:r>
            <a:r>
              <a:rPr lang="en-US" sz="1600" dirty="0"/>
              <a:t> / ND SD v3.0 counterparts revealed other changes that should be looked at by HCD </a:t>
            </a:r>
            <a:r>
              <a:rPr lang="en-US" sz="1600" dirty="0" err="1"/>
              <a:t>iTC</a:t>
            </a:r>
            <a:r>
              <a:rPr lang="en-US" sz="1600" dirty="0"/>
              <a:t> for inclusion </a:t>
            </a:r>
          </a:p>
          <a:p>
            <a:pPr fontAlgn="ctr">
              <a:spcBef>
                <a:spcPts val="0"/>
              </a:spcBef>
              <a:spcAft>
                <a:spcPts val="600"/>
              </a:spcAft>
            </a:pPr>
            <a:r>
              <a:rPr lang="en-US" sz="1600" dirty="0"/>
              <a:t>Changes due to any approved </a:t>
            </a:r>
            <a:r>
              <a:rPr lang="en-US" sz="1600" dirty="0" err="1"/>
              <a:t>RfIs</a:t>
            </a:r>
            <a:r>
              <a:rPr lang="en-US" sz="1600" dirty="0"/>
              <a:t> to HCD cPP/SD v1.0 </a:t>
            </a:r>
          </a:p>
          <a:p>
            <a:pPr lvl="1" fontAlgn="ctr">
              <a:spcBef>
                <a:spcPts val="0"/>
              </a:spcBef>
              <a:spcAft>
                <a:spcPts val="600"/>
              </a:spcAft>
            </a:pPr>
            <a:r>
              <a:rPr lang="en-US" sz="1600" dirty="0"/>
              <a:t> Will have to decide if only include changes approved by NIAP</a:t>
            </a:r>
          </a:p>
          <a:p>
            <a:pPr fontAlgn="ctr">
              <a:spcBef>
                <a:spcPts val="0"/>
              </a:spcBef>
              <a:spcAft>
                <a:spcPts val="600"/>
              </a:spcAft>
            </a:pPr>
            <a:r>
              <a:rPr lang="en-US" sz="1600" dirty="0"/>
              <a:t>Updates to CC2022 published in November 2022</a:t>
            </a:r>
          </a:p>
          <a:p>
            <a:pPr lvl="1" fontAlgn="ctr">
              <a:spcBef>
                <a:spcPts val="0"/>
              </a:spcBef>
              <a:spcAft>
                <a:spcPts val="600"/>
              </a:spcAft>
            </a:pPr>
            <a:r>
              <a:rPr lang="en-US" sz="1600" dirty="0"/>
              <a:t>Comparison of CC2022 Part 2 to CC v3.1R5 revealed several changes that should be looked at by the HCD </a:t>
            </a:r>
            <a:r>
              <a:rPr lang="en-US" sz="1600" dirty="0" err="1"/>
              <a:t>iTC</a:t>
            </a:r>
            <a:r>
              <a:rPr lang="en-US" sz="1600" dirty="0"/>
              <a:t> for inclusion</a:t>
            </a:r>
          </a:p>
          <a:p>
            <a:pPr fontAlgn="ctr">
              <a:spcBef>
                <a:spcPts val="0"/>
              </a:spcBef>
              <a:spcAft>
                <a:spcPts val="600"/>
              </a:spcAft>
            </a:pPr>
            <a:r>
              <a:rPr lang="en-US" sz="1600" dirty="0"/>
              <a:t>Changes due to requests from JISEC, ITSCC or NIAP (Canada also?)</a:t>
            </a:r>
          </a:p>
        </p:txBody>
      </p:sp>
    </p:spTree>
    <p:extLst>
      <p:ext uri="{BB962C8B-B14F-4D97-AF65-F5344CB8AC3E}">
        <p14:creationId xmlns:p14="http://schemas.microsoft.com/office/powerpoint/2010/main" val="2973434256"/>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166100" cy="1016000"/>
          </a:xfrm>
        </p:spPr>
        <p:txBody>
          <a:bodyPr rIns="132080"/>
          <a:lstStyle/>
          <a:p>
            <a:pPr eaLnBrk="1" hangingPunct="1"/>
            <a:r>
              <a:rPr lang="fr-FR" altLang="en-US" sz="3200" dirty="0"/>
              <a:t>HCD </a:t>
            </a:r>
            <a:r>
              <a:rPr lang="fr-FR" altLang="en-US" sz="3200" dirty="0" err="1"/>
              <a:t>cPP</a:t>
            </a:r>
            <a:r>
              <a:rPr lang="fr-FR" altLang="en-US" sz="3200" dirty="0"/>
              <a:t>/SD Content Post-Version 1.0</a:t>
            </a:r>
            <a:br>
              <a:rPr lang="fr-FR" altLang="en-US" sz="3200" dirty="0"/>
            </a:br>
            <a:r>
              <a:rPr lang="fr-FR" altLang="en-US" sz="3200" dirty="0" err="1"/>
              <a:t>Potential</a:t>
            </a:r>
            <a:r>
              <a:rPr lang="fr-FR" altLang="en-US" sz="3200" dirty="0"/>
              <a:t> for Inclusion in v1.1 or </a:t>
            </a:r>
            <a:r>
              <a:rPr lang="fr-FR" altLang="en-US" sz="3200" dirty="0" err="1"/>
              <a:t>Later</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309" y="1092775"/>
            <a:ext cx="8845755" cy="5475434"/>
          </a:xfrm>
        </p:spPr>
        <p:txBody>
          <a:bodyPr rIns="132080"/>
          <a:lstStyle/>
          <a:p>
            <a:pPr fontAlgn="ctr">
              <a:spcBef>
                <a:spcPts val="0"/>
              </a:spcBef>
              <a:spcAft>
                <a:spcPts val="600"/>
              </a:spcAft>
            </a:pPr>
            <a:r>
              <a:rPr lang="en-US" sz="2000" b="1" dirty="0"/>
              <a:t>Full implementation of CNSA 2.0</a:t>
            </a:r>
          </a:p>
          <a:p>
            <a:pPr fontAlgn="ctr">
              <a:spcBef>
                <a:spcPts val="0"/>
              </a:spcBef>
              <a:spcAft>
                <a:spcPts val="600"/>
              </a:spcAft>
            </a:pPr>
            <a:r>
              <a:rPr lang="en-US" sz="2000" b="1" dirty="0"/>
              <a:t>Support for new crypto algorithms</a:t>
            </a:r>
          </a:p>
          <a:p>
            <a:pPr fontAlgn="ctr">
              <a:spcBef>
                <a:spcPts val="0"/>
              </a:spcBef>
              <a:spcAft>
                <a:spcPts val="600"/>
              </a:spcAft>
            </a:pPr>
            <a:r>
              <a:rPr lang="en-US" sz="2000" b="1" dirty="0"/>
              <a:t>NIAP IPsec Package</a:t>
            </a:r>
          </a:p>
          <a:p>
            <a:pPr fontAlgn="ctr">
              <a:spcBef>
                <a:spcPts val="0"/>
              </a:spcBef>
              <a:spcAft>
                <a:spcPts val="600"/>
              </a:spcAft>
            </a:pPr>
            <a:r>
              <a:rPr lang="en-US" sz="2000" b="1" dirty="0"/>
              <a:t>Updates due to changes from other ISO, FIPS or NIST Standards/Guidelines, NIAP TDs</a:t>
            </a:r>
          </a:p>
          <a:p>
            <a:pPr fontAlgn="ctr">
              <a:spcBef>
                <a:spcPts val="0"/>
              </a:spcBef>
              <a:spcAft>
                <a:spcPts val="600"/>
              </a:spcAft>
            </a:pPr>
            <a:r>
              <a:rPr lang="en-US" sz="2000" b="1" dirty="0"/>
              <a:t>Expand to address 3D printing</a:t>
            </a:r>
          </a:p>
          <a:p>
            <a:pPr fontAlgn="ctr">
              <a:spcBef>
                <a:spcPts val="0"/>
              </a:spcBef>
              <a:spcAft>
                <a:spcPts val="600"/>
              </a:spcAft>
            </a:pPr>
            <a:r>
              <a:rPr lang="en-US" sz="2000" dirty="0"/>
              <a:t>Support for Wi-Fi and maybe Bluetooth</a:t>
            </a:r>
          </a:p>
          <a:p>
            <a:pPr fontAlgn="ctr">
              <a:spcBef>
                <a:spcPts val="0"/>
              </a:spcBef>
              <a:spcAft>
                <a:spcPts val="600"/>
              </a:spcAft>
            </a:pPr>
            <a:r>
              <a:rPr lang="en-US" sz="2000" dirty="0"/>
              <a:t>Support for Security Information and Event Monitoring (SIEM) and related systems</a:t>
            </a:r>
          </a:p>
          <a:p>
            <a:pPr fontAlgn="ctr">
              <a:spcBef>
                <a:spcPts val="0"/>
              </a:spcBef>
              <a:spcAft>
                <a:spcPts val="600"/>
              </a:spcAft>
            </a:pPr>
            <a:r>
              <a:rPr lang="en-US" sz="2000" dirty="0"/>
              <a:t>Any new CCDB Crypto WG or CCUF Crypto WG Packages</a:t>
            </a:r>
            <a:endParaRPr lang="en-US" sz="2000" b="1" dirty="0"/>
          </a:p>
          <a:p>
            <a:pPr fontAlgn="ctr">
              <a:spcBef>
                <a:spcPts val="0"/>
              </a:spcBef>
              <a:spcAft>
                <a:spcPts val="600"/>
              </a:spcAft>
            </a:pPr>
            <a:r>
              <a:rPr lang="en-US" sz="2000" dirty="0"/>
              <a:t>Support for SNMPv3</a:t>
            </a:r>
          </a:p>
          <a:p>
            <a:pPr fontAlgn="ctr">
              <a:spcBef>
                <a:spcPts val="0"/>
              </a:spcBef>
              <a:spcAft>
                <a:spcPts val="600"/>
              </a:spcAft>
            </a:pPr>
            <a:r>
              <a:rPr lang="en-US" sz="2000" dirty="0"/>
              <a:t>Support for NFC</a:t>
            </a:r>
          </a:p>
          <a:p>
            <a:pPr fontAlgn="ctr">
              <a:spcBef>
                <a:spcPts val="0"/>
              </a:spcBef>
              <a:spcAft>
                <a:spcPts val="600"/>
              </a:spcAft>
            </a:pPr>
            <a:r>
              <a:rPr lang="en-US" sz="2000" dirty="0"/>
              <a:t>Indirect updates based on new technologies or customer requests</a:t>
            </a:r>
          </a:p>
        </p:txBody>
      </p:sp>
    </p:spTree>
    <p:extLst>
      <p:ext uri="{BB962C8B-B14F-4D97-AF65-F5344CB8AC3E}">
        <p14:creationId xmlns:p14="http://schemas.microsoft.com/office/powerpoint/2010/main" val="165241269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dirty="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dirty="0"/>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2023 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dirty="0"/>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7194" name="Rectangle 85"/>
          <p:cNvSpPr>
            <a:spLocks noGrp="1" noChangeArrowheads="1"/>
          </p:cNvSpPr>
          <p:nvPr>
            <p:ph type="title"/>
          </p:nvPr>
        </p:nvSpPr>
        <p:spPr/>
        <p:txBody>
          <a:bodyPr rIns="132080"/>
          <a:lstStyle/>
          <a:p>
            <a:pPr eaLnBrk="1" hangingPunct="1">
              <a:spcBef>
                <a:spcPts val="600"/>
              </a:spcBef>
            </a:pPr>
            <a:r>
              <a:rPr lang="en-US" altLang="en-US" dirty="0"/>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dirty="0">
              <a:solidFill>
                <a:srgbClr val="FFFFFF"/>
              </a:solidFill>
              <a:cs typeface="Arial" charset="0"/>
            </a:endParaRPr>
          </a:p>
        </p:txBody>
      </p:sp>
      <p:graphicFrame>
        <p:nvGraphicFramePr>
          <p:cNvPr id="10" name="Group 5">
            <a:extLst>
              <a:ext uri="{FF2B5EF4-FFF2-40B4-BE49-F238E27FC236}">
                <a16:creationId xmlns:a16="http://schemas.microsoft.com/office/drawing/2014/main" id="{4D33DF09-946A-4D0D-A044-C9C714D9ED4C}"/>
              </a:ext>
            </a:extLst>
          </p:cNvPr>
          <p:cNvGraphicFramePr>
            <a:graphicFrameLocks noGrp="1"/>
          </p:cNvGraphicFramePr>
          <p:nvPr>
            <p:extLst>
              <p:ext uri="{D42A27DB-BD31-4B8C-83A1-F6EECF244321}">
                <p14:modId xmlns:p14="http://schemas.microsoft.com/office/powerpoint/2010/main" val="1468661373"/>
              </p:ext>
            </p:extLst>
          </p:nvPr>
        </p:nvGraphicFramePr>
        <p:xfrm>
          <a:off x="609600" y="2109148"/>
          <a:ext cx="7696200" cy="3002918"/>
        </p:xfrm>
        <a:graphic>
          <a:graphicData uri="http://schemas.openxmlformats.org/drawingml/2006/table">
            <a:tbl>
              <a:tblPr/>
              <a:tblGrid>
                <a:gridCol w="1910139">
                  <a:extLst>
                    <a:ext uri="{9D8B030D-6E8A-4147-A177-3AD203B41FA5}">
                      <a16:colId xmlns:a16="http://schemas.microsoft.com/office/drawing/2014/main" val="20000"/>
                    </a:ext>
                  </a:extLst>
                </a:gridCol>
                <a:gridCol w="5786061">
                  <a:extLst>
                    <a:ext uri="{9D8B030D-6E8A-4147-A177-3AD203B41FA5}">
                      <a16:colId xmlns:a16="http://schemas.microsoft.com/office/drawing/2014/main" val="20001"/>
                    </a:ext>
                  </a:extLst>
                </a:gridCol>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10:00 – 10:05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Introductions, Agenda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10:05 – 10:45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Discuss status of HCD </a:t>
                      </a:r>
                      <a:r>
                        <a:rPr kumimoji="0" lang="en-US" altLang="en-US" sz="1800" b="0" i="0" u="none" strike="noStrike" cap="none" normalizeH="0" baseline="0" dirty="0" err="1">
                          <a:ln>
                            <a:noFill/>
                          </a:ln>
                          <a:solidFill>
                            <a:schemeClr val="tx1"/>
                          </a:solidFill>
                          <a:effectLst/>
                          <a:latin typeface="Verdana" charset="0"/>
                          <a:ea typeface="ヒラギノ角ゴ ProN W3" charset="0"/>
                          <a:cs typeface="ヒラギノ角ゴ ProN W3" charset="0"/>
                          <a:sym typeface="Verdana" charset="0"/>
                        </a:rPr>
                        <a:t>iTC</a:t>
                      </a: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and plans for future HCD </a:t>
                      </a:r>
                      <a:r>
                        <a:rPr kumimoji="0" lang="en-US" altLang="en-US" sz="1800" b="0" i="0" u="none" strike="noStrike" cap="none" normalizeH="0" baseline="0" dirty="0" err="1">
                          <a:ln>
                            <a:noFill/>
                          </a:ln>
                          <a:solidFill>
                            <a:schemeClr val="tx1"/>
                          </a:solidFill>
                          <a:effectLst/>
                          <a:latin typeface="Verdana" charset="0"/>
                          <a:ea typeface="ヒラギノ角ゴ ProN W3" charset="0"/>
                          <a:cs typeface="ヒラギノ角ゴ ProN W3" charset="0"/>
                          <a:sym typeface="Verdana" charset="0"/>
                        </a:rPr>
                        <a:t>cPP</a:t>
                      </a: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/HCD SD releases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2"/>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10:45 – 11:25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Cybersecurity in the US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87451804"/>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11:25 – 11:30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HCD Security Guidelines v1.0 Status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268602967"/>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11:30 – 11:55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TCG/IETF Liaison Reports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4"/>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11:55 – 12:00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Wrap Up / Next Steps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277585390"/>
                  </a:ext>
                </a:extLst>
              </a:tr>
            </a:tbl>
          </a:graphicData>
        </a:graphic>
      </p:graphicFrame>
      <p:sp>
        <p:nvSpPr>
          <p:cNvPr id="2" name="TextBox 1">
            <a:extLst>
              <a:ext uri="{FF2B5EF4-FFF2-40B4-BE49-F238E27FC236}">
                <a16:creationId xmlns:a16="http://schemas.microsoft.com/office/drawing/2014/main" id="{2FAFCA83-9A30-A7FF-3364-368F6675B7B8}"/>
              </a:ext>
            </a:extLst>
          </p:cNvPr>
          <p:cNvSpPr txBox="1"/>
          <p:nvPr/>
        </p:nvSpPr>
        <p:spPr>
          <a:xfrm>
            <a:off x="609600" y="1524000"/>
            <a:ext cx="7556500" cy="369332"/>
          </a:xfrm>
          <a:prstGeom prst="rect">
            <a:avLst/>
          </a:prstGeom>
          <a:noFill/>
        </p:spPr>
        <p:txBody>
          <a:bodyPr wrap="square" rtlCol="0">
            <a:spAutoFit/>
          </a:bodyPr>
          <a:lstStyle/>
          <a:p>
            <a:r>
              <a:rPr lang="en-US" sz="1800" dirty="0">
                <a:solidFill>
                  <a:srgbClr val="FF0000"/>
                </a:solidFill>
                <a:latin typeface="+mn-lt"/>
              </a:rPr>
              <a:t>Please Note:  This PWG IDS Meeting is Being Recorded</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3200" dirty="0"/>
              <a:t>HCD iTC Status</a:t>
            </a:r>
            <a:br>
              <a:rPr lang="fr-FR" sz="3200" dirty="0"/>
            </a:br>
            <a:r>
              <a:rPr lang="fr-FR" sz="3200" dirty="0"/>
              <a:t>Key Next Steps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marL="511175" lvl="1" indent="-344488">
              <a:spcAft>
                <a:spcPts val="600"/>
              </a:spcAft>
            </a:pPr>
            <a:r>
              <a:rPr lang="en-US" sz="2000" dirty="0"/>
              <a:t>Implement the HIT for maintaining HCD cPP/SD v1.0</a:t>
            </a:r>
          </a:p>
          <a:p>
            <a:pPr marL="511175" lvl="1" indent="-344488">
              <a:spcAft>
                <a:spcPts val="600"/>
              </a:spcAft>
            </a:pPr>
            <a:r>
              <a:rPr lang="en-US" sz="2000" dirty="0"/>
              <a:t>Agree on the HCD </a:t>
            </a:r>
            <a:r>
              <a:rPr lang="en-US" sz="2000" dirty="0" err="1"/>
              <a:t>cPP</a:t>
            </a:r>
            <a:r>
              <a:rPr lang="en-US" sz="2000" dirty="0"/>
              <a:t>/HCD SD release plan</a:t>
            </a:r>
          </a:p>
          <a:p>
            <a:pPr marL="511175" lvl="1" indent="-344488">
              <a:spcAft>
                <a:spcPts val="600"/>
              </a:spcAft>
            </a:pPr>
            <a:r>
              <a:rPr lang="en-US" sz="2000" dirty="0"/>
              <a:t>Determine the content for and then create the next HCD cPP/SD release (v1.1)</a:t>
            </a:r>
          </a:p>
          <a:p>
            <a:pPr marL="511175" lvl="1" indent="-344488">
              <a:spcAft>
                <a:spcPts val="600"/>
              </a:spcAft>
            </a:pPr>
            <a:r>
              <a:rPr lang="en-US" sz="2000" dirty="0"/>
              <a:t>Ensure that the HCD </a:t>
            </a:r>
            <a:r>
              <a:rPr lang="en-US" sz="2000" dirty="0" err="1"/>
              <a:t>iTC</a:t>
            </a:r>
            <a:r>
              <a:rPr lang="en-US" sz="2000" dirty="0"/>
              <a:t> continues to be fully engaged now that HCD </a:t>
            </a:r>
            <a:r>
              <a:rPr lang="en-US" sz="2000" dirty="0" err="1"/>
              <a:t>cPP</a:t>
            </a:r>
            <a:r>
              <a:rPr lang="en-US" sz="2000" dirty="0"/>
              <a:t> v1.0 and HCD SD v1.0 have been published</a:t>
            </a:r>
          </a:p>
        </p:txBody>
      </p:sp>
    </p:spTree>
    <p:extLst>
      <p:ext uri="{BB962C8B-B14F-4D97-AF65-F5344CB8AC3E}">
        <p14:creationId xmlns:p14="http://schemas.microsoft.com/office/powerpoint/2010/main" val="388986377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2400" dirty="0"/>
              <a:t>HCD iTC Status</a:t>
            </a:r>
            <a:br>
              <a:rPr lang="fr-FR" sz="2400" dirty="0"/>
            </a:br>
            <a:r>
              <a:rPr lang="fr-FR" sz="2400" dirty="0"/>
              <a:t>Final Lessons </a:t>
            </a:r>
            <a:r>
              <a:rPr lang="fr-FR" sz="2400" dirty="0" err="1"/>
              <a:t>Learned</a:t>
            </a:r>
            <a:r>
              <a:rPr lang="fr-FR" sz="2400" dirty="0"/>
              <a:t> </a:t>
            </a:r>
            <a:r>
              <a:rPr lang="fr-FR" sz="2400" dirty="0" err="1"/>
              <a:t>from</a:t>
            </a:r>
            <a:r>
              <a:rPr lang="fr-FR" sz="2400" dirty="0"/>
              <a:t> v1.0 (My Take)</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359400"/>
          </a:xfrm>
        </p:spPr>
        <p:txBody>
          <a:bodyPr rIns="132080"/>
          <a:lstStyle/>
          <a:p>
            <a:pPr marL="509587" lvl="1" indent="-342900">
              <a:spcAft>
                <a:spcPts val="600"/>
              </a:spcAft>
            </a:pPr>
            <a:r>
              <a:rPr lang="en-US" sz="2000" dirty="0"/>
              <a:t>Requires a dedicated group of editors to get a </a:t>
            </a:r>
            <a:r>
              <a:rPr lang="en-US" sz="2000" dirty="0" err="1"/>
              <a:t>cPP</a:t>
            </a:r>
            <a:r>
              <a:rPr lang="en-US" sz="2000" dirty="0"/>
              <a:t> or SD version published</a:t>
            </a:r>
          </a:p>
          <a:p>
            <a:pPr marL="509587" lvl="1" indent="-342900">
              <a:spcAft>
                <a:spcPts val="600"/>
              </a:spcAft>
            </a:pPr>
            <a:r>
              <a:rPr lang="en-US" sz="2000" dirty="0"/>
              <a:t>We were lax in creating and monitoring our Work Plan for the HCD </a:t>
            </a:r>
            <a:r>
              <a:rPr lang="en-US" sz="2000" dirty="0" err="1"/>
              <a:t>cPP</a:t>
            </a:r>
            <a:r>
              <a:rPr lang="en-US" sz="2000" dirty="0"/>
              <a:t>/SD v1.0 development; need to do better for future versions of these documents</a:t>
            </a:r>
          </a:p>
          <a:p>
            <a:pPr marL="509587" lvl="1" indent="-342900">
              <a:spcAft>
                <a:spcPts val="600"/>
              </a:spcAft>
            </a:pPr>
            <a:r>
              <a:rPr lang="en-US" sz="2000" dirty="0"/>
              <a:t>Work Plans and schedules need to be realistic</a:t>
            </a:r>
          </a:p>
          <a:p>
            <a:pPr marL="509587" lvl="1" indent="-342900">
              <a:spcAft>
                <a:spcPts val="600"/>
              </a:spcAft>
            </a:pPr>
            <a:r>
              <a:rPr lang="en-US" sz="2000" dirty="0"/>
              <a:t>Tracking the changes for v1.0 was a tedious manual process – it needs to be more automated for future releases</a:t>
            </a:r>
          </a:p>
          <a:p>
            <a:pPr marL="509587" lvl="1" indent="-342900">
              <a:spcAft>
                <a:spcPts val="600"/>
              </a:spcAft>
            </a:pPr>
            <a:endParaRPr lang="en-US" sz="2000" dirty="0"/>
          </a:p>
        </p:txBody>
      </p:sp>
    </p:spTree>
    <p:extLst>
      <p:ext uri="{BB962C8B-B14F-4D97-AF65-F5344CB8AC3E}">
        <p14:creationId xmlns:p14="http://schemas.microsoft.com/office/powerpoint/2010/main" val="143644410"/>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22</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2023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22</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590746" y="3124200"/>
            <a:ext cx="8178800" cy="609600"/>
          </a:xfrm>
        </p:spPr>
        <p:txBody>
          <a:bodyPr>
            <a:noAutofit/>
          </a:bodyPr>
          <a:lstStyle/>
          <a:p>
            <a:pPr marL="39688" indent="0" algn="ctr">
              <a:buNone/>
            </a:pPr>
            <a:r>
              <a:rPr lang="en-US" sz="2400" b="1" i="0" dirty="0">
                <a:solidFill>
                  <a:srgbClr val="000000"/>
                </a:solidFill>
                <a:effectLst/>
              </a:rPr>
              <a:t>Cybersecurity in the United States</a:t>
            </a:r>
            <a:br>
              <a:rPr lang="en-US" sz="2000" dirty="0"/>
            </a:br>
            <a:endParaRPr kumimoji="0" lang="en-US" altLang="en-US" sz="2400" b="1"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p:txBody>
      </p:sp>
    </p:spTree>
    <p:extLst>
      <p:ext uri="{BB962C8B-B14F-4D97-AF65-F5344CB8AC3E}">
        <p14:creationId xmlns:p14="http://schemas.microsoft.com/office/powerpoint/2010/main" val="1961789946"/>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Cybersecurity in the US</a:t>
            </a:r>
            <a:br>
              <a:rPr lang="en-US" sz="3200" dirty="0"/>
            </a:br>
            <a:r>
              <a:rPr lang="en-US" sz="3200" dirty="0"/>
              <a:t>General Observations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5"/>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83540">
              <a:spcAft>
                <a:spcPts val="600"/>
              </a:spcAft>
            </a:pPr>
            <a:r>
              <a:rPr lang="en-US" sz="2000" kern="0" dirty="0"/>
              <a:t>Current cybersecurity activities with the US Government are based on four key sources – the </a:t>
            </a:r>
            <a:r>
              <a:rPr lang="en-US" sz="2000" b="0" i="0" dirty="0">
                <a:solidFill>
                  <a:srgbClr val="000000"/>
                </a:solidFill>
                <a:effectLst/>
              </a:rPr>
              <a:t>Federal Information Security Modernization Act of 2014, the Cybersecurity Enactment Act of 2014, the Cybersecurity Enactment Act of 2015</a:t>
            </a:r>
            <a:r>
              <a:rPr lang="en-US" sz="2000" dirty="0"/>
              <a:t> and the 2021 Executive Order </a:t>
            </a:r>
            <a:r>
              <a:rPr lang="en-US" sz="2000" kern="1800" dirty="0">
                <a:effectLst/>
                <a:ea typeface="Times New Roman" panose="02020603050405020304" pitchFamily="18" charset="0"/>
              </a:rPr>
              <a:t>on Improving the Nation’s Cybersecurity</a:t>
            </a:r>
            <a:endParaRPr lang="en-US" sz="2000" dirty="0"/>
          </a:p>
          <a:p>
            <a:pPr marL="732790" lvl="1">
              <a:spcAft>
                <a:spcPts val="600"/>
              </a:spcAft>
            </a:pPr>
            <a:r>
              <a:rPr lang="en-US" sz="1800" kern="0" dirty="0"/>
              <a:t>Are other laws that update or expand on these three laws</a:t>
            </a:r>
          </a:p>
          <a:p>
            <a:pPr marL="383540">
              <a:spcAft>
                <a:spcPts val="600"/>
              </a:spcAft>
            </a:pPr>
            <a:r>
              <a:rPr lang="en-US" sz="2000" kern="0" dirty="0"/>
              <a:t>Cybersecurity laws apply only to what the government agencies must do; the agencies like NIST are chartered to provide standards and guidelines to implement the cybersecurity laws</a:t>
            </a:r>
          </a:p>
          <a:p>
            <a:pPr marL="383540">
              <a:spcAft>
                <a:spcPts val="600"/>
              </a:spcAft>
            </a:pPr>
            <a:r>
              <a:rPr lang="en-US" sz="2000" kern="0" dirty="0"/>
              <a:t>US Government cybersecurity activities are spread over multiple government agencies – NIST, CISA, DHS</a:t>
            </a:r>
          </a:p>
          <a:p>
            <a:pPr marL="383540">
              <a:spcAft>
                <a:spcPts val="600"/>
              </a:spcAft>
            </a:pPr>
            <a:r>
              <a:rPr lang="en-US" sz="2000" kern="0" dirty="0"/>
              <a:t>There is a large number of cybersecurity frameworks developed by and for US Government Agencies and cybersecurity frameworks developed for specific industries or industry groups</a:t>
            </a:r>
          </a:p>
        </p:txBody>
      </p:sp>
    </p:spTree>
    <p:extLst>
      <p:ext uri="{BB962C8B-B14F-4D97-AF65-F5344CB8AC3E}">
        <p14:creationId xmlns:p14="http://schemas.microsoft.com/office/powerpoint/2010/main" val="368496034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800" b="0" i="0" dirty="0">
                <a:solidFill>
                  <a:schemeClr val="bg1"/>
                </a:solidFill>
                <a:effectLst/>
                <a:latin typeface="+mn-lt"/>
              </a:rPr>
              <a:t>Federal Information Security Modernization Act of 2014</a:t>
            </a:r>
            <a:r>
              <a:rPr lang="en-US" sz="2800" dirty="0">
                <a:solidFill>
                  <a:schemeClr val="bg1"/>
                </a:solidFill>
                <a:latin typeface="+mn-lt"/>
              </a:rPr>
              <a:t> </a:t>
            </a:r>
            <a:endParaRPr lang="en-US" altLang="en-US" sz="28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43000"/>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1600" dirty="0"/>
              <a:t>Codifies the Department of Homeland Security’s role in administering the implementation of information security policies for federal Executive Branch civilian agencies, overseeing agencies’ compliance with those policies, and assisting OMB in developing those policies</a:t>
            </a:r>
          </a:p>
          <a:p>
            <a:r>
              <a:rPr lang="en-US" sz="1600" dirty="0"/>
              <a:t>Provides the Department authority to develop and oversee the implementation of binding operational directives to other agencies, in coordination and consistent with OMB policies and practices</a:t>
            </a:r>
          </a:p>
          <a:p>
            <a:pPr>
              <a:buFont typeface="Arial" panose="020B0604020202020204" pitchFamily="34" charset="0"/>
              <a:buChar char="•"/>
            </a:pPr>
            <a:r>
              <a:rPr lang="en-US" sz="1600" dirty="0"/>
              <a:t>Authorizes DHS to provide operational and technical assistance to other federal Executive Branch civilian agencies at the agency’s request</a:t>
            </a:r>
          </a:p>
          <a:p>
            <a:pPr>
              <a:buFont typeface="Arial" panose="020B0604020202020204" pitchFamily="34" charset="0"/>
              <a:buChar char="•"/>
            </a:pPr>
            <a:r>
              <a:rPr lang="en-US" sz="1600" dirty="0"/>
              <a:t>Places the federal information security incident center within DHS by law</a:t>
            </a:r>
          </a:p>
          <a:p>
            <a:pPr>
              <a:buFont typeface="Arial" panose="020B0604020202020204" pitchFamily="34" charset="0"/>
              <a:buChar char="•"/>
            </a:pPr>
            <a:r>
              <a:rPr lang="en-US" sz="1600" dirty="0"/>
              <a:t>Authorizes DHS technology deployments to other agencies' networks (upon those agencies' request)</a:t>
            </a:r>
          </a:p>
          <a:p>
            <a:pPr>
              <a:buFont typeface="Arial" panose="020B0604020202020204" pitchFamily="34" charset="0"/>
              <a:buChar char="•"/>
            </a:pPr>
            <a:r>
              <a:rPr lang="en-US" sz="1600" dirty="0"/>
              <a:t>Directs OMB to revise policies regarding notification of individuals affected by federal agency data breaches</a:t>
            </a:r>
          </a:p>
          <a:p>
            <a:pPr>
              <a:buFont typeface="Arial" panose="020B0604020202020204" pitchFamily="34" charset="0"/>
              <a:buChar char="•"/>
            </a:pPr>
            <a:r>
              <a:rPr lang="en-US" sz="1600" dirty="0"/>
              <a:t>Requires agencies to report major information security incidents as well as data breaches to Congress as they occur and annually</a:t>
            </a:r>
          </a:p>
          <a:p>
            <a:pPr>
              <a:buFont typeface="Arial" panose="020B0604020202020204" pitchFamily="34" charset="0"/>
              <a:buChar char="•"/>
            </a:pPr>
            <a:r>
              <a:rPr lang="en-US" sz="1600" dirty="0"/>
              <a:t>Simplifies existing FISMA reporting to eliminate inefficient or wasteful reporting while adding new reporting requirements for major information security incidents</a:t>
            </a:r>
          </a:p>
        </p:txBody>
      </p:sp>
    </p:spTree>
    <p:extLst>
      <p:ext uri="{BB962C8B-B14F-4D97-AF65-F5344CB8AC3E}">
        <p14:creationId xmlns:p14="http://schemas.microsoft.com/office/powerpoint/2010/main" val="276441620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Executive Order </a:t>
            </a:r>
            <a:r>
              <a:rPr lang="en-US" sz="3200" kern="1800" dirty="0">
                <a:effectLst/>
                <a:ea typeface="Times New Roman" panose="02020603050405020304" pitchFamily="18" charset="0"/>
              </a:rPr>
              <a:t>on Improving the Nation’s Cybersecurity - 2021</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097116"/>
            <a:ext cx="8934974"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spcBef>
                <a:spcPts val="0"/>
              </a:spcBef>
              <a:spcAft>
                <a:spcPts val="600"/>
              </a:spcAft>
              <a:buFont typeface="Verdana" pitchFamily="34" charset="0"/>
              <a:buNone/>
            </a:pPr>
            <a:r>
              <a:rPr lang="en-US" sz="1600" kern="0" dirty="0"/>
              <a:t>Issued May 12, 2021</a:t>
            </a:r>
          </a:p>
          <a:p>
            <a:pPr marL="40640" indent="0">
              <a:spcBef>
                <a:spcPts val="0"/>
              </a:spcBef>
              <a:spcAft>
                <a:spcPts val="600"/>
              </a:spcAft>
              <a:buNone/>
            </a:pPr>
            <a:r>
              <a:rPr lang="en-US" sz="1600" kern="0" dirty="0"/>
              <a:t>Key Areas Covered by this Executive Order:</a:t>
            </a:r>
          </a:p>
          <a:p>
            <a:pPr marL="285750" indent="-285750">
              <a:spcBef>
                <a:spcPts val="0"/>
              </a:spcBef>
              <a:spcAft>
                <a:spcPts val="600"/>
              </a:spcAft>
            </a:pPr>
            <a:r>
              <a:rPr lang="en-US" sz="1400" dirty="0">
                <a:effectLst/>
                <a:ea typeface="Times New Roman" panose="02020603050405020304" pitchFamily="18" charset="0"/>
                <a:cs typeface="Times New Roman" panose="02020603050405020304" pitchFamily="18" charset="0"/>
              </a:rPr>
              <a:t>Remove Barriers to Threat Information Sharing Between Government and the Private Sector to ensure that IT Service Providers are able to share information with the government</a:t>
            </a:r>
            <a:endParaRPr lang="en-US" sz="1400" dirty="0">
              <a:effectLst/>
              <a:ea typeface="Calibri" panose="020F0502020204030204" pitchFamily="34" charset="0"/>
              <a:cs typeface="Times New Roman" panose="02020603050405020304" pitchFamily="18" charset="0"/>
            </a:endParaRPr>
          </a:p>
          <a:p>
            <a:pPr marL="285750" indent="-285750">
              <a:spcBef>
                <a:spcPts val="0"/>
              </a:spcBef>
              <a:spcAft>
                <a:spcPts val="600"/>
              </a:spcAft>
            </a:pPr>
            <a:r>
              <a:rPr lang="en-US" sz="1400" dirty="0">
                <a:effectLst/>
                <a:ea typeface="Times New Roman" panose="02020603050405020304" pitchFamily="18" charset="0"/>
                <a:cs typeface="Times New Roman" panose="02020603050405020304" pitchFamily="18" charset="0"/>
              </a:rPr>
              <a:t>Modernize and Implement Stronger Cybersecurity Standards in the Federal Government to help move the Federal Government to secure cloud services and a zero-trust architecture, and mandates deployment of multifactor authentication and encryption within a specific time</a:t>
            </a:r>
            <a:endParaRPr lang="en-US" sz="1400" dirty="0">
              <a:effectLst/>
              <a:ea typeface="Calibri" panose="020F0502020204030204" pitchFamily="34" charset="0"/>
              <a:cs typeface="Times New Roman" panose="02020603050405020304" pitchFamily="18" charset="0"/>
            </a:endParaRPr>
          </a:p>
          <a:p>
            <a:pPr marL="285750" indent="-285750">
              <a:spcBef>
                <a:spcPts val="0"/>
              </a:spcBef>
              <a:spcAft>
                <a:spcPts val="600"/>
              </a:spcAft>
            </a:pPr>
            <a:r>
              <a:rPr lang="en-US" sz="1400" dirty="0">
                <a:ea typeface="Times New Roman" panose="02020603050405020304" pitchFamily="18" charset="0"/>
                <a:cs typeface="Times New Roman" panose="02020603050405020304" pitchFamily="18" charset="0"/>
              </a:rPr>
              <a:t>I</a:t>
            </a:r>
            <a:r>
              <a:rPr lang="en-US" sz="1400" dirty="0">
                <a:effectLst/>
                <a:ea typeface="Times New Roman" panose="02020603050405020304" pitchFamily="18" charset="0"/>
                <a:cs typeface="Times New Roman" panose="02020603050405020304" pitchFamily="18" charset="0"/>
              </a:rPr>
              <a:t>mprove Software Supply Chain Security to improve the security of software by establishing baseline security standards for development of software sold to the government</a:t>
            </a:r>
            <a:endParaRPr lang="en-US" sz="1400" dirty="0">
              <a:effectLst/>
              <a:ea typeface="Calibri" panose="020F0502020204030204" pitchFamily="34" charset="0"/>
              <a:cs typeface="Times New Roman" panose="02020603050405020304" pitchFamily="18" charset="0"/>
            </a:endParaRPr>
          </a:p>
          <a:p>
            <a:pPr marL="635000" lvl="1">
              <a:spcBef>
                <a:spcPts val="0"/>
              </a:spcBef>
              <a:spcAft>
                <a:spcPts val="600"/>
              </a:spcAft>
              <a:buSzPts val="1000"/>
              <a:tabLst>
                <a:tab pos="457200" algn="l"/>
              </a:tabLst>
            </a:pPr>
            <a:r>
              <a:rPr lang="en-US" sz="1400" dirty="0">
                <a:effectLst/>
                <a:ea typeface="Times New Roman" panose="02020603050405020304" pitchFamily="18" charset="0"/>
                <a:cs typeface="Times New Roman" panose="02020603050405020304" pitchFamily="18" charset="0"/>
              </a:rPr>
              <a:t>It also creates a pilot program to create an “energy star” type of label so the government can quickly determine whether software was developed securely</a:t>
            </a:r>
            <a:endParaRPr lang="en-US" sz="1400" dirty="0">
              <a:effectLst/>
              <a:ea typeface="Calibri" panose="020F0502020204030204" pitchFamily="34" charset="0"/>
              <a:cs typeface="Times New Roman" panose="02020603050405020304" pitchFamily="18" charset="0"/>
            </a:endParaRPr>
          </a:p>
          <a:p>
            <a:pPr marL="285750" indent="-285750">
              <a:spcBef>
                <a:spcPts val="0"/>
              </a:spcBef>
              <a:spcAft>
                <a:spcPts val="600"/>
              </a:spcAft>
            </a:pPr>
            <a:r>
              <a:rPr lang="en-US" sz="1400" dirty="0">
                <a:effectLst/>
                <a:ea typeface="Times New Roman" panose="02020603050405020304" pitchFamily="18" charset="0"/>
                <a:cs typeface="Times New Roman" panose="02020603050405020304" pitchFamily="18" charset="0"/>
              </a:rPr>
              <a:t>Establish a Cyber Safety Review Board to analyze what happened and make concrete recommendations for improving cybersecurity</a:t>
            </a:r>
            <a:endParaRPr lang="en-US" sz="1400" dirty="0">
              <a:effectLst/>
              <a:ea typeface="Calibri" panose="020F0502020204030204" pitchFamily="34" charset="0"/>
              <a:cs typeface="Times New Roman" panose="02020603050405020304" pitchFamily="18" charset="0"/>
            </a:endParaRPr>
          </a:p>
          <a:p>
            <a:pPr marL="285750" indent="-285750">
              <a:spcBef>
                <a:spcPts val="0"/>
              </a:spcBef>
              <a:spcAft>
                <a:spcPts val="600"/>
              </a:spcAft>
            </a:pPr>
            <a:r>
              <a:rPr lang="en-US" sz="1400" dirty="0">
                <a:effectLst/>
                <a:ea typeface="Times New Roman" panose="02020603050405020304" pitchFamily="18" charset="0"/>
                <a:cs typeface="Times New Roman" panose="02020603050405020304" pitchFamily="18" charset="0"/>
              </a:rPr>
              <a:t>Create Standardized Playbook for Responding to Cybersecurity Vulnerabilities and Incidents to ensure all federal agencies meet a certain threshold and are prepared to take uniform steps to identify and mitigate a threat</a:t>
            </a:r>
            <a:endParaRPr lang="en-US" sz="1400" dirty="0">
              <a:effectLst/>
              <a:ea typeface="Calibri" panose="020F0502020204030204" pitchFamily="34" charset="0"/>
              <a:cs typeface="Times New Roman" panose="02020603050405020304" pitchFamily="18" charset="0"/>
            </a:endParaRPr>
          </a:p>
          <a:p>
            <a:pPr marL="285750" indent="-285750">
              <a:spcBef>
                <a:spcPts val="0"/>
              </a:spcBef>
              <a:spcAft>
                <a:spcPts val="600"/>
              </a:spcAft>
              <a:buSzPts val="1000"/>
              <a:tabLst>
                <a:tab pos="457200" algn="l"/>
              </a:tabLst>
            </a:pPr>
            <a:r>
              <a:rPr lang="en-US" sz="1400" dirty="0">
                <a:effectLst/>
                <a:ea typeface="Times New Roman" panose="02020603050405020304" pitchFamily="18" charset="0"/>
                <a:cs typeface="Times New Roman" panose="02020603050405020304" pitchFamily="18" charset="0"/>
              </a:rPr>
              <a:t>Improve Detection of Cybersecurity Incidents on Federal Government Networks</a:t>
            </a:r>
            <a:r>
              <a:rPr lang="en-US" sz="1400" dirty="0">
                <a:ea typeface="Calibri" panose="020F0502020204030204" pitchFamily="34" charset="0"/>
                <a:cs typeface="Times New Roman" panose="02020603050405020304" pitchFamily="18" charset="0"/>
              </a:rPr>
              <a:t> to </a:t>
            </a:r>
            <a:r>
              <a:rPr lang="en-US" sz="1400" dirty="0">
                <a:effectLst/>
                <a:ea typeface="Times New Roman" panose="02020603050405020304" pitchFamily="18" charset="0"/>
                <a:cs typeface="Times New Roman" panose="02020603050405020304" pitchFamily="18" charset="0"/>
              </a:rPr>
              <a:t>improve the ability to detect malicious cyber activity on federal networks by enabling a government-wide endpoint detection and response (EDR) system and improved information sharing</a:t>
            </a:r>
            <a:endParaRPr lang="en-US" sz="1400" dirty="0">
              <a:effectLst/>
              <a:ea typeface="Calibri" panose="020F0502020204030204" pitchFamily="34" charset="0"/>
              <a:cs typeface="Times New Roman" panose="02020603050405020304" pitchFamily="18" charset="0"/>
            </a:endParaRPr>
          </a:p>
          <a:p>
            <a:pPr marL="285750" indent="-285750">
              <a:spcBef>
                <a:spcPts val="0"/>
              </a:spcBef>
              <a:spcAft>
                <a:spcPts val="600"/>
              </a:spcAft>
            </a:pPr>
            <a:r>
              <a:rPr lang="en-US" sz="1400" dirty="0">
                <a:effectLst/>
                <a:ea typeface="Times New Roman" panose="02020603050405020304" pitchFamily="18" charset="0"/>
                <a:cs typeface="Times New Roman" panose="02020603050405020304" pitchFamily="18" charset="0"/>
              </a:rPr>
              <a:t>Improve Investigative and Remediation Capabilities by</a:t>
            </a:r>
            <a:r>
              <a:rPr lang="en-US" sz="1400" dirty="0">
                <a:ea typeface="Calibri" panose="020F0502020204030204" pitchFamily="34" charset="0"/>
                <a:cs typeface="Times New Roman" panose="02020603050405020304" pitchFamily="18" charset="0"/>
              </a:rPr>
              <a:t> </a:t>
            </a:r>
            <a:r>
              <a:rPr lang="en-US" sz="1400" dirty="0">
                <a:effectLst/>
                <a:ea typeface="Times New Roman" panose="02020603050405020304" pitchFamily="18" charset="0"/>
                <a:cs typeface="Times New Roman" panose="02020603050405020304" pitchFamily="18" charset="0"/>
              </a:rPr>
              <a:t>creating cybersecurity event log requirements for federal departments and agencies</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043383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800" b="0" i="0" dirty="0">
                <a:solidFill>
                  <a:schemeClr val="bg1"/>
                </a:solidFill>
                <a:effectLst/>
                <a:latin typeface="+mn-lt"/>
              </a:rPr>
              <a:t>Cybersecurity Enactment Act of 2014</a:t>
            </a:r>
            <a:endParaRPr lang="en-US" altLang="en-US" sz="28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43000"/>
            <a:ext cx="8996886"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a:spcBef>
                <a:spcPts val="0"/>
              </a:spcBef>
              <a:spcAft>
                <a:spcPts val="600"/>
              </a:spcAft>
            </a:pPr>
            <a:r>
              <a:rPr lang="en-US" sz="1300" b="0" i="0" dirty="0">
                <a:solidFill>
                  <a:srgbClr val="000000"/>
                </a:solidFill>
                <a:effectLst/>
              </a:rPr>
              <a:t>NIST shall facilitate and support on an ongoing basis the development of a voluntary, consensus-based, </a:t>
            </a:r>
            <a:r>
              <a:rPr lang="en-US" sz="1350" b="0" i="0" dirty="0">
                <a:solidFill>
                  <a:srgbClr val="000000"/>
                </a:solidFill>
                <a:effectLst/>
              </a:rPr>
              <a:t>industry-led</a:t>
            </a:r>
            <a:r>
              <a:rPr lang="en-US" sz="1300" b="0" i="0" dirty="0">
                <a:solidFill>
                  <a:srgbClr val="000000"/>
                </a:solidFill>
                <a:effectLst/>
              </a:rPr>
              <a:t> set of standards, guidelines, best practices, methodologies, procedures, and processes to cost-effectively reduce cyber risks to critical infrastructure</a:t>
            </a:r>
          </a:p>
          <a:p>
            <a:pPr>
              <a:spcBef>
                <a:spcPts val="0"/>
              </a:spcBef>
              <a:spcAft>
                <a:spcPts val="600"/>
              </a:spcAft>
            </a:pPr>
            <a:r>
              <a:rPr lang="en-US" sz="1300" dirty="0">
                <a:solidFill>
                  <a:srgbClr val="000000"/>
                </a:solidFill>
              </a:rPr>
              <a:t>H</a:t>
            </a:r>
            <a:r>
              <a:rPr lang="en-US" sz="1300" b="0" i="0" dirty="0">
                <a:solidFill>
                  <a:srgbClr val="000000"/>
                </a:solidFill>
                <a:effectLst/>
              </a:rPr>
              <a:t>eads of the applicable federal agencies and departments shall develop and update every 4 years a Federal cybersecurity research and development strategic plan</a:t>
            </a:r>
          </a:p>
          <a:p>
            <a:pPr>
              <a:spcBef>
                <a:spcPts val="0"/>
              </a:spcBef>
              <a:spcAft>
                <a:spcPts val="600"/>
              </a:spcAft>
            </a:pPr>
            <a:r>
              <a:rPr lang="en-US" sz="1300" b="0" i="0" dirty="0">
                <a:solidFill>
                  <a:srgbClr val="000000"/>
                </a:solidFill>
                <a:effectLst/>
              </a:rPr>
              <a:t>Director of the National Science Foundation shall support research that develops, evaluates, disseminates, and integrates new cybersecurity practices and concepts into the core curriculum of computer science programs and of other programs and develops new models for professional development of faculty in cybersecurity education, including secure coding development</a:t>
            </a:r>
            <a:r>
              <a:rPr lang="en-US" sz="1300" dirty="0"/>
              <a:t> </a:t>
            </a:r>
          </a:p>
          <a:p>
            <a:pPr>
              <a:spcBef>
                <a:spcPts val="0"/>
              </a:spcBef>
              <a:spcAft>
                <a:spcPts val="600"/>
              </a:spcAft>
            </a:pPr>
            <a:r>
              <a:rPr lang="en-US" sz="1300" b="0" i="0" dirty="0">
                <a:solidFill>
                  <a:srgbClr val="000000"/>
                </a:solidFill>
                <a:effectLst/>
              </a:rPr>
              <a:t>NIST shall, as necessary, develop and revise security automation standards, associated reference materials (including protocols), and checklists that minimize the security risks associated with each information technology hardware or software system and security tool that is, or is likely to become, widely used within the Federal Government</a:t>
            </a:r>
            <a:endParaRPr lang="en-US" sz="1300" dirty="0"/>
          </a:p>
          <a:p>
            <a:pPr>
              <a:spcBef>
                <a:spcPts val="0"/>
              </a:spcBef>
              <a:spcAft>
                <a:spcPts val="600"/>
              </a:spcAft>
            </a:pPr>
            <a:r>
              <a:rPr lang="en-US" sz="1300" dirty="0"/>
              <a:t>OPM shall </a:t>
            </a:r>
            <a:r>
              <a:rPr lang="en-US" sz="1300" b="0" i="0" dirty="0">
                <a:solidFill>
                  <a:srgbClr val="000000"/>
                </a:solidFill>
                <a:effectLst/>
              </a:rPr>
              <a:t>support competitions and challenges to identify, develop, and recruit talented individuals to perform duties relating to the security of information technology in Federal, State, local, and tribal government agencies, and the private sector</a:t>
            </a:r>
          </a:p>
          <a:p>
            <a:pPr>
              <a:spcBef>
                <a:spcPts val="0"/>
              </a:spcBef>
              <a:spcAft>
                <a:spcPts val="600"/>
              </a:spcAft>
            </a:pPr>
            <a:r>
              <a:rPr lang="en-US" sz="1300" dirty="0"/>
              <a:t>NIST </a:t>
            </a:r>
            <a:r>
              <a:rPr lang="en-US" sz="1300" b="0" i="0" dirty="0">
                <a:solidFill>
                  <a:srgbClr val="000000"/>
                </a:solidFill>
                <a:effectLst/>
              </a:rPr>
              <a:t>shall continue to coordinate a national cybersecurity awareness and education program</a:t>
            </a:r>
            <a:r>
              <a:rPr lang="en-US" sz="1300" dirty="0"/>
              <a:t> </a:t>
            </a:r>
          </a:p>
          <a:p>
            <a:pPr>
              <a:spcBef>
                <a:spcPts val="0"/>
              </a:spcBef>
              <a:spcAft>
                <a:spcPts val="600"/>
              </a:spcAft>
            </a:pPr>
            <a:r>
              <a:rPr lang="en-US" sz="1300" b="0" i="0" dirty="0">
                <a:solidFill>
                  <a:srgbClr val="000000"/>
                </a:solidFill>
                <a:effectLst/>
              </a:rPr>
              <a:t>Shall ensure coordination of Federal agencies engaged in the development of international technical standards related to information system security</a:t>
            </a:r>
          </a:p>
          <a:p>
            <a:pPr>
              <a:spcBef>
                <a:spcPts val="0"/>
              </a:spcBef>
              <a:spcAft>
                <a:spcPts val="600"/>
              </a:spcAft>
            </a:pPr>
            <a:r>
              <a:rPr lang="en-US" sz="1300" b="0" i="0" dirty="0">
                <a:solidFill>
                  <a:srgbClr val="000000"/>
                </a:solidFill>
                <a:effectLst/>
              </a:rPr>
              <a:t>Shall continue to develop and encourage the implementation of a comprehensive strategy for the use and adoption of cloud computing services by the Federal Government</a:t>
            </a:r>
            <a:r>
              <a:rPr lang="en-US" sz="1300" dirty="0"/>
              <a:t> </a:t>
            </a:r>
          </a:p>
          <a:p>
            <a:pPr>
              <a:spcBef>
                <a:spcPts val="0"/>
              </a:spcBef>
              <a:spcAft>
                <a:spcPts val="600"/>
              </a:spcAft>
            </a:pPr>
            <a:r>
              <a:rPr lang="en-US" sz="1300" b="0" i="0" dirty="0">
                <a:solidFill>
                  <a:srgbClr val="000000"/>
                </a:solidFill>
                <a:effectLst/>
              </a:rPr>
              <a:t>Shall continue a program to support the development of voluntary and cost-effective technical standards, metrology, testbeds, and conformance criteria</a:t>
            </a:r>
            <a:r>
              <a:rPr lang="en-US" sz="1300" dirty="0"/>
              <a:t> </a:t>
            </a:r>
            <a:br>
              <a:rPr lang="en-US" sz="800" dirty="0"/>
            </a:br>
            <a:br>
              <a:rPr lang="en-US" sz="800" dirty="0"/>
            </a:br>
            <a:r>
              <a:rPr lang="en-US" sz="1000" dirty="0"/>
              <a:t> </a:t>
            </a:r>
            <a:br>
              <a:rPr lang="en-US" sz="1000" dirty="0"/>
            </a:br>
            <a:br>
              <a:rPr lang="en-US" sz="1100" dirty="0"/>
            </a:br>
            <a:br>
              <a:rPr lang="en-US" sz="1400" dirty="0"/>
            </a:br>
            <a:br>
              <a:rPr lang="en-US" sz="800" dirty="0"/>
            </a:br>
            <a:r>
              <a:rPr lang="en-US" sz="900" dirty="0"/>
              <a:t> </a:t>
            </a:r>
            <a:br>
              <a:rPr lang="en-US" sz="900" dirty="0"/>
            </a:br>
            <a:br>
              <a:rPr lang="en-US" sz="1050" dirty="0"/>
            </a:br>
            <a:br>
              <a:rPr lang="en-US" sz="1200" dirty="0"/>
            </a:br>
            <a:endParaRPr lang="en-US" sz="1600" dirty="0"/>
          </a:p>
        </p:txBody>
      </p:sp>
    </p:spTree>
    <p:extLst>
      <p:ext uri="{BB962C8B-B14F-4D97-AF65-F5344CB8AC3E}">
        <p14:creationId xmlns:p14="http://schemas.microsoft.com/office/powerpoint/2010/main" val="4219496104"/>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800" b="0" i="0" dirty="0">
                <a:solidFill>
                  <a:schemeClr val="bg1"/>
                </a:solidFill>
                <a:effectLst/>
              </a:rPr>
              <a:t>Cybersecurity Enactment Act of 2015</a:t>
            </a:r>
            <a:endParaRPr lang="en-US" altLang="en-US" sz="28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43000"/>
            <a:ext cx="8996886"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285750" indent="-285750">
              <a:spcBef>
                <a:spcPct val="0"/>
              </a:spcBef>
              <a:spcAft>
                <a:spcPts val="600"/>
              </a:spcAft>
              <a:buSzTx/>
            </a:pPr>
            <a:r>
              <a:rPr lang="en-US" altLang="en-US" sz="1600" dirty="0"/>
              <a:t>Authorize a government- wide intrusion detection and prevention system, operated by DHS, to apply the intrusion detection and prevention system to all information traveling to and from their information systems</a:t>
            </a:r>
          </a:p>
          <a:p>
            <a:pPr marL="285750" indent="-285750">
              <a:spcBef>
                <a:spcPct val="0"/>
              </a:spcBef>
              <a:spcAft>
                <a:spcPts val="600"/>
              </a:spcAft>
              <a:buSzTx/>
            </a:pPr>
            <a:r>
              <a:rPr lang="en-US" altLang="en-US" sz="1600" dirty="0"/>
              <a:t>Require that agencies implement important cybersecurity best practices, such as encryption of sensitive data and multi-factor authentication for high-risk users</a:t>
            </a:r>
          </a:p>
          <a:p>
            <a:pPr marL="285750" indent="-285750">
              <a:spcBef>
                <a:spcPct val="0"/>
              </a:spcBef>
              <a:spcAft>
                <a:spcPts val="600"/>
              </a:spcAft>
              <a:buSzTx/>
            </a:pPr>
            <a:r>
              <a:rPr lang="en-US" altLang="en-US" sz="1600" dirty="0"/>
              <a:t>Ensure agencies proactively seek out adversaries that may have already established a presence in their networks through a requirement that the Office of Management and Budget (OMB) and DHS create an intrusion assessment plan</a:t>
            </a:r>
          </a:p>
          <a:p>
            <a:pPr marL="285750" indent="-285750">
              <a:spcBef>
                <a:spcPct val="0"/>
              </a:spcBef>
              <a:spcAft>
                <a:spcPts val="600"/>
              </a:spcAft>
              <a:buSzTx/>
            </a:pPr>
            <a:r>
              <a:rPr lang="en-US" altLang="en-US" sz="1600" dirty="0"/>
              <a:t>Require the Director of OMB and the Secretary of Homeland Security to prioritize advanced security tools for network monitoring, including within the Continuous Diagnostics and Mitigation (CDM) program</a:t>
            </a:r>
          </a:p>
          <a:p>
            <a:pPr marL="285750" indent="-285750">
              <a:spcBef>
                <a:spcPct val="0"/>
              </a:spcBef>
              <a:spcAft>
                <a:spcPts val="600"/>
              </a:spcAft>
              <a:buSzTx/>
            </a:pPr>
            <a:r>
              <a:rPr lang="en-US" altLang="en-US" sz="1600" dirty="0"/>
              <a:t>Require the Director of National Intelligence to identify information systems, which although unclassified, could reveal classified information if compromised</a:t>
            </a:r>
          </a:p>
          <a:p>
            <a:pPr marL="285750" indent="-285750">
              <a:spcBef>
                <a:spcPct val="0"/>
              </a:spcBef>
              <a:spcAft>
                <a:spcPts val="600"/>
              </a:spcAft>
              <a:buSzTx/>
            </a:pPr>
            <a:r>
              <a:rPr lang="en-US" altLang="en-US" sz="1600" dirty="0"/>
              <a:t>Requires an assessment of the impact of the 2015 data breach at the Office of Personnel Management (OPM)</a:t>
            </a:r>
          </a:p>
          <a:p>
            <a:pPr marL="285750" indent="-285750">
              <a:spcBef>
                <a:spcPct val="0"/>
              </a:spcBef>
              <a:spcAft>
                <a:spcPts val="600"/>
              </a:spcAft>
              <a:buSzTx/>
            </a:pPr>
            <a:r>
              <a:rPr lang="en-US" altLang="en-US" sz="1600" dirty="0"/>
              <a:t>Authorize the Secretary of DHS, in response to substantial threats, to issue directives to the heads of other agencies to take lawful action to protect their information systems and take direct action in response to imminent threats</a:t>
            </a:r>
          </a:p>
          <a:p>
            <a:pPr marL="285750" indent="-285750">
              <a:spcBef>
                <a:spcPct val="0"/>
              </a:spcBef>
              <a:spcAft>
                <a:spcPts val="600"/>
              </a:spcAft>
              <a:buSzTx/>
            </a:pPr>
            <a:r>
              <a:rPr lang="en-US" altLang="en-US" sz="1600" dirty="0"/>
              <a:t>Includes reporting and oversight requirements to ensure effective implementation </a:t>
            </a:r>
          </a:p>
        </p:txBody>
      </p:sp>
    </p:spTree>
    <p:extLst>
      <p:ext uri="{BB962C8B-B14F-4D97-AF65-F5344CB8AC3E}">
        <p14:creationId xmlns:p14="http://schemas.microsoft.com/office/powerpoint/2010/main" val="3255289821"/>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800" b="0" i="0" dirty="0">
                <a:solidFill>
                  <a:srgbClr val="FFFFFF"/>
                </a:solidFill>
                <a:effectLst/>
                <a:latin typeface="+mn-lt"/>
              </a:rPr>
              <a:t>Cybersecurity in the US</a:t>
            </a:r>
            <a:br>
              <a:rPr lang="en-US" sz="2800" b="0" i="0" dirty="0">
                <a:solidFill>
                  <a:srgbClr val="FFFFFF"/>
                </a:solidFill>
                <a:effectLst/>
                <a:latin typeface="+mn-lt"/>
              </a:rPr>
            </a:br>
            <a:r>
              <a:rPr lang="en-US" sz="2800" b="0" i="0" dirty="0">
                <a:solidFill>
                  <a:srgbClr val="FFFFFF"/>
                </a:solidFill>
                <a:effectLst/>
                <a:latin typeface="+mn-lt"/>
              </a:rPr>
              <a:t>NIST</a:t>
            </a:r>
            <a:endParaRPr lang="en-US" altLang="en-US" sz="28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09743" y="1174750"/>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1800" dirty="0"/>
              <a:t>Develops cybersecurity standards, guidelines, best practices, and other resources to meet the needs of U.S. industry, federal agencies and the broader public</a:t>
            </a:r>
          </a:p>
          <a:p>
            <a:r>
              <a:rPr lang="en-US" sz="1800" dirty="0"/>
              <a:t>Some NIST cybersecurity assignments are defined by federal statutes, executive orders and policies. For example, the Office of Management and Budget (OMB) mandates that all federal agencies implement NIST’s cybersecurity standards and guidance for non-national security systems</a:t>
            </a:r>
          </a:p>
          <a:p>
            <a:r>
              <a:rPr lang="en-US" sz="1800" dirty="0"/>
              <a:t>Activities also are driven by the needs of U.S. industry and the broader public</a:t>
            </a:r>
          </a:p>
          <a:p>
            <a:r>
              <a:rPr lang="en-US" sz="1800" dirty="0"/>
              <a:t>Advances understanding and improves the management of privacy risks, some of which relate directly to cybersecurity.</a:t>
            </a:r>
          </a:p>
          <a:p>
            <a:r>
              <a:rPr lang="en-US" sz="1800" dirty="0"/>
              <a:t>Priority areas to which NIST contributes – and plans to focus more on – include cryptography, education and workforce, emerging technologies, risk management, identity and access management, measurements, privacy, trustworthy networks and trustworthy platforms.</a:t>
            </a:r>
            <a:br>
              <a:rPr lang="en-US" sz="1000" dirty="0"/>
            </a:br>
            <a:br>
              <a:rPr lang="en-US" sz="1500" dirty="0"/>
            </a:br>
            <a:endParaRPr lang="en-US" sz="1500" kern="0" dirty="0"/>
          </a:p>
        </p:txBody>
      </p:sp>
    </p:spTree>
    <p:extLst>
      <p:ext uri="{BB962C8B-B14F-4D97-AF65-F5344CB8AC3E}">
        <p14:creationId xmlns:p14="http://schemas.microsoft.com/office/powerpoint/2010/main" val="3436641420"/>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800" b="0" i="0" dirty="0">
                <a:solidFill>
                  <a:srgbClr val="FFFFFF"/>
                </a:solidFill>
                <a:effectLst/>
                <a:latin typeface="+mn-lt"/>
              </a:rPr>
              <a:t>Cybersecurity in the US</a:t>
            </a:r>
            <a:br>
              <a:rPr lang="en-US" sz="2800" b="0" i="0" dirty="0">
                <a:solidFill>
                  <a:srgbClr val="FFFFFF"/>
                </a:solidFill>
                <a:effectLst/>
                <a:latin typeface="+mn-lt"/>
              </a:rPr>
            </a:br>
            <a:r>
              <a:rPr lang="en-US" sz="2800" dirty="0">
                <a:latin typeface="+mn-lt"/>
              </a:rPr>
              <a:t>Department of Homeland Security (DHS)</a:t>
            </a:r>
            <a:endParaRPr lang="en-US" altLang="en-US" sz="28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09743" y="1174750"/>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1400" b="1" i="1" dirty="0"/>
              <a:t>Cyber Safety Review Board (CSRB) - </a:t>
            </a:r>
            <a:r>
              <a:rPr lang="en-US" sz="1400" dirty="0"/>
              <a:t>an independent public-private advisory body administered by DHS through CISA, brings together public and private sector cyber experts/leaders to review and draw lessons learned from the most significant cyber incidents</a:t>
            </a:r>
          </a:p>
          <a:p>
            <a:r>
              <a:rPr lang="en-US" sz="1400" b="1" i="1" dirty="0"/>
              <a:t>Transportation Security Agency (TSA)</a:t>
            </a:r>
            <a:r>
              <a:rPr lang="en-US" sz="1400" dirty="0"/>
              <a:t> - efforts include a combination of cybersecurity assessments and engagements; stakeholder education; publication of cybersecurity guidance and best practices; and use of its regulatory authority to mandate appropriate and durable cybersecurity measures</a:t>
            </a:r>
          </a:p>
          <a:p>
            <a:r>
              <a:rPr lang="en-US" sz="1400" b="1" i="1" dirty="0"/>
              <a:t>United States Coast Guard (USCG)</a:t>
            </a:r>
            <a:r>
              <a:rPr lang="en-US" sz="1400" dirty="0"/>
              <a:t> - combat cyber threats and protect U.S. maritime interests both domestically and abroad; continually promotes best practices, identifies potential cyber-related vulnerabilities, implements risk management strategies, and has in place key mechanisms for coordinating cyber incident responses </a:t>
            </a:r>
          </a:p>
          <a:p>
            <a:r>
              <a:rPr lang="en-US" sz="1400" b="1" i="1" dirty="0"/>
              <a:t>United States Secret Service (USSS)</a:t>
            </a:r>
            <a:r>
              <a:rPr lang="en-US" sz="1400" dirty="0"/>
              <a:t> investigates a range of cyber-enabled crime with a particular focus on protecting the nation’s financial infrastructure</a:t>
            </a:r>
          </a:p>
          <a:p>
            <a:r>
              <a:rPr lang="en-US" sz="1400" b="1" i="1" dirty="0"/>
              <a:t>Immigration and Customs Enforcement - Homeland Security Investigations (ICE HSI)</a:t>
            </a:r>
            <a:r>
              <a:rPr lang="en-US" sz="1400" dirty="0"/>
              <a:t> - worldwide law enforcement leader in dark net and other cyber-related criminal investigations</a:t>
            </a:r>
          </a:p>
          <a:p>
            <a:r>
              <a:rPr lang="en-US" sz="1400" b="1" i="1" dirty="0"/>
              <a:t>Office of the Chief Information Officer (OCIO)</a:t>
            </a:r>
            <a:r>
              <a:rPr lang="en-US" sz="1400" dirty="0"/>
              <a:t> ensures strong cybersecurity practices within DHS, so that the Department may lead by example</a:t>
            </a:r>
          </a:p>
          <a:p>
            <a:r>
              <a:rPr lang="en-US" sz="1400" b="1" i="1" dirty="0"/>
              <a:t>Office of Policy</a:t>
            </a:r>
            <a:r>
              <a:rPr lang="en-US" sz="1400" dirty="0"/>
              <a:t> - leading the whole of federal government effort to coordinate, de-conflict, and harmonize cyber incident reporting requirements through the Cyber Incident Reporting Council</a:t>
            </a:r>
            <a:br>
              <a:rPr lang="en-US" sz="1400" dirty="0"/>
            </a:br>
            <a:endParaRPr lang="en-US" sz="1400" kern="0" dirty="0"/>
          </a:p>
        </p:txBody>
      </p:sp>
    </p:spTree>
    <p:extLst>
      <p:ext uri="{BB962C8B-B14F-4D97-AF65-F5344CB8AC3E}">
        <p14:creationId xmlns:p14="http://schemas.microsoft.com/office/powerpoint/2010/main" val="387778439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dirty="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2023 The Printer Working Group. All rights reserved.</a:t>
            </a:r>
          </a:p>
        </p:txBody>
      </p:sp>
      <p:sp>
        <p:nvSpPr>
          <p:cNvPr id="8199"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Antitrust and Intellectual Property Policies</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dirty="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br>
              <a:rPr lang="en-US" altLang="en-US" dirty="0"/>
            </a:br>
            <a:r>
              <a:rPr lang="en-US" altLang="en-US" sz="2400" i="1" dirty="0"/>
              <a:t>“This meeting is conducted under the rules of the PWG Antitrust, IP and Patent policies”.  </a:t>
            </a:r>
          </a:p>
          <a:p>
            <a:pPr marL="782638" lvl="2" indent="-342900" eaLnBrk="1" hangingPunct="1"/>
            <a:r>
              <a:rPr lang="en-US" altLang="en-US" sz="2200" dirty="0"/>
              <a:t>Refer to the Antitrust, IP and Patent statements in the plenary slides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b="0" i="0" dirty="0">
                <a:solidFill>
                  <a:srgbClr val="FFFFFF"/>
                </a:solidFill>
                <a:effectLst/>
                <a:latin typeface="+mn-lt"/>
              </a:rPr>
              <a:t>Cybersecurity in the US</a:t>
            </a:r>
            <a:br>
              <a:rPr lang="en-US" sz="2400" b="0" i="0" dirty="0">
                <a:solidFill>
                  <a:srgbClr val="FFFFFF"/>
                </a:solidFill>
                <a:effectLst/>
                <a:latin typeface="+mn-lt"/>
              </a:rPr>
            </a:br>
            <a:r>
              <a:rPr lang="en-US" sz="2400" b="0" i="0" dirty="0" err="1">
                <a:solidFill>
                  <a:srgbClr val="FFFFFF"/>
                </a:solidFill>
                <a:effectLst/>
                <a:latin typeface="+mn-lt"/>
              </a:rPr>
              <a:t>US</a:t>
            </a:r>
            <a:r>
              <a:rPr lang="en-US" sz="2400" b="0" i="0" dirty="0">
                <a:solidFill>
                  <a:srgbClr val="FFFFFF"/>
                </a:solidFill>
                <a:effectLst/>
                <a:latin typeface="+mn-lt"/>
              </a:rPr>
              <a:t> Government – </a:t>
            </a:r>
            <a:r>
              <a:rPr lang="en-US" sz="2400" dirty="0"/>
              <a:t>Cybersecurity and Infrastructure Security Agency (CISA)</a:t>
            </a:r>
            <a:endParaRPr lang="en-US" altLang="en-US" sz="24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09743" y="1174750"/>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1500" kern="0" dirty="0"/>
              <a:t>Under Department of Homeland Security</a:t>
            </a:r>
          </a:p>
          <a:p>
            <a:r>
              <a:rPr lang="en-US" sz="1500" dirty="0"/>
              <a:t>Works with partners to defend against today’s threats and collaborates to build a more secure and resilient infrastructure for the future</a:t>
            </a:r>
          </a:p>
          <a:p>
            <a:r>
              <a:rPr lang="en-US" sz="1500" dirty="0"/>
              <a:t>Leads the national effort to understand, manage, and reduce risk to our cyber and physical infrastructure</a:t>
            </a:r>
          </a:p>
          <a:p>
            <a:r>
              <a:rPr lang="en-US" sz="1500" kern="0" dirty="0"/>
              <a:t>Main roles:</a:t>
            </a:r>
          </a:p>
          <a:p>
            <a:pPr lvl="1"/>
            <a:r>
              <a:rPr lang="en-US" sz="1500" b="1" dirty="0"/>
              <a:t>Are the Operational Lead for Federal Cybersecurity, or the Federal "dot gov“</a:t>
            </a:r>
          </a:p>
          <a:p>
            <a:pPr marL="731520" lvl="2" indent="0">
              <a:buNone/>
            </a:pPr>
            <a:r>
              <a:rPr lang="en-US" sz="1500" dirty="0"/>
              <a:t>Acts as the quarterback for the federal cybersecurity team, protecting and defending the home front—our federal civilian government networks—in close partnership with the Office of Management and Budget, which is responsible federal cyber security overall</a:t>
            </a:r>
          </a:p>
          <a:p>
            <a:pPr marL="731520" lvl="2" indent="0">
              <a:buNone/>
            </a:pPr>
            <a:r>
              <a:rPr lang="en-US" sz="1500" dirty="0"/>
              <a:t>Coordinates the execution of our national cyber defense, leading asset response for significant cyber incidents and ensures that timely and actionable information is shared across federal and non-federal and private sector partners.</a:t>
            </a:r>
          </a:p>
          <a:p>
            <a:pPr lvl="1"/>
            <a:r>
              <a:rPr lang="en-US" sz="1500" b="1" dirty="0"/>
              <a:t>We Are the National Coordinator for Critical Infrastructure Security and Resilience</a:t>
            </a:r>
          </a:p>
          <a:p>
            <a:pPr marL="731520" lvl="2" indent="0">
              <a:buNone/>
            </a:pPr>
            <a:r>
              <a:rPr lang="en-US" sz="1500" dirty="0"/>
              <a:t>Look at the entire threat picture and work with partners across government and industry to defend against today’s threats while securing the nation’s critical infrastructure against threats that are just over the horizon</a:t>
            </a:r>
            <a:r>
              <a:rPr lang="en-US" dirty="0"/>
              <a:t>.</a:t>
            </a:r>
          </a:p>
          <a:p>
            <a:endParaRPr lang="en-US" sz="1100" kern="0" dirty="0"/>
          </a:p>
          <a:p>
            <a:endParaRPr lang="en-US" sz="1400" kern="0" dirty="0"/>
          </a:p>
        </p:txBody>
      </p:sp>
    </p:spTree>
    <p:extLst>
      <p:ext uri="{BB962C8B-B14F-4D97-AF65-F5344CB8AC3E}">
        <p14:creationId xmlns:p14="http://schemas.microsoft.com/office/powerpoint/2010/main" val="1731716851"/>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31</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2023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31</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590746" y="3124200"/>
            <a:ext cx="8178800" cy="609600"/>
          </a:xfrm>
        </p:spPr>
        <p:txBody>
          <a:bodyPr>
            <a:noAutofit/>
          </a:bodyPr>
          <a:lstStyle/>
          <a:p>
            <a:pPr marL="39688" indent="0" algn="ctr">
              <a:buNone/>
            </a:pPr>
            <a:r>
              <a:rPr lang="en-US" sz="2800" b="1" i="0" dirty="0">
                <a:solidFill>
                  <a:srgbClr val="000000"/>
                </a:solidFill>
                <a:effectLst/>
              </a:rPr>
              <a:t>Cybersecurity Frameworks</a:t>
            </a:r>
            <a:br>
              <a:rPr lang="en-US" sz="1600" dirty="0"/>
            </a:br>
            <a:r>
              <a:rPr lang="en-US" sz="2000" dirty="0"/>
              <a:t> </a:t>
            </a:r>
            <a:br>
              <a:rPr lang="en-US" sz="2000" dirty="0"/>
            </a:br>
            <a:endParaRPr kumimoji="0" lang="en-US" altLang="en-US" sz="2400" b="1"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p:txBody>
      </p:sp>
    </p:spTree>
    <p:extLst>
      <p:ext uri="{BB962C8B-B14F-4D97-AF65-F5344CB8AC3E}">
        <p14:creationId xmlns:p14="http://schemas.microsoft.com/office/powerpoint/2010/main" val="3450195227"/>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800" b="0" i="0" dirty="0">
                <a:solidFill>
                  <a:srgbClr val="FFFFFF"/>
                </a:solidFill>
                <a:effectLst/>
                <a:latin typeface="+mn-lt"/>
              </a:rPr>
              <a:t>Cybersecurity Frameworks</a:t>
            </a:r>
            <a:endParaRPr lang="en-US" altLang="en-US" sz="28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4"/>
            <a:ext cx="8851630"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26390" indent="-285750">
              <a:spcAft>
                <a:spcPts val="600"/>
              </a:spcAft>
            </a:pPr>
            <a:r>
              <a:rPr lang="en-US" sz="1800" dirty="0"/>
              <a:t>Multiple cybersecurity frameworks exist</a:t>
            </a:r>
          </a:p>
          <a:p>
            <a:pPr marL="326390" indent="-285750">
              <a:spcAft>
                <a:spcPts val="600"/>
              </a:spcAft>
            </a:pPr>
            <a:r>
              <a:rPr lang="en-US" sz="1800" dirty="0"/>
              <a:t>Developed by both US Government agencies and industry associations</a:t>
            </a:r>
          </a:p>
          <a:p>
            <a:pPr marL="326390" indent="-285750">
              <a:spcAft>
                <a:spcPts val="600"/>
              </a:spcAft>
            </a:pPr>
            <a:r>
              <a:rPr lang="en-US" sz="1800" dirty="0"/>
              <a:t>Some important examples of cybersecurity frameworks in the US:</a:t>
            </a:r>
          </a:p>
          <a:p>
            <a:pPr marL="675640" lvl="1">
              <a:spcAft>
                <a:spcPts val="600"/>
              </a:spcAft>
            </a:pPr>
            <a:r>
              <a:rPr lang="en-US" sz="1800" i="0" dirty="0">
                <a:solidFill>
                  <a:srgbClr val="000000"/>
                </a:solidFill>
                <a:effectLst/>
              </a:rPr>
              <a:t>NIST Framework for Improving Critical Infrastructure Cybersecurity</a:t>
            </a:r>
          </a:p>
          <a:p>
            <a:pPr marL="675640" lvl="1">
              <a:spcAft>
                <a:spcPts val="600"/>
              </a:spcAft>
            </a:pPr>
            <a:r>
              <a:rPr lang="en-US" sz="1800" dirty="0">
                <a:solidFill>
                  <a:srgbClr val="000000"/>
                </a:solidFill>
              </a:rPr>
              <a:t>Center for Internet Security Critical Security Controls</a:t>
            </a:r>
          </a:p>
          <a:p>
            <a:pPr marL="675640" lvl="1">
              <a:spcAft>
                <a:spcPts val="600"/>
              </a:spcAft>
            </a:pPr>
            <a:r>
              <a:rPr lang="en-US" sz="1800" dirty="0">
                <a:solidFill>
                  <a:srgbClr val="000000"/>
                </a:solidFill>
              </a:rPr>
              <a:t>Cloud Security Alliance (CSA) Cloud Controls Matrix (CCM)</a:t>
            </a:r>
          </a:p>
          <a:p>
            <a:pPr marL="675640" lvl="1">
              <a:spcAft>
                <a:spcPts val="600"/>
              </a:spcAft>
            </a:pPr>
            <a:r>
              <a:rPr lang="en-US" sz="1800" dirty="0">
                <a:solidFill>
                  <a:srgbClr val="000000"/>
                </a:solidFill>
              </a:rPr>
              <a:t>International Society of Automation ISA/IEC 62443</a:t>
            </a:r>
          </a:p>
          <a:p>
            <a:pPr marL="675640" lvl="1">
              <a:spcAft>
                <a:spcPts val="600"/>
              </a:spcAft>
            </a:pPr>
            <a:r>
              <a:rPr lang="en-US" sz="1800" dirty="0">
                <a:solidFill>
                  <a:srgbClr val="000000"/>
                </a:solidFill>
              </a:rPr>
              <a:t>International Telecommunications Union (ITU) National Cybersecurity / Critical Information Infrastructure Protection (CIIP)</a:t>
            </a:r>
          </a:p>
          <a:p>
            <a:pPr marL="675640" lvl="1">
              <a:spcAft>
                <a:spcPts val="600"/>
              </a:spcAft>
            </a:pPr>
            <a:r>
              <a:rPr lang="en-US" sz="1800" dirty="0">
                <a:solidFill>
                  <a:srgbClr val="000000"/>
                </a:solidFill>
              </a:rPr>
              <a:t>Internet of Things Security Foundation (</a:t>
            </a:r>
            <a:r>
              <a:rPr lang="en-US" sz="1800" dirty="0" err="1">
                <a:solidFill>
                  <a:srgbClr val="000000"/>
                </a:solidFill>
              </a:rPr>
              <a:t>IoTSF</a:t>
            </a:r>
            <a:r>
              <a:rPr lang="en-US" sz="1800" dirty="0">
                <a:solidFill>
                  <a:srgbClr val="000000"/>
                </a:solidFill>
              </a:rPr>
              <a:t>) Security Assurance Framework</a:t>
            </a:r>
          </a:p>
          <a:p>
            <a:pPr marL="675640" lvl="1">
              <a:spcAft>
                <a:spcPts val="600"/>
              </a:spcAft>
            </a:pPr>
            <a:r>
              <a:rPr lang="en-US" sz="1800" dirty="0"/>
              <a:t>ISO 27001 / ISO 27002</a:t>
            </a:r>
          </a:p>
          <a:p>
            <a:pPr marL="675640" lvl="1">
              <a:spcAft>
                <a:spcPts val="600"/>
              </a:spcAft>
            </a:pPr>
            <a:r>
              <a:rPr lang="en-US" sz="1800" dirty="0"/>
              <a:t>NIST SP 800-53R5</a:t>
            </a:r>
            <a:br>
              <a:rPr lang="en-US" sz="1800" dirty="0"/>
            </a:br>
            <a:endParaRPr lang="en-US" sz="1800" kern="0" dirty="0"/>
          </a:p>
        </p:txBody>
      </p:sp>
    </p:spTree>
    <p:extLst>
      <p:ext uri="{BB962C8B-B14F-4D97-AF65-F5344CB8AC3E}">
        <p14:creationId xmlns:p14="http://schemas.microsoft.com/office/powerpoint/2010/main" val="271256088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800" b="0" i="0" dirty="0">
                <a:solidFill>
                  <a:srgbClr val="FFFFFF"/>
                </a:solidFill>
                <a:effectLst/>
                <a:latin typeface="+mn-lt"/>
              </a:rPr>
              <a:t>NIST Framework for Improving</a:t>
            </a:r>
            <a:br>
              <a:rPr lang="en-US" sz="2800" b="0" i="0" dirty="0">
                <a:solidFill>
                  <a:srgbClr val="FFFFFF"/>
                </a:solidFill>
                <a:effectLst/>
                <a:latin typeface="+mn-lt"/>
              </a:rPr>
            </a:br>
            <a:r>
              <a:rPr lang="en-US" sz="2800" b="0" i="0" dirty="0">
                <a:solidFill>
                  <a:srgbClr val="FFFFFF"/>
                </a:solidFill>
                <a:effectLst/>
                <a:latin typeface="+mn-lt"/>
              </a:rPr>
              <a:t>Critical Infrastructure Cybersecurity</a:t>
            </a:r>
            <a:r>
              <a:rPr lang="en-US" sz="2800" dirty="0">
                <a:latin typeface="+mn-lt"/>
              </a:rPr>
              <a:t> </a:t>
            </a:r>
            <a:endParaRPr lang="en-US" altLang="en-US" sz="28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5"/>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spcAft>
                <a:spcPts val="600"/>
              </a:spcAft>
              <a:buNone/>
            </a:pPr>
            <a:r>
              <a:rPr lang="en-US" sz="2000" b="0" i="0" dirty="0">
                <a:solidFill>
                  <a:srgbClr val="000000"/>
                </a:solidFill>
                <a:effectLst/>
                <a:latin typeface="Verdana" panose="020B0604030504040204" pitchFamily="34" charset="0"/>
              </a:rPr>
              <a:t>Version 1.1 issued April 16, 2018</a:t>
            </a:r>
          </a:p>
          <a:p>
            <a:pPr marL="39688" indent="0">
              <a:buNone/>
            </a:pPr>
            <a:r>
              <a:rPr lang="en-US" sz="2000" kern="0" dirty="0"/>
              <a:t>Goal is to </a:t>
            </a:r>
            <a:r>
              <a:rPr lang="en-US" sz="2000" b="0" i="0" dirty="0">
                <a:solidFill>
                  <a:srgbClr val="000000"/>
                </a:solidFill>
                <a:effectLst/>
              </a:rPr>
              <a:t>provide a common taxonomy and mechanism for organizations to:</a:t>
            </a:r>
            <a:endParaRPr lang="en-US" sz="2000" dirty="0">
              <a:solidFill>
                <a:srgbClr val="000000"/>
              </a:solidFill>
            </a:endParaRPr>
          </a:p>
          <a:p>
            <a:r>
              <a:rPr lang="en-US" sz="2000" b="0" i="0" dirty="0">
                <a:solidFill>
                  <a:srgbClr val="000000"/>
                </a:solidFill>
                <a:effectLst/>
              </a:rPr>
              <a:t>Describe their current cybersecurity posture</a:t>
            </a:r>
          </a:p>
          <a:p>
            <a:r>
              <a:rPr lang="en-US" sz="2000" b="0" i="0" dirty="0">
                <a:solidFill>
                  <a:srgbClr val="000000"/>
                </a:solidFill>
                <a:effectLst/>
              </a:rPr>
              <a:t>Describe their target state for cybersecurity</a:t>
            </a:r>
          </a:p>
          <a:p>
            <a:r>
              <a:rPr lang="en-US" sz="2000" b="0" i="0" dirty="0">
                <a:solidFill>
                  <a:srgbClr val="000000"/>
                </a:solidFill>
                <a:effectLst/>
              </a:rPr>
              <a:t>Identify and prioritize opportunities for improvement within the context of a continuous and repeatable process</a:t>
            </a:r>
          </a:p>
          <a:p>
            <a:r>
              <a:rPr lang="en-US" sz="2000" b="0" i="0" dirty="0">
                <a:solidFill>
                  <a:srgbClr val="000000"/>
                </a:solidFill>
                <a:effectLst/>
              </a:rPr>
              <a:t>Assess progress toward the target state</a:t>
            </a:r>
          </a:p>
          <a:p>
            <a:r>
              <a:rPr lang="en-US" sz="2000" b="0" i="0" dirty="0">
                <a:solidFill>
                  <a:srgbClr val="000000"/>
                </a:solidFill>
                <a:effectLst/>
              </a:rPr>
              <a:t>Communicate among internal and external stakeholders about cybersecurity risk</a:t>
            </a:r>
            <a:br>
              <a:rPr lang="en-US" sz="1000" dirty="0"/>
            </a:br>
            <a:br>
              <a:rPr lang="en-US" sz="1500" dirty="0"/>
            </a:br>
            <a:endParaRPr lang="en-US" sz="1500" kern="0" dirty="0"/>
          </a:p>
        </p:txBody>
      </p:sp>
    </p:spTree>
    <p:extLst>
      <p:ext uri="{BB962C8B-B14F-4D97-AF65-F5344CB8AC3E}">
        <p14:creationId xmlns:p14="http://schemas.microsoft.com/office/powerpoint/2010/main" val="386756173"/>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65235"/>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3200" dirty="0">
                <a:latin typeface="+mn-lt"/>
              </a:rPr>
              <a:t>NIST</a:t>
            </a:r>
            <a:r>
              <a:rPr lang="en-US" sz="3200" kern="1800" dirty="0">
                <a:effectLst/>
                <a:latin typeface="+mn-lt"/>
                <a:ea typeface="Times New Roman" panose="02020603050405020304" pitchFamily="18" charset="0"/>
              </a:rPr>
              <a:t> </a:t>
            </a:r>
            <a:r>
              <a:rPr lang="en-US" sz="3200" i="0" dirty="0">
                <a:solidFill>
                  <a:schemeClr val="bg1"/>
                </a:solidFill>
                <a:effectLst/>
                <a:latin typeface="+mn-lt"/>
              </a:rPr>
              <a:t>Framework for Improving</a:t>
            </a:r>
            <a:br>
              <a:rPr lang="en-US" sz="3200" i="0" dirty="0">
                <a:solidFill>
                  <a:schemeClr val="bg1"/>
                </a:solidFill>
                <a:effectLst/>
                <a:latin typeface="+mn-lt"/>
              </a:rPr>
            </a:br>
            <a:r>
              <a:rPr lang="en-US" sz="3200" i="0" dirty="0">
                <a:solidFill>
                  <a:schemeClr val="bg1"/>
                </a:solidFill>
                <a:effectLst/>
                <a:latin typeface="+mn-lt"/>
              </a:rPr>
              <a:t>Critical Infrastructure Cybersecurity</a:t>
            </a:r>
            <a:r>
              <a:rPr lang="en-US" sz="3200" dirty="0">
                <a:solidFill>
                  <a:schemeClr val="bg1"/>
                </a:solidFill>
                <a:latin typeface="+mn-lt"/>
              </a:rPr>
              <a:t> </a:t>
            </a:r>
            <a:endParaRPr lang="en-US" altLang="en-US" sz="32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08140"/>
            <a:ext cx="8851630" cy="5276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buNone/>
            </a:pPr>
            <a:r>
              <a:rPr lang="en-US" sz="2000" kern="0" dirty="0"/>
              <a:t>NIST Cybersecurity Framework Components:</a:t>
            </a:r>
          </a:p>
          <a:p>
            <a:r>
              <a:rPr lang="en-US" sz="1800" b="0" dirty="0">
                <a:solidFill>
                  <a:srgbClr val="0000FF"/>
                </a:solidFill>
                <a:effectLst/>
              </a:rPr>
              <a:t>Framework Core - </a:t>
            </a:r>
            <a:r>
              <a:rPr lang="en-US" sz="1800" b="0" i="0" dirty="0">
                <a:solidFill>
                  <a:srgbClr val="000000"/>
                </a:solidFill>
                <a:effectLst/>
              </a:rPr>
              <a:t>a set of cybersecurity activities, desired outcomes, and applicable references that are common across critical infrastructure sectors. </a:t>
            </a:r>
          </a:p>
          <a:p>
            <a:pPr lvl="1"/>
            <a:r>
              <a:rPr lang="en-US" b="0" i="0" dirty="0">
                <a:solidFill>
                  <a:srgbClr val="000000"/>
                </a:solidFill>
                <a:effectLst/>
              </a:rPr>
              <a:t>Consists of five concurrent and continuous Functions—Identify, Protect, Detect, Respond, Recover</a:t>
            </a:r>
          </a:p>
          <a:p>
            <a:pPr lvl="1"/>
            <a:r>
              <a:rPr lang="en-US" dirty="0">
                <a:solidFill>
                  <a:srgbClr val="000000"/>
                </a:solidFill>
              </a:rPr>
              <a:t>I</a:t>
            </a:r>
            <a:r>
              <a:rPr lang="en-US" b="0" i="0" dirty="0">
                <a:solidFill>
                  <a:srgbClr val="000000"/>
                </a:solidFill>
                <a:effectLst/>
              </a:rPr>
              <a:t>dentifies underlying key Categories and Subcategories – which are discrete</a:t>
            </a:r>
            <a:br>
              <a:rPr lang="en-US" b="0" i="0" dirty="0">
                <a:solidFill>
                  <a:srgbClr val="000000"/>
                </a:solidFill>
                <a:effectLst/>
              </a:rPr>
            </a:br>
            <a:r>
              <a:rPr lang="en-US" b="0" i="0" dirty="0">
                <a:solidFill>
                  <a:srgbClr val="000000"/>
                </a:solidFill>
                <a:effectLst/>
              </a:rPr>
              <a:t>outcomes – for each Function</a:t>
            </a:r>
          </a:p>
          <a:p>
            <a:r>
              <a:rPr lang="en-US" sz="1800" b="0" dirty="0">
                <a:solidFill>
                  <a:srgbClr val="0000FF"/>
                </a:solidFill>
                <a:effectLst/>
              </a:rPr>
              <a:t>Framework Implementation Tiers</a:t>
            </a:r>
            <a:r>
              <a:rPr lang="en-US" sz="1800" b="0" i="1" dirty="0">
                <a:solidFill>
                  <a:srgbClr val="0000FF"/>
                </a:solidFill>
                <a:effectLst/>
              </a:rPr>
              <a:t> </a:t>
            </a:r>
            <a:r>
              <a:rPr lang="en-US" sz="1800" b="0" i="0" dirty="0">
                <a:solidFill>
                  <a:srgbClr val="000000"/>
                </a:solidFill>
                <a:effectLst/>
              </a:rPr>
              <a:t>(“Tiers”) - Describe the</a:t>
            </a:r>
            <a:br>
              <a:rPr lang="en-US" sz="1800" b="0" i="0" dirty="0">
                <a:solidFill>
                  <a:srgbClr val="000000"/>
                </a:solidFill>
                <a:effectLst/>
              </a:rPr>
            </a:br>
            <a:r>
              <a:rPr lang="en-US" sz="1800" b="0" i="0" dirty="0">
                <a:solidFill>
                  <a:srgbClr val="000000"/>
                </a:solidFill>
                <a:effectLst/>
              </a:rPr>
              <a:t>degree to which an organization’s cybersecurity risk management practices exhibit the characteristics defined in the Framework (e.g., risk and threat aware, repeatable, and adaptive). The Tiers characterize an organization’s practices over a range, from Partial (Tier 1) to Adaptive (Tier 4)</a:t>
            </a:r>
          </a:p>
          <a:p>
            <a:r>
              <a:rPr lang="en-US" sz="1800" b="0" dirty="0">
                <a:solidFill>
                  <a:srgbClr val="0000FF"/>
                </a:solidFill>
                <a:effectLst/>
              </a:rPr>
              <a:t>Framework Profile </a:t>
            </a:r>
            <a:r>
              <a:rPr lang="en-US" sz="1800" b="0" i="0" dirty="0">
                <a:solidFill>
                  <a:srgbClr val="000000"/>
                </a:solidFill>
                <a:effectLst/>
              </a:rPr>
              <a:t>(“Profile”): represents the outcomes based on business needs that an organization has selected from the Framework Categories and Subcategories. The Profile can be characterized as the alignment of standards, guidelines, and practices to the Framework Core in a particular implementation scenario </a:t>
            </a:r>
            <a:endParaRPr lang="en-US" kern="0" dirty="0"/>
          </a:p>
        </p:txBody>
      </p:sp>
    </p:spTree>
    <p:extLst>
      <p:ext uri="{BB962C8B-B14F-4D97-AF65-F5344CB8AC3E}">
        <p14:creationId xmlns:p14="http://schemas.microsoft.com/office/powerpoint/2010/main" val="3282635701"/>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65235"/>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3200" dirty="0">
                <a:latin typeface="+mn-lt"/>
              </a:rPr>
              <a:t>NIST</a:t>
            </a:r>
            <a:r>
              <a:rPr lang="en-US" sz="3200" kern="1800" dirty="0">
                <a:effectLst/>
                <a:latin typeface="+mn-lt"/>
                <a:ea typeface="Times New Roman" panose="02020603050405020304" pitchFamily="18" charset="0"/>
              </a:rPr>
              <a:t> </a:t>
            </a:r>
            <a:r>
              <a:rPr lang="en-US" sz="3200" i="0" dirty="0">
                <a:solidFill>
                  <a:schemeClr val="bg1"/>
                </a:solidFill>
                <a:effectLst/>
                <a:latin typeface="+mn-lt"/>
              </a:rPr>
              <a:t>Framework for Improving</a:t>
            </a:r>
            <a:br>
              <a:rPr lang="en-US" sz="3200" i="0" dirty="0">
                <a:solidFill>
                  <a:schemeClr val="bg1"/>
                </a:solidFill>
                <a:effectLst/>
                <a:latin typeface="+mn-lt"/>
              </a:rPr>
            </a:br>
            <a:r>
              <a:rPr lang="en-US" sz="3200" i="0" dirty="0">
                <a:solidFill>
                  <a:schemeClr val="bg1"/>
                </a:solidFill>
                <a:effectLst/>
                <a:latin typeface="+mn-lt"/>
              </a:rPr>
              <a:t>Critical Infrastructure Cybersecurity</a:t>
            </a:r>
            <a:r>
              <a:rPr lang="en-US" sz="3200" dirty="0">
                <a:solidFill>
                  <a:schemeClr val="bg1"/>
                </a:solidFill>
                <a:latin typeface="+mn-lt"/>
              </a:rPr>
              <a:t> </a:t>
            </a:r>
            <a:endParaRPr lang="en-US" altLang="en-US" sz="32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08140"/>
            <a:ext cx="8851630" cy="5276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buNone/>
            </a:pPr>
            <a:r>
              <a:rPr lang="en-US" sz="2000" kern="0" dirty="0"/>
              <a:t>Framework Core Functions:</a:t>
            </a:r>
          </a:p>
          <a:p>
            <a:r>
              <a:rPr lang="en-US" sz="2000" b="1" i="0" dirty="0">
                <a:solidFill>
                  <a:srgbClr val="000000"/>
                </a:solidFill>
                <a:effectLst/>
              </a:rPr>
              <a:t>Identify </a:t>
            </a:r>
            <a:r>
              <a:rPr lang="en-US" sz="2000" b="0" i="0" dirty="0">
                <a:solidFill>
                  <a:srgbClr val="000000"/>
                </a:solidFill>
                <a:effectLst/>
              </a:rPr>
              <a:t>– Develop an organizational understanding to manage cybersecurity risk to systems, people, assets, data, and capabilities</a:t>
            </a:r>
            <a:r>
              <a:rPr lang="en-US" sz="2000" dirty="0"/>
              <a:t>  </a:t>
            </a:r>
          </a:p>
          <a:p>
            <a:r>
              <a:rPr lang="en-US" sz="2000" b="1" i="0" dirty="0">
                <a:solidFill>
                  <a:srgbClr val="000000"/>
                </a:solidFill>
                <a:effectLst/>
              </a:rPr>
              <a:t>Protect </a:t>
            </a:r>
            <a:r>
              <a:rPr lang="en-US" sz="2000" b="0" i="0" dirty="0">
                <a:solidFill>
                  <a:srgbClr val="000000"/>
                </a:solidFill>
                <a:effectLst/>
              </a:rPr>
              <a:t>– Develop and implement appropriate safeguards to ensure delivery of critical services</a:t>
            </a:r>
            <a:r>
              <a:rPr lang="en-US" sz="2000" dirty="0"/>
              <a:t>  </a:t>
            </a:r>
          </a:p>
          <a:p>
            <a:r>
              <a:rPr lang="en-US" sz="2000" b="1" i="0" dirty="0">
                <a:solidFill>
                  <a:srgbClr val="000000"/>
                </a:solidFill>
                <a:effectLst/>
              </a:rPr>
              <a:t>Detect </a:t>
            </a:r>
            <a:r>
              <a:rPr lang="en-US" sz="2000" b="0" i="0" dirty="0">
                <a:solidFill>
                  <a:srgbClr val="000000"/>
                </a:solidFill>
                <a:effectLst/>
              </a:rPr>
              <a:t>– Develop and implement appropriate activities to identify the occurrence of a cybersecurity event</a:t>
            </a:r>
            <a:r>
              <a:rPr lang="en-US" sz="2000" dirty="0"/>
              <a:t>  </a:t>
            </a:r>
          </a:p>
          <a:p>
            <a:r>
              <a:rPr lang="en-US" sz="2000" b="1" i="0" dirty="0">
                <a:solidFill>
                  <a:srgbClr val="000000"/>
                </a:solidFill>
                <a:effectLst/>
              </a:rPr>
              <a:t>Respond </a:t>
            </a:r>
            <a:r>
              <a:rPr lang="en-US" sz="2000" b="0" i="0" dirty="0">
                <a:solidFill>
                  <a:srgbClr val="000000"/>
                </a:solidFill>
                <a:effectLst/>
              </a:rPr>
              <a:t>– Develop and implement appropriate activities to take action regarding a detected cybersecurity incident</a:t>
            </a:r>
            <a:r>
              <a:rPr lang="en-US" sz="2000" dirty="0"/>
              <a:t> </a:t>
            </a:r>
          </a:p>
          <a:p>
            <a:r>
              <a:rPr lang="en-US" sz="2000" b="1" i="0" dirty="0">
                <a:solidFill>
                  <a:srgbClr val="000000"/>
                </a:solidFill>
                <a:effectLst/>
              </a:rPr>
              <a:t>Recover </a:t>
            </a:r>
            <a:r>
              <a:rPr lang="en-US" sz="2000" b="0" i="0" dirty="0">
                <a:solidFill>
                  <a:srgbClr val="000000"/>
                </a:solidFill>
                <a:effectLst/>
              </a:rPr>
              <a:t>– Develop and implement appropriate activities to maintain plans for resilience  and to restore any capabilities or services that were impaired due to a cybersecurity incident</a:t>
            </a:r>
            <a:r>
              <a:rPr lang="en-US" sz="2000" dirty="0"/>
              <a:t> </a:t>
            </a:r>
            <a:br>
              <a:rPr lang="en-US" sz="2000" dirty="0"/>
            </a:br>
            <a:br>
              <a:rPr lang="en-US" dirty="0"/>
            </a:br>
            <a:endParaRPr lang="en-US" kern="0" dirty="0"/>
          </a:p>
        </p:txBody>
      </p:sp>
    </p:spTree>
    <p:extLst>
      <p:ext uri="{BB962C8B-B14F-4D97-AF65-F5344CB8AC3E}">
        <p14:creationId xmlns:p14="http://schemas.microsoft.com/office/powerpoint/2010/main" val="1411196419"/>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65235"/>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3200" dirty="0">
                <a:latin typeface="+mn-lt"/>
              </a:rPr>
              <a:t>NIST</a:t>
            </a:r>
            <a:r>
              <a:rPr lang="en-US" sz="3200" kern="1800" dirty="0">
                <a:effectLst/>
                <a:latin typeface="+mn-lt"/>
                <a:ea typeface="Times New Roman" panose="02020603050405020304" pitchFamily="18" charset="0"/>
              </a:rPr>
              <a:t> </a:t>
            </a:r>
            <a:r>
              <a:rPr lang="en-US" sz="3200" i="0" dirty="0">
                <a:solidFill>
                  <a:schemeClr val="bg1"/>
                </a:solidFill>
                <a:effectLst/>
                <a:latin typeface="+mn-lt"/>
              </a:rPr>
              <a:t>Framework for Improving</a:t>
            </a:r>
            <a:br>
              <a:rPr lang="en-US" sz="3200" i="0" dirty="0">
                <a:solidFill>
                  <a:schemeClr val="bg1"/>
                </a:solidFill>
                <a:effectLst/>
                <a:latin typeface="+mn-lt"/>
              </a:rPr>
            </a:br>
            <a:r>
              <a:rPr lang="en-US" sz="3200" i="0" dirty="0">
                <a:solidFill>
                  <a:schemeClr val="bg1"/>
                </a:solidFill>
                <a:effectLst/>
                <a:latin typeface="+mn-lt"/>
              </a:rPr>
              <a:t>Critical Infrastructure Cybersecurity</a:t>
            </a:r>
            <a:r>
              <a:rPr lang="en-US" sz="3200" dirty="0">
                <a:solidFill>
                  <a:schemeClr val="bg1"/>
                </a:solidFill>
                <a:latin typeface="+mn-lt"/>
              </a:rPr>
              <a:t> </a:t>
            </a:r>
            <a:endParaRPr lang="en-US" altLang="en-US" sz="32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108140"/>
            <a:ext cx="8890000" cy="5276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500" b="0" i="0" dirty="0">
                <a:solidFill>
                  <a:srgbClr val="000000"/>
                </a:solidFill>
                <a:effectLst/>
              </a:rPr>
              <a:t>Developed sector-specific guidance that provides sector stakeholders with the ability to:</a:t>
            </a:r>
          </a:p>
          <a:p>
            <a:pPr>
              <a:spcBef>
                <a:spcPts val="0"/>
              </a:spcBef>
              <a:spcAft>
                <a:spcPts val="600"/>
              </a:spcAft>
            </a:pPr>
            <a:r>
              <a:rPr lang="en-US" sz="1500" b="0" i="0" dirty="0">
                <a:solidFill>
                  <a:srgbClr val="000000"/>
                </a:solidFill>
                <a:effectLst/>
              </a:rPr>
              <a:t>Understand and use the Framework to assess and improve their cyber resiliency;</a:t>
            </a:r>
          </a:p>
          <a:p>
            <a:pPr>
              <a:spcBef>
                <a:spcPts val="0"/>
              </a:spcBef>
              <a:spcAft>
                <a:spcPts val="600"/>
              </a:spcAft>
            </a:pPr>
            <a:r>
              <a:rPr lang="en-US" sz="1500" b="0" i="0" dirty="0">
                <a:solidFill>
                  <a:srgbClr val="000000"/>
                </a:solidFill>
                <a:effectLst/>
              </a:rPr>
              <a:t>Assess their current- and target-cybersecurity posture;</a:t>
            </a:r>
          </a:p>
          <a:p>
            <a:pPr>
              <a:spcBef>
                <a:spcPts val="0"/>
              </a:spcBef>
              <a:spcAft>
                <a:spcPts val="600"/>
              </a:spcAft>
            </a:pPr>
            <a:r>
              <a:rPr lang="en-US" sz="1500" b="0" i="0" dirty="0">
                <a:solidFill>
                  <a:srgbClr val="000000"/>
                </a:solidFill>
                <a:effectLst/>
              </a:rPr>
              <a:t>Identify gaps in their existing cybersecurity risk management programs, and;</a:t>
            </a:r>
          </a:p>
          <a:p>
            <a:pPr>
              <a:spcBef>
                <a:spcPts val="0"/>
              </a:spcBef>
              <a:spcAft>
                <a:spcPts val="600"/>
              </a:spcAft>
            </a:pPr>
            <a:r>
              <a:rPr lang="en-US" sz="1500" b="0" i="0" dirty="0">
                <a:solidFill>
                  <a:srgbClr val="000000"/>
                </a:solidFill>
                <a:effectLst/>
              </a:rPr>
              <a:t>Identify current, sector-specific tools and resources that map to the Framework</a:t>
            </a:r>
          </a:p>
          <a:p>
            <a:pPr marL="39688" indent="0">
              <a:spcBef>
                <a:spcPts val="0"/>
              </a:spcBef>
              <a:spcAft>
                <a:spcPts val="600"/>
              </a:spcAft>
              <a:buNone/>
            </a:pPr>
            <a:r>
              <a:rPr lang="en-US" sz="1500" dirty="0">
                <a:solidFill>
                  <a:srgbClr val="000000"/>
                </a:solidFill>
              </a:rPr>
              <a:t>Sector-specific guidance has been developed for the following </a:t>
            </a:r>
            <a:r>
              <a:rPr lang="en-US" sz="1500" b="0" i="0" dirty="0">
                <a:solidFill>
                  <a:srgbClr val="000000"/>
                </a:solidFill>
                <a:effectLst/>
              </a:rPr>
              <a:t>critical sectors:</a:t>
            </a:r>
          </a:p>
          <a:p>
            <a:pPr>
              <a:spcBef>
                <a:spcPts val="0"/>
              </a:spcBef>
              <a:spcAft>
                <a:spcPts val="600"/>
              </a:spcAft>
            </a:pPr>
            <a:r>
              <a:rPr lang="en-US" sz="1500" b="0" i="0" dirty="0">
                <a:solidFill>
                  <a:srgbClr val="000000"/>
                </a:solidFill>
                <a:effectLst/>
              </a:rPr>
              <a:t>Chemical </a:t>
            </a:r>
          </a:p>
          <a:p>
            <a:pPr>
              <a:spcBef>
                <a:spcPts val="0"/>
              </a:spcBef>
              <a:spcAft>
                <a:spcPts val="600"/>
              </a:spcAft>
            </a:pPr>
            <a:r>
              <a:rPr lang="en-US" sz="1500" b="0" i="0" dirty="0">
                <a:solidFill>
                  <a:srgbClr val="000000"/>
                </a:solidFill>
                <a:effectLst/>
              </a:rPr>
              <a:t>Commercial Facilities</a:t>
            </a:r>
          </a:p>
          <a:p>
            <a:pPr>
              <a:spcBef>
                <a:spcPts val="0"/>
              </a:spcBef>
              <a:spcAft>
                <a:spcPts val="600"/>
              </a:spcAft>
            </a:pPr>
            <a:r>
              <a:rPr lang="en-US" sz="1500" b="0" i="0" dirty="0">
                <a:solidFill>
                  <a:srgbClr val="000000"/>
                </a:solidFill>
                <a:effectLst/>
              </a:rPr>
              <a:t>Critical Manufacturing </a:t>
            </a:r>
          </a:p>
          <a:p>
            <a:pPr>
              <a:spcBef>
                <a:spcPts val="0"/>
              </a:spcBef>
              <a:spcAft>
                <a:spcPts val="600"/>
              </a:spcAft>
            </a:pPr>
            <a:r>
              <a:rPr lang="en-US" sz="1500" b="0" i="0" dirty="0">
                <a:solidFill>
                  <a:srgbClr val="000000"/>
                </a:solidFill>
                <a:effectLst/>
              </a:rPr>
              <a:t>Dams </a:t>
            </a:r>
          </a:p>
          <a:p>
            <a:pPr>
              <a:spcBef>
                <a:spcPts val="0"/>
              </a:spcBef>
              <a:spcAft>
                <a:spcPts val="600"/>
              </a:spcAft>
            </a:pPr>
            <a:r>
              <a:rPr lang="en-US" sz="1500" b="0" i="0" dirty="0">
                <a:solidFill>
                  <a:srgbClr val="000000"/>
                </a:solidFill>
                <a:effectLst/>
              </a:rPr>
              <a:t>Defense Industrial Base</a:t>
            </a:r>
          </a:p>
          <a:p>
            <a:pPr>
              <a:spcBef>
                <a:spcPts val="0"/>
              </a:spcBef>
              <a:spcAft>
                <a:spcPts val="600"/>
              </a:spcAft>
            </a:pPr>
            <a:r>
              <a:rPr lang="en-US" sz="1500" b="0" i="0" dirty="0">
                <a:solidFill>
                  <a:srgbClr val="000000"/>
                </a:solidFill>
                <a:effectLst/>
              </a:rPr>
              <a:t>Emergency Services </a:t>
            </a:r>
          </a:p>
          <a:p>
            <a:pPr>
              <a:spcBef>
                <a:spcPts val="0"/>
              </a:spcBef>
              <a:spcAft>
                <a:spcPts val="600"/>
              </a:spcAft>
            </a:pPr>
            <a:r>
              <a:rPr lang="en-US" sz="1500" b="0" i="0" dirty="0">
                <a:solidFill>
                  <a:srgbClr val="000000"/>
                </a:solidFill>
                <a:effectLst/>
              </a:rPr>
              <a:t>Federal </a:t>
            </a:r>
          </a:p>
          <a:p>
            <a:pPr>
              <a:spcBef>
                <a:spcPts val="0"/>
              </a:spcBef>
              <a:spcAft>
                <a:spcPts val="600"/>
              </a:spcAft>
            </a:pPr>
            <a:r>
              <a:rPr lang="en-US" sz="1500" b="0" i="0" dirty="0">
                <a:solidFill>
                  <a:srgbClr val="000000"/>
                </a:solidFill>
                <a:effectLst/>
              </a:rPr>
              <a:t>Healthcare &amp; Public Health </a:t>
            </a:r>
          </a:p>
          <a:p>
            <a:pPr>
              <a:spcBef>
                <a:spcPts val="0"/>
              </a:spcBef>
              <a:spcAft>
                <a:spcPts val="600"/>
              </a:spcAft>
            </a:pPr>
            <a:r>
              <a:rPr lang="en-US" sz="1500" b="0" i="0" dirty="0">
                <a:solidFill>
                  <a:srgbClr val="000000"/>
                </a:solidFill>
                <a:effectLst/>
              </a:rPr>
              <a:t>Nuclear Framework Guidance [pdf]</a:t>
            </a:r>
          </a:p>
          <a:p>
            <a:pPr>
              <a:spcBef>
                <a:spcPts val="0"/>
              </a:spcBef>
              <a:spcAft>
                <a:spcPts val="600"/>
              </a:spcAft>
            </a:pPr>
            <a:r>
              <a:rPr lang="en-US" sz="1500" b="0" i="0" dirty="0">
                <a:solidFill>
                  <a:srgbClr val="000000"/>
                </a:solidFill>
                <a:effectLst/>
              </a:rPr>
              <a:t>Transportation Systems</a:t>
            </a:r>
          </a:p>
          <a:p>
            <a:pPr>
              <a:spcBef>
                <a:spcPts val="0"/>
              </a:spcBef>
              <a:spcAft>
                <a:spcPts val="600"/>
              </a:spcAft>
            </a:pPr>
            <a:r>
              <a:rPr lang="en-US" sz="1500" b="0" i="0" dirty="0">
                <a:solidFill>
                  <a:srgbClr val="000000"/>
                </a:solidFill>
                <a:effectLst/>
              </a:rPr>
              <a:t>Water &amp; Wastewater Systems </a:t>
            </a:r>
            <a:endParaRPr lang="en-US" sz="1500" kern="0" dirty="0"/>
          </a:p>
        </p:txBody>
      </p:sp>
    </p:spTree>
    <p:extLst>
      <p:ext uri="{BB962C8B-B14F-4D97-AF65-F5344CB8AC3E}">
        <p14:creationId xmlns:p14="http://schemas.microsoft.com/office/powerpoint/2010/main" val="1807058543"/>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800" b="0" i="0" dirty="0">
                <a:solidFill>
                  <a:srgbClr val="FFFFFF"/>
                </a:solidFill>
                <a:effectLst/>
                <a:latin typeface="+mn-lt"/>
              </a:rPr>
              <a:t>Center for Internet Security Critical Security Controls</a:t>
            </a:r>
            <a:endParaRPr lang="en-US" altLang="en-US" sz="28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5"/>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77500" lnSpcReduction="2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spcAft>
                <a:spcPts val="600"/>
              </a:spcAft>
              <a:buNone/>
            </a:pPr>
            <a:r>
              <a:rPr lang="en-US" sz="2300" b="0" i="0" dirty="0">
                <a:solidFill>
                  <a:srgbClr val="000000"/>
                </a:solidFill>
                <a:effectLst/>
              </a:rPr>
              <a:t>Version 8 issued May 2021</a:t>
            </a:r>
          </a:p>
          <a:p>
            <a:pPr marL="39688" indent="0">
              <a:lnSpc>
                <a:spcPct val="120000"/>
              </a:lnSpc>
              <a:spcBef>
                <a:spcPts val="0"/>
              </a:spcBef>
              <a:spcAft>
                <a:spcPts val="600"/>
              </a:spcAft>
              <a:buNone/>
            </a:pPr>
            <a:r>
              <a:rPr lang="en-US" sz="2300" kern="0" dirty="0"/>
              <a:t>Purpose is to</a:t>
            </a:r>
            <a:r>
              <a:rPr lang="en-US" sz="2300" b="0" i="0" dirty="0">
                <a:solidFill>
                  <a:srgbClr val="000000"/>
                </a:solidFill>
                <a:effectLst/>
              </a:rPr>
              <a:t>:</a:t>
            </a:r>
            <a:endParaRPr lang="en-US" sz="2300" dirty="0">
              <a:solidFill>
                <a:srgbClr val="000000"/>
              </a:solidFill>
            </a:endParaRPr>
          </a:p>
          <a:p>
            <a:pPr>
              <a:lnSpc>
                <a:spcPct val="120000"/>
              </a:lnSpc>
              <a:spcBef>
                <a:spcPts val="0"/>
              </a:spcBef>
              <a:spcAft>
                <a:spcPts val="600"/>
              </a:spcAft>
            </a:pPr>
            <a:r>
              <a:rPr lang="en-US" sz="2300" b="0" i="0" dirty="0">
                <a:solidFill>
                  <a:srgbClr val="000000"/>
                </a:solidFill>
                <a:effectLst/>
              </a:rPr>
              <a:t>Share insights into attacks and attackers, identify root causes, and translate that into classes of defensive action</a:t>
            </a:r>
          </a:p>
          <a:p>
            <a:pPr>
              <a:lnSpc>
                <a:spcPct val="120000"/>
              </a:lnSpc>
              <a:spcBef>
                <a:spcPts val="0"/>
              </a:spcBef>
              <a:spcAft>
                <a:spcPts val="600"/>
              </a:spcAft>
            </a:pPr>
            <a:r>
              <a:rPr lang="en-US" sz="2300" b="0" i="0" dirty="0">
                <a:solidFill>
                  <a:srgbClr val="000000"/>
                </a:solidFill>
                <a:effectLst/>
              </a:rPr>
              <a:t>Create and share tools, working aids, and stories of adoption and problem-solving</a:t>
            </a:r>
          </a:p>
          <a:p>
            <a:pPr>
              <a:lnSpc>
                <a:spcPct val="120000"/>
              </a:lnSpc>
              <a:spcBef>
                <a:spcPts val="0"/>
              </a:spcBef>
              <a:spcAft>
                <a:spcPts val="600"/>
              </a:spcAft>
            </a:pPr>
            <a:r>
              <a:rPr lang="en-US" sz="2300" b="0" i="0" dirty="0">
                <a:solidFill>
                  <a:srgbClr val="000000"/>
                </a:solidFill>
                <a:effectLst/>
              </a:rPr>
              <a:t>Map the CIS Controls to regulatory and compliance frameworks to ensure alignment and bring collective priority and focus to them Identify common problems and barriers (like initial assessment and implementation roadmaps), and solve them as a community</a:t>
            </a:r>
          </a:p>
          <a:p>
            <a:pPr>
              <a:lnSpc>
                <a:spcPct val="120000"/>
              </a:lnSpc>
              <a:spcBef>
                <a:spcPts val="0"/>
              </a:spcBef>
              <a:spcAft>
                <a:spcPts val="600"/>
              </a:spcAft>
            </a:pPr>
            <a:r>
              <a:rPr lang="en-US" sz="2300" b="0" i="0" dirty="0">
                <a:solidFill>
                  <a:srgbClr val="000000"/>
                </a:solidFill>
                <a:effectLst/>
              </a:rPr>
              <a:t>Reflect the combined knowledge of experts from every part of the ecosystem (companies, governments, individuals), with every role (threat responders and analysts, technologists, information technology (IT) operators and defenders, vulnerability-finders, tool makers, solution providers, users, policy-makers, auditors, etc.), and across many sectors (government, power, defense, finance, transportation, academia, consulting, security, IT, etc.)</a:t>
            </a:r>
            <a:endParaRPr lang="en-US" sz="1500" kern="0" dirty="0"/>
          </a:p>
        </p:txBody>
      </p:sp>
    </p:spTree>
    <p:extLst>
      <p:ext uri="{BB962C8B-B14F-4D97-AF65-F5344CB8AC3E}">
        <p14:creationId xmlns:p14="http://schemas.microsoft.com/office/powerpoint/2010/main" val="233544734"/>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800" b="0" i="0" dirty="0">
                <a:solidFill>
                  <a:srgbClr val="FFFFFF"/>
                </a:solidFill>
                <a:effectLst/>
                <a:latin typeface="+mn-lt"/>
              </a:rPr>
              <a:t>Center for Internet Security Critical Security Controls</a:t>
            </a:r>
            <a:endParaRPr lang="en-US" altLang="en-US" sz="28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4"/>
            <a:ext cx="8851630" cy="527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70000" lnSpcReduction="2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spcBef>
                <a:spcPts val="0"/>
              </a:spcBef>
              <a:spcAft>
                <a:spcPts val="600"/>
              </a:spcAft>
              <a:buNone/>
            </a:pPr>
            <a:r>
              <a:rPr lang="en-US" sz="2300" u="sng" dirty="0">
                <a:solidFill>
                  <a:srgbClr val="000000"/>
                </a:solidFill>
              </a:rPr>
              <a:t>Security Controls</a:t>
            </a:r>
          </a:p>
          <a:p>
            <a:pPr>
              <a:spcBef>
                <a:spcPts val="0"/>
              </a:spcBef>
              <a:spcAft>
                <a:spcPts val="600"/>
              </a:spcAft>
            </a:pPr>
            <a:r>
              <a:rPr lang="en-US" sz="2100" b="1" i="0" dirty="0">
                <a:solidFill>
                  <a:srgbClr val="003A5D"/>
                </a:solidFill>
                <a:effectLst/>
              </a:rPr>
              <a:t>Inventory and Control of Enterprise Assets: </a:t>
            </a:r>
            <a:r>
              <a:rPr lang="en-US" sz="2100" b="0" i="0" dirty="0">
                <a:solidFill>
                  <a:srgbClr val="000000"/>
                </a:solidFill>
                <a:effectLst/>
              </a:rPr>
              <a:t>Actively manage (inventory, track, and correct) all enterprise assets (end-user devices, including portable and mobile; network devices; non-computing/Internet of Things (IoT) devices; and servers) connected to the infrastructure physically, virtually, remotely, and those within cloud environments</a:t>
            </a:r>
            <a:r>
              <a:rPr lang="en-US" sz="2100" dirty="0"/>
              <a:t> to </a:t>
            </a:r>
            <a:r>
              <a:rPr lang="en-US" sz="2100" b="0" i="0" dirty="0">
                <a:solidFill>
                  <a:srgbClr val="000000"/>
                </a:solidFill>
                <a:effectLst/>
              </a:rPr>
              <a:t>support identifying unauthorized and unmanaged assets to remove or remediate</a:t>
            </a:r>
            <a:r>
              <a:rPr lang="en-US" sz="2100" dirty="0"/>
              <a:t> </a:t>
            </a:r>
          </a:p>
          <a:p>
            <a:pPr>
              <a:spcBef>
                <a:spcPts val="0"/>
              </a:spcBef>
              <a:spcAft>
                <a:spcPts val="600"/>
              </a:spcAft>
            </a:pPr>
            <a:r>
              <a:rPr lang="en-US" sz="2100" b="1" i="0" dirty="0">
                <a:solidFill>
                  <a:srgbClr val="003A5D"/>
                </a:solidFill>
                <a:effectLst/>
              </a:rPr>
              <a:t>Inventory and Control of Software Assets: </a:t>
            </a:r>
            <a:r>
              <a:rPr lang="en-US" sz="2100" b="0" i="0" dirty="0">
                <a:solidFill>
                  <a:srgbClr val="000000"/>
                </a:solidFill>
                <a:effectLst/>
              </a:rPr>
              <a:t>Actively manage (inventory, track, and correct) all software (operating systems and applications) on the network so that only authorized software is installed and can execute, and that unauthorized and unmanaged software is found and prevented from installation or execution</a:t>
            </a:r>
          </a:p>
          <a:p>
            <a:pPr>
              <a:spcBef>
                <a:spcPts val="0"/>
              </a:spcBef>
              <a:spcAft>
                <a:spcPts val="600"/>
              </a:spcAft>
            </a:pPr>
            <a:r>
              <a:rPr lang="en-US" sz="2100" b="1" i="0" dirty="0">
                <a:solidFill>
                  <a:srgbClr val="003A5D"/>
                </a:solidFill>
                <a:effectLst/>
              </a:rPr>
              <a:t>Data Protection: </a:t>
            </a:r>
            <a:r>
              <a:rPr lang="en-US" sz="2100" dirty="0"/>
              <a:t> </a:t>
            </a:r>
            <a:r>
              <a:rPr lang="en-US" sz="2100" b="0" i="0" dirty="0">
                <a:solidFill>
                  <a:srgbClr val="000000"/>
                </a:solidFill>
                <a:effectLst/>
              </a:rPr>
              <a:t>Develop processes and technical controls to identify, classify, securely handle, retain, and dispose of data</a:t>
            </a:r>
          </a:p>
          <a:p>
            <a:r>
              <a:rPr lang="en-US" sz="2100" b="1" i="0" dirty="0">
                <a:solidFill>
                  <a:srgbClr val="003A5D"/>
                </a:solidFill>
                <a:effectLst/>
              </a:rPr>
              <a:t>Secure Configuration of Enterprise Assets and Software: </a:t>
            </a:r>
            <a:r>
              <a:rPr lang="en-US" sz="2100" b="0" i="0" dirty="0">
                <a:solidFill>
                  <a:srgbClr val="000000"/>
                </a:solidFill>
                <a:effectLst/>
              </a:rPr>
              <a:t>Establish and maintain the secure configuration of enterprise assets (end-user devices, including portable and mobile; network devices; non-computing/IoT devices; and servers) and software (operating systems and applications)</a:t>
            </a:r>
            <a:r>
              <a:rPr lang="en-US" sz="2100" dirty="0"/>
              <a:t> </a:t>
            </a:r>
          </a:p>
          <a:p>
            <a:r>
              <a:rPr lang="en-US" sz="2100" b="1" i="0" dirty="0">
                <a:solidFill>
                  <a:srgbClr val="003A5D"/>
                </a:solidFill>
                <a:effectLst/>
              </a:rPr>
              <a:t>Account Management</a:t>
            </a:r>
            <a:r>
              <a:rPr lang="en-US" sz="2100" dirty="0"/>
              <a:t> : </a:t>
            </a:r>
            <a:r>
              <a:rPr lang="en-US" sz="2100" b="0" i="0" dirty="0">
                <a:solidFill>
                  <a:srgbClr val="000000"/>
                </a:solidFill>
                <a:effectLst/>
              </a:rPr>
              <a:t>Use processes and tools to assign and manage authorization to credentials for user accounts, including administrator accounts, as well as service accounts, to enterprise assets and software</a:t>
            </a:r>
          </a:p>
          <a:p>
            <a:r>
              <a:rPr lang="en-US" sz="2100" b="1" i="0" dirty="0">
                <a:solidFill>
                  <a:srgbClr val="003A5D"/>
                </a:solidFill>
                <a:effectLst/>
              </a:rPr>
              <a:t>Access Control Management: </a:t>
            </a:r>
            <a:r>
              <a:rPr lang="en-US" sz="2100" b="0" i="0" dirty="0">
                <a:solidFill>
                  <a:srgbClr val="000000"/>
                </a:solidFill>
                <a:effectLst/>
              </a:rPr>
              <a:t>Use processes and tools to create, assign, manage, and revoke access credentials and privileges for user, administrator, and service accounts for enterprise assets and software</a:t>
            </a:r>
          </a:p>
        </p:txBody>
      </p:sp>
      <p:sp>
        <p:nvSpPr>
          <p:cNvPr id="3" name="Rectangle 1">
            <a:extLst>
              <a:ext uri="{FF2B5EF4-FFF2-40B4-BE49-F238E27FC236}">
                <a16:creationId xmlns:a16="http://schemas.microsoft.com/office/drawing/2014/main" id="{035E5C8A-88DA-6719-EEA3-B56528948426}"/>
              </a:ext>
            </a:extLst>
          </p:cNvPr>
          <p:cNvSpPr>
            <a:spLocks noChangeArrowheads="1"/>
          </p:cNvSpPr>
          <p:nvPr/>
        </p:nvSpPr>
        <p:spPr bwMode="auto">
          <a:xfrm>
            <a:off x="2476500" y="3756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41398171"/>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800" b="0" i="0" dirty="0">
                <a:solidFill>
                  <a:srgbClr val="FFFFFF"/>
                </a:solidFill>
                <a:effectLst/>
                <a:latin typeface="+mn-lt"/>
              </a:rPr>
              <a:t>Center for Internet Security Critical Security Controls</a:t>
            </a:r>
            <a:endParaRPr lang="en-US" altLang="en-US" sz="28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5"/>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77500" lnSpcReduction="2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spcBef>
                <a:spcPts val="0"/>
              </a:spcBef>
              <a:spcAft>
                <a:spcPts val="600"/>
              </a:spcAft>
              <a:buNone/>
            </a:pPr>
            <a:r>
              <a:rPr lang="en-US" sz="2300" u="sng" dirty="0">
                <a:solidFill>
                  <a:srgbClr val="000000"/>
                </a:solidFill>
              </a:rPr>
              <a:t>Security Controls</a:t>
            </a:r>
          </a:p>
          <a:p>
            <a:pPr>
              <a:spcBef>
                <a:spcPts val="0"/>
              </a:spcBef>
              <a:spcAft>
                <a:spcPts val="600"/>
              </a:spcAft>
            </a:pPr>
            <a:r>
              <a:rPr lang="en-US" b="1" i="0" dirty="0">
                <a:solidFill>
                  <a:srgbClr val="003A5D"/>
                </a:solidFill>
                <a:effectLst/>
              </a:rPr>
              <a:t>Continuous Vulnerability Management: </a:t>
            </a:r>
            <a:r>
              <a:rPr lang="en-US" b="0" i="0" dirty="0">
                <a:solidFill>
                  <a:srgbClr val="000000"/>
                </a:solidFill>
                <a:effectLst/>
              </a:rPr>
              <a:t>Develop a plan to continuously assess and track vulnerabilities on all enterprise assets within the enterprise’s infrastructure, to remediate, and minimize, the window of opportunity for attackers and monitor public and private industry sources for new threat and vulnerability information</a:t>
            </a:r>
          </a:p>
          <a:p>
            <a:pPr>
              <a:spcBef>
                <a:spcPts val="0"/>
              </a:spcBef>
              <a:spcAft>
                <a:spcPts val="600"/>
              </a:spcAft>
            </a:pPr>
            <a:r>
              <a:rPr lang="en-US" b="1" i="0" dirty="0">
                <a:solidFill>
                  <a:srgbClr val="003A5D"/>
                </a:solidFill>
                <a:effectLst/>
              </a:rPr>
              <a:t>Audit Log Management: </a:t>
            </a:r>
            <a:r>
              <a:rPr lang="en-US" b="0" i="0" dirty="0">
                <a:solidFill>
                  <a:srgbClr val="000000"/>
                </a:solidFill>
                <a:effectLst/>
              </a:rPr>
              <a:t>Collect, alert, review, and retain audit logs of events that could help detect, understand, or recover from an attack</a:t>
            </a:r>
            <a:r>
              <a:rPr lang="en-US" dirty="0"/>
              <a:t> </a:t>
            </a:r>
          </a:p>
          <a:p>
            <a:pPr>
              <a:spcBef>
                <a:spcPts val="0"/>
              </a:spcBef>
              <a:spcAft>
                <a:spcPts val="600"/>
              </a:spcAft>
            </a:pPr>
            <a:r>
              <a:rPr lang="en-US" b="1" i="0" dirty="0">
                <a:solidFill>
                  <a:srgbClr val="003A5D"/>
                </a:solidFill>
                <a:effectLst/>
              </a:rPr>
              <a:t>Email and Web Browser Protection: </a:t>
            </a:r>
            <a:r>
              <a:rPr lang="en-US" b="0" i="0" dirty="0">
                <a:solidFill>
                  <a:srgbClr val="000000"/>
                </a:solidFill>
                <a:effectLst/>
              </a:rPr>
              <a:t>Improve protections and detections of threats from email and web vectors, as these are opportunities for attackers to manipulate human behavior through direct engagement</a:t>
            </a:r>
            <a:r>
              <a:rPr lang="en-US" dirty="0"/>
              <a:t> </a:t>
            </a:r>
          </a:p>
          <a:p>
            <a:pPr>
              <a:spcBef>
                <a:spcPts val="0"/>
              </a:spcBef>
              <a:spcAft>
                <a:spcPts val="600"/>
              </a:spcAft>
            </a:pPr>
            <a:r>
              <a:rPr lang="en-US" b="1" i="0" dirty="0">
                <a:solidFill>
                  <a:srgbClr val="003A5D"/>
                </a:solidFill>
                <a:effectLst/>
              </a:rPr>
              <a:t>Malware Defenses:  </a:t>
            </a:r>
            <a:r>
              <a:rPr lang="en-US" b="0" i="0" dirty="0">
                <a:solidFill>
                  <a:srgbClr val="000000"/>
                </a:solidFill>
                <a:effectLst/>
              </a:rPr>
              <a:t>Prevent or control the installation, spread, and execution of malicious applications, code, or scripts on enterprise assets</a:t>
            </a:r>
          </a:p>
          <a:p>
            <a:pPr>
              <a:spcBef>
                <a:spcPts val="0"/>
              </a:spcBef>
              <a:spcAft>
                <a:spcPts val="600"/>
              </a:spcAft>
            </a:pPr>
            <a:r>
              <a:rPr lang="en-US" b="1" i="0" dirty="0">
                <a:solidFill>
                  <a:srgbClr val="003A5D"/>
                </a:solidFill>
                <a:effectLst/>
              </a:rPr>
              <a:t>Data Recovery</a:t>
            </a:r>
            <a:r>
              <a:rPr lang="en-US" dirty="0"/>
              <a:t> : </a:t>
            </a:r>
            <a:r>
              <a:rPr lang="en-US" b="0" i="0" dirty="0">
                <a:solidFill>
                  <a:srgbClr val="000000"/>
                </a:solidFill>
                <a:effectLst/>
              </a:rPr>
              <a:t>Establish and maintain data recovery practices sufficient to restore in-scope enterprise assets to a pre-incident and trusted state</a:t>
            </a:r>
          </a:p>
          <a:p>
            <a:r>
              <a:rPr lang="en-US" b="1" i="0" dirty="0">
                <a:solidFill>
                  <a:srgbClr val="003A5D"/>
                </a:solidFill>
                <a:effectLst/>
              </a:rPr>
              <a:t>Network Infrastructure Management</a:t>
            </a:r>
            <a:r>
              <a:rPr lang="en-US" dirty="0"/>
              <a:t> : </a:t>
            </a:r>
            <a:r>
              <a:rPr lang="en-US" b="0" i="0" dirty="0">
                <a:solidFill>
                  <a:srgbClr val="000000"/>
                </a:solidFill>
                <a:effectLst/>
              </a:rPr>
              <a:t>Establish, implement, and actively manage (track, report, correct) network devices, in order to prevent attackers from exploiting vulnerable network services and access points</a:t>
            </a:r>
            <a:r>
              <a:rPr lang="en-US" dirty="0"/>
              <a:t> </a:t>
            </a:r>
          </a:p>
        </p:txBody>
      </p:sp>
      <p:sp>
        <p:nvSpPr>
          <p:cNvPr id="3" name="Rectangle 1">
            <a:extLst>
              <a:ext uri="{FF2B5EF4-FFF2-40B4-BE49-F238E27FC236}">
                <a16:creationId xmlns:a16="http://schemas.microsoft.com/office/drawing/2014/main" id="{035E5C8A-88DA-6719-EEA3-B56528948426}"/>
              </a:ext>
            </a:extLst>
          </p:cNvPr>
          <p:cNvSpPr>
            <a:spLocks noChangeArrowheads="1"/>
          </p:cNvSpPr>
          <p:nvPr/>
        </p:nvSpPr>
        <p:spPr bwMode="auto">
          <a:xfrm>
            <a:off x="2476500" y="3756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Rectangle 1">
            <a:extLst>
              <a:ext uri="{FF2B5EF4-FFF2-40B4-BE49-F238E27FC236}">
                <a16:creationId xmlns:a16="http://schemas.microsoft.com/office/drawing/2014/main" id="{78497647-0AB2-F06C-FE5E-F5985306D58D}"/>
              </a:ext>
            </a:extLst>
          </p:cNvPr>
          <p:cNvSpPr>
            <a:spLocks noChangeArrowheads="1"/>
          </p:cNvSpPr>
          <p:nvPr/>
        </p:nvSpPr>
        <p:spPr bwMode="auto">
          <a:xfrm>
            <a:off x="2476500" y="3756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 name="Rectangle 2">
            <a:extLst>
              <a:ext uri="{FF2B5EF4-FFF2-40B4-BE49-F238E27FC236}">
                <a16:creationId xmlns:a16="http://schemas.microsoft.com/office/drawing/2014/main" id="{64A74403-AA91-BD20-233C-B48F007551FD}"/>
              </a:ext>
            </a:extLst>
          </p:cNvPr>
          <p:cNvSpPr>
            <a:spLocks noChangeArrowheads="1"/>
          </p:cNvSpPr>
          <p:nvPr/>
        </p:nvSpPr>
        <p:spPr bwMode="auto">
          <a:xfrm>
            <a:off x="2476500" y="3756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4358327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dirty="0"/>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a:sym typeface="Verdana" charset="0"/>
              </a:rPr>
              <a:t>Chair:</a:t>
            </a:r>
          </a:p>
          <a:p>
            <a:pPr marL="782638" lvl="1" eaLnBrk="1" hangingPunct="1">
              <a:buFont typeface="Verdana" charset="0"/>
              <a:buChar char="•"/>
              <a:defRPr/>
            </a:pPr>
            <a:r>
              <a:rPr lang="en-US" altLang="en-US" dirty="0">
                <a:sym typeface="Verdana" charset="0"/>
              </a:rPr>
              <a:t>Alan Sukert</a:t>
            </a:r>
          </a:p>
          <a:p>
            <a:pPr eaLnBrk="1" hangingPunct="1">
              <a:buFont typeface="Verdana" charset="0"/>
              <a:buChar char="•"/>
              <a:defRPr/>
            </a:pPr>
            <a:r>
              <a:rPr lang="en-US" altLang="en-US" dirty="0">
                <a:sym typeface="Verdana" charset="0"/>
              </a:rPr>
              <a:t>Vice-Chair:</a:t>
            </a:r>
          </a:p>
          <a:p>
            <a:pPr marL="782638" lvl="1" eaLnBrk="1" hangingPunct="1">
              <a:buFont typeface="Verdana" charset="0"/>
              <a:buChar char="•"/>
              <a:defRPr/>
            </a:pPr>
            <a:r>
              <a:rPr lang="en-US" altLang="en-US" dirty="0">
                <a:sym typeface="Verdana" charset="0"/>
              </a:rPr>
              <a:t>TBD</a:t>
            </a:r>
          </a:p>
          <a:p>
            <a:pPr eaLnBrk="1" hangingPunct="1">
              <a:buFont typeface="Verdana" charset="0"/>
              <a:buChar char="•"/>
              <a:defRPr/>
            </a:pPr>
            <a:r>
              <a:rPr lang="en-US" altLang="en-US" dirty="0">
                <a:sym typeface="Verdana" charset="0"/>
              </a:rPr>
              <a:t>Secretary:</a:t>
            </a:r>
          </a:p>
          <a:p>
            <a:pPr marL="782638" lvl="1" eaLnBrk="1" hangingPunct="1">
              <a:buFont typeface="Verdana" charset="0"/>
              <a:buChar char="•"/>
              <a:defRPr/>
            </a:pPr>
            <a:r>
              <a:rPr lang="en-US" altLang="en-US" dirty="0">
                <a:sym typeface="Verdana" charset="0"/>
              </a:rPr>
              <a:t>Alan Sukert</a:t>
            </a:r>
          </a:p>
          <a:p>
            <a:pPr marL="433388" eaLnBrk="1" hangingPunct="1">
              <a:buFont typeface="Verdana" charset="0"/>
              <a:buChar char="•"/>
              <a:defRPr/>
            </a:pPr>
            <a:r>
              <a:rPr lang="en-US" altLang="en-US" dirty="0">
                <a:sym typeface="Verdana" charset="0"/>
              </a:rPr>
              <a:t>Document Editor:</a:t>
            </a:r>
          </a:p>
          <a:p>
            <a:pPr marL="782638" lvl="1" eaLnBrk="1" hangingPunct="1">
              <a:buFont typeface="Verdana" charset="0"/>
              <a:buChar char="•"/>
              <a:defRPr/>
            </a:pPr>
            <a:r>
              <a:rPr lang="en-US" altLang="en-US" dirty="0">
                <a:sym typeface="Verdana" charset="0"/>
              </a:rPr>
              <a:t>Ira McDonald (High North) – HCD Security Guidelines</a:t>
            </a:r>
          </a:p>
        </p:txBody>
      </p:sp>
    </p:spTree>
    <p:extLst>
      <p:ext uri="{BB962C8B-B14F-4D97-AF65-F5344CB8AC3E}">
        <p14:creationId xmlns:p14="http://schemas.microsoft.com/office/powerpoint/2010/main" val="4276767907"/>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800" b="0" i="0" dirty="0">
                <a:solidFill>
                  <a:srgbClr val="FFFFFF"/>
                </a:solidFill>
                <a:effectLst/>
                <a:latin typeface="+mn-lt"/>
              </a:rPr>
              <a:t>Center for Internet Security Critical Security Controls</a:t>
            </a:r>
            <a:endParaRPr lang="en-US" altLang="en-US" sz="28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5"/>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spcBef>
                <a:spcPts val="0"/>
              </a:spcBef>
              <a:spcAft>
                <a:spcPts val="600"/>
              </a:spcAft>
              <a:buNone/>
            </a:pPr>
            <a:r>
              <a:rPr lang="en-US" sz="1500" u="sng" dirty="0">
                <a:solidFill>
                  <a:srgbClr val="000000"/>
                </a:solidFill>
              </a:rPr>
              <a:t>Security Controls</a:t>
            </a:r>
            <a:endParaRPr lang="en-US" sz="1500" dirty="0"/>
          </a:p>
          <a:p>
            <a:pPr>
              <a:spcBef>
                <a:spcPts val="0"/>
              </a:spcBef>
              <a:spcAft>
                <a:spcPts val="600"/>
              </a:spcAft>
            </a:pPr>
            <a:r>
              <a:rPr lang="en-US" sz="1500" b="1" i="0" dirty="0">
                <a:solidFill>
                  <a:srgbClr val="003A5D"/>
                </a:solidFill>
                <a:effectLst/>
              </a:rPr>
              <a:t>Network Monitoring and Defense</a:t>
            </a:r>
            <a:r>
              <a:rPr lang="en-US" sz="1500" dirty="0"/>
              <a:t> : </a:t>
            </a:r>
            <a:r>
              <a:rPr lang="en-US" sz="1500" b="0" i="0" dirty="0">
                <a:solidFill>
                  <a:srgbClr val="000000"/>
                </a:solidFill>
                <a:effectLst/>
              </a:rPr>
              <a:t>Operate processes and tooling to establish and maintain comprehensive network monitoring and defense against security threats across the enterprise’s network infrastructure and user base</a:t>
            </a:r>
            <a:r>
              <a:rPr lang="en-US" sz="1500" dirty="0"/>
              <a:t> </a:t>
            </a:r>
          </a:p>
          <a:p>
            <a:pPr>
              <a:spcBef>
                <a:spcPts val="0"/>
              </a:spcBef>
              <a:spcAft>
                <a:spcPts val="600"/>
              </a:spcAft>
            </a:pPr>
            <a:r>
              <a:rPr lang="en-US" sz="1500" b="1" i="0" dirty="0">
                <a:solidFill>
                  <a:srgbClr val="003A5D"/>
                </a:solidFill>
                <a:effectLst/>
              </a:rPr>
              <a:t>Security Awareness and Skills Training: </a:t>
            </a:r>
            <a:r>
              <a:rPr lang="en-US" sz="1500" b="0" i="0" dirty="0">
                <a:solidFill>
                  <a:srgbClr val="000000"/>
                </a:solidFill>
                <a:effectLst/>
              </a:rPr>
              <a:t>Establish and maintain a security awareness program to influence behavior among the workforce to be security conscious and properly skilled to reduce cybersecurity risks to the enterprise</a:t>
            </a:r>
          </a:p>
          <a:p>
            <a:pPr>
              <a:spcBef>
                <a:spcPts val="0"/>
              </a:spcBef>
              <a:spcAft>
                <a:spcPts val="600"/>
              </a:spcAft>
            </a:pPr>
            <a:r>
              <a:rPr lang="en-US" sz="1500" b="1" i="0" dirty="0">
                <a:solidFill>
                  <a:srgbClr val="003A5D"/>
                </a:solidFill>
                <a:effectLst/>
              </a:rPr>
              <a:t>Service Provider Management: </a:t>
            </a:r>
            <a:r>
              <a:rPr lang="en-US" sz="1500" b="0" i="0" dirty="0">
                <a:solidFill>
                  <a:srgbClr val="000000"/>
                </a:solidFill>
                <a:effectLst/>
              </a:rPr>
              <a:t>Develop a process to evaluate service providers who hold sensitive data, or are responsible for an enterprise’s critical IT platforms or processes, to ensure these providers are protecting those platforms and data appropriately</a:t>
            </a:r>
            <a:r>
              <a:rPr lang="en-US" sz="1500" dirty="0"/>
              <a:t> </a:t>
            </a:r>
          </a:p>
          <a:p>
            <a:pPr>
              <a:spcBef>
                <a:spcPts val="0"/>
              </a:spcBef>
              <a:spcAft>
                <a:spcPts val="600"/>
              </a:spcAft>
            </a:pPr>
            <a:r>
              <a:rPr lang="en-US" sz="1500" b="1" i="0" dirty="0">
                <a:solidFill>
                  <a:srgbClr val="003A5D"/>
                </a:solidFill>
                <a:effectLst/>
              </a:rPr>
              <a:t>Application Software Security</a:t>
            </a:r>
            <a:r>
              <a:rPr lang="en-US" sz="1500" dirty="0"/>
              <a:t>: </a:t>
            </a:r>
            <a:r>
              <a:rPr lang="en-US" sz="1500" b="0" i="0" dirty="0">
                <a:solidFill>
                  <a:srgbClr val="000000"/>
                </a:solidFill>
                <a:effectLst/>
              </a:rPr>
              <a:t>Manage the security life cycle of in-house developed, hosted, or acquired software to prevent, detect, and remediate security weaknesses before they can impact the enterprise</a:t>
            </a:r>
            <a:r>
              <a:rPr lang="en-US" sz="1500" dirty="0"/>
              <a:t> </a:t>
            </a:r>
          </a:p>
          <a:p>
            <a:pPr>
              <a:spcBef>
                <a:spcPts val="0"/>
              </a:spcBef>
              <a:spcAft>
                <a:spcPts val="600"/>
              </a:spcAft>
            </a:pPr>
            <a:r>
              <a:rPr lang="en-US" sz="1500" b="1" i="0" dirty="0">
                <a:solidFill>
                  <a:srgbClr val="003A5D"/>
                </a:solidFill>
                <a:effectLst/>
              </a:rPr>
              <a:t>Incident Response Management</a:t>
            </a:r>
            <a:r>
              <a:rPr lang="en-US" sz="1500" dirty="0"/>
              <a:t>: </a:t>
            </a:r>
            <a:r>
              <a:rPr lang="en-US" sz="1500" b="0" i="0" dirty="0">
                <a:solidFill>
                  <a:srgbClr val="000000"/>
                </a:solidFill>
                <a:effectLst/>
              </a:rPr>
              <a:t>Establish a program to develop and maintain an incident response capability (e.g., policies, plans, procedures, defined roles, training, and communications) to prepare, detect, and quickly respond to an attack</a:t>
            </a:r>
            <a:r>
              <a:rPr lang="en-US" sz="1500" dirty="0"/>
              <a:t> </a:t>
            </a:r>
          </a:p>
          <a:p>
            <a:pPr>
              <a:spcBef>
                <a:spcPts val="0"/>
              </a:spcBef>
              <a:spcAft>
                <a:spcPts val="600"/>
              </a:spcAft>
            </a:pPr>
            <a:r>
              <a:rPr lang="en-US" sz="1500" b="1" i="0" dirty="0">
                <a:solidFill>
                  <a:srgbClr val="003A5D"/>
                </a:solidFill>
                <a:effectLst/>
              </a:rPr>
              <a:t>Penetration Testing: </a:t>
            </a:r>
            <a:r>
              <a:rPr lang="en-US" sz="1500" b="0" i="0" dirty="0">
                <a:solidFill>
                  <a:srgbClr val="000000"/>
                </a:solidFill>
                <a:effectLst/>
              </a:rPr>
              <a:t>Test the effectiveness and resiliency of enterprise assets through identifying and exploiting weaknesses in controls (people, processes, and technology), and simulating the objectives and actions of an attacker</a:t>
            </a:r>
            <a:r>
              <a:rPr lang="en-US" sz="1500" dirty="0"/>
              <a:t> </a:t>
            </a:r>
          </a:p>
        </p:txBody>
      </p:sp>
      <p:sp>
        <p:nvSpPr>
          <p:cNvPr id="3" name="Rectangle 1">
            <a:extLst>
              <a:ext uri="{FF2B5EF4-FFF2-40B4-BE49-F238E27FC236}">
                <a16:creationId xmlns:a16="http://schemas.microsoft.com/office/drawing/2014/main" id="{035E5C8A-88DA-6719-EEA3-B56528948426}"/>
              </a:ext>
            </a:extLst>
          </p:cNvPr>
          <p:cNvSpPr>
            <a:spLocks noChangeArrowheads="1"/>
          </p:cNvSpPr>
          <p:nvPr/>
        </p:nvSpPr>
        <p:spPr bwMode="auto">
          <a:xfrm>
            <a:off x="2476500" y="3756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Rectangle 1">
            <a:extLst>
              <a:ext uri="{FF2B5EF4-FFF2-40B4-BE49-F238E27FC236}">
                <a16:creationId xmlns:a16="http://schemas.microsoft.com/office/drawing/2014/main" id="{78497647-0AB2-F06C-FE5E-F5985306D58D}"/>
              </a:ext>
            </a:extLst>
          </p:cNvPr>
          <p:cNvSpPr>
            <a:spLocks noChangeArrowheads="1"/>
          </p:cNvSpPr>
          <p:nvPr/>
        </p:nvSpPr>
        <p:spPr bwMode="auto">
          <a:xfrm>
            <a:off x="2476500" y="3756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 name="Rectangle 2">
            <a:extLst>
              <a:ext uri="{FF2B5EF4-FFF2-40B4-BE49-F238E27FC236}">
                <a16:creationId xmlns:a16="http://schemas.microsoft.com/office/drawing/2014/main" id="{64A74403-AA91-BD20-233C-B48F007551FD}"/>
              </a:ext>
            </a:extLst>
          </p:cNvPr>
          <p:cNvSpPr>
            <a:spLocks noChangeArrowheads="1"/>
          </p:cNvSpPr>
          <p:nvPr/>
        </p:nvSpPr>
        <p:spPr bwMode="auto">
          <a:xfrm>
            <a:off x="2476500" y="3756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08869771"/>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800" b="0" i="0" dirty="0">
                <a:solidFill>
                  <a:srgbClr val="FFFFFF"/>
                </a:solidFill>
                <a:effectLst/>
                <a:latin typeface="+mn-lt"/>
              </a:rPr>
              <a:t>Cloud Security Alliance (CSA) Cloud Control Matrix (CCM)</a:t>
            </a:r>
            <a:endParaRPr lang="en-US" altLang="en-US" sz="28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5"/>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92500" lnSpcReduction="1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285750" indent="-285750">
              <a:lnSpc>
                <a:spcPct val="107000"/>
              </a:lnSpc>
              <a:spcBef>
                <a:spcPts val="0"/>
              </a:spcBef>
              <a:spcAft>
                <a:spcPts val="800"/>
              </a:spcAft>
            </a:pPr>
            <a:r>
              <a:rPr lang="en-US" sz="1800" dirty="0">
                <a:ea typeface="Times New Roman" panose="02020603050405020304" pitchFamily="18" charset="0"/>
                <a:cs typeface="Times New Roman" panose="02020603050405020304" pitchFamily="18" charset="0"/>
              </a:rPr>
              <a:t>C</a:t>
            </a:r>
            <a:r>
              <a:rPr lang="en-US" sz="1800" dirty="0">
                <a:effectLst/>
                <a:ea typeface="Times New Roman" panose="02020603050405020304" pitchFamily="18" charset="0"/>
                <a:cs typeface="Times New Roman" panose="02020603050405020304" pitchFamily="18" charset="0"/>
              </a:rPr>
              <a:t>ybersecurity control framework for cloud computing</a:t>
            </a:r>
            <a:endParaRPr lang="en-US" sz="1800" dirty="0">
              <a:effectLst/>
              <a:ea typeface="Calibri" panose="020F0502020204030204" pitchFamily="34" charset="0"/>
              <a:cs typeface="Times New Roman" panose="02020603050405020304" pitchFamily="18" charset="0"/>
            </a:endParaRPr>
          </a:p>
          <a:p>
            <a:pPr marL="285750" indent="-285750">
              <a:lnSpc>
                <a:spcPct val="107000"/>
              </a:lnSpc>
              <a:spcBef>
                <a:spcPts val="0"/>
              </a:spcBef>
              <a:spcAft>
                <a:spcPts val="800"/>
              </a:spcAft>
            </a:pPr>
            <a:r>
              <a:rPr lang="en-US" sz="1800" dirty="0">
                <a:ea typeface="Times New Roman" panose="02020603050405020304" pitchFamily="18" charset="0"/>
                <a:cs typeface="Times New Roman" panose="02020603050405020304" pitchFamily="18" charset="0"/>
              </a:rPr>
              <a:t>C</a:t>
            </a:r>
            <a:r>
              <a:rPr lang="en-US" sz="1800" dirty="0">
                <a:effectLst/>
                <a:ea typeface="Times New Roman" panose="02020603050405020304" pitchFamily="18" charset="0"/>
                <a:cs typeface="Times New Roman" panose="02020603050405020304" pitchFamily="18" charset="0"/>
              </a:rPr>
              <a:t>omposed of 197 control objectives that are structured in 17 domains covering all key aspects of cloud technology </a:t>
            </a:r>
          </a:p>
          <a:p>
            <a:pPr marL="285750" indent="-285750">
              <a:lnSpc>
                <a:spcPct val="107000"/>
              </a:lnSpc>
              <a:spcBef>
                <a:spcPts val="0"/>
              </a:spcBef>
              <a:spcAft>
                <a:spcPts val="800"/>
              </a:spcAft>
            </a:pPr>
            <a:r>
              <a:rPr lang="en-US" sz="1800" dirty="0">
                <a:effectLst/>
                <a:ea typeface="Times New Roman" panose="02020603050405020304" pitchFamily="18" charset="0"/>
                <a:cs typeface="Times New Roman" panose="02020603050405020304" pitchFamily="18" charset="0"/>
              </a:rPr>
              <a:t>Used as a tool for the systematic assessment of a cloud implementation, and provides guidance on which security controls should be implemented by which actor within the cloud supply chain </a:t>
            </a:r>
          </a:p>
          <a:p>
            <a:pPr marL="285750" indent="-285750">
              <a:lnSpc>
                <a:spcPct val="107000"/>
              </a:lnSpc>
              <a:spcBef>
                <a:spcPts val="0"/>
              </a:spcBef>
              <a:spcAft>
                <a:spcPts val="800"/>
              </a:spcAft>
            </a:pPr>
            <a:r>
              <a:rPr lang="en-US" sz="1800" dirty="0">
                <a:ea typeface="Times New Roman" panose="02020603050405020304" pitchFamily="18" charset="0"/>
                <a:cs typeface="Times New Roman" panose="02020603050405020304" pitchFamily="18" charset="0"/>
              </a:rPr>
              <a:t>I</a:t>
            </a:r>
            <a:r>
              <a:rPr lang="en-US" sz="1800" dirty="0">
                <a:effectLst/>
                <a:ea typeface="Times New Roman" panose="02020603050405020304" pitchFamily="18" charset="0"/>
                <a:cs typeface="Times New Roman" panose="02020603050405020304" pitchFamily="18" charset="0"/>
              </a:rPr>
              <a:t>s aligned to the </a:t>
            </a:r>
            <a:r>
              <a:rPr lang="en-US" sz="1800" u="sng" dirty="0">
                <a:solidFill>
                  <a:srgbClr val="0000FF"/>
                </a:solidFill>
                <a:effectLst/>
                <a:ea typeface="Times New Roman" panose="02020603050405020304" pitchFamily="18" charset="0"/>
                <a:cs typeface="Times New Roman" panose="02020603050405020304" pitchFamily="18" charset="0"/>
                <a:hlinkClick r:id="rId4"/>
              </a:rPr>
              <a:t>CSA Security Guidance for Cloud Computing</a:t>
            </a:r>
            <a:r>
              <a:rPr lang="en-US" sz="1800" dirty="0">
                <a:effectLst/>
                <a:ea typeface="Times New Roman" panose="02020603050405020304" pitchFamily="18" charset="0"/>
                <a:cs typeface="Times New Roman" panose="02020603050405020304" pitchFamily="18" charset="0"/>
              </a:rPr>
              <a:t>, and is considered a de-facto standard for cloud security assurance and compliance</a:t>
            </a:r>
            <a:endParaRPr lang="en-US" sz="1800" dirty="0">
              <a:ea typeface="Calibri" panose="020F0502020204030204" pitchFamily="34" charset="0"/>
              <a:cs typeface="Times New Roman" panose="02020603050405020304" pitchFamily="18" charset="0"/>
            </a:endParaRPr>
          </a:p>
          <a:p>
            <a:pPr marL="285750" indent="-285750">
              <a:lnSpc>
                <a:spcPct val="107000"/>
              </a:lnSpc>
              <a:spcBef>
                <a:spcPts val="0"/>
              </a:spcBef>
              <a:spcAft>
                <a:spcPts val="800"/>
              </a:spcAft>
            </a:pPr>
            <a:r>
              <a:rPr lang="en-US" sz="1800" dirty="0">
                <a:effectLst/>
                <a:ea typeface="Times New Roman" panose="02020603050405020304" pitchFamily="18" charset="0"/>
                <a:cs typeface="Times New Roman" panose="02020603050405020304" pitchFamily="18" charset="0"/>
              </a:rPr>
              <a:t>Includes the following:</a:t>
            </a:r>
            <a:endParaRPr lang="en-US" sz="1800" dirty="0">
              <a:effectLst/>
              <a:ea typeface="Calibri" panose="020F0502020204030204" pitchFamily="34" charset="0"/>
              <a:cs typeface="Times New Roman" panose="02020603050405020304" pitchFamily="18" charset="0"/>
            </a:endParaRPr>
          </a:p>
          <a:p>
            <a:pPr marL="635000" lvl="1">
              <a:lnSpc>
                <a:spcPct val="107000"/>
              </a:lnSpc>
              <a:spcBef>
                <a:spcPts val="0"/>
              </a:spcBef>
              <a:spcAft>
                <a:spcPts val="800"/>
              </a:spcAft>
              <a:buSzPts val="1000"/>
              <a:tabLst>
                <a:tab pos="457200" algn="l"/>
              </a:tabLst>
            </a:pPr>
            <a:r>
              <a:rPr lang="en-US" sz="1800" dirty="0">
                <a:effectLst/>
                <a:ea typeface="Times New Roman" panose="02020603050405020304" pitchFamily="18" charset="0"/>
                <a:cs typeface="Times New Roman" panose="02020603050405020304" pitchFamily="18" charset="0"/>
              </a:rPr>
              <a:t>CCM v4 Controls</a:t>
            </a:r>
            <a:endParaRPr lang="en-US" sz="1800" dirty="0">
              <a:effectLst/>
              <a:ea typeface="Calibri" panose="020F0502020204030204" pitchFamily="34" charset="0"/>
              <a:cs typeface="Times New Roman" panose="02020603050405020304" pitchFamily="18" charset="0"/>
            </a:endParaRPr>
          </a:p>
          <a:p>
            <a:pPr marL="635000" lvl="1">
              <a:lnSpc>
                <a:spcPct val="107000"/>
              </a:lnSpc>
              <a:spcBef>
                <a:spcPts val="0"/>
              </a:spcBef>
              <a:spcAft>
                <a:spcPts val="800"/>
              </a:spcAft>
              <a:buSzPts val="1000"/>
              <a:tabLst>
                <a:tab pos="457200" algn="l"/>
              </a:tabLst>
            </a:pPr>
            <a:r>
              <a:rPr lang="en-US" sz="1800" dirty="0">
                <a:effectLst/>
                <a:ea typeface="Times New Roman" panose="02020603050405020304" pitchFamily="18" charset="0"/>
                <a:cs typeface="Times New Roman" panose="02020603050405020304" pitchFamily="18" charset="0"/>
              </a:rPr>
              <a:t>Mappings</a:t>
            </a:r>
            <a:endParaRPr lang="en-US" sz="1800" dirty="0">
              <a:effectLst/>
              <a:ea typeface="Calibri" panose="020F0502020204030204" pitchFamily="34" charset="0"/>
              <a:cs typeface="Times New Roman" panose="02020603050405020304" pitchFamily="18" charset="0"/>
            </a:endParaRPr>
          </a:p>
          <a:p>
            <a:pPr marL="635000" lvl="1">
              <a:lnSpc>
                <a:spcPct val="107000"/>
              </a:lnSpc>
              <a:spcBef>
                <a:spcPts val="0"/>
              </a:spcBef>
              <a:spcAft>
                <a:spcPts val="800"/>
              </a:spcAft>
              <a:buSzPts val="1000"/>
              <a:tabLst>
                <a:tab pos="457200" algn="l"/>
              </a:tabLst>
            </a:pPr>
            <a:r>
              <a:rPr lang="en-US" sz="1800" dirty="0">
                <a:effectLst/>
                <a:ea typeface="Times New Roman" panose="02020603050405020304" pitchFamily="18" charset="0"/>
                <a:cs typeface="Times New Roman" panose="02020603050405020304" pitchFamily="18" charset="0"/>
              </a:rPr>
              <a:t>CAIQ v4</a:t>
            </a:r>
            <a:endParaRPr lang="en-US" sz="1800" dirty="0">
              <a:effectLst/>
              <a:ea typeface="Calibri" panose="020F0502020204030204" pitchFamily="34" charset="0"/>
              <a:cs typeface="Times New Roman" panose="02020603050405020304" pitchFamily="18" charset="0"/>
            </a:endParaRPr>
          </a:p>
          <a:p>
            <a:pPr marL="635000" lvl="1">
              <a:lnSpc>
                <a:spcPct val="107000"/>
              </a:lnSpc>
              <a:spcBef>
                <a:spcPts val="0"/>
              </a:spcBef>
              <a:spcAft>
                <a:spcPts val="800"/>
              </a:spcAft>
              <a:buSzPts val="1000"/>
              <a:tabLst>
                <a:tab pos="457200" algn="l"/>
              </a:tabLst>
            </a:pPr>
            <a:r>
              <a:rPr lang="en-US" sz="1800" u="sng" dirty="0">
                <a:solidFill>
                  <a:srgbClr val="0000FF"/>
                </a:solidFill>
                <a:effectLst/>
                <a:ea typeface="Times New Roman" panose="02020603050405020304" pitchFamily="18" charset="0"/>
                <a:cs typeface="Times New Roman" panose="02020603050405020304" pitchFamily="18" charset="0"/>
                <a:hlinkClick r:id="rId5"/>
              </a:rPr>
              <a:t>Implementation Guidelines</a:t>
            </a:r>
            <a:endParaRPr lang="en-US" sz="1800" dirty="0">
              <a:effectLst/>
              <a:ea typeface="Calibri" panose="020F0502020204030204" pitchFamily="34" charset="0"/>
              <a:cs typeface="Times New Roman" panose="02020603050405020304" pitchFamily="18" charset="0"/>
            </a:endParaRPr>
          </a:p>
          <a:p>
            <a:pPr marL="635000" lvl="1">
              <a:lnSpc>
                <a:spcPct val="107000"/>
              </a:lnSpc>
              <a:spcBef>
                <a:spcPts val="0"/>
              </a:spcBef>
              <a:spcAft>
                <a:spcPts val="800"/>
              </a:spcAft>
              <a:buSzPts val="1000"/>
              <a:tabLst>
                <a:tab pos="457200" algn="l"/>
              </a:tabLst>
            </a:pPr>
            <a:r>
              <a:rPr lang="en-US" sz="1800" u="sng" dirty="0">
                <a:solidFill>
                  <a:srgbClr val="0000FF"/>
                </a:solidFill>
                <a:effectLst/>
                <a:ea typeface="Times New Roman" panose="02020603050405020304" pitchFamily="18" charset="0"/>
                <a:cs typeface="Times New Roman" panose="02020603050405020304" pitchFamily="18" charset="0"/>
                <a:hlinkClick r:id="rId6"/>
              </a:rPr>
              <a:t>Auditing Guidelines</a:t>
            </a:r>
            <a:endParaRPr lang="en-US" sz="1800" dirty="0">
              <a:effectLst/>
              <a:ea typeface="Calibri" panose="020F0502020204030204" pitchFamily="34" charset="0"/>
              <a:cs typeface="Times New Roman" panose="02020603050405020304" pitchFamily="18" charset="0"/>
            </a:endParaRPr>
          </a:p>
          <a:p>
            <a:pPr marL="635000" lvl="1">
              <a:lnSpc>
                <a:spcPct val="107000"/>
              </a:lnSpc>
              <a:spcBef>
                <a:spcPts val="0"/>
              </a:spcBef>
              <a:spcAft>
                <a:spcPts val="800"/>
              </a:spcAft>
              <a:buSzPts val="1000"/>
              <a:tabLst>
                <a:tab pos="457200" algn="l"/>
              </a:tabLst>
            </a:pPr>
            <a:r>
              <a:rPr lang="en-US" sz="1800" u="sng" dirty="0">
                <a:solidFill>
                  <a:srgbClr val="0000FF"/>
                </a:solidFill>
                <a:effectLst/>
                <a:ea typeface="Times New Roman" panose="02020603050405020304" pitchFamily="18" charset="0"/>
                <a:cs typeface="Times New Roman" panose="02020603050405020304" pitchFamily="18" charset="0"/>
                <a:hlinkClick r:id="rId7"/>
              </a:rPr>
              <a:t>CCM Metrics</a:t>
            </a:r>
            <a:endParaRPr lang="en-US" sz="1800" dirty="0">
              <a:effectLst/>
              <a:ea typeface="Calibri" panose="020F0502020204030204" pitchFamily="34" charset="0"/>
              <a:cs typeface="Times New Roman" panose="02020603050405020304" pitchFamily="18" charset="0"/>
            </a:endParaRPr>
          </a:p>
          <a:p>
            <a:pPr marL="40640" indent="0">
              <a:spcAft>
                <a:spcPts val="600"/>
              </a:spcAft>
              <a:buNone/>
            </a:pPr>
            <a:endParaRPr lang="en-US" sz="1500" kern="0" dirty="0"/>
          </a:p>
        </p:txBody>
      </p:sp>
    </p:spTree>
    <p:extLst>
      <p:ext uri="{BB962C8B-B14F-4D97-AF65-F5344CB8AC3E}">
        <p14:creationId xmlns:p14="http://schemas.microsoft.com/office/powerpoint/2010/main" val="4293899691"/>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b="0" i="0" dirty="0">
                <a:solidFill>
                  <a:srgbClr val="FFFFFF"/>
                </a:solidFill>
                <a:effectLst/>
                <a:latin typeface="+mn-lt"/>
              </a:rPr>
              <a:t>International Society of Automation </a:t>
            </a:r>
            <a:br>
              <a:rPr lang="en-US" sz="2400" b="0" i="0" dirty="0">
                <a:solidFill>
                  <a:srgbClr val="FFFFFF"/>
                </a:solidFill>
                <a:effectLst/>
                <a:latin typeface="+mn-lt"/>
              </a:rPr>
            </a:br>
            <a:r>
              <a:rPr lang="en-US" sz="2400" b="0" i="0" dirty="0">
                <a:solidFill>
                  <a:srgbClr val="FFFFFF"/>
                </a:solidFill>
                <a:effectLst/>
                <a:latin typeface="+mn-lt"/>
              </a:rPr>
              <a:t>ISA/IEC 62443</a:t>
            </a:r>
            <a:endParaRPr lang="en-US" altLang="en-US" sz="24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5"/>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a:lnSpc>
                <a:spcPct val="120000"/>
              </a:lnSpc>
              <a:spcBef>
                <a:spcPts val="0"/>
              </a:spcBef>
              <a:spcAft>
                <a:spcPts val="600"/>
              </a:spcAft>
            </a:pPr>
            <a:r>
              <a:rPr lang="en-US" sz="1600" dirty="0"/>
              <a:t>An international series of standards that address cybersecurity for operational technology in automation and control systems</a:t>
            </a:r>
          </a:p>
          <a:p>
            <a:pPr>
              <a:lnSpc>
                <a:spcPct val="120000"/>
              </a:lnSpc>
              <a:spcBef>
                <a:spcPts val="0"/>
              </a:spcBef>
              <a:spcAft>
                <a:spcPts val="600"/>
              </a:spcAft>
            </a:pPr>
            <a:r>
              <a:rPr lang="en-US" sz="1600" dirty="0">
                <a:effectLst/>
              </a:rPr>
              <a:t>improve the safety, availability, integrity and confidentiality of components or systems used for industrial automation and control, and to provide criteria for procuring and implementing secure industrial automation and control systems</a:t>
            </a:r>
          </a:p>
          <a:p>
            <a:pPr>
              <a:lnSpc>
                <a:spcPct val="120000"/>
              </a:lnSpc>
              <a:spcBef>
                <a:spcPts val="0"/>
              </a:spcBef>
              <a:spcAft>
                <a:spcPts val="600"/>
              </a:spcAft>
            </a:pPr>
            <a:r>
              <a:rPr lang="en-US" sz="1600" dirty="0"/>
              <a:t>D</a:t>
            </a:r>
            <a:r>
              <a:rPr lang="en-US" sz="1600" dirty="0">
                <a:effectLst/>
              </a:rPr>
              <a:t>irected towards those responsible for designing, implementing, or managing industrial automation and control systems</a:t>
            </a:r>
          </a:p>
          <a:p>
            <a:pPr>
              <a:lnSpc>
                <a:spcPct val="120000"/>
              </a:lnSpc>
              <a:spcBef>
                <a:spcPts val="0"/>
              </a:spcBef>
              <a:spcAft>
                <a:spcPts val="600"/>
              </a:spcAft>
            </a:pPr>
            <a:r>
              <a:rPr lang="en-US" sz="1600" dirty="0"/>
              <a:t>A</a:t>
            </a:r>
            <a:r>
              <a:rPr lang="en-US" sz="1600" dirty="0">
                <a:effectLst/>
              </a:rPr>
              <a:t>pplies to users, system integrators, security practitioners, and control systems manufacturers and vendors</a:t>
            </a:r>
          </a:p>
          <a:p>
            <a:pPr>
              <a:lnSpc>
                <a:spcPct val="120000"/>
              </a:lnSpc>
              <a:spcBef>
                <a:spcPts val="0"/>
              </a:spcBef>
              <a:spcAft>
                <a:spcPts val="600"/>
              </a:spcAft>
            </a:pPr>
            <a:r>
              <a:rPr lang="en-US" sz="1600" dirty="0"/>
              <a:t>B</a:t>
            </a:r>
            <a:r>
              <a:rPr lang="en-US" sz="1600" dirty="0">
                <a:effectLst/>
              </a:rPr>
              <a:t>uilds on established standards for the security of general purpose information technology systems (e.g., the ISO/IEC 27000 series)</a:t>
            </a:r>
          </a:p>
          <a:p>
            <a:pPr>
              <a:lnSpc>
                <a:spcPct val="120000"/>
              </a:lnSpc>
              <a:spcBef>
                <a:spcPts val="0"/>
              </a:spcBef>
              <a:spcAft>
                <a:spcPts val="600"/>
              </a:spcAft>
            </a:pPr>
            <a:r>
              <a:rPr lang="en-US" sz="1600" dirty="0"/>
              <a:t>I</a:t>
            </a:r>
            <a:r>
              <a:rPr lang="en-US" sz="1600" dirty="0">
                <a:effectLst/>
              </a:rPr>
              <a:t>dentifies and addresses the important differences present in Industrial Automation and Control Systems (IACS)</a:t>
            </a:r>
            <a:endParaRPr lang="en-US" sz="1600" dirty="0"/>
          </a:p>
        </p:txBody>
      </p:sp>
    </p:spTree>
    <p:extLst>
      <p:ext uri="{BB962C8B-B14F-4D97-AF65-F5344CB8AC3E}">
        <p14:creationId xmlns:p14="http://schemas.microsoft.com/office/powerpoint/2010/main" val="382246345"/>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b="0" i="0" dirty="0">
                <a:solidFill>
                  <a:srgbClr val="FFFFFF"/>
                </a:solidFill>
                <a:effectLst/>
                <a:latin typeface="+mn-lt"/>
              </a:rPr>
              <a:t>International Society of Automation </a:t>
            </a:r>
            <a:br>
              <a:rPr lang="en-US" sz="2400" b="0" i="0" dirty="0">
                <a:solidFill>
                  <a:srgbClr val="FFFFFF"/>
                </a:solidFill>
                <a:effectLst/>
                <a:latin typeface="+mn-lt"/>
              </a:rPr>
            </a:br>
            <a:r>
              <a:rPr lang="en-US" sz="2400" b="0" i="0" dirty="0">
                <a:solidFill>
                  <a:srgbClr val="FFFFFF"/>
                </a:solidFill>
                <a:effectLst/>
                <a:latin typeface="+mn-lt"/>
              </a:rPr>
              <a:t>ISA/IEC 62443 - Organization</a:t>
            </a:r>
            <a:endParaRPr lang="en-US" altLang="en-US" sz="24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68541" y="1219403"/>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0" marR="0" indent="-228600">
              <a:spcBef>
                <a:spcPts val="0"/>
              </a:spcBef>
              <a:spcAft>
                <a:spcPts val="600"/>
              </a:spcAft>
              <a:buNone/>
            </a:pPr>
            <a:r>
              <a:rPr lang="en-US" sz="1400" b="1" dirty="0">
                <a:effectLst/>
                <a:ea typeface="Times New Roman" panose="02020603050405020304" pitchFamily="18" charset="0"/>
                <a:cs typeface="Times New Roman" panose="02020603050405020304" pitchFamily="18" charset="0"/>
              </a:rPr>
              <a:t>General</a:t>
            </a:r>
            <a:r>
              <a:rPr lang="en-US" sz="1400" dirty="0">
                <a:effectLst/>
                <a:ea typeface="Times New Roman" panose="02020603050405020304" pitchFamily="18" charset="0"/>
                <a:cs typeface="Times New Roman" panose="02020603050405020304" pitchFamily="18" charset="0"/>
              </a:rPr>
              <a:t> – This group includes elements that address topics that are common to the entire </a:t>
            </a:r>
            <a:r>
              <a:rPr lang="en-US" sz="1500" dirty="0">
                <a:effectLst/>
                <a:ea typeface="Times New Roman" panose="02020603050405020304" pitchFamily="18" charset="0"/>
                <a:cs typeface="Times New Roman" panose="02020603050405020304" pitchFamily="18" charset="0"/>
              </a:rPr>
              <a:t>series</a:t>
            </a:r>
          </a:p>
          <a:p>
            <a:pPr marL="285750" indent="-285750">
              <a:spcBef>
                <a:spcPts val="0"/>
              </a:spcBef>
              <a:spcAft>
                <a:spcPts val="600"/>
              </a:spcAft>
            </a:pPr>
            <a:r>
              <a:rPr lang="en-US" sz="1500" dirty="0">
                <a:effectLst/>
                <a:ea typeface="Times New Roman" panose="02020603050405020304" pitchFamily="18" charset="0"/>
                <a:cs typeface="Times New Roman" panose="02020603050405020304" pitchFamily="18" charset="0"/>
              </a:rPr>
              <a:t>62443-1-1 standard introduces the concepts and models used throughout the series</a:t>
            </a:r>
            <a:r>
              <a:rPr lang="en-US" sz="1500" dirty="0">
                <a:effectLst/>
              </a:rPr>
              <a:t>.</a:t>
            </a:r>
            <a:endParaRPr lang="en-US" sz="1500" dirty="0">
              <a:cs typeface="Times New Roman" panose="02020603050405020304" pitchFamily="18" charset="0"/>
            </a:endParaRPr>
          </a:p>
          <a:p>
            <a:pPr marL="285750" indent="-285750">
              <a:spcBef>
                <a:spcPts val="0"/>
              </a:spcBef>
              <a:spcAft>
                <a:spcPts val="600"/>
              </a:spcAft>
            </a:pPr>
            <a:r>
              <a:rPr lang="en-US" sz="1500" dirty="0">
                <a:effectLst/>
                <a:ea typeface="Times New Roman" panose="02020603050405020304" pitchFamily="18" charset="0"/>
                <a:cs typeface="Times New Roman" panose="02020603050405020304" pitchFamily="18" charset="0"/>
              </a:rPr>
              <a:t>62443-1-2 technical report contains a master glossary of terms and abbreviations used</a:t>
            </a:r>
            <a:br>
              <a:rPr lang="en-US" sz="1500" dirty="0">
                <a:effectLst/>
                <a:ea typeface="Times New Roman" panose="02020603050405020304" pitchFamily="18" charset="0"/>
                <a:cs typeface="Times New Roman" panose="02020603050405020304" pitchFamily="18" charset="0"/>
              </a:rPr>
            </a:br>
            <a:r>
              <a:rPr lang="en-US" sz="1500" dirty="0">
                <a:effectLst/>
                <a:ea typeface="Times New Roman" panose="02020603050405020304" pitchFamily="18" charset="0"/>
                <a:cs typeface="Times New Roman" panose="02020603050405020304" pitchFamily="18" charset="0"/>
              </a:rPr>
              <a:t>throughout the series</a:t>
            </a:r>
          </a:p>
          <a:p>
            <a:pPr marL="285750" indent="-285750">
              <a:spcBef>
                <a:spcPts val="0"/>
              </a:spcBef>
              <a:spcAft>
                <a:spcPts val="600"/>
              </a:spcAft>
            </a:pPr>
            <a:r>
              <a:rPr lang="en-US" sz="1500" dirty="0">
                <a:effectLst/>
                <a:ea typeface="Times New Roman" panose="02020603050405020304" pitchFamily="18" charset="0"/>
                <a:cs typeface="Times New Roman" panose="02020603050405020304" pitchFamily="18" charset="0"/>
              </a:rPr>
              <a:t>62443-1-3 standard describes a series of quantitative metrics derived from the</a:t>
            </a:r>
            <a:br>
              <a:rPr lang="en-US" sz="1500" dirty="0">
                <a:effectLst/>
                <a:ea typeface="Times New Roman" panose="02020603050405020304" pitchFamily="18" charset="0"/>
                <a:cs typeface="Times New Roman" panose="02020603050405020304" pitchFamily="18" charset="0"/>
              </a:rPr>
            </a:br>
            <a:r>
              <a:rPr lang="en-US" sz="1500" dirty="0">
                <a:effectLst/>
                <a:ea typeface="Times New Roman" panose="02020603050405020304" pitchFamily="18" charset="0"/>
                <a:cs typeface="Times New Roman" panose="02020603050405020304" pitchFamily="18" charset="0"/>
              </a:rPr>
              <a:t>foundational requirements, system requirements and associated</a:t>
            </a:r>
          </a:p>
          <a:p>
            <a:pPr marL="285750" indent="-285750">
              <a:spcBef>
                <a:spcPts val="0"/>
              </a:spcBef>
              <a:spcAft>
                <a:spcPts val="600"/>
              </a:spcAft>
            </a:pPr>
            <a:r>
              <a:rPr lang="en-US" sz="1500" dirty="0">
                <a:effectLst/>
                <a:ea typeface="Times New Roman" panose="02020603050405020304" pitchFamily="18" charset="0"/>
                <a:cs typeface="Times New Roman" panose="02020603050405020304" pitchFamily="18" charset="0"/>
              </a:rPr>
              <a:t>62443-1-4 technical report provides a more detailed description of the underlying life</a:t>
            </a:r>
            <a:br>
              <a:rPr lang="en-US" sz="1500" dirty="0">
                <a:effectLst/>
                <a:ea typeface="Times New Roman" panose="02020603050405020304" pitchFamily="18" charset="0"/>
                <a:cs typeface="Times New Roman" panose="02020603050405020304" pitchFamily="18" charset="0"/>
              </a:rPr>
            </a:br>
            <a:r>
              <a:rPr lang="en-US" sz="1500" dirty="0">
                <a:effectLst/>
                <a:ea typeface="Times New Roman" panose="02020603050405020304" pitchFamily="18" charset="0"/>
                <a:cs typeface="Times New Roman" panose="02020603050405020304" pitchFamily="18" charset="0"/>
              </a:rPr>
              <a:t>cycle for IACS security, as well as several use cases that illustrate various applications.</a:t>
            </a:r>
          </a:p>
          <a:p>
            <a:pPr marL="0" indent="0">
              <a:spcBef>
                <a:spcPts val="0"/>
              </a:spcBef>
              <a:spcAft>
                <a:spcPts val="600"/>
              </a:spcAft>
              <a:buNone/>
            </a:pPr>
            <a:r>
              <a:rPr lang="en-US" sz="1500" b="1" dirty="0">
                <a:effectLst/>
                <a:ea typeface="Times New Roman" panose="02020603050405020304" pitchFamily="18" charset="0"/>
                <a:cs typeface="Times New Roman" panose="02020603050405020304" pitchFamily="18" charset="0"/>
              </a:rPr>
              <a:t>Policies and Procedures </a:t>
            </a:r>
            <a:r>
              <a:rPr lang="en-US" sz="1500" dirty="0">
                <a:effectLst/>
                <a:ea typeface="Times New Roman" panose="02020603050405020304" pitchFamily="18" charset="0"/>
                <a:cs typeface="Times New Roman" panose="02020603050405020304" pitchFamily="18" charset="0"/>
              </a:rPr>
              <a:t>– Elements in this group focus on the policies and procedures</a:t>
            </a:r>
            <a:br>
              <a:rPr lang="en-US" sz="1500" dirty="0">
                <a:effectLst/>
                <a:ea typeface="Times New Roman" panose="02020603050405020304" pitchFamily="18" charset="0"/>
                <a:cs typeface="Times New Roman" panose="02020603050405020304" pitchFamily="18" charset="0"/>
              </a:rPr>
            </a:br>
            <a:r>
              <a:rPr lang="en-US" sz="1500" dirty="0">
                <a:effectLst/>
                <a:ea typeface="Times New Roman" panose="02020603050405020304" pitchFamily="18" charset="0"/>
                <a:cs typeface="Times New Roman" panose="02020603050405020304" pitchFamily="18" charset="0"/>
              </a:rPr>
              <a:t>associated with IACS security</a:t>
            </a:r>
          </a:p>
          <a:p>
            <a:pPr marL="285750" indent="-285750">
              <a:spcBef>
                <a:spcPts val="0"/>
              </a:spcBef>
              <a:spcAft>
                <a:spcPts val="600"/>
              </a:spcAft>
            </a:pPr>
            <a:r>
              <a:rPr lang="en-US" sz="1500" dirty="0">
                <a:effectLst/>
                <a:ea typeface="Times New Roman" panose="02020603050405020304" pitchFamily="18" charset="0"/>
                <a:cs typeface="Times New Roman" panose="02020603050405020304" pitchFamily="18" charset="0"/>
              </a:rPr>
              <a:t>62443-2-1 standard describes what is required to define and implement an effective</a:t>
            </a:r>
            <a:br>
              <a:rPr lang="en-US" sz="1500" dirty="0">
                <a:effectLst/>
                <a:ea typeface="Times New Roman" panose="02020603050405020304" pitchFamily="18" charset="0"/>
                <a:cs typeface="Times New Roman" panose="02020603050405020304" pitchFamily="18" charset="0"/>
              </a:rPr>
            </a:br>
            <a:r>
              <a:rPr lang="en-US" sz="1500" dirty="0">
                <a:effectLst/>
                <a:ea typeface="Times New Roman" panose="02020603050405020304" pitchFamily="18" charset="0"/>
                <a:cs typeface="Times New Roman" panose="02020603050405020304" pitchFamily="18" charset="0"/>
              </a:rPr>
              <a:t>IACS cyber security management system</a:t>
            </a:r>
          </a:p>
          <a:p>
            <a:pPr marL="285750" indent="-285750">
              <a:spcBef>
                <a:spcPts val="0"/>
              </a:spcBef>
              <a:spcAft>
                <a:spcPts val="600"/>
              </a:spcAft>
            </a:pPr>
            <a:r>
              <a:rPr lang="en-US" sz="1500" dirty="0">
                <a:effectLst/>
                <a:ea typeface="Times New Roman" panose="02020603050405020304" pitchFamily="18" charset="0"/>
                <a:cs typeface="Times New Roman" panose="02020603050405020304" pitchFamily="18" charset="0"/>
              </a:rPr>
              <a:t>62443-2-2 standard provides specific guidance on what is r </a:t>
            </a:r>
            <a:r>
              <a:rPr lang="en-US" sz="1500" dirty="0" err="1">
                <a:effectLst/>
                <a:ea typeface="Times New Roman" panose="02020603050405020304" pitchFamily="18" charset="0"/>
                <a:cs typeface="Times New Roman" panose="02020603050405020304" pitchFamily="18" charset="0"/>
              </a:rPr>
              <a:t>equired</a:t>
            </a:r>
            <a:r>
              <a:rPr lang="en-US" sz="1500" dirty="0">
                <a:effectLst/>
                <a:ea typeface="Times New Roman" panose="02020603050405020304" pitchFamily="18" charset="0"/>
                <a:cs typeface="Times New Roman" panose="02020603050405020304" pitchFamily="18" charset="0"/>
              </a:rPr>
              <a:t> to operate an</a:t>
            </a:r>
            <a:br>
              <a:rPr lang="en-US" sz="1500" dirty="0">
                <a:effectLst/>
                <a:ea typeface="Times New Roman" panose="02020603050405020304" pitchFamily="18" charset="0"/>
                <a:cs typeface="Times New Roman" panose="02020603050405020304" pitchFamily="18" charset="0"/>
              </a:rPr>
            </a:br>
            <a:r>
              <a:rPr lang="en-US" sz="1500" dirty="0">
                <a:effectLst/>
                <a:ea typeface="Times New Roman" panose="02020603050405020304" pitchFamily="18" charset="0"/>
                <a:cs typeface="Times New Roman" panose="02020603050405020304" pitchFamily="18" charset="0"/>
              </a:rPr>
              <a:t>effective IACS cyber security management system</a:t>
            </a:r>
          </a:p>
          <a:p>
            <a:pPr marL="285750" indent="-285750">
              <a:spcBef>
                <a:spcPts val="0"/>
              </a:spcBef>
              <a:spcAft>
                <a:spcPts val="600"/>
              </a:spcAft>
            </a:pPr>
            <a:r>
              <a:rPr lang="en-US" sz="1500" dirty="0">
                <a:effectLst/>
                <a:ea typeface="Times New Roman" panose="02020603050405020304" pitchFamily="18" charset="0"/>
                <a:cs typeface="Times New Roman" panose="02020603050405020304" pitchFamily="18" charset="0"/>
              </a:rPr>
              <a:t>62443-2-3 technical report provides guidance on the specific subject of patch</a:t>
            </a:r>
            <a:br>
              <a:rPr lang="en-US" sz="1500" dirty="0">
                <a:effectLst/>
                <a:ea typeface="Times New Roman" panose="02020603050405020304" pitchFamily="18" charset="0"/>
                <a:cs typeface="Times New Roman" panose="02020603050405020304" pitchFamily="18" charset="0"/>
              </a:rPr>
            </a:br>
            <a:r>
              <a:rPr lang="en-US" sz="1500" dirty="0">
                <a:effectLst/>
                <a:ea typeface="Times New Roman" panose="02020603050405020304" pitchFamily="18" charset="0"/>
                <a:cs typeface="Times New Roman" panose="02020603050405020304" pitchFamily="18" charset="0"/>
              </a:rPr>
              <a:t>management for IACS</a:t>
            </a:r>
          </a:p>
          <a:p>
            <a:pPr marL="285750" indent="-285750">
              <a:spcBef>
                <a:spcPts val="0"/>
              </a:spcBef>
              <a:spcAft>
                <a:spcPts val="600"/>
              </a:spcAft>
            </a:pPr>
            <a:r>
              <a:rPr lang="en-US" sz="1500" dirty="0">
                <a:effectLst/>
                <a:ea typeface="Times New Roman" panose="02020603050405020304" pitchFamily="18" charset="0"/>
                <a:cs typeface="Times New Roman" panose="02020603050405020304" pitchFamily="18" charset="0"/>
              </a:rPr>
              <a:t>62443-2-4 standard specifies requirements for suppliers of IACS</a:t>
            </a:r>
            <a:endParaRPr lang="en-US" sz="1500" dirty="0"/>
          </a:p>
        </p:txBody>
      </p:sp>
    </p:spTree>
    <p:extLst>
      <p:ext uri="{BB962C8B-B14F-4D97-AF65-F5344CB8AC3E}">
        <p14:creationId xmlns:p14="http://schemas.microsoft.com/office/powerpoint/2010/main" val="75641565"/>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b="0" i="0" dirty="0">
                <a:solidFill>
                  <a:srgbClr val="FFFFFF"/>
                </a:solidFill>
                <a:effectLst/>
                <a:latin typeface="+mn-lt"/>
              </a:rPr>
              <a:t>International Society of Automation </a:t>
            </a:r>
            <a:br>
              <a:rPr lang="en-US" sz="2400" b="0" i="0" dirty="0">
                <a:solidFill>
                  <a:srgbClr val="FFFFFF"/>
                </a:solidFill>
                <a:effectLst/>
                <a:latin typeface="+mn-lt"/>
              </a:rPr>
            </a:br>
            <a:r>
              <a:rPr lang="en-US" sz="2400" b="0" i="0" dirty="0">
                <a:solidFill>
                  <a:srgbClr val="FFFFFF"/>
                </a:solidFill>
                <a:effectLst/>
                <a:latin typeface="+mn-lt"/>
              </a:rPr>
              <a:t>ISA/IEC 62443 - Organization</a:t>
            </a:r>
            <a:endParaRPr lang="en-US" altLang="en-US" sz="24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68541" y="1219403"/>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25000" lnSpcReduction="2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0" marR="0" indent="-228600">
              <a:lnSpc>
                <a:spcPct val="120000"/>
              </a:lnSpc>
              <a:spcBef>
                <a:spcPts val="0"/>
              </a:spcBef>
              <a:spcAft>
                <a:spcPts val="600"/>
              </a:spcAft>
              <a:buNone/>
            </a:pPr>
            <a:r>
              <a:rPr lang="en-US" sz="6000" b="1" dirty="0">
                <a:effectLst/>
                <a:ea typeface="Times New Roman" panose="02020603050405020304" pitchFamily="18" charset="0"/>
                <a:cs typeface="Times New Roman" panose="02020603050405020304" pitchFamily="18" charset="0"/>
              </a:rPr>
              <a:t>System Requirements </a:t>
            </a:r>
            <a:r>
              <a:rPr lang="en-US" sz="6000" dirty="0">
                <a:effectLst/>
                <a:ea typeface="Times New Roman" panose="02020603050405020304" pitchFamily="18" charset="0"/>
                <a:cs typeface="Times New Roman" panose="02020603050405020304" pitchFamily="18" charset="0"/>
              </a:rPr>
              <a:t>– Elements in the third group address requirements at the system</a:t>
            </a:r>
            <a:br>
              <a:rPr lang="en-US" sz="6000" dirty="0">
                <a:effectLst/>
                <a:ea typeface="Times New Roman" panose="02020603050405020304" pitchFamily="18" charset="0"/>
                <a:cs typeface="Times New Roman" panose="02020603050405020304" pitchFamily="18" charset="0"/>
              </a:rPr>
            </a:br>
            <a:r>
              <a:rPr lang="en-US" sz="6000" dirty="0">
                <a:effectLst/>
                <a:ea typeface="Times New Roman" panose="02020603050405020304" pitchFamily="18" charset="0"/>
                <a:cs typeface="Times New Roman" panose="02020603050405020304" pitchFamily="18" charset="0"/>
              </a:rPr>
              <a:t>level</a:t>
            </a:r>
          </a:p>
          <a:p>
            <a:pPr marL="395288" indent="-395288">
              <a:lnSpc>
                <a:spcPct val="120000"/>
              </a:lnSpc>
              <a:spcBef>
                <a:spcPts val="0"/>
              </a:spcBef>
              <a:spcAft>
                <a:spcPts val="600"/>
              </a:spcAft>
            </a:pPr>
            <a:r>
              <a:rPr lang="en-US" sz="6000" dirty="0">
                <a:effectLst/>
                <a:ea typeface="Times New Roman" panose="02020603050405020304" pitchFamily="18" charset="0"/>
                <a:cs typeface="Times New Roman" panose="02020603050405020304" pitchFamily="18" charset="0"/>
              </a:rPr>
              <a:t>62443-3-1 technical report describes the application of various security technologies to an IACS environment</a:t>
            </a:r>
          </a:p>
          <a:p>
            <a:pPr marL="395288" indent="-395288">
              <a:lnSpc>
                <a:spcPct val="120000"/>
              </a:lnSpc>
              <a:spcBef>
                <a:spcPts val="0"/>
              </a:spcBef>
              <a:spcAft>
                <a:spcPts val="600"/>
              </a:spcAft>
            </a:pPr>
            <a:r>
              <a:rPr lang="en-US" sz="6000" dirty="0">
                <a:effectLst/>
                <a:ea typeface="Times New Roman" panose="02020603050405020304" pitchFamily="18" charset="0"/>
                <a:cs typeface="Times New Roman" panose="02020603050405020304" pitchFamily="18" charset="0"/>
              </a:rPr>
              <a:t>62443-3-2 standard addresses security risk assessment and system design for IACS</a:t>
            </a:r>
          </a:p>
          <a:p>
            <a:pPr marL="395288" indent="-395288">
              <a:lnSpc>
                <a:spcPct val="120000"/>
              </a:lnSpc>
              <a:spcBef>
                <a:spcPts val="0"/>
              </a:spcBef>
              <a:spcAft>
                <a:spcPts val="600"/>
              </a:spcAft>
            </a:pPr>
            <a:r>
              <a:rPr lang="en-US" sz="6000" dirty="0">
                <a:effectLst/>
                <a:ea typeface="Times New Roman" panose="02020603050405020304" pitchFamily="18" charset="0"/>
                <a:cs typeface="Times New Roman" panose="02020603050405020304" pitchFamily="18" charset="0"/>
              </a:rPr>
              <a:t>62443-3-3 standard describes the foundational system security requirements and</a:t>
            </a:r>
            <a:br>
              <a:rPr lang="en-US" sz="6000" dirty="0">
                <a:effectLst/>
                <a:ea typeface="Times New Roman" panose="02020603050405020304" pitchFamily="18" charset="0"/>
                <a:cs typeface="Times New Roman" panose="02020603050405020304" pitchFamily="18" charset="0"/>
              </a:rPr>
            </a:br>
            <a:r>
              <a:rPr lang="en-US" sz="6000" dirty="0">
                <a:effectLst/>
                <a:ea typeface="Times New Roman" panose="02020603050405020304" pitchFamily="18" charset="0"/>
                <a:cs typeface="Times New Roman" panose="02020603050405020304" pitchFamily="18" charset="0"/>
              </a:rPr>
              <a:t>security assurance levels</a:t>
            </a:r>
          </a:p>
          <a:p>
            <a:pPr marL="0" marR="0" indent="-228600">
              <a:lnSpc>
                <a:spcPct val="120000"/>
              </a:lnSpc>
              <a:spcBef>
                <a:spcPts val="0"/>
              </a:spcBef>
              <a:spcAft>
                <a:spcPts val="600"/>
              </a:spcAft>
              <a:buNone/>
            </a:pPr>
            <a:r>
              <a:rPr lang="en-US" sz="6000" b="1" dirty="0">
                <a:effectLst/>
                <a:ea typeface="Times New Roman" panose="02020603050405020304" pitchFamily="18" charset="0"/>
                <a:cs typeface="Times New Roman" panose="02020603050405020304" pitchFamily="18" charset="0"/>
              </a:rPr>
              <a:t>Component Requirements </a:t>
            </a:r>
            <a:r>
              <a:rPr lang="en-US" sz="6000" dirty="0">
                <a:effectLst/>
                <a:ea typeface="Times New Roman" panose="02020603050405020304" pitchFamily="18" charset="0"/>
                <a:cs typeface="Times New Roman" panose="02020603050405020304" pitchFamily="18" charset="0"/>
              </a:rPr>
              <a:t>– </a:t>
            </a:r>
            <a:r>
              <a:rPr lang="en-US" sz="6000" dirty="0">
                <a:ea typeface="Times New Roman" panose="02020603050405020304" pitchFamily="18" charset="0"/>
                <a:cs typeface="Times New Roman" panose="02020603050405020304" pitchFamily="18" charset="0"/>
              </a:rPr>
              <a:t>F</a:t>
            </a:r>
            <a:r>
              <a:rPr lang="en-US" sz="6000" dirty="0">
                <a:effectLst/>
                <a:ea typeface="Times New Roman" panose="02020603050405020304" pitchFamily="18" charset="0"/>
                <a:cs typeface="Times New Roman" panose="02020603050405020304" pitchFamily="18" charset="0"/>
              </a:rPr>
              <a:t>ourth and final group includes elements that provide</a:t>
            </a:r>
            <a:br>
              <a:rPr lang="en-US" sz="6000" dirty="0">
                <a:effectLst/>
                <a:ea typeface="Times New Roman" panose="02020603050405020304" pitchFamily="18" charset="0"/>
                <a:cs typeface="Times New Roman" panose="02020603050405020304" pitchFamily="18" charset="0"/>
              </a:rPr>
            </a:br>
            <a:r>
              <a:rPr lang="en-US" sz="6000" dirty="0">
                <a:effectLst/>
                <a:ea typeface="Times New Roman" panose="02020603050405020304" pitchFamily="18" charset="0"/>
                <a:cs typeface="Times New Roman" panose="02020603050405020304" pitchFamily="18" charset="0"/>
              </a:rPr>
              <a:t>information about the more specific and detailed requirements associated with the</a:t>
            </a:r>
            <a:br>
              <a:rPr lang="en-US" sz="6000" dirty="0">
                <a:effectLst/>
                <a:ea typeface="Times New Roman" panose="02020603050405020304" pitchFamily="18" charset="0"/>
                <a:cs typeface="Times New Roman" panose="02020603050405020304" pitchFamily="18" charset="0"/>
              </a:rPr>
            </a:br>
            <a:r>
              <a:rPr lang="en-US" sz="6000" dirty="0">
                <a:effectLst/>
                <a:ea typeface="Times New Roman" panose="02020603050405020304" pitchFamily="18" charset="0"/>
                <a:cs typeface="Times New Roman" panose="02020603050405020304" pitchFamily="18" charset="0"/>
              </a:rPr>
              <a:t>development of IACS products</a:t>
            </a:r>
          </a:p>
          <a:p>
            <a:pPr marL="395288" indent="-395288">
              <a:lnSpc>
                <a:spcPct val="120000"/>
              </a:lnSpc>
              <a:spcBef>
                <a:spcPts val="0"/>
              </a:spcBef>
              <a:spcAft>
                <a:spcPts val="600"/>
              </a:spcAft>
            </a:pPr>
            <a:r>
              <a:rPr lang="en-US" sz="6000" dirty="0">
                <a:effectLst/>
                <a:ea typeface="Times New Roman" panose="02020603050405020304" pitchFamily="18" charset="0"/>
                <a:cs typeface="Times New Roman" panose="02020603050405020304" pitchFamily="18" charset="0"/>
              </a:rPr>
              <a:t>62443-4-1 standard describes the derived requirements that are applicable to the</a:t>
            </a:r>
            <a:br>
              <a:rPr lang="en-US" sz="6000" dirty="0">
                <a:effectLst/>
                <a:ea typeface="Times New Roman" panose="02020603050405020304" pitchFamily="18" charset="0"/>
                <a:cs typeface="Times New Roman" panose="02020603050405020304" pitchFamily="18" charset="0"/>
              </a:rPr>
            </a:br>
            <a:r>
              <a:rPr lang="en-US" sz="6000" dirty="0">
                <a:effectLst/>
                <a:ea typeface="Times New Roman" panose="02020603050405020304" pitchFamily="18" charset="0"/>
                <a:cs typeface="Times New Roman" panose="02020603050405020304" pitchFamily="18" charset="0"/>
              </a:rPr>
              <a:t>development of products</a:t>
            </a:r>
          </a:p>
          <a:p>
            <a:pPr marL="395288" indent="-395288">
              <a:lnSpc>
                <a:spcPct val="120000"/>
              </a:lnSpc>
              <a:spcBef>
                <a:spcPts val="0"/>
              </a:spcBef>
              <a:spcAft>
                <a:spcPts val="600"/>
              </a:spcAft>
            </a:pPr>
            <a:r>
              <a:rPr lang="en-US" sz="6000" dirty="0">
                <a:effectLst/>
                <a:ea typeface="Times New Roman" panose="02020603050405020304" pitchFamily="18" charset="0"/>
                <a:cs typeface="Times New Roman" panose="02020603050405020304" pitchFamily="18" charset="0"/>
              </a:rPr>
              <a:t>62443-4-2 standard contains sets of derived requirements that provide a detailed</a:t>
            </a:r>
            <a:br>
              <a:rPr lang="en-US" sz="6000" dirty="0">
                <a:effectLst/>
                <a:ea typeface="Times New Roman" panose="02020603050405020304" pitchFamily="18" charset="0"/>
                <a:cs typeface="Times New Roman" panose="02020603050405020304" pitchFamily="18" charset="0"/>
              </a:rPr>
            </a:br>
            <a:r>
              <a:rPr lang="en-US" sz="6000" dirty="0">
                <a:effectLst/>
                <a:ea typeface="Times New Roman" panose="02020603050405020304" pitchFamily="18" charset="0"/>
                <a:cs typeface="Times New Roman" panose="02020603050405020304" pitchFamily="18" charset="0"/>
              </a:rPr>
              <a:t>mapping of the system requirements to subsystems and components of the system under consideration</a:t>
            </a:r>
            <a:endParaRPr lang="en-US" sz="6000" dirty="0">
              <a:effectLst/>
              <a:ea typeface="Calibri" panose="020F0502020204030204" pitchFamily="34" charset="0"/>
              <a:cs typeface="Times New Roman" panose="02020603050405020304" pitchFamily="18" charset="0"/>
            </a:endParaRPr>
          </a:p>
          <a:p>
            <a:pPr>
              <a:lnSpc>
                <a:spcPct val="120000"/>
              </a:lnSpc>
              <a:spcBef>
                <a:spcPts val="0"/>
              </a:spcBef>
              <a:spcAft>
                <a:spcPts val="600"/>
              </a:spcAft>
            </a:pPr>
            <a:endParaRPr lang="en-US" sz="1600" dirty="0"/>
          </a:p>
        </p:txBody>
      </p:sp>
    </p:spTree>
    <p:extLst>
      <p:ext uri="{BB962C8B-B14F-4D97-AF65-F5344CB8AC3E}">
        <p14:creationId xmlns:p14="http://schemas.microsoft.com/office/powerpoint/2010/main" val="2513527699"/>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b="0" i="0" dirty="0">
                <a:solidFill>
                  <a:srgbClr val="FFFFFF"/>
                </a:solidFill>
                <a:effectLst/>
                <a:latin typeface="+mn-lt"/>
              </a:rPr>
              <a:t>International </a:t>
            </a:r>
            <a:r>
              <a:rPr lang="en-US" sz="2400" b="0" i="0" dirty="0" err="1">
                <a:solidFill>
                  <a:srgbClr val="FFFFFF"/>
                </a:solidFill>
                <a:effectLst/>
                <a:latin typeface="+mn-lt"/>
              </a:rPr>
              <a:t>Telecommunictions</a:t>
            </a:r>
            <a:r>
              <a:rPr lang="en-US" sz="2400" b="0" i="0" dirty="0">
                <a:solidFill>
                  <a:srgbClr val="FFFFFF"/>
                </a:solidFill>
                <a:effectLst/>
                <a:latin typeface="+mn-lt"/>
              </a:rPr>
              <a:t> Union (ITU) Critical Information Infrastructure Protection (CIIP)</a:t>
            </a:r>
            <a:endParaRPr lang="en-US" altLang="en-US" sz="24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5"/>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buNone/>
            </a:pPr>
            <a:r>
              <a:rPr lang="en-US" sz="1600" dirty="0"/>
              <a:t>Dated August 2007</a:t>
            </a:r>
          </a:p>
          <a:p>
            <a:r>
              <a:rPr lang="en-US" sz="1800" b="0" i="0" dirty="0">
                <a:solidFill>
                  <a:srgbClr val="000000"/>
                </a:solidFill>
                <a:effectLst/>
              </a:rPr>
              <a:t>Help countries to determine their response to the challenges of CIIP</a:t>
            </a:r>
          </a:p>
          <a:p>
            <a:r>
              <a:rPr lang="en-US" sz="1800" dirty="0">
                <a:solidFill>
                  <a:srgbClr val="000000"/>
                </a:solidFill>
              </a:rPr>
              <a:t>D</a:t>
            </a:r>
            <a:r>
              <a:rPr lang="en-US" sz="1800" b="0" i="0" dirty="0">
                <a:solidFill>
                  <a:srgbClr val="000000"/>
                </a:solidFill>
                <a:effectLst/>
              </a:rPr>
              <a:t>raws on different existing CIIP models, in particular, the Swiss CIIP model, to suggest a functional model for a CIIP unit that can promote collaboration between existing stakeholders to protect the state’s critical infrastructure and services</a:t>
            </a:r>
            <a:r>
              <a:rPr lang="en-US" sz="1800" dirty="0"/>
              <a:t> </a:t>
            </a:r>
          </a:p>
          <a:p>
            <a:r>
              <a:rPr lang="en-US" sz="1800" dirty="0"/>
              <a:t>Four pillars of CIIP:</a:t>
            </a:r>
          </a:p>
          <a:p>
            <a:pPr lvl="1"/>
            <a:r>
              <a:rPr lang="en-US" sz="1800" b="1" i="0" dirty="0">
                <a:solidFill>
                  <a:srgbClr val="00339A"/>
                </a:solidFill>
                <a:effectLst/>
              </a:rPr>
              <a:t>Prevention and Early Warning</a:t>
            </a:r>
            <a:r>
              <a:rPr lang="en-US" sz="1800" dirty="0"/>
              <a:t>  - </a:t>
            </a:r>
            <a:r>
              <a:rPr lang="en-US" sz="1800" dirty="0">
                <a:solidFill>
                  <a:srgbClr val="000000"/>
                </a:solidFill>
              </a:rPr>
              <a:t>E</a:t>
            </a:r>
            <a:r>
              <a:rPr lang="en-US" sz="1800" b="0" i="0" dirty="0">
                <a:solidFill>
                  <a:srgbClr val="000000"/>
                </a:solidFill>
                <a:effectLst/>
              </a:rPr>
              <a:t>nsure that companies operating critical infrastructures are prepared to cope with incidents</a:t>
            </a:r>
            <a:r>
              <a:rPr lang="en-US" sz="1800" dirty="0"/>
              <a:t> </a:t>
            </a:r>
            <a:r>
              <a:rPr lang="en-US" sz="1800" b="0" i="0" dirty="0">
                <a:solidFill>
                  <a:srgbClr val="000000"/>
                </a:solidFill>
                <a:effectLst/>
              </a:rPr>
              <a:t>through activities that raise the general preparedness of companies</a:t>
            </a:r>
            <a:r>
              <a:rPr lang="en-US" sz="1800" dirty="0"/>
              <a:t> </a:t>
            </a:r>
          </a:p>
          <a:p>
            <a:pPr lvl="1"/>
            <a:r>
              <a:rPr lang="en-US" sz="1800" b="1" i="0" dirty="0">
                <a:solidFill>
                  <a:srgbClr val="00339A"/>
                </a:solidFill>
                <a:effectLst/>
              </a:rPr>
              <a:t>Detection</a:t>
            </a:r>
            <a:r>
              <a:rPr lang="en-US" sz="1800" dirty="0"/>
              <a:t> – Ensure </a:t>
            </a:r>
            <a:r>
              <a:rPr lang="en-US" sz="1800" b="0" i="0" dirty="0">
                <a:solidFill>
                  <a:srgbClr val="000000"/>
                </a:solidFill>
                <a:effectLst/>
              </a:rPr>
              <a:t>that new threats be discovered as quickly as possible</a:t>
            </a:r>
          </a:p>
          <a:p>
            <a:pPr lvl="1"/>
            <a:r>
              <a:rPr lang="en-US" sz="1800" b="1" i="0" dirty="0">
                <a:solidFill>
                  <a:srgbClr val="00339A"/>
                </a:solidFill>
                <a:effectLst/>
              </a:rPr>
              <a:t>Reaction</a:t>
            </a:r>
            <a:r>
              <a:rPr lang="en-US" sz="1800" dirty="0"/>
              <a:t> - </a:t>
            </a:r>
            <a:r>
              <a:rPr lang="en-US" sz="1800" dirty="0">
                <a:solidFill>
                  <a:srgbClr val="000000"/>
                </a:solidFill>
              </a:rPr>
              <a:t>I</a:t>
            </a:r>
            <a:r>
              <a:rPr lang="en-US" sz="1800" b="0" i="0" dirty="0">
                <a:solidFill>
                  <a:srgbClr val="000000"/>
                </a:solidFill>
                <a:effectLst/>
              </a:rPr>
              <a:t>ncludes the identification and correction of the causes of a disruption</a:t>
            </a:r>
          </a:p>
          <a:p>
            <a:pPr lvl="1"/>
            <a:r>
              <a:rPr lang="en-US" sz="1800" b="1" i="0" dirty="0">
                <a:solidFill>
                  <a:srgbClr val="00339A"/>
                </a:solidFill>
                <a:effectLst/>
              </a:rPr>
              <a:t>Crisis Management</a:t>
            </a:r>
            <a:r>
              <a:rPr lang="en-US" sz="1800" dirty="0"/>
              <a:t> - </a:t>
            </a:r>
            <a:r>
              <a:rPr lang="en-US" sz="1800" b="0" i="0" dirty="0">
                <a:solidFill>
                  <a:srgbClr val="000000"/>
                </a:solidFill>
                <a:effectLst/>
              </a:rPr>
              <a:t>Minimize the effects of any disruptions on society and the state</a:t>
            </a:r>
            <a:r>
              <a:rPr lang="en-US" sz="1800" dirty="0"/>
              <a:t> </a:t>
            </a:r>
            <a:br>
              <a:rPr lang="en-US" sz="450" dirty="0"/>
            </a:br>
            <a:r>
              <a:rPr lang="en-US" sz="600" dirty="0"/>
              <a:t> </a:t>
            </a:r>
            <a:endParaRPr lang="en-US" sz="1000" dirty="0"/>
          </a:p>
        </p:txBody>
      </p:sp>
    </p:spTree>
    <p:extLst>
      <p:ext uri="{BB962C8B-B14F-4D97-AF65-F5344CB8AC3E}">
        <p14:creationId xmlns:p14="http://schemas.microsoft.com/office/powerpoint/2010/main" val="2667258270"/>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b="0" i="0" dirty="0">
                <a:solidFill>
                  <a:srgbClr val="FFFFFF"/>
                </a:solidFill>
                <a:effectLst/>
                <a:latin typeface="+mn-lt"/>
              </a:rPr>
              <a:t>Internet of Things Security Foundation (</a:t>
            </a:r>
            <a:r>
              <a:rPr lang="en-US" sz="2400" b="0" i="0" dirty="0" err="1">
                <a:solidFill>
                  <a:srgbClr val="FFFFFF"/>
                </a:solidFill>
                <a:effectLst/>
                <a:latin typeface="+mn-lt"/>
              </a:rPr>
              <a:t>IoTSF</a:t>
            </a:r>
            <a:r>
              <a:rPr lang="en-US" sz="2400" b="0" i="0" dirty="0">
                <a:solidFill>
                  <a:srgbClr val="FFFFFF"/>
                </a:solidFill>
                <a:effectLst/>
                <a:latin typeface="+mn-lt"/>
              </a:rPr>
              <a:t>)</a:t>
            </a:r>
            <a:br>
              <a:rPr lang="en-US" sz="2400" b="0" i="0" dirty="0">
                <a:solidFill>
                  <a:srgbClr val="FFFFFF"/>
                </a:solidFill>
                <a:effectLst/>
                <a:latin typeface="+mn-lt"/>
              </a:rPr>
            </a:br>
            <a:r>
              <a:rPr lang="en-US" sz="2400" b="0" i="0" dirty="0">
                <a:solidFill>
                  <a:srgbClr val="FFFFFF"/>
                </a:solidFill>
                <a:effectLst/>
                <a:latin typeface="+mn-lt"/>
              </a:rPr>
              <a:t>Security Assurance Framework</a:t>
            </a:r>
            <a:endParaRPr lang="en-US" altLang="en-US" sz="24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74750"/>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buNone/>
            </a:pPr>
            <a:r>
              <a:rPr lang="en-US" sz="1800" dirty="0"/>
              <a:t>Release 3.0 Dated November 2021</a:t>
            </a:r>
          </a:p>
          <a:p>
            <a:r>
              <a:rPr lang="en-US" sz="1800" dirty="0">
                <a:solidFill>
                  <a:srgbClr val="000000"/>
                </a:solidFill>
              </a:rPr>
              <a:t>A</a:t>
            </a:r>
            <a:r>
              <a:rPr lang="en-US" sz="1800" b="0" i="0" dirty="0">
                <a:solidFill>
                  <a:srgbClr val="000000"/>
                </a:solidFill>
                <a:effectLst/>
              </a:rPr>
              <a:t> structured process of questioning and evidence gathering to ensure suitable security mechanisms and practices are implemented</a:t>
            </a:r>
          </a:p>
          <a:p>
            <a:r>
              <a:rPr lang="en-US" sz="1800" b="0" i="0" dirty="0">
                <a:solidFill>
                  <a:srgbClr val="000000"/>
                </a:solidFill>
                <a:effectLst/>
              </a:rPr>
              <a:t>Is intended to help all companies make high-quality, informed security choices by guiding them through a comprehensive requirement checklist and evidence gathering process - the evidence gathered during the process can be used to declare conformance with best practice to customers and other stakeholders</a:t>
            </a:r>
          </a:p>
          <a:p>
            <a:r>
              <a:rPr lang="en-US" sz="1800" dirty="0">
                <a:solidFill>
                  <a:srgbClr val="000000"/>
                </a:solidFill>
              </a:rPr>
              <a:t>C</a:t>
            </a:r>
            <a:r>
              <a:rPr lang="en-US" sz="1800" b="0" i="0" dirty="0">
                <a:solidFill>
                  <a:srgbClr val="000000"/>
                </a:solidFill>
                <a:effectLst/>
              </a:rPr>
              <a:t>an be used internally in an </a:t>
            </a:r>
            <a:r>
              <a:rPr lang="en-US" sz="1800" b="0" i="0" dirty="0" err="1">
                <a:solidFill>
                  <a:srgbClr val="000000"/>
                </a:solidFill>
                <a:effectLst/>
              </a:rPr>
              <a:t>organisation</a:t>
            </a:r>
            <a:r>
              <a:rPr lang="en-US" sz="1800" b="0" i="0" dirty="0">
                <a:solidFill>
                  <a:srgbClr val="000000"/>
                </a:solidFill>
                <a:effectLst/>
              </a:rPr>
              <a:t> as a pre-compliance tool to self-assess or self-certify against, or by a third-party auditor</a:t>
            </a:r>
          </a:p>
          <a:p>
            <a:r>
              <a:rPr lang="en-US" sz="1800" dirty="0">
                <a:solidFill>
                  <a:srgbClr val="000000"/>
                </a:solidFill>
              </a:rPr>
              <a:t>Ca</a:t>
            </a:r>
            <a:r>
              <a:rPr lang="en-US" sz="1800" b="0" i="0" dirty="0">
                <a:solidFill>
                  <a:srgbClr val="000000"/>
                </a:solidFill>
                <a:effectLst/>
              </a:rPr>
              <a:t>n also be used ‘in part’, as a procurement mechanism to help specify security requirements of a supplier contract</a:t>
            </a:r>
          </a:p>
        </p:txBody>
      </p:sp>
    </p:spTree>
    <p:extLst>
      <p:ext uri="{BB962C8B-B14F-4D97-AF65-F5344CB8AC3E}">
        <p14:creationId xmlns:p14="http://schemas.microsoft.com/office/powerpoint/2010/main" val="2337484486"/>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b="0" i="0" dirty="0">
                <a:solidFill>
                  <a:srgbClr val="FFFFFF"/>
                </a:solidFill>
                <a:effectLst/>
                <a:latin typeface="+mn-lt"/>
              </a:rPr>
              <a:t>Internet of Things Security Foundation (</a:t>
            </a:r>
            <a:r>
              <a:rPr lang="en-US" sz="2400" b="0" i="0" dirty="0" err="1">
                <a:solidFill>
                  <a:srgbClr val="FFFFFF"/>
                </a:solidFill>
                <a:effectLst/>
                <a:latin typeface="+mn-lt"/>
              </a:rPr>
              <a:t>IoTSF</a:t>
            </a:r>
            <a:r>
              <a:rPr lang="en-US" sz="2400" b="0" i="0" dirty="0">
                <a:solidFill>
                  <a:srgbClr val="FFFFFF"/>
                </a:solidFill>
                <a:effectLst/>
                <a:latin typeface="+mn-lt"/>
              </a:rPr>
              <a:t>)</a:t>
            </a:r>
            <a:br>
              <a:rPr lang="en-US" sz="2400" b="0" i="0" dirty="0">
                <a:solidFill>
                  <a:srgbClr val="FFFFFF"/>
                </a:solidFill>
                <a:effectLst/>
                <a:latin typeface="+mn-lt"/>
              </a:rPr>
            </a:br>
            <a:r>
              <a:rPr lang="en-US" sz="2400" b="0" i="0" dirty="0">
                <a:solidFill>
                  <a:srgbClr val="FFFFFF"/>
                </a:solidFill>
                <a:effectLst/>
                <a:latin typeface="+mn-lt"/>
              </a:rPr>
              <a:t>Security Assurance Framework</a:t>
            </a:r>
            <a:endParaRPr lang="en-US" altLang="en-US" sz="24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03458" y="1139399"/>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tabLst>
                <a:tab pos="744538" algn="l"/>
              </a:tabLst>
            </a:pPr>
            <a:r>
              <a:rPr lang="en-US" sz="1700" b="1" i="0" dirty="0">
                <a:solidFill>
                  <a:srgbClr val="000000"/>
                </a:solidFill>
                <a:effectLst/>
              </a:rPr>
              <a:t>Framework Stakeholders:</a:t>
            </a:r>
          </a:p>
          <a:p>
            <a:pPr>
              <a:spcBef>
                <a:spcPts val="0"/>
              </a:spcBef>
              <a:spcAft>
                <a:spcPts val="600"/>
              </a:spcAft>
              <a:tabLst>
                <a:tab pos="744538" algn="l"/>
              </a:tabLst>
            </a:pPr>
            <a:r>
              <a:rPr lang="en-US" sz="1700" i="0" dirty="0">
                <a:solidFill>
                  <a:srgbClr val="000000"/>
                </a:solidFill>
                <a:effectLst/>
              </a:rPr>
              <a:t>Managers</a:t>
            </a:r>
            <a:r>
              <a:rPr lang="en-US" sz="1700" b="1" i="0" dirty="0">
                <a:solidFill>
                  <a:srgbClr val="000000"/>
                </a:solidFill>
                <a:effectLst/>
              </a:rPr>
              <a:t> </a:t>
            </a:r>
            <a:r>
              <a:rPr lang="en-US" sz="1700" b="0" i="0" dirty="0">
                <a:solidFill>
                  <a:srgbClr val="000000"/>
                </a:solidFill>
                <a:effectLst/>
              </a:rPr>
              <a:t>in </a:t>
            </a:r>
            <a:r>
              <a:rPr lang="en-US" sz="1700" b="0" i="0" dirty="0" err="1">
                <a:solidFill>
                  <a:srgbClr val="000000"/>
                </a:solidFill>
                <a:effectLst/>
              </a:rPr>
              <a:t>organisations</a:t>
            </a:r>
            <a:r>
              <a:rPr lang="en-US" sz="1700" b="0" i="0" dirty="0">
                <a:solidFill>
                  <a:srgbClr val="000000"/>
                </a:solidFill>
                <a:effectLst/>
              </a:rPr>
              <a:t> that provide IoT products, technology and or services</a:t>
            </a:r>
            <a:endParaRPr lang="en-US" sz="1700" dirty="0">
              <a:solidFill>
                <a:srgbClr val="000000"/>
              </a:solidFill>
            </a:endParaRPr>
          </a:p>
          <a:p>
            <a:pPr>
              <a:spcBef>
                <a:spcPts val="0"/>
              </a:spcBef>
              <a:spcAft>
                <a:spcPts val="600"/>
              </a:spcAft>
              <a:tabLst>
                <a:tab pos="744538" algn="l"/>
              </a:tabLst>
            </a:pPr>
            <a:r>
              <a:rPr lang="en-US" sz="1700" i="0" dirty="0">
                <a:solidFill>
                  <a:srgbClr val="000000"/>
                </a:solidFill>
                <a:effectLst/>
              </a:rPr>
              <a:t>Developers and Engineers, Logistics and Manufacturing Staff</a:t>
            </a:r>
            <a:r>
              <a:rPr lang="en-US" sz="1700" b="0" i="0" dirty="0">
                <a:solidFill>
                  <a:srgbClr val="000000"/>
                </a:solidFill>
                <a:effectLst/>
              </a:rPr>
              <a:t>, it provides detailed requirements to use in their daily work and in project reviews to validate the use of best practice by different functions (e.g. hardware and software development, logistics etc</a:t>
            </a:r>
            <a:r>
              <a:rPr lang="en-US" sz="1700" dirty="0">
                <a:solidFill>
                  <a:srgbClr val="000000"/>
                </a:solidFill>
              </a:rPr>
              <a:t>.</a:t>
            </a:r>
            <a:endParaRPr lang="en-US" sz="1700" i="0" dirty="0">
              <a:solidFill>
                <a:srgbClr val="000000"/>
              </a:solidFill>
              <a:effectLst/>
            </a:endParaRPr>
          </a:p>
          <a:p>
            <a:pPr>
              <a:spcBef>
                <a:spcPts val="0"/>
              </a:spcBef>
              <a:spcAft>
                <a:spcPts val="1200"/>
              </a:spcAft>
              <a:tabLst>
                <a:tab pos="744538" algn="l"/>
              </a:tabLst>
            </a:pPr>
            <a:r>
              <a:rPr lang="en-US" sz="1700" i="0" dirty="0">
                <a:solidFill>
                  <a:srgbClr val="000000"/>
                </a:solidFill>
                <a:effectLst/>
              </a:rPr>
              <a:t>Supply Chain Managers</a:t>
            </a:r>
            <a:r>
              <a:rPr lang="en-US" sz="1700" b="0" i="0" dirty="0">
                <a:solidFill>
                  <a:srgbClr val="000000"/>
                </a:solidFill>
                <a:effectLst/>
              </a:rPr>
              <a:t>, the structure can be used to guide the auditing of security practices</a:t>
            </a:r>
          </a:p>
          <a:p>
            <a:pPr marL="39688" indent="0">
              <a:buNone/>
              <a:tabLst>
                <a:tab pos="744538" algn="l"/>
              </a:tabLst>
            </a:pPr>
            <a:r>
              <a:rPr lang="en-US" sz="1700" b="1" i="0" dirty="0">
                <a:solidFill>
                  <a:srgbClr val="000000"/>
                </a:solidFill>
                <a:effectLst/>
              </a:rPr>
              <a:t>Framework Scope:</a:t>
            </a:r>
          </a:p>
          <a:p>
            <a:pPr>
              <a:tabLst>
                <a:tab pos="744538" algn="l"/>
              </a:tabLst>
            </a:pPr>
            <a:r>
              <a:rPr lang="en-US" sz="1700" b="0" i="0" dirty="0">
                <a:solidFill>
                  <a:srgbClr val="000000"/>
                </a:solidFill>
                <a:effectLst/>
              </a:rPr>
              <a:t>Business processes</a:t>
            </a:r>
          </a:p>
          <a:p>
            <a:pPr>
              <a:tabLst>
                <a:tab pos="744538" algn="l"/>
              </a:tabLst>
            </a:pPr>
            <a:r>
              <a:rPr lang="en-US" sz="1700" b="0" i="0" dirty="0">
                <a:solidFill>
                  <a:srgbClr val="000000"/>
                </a:solidFill>
                <a:effectLst/>
              </a:rPr>
              <a:t>The “Things” in IoT, i.e. network connected products and/or devices</a:t>
            </a:r>
          </a:p>
          <a:p>
            <a:pPr>
              <a:tabLst>
                <a:tab pos="744538" algn="l"/>
              </a:tabLst>
            </a:pPr>
            <a:r>
              <a:rPr lang="en-US" sz="1700" b="0" i="0" dirty="0">
                <a:solidFill>
                  <a:srgbClr val="000000"/>
                </a:solidFill>
                <a:effectLst/>
              </a:rPr>
              <a:t>Aggregation points such as gateways and hubs that form part of the connectivity</a:t>
            </a:r>
          </a:p>
          <a:p>
            <a:pPr>
              <a:tabLst>
                <a:tab pos="744538" algn="l"/>
              </a:tabLst>
            </a:pPr>
            <a:r>
              <a:rPr lang="en-US" sz="1700" b="0" i="0" dirty="0">
                <a:solidFill>
                  <a:srgbClr val="000000"/>
                </a:solidFill>
                <a:effectLst/>
              </a:rPr>
              <a:t>Networking including wired, and radio connections, cloud and server elements</a:t>
            </a:r>
            <a:endParaRPr lang="en-US" sz="1700" dirty="0"/>
          </a:p>
        </p:txBody>
      </p:sp>
    </p:spTree>
    <p:extLst>
      <p:ext uri="{BB962C8B-B14F-4D97-AF65-F5344CB8AC3E}">
        <p14:creationId xmlns:p14="http://schemas.microsoft.com/office/powerpoint/2010/main" val="1018507116"/>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b="0" i="0" dirty="0">
                <a:solidFill>
                  <a:srgbClr val="FFFFFF"/>
                </a:solidFill>
                <a:effectLst/>
                <a:latin typeface="+mn-lt"/>
              </a:rPr>
              <a:t>Internet of Things Security Foundation (</a:t>
            </a:r>
            <a:r>
              <a:rPr lang="en-US" sz="2400" b="0" i="0" dirty="0" err="1">
                <a:solidFill>
                  <a:srgbClr val="FFFFFF"/>
                </a:solidFill>
                <a:effectLst/>
                <a:latin typeface="+mn-lt"/>
              </a:rPr>
              <a:t>IoTSF</a:t>
            </a:r>
            <a:r>
              <a:rPr lang="en-US" sz="2400" b="0" i="0" dirty="0">
                <a:solidFill>
                  <a:srgbClr val="FFFFFF"/>
                </a:solidFill>
                <a:effectLst/>
                <a:latin typeface="+mn-lt"/>
              </a:rPr>
              <a:t>)</a:t>
            </a:r>
            <a:br>
              <a:rPr lang="en-US" sz="2400" b="0" i="0" dirty="0">
                <a:solidFill>
                  <a:srgbClr val="FFFFFF"/>
                </a:solidFill>
                <a:effectLst/>
                <a:latin typeface="+mn-lt"/>
              </a:rPr>
            </a:br>
            <a:r>
              <a:rPr lang="en-US" sz="2400" b="0" i="0" dirty="0">
                <a:solidFill>
                  <a:srgbClr val="FFFFFF"/>
                </a:solidFill>
                <a:effectLst/>
                <a:latin typeface="+mn-lt"/>
              </a:rPr>
              <a:t>Security Assurance Framework</a:t>
            </a:r>
            <a:endParaRPr lang="en-US" altLang="en-US" sz="24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03458" y="1139399"/>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tabLst>
                <a:tab pos="744538" algn="l"/>
              </a:tabLst>
            </a:pPr>
            <a:r>
              <a:rPr lang="en-US" sz="1700" i="0" dirty="0">
                <a:solidFill>
                  <a:srgbClr val="000000"/>
                </a:solidFill>
                <a:effectLst/>
              </a:rPr>
              <a:t>Process Steps:</a:t>
            </a:r>
          </a:p>
          <a:p>
            <a:pPr>
              <a:spcBef>
                <a:spcPts val="0"/>
              </a:spcBef>
              <a:spcAft>
                <a:spcPts val="600"/>
              </a:spcAft>
              <a:tabLst>
                <a:tab pos="744538" algn="l"/>
              </a:tabLst>
            </a:pPr>
            <a:r>
              <a:rPr lang="en-US" sz="1700" b="1" i="0" dirty="0">
                <a:solidFill>
                  <a:srgbClr val="000000"/>
                </a:solidFill>
                <a:effectLst/>
              </a:rPr>
              <a:t>Risk Assessment </a:t>
            </a:r>
            <a:r>
              <a:rPr lang="en-US" sz="1700" i="0" dirty="0">
                <a:solidFill>
                  <a:srgbClr val="000000"/>
                </a:solidFill>
                <a:effectLst/>
              </a:rPr>
              <a:t>- Conduct Risk Analysis of product in target environment</a:t>
            </a:r>
            <a:endParaRPr lang="en-US" sz="1700" dirty="0">
              <a:solidFill>
                <a:srgbClr val="000000"/>
              </a:solidFill>
            </a:endParaRPr>
          </a:p>
          <a:p>
            <a:pPr>
              <a:spcBef>
                <a:spcPts val="0"/>
              </a:spcBef>
              <a:spcAft>
                <a:spcPts val="600"/>
              </a:spcAft>
              <a:tabLst>
                <a:tab pos="744538" algn="l"/>
              </a:tabLst>
            </a:pPr>
            <a:r>
              <a:rPr lang="en-US" sz="1700" b="1" i="0" dirty="0">
                <a:solidFill>
                  <a:srgbClr val="000000"/>
                </a:solidFill>
                <a:effectLst/>
              </a:rPr>
              <a:t>Assurance Class </a:t>
            </a:r>
            <a:r>
              <a:rPr lang="en-US" sz="1700" i="0" dirty="0">
                <a:solidFill>
                  <a:srgbClr val="000000"/>
                </a:solidFill>
                <a:effectLst/>
              </a:rPr>
              <a:t>- Determine Assurance Class applicable to the product</a:t>
            </a:r>
            <a:endParaRPr lang="en-US" sz="1700" dirty="0">
              <a:solidFill>
                <a:srgbClr val="000000"/>
              </a:solidFill>
            </a:endParaRPr>
          </a:p>
          <a:p>
            <a:pPr>
              <a:spcBef>
                <a:spcPts val="0"/>
              </a:spcBef>
              <a:spcAft>
                <a:spcPts val="1200"/>
              </a:spcAft>
              <a:tabLst>
                <a:tab pos="744538" algn="l"/>
              </a:tabLst>
            </a:pPr>
            <a:r>
              <a:rPr lang="en-US" sz="1700" b="1" i="0" dirty="0">
                <a:solidFill>
                  <a:srgbClr val="000000"/>
                </a:solidFill>
                <a:effectLst/>
              </a:rPr>
              <a:t>Using the Assurance Questionnaire </a:t>
            </a:r>
            <a:r>
              <a:rPr lang="en-US" sz="1700" b="0" i="0" dirty="0">
                <a:solidFill>
                  <a:srgbClr val="000000"/>
                </a:solidFill>
                <a:effectLst/>
              </a:rPr>
              <a:t>- Respond to each question in the framework document</a:t>
            </a:r>
          </a:p>
          <a:p>
            <a:pPr marL="39688" indent="0">
              <a:spcBef>
                <a:spcPts val="0"/>
              </a:spcBef>
              <a:spcAft>
                <a:spcPts val="600"/>
              </a:spcAft>
              <a:buNone/>
              <a:tabLst>
                <a:tab pos="744538" algn="l"/>
              </a:tabLst>
            </a:pPr>
            <a:r>
              <a:rPr lang="en-US" sz="1700" i="0" dirty="0">
                <a:solidFill>
                  <a:srgbClr val="000000"/>
                </a:solidFill>
                <a:effectLst/>
              </a:rPr>
              <a:t>Framework includes separate questions for the following categories:</a:t>
            </a:r>
          </a:p>
        </p:txBody>
      </p:sp>
      <p:graphicFrame>
        <p:nvGraphicFramePr>
          <p:cNvPr id="3" name="Table 2">
            <a:extLst>
              <a:ext uri="{FF2B5EF4-FFF2-40B4-BE49-F238E27FC236}">
                <a16:creationId xmlns:a16="http://schemas.microsoft.com/office/drawing/2014/main" id="{072F34A9-3AEC-1B43-24FA-C4FB28AA3056}"/>
              </a:ext>
            </a:extLst>
          </p:cNvPr>
          <p:cNvGraphicFramePr>
            <a:graphicFrameLocks noGrp="1"/>
          </p:cNvGraphicFramePr>
          <p:nvPr/>
        </p:nvGraphicFramePr>
        <p:xfrm>
          <a:off x="188912" y="3190829"/>
          <a:ext cx="6096000" cy="1157290"/>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3819649902"/>
                    </a:ext>
                  </a:extLst>
                </a:gridCol>
              </a:tblGrid>
              <a:tr h="178539">
                <a:tc>
                  <a:txBody>
                    <a:bodyPr/>
                    <a:lstStyle/>
                    <a:p>
                      <a:pPr marL="171450" marR="0" indent="-171450">
                        <a:lnSpc>
                          <a:spcPct val="107000"/>
                        </a:lnSpc>
                        <a:spcBef>
                          <a:spcPts val="0"/>
                        </a:spcBef>
                        <a:spcAft>
                          <a:spcPts val="0"/>
                        </a:spcAft>
                        <a:buFont typeface="Arial" panose="020B0604020202020204" pitchFamily="34" charset="0"/>
                        <a:buChar char="•"/>
                      </a:pPr>
                      <a:r>
                        <a:rPr lang="en-US" sz="1500" b="0" dirty="0">
                          <a:solidFill>
                            <a:schemeClr val="tx1"/>
                          </a:solidFill>
                          <a:effectLst/>
                        </a:rPr>
                        <a:t>Business Security Processes, Policies and Responsibilities</a:t>
                      </a:r>
                      <a:endParaRPr lang="en-US" sz="15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3975272237"/>
                  </a:ext>
                </a:extLst>
              </a:tr>
              <a:tr h="204873">
                <a:tc>
                  <a:txBody>
                    <a:bodyPr/>
                    <a:lstStyle/>
                    <a:p>
                      <a:pPr marL="171450" marR="0" indent="-171450">
                        <a:lnSpc>
                          <a:spcPct val="107000"/>
                        </a:lnSpc>
                        <a:spcBef>
                          <a:spcPts val="0"/>
                        </a:spcBef>
                        <a:spcAft>
                          <a:spcPts val="0"/>
                        </a:spcAft>
                        <a:buFont typeface="Arial" panose="020B0604020202020204" pitchFamily="34" charset="0"/>
                        <a:buChar char="•"/>
                      </a:pPr>
                      <a:r>
                        <a:rPr lang="en-US" sz="1500" b="0" dirty="0">
                          <a:solidFill>
                            <a:schemeClr val="tx1"/>
                          </a:solidFill>
                          <a:effectLst/>
                        </a:rPr>
                        <a:t>Device Hardware &amp; Physical Security</a:t>
                      </a:r>
                      <a:endParaRPr lang="en-US" sz="15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4010324823"/>
                  </a:ext>
                </a:extLst>
              </a:tr>
              <a:tr h="204873">
                <a:tc>
                  <a:txBody>
                    <a:bodyPr/>
                    <a:lstStyle/>
                    <a:p>
                      <a:pPr marL="171450" marR="0" indent="-171450">
                        <a:lnSpc>
                          <a:spcPct val="107000"/>
                        </a:lnSpc>
                        <a:spcBef>
                          <a:spcPts val="0"/>
                        </a:spcBef>
                        <a:spcAft>
                          <a:spcPts val="0"/>
                        </a:spcAft>
                        <a:buFont typeface="Arial" panose="020B0604020202020204" pitchFamily="34" charset="0"/>
                        <a:buChar char="•"/>
                      </a:pPr>
                      <a:r>
                        <a:rPr lang="en-US" sz="1500" b="0" dirty="0">
                          <a:solidFill>
                            <a:schemeClr val="tx1"/>
                          </a:solidFill>
                          <a:effectLst/>
                        </a:rPr>
                        <a:t>Device Software </a:t>
                      </a:r>
                      <a:endParaRPr lang="en-US" sz="15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3130783043"/>
                  </a:ext>
                </a:extLst>
              </a:tr>
              <a:tr h="204873">
                <a:tc>
                  <a:txBody>
                    <a:bodyPr/>
                    <a:lstStyle/>
                    <a:p>
                      <a:pPr marL="171450" marR="0" indent="-171450">
                        <a:lnSpc>
                          <a:spcPct val="107000"/>
                        </a:lnSpc>
                        <a:spcBef>
                          <a:spcPts val="0"/>
                        </a:spcBef>
                        <a:spcAft>
                          <a:spcPts val="0"/>
                        </a:spcAft>
                        <a:buFont typeface="Arial" panose="020B0604020202020204" pitchFamily="34" charset="0"/>
                        <a:buChar char="•"/>
                      </a:pPr>
                      <a:r>
                        <a:rPr lang="en-US" sz="1500" b="0" dirty="0">
                          <a:solidFill>
                            <a:schemeClr val="tx1"/>
                          </a:solidFill>
                          <a:effectLst/>
                        </a:rPr>
                        <a:t>Device Operating System </a:t>
                      </a:r>
                      <a:endParaRPr lang="en-US" sz="15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851263743"/>
                  </a:ext>
                </a:extLst>
              </a:tr>
              <a:tr h="204873">
                <a:tc>
                  <a:txBody>
                    <a:bodyPr/>
                    <a:lstStyle/>
                    <a:p>
                      <a:pPr marL="171450" marR="0" indent="-171450">
                        <a:lnSpc>
                          <a:spcPct val="107000"/>
                        </a:lnSpc>
                        <a:spcBef>
                          <a:spcPts val="0"/>
                        </a:spcBef>
                        <a:spcAft>
                          <a:spcPts val="0"/>
                        </a:spcAft>
                        <a:buFont typeface="Arial" panose="020B0604020202020204" pitchFamily="34" charset="0"/>
                        <a:buChar char="•"/>
                      </a:pPr>
                      <a:r>
                        <a:rPr lang="en-US" sz="1500" b="0" dirty="0">
                          <a:solidFill>
                            <a:schemeClr val="tx1"/>
                          </a:solidFill>
                          <a:effectLst/>
                        </a:rPr>
                        <a:t>Device Wired and Wireless Interfaces</a:t>
                      </a:r>
                      <a:endParaRPr lang="en-US" sz="15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2072380966"/>
                  </a:ext>
                </a:extLst>
              </a:tr>
            </a:tbl>
          </a:graphicData>
        </a:graphic>
      </p:graphicFrame>
      <p:graphicFrame>
        <p:nvGraphicFramePr>
          <p:cNvPr id="4" name="Table 3">
            <a:extLst>
              <a:ext uri="{FF2B5EF4-FFF2-40B4-BE49-F238E27FC236}">
                <a16:creationId xmlns:a16="http://schemas.microsoft.com/office/drawing/2014/main" id="{93E995FD-8E8F-3D6A-F197-D669EE136B41}"/>
              </a:ext>
            </a:extLst>
          </p:cNvPr>
          <p:cNvGraphicFramePr>
            <a:graphicFrameLocks noGrp="1"/>
          </p:cNvGraphicFramePr>
          <p:nvPr/>
        </p:nvGraphicFramePr>
        <p:xfrm>
          <a:off x="188912" y="4348119"/>
          <a:ext cx="8483600" cy="2195802"/>
        </p:xfrm>
        <a:graphic>
          <a:graphicData uri="http://schemas.openxmlformats.org/drawingml/2006/table">
            <a:tbl>
              <a:tblPr firstRow="1" firstCol="1" bandRow="1">
                <a:tableStyleId>{5C22544A-7EE6-4342-B048-85BDC9FD1C3A}</a:tableStyleId>
              </a:tblPr>
              <a:tblGrid>
                <a:gridCol w="8483600">
                  <a:extLst>
                    <a:ext uri="{9D8B030D-6E8A-4147-A177-3AD203B41FA5}">
                      <a16:colId xmlns:a16="http://schemas.microsoft.com/office/drawing/2014/main" val="3571239491"/>
                    </a:ext>
                  </a:extLst>
                </a:gridCol>
              </a:tblGrid>
              <a:tr h="245543">
                <a:tc>
                  <a:txBody>
                    <a:bodyPr/>
                    <a:lstStyle/>
                    <a:p>
                      <a:pPr marL="171450" marR="0" indent="-171450">
                        <a:lnSpc>
                          <a:spcPct val="107000"/>
                        </a:lnSpc>
                        <a:spcBef>
                          <a:spcPts val="0"/>
                        </a:spcBef>
                        <a:spcAft>
                          <a:spcPts val="0"/>
                        </a:spcAft>
                        <a:buFont typeface="Arial" panose="020B0604020202020204" pitchFamily="34" charset="0"/>
                        <a:buChar char="•"/>
                      </a:pPr>
                      <a:r>
                        <a:rPr lang="en-US" sz="1500" b="0" dirty="0">
                          <a:solidFill>
                            <a:schemeClr val="tx1"/>
                          </a:solidFill>
                          <a:effectLst/>
                        </a:rPr>
                        <a:t>Authentication and </a:t>
                      </a:r>
                      <a:r>
                        <a:rPr lang="en-US" sz="1500" b="0" dirty="0" err="1">
                          <a:solidFill>
                            <a:schemeClr val="tx1"/>
                          </a:solidFill>
                          <a:effectLst/>
                        </a:rPr>
                        <a:t>Authorisation</a:t>
                      </a:r>
                      <a:endParaRPr lang="en-US" sz="15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1726882791"/>
                  </a:ext>
                </a:extLst>
              </a:tr>
              <a:tr h="245543">
                <a:tc>
                  <a:txBody>
                    <a:bodyPr/>
                    <a:lstStyle/>
                    <a:p>
                      <a:pPr marL="171450" marR="0" indent="-171450">
                        <a:lnSpc>
                          <a:spcPct val="107000"/>
                        </a:lnSpc>
                        <a:spcBef>
                          <a:spcPts val="0"/>
                        </a:spcBef>
                        <a:spcAft>
                          <a:spcPts val="0"/>
                        </a:spcAft>
                        <a:buFont typeface="Arial" panose="020B0604020202020204" pitchFamily="34" charset="0"/>
                        <a:buChar char="•"/>
                      </a:pPr>
                      <a:r>
                        <a:rPr lang="en-US" sz="1500" b="0" dirty="0">
                          <a:solidFill>
                            <a:schemeClr val="tx1"/>
                          </a:solidFill>
                          <a:effectLst/>
                        </a:rPr>
                        <a:t>Encryption and Key Management for Hardware</a:t>
                      </a:r>
                      <a:endParaRPr lang="en-US" sz="15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900500033"/>
                  </a:ext>
                </a:extLst>
              </a:tr>
              <a:tr h="245543">
                <a:tc>
                  <a:txBody>
                    <a:bodyPr/>
                    <a:lstStyle/>
                    <a:p>
                      <a:pPr marL="171450" marR="0" indent="-171450">
                        <a:lnSpc>
                          <a:spcPct val="107000"/>
                        </a:lnSpc>
                        <a:spcBef>
                          <a:spcPts val="0"/>
                        </a:spcBef>
                        <a:spcAft>
                          <a:spcPts val="0"/>
                        </a:spcAft>
                        <a:buFont typeface="Arial" panose="020B0604020202020204" pitchFamily="34" charset="0"/>
                        <a:buChar char="•"/>
                      </a:pPr>
                      <a:r>
                        <a:rPr lang="en-US" sz="1500" b="0" dirty="0">
                          <a:solidFill>
                            <a:schemeClr val="tx1"/>
                          </a:solidFill>
                          <a:effectLst/>
                        </a:rPr>
                        <a:t>Web User Interface </a:t>
                      </a:r>
                      <a:endParaRPr lang="en-US" sz="15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2332275988"/>
                  </a:ext>
                </a:extLst>
              </a:tr>
              <a:tr h="245543">
                <a:tc>
                  <a:txBody>
                    <a:bodyPr/>
                    <a:lstStyle/>
                    <a:p>
                      <a:pPr marL="171450" marR="0" indent="-171450">
                        <a:lnSpc>
                          <a:spcPct val="107000"/>
                        </a:lnSpc>
                        <a:spcBef>
                          <a:spcPts val="0"/>
                        </a:spcBef>
                        <a:spcAft>
                          <a:spcPts val="0"/>
                        </a:spcAft>
                        <a:buFont typeface="Arial" panose="020B0604020202020204" pitchFamily="34" charset="0"/>
                        <a:buChar char="•"/>
                      </a:pPr>
                      <a:r>
                        <a:rPr lang="en-US" sz="1500" b="0" dirty="0">
                          <a:solidFill>
                            <a:schemeClr val="tx1"/>
                          </a:solidFill>
                          <a:effectLst/>
                        </a:rPr>
                        <a:t>Mobile Application </a:t>
                      </a:r>
                      <a:endParaRPr lang="en-US" sz="15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2131561687"/>
                  </a:ext>
                </a:extLst>
              </a:tr>
              <a:tr h="245543">
                <a:tc>
                  <a:txBody>
                    <a:bodyPr/>
                    <a:lstStyle/>
                    <a:p>
                      <a:pPr marL="171450" marR="0" indent="-171450">
                        <a:lnSpc>
                          <a:spcPct val="107000"/>
                        </a:lnSpc>
                        <a:spcBef>
                          <a:spcPts val="0"/>
                        </a:spcBef>
                        <a:spcAft>
                          <a:spcPts val="0"/>
                        </a:spcAft>
                        <a:buFont typeface="Arial" panose="020B0604020202020204" pitchFamily="34" charset="0"/>
                        <a:buChar char="•"/>
                      </a:pPr>
                      <a:r>
                        <a:rPr lang="en-US" sz="1500" b="0" dirty="0">
                          <a:solidFill>
                            <a:schemeClr val="tx1"/>
                          </a:solidFill>
                          <a:effectLst/>
                        </a:rPr>
                        <a:t>Privacy </a:t>
                      </a:r>
                      <a:endParaRPr lang="en-US" sz="15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244653954"/>
                  </a:ext>
                </a:extLst>
              </a:tr>
              <a:tr h="245543">
                <a:tc>
                  <a:txBody>
                    <a:bodyPr/>
                    <a:lstStyle/>
                    <a:p>
                      <a:pPr marL="171450" marR="0" indent="-171450">
                        <a:lnSpc>
                          <a:spcPct val="107000"/>
                        </a:lnSpc>
                        <a:spcBef>
                          <a:spcPts val="0"/>
                        </a:spcBef>
                        <a:spcAft>
                          <a:spcPts val="0"/>
                        </a:spcAft>
                        <a:buFont typeface="Arial" panose="020B0604020202020204" pitchFamily="34" charset="0"/>
                        <a:buChar char="•"/>
                      </a:pPr>
                      <a:r>
                        <a:rPr lang="en-US" sz="1500" b="0" dirty="0">
                          <a:solidFill>
                            <a:schemeClr val="tx1"/>
                          </a:solidFill>
                          <a:effectLst/>
                        </a:rPr>
                        <a:t>Cloud and Network Elements</a:t>
                      </a:r>
                      <a:endParaRPr lang="en-US" sz="15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463254674"/>
                  </a:ext>
                </a:extLst>
              </a:tr>
              <a:tr h="245543">
                <a:tc>
                  <a:txBody>
                    <a:bodyPr/>
                    <a:lstStyle/>
                    <a:p>
                      <a:pPr marL="171450" marR="0" indent="-171450">
                        <a:lnSpc>
                          <a:spcPct val="107000"/>
                        </a:lnSpc>
                        <a:spcBef>
                          <a:spcPts val="0"/>
                        </a:spcBef>
                        <a:spcAft>
                          <a:spcPts val="0"/>
                        </a:spcAft>
                        <a:buFont typeface="Arial" panose="020B0604020202020204" pitchFamily="34" charset="0"/>
                        <a:buChar char="•"/>
                      </a:pPr>
                      <a:r>
                        <a:rPr lang="en-US" sz="1500" b="0" dirty="0">
                          <a:solidFill>
                            <a:schemeClr val="tx1"/>
                          </a:solidFill>
                          <a:effectLst/>
                        </a:rPr>
                        <a:t>Secure Supply Chain and Production</a:t>
                      </a:r>
                      <a:endParaRPr lang="en-US" sz="15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2559361482"/>
                  </a:ext>
                </a:extLst>
              </a:tr>
              <a:tr h="245543">
                <a:tc>
                  <a:txBody>
                    <a:bodyPr/>
                    <a:lstStyle/>
                    <a:p>
                      <a:pPr marL="171450" marR="0" indent="-171450">
                        <a:lnSpc>
                          <a:spcPct val="107000"/>
                        </a:lnSpc>
                        <a:spcBef>
                          <a:spcPts val="0"/>
                        </a:spcBef>
                        <a:spcAft>
                          <a:spcPts val="0"/>
                        </a:spcAft>
                        <a:buFont typeface="Arial" panose="020B0604020202020204" pitchFamily="34" charset="0"/>
                        <a:buChar char="•"/>
                      </a:pPr>
                      <a:r>
                        <a:rPr lang="en-US" sz="1500" b="0" dirty="0">
                          <a:solidFill>
                            <a:schemeClr val="tx1"/>
                          </a:solidFill>
                          <a:effectLst/>
                        </a:rPr>
                        <a:t>Configuration </a:t>
                      </a:r>
                      <a:endParaRPr lang="en-US" sz="15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1467024065"/>
                  </a:ext>
                </a:extLst>
              </a:tr>
              <a:tr h="179941">
                <a:tc>
                  <a:txBody>
                    <a:bodyPr/>
                    <a:lstStyle/>
                    <a:p>
                      <a:pPr marL="171450" marR="0" indent="-171450">
                        <a:lnSpc>
                          <a:spcPct val="107000"/>
                        </a:lnSpc>
                        <a:spcBef>
                          <a:spcPts val="0"/>
                        </a:spcBef>
                        <a:spcAft>
                          <a:spcPts val="0"/>
                        </a:spcAft>
                        <a:buFont typeface="Arial" panose="020B0604020202020204" pitchFamily="34" charset="0"/>
                        <a:buChar char="•"/>
                      </a:pPr>
                      <a:r>
                        <a:rPr lang="en-US" sz="1500" b="0" dirty="0">
                          <a:solidFill>
                            <a:schemeClr val="tx1"/>
                          </a:solidFill>
                          <a:effectLst/>
                        </a:rPr>
                        <a:t>Device Ownership Transfer</a:t>
                      </a:r>
                      <a:endParaRPr lang="en-US" sz="15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158440340"/>
                  </a:ext>
                </a:extLst>
              </a:tr>
            </a:tbl>
          </a:graphicData>
        </a:graphic>
      </p:graphicFrame>
    </p:spTree>
    <p:extLst>
      <p:ext uri="{BB962C8B-B14F-4D97-AF65-F5344CB8AC3E}">
        <p14:creationId xmlns:p14="http://schemas.microsoft.com/office/powerpoint/2010/main" val="4143632041"/>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200" b="0" i="0" dirty="0">
                <a:solidFill>
                  <a:srgbClr val="FFFFFF"/>
                </a:solidFill>
                <a:effectLst/>
                <a:latin typeface="+mn-lt"/>
              </a:rPr>
              <a:t>ISO/IEC 27001 </a:t>
            </a:r>
            <a:r>
              <a:rPr lang="en-US" sz="2200" dirty="0">
                <a:effectLst/>
                <a:latin typeface="+mn-lt"/>
              </a:rPr>
              <a:t>Information technology — Security</a:t>
            </a:r>
            <a:br>
              <a:rPr lang="en-US" sz="2200" dirty="0">
                <a:latin typeface="+mn-lt"/>
              </a:rPr>
            </a:br>
            <a:r>
              <a:rPr lang="en-US" sz="2200" dirty="0">
                <a:effectLst/>
                <a:latin typeface="+mn-lt"/>
              </a:rPr>
              <a:t>techniques — Information security</a:t>
            </a:r>
            <a:br>
              <a:rPr lang="en-US" sz="2200" dirty="0">
                <a:latin typeface="+mn-lt"/>
              </a:rPr>
            </a:br>
            <a:r>
              <a:rPr lang="en-US" sz="2200" dirty="0">
                <a:effectLst/>
                <a:latin typeface="+mn-lt"/>
              </a:rPr>
              <a:t>management systems — Requirements</a:t>
            </a:r>
            <a:endParaRPr lang="en-US" altLang="en-US" sz="22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174750"/>
            <a:ext cx="8744744"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buNone/>
            </a:pPr>
            <a:r>
              <a:rPr lang="en-US" sz="1800" dirty="0"/>
              <a:t>Version 2005-11 dated October 15, 2005</a:t>
            </a:r>
          </a:p>
          <a:p>
            <a:r>
              <a:rPr lang="en-US" sz="1700" dirty="0"/>
              <a:t>Is an international standard for the implementation of an enterprise-wide Information Security Management System (ISMS)</a:t>
            </a:r>
          </a:p>
          <a:p>
            <a:r>
              <a:rPr lang="en-US" sz="1700" dirty="0">
                <a:effectLst/>
              </a:rPr>
              <a:t>Covers all types of organizations (e.g. commercial enterprises, government</a:t>
            </a:r>
            <a:br>
              <a:rPr lang="en-US" sz="1700" dirty="0"/>
            </a:br>
            <a:r>
              <a:rPr lang="en-US" sz="1700" dirty="0">
                <a:effectLst/>
              </a:rPr>
              <a:t>agencies, non-profit organizations</a:t>
            </a:r>
          </a:p>
          <a:p>
            <a:r>
              <a:rPr lang="en-US" sz="1700" dirty="0">
                <a:effectLst/>
              </a:rPr>
              <a:t>Specifies the requirements for establishing, implementing, operating, monitoring, reviewing, maintaining and improving a documented ISMS within the context of the organization’s overall business risks</a:t>
            </a:r>
          </a:p>
          <a:p>
            <a:r>
              <a:rPr lang="en-US" sz="1700" dirty="0"/>
              <a:t>S</a:t>
            </a:r>
            <a:r>
              <a:rPr lang="en-US" sz="1700" dirty="0">
                <a:effectLst/>
              </a:rPr>
              <a:t>pecifies requirements for the implementation of security controls customized to the needs of individual organizations or parts thereof</a:t>
            </a:r>
          </a:p>
          <a:p>
            <a:r>
              <a:rPr lang="en-US" sz="1700" dirty="0"/>
              <a:t>E</a:t>
            </a:r>
            <a:r>
              <a:rPr lang="en-US" sz="1700" dirty="0">
                <a:effectLst/>
              </a:rPr>
              <a:t>nsures the selection of adequate and proportionate security controls that protect information assets and give confidence to interested parties</a:t>
            </a:r>
            <a:endParaRPr lang="en-US" sz="1700" dirty="0"/>
          </a:p>
          <a:p>
            <a:r>
              <a:rPr lang="en-US" sz="1700" dirty="0"/>
              <a:t>ISO 27001 standard is required by:</a:t>
            </a:r>
          </a:p>
          <a:p>
            <a:pPr lvl="1">
              <a:buFont typeface="Arial" panose="020B0604020202020204" pitchFamily="34" charset="0"/>
              <a:buChar char="•"/>
            </a:pPr>
            <a:r>
              <a:rPr lang="en-US" sz="1700" dirty="0">
                <a:effectLst/>
              </a:rPr>
              <a:t>Organizations carrying sensitive information, regardless of their size, be it public or private, IT or non-IT</a:t>
            </a:r>
          </a:p>
          <a:p>
            <a:pPr lvl="1">
              <a:buFont typeface="Arial" panose="020B0604020202020204" pitchFamily="34" charset="0"/>
              <a:buChar char="•"/>
            </a:pPr>
            <a:r>
              <a:rPr lang="en-US" sz="1700" dirty="0">
                <a:effectLst/>
              </a:rPr>
              <a:t>Organizations expanding their business and seeking new clients</a:t>
            </a:r>
          </a:p>
          <a:p>
            <a:pPr lvl="1">
              <a:buFont typeface="Arial" panose="020B0604020202020204" pitchFamily="34" charset="0"/>
              <a:buChar char="•"/>
            </a:pPr>
            <a:r>
              <a:rPr lang="en-US" sz="1700" dirty="0">
                <a:effectLst/>
              </a:rPr>
              <a:t>Contractors that need to be ISO 27001 compliant to score projects</a:t>
            </a:r>
          </a:p>
        </p:txBody>
      </p:sp>
    </p:spTree>
    <p:extLst>
      <p:ext uri="{BB962C8B-B14F-4D97-AF65-F5344CB8AC3E}">
        <p14:creationId xmlns:p14="http://schemas.microsoft.com/office/powerpoint/2010/main" val="254546790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30012" y="3233850"/>
            <a:ext cx="8643144" cy="652350"/>
          </a:xfrm>
        </p:spPr>
        <p:txBody>
          <a:bodyPr>
            <a:noAutofit/>
          </a:bodyPr>
          <a:lstStyle/>
          <a:p>
            <a:pPr marL="39688" indent="0">
              <a:buNone/>
            </a:pPr>
            <a:r>
              <a:rPr lang="en-US" b="1" dirty="0"/>
              <a:t>HCD international Technical Community (iTC) Status</a:t>
            </a:r>
          </a:p>
        </p:txBody>
      </p:sp>
    </p:spTree>
    <p:extLst>
      <p:ext uri="{BB962C8B-B14F-4D97-AF65-F5344CB8AC3E}">
        <p14:creationId xmlns:p14="http://schemas.microsoft.com/office/powerpoint/2010/main" val="705938735"/>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b="0" i="0" dirty="0">
                <a:solidFill>
                  <a:srgbClr val="FFFFFF"/>
                </a:solidFill>
                <a:effectLst/>
                <a:latin typeface="+mn-lt"/>
              </a:rPr>
              <a:t>ISO 27001 </a:t>
            </a:r>
            <a:r>
              <a:rPr lang="en-US" sz="2400" dirty="0">
                <a:effectLst/>
                <a:latin typeface="+mn-lt"/>
              </a:rPr>
              <a:t>Information technology — Security</a:t>
            </a:r>
            <a:br>
              <a:rPr lang="en-US" sz="2400" dirty="0">
                <a:latin typeface="+mn-lt"/>
              </a:rPr>
            </a:br>
            <a:r>
              <a:rPr lang="en-US" sz="2400" dirty="0">
                <a:effectLst/>
                <a:latin typeface="+mn-lt"/>
              </a:rPr>
              <a:t>techniques — Information security</a:t>
            </a:r>
            <a:br>
              <a:rPr lang="en-US" sz="2400" dirty="0">
                <a:latin typeface="+mn-lt"/>
              </a:rPr>
            </a:br>
            <a:r>
              <a:rPr lang="en-US" sz="2400" dirty="0">
                <a:effectLst/>
                <a:latin typeface="+mn-lt"/>
              </a:rPr>
              <a:t>management systems — Requirements</a:t>
            </a:r>
            <a:endParaRPr lang="en-US" altLang="en-US" sz="24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174750"/>
            <a:ext cx="8744744"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800" dirty="0"/>
              <a:t>ISO 27001 Domains:</a:t>
            </a:r>
          </a:p>
          <a:p>
            <a:pPr>
              <a:spcBef>
                <a:spcPts val="0"/>
              </a:spcBef>
              <a:spcAft>
                <a:spcPts val="600"/>
              </a:spcAft>
            </a:pPr>
            <a:r>
              <a:rPr lang="en-US" sz="1800" dirty="0"/>
              <a:t>Security Policy</a:t>
            </a:r>
          </a:p>
          <a:p>
            <a:pPr>
              <a:spcBef>
                <a:spcPts val="0"/>
              </a:spcBef>
              <a:spcAft>
                <a:spcPts val="600"/>
              </a:spcAft>
            </a:pPr>
            <a:r>
              <a:rPr lang="en-US" sz="1800" dirty="0"/>
              <a:t>Organization of Information Security</a:t>
            </a:r>
          </a:p>
          <a:p>
            <a:pPr>
              <a:spcBef>
                <a:spcPts val="0"/>
              </a:spcBef>
              <a:spcAft>
                <a:spcPts val="600"/>
              </a:spcAft>
            </a:pPr>
            <a:r>
              <a:rPr lang="en-US" sz="1800" dirty="0"/>
              <a:t>Asset Management</a:t>
            </a:r>
          </a:p>
          <a:p>
            <a:pPr>
              <a:spcBef>
                <a:spcPts val="0"/>
              </a:spcBef>
              <a:spcAft>
                <a:spcPts val="600"/>
              </a:spcAft>
            </a:pPr>
            <a:r>
              <a:rPr lang="en-US" sz="1800" dirty="0"/>
              <a:t>Human Resourced Security</a:t>
            </a:r>
          </a:p>
          <a:p>
            <a:pPr>
              <a:spcBef>
                <a:spcPts val="0"/>
              </a:spcBef>
              <a:spcAft>
                <a:spcPts val="600"/>
              </a:spcAft>
            </a:pPr>
            <a:r>
              <a:rPr lang="en-US" sz="1800" dirty="0"/>
              <a:t>Physical and Environmental Security</a:t>
            </a:r>
          </a:p>
          <a:p>
            <a:pPr>
              <a:spcBef>
                <a:spcPts val="0"/>
              </a:spcBef>
              <a:spcAft>
                <a:spcPts val="600"/>
              </a:spcAft>
            </a:pPr>
            <a:r>
              <a:rPr lang="en-US" sz="1800" dirty="0"/>
              <a:t>Communications and Operations Management</a:t>
            </a:r>
          </a:p>
          <a:p>
            <a:pPr>
              <a:spcBef>
                <a:spcPts val="0"/>
              </a:spcBef>
              <a:spcAft>
                <a:spcPts val="600"/>
              </a:spcAft>
            </a:pPr>
            <a:r>
              <a:rPr lang="en-US" sz="1800" dirty="0"/>
              <a:t>Access Control</a:t>
            </a:r>
          </a:p>
          <a:p>
            <a:pPr>
              <a:spcBef>
                <a:spcPts val="0"/>
              </a:spcBef>
              <a:spcAft>
                <a:spcPts val="600"/>
              </a:spcAft>
            </a:pPr>
            <a:r>
              <a:rPr lang="en-US" sz="1800" i="0" dirty="0">
                <a:solidFill>
                  <a:srgbClr val="000000"/>
                </a:solidFill>
                <a:effectLst/>
              </a:rPr>
              <a:t>Information Systems </a:t>
            </a:r>
            <a:r>
              <a:rPr lang="en-US" sz="1800" dirty="0">
                <a:solidFill>
                  <a:srgbClr val="000000"/>
                </a:solidFill>
              </a:rPr>
              <a:t>A</a:t>
            </a:r>
            <a:r>
              <a:rPr lang="en-US" sz="1800" i="0" dirty="0">
                <a:solidFill>
                  <a:srgbClr val="000000"/>
                </a:solidFill>
                <a:effectLst/>
              </a:rPr>
              <a:t>cquisition, Development and Maintenance</a:t>
            </a:r>
          </a:p>
          <a:p>
            <a:pPr>
              <a:spcBef>
                <a:spcPts val="0"/>
              </a:spcBef>
              <a:spcAft>
                <a:spcPts val="600"/>
              </a:spcAft>
            </a:pPr>
            <a:r>
              <a:rPr lang="en-US" sz="1800" i="0" dirty="0">
                <a:solidFill>
                  <a:srgbClr val="000000"/>
                </a:solidFill>
                <a:effectLst/>
              </a:rPr>
              <a:t>Information Security Incident Management</a:t>
            </a:r>
          </a:p>
          <a:p>
            <a:pPr>
              <a:spcBef>
                <a:spcPts val="0"/>
              </a:spcBef>
              <a:spcAft>
                <a:spcPts val="600"/>
              </a:spcAft>
            </a:pPr>
            <a:r>
              <a:rPr lang="en-US" sz="1800" dirty="0">
                <a:solidFill>
                  <a:srgbClr val="000000"/>
                </a:solidFill>
              </a:rPr>
              <a:t>Business Continuity Management</a:t>
            </a:r>
          </a:p>
          <a:p>
            <a:pPr>
              <a:spcBef>
                <a:spcPts val="0"/>
              </a:spcBef>
              <a:spcAft>
                <a:spcPts val="600"/>
              </a:spcAft>
            </a:pPr>
            <a:r>
              <a:rPr lang="en-US" sz="1800" dirty="0">
                <a:solidFill>
                  <a:srgbClr val="000000"/>
                </a:solidFill>
                <a:effectLst/>
              </a:rPr>
              <a:t>Compliance</a:t>
            </a:r>
            <a:endParaRPr lang="en-US" sz="1800" dirty="0">
              <a:effectLst/>
            </a:endParaRPr>
          </a:p>
          <a:p>
            <a:pPr>
              <a:spcBef>
                <a:spcPts val="0"/>
              </a:spcBef>
              <a:spcAft>
                <a:spcPts val="600"/>
              </a:spcAft>
            </a:pPr>
            <a:endParaRPr lang="en-US" sz="1400" i="0" dirty="0">
              <a:solidFill>
                <a:srgbClr val="000000"/>
              </a:solidFill>
              <a:effectLst/>
              <a:latin typeface="Arial" panose="020B0604020202020204" pitchFamily="34" charset="0"/>
            </a:endParaRPr>
          </a:p>
          <a:p>
            <a:pPr>
              <a:spcBef>
                <a:spcPts val="0"/>
              </a:spcBef>
              <a:spcAft>
                <a:spcPts val="600"/>
              </a:spcAft>
            </a:pPr>
            <a:endParaRPr lang="en-US" sz="1100" dirty="0">
              <a:effectLst/>
            </a:endParaRPr>
          </a:p>
          <a:p>
            <a:pPr>
              <a:spcBef>
                <a:spcPts val="0"/>
              </a:spcBef>
              <a:spcAft>
                <a:spcPts val="600"/>
              </a:spcAft>
            </a:pPr>
            <a:endParaRPr lang="en-US" sz="1400" dirty="0"/>
          </a:p>
          <a:p>
            <a:pPr>
              <a:spcBef>
                <a:spcPts val="0"/>
              </a:spcBef>
              <a:spcAft>
                <a:spcPts val="600"/>
              </a:spcAft>
            </a:pPr>
            <a:endParaRPr lang="en-US" sz="1400" dirty="0"/>
          </a:p>
          <a:p>
            <a:pPr marL="39688" indent="0">
              <a:buNone/>
            </a:pPr>
            <a:endParaRPr lang="en-US" sz="1400" dirty="0"/>
          </a:p>
        </p:txBody>
      </p:sp>
      <p:sp>
        <p:nvSpPr>
          <p:cNvPr id="3" name="Rectangle 1">
            <a:extLst>
              <a:ext uri="{FF2B5EF4-FFF2-40B4-BE49-F238E27FC236}">
                <a16:creationId xmlns:a16="http://schemas.microsoft.com/office/drawing/2014/main" id="{E602BC5B-EC5A-BE9A-EB46-1E24C7EA1535}"/>
              </a:ext>
            </a:extLst>
          </p:cNvPr>
          <p:cNvSpPr>
            <a:spLocks noChangeArrowheads="1"/>
          </p:cNvSpPr>
          <p:nvPr/>
        </p:nvSpPr>
        <p:spPr bwMode="auto">
          <a:xfrm>
            <a:off x="2476500" y="3886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B3F35285-3FA9-E92D-FC4C-BE78960731AA}"/>
              </a:ext>
            </a:extLst>
          </p:cNvPr>
          <p:cNvSpPr>
            <a:spLocks noChangeArrowheads="1"/>
          </p:cNvSpPr>
          <p:nvPr/>
        </p:nvSpPr>
        <p:spPr bwMode="auto">
          <a:xfrm>
            <a:off x="2476500" y="3886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612023"/>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200" b="0" i="0" dirty="0">
                <a:solidFill>
                  <a:srgbClr val="FFFFFF"/>
                </a:solidFill>
                <a:effectLst/>
                <a:latin typeface="+mn-lt"/>
              </a:rPr>
              <a:t>ISO/IEC 27002 </a:t>
            </a:r>
            <a:r>
              <a:rPr lang="en-US" sz="2200" i="0" dirty="0">
                <a:solidFill>
                  <a:schemeClr val="bg1"/>
                </a:solidFill>
                <a:effectLst/>
                <a:latin typeface="+mn-lt"/>
              </a:rPr>
              <a:t>Information technology — Security techniques — Code of practice for information security management</a:t>
            </a:r>
            <a:r>
              <a:rPr lang="en-US" sz="2200" dirty="0">
                <a:solidFill>
                  <a:schemeClr val="bg1"/>
                </a:solidFill>
                <a:latin typeface="+mn-lt"/>
              </a:rPr>
              <a:t> </a:t>
            </a:r>
            <a:endParaRPr lang="en-US" altLang="en-US" sz="22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174750"/>
            <a:ext cx="8744744"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buNone/>
            </a:pPr>
            <a:r>
              <a:rPr lang="en-US" sz="1800" dirty="0"/>
              <a:t>Dated June 15, 2005</a:t>
            </a:r>
          </a:p>
          <a:p>
            <a:r>
              <a:rPr lang="en-US" sz="1800" dirty="0">
                <a:solidFill>
                  <a:srgbClr val="000000"/>
                </a:solidFill>
              </a:rPr>
              <a:t>E</a:t>
            </a:r>
            <a:r>
              <a:rPr lang="en-US" sz="1800" b="0" i="0" dirty="0">
                <a:solidFill>
                  <a:srgbClr val="000000"/>
                </a:solidFill>
                <a:effectLst/>
              </a:rPr>
              <a:t>stablishes guidelines and general principles for initiating, implementing, maintaining, and improving information security management in an organization </a:t>
            </a:r>
          </a:p>
          <a:p>
            <a:r>
              <a:rPr lang="en-US" sz="1800" dirty="0">
                <a:solidFill>
                  <a:srgbClr val="000000"/>
                </a:solidFill>
              </a:rPr>
              <a:t>P</a:t>
            </a:r>
            <a:r>
              <a:rPr lang="en-US" sz="1800" b="0" i="0" dirty="0">
                <a:solidFill>
                  <a:srgbClr val="000000"/>
                </a:solidFill>
                <a:effectLst/>
              </a:rPr>
              <a:t>rovides general guidance on the commonly accepted goals of information security management</a:t>
            </a:r>
          </a:p>
          <a:p>
            <a:r>
              <a:rPr lang="en-US" sz="1800" dirty="0">
                <a:solidFill>
                  <a:srgbClr val="000000"/>
                </a:solidFill>
              </a:rPr>
              <a:t>C</a:t>
            </a:r>
            <a:r>
              <a:rPr lang="en-US" sz="1800" b="0" i="0" dirty="0">
                <a:solidFill>
                  <a:srgbClr val="000000"/>
                </a:solidFill>
                <a:effectLst/>
              </a:rPr>
              <a:t>ontrol objectives and controls are intended to be implemented to meet the requirements identified by a risk assessment</a:t>
            </a:r>
          </a:p>
          <a:p>
            <a:r>
              <a:rPr lang="en-US" sz="1800" dirty="0">
                <a:solidFill>
                  <a:srgbClr val="000000"/>
                </a:solidFill>
              </a:rPr>
              <a:t>Main clauses are the same as the main categories in ISO/IEC 27001</a:t>
            </a:r>
          </a:p>
          <a:p>
            <a:r>
              <a:rPr lang="en-US" sz="1800" dirty="0">
                <a:solidFill>
                  <a:srgbClr val="000000"/>
                </a:solidFill>
              </a:rPr>
              <a:t>Each clause has one or more main security categories that provide information on:</a:t>
            </a:r>
          </a:p>
          <a:p>
            <a:pPr lvl="1"/>
            <a:r>
              <a:rPr lang="en-US" sz="1800" dirty="0">
                <a:solidFill>
                  <a:srgbClr val="000000"/>
                </a:solidFill>
              </a:rPr>
              <a:t>C</a:t>
            </a:r>
            <a:r>
              <a:rPr lang="en-US" sz="1800" b="0" i="0" dirty="0">
                <a:solidFill>
                  <a:srgbClr val="000000"/>
                </a:solidFill>
                <a:effectLst/>
              </a:rPr>
              <a:t>ontrol objective</a:t>
            </a:r>
          </a:p>
          <a:p>
            <a:pPr lvl="1"/>
            <a:r>
              <a:rPr lang="en-US" sz="1800" dirty="0">
                <a:solidFill>
                  <a:srgbClr val="000000"/>
                </a:solidFill>
              </a:rPr>
              <a:t>C</a:t>
            </a:r>
            <a:r>
              <a:rPr lang="en-US" sz="1800" b="0" i="0" dirty="0">
                <a:solidFill>
                  <a:srgbClr val="000000"/>
                </a:solidFill>
                <a:effectLst/>
              </a:rPr>
              <a:t>ontrols that can be applied to achieve the control objective.</a:t>
            </a:r>
          </a:p>
          <a:p>
            <a:pPr lvl="1"/>
            <a:r>
              <a:rPr lang="en-US" sz="1800" dirty="0">
                <a:solidFill>
                  <a:srgbClr val="000000"/>
                </a:solidFill>
              </a:rPr>
              <a:t>A s</a:t>
            </a:r>
            <a:r>
              <a:rPr lang="en-US" sz="1800" b="0" i="0" dirty="0">
                <a:solidFill>
                  <a:srgbClr val="000000"/>
                </a:solidFill>
                <a:effectLst/>
              </a:rPr>
              <a:t>pecific control statement to satisfy the control objective.</a:t>
            </a:r>
          </a:p>
          <a:p>
            <a:pPr lvl="1"/>
            <a:r>
              <a:rPr lang="en-US" sz="1800" b="0" i="0" dirty="0">
                <a:solidFill>
                  <a:srgbClr val="000000"/>
                </a:solidFill>
                <a:effectLst/>
              </a:rPr>
              <a:t>Implementation guidance</a:t>
            </a:r>
          </a:p>
          <a:p>
            <a:pPr lvl="1"/>
            <a:r>
              <a:rPr lang="en-US" sz="1800" dirty="0">
                <a:solidFill>
                  <a:srgbClr val="000000"/>
                </a:solidFill>
              </a:rPr>
              <a:t>F</a:t>
            </a:r>
            <a:r>
              <a:rPr lang="en-US" sz="1800" b="0" i="0" dirty="0">
                <a:solidFill>
                  <a:srgbClr val="000000"/>
                </a:solidFill>
                <a:effectLst/>
              </a:rPr>
              <a:t>urther information that may need to be considered</a:t>
            </a:r>
            <a:br>
              <a:rPr lang="en-US" sz="1200" dirty="0"/>
            </a:br>
            <a:br>
              <a:rPr lang="en-US" sz="800" dirty="0"/>
            </a:br>
            <a:endParaRPr lang="en-US" sz="1200" dirty="0"/>
          </a:p>
        </p:txBody>
      </p:sp>
    </p:spTree>
    <p:extLst>
      <p:ext uri="{BB962C8B-B14F-4D97-AF65-F5344CB8AC3E}">
        <p14:creationId xmlns:p14="http://schemas.microsoft.com/office/powerpoint/2010/main" val="3738649484"/>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b="0" i="0" dirty="0">
                <a:solidFill>
                  <a:srgbClr val="FFFFFF"/>
                </a:solidFill>
                <a:effectLst/>
                <a:latin typeface="+mn-lt"/>
              </a:rPr>
              <a:t>NIST SP 800-53R5 </a:t>
            </a:r>
            <a:r>
              <a:rPr lang="en-US" sz="2400" dirty="0">
                <a:effectLst/>
                <a:latin typeface="+mn-lt"/>
                <a:ea typeface="Calibri" panose="020F0502020204030204" pitchFamily="34" charset="0"/>
                <a:cs typeface="Times New Roman" panose="02020603050405020304" pitchFamily="18" charset="0"/>
              </a:rPr>
              <a:t>Security and Privacy Controls for Information Systems and Organizations</a:t>
            </a:r>
            <a:endParaRPr lang="en-US" altLang="en-US" sz="24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174750"/>
            <a:ext cx="8744744"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300"/>
              </a:spcAft>
              <a:buNone/>
            </a:pPr>
            <a:r>
              <a:rPr lang="en-US" sz="1800" dirty="0"/>
              <a:t>Dated September 2020</a:t>
            </a:r>
          </a:p>
          <a:p>
            <a:pPr>
              <a:spcBef>
                <a:spcPts val="0"/>
              </a:spcBef>
              <a:spcAft>
                <a:spcPts val="300"/>
              </a:spcAft>
            </a:pPr>
            <a:r>
              <a:rPr lang="en-US" sz="1600" dirty="0">
                <a:ea typeface="Times New Roman" panose="02020603050405020304" pitchFamily="18" charset="0"/>
              </a:rPr>
              <a:t>P</a:t>
            </a:r>
            <a:r>
              <a:rPr lang="en-US" sz="1600" dirty="0">
                <a:effectLst/>
                <a:ea typeface="Times New Roman" panose="02020603050405020304" pitchFamily="18" charset="0"/>
              </a:rPr>
              <a:t>rovides a catalog of security and privacy controls for information systems and organizations to protect organizational operations and assets, individuals, other organizations, and the Nation from a diverse set of threats and risks</a:t>
            </a:r>
          </a:p>
          <a:p>
            <a:pPr marL="0" marR="0" indent="0">
              <a:spcBef>
                <a:spcPts val="0"/>
              </a:spcBef>
              <a:spcAft>
                <a:spcPts val="300"/>
              </a:spcAft>
              <a:buNone/>
            </a:pPr>
            <a:r>
              <a:rPr lang="en-US" sz="1600" b="1" dirty="0">
                <a:effectLst/>
                <a:ea typeface="Times New Roman" panose="02020603050405020304" pitchFamily="18" charset="0"/>
                <a:cs typeface="Times New Roman" panose="02020603050405020304" pitchFamily="18" charset="0"/>
              </a:rPr>
              <a:t>Control Families</a:t>
            </a:r>
          </a:p>
          <a:p>
            <a:pPr marL="0" indent="0">
              <a:spcBef>
                <a:spcPts val="0"/>
              </a:spcBef>
              <a:spcAft>
                <a:spcPts val="300"/>
              </a:spcAft>
              <a:buNone/>
            </a:pPr>
            <a:br>
              <a:rPr lang="en-US" sz="1200" dirty="0"/>
            </a:br>
            <a:br>
              <a:rPr lang="en-US" sz="800" dirty="0"/>
            </a:br>
            <a:endParaRPr lang="en-US" sz="1200" dirty="0"/>
          </a:p>
        </p:txBody>
      </p:sp>
      <p:graphicFrame>
        <p:nvGraphicFramePr>
          <p:cNvPr id="2" name="Table 2">
            <a:extLst>
              <a:ext uri="{FF2B5EF4-FFF2-40B4-BE49-F238E27FC236}">
                <a16:creationId xmlns:a16="http://schemas.microsoft.com/office/drawing/2014/main" id="{C7B1604B-0C76-2BBA-89B1-D089FCB9A8BF}"/>
              </a:ext>
            </a:extLst>
          </p:cNvPr>
          <p:cNvGraphicFramePr>
            <a:graphicFrameLocks noGrp="1"/>
          </p:cNvGraphicFramePr>
          <p:nvPr>
            <p:extLst>
              <p:ext uri="{D42A27DB-BD31-4B8C-83A1-F6EECF244321}">
                <p14:modId xmlns:p14="http://schemas.microsoft.com/office/powerpoint/2010/main" val="3923067369"/>
              </p:ext>
            </p:extLst>
          </p:nvPr>
        </p:nvGraphicFramePr>
        <p:xfrm>
          <a:off x="188912" y="2574762"/>
          <a:ext cx="8668953" cy="4174296"/>
        </p:xfrm>
        <a:graphic>
          <a:graphicData uri="http://schemas.openxmlformats.org/drawingml/2006/table">
            <a:tbl>
              <a:tblPr firstRow="1" bandRow="1">
                <a:tableStyleId>{5C22544A-7EE6-4342-B048-85BDC9FD1C3A}</a:tableStyleId>
              </a:tblPr>
              <a:tblGrid>
                <a:gridCol w="2309968">
                  <a:extLst>
                    <a:ext uri="{9D8B030D-6E8A-4147-A177-3AD203B41FA5}">
                      <a16:colId xmlns:a16="http://schemas.microsoft.com/office/drawing/2014/main" val="3093108852"/>
                    </a:ext>
                  </a:extLst>
                </a:gridCol>
                <a:gridCol w="2310209">
                  <a:extLst>
                    <a:ext uri="{9D8B030D-6E8A-4147-A177-3AD203B41FA5}">
                      <a16:colId xmlns:a16="http://schemas.microsoft.com/office/drawing/2014/main" val="1913675288"/>
                    </a:ext>
                  </a:extLst>
                </a:gridCol>
                <a:gridCol w="2024388">
                  <a:extLst>
                    <a:ext uri="{9D8B030D-6E8A-4147-A177-3AD203B41FA5}">
                      <a16:colId xmlns:a16="http://schemas.microsoft.com/office/drawing/2014/main" val="1891551653"/>
                    </a:ext>
                  </a:extLst>
                </a:gridCol>
                <a:gridCol w="2024388">
                  <a:extLst>
                    <a:ext uri="{9D8B030D-6E8A-4147-A177-3AD203B41FA5}">
                      <a16:colId xmlns:a16="http://schemas.microsoft.com/office/drawing/2014/main" val="598251799"/>
                    </a:ext>
                  </a:extLst>
                </a:gridCol>
              </a:tblGrid>
              <a:tr h="698412">
                <a:tc>
                  <a:txBody>
                    <a:bodyPr/>
                    <a:lstStyle/>
                    <a:p>
                      <a:pPr marL="285750" indent="-285750">
                        <a:buFont typeface="Arial" panose="020B0604020202020204" pitchFamily="34" charset="0"/>
                        <a:buChar char="•"/>
                      </a:pPr>
                      <a:r>
                        <a:rPr lang="en-US" sz="1400" b="0" kern="1200" dirty="0">
                          <a:solidFill>
                            <a:schemeClr val="tx1"/>
                          </a:solidFill>
                          <a:effectLst/>
                          <a:latin typeface="+mn-lt"/>
                          <a:ea typeface="+mn-ea"/>
                          <a:cs typeface="+mn-cs"/>
                        </a:rPr>
                        <a:t>Access Control</a:t>
                      </a:r>
                      <a:endParaRPr lang="en-US" sz="14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kern="1200" dirty="0">
                          <a:solidFill>
                            <a:schemeClr val="dk1"/>
                          </a:solidFill>
                          <a:effectLst/>
                          <a:latin typeface="+mn-lt"/>
                          <a:ea typeface="+mn-ea"/>
                          <a:cs typeface="+mn-cs"/>
                        </a:rPr>
                        <a:t>Authorization and Monitoring</a:t>
                      </a:r>
                      <a:endParaRPr lang="en-US" sz="14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US" sz="1400" b="0" kern="1200" dirty="0">
                          <a:solidFill>
                            <a:schemeClr val="tx1"/>
                          </a:solidFill>
                          <a:effectLst/>
                          <a:latin typeface="+mn-lt"/>
                          <a:ea typeface="+mn-ea"/>
                          <a:cs typeface="+mn-cs"/>
                        </a:rPr>
                        <a:t>Physical and Environmental Protection</a:t>
                      </a:r>
                      <a:endParaRPr lang="en-US" sz="14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US" sz="1400" b="0" kern="1200" dirty="0">
                          <a:solidFill>
                            <a:schemeClr val="tx1"/>
                          </a:solidFill>
                          <a:effectLst/>
                          <a:latin typeface="+mn-lt"/>
                          <a:ea typeface="+mn-ea"/>
                          <a:cs typeface="+mn-cs"/>
                        </a:rPr>
                        <a:t>Program Management</a:t>
                      </a:r>
                      <a:endParaRPr lang="en-US" sz="14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8969854"/>
                  </a:ext>
                </a:extLst>
              </a:tr>
              <a:tr h="698412">
                <a:tc>
                  <a:txBody>
                    <a:bodyPr/>
                    <a:lstStyle/>
                    <a:p>
                      <a:pPr marL="285750" indent="-285750">
                        <a:buFont typeface="Arial" panose="020B0604020202020204" pitchFamily="34" charset="0"/>
                        <a:buChar char="•"/>
                      </a:pPr>
                      <a:r>
                        <a:rPr lang="en-US" sz="1400" kern="1200" dirty="0">
                          <a:solidFill>
                            <a:schemeClr val="dk1"/>
                          </a:solidFill>
                          <a:effectLst/>
                          <a:latin typeface="+mn-lt"/>
                          <a:ea typeface="+mn-ea"/>
                          <a:cs typeface="+mn-cs"/>
                        </a:rPr>
                        <a:t>Audit and Accountability</a:t>
                      </a:r>
                      <a:endParaRPr lang="en-US"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effectLst/>
                          <a:latin typeface="+mn-lt"/>
                          <a:ea typeface="+mn-ea"/>
                          <a:cs typeface="+mn-cs"/>
                        </a:rPr>
                        <a:t>Identification and Authentication</a:t>
                      </a:r>
                      <a:endParaRPr lang="en-US" sz="14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US" sz="1400" kern="1200" dirty="0">
                          <a:solidFill>
                            <a:schemeClr val="dk1"/>
                          </a:solidFill>
                          <a:effectLst/>
                          <a:latin typeface="+mn-lt"/>
                          <a:ea typeface="+mn-ea"/>
                          <a:cs typeface="+mn-cs"/>
                        </a:rPr>
                        <a:t>Planning</a:t>
                      </a:r>
                      <a:endParaRPr lang="en-US"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US" sz="1400" kern="1200" dirty="0">
                          <a:solidFill>
                            <a:schemeClr val="dk1"/>
                          </a:solidFill>
                          <a:effectLst/>
                          <a:latin typeface="+mn-lt"/>
                          <a:ea typeface="+mn-ea"/>
                          <a:cs typeface="+mn-cs"/>
                        </a:rPr>
                        <a:t>PII Processing and Transparency</a:t>
                      </a:r>
                      <a:endParaRPr lang="en-US" sz="14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4467624"/>
                  </a:ext>
                </a:extLst>
              </a:tr>
              <a:tr h="698412">
                <a:tc>
                  <a:txBody>
                    <a:bodyPr/>
                    <a:lstStyle/>
                    <a:p>
                      <a:pPr marL="285750" indent="-285750">
                        <a:buFont typeface="Arial" panose="020B0604020202020204" pitchFamily="34" charset="0"/>
                        <a:buChar char="•"/>
                      </a:pPr>
                      <a:r>
                        <a:rPr lang="en-US" sz="1400" kern="1200" dirty="0">
                          <a:solidFill>
                            <a:schemeClr val="dk1"/>
                          </a:solidFill>
                          <a:effectLst/>
                          <a:latin typeface="+mn-lt"/>
                          <a:ea typeface="+mn-ea"/>
                          <a:cs typeface="+mn-cs"/>
                        </a:rPr>
                        <a:t>Awareness and Training</a:t>
                      </a:r>
                      <a:endParaRPr lang="en-US"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effectLst/>
                          <a:latin typeface="+mn-lt"/>
                          <a:ea typeface="+mn-ea"/>
                          <a:cs typeface="+mn-cs"/>
                        </a:rPr>
                        <a:t>Incident Response</a:t>
                      </a:r>
                      <a:endParaRPr lang="en-US" sz="14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US" sz="1400" kern="1200" dirty="0">
                          <a:solidFill>
                            <a:schemeClr val="dk1"/>
                          </a:solidFill>
                          <a:effectLst/>
                          <a:latin typeface="+mn-lt"/>
                          <a:ea typeface="+mn-ea"/>
                          <a:cs typeface="+mn-cs"/>
                        </a:rPr>
                        <a:t>Risk Assessment</a:t>
                      </a:r>
                      <a:endParaRPr lang="en-US"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US" sz="1400" kern="1200" dirty="0">
                          <a:solidFill>
                            <a:schemeClr val="dk1"/>
                          </a:solidFill>
                          <a:effectLst/>
                          <a:latin typeface="+mn-lt"/>
                          <a:ea typeface="+mn-ea"/>
                          <a:cs typeface="+mn-cs"/>
                        </a:rPr>
                        <a:t>Supply Chain Risk Management </a:t>
                      </a:r>
                      <a:endParaRPr lang="en-US" sz="14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3721236"/>
                  </a:ext>
                </a:extLst>
              </a:tr>
              <a:tr h="698412">
                <a:tc>
                  <a:txBody>
                    <a:bodyPr/>
                    <a:lstStyle/>
                    <a:p>
                      <a:pPr marL="285750" indent="-285750">
                        <a:buFont typeface="Arial" panose="020B0604020202020204" pitchFamily="34" charset="0"/>
                        <a:buChar char="•"/>
                      </a:pPr>
                      <a:r>
                        <a:rPr lang="en-US" sz="1400" kern="1200" dirty="0">
                          <a:solidFill>
                            <a:schemeClr val="dk1"/>
                          </a:solidFill>
                          <a:effectLst/>
                          <a:latin typeface="+mn-lt"/>
                          <a:ea typeface="+mn-ea"/>
                          <a:cs typeface="+mn-cs"/>
                        </a:rPr>
                        <a:t>Configuration Management</a:t>
                      </a:r>
                      <a:endParaRPr lang="en-US"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effectLst/>
                          <a:latin typeface="+mn-lt"/>
                          <a:ea typeface="+mn-ea"/>
                          <a:cs typeface="+mn-cs"/>
                        </a:rPr>
                        <a:t>Maintenance</a:t>
                      </a:r>
                      <a:endParaRPr lang="en-US" sz="14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US" sz="1400" kern="1200" dirty="0">
                          <a:solidFill>
                            <a:schemeClr val="dk1"/>
                          </a:solidFill>
                          <a:effectLst/>
                          <a:latin typeface="+mn-lt"/>
                          <a:ea typeface="+mn-ea"/>
                          <a:cs typeface="+mn-cs"/>
                        </a:rPr>
                        <a:t>System and Services Acquisition</a:t>
                      </a:r>
                      <a:endParaRPr lang="en-US"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effectLst/>
                          <a:latin typeface="+mn-lt"/>
                          <a:ea typeface="+mn-ea"/>
                          <a:cs typeface="+mn-cs"/>
                        </a:rPr>
                        <a:t>System and Communications Protection</a:t>
                      </a:r>
                      <a:endParaRPr lang="en-US"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30141301"/>
                  </a:ext>
                </a:extLst>
              </a:tr>
              <a:tr h="698412">
                <a:tc>
                  <a:txBody>
                    <a:bodyPr/>
                    <a:lstStyle/>
                    <a:p>
                      <a:pPr marL="285750" indent="-285750">
                        <a:buFont typeface="Arial" panose="020B0604020202020204" pitchFamily="34" charset="0"/>
                        <a:buChar char="•"/>
                      </a:pPr>
                      <a:r>
                        <a:rPr lang="en-US" sz="1400" kern="1200" dirty="0">
                          <a:solidFill>
                            <a:schemeClr val="dk1"/>
                          </a:solidFill>
                          <a:effectLst/>
                          <a:latin typeface="+mn-lt"/>
                          <a:ea typeface="+mn-ea"/>
                          <a:cs typeface="+mn-cs"/>
                        </a:rPr>
                        <a:t>Contingency Planning</a:t>
                      </a:r>
                      <a:endParaRPr lang="en-US"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US" sz="1400" kern="1200" dirty="0">
                          <a:solidFill>
                            <a:schemeClr val="dk1"/>
                          </a:solidFill>
                          <a:effectLst/>
                          <a:latin typeface="+mn-lt"/>
                          <a:ea typeface="+mn-ea"/>
                          <a:cs typeface="+mn-cs"/>
                        </a:rPr>
                        <a:t>Media Protection</a:t>
                      </a:r>
                      <a:endParaRPr lang="en-US" sz="14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US" sz="1400" kern="1200" dirty="0">
                          <a:solidFill>
                            <a:schemeClr val="dk1"/>
                          </a:solidFill>
                          <a:effectLst/>
                          <a:latin typeface="+mn-lt"/>
                          <a:ea typeface="+mn-ea"/>
                          <a:cs typeface="+mn-cs"/>
                        </a:rPr>
                        <a:t>System and Information Integrity</a:t>
                      </a:r>
                      <a:endParaRPr lang="en-US"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endParaRPr lang="en-US" sz="14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3635717"/>
                  </a:ext>
                </a:extLst>
              </a:tr>
              <a:tr h="516696">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kern="1200" dirty="0">
                          <a:solidFill>
                            <a:schemeClr val="tx1"/>
                          </a:solidFill>
                          <a:effectLst/>
                          <a:latin typeface="+mn-lt"/>
                          <a:ea typeface="+mn-ea"/>
                          <a:cs typeface="+mn-cs"/>
                        </a:rPr>
                        <a:t>Assessment</a:t>
                      </a:r>
                      <a:endParaRPr lang="en-US" sz="14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US" sz="1400" kern="1200" dirty="0">
                          <a:solidFill>
                            <a:schemeClr val="dk1"/>
                          </a:solidFill>
                          <a:effectLst/>
                          <a:latin typeface="+mn-lt"/>
                          <a:ea typeface="+mn-ea"/>
                          <a:cs typeface="+mn-cs"/>
                        </a:rPr>
                        <a:t>Personnel Security</a:t>
                      </a:r>
                      <a:endParaRPr lang="en-US" sz="14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endParaRPr lang="en-US"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endParaRPr lang="en-US" sz="14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8832911"/>
                  </a:ext>
                </a:extLst>
              </a:tr>
            </a:tbl>
          </a:graphicData>
        </a:graphic>
      </p:graphicFrame>
    </p:spTree>
    <p:extLst>
      <p:ext uri="{BB962C8B-B14F-4D97-AF65-F5344CB8AC3E}">
        <p14:creationId xmlns:p14="http://schemas.microsoft.com/office/powerpoint/2010/main" val="4242774403"/>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53</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2023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53</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2356110" y="3124200"/>
            <a:ext cx="4431780" cy="609600"/>
          </a:xfrm>
        </p:spPr>
        <p:txBody>
          <a:bodyPr>
            <a:noAutofit/>
          </a:bodyPr>
          <a:lstStyle/>
          <a:p>
            <a:pPr marL="39688" indent="0">
              <a:buNone/>
            </a:pPr>
            <a:r>
              <a:rPr lang="en-US" sz="2400" b="1" dirty="0"/>
              <a:t>HCD Security Guidelines</a:t>
            </a:r>
          </a:p>
        </p:txBody>
      </p:sp>
    </p:spTree>
    <p:extLst>
      <p:ext uri="{BB962C8B-B14F-4D97-AF65-F5344CB8AC3E}">
        <p14:creationId xmlns:p14="http://schemas.microsoft.com/office/powerpoint/2010/main" val="284575152"/>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54</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2023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54</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2971800" y="3124200"/>
            <a:ext cx="2819400" cy="609600"/>
          </a:xfrm>
        </p:spPr>
        <p:txBody>
          <a:bodyPr>
            <a:noAutofit/>
          </a:bodyPr>
          <a:lstStyle/>
          <a:p>
            <a:pPr marL="39688" indent="0">
              <a:buNone/>
            </a:pPr>
            <a:r>
              <a:rPr lang="en-US" sz="2400" b="1" dirty="0"/>
              <a:t>Liaison Status</a:t>
            </a:r>
          </a:p>
        </p:txBody>
      </p:sp>
    </p:spTree>
    <p:extLst>
      <p:ext uri="{BB962C8B-B14F-4D97-AF65-F5344CB8AC3E}">
        <p14:creationId xmlns:p14="http://schemas.microsoft.com/office/powerpoint/2010/main" val="844034328"/>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p:cNvSpPr/>
          <p:nvPr/>
        </p:nvSpPr>
        <p:spPr>
          <a:xfrm>
            <a:off x="0" y="0"/>
            <a:ext cx="9144000" cy="1143000"/>
          </a:xfrm>
          <a:prstGeom prst="rect">
            <a:avLst/>
          </a:prstGeom>
          <a:solidFill>
            <a:srgbClr val="5D70B7"/>
          </a:solidFill>
        </p:spPr>
        <p:txBody>
          <a:bodyPr lIns="50800" tIns="50800" rIns="50800" bIns="50800" anchor="ctr"/>
          <a:lstStyle/>
          <a:p>
            <a:endParaRPr dirty="0"/>
          </a:p>
        </p:txBody>
      </p:sp>
      <p:pic>
        <p:nvPicPr>
          <p:cNvPr id="123" name="pwg-4dark-bkgrnd-transparency.png" descr="pwg-4dark-bkgrnd-transparency.png"/>
          <p:cNvPicPr>
            <a:picLocks noChangeAspect="1"/>
          </p:cNvPicPr>
          <p:nvPr/>
        </p:nvPicPr>
        <p:blipFill>
          <a:blip r:embed="rId2"/>
          <a:stretch>
            <a:fillRect/>
          </a:stretch>
        </p:blipFill>
        <p:spPr>
          <a:xfrm>
            <a:off x="8166100" y="127000"/>
            <a:ext cx="851804" cy="889000"/>
          </a:xfrm>
          <a:prstGeom prst="rect">
            <a:avLst/>
          </a:prstGeom>
        </p:spPr>
      </p:pic>
      <p:sp>
        <p:nvSpPr>
          <p:cNvPr id="124"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dirty="0"/>
          </a:p>
        </p:txBody>
      </p:sp>
      <p:sp>
        <p:nvSpPr>
          <p:cNvPr id="125" name="Copyright © 2022 The Printer Working Group. All rights reserved. The IPP Everywhere and PWG logos are registered trademarks of the IEEE-ISTO."/>
          <p:cNvSpPr txBox="1"/>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2023</a:t>
            </a:r>
            <a:r>
              <a:rPr dirty="0"/>
              <a:t> The Printer Working Group. All rights reserved. The IPP Everywhere and PWG logos are registered trademarks of the IEEE-ISTO.</a:t>
            </a:r>
          </a:p>
        </p:txBody>
      </p:sp>
      <p:sp>
        <p:nvSpPr>
          <p:cNvPr id="126" name="®"/>
          <p:cNvSpPr txBox="1"/>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marL="57799" marR="57799" defTabSz="1295400">
              <a:defRPr sz="600"/>
            </a:lvl1pPr>
          </a:lstStyle>
          <a:p>
            <a:r>
              <a:rPr dirty="0"/>
              <a:t>®</a:t>
            </a:r>
          </a:p>
        </p:txBody>
      </p:sp>
      <p:sp>
        <p:nvSpPr>
          <p:cNvPr id="129" name="Slide Number"/>
          <p:cNvSpPr txBox="1">
            <a:spLocks noGrp="1"/>
          </p:cNvSpPr>
          <p:nvPr>
            <p:ph type="sldNum" sz="quarter" idx="2"/>
          </p:nvPr>
        </p:nvSpPr>
        <p:spPr>
          <a:xfrm>
            <a:off x="8808944" y="6670966"/>
            <a:ext cx="127001" cy="13554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55</a:t>
            </a:fld>
            <a:endParaRPr dirty="0"/>
          </a:p>
        </p:txBody>
      </p:sp>
      <p:sp>
        <p:nvSpPr>
          <p:cNvPr id="15" name="Shape 368">
            <a:extLst>
              <a:ext uri="{FF2B5EF4-FFF2-40B4-BE49-F238E27FC236}">
                <a16:creationId xmlns:a16="http://schemas.microsoft.com/office/drawing/2014/main" id="{7805C78B-4131-DBE4-39C9-C27C4AD6A5D8}"/>
              </a:ext>
            </a:extLst>
          </p:cNvPr>
          <p:cNvSpPr>
            <a:spLocks noGrp="1"/>
          </p:cNvSpPr>
          <p:nvPr>
            <p:ph type="title"/>
          </p:nvPr>
        </p:nvSpPr>
        <p:spPr>
          <a:xfrm>
            <a:off x="457200" y="46037"/>
            <a:ext cx="7569200" cy="1016001"/>
          </a:xfrm>
          <a:prstGeom prst="rect">
            <a:avLst/>
          </a:prstGeom>
        </p:spPr>
        <p:txBody>
          <a:bodyPr/>
          <a:lstStyle/>
          <a:p>
            <a:r>
              <a:rPr sz="2800" dirty="0"/>
              <a:t>Trusted Computing Group (TCG)</a:t>
            </a:r>
          </a:p>
        </p:txBody>
      </p:sp>
      <p:sp>
        <p:nvSpPr>
          <p:cNvPr id="3" name="IPP WG Co-Chairs:…">
            <a:extLst>
              <a:ext uri="{FF2B5EF4-FFF2-40B4-BE49-F238E27FC236}">
                <a16:creationId xmlns:a16="http://schemas.microsoft.com/office/drawing/2014/main" id="{CD879CF6-AF18-50FD-4BB1-30672C206C9E}"/>
              </a:ext>
            </a:extLst>
          </p:cNvPr>
          <p:cNvSpPr txBox="1">
            <a:spLocks noGrp="1"/>
          </p:cNvSpPr>
          <p:nvPr/>
        </p:nvSpPr>
        <p:spPr>
          <a:xfrm>
            <a:off x="254000" y="1311373"/>
            <a:ext cx="8229600" cy="5130800"/>
          </a:xfrm>
          <a:prstGeom prst="rect">
            <a:avLst/>
          </a:prstGeom>
          <a:ln w="12700">
            <a:miter lim="400000"/>
          </a:ln>
          <a:extLst>
            <a:ext uri="{C572A759-6A51-4108-AA02-DFA0A04FC94B}">
              <ma14:wrappingTextBoxFlag xmlns:lc="http://schemas.openxmlformats.org/drawingml/2006/lockedCanvas" xmlns="" xmlns:ma14="http://schemas.microsoft.com/office/mac/drawingml/2011/main" val="1"/>
            </a:ext>
          </a:extLst>
        </p:spPr>
        <p:txBody>
          <a:bodyPr lIns="50800" tIns="50800" rIns="50800" bIns="50800">
            <a:normAutofit fontScale="92500" lnSpcReduction="10000"/>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30560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16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Next TCG Members Meetings</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TCG Hybrid F2F (Vancouver, BC) – 21-23 February 2023 – Ira to call in</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TCG Hybrid F2F (Munich, Germany) – TBD June 2023 – Ira to call in</a:t>
            </a:r>
          </a:p>
          <a:p>
            <a:pPr marL="30560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16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Trusted Mobility Solutions (TMS) – Ira is co-chair and co-editor</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Formal Liaisons – GP (TEE, SE, TPS), ETSI (NFV/MEC/SAI Security and Privacy)</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Informal Liaisons – 3GPP, GSMA, IETF, ISO, ITU-T, SAE, US NIST</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TCG TMS Use Cases v2 – published September 2018</a:t>
            </a:r>
          </a:p>
          <a:p>
            <a:pPr marL="30560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16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Mobile Platform (MPWG) – Ira is co-editor</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Formal and Informal Liaisons – jointly with TMS WG above</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TCG Mobile Reference Architecture v2 – work-in-progress for review Q1/Q2 2023</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TCG TPM 2.0 Mobile Common Profile – work-in-progres</a:t>
            </a:r>
            <a:r>
              <a:rPr kumimoji="0" lang="en-US" sz="14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s </a:t>
            </a: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for review Q1/Q2 2023</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TCG MARS 1.0 Mobile Profile – new work-in-progress  Q4 2021</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TCG Runtime Integrity Preservation for Mobile Devices – published Nov 2019</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GP TPS Client API / Entity Attestation Protocol / COSE Keystore – joint work</a:t>
            </a:r>
          </a:p>
          <a:p>
            <a:pPr marL="36275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16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Recent Specifications</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70C0"/>
                </a:solidFill>
                <a:effectLst/>
                <a:uLnTx/>
                <a:uFill>
                  <a:solidFill>
                    <a:srgbClr val="000000"/>
                  </a:solidFill>
                </a:uFill>
                <a:latin typeface="Verdana"/>
                <a:ea typeface="Verdana"/>
                <a:sym typeface="Verdana"/>
                <a:hlinkClick r:id="rId3"/>
              </a:rPr>
              <a:t>http://www.trustedcomputinggroup.org/resources</a:t>
            </a:r>
            <a:endParaRPr kumimoji="0" lang="en-US" sz="1300" b="1" i="0" u="none" strike="noStrike" kern="0" cap="none" spc="0" normalizeH="0" baseline="0" noProof="0" dirty="0">
              <a:ln>
                <a:noFill/>
              </a:ln>
              <a:solidFill>
                <a:srgbClr val="0070C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TCG Measurement and Attestation </a:t>
            </a:r>
            <a:r>
              <a:rPr kumimoji="0" lang="en-US" sz="1300" b="1" i="1" u="none" strike="noStrike" kern="0" cap="none" spc="0" normalizeH="0" baseline="0" noProof="0" dirty="0" err="1">
                <a:ln>
                  <a:noFill/>
                </a:ln>
                <a:solidFill>
                  <a:srgbClr val="0070C0"/>
                </a:solidFill>
                <a:effectLst/>
                <a:uLnTx/>
                <a:uFill>
                  <a:solidFill>
                    <a:srgbClr val="000000"/>
                  </a:solidFill>
                </a:uFill>
                <a:latin typeface="Verdana"/>
                <a:ea typeface="Verdana"/>
                <a:sym typeface="Verdana"/>
              </a:rPr>
              <a:t>RootS</a:t>
            </a: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 Library – published January 2023 </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TCG Storage Opal Family Feature Set: C_PIN – public review January 2023</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TCG Storage Interface Interactions Spec (SIIS) – public review December 2022 </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TCG DICE Endorsement Architecture for Devices – published November 2022</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TCG Component Class Registry – review October 2022 </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TCG Storage Component Class Registry – review October 2022 </a:t>
            </a:r>
          </a:p>
        </p:txBody>
      </p:sp>
    </p:spTree>
    <p:extLst>
      <p:ext uri="{BB962C8B-B14F-4D97-AF65-F5344CB8AC3E}">
        <p14:creationId xmlns:p14="http://schemas.microsoft.com/office/powerpoint/2010/main" val="2656628250"/>
      </p:ext>
    </p:extLst>
  </p:cSld>
  <p:clrMapOvr>
    <a:masterClrMapping/>
  </p:clrMapOvr>
  <p:transition spd="med"/>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p:cNvSpPr/>
          <p:nvPr/>
        </p:nvSpPr>
        <p:spPr>
          <a:xfrm>
            <a:off x="0" y="0"/>
            <a:ext cx="9144000" cy="1143000"/>
          </a:xfrm>
          <a:prstGeom prst="rect">
            <a:avLst/>
          </a:prstGeom>
          <a:solidFill>
            <a:srgbClr val="5D70B7"/>
          </a:solidFill>
        </p:spPr>
        <p:txBody>
          <a:bodyPr lIns="50800" tIns="50800" rIns="50800" bIns="50800" anchor="ctr"/>
          <a:lstStyle/>
          <a:p>
            <a:endParaRPr dirty="0"/>
          </a:p>
        </p:txBody>
      </p:sp>
      <p:pic>
        <p:nvPicPr>
          <p:cNvPr id="123" name="pwg-4dark-bkgrnd-transparency.png" descr="pwg-4dark-bkgrnd-transparency.png"/>
          <p:cNvPicPr>
            <a:picLocks noChangeAspect="1"/>
          </p:cNvPicPr>
          <p:nvPr/>
        </p:nvPicPr>
        <p:blipFill>
          <a:blip r:embed="rId2"/>
          <a:stretch>
            <a:fillRect/>
          </a:stretch>
        </p:blipFill>
        <p:spPr>
          <a:xfrm>
            <a:off x="8166100" y="127000"/>
            <a:ext cx="851804" cy="889000"/>
          </a:xfrm>
          <a:prstGeom prst="rect">
            <a:avLst/>
          </a:prstGeom>
        </p:spPr>
      </p:pic>
      <p:sp>
        <p:nvSpPr>
          <p:cNvPr id="124"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dirty="0"/>
          </a:p>
        </p:txBody>
      </p:sp>
      <p:sp>
        <p:nvSpPr>
          <p:cNvPr id="125" name="Copyright © 2022 The Printer Working Group. All rights reserved. The IPP Everywhere and PWG logos are registered trademarks of the IEEE-ISTO."/>
          <p:cNvSpPr txBox="1"/>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2023</a:t>
            </a:r>
            <a:r>
              <a:rPr dirty="0"/>
              <a:t> The Printer Working Group. All rights reserved. The IPP Everywhere and PWG logos are registered trademarks of the IEEE-ISTO.</a:t>
            </a:r>
          </a:p>
        </p:txBody>
      </p:sp>
      <p:sp>
        <p:nvSpPr>
          <p:cNvPr id="126" name="®"/>
          <p:cNvSpPr txBox="1"/>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marL="57799" marR="57799" defTabSz="1295400">
              <a:defRPr sz="600"/>
            </a:lvl1pPr>
          </a:lstStyle>
          <a:p>
            <a:r>
              <a:rPr dirty="0"/>
              <a:t>®</a:t>
            </a:r>
          </a:p>
        </p:txBody>
      </p:sp>
      <p:sp>
        <p:nvSpPr>
          <p:cNvPr id="129" name="Slide Number"/>
          <p:cNvSpPr txBox="1">
            <a:spLocks noGrp="1"/>
          </p:cNvSpPr>
          <p:nvPr>
            <p:ph type="sldNum" sz="quarter" idx="2"/>
          </p:nvPr>
        </p:nvSpPr>
        <p:spPr>
          <a:xfrm>
            <a:off x="8808944" y="6670966"/>
            <a:ext cx="127001" cy="13554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56</a:t>
            </a:fld>
            <a:endParaRPr dirty="0"/>
          </a:p>
        </p:txBody>
      </p:sp>
      <p:sp>
        <p:nvSpPr>
          <p:cNvPr id="15" name="Shape 368">
            <a:extLst>
              <a:ext uri="{FF2B5EF4-FFF2-40B4-BE49-F238E27FC236}">
                <a16:creationId xmlns:a16="http://schemas.microsoft.com/office/drawing/2014/main" id="{7805C78B-4131-DBE4-39C9-C27C4AD6A5D8}"/>
              </a:ext>
            </a:extLst>
          </p:cNvPr>
          <p:cNvSpPr>
            <a:spLocks noGrp="1"/>
          </p:cNvSpPr>
          <p:nvPr>
            <p:ph type="title"/>
          </p:nvPr>
        </p:nvSpPr>
        <p:spPr>
          <a:xfrm>
            <a:off x="457200" y="46037"/>
            <a:ext cx="7569200" cy="1016001"/>
          </a:xfrm>
          <a:prstGeom prst="rect">
            <a:avLst/>
          </a:prstGeom>
        </p:spPr>
        <p:txBody>
          <a:bodyPr/>
          <a:lstStyle/>
          <a:p>
            <a:r>
              <a:rPr lang="en-US" sz="2400" dirty="0"/>
              <a:t>Internet Engineering Task Force (IETF) (1 of 4)</a:t>
            </a:r>
            <a:endParaRPr sz="2400" dirty="0"/>
          </a:p>
        </p:txBody>
      </p:sp>
      <p:sp>
        <p:nvSpPr>
          <p:cNvPr id="3" name="IPP WG Co-Chairs:…">
            <a:extLst>
              <a:ext uri="{FF2B5EF4-FFF2-40B4-BE49-F238E27FC236}">
                <a16:creationId xmlns:a16="http://schemas.microsoft.com/office/drawing/2014/main" id="{3ABE0620-01CE-7471-031C-F5859B339B89}"/>
              </a:ext>
            </a:extLst>
          </p:cNvPr>
          <p:cNvSpPr txBox="1">
            <a:spLocks noGrp="1"/>
          </p:cNvSpPr>
          <p:nvPr/>
        </p:nvSpPr>
        <p:spPr>
          <a:xfrm>
            <a:off x="141140" y="1320800"/>
            <a:ext cx="8229600" cy="5130800"/>
          </a:xfrm>
          <a:prstGeom prst="rect">
            <a:avLst/>
          </a:prstGeom>
          <a:ln w="12700">
            <a:miter lim="400000"/>
          </a:ln>
          <a:extLst>
            <a:ext uri="{C572A759-6A51-4108-AA02-DFA0A04FC94B}">
              <ma14:wrappingTextBoxFlag xmlns:lc="http://schemas.openxmlformats.org/drawingml/2006/lockedCanvas" xmlns="" xmlns:ma14="http://schemas.microsoft.com/office/mac/drawingml/2011/main" val="1"/>
            </a:ext>
          </a:extLst>
        </p:spPr>
        <p:txBody>
          <a:bodyPr lIns="50800" tIns="50800" rIns="50800" bIns="50800">
            <a:normAutofit fontScale="85000" lnSpcReduction="10000"/>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30560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Next IETF Members Meetings</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116 Hybrid F2F (Yokohama, Japan) – 27-31 March 2023 – Ira to call in</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117 Hybrid F2F (San Francisco, CA) – 24-28 July 2023 – Ira to call in</a:t>
            </a:r>
          </a:p>
          <a:p>
            <a:pPr marL="30560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Transport Layer Security (TLS)</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Exported Authenticators in TLS – RFC 9261 – July 2022</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3"/>
              </a:rPr>
              <a:t>https://datatracker.ietf.org/doc/rfc9261/</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Importing External Pre-Shared Keys (PSKs) for TLS 1.3 – RFC 9258 – July 2022</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4"/>
              </a:rPr>
              <a:t>https://datatracker.ietf.org/doc/rfc9258/</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Guidance for External Pre-Shared Key (PSK) Usage in TLS – RFC 9257 – July 2022</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5"/>
              </a:rPr>
              <a:t>https://datatracker.ietf.org/doc/rfc9257/</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TLS Ticket Requests – RFC 9149 – April 2022</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6"/>
              </a:rPr>
              <a:t>https://datatracker.ietf.org/doc/rfc9149/</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DTLS Protocol Version 1.3 – RFC 9147 – April 2022</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7"/>
              </a:rPr>
              <a:t>https://datatracker.ietf.org/doc/rfc9147/</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IANA Registry Updates for TLS/DTLS – draft-03 – February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8"/>
              </a:rPr>
              <a:t>https://datatracker.ietf.org/doc/draft-ietf-tls-rfc8447bis/</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lang="en-US" sz="1200" b="1" dirty="0">
                <a:latin typeface="Verdana"/>
                <a:ea typeface="Verdana"/>
              </a:rPr>
              <a:t>IETF Identity Module for TLS Version 1.3 – draft-08 – January 2023</a:t>
            </a:r>
            <a:br>
              <a:rPr lang="en-US" sz="1200" b="1" dirty="0">
                <a:latin typeface="Verdana"/>
                <a:ea typeface="Verdana"/>
              </a:rPr>
            </a:br>
            <a:r>
              <a:rPr lang="en-US" sz="1200" b="1" dirty="0">
                <a:latin typeface="Verdana"/>
                <a:ea typeface="Verdana"/>
                <a:hlinkClick r:id="rId9"/>
              </a:rPr>
              <a:t>https://datatracker.ietf.org/doc/draft-urien-tls-im/</a:t>
            </a:r>
            <a:r>
              <a:rPr lang="en-US" sz="1200" b="1" dirty="0">
                <a:latin typeface="Verdana"/>
                <a:ea typeface="Verdana"/>
              </a:rPr>
              <a:t> </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Flags Extension for TLS 1.3 – draft-11 – January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0"/>
              </a:rPr>
              <a:t>https://datatracker.ietf.org/doc/draft-ietf-tls-tlsflags/</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lang="en-US" sz="1200" b="1" dirty="0">
                <a:latin typeface="Verdana"/>
                <a:ea typeface="Verdana"/>
              </a:rPr>
              <a:t>IETF Compact TLS 1.3 – draft-07-January 2023</a:t>
            </a:r>
            <a:br>
              <a:rPr lang="en-US" sz="1200" b="1" dirty="0">
                <a:latin typeface="Verdana"/>
                <a:ea typeface="Verdana"/>
              </a:rPr>
            </a:br>
            <a:r>
              <a:rPr lang="en-US" sz="1200" b="1" dirty="0">
                <a:latin typeface="Verdana"/>
                <a:ea typeface="Verdana"/>
                <a:hlinkClick r:id="rId11"/>
              </a:rPr>
              <a:t>https://datatracker.ietf.org/doc/draft-ietf-tls-ctls/</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lang="en-US" sz="1200" b="1" dirty="0">
                <a:latin typeface="Verdana"/>
                <a:ea typeface="Verdana"/>
              </a:rPr>
              <a:t>IETF NULL Encryption &amp; Key Exchange w/o Forward Secrecy Discouraged – draft-05 – January 2023</a:t>
            </a:r>
            <a:br>
              <a:rPr lang="en-US" sz="1200" b="1" dirty="0">
                <a:latin typeface="Verdana"/>
                <a:ea typeface="Verdana"/>
              </a:rPr>
            </a:br>
            <a:r>
              <a:rPr lang="en-US" sz="1200" b="1" dirty="0">
                <a:latin typeface="Verdana"/>
                <a:ea typeface="Verdana"/>
                <a:hlinkClick r:id="rId12"/>
              </a:rPr>
              <a:t>https://datatracker.ietf.org/doc/draft-mattsson-tls-psk-ke-dont-dont-dont/</a:t>
            </a:r>
            <a:endParaRPr lang="en-US" sz="1200" b="1" dirty="0">
              <a:latin typeface="Verdana"/>
              <a:ea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Compact ECDHE and ECDSA Encodings for TLS 1.3 – draft-03 – January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3"/>
              </a:rPr>
              <a:t>https://datatracker.ietf.org/doc/draft-mattsson-tls-compact-ecc/</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lang="en-US" sz="1200" b="1" dirty="0">
                <a:latin typeface="Verdana"/>
                <a:ea typeface="Verdana"/>
              </a:rPr>
              <a:t>IETF Suppressing CA Certificates in TLS 1.3 – draft-03 – January 2023</a:t>
            </a:r>
            <a:br>
              <a:rPr lang="en-US" sz="1200" b="1" dirty="0">
                <a:latin typeface="Verdana"/>
                <a:ea typeface="Verdana"/>
              </a:rPr>
            </a:br>
            <a:r>
              <a:rPr lang="en-US" sz="1200" b="1" dirty="0">
                <a:latin typeface="Verdana"/>
                <a:ea typeface="Verdana"/>
                <a:hlinkClick r:id="rId14"/>
              </a:rPr>
              <a:t>https://datatracker.ietf.org/doc/draft-kampanakis-tls-scas-latest/</a:t>
            </a:r>
            <a:endParaRPr lang="en-US" sz="1200" b="1" dirty="0">
              <a:latin typeface="Verdana"/>
              <a:ea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Deprecating Obsolete Key Exchange Methods in TLS – draft-01 – December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5"/>
              </a:rPr>
              <a:t>https://datatracker.ietf.org/doc/draft-ietf-tls-deprecate-obsolete-kex/</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p:txBody>
      </p:sp>
    </p:spTree>
    <p:extLst>
      <p:ext uri="{BB962C8B-B14F-4D97-AF65-F5344CB8AC3E}">
        <p14:creationId xmlns:p14="http://schemas.microsoft.com/office/powerpoint/2010/main" val="299283140"/>
      </p:ext>
    </p:extLst>
  </p:cSld>
  <p:clrMapOvr>
    <a:masterClrMapping/>
  </p:clrMapOvr>
  <p:transition spd="med"/>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p:cNvSpPr/>
          <p:nvPr/>
        </p:nvSpPr>
        <p:spPr>
          <a:xfrm>
            <a:off x="0" y="0"/>
            <a:ext cx="9144000" cy="1143000"/>
          </a:xfrm>
          <a:prstGeom prst="rect">
            <a:avLst/>
          </a:prstGeom>
          <a:solidFill>
            <a:srgbClr val="5D70B7"/>
          </a:solidFill>
        </p:spPr>
        <p:txBody>
          <a:bodyPr lIns="50800" tIns="50800" rIns="50800" bIns="50800" anchor="ctr"/>
          <a:lstStyle/>
          <a:p>
            <a:endParaRPr dirty="0"/>
          </a:p>
        </p:txBody>
      </p:sp>
      <p:pic>
        <p:nvPicPr>
          <p:cNvPr id="123" name="pwg-4dark-bkgrnd-transparency.png" descr="pwg-4dark-bkgrnd-transparency.png"/>
          <p:cNvPicPr>
            <a:picLocks noChangeAspect="1"/>
          </p:cNvPicPr>
          <p:nvPr/>
        </p:nvPicPr>
        <p:blipFill>
          <a:blip r:embed="rId2"/>
          <a:stretch>
            <a:fillRect/>
          </a:stretch>
        </p:blipFill>
        <p:spPr>
          <a:xfrm>
            <a:off x="8166100" y="127000"/>
            <a:ext cx="851804" cy="889000"/>
          </a:xfrm>
          <a:prstGeom prst="rect">
            <a:avLst/>
          </a:prstGeom>
        </p:spPr>
      </p:pic>
      <p:sp>
        <p:nvSpPr>
          <p:cNvPr id="124"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dirty="0"/>
          </a:p>
        </p:txBody>
      </p:sp>
      <p:sp>
        <p:nvSpPr>
          <p:cNvPr id="125" name="Copyright © 2022 The Printer Working Group. All rights reserved. The IPP Everywhere and PWG logos are registered trademarks of the IEEE-ISTO."/>
          <p:cNvSpPr txBox="1"/>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2023</a:t>
            </a:r>
            <a:r>
              <a:rPr dirty="0"/>
              <a:t> The Printer Working Group. All rights reserved. The IPP Everywhere and PWG logos are registered trademarks of the IEEE-ISTO.</a:t>
            </a:r>
          </a:p>
        </p:txBody>
      </p:sp>
      <p:sp>
        <p:nvSpPr>
          <p:cNvPr id="126" name="®"/>
          <p:cNvSpPr txBox="1"/>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marL="57799" marR="57799" defTabSz="1295400">
              <a:defRPr sz="600"/>
            </a:lvl1pPr>
          </a:lstStyle>
          <a:p>
            <a:r>
              <a:rPr dirty="0"/>
              <a:t>®</a:t>
            </a:r>
          </a:p>
        </p:txBody>
      </p:sp>
      <p:sp>
        <p:nvSpPr>
          <p:cNvPr id="129" name="Slide Number"/>
          <p:cNvSpPr txBox="1">
            <a:spLocks noGrp="1"/>
          </p:cNvSpPr>
          <p:nvPr>
            <p:ph type="sldNum" sz="quarter" idx="2"/>
          </p:nvPr>
        </p:nvSpPr>
        <p:spPr>
          <a:xfrm>
            <a:off x="8808944" y="6670966"/>
            <a:ext cx="127001" cy="13554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57</a:t>
            </a:fld>
            <a:endParaRPr dirty="0"/>
          </a:p>
        </p:txBody>
      </p:sp>
      <p:sp>
        <p:nvSpPr>
          <p:cNvPr id="15" name="Shape 368">
            <a:extLst>
              <a:ext uri="{FF2B5EF4-FFF2-40B4-BE49-F238E27FC236}">
                <a16:creationId xmlns:a16="http://schemas.microsoft.com/office/drawing/2014/main" id="{7805C78B-4131-DBE4-39C9-C27C4AD6A5D8}"/>
              </a:ext>
            </a:extLst>
          </p:cNvPr>
          <p:cNvSpPr>
            <a:spLocks noGrp="1"/>
          </p:cNvSpPr>
          <p:nvPr>
            <p:ph type="title"/>
          </p:nvPr>
        </p:nvSpPr>
        <p:spPr>
          <a:xfrm>
            <a:off x="457200" y="46037"/>
            <a:ext cx="7569200" cy="1016001"/>
          </a:xfrm>
          <a:prstGeom prst="rect">
            <a:avLst/>
          </a:prstGeom>
        </p:spPr>
        <p:txBody>
          <a:bodyPr/>
          <a:lstStyle/>
          <a:p>
            <a:r>
              <a:rPr lang="en-US" sz="2400" dirty="0"/>
              <a:t>Internet Engineering Task Force (IETF) (2 of 4)</a:t>
            </a:r>
            <a:endParaRPr sz="2400" dirty="0"/>
          </a:p>
        </p:txBody>
      </p:sp>
      <p:sp>
        <p:nvSpPr>
          <p:cNvPr id="3" name="IPP WG Co-Chairs:…">
            <a:extLst>
              <a:ext uri="{FF2B5EF4-FFF2-40B4-BE49-F238E27FC236}">
                <a16:creationId xmlns:a16="http://schemas.microsoft.com/office/drawing/2014/main" id="{781736C7-1B9A-D308-DB25-14DD30340CE3}"/>
              </a:ext>
            </a:extLst>
          </p:cNvPr>
          <p:cNvSpPr txBox="1">
            <a:spLocks noGrp="1"/>
          </p:cNvSpPr>
          <p:nvPr/>
        </p:nvSpPr>
        <p:spPr>
          <a:xfrm>
            <a:off x="254000" y="1383859"/>
            <a:ext cx="8229600" cy="5130800"/>
          </a:xfrm>
          <a:prstGeom prst="rect">
            <a:avLst/>
          </a:prstGeom>
          <a:ln w="12700">
            <a:miter lim="400000"/>
          </a:ln>
          <a:extLst>
            <a:ext uri="{C572A759-6A51-4108-AA02-DFA0A04FC94B}">
              <ma14:wrappingTextBoxFlag xmlns:lc="http://schemas.openxmlformats.org/drawingml/2006/lockedCanvas" xmlns="" xmlns:ma14="http://schemas.microsoft.com/office/mac/drawingml/2011/main" val="1"/>
            </a:ext>
          </a:extLst>
        </p:spPr>
        <p:txBody>
          <a:bodyPr lIns="50800" tIns="50800" rIns="50800" bIns="50800">
            <a:normAutofit fontScale="85000" lnSpcReduction="20000"/>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367665" marR="40640" lvl="0" indent="-269875" algn="l" defTabSz="914400" rtl="0" eaLnBrk="1" fontAlgn="auto" latinLnBrk="0" hangingPunct="1">
              <a:lnSpc>
                <a:spcPct val="100000"/>
              </a:lnSpc>
              <a:spcBef>
                <a:spcPts val="500"/>
              </a:spcBef>
              <a:spcAft>
                <a:spcPts val="0"/>
              </a:spcAft>
              <a:buClrTx/>
              <a:buSzPct val="100000"/>
              <a:buFontTx/>
              <a:buChar char="•"/>
              <a:tabLst/>
              <a:defRPr sz="1700"/>
            </a:pPr>
            <a: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Security Automation and Continuous Monitoring (SACM)</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SACM WG – closed July 2022 – IETF Security ADs</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3"/>
              </a:rPr>
              <a:t>https://mailarchive.ietf.org/arch/msg/sacm/3UYKoLiQWA2h6CbIxBbCXGG6Qi4/</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Concise Software Identifiers – draft-22 – Sept 2022 – RFC Editor</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4"/>
              </a:rPr>
              <a:t>https://datatracker.ietf.org/doc/draft-ietf-sacm-coswid/ </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30560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Concise Binary Object Representation (CBOR)</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Stable Storage for Items in CBOR – RFC 9277 – August 2022</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5"/>
              </a:rPr>
              <a:t>https://datatracker.ietf.org/doc/rfc9277/</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Additional Control Ops for CDDL – RFC 9165 – December 2021</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6"/>
              </a:rPr>
              <a:t>https://datatracker.ietf.org/doc/rfc9165/</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CBOR tags for IPv4/v6 </a:t>
            </a:r>
            <a:r>
              <a:rPr kumimoji="0" lang="en-US" sz="1400" b="1" i="0" u="none" strike="noStrike" kern="0" cap="none" spc="0" normalizeH="0" baseline="0" noProof="0" dirty="0" err="1">
                <a:ln>
                  <a:noFill/>
                </a:ln>
                <a:solidFill>
                  <a:srgbClr val="000000"/>
                </a:solidFill>
                <a:effectLst/>
                <a:uLnTx/>
                <a:uFill>
                  <a:solidFill>
                    <a:srgbClr val="000000"/>
                  </a:solidFill>
                </a:uFill>
                <a:latin typeface="Verdana"/>
                <a:ea typeface="Verdana"/>
                <a:sym typeface="Verdana"/>
              </a:rPr>
              <a:t>Adresses</a:t>
            </a: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 RFC 9164 – December 2021</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7"/>
              </a:rPr>
              <a:t>https://datatracker.ietf.org/doc/rfc9164/</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CBOR Tags for OIDs – RFC 9090 – July 2021</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8"/>
              </a:rPr>
              <a:t>https://datatracker.ietf.org/doc/rfc9090/</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Packed CBOR – draft-08 – January 2023</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9"/>
              </a:rPr>
              <a:t>https://datatracker.ietf.org/doc/draft-ietf-cbor-packed/</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CBOR Tags for Time, Duration, and Period – draft-04 – January 2023</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0"/>
              </a:rPr>
              <a:t>https://datatracker.ietf.org/doc/draft-ietf-cbor-time-tag/</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Feature Freezer for CDDL – draft-10 – October 2022</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1"/>
              </a:rPr>
              <a:t>https://datatracker.ietf.org/doc/draft-bormann-cbor-cddl-freezer/</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App-Oriented Literals in CBOR Ext </a:t>
            </a:r>
            <a:r>
              <a:rPr kumimoji="0" lang="en-US" sz="1400" b="1" i="0" u="none" strike="noStrike" kern="0" cap="none" spc="0" normalizeH="0" baseline="0" noProof="0" dirty="0" err="1">
                <a:ln>
                  <a:noFill/>
                </a:ln>
                <a:solidFill>
                  <a:srgbClr val="000000"/>
                </a:solidFill>
                <a:effectLst/>
                <a:uLnTx/>
                <a:uFill>
                  <a:solidFill>
                    <a:srgbClr val="000000"/>
                  </a:solidFill>
                </a:uFill>
                <a:latin typeface="Verdana"/>
                <a:ea typeface="Verdana"/>
                <a:sym typeface="Verdana"/>
              </a:rPr>
              <a:t>Diag</a:t>
            </a: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Notation – draft-01 – October 2022</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2"/>
              </a:rPr>
              <a:t>https://datatracker.ietf.org/doc/draft-bormann-cbor-edn-literals/</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CDDL 2.0 -- a draft plan - draft-00 - October 2022</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3"/>
              </a:rPr>
              <a:t>https://datatracker.ietf.org/doc/draft-bormann-cbor-cddl-2-draft/</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Using CDDL for CSVs – draft-01 – August 2022</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4"/>
              </a:rPr>
              <a:t>https://datatracker.ietf.org/doc/draft-bormann-cbor-cddl-csv/</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Notable CBOR Tags – draft-07 – July 2022</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5"/>
              </a:rPr>
              <a:t>https://datatracker.ietf.org/doc/draft-bormann-cbor-notable-tags/</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p:txBody>
      </p:sp>
    </p:spTree>
    <p:extLst>
      <p:ext uri="{BB962C8B-B14F-4D97-AF65-F5344CB8AC3E}">
        <p14:creationId xmlns:p14="http://schemas.microsoft.com/office/powerpoint/2010/main" val="4017934531"/>
      </p:ext>
    </p:extLst>
  </p:cSld>
  <p:clrMapOvr>
    <a:masterClrMapping/>
  </p:clrMapOvr>
  <p:transition spd="me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p:cNvSpPr/>
          <p:nvPr/>
        </p:nvSpPr>
        <p:spPr>
          <a:xfrm>
            <a:off x="0" y="0"/>
            <a:ext cx="9144000" cy="1143000"/>
          </a:xfrm>
          <a:prstGeom prst="rect">
            <a:avLst/>
          </a:prstGeom>
          <a:solidFill>
            <a:srgbClr val="5D70B7"/>
          </a:solidFill>
        </p:spPr>
        <p:txBody>
          <a:bodyPr lIns="50800" tIns="50800" rIns="50800" bIns="50800" anchor="ctr"/>
          <a:lstStyle/>
          <a:p>
            <a:endParaRPr dirty="0"/>
          </a:p>
        </p:txBody>
      </p:sp>
      <p:pic>
        <p:nvPicPr>
          <p:cNvPr id="123" name="pwg-4dark-bkgrnd-transparency.png" descr="pwg-4dark-bkgrnd-transparency.png"/>
          <p:cNvPicPr>
            <a:picLocks noChangeAspect="1"/>
          </p:cNvPicPr>
          <p:nvPr/>
        </p:nvPicPr>
        <p:blipFill>
          <a:blip r:embed="rId2"/>
          <a:stretch>
            <a:fillRect/>
          </a:stretch>
        </p:blipFill>
        <p:spPr>
          <a:xfrm>
            <a:off x="8166100" y="127000"/>
            <a:ext cx="851804" cy="889000"/>
          </a:xfrm>
          <a:prstGeom prst="rect">
            <a:avLst/>
          </a:prstGeom>
        </p:spPr>
      </p:pic>
      <p:sp>
        <p:nvSpPr>
          <p:cNvPr id="124" name="Rectangle"/>
          <p:cNvSpPr/>
          <p:nvPr/>
        </p:nvSpPr>
        <p:spPr>
          <a:xfrm>
            <a:off x="0" y="6648254"/>
            <a:ext cx="9144000" cy="228600"/>
          </a:xfrm>
          <a:prstGeom prst="rect">
            <a:avLst/>
          </a:prstGeom>
          <a:solidFill>
            <a:srgbClr val="5D70B7"/>
          </a:solidFill>
          <a:ln>
            <a:miter lim="400000"/>
          </a:ln>
        </p:spPr>
        <p:txBody>
          <a:bodyPr lIns="50800" tIns="50800" rIns="50800" bIns="50800" anchor="ctr"/>
          <a:lstStyle/>
          <a:p>
            <a:endParaRPr dirty="0"/>
          </a:p>
        </p:txBody>
      </p:sp>
      <p:sp>
        <p:nvSpPr>
          <p:cNvPr id="125" name="Copyright © 2022 The Printer Working Group. All rights reserved. The IPP Everywhere and PWG logos are registered trademarks of the IEEE-ISTO."/>
          <p:cNvSpPr txBox="1"/>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2023</a:t>
            </a:r>
            <a:r>
              <a:rPr dirty="0"/>
              <a:t> The Printer Working Group. All rights reserved. The IPP Everywhere and PWG logos are registered trademarks of the IEEE-ISTO.</a:t>
            </a:r>
          </a:p>
        </p:txBody>
      </p:sp>
      <p:sp>
        <p:nvSpPr>
          <p:cNvPr id="126" name="®"/>
          <p:cNvSpPr txBox="1"/>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marL="57799" marR="57799" defTabSz="1295400">
              <a:defRPr sz="600"/>
            </a:lvl1pPr>
          </a:lstStyle>
          <a:p>
            <a:r>
              <a:rPr dirty="0"/>
              <a:t>®</a:t>
            </a:r>
          </a:p>
        </p:txBody>
      </p:sp>
      <p:sp>
        <p:nvSpPr>
          <p:cNvPr id="129" name="Slide Number"/>
          <p:cNvSpPr txBox="1">
            <a:spLocks noGrp="1"/>
          </p:cNvSpPr>
          <p:nvPr>
            <p:ph type="sldNum" sz="quarter" idx="2"/>
          </p:nvPr>
        </p:nvSpPr>
        <p:spPr>
          <a:xfrm>
            <a:off x="8808944" y="6670966"/>
            <a:ext cx="127001" cy="13554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58</a:t>
            </a:fld>
            <a:endParaRPr dirty="0"/>
          </a:p>
        </p:txBody>
      </p:sp>
      <p:sp>
        <p:nvSpPr>
          <p:cNvPr id="15" name="Shape 368">
            <a:extLst>
              <a:ext uri="{FF2B5EF4-FFF2-40B4-BE49-F238E27FC236}">
                <a16:creationId xmlns:a16="http://schemas.microsoft.com/office/drawing/2014/main" id="{7805C78B-4131-DBE4-39C9-C27C4AD6A5D8}"/>
              </a:ext>
            </a:extLst>
          </p:cNvPr>
          <p:cNvSpPr>
            <a:spLocks noGrp="1"/>
          </p:cNvSpPr>
          <p:nvPr>
            <p:ph type="title"/>
          </p:nvPr>
        </p:nvSpPr>
        <p:spPr>
          <a:xfrm>
            <a:off x="457200" y="46037"/>
            <a:ext cx="7569200" cy="1016001"/>
          </a:xfrm>
          <a:prstGeom prst="rect">
            <a:avLst/>
          </a:prstGeom>
        </p:spPr>
        <p:txBody>
          <a:bodyPr/>
          <a:lstStyle/>
          <a:p>
            <a:r>
              <a:rPr lang="en-US" sz="2400" dirty="0"/>
              <a:t>Internet Engineering Task Force (IETF) (3 of 4)</a:t>
            </a:r>
            <a:endParaRPr sz="2400" dirty="0"/>
          </a:p>
        </p:txBody>
      </p:sp>
      <p:sp>
        <p:nvSpPr>
          <p:cNvPr id="3" name="IPP WG Co-Chairs:…">
            <a:extLst>
              <a:ext uri="{FF2B5EF4-FFF2-40B4-BE49-F238E27FC236}">
                <a16:creationId xmlns:a16="http://schemas.microsoft.com/office/drawing/2014/main" id="{31ABE206-43B3-BF8A-F1D3-4FC555648428}"/>
              </a:ext>
            </a:extLst>
          </p:cNvPr>
          <p:cNvSpPr txBox="1">
            <a:spLocks noGrp="1"/>
          </p:cNvSpPr>
          <p:nvPr/>
        </p:nvSpPr>
        <p:spPr>
          <a:xfrm>
            <a:off x="254000" y="1390454"/>
            <a:ext cx="8229600" cy="5130800"/>
          </a:xfrm>
          <a:prstGeom prst="rect">
            <a:avLst/>
          </a:prstGeom>
          <a:ln w="12700">
            <a:miter lim="400000"/>
          </a:ln>
          <a:extLst>
            <a:ext uri="{C572A759-6A51-4108-AA02-DFA0A04FC94B}">
              <ma14:wrappingTextBoxFlag xmlns:lc="http://schemas.openxmlformats.org/drawingml/2006/lockedCanvas" xmlns="" xmlns:ma14="http://schemas.microsoft.com/office/mac/drawingml/2011/main" val="1"/>
            </a:ext>
          </a:extLst>
        </p:spPr>
        <p:txBody>
          <a:bodyPr lIns="50800" tIns="50800" rIns="50800" bIns="50800">
            <a:normAutofit fontScale="85000" lnSpcReduction="20000"/>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36275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Remote </a:t>
            </a:r>
            <a:r>
              <a:rPr kumimoji="0" lang="en-US" sz="1500" b="1" i="0" u="none" strike="noStrike" kern="0" cap="none" spc="0" normalizeH="0" baseline="0" noProof="0" dirty="0" err="1">
                <a:ln>
                  <a:noFill/>
                </a:ln>
                <a:solidFill>
                  <a:srgbClr val="000000"/>
                </a:solidFill>
                <a:effectLst/>
                <a:uLnTx/>
                <a:uFill>
                  <a:solidFill>
                    <a:srgbClr val="000000"/>
                  </a:solidFill>
                </a:uFill>
                <a:latin typeface="Verdana"/>
                <a:ea typeface="Verdana"/>
                <a:sym typeface="Verdana"/>
              </a:rPr>
              <a:t>ATtestation</a:t>
            </a:r>
            <a: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a:t>
            </a:r>
            <a:r>
              <a:rPr kumimoji="0" lang="en-US" sz="1500" b="1" i="0" u="none" strike="noStrike" kern="0" cap="none" spc="0" normalizeH="0" baseline="0" noProof="0" dirty="0" err="1">
                <a:ln>
                  <a:noFill/>
                </a:ln>
                <a:solidFill>
                  <a:srgbClr val="000000"/>
                </a:solidFill>
                <a:effectLst/>
                <a:uLnTx/>
                <a:uFill>
                  <a:solidFill>
                    <a:srgbClr val="000000"/>
                  </a:solidFill>
                </a:uFill>
                <a:latin typeface="Verdana"/>
                <a:ea typeface="Verdana"/>
                <a:sym typeface="Verdana"/>
              </a:rPr>
              <a:t>ProcedureS</a:t>
            </a:r>
            <a: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(RATS)</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RATS Architecture – RFC 9334 – January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3"/>
              </a:rPr>
              <a:t>https://datatracker.ietf.org/doc/rfc9334/</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CBOR Tag for Unprotected CWT Claims Sets – draft-05 – February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4"/>
              </a:rPr>
              <a:t>https://datatracker.ietf.org/doc/draft-ietf-rats-uccs/</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Entity Attestation Token (EAT) – draft-19 – December 2022 – to IETF Last Call</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5"/>
              </a:rPr>
              <a:t>https://datatracker.ietf.org/doc/draft-ietf-rats-eat/</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lang="en-US" sz="1200" b="1" dirty="0">
                <a:latin typeface="Verdana"/>
                <a:ea typeface="Verdana"/>
              </a:rPr>
              <a:t>IETF EAT Collection Type – draft-02 – December 2022</a:t>
            </a:r>
            <a:br>
              <a:rPr lang="en-US" sz="1200" b="1" dirty="0">
                <a:latin typeface="Verdana"/>
                <a:ea typeface="Verdana"/>
              </a:rPr>
            </a:br>
            <a:r>
              <a:rPr lang="en-US" sz="1200" b="1" dirty="0">
                <a:latin typeface="Verdana"/>
                <a:ea typeface="Verdana"/>
                <a:hlinkClick r:id="rId6"/>
              </a:rPr>
              <a:t>https://datatracker.ietf.org/doc/draft-frost-rats-eat-collection/</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Concise TA Stores (</a:t>
            </a:r>
            <a:r>
              <a:rPr kumimoji="0" lang="en-US" sz="1200" b="1" i="0" u="none" strike="noStrike" kern="0" cap="none" spc="0" normalizeH="0" baseline="0" noProof="0" dirty="0" err="1">
                <a:ln>
                  <a:noFill/>
                </a:ln>
                <a:solidFill>
                  <a:srgbClr val="000000"/>
                </a:solidFill>
                <a:effectLst/>
                <a:uLnTx/>
                <a:uFill>
                  <a:solidFill>
                    <a:srgbClr val="000000"/>
                  </a:solidFill>
                </a:uFill>
                <a:latin typeface="Verdana"/>
                <a:ea typeface="Verdana"/>
                <a:sym typeface="Verdana"/>
              </a:rPr>
              <a:t>CoTS</a:t>
            </a: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 draft-00 – December 2022 – WG adopted</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7"/>
              </a:rPr>
              <a:t>https://datatracker.ietf.org/doc/draft-ietf-rats-concise-ta-stores/</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EAT-based Key Attestation Token - draft-00 - October 2022</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8"/>
              </a:rPr>
              <a:t>https://datatracker.ietf.org/doc/draft-bft-rats-kat/</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RATS Conceptual Messages Wrapper – draft-01 – October 2022</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9"/>
              </a:rPr>
              <a:t>https://datatracker.ietf.org/doc/draft-ftbs-rats-msg-wrap/</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Epoch Markers – draft-02 – October 2022</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0"/>
              </a:rPr>
              <a:t>https://datatracker.ietf.org/doc/draft-birkholz-rats-epoch-markers/</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lang="en-US" sz="1200" b="1" dirty="0">
                <a:latin typeface="Verdana"/>
                <a:ea typeface="Verdana"/>
              </a:rPr>
              <a:t>IETF EAT-based Key Attestation Token – draft-00 – October 2022</a:t>
            </a:r>
            <a:br>
              <a:rPr lang="en-US" sz="1200" b="1" dirty="0">
                <a:latin typeface="Verdana"/>
                <a:ea typeface="Verdana"/>
              </a:rPr>
            </a:br>
            <a:r>
              <a:rPr lang="en-US" sz="1200" b="1" dirty="0">
                <a:latin typeface="Verdana"/>
                <a:ea typeface="Verdana"/>
                <a:hlinkClick r:id="rId8"/>
              </a:rPr>
              <a:t>https://datatracker.ietf.org/doc/draft-bft-rats-kat/</a:t>
            </a:r>
            <a:endParaRPr lang="en-US" sz="1200" b="1" dirty="0">
              <a:latin typeface="Verdana"/>
              <a:ea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lang="en-US" sz="1200" b="1" dirty="0">
                <a:latin typeface="Verdana"/>
                <a:ea typeface="Verdana"/>
              </a:rPr>
              <a:t>IETF RATS Conceptual Messages Wrapper – draft-01 – October 2022</a:t>
            </a:r>
            <a:br>
              <a:rPr lang="en-US" sz="1200" b="1" dirty="0">
                <a:latin typeface="Verdana"/>
                <a:ea typeface="Verdana"/>
              </a:rPr>
            </a:br>
            <a:r>
              <a:rPr lang="en-US" sz="1200" b="1" dirty="0">
                <a:latin typeface="Verdana"/>
                <a:ea typeface="Verdana"/>
                <a:hlinkClick r:id="rId9"/>
              </a:rPr>
              <a:t>https://datatracker.ietf.org/doc/draft-ftbs-rats-msg-wrap/</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EAT Media Types – draft-01 – October 2022</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1"/>
              </a:rPr>
              <a:t>https://datatracker.ietf.org/doc/draft-ietf-rats-eat-media-type/</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Direct Anonymous Attestation for RATS – draft-02 – September 2022</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2"/>
              </a:rPr>
              <a:t>https://datatracker.ietf.org/doc/draft-ietf-rats-daa/</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Attestation Event Stream Subscription - draft-02 - September 2022</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3"/>
              </a:rPr>
              <a:t>https://datatracker.ietf.org/doc/draft-ietf-rats-network-device-subscription/</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Reference Interaction Models for RATS - draft-06 - September 2022</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4"/>
              </a:rPr>
              <a:t>https://datatracker.ietf.org/doc/draft-ietf-rats-reference-interaction-models/</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Attestation Results for Secure Interactions - draft-03 - September 2022</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5"/>
              </a:rPr>
              <a:t>https://datatracker.ietf.org/doc/draft-ietf-rats-ar4si/</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p:txBody>
      </p:sp>
    </p:spTree>
    <p:extLst>
      <p:ext uri="{BB962C8B-B14F-4D97-AF65-F5344CB8AC3E}">
        <p14:creationId xmlns:p14="http://schemas.microsoft.com/office/powerpoint/2010/main" val="72180377"/>
      </p:ext>
    </p:extLst>
  </p:cSld>
  <p:clrMapOvr>
    <a:masterClrMapping/>
  </p:clrMapOvr>
  <p:transitio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p:cNvSpPr/>
          <p:nvPr/>
        </p:nvSpPr>
        <p:spPr>
          <a:xfrm>
            <a:off x="0" y="0"/>
            <a:ext cx="9144000" cy="1143000"/>
          </a:xfrm>
          <a:prstGeom prst="rect">
            <a:avLst/>
          </a:prstGeom>
          <a:solidFill>
            <a:srgbClr val="5D70B7"/>
          </a:solidFill>
        </p:spPr>
        <p:txBody>
          <a:bodyPr lIns="50800" tIns="50800" rIns="50800" bIns="50800" anchor="ctr"/>
          <a:lstStyle/>
          <a:p>
            <a:endParaRPr dirty="0"/>
          </a:p>
        </p:txBody>
      </p:sp>
      <p:pic>
        <p:nvPicPr>
          <p:cNvPr id="123" name="pwg-4dark-bkgrnd-transparency.png" descr="pwg-4dark-bkgrnd-transparency.png"/>
          <p:cNvPicPr>
            <a:picLocks noChangeAspect="1"/>
          </p:cNvPicPr>
          <p:nvPr/>
        </p:nvPicPr>
        <p:blipFill>
          <a:blip r:embed="rId2"/>
          <a:stretch>
            <a:fillRect/>
          </a:stretch>
        </p:blipFill>
        <p:spPr>
          <a:xfrm>
            <a:off x="8166100" y="127000"/>
            <a:ext cx="851804" cy="889000"/>
          </a:xfrm>
          <a:prstGeom prst="rect">
            <a:avLst/>
          </a:prstGeom>
        </p:spPr>
      </p:pic>
      <p:sp>
        <p:nvSpPr>
          <p:cNvPr id="124"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dirty="0"/>
          </a:p>
        </p:txBody>
      </p:sp>
      <p:sp>
        <p:nvSpPr>
          <p:cNvPr id="125" name="Copyright © 2022 The Printer Working Group. All rights reserved. The IPP Everywhere and PWG logos are registered trademarks of the IEEE-ISTO."/>
          <p:cNvSpPr txBox="1"/>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2023</a:t>
            </a:r>
            <a:r>
              <a:rPr dirty="0"/>
              <a:t> The Printer Working Group. All rights reserved. The IPP Everywhere and PWG logos are registered trademarks of the IEEE-ISTO.</a:t>
            </a:r>
          </a:p>
        </p:txBody>
      </p:sp>
      <p:sp>
        <p:nvSpPr>
          <p:cNvPr id="126" name="®"/>
          <p:cNvSpPr txBox="1"/>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marL="57799" marR="57799" defTabSz="1295400">
              <a:defRPr sz="600"/>
            </a:lvl1pPr>
          </a:lstStyle>
          <a:p>
            <a:r>
              <a:rPr dirty="0"/>
              <a:t>®</a:t>
            </a:r>
          </a:p>
        </p:txBody>
      </p:sp>
      <p:sp>
        <p:nvSpPr>
          <p:cNvPr id="129" name="Slide Number"/>
          <p:cNvSpPr txBox="1">
            <a:spLocks noGrp="1"/>
          </p:cNvSpPr>
          <p:nvPr>
            <p:ph type="sldNum" sz="quarter" idx="2"/>
          </p:nvPr>
        </p:nvSpPr>
        <p:spPr>
          <a:xfrm>
            <a:off x="8808944" y="6670966"/>
            <a:ext cx="127001" cy="13554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59</a:t>
            </a:fld>
            <a:endParaRPr dirty="0"/>
          </a:p>
        </p:txBody>
      </p:sp>
      <p:sp>
        <p:nvSpPr>
          <p:cNvPr id="15" name="Shape 368">
            <a:extLst>
              <a:ext uri="{FF2B5EF4-FFF2-40B4-BE49-F238E27FC236}">
                <a16:creationId xmlns:a16="http://schemas.microsoft.com/office/drawing/2014/main" id="{7805C78B-4131-DBE4-39C9-C27C4AD6A5D8}"/>
              </a:ext>
            </a:extLst>
          </p:cNvPr>
          <p:cNvSpPr>
            <a:spLocks noGrp="1"/>
          </p:cNvSpPr>
          <p:nvPr>
            <p:ph type="title"/>
          </p:nvPr>
        </p:nvSpPr>
        <p:spPr>
          <a:xfrm>
            <a:off x="457200" y="46037"/>
            <a:ext cx="7569200" cy="1016001"/>
          </a:xfrm>
          <a:prstGeom prst="rect">
            <a:avLst/>
          </a:prstGeom>
        </p:spPr>
        <p:txBody>
          <a:bodyPr/>
          <a:lstStyle/>
          <a:p>
            <a:r>
              <a:rPr lang="en-US" sz="2400" dirty="0"/>
              <a:t>Internet Engineering Task Force (IETF) (4 of 4)</a:t>
            </a:r>
            <a:endParaRPr sz="2400" dirty="0"/>
          </a:p>
        </p:txBody>
      </p:sp>
      <p:sp>
        <p:nvSpPr>
          <p:cNvPr id="3" name="IPP WG Co-Chairs:…">
            <a:extLst>
              <a:ext uri="{FF2B5EF4-FFF2-40B4-BE49-F238E27FC236}">
                <a16:creationId xmlns:a16="http://schemas.microsoft.com/office/drawing/2014/main" id="{32DE8CBF-A37A-05DA-493B-804BDE29304B}"/>
              </a:ext>
            </a:extLst>
          </p:cNvPr>
          <p:cNvSpPr txBox="1">
            <a:spLocks noGrp="1"/>
          </p:cNvSpPr>
          <p:nvPr/>
        </p:nvSpPr>
        <p:spPr>
          <a:xfrm>
            <a:off x="141140" y="1371600"/>
            <a:ext cx="8229600" cy="5130800"/>
          </a:xfrm>
          <a:prstGeom prst="rect">
            <a:avLst/>
          </a:prstGeom>
          <a:ln w="12700">
            <a:miter lim="400000"/>
          </a:ln>
          <a:extLst>
            <a:ext uri="{C572A759-6A51-4108-AA02-DFA0A04FC94B}">
              <ma14:wrappingTextBoxFlag xmlns:lc="http://schemas.openxmlformats.org/drawingml/2006/lockedCanvas" xmlns="" xmlns:ma14="http://schemas.microsoft.com/office/mac/drawingml/2011/main" val="1"/>
            </a:ext>
          </a:extLst>
        </p:spPr>
        <p:txBody>
          <a:bodyPr lIns="50800" tIns="50800" rIns="50800" bIns="50800">
            <a:normAutofit fontScale="92500" lnSpcReduction="10000"/>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36275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17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Crypto Forum Research Group (CFRG) – future algorithms</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Hybrid Public Key Encryption – RFC 9180 – February 2022</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3"/>
              </a:rPr>
              <a:t>https://datatracker.ietf.org/doc/rfc9180/</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Argon2 password hash and proof-of-work – RFC  9106 – September 2021</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4"/>
              </a:rPr>
              <a:t>https://datatracker.ietf.org/doc/rfc9106/</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Oblivious PRFs w/ Prime-Order Groups – draft-20 – February 2023 – to IRSG </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5"/>
              </a:rPr>
              <a:t>https://datatracker.ietf.org/doc/draft-irtf-cfrg-voprf/</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sv-SE"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RSA Blind Signatures - draft-09 - February 2023 – to IRTF Chair</a:t>
            </a:r>
            <a:br>
              <a:rPr kumimoji="0" lang="sv-SE"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sv-SE"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6"/>
              </a:rPr>
              <a:t>https://datatracker.ietf.org/doc/draft-irtf-cfrg-rsa-blind-signatures/</a:t>
            </a:r>
            <a:endParaRPr kumimoji="0" lang="sv-SE"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Key Blinding for Signature Schemes – draft-03 – January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7"/>
              </a:rPr>
              <a:t>https://datatracker.ietf.org/doc/draft-irtf-cfrg-signature-key-blinding/</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lang="en-US" sz="1200" b="1" dirty="0">
                <a:latin typeface="Verdana"/>
                <a:ea typeface="Verdana"/>
              </a:rPr>
              <a:t>IRTF Usage Limits on AEAD Algorithms – draft-06 – January 2023</a:t>
            </a:r>
            <a:br>
              <a:rPr lang="en-US" sz="1200" b="1" dirty="0">
                <a:latin typeface="Verdana"/>
                <a:ea typeface="Verdana"/>
              </a:rPr>
            </a:br>
            <a:r>
              <a:rPr lang="en-US" sz="1200" b="1" dirty="0">
                <a:latin typeface="Verdana"/>
                <a:ea typeface="Verdana"/>
                <a:hlinkClick r:id="rId8"/>
              </a:rPr>
              <a:t>https://datatracker.ietf.org/doc/draft-irtf-cfrg-aead-limits/</a:t>
            </a:r>
            <a:endParaRPr lang="en-US" sz="1200" b="1" dirty="0">
              <a:latin typeface="Verdana"/>
              <a:ea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AEGIS family of authenticated encryption algorithms – draft-01 – January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9"/>
              </a:rPr>
              <a:t>https://datatracker.ietf.org/doc/draft-irtf-cfrg-aegis-aead/</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Two-Round Threshold </a:t>
            </a:r>
            <a:r>
              <a:rPr kumimoji="0" lang="en-US" sz="1200" b="1" i="0" u="none" strike="noStrike" kern="0" cap="none" spc="0" normalizeH="0" baseline="0" noProof="0" dirty="0" err="1">
                <a:ln>
                  <a:noFill/>
                </a:ln>
                <a:solidFill>
                  <a:srgbClr val="000000"/>
                </a:solidFill>
                <a:effectLst/>
                <a:uLnTx/>
                <a:uFill>
                  <a:solidFill>
                    <a:srgbClr val="000000"/>
                  </a:solidFill>
                </a:uFill>
                <a:latin typeface="Verdana"/>
                <a:ea typeface="Verdana"/>
                <a:sym typeface="Verdana"/>
              </a:rPr>
              <a:t>Schnorr</a:t>
            </a:r>
            <a:r>
              <a:rPr kumimoji="0" lang="en-US" sz="1200" b="1" i="0" u="none" strike="noStrike" kern="0" cap="none" spc="0" normalizeH="0" baseline="0" noProof="0">
                <a:ln>
                  <a:noFill/>
                </a:ln>
                <a:solidFill>
                  <a:srgbClr val="000000"/>
                </a:solidFill>
                <a:effectLst/>
                <a:uLnTx/>
                <a:uFill>
                  <a:solidFill>
                    <a:srgbClr val="000000"/>
                  </a:solidFill>
                </a:uFill>
                <a:latin typeface="Verdana"/>
                <a:ea typeface="Verdana"/>
                <a:sym typeface="Verdana"/>
              </a:rPr>
              <a:t> Sigs </a:t>
            </a: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with FROST – draft-12 – January 2023 – to RG LC</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0"/>
              </a:rPr>
              <a:t>https://datatracker.ietf.org/doc/draft-irtf-cfrg-frost/</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lang="en-US" sz="1200" b="1" dirty="0">
                <a:latin typeface="Verdana"/>
                <a:ea typeface="Verdana"/>
              </a:rPr>
              <a:t>IRTF </a:t>
            </a:r>
            <a:r>
              <a:rPr lang="en-US" sz="1200" b="1" dirty="0" err="1">
                <a:latin typeface="Verdana"/>
                <a:ea typeface="Verdana"/>
              </a:rPr>
              <a:t>CPace</a:t>
            </a:r>
            <a:r>
              <a:rPr lang="en-US" sz="1200" b="1" dirty="0">
                <a:latin typeface="Verdana"/>
                <a:ea typeface="Verdana"/>
              </a:rPr>
              <a:t>, a balanced composable PAKE – draft-07 – January 2023</a:t>
            </a:r>
            <a:br>
              <a:rPr lang="en-US" sz="1200" b="1" dirty="0">
                <a:latin typeface="Verdana"/>
                <a:ea typeface="Verdana"/>
              </a:rPr>
            </a:br>
            <a:r>
              <a:rPr lang="en-US" sz="1200" b="1" dirty="0">
                <a:latin typeface="Verdana"/>
                <a:ea typeface="Verdana"/>
                <a:hlinkClick r:id="rId11"/>
              </a:rPr>
              <a:t>https://datatracker.ietf.org/doc/draft-irtf-cfrg-cpace/</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Properties of AEAD algorithms - draft-00 – December 2022 – WG adopted</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2"/>
              </a:rPr>
              <a:t>https://datatracker.ietf.org/doc/draft-irtf-cfrg-aead-properties/</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lang="en-US" sz="1200" b="1" dirty="0">
                <a:latin typeface="Verdana"/>
                <a:ea typeface="Verdana"/>
              </a:rPr>
              <a:t>IRTF Deterministic Nonce-less HPKE – draft-00 – December 2022 – WG adopted</a:t>
            </a:r>
            <a:br>
              <a:rPr lang="en-US" sz="1200" b="1" dirty="0">
                <a:latin typeface="Verdana"/>
                <a:ea typeface="Verdana"/>
              </a:rPr>
            </a:br>
            <a:r>
              <a:rPr lang="en-US" sz="1200" b="1" dirty="0">
                <a:latin typeface="Verdana"/>
                <a:ea typeface="Verdana"/>
                <a:hlinkClick r:id="rId13"/>
              </a:rPr>
              <a:t>https://datatracker.ietf.org/doc/draft-irtf-cfrg-dnhpke/</a:t>
            </a:r>
            <a:endParaRPr lang="en-US" sz="1200" b="1" dirty="0">
              <a:latin typeface="Verdana"/>
              <a:ea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Ristretto255 and Decaf448 Groups - draft-05 - November 2022</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4"/>
              </a:rPr>
              <a:t>https://datatracker.ietf.org/doc/draft-irtf-cfrg-ristretto255-decaf448/</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Combiner for Hybrid Key Encapsulation Mechanisms – draft-00 – November 2022</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5"/>
              </a:rPr>
              <a:t>https://datatracker.ietf.org/doc/draft-ounsworth-cfrg-kem-combiners/</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p:txBody>
      </p:sp>
    </p:spTree>
    <p:extLst>
      <p:ext uri="{BB962C8B-B14F-4D97-AF65-F5344CB8AC3E}">
        <p14:creationId xmlns:p14="http://schemas.microsoft.com/office/powerpoint/2010/main" val="377380624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international Technical Community (</a:t>
            </a:r>
            <a:r>
              <a:rPr lang="fr-FR" dirty="0" err="1"/>
              <a:t>iTC</a:t>
            </a:r>
            <a:r>
              <a:rPr lang="fr-FR" dirty="0"/>
              <a:t>) </a:t>
            </a:r>
            <a:r>
              <a:rPr lang="fr-FR" dirty="0" err="1"/>
              <a:t>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5989" y="1093788"/>
            <a:ext cx="8845755" cy="5145234"/>
          </a:xfrm>
        </p:spPr>
        <p:txBody>
          <a:bodyPr rIns="132080"/>
          <a:lstStyle/>
          <a:p>
            <a:pPr lvl="0" fontAlgn="ctr">
              <a:spcBef>
                <a:spcPts val="0"/>
              </a:spcBef>
              <a:spcAft>
                <a:spcPts val="600"/>
              </a:spcAft>
            </a:pPr>
            <a:r>
              <a:rPr lang="en-US" sz="2000" dirty="0"/>
              <a:t>Since last IDS F2F on November 17, 2022 HCD iTC meetings have been held on:</a:t>
            </a:r>
          </a:p>
          <a:p>
            <a:pPr lvl="1" fontAlgn="ctr">
              <a:spcBef>
                <a:spcPts val="0"/>
              </a:spcBef>
              <a:spcAft>
                <a:spcPts val="1200"/>
              </a:spcAft>
            </a:pPr>
            <a:r>
              <a:rPr lang="en-US" sz="2000" dirty="0"/>
              <a:t>November 21</a:t>
            </a:r>
            <a:r>
              <a:rPr lang="en-US" sz="2000" baseline="30000" dirty="0"/>
              <a:t>st</a:t>
            </a:r>
            <a:endParaRPr lang="en-US" sz="2000" dirty="0"/>
          </a:p>
          <a:p>
            <a:pPr lvl="1" fontAlgn="ctr">
              <a:spcBef>
                <a:spcPts val="0"/>
              </a:spcBef>
              <a:spcAft>
                <a:spcPts val="1200"/>
              </a:spcAft>
            </a:pPr>
            <a:r>
              <a:rPr lang="en-US" sz="2000" dirty="0"/>
              <a:t>December 5</a:t>
            </a:r>
            <a:r>
              <a:rPr lang="en-US" sz="2000" baseline="30000" dirty="0"/>
              <a:t>th</a:t>
            </a:r>
            <a:r>
              <a:rPr lang="en-US" sz="2000" dirty="0"/>
              <a:t>, 19</a:t>
            </a:r>
            <a:r>
              <a:rPr lang="en-US" sz="2000" baseline="30000" dirty="0"/>
              <a:t>th</a:t>
            </a:r>
            <a:endParaRPr lang="en-US" sz="2000" dirty="0"/>
          </a:p>
          <a:p>
            <a:pPr lvl="1" fontAlgn="ctr">
              <a:spcBef>
                <a:spcPts val="0"/>
              </a:spcBef>
              <a:spcAft>
                <a:spcPts val="1200"/>
              </a:spcAft>
            </a:pPr>
            <a:r>
              <a:rPr lang="en-US" sz="2000" dirty="0"/>
              <a:t>January 9</a:t>
            </a:r>
            <a:r>
              <a:rPr lang="en-US" sz="2000" baseline="30000" dirty="0"/>
              <a:t>th</a:t>
            </a:r>
            <a:r>
              <a:rPr lang="en-US" sz="2000" dirty="0"/>
              <a:t>, 30</a:t>
            </a:r>
            <a:r>
              <a:rPr lang="en-US" sz="2000" baseline="30000" dirty="0"/>
              <a:t>th</a:t>
            </a:r>
            <a:r>
              <a:rPr lang="en-US" sz="2000" dirty="0"/>
              <a:t> </a:t>
            </a:r>
          </a:p>
          <a:p>
            <a:pPr marL="400050" lvl="2" indent="0" fontAlgn="ctr">
              <a:spcBef>
                <a:spcPts val="0"/>
              </a:spcBef>
              <a:spcAft>
                <a:spcPts val="1200"/>
              </a:spcAft>
              <a:buNone/>
            </a:pPr>
            <a:r>
              <a:rPr lang="en-US" sz="2000" dirty="0"/>
              <a:t>NOTE: Since publishing the HCD </a:t>
            </a:r>
            <a:r>
              <a:rPr lang="en-US" sz="2000" dirty="0" err="1"/>
              <a:t>cPP</a:t>
            </a:r>
            <a:r>
              <a:rPr lang="en-US" sz="2000" dirty="0"/>
              <a:t> v1.0 and HCD SD v1.0 in Oct 2022 the HCD </a:t>
            </a:r>
            <a:r>
              <a:rPr lang="en-US" sz="2000" dirty="0" err="1"/>
              <a:t>iTC</a:t>
            </a:r>
            <a:r>
              <a:rPr lang="en-US" sz="2000" dirty="0"/>
              <a:t> has gone to meetings</a:t>
            </a:r>
          </a:p>
          <a:p>
            <a:pPr marL="342900" lvl="1" indent="-342900" fontAlgn="ctr">
              <a:spcBef>
                <a:spcPts val="0"/>
              </a:spcBef>
              <a:spcAft>
                <a:spcPts val="1200"/>
              </a:spcAft>
            </a:pPr>
            <a:r>
              <a:rPr lang="en-US" sz="2000" dirty="0"/>
              <a:t>Current focus is on developing a release plan for future versions of the HCD </a:t>
            </a:r>
            <a:r>
              <a:rPr lang="en-US" sz="2000" dirty="0" err="1"/>
              <a:t>cPP</a:t>
            </a:r>
            <a:r>
              <a:rPr lang="en-US" sz="2000" dirty="0"/>
              <a:t> and HCD SD</a:t>
            </a:r>
          </a:p>
        </p:txBody>
      </p:sp>
    </p:spTree>
    <p:extLst>
      <p:ext uri="{BB962C8B-B14F-4D97-AF65-F5344CB8AC3E}">
        <p14:creationId xmlns:p14="http://schemas.microsoft.com/office/powerpoint/2010/main" val="1326198541"/>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60</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2023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 – IDS WG</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60</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pPr eaLnBrk="1" hangingPunct="1"/>
            <a:r>
              <a:rPr lang="en-US" dirty="0"/>
              <a:t>Next IDS WG Meeting– February 23, 2023</a:t>
            </a:r>
          </a:p>
          <a:p>
            <a:pPr eaLnBrk="1" hangingPunct="1"/>
            <a:r>
              <a:rPr lang="en-US" dirty="0"/>
              <a:t>Next IDS Face-to-Face Meeting likely May 18, 2023 at PWG May 2023 F2F</a:t>
            </a:r>
          </a:p>
          <a:p>
            <a:pPr eaLnBrk="1" hangingPunct="1"/>
            <a:r>
              <a:rPr lang="en-US" dirty="0"/>
              <a:t>Start looking at involvement in some of these other standards activities individually and maybe as a WG</a:t>
            </a:r>
          </a:p>
        </p:txBody>
      </p:sp>
    </p:spTree>
    <p:extLst>
      <p:ext uri="{BB962C8B-B14F-4D97-AF65-F5344CB8AC3E}">
        <p14:creationId xmlns:p14="http://schemas.microsoft.com/office/powerpoint/2010/main" val="161778926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a:t>
            </a:r>
            <a:r>
              <a:rPr lang="fr-FR" altLang="en-US" sz="2800" dirty="0" err="1"/>
              <a:t>cPP</a:t>
            </a:r>
            <a:r>
              <a:rPr lang="fr-FR" altLang="en-US" sz="2800" dirty="0"/>
              <a:t>/SD v1.0 </a:t>
            </a:r>
            <a:r>
              <a:rPr lang="fr-FR" altLang="en-US" sz="2800" dirty="0" err="1"/>
              <a:t>Status</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7000" y="1117076"/>
            <a:ext cx="8718755" cy="5393459"/>
          </a:xfrm>
        </p:spPr>
        <p:txBody>
          <a:bodyPr rIns="132080"/>
          <a:lstStyle/>
          <a:p>
            <a:pPr marL="285750" indent="-285750" fontAlgn="ctr">
              <a:spcBef>
                <a:spcPts val="0"/>
              </a:spcBef>
              <a:spcAft>
                <a:spcPts val="600"/>
              </a:spcAft>
            </a:pPr>
            <a:r>
              <a:rPr lang="en-US" sz="2000" dirty="0"/>
              <a:t>Version 1.0 of both documents published on October 30, 2022</a:t>
            </a:r>
          </a:p>
          <a:p>
            <a:pPr marL="285750" indent="-285750" fontAlgn="ctr">
              <a:spcBef>
                <a:spcPts val="0"/>
              </a:spcBef>
              <a:spcAft>
                <a:spcPts val="600"/>
              </a:spcAft>
            </a:pPr>
            <a:r>
              <a:rPr lang="en-US" sz="2000" dirty="0"/>
              <a:t>Awaiting Position Statements from NIAP (US), ITSCC (Korea), JISEC (Japan) and Canadian Scheme</a:t>
            </a:r>
          </a:p>
          <a:p>
            <a:pPr marL="635000" lvl="1" fontAlgn="ctr">
              <a:spcBef>
                <a:spcPts val="0"/>
              </a:spcBef>
              <a:spcAft>
                <a:spcPts val="600"/>
              </a:spcAft>
            </a:pPr>
            <a:r>
              <a:rPr lang="en-US" sz="2000" dirty="0"/>
              <a:t>NIAP is currently reviewing the HCD </a:t>
            </a:r>
            <a:r>
              <a:rPr lang="en-US" sz="2000" dirty="0" err="1"/>
              <a:t>cPP</a:t>
            </a:r>
            <a:endParaRPr lang="en-US" sz="2000" dirty="0"/>
          </a:p>
          <a:p>
            <a:pPr marL="635000" lvl="1" fontAlgn="ctr">
              <a:spcBef>
                <a:spcPts val="0"/>
              </a:spcBef>
              <a:spcAft>
                <a:spcPts val="600"/>
              </a:spcAft>
            </a:pPr>
            <a:r>
              <a:rPr lang="en-US" sz="2000" dirty="0"/>
              <a:t>As of Jan 29</a:t>
            </a:r>
            <a:r>
              <a:rPr lang="en-US" sz="2000" baseline="30000" dirty="0"/>
              <a:t>th</a:t>
            </a:r>
            <a:r>
              <a:rPr lang="en-US" sz="2000" dirty="0"/>
              <a:t> had no status on ITSCC or JISEC</a:t>
            </a:r>
          </a:p>
          <a:p>
            <a:pPr marL="635000" lvl="1" fontAlgn="ctr">
              <a:spcBef>
                <a:spcPts val="0"/>
              </a:spcBef>
              <a:spcAft>
                <a:spcPts val="600"/>
              </a:spcAft>
            </a:pPr>
            <a:r>
              <a:rPr lang="en-US" sz="2000" dirty="0"/>
              <a:t>Canadian Scheme indicated that it may have a vendor that wants to certify and HCD against the published HCD </a:t>
            </a:r>
            <a:r>
              <a:rPr lang="en-US" sz="2000" dirty="0" err="1"/>
              <a:t>cPP</a:t>
            </a:r>
            <a:r>
              <a:rPr lang="en-US" sz="2000" dirty="0"/>
              <a:t> / HCD SD as soon as possible</a:t>
            </a:r>
          </a:p>
          <a:p>
            <a:pPr marL="342900" fontAlgn="ctr">
              <a:spcBef>
                <a:spcPts val="0"/>
              </a:spcBef>
              <a:spcAft>
                <a:spcPts val="600"/>
              </a:spcAft>
            </a:pPr>
            <a:r>
              <a:rPr lang="en-US" sz="2000" dirty="0"/>
              <a:t>Created a list of the major changes between the approved HCD PP and the published HCD </a:t>
            </a:r>
            <a:r>
              <a:rPr lang="en-US" sz="2000" dirty="0" err="1"/>
              <a:t>cPP</a:t>
            </a:r>
            <a:r>
              <a:rPr lang="en-US" sz="2000" dirty="0"/>
              <a:t> / SD </a:t>
            </a:r>
          </a:p>
          <a:p>
            <a:pPr marL="692150" lvl="1" fontAlgn="ctr">
              <a:spcBef>
                <a:spcPts val="0"/>
              </a:spcBef>
              <a:spcAft>
                <a:spcPts val="600"/>
              </a:spcAft>
            </a:pPr>
            <a:r>
              <a:rPr lang="en-US" sz="2000" dirty="0"/>
              <a:t>Found grammatical or minor text errors in the HCD </a:t>
            </a:r>
            <a:r>
              <a:rPr lang="en-US" sz="2000" dirty="0" err="1"/>
              <a:t>cPP</a:t>
            </a:r>
            <a:r>
              <a:rPr lang="en-US" sz="2000" dirty="0"/>
              <a:t> / SD that will require an Errata</a:t>
            </a:r>
          </a:p>
          <a:p>
            <a:pPr marL="457200" lvl="4" indent="0" fontAlgn="ctr">
              <a:spcBef>
                <a:spcPts val="0"/>
              </a:spcBef>
              <a:spcAft>
                <a:spcPts val="600"/>
              </a:spcAft>
              <a:buNone/>
              <a:tabLst>
                <a:tab pos="457200" algn="l"/>
              </a:tabLst>
            </a:pPr>
            <a:endParaRPr lang="en-US" sz="1600" dirty="0"/>
          </a:p>
          <a:p>
            <a:pPr lvl="1" indent="-330200" fontAlgn="ctr">
              <a:spcBef>
                <a:spcPts val="0"/>
              </a:spcBef>
              <a:spcAft>
                <a:spcPts val="600"/>
              </a:spcAft>
              <a:tabLst>
                <a:tab pos="457200" algn="l"/>
              </a:tabLst>
            </a:pPr>
            <a:endParaRPr lang="en-US" sz="1600" dirty="0"/>
          </a:p>
        </p:txBody>
      </p:sp>
    </p:spTree>
    <p:extLst>
      <p:ext uri="{BB962C8B-B14F-4D97-AF65-F5344CB8AC3E}">
        <p14:creationId xmlns:p14="http://schemas.microsoft.com/office/powerpoint/2010/main" val="117511366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a:t>
            </a:r>
            <a:r>
              <a:rPr lang="fr-FR" altLang="en-US" sz="2800" dirty="0" err="1"/>
              <a:t>cPP</a:t>
            </a:r>
            <a:r>
              <a:rPr lang="fr-FR" altLang="en-US" sz="2800" dirty="0"/>
              <a:t>/SD</a:t>
            </a:r>
            <a:br>
              <a:rPr lang="fr-FR" altLang="en-US" sz="2800" dirty="0"/>
            </a:br>
            <a:r>
              <a:rPr lang="fr-FR" altLang="en-US" sz="2800" dirty="0"/>
              <a:t>HCD </a:t>
            </a:r>
            <a:r>
              <a:rPr lang="fr-FR" altLang="en-US" sz="2800" dirty="0" err="1"/>
              <a:t>Interpretation</a:t>
            </a:r>
            <a:r>
              <a:rPr lang="fr-FR" altLang="en-US" sz="2800" dirty="0"/>
              <a:t> Team (HIT) </a:t>
            </a:r>
            <a:r>
              <a:rPr lang="fr-FR" altLang="en-US" sz="2800" dirty="0" err="1"/>
              <a:t>Status</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0" y="1117076"/>
            <a:ext cx="8845755" cy="5393459"/>
          </a:xfrm>
        </p:spPr>
        <p:txBody>
          <a:bodyPr rIns="132080"/>
          <a:lstStyle/>
          <a:p>
            <a:pPr marL="285750" indent="-285750" fontAlgn="ctr">
              <a:spcBef>
                <a:spcPts val="0"/>
              </a:spcBef>
              <a:spcAft>
                <a:spcPts val="600"/>
              </a:spcAft>
            </a:pPr>
            <a:r>
              <a:rPr lang="en-US" sz="1800" dirty="0"/>
              <a:t>HIT initial membership team formed with 7 members</a:t>
            </a:r>
          </a:p>
          <a:p>
            <a:pPr marL="635000" lvl="1" fontAlgn="ctr">
              <a:spcBef>
                <a:spcPts val="0"/>
              </a:spcBef>
              <a:spcAft>
                <a:spcPts val="600"/>
              </a:spcAft>
            </a:pPr>
            <a:r>
              <a:rPr lang="en-US" sz="1700" dirty="0"/>
              <a:t>Have designated a Lead and Deputy HIT Lead</a:t>
            </a:r>
          </a:p>
          <a:p>
            <a:pPr marL="635000" lvl="1" fontAlgn="ctr">
              <a:spcBef>
                <a:spcPts val="0"/>
              </a:spcBef>
              <a:spcAft>
                <a:spcPts val="600"/>
              </a:spcAft>
            </a:pPr>
            <a:r>
              <a:rPr lang="en-US" sz="1700" dirty="0"/>
              <a:t>Current membership is from HCD vendors and Evaluation Lab</a:t>
            </a:r>
          </a:p>
          <a:p>
            <a:pPr marL="635000" lvl="1" fontAlgn="ctr">
              <a:spcBef>
                <a:spcPts val="0"/>
              </a:spcBef>
              <a:spcAft>
                <a:spcPts val="600"/>
              </a:spcAft>
            </a:pPr>
            <a:r>
              <a:rPr lang="en-US" sz="1700" dirty="0"/>
              <a:t>NIAP may provide a member</a:t>
            </a:r>
          </a:p>
          <a:p>
            <a:pPr marL="635000" lvl="1" fontAlgn="ctr">
              <a:spcBef>
                <a:spcPts val="0"/>
              </a:spcBef>
              <a:spcAft>
                <a:spcPts val="600"/>
              </a:spcAft>
            </a:pPr>
            <a:r>
              <a:rPr lang="en-US" sz="1700" dirty="0"/>
              <a:t>Goal is to have a maximum of 10 members on the HIT</a:t>
            </a:r>
          </a:p>
          <a:p>
            <a:pPr marL="285750" indent="-285750" fontAlgn="ctr">
              <a:spcBef>
                <a:spcPts val="0"/>
              </a:spcBef>
              <a:spcAft>
                <a:spcPts val="600"/>
              </a:spcAft>
            </a:pPr>
            <a:r>
              <a:rPr lang="en-US" sz="1800" dirty="0"/>
              <a:t>HIT procedures under development</a:t>
            </a:r>
          </a:p>
          <a:p>
            <a:pPr marL="635000" lvl="1" fontAlgn="ctr">
              <a:spcBef>
                <a:spcPts val="0"/>
              </a:spcBef>
              <a:spcAft>
                <a:spcPts val="600"/>
              </a:spcAft>
            </a:pPr>
            <a:r>
              <a:rPr lang="en-US" dirty="0"/>
              <a:t>Draft 4 of procedures ready for HIT membership review</a:t>
            </a:r>
          </a:p>
          <a:p>
            <a:pPr marL="635000" lvl="1" fontAlgn="ctr">
              <a:spcBef>
                <a:spcPts val="0"/>
              </a:spcBef>
              <a:spcAft>
                <a:spcPts val="600"/>
              </a:spcAft>
            </a:pPr>
            <a:r>
              <a:rPr lang="en-US" dirty="0"/>
              <a:t>Will use GitHub for documenting Requests for Interpretation (</a:t>
            </a:r>
            <a:r>
              <a:rPr lang="en-US" dirty="0" err="1"/>
              <a:t>RfIs</a:t>
            </a:r>
            <a:r>
              <a:rPr lang="en-US" dirty="0"/>
              <a:t>) and for creating and tracking changes to HCD </a:t>
            </a:r>
            <a:r>
              <a:rPr lang="en-US" dirty="0" err="1"/>
              <a:t>cPP</a:t>
            </a:r>
            <a:r>
              <a:rPr lang="en-US" dirty="0"/>
              <a:t> v1.0 and HCD SD v1.0 to approved RFIs</a:t>
            </a:r>
            <a:endParaRPr lang="en-US" sz="2200" dirty="0"/>
          </a:p>
          <a:p>
            <a:pPr marL="635000" lvl="1" fontAlgn="ctr">
              <a:spcBef>
                <a:spcPts val="0"/>
              </a:spcBef>
              <a:spcAft>
                <a:spcPts val="600"/>
              </a:spcAft>
            </a:pPr>
            <a:r>
              <a:rPr lang="en-US" dirty="0"/>
              <a:t>Will have to maintain two baselines for approved </a:t>
            </a:r>
            <a:r>
              <a:rPr lang="en-US" dirty="0" err="1"/>
              <a:t>RfIs</a:t>
            </a:r>
            <a:r>
              <a:rPr lang="en-US" dirty="0"/>
              <a:t> requiring changes to either the HCD </a:t>
            </a:r>
            <a:r>
              <a:rPr lang="en-US" dirty="0" err="1"/>
              <a:t>cPP</a:t>
            </a:r>
            <a:r>
              <a:rPr lang="en-US" dirty="0"/>
              <a:t> v1.0 or HCD SD v1.0:</a:t>
            </a:r>
          </a:p>
          <a:p>
            <a:pPr marL="1035050" lvl="2" fontAlgn="ctr">
              <a:spcBef>
                <a:spcPts val="0"/>
              </a:spcBef>
              <a:spcAft>
                <a:spcPts val="600"/>
              </a:spcAft>
            </a:pPr>
            <a:r>
              <a:rPr lang="en-US" sz="1700" dirty="0"/>
              <a:t>One baseline for the approved changes to either document that are also approved by NIAP as NIAP Technical Decisions (TDs)</a:t>
            </a:r>
          </a:p>
          <a:p>
            <a:pPr marL="1035050" lvl="2" fontAlgn="ctr">
              <a:spcBef>
                <a:spcPts val="0"/>
              </a:spcBef>
              <a:spcAft>
                <a:spcPts val="600"/>
              </a:spcAft>
            </a:pPr>
            <a:r>
              <a:rPr lang="en-US" sz="1700" dirty="0"/>
              <a:t>One baseline for the approved changes to either document that are not approved by NIAP</a:t>
            </a:r>
            <a:endParaRPr lang="en-US" dirty="0"/>
          </a:p>
          <a:p>
            <a:pPr marL="285750" fontAlgn="ctr">
              <a:spcBef>
                <a:spcPts val="0"/>
              </a:spcBef>
              <a:spcAft>
                <a:spcPts val="600"/>
              </a:spcAft>
            </a:pPr>
            <a:r>
              <a:rPr lang="en-US" sz="1800" dirty="0"/>
              <a:t>Looking to have HIT implemented by end of February 2023</a:t>
            </a:r>
          </a:p>
          <a:p>
            <a:pPr marL="685800" lvl="4" fontAlgn="ctr">
              <a:spcBef>
                <a:spcPts val="0"/>
              </a:spcBef>
              <a:spcAft>
                <a:spcPts val="600"/>
              </a:spcAft>
              <a:tabLst>
                <a:tab pos="457200" algn="l"/>
              </a:tabLst>
            </a:pPr>
            <a:endParaRPr lang="en-US" sz="1600" dirty="0"/>
          </a:p>
          <a:p>
            <a:pPr lvl="1" indent="-330200" fontAlgn="ctr">
              <a:spcBef>
                <a:spcPts val="0"/>
              </a:spcBef>
              <a:spcAft>
                <a:spcPts val="600"/>
              </a:spcAft>
              <a:tabLst>
                <a:tab pos="457200" algn="l"/>
              </a:tabLst>
            </a:pPr>
            <a:endParaRPr lang="en-US" sz="1600" dirty="0"/>
          </a:p>
        </p:txBody>
      </p:sp>
    </p:spTree>
    <p:extLst>
      <p:ext uri="{BB962C8B-B14F-4D97-AF65-F5344CB8AC3E}">
        <p14:creationId xmlns:p14="http://schemas.microsoft.com/office/powerpoint/2010/main" val="291799741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a:t>
            </a:r>
            <a:r>
              <a:rPr lang="fr-FR" altLang="en-US" sz="2800" dirty="0" err="1"/>
              <a:t>cPP</a:t>
            </a:r>
            <a:r>
              <a:rPr lang="fr-FR" altLang="en-US" sz="2800" dirty="0"/>
              <a:t>/SD</a:t>
            </a:r>
            <a:br>
              <a:rPr lang="fr-FR" altLang="en-US" sz="2800" dirty="0"/>
            </a:br>
            <a:r>
              <a:rPr lang="fr-FR" altLang="en-US" sz="2800" dirty="0"/>
              <a:t>HCD </a:t>
            </a:r>
            <a:r>
              <a:rPr lang="fr-FR" altLang="en-US" sz="2800" dirty="0" err="1"/>
              <a:t>Interpretation</a:t>
            </a:r>
            <a:r>
              <a:rPr lang="fr-FR" altLang="en-US" sz="2800" dirty="0"/>
              <a:t> Team (HIT) Process</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pic>
        <p:nvPicPr>
          <p:cNvPr id="6" name="Picture 5">
            <a:extLst>
              <a:ext uri="{FF2B5EF4-FFF2-40B4-BE49-F238E27FC236}">
                <a16:creationId xmlns:a16="http://schemas.microsoft.com/office/drawing/2014/main" id="{C7603ECD-7249-FC79-5E90-77275B9863E8}"/>
              </a:ext>
            </a:extLst>
          </p:cNvPr>
          <p:cNvPicPr>
            <a:picLocks noChangeAspect="1"/>
          </p:cNvPicPr>
          <p:nvPr/>
        </p:nvPicPr>
        <p:blipFill>
          <a:blip r:embed="rId4"/>
          <a:stretch>
            <a:fillRect/>
          </a:stretch>
        </p:blipFill>
        <p:spPr>
          <a:xfrm>
            <a:off x="304800" y="1183064"/>
            <a:ext cx="8943304" cy="5364466"/>
          </a:xfrm>
          <a:prstGeom prst="rect">
            <a:avLst/>
          </a:prstGeom>
        </p:spPr>
      </p:pic>
    </p:spTree>
    <p:extLst>
      <p:ext uri="{BB962C8B-B14F-4D97-AF65-F5344CB8AC3E}">
        <p14:creationId xmlns:p14="http://schemas.microsoft.com/office/powerpoint/2010/main" val="3333591376"/>
      </p:ext>
    </p:extLst>
  </p:cSld>
  <p:clrMapOvr>
    <a:masterClrMapping/>
  </p:clrMapOvr>
  <p:transition/>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11016</TotalTime>
  <Pages>0</Pages>
  <Words>9545</Words>
  <Characters>0</Characters>
  <Application>Microsoft Office PowerPoint</Application>
  <PresentationFormat>On-screen Show (4:3)</PresentationFormat>
  <Lines>0</Lines>
  <Paragraphs>864</Paragraphs>
  <Slides>60</Slides>
  <Notes>51</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60</vt:i4>
      </vt:variant>
    </vt:vector>
  </HeadingPairs>
  <TitlesOfParts>
    <vt:vector size="69" baseType="lpstr">
      <vt:lpstr>Arial</vt:lpstr>
      <vt:lpstr>Arial Bold</vt:lpstr>
      <vt:lpstr>Calibri</vt:lpstr>
      <vt:lpstr>Verdana</vt:lpstr>
      <vt:lpstr>Title</vt:lpstr>
      <vt:lpstr>Bullet Slide</vt:lpstr>
      <vt:lpstr>Agenda Slide</vt:lpstr>
      <vt:lpstr>Diagram Slide</vt:lpstr>
      <vt:lpstr>2-Column Slide</vt:lpstr>
      <vt:lpstr>Imaging Device Security</vt:lpstr>
      <vt:lpstr>Agenda</vt:lpstr>
      <vt:lpstr>Antitrust and Intellectual Property Policies</vt:lpstr>
      <vt:lpstr>Officers</vt:lpstr>
      <vt:lpstr>PowerPoint Presentation</vt:lpstr>
      <vt:lpstr>HCD international Technical Community (iTC) Status</vt:lpstr>
      <vt:lpstr>HCD cPP/SD v1.0 Status</vt:lpstr>
      <vt:lpstr>HCD cPP/SD HCD Interpretation Team (HIT) Status</vt:lpstr>
      <vt:lpstr>HCD cPP/SD HCD Interpretation Team (HIT) Process</vt:lpstr>
      <vt:lpstr>HCD cPP/SD Current Parking Lot Issues – HCD cPP</vt:lpstr>
      <vt:lpstr>HCD cPP/SD Current Parking Lot Issues – HCD SD</vt:lpstr>
      <vt:lpstr>HCD iTC Issues Post-Version 1.0 – Release Plan</vt:lpstr>
      <vt:lpstr>HCD iTC Issues Post-Version 1.0 – CNSA 2.0</vt:lpstr>
      <vt:lpstr>Commercial National Security Algorithm (CNSA) Suite 1.0 Algorithms</vt:lpstr>
      <vt:lpstr>Commercial National Security Algorithm (CNSA) Suite 2.0 Algorithms</vt:lpstr>
      <vt:lpstr>Transitioning to CNSA Suite 2.0</vt:lpstr>
      <vt:lpstr>Detailed NIAP Transition Plan for CNSA Suite 2.0</vt:lpstr>
      <vt:lpstr>HCD cPP/SD Content Post-Version 1.0 Likely V1.1 Content</vt:lpstr>
      <vt:lpstr>HCD cPP/SD Content Post-Version 1.0 Potential for Inclusion in v1.1 or Later</vt:lpstr>
      <vt:lpstr>HCD iTC Status Key Next Steps</vt:lpstr>
      <vt:lpstr>HCD iTC Status Final Lessons Learned from v1.0 (My Take)</vt:lpstr>
      <vt:lpstr>PowerPoint Presentation</vt:lpstr>
      <vt:lpstr>Cybersecurity in the US General Observations</vt:lpstr>
      <vt:lpstr>Federal Information Security Modernization Act of 2014 </vt:lpstr>
      <vt:lpstr>Executive Order on Improving the Nation’s Cybersecurity - 2021</vt:lpstr>
      <vt:lpstr>Cybersecurity Enactment Act of 2014</vt:lpstr>
      <vt:lpstr>Cybersecurity Enactment Act of 2015</vt:lpstr>
      <vt:lpstr>Cybersecurity in the US NIST</vt:lpstr>
      <vt:lpstr>Cybersecurity in the US Department of Homeland Security (DHS)</vt:lpstr>
      <vt:lpstr>Cybersecurity in the US US Government – Cybersecurity and Infrastructure Security Agency (CISA)</vt:lpstr>
      <vt:lpstr>PowerPoint Presentation</vt:lpstr>
      <vt:lpstr>Cybersecurity Frameworks</vt:lpstr>
      <vt:lpstr>NIST Framework for Improving Critical Infrastructure Cybersecurity </vt:lpstr>
      <vt:lpstr>NIST Framework for Improving Critical Infrastructure Cybersecurity </vt:lpstr>
      <vt:lpstr>NIST Framework for Improving Critical Infrastructure Cybersecurity </vt:lpstr>
      <vt:lpstr>NIST Framework for Improving Critical Infrastructure Cybersecurity </vt:lpstr>
      <vt:lpstr>Center for Internet Security Critical Security Controls</vt:lpstr>
      <vt:lpstr>Center for Internet Security Critical Security Controls</vt:lpstr>
      <vt:lpstr>Center for Internet Security Critical Security Controls</vt:lpstr>
      <vt:lpstr>Center for Internet Security Critical Security Controls</vt:lpstr>
      <vt:lpstr>Cloud Security Alliance (CSA) Cloud Control Matrix (CCM)</vt:lpstr>
      <vt:lpstr>International Society of Automation  ISA/IEC 62443</vt:lpstr>
      <vt:lpstr>International Society of Automation  ISA/IEC 62443 - Organization</vt:lpstr>
      <vt:lpstr>International Society of Automation  ISA/IEC 62443 - Organization</vt:lpstr>
      <vt:lpstr>International Telecommunictions Union (ITU) Critical Information Infrastructure Protection (CIIP)</vt:lpstr>
      <vt:lpstr>Internet of Things Security Foundation (IoTSF) Security Assurance Framework</vt:lpstr>
      <vt:lpstr>Internet of Things Security Foundation (IoTSF) Security Assurance Framework</vt:lpstr>
      <vt:lpstr>Internet of Things Security Foundation (IoTSF) Security Assurance Framework</vt:lpstr>
      <vt:lpstr>ISO/IEC 27001 Information technology — Security techniques — Information security management systems — Requirements</vt:lpstr>
      <vt:lpstr>ISO 27001 Information technology — Security techniques — Information security management systems — Requirements</vt:lpstr>
      <vt:lpstr>ISO/IEC 27002 Information technology — Security techniques — Code of practice for information security management </vt:lpstr>
      <vt:lpstr>NIST SP 800-53R5 Security and Privacy Controls for Information Systems and Organizations</vt:lpstr>
      <vt:lpstr>PowerPoint Presentation</vt:lpstr>
      <vt:lpstr>PowerPoint Presentation</vt:lpstr>
      <vt:lpstr>Trusted Computing Group (TCG)</vt:lpstr>
      <vt:lpstr>Internet Engineering Task Force (IETF) (1 of 4)</vt:lpstr>
      <vt:lpstr>Internet Engineering Task Force (IETF) (2 of 4)</vt:lpstr>
      <vt:lpstr>Internet Engineering Task Force (IETF) (3 of 4)</vt:lpstr>
      <vt:lpstr>Internet Engineering Task Force (IETF) (4 of 4)</vt:lpstr>
      <vt:lpstr>Next Steps – IDS WG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Alan Sukert</cp:lastModifiedBy>
  <cp:revision>965</cp:revision>
  <dcterms:modified xsi:type="dcterms:W3CDTF">2023-02-07T17:19:11Z</dcterms:modified>
</cp:coreProperties>
</file>