
<file path=[Content_Types].xml><?xml version="1.0" encoding="utf-8"?>
<Types xmlns="http://schemas.openxmlformats.org/package/2006/content-types">
  <Default Extension="png" ContentType="image/pn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51"/>
  </p:notesMasterIdLst>
  <p:sldIdLst>
    <p:sldId id="309" r:id="rId6"/>
    <p:sldId id="325" r:id="rId7"/>
    <p:sldId id="334" r:id="rId8"/>
    <p:sldId id="343" r:id="rId9"/>
    <p:sldId id="1066" r:id="rId10"/>
    <p:sldId id="1122" r:id="rId11"/>
    <p:sldId id="1123" r:id="rId12"/>
    <p:sldId id="1124" r:id="rId13"/>
    <p:sldId id="1229" r:id="rId14"/>
    <p:sldId id="1238" r:id="rId15"/>
    <p:sldId id="1217" r:id="rId16"/>
    <p:sldId id="1239" r:id="rId17"/>
    <p:sldId id="1240" r:id="rId18"/>
    <p:sldId id="1251" r:id="rId19"/>
    <p:sldId id="1132" r:id="rId20"/>
    <p:sldId id="1148" r:id="rId21"/>
    <p:sldId id="1218" r:id="rId22"/>
    <p:sldId id="1243" r:id="rId23"/>
    <p:sldId id="1241" r:id="rId24"/>
    <p:sldId id="1175" r:id="rId25"/>
    <p:sldId id="1227" r:id="rId26"/>
    <p:sldId id="1228" r:id="rId27"/>
    <p:sldId id="1106" r:id="rId28"/>
    <p:sldId id="1162" r:id="rId29"/>
    <p:sldId id="1090" r:id="rId30"/>
    <p:sldId id="1159" r:id="rId31"/>
    <p:sldId id="1166" r:id="rId32"/>
    <p:sldId id="1249" r:id="rId33"/>
    <p:sldId id="1213" r:id="rId34"/>
    <p:sldId id="1246" r:id="rId35"/>
    <p:sldId id="1247" r:id="rId36"/>
    <p:sldId id="1219" r:id="rId37"/>
    <p:sldId id="1211" r:id="rId38"/>
    <p:sldId id="1221" r:id="rId39"/>
    <p:sldId id="1248" r:id="rId40"/>
    <p:sldId id="1215" r:id="rId41"/>
    <p:sldId id="1133" r:id="rId42"/>
    <p:sldId id="1222" r:id="rId43"/>
    <p:sldId id="1223" r:id="rId44"/>
    <p:sldId id="1224" r:id="rId45"/>
    <p:sldId id="1225" r:id="rId46"/>
    <p:sldId id="1226" r:id="rId47"/>
    <p:sldId id="1027" r:id="rId48"/>
    <p:sldId id="1214" r:id="rId49"/>
    <p:sldId id="1242" r:id="rId50"/>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an Sukert" initials="AS" lastIdx="1" clrIdx="0">
    <p:extLst>
      <p:ext uri="{19B8F6BF-5375-455C-9EA6-DF929625EA0E}">
        <p15:presenceInfo xmlns:p15="http://schemas.microsoft.com/office/powerpoint/2012/main" userId="133cebfdc0ec09a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59" autoAdjust="0"/>
    <p:restoredTop sz="93923" autoAdjust="0"/>
  </p:normalViewPr>
  <p:slideViewPr>
    <p:cSldViewPr>
      <p:cViewPr varScale="1">
        <p:scale>
          <a:sx n="82" d="100"/>
          <a:sy n="82" d="100"/>
        </p:scale>
        <p:origin x="1733"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presProps" Target="presProps.xml"/><Relationship Id="rId5" Type="http://schemas.openxmlformats.org/officeDocument/2006/relationships/slideMaster" Target="slideMasters/slideMaster5.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11/20/2022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dirty="0"/>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a:t>
            </a:fld>
            <a:endParaRPr lang="en-US" altLang="en-US" dirty="0"/>
          </a:p>
        </p:txBody>
      </p:sp>
    </p:spTree>
    <p:extLst>
      <p:ext uri="{BB962C8B-B14F-4D97-AF65-F5344CB8AC3E}">
        <p14:creationId xmlns:p14="http://schemas.microsoft.com/office/powerpoint/2010/main" val="10505568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14</a:t>
            </a:fld>
            <a:endParaRPr lang="en-US" altLang="en-US" dirty="0"/>
          </a:p>
        </p:txBody>
      </p:sp>
    </p:spTree>
    <p:extLst>
      <p:ext uri="{BB962C8B-B14F-4D97-AF65-F5344CB8AC3E}">
        <p14:creationId xmlns:p14="http://schemas.microsoft.com/office/powerpoint/2010/main" val="29560573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15</a:t>
            </a:fld>
            <a:endParaRPr lang="en-US" altLang="en-US" dirty="0"/>
          </a:p>
        </p:txBody>
      </p:sp>
    </p:spTree>
    <p:extLst>
      <p:ext uri="{BB962C8B-B14F-4D97-AF65-F5344CB8AC3E}">
        <p14:creationId xmlns:p14="http://schemas.microsoft.com/office/powerpoint/2010/main" val="860763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16</a:t>
            </a:fld>
            <a:endParaRPr lang="en-US" altLang="en-US" dirty="0"/>
          </a:p>
        </p:txBody>
      </p:sp>
    </p:spTree>
    <p:extLst>
      <p:ext uri="{BB962C8B-B14F-4D97-AF65-F5344CB8AC3E}">
        <p14:creationId xmlns:p14="http://schemas.microsoft.com/office/powerpoint/2010/main" val="3315509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17</a:t>
            </a:fld>
            <a:endParaRPr lang="en-US" altLang="en-US" dirty="0"/>
          </a:p>
        </p:txBody>
      </p:sp>
    </p:spTree>
    <p:extLst>
      <p:ext uri="{BB962C8B-B14F-4D97-AF65-F5344CB8AC3E}">
        <p14:creationId xmlns:p14="http://schemas.microsoft.com/office/powerpoint/2010/main" val="13710989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18</a:t>
            </a:fld>
            <a:endParaRPr lang="en-US" altLang="en-US" dirty="0"/>
          </a:p>
        </p:txBody>
      </p:sp>
    </p:spTree>
    <p:extLst>
      <p:ext uri="{BB962C8B-B14F-4D97-AF65-F5344CB8AC3E}">
        <p14:creationId xmlns:p14="http://schemas.microsoft.com/office/powerpoint/2010/main" val="21209857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19</a:t>
            </a:fld>
            <a:endParaRPr lang="en-US" altLang="en-US" dirty="0"/>
          </a:p>
        </p:txBody>
      </p:sp>
    </p:spTree>
    <p:extLst>
      <p:ext uri="{BB962C8B-B14F-4D97-AF65-F5344CB8AC3E}">
        <p14:creationId xmlns:p14="http://schemas.microsoft.com/office/powerpoint/2010/main" val="16991203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20</a:t>
            </a:fld>
            <a:endParaRPr lang="en-US" altLang="en-US" dirty="0"/>
          </a:p>
        </p:txBody>
      </p:sp>
    </p:spTree>
    <p:extLst>
      <p:ext uri="{BB962C8B-B14F-4D97-AF65-F5344CB8AC3E}">
        <p14:creationId xmlns:p14="http://schemas.microsoft.com/office/powerpoint/2010/main" val="41575677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21</a:t>
            </a:fld>
            <a:endParaRPr lang="en-US" altLang="en-US" dirty="0"/>
          </a:p>
        </p:txBody>
      </p:sp>
    </p:spTree>
    <p:extLst>
      <p:ext uri="{BB962C8B-B14F-4D97-AF65-F5344CB8AC3E}">
        <p14:creationId xmlns:p14="http://schemas.microsoft.com/office/powerpoint/2010/main" val="33301706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22</a:t>
            </a:fld>
            <a:endParaRPr lang="en-US" altLang="en-US" dirty="0"/>
          </a:p>
        </p:txBody>
      </p:sp>
    </p:spTree>
    <p:extLst>
      <p:ext uri="{BB962C8B-B14F-4D97-AF65-F5344CB8AC3E}">
        <p14:creationId xmlns:p14="http://schemas.microsoft.com/office/powerpoint/2010/main" val="15868471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23</a:t>
            </a:fld>
            <a:endParaRPr lang="en-US" altLang="en-US" dirty="0"/>
          </a:p>
        </p:txBody>
      </p:sp>
    </p:spTree>
    <p:extLst>
      <p:ext uri="{BB962C8B-B14F-4D97-AF65-F5344CB8AC3E}">
        <p14:creationId xmlns:p14="http://schemas.microsoft.com/office/powerpoint/2010/main" val="1999837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a:t>
            </a:fld>
            <a:endParaRPr lang="en-US" altLang="en-US" dirty="0"/>
          </a:p>
        </p:txBody>
      </p:sp>
    </p:spTree>
    <p:extLst>
      <p:ext uri="{BB962C8B-B14F-4D97-AF65-F5344CB8AC3E}">
        <p14:creationId xmlns:p14="http://schemas.microsoft.com/office/powerpoint/2010/main" val="40621271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24</a:t>
            </a:fld>
            <a:endParaRPr lang="en-US" altLang="en-US" dirty="0"/>
          </a:p>
        </p:txBody>
      </p:sp>
    </p:spTree>
    <p:extLst>
      <p:ext uri="{BB962C8B-B14F-4D97-AF65-F5344CB8AC3E}">
        <p14:creationId xmlns:p14="http://schemas.microsoft.com/office/powerpoint/2010/main" val="14190209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25</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7800556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26</a:t>
            </a:fld>
            <a:endParaRPr lang="en-US" altLang="en-US"/>
          </a:p>
        </p:txBody>
      </p:sp>
    </p:spTree>
    <p:extLst>
      <p:ext uri="{BB962C8B-B14F-4D97-AF65-F5344CB8AC3E}">
        <p14:creationId xmlns:p14="http://schemas.microsoft.com/office/powerpoint/2010/main" val="9932989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27</a:t>
            </a:fld>
            <a:endParaRPr lang="en-US" altLang="en-US"/>
          </a:p>
        </p:txBody>
      </p:sp>
    </p:spTree>
    <p:extLst>
      <p:ext uri="{BB962C8B-B14F-4D97-AF65-F5344CB8AC3E}">
        <p14:creationId xmlns:p14="http://schemas.microsoft.com/office/powerpoint/2010/main" val="38701007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2538B2D-75A6-4E1F-A187-22A0130E2815}" type="slidenum">
              <a:rPr kumimoji="0" lang="en-US" altLang="en-US" sz="1200" b="0" i="0" u="none" strike="noStrike" kern="1200" cap="none" spc="0" normalizeH="0" baseline="0" noProof="0" smtClean="0">
                <a:ln>
                  <a:noFill/>
                </a:ln>
                <a:solidFill>
                  <a:srgbClr val="000000"/>
                </a:solidFill>
                <a:effectLst/>
                <a:uLnTx/>
                <a:uFillTx/>
                <a:latin typeface="Arial" pitchFamily="34" charset="0"/>
                <a:sym typeface="Arial"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srgbClr val="000000"/>
              </a:solidFill>
              <a:effectLst/>
              <a:uLnTx/>
              <a:uFillTx/>
              <a:latin typeface="Arial" pitchFamily="34" charset="0"/>
              <a:sym typeface="Arial" pitchFamily="34" charset="0"/>
            </a:endParaRPr>
          </a:p>
        </p:txBody>
      </p:sp>
    </p:spTree>
    <p:extLst>
      <p:ext uri="{BB962C8B-B14F-4D97-AF65-F5344CB8AC3E}">
        <p14:creationId xmlns:p14="http://schemas.microsoft.com/office/powerpoint/2010/main" val="14948505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29</a:t>
            </a:fld>
            <a:endParaRPr lang="en-US" altLang="en-US"/>
          </a:p>
        </p:txBody>
      </p:sp>
    </p:spTree>
    <p:extLst>
      <p:ext uri="{BB962C8B-B14F-4D97-AF65-F5344CB8AC3E}">
        <p14:creationId xmlns:p14="http://schemas.microsoft.com/office/powerpoint/2010/main" val="18799547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30</a:t>
            </a:fld>
            <a:endParaRPr lang="en-US" altLang="en-US"/>
          </a:p>
        </p:txBody>
      </p:sp>
    </p:spTree>
    <p:extLst>
      <p:ext uri="{BB962C8B-B14F-4D97-AF65-F5344CB8AC3E}">
        <p14:creationId xmlns:p14="http://schemas.microsoft.com/office/powerpoint/2010/main" val="38382567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31</a:t>
            </a:fld>
            <a:endParaRPr lang="en-US" altLang="en-US"/>
          </a:p>
        </p:txBody>
      </p:sp>
    </p:spTree>
    <p:extLst>
      <p:ext uri="{BB962C8B-B14F-4D97-AF65-F5344CB8AC3E}">
        <p14:creationId xmlns:p14="http://schemas.microsoft.com/office/powerpoint/2010/main" val="30551098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32</a:t>
            </a:fld>
            <a:endParaRPr lang="en-US" altLang="en-US"/>
          </a:p>
        </p:txBody>
      </p:sp>
    </p:spTree>
    <p:extLst>
      <p:ext uri="{BB962C8B-B14F-4D97-AF65-F5344CB8AC3E}">
        <p14:creationId xmlns:p14="http://schemas.microsoft.com/office/powerpoint/2010/main" val="36856254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33</a:t>
            </a:fld>
            <a:endParaRPr lang="en-US" altLang="en-US"/>
          </a:p>
        </p:txBody>
      </p:sp>
    </p:spTree>
    <p:extLst>
      <p:ext uri="{BB962C8B-B14F-4D97-AF65-F5344CB8AC3E}">
        <p14:creationId xmlns:p14="http://schemas.microsoft.com/office/powerpoint/2010/main" val="1022417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a:t>
            </a:fld>
            <a:endParaRPr lang="en-US" altLang="en-US" dirty="0"/>
          </a:p>
        </p:txBody>
      </p:sp>
    </p:spTree>
    <p:extLst>
      <p:ext uri="{BB962C8B-B14F-4D97-AF65-F5344CB8AC3E}">
        <p14:creationId xmlns:p14="http://schemas.microsoft.com/office/powerpoint/2010/main" val="6898170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34</a:t>
            </a:fld>
            <a:endParaRPr lang="en-US" altLang="en-US"/>
          </a:p>
        </p:txBody>
      </p:sp>
    </p:spTree>
    <p:extLst>
      <p:ext uri="{BB962C8B-B14F-4D97-AF65-F5344CB8AC3E}">
        <p14:creationId xmlns:p14="http://schemas.microsoft.com/office/powerpoint/2010/main" val="19735120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35</a:t>
            </a:fld>
            <a:endParaRPr lang="en-US" altLang="en-US"/>
          </a:p>
        </p:txBody>
      </p:sp>
    </p:spTree>
    <p:extLst>
      <p:ext uri="{BB962C8B-B14F-4D97-AF65-F5344CB8AC3E}">
        <p14:creationId xmlns:p14="http://schemas.microsoft.com/office/powerpoint/2010/main" val="36538649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36</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9429474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37</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8056698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43</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99842841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44</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2882281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45</a:t>
            </a:fld>
            <a:endParaRPr lang="en-US" altLang="en-US" dirty="0"/>
          </a:p>
        </p:txBody>
      </p:sp>
    </p:spTree>
    <p:extLst>
      <p:ext uri="{BB962C8B-B14F-4D97-AF65-F5344CB8AC3E}">
        <p14:creationId xmlns:p14="http://schemas.microsoft.com/office/powerpoint/2010/main" val="1125562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a:t>
            </a:fld>
            <a:endParaRPr lang="en-US" altLang="en-US" dirty="0"/>
          </a:p>
        </p:txBody>
      </p:sp>
    </p:spTree>
    <p:extLst>
      <p:ext uri="{BB962C8B-B14F-4D97-AF65-F5344CB8AC3E}">
        <p14:creationId xmlns:p14="http://schemas.microsoft.com/office/powerpoint/2010/main" val="406113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9</a:t>
            </a:fld>
            <a:endParaRPr lang="en-US" altLang="en-US" dirty="0"/>
          </a:p>
        </p:txBody>
      </p:sp>
    </p:spTree>
    <p:extLst>
      <p:ext uri="{BB962C8B-B14F-4D97-AF65-F5344CB8AC3E}">
        <p14:creationId xmlns:p14="http://schemas.microsoft.com/office/powerpoint/2010/main" val="1060904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10</a:t>
            </a:fld>
            <a:endParaRPr lang="en-US" altLang="en-US" dirty="0"/>
          </a:p>
        </p:txBody>
      </p:sp>
    </p:spTree>
    <p:extLst>
      <p:ext uri="{BB962C8B-B14F-4D97-AF65-F5344CB8AC3E}">
        <p14:creationId xmlns:p14="http://schemas.microsoft.com/office/powerpoint/2010/main" val="1358706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11</a:t>
            </a:fld>
            <a:endParaRPr lang="en-US" altLang="en-US" dirty="0"/>
          </a:p>
        </p:txBody>
      </p:sp>
    </p:spTree>
    <p:extLst>
      <p:ext uri="{BB962C8B-B14F-4D97-AF65-F5344CB8AC3E}">
        <p14:creationId xmlns:p14="http://schemas.microsoft.com/office/powerpoint/2010/main" val="2316085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12</a:t>
            </a:fld>
            <a:endParaRPr lang="en-US" altLang="en-US" dirty="0"/>
          </a:p>
        </p:txBody>
      </p:sp>
    </p:spTree>
    <p:extLst>
      <p:ext uri="{BB962C8B-B14F-4D97-AF65-F5344CB8AC3E}">
        <p14:creationId xmlns:p14="http://schemas.microsoft.com/office/powerpoint/2010/main" val="4616352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13</a:t>
            </a:fld>
            <a:endParaRPr lang="en-US" altLang="en-US" dirty="0"/>
          </a:p>
        </p:txBody>
      </p:sp>
    </p:spTree>
    <p:extLst>
      <p:ext uri="{BB962C8B-B14F-4D97-AF65-F5344CB8AC3E}">
        <p14:creationId xmlns:p14="http://schemas.microsoft.com/office/powerpoint/2010/main" val="301228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Title Text"/>
          <p:cNvSpPr txBox="1">
            <a:spLocks noGrp="1"/>
          </p:cNvSpPr>
          <p:nvPr>
            <p:ph type="title"/>
          </p:nvPr>
        </p:nvSpPr>
        <p:spPr>
          <a:prstGeom prst="rect">
            <a:avLst/>
          </a:prstGeom>
        </p:spPr>
        <p:txBody>
          <a:bodyPr/>
          <a:lstStyle/>
          <a:p>
            <a:r>
              <a:t>Title Text</a:t>
            </a:r>
          </a:p>
        </p:txBody>
      </p:sp>
      <p:sp>
        <p:nvSpPr>
          <p:cNvPr id="3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2"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extLst>
      <p:ext uri="{BB962C8B-B14F-4D97-AF65-F5344CB8AC3E}">
        <p14:creationId xmlns:p14="http://schemas.microsoft.com/office/powerpoint/2010/main" val="374409511"/>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1.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1.pn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708" r:id="rId12"/>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3.xml"/><Relationship Id="rId4" Type="http://schemas.openxmlformats.org/officeDocument/2006/relationships/image" Target="../media/image4.webp"/></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hyperlink" Target="http://www.trustedcomputinggroup.org/resources" TargetMode="External"/><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39.xml.rels><?xml version="1.0" encoding="UTF-8" standalone="yes"?>
<Relationships xmlns="http://schemas.openxmlformats.org/package/2006/relationships"><Relationship Id="rId8" Type="http://schemas.openxmlformats.org/officeDocument/2006/relationships/hyperlink" Target="https://datatracker.ietf.org/doc/draft-ietf-tls-rfc8446bis/" TargetMode="External"/><Relationship Id="rId13" Type="http://schemas.openxmlformats.org/officeDocument/2006/relationships/hyperlink" Target="https://datatracker.ietf.org/doc/draft-ietf-tls-esni/" TargetMode="External"/><Relationship Id="rId3" Type="http://schemas.openxmlformats.org/officeDocument/2006/relationships/hyperlink" Target="https://datatracker.ietf.org/doc/rfc9261/" TargetMode="External"/><Relationship Id="rId7" Type="http://schemas.openxmlformats.org/officeDocument/2006/relationships/hyperlink" Target="https://datatracker.ietf.org/doc/rfc9147/" TargetMode="External"/><Relationship Id="rId12" Type="http://schemas.openxmlformats.org/officeDocument/2006/relationships/hyperlink" Target="https://datatracker.ietf.org/doc/draft-vanrein-tls-kdh/" TargetMode="External"/><Relationship Id="rId2" Type="http://schemas.openxmlformats.org/officeDocument/2006/relationships/image" Target="../media/image5.png"/><Relationship Id="rId1" Type="http://schemas.openxmlformats.org/officeDocument/2006/relationships/slideLayout" Target="../slideLayouts/slideLayout23.xml"/><Relationship Id="rId6" Type="http://schemas.openxmlformats.org/officeDocument/2006/relationships/hyperlink" Target="https://datatracker.ietf.org/doc/rfc9149/" TargetMode="External"/><Relationship Id="rId11" Type="http://schemas.openxmlformats.org/officeDocument/2006/relationships/hyperlink" Target="https://datatracker.ietf.org/doc/draft-ietf-tls-wkech/" TargetMode="External"/><Relationship Id="rId5" Type="http://schemas.openxmlformats.org/officeDocument/2006/relationships/hyperlink" Target="https://datatracker.ietf.org/doc/rfc9257/" TargetMode="External"/><Relationship Id="rId10" Type="http://schemas.openxmlformats.org/officeDocument/2006/relationships/hyperlink" Target="https://datatracker.ietf.org/doc/draft-fossati-tls-attestation/" TargetMode="External"/><Relationship Id="rId4" Type="http://schemas.openxmlformats.org/officeDocument/2006/relationships/hyperlink" Target="https://datatracker.ietf.org/doc/rfc9258/" TargetMode="External"/><Relationship Id="rId9" Type="http://schemas.openxmlformats.org/officeDocument/2006/relationships/hyperlink" Target="https://datatracker.ietf.org/doc/draft-ietf-tls-rfc8447bis/" TargetMode="External"/><Relationship Id="rId14" Type="http://schemas.openxmlformats.org/officeDocument/2006/relationships/hyperlink" Target="https://datatracker.ietf.org/doc/draft-urien-tls-se/"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8" Type="http://schemas.openxmlformats.org/officeDocument/2006/relationships/hyperlink" Target="https://datatracker.ietf.org/doc/draft-bormann-cbor-cddl-freezer/" TargetMode="External"/><Relationship Id="rId13" Type="http://schemas.openxmlformats.org/officeDocument/2006/relationships/hyperlink" Target="https://datatracker.ietf.org/doc/draft-bormann-cbor-notable-tags/" TargetMode="External"/><Relationship Id="rId3" Type="http://schemas.openxmlformats.org/officeDocument/2006/relationships/hyperlink" Target="https://mailarchive.ietf.org/arch/msg/sacm/3UYKoLiQWA2h6CbIxBbCXGG6Qi4/" TargetMode="External"/><Relationship Id="rId7" Type="http://schemas.openxmlformats.org/officeDocument/2006/relationships/hyperlink" Target="https://datatracker.ietf.org/doc/rfc9090/" TargetMode="External"/><Relationship Id="rId12" Type="http://schemas.openxmlformats.org/officeDocument/2006/relationships/hyperlink" Target="https://datatracker.ietf.org/doc/draft-ietf-cbor-packed/" TargetMode="External"/><Relationship Id="rId2" Type="http://schemas.openxmlformats.org/officeDocument/2006/relationships/image" Target="../media/image5.png"/><Relationship Id="rId1" Type="http://schemas.openxmlformats.org/officeDocument/2006/relationships/slideLayout" Target="../slideLayouts/slideLayout23.xml"/><Relationship Id="rId6" Type="http://schemas.openxmlformats.org/officeDocument/2006/relationships/hyperlink" Target="https://datatracker.ietf.org/doc/rfc9164/" TargetMode="External"/><Relationship Id="rId11" Type="http://schemas.openxmlformats.org/officeDocument/2006/relationships/hyperlink" Target="https://datatracker.ietf.org/doc/draft-bormann-cbor-cddl-csv/" TargetMode="External"/><Relationship Id="rId5" Type="http://schemas.openxmlformats.org/officeDocument/2006/relationships/hyperlink" Target="https://datatracker.ietf.org/doc/rfc9165/" TargetMode="External"/><Relationship Id="rId10" Type="http://schemas.openxmlformats.org/officeDocument/2006/relationships/hyperlink" Target="https://datatracker.ietf.org/doc/draft-ietf-cbor-time-tag/" TargetMode="External"/><Relationship Id="rId4" Type="http://schemas.openxmlformats.org/officeDocument/2006/relationships/hyperlink" Target="https://datatracker.ietf.org/doc/draft-ietf-sacm-coswid/" TargetMode="External"/><Relationship Id="rId9" Type="http://schemas.openxmlformats.org/officeDocument/2006/relationships/hyperlink" Target="https://datatracker.ietf.org/doc/draft-bormann-cbor-cddl-2-draft/" TargetMode="External"/><Relationship Id="rId14" Type="http://schemas.openxmlformats.org/officeDocument/2006/relationships/hyperlink" Target="https://datatracker.ietf.org/doc/draft-ietf-cbor-file-magic/"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datatracker.ietf.org/doc/draft-ietf-rats-architecture/" TargetMode="External"/><Relationship Id="rId13" Type="http://schemas.openxmlformats.org/officeDocument/2006/relationships/hyperlink" Target="https://datatracker.ietf.org/doc/draft-ietf-rats-uccs/" TargetMode="External"/><Relationship Id="rId3" Type="http://schemas.openxmlformats.org/officeDocument/2006/relationships/hyperlink" Target="https://datatracker.ietf.org/doc/draft-ietf-rats-eat/" TargetMode="External"/><Relationship Id="rId7" Type="http://schemas.openxmlformats.org/officeDocument/2006/relationships/hyperlink" Target="https://datatracker.ietf.org/doc/draft-wallace-rats-concise-ta-stores/" TargetMode="External"/><Relationship Id="rId12" Type="http://schemas.openxmlformats.org/officeDocument/2006/relationships/hyperlink" Target="https://datatracker.ietf.org/doc/draft-ietf-rats-ar4si/" TargetMode="External"/><Relationship Id="rId2" Type="http://schemas.openxmlformats.org/officeDocument/2006/relationships/image" Target="../media/image5.png"/><Relationship Id="rId16" Type="http://schemas.openxmlformats.org/officeDocument/2006/relationships/hyperlink" Target="https://datatracker.ietf.org/doc/draft-voit-rats-trustworthy-path-routing/" TargetMode="External"/><Relationship Id="rId1" Type="http://schemas.openxmlformats.org/officeDocument/2006/relationships/slideLayout" Target="../slideLayouts/slideLayout23.xml"/><Relationship Id="rId6" Type="http://schemas.openxmlformats.org/officeDocument/2006/relationships/hyperlink" Target="https://datatracker.ietf.org/doc/draft-ietf-rats-eat-media-type/" TargetMode="External"/><Relationship Id="rId11" Type="http://schemas.openxmlformats.org/officeDocument/2006/relationships/hyperlink" Target="https://datatracker.ietf.org/doc/draft-ietf-rats-reference-interaction-models/" TargetMode="External"/><Relationship Id="rId5" Type="http://schemas.openxmlformats.org/officeDocument/2006/relationships/hyperlink" Target="https://datatracker.ietf.org/doc/draft-ftbs-rats-msg-wrap/" TargetMode="External"/><Relationship Id="rId15" Type="http://schemas.openxmlformats.org/officeDocument/2006/relationships/hyperlink" Target="https://datatracker.ietf.org/doc/draft-tschofenig-rats-psa-token/" TargetMode="External"/><Relationship Id="rId10" Type="http://schemas.openxmlformats.org/officeDocument/2006/relationships/hyperlink" Target="https://datatracker.ietf.org/doc/draft-ietf-rats-network-device-subscription/" TargetMode="External"/><Relationship Id="rId4" Type="http://schemas.openxmlformats.org/officeDocument/2006/relationships/hyperlink" Target="https://datatracker.ietf.org/doc/draft-bft-rats-kat/" TargetMode="External"/><Relationship Id="rId9" Type="http://schemas.openxmlformats.org/officeDocument/2006/relationships/hyperlink" Target="https://datatracker.ietf.org/doc/draft-ietf-rats-daa/" TargetMode="External"/><Relationship Id="rId14" Type="http://schemas.openxmlformats.org/officeDocument/2006/relationships/hyperlink" Target="https://datatracker.ietf.org/doc/draft-ietf-rats-corim/"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datatracker.ietf.org/doc/draft-bozhko-cfrg-aead-properties/" TargetMode="External"/><Relationship Id="rId13" Type="http://schemas.openxmlformats.org/officeDocument/2006/relationships/hyperlink" Target="https://datatracker.ietf.org/doc/draft-fluhrer-lms-more-parm-sets/" TargetMode="External"/><Relationship Id="rId3" Type="http://schemas.openxmlformats.org/officeDocument/2006/relationships/hyperlink" Target="https://datatracker.ietf.org/doc/rfc9180/" TargetMode="External"/><Relationship Id="rId7" Type="http://schemas.openxmlformats.org/officeDocument/2006/relationships/hyperlink" Target="https://datatracker.ietf.org/doc/draft-irtf-cfrg-ristretto255-decaf448/" TargetMode="External"/><Relationship Id="rId12" Type="http://schemas.openxmlformats.org/officeDocument/2006/relationships/hyperlink" Target="https://datatracker.ietf.org/doc/draft-irtf-cfrg-vdaf/" TargetMode="External"/><Relationship Id="rId2" Type="http://schemas.openxmlformats.org/officeDocument/2006/relationships/image" Target="../media/image5.png"/><Relationship Id="rId1" Type="http://schemas.openxmlformats.org/officeDocument/2006/relationships/slideLayout" Target="../slideLayouts/slideLayout23.xml"/><Relationship Id="rId6" Type="http://schemas.openxmlformats.org/officeDocument/2006/relationships/hyperlink" Target="https://datatracker.ietf.org/doc/draft-fluhrer-cfrg-ntru/" TargetMode="External"/><Relationship Id="rId11" Type="http://schemas.openxmlformats.org/officeDocument/2006/relationships/hyperlink" Target="https://datatracker.ietf.org/doc/draft-irtf-cfrg-rsa-blind-signatures/" TargetMode="External"/><Relationship Id="rId5" Type="http://schemas.openxmlformats.org/officeDocument/2006/relationships/hyperlink" Target="https://datatracker.ietf.org/doc/draft-irtf-cfrg-bbs-signatures/" TargetMode="External"/><Relationship Id="rId15" Type="http://schemas.openxmlformats.org/officeDocument/2006/relationships/hyperlink" Target="https://datatracker.ietf.org/doc/draft-irtf-cfrg-vrf/" TargetMode="External"/><Relationship Id="rId10" Type="http://schemas.openxmlformats.org/officeDocument/2006/relationships/hyperlink" Target="https://datatracker.ietf.org/doc/draft-irtf-cfrg-voprf/" TargetMode="External"/><Relationship Id="rId4" Type="http://schemas.openxmlformats.org/officeDocument/2006/relationships/hyperlink" Target="https://datatracker.ietf.org/doc/rfc9106/" TargetMode="External"/><Relationship Id="rId9" Type="http://schemas.openxmlformats.org/officeDocument/2006/relationships/hyperlink" Target="https://datatracker.ietf.org/doc/draft-irtf-cfrg-frost/" TargetMode="External"/><Relationship Id="rId14" Type="http://schemas.openxmlformats.org/officeDocument/2006/relationships/hyperlink" Target="https://datatracker.ietf.org/doc/draft-irtf-cfrg-kangarootwelve/"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3.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dirty="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dirty="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2022 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dirty="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dirty="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a:t>November 17, 2022</a:t>
            </a:r>
          </a:p>
          <a:p>
            <a:pPr marL="0" indent="0" eaLnBrk="1" hangingPunct="1"/>
            <a:r>
              <a:rPr lang="en-US" altLang="en-US" dirty="0"/>
              <a:t>PWG November 2022 Virtual Face-to-Face</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dirty="0">
              <a:solidFill>
                <a:srgbClr val="FFFFFF"/>
              </a:solidFill>
              <a:latin typeface="Arial" charset="0"/>
              <a:cs typeface="Arial" charset="0"/>
              <a:sym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112566"/>
            <a:ext cx="7797800" cy="1016000"/>
          </a:xfrm>
        </p:spPr>
        <p:txBody>
          <a:bodyPr rIns="132080"/>
          <a:lstStyle/>
          <a:p>
            <a:pPr eaLnBrk="1" hangingPunct="1"/>
            <a:r>
              <a:rPr lang="fr-FR" sz="2400" dirty="0"/>
              <a:t>HCD cPP/SD Status</a:t>
            </a:r>
            <a:br>
              <a:rPr lang="fr-FR" sz="2400" dirty="0"/>
            </a:br>
            <a:r>
              <a:rPr lang="fr-FR" sz="2400" dirty="0"/>
              <a:t>Key Issues Resolved in HCD </a:t>
            </a:r>
            <a:r>
              <a:rPr lang="fr-FR" sz="2400" dirty="0" err="1"/>
              <a:t>cPP</a:t>
            </a:r>
            <a:r>
              <a:rPr lang="fr-FR" sz="2400" dirty="0"/>
              <a:t> V1.0 </a:t>
            </a:r>
            <a:br>
              <a:rPr lang="fr-FR" sz="2400" dirty="0"/>
            </a:br>
            <a:r>
              <a:rPr lang="fr-FR" sz="2400" dirty="0" err="1"/>
              <a:t>from</a:t>
            </a:r>
            <a:r>
              <a:rPr lang="fr-FR" sz="2400" dirty="0"/>
              <a:t> Final Draft</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5989" y="1139532"/>
            <a:ext cx="8845755" cy="5475434"/>
          </a:xfrm>
        </p:spPr>
        <p:txBody>
          <a:bodyPr rIns="132080"/>
          <a:lstStyle/>
          <a:p>
            <a:pPr marL="342900">
              <a:lnSpc>
                <a:spcPct val="107000"/>
              </a:lnSpc>
              <a:spcBef>
                <a:spcPts val="0"/>
              </a:spcBef>
              <a:spcAft>
                <a:spcPts val="600"/>
              </a:spcAft>
            </a:pPr>
            <a:r>
              <a:rPr lang="en-US" sz="1600" i="0" dirty="0">
                <a:solidFill>
                  <a:srgbClr val="333333"/>
                </a:solidFill>
                <a:effectLst/>
                <a:ea typeface="Calibri" panose="020F0502020204030204" pitchFamily="34" charset="0"/>
                <a:cs typeface="Times New Roman" panose="02020603050405020304" pitchFamily="18" charset="0"/>
              </a:rPr>
              <a:t>Moved</a:t>
            </a:r>
            <a:r>
              <a:rPr lang="en-US" sz="1600" b="1" i="0" dirty="0">
                <a:solidFill>
                  <a:srgbClr val="333333"/>
                </a:solidFill>
                <a:effectLst/>
                <a:ea typeface="Calibri" panose="020F0502020204030204" pitchFamily="34" charset="0"/>
                <a:cs typeface="Times New Roman" panose="02020603050405020304" pitchFamily="18" charset="0"/>
              </a:rPr>
              <a:t> SFR </a:t>
            </a:r>
            <a:r>
              <a:rPr lang="en-US" sz="1600" b="1" dirty="0">
                <a:solidFill>
                  <a:srgbClr val="333333"/>
                </a:solidFill>
                <a:effectLst/>
                <a:ea typeface="Calibri" panose="020F0502020204030204" pitchFamily="34" charset="0"/>
                <a:cs typeface="Times New Roman" panose="02020603050405020304" pitchFamily="18" charset="0"/>
              </a:rPr>
              <a:t>FCS_CKM.1/AKG Cryptographic Key Generation (Asymmetric Keys)</a:t>
            </a:r>
            <a:r>
              <a:rPr lang="en-US" sz="1600" dirty="0">
                <a:solidFill>
                  <a:srgbClr val="333333"/>
                </a:solidFill>
                <a:effectLst/>
                <a:ea typeface="Calibri" panose="020F0502020204030204" pitchFamily="34" charset="0"/>
                <a:cs typeface="Times New Roman" panose="02020603050405020304" pitchFamily="18" charset="0"/>
              </a:rPr>
              <a:t> from an Optional to a Mandatory SFR</a:t>
            </a:r>
            <a:endParaRPr lang="en-US" sz="1600" dirty="0">
              <a:effectLst/>
              <a:ea typeface="Calibri" panose="020F0502020204030204" pitchFamily="34" charset="0"/>
              <a:cs typeface="Times New Roman" panose="02020603050405020304" pitchFamily="18" charset="0"/>
            </a:endParaRPr>
          </a:p>
          <a:p>
            <a:pPr marL="342900">
              <a:lnSpc>
                <a:spcPct val="107000"/>
              </a:lnSpc>
              <a:spcBef>
                <a:spcPts val="0"/>
              </a:spcBef>
              <a:spcAft>
                <a:spcPts val="600"/>
              </a:spcAft>
            </a:pPr>
            <a:r>
              <a:rPr lang="en-US" sz="1600" dirty="0">
                <a:effectLst/>
                <a:ea typeface="Calibri" panose="020F0502020204030204" pitchFamily="34" charset="0"/>
                <a:cs typeface="Times New Roman" panose="02020603050405020304" pitchFamily="18" charset="0"/>
              </a:rPr>
              <a:t>Made ‘remote audit server’ a mandatory selection in SFR </a:t>
            </a:r>
            <a:r>
              <a:rPr lang="en-US" sz="1600" b="1" dirty="0">
                <a:solidFill>
                  <a:srgbClr val="333333"/>
                </a:solidFill>
                <a:effectLst/>
                <a:ea typeface="Calibri" panose="020F0502020204030204" pitchFamily="34" charset="0"/>
                <a:cs typeface="Times New Roman" panose="02020603050405020304" pitchFamily="18" charset="0"/>
              </a:rPr>
              <a:t>FTP_ITC.1 Inter-TSF trusted channel, </a:t>
            </a:r>
            <a:r>
              <a:rPr lang="en-US" sz="1600" dirty="0">
                <a:solidFill>
                  <a:srgbClr val="333333"/>
                </a:solidFill>
                <a:effectLst/>
                <a:ea typeface="Calibri" panose="020F0502020204030204" pitchFamily="34" charset="0"/>
                <a:cs typeface="Times New Roman" panose="02020603050405020304" pitchFamily="18" charset="0"/>
              </a:rPr>
              <a:t>elements </a:t>
            </a:r>
            <a:r>
              <a:rPr lang="en-US" sz="1600" b="1" dirty="0">
                <a:solidFill>
                  <a:srgbClr val="333333"/>
                </a:solidFill>
                <a:effectLst/>
                <a:ea typeface="Calibri" panose="020F0502020204030204" pitchFamily="34" charset="0"/>
                <a:cs typeface="Times New Roman" panose="02020603050405020304" pitchFamily="18" charset="0"/>
              </a:rPr>
              <a:t>FTP_ITC.1.1</a:t>
            </a:r>
            <a:r>
              <a:rPr lang="en-US" sz="1600" dirty="0">
                <a:solidFill>
                  <a:srgbClr val="333333"/>
                </a:solidFill>
                <a:effectLst/>
                <a:ea typeface="Calibri" panose="020F0502020204030204" pitchFamily="34" charset="0"/>
                <a:cs typeface="Times New Roman" panose="02020603050405020304" pitchFamily="18" charset="0"/>
              </a:rPr>
              <a:t> and </a:t>
            </a:r>
            <a:r>
              <a:rPr lang="en-US" sz="1600" b="1" dirty="0">
                <a:solidFill>
                  <a:srgbClr val="333333"/>
                </a:solidFill>
                <a:effectLst/>
                <a:ea typeface="Calibri" panose="020F0502020204030204" pitchFamily="34" charset="0"/>
                <a:cs typeface="Times New Roman" panose="02020603050405020304" pitchFamily="18" charset="0"/>
              </a:rPr>
              <a:t>FTP_ITC.1.3</a:t>
            </a:r>
            <a:r>
              <a:rPr lang="en-US" sz="1600" dirty="0">
                <a:solidFill>
                  <a:srgbClr val="333333"/>
                </a:solidFill>
                <a:effectLst/>
                <a:ea typeface="Calibri" panose="020F0502020204030204" pitchFamily="34" charset="0"/>
                <a:cs typeface="Times New Roman" panose="02020603050405020304" pitchFamily="18" charset="0"/>
              </a:rPr>
              <a:t> </a:t>
            </a:r>
            <a:endParaRPr lang="en-US" sz="1600" dirty="0">
              <a:effectLst/>
              <a:ea typeface="Calibri" panose="020F0502020204030204" pitchFamily="34" charset="0"/>
              <a:cs typeface="Times New Roman" panose="02020603050405020304" pitchFamily="18" charset="0"/>
            </a:endParaRPr>
          </a:p>
          <a:p>
            <a:pPr marL="342900">
              <a:lnSpc>
                <a:spcPct val="107000"/>
              </a:lnSpc>
              <a:spcBef>
                <a:spcPts val="0"/>
              </a:spcBef>
              <a:spcAft>
                <a:spcPts val="600"/>
              </a:spcAft>
            </a:pPr>
            <a:r>
              <a:rPr lang="en-US" sz="1600" dirty="0">
                <a:solidFill>
                  <a:srgbClr val="333333"/>
                </a:solidFill>
                <a:effectLst/>
                <a:ea typeface="Calibri" panose="020F0502020204030204" pitchFamily="34" charset="0"/>
                <a:cs typeface="Times New Roman" panose="02020603050405020304" pitchFamily="18" charset="0"/>
              </a:rPr>
              <a:t>Removed ‘AES GCM-192’ as a selection option in SFR </a:t>
            </a:r>
            <a:r>
              <a:rPr lang="en-US" sz="1600" b="1" dirty="0">
                <a:solidFill>
                  <a:srgbClr val="333333"/>
                </a:solidFill>
                <a:effectLst/>
                <a:ea typeface="Calibri" panose="020F0502020204030204" pitchFamily="34" charset="0"/>
                <a:cs typeface="Times New Roman" panose="02020603050405020304" pitchFamily="18" charset="0"/>
              </a:rPr>
              <a:t>FCS_IPSEC_EXT.1.6</a:t>
            </a:r>
            <a:r>
              <a:rPr lang="en-US" sz="1600" dirty="0">
                <a:solidFill>
                  <a:srgbClr val="333333"/>
                </a:solidFill>
                <a:effectLst/>
                <a:ea typeface="Calibri" panose="020F0502020204030204" pitchFamily="34" charset="0"/>
                <a:cs typeface="Times New Roman" panose="02020603050405020304" pitchFamily="18" charset="0"/>
              </a:rPr>
              <a:t> to comply with NIAP Technical Decision TD0657</a:t>
            </a:r>
            <a:endParaRPr lang="en-US" sz="1600" dirty="0">
              <a:effectLst/>
              <a:ea typeface="Calibri" panose="020F0502020204030204" pitchFamily="34" charset="0"/>
              <a:cs typeface="Times New Roman" panose="02020603050405020304" pitchFamily="18" charset="0"/>
            </a:endParaRPr>
          </a:p>
          <a:p>
            <a:pPr marL="342900">
              <a:lnSpc>
                <a:spcPct val="107000"/>
              </a:lnSpc>
              <a:spcBef>
                <a:spcPts val="0"/>
              </a:spcBef>
              <a:spcAft>
                <a:spcPts val="600"/>
              </a:spcAft>
            </a:pPr>
            <a:r>
              <a:rPr lang="en-US" sz="1600" dirty="0">
                <a:solidFill>
                  <a:srgbClr val="333333"/>
                </a:solidFill>
                <a:effectLst/>
                <a:ea typeface="Calibri" panose="020F0502020204030204" pitchFamily="34" charset="0"/>
                <a:cs typeface="Times New Roman" panose="02020603050405020304" pitchFamily="18" charset="0"/>
              </a:rPr>
              <a:t>Modified SFR </a:t>
            </a:r>
            <a:r>
              <a:rPr lang="en-US" sz="1600" b="1" dirty="0">
                <a:solidFill>
                  <a:srgbClr val="333333"/>
                </a:solidFill>
                <a:effectLst/>
                <a:ea typeface="Calibri" panose="020F0502020204030204" pitchFamily="34" charset="0"/>
                <a:cs typeface="Times New Roman" panose="02020603050405020304" pitchFamily="18" charset="0"/>
              </a:rPr>
              <a:t>FPT_KYP_EXT.1 Extended: Protection of Key and Key Material</a:t>
            </a:r>
            <a:r>
              <a:rPr lang="en-US" sz="1600" dirty="0">
                <a:solidFill>
                  <a:srgbClr val="333333"/>
                </a:solidFill>
                <a:effectLst/>
                <a:ea typeface="Calibri" panose="020F0502020204030204" pitchFamily="34" charset="0"/>
                <a:cs typeface="Times New Roman" panose="02020603050405020304" pitchFamily="18" charset="0"/>
              </a:rPr>
              <a:t> to clarify what the requirements and Application Note should be for an initial key and clarify what some of the conditions where keys can be stored are </a:t>
            </a:r>
            <a:endParaRPr lang="en-US" sz="1600" dirty="0">
              <a:effectLst/>
              <a:ea typeface="Calibri" panose="020F0502020204030204" pitchFamily="34" charset="0"/>
              <a:cs typeface="Times New Roman" panose="02020603050405020304" pitchFamily="18" charset="0"/>
            </a:endParaRPr>
          </a:p>
          <a:p>
            <a:pPr marL="342900">
              <a:lnSpc>
                <a:spcPct val="107000"/>
              </a:lnSpc>
              <a:spcBef>
                <a:spcPts val="0"/>
              </a:spcBef>
              <a:spcAft>
                <a:spcPts val="600"/>
              </a:spcAft>
            </a:pPr>
            <a:r>
              <a:rPr lang="en-US" sz="1600" dirty="0">
                <a:solidFill>
                  <a:srgbClr val="333333"/>
                </a:solidFill>
                <a:effectLst/>
                <a:ea typeface="Calibri" panose="020F0502020204030204" pitchFamily="34" charset="0"/>
                <a:cs typeface="Times New Roman" panose="02020603050405020304" pitchFamily="18" charset="0"/>
              </a:rPr>
              <a:t>Removed references to “Distributed TOEs” in the document because the HCD </a:t>
            </a:r>
            <a:r>
              <a:rPr lang="en-US" sz="1600" dirty="0" err="1">
                <a:solidFill>
                  <a:srgbClr val="333333"/>
                </a:solidFill>
                <a:effectLst/>
                <a:ea typeface="Calibri" panose="020F0502020204030204" pitchFamily="34" charset="0"/>
                <a:cs typeface="Times New Roman" panose="02020603050405020304" pitchFamily="18" charset="0"/>
              </a:rPr>
              <a:t>cPP</a:t>
            </a:r>
            <a:r>
              <a:rPr lang="en-US" sz="1600" dirty="0">
                <a:solidFill>
                  <a:srgbClr val="333333"/>
                </a:solidFill>
                <a:effectLst/>
                <a:ea typeface="Calibri" panose="020F0502020204030204" pitchFamily="34" charset="0"/>
                <a:cs typeface="Times New Roman" panose="02020603050405020304" pitchFamily="18" charset="0"/>
              </a:rPr>
              <a:t> does not include any requirements for Distributed TOEs</a:t>
            </a:r>
          </a:p>
          <a:p>
            <a:pPr marL="342900">
              <a:lnSpc>
                <a:spcPct val="107000"/>
              </a:lnSpc>
              <a:spcBef>
                <a:spcPts val="0"/>
              </a:spcBef>
              <a:spcAft>
                <a:spcPts val="600"/>
              </a:spcAft>
            </a:pPr>
            <a:r>
              <a:rPr lang="en-US" sz="1600" dirty="0">
                <a:solidFill>
                  <a:srgbClr val="333333"/>
                </a:solidFill>
                <a:effectLst/>
                <a:ea typeface="Calibri" panose="020F0502020204030204" pitchFamily="34" charset="0"/>
                <a:cs typeface="Times New Roman" panose="02020603050405020304" pitchFamily="18" charset="0"/>
              </a:rPr>
              <a:t>Included the SFR Dependencies Analysis requested by the Japanese Scheme JISEC </a:t>
            </a:r>
            <a:endParaRPr lang="en-US" sz="1600" dirty="0">
              <a:effectLst/>
              <a:ea typeface="Calibri" panose="020F0502020204030204" pitchFamily="34" charset="0"/>
              <a:cs typeface="Times New Roman" panose="02020603050405020304" pitchFamily="18" charset="0"/>
            </a:endParaRPr>
          </a:p>
          <a:p>
            <a:pPr marL="342900">
              <a:lnSpc>
                <a:spcPct val="107000"/>
              </a:lnSpc>
              <a:spcBef>
                <a:spcPts val="0"/>
              </a:spcBef>
              <a:spcAft>
                <a:spcPts val="600"/>
              </a:spcAft>
            </a:pPr>
            <a:r>
              <a:rPr lang="en-US" sz="1600" i="0" dirty="0">
                <a:solidFill>
                  <a:srgbClr val="333333"/>
                </a:solidFill>
                <a:effectLst/>
                <a:ea typeface="Calibri" panose="020F0502020204030204" pitchFamily="34" charset="0"/>
                <a:cs typeface="Times New Roman" panose="02020603050405020304" pitchFamily="18" charset="0"/>
              </a:rPr>
              <a:t>Corrected multiple uses of improper SFR nomenclature throughout the document</a:t>
            </a:r>
            <a:endParaRPr lang="en-US" sz="1600" dirty="0">
              <a:effectLst/>
              <a:ea typeface="Calibri" panose="020F0502020204030204" pitchFamily="34" charset="0"/>
              <a:cs typeface="Times New Roman" panose="02020603050405020304" pitchFamily="18" charset="0"/>
            </a:endParaRPr>
          </a:p>
          <a:p>
            <a:r>
              <a:rPr lang="en-US" sz="1600" i="0" dirty="0">
                <a:solidFill>
                  <a:srgbClr val="333333"/>
                </a:solidFill>
                <a:effectLst/>
                <a:ea typeface="Calibri" panose="020F0502020204030204" pitchFamily="34" charset="0"/>
              </a:rPr>
              <a:t>Implemented a consistent convention for bolding of SFRs, a consistent use of the term “Extended” for the Extended Components throughout the document and a consistent convention for listing and linking references</a:t>
            </a:r>
            <a:endParaRPr lang="en-US" sz="1600" dirty="0">
              <a:effectLst/>
              <a:ea typeface="Calibri" panose="020F0502020204030204" pitchFamily="34" charset="0"/>
              <a:cs typeface="Times New Roman" panose="02020603050405020304" pitchFamily="18" charset="0"/>
            </a:endParaRPr>
          </a:p>
          <a:p>
            <a:pPr marL="342900">
              <a:lnSpc>
                <a:spcPct val="107000"/>
              </a:lnSpc>
              <a:spcBef>
                <a:spcPts val="0"/>
              </a:spcBef>
              <a:spcAft>
                <a:spcPts val="600"/>
              </a:spcAft>
            </a:pPr>
            <a:endParaRPr lang="en-US" sz="17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988196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112566"/>
            <a:ext cx="7797800" cy="1016000"/>
          </a:xfrm>
        </p:spPr>
        <p:txBody>
          <a:bodyPr rIns="132080"/>
          <a:lstStyle/>
          <a:p>
            <a:pPr eaLnBrk="1" hangingPunct="1"/>
            <a:r>
              <a:rPr lang="fr-FR" sz="2400" dirty="0"/>
              <a:t>HCD cPP/SD Status</a:t>
            </a:r>
            <a:br>
              <a:rPr lang="fr-FR" sz="2400" dirty="0"/>
            </a:br>
            <a:r>
              <a:rPr lang="fr-FR" sz="2400" dirty="0"/>
              <a:t>Key Issues Resolved in HCD SD V1.0</a:t>
            </a:r>
            <a:br>
              <a:rPr lang="fr-FR" sz="2400" dirty="0"/>
            </a:br>
            <a:r>
              <a:rPr lang="fr-FR" sz="2400" dirty="0" err="1"/>
              <a:t>from</a:t>
            </a:r>
            <a:r>
              <a:rPr lang="fr-FR" sz="2400" dirty="0"/>
              <a:t> Final Draft</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5989" y="1171640"/>
            <a:ext cx="8845755" cy="5475434"/>
          </a:xfrm>
        </p:spPr>
        <p:txBody>
          <a:bodyPr rIns="132080"/>
          <a:lstStyle/>
          <a:p>
            <a:pPr marL="342900">
              <a:lnSpc>
                <a:spcPct val="107000"/>
              </a:lnSpc>
              <a:spcBef>
                <a:spcPts val="0"/>
              </a:spcBef>
              <a:spcAft>
                <a:spcPts val="600"/>
              </a:spcAft>
            </a:pPr>
            <a:r>
              <a:rPr lang="en-US" sz="1600" i="0" dirty="0">
                <a:solidFill>
                  <a:srgbClr val="333333"/>
                </a:solidFill>
                <a:effectLst/>
                <a:ea typeface="Calibri" panose="020F0502020204030204" pitchFamily="34" charset="0"/>
                <a:cs typeface="Times New Roman" panose="02020603050405020304" pitchFamily="18" charset="0"/>
              </a:rPr>
              <a:t>Provided necessary clarifications to the KMD, Guidance and Test Assurance Activities, as applicable, for the following SFRs:</a:t>
            </a:r>
            <a:endParaRPr lang="en-US" sz="1600" dirty="0">
              <a:effectLst/>
              <a:ea typeface="Calibri" panose="020F0502020204030204" pitchFamily="34" charset="0"/>
              <a:cs typeface="Times New Roman" panose="02020603050405020304" pitchFamily="18" charset="0"/>
            </a:endParaRPr>
          </a:p>
          <a:p>
            <a:pPr marL="694944" marR="0" lvl="0" indent="-342900">
              <a:lnSpc>
                <a:spcPct val="107000"/>
              </a:lnSpc>
              <a:spcBef>
                <a:spcPts val="0"/>
              </a:spcBef>
              <a:spcAft>
                <a:spcPts val="600"/>
              </a:spcAft>
              <a:buFont typeface="Symbol" panose="05050102010706020507" pitchFamily="18" charset="2"/>
              <a:buChar char=""/>
            </a:pPr>
            <a:r>
              <a:rPr lang="en-US" sz="1500" b="1" dirty="0">
                <a:effectLst/>
                <a:ea typeface="Calibri" panose="020F0502020204030204" pitchFamily="34" charset="0"/>
                <a:cs typeface="Times New Roman" panose="02020603050405020304" pitchFamily="18" charset="0"/>
              </a:rPr>
              <a:t>FCS_CKM.4 Cryptographic key destruction</a:t>
            </a:r>
            <a:r>
              <a:rPr lang="en-US" sz="1500" dirty="0">
                <a:effectLst/>
                <a:ea typeface="Calibri" panose="020F0502020204030204" pitchFamily="34" charset="0"/>
                <a:cs typeface="Times New Roman" panose="02020603050405020304" pitchFamily="18" charset="0"/>
              </a:rPr>
              <a:t> regarding selections mentioned in the text</a:t>
            </a:r>
          </a:p>
          <a:p>
            <a:pPr marL="694944" marR="0" lvl="0" indent="-342900">
              <a:lnSpc>
                <a:spcPct val="107000"/>
              </a:lnSpc>
              <a:spcBef>
                <a:spcPts val="0"/>
              </a:spcBef>
              <a:spcAft>
                <a:spcPts val="600"/>
              </a:spcAft>
              <a:buFont typeface="Symbol" panose="05050102010706020507" pitchFamily="18" charset="2"/>
              <a:buChar char=""/>
            </a:pPr>
            <a:r>
              <a:rPr lang="en-US" sz="1500" b="1" dirty="0">
                <a:solidFill>
                  <a:srgbClr val="333333"/>
                </a:solidFill>
                <a:effectLst/>
                <a:ea typeface="Calibri" panose="020F0502020204030204" pitchFamily="34" charset="0"/>
                <a:cs typeface="Times New Roman" panose="02020603050405020304" pitchFamily="18" charset="0"/>
              </a:rPr>
              <a:t>FCS_COP.1/CMAC Cryptographic Operation (for cipher-based message authentication) </a:t>
            </a:r>
            <a:r>
              <a:rPr lang="en-US" sz="1500" dirty="0">
                <a:solidFill>
                  <a:srgbClr val="333333"/>
                </a:solidFill>
                <a:effectLst/>
                <a:ea typeface="Calibri" panose="020F0502020204030204" pitchFamily="34" charset="0"/>
                <a:cs typeface="Times New Roman" panose="02020603050405020304" pitchFamily="18" charset="0"/>
              </a:rPr>
              <a:t>regarding </a:t>
            </a:r>
            <a:r>
              <a:rPr lang="en-US" sz="1500" dirty="0">
                <a:effectLst/>
                <a:ea typeface="Calibri" panose="020F0502020204030204" pitchFamily="34" charset="0"/>
                <a:cs typeface="Times New Roman" panose="02020603050405020304" pitchFamily="18" charset="0"/>
              </a:rPr>
              <a:t>no KMD and Guidance assurance activities required for this SFR</a:t>
            </a:r>
          </a:p>
          <a:p>
            <a:pPr marL="694944" marR="0" lvl="0" indent="-342900">
              <a:lnSpc>
                <a:spcPct val="107000"/>
              </a:lnSpc>
              <a:spcBef>
                <a:spcPts val="0"/>
              </a:spcBef>
              <a:spcAft>
                <a:spcPts val="600"/>
              </a:spcAft>
              <a:buFont typeface="Symbol" panose="05050102010706020507" pitchFamily="18" charset="2"/>
              <a:buChar char=""/>
            </a:pPr>
            <a:r>
              <a:rPr lang="en-US" sz="1500" b="1" dirty="0">
                <a:effectLst/>
                <a:ea typeface="Calibri" panose="020F0502020204030204" pitchFamily="34" charset="0"/>
                <a:cs typeface="Times New Roman" panose="02020603050405020304" pitchFamily="18" charset="0"/>
              </a:rPr>
              <a:t>FPT_WIPE_EXT.1 Data Wiping</a:t>
            </a:r>
            <a:r>
              <a:rPr lang="en-US" sz="1500" dirty="0">
                <a:effectLst/>
                <a:ea typeface="Calibri" panose="020F0502020204030204" pitchFamily="34" charset="0"/>
                <a:cs typeface="Times New Roman" panose="02020603050405020304" pitchFamily="18" charset="0"/>
              </a:rPr>
              <a:t> regarding cryptographic erasing of data and in Test 6 to add clarification that searches for test strings are being performed on storage in unlocked state (i.e., on plaintext data being decrypted on access) and not in ciphertext data</a:t>
            </a:r>
          </a:p>
          <a:p>
            <a:pPr marL="694944" marR="0" lvl="0" indent="-342900">
              <a:lnSpc>
                <a:spcPct val="107000"/>
              </a:lnSpc>
              <a:spcBef>
                <a:spcPts val="0"/>
              </a:spcBef>
              <a:spcAft>
                <a:spcPts val="600"/>
              </a:spcAft>
              <a:buFont typeface="Symbol" panose="05050102010706020507" pitchFamily="18" charset="2"/>
              <a:buChar char=""/>
            </a:pPr>
            <a:r>
              <a:rPr lang="en-US" sz="1500" b="1" dirty="0">
                <a:solidFill>
                  <a:srgbClr val="333333"/>
                </a:solidFill>
                <a:effectLst/>
                <a:ea typeface="Calibri" panose="020F0502020204030204" pitchFamily="34" charset="0"/>
                <a:cs typeface="Times New Roman" panose="02020603050405020304" pitchFamily="18" charset="0"/>
              </a:rPr>
              <a:t>FCS_COP.1/</a:t>
            </a:r>
            <a:r>
              <a:rPr lang="en-US" sz="1500" b="1" dirty="0" err="1">
                <a:solidFill>
                  <a:srgbClr val="333333"/>
                </a:solidFill>
                <a:effectLst/>
                <a:ea typeface="Calibri" panose="020F0502020204030204" pitchFamily="34" charset="0"/>
                <a:cs typeface="Times New Roman" panose="02020603050405020304" pitchFamily="18" charset="0"/>
              </a:rPr>
              <a:t>DataEncryption</a:t>
            </a:r>
            <a:r>
              <a:rPr lang="en-US" sz="1500" b="1" dirty="0">
                <a:solidFill>
                  <a:srgbClr val="333333"/>
                </a:solidFill>
                <a:effectLst/>
                <a:ea typeface="Calibri" panose="020F0502020204030204" pitchFamily="34" charset="0"/>
                <a:cs typeface="Times New Roman" panose="02020603050405020304" pitchFamily="18" charset="0"/>
              </a:rPr>
              <a:t> Cryptographic Operation (Data</a:t>
            </a:r>
            <a:br>
              <a:rPr lang="en-US" sz="1500" b="1" dirty="0">
                <a:solidFill>
                  <a:srgbClr val="333333"/>
                </a:solidFill>
                <a:effectLst/>
                <a:ea typeface="Calibri" panose="020F0502020204030204" pitchFamily="34" charset="0"/>
                <a:cs typeface="Times New Roman" panose="02020603050405020304" pitchFamily="18" charset="0"/>
              </a:rPr>
            </a:br>
            <a:r>
              <a:rPr lang="en-US" sz="1500" b="1" dirty="0">
                <a:solidFill>
                  <a:srgbClr val="333333"/>
                </a:solidFill>
                <a:effectLst/>
                <a:ea typeface="Calibri" panose="020F0502020204030204" pitchFamily="34" charset="0"/>
                <a:cs typeface="Times New Roman" panose="02020603050405020304" pitchFamily="18" charset="0"/>
              </a:rPr>
              <a:t>Encryption/Decryption)</a:t>
            </a:r>
            <a:r>
              <a:rPr lang="en-US" sz="1500" dirty="0">
                <a:solidFill>
                  <a:srgbClr val="333333"/>
                </a:solidFill>
                <a:effectLst/>
                <a:ea typeface="Calibri" panose="020F0502020204030204" pitchFamily="34" charset="0"/>
                <a:cs typeface="Times New Roman" panose="02020603050405020304" pitchFamily="18" charset="0"/>
              </a:rPr>
              <a:t> regarding the content of the </a:t>
            </a:r>
            <a:r>
              <a:rPr lang="en-US" sz="1500" b="1" dirty="0">
                <a:solidFill>
                  <a:srgbClr val="333333"/>
                </a:solidFill>
                <a:effectLst/>
                <a:ea typeface="Calibri" panose="020F0502020204030204" pitchFamily="34" charset="0"/>
                <a:cs typeface="Times New Roman" panose="02020603050405020304" pitchFamily="18" charset="0"/>
              </a:rPr>
              <a:t>AES-CTR Monte-Carlo Test </a:t>
            </a:r>
            <a:r>
              <a:rPr lang="en-US" sz="1500" dirty="0">
                <a:solidFill>
                  <a:srgbClr val="333333"/>
                </a:solidFill>
                <a:effectLst/>
                <a:ea typeface="Calibri" panose="020F0502020204030204" pitchFamily="34" charset="0"/>
                <a:cs typeface="Times New Roman" panose="02020603050405020304" pitchFamily="18" charset="0"/>
              </a:rPr>
              <a:t>tests</a:t>
            </a:r>
            <a:endParaRPr lang="en-US" sz="1500" dirty="0">
              <a:effectLst/>
              <a:ea typeface="Calibri" panose="020F0502020204030204" pitchFamily="34" charset="0"/>
              <a:cs typeface="Times New Roman" panose="02020603050405020304" pitchFamily="18" charset="0"/>
            </a:endParaRPr>
          </a:p>
          <a:p>
            <a:pPr marL="694944" marR="0" lvl="0" indent="-342900">
              <a:lnSpc>
                <a:spcPct val="107000"/>
              </a:lnSpc>
              <a:spcBef>
                <a:spcPts val="0"/>
              </a:spcBef>
              <a:spcAft>
                <a:spcPts val="600"/>
              </a:spcAft>
              <a:buFont typeface="Symbol" panose="05050102010706020507" pitchFamily="18" charset="2"/>
              <a:buChar char=""/>
            </a:pPr>
            <a:r>
              <a:rPr lang="en-US" sz="1500" b="1" dirty="0">
                <a:solidFill>
                  <a:srgbClr val="333333"/>
                </a:solidFill>
                <a:effectLst/>
                <a:ea typeface="Calibri" panose="020F0502020204030204" pitchFamily="34" charset="0"/>
                <a:cs typeface="Times New Roman" panose="02020603050405020304" pitchFamily="18" charset="0"/>
              </a:rPr>
              <a:t>FCS_TLSS_EXT.2.1</a:t>
            </a:r>
            <a:r>
              <a:rPr lang="en-US" sz="1500" dirty="0">
                <a:solidFill>
                  <a:srgbClr val="333333"/>
                </a:solidFill>
                <a:effectLst/>
                <a:ea typeface="Calibri" panose="020F0502020204030204" pitchFamily="34" charset="0"/>
                <a:cs typeface="Times New Roman" panose="02020603050405020304" pitchFamily="18" charset="0"/>
              </a:rPr>
              <a:t> and </a:t>
            </a:r>
            <a:r>
              <a:rPr lang="en-US" sz="1500" b="1" dirty="0">
                <a:solidFill>
                  <a:srgbClr val="333333"/>
                </a:solidFill>
                <a:effectLst/>
                <a:ea typeface="Calibri" panose="020F0502020204030204" pitchFamily="34" charset="0"/>
                <a:cs typeface="Times New Roman" panose="02020603050405020304" pitchFamily="18" charset="0"/>
              </a:rPr>
              <a:t>FCS_TLSS_EXT.2.2 </a:t>
            </a:r>
            <a:r>
              <a:rPr lang="en-US" sz="1500" dirty="0">
                <a:solidFill>
                  <a:srgbClr val="333333"/>
                </a:solidFill>
                <a:effectLst/>
                <a:ea typeface="Calibri" panose="020F0502020204030204" pitchFamily="34" charset="0"/>
                <a:cs typeface="Times New Roman" panose="02020603050405020304" pitchFamily="18" charset="0"/>
              </a:rPr>
              <a:t>regarding the contents of Test 1b</a:t>
            </a:r>
            <a:endParaRPr lang="en-US" sz="1500" dirty="0">
              <a:effectLst/>
              <a:ea typeface="Calibri" panose="020F0502020204030204" pitchFamily="34" charset="0"/>
              <a:cs typeface="Times New Roman" panose="02020603050405020304" pitchFamily="18" charset="0"/>
            </a:endParaRPr>
          </a:p>
          <a:p>
            <a:pPr marL="694944" marR="0" lvl="0" indent="-342900">
              <a:lnSpc>
                <a:spcPct val="107000"/>
              </a:lnSpc>
              <a:spcBef>
                <a:spcPts val="0"/>
              </a:spcBef>
              <a:spcAft>
                <a:spcPts val="600"/>
              </a:spcAft>
              <a:buFont typeface="Symbol" panose="05050102010706020507" pitchFamily="18" charset="2"/>
              <a:buChar char=""/>
            </a:pPr>
            <a:r>
              <a:rPr lang="en-US" sz="1500" b="1" dirty="0">
                <a:solidFill>
                  <a:srgbClr val="333333"/>
                </a:solidFill>
                <a:effectLst/>
                <a:ea typeface="Calibri" panose="020F0502020204030204" pitchFamily="34" charset="0"/>
                <a:cs typeface="Times New Roman" panose="02020603050405020304" pitchFamily="18" charset="0"/>
              </a:rPr>
              <a:t>FCS_CKM.4 Cryptographic key destruction </a:t>
            </a:r>
            <a:r>
              <a:rPr lang="en-US" sz="1500" dirty="0">
                <a:solidFill>
                  <a:srgbClr val="333333"/>
                </a:solidFill>
                <a:effectLst/>
                <a:ea typeface="Calibri" panose="020F0502020204030204" pitchFamily="34" charset="0"/>
                <a:cs typeface="Times New Roman" panose="02020603050405020304" pitchFamily="18" charset="0"/>
              </a:rPr>
              <a:t>regarding the contents of Test 1</a:t>
            </a:r>
          </a:p>
          <a:p>
            <a:pPr marL="694944" marR="0" lvl="0" indent="-342900">
              <a:lnSpc>
                <a:spcPct val="107000"/>
              </a:lnSpc>
              <a:spcBef>
                <a:spcPts val="0"/>
              </a:spcBef>
              <a:spcAft>
                <a:spcPts val="600"/>
              </a:spcAft>
              <a:buFont typeface="Symbol" panose="05050102010706020507" pitchFamily="18" charset="2"/>
              <a:buChar char=""/>
            </a:pPr>
            <a:r>
              <a:rPr lang="en-US" sz="1500" b="1" dirty="0">
                <a:effectLst/>
                <a:ea typeface="Calibri" panose="020F0502020204030204" pitchFamily="34" charset="0"/>
                <a:cs typeface="Times New Roman" panose="02020603050405020304" pitchFamily="18" charset="0"/>
              </a:rPr>
              <a:t>FDP_DSK_EXT.1 Extended: Protection of Data on Disk</a:t>
            </a:r>
            <a:r>
              <a:rPr lang="en-US" sz="1500" dirty="0">
                <a:effectLst/>
                <a:ea typeface="Calibri" panose="020F0502020204030204" pitchFamily="34" charset="0"/>
                <a:cs typeface="Times New Roman" panose="02020603050405020304" pitchFamily="18" charset="0"/>
              </a:rPr>
              <a:t> to provide a better description of what is meant by “special tools which allow inspection of the encrypted drive either in-band or out-of-band” in the Tests</a:t>
            </a:r>
          </a:p>
        </p:txBody>
      </p:sp>
    </p:spTree>
    <p:extLst>
      <p:ext uri="{BB962C8B-B14F-4D97-AF65-F5344CB8AC3E}">
        <p14:creationId xmlns:p14="http://schemas.microsoft.com/office/powerpoint/2010/main" val="358326810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112566"/>
            <a:ext cx="7797800" cy="1016000"/>
          </a:xfrm>
        </p:spPr>
        <p:txBody>
          <a:bodyPr rIns="132080"/>
          <a:lstStyle/>
          <a:p>
            <a:pPr eaLnBrk="1" hangingPunct="1"/>
            <a:r>
              <a:rPr lang="fr-FR" sz="2400" dirty="0"/>
              <a:t>HCD cPP/SD Status</a:t>
            </a:r>
            <a:br>
              <a:rPr lang="fr-FR" sz="2400" dirty="0"/>
            </a:br>
            <a:r>
              <a:rPr lang="fr-FR" sz="2400" dirty="0"/>
              <a:t>Key Issues Resolved in HCD SD V1.0</a:t>
            </a:r>
            <a:br>
              <a:rPr lang="fr-FR" sz="2400" dirty="0"/>
            </a:br>
            <a:r>
              <a:rPr lang="fr-FR" sz="2400" dirty="0" err="1"/>
              <a:t>from</a:t>
            </a:r>
            <a:r>
              <a:rPr lang="fr-FR" sz="2400" dirty="0"/>
              <a:t> Final Draft</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5989" y="1171640"/>
            <a:ext cx="8845755" cy="5475434"/>
          </a:xfrm>
        </p:spPr>
        <p:txBody>
          <a:bodyPr rIns="132080"/>
          <a:lstStyle/>
          <a:p>
            <a:pPr marL="342900">
              <a:lnSpc>
                <a:spcPct val="107000"/>
              </a:lnSpc>
              <a:spcBef>
                <a:spcPts val="0"/>
              </a:spcBef>
              <a:spcAft>
                <a:spcPts val="600"/>
              </a:spcAft>
            </a:pPr>
            <a:r>
              <a:rPr lang="en-US" sz="1600" i="0" dirty="0">
                <a:solidFill>
                  <a:srgbClr val="333333"/>
                </a:solidFill>
                <a:effectLst/>
                <a:ea typeface="Calibri" panose="020F0502020204030204" pitchFamily="34" charset="0"/>
                <a:cs typeface="Times New Roman" panose="02020603050405020304" pitchFamily="18" charset="0"/>
              </a:rPr>
              <a:t>Provided necessary clarifications to the KMD, Guidance and Test Assurance Activities, as applicable, for the following SFRs:</a:t>
            </a:r>
            <a:endParaRPr lang="en-US" sz="1600" dirty="0">
              <a:effectLst/>
              <a:ea typeface="Calibri" panose="020F0502020204030204" pitchFamily="34" charset="0"/>
              <a:cs typeface="Times New Roman" panose="02020603050405020304" pitchFamily="18" charset="0"/>
            </a:endParaRPr>
          </a:p>
          <a:p>
            <a:pPr marL="694944" marR="0" lvl="0" indent="-342900">
              <a:spcBef>
                <a:spcPts val="0"/>
              </a:spcBef>
              <a:spcAft>
                <a:spcPts val="600"/>
              </a:spcAft>
              <a:buFont typeface="Symbol" panose="05050102010706020507" pitchFamily="18" charset="2"/>
              <a:buChar char=""/>
            </a:pPr>
            <a:r>
              <a:rPr lang="en-US" sz="1500" b="1" dirty="0">
                <a:effectLst/>
                <a:ea typeface="Calibri" panose="020F0502020204030204" pitchFamily="34" charset="0"/>
                <a:cs typeface="Times New Roman" panose="02020603050405020304" pitchFamily="18" charset="0"/>
              </a:rPr>
              <a:t>FPT_TST_EXT.1 Extended: TSF testing </a:t>
            </a:r>
            <a:r>
              <a:rPr lang="en-US" sz="1500" dirty="0">
                <a:effectLst/>
                <a:ea typeface="Calibri" panose="020F0502020204030204" pitchFamily="34" charset="0"/>
                <a:cs typeface="Times New Roman" panose="02020603050405020304" pitchFamily="18" charset="0"/>
              </a:rPr>
              <a:t>to provide additional clarification of how to induce self-test errors to the TOE as part of the tests so an evaluator can use debug version or modified firmware to achieve a failing verdict.</a:t>
            </a:r>
          </a:p>
          <a:p>
            <a:pPr marL="694944" marR="0" lvl="0" indent="-342900">
              <a:spcBef>
                <a:spcPts val="0"/>
              </a:spcBef>
              <a:spcAft>
                <a:spcPts val="600"/>
              </a:spcAft>
              <a:buFont typeface="Symbol" panose="05050102010706020507" pitchFamily="18" charset="2"/>
              <a:buChar char=""/>
            </a:pPr>
            <a:r>
              <a:rPr lang="en-US" sz="1500" b="1" dirty="0">
                <a:effectLst/>
                <a:ea typeface="Calibri" panose="020F0502020204030204" pitchFamily="34" charset="0"/>
                <a:cs typeface="Times New Roman" panose="02020603050405020304" pitchFamily="18" charset="0"/>
              </a:rPr>
              <a:t>FPT_SBT_EXT.1 Extended: Secure Boot</a:t>
            </a:r>
            <a:r>
              <a:rPr lang="en-US" sz="1500" dirty="0">
                <a:effectLst/>
                <a:ea typeface="Calibri" panose="020F0502020204030204" pitchFamily="34" charset="0"/>
                <a:cs typeface="Times New Roman" panose="02020603050405020304" pitchFamily="18" charset="0"/>
              </a:rPr>
              <a:t> to clarify that the tests are modifying each stage in the boot process, not each link in the Chain of Trust.</a:t>
            </a:r>
          </a:p>
          <a:p>
            <a:pPr marL="694944">
              <a:spcAft>
                <a:spcPts val="600"/>
              </a:spcAft>
            </a:pPr>
            <a:r>
              <a:rPr lang="en-US" sz="1500" b="1" dirty="0">
                <a:effectLst/>
                <a:ea typeface="Calibri" panose="020F0502020204030204" pitchFamily="34" charset="0"/>
              </a:rPr>
              <a:t>FPT_KYP_EXT.1 Extended: Protection of Key and Key Material</a:t>
            </a:r>
            <a:r>
              <a:rPr lang="en-US" sz="1500" dirty="0">
                <a:effectLst/>
                <a:ea typeface="Calibri" panose="020F0502020204030204" pitchFamily="34" charset="0"/>
              </a:rPr>
              <a:t> to clarify (1) what is required of the evaluator (and how it can be done) for determining that the key is not in the key chain and (2) what is required of the evaluator for determining that the key is stored in the protected storage device</a:t>
            </a:r>
          </a:p>
          <a:p>
            <a:pPr marL="347472">
              <a:lnSpc>
                <a:spcPct val="107000"/>
              </a:lnSpc>
              <a:spcBef>
                <a:spcPts val="0"/>
              </a:spcBef>
              <a:spcAft>
                <a:spcPts val="600"/>
              </a:spcAft>
            </a:pPr>
            <a:r>
              <a:rPr lang="en-US" sz="1600" dirty="0">
                <a:effectLst/>
                <a:ea typeface="Calibri" panose="020F0502020204030204" pitchFamily="34" charset="0"/>
                <a:cs typeface="Times New Roman" panose="02020603050405020304" pitchFamily="18" charset="0"/>
              </a:rPr>
              <a:t>Moved assurance activities that were improperly placed into their proper Assurance Activity category (TSS, KMD, Guidance or Test as appropriate) for the </a:t>
            </a:r>
            <a:r>
              <a:rPr lang="en-US" sz="1500" dirty="0">
                <a:effectLst/>
                <a:ea typeface="Calibri" panose="020F0502020204030204" pitchFamily="34" charset="0"/>
                <a:cs typeface="Times New Roman" panose="02020603050405020304" pitchFamily="18" charset="0"/>
              </a:rPr>
              <a:t>following SFRs: </a:t>
            </a:r>
          </a:p>
          <a:p>
            <a:pPr marL="694944" marR="0" lvl="0" indent="-342900">
              <a:lnSpc>
                <a:spcPct val="107000"/>
              </a:lnSpc>
              <a:spcBef>
                <a:spcPts val="0"/>
              </a:spcBef>
              <a:spcAft>
                <a:spcPts val="600"/>
              </a:spcAft>
              <a:buFont typeface="Symbol" panose="05050102010706020507" pitchFamily="18" charset="2"/>
              <a:buChar char=""/>
            </a:pPr>
            <a:r>
              <a:rPr lang="en-US" sz="1500" b="1" dirty="0">
                <a:solidFill>
                  <a:srgbClr val="333333"/>
                </a:solidFill>
                <a:effectLst/>
                <a:ea typeface="Calibri" panose="020F0502020204030204" pitchFamily="34" charset="0"/>
                <a:cs typeface="Times New Roman" panose="02020603050405020304" pitchFamily="18" charset="0"/>
              </a:rPr>
              <a:t>FDP_DSK_EXT.1 Extended: Protection of Data on Disk</a:t>
            </a:r>
            <a:endParaRPr lang="en-US" sz="1500" dirty="0">
              <a:effectLst/>
              <a:ea typeface="Calibri" panose="020F0502020204030204" pitchFamily="34" charset="0"/>
              <a:cs typeface="Times New Roman" panose="02020603050405020304" pitchFamily="18" charset="0"/>
            </a:endParaRPr>
          </a:p>
          <a:p>
            <a:pPr marL="694944" marR="0" lvl="0" indent="-342900">
              <a:lnSpc>
                <a:spcPct val="107000"/>
              </a:lnSpc>
              <a:spcBef>
                <a:spcPts val="0"/>
              </a:spcBef>
              <a:spcAft>
                <a:spcPts val="600"/>
              </a:spcAft>
              <a:buFont typeface="Symbol" panose="05050102010706020507" pitchFamily="18" charset="2"/>
              <a:buChar char=""/>
            </a:pPr>
            <a:r>
              <a:rPr lang="en-US" sz="1500" b="1" dirty="0">
                <a:effectLst/>
                <a:ea typeface="Calibri" panose="020F0502020204030204" pitchFamily="34" charset="0"/>
                <a:cs typeface="Times New Roman" panose="02020603050405020304" pitchFamily="18" charset="0"/>
              </a:rPr>
              <a:t>FCS_CKM.1/SKG Cryptographic key generation (Symmetric Keys)</a:t>
            </a:r>
            <a:endParaRPr lang="en-US" sz="15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2538655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112566"/>
            <a:ext cx="7797800" cy="1016000"/>
          </a:xfrm>
        </p:spPr>
        <p:txBody>
          <a:bodyPr rIns="132080"/>
          <a:lstStyle/>
          <a:p>
            <a:pPr eaLnBrk="1" hangingPunct="1"/>
            <a:r>
              <a:rPr lang="fr-FR" sz="2400" dirty="0"/>
              <a:t>HCD cPP/SD Status</a:t>
            </a:r>
            <a:br>
              <a:rPr lang="fr-FR" sz="2400" dirty="0"/>
            </a:br>
            <a:r>
              <a:rPr lang="fr-FR" sz="2400" dirty="0"/>
              <a:t>Key Issues Resolved in HCD SD V1.0</a:t>
            </a:r>
            <a:br>
              <a:rPr lang="fr-FR" sz="2400" dirty="0"/>
            </a:br>
            <a:r>
              <a:rPr lang="fr-FR" sz="2400" dirty="0" err="1"/>
              <a:t>from</a:t>
            </a:r>
            <a:r>
              <a:rPr lang="fr-FR" sz="2400" dirty="0"/>
              <a:t> Final Draft</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5989" y="1171640"/>
            <a:ext cx="8845755" cy="5475434"/>
          </a:xfrm>
        </p:spPr>
        <p:txBody>
          <a:bodyPr rIns="132080"/>
          <a:lstStyle/>
          <a:p>
            <a:pPr marL="342900">
              <a:lnSpc>
                <a:spcPct val="107000"/>
              </a:lnSpc>
              <a:spcBef>
                <a:spcPts val="0"/>
              </a:spcBef>
              <a:spcAft>
                <a:spcPts val="600"/>
              </a:spcAft>
            </a:pPr>
            <a:r>
              <a:rPr lang="en-US" sz="1800" dirty="0">
                <a:effectLst/>
                <a:ea typeface="Calibri" panose="020F0502020204030204" pitchFamily="34" charset="0"/>
                <a:cs typeface="Times New Roman" panose="02020603050405020304" pitchFamily="18" charset="0"/>
              </a:rPr>
              <a:t>For SFR </a:t>
            </a:r>
            <a:r>
              <a:rPr lang="en-US" sz="1800" b="1" dirty="0">
                <a:effectLst/>
                <a:ea typeface="Calibri" panose="020F0502020204030204" pitchFamily="34" charset="0"/>
                <a:cs typeface="Times New Roman" panose="02020603050405020304" pitchFamily="18" charset="0"/>
              </a:rPr>
              <a:t>FCS_CKM.1/SKG Cryptographic key generation (Symmetric Keys)</a:t>
            </a:r>
            <a:r>
              <a:rPr lang="en-US" sz="1800" dirty="0">
                <a:effectLst/>
                <a:ea typeface="Calibri" panose="020F0502020204030204" pitchFamily="34" charset="0"/>
                <a:cs typeface="Times New Roman" panose="02020603050405020304" pitchFamily="18" charset="0"/>
              </a:rPr>
              <a:t>, modified the Test assurance activities so that they are consistent with the SFR and require that the evaluator follows the operational guidance to ensure that a communication channel can be initiated from authorized IT entities as well as from the TOE</a:t>
            </a:r>
          </a:p>
          <a:p>
            <a:pPr marL="342900">
              <a:lnSpc>
                <a:spcPct val="107000"/>
              </a:lnSpc>
              <a:spcBef>
                <a:spcPts val="0"/>
              </a:spcBef>
              <a:spcAft>
                <a:spcPts val="600"/>
              </a:spcAft>
            </a:pPr>
            <a:r>
              <a:rPr lang="en-US" sz="1800" dirty="0">
                <a:effectLst/>
                <a:ea typeface="Calibri" panose="020F0502020204030204" pitchFamily="34" charset="0"/>
                <a:cs typeface="Times New Roman" panose="02020603050405020304" pitchFamily="18" charset="0"/>
              </a:rPr>
              <a:t>Modified SFR names for the extended components to be consistent with the nomenclature used in the HCD </a:t>
            </a:r>
            <a:r>
              <a:rPr lang="en-US" sz="1800" dirty="0" err="1">
                <a:effectLst/>
                <a:ea typeface="Calibri" panose="020F0502020204030204" pitchFamily="34" charset="0"/>
                <a:cs typeface="Times New Roman" panose="02020603050405020304" pitchFamily="18" charset="0"/>
              </a:rPr>
              <a:t>cPP</a:t>
            </a:r>
            <a:endParaRPr lang="en-US" sz="1800" dirty="0">
              <a:effectLst/>
              <a:ea typeface="Calibri" panose="020F0502020204030204" pitchFamily="34" charset="0"/>
              <a:cs typeface="Times New Roman" panose="02020603050405020304" pitchFamily="18" charset="0"/>
            </a:endParaRPr>
          </a:p>
          <a:p>
            <a:pPr marL="342900">
              <a:lnSpc>
                <a:spcPct val="107000"/>
              </a:lnSpc>
              <a:spcBef>
                <a:spcPts val="0"/>
              </a:spcBef>
              <a:spcAft>
                <a:spcPts val="600"/>
              </a:spcAft>
            </a:pPr>
            <a:r>
              <a:rPr lang="en-US" sz="1800" dirty="0">
                <a:effectLst/>
                <a:ea typeface="Calibri" panose="020F0502020204030204" pitchFamily="34" charset="0"/>
                <a:cs typeface="Times New Roman" panose="02020603050405020304" pitchFamily="18" charset="0"/>
              </a:rPr>
              <a:t>Added a note to the SFR </a:t>
            </a:r>
            <a:r>
              <a:rPr lang="en-US" sz="1800" b="1" dirty="0">
                <a:effectLst/>
                <a:ea typeface="Calibri" panose="020F0502020204030204" pitchFamily="34" charset="0"/>
                <a:cs typeface="Times New Roman" panose="02020603050405020304" pitchFamily="18" charset="0"/>
              </a:rPr>
              <a:t>FPT_SBT_EXT.1 Extended: Secure Boot</a:t>
            </a:r>
            <a:r>
              <a:rPr lang="en-US" sz="1800" dirty="0">
                <a:effectLst/>
                <a:ea typeface="Calibri" panose="020F0502020204030204" pitchFamily="34" charset="0"/>
                <a:cs typeface="Times New Roman" panose="02020603050405020304" pitchFamily="18" charset="0"/>
              </a:rPr>
              <a:t> Test assurance activities saying that the algorithm verification for Root of Trust should be avoided, because authenticity check in Root of Trust should be performed by some kind of immutable code, so the algorithm verification tests should be difficult to perform</a:t>
            </a:r>
          </a:p>
          <a:p>
            <a:r>
              <a:rPr lang="en-US" sz="1800" dirty="0">
                <a:effectLst/>
                <a:ea typeface="Calibri" panose="020F0502020204030204" pitchFamily="34" charset="0"/>
              </a:rPr>
              <a:t>Added the following note to the Test assurance activities section for all the cryptographic SFRs that are dependencies to the</a:t>
            </a:r>
            <a:r>
              <a:rPr lang="en-US" sz="1800" b="1" dirty="0">
                <a:effectLst/>
                <a:ea typeface="Calibri" panose="020F0502020204030204" pitchFamily="34" charset="0"/>
              </a:rPr>
              <a:t> FPT_SBT_EXT.1 Extended: Secure Boot</a:t>
            </a:r>
            <a:r>
              <a:rPr lang="en-US" sz="1800" dirty="0">
                <a:effectLst/>
                <a:ea typeface="Calibri" panose="020F0502020204030204" pitchFamily="34" charset="0"/>
              </a:rPr>
              <a:t> SFR - “NOTE: The tests detailed below are not required to be performed for cryptographic functions implemented in the Root of Trust for Secure Boot (FPT_SBT_EXT.1).”</a:t>
            </a:r>
            <a:endParaRPr lang="en-US" sz="15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959130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2400" dirty="0"/>
              <a:t>HCD iTC Status</a:t>
            </a:r>
            <a:br>
              <a:rPr lang="fr-FR" sz="2400" dirty="0"/>
            </a:br>
            <a:r>
              <a:rPr lang="fr-FR" sz="2400" dirty="0"/>
              <a:t>Original </a:t>
            </a:r>
            <a:r>
              <a:rPr lang="fr-FR" sz="2400" dirty="0" err="1"/>
              <a:t>Proposed</a:t>
            </a:r>
            <a:r>
              <a:rPr lang="fr-FR" sz="2400" dirty="0"/>
              <a:t> HCD cPP/SD Schedule – 2/9/21</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3" name="Table 4">
            <a:extLst>
              <a:ext uri="{FF2B5EF4-FFF2-40B4-BE49-F238E27FC236}">
                <a16:creationId xmlns:a16="http://schemas.microsoft.com/office/drawing/2014/main" id="{1750CF8B-B10B-E690-C8D2-091818F3182A}"/>
              </a:ext>
            </a:extLst>
          </p:cNvPr>
          <p:cNvGraphicFramePr>
            <a:graphicFrameLocks noGrp="1"/>
          </p:cNvGraphicFramePr>
          <p:nvPr>
            <p:extLst>
              <p:ext uri="{D42A27DB-BD31-4B8C-83A1-F6EECF244321}">
                <p14:modId xmlns:p14="http://schemas.microsoft.com/office/powerpoint/2010/main" val="3692694874"/>
              </p:ext>
            </p:extLst>
          </p:nvPr>
        </p:nvGraphicFramePr>
        <p:xfrm>
          <a:off x="127000" y="1178766"/>
          <a:ext cx="8828088" cy="5404751"/>
        </p:xfrm>
        <a:graphic>
          <a:graphicData uri="http://schemas.openxmlformats.org/drawingml/2006/table">
            <a:tbl>
              <a:tblPr firstRow="1" bandRow="1">
                <a:tableStyleId>{5C22544A-7EE6-4342-B048-85BDC9FD1C3A}</a:tableStyleId>
              </a:tblPr>
              <a:tblGrid>
                <a:gridCol w="1765582">
                  <a:extLst>
                    <a:ext uri="{9D8B030D-6E8A-4147-A177-3AD203B41FA5}">
                      <a16:colId xmlns:a16="http://schemas.microsoft.com/office/drawing/2014/main" val="1458746865"/>
                    </a:ext>
                  </a:extLst>
                </a:gridCol>
                <a:gridCol w="4123237">
                  <a:extLst>
                    <a:ext uri="{9D8B030D-6E8A-4147-A177-3AD203B41FA5}">
                      <a16:colId xmlns:a16="http://schemas.microsoft.com/office/drawing/2014/main" val="1032249778"/>
                    </a:ext>
                  </a:extLst>
                </a:gridCol>
                <a:gridCol w="2939269">
                  <a:extLst>
                    <a:ext uri="{9D8B030D-6E8A-4147-A177-3AD203B41FA5}">
                      <a16:colId xmlns:a16="http://schemas.microsoft.com/office/drawing/2014/main" val="892590977"/>
                    </a:ext>
                  </a:extLst>
                </a:gridCol>
              </a:tblGrid>
              <a:tr h="386633">
                <a:tc>
                  <a:txBody>
                    <a:bodyPr/>
                    <a:lstStyle/>
                    <a:p>
                      <a:r>
                        <a:rPr lang="en-US" sz="1400" dirty="0">
                          <a:solidFill>
                            <a:schemeClr val="bg1"/>
                          </a:solidFill>
                        </a:rPr>
                        <a:t>Phase</a:t>
                      </a:r>
                    </a:p>
                  </a:txBody>
                  <a:tcPr marL="68580" marR="68580" marT="34290" marB="34290"/>
                </a:tc>
                <a:tc>
                  <a:txBody>
                    <a:bodyPr/>
                    <a:lstStyle/>
                    <a:p>
                      <a:r>
                        <a:rPr lang="en-US" sz="1400" dirty="0">
                          <a:solidFill>
                            <a:schemeClr val="bg1"/>
                          </a:solidFill>
                        </a:rPr>
                        <a:t>Timeframe</a:t>
                      </a:r>
                    </a:p>
                  </a:txBody>
                  <a:tcPr marL="68580" marR="68580" marT="34290" marB="34290"/>
                </a:tc>
                <a:tc>
                  <a:txBody>
                    <a:bodyPr/>
                    <a:lstStyle/>
                    <a:p>
                      <a:r>
                        <a:rPr lang="en-US" sz="1400" dirty="0">
                          <a:solidFill>
                            <a:schemeClr val="bg1"/>
                          </a:solidFill>
                        </a:rPr>
                        <a:t>Description</a:t>
                      </a:r>
                    </a:p>
                  </a:txBody>
                  <a:tcPr marL="68580" marR="68580" marT="34290" marB="34290"/>
                </a:tc>
                <a:extLst>
                  <a:ext uri="{0D108BD9-81ED-4DB2-BD59-A6C34878D82A}">
                    <a16:rowId xmlns:a16="http://schemas.microsoft.com/office/drawing/2014/main" val="3119513989"/>
                  </a:ext>
                </a:extLst>
              </a:tr>
              <a:tr h="1473574">
                <a:tc>
                  <a:txBody>
                    <a:bodyPr/>
                    <a:lstStyle/>
                    <a:p>
                      <a:r>
                        <a:rPr lang="en-US" sz="1200" dirty="0"/>
                        <a:t>Resolve ESR Issue and Approve SPD</a:t>
                      </a:r>
                    </a:p>
                  </a:txBody>
                  <a:tcPr marL="68580" marR="68580" marT="34290" marB="34290"/>
                </a:tc>
                <a:tc>
                  <a:txBody>
                    <a:bodyPr/>
                    <a:lstStyle/>
                    <a:p>
                      <a:pPr marL="342900" indent="-342900">
                        <a:buFont typeface="Arial" panose="020B0604020202020204" pitchFamily="34" charset="0"/>
                        <a:buChar char="•"/>
                      </a:pPr>
                      <a:r>
                        <a:rPr lang="en-US" sz="1100" dirty="0"/>
                        <a:t>Resolve ESR issue: 2/26</a:t>
                      </a:r>
                    </a:p>
                    <a:p>
                      <a:pPr marL="342900" indent="-342900">
                        <a:buFont typeface="Arial" panose="020B0604020202020204" pitchFamily="34" charset="0"/>
                        <a:buChar char="•"/>
                      </a:pPr>
                      <a:r>
                        <a:rPr lang="en-US" sz="1100" dirty="0"/>
                        <a:t>Update ESR: 3/1 – 3/12</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t>Update SPD: 3/1 – 3/12</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t>Submit ESR changes to HCD WG (if needed): 3/15</a:t>
                      </a:r>
                    </a:p>
                    <a:p>
                      <a:pPr marL="342900" indent="-342900">
                        <a:buFont typeface="Arial" panose="020B0604020202020204" pitchFamily="34" charset="0"/>
                        <a:buChar char="•"/>
                      </a:pPr>
                      <a:r>
                        <a:rPr lang="en-US" sz="1100" dirty="0"/>
                        <a:t>HCD WG Review and comment: 3/15 – 4/9</a:t>
                      </a:r>
                    </a:p>
                    <a:p>
                      <a:pPr marL="342900" indent="-342900">
                        <a:buFont typeface="Arial" panose="020B0604020202020204" pitchFamily="34" charset="0"/>
                        <a:buChar char="•"/>
                      </a:pPr>
                      <a:r>
                        <a:rPr lang="en-US" sz="1100" dirty="0"/>
                        <a:t>Submit SPD for public review: 3/15</a:t>
                      </a:r>
                    </a:p>
                    <a:p>
                      <a:pPr marL="342900" indent="-342900">
                        <a:buFont typeface="Arial" panose="020B0604020202020204" pitchFamily="34" charset="0"/>
                        <a:buChar char="•"/>
                      </a:pPr>
                      <a:r>
                        <a:rPr lang="en-US" sz="1100" dirty="0"/>
                        <a:t>SPD Public review: 3/15 </a:t>
                      </a:r>
                      <a:r>
                        <a:rPr lang="en-US" sz="1100"/>
                        <a:t>– 4/16</a:t>
                      </a:r>
                      <a:endParaRPr lang="en-US" sz="1100" dirty="0"/>
                    </a:p>
                    <a:p>
                      <a:pPr marL="342900" indent="-342900">
                        <a:buFont typeface="Arial" panose="020B0604020202020204" pitchFamily="34" charset="0"/>
                        <a:buChar char="•"/>
                      </a:pPr>
                      <a:r>
                        <a:rPr lang="en-US" sz="1100" dirty="0"/>
                        <a:t>Update SPD and update </a:t>
                      </a:r>
                      <a:r>
                        <a:rPr lang="en-US" sz="1100" dirty="0" err="1"/>
                        <a:t>cPP</a:t>
                      </a:r>
                      <a:r>
                        <a:rPr lang="en-US" sz="1100" dirty="0"/>
                        <a:t>/SD:  3/29 – 4/16</a:t>
                      </a:r>
                    </a:p>
                  </a:txBody>
                  <a:tcPr marL="68580" marR="68580" marT="34290" marB="34290"/>
                </a:tc>
                <a:tc>
                  <a:txBody>
                    <a:bodyPr/>
                    <a:lstStyle/>
                    <a:p>
                      <a:pPr marL="0" indent="0">
                        <a:buFont typeface="Arial" panose="020B0604020202020204" pitchFamily="34" charset="0"/>
                        <a:buNone/>
                      </a:pPr>
                      <a:r>
                        <a:rPr lang="en-US" sz="1400" dirty="0"/>
                        <a:t>Assume get response back from HCD WG in no more that 30 days</a:t>
                      </a:r>
                    </a:p>
                    <a:p>
                      <a:pPr marL="342900" indent="-342900">
                        <a:buFont typeface="Arial" panose="020B0604020202020204" pitchFamily="34" charset="0"/>
                        <a:buChar char="•"/>
                      </a:pPr>
                      <a:endParaRPr lang="en-US" sz="1400" dirty="0"/>
                    </a:p>
                  </a:txBody>
                  <a:tcPr marL="68580" marR="68580" marT="34290" marB="34290"/>
                </a:tc>
                <a:extLst>
                  <a:ext uri="{0D108BD9-81ED-4DB2-BD59-A6C34878D82A}">
                    <a16:rowId xmlns:a16="http://schemas.microsoft.com/office/drawing/2014/main" val="1553061117"/>
                  </a:ext>
                </a:extLst>
              </a:tr>
              <a:tr h="772631">
                <a:tc>
                  <a:txBody>
                    <a:bodyPr/>
                    <a:lstStyle/>
                    <a:p>
                      <a:r>
                        <a:rPr lang="en-US" sz="1200" dirty="0"/>
                        <a:t>Internal Draft</a:t>
                      </a:r>
                    </a:p>
                  </a:txBody>
                  <a:tcPr marL="68580" marR="68580" marT="34290" marB="34290"/>
                </a:tc>
                <a:tc>
                  <a:txBody>
                    <a:bodyPr/>
                    <a:lstStyle/>
                    <a:p>
                      <a:pPr marL="342900" indent="-342900">
                        <a:buFont typeface="Arial" panose="020B0604020202020204" pitchFamily="34" charset="0"/>
                        <a:buChar char="•"/>
                      </a:pPr>
                      <a:r>
                        <a:rPr lang="en-US" sz="1100" dirty="0"/>
                        <a:t>Submit 3</a:t>
                      </a:r>
                      <a:r>
                        <a:rPr lang="en-US" sz="1100" baseline="30000" dirty="0"/>
                        <a:t>rd</a:t>
                      </a:r>
                      <a:r>
                        <a:rPr lang="en-US" sz="1100" dirty="0"/>
                        <a:t> internal draft: 4/19</a:t>
                      </a:r>
                    </a:p>
                    <a:p>
                      <a:pPr marL="342900" indent="-342900">
                        <a:buFont typeface="Arial" panose="020B0604020202020204" pitchFamily="34" charset="0"/>
                        <a:buChar char="•"/>
                      </a:pPr>
                      <a:r>
                        <a:rPr lang="en-US" sz="1100" dirty="0"/>
                        <a:t>Review 3</a:t>
                      </a:r>
                      <a:r>
                        <a:rPr lang="en-US" sz="1100" baseline="30000" dirty="0"/>
                        <a:t>rd</a:t>
                      </a:r>
                      <a:r>
                        <a:rPr lang="en-US" sz="1100" dirty="0"/>
                        <a:t> internal draft: 4/19 – 5/14</a:t>
                      </a:r>
                    </a:p>
                    <a:p>
                      <a:pPr marL="342900" indent="-342900">
                        <a:buFont typeface="Arial" panose="020B0604020202020204" pitchFamily="34" charset="0"/>
                        <a:buChar char="•"/>
                      </a:pPr>
                      <a:r>
                        <a:rPr lang="en-US" sz="1100" dirty="0"/>
                        <a:t>Review comments &amp; update documents: 5/17 – 6/11</a:t>
                      </a:r>
                    </a:p>
                  </a:txBody>
                  <a:tcPr marL="68580" marR="68580" marT="34290" marB="34290"/>
                </a:tc>
                <a:tc>
                  <a:txBody>
                    <a:bodyPr/>
                    <a:lstStyle/>
                    <a:p>
                      <a:pPr marL="0" indent="0">
                        <a:buFont typeface="Arial" panose="020B0604020202020204" pitchFamily="34" charset="0"/>
                        <a:buNone/>
                      </a:pPr>
                      <a:r>
                        <a:rPr lang="en-US" sz="1400" dirty="0"/>
                        <a:t>Assume approval of ESR changes </a:t>
                      </a:r>
                    </a:p>
                  </a:txBody>
                  <a:tcPr marL="68580" marR="68580" marT="34290" marB="34290"/>
                </a:tc>
                <a:extLst>
                  <a:ext uri="{0D108BD9-81ED-4DB2-BD59-A6C34878D82A}">
                    <a16:rowId xmlns:a16="http://schemas.microsoft.com/office/drawing/2014/main" val="2217257152"/>
                  </a:ext>
                </a:extLst>
              </a:tr>
              <a:tr h="772631">
                <a:tc>
                  <a:txBody>
                    <a:bodyPr/>
                    <a:lstStyle/>
                    <a:p>
                      <a:r>
                        <a:rPr lang="en-US" sz="1200" dirty="0"/>
                        <a:t>Public Review Draft 1</a:t>
                      </a:r>
                    </a:p>
                  </a:txBody>
                  <a:tcPr marL="68580" marR="68580" marT="34290" marB="34290"/>
                </a:tc>
                <a:tc>
                  <a:txBody>
                    <a:bodyPr/>
                    <a:lstStyle/>
                    <a:p>
                      <a:pPr marL="285750" indent="-285750">
                        <a:buFont typeface="Arial" panose="020B0604020202020204" pitchFamily="34" charset="0"/>
                        <a:buChar char="•"/>
                      </a:pPr>
                      <a:r>
                        <a:rPr lang="en-US" sz="1100" dirty="0"/>
                        <a:t>Submit 1</a:t>
                      </a:r>
                      <a:r>
                        <a:rPr lang="en-US" sz="1100" baseline="30000" dirty="0"/>
                        <a:t>st</a:t>
                      </a:r>
                      <a:r>
                        <a:rPr lang="en-US" sz="1100" dirty="0"/>
                        <a:t> Public Draft: 6/14</a:t>
                      </a:r>
                    </a:p>
                    <a:p>
                      <a:pPr marL="285750" indent="-285750">
                        <a:buFont typeface="Arial" panose="020B0604020202020204" pitchFamily="34" charset="0"/>
                        <a:buChar char="•"/>
                      </a:pPr>
                      <a:r>
                        <a:rPr lang="en-US" sz="1100" dirty="0"/>
                        <a:t>Review 1</a:t>
                      </a:r>
                      <a:r>
                        <a:rPr lang="en-US" sz="1100" baseline="30000" dirty="0"/>
                        <a:t>st</a:t>
                      </a:r>
                      <a:r>
                        <a:rPr lang="en-US" sz="1100" dirty="0"/>
                        <a:t> Public Draft: 6/14 – 7/23</a:t>
                      </a:r>
                    </a:p>
                    <a:p>
                      <a:pPr marL="285750" indent="-285750">
                        <a:buFont typeface="Arial" panose="020B0604020202020204" pitchFamily="34" charset="0"/>
                        <a:buChar char="•"/>
                      </a:pPr>
                      <a:r>
                        <a:rPr lang="en-US" sz="1100" dirty="0"/>
                        <a:t>Review comments and update documents: 7/26- 9/17</a:t>
                      </a:r>
                    </a:p>
                  </a:txBody>
                  <a:tcPr marL="68580" marR="68580" marT="34290" marB="34290"/>
                </a:tc>
                <a:tc>
                  <a:txBody>
                    <a:bodyPr/>
                    <a:lstStyle/>
                    <a:p>
                      <a:r>
                        <a:rPr lang="en-US" sz="1400" dirty="0"/>
                        <a:t>Must include all new SFRs that want to include in v1.0</a:t>
                      </a:r>
                    </a:p>
                  </a:txBody>
                  <a:tcPr marL="68580" marR="68580" marT="34290" marB="34290"/>
                </a:tc>
                <a:extLst>
                  <a:ext uri="{0D108BD9-81ED-4DB2-BD59-A6C34878D82A}">
                    <a16:rowId xmlns:a16="http://schemas.microsoft.com/office/drawing/2014/main" val="1547110497"/>
                  </a:ext>
                </a:extLst>
              </a:tr>
              <a:tr h="772631">
                <a:tc>
                  <a:txBody>
                    <a:bodyPr/>
                    <a:lstStyle/>
                    <a:p>
                      <a:r>
                        <a:rPr lang="en-US" sz="1200" dirty="0"/>
                        <a:t>Public Review Draft 2</a:t>
                      </a:r>
                    </a:p>
                  </a:txBody>
                  <a:tcPr marL="68580" marR="68580" marT="34290" marB="34290"/>
                </a:tc>
                <a:tc>
                  <a:txBody>
                    <a:bodyPr/>
                    <a:lstStyle/>
                    <a:p>
                      <a:pPr marL="285750" indent="-285750">
                        <a:buFont typeface="Arial" panose="020B0604020202020204" pitchFamily="34" charset="0"/>
                        <a:buChar char="•"/>
                      </a:pPr>
                      <a:r>
                        <a:rPr lang="en-US" sz="1100" dirty="0"/>
                        <a:t>Submit 2</a:t>
                      </a:r>
                      <a:r>
                        <a:rPr lang="en-US" sz="1100" baseline="30000" dirty="0"/>
                        <a:t>nd</a:t>
                      </a:r>
                      <a:r>
                        <a:rPr lang="en-US" sz="1100" dirty="0"/>
                        <a:t> Public Draft: 9/20</a:t>
                      </a:r>
                    </a:p>
                    <a:p>
                      <a:pPr marL="285750" indent="-285750">
                        <a:buFont typeface="Arial" panose="020B0604020202020204" pitchFamily="34" charset="0"/>
                        <a:buChar char="•"/>
                      </a:pPr>
                      <a:r>
                        <a:rPr lang="en-US" sz="1100" dirty="0"/>
                        <a:t>Review 2</a:t>
                      </a:r>
                      <a:r>
                        <a:rPr lang="en-US" sz="1100" baseline="30000" dirty="0"/>
                        <a:t>nd</a:t>
                      </a:r>
                      <a:r>
                        <a:rPr lang="en-US" sz="1100" dirty="0"/>
                        <a:t> Public Draft: 9/20 – 10/29</a:t>
                      </a:r>
                    </a:p>
                    <a:p>
                      <a:pPr marL="285750" indent="-285750">
                        <a:buFont typeface="Arial" panose="020B0604020202020204" pitchFamily="34" charset="0"/>
                        <a:buChar char="•"/>
                      </a:pPr>
                      <a:r>
                        <a:rPr lang="en-US" sz="1100" dirty="0"/>
                        <a:t>Review comments and update documents: 11/1 – 12/3</a:t>
                      </a:r>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2772063922"/>
                  </a:ext>
                </a:extLst>
              </a:tr>
              <a:tr h="772631">
                <a:tc>
                  <a:txBody>
                    <a:bodyPr/>
                    <a:lstStyle/>
                    <a:p>
                      <a:r>
                        <a:rPr lang="en-US" sz="1200" dirty="0"/>
                        <a:t>Final Draft</a:t>
                      </a:r>
                    </a:p>
                  </a:txBody>
                  <a:tcPr marL="68580" marR="68580" marT="34290" marB="34290"/>
                </a:tc>
                <a:tc>
                  <a:txBody>
                    <a:bodyPr/>
                    <a:lstStyle/>
                    <a:p>
                      <a:pPr marL="285750" indent="-285750">
                        <a:buFont typeface="Arial" panose="020B0604020202020204" pitchFamily="34" charset="0"/>
                        <a:buChar char="•"/>
                      </a:pPr>
                      <a:r>
                        <a:rPr lang="en-US" sz="1100" dirty="0"/>
                        <a:t>Submit Final Draft: 12/6</a:t>
                      </a:r>
                    </a:p>
                    <a:p>
                      <a:pPr marL="285750" indent="-285750">
                        <a:buFont typeface="Arial" panose="020B0604020202020204" pitchFamily="34" charset="0"/>
                        <a:buChar char="•"/>
                      </a:pPr>
                      <a:r>
                        <a:rPr lang="en-US" sz="1100" dirty="0"/>
                        <a:t>Review 2</a:t>
                      </a:r>
                      <a:r>
                        <a:rPr lang="en-US" sz="1100" baseline="30000" dirty="0"/>
                        <a:t>nd</a:t>
                      </a:r>
                      <a:r>
                        <a:rPr lang="en-US" sz="1100" dirty="0"/>
                        <a:t> Public Draft: 12/6/21 – 1/14/22</a:t>
                      </a:r>
                    </a:p>
                    <a:p>
                      <a:pPr marL="285750" indent="-285750">
                        <a:buFont typeface="Arial" panose="020B0604020202020204" pitchFamily="34" charset="0"/>
                        <a:buChar char="•"/>
                      </a:pPr>
                      <a:r>
                        <a:rPr lang="en-US" sz="1100" dirty="0"/>
                        <a:t>Review comments and update documents: 1/17/22 – 2/11/22</a:t>
                      </a:r>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1832234755"/>
                  </a:ext>
                </a:extLst>
              </a:tr>
              <a:tr h="454020">
                <a:tc>
                  <a:txBody>
                    <a:bodyPr/>
                    <a:lstStyle/>
                    <a:p>
                      <a:r>
                        <a:rPr lang="en-US" sz="1200" dirty="0"/>
                        <a:t>Final Document Published</a:t>
                      </a:r>
                    </a:p>
                  </a:txBody>
                  <a:tcPr marL="68580" marR="68580" marT="34290" marB="34290"/>
                </a:tc>
                <a:tc>
                  <a:txBody>
                    <a:bodyPr/>
                    <a:lstStyle/>
                    <a:p>
                      <a:pPr marL="285750" indent="-285750">
                        <a:buFont typeface="Arial" panose="020B0604020202020204" pitchFamily="34" charset="0"/>
                        <a:buChar char="•"/>
                      </a:pPr>
                      <a:r>
                        <a:rPr lang="en-US" sz="1100" dirty="0"/>
                        <a:t>Publish Version 1.0: 2/14/22</a:t>
                      </a:r>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2597952891"/>
                  </a:ext>
                </a:extLst>
              </a:tr>
            </a:tbl>
          </a:graphicData>
        </a:graphic>
      </p:graphicFrame>
    </p:spTree>
    <p:extLst>
      <p:ext uri="{BB962C8B-B14F-4D97-AF65-F5344CB8AC3E}">
        <p14:creationId xmlns:p14="http://schemas.microsoft.com/office/powerpoint/2010/main" val="174676118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2800" dirty="0"/>
              <a:t>HCD iTC Status</a:t>
            </a:r>
            <a:br>
              <a:rPr lang="fr-FR" sz="3200" dirty="0"/>
            </a:br>
            <a:r>
              <a:rPr lang="fr-FR" sz="2800" dirty="0"/>
              <a:t>HCD cPP/SD Schedule Status Update</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2" name="Table 1">
            <a:extLst>
              <a:ext uri="{FF2B5EF4-FFF2-40B4-BE49-F238E27FC236}">
                <a16:creationId xmlns:a16="http://schemas.microsoft.com/office/drawing/2014/main" id="{1337A182-57CC-49DB-8614-D4C103261AE2}"/>
              </a:ext>
            </a:extLst>
          </p:cNvPr>
          <p:cNvGraphicFramePr>
            <a:graphicFrameLocks noGrp="1"/>
          </p:cNvGraphicFramePr>
          <p:nvPr>
            <p:extLst>
              <p:ext uri="{D42A27DB-BD31-4B8C-83A1-F6EECF244321}">
                <p14:modId xmlns:p14="http://schemas.microsoft.com/office/powerpoint/2010/main" val="3903617839"/>
              </p:ext>
            </p:extLst>
          </p:nvPr>
        </p:nvGraphicFramePr>
        <p:xfrm>
          <a:off x="0" y="1143000"/>
          <a:ext cx="9144000" cy="5373254"/>
        </p:xfrm>
        <a:graphic>
          <a:graphicData uri="http://schemas.openxmlformats.org/drawingml/2006/table">
            <a:tbl>
              <a:tblPr firstRow="1" bandRow="1">
                <a:tableStyleId>{21E4AEA4-8DFA-4A89-87EB-49C32662AFE0}</a:tableStyleId>
              </a:tblPr>
              <a:tblGrid>
                <a:gridCol w="971694">
                  <a:extLst>
                    <a:ext uri="{9D8B030D-6E8A-4147-A177-3AD203B41FA5}">
                      <a16:colId xmlns:a16="http://schemas.microsoft.com/office/drawing/2014/main" val="3433683447"/>
                    </a:ext>
                  </a:extLst>
                </a:gridCol>
                <a:gridCol w="4267346">
                  <a:extLst>
                    <a:ext uri="{9D8B030D-6E8A-4147-A177-3AD203B41FA5}">
                      <a16:colId xmlns:a16="http://schemas.microsoft.com/office/drawing/2014/main" val="1999277697"/>
                    </a:ext>
                  </a:extLst>
                </a:gridCol>
                <a:gridCol w="3904960">
                  <a:extLst>
                    <a:ext uri="{9D8B030D-6E8A-4147-A177-3AD203B41FA5}">
                      <a16:colId xmlns:a16="http://schemas.microsoft.com/office/drawing/2014/main" val="2792006354"/>
                    </a:ext>
                  </a:extLst>
                </a:gridCol>
              </a:tblGrid>
              <a:tr h="441637">
                <a:tc>
                  <a:txBody>
                    <a:bodyPr/>
                    <a:lstStyle/>
                    <a:p>
                      <a:r>
                        <a:rPr lang="en-US" dirty="0">
                          <a:solidFill>
                            <a:schemeClr val="bg1"/>
                          </a:solidFill>
                        </a:rPr>
                        <a:t>Phase</a:t>
                      </a:r>
                    </a:p>
                  </a:txBody>
                  <a:tcPr/>
                </a:tc>
                <a:tc>
                  <a:txBody>
                    <a:bodyPr/>
                    <a:lstStyle/>
                    <a:p>
                      <a:r>
                        <a:rPr lang="en-US" dirty="0">
                          <a:solidFill>
                            <a:schemeClr val="bg1"/>
                          </a:solidFill>
                        </a:rPr>
                        <a:t>Timeframe</a:t>
                      </a:r>
                    </a:p>
                  </a:txBody>
                  <a:tcPr/>
                </a:tc>
                <a:tc>
                  <a:txBody>
                    <a:bodyPr/>
                    <a:lstStyle/>
                    <a:p>
                      <a:r>
                        <a:rPr lang="en-US" dirty="0">
                          <a:solidFill>
                            <a:schemeClr val="bg1"/>
                          </a:solidFill>
                        </a:rPr>
                        <a:t>Status Updates</a:t>
                      </a:r>
                    </a:p>
                  </a:txBody>
                  <a:tcPr/>
                </a:tc>
                <a:extLst>
                  <a:ext uri="{0D108BD9-81ED-4DB2-BD59-A6C34878D82A}">
                    <a16:rowId xmlns:a16="http://schemas.microsoft.com/office/drawing/2014/main" val="3098549523"/>
                  </a:ext>
                </a:extLst>
              </a:tr>
              <a:tr h="2318596">
                <a:tc>
                  <a:txBody>
                    <a:bodyPr/>
                    <a:lstStyle/>
                    <a:p>
                      <a:r>
                        <a:rPr lang="en-US" sz="1200" dirty="0"/>
                        <a:t>Resolve ESR Issue and Approve SPD</a:t>
                      </a:r>
                    </a:p>
                  </a:txBody>
                  <a:tcPr/>
                </a:tc>
                <a:tc>
                  <a:txBody>
                    <a:bodyPr/>
                    <a:lstStyle/>
                    <a:p>
                      <a:pPr marL="342900" indent="-342900">
                        <a:buFont typeface="Arial" panose="020B0604020202020204" pitchFamily="34" charset="0"/>
                        <a:buChar char="•"/>
                      </a:pPr>
                      <a:r>
                        <a:rPr lang="en-US" sz="1200" strike="noStrike" dirty="0"/>
                        <a:t>Resolve ESR issue: 2/26 </a:t>
                      </a:r>
                      <a:r>
                        <a:rPr lang="en-US" sz="1200" b="1" kern="1200" dirty="0">
                          <a:solidFill>
                            <a:srgbClr val="00B050"/>
                          </a:solidFill>
                          <a:latin typeface="+mn-lt"/>
                          <a:ea typeface="+mn-ea"/>
                          <a:cs typeface="+mn-cs"/>
                        </a:rPr>
                        <a:t>DONE</a:t>
                      </a:r>
                    </a:p>
                    <a:p>
                      <a:pPr marL="342900" indent="-342900">
                        <a:buFont typeface="Arial" panose="020B0604020202020204" pitchFamily="34" charset="0"/>
                        <a:buChar char="•"/>
                      </a:pPr>
                      <a:r>
                        <a:rPr lang="en-US" sz="1200" strike="noStrike" dirty="0"/>
                        <a:t>Update ESR: 3/1 – 3/12 </a:t>
                      </a:r>
                      <a:r>
                        <a:rPr lang="en-US" sz="1200" b="1" kern="1200" dirty="0">
                          <a:solidFill>
                            <a:srgbClr val="00B050"/>
                          </a:solidFill>
                          <a:latin typeface="+mn-lt"/>
                          <a:ea typeface="+mn-ea"/>
                          <a:cs typeface="+mn-cs"/>
                        </a:rPr>
                        <a:t>NOT NEEDED</a:t>
                      </a:r>
                    </a:p>
                    <a:p>
                      <a:pPr marL="342900" indent="-342900">
                        <a:buFont typeface="Arial" panose="020B0604020202020204" pitchFamily="34" charset="0"/>
                        <a:buChar char="•"/>
                      </a:pPr>
                      <a:r>
                        <a:rPr lang="en-US" sz="1200" strike="noStrike" kern="1200" dirty="0">
                          <a:solidFill>
                            <a:schemeClr val="dk1"/>
                          </a:solidFill>
                          <a:latin typeface="+mn-lt"/>
                          <a:ea typeface="+mn-ea"/>
                          <a:cs typeface="+mn-cs"/>
                        </a:rPr>
                        <a:t>Update SPD: 3/1 – 3/12</a:t>
                      </a:r>
                      <a:r>
                        <a:rPr lang="en-US" sz="1200" strike="noStrike" kern="1200" dirty="0">
                          <a:solidFill>
                            <a:srgbClr val="00B050"/>
                          </a:solidFill>
                          <a:latin typeface="+mn-lt"/>
                          <a:ea typeface="+mn-ea"/>
                          <a:cs typeface="+mn-cs"/>
                        </a:rPr>
                        <a:t> </a:t>
                      </a:r>
                      <a:r>
                        <a:rPr lang="en-US" sz="1200" b="1" strike="noStrike" kern="1200" dirty="0">
                          <a:solidFill>
                            <a:srgbClr val="00B050"/>
                          </a:solidFill>
                          <a:latin typeface="+mn-lt"/>
                          <a:ea typeface="+mn-ea"/>
                          <a:cs typeface="+mn-cs"/>
                        </a:rPr>
                        <a:t>DONE</a:t>
                      </a:r>
                      <a:endParaRPr lang="en-US" sz="1200" b="1" strike="noStrike"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strike="noStrike" dirty="0"/>
                        <a:t>Submit ESR changes to HCD WG (if needed): 3/15 </a:t>
                      </a:r>
                      <a:r>
                        <a:rPr lang="en-US" sz="1200" b="1" strike="noStrike" kern="1200" dirty="0">
                          <a:solidFill>
                            <a:srgbClr val="00B050"/>
                          </a:solidFill>
                          <a:latin typeface="+mn-lt"/>
                          <a:ea typeface="+mn-ea"/>
                          <a:cs typeface="+mn-cs"/>
                        </a:rPr>
                        <a:t>NOT NEEDED</a:t>
                      </a:r>
                    </a:p>
                    <a:p>
                      <a:pPr marL="342900" indent="-342900">
                        <a:buFont typeface="Arial" panose="020B0604020202020204" pitchFamily="34" charset="0"/>
                        <a:buChar char="•"/>
                      </a:pPr>
                      <a:r>
                        <a:rPr lang="en-US" sz="1200" strike="noStrike" dirty="0"/>
                        <a:t>HCD WG Review and comment: 3/15 – 4/9 </a:t>
                      </a:r>
                      <a:r>
                        <a:rPr lang="en-US" sz="1200" b="1" strike="noStrike" kern="1200" dirty="0">
                          <a:solidFill>
                            <a:srgbClr val="00B050"/>
                          </a:solidFill>
                          <a:latin typeface="+mn-lt"/>
                          <a:ea typeface="+mn-ea"/>
                          <a:cs typeface="+mn-cs"/>
                        </a:rPr>
                        <a:t>NOT NEEDED</a:t>
                      </a:r>
                    </a:p>
                    <a:p>
                      <a:pPr marL="342900" indent="-342900">
                        <a:buFont typeface="Arial" panose="020B0604020202020204" pitchFamily="34" charset="0"/>
                        <a:buChar char="•"/>
                      </a:pPr>
                      <a:r>
                        <a:rPr lang="en-US" sz="1200" dirty="0"/>
                        <a:t>Submit SPD for public review: </a:t>
                      </a:r>
                      <a:r>
                        <a:rPr lang="en-US" sz="1200" dirty="0">
                          <a:highlight>
                            <a:srgbClr val="00FF00"/>
                          </a:highlight>
                        </a:rPr>
                        <a:t>5/10</a:t>
                      </a:r>
                      <a:r>
                        <a:rPr lang="en-US" sz="1200" b="1" strike="noStrike" kern="1200" dirty="0">
                          <a:solidFill>
                            <a:srgbClr val="00B050"/>
                          </a:solidFill>
                          <a:latin typeface="+mn-lt"/>
                          <a:ea typeface="+mn-ea"/>
                          <a:cs typeface="+mn-cs"/>
                        </a:rPr>
                        <a:t> DONE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SPD Public review: </a:t>
                      </a:r>
                      <a:r>
                        <a:rPr lang="en-US" sz="1200" kern="1200" dirty="0">
                          <a:solidFill>
                            <a:schemeClr val="dk1"/>
                          </a:solidFill>
                          <a:highlight>
                            <a:srgbClr val="00FF00"/>
                          </a:highlight>
                        </a:rPr>
                        <a:t>5/10 – 6/4 </a:t>
                      </a:r>
                      <a:r>
                        <a:rPr lang="en-US" sz="1200" b="1" kern="1200" dirty="0">
                          <a:solidFill>
                            <a:srgbClr val="00B050"/>
                          </a:solidFill>
                        </a:rPr>
                        <a:t>DONE</a:t>
                      </a:r>
                    </a:p>
                    <a:p>
                      <a:pPr marL="342900" indent="-342900">
                        <a:buFont typeface="Arial" panose="020B0604020202020204" pitchFamily="34" charset="0"/>
                        <a:buChar char="•"/>
                      </a:pPr>
                      <a:r>
                        <a:rPr lang="en-US" sz="1200" dirty="0"/>
                        <a:t>Update SPD:  </a:t>
                      </a:r>
                      <a:r>
                        <a:rPr lang="en-US" sz="1200" kern="1200" dirty="0">
                          <a:solidFill>
                            <a:schemeClr val="dk1"/>
                          </a:solidFill>
                          <a:highlight>
                            <a:srgbClr val="00FF00"/>
                          </a:highlight>
                        </a:rPr>
                        <a:t>6/7 – 6/25 </a:t>
                      </a:r>
                      <a:r>
                        <a:rPr lang="en-US" sz="1200" b="1" kern="1200" dirty="0">
                          <a:solidFill>
                            <a:srgbClr val="00B050"/>
                          </a:solidFill>
                        </a:rPr>
                        <a:t>DONE</a:t>
                      </a:r>
                      <a:endParaRPr lang="en-US" sz="1200" strike="noStrike" kern="1200" dirty="0">
                        <a:solidFill>
                          <a:schemeClr val="dk1"/>
                        </a:solidFill>
                        <a:latin typeface="+mn-lt"/>
                        <a:ea typeface="+mn-ea"/>
                        <a:cs typeface="+mn-cs"/>
                      </a:endParaRPr>
                    </a:p>
                  </a:txBody>
                  <a:tcPr/>
                </a:tc>
                <a:tc>
                  <a:txBody>
                    <a:bodyPr/>
                    <a:lstStyle/>
                    <a:p>
                      <a:pPr marL="0" indent="0">
                        <a:buFont typeface="Arial" panose="020B0604020202020204" pitchFamily="34" charset="0"/>
                        <a:buNone/>
                      </a:pPr>
                      <a:endParaRPr lang="en-GB" sz="1200" strike="noStrike" kern="1200" dirty="0">
                        <a:solidFill>
                          <a:schemeClr val="dk1"/>
                        </a:solidFill>
                        <a:latin typeface="+mn-lt"/>
                        <a:ea typeface="+mn-ea"/>
                        <a:cs typeface="+mn-cs"/>
                      </a:endParaRPr>
                    </a:p>
                  </a:txBody>
                  <a:tcPr/>
                </a:tc>
                <a:extLst>
                  <a:ext uri="{0D108BD9-81ED-4DB2-BD59-A6C34878D82A}">
                    <a16:rowId xmlns:a16="http://schemas.microsoft.com/office/drawing/2014/main" val="901617621"/>
                  </a:ext>
                </a:extLst>
              </a:tr>
              <a:tr h="1398518">
                <a:tc>
                  <a:txBody>
                    <a:bodyPr/>
                    <a:lstStyle/>
                    <a:p>
                      <a:r>
                        <a:rPr lang="en-US" sz="1200" dirty="0"/>
                        <a:t>Internal Draft</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dk1"/>
                          </a:solidFill>
                          <a:latin typeface="+mn-lt"/>
                          <a:ea typeface="+mn-ea"/>
                          <a:cs typeface="+mn-cs"/>
                        </a:rPr>
                        <a:t>New Proposed Schedule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latin typeface="+mn-lt"/>
                          <a:ea typeface="+mn-ea"/>
                          <a:cs typeface="+mn-cs"/>
                        </a:rPr>
                        <a:t>Submit 3rd internal draft: </a:t>
                      </a:r>
                      <a:r>
                        <a:rPr lang="en-US" sz="1200" kern="1200" dirty="0">
                          <a:solidFill>
                            <a:schemeClr val="dk1"/>
                          </a:solidFill>
                          <a:highlight>
                            <a:srgbClr val="00FF00"/>
                          </a:highlight>
                          <a:latin typeface="+mn-lt"/>
                          <a:ea typeface="+mn-ea"/>
                          <a:cs typeface="+mn-cs"/>
                        </a:rPr>
                        <a:t>6/1 </a:t>
                      </a:r>
                      <a:r>
                        <a:rPr lang="en-US" sz="1200" b="1" kern="1200" dirty="0">
                          <a:solidFill>
                            <a:srgbClr val="00B050"/>
                          </a:solidFill>
                        </a:rPr>
                        <a:t>DONE</a:t>
                      </a:r>
                      <a:endParaRPr lang="en-US" sz="1200" kern="1200" dirty="0">
                        <a:solidFill>
                          <a:schemeClr val="dk1"/>
                        </a:solidFill>
                        <a:latin typeface="+mn-lt"/>
                        <a:ea typeface="+mn-ea"/>
                        <a:cs typeface="+mn-cs"/>
                      </a:endParaRPr>
                    </a:p>
                    <a:p>
                      <a:pPr marL="342900" indent="-342900">
                        <a:buFont typeface="Arial" panose="020B0604020202020204" pitchFamily="34" charset="0"/>
                        <a:buChar char="•"/>
                      </a:pPr>
                      <a:r>
                        <a:rPr lang="en-US" sz="1200" kern="1200" dirty="0">
                          <a:solidFill>
                            <a:schemeClr val="dk1"/>
                          </a:solidFill>
                          <a:latin typeface="+mn-lt"/>
                          <a:ea typeface="+mn-ea"/>
                          <a:cs typeface="+mn-cs"/>
                        </a:rPr>
                        <a:t>Review 3rd internal draft: </a:t>
                      </a:r>
                      <a:r>
                        <a:rPr lang="en-US" sz="1200" kern="1200" dirty="0">
                          <a:solidFill>
                            <a:schemeClr val="dk1"/>
                          </a:solidFill>
                          <a:highlight>
                            <a:srgbClr val="00FF00"/>
                          </a:highlight>
                          <a:latin typeface="+mn-lt"/>
                          <a:ea typeface="+mn-ea"/>
                          <a:cs typeface="+mn-cs"/>
                        </a:rPr>
                        <a:t>6/1 </a:t>
                      </a:r>
                      <a:r>
                        <a:rPr lang="en-US" sz="1200" kern="1200" dirty="0">
                          <a:solidFill>
                            <a:schemeClr val="dk1"/>
                          </a:solidFill>
                          <a:highlight>
                            <a:srgbClr val="00FF00"/>
                          </a:highlight>
                        </a:rPr>
                        <a:t>–</a:t>
                      </a:r>
                      <a:r>
                        <a:rPr lang="en-US" sz="1200" kern="1200" dirty="0">
                          <a:solidFill>
                            <a:schemeClr val="dk1"/>
                          </a:solidFill>
                          <a:highlight>
                            <a:srgbClr val="00FF00"/>
                          </a:highlight>
                          <a:latin typeface="+mn-lt"/>
                          <a:ea typeface="+mn-ea"/>
                          <a:cs typeface="+mn-cs"/>
                        </a:rPr>
                        <a:t> 6/18 </a:t>
                      </a:r>
                      <a:r>
                        <a:rPr lang="en-US" sz="1200" b="1" kern="1200" dirty="0">
                          <a:solidFill>
                            <a:srgbClr val="00B050"/>
                          </a:solidFill>
                        </a:rPr>
                        <a:t>DONE</a:t>
                      </a:r>
                      <a:endParaRPr lang="en-US" sz="1200" kern="1200" dirty="0">
                        <a:solidFill>
                          <a:schemeClr val="dk1"/>
                        </a:solidFill>
                        <a:latin typeface="+mn-lt"/>
                        <a:ea typeface="+mn-ea"/>
                        <a:cs typeface="+mn-cs"/>
                      </a:endParaRPr>
                    </a:p>
                    <a:p>
                      <a:pPr marL="342900" indent="-342900">
                        <a:buFont typeface="Arial" panose="020B0604020202020204" pitchFamily="34" charset="0"/>
                        <a:buChar char="•"/>
                      </a:pPr>
                      <a:r>
                        <a:rPr lang="en-US" sz="1200" kern="1200" dirty="0">
                          <a:solidFill>
                            <a:schemeClr val="dk1"/>
                          </a:solidFill>
                          <a:latin typeface="+mn-lt"/>
                          <a:ea typeface="+mn-ea"/>
                          <a:cs typeface="+mn-cs"/>
                        </a:rPr>
                        <a:t>Review comments &amp; update documents: </a:t>
                      </a:r>
                      <a:r>
                        <a:rPr lang="en-US" sz="1200" kern="1200" dirty="0">
                          <a:solidFill>
                            <a:schemeClr val="dk1"/>
                          </a:solidFill>
                          <a:highlight>
                            <a:srgbClr val="00FF00"/>
                          </a:highlight>
                          <a:latin typeface="+mn-lt"/>
                          <a:ea typeface="+mn-ea"/>
                          <a:cs typeface="+mn-cs"/>
                        </a:rPr>
                        <a:t>6/21 – 7/16 </a:t>
                      </a:r>
                      <a:r>
                        <a:rPr lang="en-US" sz="1200" b="1" kern="1200" dirty="0">
                          <a:solidFill>
                            <a:srgbClr val="00B050"/>
                          </a:solidFill>
                          <a:latin typeface="+mn-lt"/>
                          <a:ea typeface="+mn-ea"/>
                          <a:cs typeface="+mn-cs"/>
                        </a:rPr>
                        <a:t>DONE</a:t>
                      </a:r>
                      <a:endParaRPr lang="en-US" sz="1400" b="1" strike="sngStrike" dirty="0">
                        <a:solidFill>
                          <a:srgbClr val="00B05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strike="noStrike" dirty="0"/>
                    </a:p>
                  </a:txBody>
                  <a:tcPr/>
                </a:tc>
                <a:extLst>
                  <a:ext uri="{0D108BD9-81ED-4DB2-BD59-A6C34878D82A}">
                    <a16:rowId xmlns:a16="http://schemas.microsoft.com/office/drawing/2014/main" val="3169761866"/>
                  </a:ext>
                </a:extLst>
              </a:tr>
              <a:tr h="1214503">
                <a:tc>
                  <a:txBody>
                    <a:bodyPr/>
                    <a:lstStyle/>
                    <a:p>
                      <a:r>
                        <a:rPr lang="en-US" sz="1200" dirty="0"/>
                        <a:t>Public Review Draft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dk1"/>
                          </a:solidFill>
                          <a:latin typeface="+mn-lt"/>
                          <a:ea typeface="+mn-ea"/>
                          <a:cs typeface="+mn-cs"/>
                        </a:rPr>
                        <a:t>New Proposed Schedule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Submit 1</a:t>
                      </a:r>
                      <a:r>
                        <a:rPr lang="en-US" sz="1200" baseline="30000" dirty="0"/>
                        <a:t>st</a:t>
                      </a:r>
                      <a:r>
                        <a:rPr lang="en-US" sz="1200" dirty="0"/>
                        <a:t> Public Draft: </a:t>
                      </a:r>
                      <a:r>
                        <a:rPr lang="en-US" sz="1200" kern="1200" dirty="0">
                          <a:solidFill>
                            <a:schemeClr val="dk1"/>
                          </a:solidFill>
                          <a:highlight>
                            <a:srgbClr val="00FF00"/>
                          </a:highlight>
                        </a:rPr>
                        <a:t>8/18 (cPP); 8/30 (SD)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Review 1</a:t>
                      </a:r>
                      <a:r>
                        <a:rPr lang="en-US" sz="1200" baseline="30000" dirty="0"/>
                        <a:t>st</a:t>
                      </a:r>
                      <a:r>
                        <a:rPr lang="en-US" sz="1200" dirty="0"/>
                        <a:t> Public Draft: </a:t>
                      </a:r>
                      <a:r>
                        <a:rPr lang="en-US" sz="1200" kern="1200" dirty="0">
                          <a:solidFill>
                            <a:schemeClr val="dk1"/>
                          </a:solidFill>
                          <a:highlight>
                            <a:srgbClr val="00FF00"/>
                          </a:highlight>
                        </a:rPr>
                        <a:t>8/18 – 10/12 (45d)</a:t>
                      </a:r>
                      <a:endParaRPr lang="en-US" sz="1200" dirty="0"/>
                    </a:p>
                    <a:p>
                      <a:pPr marL="285750" indent="-285750">
                        <a:buFont typeface="Arial" panose="020B0604020202020204" pitchFamily="34" charset="0"/>
                        <a:buChar char="•"/>
                      </a:pPr>
                      <a:r>
                        <a:rPr lang="en-US" sz="1200" dirty="0"/>
                        <a:t>Review comments and update documents: </a:t>
                      </a:r>
                      <a:r>
                        <a:rPr lang="en-US" sz="1200" kern="1200" dirty="0">
                          <a:solidFill>
                            <a:schemeClr val="dk1"/>
                          </a:solidFill>
                          <a:highlight>
                            <a:srgbClr val="00FF00"/>
                          </a:highlight>
                        </a:rPr>
                        <a:t>10/13-12/10 (60d)</a:t>
                      </a:r>
                      <a:endParaRPr lang="en-US" sz="12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Was 7/19 on original schedule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strike="noStrike" dirty="0"/>
                        <a:t>Note: 1</a:t>
                      </a:r>
                      <a:r>
                        <a:rPr lang="en-US" sz="1200" strike="noStrike" baseline="30000" dirty="0"/>
                        <a:t>st</a:t>
                      </a:r>
                      <a:r>
                        <a:rPr lang="en-US" sz="1200" strike="noStrike" dirty="0"/>
                        <a:t> Public Draft of HCD cPP released on 8/30 – Comment end date 10/8 </a:t>
                      </a:r>
                      <a:r>
                        <a:rPr lang="en-US" sz="1200" b="1" kern="1200" dirty="0">
                          <a:solidFill>
                            <a:srgbClr val="00B050"/>
                          </a:solidFill>
                        </a:rPr>
                        <a:t>DONE</a:t>
                      </a:r>
                      <a:endParaRPr lang="en-US" sz="1200" strike="noStrike"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strike="noStrike" dirty="0"/>
                        <a:t>1</a:t>
                      </a:r>
                      <a:r>
                        <a:rPr lang="en-US" sz="1200" strike="noStrike" baseline="30000" dirty="0"/>
                        <a:t>st</a:t>
                      </a:r>
                      <a:r>
                        <a:rPr lang="en-US" sz="1200" strike="noStrike" dirty="0"/>
                        <a:t> Public Draft of HCD SD released on 10/13 – Comment end date 11/15 </a:t>
                      </a:r>
                      <a:r>
                        <a:rPr lang="en-US" sz="1200" b="1" kern="1200" dirty="0">
                          <a:solidFill>
                            <a:srgbClr val="00B050"/>
                          </a:solidFill>
                        </a:rPr>
                        <a:t>DONE</a:t>
                      </a:r>
                      <a:endParaRPr lang="en-US" sz="1200" strike="noStrike"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rgbClr val="FF0000"/>
                        </a:solidFill>
                        <a:latin typeface="+mn-lt"/>
                        <a:ea typeface="+mn-ea"/>
                        <a:cs typeface="+mn-cs"/>
                      </a:endParaRPr>
                    </a:p>
                  </a:txBody>
                  <a:tcPr/>
                </a:tc>
                <a:extLst>
                  <a:ext uri="{0D108BD9-81ED-4DB2-BD59-A6C34878D82A}">
                    <a16:rowId xmlns:a16="http://schemas.microsoft.com/office/drawing/2014/main" val="3138051645"/>
                  </a:ext>
                </a:extLst>
              </a:tr>
            </a:tbl>
          </a:graphicData>
        </a:graphic>
      </p:graphicFrame>
    </p:spTree>
    <p:extLst>
      <p:ext uri="{BB962C8B-B14F-4D97-AF65-F5344CB8AC3E}">
        <p14:creationId xmlns:p14="http://schemas.microsoft.com/office/powerpoint/2010/main" val="216827756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2800" dirty="0"/>
              <a:t>HCD iTC Status</a:t>
            </a:r>
            <a:br>
              <a:rPr lang="fr-FR" sz="2800" dirty="0"/>
            </a:br>
            <a:r>
              <a:rPr lang="fr-FR" sz="2800" dirty="0"/>
              <a:t>Updated Proposed HCD cPP/SD Schedule</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2" name="Table 1">
            <a:extLst>
              <a:ext uri="{FF2B5EF4-FFF2-40B4-BE49-F238E27FC236}">
                <a16:creationId xmlns:a16="http://schemas.microsoft.com/office/drawing/2014/main" id="{CA796F27-8C84-4E77-8B3F-597EAF6C835D}"/>
              </a:ext>
            </a:extLst>
          </p:cNvPr>
          <p:cNvGraphicFramePr>
            <a:graphicFrameLocks noGrp="1"/>
          </p:cNvGraphicFramePr>
          <p:nvPr>
            <p:extLst>
              <p:ext uri="{D42A27DB-BD31-4B8C-83A1-F6EECF244321}">
                <p14:modId xmlns:p14="http://schemas.microsoft.com/office/powerpoint/2010/main" val="322969394"/>
              </p:ext>
            </p:extLst>
          </p:nvPr>
        </p:nvGraphicFramePr>
        <p:xfrm>
          <a:off x="1" y="1209386"/>
          <a:ext cx="9144000" cy="3931920"/>
        </p:xfrm>
        <a:graphic>
          <a:graphicData uri="http://schemas.openxmlformats.org/drawingml/2006/table">
            <a:tbl>
              <a:tblPr firstRow="1" bandRow="1">
                <a:tableStyleId>{21E4AEA4-8DFA-4A89-87EB-49C32662AFE0}</a:tableStyleId>
              </a:tblPr>
              <a:tblGrid>
                <a:gridCol w="971694">
                  <a:extLst>
                    <a:ext uri="{9D8B030D-6E8A-4147-A177-3AD203B41FA5}">
                      <a16:colId xmlns:a16="http://schemas.microsoft.com/office/drawing/2014/main" val="1186653618"/>
                    </a:ext>
                  </a:extLst>
                </a:gridCol>
                <a:gridCol w="4267346">
                  <a:extLst>
                    <a:ext uri="{9D8B030D-6E8A-4147-A177-3AD203B41FA5}">
                      <a16:colId xmlns:a16="http://schemas.microsoft.com/office/drawing/2014/main" val="900515041"/>
                    </a:ext>
                  </a:extLst>
                </a:gridCol>
                <a:gridCol w="3904960">
                  <a:extLst>
                    <a:ext uri="{9D8B030D-6E8A-4147-A177-3AD203B41FA5}">
                      <a16:colId xmlns:a16="http://schemas.microsoft.com/office/drawing/2014/main" val="1949399444"/>
                    </a:ext>
                  </a:extLst>
                </a:gridCol>
              </a:tblGrid>
              <a:tr h="361408">
                <a:tc>
                  <a:txBody>
                    <a:bodyPr/>
                    <a:lstStyle/>
                    <a:p>
                      <a:r>
                        <a:rPr lang="en-US" dirty="0">
                          <a:solidFill>
                            <a:schemeClr val="bg1"/>
                          </a:solidFill>
                        </a:rPr>
                        <a:t>Phase</a:t>
                      </a:r>
                    </a:p>
                  </a:txBody>
                  <a:tcPr/>
                </a:tc>
                <a:tc>
                  <a:txBody>
                    <a:bodyPr/>
                    <a:lstStyle/>
                    <a:p>
                      <a:r>
                        <a:rPr lang="en-US" dirty="0">
                          <a:solidFill>
                            <a:schemeClr val="bg1"/>
                          </a:solidFill>
                        </a:rPr>
                        <a:t>Timeframe</a:t>
                      </a:r>
                    </a:p>
                  </a:txBody>
                  <a:tcPr/>
                </a:tc>
                <a:tc>
                  <a:txBody>
                    <a:bodyPr/>
                    <a:lstStyle/>
                    <a:p>
                      <a:r>
                        <a:rPr lang="en-US" dirty="0">
                          <a:solidFill>
                            <a:schemeClr val="bg1"/>
                          </a:solidFill>
                        </a:rPr>
                        <a:t>Status Updates</a:t>
                      </a:r>
                    </a:p>
                  </a:txBody>
                  <a:tcPr/>
                </a:tc>
                <a:extLst>
                  <a:ext uri="{0D108BD9-81ED-4DB2-BD59-A6C34878D82A}">
                    <a16:rowId xmlns:a16="http://schemas.microsoft.com/office/drawing/2014/main" val="1260041659"/>
                  </a:ext>
                </a:extLst>
              </a:tr>
              <a:tr h="993871">
                <a:tc>
                  <a:txBody>
                    <a:bodyPr/>
                    <a:lstStyle/>
                    <a:p>
                      <a:r>
                        <a:rPr lang="en-US" sz="1200" dirty="0"/>
                        <a:t>Public Review Draft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dk1"/>
                          </a:solidFill>
                          <a:latin typeface="+mn-lt"/>
                          <a:ea typeface="+mn-ea"/>
                          <a:cs typeface="+mn-cs"/>
                        </a:rPr>
                        <a:t>New Proposed Schedule (3/29/2022)</a:t>
                      </a:r>
                    </a:p>
                    <a:p>
                      <a:pPr marL="285750" indent="-285750">
                        <a:buFont typeface="Arial" panose="020B0604020202020204" pitchFamily="34" charset="0"/>
                        <a:buChar char="•"/>
                      </a:pPr>
                      <a:r>
                        <a:rPr lang="en-US" sz="1200" dirty="0"/>
                        <a:t>Submit 2</a:t>
                      </a:r>
                      <a:r>
                        <a:rPr lang="en-US" sz="1200" baseline="30000" dirty="0"/>
                        <a:t>nd</a:t>
                      </a:r>
                      <a:r>
                        <a:rPr lang="en-US" sz="1200" dirty="0"/>
                        <a:t> Public Draft: </a:t>
                      </a:r>
                      <a:r>
                        <a:rPr lang="en-US" sz="1200" kern="1200" dirty="0">
                          <a:solidFill>
                            <a:schemeClr val="dk1"/>
                          </a:solidFill>
                          <a:highlight>
                            <a:srgbClr val="00FF00"/>
                          </a:highlight>
                          <a:latin typeface="+mn-lt"/>
                          <a:ea typeface="+mn-ea"/>
                          <a:cs typeface="+mn-cs"/>
                        </a:rPr>
                        <a:t>12/14 </a:t>
                      </a:r>
                      <a:r>
                        <a:rPr lang="en-US" sz="1200" b="1" strike="noStrike" kern="1200" dirty="0">
                          <a:solidFill>
                            <a:srgbClr val="00B050"/>
                          </a:solidFill>
                          <a:highlight>
                            <a:srgbClr val="00FF00"/>
                          </a:highlight>
                          <a:latin typeface="+mn-lt"/>
                          <a:ea typeface="+mn-ea"/>
                          <a:cs typeface="+mn-cs"/>
                        </a:rPr>
                        <a:t>DONE</a:t>
                      </a:r>
                      <a:endParaRPr lang="en-US" sz="1200" kern="1200" dirty="0">
                        <a:solidFill>
                          <a:schemeClr val="dk1"/>
                        </a:solidFill>
                        <a:highlight>
                          <a:srgbClr val="00FF00"/>
                        </a:highlight>
                        <a:latin typeface="+mn-lt"/>
                        <a:ea typeface="+mn-ea"/>
                        <a:cs typeface="+mn-cs"/>
                      </a:endParaRPr>
                    </a:p>
                    <a:p>
                      <a:pPr marL="285750" indent="-285750">
                        <a:buFont typeface="Arial" panose="020B0604020202020204" pitchFamily="34" charset="0"/>
                        <a:buChar char="•"/>
                      </a:pPr>
                      <a:r>
                        <a:rPr lang="en-US" sz="1200" dirty="0"/>
                        <a:t>Review 2</a:t>
                      </a:r>
                      <a:r>
                        <a:rPr lang="en-US" sz="1200" baseline="30000" dirty="0"/>
                        <a:t>nd</a:t>
                      </a:r>
                      <a:r>
                        <a:rPr lang="en-US" sz="1200" dirty="0"/>
                        <a:t> Public Draft: </a:t>
                      </a:r>
                      <a:r>
                        <a:rPr lang="en-US" sz="1200" kern="1200" dirty="0">
                          <a:solidFill>
                            <a:schemeClr val="dk1"/>
                          </a:solidFill>
                          <a:highlight>
                            <a:srgbClr val="00FF00"/>
                          </a:highlight>
                        </a:rPr>
                        <a:t>12/15 – 1/31/22 (49d) </a:t>
                      </a:r>
                      <a:r>
                        <a:rPr lang="en-US" sz="1200" b="1" strike="noStrike" kern="1200" dirty="0">
                          <a:solidFill>
                            <a:srgbClr val="00B050"/>
                          </a:solidFill>
                          <a:highlight>
                            <a:srgbClr val="00FF00"/>
                          </a:highlight>
                          <a:latin typeface="+mn-lt"/>
                          <a:ea typeface="+mn-ea"/>
                          <a:cs typeface="+mn-cs"/>
                        </a:rPr>
                        <a:t>DONE</a:t>
                      </a:r>
                      <a:endParaRPr lang="en-US" sz="1200" kern="1200" dirty="0">
                        <a:solidFill>
                          <a:schemeClr val="dk1"/>
                        </a:solidFill>
                        <a:highlight>
                          <a:srgbClr val="00FF00"/>
                        </a:highlight>
                      </a:endParaRPr>
                    </a:p>
                    <a:p>
                      <a:pPr marL="285750" indent="-285750">
                        <a:buFont typeface="Arial" panose="020B0604020202020204" pitchFamily="34" charset="0"/>
                        <a:buChar char="•"/>
                      </a:pPr>
                      <a:r>
                        <a:rPr lang="en-US" sz="1200" dirty="0"/>
                        <a:t>Review comments and update documents: </a:t>
                      </a:r>
                      <a:r>
                        <a:rPr lang="en-US" sz="1200" kern="1200" dirty="0">
                          <a:solidFill>
                            <a:schemeClr val="dk1"/>
                          </a:solidFill>
                          <a:highlight>
                            <a:srgbClr val="00FF00"/>
                          </a:highlight>
                        </a:rPr>
                        <a:t>1/31/1/22 – 5/13/22(60d) </a:t>
                      </a:r>
                      <a:r>
                        <a:rPr lang="en-US" sz="1200" b="1" strike="noStrike" kern="1200" dirty="0">
                          <a:solidFill>
                            <a:srgbClr val="00B050"/>
                          </a:solidFill>
                          <a:highlight>
                            <a:srgbClr val="00FF00"/>
                          </a:highlight>
                          <a:latin typeface="+mn-lt"/>
                          <a:ea typeface="+mn-ea"/>
                          <a:cs typeface="+mn-cs"/>
                        </a:rPr>
                        <a:t>DONE</a:t>
                      </a:r>
                      <a:endParaRPr lang="en-US" sz="12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latin typeface="+mn-lt"/>
                          <a:ea typeface="+mn-ea"/>
                          <a:cs typeface="+mn-cs"/>
                        </a:rPr>
                        <a:t>HCD cPP 2</a:t>
                      </a:r>
                      <a:r>
                        <a:rPr lang="en-US" sz="1200" kern="1200" baseline="30000" dirty="0">
                          <a:solidFill>
                            <a:schemeClr val="tx1"/>
                          </a:solidFill>
                          <a:latin typeface="+mn-lt"/>
                          <a:ea typeface="+mn-ea"/>
                          <a:cs typeface="+mn-cs"/>
                        </a:rPr>
                        <a:t>nd</a:t>
                      </a:r>
                      <a:r>
                        <a:rPr lang="en-US" sz="1200" kern="1200" dirty="0">
                          <a:solidFill>
                            <a:schemeClr val="tx1"/>
                          </a:solidFill>
                          <a:latin typeface="+mn-lt"/>
                          <a:ea typeface="+mn-ea"/>
                          <a:cs typeface="+mn-cs"/>
                        </a:rPr>
                        <a:t> Public Draft released 12/14 - </a:t>
                      </a:r>
                      <a:r>
                        <a:rPr lang="en-US" sz="1200" kern="1200" dirty="0">
                          <a:solidFill>
                            <a:srgbClr val="00B050"/>
                          </a:solidFill>
                          <a:latin typeface="+mn-lt"/>
                          <a:ea typeface="+mn-ea"/>
                          <a:cs typeface="+mn-cs"/>
                        </a:rPr>
                        <a:t>DONE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           </a:t>
                      </a:r>
                      <a:r>
                        <a:rPr lang="en-US" sz="1200" kern="1200" dirty="0">
                          <a:solidFill>
                            <a:schemeClr val="tx1"/>
                          </a:solidFill>
                          <a:latin typeface="+mn-lt"/>
                          <a:ea typeface="+mn-ea"/>
                          <a:cs typeface="+mn-cs"/>
                        </a:rPr>
                        <a:t>Comments Received by 1/31/22 - </a:t>
                      </a:r>
                      <a:r>
                        <a:rPr lang="en-US" sz="1200" kern="1200" dirty="0">
                          <a:solidFill>
                            <a:srgbClr val="00B050"/>
                          </a:solidFill>
                          <a:latin typeface="+mn-lt"/>
                          <a:ea typeface="+mn-ea"/>
                          <a:cs typeface="+mn-cs"/>
                        </a:rPr>
                        <a:t>DONE</a:t>
                      </a:r>
                      <a:r>
                        <a:rPr lang="en-US" sz="1200" kern="1200" dirty="0">
                          <a:solidFill>
                            <a:srgbClr val="FF0000"/>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HCD SD 2</a:t>
                      </a:r>
                      <a:r>
                        <a:rPr lang="en-US" sz="1200" kern="1200" baseline="30000" dirty="0">
                          <a:solidFill>
                            <a:srgbClr val="FF0000"/>
                          </a:solidFill>
                          <a:latin typeface="+mn-lt"/>
                          <a:ea typeface="+mn-ea"/>
                          <a:cs typeface="+mn-cs"/>
                        </a:rPr>
                        <a:t>nd</a:t>
                      </a:r>
                      <a:r>
                        <a:rPr lang="en-US" sz="1200" kern="1200" dirty="0">
                          <a:solidFill>
                            <a:srgbClr val="FF0000"/>
                          </a:solidFill>
                          <a:latin typeface="+mn-lt"/>
                          <a:ea typeface="+mn-ea"/>
                          <a:cs typeface="+mn-cs"/>
                        </a:rPr>
                        <a:t> Public Draft Planned Release 12/13 – </a:t>
                      </a:r>
                      <a:r>
                        <a:rPr lang="en-US" sz="1200" kern="1200" dirty="0">
                          <a:solidFill>
                            <a:srgbClr val="00B050"/>
                          </a:solidFill>
                          <a:latin typeface="+mn-lt"/>
                          <a:ea typeface="+mn-ea"/>
                          <a:cs typeface="+mn-cs"/>
                        </a:rPr>
                        <a:t>Released 2/24/22 DONE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Comments due by 3/18/22 (~one month)</a:t>
                      </a:r>
                    </a:p>
                  </a:txBody>
                  <a:tcPr/>
                </a:tc>
                <a:extLst>
                  <a:ext uri="{0D108BD9-81ED-4DB2-BD59-A6C34878D82A}">
                    <a16:rowId xmlns:a16="http://schemas.microsoft.com/office/drawing/2014/main" val="652680208"/>
                  </a:ext>
                </a:extLst>
              </a:tr>
              <a:tr h="993871">
                <a:tc>
                  <a:txBody>
                    <a:bodyPr/>
                    <a:lstStyle/>
                    <a:p>
                      <a:r>
                        <a:rPr lang="en-US" sz="1200" dirty="0"/>
                        <a:t>Final Draft</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dk1"/>
                          </a:solidFill>
                          <a:latin typeface="+mn-lt"/>
                          <a:ea typeface="+mn-ea"/>
                          <a:cs typeface="+mn-cs"/>
                        </a:rPr>
                        <a:t>New Proposed Schedule (as of 7/14/22)</a:t>
                      </a:r>
                    </a:p>
                    <a:p>
                      <a:pPr marL="285750" indent="-285750">
                        <a:buFont typeface="Arial" panose="020B0604020202020204" pitchFamily="34" charset="0"/>
                        <a:buChar char="•"/>
                      </a:pPr>
                      <a:r>
                        <a:rPr lang="en-US" sz="1200" dirty="0"/>
                        <a:t>Submit Final Draft: </a:t>
                      </a:r>
                      <a:r>
                        <a:rPr lang="en-US" sz="1200" kern="1200" dirty="0">
                          <a:solidFill>
                            <a:schemeClr val="dk1"/>
                          </a:solidFill>
                          <a:highlight>
                            <a:srgbClr val="00FF00"/>
                          </a:highlight>
                        </a:rPr>
                        <a:t>6/1</a:t>
                      </a:r>
                      <a:r>
                        <a:rPr lang="en-US" sz="1200" kern="1200" dirty="0">
                          <a:solidFill>
                            <a:schemeClr val="dk1"/>
                          </a:solidFill>
                          <a:highlight>
                            <a:srgbClr val="00FF00"/>
                          </a:highlight>
                          <a:latin typeface="+mn-lt"/>
                          <a:ea typeface="+mn-ea"/>
                          <a:cs typeface="+mn-cs"/>
                        </a:rPr>
                        <a:t>3/22 -&gt; 7/18/22 </a:t>
                      </a:r>
                      <a:r>
                        <a:rPr lang="en-US" sz="1200" b="1" strike="noStrike" kern="1200" dirty="0">
                          <a:solidFill>
                            <a:srgbClr val="00B050"/>
                          </a:solidFill>
                          <a:highlight>
                            <a:srgbClr val="00FF00"/>
                          </a:highlight>
                          <a:latin typeface="+mn-lt"/>
                          <a:ea typeface="+mn-ea"/>
                          <a:cs typeface="+mn-cs"/>
                        </a:rPr>
                        <a:t>DONE</a:t>
                      </a:r>
                      <a:endParaRPr lang="en-US" sz="1200" kern="1200" dirty="0">
                        <a:solidFill>
                          <a:schemeClr val="dk1"/>
                        </a:solidFill>
                        <a:highlight>
                          <a:srgbClr val="00FF00"/>
                        </a:highlight>
                      </a:endParaRPr>
                    </a:p>
                    <a:p>
                      <a:pPr marL="285750" indent="-285750">
                        <a:buFont typeface="Arial" panose="020B0604020202020204" pitchFamily="34" charset="0"/>
                        <a:buChar char="•"/>
                      </a:pPr>
                      <a:r>
                        <a:rPr lang="en-US" sz="1200" dirty="0"/>
                        <a:t>Review Final Public Draft: </a:t>
                      </a:r>
                      <a:r>
                        <a:rPr lang="en-US" sz="1200" kern="1200" dirty="0">
                          <a:solidFill>
                            <a:schemeClr val="dk1"/>
                          </a:solidFill>
                          <a:highlight>
                            <a:srgbClr val="00FF00"/>
                          </a:highlight>
                        </a:rPr>
                        <a:t>7/19</a:t>
                      </a:r>
                      <a:r>
                        <a:rPr lang="en-US" sz="1200" kern="1200" dirty="0">
                          <a:solidFill>
                            <a:schemeClr val="dk1"/>
                          </a:solidFill>
                          <a:highlight>
                            <a:srgbClr val="00FF00"/>
                          </a:highlight>
                          <a:latin typeface="+mn-lt"/>
                          <a:ea typeface="+mn-ea"/>
                          <a:cs typeface="+mn-cs"/>
                        </a:rPr>
                        <a:t>/</a:t>
                      </a:r>
                      <a:r>
                        <a:rPr lang="en-US" sz="1200" kern="1200" dirty="0">
                          <a:solidFill>
                            <a:schemeClr val="dk1"/>
                          </a:solidFill>
                          <a:highlight>
                            <a:srgbClr val="00FF00"/>
                          </a:highlight>
                        </a:rPr>
                        <a:t> – 8/22 (28d) </a:t>
                      </a:r>
                      <a:r>
                        <a:rPr lang="en-US" sz="1200" b="1" strike="noStrike" kern="1200" dirty="0">
                          <a:solidFill>
                            <a:srgbClr val="00B050"/>
                          </a:solidFill>
                          <a:highlight>
                            <a:srgbClr val="00FF00"/>
                          </a:highlight>
                          <a:latin typeface="+mn-lt"/>
                          <a:ea typeface="+mn-ea"/>
                          <a:cs typeface="+mn-cs"/>
                        </a:rPr>
                        <a:t>DONE</a:t>
                      </a:r>
                      <a:endParaRPr lang="en-US" sz="1200" kern="1200" dirty="0">
                        <a:solidFill>
                          <a:schemeClr val="dk1"/>
                        </a:solidFill>
                        <a:highlight>
                          <a:srgbClr val="00FF00"/>
                        </a:highlight>
                      </a:endParaRPr>
                    </a:p>
                    <a:p>
                      <a:pPr marL="285750" indent="-285750">
                        <a:buFont typeface="Arial" panose="020B0604020202020204" pitchFamily="34" charset="0"/>
                        <a:buChar char="•"/>
                      </a:pPr>
                      <a:r>
                        <a:rPr lang="en-US" sz="1200" dirty="0"/>
                        <a:t>Review comments and update documents:  </a:t>
                      </a:r>
                      <a:r>
                        <a:rPr lang="en-US" sz="1200" kern="1200" dirty="0">
                          <a:solidFill>
                            <a:schemeClr val="dk1"/>
                          </a:solidFill>
                          <a:highlight>
                            <a:srgbClr val="00FF00"/>
                          </a:highlight>
                        </a:rPr>
                        <a:t>8/23/22 – 9/6/22</a:t>
                      </a:r>
                      <a:r>
                        <a:rPr lang="en-US" sz="1200" kern="1200" dirty="0">
                          <a:solidFill>
                            <a:schemeClr val="dk1"/>
                          </a:solidFill>
                          <a:highlight>
                            <a:srgbClr val="00FF00"/>
                          </a:highlight>
                          <a:latin typeface="+mn-lt"/>
                          <a:ea typeface="+mn-ea"/>
                          <a:cs typeface="+mn-cs"/>
                        </a:rPr>
                        <a:t> </a:t>
                      </a:r>
                      <a:r>
                        <a:rPr lang="en-US" sz="1200" kern="1200" dirty="0">
                          <a:solidFill>
                            <a:schemeClr val="dk1"/>
                          </a:solidFill>
                          <a:highlight>
                            <a:srgbClr val="00FF00"/>
                          </a:highlight>
                        </a:rPr>
                        <a:t>(10d) </a:t>
                      </a:r>
                      <a:r>
                        <a:rPr lang="en-US" sz="1200" b="1" strike="noStrike" kern="1200" dirty="0">
                          <a:solidFill>
                            <a:srgbClr val="00B050"/>
                          </a:solidFill>
                          <a:highlight>
                            <a:srgbClr val="00FF00"/>
                          </a:highlight>
                          <a:latin typeface="+mn-lt"/>
                          <a:ea typeface="+mn-ea"/>
                          <a:cs typeface="+mn-cs"/>
                        </a:rPr>
                        <a:t>DONE</a:t>
                      </a:r>
                      <a:endParaRPr lang="en-US" sz="12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Final Drafts of HCD cPP and HCD SD submitted for Public Review on 8/1/22; Comments received by 9/15/22</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All comments received were addressed and several updated drafts of each document were created up through </a:t>
                      </a:r>
                      <a:r>
                        <a:rPr lang="en-US" sz="1200" kern="1200" dirty="0">
                          <a:solidFill>
                            <a:srgbClr val="FF0000"/>
                          </a:solidFill>
                          <a:highlight>
                            <a:srgbClr val="FFFF00"/>
                          </a:highlight>
                          <a:latin typeface="+mn-lt"/>
                          <a:ea typeface="+mn-ea"/>
                          <a:cs typeface="+mn-cs"/>
                        </a:rPr>
                        <a:t>10/28/22</a:t>
                      </a:r>
                    </a:p>
                  </a:txBody>
                  <a:tcPr/>
                </a:tc>
                <a:extLst>
                  <a:ext uri="{0D108BD9-81ED-4DB2-BD59-A6C34878D82A}">
                    <a16:rowId xmlns:a16="http://schemas.microsoft.com/office/drawing/2014/main" val="360612519"/>
                  </a:ext>
                </a:extLst>
              </a:tr>
              <a:tr h="632464">
                <a:tc>
                  <a:txBody>
                    <a:bodyPr/>
                    <a:lstStyle/>
                    <a:p>
                      <a:r>
                        <a:rPr lang="en-US" sz="1200" dirty="0"/>
                        <a:t>Final Document Published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dk1"/>
                          </a:solidFill>
                          <a:latin typeface="+mn-lt"/>
                          <a:ea typeface="+mn-ea"/>
                          <a:cs typeface="+mn-cs"/>
                        </a:rPr>
                        <a:t>New Proposed Schedule (as of 7/14/22)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latin typeface="+mn-lt"/>
                          <a:ea typeface="+mn-ea"/>
                          <a:cs typeface="+mn-cs"/>
                        </a:rPr>
                        <a:t>Publish Version 1.0: </a:t>
                      </a:r>
                      <a:r>
                        <a:rPr lang="en-US" sz="1200" kern="1200" dirty="0">
                          <a:solidFill>
                            <a:schemeClr val="dk1"/>
                          </a:solidFill>
                          <a:highlight>
                            <a:srgbClr val="00FF00"/>
                          </a:highlight>
                          <a:latin typeface="+mn-lt"/>
                          <a:ea typeface="+mn-ea"/>
                          <a:cs typeface="+mn-cs"/>
                        </a:rPr>
                        <a:t>8/2/22 -&gt; 9/7/22 DONE</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solidFill>
                            <a:srgbClr val="FF0000"/>
                          </a:solidFill>
                        </a:rPr>
                        <a:t>Was 3/25/22 </a:t>
                      </a:r>
                      <a:r>
                        <a:rPr lang="en-US" sz="1200" kern="1200" dirty="0">
                          <a:solidFill>
                            <a:srgbClr val="FF0000"/>
                          </a:solidFill>
                          <a:latin typeface="+mn-lt"/>
                          <a:ea typeface="+mn-ea"/>
                          <a:cs typeface="+mn-cs"/>
                        </a:rPr>
                        <a:t>on original schedule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Because of the technical nature of some of the Final Draft comments it took 1-1/2 months to address all the issues  raised.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“Final” version of each document was created dated 10/31/22 and published on 10/31/22</a:t>
                      </a:r>
                      <a:endParaRPr lang="en-US" sz="1200" dirty="0">
                        <a:solidFill>
                          <a:srgbClr val="FF0000"/>
                        </a:solidFill>
                      </a:endParaRPr>
                    </a:p>
                  </a:txBody>
                  <a:tcPr/>
                </a:tc>
                <a:extLst>
                  <a:ext uri="{0D108BD9-81ED-4DB2-BD59-A6C34878D82A}">
                    <a16:rowId xmlns:a16="http://schemas.microsoft.com/office/drawing/2014/main" val="3537249717"/>
                  </a:ext>
                </a:extLst>
              </a:tr>
            </a:tbl>
          </a:graphicData>
        </a:graphic>
      </p:graphicFrame>
    </p:spTree>
    <p:extLst>
      <p:ext uri="{BB962C8B-B14F-4D97-AF65-F5344CB8AC3E}">
        <p14:creationId xmlns:p14="http://schemas.microsoft.com/office/powerpoint/2010/main" val="378956272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76715" y="92364"/>
            <a:ext cx="7467600" cy="1016000"/>
          </a:xfrm>
        </p:spPr>
        <p:txBody>
          <a:bodyPr rIns="132080"/>
          <a:lstStyle/>
          <a:p>
            <a:pPr eaLnBrk="1" hangingPunct="1"/>
            <a:r>
              <a:rPr lang="fr-FR" sz="2800" dirty="0"/>
              <a:t>HCD cPP/SD</a:t>
            </a:r>
            <a:br>
              <a:rPr lang="fr-FR" sz="2800" dirty="0"/>
            </a:br>
            <a:r>
              <a:rPr lang="fr-FR" sz="2800" dirty="0" err="1"/>
              <a:t>Current</a:t>
            </a:r>
            <a:r>
              <a:rPr lang="fr-FR" sz="2800" dirty="0"/>
              <a:t> Parking Lot Issues – HCD </a:t>
            </a:r>
            <a:r>
              <a:rPr lang="fr-FR" sz="2800" dirty="0" err="1"/>
              <a:t>cPP</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185716"/>
            <a:ext cx="8845755" cy="5475434"/>
          </a:xfrm>
        </p:spPr>
        <p:txBody>
          <a:bodyPr rIns="132080"/>
          <a:lstStyle/>
          <a:p>
            <a:pPr fontAlgn="ctr">
              <a:spcBef>
                <a:spcPts val="300"/>
              </a:spcBef>
              <a:spcAft>
                <a:spcPts val="300"/>
              </a:spcAft>
            </a:pPr>
            <a:r>
              <a:rPr lang="en-US" sz="1800" dirty="0"/>
              <a:t>Addressing hardware-based Roots of Trust stored in mutable memory as well as immutable memory</a:t>
            </a:r>
          </a:p>
          <a:p>
            <a:pPr fontAlgn="ctr">
              <a:spcBef>
                <a:spcPts val="300"/>
              </a:spcBef>
              <a:spcAft>
                <a:spcPts val="300"/>
              </a:spcAft>
            </a:pPr>
            <a:r>
              <a:rPr lang="en-US" sz="1800" dirty="0"/>
              <a:t>Clarification that the Secure Boot SFR only requires verification of firmware/software that is stored in mutable memory at boot time and does not require verification of firmware/software stored in immutable memory</a:t>
            </a:r>
          </a:p>
          <a:p>
            <a:pPr fontAlgn="ctr">
              <a:spcBef>
                <a:spcPts val="300"/>
              </a:spcBef>
              <a:spcAft>
                <a:spcPts val="300"/>
              </a:spcAft>
            </a:pPr>
            <a:r>
              <a:rPr lang="en-US" sz="1800" dirty="0"/>
              <a:t>Comments that require implementation of TLS 1.3 to resolve </a:t>
            </a:r>
          </a:p>
          <a:p>
            <a:pPr fontAlgn="ctr">
              <a:spcBef>
                <a:spcPts val="300"/>
              </a:spcBef>
              <a:spcAft>
                <a:spcPts val="600"/>
              </a:spcAft>
            </a:pPr>
            <a:r>
              <a:rPr lang="en-US" sz="1800" dirty="0"/>
              <a:t>Support for NTP</a:t>
            </a:r>
          </a:p>
          <a:p>
            <a:pPr marL="342900" lvl="1" indent="-342900">
              <a:spcBef>
                <a:spcPts val="0"/>
              </a:spcBef>
              <a:spcAft>
                <a:spcPts val="600"/>
              </a:spcAft>
            </a:pPr>
            <a:r>
              <a:rPr lang="en-US" dirty="0"/>
              <a:t>Addition of 3 TLS cipher suites required per NIAP Technical Decision TD422</a:t>
            </a:r>
          </a:p>
          <a:p>
            <a:pPr marL="342900" lvl="1" indent="-342900">
              <a:spcBef>
                <a:spcPts val="0"/>
              </a:spcBef>
              <a:spcAft>
                <a:spcPts val="600"/>
              </a:spcAft>
            </a:pPr>
            <a:r>
              <a:rPr lang="en-US" dirty="0"/>
              <a:t>Add a selection in FCS_COP.1/</a:t>
            </a:r>
            <a:r>
              <a:rPr lang="en-US" dirty="0" err="1"/>
              <a:t>SigGen</a:t>
            </a:r>
            <a:r>
              <a:rPr lang="en-US" dirty="0"/>
              <a:t> for IKEv1 RSA schemes</a:t>
            </a:r>
          </a:p>
          <a:p>
            <a:pPr marL="342900" lvl="1" indent="-342900">
              <a:spcBef>
                <a:spcPts val="0"/>
              </a:spcBef>
              <a:spcAft>
                <a:spcPts val="600"/>
              </a:spcAft>
            </a:pPr>
            <a:r>
              <a:rPr lang="en-US" dirty="0"/>
              <a:t>Removal of support for:</a:t>
            </a:r>
          </a:p>
          <a:p>
            <a:pPr marL="742950" lvl="2" indent="-342900">
              <a:spcBef>
                <a:spcPts val="0"/>
              </a:spcBef>
              <a:spcAft>
                <a:spcPts val="600"/>
              </a:spcAft>
            </a:pPr>
            <a:r>
              <a:rPr lang="en-US" sz="1600" dirty="0"/>
              <a:t>TLS 1.1</a:t>
            </a:r>
          </a:p>
          <a:p>
            <a:pPr marL="742950" lvl="2" indent="-342900">
              <a:spcBef>
                <a:spcPts val="0"/>
              </a:spcBef>
              <a:spcAft>
                <a:spcPts val="600"/>
              </a:spcAft>
            </a:pPr>
            <a:r>
              <a:rPr lang="en-US" sz="1600" dirty="0"/>
              <a:t>SHA-1 support</a:t>
            </a:r>
          </a:p>
          <a:p>
            <a:pPr marL="742950" lvl="2" indent="-342900">
              <a:spcBef>
                <a:spcPts val="0"/>
              </a:spcBef>
              <a:spcAft>
                <a:spcPts val="600"/>
              </a:spcAft>
            </a:pPr>
            <a:r>
              <a:rPr lang="en-US" sz="1600" dirty="0"/>
              <a:t>Cipher suites with RSA Key Generation with keys &lt; 2048 bits</a:t>
            </a:r>
          </a:p>
          <a:p>
            <a:pPr marL="742950" lvl="2" indent="-342900">
              <a:spcBef>
                <a:spcPts val="0"/>
              </a:spcBef>
              <a:spcAft>
                <a:spcPts val="600"/>
              </a:spcAft>
            </a:pPr>
            <a:r>
              <a:rPr lang="en-US" sz="1600" dirty="0"/>
              <a:t>All RSA and DHE Key Exchanges</a:t>
            </a:r>
          </a:p>
          <a:p>
            <a:pPr marL="0" lvl="1" indent="0">
              <a:spcBef>
                <a:spcPts val="0"/>
              </a:spcBef>
              <a:spcAft>
                <a:spcPts val="600"/>
              </a:spcAft>
              <a:buNone/>
            </a:pPr>
            <a:endParaRPr lang="en-US" sz="2000" dirty="0"/>
          </a:p>
        </p:txBody>
      </p:sp>
    </p:spTree>
    <p:extLst>
      <p:ext uri="{BB962C8B-B14F-4D97-AF65-F5344CB8AC3E}">
        <p14:creationId xmlns:p14="http://schemas.microsoft.com/office/powerpoint/2010/main" val="80483440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76715" y="92364"/>
            <a:ext cx="7467600" cy="1016000"/>
          </a:xfrm>
        </p:spPr>
        <p:txBody>
          <a:bodyPr rIns="132080"/>
          <a:lstStyle/>
          <a:p>
            <a:pPr eaLnBrk="1" hangingPunct="1"/>
            <a:r>
              <a:rPr lang="fr-FR" sz="2800" dirty="0"/>
              <a:t>HCD cPP/SD</a:t>
            </a:r>
            <a:br>
              <a:rPr lang="fr-FR" sz="2800" dirty="0"/>
            </a:br>
            <a:r>
              <a:rPr lang="fr-FR" sz="2800" dirty="0" err="1"/>
              <a:t>Current</a:t>
            </a:r>
            <a:r>
              <a:rPr lang="fr-FR" sz="2800" dirty="0"/>
              <a:t> Parking Lot Issues – HCD SD</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185716"/>
            <a:ext cx="8845755" cy="5475434"/>
          </a:xfrm>
        </p:spPr>
        <p:txBody>
          <a:bodyPr rIns="132080"/>
          <a:lstStyle/>
          <a:p>
            <a:pPr fontAlgn="ctr">
              <a:spcBef>
                <a:spcPts val="300"/>
              </a:spcBef>
              <a:spcAft>
                <a:spcPts val="300"/>
              </a:spcAft>
            </a:pPr>
            <a:r>
              <a:rPr lang="en-US" sz="1800" dirty="0"/>
              <a:t>Correcting TSS Assurance Activities for SFR FCS_CKM.4 Key Destruction</a:t>
            </a:r>
          </a:p>
          <a:p>
            <a:pPr fontAlgn="ctr">
              <a:spcBef>
                <a:spcPts val="300"/>
              </a:spcBef>
              <a:spcAft>
                <a:spcPts val="300"/>
              </a:spcAft>
            </a:pPr>
            <a:r>
              <a:rPr lang="en-US" sz="1800" dirty="0"/>
              <a:t>Correcting Test 2 for SFR FCS_CKM.4 Key Destruction to provide a valid test for where the data read operation would fail </a:t>
            </a:r>
          </a:p>
          <a:p>
            <a:pPr fontAlgn="ctr">
              <a:spcBef>
                <a:spcPts val="300"/>
              </a:spcBef>
              <a:spcAft>
                <a:spcPts val="300"/>
              </a:spcAft>
            </a:pPr>
            <a:r>
              <a:rPr lang="en-US" sz="1800" dirty="0"/>
              <a:t>Clarification of TSS Assurance Activities for SFR FIA_X509_EXT.2 X.509 Certificate Authentication</a:t>
            </a:r>
          </a:p>
          <a:p>
            <a:pPr marL="0" lvl="1" indent="0">
              <a:spcBef>
                <a:spcPts val="0"/>
              </a:spcBef>
              <a:spcAft>
                <a:spcPts val="600"/>
              </a:spcAft>
              <a:buNone/>
            </a:pPr>
            <a:endParaRPr lang="en-US" sz="2000" dirty="0"/>
          </a:p>
        </p:txBody>
      </p:sp>
    </p:spTree>
    <p:extLst>
      <p:ext uri="{BB962C8B-B14F-4D97-AF65-F5344CB8AC3E}">
        <p14:creationId xmlns:p14="http://schemas.microsoft.com/office/powerpoint/2010/main" val="37979298"/>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3200" dirty="0"/>
              <a:t>HCD </a:t>
            </a:r>
            <a:r>
              <a:rPr lang="fr-FR" altLang="en-US" sz="3200" dirty="0" err="1"/>
              <a:t>cPP</a:t>
            </a:r>
            <a:r>
              <a:rPr lang="fr-FR" altLang="en-US" sz="3200" dirty="0"/>
              <a:t>/SD Issues Post-Version 1.0</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309" y="1174749"/>
            <a:ext cx="8845755" cy="5393459"/>
          </a:xfrm>
        </p:spPr>
        <p:txBody>
          <a:bodyPr rIns="132080"/>
          <a:lstStyle/>
          <a:p>
            <a:pPr marL="0" indent="0" fontAlgn="ctr">
              <a:spcBef>
                <a:spcPts val="0"/>
              </a:spcBef>
              <a:spcAft>
                <a:spcPts val="600"/>
              </a:spcAft>
              <a:buNone/>
            </a:pPr>
            <a:r>
              <a:rPr lang="en-US" sz="1800" dirty="0"/>
              <a:t>Implementing the HCD Interpretation Team (HIT)</a:t>
            </a:r>
          </a:p>
          <a:p>
            <a:pPr marL="285750" indent="-285750" fontAlgn="ctr">
              <a:spcBef>
                <a:spcPts val="0"/>
              </a:spcBef>
              <a:spcAft>
                <a:spcPts val="600"/>
              </a:spcAft>
            </a:pPr>
            <a:r>
              <a:rPr lang="en-US" sz="1800" dirty="0"/>
              <a:t>Agree on the HIT process and the HIT procedures which will describe how the HIT will operate</a:t>
            </a:r>
          </a:p>
          <a:p>
            <a:pPr marL="635000" lvl="1" fontAlgn="ctr">
              <a:spcBef>
                <a:spcPts val="0"/>
              </a:spcBef>
              <a:spcAft>
                <a:spcPts val="600"/>
              </a:spcAft>
            </a:pPr>
            <a:r>
              <a:rPr lang="en-US" dirty="0"/>
              <a:t>Draft procedures under review by the full HCD </a:t>
            </a:r>
            <a:r>
              <a:rPr lang="en-US" dirty="0" err="1"/>
              <a:t>iTC</a:t>
            </a:r>
            <a:endParaRPr lang="en-US" dirty="0"/>
          </a:p>
          <a:p>
            <a:pPr marL="635000" lvl="1" fontAlgn="ctr">
              <a:spcBef>
                <a:spcPts val="0"/>
              </a:spcBef>
              <a:spcAft>
                <a:spcPts val="600"/>
              </a:spcAft>
            </a:pPr>
            <a:r>
              <a:rPr lang="en-US" dirty="0"/>
              <a:t>Need to create any necessary artifacts such as the Request for Interpretation (</a:t>
            </a:r>
            <a:r>
              <a:rPr lang="en-US" dirty="0" err="1"/>
              <a:t>RfI</a:t>
            </a:r>
            <a:r>
              <a:rPr lang="en-US" dirty="0"/>
              <a:t>) form and how to track </a:t>
            </a:r>
            <a:r>
              <a:rPr lang="en-US" dirty="0" err="1"/>
              <a:t>RfI</a:t>
            </a:r>
            <a:r>
              <a:rPr lang="en-US" dirty="0"/>
              <a:t> status</a:t>
            </a:r>
          </a:p>
          <a:p>
            <a:pPr marL="285750" indent="-285750" fontAlgn="ctr">
              <a:spcBef>
                <a:spcPts val="0"/>
              </a:spcBef>
              <a:spcAft>
                <a:spcPts val="600"/>
              </a:spcAft>
            </a:pPr>
            <a:r>
              <a:rPr lang="en-US" sz="1800" dirty="0"/>
              <a:t>Agree on who will initially be on the HIT</a:t>
            </a:r>
          </a:p>
          <a:p>
            <a:pPr marL="285750" indent="-285750" fontAlgn="ctr">
              <a:spcBef>
                <a:spcPts val="0"/>
              </a:spcBef>
              <a:spcAft>
                <a:spcPts val="600"/>
              </a:spcAft>
            </a:pPr>
            <a:r>
              <a:rPr lang="en-US" sz="1800" dirty="0"/>
              <a:t>Agree on the various roles needed for the HIT and who will fill those roles, especially who will be the Chair and  Deputy Chair</a:t>
            </a:r>
          </a:p>
          <a:p>
            <a:pPr marL="285750" indent="-285750" fontAlgn="ctr">
              <a:spcBef>
                <a:spcPts val="0"/>
              </a:spcBef>
              <a:spcAft>
                <a:spcPts val="600"/>
              </a:spcAft>
            </a:pPr>
            <a:r>
              <a:rPr lang="en-US" sz="1800" dirty="0"/>
              <a:t>Based on the agreed HIT process and procedures and the HIT members begin actual HIT activities </a:t>
            </a:r>
          </a:p>
          <a:p>
            <a:pPr marL="635000" lvl="1" fontAlgn="ctr">
              <a:spcBef>
                <a:spcPts val="0"/>
              </a:spcBef>
              <a:spcAft>
                <a:spcPts val="600"/>
              </a:spcAft>
            </a:pPr>
            <a:r>
              <a:rPr lang="en-US" dirty="0"/>
              <a:t>Looking to have HIT implemented by end of February 2023</a:t>
            </a:r>
          </a:p>
          <a:p>
            <a:pPr marL="285750" indent="-285750" fontAlgn="ctr">
              <a:spcBef>
                <a:spcPts val="0"/>
              </a:spcBef>
              <a:spcAft>
                <a:spcPts val="600"/>
              </a:spcAft>
            </a:pPr>
            <a:endParaRPr lang="en-US" sz="1800" dirty="0"/>
          </a:p>
          <a:p>
            <a:pPr marL="285750" indent="-285750" fontAlgn="ctr">
              <a:spcBef>
                <a:spcPts val="0"/>
              </a:spcBef>
              <a:spcAft>
                <a:spcPts val="600"/>
              </a:spcAft>
            </a:pPr>
            <a:endParaRPr lang="en-US" sz="1800" dirty="0"/>
          </a:p>
          <a:p>
            <a:pPr marL="285750" indent="-285750" fontAlgn="ctr">
              <a:spcBef>
                <a:spcPts val="0"/>
              </a:spcBef>
              <a:spcAft>
                <a:spcPts val="600"/>
              </a:spcAft>
            </a:pPr>
            <a:endParaRPr lang="en-US" sz="1800" dirty="0"/>
          </a:p>
          <a:p>
            <a:pPr marL="285750" indent="-285750" fontAlgn="ctr">
              <a:spcBef>
                <a:spcPts val="0"/>
              </a:spcBef>
              <a:spcAft>
                <a:spcPts val="600"/>
              </a:spcAft>
            </a:pPr>
            <a:endParaRPr lang="en-US" sz="1800" dirty="0"/>
          </a:p>
          <a:p>
            <a:pPr marL="285750" indent="-285750" fontAlgn="ctr">
              <a:spcBef>
                <a:spcPts val="0"/>
              </a:spcBef>
              <a:spcAft>
                <a:spcPts val="600"/>
              </a:spcAft>
            </a:pPr>
            <a:endParaRPr lang="en-US" sz="1800" dirty="0"/>
          </a:p>
          <a:p>
            <a:pPr marL="685800" lvl="4" fontAlgn="ctr">
              <a:spcBef>
                <a:spcPts val="0"/>
              </a:spcBef>
              <a:spcAft>
                <a:spcPts val="600"/>
              </a:spcAft>
              <a:tabLst>
                <a:tab pos="457200" algn="l"/>
              </a:tabLst>
            </a:pPr>
            <a:endParaRPr lang="en-US" sz="1600" dirty="0"/>
          </a:p>
          <a:p>
            <a:pPr marL="685800" lvl="4" fontAlgn="ctr">
              <a:spcBef>
                <a:spcPts val="0"/>
              </a:spcBef>
              <a:spcAft>
                <a:spcPts val="600"/>
              </a:spcAft>
              <a:tabLst>
                <a:tab pos="457200" algn="l"/>
              </a:tabLst>
            </a:pPr>
            <a:endParaRPr lang="en-US" sz="1600" dirty="0"/>
          </a:p>
          <a:p>
            <a:pPr lvl="1" indent="-330200" fontAlgn="ctr">
              <a:spcBef>
                <a:spcPts val="0"/>
              </a:spcBef>
              <a:spcAft>
                <a:spcPts val="600"/>
              </a:spcAft>
              <a:tabLst>
                <a:tab pos="457200" algn="l"/>
              </a:tabLst>
            </a:pPr>
            <a:endParaRPr lang="en-US" sz="1600" dirty="0"/>
          </a:p>
        </p:txBody>
      </p:sp>
    </p:spTree>
    <p:extLst>
      <p:ext uri="{BB962C8B-B14F-4D97-AF65-F5344CB8AC3E}">
        <p14:creationId xmlns:p14="http://schemas.microsoft.com/office/powerpoint/2010/main" val="291799741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dirty="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dirty="0"/>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2022 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dirty="0"/>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7194" name="Rectangle 85"/>
          <p:cNvSpPr>
            <a:spLocks noGrp="1" noChangeArrowheads="1"/>
          </p:cNvSpPr>
          <p:nvPr>
            <p:ph type="title"/>
          </p:nvPr>
        </p:nvSpPr>
        <p:spPr/>
        <p:txBody>
          <a:bodyPr rIns="132080"/>
          <a:lstStyle/>
          <a:p>
            <a:pPr eaLnBrk="1" hangingPunct="1">
              <a:spcBef>
                <a:spcPts val="600"/>
              </a:spcBef>
            </a:pPr>
            <a:r>
              <a:rPr lang="en-US" altLang="en-US" dirty="0"/>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dirty="0">
              <a:solidFill>
                <a:srgbClr val="FFFFFF"/>
              </a:solidFill>
              <a:cs typeface="Arial" charset="0"/>
            </a:endParaRPr>
          </a:p>
        </p:txBody>
      </p:sp>
      <p:graphicFrame>
        <p:nvGraphicFramePr>
          <p:cNvPr id="10" name="Group 5">
            <a:extLst>
              <a:ext uri="{FF2B5EF4-FFF2-40B4-BE49-F238E27FC236}">
                <a16:creationId xmlns:a16="http://schemas.microsoft.com/office/drawing/2014/main" id="{4D33DF09-946A-4D0D-A044-C9C714D9ED4C}"/>
              </a:ext>
            </a:extLst>
          </p:cNvPr>
          <p:cNvGraphicFramePr>
            <a:graphicFrameLocks noGrp="1"/>
          </p:cNvGraphicFramePr>
          <p:nvPr>
            <p:extLst>
              <p:ext uri="{D42A27DB-BD31-4B8C-83A1-F6EECF244321}">
                <p14:modId xmlns:p14="http://schemas.microsoft.com/office/powerpoint/2010/main" val="3414458061"/>
              </p:ext>
            </p:extLst>
          </p:nvPr>
        </p:nvGraphicFramePr>
        <p:xfrm>
          <a:off x="609600" y="1676400"/>
          <a:ext cx="7696200" cy="3002918"/>
        </p:xfrm>
        <a:graphic>
          <a:graphicData uri="http://schemas.openxmlformats.org/drawingml/2006/table">
            <a:tbl>
              <a:tblPr/>
              <a:tblGrid>
                <a:gridCol w="1910139">
                  <a:extLst>
                    <a:ext uri="{9D8B030D-6E8A-4147-A177-3AD203B41FA5}">
                      <a16:colId xmlns:a16="http://schemas.microsoft.com/office/drawing/2014/main" val="20000"/>
                    </a:ext>
                  </a:extLst>
                </a:gridCol>
                <a:gridCol w="5786061">
                  <a:extLst>
                    <a:ext uri="{9D8B030D-6E8A-4147-A177-3AD203B41FA5}">
                      <a16:colId xmlns:a16="http://schemas.microsoft.com/office/drawing/2014/main" val="20001"/>
                    </a:ext>
                  </a:extLst>
                </a:gridCol>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10:00 – 10:05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Introductions, Agenda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10:05 – 11:00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Discuss results of latest HCD iTC Meetings</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and HCD cPP/SD v1.0 status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2"/>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11:00 – 11:25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ASTM ICAM 2022 Presentation Summary</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87451804"/>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11:25 – 11:30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HCD Security Guidelines v1.0 Status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268602967"/>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11:30 – 11:55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TCG/IETF Liaison Reports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4"/>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11:55 – 12:00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Wrap Up / Next Steps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277585390"/>
                  </a:ext>
                </a:extLst>
              </a:tr>
            </a:tbl>
          </a:graphicData>
        </a:graphic>
      </p:graphicFrame>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3200" dirty="0"/>
              <a:t>HCD </a:t>
            </a:r>
            <a:r>
              <a:rPr lang="fr-FR" altLang="en-US" sz="3200" dirty="0" err="1"/>
              <a:t>cPP</a:t>
            </a:r>
            <a:r>
              <a:rPr lang="fr-FR" altLang="en-US" sz="3200" dirty="0"/>
              <a:t>/SD Issues Post-Version 1.0</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309" y="1174749"/>
            <a:ext cx="8845755" cy="5393459"/>
          </a:xfrm>
        </p:spPr>
        <p:txBody>
          <a:bodyPr rIns="132080"/>
          <a:lstStyle/>
          <a:p>
            <a:pPr marL="0" indent="-228600" fontAlgn="ctr">
              <a:spcBef>
                <a:spcPts val="0"/>
              </a:spcBef>
              <a:spcAft>
                <a:spcPts val="600"/>
              </a:spcAft>
            </a:pPr>
            <a:r>
              <a:rPr lang="en-US" sz="1800" dirty="0"/>
              <a:t>Developing release plan for future updates of the HCD </a:t>
            </a:r>
            <a:r>
              <a:rPr lang="en-US" sz="1800" dirty="0" err="1"/>
              <a:t>cPP</a:t>
            </a:r>
            <a:r>
              <a:rPr lang="en-US" sz="1800" dirty="0"/>
              <a:t> and HCD SD</a:t>
            </a:r>
          </a:p>
          <a:p>
            <a:pPr marL="457200" lvl="3" fontAlgn="ctr">
              <a:spcBef>
                <a:spcPts val="0"/>
              </a:spcBef>
              <a:spcAft>
                <a:spcPts val="600"/>
              </a:spcAft>
              <a:tabLst>
                <a:tab pos="457200" algn="l"/>
              </a:tabLst>
            </a:pPr>
            <a:r>
              <a:rPr lang="en-US" sz="1600" dirty="0"/>
              <a:t>We will have major and minor releases</a:t>
            </a:r>
          </a:p>
          <a:p>
            <a:pPr marL="457200" lvl="3" fontAlgn="ctr">
              <a:spcBef>
                <a:spcPts val="0"/>
              </a:spcBef>
              <a:spcAft>
                <a:spcPts val="600"/>
              </a:spcAft>
              <a:tabLst>
                <a:tab pos="457200" algn="l"/>
              </a:tabLst>
            </a:pPr>
            <a:r>
              <a:rPr lang="en-US" sz="1600" dirty="0"/>
              <a:t>What is the time frame between minor releases – every 9 -12 months, as needed, etc.</a:t>
            </a:r>
          </a:p>
          <a:p>
            <a:pPr marL="457200" lvl="3" fontAlgn="ctr">
              <a:spcBef>
                <a:spcPts val="0"/>
              </a:spcBef>
              <a:spcAft>
                <a:spcPts val="600"/>
              </a:spcAft>
              <a:tabLst>
                <a:tab pos="457200" algn="l"/>
              </a:tabLst>
            </a:pPr>
            <a:r>
              <a:rPr lang="en-US" sz="1600" dirty="0"/>
              <a:t>What is the time frame between major releases – is it based on time (e.g., every 2 or 3 years), number of minor releases (e.g., a major release every 4 minor releases), volume of changes, number of new requirements/features added, a combination of these factors or something else</a:t>
            </a:r>
          </a:p>
          <a:p>
            <a:pPr marL="457200" lvl="3" fontAlgn="ctr">
              <a:spcBef>
                <a:spcPts val="0"/>
              </a:spcBef>
              <a:spcAft>
                <a:spcPts val="600"/>
              </a:spcAft>
              <a:tabLst>
                <a:tab pos="457200" algn="l"/>
              </a:tabLst>
            </a:pPr>
            <a:r>
              <a:rPr lang="en-US" sz="1600" dirty="0"/>
              <a:t>What goes into a major or minor release – could be any or all of:</a:t>
            </a:r>
          </a:p>
          <a:p>
            <a:pPr marL="685800" lvl="4" fontAlgn="ctr">
              <a:spcBef>
                <a:spcPts val="0"/>
              </a:spcBef>
              <a:spcAft>
                <a:spcPts val="600"/>
              </a:spcAft>
              <a:tabLst>
                <a:tab pos="457200" algn="l"/>
              </a:tabLst>
            </a:pPr>
            <a:r>
              <a:rPr lang="en-US" sz="1600" dirty="0"/>
              <a:t>Technical Decisions (TDs) approved by the HIT or Technical Recommendations (TRs) from the Interpretation Team that are approved by the full HCD </a:t>
            </a:r>
            <a:r>
              <a:rPr lang="en-US" sz="1600" dirty="0" err="1"/>
              <a:t>iTC</a:t>
            </a:r>
            <a:endParaRPr lang="en-US" sz="1600" dirty="0"/>
          </a:p>
          <a:p>
            <a:pPr marL="685800" lvl="4" fontAlgn="ctr">
              <a:spcBef>
                <a:spcPts val="0"/>
              </a:spcBef>
              <a:spcAft>
                <a:spcPts val="600"/>
              </a:spcAft>
              <a:tabLst>
                <a:tab pos="457200" algn="l"/>
              </a:tabLst>
            </a:pPr>
            <a:r>
              <a:rPr lang="en-US" sz="1600" dirty="0"/>
              <a:t>Applicable NIAP TDs</a:t>
            </a:r>
          </a:p>
          <a:p>
            <a:pPr marL="685800" lvl="4" fontAlgn="ctr">
              <a:spcBef>
                <a:spcPts val="0"/>
              </a:spcBef>
              <a:spcAft>
                <a:spcPts val="600"/>
              </a:spcAft>
              <a:tabLst>
                <a:tab pos="457200" algn="l"/>
              </a:tabLst>
            </a:pPr>
            <a:r>
              <a:rPr lang="en-US" sz="1600" dirty="0"/>
              <a:t>Changes resulting from syncing with ND and FDE </a:t>
            </a:r>
            <a:r>
              <a:rPr lang="en-US" sz="1600" dirty="0" err="1"/>
              <a:t>cPPs</a:t>
            </a:r>
            <a:r>
              <a:rPr lang="en-US" sz="1600" dirty="0"/>
              <a:t>/SDs</a:t>
            </a:r>
          </a:p>
          <a:p>
            <a:pPr marL="685800" lvl="4" fontAlgn="ctr">
              <a:spcBef>
                <a:spcPts val="0"/>
              </a:spcBef>
              <a:spcAft>
                <a:spcPts val="600"/>
              </a:spcAft>
              <a:tabLst>
                <a:tab pos="457200" algn="l"/>
              </a:tabLst>
            </a:pPr>
            <a:r>
              <a:rPr lang="en-US" sz="1600" dirty="0"/>
              <a:t>Requests from Schemes, especially JISEC, ITSCC and NIAP</a:t>
            </a:r>
          </a:p>
          <a:p>
            <a:pPr marL="685800" lvl="4" fontAlgn="ctr">
              <a:spcBef>
                <a:spcPts val="0"/>
              </a:spcBef>
              <a:spcAft>
                <a:spcPts val="600"/>
              </a:spcAft>
              <a:tabLst>
                <a:tab pos="457200" algn="l"/>
              </a:tabLst>
            </a:pPr>
            <a:r>
              <a:rPr lang="en-US" sz="1600" dirty="0"/>
              <a:t>Response to new technologies, new crypto algorithms, new or updated standards or NIST SPs</a:t>
            </a:r>
          </a:p>
          <a:p>
            <a:pPr marL="685800" lvl="4" fontAlgn="ctr">
              <a:spcBef>
                <a:spcPts val="0"/>
              </a:spcBef>
              <a:spcAft>
                <a:spcPts val="600"/>
              </a:spcAft>
              <a:tabLst>
                <a:tab pos="457200" algn="l"/>
              </a:tabLst>
            </a:pPr>
            <a:r>
              <a:rPr lang="en-US" sz="1600" dirty="0"/>
              <a:t>New or updated requirements/features</a:t>
            </a:r>
          </a:p>
        </p:txBody>
      </p:sp>
    </p:spTree>
    <p:extLst>
      <p:ext uri="{BB962C8B-B14F-4D97-AF65-F5344CB8AC3E}">
        <p14:creationId xmlns:p14="http://schemas.microsoft.com/office/powerpoint/2010/main" val="296887017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3200" dirty="0"/>
              <a:t>HCD cPP/SD Content Post-Version 1.0</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309" y="1092775"/>
            <a:ext cx="8845755" cy="5475434"/>
          </a:xfrm>
        </p:spPr>
        <p:txBody>
          <a:bodyPr rIns="132080"/>
          <a:lstStyle/>
          <a:p>
            <a:pPr marL="39688" indent="0" fontAlgn="ctr">
              <a:spcBef>
                <a:spcPts val="0"/>
              </a:spcBef>
              <a:spcAft>
                <a:spcPts val="600"/>
              </a:spcAft>
              <a:buNone/>
            </a:pPr>
            <a:r>
              <a:rPr lang="en-US" sz="1700" u="sng" dirty="0"/>
              <a:t>Will very likely be in next version</a:t>
            </a:r>
          </a:p>
          <a:p>
            <a:pPr fontAlgn="ctr">
              <a:spcBef>
                <a:spcPts val="0"/>
              </a:spcBef>
              <a:spcAft>
                <a:spcPts val="600"/>
              </a:spcAft>
            </a:pPr>
            <a:r>
              <a:rPr lang="en-US" sz="1700" dirty="0"/>
              <a:t>Inclusion of support for TLS 1.3 and deprecation of TLS 1.1</a:t>
            </a:r>
          </a:p>
          <a:p>
            <a:pPr fontAlgn="ctr">
              <a:spcBef>
                <a:spcPts val="0"/>
              </a:spcBef>
              <a:spcAft>
                <a:spcPts val="600"/>
              </a:spcAft>
            </a:pPr>
            <a:r>
              <a:rPr lang="en-US" sz="1700" dirty="0"/>
              <a:t>Inclusion of NTP</a:t>
            </a:r>
          </a:p>
          <a:p>
            <a:pPr fontAlgn="ctr">
              <a:spcBef>
                <a:spcPts val="0"/>
              </a:spcBef>
              <a:spcAft>
                <a:spcPts val="600"/>
              </a:spcAft>
            </a:pPr>
            <a:r>
              <a:rPr lang="en-US" sz="1700" dirty="0"/>
              <a:t>Inclusion of AVA_VAN and ALC_FLR</a:t>
            </a:r>
          </a:p>
          <a:p>
            <a:pPr fontAlgn="ctr">
              <a:spcBef>
                <a:spcPts val="0"/>
              </a:spcBef>
              <a:spcAft>
                <a:spcPts val="600"/>
              </a:spcAft>
            </a:pPr>
            <a:r>
              <a:rPr lang="en-US" sz="1700" dirty="0"/>
              <a:t>Sync with key changes in ND cPP/SD v3.0 to be published in Oct 2022</a:t>
            </a:r>
          </a:p>
          <a:p>
            <a:pPr lvl="1" fontAlgn="ctr">
              <a:spcBef>
                <a:spcPts val="0"/>
              </a:spcBef>
              <a:spcAft>
                <a:spcPts val="600"/>
              </a:spcAft>
            </a:pPr>
            <a:r>
              <a:rPr lang="en-US" sz="1700" dirty="0"/>
              <a:t>Incorporate NIAP SSH Package</a:t>
            </a:r>
          </a:p>
          <a:p>
            <a:pPr fontAlgn="ctr">
              <a:spcBef>
                <a:spcPts val="0"/>
              </a:spcBef>
              <a:spcAft>
                <a:spcPts val="600"/>
              </a:spcAft>
            </a:pPr>
            <a:r>
              <a:rPr lang="en-US" sz="1700" dirty="0"/>
              <a:t>Changes to comply with </a:t>
            </a:r>
            <a:r>
              <a:rPr lang="en-US" sz="1700" dirty="0">
                <a:effectLst/>
              </a:rPr>
              <a:t>Commercial National Security Algorithm (CNSA) Suite 2.0 </a:t>
            </a:r>
            <a:r>
              <a:rPr lang="en-US" sz="1700" dirty="0"/>
              <a:t>to address </a:t>
            </a:r>
            <a:r>
              <a:rPr lang="en-US" sz="1700" b="0" i="0" dirty="0">
                <a:solidFill>
                  <a:srgbClr val="000000"/>
                </a:solidFill>
                <a:effectLst/>
              </a:rPr>
              <a:t>cryptanalytically relevant quantum computers (CRQCs)</a:t>
            </a:r>
            <a:endParaRPr lang="en-US" sz="1700" dirty="0"/>
          </a:p>
          <a:p>
            <a:pPr fontAlgn="ctr">
              <a:spcBef>
                <a:spcPts val="0"/>
              </a:spcBef>
              <a:spcAft>
                <a:spcPts val="600"/>
              </a:spcAft>
            </a:pPr>
            <a:r>
              <a:rPr lang="en-US" sz="1700" dirty="0"/>
              <a:t>Changes due to HCD Integration Team (HIT) responses to comments/questions to HCD cPP/SD v1.0</a:t>
            </a:r>
          </a:p>
          <a:p>
            <a:pPr fontAlgn="ctr">
              <a:spcBef>
                <a:spcPts val="0"/>
              </a:spcBef>
              <a:spcAft>
                <a:spcPts val="600"/>
              </a:spcAft>
            </a:pPr>
            <a:r>
              <a:rPr lang="en-US" sz="1700" dirty="0"/>
              <a:t>Changes due to requests from JISEC, ITSCC or NIAP</a:t>
            </a:r>
          </a:p>
          <a:p>
            <a:pPr fontAlgn="ctr">
              <a:spcBef>
                <a:spcPts val="0"/>
              </a:spcBef>
              <a:spcAft>
                <a:spcPts val="600"/>
              </a:spcAft>
            </a:pPr>
            <a:r>
              <a:rPr lang="en-US" sz="1700" dirty="0"/>
              <a:t>Updates to ISO/IEC 15408/18045 to be published by EOY 2022</a:t>
            </a:r>
          </a:p>
          <a:p>
            <a:pPr lvl="1" fontAlgn="ctr">
              <a:spcBef>
                <a:spcPts val="0"/>
              </a:spcBef>
              <a:spcAft>
                <a:spcPts val="600"/>
              </a:spcAft>
            </a:pPr>
            <a:r>
              <a:rPr lang="en-US" sz="1700" dirty="0"/>
              <a:t>Adds new SFRs in Part 2 and pre-packaged PP and ST Assurance Activities in new Part 4</a:t>
            </a:r>
          </a:p>
          <a:p>
            <a:pPr fontAlgn="ctr">
              <a:spcBef>
                <a:spcPts val="0"/>
              </a:spcBef>
              <a:spcAft>
                <a:spcPts val="600"/>
              </a:spcAft>
            </a:pPr>
            <a:r>
              <a:rPr lang="en-US" sz="1700" dirty="0"/>
              <a:t>Incorporate NIAP IPsec and X.509 packages if they are available in time</a:t>
            </a:r>
          </a:p>
          <a:p>
            <a:pPr fontAlgn="ctr">
              <a:spcBef>
                <a:spcPts val="0"/>
              </a:spcBef>
              <a:spcAft>
                <a:spcPts val="600"/>
              </a:spcAft>
            </a:pPr>
            <a:r>
              <a:rPr lang="en-US" sz="1700" dirty="0"/>
              <a:t>Any implications of potential mutual recognition between CC and EUCC</a:t>
            </a:r>
          </a:p>
        </p:txBody>
      </p:sp>
    </p:spTree>
    <p:extLst>
      <p:ext uri="{BB962C8B-B14F-4D97-AF65-F5344CB8AC3E}">
        <p14:creationId xmlns:p14="http://schemas.microsoft.com/office/powerpoint/2010/main" val="297343425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0" y="127000"/>
            <a:ext cx="8166100" cy="1016000"/>
          </a:xfrm>
        </p:spPr>
        <p:txBody>
          <a:bodyPr rIns="132080"/>
          <a:lstStyle/>
          <a:p>
            <a:pPr eaLnBrk="1" hangingPunct="1"/>
            <a:r>
              <a:rPr lang="fr-FR" altLang="en-US" sz="3200" dirty="0"/>
              <a:t>HCD </a:t>
            </a:r>
            <a:r>
              <a:rPr lang="fr-FR" altLang="en-US" sz="3200" dirty="0" err="1"/>
              <a:t>cPP</a:t>
            </a:r>
            <a:r>
              <a:rPr lang="fr-FR" altLang="en-US" sz="3200" dirty="0"/>
              <a:t>/SD Content Post-Version 1.0</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309" y="1092775"/>
            <a:ext cx="8845755" cy="5475434"/>
          </a:xfrm>
        </p:spPr>
        <p:txBody>
          <a:bodyPr rIns="132080"/>
          <a:lstStyle/>
          <a:p>
            <a:pPr marL="39688" indent="0" fontAlgn="ctr">
              <a:spcBef>
                <a:spcPts val="0"/>
              </a:spcBef>
              <a:spcAft>
                <a:spcPts val="600"/>
              </a:spcAft>
              <a:buNone/>
            </a:pPr>
            <a:r>
              <a:rPr lang="en-US" sz="2000" u="sng" dirty="0"/>
              <a:t>Potential for inclusion in next or later versions</a:t>
            </a:r>
          </a:p>
          <a:p>
            <a:pPr fontAlgn="ctr">
              <a:spcBef>
                <a:spcPts val="0"/>
              </a:spcBef>
              <a:spcAft>
                <a:spcPts val="600"/>
              </a:spcAft>
            </a:pPr>
            <a:r>
              <a:rPr lang="en-US" sz="2000" dirty="0"/>
              <a:t>Support for Wi-Fi and maybe Bluetooth</a:t>
            </a:r>
          </a:p>
          <a:p>
            <a:pPr fontAlgn="ctr">
              <a:spcBef>
                <a:spcPts val="0"/>
              </a:spcBef>
              <a:spcAft>
                <a:spcPts val="600"/>
              </a:spcAft>
            </a:pPr>
            <a:r>
              <a:rPr lang="en-US" sz="2000" dirty="0"/>
              <a:t>Support for Security Information and Event Monitoring (SIEM) and related systems</a:t>
            </a:r>
          </a:p>
          <a:p>
            <a:pPr fontAlgn="ctr">
              <a:spcBef>
                <a:spcPts val="0"/>
              </a:spcBef>
              <a:spcAft>
                <a:spcPts val="600"/>
              </a:spcAft>
            </a:pPr>
            <a:r>
              <a:rPr lang="en-US" sz="2000" dirty="0"/>
              <a:t>Updates due to changes from other ISO, FIPS or NIST Standards/Guidelines, NIAP TDs</a:t>
            </a:r>
          </a:p>
          <a:p>
            <a:pPr fontAlgn="ctr">
              <a:spcBef>
                <a:spcPts val="0"/>
              </a:spcBef>
              <a:spcAft>
                <a:spcPts val="600"/>
              </a:spcAft>
            </a:pPr>
            <a:r>
              <a:rPr lang="en-US" sz="2000" dirty="0"/>
              <a:t>CCDB Crypto WG, other CCUF Crypto WG Packages or NIAP TLS Package</a:t>
            </a:r>
          </a:p>
          <a:p>
            <a:pPr fontAlgn="ctr">
              <a:spcBef>
                <a:spcPts val="0"/>
              </a:spcBef>
              <a:spcAft>
                <a:spcPts val="600"/>
              </a:spcAft>
            </a:pPr>
            <a:r>
              <a:rPr lang="en-US" sz="2000" dirty="0"/>
              <a:t>Support for SNMPv3</a:t>
            </a:r>
          </a:p>
          <a:p>
            <a:pPr fontAlgn="ctr">
              <a:spcBef>
                <a:spcPts val="0"/>
              </a:spcBef>
              <a:spcAft>
                <a:spcPts val="600"/>
              </a:spcAft>
            </a:pPr>
            <a:r>
              <a:rPr lang="en-US" sz="2000" dirty="0"/>
              <a:t>Support for NFC</a:t>
            </a:r>
          </a:p>
          <a:p>
            <a:pPr fontAlgn="ctr">
              <a:spcBef>
                <a:spcPts val="0"/>
              </a:spcBef>
              <a:spcAft>
                <a:spcPts val="600"/>
              </a:spcAft>
            </a:pPr>
            <a:r>
              <a:rPr lang="en-US" sz="2000" dirty="0"/>
              <a:t>Support for new crypto algorithms</a:t>
            </a:r>
          </a:p>
          <a:p>
            <a:pPr fontAlgn="ctr">
              <a:spcBef>
                <a:spcPts val="0"/>
              </a:spcBef>
              <a:spcAft>
                <a:spcPts val="600"/>
              </a:spcAft>
            </a:pPr>
            <a:r>
              <a:rPr lang="en-US" sz="2000" dirty="0"/>
              <a:t>Indirect updates based on new technologies or customer requests</a:t>
            </a:r>
          </a:p>
          <a:p>
            <a:pPr fontAlgn="ctr">
              <a:spcBef>
                <a:spcPts val="0"/>
              </a:spcBef>
              <a:spcAft>
                <a:spcPts val="600"/>
              </a:spcAft>
            </a:pPr>
            <a:r>
              <a:rPr lang="en-US" sz="2000" dirty="0"/>
              <a:t>Expand to address 3D printing</a:t>
            </a:r>
          </a:p>
        </p:txBody>
      </p:sp>
    </p:spTree>
    <p:extLst>
      <p:ext uri="{BB962C8B-B14F-4D97-AF65-F5344CB8AC3E}">
        <p14:creationId xmlns:p14="http://schemas.microsoft.com/office/powerpoint/2010/main" val="165241269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3200" dirty="0"/>
              <a:t>HCD iTC Status</a:t>
            </a:r>
            <a:br>
              <a:rPr lang="fr-FR" sz="3200" dirty="0"/>
            </a:br>
            <a:r>
              <a:rPr lang="fr-FR" sz="3200" dirty="0"/>
              <a:t>Key Next Steps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marL="511175" lvl="1" indent="-344488">
              <a:spcAft>
                <a:spcPts val="600"/>
              </a:spcAft>
            </a:pPr>
            <a:r>
              <a:rPr lang="en-US" sz="2000" dirty="0"/>
              <a:t>Implement the HIT for maintaining HCD cPP/SD v1.0</a:t>
            </a:r>
          </a:p>
          <a:p>
            <a:pPr marL="511175" lvl="1" indent="-344488">
              <a:spcAft>
                <a:spcPts val="600"/>
              </a:spcAft>
            </a:pPr>
            <a:r>
              <a:rPr lang="en-US" sz="2000" dirty="0"/>
              <a:t>Agree on the HCD </a:t>
            </a:r>
            <a:r>
              <a:rPr lang="en-US" sz="2000" dirty="0" err="1"/>
              <a:t>cPP</a:t>
            </a:r>
            <a:r>
              <a:rPr lang="en-US" sz="2000" dirty="0"/>
              <a:t>/HCD SD release plan</a:t>
            </a:r>
          </a:p>
          <a:p>
            <a:pPr marL="511175" lvl="1" indent="-344488">
              <a:spcAft>
                <a:spcPts val="600"/>
              </a:spcAft>
            </a:pPr>
            <a:r>
              <a:rPr lang="en-US" sz="2000" dirty="0"/>
              <a:t>Determine the content for and then create the next HCD cPP/SD release (v1.1)</a:t>
            </a:r>
          </a:p>
          <a:p>
            <a:pPr marL="511175" lvl="1" indent="-344488">
              <a:spcAft>
                <a:spcPts val="600"/>
              </a:spcAft>
            </a:pPr>
            <a:r>
              <a:rPr lang="en-US" sz="2000" dirty="0"/>
              <a:t>Ensure that the HCD </a:t>
            </a:r>
            <a:r>
              <a:rPr lang="en-US" sz="2000" dirty="0" err="1"/>
              <a:t>iTC</a:t>
            </a:r>
            <a:r>
              <a:rPr lang="en-US" sz="2000" dirty="0"/>
              <a:t> continues to be fully engaged now that HCD </a:t>
            </a:r>
            <a:r>
              <a:rPr lang="en-US" sz="2000" dirty="0" err="1"/>
              <a:t>cPP</a:t>
            </a:r>
            <a:r>
              <a:rPr lang="en-US" sz="2000" dirty="0"/>
              <a:t> v1.0 and HCD SD v1.0 have been published</a:t>
            </a:r>
          </a:p>
        </p:txBody>
      </p:sp>
    </p:spTree>
    <p:extLst>
      <p:ext uri="{BB962C8B-B14F-4D97-AF65-F5344CB8AC3E}">
        <p14:creationId xmlns:p14="http://schemas.microsoft.com/office/powerpoint/2010/main" val="3889863773"/>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2800" dirty="0"/>
              <a:t>HCD iTC Status</a:t>
            </a:r>
            <a:br>
              <a:rPr lang="fr-FR" sz="3200" dirty="0"/>
            </a:br>
            <a:r>
              <a:rPr lang="fr-FR" sz="2800" dirty="0"/>
              <a:t>More Lessons Learned to Date (My Take)</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359400"/>
          </a:xfrm>
        </p:spPr>
        <p:txBody>
          <a:bodyPr rIns="132080"/>
          <a:lstStyle/>
          <a:p>
            <a:pPr marL="509587" lvl="1" indent="-342900">
              <a:spcAft>
                <a:spcPts val="600"/>
              </a:spcAft>
            </a:pPr>
            <a:r>
              <a:rPr lang="en-US" sz="2000" dirty="0"/>
              <a:t>I have said this before, but developing v1.0 of the HCD </a:t>
            </a:r>
            <a:r>
              <a:rPr lang="en-US" sz="2000" dirty="0" err="1"/>
              <a:t>cPP</a:t>
            </a:r>
            <a:r>
              <a:rPr lang="en-US" sz="2000" dirty="0"/>
              <a:t> and HCD SD in 2 years, 8 months is an accomplishment worth celebrating</a:t>
            </a:r>
          </a:p>
          <a:p>
            <a:pPr marL="509587" lvl="1" indent="-342900">
              <a:spcAft>
                <a:spcPts val="600"/>
              </a:spcAft>
            </a:pPr>
            <a:r>
              <a:rPr lang="en-US" sz="2000" dirty="0"/>
              <a:t>Input from Stakeholders is critical for success</a:t>
            </a:r>
          </a:p>
          <a:p>
            <a:pPr marL="509587" lvl="1" indent="-342900">
              <a:spcAft>
                <a:spcPts val="600"/>
              </a:spcAft>
            </a:pPr>
            <a:r>
              <a:rPr lang="en-US" sz="2000" dirty="0"/>
              <a:t>Feedback and buy-in from all vendor communities is also critical for success</a:t>
            </a:r>
          </a:p>
          <a:p>
            <a:pPr marL="509587" lvl="1" indent="-342900">
              <a:spcAft>
                <a:spcPts val="600"/>
              </a:spcAft>
            </a:pPr>
            <a:r>
              <a:rPr lang="en-US" sz="2000" dirty="0"/>
              <a:t>Setting an initial aggressive schedule is not advisable because it will never be met. Better to set a realistic schedule, and even that one </a:t>
            </a:r>
            <a:r>
              <a:rPr lang="en-US" sz="2000"/>
              <a:t>will likely not be met </a:t>
            </a:r>
            <a:endParaRPr lang="en-US" sz="2000" dirty="0"/>
          </a:p>
          <a:p>
            <a:pPr marL="509587" lvl="1" indent="-342900">
              <a:spcAft>
                <a:spcPts val="600"/>
              </a:spcAft>
            </a:pPr>
            <a:endParaRPr lang="en-US" sz="2000" dirty="0"/>
          </a:p>
        </p:txBody>
      </p:sp>
    </p:spTree>
    <p:extLst>
      <p:ext uri="{BB962C8B-B14F-4D97-AF65-F5344CB8AC3E}">
        <p14:creationId xmlns:p14="http://schemas.microsoft.com/office/powerpoint/2010/main" val="143644410"/>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25</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2022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25</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066800" y="2362200"/>
            <a:ext cx="6457430" cy="609600"/>
          </a:xfrm>
        </p:spPr>
        <p:txBody>
          <a:bodyPr>
            <a:noAutofit/>
          </a:bodyPr>
          <a:lstStyle/>
          <a:p>
            <a:pPr marL="39688" indent="0" algn="ctr">
              <a:buNone/>
            </a:pPr>
            <a:r>
              <a:rPr lang="en-US" sz="2400" b="1" dirty="0"/>
              <a:t>ASTM </a:t>
            </a:r>
            <a:r>
              <a:rPr lang="en-US" sz="2400" b="1" dirty="0">
                <a:effectLst/>
              </a:rPr>
              <a:t>International Conference on Additive Manufacturing (ICAM) 2022 </a:t>
            </a:r>
            <a:r>
              <a:rPr lang="en-US" sz="2400" b="1" dirty="0"/>
              <a:t>Presentation</a:t>
            </a:r>
          </a:p>
        </p:txBody>
      </p:sp>
      <p:sp>
        <p:nvSpPr>
          <p:cNvPr id="5" name="TextBox 4">
            <a:extLst>
              <a:ext uri="{FF2B5EF4-FFF2-40B4-BE49-F238E27FC236}">
                <a16:creationId xmlns:a16="http://schemas.microsoft.com/office/drawing/2014/main" id="{40711864-FEF8-4E62-4038-DF109F687033}"/>
              </a:ext>
            </a:extLst>
          </p:cNvPr>
          <p:cNvSpPr txBox="1"/>
          <p:nvPr/>
        </p:nvSpPr>
        <p:spPr>
          <a:xfrm>
            <a:off x="1676400" y="3890867"/>
            <a:ext cx="5486400" cy="1200329"/>
          </a:xfrm>
          <a:prstGeom prst="rect">
            <a:avLst/>
          </a:prstGeom>
          <a:noFill/>
        </p:spPr>
        <p:txBody>
          <a:bodyPr wrap="square">
            <a:spAutoFit/>
          </a:bodyPr>
          <a:lstStyle/>
          <a:p>
            <a:r>
              <a:rPr lang="en-US" altLang="en-US" sz="2400" b="1" dirty="0">
                <a:latin typeface="+mn-lt"/>
              </a:rPr>
              <a:t>Developing Common Criteria Based 3D Printing Equipment Cybersecurity Certification</a:t>
            </a:r>
            <a:endParaRPr lang="en-US" sz="2400" b="1" dirty="0">
              <a:latin typeface="+mn-lt"/>
            </a:endParaRPr>
          </a:p>
        </p:txBody>
      </p:sp>
    </p:spTree>
    <p:extLst>
      <p:ext uri="{BB962C8B-B14F-4D97-AF65-F5344CB8AC3E}">
        <p14:creationId xmlns:p14="http://schemas.microsoft.com/office/powerpoint/2010/main" val="226441006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a:p>
            <a:pPr eaLnBrk="1" hangingPunct="1">
              <a:spcBef>
                <a:spcPct val="0"/>
              </a:spcBef>
              <a:buSzTx/>
              <a:buFontTx/>
              <a:buNone/>
            </a:pPr>
            <a:r>
              <a:rPr lang="en-US" altLang="en-US" sz="3000" dirty="0">
                <a:solidFill>
                  <a:schemeClr val="bg1"/>
                </a:solidFill>
                <a:latin typeface="Arial" panose="020B0604020202020204" pitchFamily="34" charset="0"/>
                <a:sym typeface="Arial" panose="020B0604020202020204" pitchFamily="34" charset="0"/>
              </a:rPr>
              <a:t> What is Common Criteria?</a:t>
            </a: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0" y="1133061"/>
            <a:ext cx="8959359" cy="5278438"/>
          </a:xfrm>
        </p:spPr>
        <p:txBody>
          <a:bodyPr rIns="132080"/>
          <a:lstStyle/>
          <a:p>
            <a:pPr marL="342900" indent="-342900">
              <a:spcBef>
                <a:spcPts val="0"/>
              </a:spcBef>
              <a:spcAft>
                <a:spcPts val="600"/>
              </a:spcAft>
              <a:buFont typeface="Arial" panose="020B0604020202020204" pitchFamily="34" charset="0"/>
              <a:buChar char="•"/>
            </a:pPr>
            <a:r>
              <a:rPr lang="en-US" sz="2000" dirty="0"/>
              <a:t>The Common Criteria for Information Technology Security Evaluation (generally shortened to just Common Criteria (CC)) is an international standard (ISO/IEC Standard 15408-1:2009) for security certification of information security products. </a:t>
            </a:r>
          </a:p>
          <a:p>
            <a:pPr marL="342900" indent="-342900">
              <a:spcBef>
                <a:spcPts val="0"/>
              </a:spcBef>
              <a:spcAft>
                <a:spcPts val="600"/>
              </a:spcAft>
              <a:buFont typeface="Arial" panose="020B0604020202020204" pitchFamily="34" charset="0"/>
              <a:buChar char="•"/>
            </a:pPr>
            <a:r>
              <a:rPr lang="en-US" sz="2000" dirty="0"/>
              <a:t>Common Criteria standard is broken into 3 Parts:</a:t>
            </a:r>
          </a:p>
          <a:p>
            <a:pPr marL="694944" lvl="3" indent="-342900">
              <a:spcBef>
                <a:spcPts val="0"/>
              </a:spcBef>
              <a:spcAft>
                <a:spcPts val="600"/>
              </a:spcAft>
              <a:buFont typeface="Arial" panose="020B0604020202020204" pitchFamily="34" charset="0"/>
              <a:buChar char="•"/>
            </a:pPr>
            <a:r>
              <a:rPr lang="en-US" sz="2000" dirty="0"/>
              <a:t>General Process Model (Part 1)</a:t>
            </a:r>
          </a:p>
          <a:p>
            <a:pPr marL="694944" lvl="3" indent="-342900">
              <a:spcBef>
                <a:spcPts val="0"/>
              </a:spcBef>
              <a:spcAft>
                <a:spcPts val="600"/>
              </a:spcAft>
              <a:buFont typeface="Arial" panose="020B0604020202020204" pitchFamily="34" charset="0"/>
              <a:buChar char="•"/>
            </a:pPr>
            <a:r>
              <a:rPr lang="en-US" sz="2000" dirty="0"/>
              <a:t>Security Functional Requirements (SFRs) (Part 2)</a:t>
            </a:r>
          </a:p>
          <a:p>
            <a:pPr marL="694944" lvl="3" indent="-342900">
              <a:spcBef>
                <a:spcPts val="0"/>
              </a:spcBef>
              <a:spcAft>
                <a:spcPts val="600"/>
              </a:spcAft>
              <a:buFont typeface="Arial" panose="020B0604020202020204" pitchFamily="34" charset="0"/>
              <a:buChar char="•"/>
            </a:pPr>
            <a:r>
              <a:rPr lang="en-US" sz="2000" dirty="0"/>
              <a:t>Security Assurance Requirements (SARs) (Part 3)</a:t>
            </a:r>
            <a:endParaRPr lang="en-US" sz="2000" dirty="0">
              <a:highlight>
                <a:srgbClr val="FFFF00"/>
              </a:highlight>
            </a:endParaRPr>
          </a:p>
          <a:p>
            <a:pPr marL="342900" indent="-342900">
              <a:spcBef>
                <a:spcPts val="0"/>
              </a:spcBef>
              <a:spcAft>
                <a:spcPts val="600"/>
              </a:spcAft>
              <a:buFont typeface="Arial" panose="020B0604020202020204" pitchFamily="34" charset="0"/>
              <a:buChar char="•"/>
            </a:pPr>
            <a:r>
              <a:rPr lang="en-US" sz="2000" dirty="0"/>
              <a:t>Is a Common Evaluation Methodology (CEM) document that defines how to apply CC to evaluate a product</a:t>
            </a:r>
          </a:p>
          <a:p>
            <a:pPr marL="342900" indent="-342900">
              <a:spcBef>
                <a:spcPts val="0"/>
              </a:spcBef>
              <a:spcAft>
                <a:spcPts val="600"/>
              </a:spcAft>
              <a:buFont typeface="Arial" panose="020B0604020202020204" pitchFamily="34" charset="0"/>
              <a:buChar char="•"/>
            </a:pPr>
            <a:r>
              <a:rPr lang="en-US" sz="2000" dirty="0"/>
              <a:t>CC is governed by a Common Criteria Recognition Arrangement (CCRA) signed by 31 countries</a:t>
            </a:r>
            <a:br>
              <a:rPr lang="en-US" sz="2000" dirty="0"/>
            </a:br>
            <a:endParaRPr lang="en-US" sz="2000" dirty="0"/>
          </a:p>
        </p:txBody>
      </p:sp>
    </p:spTree>
    <p:extLst>
      <p:ext uri="{BB962C8B-B14F-4D97-AF65-F5344CB8AC3E}">
        <p14:creationId xmlns:p14="http://schemas.microsoft.com/office/powerpoint/2010/main" val="33342487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228600" y="46038"/>
            <a:ext cx="7810500" cy="1016000"/>
          </a:xfrm>
        </p:spPr>
        <p:txBody>
          <a:bodyPr rIns="132080"/>
          <a:lstStyle/>
          <a:p>
            <a:pPr eaLnBrk="1" hangingPunct="1"/>
            <a:br>
              <a:rPr lang="fr-FR" dirty="0">
                <a:solidFill>
                  <a:schemeClr val="bg1"/>
                </a:solidFill>
              </a:rPr>
            </a:br>
            <a:r>
              <a:rPr lang="fr-FR" dirty="0">
                <a:solidFill>
                  <a:schemeClr val="bg1"/>
                </a:solidFill>
              </a:rPr>
              <a:t>Common </a:t>
            </a:r>
            <a:r>
              <a:rPr lang="fr-FR" dirty="0" err="1">
                <a:solidFill>
                  <a:schemeClr val="bg1"/>
                </a:solidFill>
              </a:rPr>
              <a:t>Criteria</a:t>
            </a:r>
            <a:r>
              <a:rPr lang="fr-FR">
                <a:solidFill>
                  <a:schemeClr val="bg1"/>
                </a:solidFill>
              </a:rPr>
              <a:t> Certification Process</a:t>
            </a:r>
            <a:endParaRPr lang="en-US" altLang="en-US" dirty="0">
              <a:solidFill>
                <a:schemeClr val="bg1"/>
              </a:solidFill>
            </a:endParaRPr>
          </a:p>
        </p:txBody>
      </p:sp>
      <p:pic>
        <p:nvPicPr>
          <p:cNvPr id="3" name="Picture 2">
            <a:extLst>
              <a:ext uri="{FF2B5EF4-FFF2-40B4-BE49-F238E27FC236}">
                <a16:creationId xmlns:a16="http://schemas.microsoft.com/office/drawing/2014/main" id="{1BC7ED0C-D167-1543-2CCE-3FED9CA34490}"/>
              </a:ext>
            </a:extLst>
          </p:cNvPr>
          <p:cNvPicPr>
            <a:picLocks noChangeAspect="1"/>
          </p:cNvPicPr>
          <p:nvPr/>
        </p:nvPicPr>
        <p:blipFill>
          <a:blip r:embed="rId4"/>
          <a:stretch>
            <a:fillRect/>
          </a:stretch>
        </p:blipFill>
        <p:spPr>
          <a:xfrm>
            <a:off x="101671" y="1191591"/>
            <a:ext cx="8853418" cy="5452333"/>
          </a:xfrm>
          <a:prstGeom prst="rect">
            <a:avLst/>
          </a:prstGeom>
        </p:spPr>
      </p:pic>
    </p:spTree>
    <p:extLst>
      <p:ext uri="{BB962C8B-B14F-4D97-AF65-F5344CB8AC3E}">
        <p14:creationId xmlns:p14="http://schemas.microsoft.com/office/powerpoint/2010/main" val="133726439"/>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E93FE2C7-D0B2-439C-BFEB-C05A98CF076D}" type="slidenum">
              <a:rPr kumimoji="0" lang="en-US" altLang="en-US" sz="1100" b="0" i="0" u="none" strike="noStrike" kern="1200" cap="none" spc="0" normalizeH="0" baseline="0" noProof="0">
                <a:ln>
                  <a:noFill/>
                </a:ln>
                <a:solidFill>
                  <a:srgbClr val="FFFFFF"/>
                </a:solidFill>
                <a:effectLst/>
                <a:uLnTx/>
                <a:uFillTx/>
                <a:latin typeface="Arial" panose="020B0604020202020204" pitchFamily="34" charset="0"/>
                <a:cs typeface="Arial" panose="020B0604020202020204" pitchFamily="34" charset="0"/>
                <a:sym typeface="Arial" panose="020B060402020202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28</a:t>
            </a:fld>
            <a:endParaRPr kumimoji="0" lang="en-US" altLang="en-US" sz="1100" b="0" i="0" u="none" strike="noStrike" kern="1200" cap="none" spc="0" normalizeH="0" baseline="0" noProof="0">
              <a:ln>
                <a:noFill/>
              </a:ln>
              <a:solidFill>
                <a:srgbClr val="FFFFFF"/>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FFFFFF"/>
              </a:solidFill>
              <a:effectLst/>
              <a:uLnTx/>
              <a:uFillTx/>
              <a:latin typeface="Arial" panose="020B0604020202020204" pitchFamily="34" charset="0"/>
              <a:sym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000" b="0" i="0" u="none" strike="noStrike" kern="1200" cap="none" spc="0" normalizeH="0" baseline="0" noProof="0" dirty="0">
                <a:ln>
                  <a:noFill/>
                </a:ln>
                <a:solidFill>
                  <a:srgbClr val="FFFFFF"/>
                </a:solidFill>
                <a:effectLst/>
                <a:uLnTx/>
                <a:uFillTx/>
                <a:latin typeface="Arial" panose="020B0604020202020204" pitchFamily="34" charset="0"/>
                <a:sym typeface="Arial" panose="020B0604020202020204" pitchFamily="34" charset="0"/>
              </a:rPr>
              <a:t> Results of the Common Criteria Process</a:t>
            </a: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600" b="0" i="0" u="none" strike="noStrike" kern="1200" cap="none" spc="0" normalizeH="0" baseline="0" noProof="0">
              <a:ln>
                <a:noFill/>
              </a:ln>
              <a:solidFill>
                <a:srgbClr val="000000"/>
              </a:solidFill>
              <a:effectLst/>
              <a:uLnTx/>
              <a:uFillTx/>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marL="39688"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C626E177-DE16-4371-B398-CC421BEC533B}" type="slidenum">
              <a:rPr kumimoji="0" lang="en-US" altLang="en-US" sz="1100" b="0" i="0" u="none" strike="noStrike" kern="1200" cap="none" spc="0" normalizeH="0" baseline="0" noProof="0">
                <a:ln>
                  <a:noFill/>
                </a:ln>
                <a:solidFill>
                  <a:srgbClr val="FFFFFF"/>
                </a:solidFill>
                <a:effectLst/>
                <a:uLnTx/>
                <a:uFillTx/>
                <a:latin typeface="Arial" panose="020B0604020202020204" pitchFamily="34" charset="0"/>
                <a:cs typeface="Arial" panose="020B0604020202020204" pitchFamily="34" charset="0"/>
                <a:sym typeface="Arial" panose="020B060402020202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28</a:t>
            </a:fld>
            <a:endParaRPr kumimoji="0" lang="en-US" altLang="en-US" sz="1100" b="0" i="0" u="none" strike="noStrike" kern="1200" cap="none" spc="0" normalizeH="0" baseline="0" noProof="0">
              <a:ln>
                <a:noFill/>
              </a:ln>
              <a:solidFill>
                <a:srgbClr val="FFFFFF"/>
              </a:solidFill>
              <a:effectLst/>
              <a:uLnTx/>
              <a:uFillTx/>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0" y="1133061"/>
            <a:ext cx="8959359" cy="5278438"/>
          </a:xfrm>
        </p:spPr>
        <p:txBody>
          <a:bodyPr rIns="132080"/>
          <a:lstStyle/>
          <a:p>
            <a:pPr marL="342900" indent="-342900">
              <a:spcBef>
                <a:spcPts val="0"/>
              </a:spcBef>
              <a:spcAft>
                <a:spcPts val="600"/>
              </a:spcAft>
              <a:buFont typeface="Arial" panose="020B0604020202020204" pitchFamily="34" charset="0"/>
              <a:buChar char="•"/>
            </a:pPr>
            <a:r>
              <a:rPr lang="en-US" sz="1800" dirty="0"/>
              <a:t>Common Process is based on </a:t>
            </a:r>
            <a:r>
              <a:rPr lang="en-US" sz="1800" dirty="0">
                <a:latin typeface="+mn-lt"/>
              </a:rPr>
              <a:t>protection of assets. The concept is that:</a:t>
            </a:r>
          </a:p>
          <a:p>
            <a:pPr marL="694944" lvl="2" indent="-342900">
              <a:spcBef>
                <a:spcPts val="0"/>
              </a:spcBef>
              <a:spcAft>
                <a:spcPts val="600"/>
              </a:spcAft>
              <a:buFont typeface="Arial" panose="020B0604020202020204" pitchFamily="34" charset="0"/>
              <a:buChar char="•"/>
            </a:pPr>
            <a:r>
              <a:rPr lang="en-US" sz="1600" dirty="0">
                <a:latin typeface="+mn-lt"/>
              </a:rPr>
              <a:t>You determine what assets need to be protected</a:t>
            </a:r>
          </a:p>
          <a:p>
            <a:pPr marL="694944" lvl="2" indent="-342900">
              <a:spcBef>
                <a:spcPts val="0"/>
              </a:spcBef>
              <a:spcAft>
                <a:spcPts val="600"/>
              </a:spcAft>
              <a:buFont typeface="Arial" panose="020B0604020202020204" pitchFamily="34" charset="0"/>
              <a:buChar char="•"/>
            </a:pPr>
            <a:r>
              <a:rPr lang="en-US" sz="1600" dirty="0">
                <a:latin typeface="+mn-lt"/>
              </a:rPr>
              <a:t>Determine what are the threats that result in risks to these assets that need to be protected</a:t>
            </a:r>
          </a:p>
          <a:p>
            <a:pPr marL="694944" lvl="2" indent="-342900">
              <a:spcBef>
                <a:spcPts val="0"/>
              </a:spcBef>
              <a:spcAft>
                <a:spcPts val="600"/>
              </a:spcAft>
              <a:buFont typeface="Arial" panose="020B0604020202020204" pitchFamily="34" charset="0"/>
              <a:buChar char="•"/>
            </a:pPr>
            <a:r>
              <a:rPr lang="en-US" sz="1600" dirty="0">
                <a:latin typeface="+mn-lt"/>
              </a:rPr>
              <a:t>Determine what countermeasures in terms or security requirements and associated assurance activities are needed to either counteract or minimize the risks caused by the threats</a:t>
            </a:r>
            <a:endParaRPr lang="en-US" sz="1600" dirty="0"/>
          </a:p>
          <a:p>
            <a:pPr marL="342900" indent="-342900">
              <a:spcBef>
                <a:spcPts val="0"/>
              </a:spcBef>
              <a:spcAft>
                <a:spcPts val="600"/>
              </a:spcAft>
              <a:buFont typeface="Arial" panose="020B0604020202020204" pitchFamily="34" charset="0"/>
              <a:buChar char="•"/>
            </a:pPr>
            <a:r>
              <a:rPr lang="en-US" sz="1800" dirty="0"/>
              <a:t>The Common Criteria process is driven by three major components: </a:t>
            </a:r>
          </a:p>
          <a:p>
            <a:pPr marL="694944" lvl="1" indent="-347472">
              <a:spcBef>
                <a:spcPts val="0"/>
              </a:spcBef>
              <a:spcAft>
                <a:spcPts val="600"/>
              </a:spcAft>
              <a:buFont typeface="Arial" panose="020B0604020202020204" pitchFamily="34" charset="0"/>
              <a:buChar char="•"/>
            </a:pPr>
            <a:r>
              <a:rPr lang="en-US" sz="1600" dirty="0"/>
              <a:t>Protection Profile (PP): Defines security a standard set of security functional requirements for a general type of product</a:t>
            </a:r>
          </a:p>
          <a:p>
            <a:pPr marL="694944" lvl="1" indent="-347472">
              <a:spcBef>
                <a:spcPts val="0"/>
              </a:spcBef>
              <a:spcAft>
                <a:spcPts val="600"/>
              </a:spcAft>
              <a:buFont typeface="Arial" panose="020B0604020202020204" pitchFamily="34" charset="0"/>
              <a:buChar char="•"/>
            </a:pPr>
            <a:r>
              <a:rPr lang="en-US" sz="1600" dirty="0"/>
              <a:t>Security Target (ST): Defines a set of security functional requirements for a specific product to be certified</a:t>
            </a:r>
          </a:p>
          <a:p>
            <a:pPr marL="694944" lvl="1" indent="-347472">
              <a:spcBef>
                <a:spcPts val="0"/>
              </a:spcBef>
              <a:spcAft>
                <a:spcPts val="600"/>
              </a:spcAft>
              <a:buFont typeface="Arial" panose="020B0604020202020204" pitchFamily="34" charset="0"/>
              <a:buChar char="•"/>
            </a:pPr>
            <a:r>
              <a:rPr lang="en-US" sz="1600" dirty="0"/>
              <a:t>Supporting Document (SD): Defines how the product is to be inspected and evaluated to determine it meets the security functional requirements defined in the PP or ST as applicable</a:t>
            </a:r>
          </a:p>
          <a:p>
            <a:pPr marL="325438" indent="-285750" fontAlgn="ctr">
              <a:buFont typeface="Arial" panose="020B0604020202020204" pitchFamily="34" charset="0"/>
              <a:buChar char="•"/>
            </a:pPr>
            <a:r>
              <a:rPr lang="en-US" sz="1800" dirty="0"/>
              <a:t>End result of a CC Certification is assuring that the product being evaluated meets its requirements specification</a:t>
            </a:r>
          </a:p>
          <a:p>
            <a:pPr marL="347472" indent="-347472">
              <a:spcBef>
                <a:spcPts val="0"/>
              </a:spcBef>
              <a:spcAft>
                <a:spcPts val="600"/>
              </a:spcAft>
              <a:buFont typeface="Arial" panose="020B0604020202020204" pitchFamily="34" charset="0"/>
              <a:buChar char="•"/>
            </a:pPr>
            <a:endParaRPr lang="en-US" sz="1700" dirty="0"/>
          </a:p>
          <a:p>
            <a:pPr>
              <a:spcAft>
                <a:spcPts val="600"/>
              </a:spcAft>
            </a:pPr>
            <a:br>
              <a:rPr lang="en-US" sz="1800" dirty="0"/>
            </a:br>
            <a:endParaRPr lang="en-US" sz="1800" dirty="0"/>
          </a:p>
        </p:txBody>
      </p:sp>
    </p:spTree>
    <p:extLst>
      <p:ext uri="{BB962C8B-B14F-4D97-AF65-F5344CB8AC3E}">
        <p14:creationId xmlns:p14="http://schemas.microsoft.com/office/powerpoint/2010/main" val="1666683265"/>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09600" y="2946400"/>
            <a:ext cx="7772400" cy="482600"/>
          </a:xfrm>
        </p:spPr>
        <p:txBody>
          <a:bodyPr rIns="132080"/>
          <a:lstStyle/>
          <a:p>
            <a:pPr marL="39688" indent="0" algn="ctr" fontAlgn="ctr">
              <a:buNone/>
            </a:pPr>
            <a:r>
              <a:rPr lang="en-US" sz="2400" b="1" dirty="0"/>
              <a:t>HOW CAN COMMON CRITERIA BE APPLIED TO THE ADDITIVE MANUFACTURING PROCESS AND 3D PRINTING?</a:t>
            </a:r>
          </a:p>
        </p:txBody>
      </p:sp>
    </p:spTree>
    <p:extLst>
      <p:ext uri="{BB962C8B-B14F-4D97-AF65-F5344CB8AC3E}">
        <p14:creationId xmlns:p14="http://schemas.microsoft.com/office/powerpoint/2010/main" val="181643263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dirty="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2022 The Printer Working Group. All rights reserved.</a:t>
            </a:r>
          </a:p>
        </p:txBody>
      </p:sp>
      <p:sp>
        <p:nvSpPr>
          <p:cNvPr id="8199"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Antitrust and Intellectual Property Policies</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dirty="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br>
              <a:rPr lang="en-US" altLang="en-US" dirty="0"/>
            </a:br>
            <a:r>
              <a:rPr lang="en-US" altLang="en-US" sz="2400" i="1" dirty="0"/>
              <a:t>“This meeting is conducted under the rules of the Antitrust and PWG IP policies”.  </a:t>
            </a:r>
          </a:p>
          <a:p>
            <a:pPr marL="782638" lvl="2" indent="-342900" eaLnBrk="1" hangingPunct="1"/>
            <a:r>
              <a:rPr lang="en-US" altLang="en-US" sz="2200" dirty="0"/>
              <a:t>Refer to the Antitrust and IP statements in the plenary slides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079" y="108425"/>
            <a:ext cx="7315200" cy="1016000"/>
          </a:xfrm>
        </p:spPr>
        <p:txBody>
          <a:bodyPr rIns="132080"/>
          <a:lstStyle/>
          <a:p>
            <a:pPr eaLnBrk="1" hangingPunct="1"/>
            <a:r>
              <a:rPr lang="fr-FR" altLang="en-US" sz="2400" dirty="0"/>
              <a:t>Common </a:t>
            </a:r>
            <a:r>
              <a:rPr lang="fr-FR" altLang="en-US" sz="2400" dirty="0" err="1"/>
              <a:t>Criteria</a:t>
            </a:r>
            <a:r>
              <a:rPr lang="fr-FR" altLang="en-US" sz="2400" dirty="0"/>
              <a:t> Certification of 2D Printers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1767" y="1195979"/>
            <a:ext cx="8903321" cy="4714401"/>
          </a:xfrm>
        </p:spPr>
        <p:txBody>
          <a:bodyPr rIns="132080"/>
          <a:lstStyle/>
          <a:p>
            <a:pPr marL="342900" lvl="2" indent="-342900" fontAlgn="ctr">
              <a:spcBef>
                <a:spcPts val="0"/>
              </a:spcBef>
              <a:spcAft>
                <a:spcPts val="1200"/>
              </a:spcAft>
            </a:pPr>
            <a:r>
              <a:rPr lang="en-US" sz="2000" dirty="0"/>
              <a:t>The industry has spent the last 17+ years developing the necessary infrastructure to perform Common Criteria Certifications on 2D printers – mostly Hardcopy Devices (HCDs) - that perform some combination of print/scan/copy/fax </a:t>
            </a:r>
          </a:p>
          <a:p>
            <a:pPr marL="342900" lvl="2" indent="-342900" fontAlgn="ctr">
              <a:spcBef>
                <a:spcPts val="0"/>
              </a:spcBef>
              <a:spcAft>
                <a:spcPts val="1200"/>
              </a:spcAft>
            </a:pPr>
            <a:r>
              <a:rPr lang="en-US" sz="2000" dirty="0"/>
              <a:t>As part of this process we have identified the:</a:t>
            </a:r>
          </a:p>
          <a:p>
            <a:pPr marL="800100" lvl="3" indent="-342900" fontAlgn="ctr">
              <a:spcBef>
                <a:spcPts val="0"/>
              </a:spcBef>
              <a:spcAft>
                <a:spcPts val="1200"/>
              </a:spcAft>
            </a:pPr>
            <a:r>
              <a:rPr lang="en-US" sz="2000" dirty="0"/>
              <a:t>Key Security Threats to HCDs (and 2D printers in general)</a:t>
            </a:r>
          </a:p>
          <a:p>
            <a:pPr marL="800100" lvl="3" indent="-342900" fontAlgn="ctr">
              <a:spcBef>
                <a:spcPts val="0"/>
              </a:spcBef>
              <a:spcAft>
                <a:spcPts val="1200"/>
              </a:spcAft>
            </a:pPr>
            <a:r>
              <a:rPr lang="en-US" sz="2000" dirty="0"/>
              <a:t>Key Assumptions about the Operational Environment necessary so Key Threats can be mitigated </a:t>
            </a:r>
          </a:p>
          <a:p>
            <a:pPr marL="800100" lvl="3" indent="-342900" fontAlgn="ctr">
              <a:spcBef>
                <a:spcPts val="0"/>
              </a:spcBef>
              <a:spcAft>
                <a:spcPts val="1200"/>
              </a:spcAft>
            </a:pPr>
            <a:r>
              <a:rPr lang="en-US" sz="2000" dirty="0"/>
              <a:t>Key Organizational Security Policies (OSPs) that have to be in place in an organization to support the security of HCDs</a:t>
            </a:r>
          </a:p>
          <a:p>
            <a:pPr marL="800100" lvl="3" indent="-342900" fontAlgn="ctr">
              <a:spcBef>
                <a:spcPts val="0"/>
              </a:spcBef>
              <a:spcAft>
                <a:spcPts val="1200"/>
              </a:spcAft>
            </a:pPr>
            <a:r>
              <a:rPr lang="en-US" sz="2000" dirty="0"/>
              <a:t>Key security functions that the HCD has to perform to support the security of HCDs</a:t>
            </a:r>
          </a:p>
          <a:p>
            <a:pPr marL="0" lvl="2" indent="0" fontAlgn="ctr">
              <a:spcBef>
                <a:spcPts val="0"/>
              </a:spcBef>
              <a:spcAft>
                <a:spcPts val="1200"/>
              </a:spcAft>
              <a:buNone/>
            </a:pPr>
            <a:endParaRPr lang="en-US" sz="2400" dirty="0"/>
          </a:p>
        </p:txBody>
      </p:sp>
    </p:spTree>
    <p:extLst>
      <p:ext uri="{BB962C8B-B14F-4D97-AF65-F5344CB8AC3E}">
        <p14:creationId xmlns:p14="http://schemas.microsoft.com/office/powerpoint/2010/main" val="1075225469"/>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60782" y="63500"/>
            <a:ext cx="7978317" cy="1016000"/>
          </a:xfrm>
        </p:spPr>
        <p:txBody>
          <a:bodyPr rIns="132080"/>
          <a:lstStyle/>
          <a:p>
            <a:pPr eaLnBrk="1" hangingPunct="1"/>
            <a:r>
              <a:rPr lang="fr-FR" dirty="0"/>
              <a:t>Digital Thread for Additive </a:t>
            </a:r>
            <a:r>
              <a:rPr lang="fr-FR" dirty="0" err="1"/>
              <a:t>Manufacturing</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pic>
        <p:nvPicPr>
          <p:cNvPr id="3" name="Picture 2">
            <a:extLst>
              <a:ext uri="{FF2B5EF4-FFF2-40B4-BE49-F238E27FC236}">
                <a16:creationId xmlns:a16="http://schemas.microsoft.com/office/drawing/2014/main" id="{AFB7F6A1-8F88-A481-5386-D261A6310A6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782" y="1234056"/>
            <a:ext cx="9007018" cy="5350894"/>
          </a:xfrm>
          <a:prstGeom prst="rect">
            <a:avLst/>
          </a:prstGeom>
        </p:spPr>
      </p:pic>
    </p:spTree>
    <p:extLst>
      <p:ext uri="{BB962C8B-B14F-4D97-AF65-F5344CB8AC3E}">
        <p14:creationId xmlns:p14="http://schemas.microsoft.com/office/powerpoint/2010/main" val="224624770"/>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079" y="108425"/>
            <a:ext cx="7315200" cy="1016000"/>
          </a:xfrm>
        </p:spPr>
        <p:txBody>
          <a:bodyPr rIns="132080"/>
          <a:lstStyle/>
          <a:p>
            <a:pPr eaLnBrk="1" hangingPunct="1"/>
            <a:r>
              <a:rPr lang="fr-FR" sz="2400" dirty="0"/>
              <a:t>Digital Thread for Additive </a:t>
            </a:r>
            <a:r>
              <a:rPr lang="fr-FR" sz="2400" dirty="0" err="1"/>
              <a:t>Manufacturing</a:t>
            </a:r>
            <a:r>
              <a:rPr lang="fr-FR" sz="2400" dirty="0"/>
              <a:t> and Common </a:t>
            </a:r>
            <a:r>
              <a:rPr lang="fr-FR" sz="2400" dirty="0" err="1"/>
              <a:t>Criteria</a:t>
            </a:r>
            <a:r>
              <a:rPr lang="fr-FR" sz="2400" dirty="0"/>
              <a:t> Certification</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5" y="1093788"/>
            <a:ext cx="9138206" cy="5491162"/>
          </a:xfrm>
        </p:spPr>
        <p:txBody>
          <a:bodyPr rIns="132080"/>
          <a:lstStyle/>
          <a:p>
            <a:pPr marL="39688" indent="0" fontAlgn="ctr">
              <a:spcAft>
                <a:spcPts val="0"/>
              </a:spcAft>
              <a:buNone/>
            </a:pPr>
            <a:r>
              <a:rPr lang="en-US" dirty="0"/>
              <a:t>Could the Common Criteria Certification process that was used to certify Hardcopy Devices be used to perform a similar security certification for the </a:t>
            </a:r>
            <a:r>
              <a:rPr lang="fr-FR" sz="2000" dirty="0"/>
              <a:t>Digital Thread for Additive </a:t>
            </a:r>
            <a:r>
              <a:rPr lang="fr-FR" sz="2000" dirty="0" err="1"/>
              <a:t>Manufacturing</a:t>
            </a:r>
            <a:r>
              <a:rPr lang="en-US" dirty="0"/>
              <a:t>?</a:t>
            </a:r>
          </a:p>
          <a:p>
            <a:pPr marL="39688" indent="0" fontAlgn="ctr">
              <a:spcAft>
                <a:spcPts val="0"/>
              </a:spcAft>
              <a:buNone/>
            </a:pPr>
            <a:endParaRPr lang="en-US" dirty="0"/>
          </a:p>
          <a:p>
            <a:pPr marL="39688" indent="0" fontAlgn="ctr">
              <a:spcAft>
                <a:spcPts val="1200"/>
              </a:spcAft>
              <a:buNone/>
            </a:pPr>
            <a:r>
              <a:rPr lang="en-US" dirty="0"/>
              <a:t>Paul and I think the answer is ‘</a:t>
            </a:r>
            <a:r>
              <a:rPr lang="en-US" b="1" dirty="0"/>
              <a:t>YES IT CAN BE</a:t>
            </a:r>
            <a:r>
              <a:rPr lang="en-US" dirty="0"/>
              <a:t>’</a:t>
            </a:r>
          </a:p>
        </p:txBody>
      </p:sp>
    </p:spTree>
    <p:extLst>
      <p:ext uri="{BB962C8B-B14F-4D97-AF65-F5344CB8AC3E}">
        <p14:creationId xmlns:p14="http://schemas.microsoft.com/office/powerpoint/2010/main" val="1559330592"/>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079" y="108425"/>
            <a:ext cx="7315200" cy="1016000"/>
          </a:xfrm>
        </p:spPr>
        <p:txBody>
          <a:bodyPr rIns="132080"/>
          <a:lstStyle/>
          <a:p>
            <a:pPr eaLnBrk="1" hangingPunct="1"/>
            <a:r>
              <a:rPr lang="fr-FR" altLang="en-US" sz="2400" dirty="0"/>
              <a:t>Digital Thread vs. </a:t>
            </a:r>
            <a:r>
              <a:rPr lang="fr-FR" altLang="en-US" sz="2400" dirty="0" err="1"/>
              <a:t>HCDs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1767" y="1071799"/>
            <a:ext cx="8903321" cy="4714401"/>
          </a:xfrm>
        </p:spPr>
        <p:txBody>
          <a:bodyPr rIns="132080"/>
          <a:lstStyle/>
          <a:p>
            <a:pPr marL="0" lvl="2" indent="0" fontAlgn="ctr">
              <a:spcBef>
                <a:spcPts val="0"/>
              </a:spcBef>
              <a:spcAft>
                <a:spcPts val="600"/>
              </a:spcAft>
              <a:buNone/>
            </a:pPr>
            <a:r>
              <a:rPr lang="en-US" sz="1700" dirty="0"/>
              <a:t>From a security certification perspective, at the 10,000 foot Level, the Digital Thread and HCDs are not that dissimilar</a:t>
            </a:r>
          </a:p>
          <a:p>
            <a:pPr marL="342900" lvl="2" indent="-342900" fontAlgn="ctr">
              <a:spcBef>
                <a:spcPts val="0"/>
              </a:spcBef>
              <a:spcAft>
                <a:spcPts val="600"/>
              </a:spcAft>
            </a:pPr>
            <a:r>
              <a:rPr lang="en-US" sz="1700" dirty="0"/>
              <a:t>Both have major assets that must be protected from unauthorized disclosure or modification. In the case of the Digital Thread, assets can include things like:</a:t>
            </a:r>
          </a:p>
          <a:p>
            <a:pPr marL="800100" lvl="3" indent="-342900" fontAlgn="ctr">
              <a:spcBef>
                <a:spcPts val="0"/>
              </a:spcBef>
              <a:spcAft>
                <a:spcPts val="600"/>
              </a:spcAft>
            </a:pPr>
            <a:r>
              <a:rPr lang="en-US" sz="1600" dirty="0"/>
              <a:t>CAD model</a:t>
            </a:r>
          </a:p>
          <a:p>
            <a:pPr marL="800100" lvl="3" indent="-342900" fontAlgn="ctr">
              <a:spcBef>
                <a:spcPts val="0"/>
              </a:spcBef>
              <a:spcAft>
                <a:spcPts val="600"/>
              </a:spcAft>
            </a:pPr>
            <a:r>
              <a:rPr lang="en-US" sz="1600" dirty="0"/>
              <a:t>Build Simulations</a:t>
            </a:r>
          </a:p>
          <a:p>
            <a:pPr marL="800100" lvl="3" indent="-342900" fontAlgn="ctr">
              <a:spcBef>
                <a:spcPts val="0"/>
              </a:spcBef>
              <a:spcAft>
                <a:spcPts val="600"/>
              </a:spcAft>
            </a:pPr>
            <a:r>
              <a:rPr lang="en-US" sz="1600" dirty="0"/>
              <a:t>STL file the CAD model is transformed into</a:t>
            </a:r>
          </a:p>
          <a:p>
            <a:pPr marL="342900" lvl="2" indent="-342900" fontAlgn="ctr">
              <a:spcBef>
                <a:spcPts val="0"/>
              </a:spcBef>
              <a:spcAft>
                <a:spcPts val="600"/>
              </a:spcAft>
            </a:pPr>
            <a:r>
              <a:rPr lang="en-US" sz="1700" dirty="0"/>
              <a:t>Both have similar security threats that these assets must be protected from such as:</a:t>
            </a:r>
          </a:p>
          <a:p>
            <a:pPr marL="694944" fontAlgn="ctr">
              <a:spcBef>
                <a:spcPts val="0"/>
              </a:spcBef>
              <a:spcAft>
                <a:spcPts val="600"/>
              </a:spcAft>
            </a:pPr>
            <a:r>
              <a:rPr lang="en-US" sz="1600" dirty="0"/>
              <a:t>Unauthorized access to the CAD model and build simulations</a:t>
            </a:r>
          </a:p>
          <a:p>
            <a:pPr marL="694944" fontAlgn="ctr">
              <a:spcBef>
                <a:spcPts val="0"/>
              </a:spcBef>
              <a:spcAft>
                <a:spcPts val="600"/>
              </a:spcAft>
            </a:pPr>
            <a:r>
              <a:rPr lang="en-US" sz="1600" dirty="0"/>
              <a:t>Unauthorized access to the STL file created from the CAD file</a:t>
            </a:r>
          </a:p>
          <a:p>
            <a:pPr marL="694944" fontAlgn="ctr">
              <a:spcBef>
                <a:spcPts val="0"/>
              </a:spcBef>
              <a:spcAft>
                <a:spcPts val="600"/>
              </a:spcAft>
            </a:pPr>
            <a:r>
              <a:rPr lang="en-US" sz="1600" dirty="0"/>
              <a:t>Unauthorized access to the STL file while in transit between the computer hosting the CAD model and the 3D printer if stored on separate computers</a:t>
            </a:r>
          </a:p>
          <a:p>
            <a:pPr marL="694944" fontAlgn="ctr">
              <a:spcBef>
                <a:spcPts val="0"/>
              </a:spcBef>
              <a:spcAft>
                <a:spcPts val="600"/>
              </a:spcAft>
            </a:pPr>
            <a:r>
              <a:rPr lang="en-US" sz="1600" dirty="0"/>
              <a:t>Unauthorized access to the build simulation and slicer software stored on the 3D printer</a:t>
            </a:r>
          </a:p>
          <a:p>
            <a:pPr marL="694944" fontAlgn="ctr">
              <a:spcBef>
                <a:spcPts val="0"/>
              </a:spcBef>
              <a:spcAft>
                <a:spcPts val="600"/>
              </a:spcAft>
            </a:pPr>
            <a:r>
              <a:rPr lang="en-US" sz="1600" dirty="0"/>
              <a:t>Unauthorized software upgrade of either the computer hosting the CAD model or the 3D printer </a:t>
            </a:r>
          </a:p>
        </p:txBody>
      </p:sp>
    </p:spTree>
    <p:extLst>
      <p:ext uri="{BB962C8B-B14F-4D97-AF65-F5344CB8AC3E}">
        <p14:creationId xmlns:p14="http://schemas.microsoft.com/office/powerpoint/2010/main" val="368891812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078" y="108425"/>
            <a:ext cx="8027021" cy="1016000"/>
          </a:xfrm>
        </p:spPr>
        <p:txBody>
          <a:bodyPr rIns="132080"/>
          <a:lstStyle/>
          <a:p>
            <a:pPr eaLnBrk="1" hangingPunct="1"/>
            <a:r>
              <a:rPr lang="fr-FR" sz="2400" dirty="0"/>
              <a:t>Digital Thread and Common </a:t>
            </a:r>
            <a:r>
              <a:rPr lang="fr-FR" sz="2400" dirty="0" err="1"/>
              <a:t>Criteria</a:t>
            </a:r>
            <a:r>
              <a:rPr lang="fr-FR" sz="2400" dirty="0"/>
              <a:t> Certification</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5" y="1093788"/>
            <a:ext cx="9138206" cy="5491162"/>
          </a:xfrm>
        </p:spPr>
        <p:txBody>
          <a:bodyPr rIns="132080"/>
          <a:lstStyle/>
          <a:p>
            <a:pPr fontAlgn="ctr">
              <a:spcAft>
                <a:spcPts val="0"/>
              </a:spcAft>
            </a:pPr>
            <a:r>
              <a:rPr lang="en-US" sz="2000" dirty="0"/>
              <a:t>Similarly, the following HCD Security Objectives might also apply in total or in part to the Digital Thread for Additive Manufacturing:</a:t>
            </a:r>
          </a:p>
          <a:p>
            <a:pPr lvl="1" fontAlgn="ctr">
              <a:spcAft>
                <a:spcPts val="0"/>
              </a:spcAft>
            </a:pPr>
            <a:r>
              <a:rPr lang="en-US" sz="2000" dirty="0"/>
              <a:t>User Authorization</a:t>
            </a:r>
          </a:p>
          <a:p>
            <a:pPr lvl="1" fontAlgn="ctr">
              <a:spcAft>
                <a:spcPts val="0"/>
              </a:spcAft>
            </a:pPr>
            <a:r>
              <a:rPr lang="en-US" sz="2000" dirty="0"/>
              <a:t>User Identification and Authentication</a:t>
            </a:r>
          </a:p>
          <a:p>
            <a:pPr lvl="1" fontAlgn="ctr">
              <a:spcAft>
                <a:spcPts val="0"/>
              </a:spcAft>
            </a:pPr>
            <a:r>
              <a:rPr lang="en-US" sz="2000" dirty="0"/>
              <a:t>Access Control</a:t>
            </a:r>
          </a:p>
          <a:p>
            <a:pPr lvl="1" fontAlgn="ctr">
              <a:spcAft>
                <a:spcPts val="0"/>
              </a:spcAft>
            </a:pPr>
            <a:r>
              <a:rPr lang="en-US" sz="2000" dirty="0"/>
              <a:t>Communications Protection</a:t>
            </a:r>
          </a:p>
          <a:p>
            <a:pPr lvl="1" fontAlgn="ctr">
              <a:spcAft>
                <a:spcPts val="0"/>
              </a:spcAft>
            </a:pPr>
            <a:r>
              <a:rPr lang="en-US" sz="2000" dirty="0"/>
              <a:t>Auditing</a:t>
            </a:r>
          </a:p>
          <a:p>
            <a:pPr lvl="1" fontAlgn="ctr">
              <a:spcAft>
                <a:spcPts val="0"/>
              </a:spcAft>
            </a:pPr>
            <a:r>
              <a:rPr lang="en-US" sz="2000" dirty="0"/>
              <a:t>Storage Encryption</a:t>
            </a:r>
          </a:p>
          <a:p>
            <a:pPr lvl="1" fontAlgn="ctr">
              <a:spcAft>
                <a:spcPts val="0"/>
              </a:spcAft>
            </a:pPr>
            <a:r>
              <a:rPr lang="en-US" sz="2000" dirty="0"/>
              <a:t>Firmware/Software Update Verification</a:t>
            </a:r>
          </a:p>
          <a:p>
            <a:pPr lvl="1" fontAlgn="ctr">
              <a:spcAft>
                <a:spcPts val="0"/>
              </a:spcAft>
            </a:pPr>
            <a:r>
              <a:rPr lang="en-US" sz="2000" dirty="0"/>
              <a:t>Protection of Key Material</a:t>
            </a:r>
          </a:p>
          <a:p>
            <a:pPr lvl="1" fontAlgn="ctr">
              <a:spcAft>
                <a:spcPts val="0"/>
              </a:spcAft>
            </a:pPr>
            <a:r>
              <a:rPr lang="en-US" sz="2000" dirty="0"/>
              <a:t>Authentication Failures</a:t>
            </a:r>
          </a:p>
          <a:p>
            <a:pPr lvl="1" fontAlgn="ctr">
              <a:spcAft>
                <a:spcPts val="0"/>
              </a:spcAft>
            </a:pPr>
            <a:r>
              <a:rPr lang="en-US" sz="2000" dirty="0"/>
              <a:t>Strong Cryptography</a:t>
            </a:r>
          </a:p>
          <a:p>
            <a:pPr marL="39688" indent="0" fontAlgn="ctr">
              <a:spcAft>
                <a:spcPts val="0"/>
              </a:spcAft>
              <a:buNone/>
            </a:pPr>
            <a:endParaRPr lang="en-US" dirty="0"/>
          </a:p>
        </p:txBody>
      </p:sp>
    </p:spTree>
    <p:extLst>
      <p:ext uri="{BB962C8B-B14F-4D97-AF65-F5344CB8AC3E}">
        <p14:creationId xmlns:p14="http://schemas.microsoft.com/office/powerpoint/2010/main" val="1970924004"/>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078" y="108425"/>
            <a:ext cx="8027022" cy="1016000"/>
          </a:xfrm>
        </p:spPr>
        <p:txBody>
          <a:bodyPr rIns="132080"/>
          <a:lstStyle/>
          <a:p>
            <a:pPr eaLnBrk="1" hangingPunct="1"/>
            <a:r>
              <a:rPr lang="fr-FR" sz="2400" dirty="0"/>
              <a:t>Digital Thread and Common </a:t>
            </a:r>
            <a:r>
              <a:rPr lang="fr-FR" sz="2400" dirty="0" err="1"/>
              <a:t>Criteria</a:t>
            </a:r>
            <a:r>
              <a:rPr lang="fr-FR" sz="2400" dirty="0"/>
              <a:t> Certification Next </a:t>
            </a:r>
            <a:r>
              <a:rPr lang="fr-FR" sz="2400" dirty="0" err="1"/>
              <a:t>Steps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5" y="1093788"/>
            <a:ext cx="9138206" cy="5491162"/>
          </a:xfrm>
        </p:spPr>
        <p:txBody>
          <a:bodyPr rIns="132080"/>
          <a:lstStyle/>
          <a:p>
            <a:pPr fontAlgn="ctr"/>
            <a:r>
              <a:rPr lang="en-US" sz="1700" dirty="0"/>
              <a:t>Identify one or more National Bodies to sponsor and then create a 3D Printing Technical Community (TC) to develop a Protection Profile (PP) for the Digital Thread (or separately for 3D Printers)</a:t>
            </a:r>
          </a:p>
          <a:p>
            <a:pPr fontAlgn="ctr"/>
            <a:r>
              <a:rPr lang="en-US" sz="1700" dirty="0"/>
              <a:t>Determine who the customers/audience for this TC would be</a:t>
            </a:r>
          </a:p>
          <a:p>
            <a:pPr fontAlgn="ctr"/>
            <a:r>
              <a:rPr lang="en-US" sz="1700" dirty="0"/>
              <a:t>Determine what are the following for the Digital Thread (or for 3D printers alone):</a:t>
            </a:r>
          </a:p>
          <a:p>
            <a:pPr lvl="1" fontAlgn="ctr"/>
            <a:r>
              <a:rPr lang="en-US" sz="1600" dirty="0"/>
              <a:t>Threats</a:t>
            </a:r>
          </a:p>
          <a:p>
            <a:pPr lvl="1" fontAlgn="ctr"/>
            <a:r>
              <a:rPr lang="en-US" sz="1600" dirty="0"/>
              <a:t>Key assumptions that must be upheld</a:t>
            </a:r>
          </a:p>
          <a:p>
            <a:pPr lvl="1" fontAlgn="ctr"/>
            <a:r>
              <a:rPr lang="en-US" sz="1600" dirty="0"/>
              <a:t>Organizational Security Policies that must be upheld</a:t>
            </a:r>
          </a:p>
          <a:p>
            <a:pPr lvl="1" fontAlgn="ctr"/>
            <a:r>
              <a:rPr lang="en-US" sz="1600" dirty="0"/>
              <a:t>Security Objectives</a:t>
            </a:r>
            <a:endParaRPr lang="en-US" sz="1800" dirty="0"/>
          </a:p>
          <a:p>
            <a:pPr fontAlgn="ctr"/>
            <a:r>
              <a:rPr lang="en-US" sz="1700" dirty="0"/>
              <a:t>Generate an approved Digital Thread/3D Printing Protection Profile. Our initial thought is that it could be a PP-Module based off of the HCD collaborative PP that is currently being developed for publication in 4Q 2022</a:t>
            </a:r>
          </a:p>
          <a:p>
            <a:pPr fontAlgn="ctr"/>
            <a:r>
              <a:rPr lang="en-US" sz="1700" dirty="0"/>
              <a:t>Recognize this will take a minimum of two – four years to complete</a:t>
            </a:r>
          </a:p>
          <a:p>
            <a:pPr fontAlgn="ctr"/>
            <a:r>
              <a:rPr lang="en-US" sz="1700" dirty="0"/>
              <a:t>Once we have a Digital T</a:t>
            </a:r>
            <a:r>
              <a:rPr lang="en-US" sz="1800" dirty="0"/>
              <a:t>hread/3D Printing PP we can start certifying 3D Printers or the entire Digital Thread against that PP</a:t>
            </a:r>
          </a:p>
          <a:p>
            <a:pPr marL="39688" indent="0" fontAlgn="ctr">
              <a:spcAft>
                <a:spcPts val="0"/>
              </a:spcAft>
              <a:buNone/>
            </a:pPr>
            <a:endParaRPr lang="en-US" dirty="0"/>
          </a:p>
        </p:txBody>
      </p:sp>
    </p:spTree>
    <p:extLst>
      <p:ext uri="{BB962C8B-B14F-4D97-AF65-F5344CB8AC3E}">
        <p14:creationId xmlns:p14="http://schemas.microsoft.com/office/powerpoint/2010/main" val="1278310172"/>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36</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2022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36</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2356110" y="3124200"/>
            <a:ext cx="4431780" cy="609600"/>
          </a:xfrm>
        </p:spPr>
        <p:txBody>
          <a:bodyPr>
            <a:noAutofit/>
          </a:bodyPr>
          <a:lstStyle/>
          <a:p>
            <a:pPr marL="39688" indent="0">
              <a:buNone/>
            </a:pPr>
            <a:r>
              <a:rPr lang="en-US" sz="2400" b="1" dirty="0"/>
              <a:t>HCD Security Guidelines</a:t>
            </a:r>
          </a:p>
        </p:txBody>
      </p:sp>
    </p:spTree>
    <p:extLst>
      <p:ext uri="{BB962C8B-B14F-4D97-AF65-F5344CB8AC3E}">
        <p14:creationId xmlns:p14="http://schemas.microsoft.com/office/powerpoint/2010/main" val="284575152"/>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37</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2022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37</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2971800" y="3124200"/>
            <a:ext cx="2819400" cy="609600"/>
          </a:xfrm>
        </p:spPr>
        <p:txBody>
          <a:bodyPr>
            <a:noAutofit/>
          </a:bodyPr>
          <a:lstStyle/>
          <a:p>
            <a:pPr marL="39688" indent="0">
              <a:buNone/>
            </a:pPr>
            <a:r>
              <a:rPr lang="en-US" sz="2400" b="1" dirty="0"/>
              <a:t>Liaison Status</a:t>
            </a:r>
          </a:p>
        </p:txBody>
      </p:sp>
    </p:spTree>
    <p:extLst>
      <p:ext uri="{BB962C8B-B14F-4D97-AF65-F5344CB8AC3E}">
        <p14:creationId xmlns:p14="http://schemas.microsoft.com/office/powerpoint/2010/main" val="844034328"/>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p:cNvSpPr/>
          <p:nvPr/>
        </p:nvSpPr>
        <p:spPr>
          <a:xfrm>
            <a:off x="0" y="0"/>
            <a:ext cx="9144000" cy="1143000"/>
          </a:xfrm>
          <a:prstGeom prst="rect">
            <a:avLst/>
          </a:prstGeom>
          <a:solidFill>
            <a:srgbClr val="5D70B7"/>
          </a:solidFill>
        </p:spPr>
        <p:txBody>
          <a:bodyPr lIns="50800" tIns="50800" rIns="50800" bIns="50800" anchor="ctr"/>
          <a:lstStyle/>
          <a:p>
            <a:endParaRPr dirty="0"/>
          </a:p>
        </p:txBody>
      </p:sp>
      <p:pic>
        <p:nvPicPr>
          <p:cNvPr id="123" name="pwg-4dark-bkgrnd-transparency.png" descr="pwg-4dark-bkgrnd-transparency.png"/>
          <p:cNvPicPr>
            <a:picLocks noChangeAspect="1"/>
          </p:cNvPicPr>
          <p:nvPr/>
        </p:nvPicPr>
        <p:blipFill>
          <a:blip r:embed="rId2"/>
          <a:stretch>
            <a:fillRect/>
          </a:stretch>
        </p:blipFill>
        <p:spPr>
          <a:xfrm>
            <a:off x="8166100" y="127000"/>
            <a:ext cx="851804" cy="889000"/>
          </a:xfrm>
          <a:prstGeom prst="rect">
            <a:avLst/>
          </a:prstGeom>
        </p:spPr>
      </p:pic>
      <p:sp>
        <p:nvSpPr>
          <p:cNvPr id="124"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dirty="0"/>
          </a:p>
        </p:txBody>
      </p:sp>
      <p:sp>
        <p:nvSpPr>
          <p:cNvPr id="125" name="Copyright © 2022 The Printer Working Group. All rights reserved. The IPP Everywhere and PWG logos are registered trademarks of the IEEE-ISTO."/>
          <p:cNvSpPr txBox="1"/>
          <p:nvPr/>
        </p:nvSpPr>
        <p:spPr>
          <a:xfrm>
            <a:off x="127000" y="6668889"/>
            <a:ext cx="8483600" cy="139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2022 The Printer Working Group. All rights reserved. The IPP Everywhere and PWG logos are registered trademarks of the IEEE-ISTO.</a:t>
            </a:r>
          </a:p>
        </p:txBody>
      </p:sp>
      <p:sp>
        <p:nvSpPr>
          <p:cNvPr id="126" name="®"/>
          <p:cNvSpPr txBox="1"/>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marL="57799" marR="57799" defTabSz="1295400">
              <a:defRPr sz="600"/>
            </a:lvl1pPr>
          </a:lstStyle>
          <a:p>
            <a:r>
              <a:rPr dirty="0"/>
              <a:t>®</a:t>
            </a:r>
          </a:p>
        </p:txBody>
      </p:sp>
      <p:sp>
        <p:nvSpPr>
          <p:cNvPr id="129" name="Slide Number"/>
          <p:cNvSpPr txBox="1">
            <a:spLocks noGrp="1"/>
          </p:cNvSpPr>
          <p:nvPr>
            <p:ph type="sldNum" sz="quarter" idx="2"/>
          </p:nvPr>
        </p:nvSpPr>
        <p:spPr>
          <a:xfrm>
            <a:off x="8808944" y="6670966"/>
            <a:ext cx="127001" cy="13554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38</a:t>
            </a:fld>
            <a:endParaRPr dirty="0"/>
          </a:p>
        </p:txBody>
      </p:sp>
      <p:sp>
        <p:nvSpPr>
          <p:cNvPr id="15" name="Shape 368">
            <a:extLst>
              <a:ext uri="{FF2B5EF4-FFF2-40B4-BE49-F238E27FC236}">
                <a16:creationId xmlns:a16="http://schemas.microsoft.com/office/drawing/2014/main" id="{7805C78B-4131-DBE4-39C9-C27C4AD6A5D8}"/>
              </a:ext>
            </a:extLst>
          </p:cNvPr>
          <p:cNvSpPr>
            <a:spLocks noGrp="1"/>
          </p:cNvSpPr>
          <p:nvPr>
            <p:ph type="title"/>
          </p:nvPr>
        </p:nvSpPr>
        <p:spPr>
          <a:xfrm>
            <a:off x="457200" y="46037"/>
            <a:ext cx="7569200" cy="1016001"/>
          </a:xfrm>
          <a:prstGeom prst="rect">
            <a:avLst/>
          </a:prstGeom>
        </p:spPr>
        <p:txBody>
          <a:bodyPr/>
          <a:lstStyle/>
          <a:p>
            <a:r>
              <a:rPr sz="2800" dirty="0"/>
              <a:t>Trusted Computing Group (TCG)</a:t>
            </a:r>
          </a:p>
        </p:txBody>
      </p:sp>
      <p:sp>
        <p:nvSpPr>
          <p:cNvPr id="4" name="Shape 369">
            <a:extLst>
              <a:ext uri="{FF2B5EF4-FFF2-40B4-BE49-F238E27FC236}">
                <a16:creationId xmlns:a16="http://schemas.microsoft.com/office/drawing/2014/main" id="{C2EC9457-2FD9-F500-2CF3-71946E0C2526}"/>
              </a:ext>
            </a:extLst>
          </p:cNvPr>
          <p:cNvSpPr>
            <a:spLocks noGrp="1"/>
          </p:cNvSpPr>
          <p:nvPr>
            <p:ph type="body" idx="1"/>
          </p:nvPr>
        </p:nvSpPr>
        <p:spPr>
          <a:xfrm>
            <a:off x="457200" y="1185333"/>
            <a:ext cx="8229600" cy="5444067"/>
          </a:xfrm>
          <a:prstGeom prst="rect">
            <a:avLst/>
          </a:prstGeom>
        </p:spPr>
        <p:txBody>
          <a:bodyPr>
            <a:noAutofit/>
          </a:bodyPr>
          <a:lstStyle/>
          <a:p>
            <a:pPr marL="305608" indent="-264968">
              <a:defRPr sz="1700"/>
            </a:pPr>
            <a:r>
              <a:rPr lang="en-US" sz="1600" b="1" dirty="0"/>
              <a:t>Next TCG Members Meetings</a:t>
            </a:r>
          </a:p>
          <a:p>
            <a:pPr marL="767715" lvl="1" indent="-269875">
              <a:defRPr sz="1700"/>
            </a:pPr>
            <a:r>
              <a:rPr lang="en-US" sz="1300" b="1" dirty="0"/>
              <a:t>TCG Hybrid F2F (Vancouver, BC) – 21-23 February 2022 – Ira to call in</a:t>
            </a:r>
          </a:p>
          <a:p>
            <a:pPr marL="305608" indent="-264968">
              <a:defRPr sz="1700"/>
            </a:pPr>
            <a:r>
              <a:rPr lang="en-US" sz="1600" b="1" dirty="0"/>
              <a:t>Trusted Mobility Solutions (TMS) – Ira is co-chair and co-editor</a:t>
            </a:r>
          </a:p>
          <a:p>
            <a:pPr marL="767715" lvl="1" indent="-269875">
              <a:defRPr sz="1700"/>
            </a:pPr>
            <a:r>
              <a:rPr lang="en-US" sz="1300" b="1" dirty="0"/>
              <a:t>Formal – GP (TEE, SE), ETSI (NFV/MEC/SAI)</a:t>
            </a:r>
          </a:p>
          <a:p>
            <a:pPr marL="767715" lvl="1" indent="-269875">
              <a:defRPr sz="1700"/>
            </a:pPr>
            <a:r>
              <a:rPr lang="en-US" sz="1300" b="1" dirty="0"/>
              <a:t>Informal – 3GPP, GSMA, IETF, ISO, ITU-T, SAE, US NIST</a:t>
            </a:r>
          </a:p>
          <a:p>
            <a:pPr marL="767715" lvl="1" indent="-269875">
              <a:defRPr sz="1700"/>
            </a:pPr>
            <a:r>
              <a:rPr lang="en-US" sz="1300" b="1" i="1" dirty="0">
                <a:solidFill>
                  <a:srgbClr val="0070C0"/>
                </a:solidFill>
              </a:rPr>
              <a:t>TCG TMS Use Cases v2 – published September 2018</a:t>
            </a:r>
          </a:p>
          <a:p>
            <a:pPr marL="305608" indent="-264968">
              <a:defRPr sz="1700"/>
            </a:pPr>
            <a:r>
              <a:rPr lang="en-US" sz="1600" b="1" dirty="0"/>
              <a:t>Mobile Platform (MPWG) – Ira is co-editor</a:t>
            </a:r>
          </a:p>
          <a:p>
            <a:pPr marL="762808" lvl="1" indent="-264968">
              <a:defRPr sz="1700"/>
            </a:pPr>
            <a:r>
              <a:rPr lang="en-US" sz="1300" b="1" dirty="0"/>
              <a:t>Formal – GP (TEE, SE), ETSI (NFV/MEC/SAI) </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Informal – 3GPP, GSMA, IETF, ISO, ITU-T, SAE, US NIST</a:t>
            </a:r>
          </a:p>
          <a:p>
            <a:pPr marL="762808" lvl="1" indent="-264968">
              <a:defRPr sz="1700"/>
            </a:pPr>
            <a:r>
              <a:rPr lang="en-US" sz="1300" b="1" i="1" dirty="0">
                <a:solidFill>
                  <a:srgbClr val="0070C0"/>
                </a:solidFill>
              </a:rPr>
              <a:t>TCG Mobile Reference Architecture v2 – work-in-progress for review Q4 2022</a:t>
            </a:r>
          </a:p>
          <a:p>
            <a:pPr marL="762808" lvl="1" indent="-264968">
              <a:defRPr sz="1700"/>
            </a:pPr>
            <a:r>
              <a:rPr lang="en-US" sz="1300" b="1" i="1" dirty="0">
                <a:solidFill>
                  <a:srgbClr val="0070C0"/>
                </a:solidFill>
              </a:rPr>
              <a:t>TCG TPM 2.0 Mobile Common Profile – work-in-progres</a:t>
            </a:r>
            <a:r>
              <a:rPr lang="en-US" sz="1400" b="1" i="1" dirty="0">
                <a:solidFill>
                  <a:srgbClr val="0070C0"/>
                </a:solidFill>
              </a:rPr>
              <a:t>s </a:t>
            </a:r>
            <a:r>
              <a:rPr lang="en-US" sz="1300" b="1" i="1" dirty="0">
                <a:solidFill>
                  <a:srgbClr val="0070C0"/>
                </a:solidFill>
              </a:rPr>
              <a:t>for review Q4 2022</a:t>
            </a:r>
          </a:p>
          <a:p>
            <a:pPr marL="762808" lvl="1" indent="-264968">
              <a:defRPr sz="1700"/>
            </a:pPr>
            <a:r>
              <a:rPr lang="en-US" sz="1300" b="1" i="1" dirty="0">
                <a:solidFill>
                  <a:srgbClr val="0070C0"/>
                </a:solidFill>
              </a:rPr>
              <a:t>TCG MARS 1.0 Mobile Profile – new work-in-progress  Q4 2021</a:t>
            </a:r>
          </a:p>
          <a:p>
            <a:pPr marL="762808" lvl="1" indent="-264968">
              <a:defRPr sz="1700"/>
            </a:pPr>
            <a:r>
              <a:rPr lang="en-US" sz="1300" b="1" i="1" dirty="0">
                <a:solidFill>
                  <a:srgbClr val="0070C0"/>
                </a:solidFill>
              </a:rPr>
              <a:t>TCG Runtime Integrity Preservation for Mobile Devices – Nov 2019</a:t>
            </a:r>
          </a:p>
          <a:p>
            <a:pPr marL="762808" lvl="1" indent="-264968">
              <a:defRPr sz="1700"/>
            </a:pPr>
            <a:r>
              <a:rPr lang="en-US" sz="1300" b="1" i="1" dirty="0">
                <a:solidFill>
                  <a:srgbClr val="0070C0"/>
                </a:solidFill>
              </a:rPr>
              <a:t>GP TPS Client API / Entity Attestation Protocol / COSE Keystore – joint work</a:t>
            </a:r>
          </a:p>
          <a:p>
            <a:pPr marL="362758" indent="-264968">
              <a:defRPr sz="1700"/>
            </a:pPr>
            <a:r>
              <a:rPr lang="en-US" sz="1600" b="1" dirty="0"/>
              <a:t>Recent Specifications</a:t>
            </a:r>
          </a:p>
          <a:p>
            <a:pPr marL="762808" lvl="1" indent="-264968">
              <a:defRPr sz="1700"/>
            </a:pPr>
            <a:r>
              <a:rPr lang="en-US" sz="1300" b="1" dirty="0">
                <a:solidFill>
                  <a:srgbClr val="0070C0"/>
                </a:solidFill>
                <a:hlinkClick r:id="rId3"/>
              </a:rPr>
              <a:t>http://www.trustedcomputinggroup.org/resources</a:t>
            </a:r>
            <a:endParaRPr lang="en-US" sz="1300" b="1" dirty="0">
              <a:solidFill>
                <a:srgbClr val="0070C0"/>
              </a:solidFill>
            </a:endParaRPr>
          </a:p>
          <a:p>
            <a:pPr marL="762808" lvl="1" indent="-264968">
              <a:defRPr sz="1700"/>
            </a:pPr>
            <a:r>
              <a:rPr lang="en-US" sz="1300" b="1" i="1" dirty="0">
                <a:solidFill>
                  <a:srgbClr val="0070C0"/>
                </a:solidFill>
              </a:rPr>
              <a:t>TCG Measurement and Attestation </a:t>
            </a:r>
            <a:r>
              <a:rPr lang="en-US" sz="1300" b="1" i="1" dirty="0" err="1">
                <a:solidFill>
                  <a:srgbClr val="0070C0"/>
                </a:solidFill>
              </a:rPr>
              <a:t>RootS</a:t>
            </a:r>
            <a:r>
              <a:rPr lang="en-US" sz="1300" b="1" i="1" dirty="0">
                <a:solidFill>
                  <a:srgbClr val="0070C0"/>
                </a:solidFill>
              </a:rPr>
              <a:t> Library – publication Q4 2022 </a:t>
            </a:r>
          </a:p>
          <a:p>
            <a:pPr marL="762808" lvl="1" indent="-264968">
              <a:defRPr sz="1700"/>
            </a:pPr>
            <a:r>
              <a:rPr lang="en-US" sz="1300" b="1" i="1" dirty="0">
                <a:solidFill>
                  <a:srgbClr val="0070C0"/>
                </a:solidFill>
              </a:rPr>
              <a:t>TCG Component Class Registry – review October 2022 </a:t>
            </a:r>
          </a:p>
          <a:p>
            <a:pPr marL="762808" lvl="1" indent="-264968">
              <a:defRPr sz="1700"/>
            </a:pPr>
            <a:r>
              <a:rPr lang="en-US" sz="1300" b="1" i="1" dirty="0">
                <a:solidFill>
                  <a:srgbClr val="0070C0"/>
                </a:solidFill>
              </a:rPr>
              <a:t>TCG Storage Component Class Registry – review October 2022 </a:t>
            </a:r>
          </a:p>
          <a:p>
            <a:pPr marL="762808" lvl="1" indent="-264968">
              <a:defRPr sz="1700"/>
            </a:pPr>
            <a:r>
              <a:rPr lang="en-US" sz="1300" b="1" i="1" dirty="0">
                <a:solidFill>
                  <a:srgbClr val="0070C0"/>
                </a:solidFill>
              </a:rPr>
              <a:t>TCG PC Client Platform Physical Presence Interface – review July 2022</a:t>
            </a:r>
          </a:p>
          <a:p>
            <a:pPr marL="762808" lvl="1" indent="-264968">
              <a:defRPr sz="1700"/>
            </a:pPr>
            <a:r>
              <a:rPr lang="en-US" sz="1300" b="1" i="1" dirty="0">
                <a:solidFill>
                  <a:srgbClr val="0070C0"/>
                </a:solidFill>
              </a:rPr>
              <a:t>DICE Endorsement Architecture for Devices – review May 2022</a:t>
            </a:r>
          </a:p>
        </p:txBody>
      </p:sp>
    </p:spTree>
    <p:extLst>
      <p:ext uri="{BB962C8B-B14F-4D97-AF65-F5344CB8AC3E}">
        <p14:creationId xmlns:p14="http://schemas.microsoft.com/office/powerpoint/2010/main" val="2656628250"/>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p:cNvSpPr/>
          <p:nvPr/>
        </p:nvSpPr>
        <p:spPr>
          <a:xfrm>
            <a:off x="0" y="0"/>
            <a:ext cx="9144000" cy="1143000"/>
          </a:xfrm>
          <a:prstGeom prst="rect">
            <a:avLst/>
          </a:prstGeom>
          <a:solidFill>
            <a:srgbClr val="5D70B7"/>
          </a:solidFill>
        </p:spPr>
        <p:txBody>
          <a:bodyPr lIns="50800" tIns="50800" rIns="50800" bIns="50800" anchor="ctr"/>
          <a:lstStyle/>
          <a:p>
            <a:endParaRPr dirty="0"/>
          </a:p>
        </p:txBody>
      </p:sp>
      <p:pic>
        <p:nvPicPr>
          <p:cNvPr id="123" name="pwg-4dark-bkgrnd-transparency.png" descr="pwg-4dark-bkgrnd-transparency.png"/>
          <p:cNvPicPr>
            <a:picLocks noChangeAspect="1"/>
          </p:cNvPicPr>
          <p:nvPr/>
        </p:nvPicPr>
        <p:blipFill>
          <a:blip r:embed="rId2"/>
          <a:stretch>
            <a:fillRect/>
          </a:stretch>
        </p:blipFill>
        <p:spPr>
          <a:xfrm>
            <a:off x="8166100" y="127000"/>
            <a:ext cx="851804" cy="889000"/>
          </a:xfrm>
          <a:prstGeom prst="rect">
            <a:avLst/>
          </a:prstGeom>
        </p:spPr>
      </p:pic>
      <p:sp>
        <p:nvSpPr>
          <p:cNvPr id="124"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dirty="0"/>
          </a:p>
        </p:txBody>
      </p:sp>
      <p:sp>
        <p:nvSpPr>
          <p:cNvPr id="125" name="Copyright © 2022 The Printer Working Group. All rights reserved. The IPP Everywhere and PWG logos are registered trademarks of the IEEE-ISTO."/>
          <p:cNvSpPr txBox="1"/>
          <p:nvPr/>
        </p:nvSpPr>
        <p:spPr>
          <a:xfrm>
            <a:off x="127000" y="6668889"/>
            <a:ext cx="8483600" cy="139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2022 The Printer Working Group. All rights reserved. The IPP Everywhere and PWG logos are registered trademarks of the IEEE-ISTO.</a:t>
            </a:r>
          </a:p>
        </p:txBody>
      </p:sp>
      <p:sp>
        <p:nvSpPr>
          <p:cNvPr id="126" name="®"/>
          <p:cNvSpPr txBox="1"/>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marL="57799" marR="57799" defTabSz="1295400">
              <a:defRPr sz="600"/>
            </a:lvl1pPr>
          </a:lstStyle>
          <a:p>
            <a:r>
              <a:rPr dirty="0"/>
              <a:t>®</a:t>
            </a:r>
          </a:p>
        </p:txBody>
      </p:sp>
      <p:sp>
        <p:nvSpPr>
          <p:cNvPr id="129" name="Slide Number"/>
          <p:cNvSpPr txBox="1">
            <a:spLocks noGrp="1"/>
          </p:cNvSpPr>
          <p:nvPr>
            <p:ph type="sldNum" sz="quarter" idx="2"/>
          </p:nvPr>
        </p:nvSpPr>
        <p:spPr>
          <a:xfrm>
            <a:off x="8808944" y="6670966"/>
            <a:ext cx="127001" cy="13554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39</a:t>
            </a:fld>
            <a:endParaRPr dirty="0"/>
          </a:p>
        </p:txBody>
      </p:sp>
      <p:sp>
        <p:nvSpPr>
          <p:cNvPr id="15" name="Shape 368">
            <a:extLst>
              <a:ext uri="{FF2B5EF4-FFF2-40B4-BE49-F238E27FC236}">
                <a16:creationId xmlns:a16="http://schemas.microsoft.com/office/drawing/2014/main" id="{7805C78B-4131-DBE4-39C9-C27C4AD6A5D8}"/>
              </a:ext>
            </a:extLst>
          </p:cNvPr>
          <p:cNvSpPr>
            <a:spLocks noGrp="1"/>
          </p:cNvSpPr>
          <p:nvPr>
            <p:ph type="title"/>
          </p:nvPr>
        </p:nvSpPr>
        <p:spPr>
          <a:xfrm>
            <a:off x="457200" y="46037"/>
            <a:ext cx="7569200" cy="1016001"/>
          </a:xfrm>
          <a:prstGeom prst="rect">
            <a:avLst/>
          </a:prstGeom>
        </p:spPr>
        <p:txBody>
          <a:bodyPr/>
          <a:lstStyle/>
          <a:p>
            <a:r>
              <a:rPr lang="en-US" sz="2400" dirty="0"/>
              <a:t>Internet Engineering Task Force (IETF) (1 of 4)</a:t>
            </a:r>
            <a:endParaRPr sz="2400" dirty="0"/>
          </a:p>
        </p:txBody>
      </p:sp>
      <p:sp>
        <p:nvSpPr>
          <p:cNvPr id="4" name="Shape 369">
            <a:extLst>
              <a:ext uri="{FF2B5EF4-FFF2-40B4-BE49-F238E27FC236}">
                <a16:creationId xmlns:a16="http://schemas.microsoft.com/office/drawing/2014/main" id="{19F31289-B75D-0A70-1DA2-7BF6914412E8}"/>
              </a:ext>
            </a:extLst>
          </p:cNvPr>
          <p:cNvSpPr>
            <a:spLocks noGrp="1"/>
          </p:cNvSpPr>
          <p:nvPr>
            <p:ph type="body" idx="1"/>
          </p:nvPr>
        </p:nvSpPr>
        <p:spPr>
          <a:xfrm>
            <a:off x="457200" y="1208314"/>
            <a:ext cx="8229600" cy="5294086"/>
          </a:xfrm>
          <a:prstGeom prst="rect">
            <a:avLst/>
          </a:prstGeom>
        </p:spPr>
        <p:txBody>
          <a:bodyPr>
            <a:normAutofit fontScale="85000" lnSpcReduction="20000"/>
          </a:bodyPr>
          <a:lstStyle/>
          <a:p>
            <a:pPr marL="305608" indent="-264968">
              <a:defRPr sz="1700"/>
            </a:pPr>
            <a:r>
              <a:rPr lang="en-US" b="1" dirty="0"/>
              <a:t>Next IETF Members Meetings</a:t>
            </a:r>
            <a:endParaRPr lang="en-US" sz="1500" b="1" dirty="0"/>
          </a:p>
          <a:p>
            <a:pPr marL="767715" lvl="1" indent="-269875">
              <a:defRPr sz="1700"/>
            </a:pPr>
            <a:r>
              <a:rPr lang="en-US" sz="1500" b="1" dirty="0"/>
              <a:t>IETF 116 Hybrid F2F (Yokohama, Japan) – 27-31 March 2023 – Ira to call in</a:t>
            </a:r>
          </a:p>
          <a:p>
            <a:pPr marL="767715" lvl="1" indent="-269875">
              <a:defRPr sz="1700"/>
            </a:pPr>
            <a:r>
              <a:rPr lang="en-US" sz="1500" b="1" dirty="0"/>
              <a:t>IETF 117 Hybrid F2F (San Francisco, CA) – 24-28 July 2023 – Ira to call in</a:t>
            </a:r>
          </a:p>
          <a:p>
            <a:pPr marL="305608" indent="-264968">
              <a:defRPr sz="1700"/>
            </a:pPr>
            <a:r>
              <a:rPr lang="en-US" b="1" dirty="0"/>
              <a:t>Transport Layer Security (TLS)</a:t>
            </a:r>
            <a:endParaRPr lang="en-US" sz="1600" b="1" dirty="0"/>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Exported Authenticators in TLS – RFC 9261 – July 2022</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3"/>
              </a:rPr>
              <a:t>https://datatracker.ietf.org/doc/rfc9261/</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Importing External Pre-Shared Keys (PSKs) for TLS 1.3 – RFC 9258 – July 2022</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4"/>
              </a:rPr>
              <a:t>https://datatracker.ietf.org/doc/rfc9258/</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Guidance for External Pre-Shared Key (PSK) Usage in TLS – RFC 9257 – July 2022</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5"/>
              </a:rPr>
              <a:t>https://datatracker.ietf.org/doc/rfc9257/</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TLS Ticket Requests – RFC 9149 – April 2022</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6"/>
              </a:rPr>
              <a:t>https://datatracker.ietf.org/doc/rfc9149/</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DTLS Protocol Version 1.3 – RFC 9147 – April 2022</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7"/>
              </a:rPr>
              <a:t>https://datatracker.ietf.org/doc/rfc9147/</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TLS 1.3 (errata update) – draft-05 – October 2022</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8"/>
              </a:rPr>
              <a:t>https://datatracker.ietf.org/doc/draft-ietf-tls-rfc8446bis/</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IANA Registry Updates for TLS/DTLS – draft-02 – October 2022</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9"/>
              </a:rPr>
              <a:t>https://datatracker.ietf.org/doc/draft-ietf-tls-rfc8447bis/</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a:t>
            </a:r>
            <a:r>
              <a:rPr kumimoji="0" lang="en-US" sz="1400" b="1" i="0" u="none" strike="noStrike" kern="0" cap="none" spc="0" normalizeH="0" baseline="0" noProof="0" dirty="0" err="1">
                <a:ln>
                  <a:noFill/>
                </a:ln>
                <a:solidFill>
                  <a:srgbClr val="000000"/>
                </a:solidFill>
                <a:effectLst/>
                <a:uLnTx/>
                <a:uFill>
                  <a:solidFill>
                    <a:srgbClr val="000000"/>
                  </a:solidFill>
                </a:uFill>
                <a:latin typeface="Verdana"/>
                <a:ea typeface="Verdana"/>
                <a:sym typeface="Verdana"/>
              </a:rPr>
              <a:t>IETF</a:t>
            </a: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Using Attestation in TLS and DTLS - draft-02 – October 2022</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0"/>
              </a:rPr>
              <a:t>https://datatracker.ietf.org/doc/draft-fossati-tls-attestation/</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Well-known URI for Publishing </a:t>
            </a:r>
            <a:r>
              <a:rPr kumimoji="0" lang="en-US" sz="1300" b="1" i="0" u="none" strike="noStrike" kern="0" cap="none" spc="0" normalizeH="0" baseline="0" noProof="0" dirty="0" err="1">
                <a:ln>
                  <a:noFill/>
                </a:ln>
                <a:solidFill>
                  <a:srgbClr val="000000"/>
                </a:solidFill>
                <a:effectLst/>
                <a:uLnTx/>
                <a:uFill>
                  <a:solidFill>
                    <a:srgbClr val="000000"/>
                  </a:solidFill>
                </a:uFill>
                <a:latin typeface="Verdana"/>
                <a:ea typeface="Verdana"/>
                <a:sym typeface="Verdana"/>
              </a:rPr>
              <a:t>ECHConfigList</a:t>
            </a: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Values – draft-01 – October 2022</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1"/>
              </a:rPr>
              <a:t>https://datatracker.ietf.org/doc/draft-ietf-tls-wkech/</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Quantum Relief with TLS and Kerberos - draft-08 - October 2022</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2"/>
              </a:rPr>
              <a:t>https://datatracker.ietf.org/doc/draft-vanrein-tls-kdh/</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lang="en-US" sz="1400" b="1" dirty="0">
                <a:latin typeface="Verdana"/>
                <a:ea typeface="Verdana"/>
              </a:rPr>
              <a:t>IETF TLS Encrypted Client Hello - draft-15 – October 2022</a:t>
            </a:r>
            <a:br>
              <a:rPr lang="en-US" sz="1400" b="1" dirty="0">
                <a:latin typeface="Verdana"/>
                <a:ea typeface="Verdana"/>
              </a:rPr>
            </a:br>
            <a:r>
              <a:rPr lang="en-US" sz="1400" b="1" dirty="0">
                <a:latin typeface="Verdana"/>
                <a:ea typeface="Verdana"/>
                <a:hlinkClick r:id="rId13"/>
              </a:rPr>
              <a:t>https://datatracker.ietf.org/doc/draft-ietf-tls-esni/</a:t>
            </a:r>
            <a:endParaRPr lang="en-US" sz="1400" b="1" dirty="0">
              <a:latin typeface="Verdana"/>
              <a:ea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Secure Element for TLS Version 1.3 - draft-05 - September 2022</a:t>
            </a:r>
            <a:b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4"/>
              </a:rPr>
              <a:t>https://datatracker.ietf.org/doc/draft-urien-tls-se/</a:t>
            </a:r>
            <a:endParaRPr kumimoji="0" lang="en-US" sz="14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p:txBody>
      </p:sp>
    </p:spTree>
    <p:extLst>
      <p:ext uri="{BB962C8B-B14F-4D97-AF65-F5344CB8AC3E}">
        <p14:creationId xmlns:p14="http://schemas.microsoft.com/office/powerpoint/2010/main" val="29928314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dirty="0"/>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a:sym typeface="Verdana" charset="0"/>
              </a:rPr>
              <a:t>Chair:</a:t>
            </a:r>
          </a:p>
          <a:p>
            <a:pPr marL="782638" lvl="1" eaLnBrk="1" hangingPunct="1">
              <a:buFont typeface="Verdana" charset="0"/>
              <a:buChar char="•"/>
              <a:defRPr/>
            </a:pPr>
            <a:r>
              <a:rPr lang="en-US" altLang="en-US" dirty="0">
                <a:sym typeface="Verdana" charset="0"/>
              </a:rPr>
              <a:t>Alan Sukert</a:t>
            </a:r>
          </a:p>
          <a:p>
            <a:pPr eaLnBrk="1" hangingPunct="1">
              <a:buFont typeface="Verdana" charset="0"/>
              <a:buChar char="•"/>
              <a:defRPr/>
            </a:pPr>
            <a:r>
              <a:rPr lang="en-US" altLang="en-US" dirty="0">
                <a:sym typeface="Verdana" charset="0"/>
              </a:rPr>
              <a:t>Vice-Chair:</a:t>
            </a:r>
          </a:p>
          <a:p>
            <a:pPr marL="782638" lvl="1" eaLnBrk="1" hangingPunct="1">
              <a:buFont typeface="Verdana" charset="0"/>
              <a:buChar char="•"/>
              <a:defRPr/>
            </a:pPr>
            <a:r>
              <a:rPr lang="en-US" altLang="en-US" dirty="0">
                <a:sym typeface="Verdana" charset="0"/>
              </a:rPr>
              <a:t>TBD</a:t>
            </a:r>
          </a:p>
          <a:p>
            <a:pPr eaLnBrk="1" hangingPunct="1">
              <a:buFont typeface="Verdana" charset="0"/>
              <a:buChar char="•"/>
              <a:defRPr/>
            </a:pPr>
            <a:r>
              <a:rPr lang="en-US" altLang="en-US" dirty="0">
                <a:sym typeface="Verdana" charset="0"/>
              </a:rPr>
              <a:t>Secretary:</a:t>
            </a:r>
          </a:p>
          <a:p>
            <a:pPr marL="782638" lvl="1" eaLnBrk="1" hangingPunct="1">
              <a:buFont typeface="Verdana" charset="0"/>
              <a:buChar char="•"/>
              <a:defRPr/>
            </a:pPr>
            <a:r>
              <a:rPr lang="en-US" altLang="en-US" dirty="0">
                <a:sym typeface="Verdana" charset="0"/>
              </a:rPr>
              <a:t>Alan Sukert</a:t>
            </a:r>
          </a:p>
          <a:p>
            <a:pPr marL="433388" eaLnBrk="1" hangingPunct="1">
              <a:buFont typeface="Verdana" charset="0"/>
              <a:buChar char="•"/>
              <a:defRPr/>
            </a:pPr>
            <a:r>
              <a:rPr lang="en-US" altLang="en-US" dirty="0">
                <a:sym typeface="Verdana" charset="0"/>
              </a:rPr>
              <a:t>Document Editor:</a:t>
            </a:r>
          </a:p>
          <a:p>
            <a:pPr marL="782638" lvl="1" eaLnBrk="1" hangingPunct="1">
              <a:buFont typeface="Verdana" charset="0"/>
              <a:buChar char="•"/>
              <a:defRPr/>
            </a:pPr>
            <a:r>
              <a:rPr lang="en-US" altLang="en-US" dirty="0">
                <a:sym typeface="Verdana" charset="0"/>
              </a:rPr>
              <a:t>Ira McDonald (High North) – HCD Security Guidelines</a:t>
            </a:r>
          </a:p>
        </p:txBody>
      </p:sp>
    </p:spTree>
    <p:extLst>
      <p:ext uri="{BB962C8B-B14F-4D97-AF65-F5344CB8AC3E}">
        <p14:creationId xmlns:p14="http://schemas.microsoft.com/office/powerpoint/2010/main" val="4276767907"/>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p:cNvSpPr/>
          <p:nvPr/>
        </p:nvSpPr>
        <p:spPr>
          <a:xfrm>
            <a:off x="0" y="0"/>
            <a:ext cx="9144000" cy="1143000"/>
          </a:xfrm>
          <a:prstGeom prst="rect">
            <a:avLst/>
          </a:prstGeom>
          <a:solidFill>
            <a:srgbClr val="5D70B7"/>
          </a:solidFill>
        </p:spPr>
        <p:txBody>
          <a:bodyPr lIns="50800" tIns="50800" rIns="50800" bIns="50800" anchor="ctr"/>
          <a:lstStyle/>
          <a:p>
            <a:endParaRPr dirty="0"/>
          </a:p>
        </p:txBody>
      </p:sp>
      <p:pic>
        <p:nvPicPr>
          <p:cNvPr id="123" name="pwg-4dark-bkgrnd-transparency.png" descr="pwg-4dark-bkgrnd-transparency.png"/>
          <p:cNvPicPr>
            <a:picLocks noChangeAspect="1"/>
          </p:cNvPicPr>
          <p:nvPr/>
        </p:nvPicPr>
        <p:blipFill>
          <a:blip r:embed="rId2"/>
          <a:stretch>
            <a:fillRect/>
          </a:stretch>
        </p:blipFill>
        <p:spPr>
          <a:xfrm>
            <a:off x="8166100" y="127000"/>
            <a:ext cx="851804" cy="889000"/>
          </a:xfrm>
          <a:prstGeom prst="rect">
            <a:avLst/>
          </a:prstGeom>
        </p:spPr>
      </p:pic>
      <p:sp>
        <p:nvSpPr>
          <p:cNvPr id="124"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dirty="0"/>
          </a:p>
        </p:txBody>
      </p:sp>
      <p:sp>
        <p:nvSpPr>
          <p:cNvPr id="125" name="Copyright © 2022 The Printer Working Group. All rights reserved. The IPP Everywhere and PWG logos are registered trademarks of the IEEE-ISTO."/>
          <p:cNvSpPr txBox="1"/>
          <p:nvPr/>
        </p:nvSpPr>
        <p:spPr>
          <a:xfrm>
            <a:off x="127000" y="6668889"/>
            <a:ext cx="8483600" cy="139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2022 The Printer Working Group. All rights reserved. The IPP Everywhere and PWG logos are registered trademarks of the IEEE-ISTO.</a:t>
            </a:r>
          </a:p>
        </p:txBody>
      </p:sp>
      <p:sp>
        <p:nvSpPr>
          <p:cNvPr id="126" name="®"/>
          <p:cNvSpPr txBox="1"/>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marL="57799" marR="57799" defTabSz="1295400">
              <a:defRPr sz="600"/>
            </a:lvl1pPr>
          </a:lstStyle>
          <a:p>
            <a:r>
              <a:rPr dirty="0"/>
              <a:t>®</a:t>
            </a:r>
          </a:p>
        </p:txBody>
      </p:sp>
      <p:sp>
        <p:nvSpPr>
          <p:cNvPr id="129" name="Slide Number"/>
          <p:cNvSpPr txBox="1">
            <a:spLocks noGrp="1"/>
          </p:cNvSpPr>
          <p:nvPr>
            <p:ph type="sldNum" sz="quarter" idx="2"/>
          </p:nvPr>
        </p:nvSpPr>
        <p:spPr>
          <a:xfrm>
            <a:off x="8808944" y="6670966"/>
            <a:ext cx="127001" cy="13554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40</a:t>
            </a:fld>
            <a:endParaRPr dirty="0"/>
          </a:p>
        </p:txBody>
      </p:sp>
      <p:sp>
        <p:nvSpPr>
          <p:cNvPr id="15" name="Shape 368">
            <a:extLst>
              <a:ext uri="{FF2B5EF4-FFF2-40B4-BE49-F238E27FC236}">
                <a16:creationId xmlns:a16="http://schemas.microsoft.com/office/drawing/2014/main" id="{7805C78B-4131-DBE4-39C9-C27C4AD6A5D8}"/>
              </a:ext>
            </a:extLst>
          </p:cNvPr>
          <p:cNvSpPr>
            <a:spLocks noGrp="1"/>
          </p:cNvSpPr>
          <p:nvPr>
            <p:ph type="title"/>
          </p:nvPr>
        </p:nvSpPr>
        <p:spPr>
          <a:xfrm>
            <a:off x="457200" y="46037"/>
            <a:ext cx="7569200" cy="1016001"/>
          </a:xfrm>
          <a:prstGeom prst="rect">
            <a:avLst/>
          </a:prstGeom>
        </p:spPr>
        <p:txBody>
          <a:bodyPr/>
          <a:lstStyle/>
          <a:p>
            <a:r>
              <a:rPr lang="en-US" sz="2400" dirty="0"/>
              <a:t>Internet Engineering Task Force (IETF) (2 of 4)</a:t>
            </a:r>
            <a:endParaRPr sz="2400" dirty="0"/>
          </a:p>
        </p:txBody>
      </p:sp>
      <p:sp>
        <p:nvSpPr>
          <p:cNvPr id="4" name="Shape 369">
            <a:extLst>
              <a:ext uri="{FF2B5EF4-FFF2-40B4-BE49-F238E27FC236}">
                <a16:creationId xmlns:a16="http://schemas.microsoft.com/office/drawing/2014/main" id="{659715E6-55B4-D719-91D8-502D56EB42A6}"/>
              </a:ext>
            </a:extLst>
          </p:cNvPr>
          <p:cNvSpPr>
            <a:spLocks noGrp="1"/>
          </p:cNvSpPr>
          <p:nvPr>
            <p:ph type="body" idx="1"/>
          </p:nvPr>
        </p:nvSpPr>
        <p:spPr>
          <a:xfrm>
            <a:off x="457200" y="1208314"/>
            <a:ext cx="8229600" cy="5294086"/>
          </a:xfrm>
          <a:prstGeom prst="rect">
            <a:avLst/>
          </a:prstGeom>
        </p:spPr>
        <p:txBody>
          <a:bodyPr>
            <a:normAutofit fontScale="85000" lnSpcReduction="20000"/>
          </a:bodyPr>
          <a:lstStyle/>
          <a:p>
            <a:pPr marL="367665" indent="-269875">
              <a:defRPr sz="1700"/>
            </a:pPr>
            <a:r>
              <a:rPr lang="en-US" sz="1700" b="1" dirty="0"/>
              <a:t>Security Automation and Continuous Monitoring (SACM)</a:t>
            </a: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SACM WG – closed July 2022 – IETF Security ADs</a:t>
            </a:r>
            <a:b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3"/>
              </a:rPr>
              <a:t>https://mailarchive.ietf.org/arch/msg/sacm/3UYKoLiQWA2h6CbIxBbCXGG6Qi4/</a:t>
            </a:r>
            <a:endPar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7715" marR="40640" lvl="1" indent="-269875" algn="l" defTabSz="914400" rtl="0" eaLnBrk="1" fontAlgn="auto" latinLnBrk="0" hangingPunct="1">
              <a:lnSpc>
                <a:spcPct val="100000"/>
              </a:lnSpc>
              <a:spcBef>
                <a:spcPts val="400"/>
              </a:spcBef>
              <a:spcAft>
                <a:spcPts val="0"/>
              </a:spcAft>
              <a:buClrTx/>
              <a:buSzPct val="100000"/>
              <a:buFontTx/>
              <a:buChar char="•"/>
              <a:tabLst/>
              <a:defRPr sz="1700"/>
            </a:pPr>
            <a: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Concise Software Identifiers – draft-22 – Sept 2022 – </a:t>
            </a:r>
            <a:r>
              <a:rPr lang="en-US" sz="1500" b="1" dirty="0">
                <a:latin typeface="Verdana"/>
                <a:ea typeface="Verdana"/>
              </a:rPr>
              <a:t>RFC Editor</a:t>
            </a:r>
            <a:b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4"/>
              </a:rPr>
              <a:t>https://datatracker.ietf.org/doc/draft-ietf-sacm-coswid/ </a:t>
            </a:r>
            <a:endPar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305608" indent="-264968">
              <a:defRPr sz="1700"/>
            </a:pPr>
            <a:r>
              <a:rPr lang="en-US" sz="1700" b="1" dirty="0"/>
              <a:t>Concise Binary Object Representation (CBOR)</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Additional Control Ops for CDDL – RFC 9165 – December 2021</a:t>
            </a:r>
            <a:b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5"/>
              </a:rPr>
              <a:t>https://datatracker.ietf.org/doc/rfc9165/</a:t>
            </a:r>
            <a:endPar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lvl="1" indent="-264968">
              <a:defRPr sz="1700"/>
            </a:pPr>
            <a:r>
              <a:rPr lang="en-US" sz="1500" b="1" dirty="0"/>
              <a:t>IETF CBOR tags for IPv4/v6 </a:t>
            </a:r>
            <a:r>
              <a:rPr lang="en-US" sz="1500" b="1" dirty="0" err="1"/>
              <a:t>Adresses</a:t>
            </a:r>
            <a:r>
              <a:rPr lang="en-US" sz="1500" b="1" dirty="0"/>
              <a:t> – RFC 9164 – December 2021</a:t>
            </a:r>
            <a:br>
              <a:rPr lang="en-US" sz="1500" b="1" dirty="0"/>
            </a:br>
            <a:r>
              <a:rPr lang="en-US" sz="1500" b="1" dirty="0">
                <a:hlinkClick r:id="rId6"/>
              </a:rPr>
              <a:t>https://datatracker.ietf.org/doc/rfc9164/</a:t>
            </a:r>
            <a:endParaRPr lang="en-US" sz="1500" b="1" dirty="0"/>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CBOR Tags for OIDs – RFC 9090 – July 2021</a:t>
            </a:r>
            <a:b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7"/>
              </a:rPr>
              <a:t>https://datatracker.ietf.org/doc/rfc9090/</a:t>
            </a:r>
            <a:endPar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Feature Freezer for CDDL – draft-10 – October 2022</a:t>
            </a:r>
            <a:b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8"/>
              </a:rPr>
              <a:t>https://datatracker.ietf.org/doc/draft-bormann-cbor-cddl-freezer/</a:t>
            </a:r>
            <a:endPar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lang="en-US" sz="1500" b="1" dirty="0"/>
              <a:t>IETF CDDL 2.0 -- a draft plan - draft-00 - October 2022</a:t>
            </a:r>
            <a:br>
              <a:rPr lang="en-US" sz="1500" b="1" dirty="0"/>
            </a:br>
            <a:r>
              <a:rPr lang="en-US" sz="1500" b="1" dirty="0">
                <a:hlinkClick r:id="rId9"/>
              </a:rPr>
              <a:t>https://datatracker.ietf.org/doc/draft-bormann-cbor-cddl-2-draft/</a:t>
            </a:r>
            <a:endParaRPr lang="en-US" sz="1500" b="1" dirty="0"/>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lang="en-US" sz="1500" b="1" dirty="0"/>
              <a:t>IETF CBOR Tags for Time, Duration, and Period – draft-02 – October 2022</a:t>
            </a:r>
            <a:br>
              <a:rPr lang="en-US" sz="1500" b="1" dirty="0"/>
            </a:br>
            <a:r>
              <a:rPr lang="en-US" sz="1500" b="1" dirty="0">
                <a:hlinkClick r:id="rId10"/>
              </a:rPr>
              <a:t>https://datatracker.ietf.org/doc/draft-ietf-cbor-time-tag/</a:t>
            </a:r>
            <a:endParaRPr lang="en-US" sz="1500" b="1" dirty="0"/>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Using CDDL for CSVs – draft-01 – August 2022</a:t>
            </a:r>
            <a:b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1"/>
              </a:rPr>
              <a:t>https://datatracker.ietf.org/doc/draft-bormann-cbor-cddl-csv/</a:t>
            </a:r>
            <a:endPar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Packed CBOR – draft-07 – July 2022</a:t>
            </a:r>
            <a:b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2"/>
              </a:rPr>
              <a:t>https://datatracker.ietf.org/doc/draft-ietf-cbor-packed/</a:t>
            </a:r>
            <a:endPar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Notable CBOR Tags – draft-07 – July 2022</a:t>
            </a:r>
            <a:b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3"/>
              </a:rPr>
              <a:t>https://datatracker.ietf.org/doc/draft-bormann-cbor-notable-tags/</a:t>
            </a:r>
            <a:endParaRPr kumimoji="0" lang="en-US" sz="15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lang="en-US" sz="1500" b="1" dirty="0"/>
              <a:t>IETF Storing CBOR on Stable Storage – draft-12 – May 2022 – RFC Editor</a:t>
            </a:r>
            <a:br>
              <a:rPr lang="en-US" sz="1500" b="1" dirty="0"/>
            </a:br>
            <a:r>
              <a:rPr lang="en-US" sz="1500" b="1" dirty="0">
                <a:hlinkClick r:id="rId14"/>
              </a:rPr>
              <a:t>https://datatracker.ietf.org/doc/draft-ietf-cbor-file-magic/</a:t>
            </a:r>
            <a:endParaRPr lang="en-US" sz="1500" b="1" dirty="0"/>
          </a:p>
        </p:txBody>
      </p:sp>
    </p:spTree>
    <p:extLst>
      <p:ext uri="{BB962C8B-B14F-4D97-AF65-F5344CB8AC3E}">
        <p14:creationId xmlns:p14="http://schemas.microsoft.com/office/powerpoint/2010/main" val="4017934531"/>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p:cNvSpPr/>
          <p:nvPr/>
        </p:nvSpPr>
        <p:spPr>
          <a:xfrm>
            <a:off x="0" y="0"/>
            <a:ext cx="9144000" cy="1143000"/>
          </a:xfrm>
          <a:prstGeom prst="rect">
            <a:avLst/>
          </a:prstGeom>
          <a:solidFill>
            <a:srgbClr val="5D70B7"/>
          </a:solidFill>
        </p:spPr>
        <p:txBody>
          <a:bodyPr lIns="50800" tIns="50800" rIns="50800" bIns="50800" anchor="ctr"/>
          <a:lstStyle/>
          <a:p>
            <a:endParaRPr dirty="0"/>
          </a:p>
        </p:txBody>
      </p:sp>
      <p:pic>
        <p:nvPicPr>
          <p:cNvPr id="123" name="pwg-4dark-bkgrnd-transparency.png" descr="pwg-4dark-bkgrnd-transparency.png"/>
          <p:cNvPicPr>
            <a:picLocks noChangeAspect="1"/>
          </p:cNvPicPr>
          <p:nvPr/>
        </p:nvPicPr>
        <p:blipFill>
          <a:blip r:embed="rId2"/>
          <a:stretch>
            <a:fillRect/>
          </a:stretch>
        </p:blipFill>
        <p:spPr>
          <a:xfrm>
            <a:off x="8166100" y="127000"/>
            <a:ext cx="851804" cy="889000"/>
          </a:xfrm>
          <a:prstGeom prst="rect">
            <a:avLst/>
          </a:prstGeom>
        </p:spPr>
      </p:pic>
      <p:sp>
        <p:nvSpPr>
          <p:cNvPr id="124"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dirty="0"/>
          </a:p>
        </p:txBody>
      </p:sp>
      <p:sp>
        <p:nvSpPr>
          <p:cNvPr id="125" name="Copyright © 2022 The Printer Working Group. All rights reserved. The IPP Everywhere and PWG logos are registered trademarks of the IEEE-ISTO."/>
          <p:cNvSpPr txBox="1"/>
          <p:nvPr/>
        </p:nvSpPr>
        <p:spPr>
          <a:xfrm>
            <a:off x="127000" y="6668889"/>
            <a:ext cx="8483600" cy="139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2022 The Printer Working Group. All rights reserved. The IPP Everywhere and PWG logos are registered trademarks of the IEEE-ISTO.</a:t>
            </a:r>
          </a:p>
        </p:txBody>
      </p:sp>
      <p:sp>
        <p:nvSpPr>
          <p:cNvPr id="126" name="®"/>
          <p:cNvSpPr txBox="1"/>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marL="57799" marR="57799" defTabSz="1295400">
              <a:defRPr sz="600"/>
            </a:lvl1pPr>
          </a:lstStyle>
          <a:p>
            <a:r>
              <a:rPr dirty="0"/>
              <a:t>®</a:t>
            </a:r>
          </a:p>
        </p:txBody>
      </p:sp>
      <p:sp>
        <p:nvSpPr>
          <p:cNvPr id="129" name="Slide Number"/>
          <p:cNvSpPr txBox="1">
            <a:spLocks noGrp="1"/>
          </p:cNvSpPr>
          <p:nvPr>
            <p:ph type="sldNum" sz="quarter" idx="2"/>
          </p:nvPr>
        </p:nvSpPr>
        <p:spPr>
          <a:xfrm>
            <a:off x="8808944" y="6670966"/>
            <a:ext cx="127001" cy="13554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41</a:t>
            </a:fld>
            <a:endParaRPr dirty="0"/>
          </a:p>
        </p:txBody>
      </p:sp>
      <p:sp>
        <p:nvSpPr>
          <p:cNvPr id="15" name="Shape 368">
            <a:extLst>
              <a:ext uri="{FF2B5EF4-FFF2-40B4-BE49-F238E27FC236}">
                <a16:creationId xmlns:a16="http://schemas.microsoft.com/office/drawing/2014/main" id="{7805C78B-4131-DBE4-39C9-C27C4AD6A5D8}"/>
              </a:ext>
            </a:extLst>
          </p:cNvPr>
          <p:cNvSpPr>
            <a:spLocks noGrp="1"/>
          </p:cNvSpPr>
          <p:nvPr>
            <p:ph type="title"/>
          </p:nvPr>
        </p:nvSpPr>
        <p:spPr>
          <a:xfrm>
            <a:off x="457200" y="46037"/>
            <a:ext cx="7569200" cy="1016001"/>
          </a:xfrm>
          <a:prstGeom prst="rect">
            <a:avLst/>
          </a:prstGeom>
        </p:spPr>
        <p:txBody>
          <a:bodyPr/>
          <a:lstStyle/>
          <a:p>
            <a:r>
              <a:rPr lang="en-US" sz="2400" dirty="0"/>
              <a:t>Internet Engineering Task Force (IETF) (3 of 4)</a:t>
            </a:r>
            <a:endParaRPr sz="2400" dirty="0"/>
          </a:p>
        </p:txBody>
      </p:sp>
      <p:sp>
        <p:nvSpPr>
          <p:cNvPr id="4" name="Shape 369">
            <a:extLst>
              <a:ext uri="{FF2B5EF4-FFF2-40B4-BE49-F238E27FC236}">
                <a16:creationId xmlns:a16="http://schemas.microsoft.com/office/drawing/2014/main" id="{D74BDAD2-E95E-6DA4-4F8E-689389B21C20}"/>
              </a:ext>
            </a:extLst>
          </p:cNvPr>
          <p:cNvSpPr>
            <a:spLocks noGrp="1"/>
          </p:cNvSpPr>
          <p:nvPr>
            <p:ph type="body" idx="1"/>
          </p:nvPr>
        </p:nvSpPr>
        <p:spPr>
          <a:xfrm>
            <a:off x="457200" y="1208314"/>
            <a:ext cx="8229600" cy="5294086"/>
          </a:xfrm>
          <a:prstGeom prst="rect">
            <a:avLst/>
          </a:prstGeom>
        </p:spPr>
        <p:txBody>
          <a:bodyPr>
            <a:normAutofit fontScale="85000" lnSpcReduction="10000"/>
          </a:bodyPr>
          <a:lstStyle/>
          <a:p>
            <a:pPr marL="362758" indent="-264968">
              <a:defRPr sz="1700"/>
            </a:pPr>
            <a:r>
              <a:rPr lang="en-US" sz="1700" b="1" dirty="0"/>
              <a:t>Remote </a:t>
            </a:r>
            <a:r>
              <a:rPr lang="en-US" sz="1700" b="1" dirty="0" err="1"/>
              <a:t>ATtestation</a:t>
            </a:r>
            <a:r>
              <a:rPr lang="en-US" sz="1700" b="1" dirty="0"/>
              <a:t> </a:t>
            </a:r>
            <a:r>
              <a:rPr lang="en-US" sz="1700" b="1" dirty="0" err="1"/>
              <a:t>ProcedureS</a:t>
            </a:r>
            <a:r>
              <a:rPr lang="en-US" sz="1700" b="1" dirty="0"/>
              <a:t> (RATS)</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Entity Attestation Token (EAT) – draft-17 – October 2022 – WG LC</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3"/>
              </a:rPr>
              <a:t>https://datatracker.ietf.org/doc/draft-ietf-rats-eat/</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EAT-based Key Attestation Token - draft-00 - October 2022</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4"/>
              </a:rPr>
              <a:t>https://datatracker.ietf.org/doc/draft-bft-rats-kat/</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lang="en-US" sz="1300" b="1" dirty="0">
                <a:latin typeface="Verdana"/>
                <a:ea typeface="Verdana"/>
              </a:rPr>
              <a:t>IETF RATS Conceptual Messages Wrapper – October 2022</a:t>
            </a:r>
            <a:br>
              <a:rPr lang="en-US" sz="1300" b="1" dirty="0">
                <a:latin typeface="Verdana"/>
                <a:ea typeface="Verdana"/>
              </a:rPr>
            </a:br>
            <a:r>
              <a:rPr lang="en-US" sz="1300" b="1" dirty="0">
                <a:latin typeface="Verdana"/>
                <a:ea typeface="Verdana"/>
                <a:hlinkClick r:id="rId5"/>
              </a:rPr>
              <a:t>https://datatracker.ietf.org/doc/draft-ftbs-rats-msg-wrap/</a:t>
            </a:r>
            <a:endParaRPr lang="en-US" sz="1300" b="1" dirty="0">
              <a:latin typeface="Verdana"/>
              <a:ea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EAT Media Types – draft-01 – October 2022</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6"/>
              </a:rPr>
              <a:t>https://datatracker.ietf.org/doc/draft-ietf-rats-eat-media-type/</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Concise TA Stores (</a:t>
            </a:r>
            <a:r>
              <a:rPr kumimoji="0" lang="en-US" sz="1300" b="1" i="0" u="none" strike="noStrike" kern="0" cap="none" spc="0" normalizeH="0" baseline="0" noProof="0" dirty="0" err="1">
                <a:ln>
                  <a:noFill/>
                </a:ln>
                <a:solidFill>
                  <a:srgbClr val="000000"/>
                </a:solidFill>
                <a:effectLst/>
                <a:uLnTx/>
                <a:uFill>
                  <a:solidFill>
                    <a:srgbClr val="000000"/>
                  </a:solidFill>
                </a:uFill>
                <a:latin typeface="Verdana"/>
                <a:ea typeface="Verdana"/>
                <a:sym typeface="Verdana"/>
              </a:rPr>
              <a:t>CoTS</a:t>
            </a: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 draft-01 – October 2022</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7"/>
              </a:rPr>
              <a:t>https://datatracker.ietf.org/doc/draft-wallace-rats-concise-ta-stores/</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RATS Architecture – draft-22 – </a:t>
            </a:r>
            <a:r>
              <a:rPr lang="en-US" sz="1300" b="1" dirty="0">
                <a:latin typeface="Verdana"/>
                <a:ea typeface="Verdana"/>
              </a:rPr>
              <a:t>September</a:t>
            </a: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2022 – </a:t>
            </a:r>
            <a:r>
              <a:rPr lang="en-US" sz="1300" b="1" dirty="0">
                <a:latin typeface="Verdana"/>
                <a:ea typeface="Verdana"/>
              </a:rPr>
              <a:t>RFC Editor</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8"/>
              </a:rPr>
              <a:t>https://datatracker.ietf.org/doc/draft-ietf-rats-architecture/</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Direct Anonymous Attestation for RATS – draft-02 – September 2022</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9"/>
              </a:rPr>
              <a:t>https://datatracker.ietf.org/doc/draft-ietf-rats-daa/</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Attestation Event Stream Subscription - draft-02 - September 2022</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0"/>
              </a:rPr>
              <a:t>https://datatracker.ietf.org/doc/draft-ietf-rats-network-device-subscription/</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Reference Interaction Models for RATS - draft-06 - September 2022</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1"/>
              </a:rPr>
              <a:t>https://datatracker.ietf.org/doc/draft-ietf-rats-reference-interaction-models/</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Attestation Results for Secure Interactions - draft-03 - September 2022</a:t>
            </a: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2"/>
              </a:rPr>
              <a:t>https://datatracker.ietf.org/doc/draft-ietf-rats-ar4si/</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CBOR Tag for Unprotected CWT Claims Sets – draft-03 – July 2022</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3"/>
              </a:rPr>
              <a:t>https://datatracker.ietf.org/doc/draft-ietf-rats-uccs/</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Concise Reference Integrity Manifest – draft-00 – </a:t>
            </a:r>
            <a:r>
              <a:rPr lang="en-US" sz="1300" b="1" dirty="0">
                <a:latin typeface="Verdana"/>
                <a:ea typeface="Verdana"/>
              </a:rPr>
              <a:t>September</a:t>
            </a: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2022 – WG adopted</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4"/>
              </a:rPr>
              <a:t>https://datatracker.ietf.org/doc/draft-ietf-rats-corim/</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sv-SE"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ARM's PSA Attestation Token - draft-10 – September 2022</a:t>
            </a:r>
            <a:br>
              <a:rPr kumimoji="0" lang="sv-SE"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sv-SE"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5"/>
              </a:rPr>
              <a:t>https://datatracker.ietf.org/doc/draft-tschofenig-rats-psa-token/</a:t>
            </a:r>
            <a:endParaRPr kumimoji="0" lang="sv-SE"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IETF Trusted Path Routing - draft-06 - September 2022</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6"/>
              </a:rPr>
              <a:t>https://datatracker.ietf.org/doc/draft-voit-rats-trustworthy-path-routing/</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p:txBody>
      </p:sp>
    </p:spTree>
    <p:extLst>
      <p:ext uri="{BB962C8B-B14F-4D97-AF65-F5344CB8AC3E}">
        <p14:creationId xmlns:p14="http://schemas.microsoft.com/office/powerpoint/2010/main" val="72180377"/>
      </p:ext>
    </p:extLst>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Rectangle"/>
          <p:cNvSpPr/>
          <p:nvPr/>
        </p:nvSpPr>
        <p:spPr>
          <a:xfrm>
            <a:off x="0" y="0"/>
            <a:ext cx="9144000" cy="1143000"/>
          </a:xfrm>
          <a:prstGeom prst="rect">
            <a:avLst/>
          </a:prstGeom>
          <a:solidFill>
            <a:srgbClr val="5D70B7"/>
          </a:solidFill>
        </p:spPr>
        <p:txBody>
          <a:bodyPr lIns="50800" tIns="50800" rIns="50800" bIns="50800" anchor="ctr"/>
          <a:lstStyle/>
          <a:p>
            <a:endParaRPr dirty="0"/>
          </a:p>
        </p:txBody>
      </p:sp>
      <p:pic>
        <p:nvPicPr>
          <p:cNvPr id="123" name="pwg-4dark-bkgrnd-transparency.png" descr="pwg-4dark-bkgrnd-transparency.png"/>
          <p:cNvPicPr>
            <a:picLocks noChangeAspect="1"/>
          </p:cNvPicPr>
          <p:nvPr/>
        </p:nvPicPr>
        <p:blipFill>
          <a:blip r:embed="rId2"/>
          <a:stretch>
            <a:fillRect/>
          </a:stretch>
        </p:blipFill>
        <p:spPr>
          <a:xfrm>
            <a:off x="8166100" y="127000"/>
            <a:ext cx="851804" cy="889000"/>
          </a:xfrm>
          <a:prstGeom prst="rect">
            <a:avLst/>
          </a:prstGeom>
        </p:spPr>
      </p:pic>
      <p:sp>
        <p:nvSpPr>
          <p:cNvPr id="124" name="Rectangle"/>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dirty="0"/>
          </a:p>
        </p:txBody>
      </p:sp>
      <p:sp>
        <p:nvSpPr>
          <p:cNvPr id="125" name="Copyright © 2022 The Printer Working Group. All rights reserved. The IPP Everywhere and PWG logos are registered trademarks of the IEEE-ISTO."/>
          <p:cNvSpPr txBox="1"/>
          <p:nvPr/>
        </p:nvSpPr>
        <p:spPr>
          <a:xfrm>
            <a:off x="127000" y="6668889"/>
            <a:ext cx="8483600" cy="139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2022 The Printer Working Group. All rights reserved. The IPP Everywhere and PWG logos are registered trademarks of the IEEE-ISTO.</a:t>
            </a:r>
          </a:p>
        </p:txBody>
      </p:sp>
      <p:sp>
        <p:nvSpPr>
          <p:cNvPr id="126" name="®"/>
          <p:cNvSpPr txBox="1"/>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spAutoFit/>
          </a:bodyPr>
          <a:lstStyle>
            <a:lvl1pPr marL="57799" marR="57799" defTabSz="1295400">
              <a:defRPr sz="600"/>
            </a:lvl1pPr>
          </a:lstStyle>
          <a:p>
            <a:r>
              <a:rPr dirty="0"/>
              <a:t>®</a:t>
            </a:r>
          </a:p>
        </p:txBody>
      </p:sp>
      <p:sp>
        <p:nvSpPr>
          <p:cNvPr id="129" name="Slide Number"/>
          <p:cNvSpPr txBox="1">
            <a:spLocks noGrp="1"/>
          </p:cNvSpPr>
          <p:nvPr>
            <p:ph type="sldNum" sz="quarter" idx="2"/>
          </p:nvPr>
        </p:nvSpPr>
        <p:spPr>
          <a:xfrm>
            <a:off x="8808944" y="6670966"/>
            <a:ext cx="127001" cy="13554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42</a:t>
            </a:fld>
            <a:endParaRPr dirty="0"/>
          </a:p>
        </p:txBody>
      </p:sp>
      <p:sp>
        <p:nvSpPr>
          <p:cNvPr id="15" name="Shape 368">
            <a:extLst>
              <a:ext uri="{FF2B5EF4-FFF2-40B4-BE49-F238E27FC236}">
                <a16:creationId xmlns:a16="http://schemas.microsoft.com/office/drawing/2014/main" id="{7805C78B-4131-DBE4-39C9-C27C4AD6A5D8}"/>
              </a:ext>
            </a:extLst>
          </p:cNvPr>
          <p:cNvSpPr>
            <a:spLocks noGrp="1"/>
          </p:cNvSpPr>
          <p:nvPr>
            <p:ph type="title"/>
          </p:nvPr>
        </p:nvSpPr>
        <p:spPr>
          <a:xfrm>
            <a:off x="457200" y="46037"/>
            <a:ext cx="7569200" cy="1016001"/>
          </a:xfrm>
          <a:prstGeom prst="rect">
            <a:avLst/>
          </a:prstGeom>
        </p:spPr>
        <p:txBody>
          <a:bodyPr/>
          <a:lstStyle/>
          <a:p>
            <a:r>
              <a:rPr lang="en-US" sz="2400" dirty="0"/>
              <a:t>Internet Engineering Task Force (IETF) (4 of 4)</a:t>
            </a:r>
            <a:endParaRPr sz="2400" dirty="0"/>
          </a:p>
        </p:txBody>
      </p:sp>
      <p:sp>
        <p:nvSpPr>
          <p:cNvPr id="4" name="Shape 369">
            <a:extLst>
              <a:ext uri="{FF2B5EF4-FFF2-40B4-BE49-F238E27FC236}">
                <a16:creationId xmlns:a16="http://schemas.microsoft.com/office/drawing/2014/main" id="{0E511B80-254A-D7D4-89F6-DCBF7CCFAF50}"/>
              </a:ext>
            </a:extLst>
          </p:cNvPr>
          <p:cNvSpPr>
            <a:spLocks noGrp="1"/>
          </p:cNvSpPr>
          <p:nvPr>
            <p:ph type="body" idx="1"/>
          </p:nvPr>
        </p:nvSpPr>
        <p:spPr>
          <a:xfrm>
            <a:off x="457200" y="1208314"/>
            <a:ext cx="8229600" cy="5294086"/>
          </a:xfrm>
          <a:prstGeom prst="rect">
            <a:avLst/>
          </a:prstGeom>
        </p:spPr>
        <p:txBody>
          <a:bodyPr>
            <a:normAutofit fontScale="92500" lnSpcReduction="20000"/>
          </a:bodyPr>
          <a:lstStyle/>
          <a:p>
            <a:pPr marL="362758" indent="-264968">
              <a:defRPr sz="1700"/>
            </a:pPr>
            <a:r>
              <a:rPr lang="en-US" sz="1700" b="1" dirty="0"/>
              <a:t>IRTF Crypto Forum Research Group (CFRG) – future algorithms</a:t>
            </a:r>
          </a:p>
          <a:p>
            <a:pPr marL="762808" lvl="1" indent="-264968">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Hybrid Public Key Encryption – RFC 9180 – February 2022</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3"/>
              </a:rPr>
              <a:t>https://datatracker.ietf.org/doc/rfc9180/</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lvl="1" indent="-264968">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Argon2 password hash and proof-of-work – RFC  9106 – September 2021</a:t>
            </a:r>
            <a:br>
              <a:rPr lang="en-US" sz="1300" b="1" dirty="0">
                <a:latin typeface="Verdana"/>
                <a:ea typeface="Verdana"/>
              </a:rPr>
            </a:br>
            <a:r>
              <a:rPr lang="en-US" sz="1300" b="1" dirty="0">
                <a:latin typeface="Verdana"/>
                <a:ea typeface="Verdana"/>
                <a:hlinkClick r:id="rId4"/>
              </a:rPr>
              <a:t>https://datatracker.ietf.org/doc/rfc9106/</a:t>
            </a:r>
            <a:endParaRPr lang="en-US" sz="1300" b="1" dirty="0">
              <a:latin typeface="Verdana"/>
              <a:ea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BBS Signature Scheme – draft-01 – October 2022 – WG adopted</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5"/>
              </a:rPr>
              <a:t>https://datatracker.ietf.org/doc/draft-irtf-cfrg-bbs-signatures/</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NTRU Key Encapsulation - draft-00 - October 2022</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6"/>
              </a:rPr>
              <a:t>https://datatracker.ietf.org/doc/draft-fluhrer-cfrg-ntru/</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Ristretto255 and Decaf448 Groups - draft-04 - October 2022</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7"/>
              </a:rPr>
              <a:t>https://datatracker.ietf.org/doc/draft-irtf-cfrg-ristretto255-decaf448/</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Properties of AEAD algorithms - draft-01 - October 2022</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8"/>
              </a:rPr>
              <a:t>https://datatracker.ietf.org/doc/draft-bozhko-cfrg-aead-properties/</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Two-Round Threshold </a:t>
            </a:r>
            <a:r>
              <a:rPr kumimoji="0" lang="en-US" sz="1300" b="1" i="0" u="none" strike="noStrike" kern="0" cap="none" spc="0" normalizeH="0" baseline="0" noProof="0" dirty="0" err="1">
                <a:ln>
                  <a:noFill/>
                </a:ln>
                <a:solidFill>
                  <a:srgbClr val="000000"/>
                </a:solidFill>
                <a:effectLst/>
                <a:uLnTx/>
                <a:uFill>
                  <a:solidFill>
                    <a:srgbClr val="000000"/>
                  </a:solidFill>
                </a:uFill>
                <a:latin typeface="Verdana"/>
                <a:ea typeface="Verdana"/>
                <a:sym typeface="Verdana"/>
              </a:rPr>
              <a:t>Schnorr</a:t>
            </a: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Signatures with FROST – draft-11 – October 2022</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9"/>
              </a:rPr>
              <a:t>https://datatracker.ietf.org/doc/draft-irtf-cfrg-frost/</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Oblivious PRFs w/ Prime-Order Groups – draft-14 – October 2022</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0"/>
              </a:rPr>
              <a:t>https://datatracker.ietf.org/doc/draft-irtf-cfrg-voprf/</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sv-SE"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RSA Blind Signatures - draft-05 - October 2022</a:t>
            </a:r>
            <a:br>
              <a:rPr kumimoji="0" lang="sv-SE"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sv-SE"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1"/>
              </a:rPr>
              <a:t>https://datatracker.ietf.org/doc/draft-irtf-cfrg-rsa-blind-signatures/</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Verifiable Distributed Aggregation Functions – draft-03 – August 2022</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2"/>
              </a:rPr>
              <a:t>https://datatracker.ietf.org/doc/draft-irtf-cfrg-vdaf/</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Additional Parameter sets for LMS Hash-Based Signatures - draft-08 - August 2022</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3"/>
              </a:rPr>
              <a:t>https://datatracker.ietf.org/doc/draft-fluhrer-lms-more-parm-sets/</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a:t>
            </a:r>
            <a:r>
              <a:rPr kumimoji="0" lang="en-US" sz="1300" b="1" i="0" u="none" strike="noStrike" kern="0" cap="none" spc="0" normalizeH="0" baseline="0" noProof="0" dirty="0" err="1">
                <a:ln>
                  <a:noFill/>
                </a:ln>
                <a:solidFill>
                  <a:srgbClr val="000000"/>
                </a:solidFill>
                <a:effectLst/>
                <a:uLnTx/>
                <a:uFill>
                  <a:solidFill>
                    <a:srgbClr val="000000"/>
                  </a:solidFill>
                </a:uFill>
                <a:latin typeface="Verdana"/>
                <a:ea typeface="Verdana"/>
                <a:sym typeface="Verdana"/>
              </a:rPr>
              <a:t>KangarooTwelve</a:t>
            </a: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 draft-08 - to CFRG Last Call - August 2022</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4"/>
              </a:rPr>
              <a:t>https://datatracker.ietf.org/doc/draft-irtf-cfrg-kangarootwelve/</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762808" marR="40640" lvl="1" indent="-264968" algn="l" defTabSz="914400" rtl="0" eaLnBrk="1" fontAlgn="auto" latinLnBrk="0" hangingPunct="1">
              <a:lnSpc>
                <a:spcPct val="100000"/>
              </a:lnSpc>
              <a:spcBef>
                <a:spcPts val="400"/>
              </a:spcBef>
              <a:spcAft>
                <a:spcPts val="0"/>
              </a:spcAft>
              <a:buClrTx/>
              <a:buSzPct val="100000"/>
              <a:buFontTx/>
              <a:buChar char="•"/>
              <a:tabLst/>
              <a:defRPr sz="1700"/>
            </a:pP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IRTF Verifiable Random Functions (VRFs) – draft-15 – </a:t>
            </a:r>
            <a:r>
              <a:rPr lang="en-US" sz="1300" b="1">
                <a:latin typeface="Verdana"/>
                <a:ea typeface="Verdana"/>
              </a:rPr>
              <a:t>August</a:t>
            </a:r>
            <a:r>
              <a:rPr kumimoji="0" lang="en-US" sz="1300" b="1" i="0" u="none" strike="noStrike" kern="0" cap="none" spc="0" normalizeH="0" baseline="0" noProof="0">
                <a:ln>
                  <a:noFill/>
                </a:ln>
                <a:solidFill>
                  <a:srgbClr val="000000"/>
                </a:solidFill>
                <a:effectLst/>
                <a:uLnTx/>
                <a:uFill>
                  <a:solidFill>
                    <a:srgbClr val="000000"/>
                  </a:solidFill>
                </a:uFill>
                <a:latin typeface="Verdana"/>
                <a:ea typeface="Verdana"/>
                <a:sym typeface="Verdana"/>
              </a:rPr>
              <a:t> </a:t>
            </a: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2022</a:t>
            </a:r>
            <a:b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br>
            <a:r>
              <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15"/>
              </a:rPr>
              <a:t>https://datatracker.ietf.org/doc/draft-irtf-cfrg-vrf/</a:t>
            </a:r>
            <a:endParaRPr kumimoji="0" lang="en-US" sz="13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p:txBody>
      </p:sp>
    </p:spTree>
    <p:extLst>
      <p:ext uri="{BB962C8B-B14F-4D97-AF65-F5344CB8AC3E}">
        <p14:creationId xmlns:p14="http://schemas.microsoft.com/office/powerpoint/2010/main" val="3773806248"/>
      </p:ext>
    </p:extLst>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43</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2022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 – IDS WG</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43</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pPr eaLnBrk="1" hangingPunct="1"/>
            <a:r>
              <a:rPr lang="en-US" dirty="0"/>
              <a:t>Next IDS WG Meeting– December 1, 2022</a:t>
            </a:r>
          </a:p>
          <a:p>
            <a:pPr eaLnBrk="1" hangingPunct="1"/>
            <a:r>
              <a:rPr lang="en-US" dirty="0"/>
              <a:t>Next IDS Face-to-Face Meeting February TBD, 2023 at next PWG F2F</a:t>
            </a:r>
          </a:p>
          <a:p>
            <a:pPr eaLnBrk="1" hangingPunct="1"/>
            <a:r>
              <a:rPr lang="en-US" dirty="0"/>
              <a:t>Start looking at involvement in some of these other standards activities individually and maybe as a WG</a:t>
            </a:r>
          </a:p>
        </p:txBody>
      </p:sp>
    </p:spTree>
    <p:extLst>
      <p:ext uri="{BB962C8B-B14F-4D97-AF65-F5344CB8AC3E}">
        <p14:creationId xmlns:p14="http://schemas.microsoft.com/office/powerpoint/2010/main" val="1617789264"/>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44</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2022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44</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3581400" y="3124200"/>
            <a:ext cx="1600200" cy="609600"/>
          </a:xfrm>
        </p:spPr>
        <p:txBody>
          <a:bodyPr>
            <a:noAutofit/>
          </a:bodyPr>
          <a:lstStyle/>
          <a:p>
            <a:pPr marL="39688" indent="0">
              <a:buNone/>
            </a:pPr>
            <a:r>
              <a:rPr lang="en-US" sz="2400" b="1" dirty="0"/>
              <a:t>Backup</a:t>
            </a:r>
          </a:p>
        </p:txBody>
      </p:sp>
    </p:spTree>
    <p:extLst>
      <p:ext uri="{BB962C8B-B14F-4D97-AF65-F5344CB8AC3E}">
        <p14:creationId xmlns:p14="http://schemas.microsoft.com/office/powerpoint/2010/main" val="281247647"/>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3200" dirty="0"/>
              <a:t>HCD </a:t>
            </a:r>
            <a:r>
              <a:rPr lang="fr-FR" altLang="en-US" sz="3200" dirty="0" err="1"/>
              <a:t>Implementation</a:t>
            </a:r>
            <a:r>
              <a:rPr lang="fr-FR" altLang="en-US" sz="3200" dirty="0"/>
              <a:t> Team Process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3" name="Rectangle 2">
            <a:extLst>
              <a:ext uri="{FF2B5EF4-FFF2-40B4-BE49-F238E27FC236}">
                <a16:creationId xmlns:a16="http://schemas.microsoft.com/office/drawing/2014/main" id="{AEC125AE-F79D-732A-F62D-10F69070385F}"/>
              </a:ext>
            </a:extLst>
          </p:cNvPr>
          <p:cNvSpPr>
            <a:spLocks noChangeArrowheads="1"/>
          </p:cNvSpPr>
          <p:nvPr/>
        </p:nvSpPr>
        <p:spPr bwMode="auto">
          <a:xfrm>
            <a:off x="126999" y="1270000"/>
            <a:ext cx="14122401" cy="511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4" name="Rectangle 3">
            <a:extLst>
              <a:ext uri="{FF2B5EF4-FFF2-40B4-BE49-F238E27FC236}">
                <a16:creationId xmlns:a16="http://schemas.microsoft.com/office/drawing/2014/main" id="{2D66AF8B-EA9E-AF64-4042-B68766C6B7FD}"/>
              </a:ext>
            </a:extLst>
          </p:cNvPr>
          <p:cNvSpPr/>
          <p:nvPr/>
        </p:nvSpPr>
        <p:spPr bwMode="auto">
          <a:xfrm>
            <a:off x="127000" y="1270000"/>
            <a:ext cx="8847096" cy="5314950"/>
          </a:xfrm>
          <a:prstGeom prst="rect">
            <a:avLst/>
          </a:prstGeom>
          <a:blipFill>
            <a:blip r:embed="rId4"/>
            <a:stretch/>
          </a:blipFill>
          <a:ln>
            <a:noFill/>
          </a:ln>
        </p:spPr>
        <p:txBody>
          <a:bodyPr anchor="ctr"/>
          <a:lstStyle/>
          <a:p>
            <a:pPr marL="6350" marR="3175" indent="-6350" algn="ctr">
              <a:lnSpc>
                <a:spcPct val="110000"/>
              </a:lnSpc>
              <a:spcBef>
                <a:spcPts val="0"/>
              </a:spcBef>
              <a:spcAft>
                <a:spcPts val="1045"/>
              </a:spcAft>
            </a:pPr>
            <a:r>
              <a:rPr lang="en-US" sz="1100">
                <a:solidFill>
                  <a:srgbClr val="000000"/>
                </a:solidFill>
                <a:effectLst/>
                <a:latin typeface="Calibri" panose="020F0502020204030204" pitchFamily="34" charset="0"/>
                <a:ea typeface="Calibri" panose="020F0502020204030204" pitchFamily="34" charset="0"/>
              </a:rPr>
              <a:t> </a:t>
            </a:r>
          </a:p>
        </p:txBody>
      </p:sp>
    </p:spTree>
    <p:extLst>
      <p:ext uri="{BB962C8B-B14F-4D97-AF65-F5344CB8AC3E}">
        <p14:creationId xmlns:p14="http://schemas.microsoft.com/office/powerpoint/2010/main" val="241129344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30012" y="3233850"/>
            <a:ext cx="8643144" cy="652350"/>
          </a:xfrm>
        </p:spPr>
        <p:txBody>
          <a:bodyPr>
            <a:noAutofit/>
          </a:bodyPr>
          <a:lstStyle/>
          <a:p>
            <a:pPr marL="39688" indent="0">
              <a:buNone/>
            </a:pPr>
            <a:r>
              <a:rPr lang="en-US" b="1" dirty="0"/>
              <a:t>HCD international Technical Community (iTC) Status</a:t>
            </a:r>
          </a:p>
        </p:txBody>
      </p:sp>
    </p:spTree>
    <p:extLst>
      <p:ext uri="{BB962C8B-B14F-4D97-AF65-F5344CB8AC3E}">
        <p14:creationId xmlns:p14="http://schemas.microsoft.com/office/powerpoint/2010/main" val="70593873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international Technical Community (iTC)</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94343" y="1255566"/>
            <a:ext cx="8845755" cy="5145234"/>
          </a:xfrm>
        </p:spPr>
        <p:txBody>
          <a:bodyPr rIns="132080"/>
          <a:lstStyle/>
          <a:p>
            <a:pPr lvl="0" fontAlgn="ctr"/>
            <a:r>
              <a:rPr lang="en-US" dirty="0"/>
              <a:t>Since last IDS F2F on August 18, 2022 HCD iTC meetings have been held on:</a:t>
            </a:r>
            <a:endParaRPr lang="en-US" sz="2000" dirty="0"/>
          </a:p>
          <a:p>
            <a:pPr lvl="1" fontAlgn="ctr"/>
            <a:r>
              <a:rPr lang="en-US" sz="2000" dirty="0"/>
              <a:t>August 22</a:t>
            </a:r>
            <a:r>
              <a:rPr lang="en-US" sz="2000" baseline="30000" dirty="0"/>
              <a:t>nd</a:t>
            </a:r>
            <a:r>
              <a:rPr lang="en-US" sz="2000" dirty="0"/>
              <a:t>, 29</a:t>
            </a:r>
            <a:r>
              <a:rPr lang="en-US" sz="2000" baseline="30000" dirty="0"/>
              <a:t>th</a:t>
            </a:r>
            <a:endParaRPr lang="en-US" sz="2000" dirty="0"/>
          </a:p>
          <a:p>
            <a:pPr lvl="1" fontAlgn="ctr"/>
            <a:r>
              <a:rPr lang="en-US" sz="2000" dirty="0"/>
              <a:t>September 12</a:t>
            </a:r>
            <a:r>
              <a:rPr lang="en-US" sz="2000" baseline="30000" dirty="0"/>
              <a:t>th</a:t>
            </a:r>
            <a:r>
              <a:rPr lang="en-US" sz="2000" dirty="0"/>
              <a:t>, 19</a:t>
            </a:r>
            <a:r>
              <a:rPr lang="en-US" sz="2000" baseline="30000" dirty="0"/>
              <a:t>th</a:t>
            </a:r>
            <a:r>
              <a:rPr lang="en-US" sz="2000" dirty="0"/>
              <a:t>, 21</a:t>
            </a:r>
            <a:r>
              <a:rPr lang="en-US" sz="2000" baseline="30000" dirty="0"/>
              <a:t>st</a:t>
            </a:r>
            <a:r>
              <a:rPr lang="en-US" sz="2000" dirty="0"/>
              <a:t>, 26</a:t>
            </a:r>
            <a:r>
              <a:rPr lang="en-US" sz="2000" baseline="30000" dirty="0"/>
              <a:t>th</a:t>
            </a:r>
            <a:r>
              <a:rPr lang="en-US" sz="2000" dirty="0"/>
              <a:t>, 28</a:t>
            </a:r>
            <a:r>
              <a:rPr lang="en-US" sz="2000" baseline="30000" dirty="0"/>
              <a:t>th</a:t>
            </a:r>
            <a:endParaRPr lang="en-US" sz="2000" dirty="0"/>
          </a:p>
          <a:p>
            <a:pPr lvl="1" fontAlgn="ctr"/>
            <a:r>
              <a:rPr lang="en-US" sz="2000" dirty="0"/>
              <a:t>October 3</a:t>
            </a:r>
            <a:r>
              <a:rPr lang="en-US" sz="2000" baseline="30000" dirty="0"/>
              <a:t>rd</a:t>
            </a:r>
            <a:r>
              <a:rPr lang="en-US" sz="2000" dirty="0"/>
              <a:t>, 10</a:t>
            </a:r>
            <a:r>
              <a:rPr lang="en-US" sz="2000" baseline="30000" dirty="0"/>
              <a:t>th</a:t>
            </a:r>
            <a:r>
              <a:rPr lang="en-US" sz="2000" dirty="0"/>
              <a:t>, 17</a:t>
            </a:r>
            <a:r>
              <a:rPr lang="en-US" sz="2000" baseline="30000" dirty="0"/>
              <a:t>th</a:t>
            </a:r>
            <a:r>
              <a:rPr lang="en-US" sz="2000" dirty="0"/>
              <a:t>, 24</a:t>
            </a:r>
            <a:r>
              <a:rPr lang="en-US" sz="2000" baseline="30000" dirty="0"/>
              <a:t>th</a:t>
            </a:r>
            <a:r>
              <a:rPr lang="en-US" sz="2000" dirty="0"/>
              <a:t>, 26</a:t>
            </a:r>
            <a:r>
              <a:rPr lang="en-US" sz="2000" baseline="30000" dirty="0"/>
              <a:t>th</a:t>
            </a:r>
            <a:r>
              <a:rPr lang="en-US" sz="2000" dirty="0"/>
              <a:t>, 31</a:t>
            </a:r>
            <a:r>
              <a:rPr lang="en-US" sz="2000" baseline="30000" dirty="0"/>
              <a:t>st</a:t>
            </a:r>
            <a:endParaRPr lang="en-US" sz="2000" dirty="0"/>
          </a:p>
          <a:p>
            <a:pPr lvl="1" fontAlgn="ctr"/>
            <a:r>
              <a:rPr lang="en-US" sz="2000" dirty="0"/>
              <a:t>November 7</a:t>
            </a:r>
            <a:r>
              <a:rPr lang="en-US" sz="2000" baseline="30000" dirty="0"/>
              <a:t>th</a:t>
            </a:r>
            <a:r>
              <a:rPr lang="en-US" sz="2000" dirty="0"/>
              <a:t>, 10</a:t>
            </a:r>
            <a:r>
              <a:rPr lang="en-US" sz="2000" baseline="30000" dirty="0"/>
              <a:t>th</a:t>
            </a:r>
            <a:endParaRPr lang="en-US" sz="2000" dirty="0"/>
          </a:p>
        </p:txBody>
      </p:sp>
    </p:spTree>
    <p:extLst>
      <p:ext uri="{BB962C8B-B14F-4D97-AF65-F5344CB8AC3E}">
        <p14:creationId xmlns:p14="http://schemas.microsoft.com/office/powerpoint/2010/main" val="132619854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HCD cPP/SD Status</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09333" y="1189038"/>
            <a:ext cx="8845755" cy="5475434"/>
          </a:xfrm>
        </p:spPr>
        <p:txBody>
          <a:bodyPr rIns="132080"/>
          <a:lstStyle/>
          <a:p>
            <a:pPr lvl="0" fontAlgn="ctr">
              <a:spcAft>
                <a:spcPts val="600"/>
              </a:spcAft>
            </a:pPr>
            <a:r>
              <a:rPr lang="en-US" sz="2000" dirty="0"/>
              <a:t>HCD </a:t>
            </a:r>
            <a:r>
              <a:rPr lang="en-US" sz="2000" dirty="0" err="1"/>
              <a:t>cPP</a:t>
            </a:r>
            <a:r>
              <a:rPr lang="en-US" sz="2000" dirty="0"/>
              <a:t> V1.0 published on October 31, 2022</a:t>
            </a:r>
          </a:p>
          <a:p>
            <a:pPr marL="39688" lvl="0" indent="0" fontAlgn="ctr">
              <a:spcAft>
                <a:spcPts val="600"/>
              </a:spcAft>
              <a:buNone/>
            </a:pPr>
            <a:endParaRPr lang="en-US" sz="2000" dirty="0"/>
          </a:p>
        </p:txBody>
      </p:sp>
      <p:graphicFrame>
        <p:nvGraphicFramePr>
          <p:cNvPr id="2" name="Table 1">
            <a:extLst>
              <a:ext uri="{FF2B5EF4-FFF2-40B4-BE49-F238E27FC236}">
                <a16:creationId xmlns:a16="http://schemas.microsoft.com/office/drawing/2014/main" id="{52CFC712-79A7-4B2E-532E-729F8CF972B8}"/>
              </a:ext>
            </a:extLst>
          </p:cNvPr>
          <p:cNvGraphicFramePr>
            <a:graphicFrameLocks noGrp="1"/>
          </p:cNvGraphicFramePr>
          <p:nvPr>
            <p:extLst>
              <p:ext uri="{D42A27DB-BD31-4B8C-83A1-F6EECF244321}">
                <p14:modId xmlns:p14="http://schemas.microsoft.com/office/powerpoint/2010/main" val="830853858"/>
              </p:ext>
            </p:extLst>
          </p:nvPr>
        </p:nvGraphicFramePr>
        <p:xfrm>
          <a:off x="368300" y="1646224"/>
          <a:ext cx="8223250" cy="4916210"/>
        </p:xfrm>
        <a:graphic>
          <a:graphicData uri="http://schemas.openxmlformats.org/drawingml/2006/table">
            <a:tbl>
              <a:tblPr firstRow="1" firstCol="1" bandRow="1">
                <a:tableStyleId>{5C22544A-7EE6-4342-B048-85BDC9FD1C3A}</a:tableStyleId>
              </a:tblPr>
              <a:tblGrid>
                <a:gridCol w="1370259">
                  <a:extLst>
                    <a:ext uri="{9D8B030D-6E8A-4147-A177-3AD203B41FA5}">
                      <a16:colId xmlns:a16="http://schemas.microsoft.com/office/drawing/2014/main" val="178283931"/>
                    </a:ext>
                  </a:extLst>
                </a:gridCol>
                <a:gridCol w="1370259">
                  <a:extLst>
                    <a:ext uri="{9D8B030D-6E8A-4147-A177-3AD203B41FA5}">
                      <a16:colId xmlns:a16="http://schemas.microsoft.com/office/drawing/2014/main" val="3799084106"/>
                    </a:ext>
                  </a:extLst>
                </a:gridCol>
                <a:gridCol w="1370683">
                  <a:extLst>
                    <a:ext uri="{9D8B030D-6E8A-4147-A177-3AD203B41FA5}">
                      <a16:colId xmlns:a16="http://schemas.microsoft.com/office/drawing/2014/main" val="2297244871"/>
                    </a:ext>
                  </a:extLst>
                </a:gridCol>
                <a:gridCol w="1370683">
                  <a:extLst>
                    <a:ext uri="{9D8B030D-6E8A-4147-A177-3AD203B41FA5}">
                      <a16:colId xmlns:a16="http://schemas.microsoft.com/office/drawing/2014/main" val="2274040611"/>
                    </a:ext>
                  </a:extLst>
                </a:gridCol>
                <a:gridCol w="1370683">
                  <a:extLst>
                    <a:ext uri="{9D8B030D-6E8A-4147-A177-3AD203B41FA5}">
                      <a16:colId xmlns:a16="http://schemas.microsoft.com/office/drawing/2014/main" val="1675551862"/>
                    </a:ext>
                  </a:extLst>
                </a:gridCol>
                <a:gridCol w="1370683">
                  <a:extLst>
                    <a:ext uri="{9D8B030D-6E8A-4147-A177-3AD203B41FA5}">
                      <a16:colId xmlns:a16="http://schemas.microsoft.com/office/drawing/2014/main" val="1176735504"/>
                    </a:ext>
                  </a:extLst>
                </a:gridCol>
              </a:tblGrid>
              <a:tr h="554110">
                <a:tc>
                  <a:txBody>
                    <a:bodyPr/>
                    <a:lstStyle/>
                    <a:p>
                      <a:pPr marL="0" marR="0">
                        <a:lnSpc>
                          <a:spcPct val="107000"/>
                        </a:lnSpc>
                        <a:spcBef>
                          <a:spcPts val="200"/>
                        </a:spcBef>
                        <a:spcAft>
                          <a:spcPts val="2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Internal Drafts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1</a:t>
                      </a:r>
                      <a:r>
                        <a:rPr lang="en-US" sz="1400" baseline="30000" dirty="0">
                          <a:effectLst/>
                        </a:rPr>
                        <a:t>st</a:t>
                      </a:r>
                      <a:r>
                        <a:rPr lang="en-US" sz="1400" dirty="0">
                          <a:effectLst/>
                        </a:rPr>
                        <a:t> Public Draft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2</a:t>
                      </a:r>
                      <a:r>
                        <a:rPr lang="en-US" sz="1400" baseline="30000" dirty="0">
                          <a:effectLst/>
                        </a:rPr>
                        <a:t>nd</a:t>
                      </a:r>
                      <a:r>
                        <a:rPr lang="en-US" sz="1400" dirty="0">
                          <a:effectLst/>
                        </a:rPr>
                        <a:t> Public Draft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Final Draft</a:t>
                      </a: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Total</a:t>
                      </a:r>
                    </a:p>
                  </a:txBody>
                  <a:tcPr marL="68580" marR="68580" marT="0" marB="0"/>
                </a:tc>
                <a:extLst>
                  <a:ext uri="{0D108BD9-81ED-4DB2-BD59-A6C34878D82A}">
                    <a16:rowId xmlns:a16="http://schemas.microsoft.com/office/drawing/2014/main" val="1253208169"/>
                  </a:ext>
                </a:extLst>
              </a:tr>
              <a:tr h="533400">
                <a:tc gridSpan="5">
                  <a:txBody>
                    <a:bodyPr/>
                    <a:lstStyle/>
                    <a:p>
                      <a:pPr marL="0" marR="0">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Comments against Security Problem Definition - 19</a:t>
                      </a:r>
                    </a:p>
                    <a:p>
                      <a:pPr marL="0" marR="0">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All were accepted</a:t>
                      </a:r>
                    </a:p>
                  </a:txBody>
                  <a:tcPr marL="68580" marR="68580" marT="0" marB="0"/>
                </a:tc>
                <a:tc hMerge="1">
                  <a:txBody>
                    <a:bodyPr/>
                    <a:lstStyle/>
                    <a:p>
                      <a:pPr marL="0" marR="0" algn="ctr">
                        <a:lnSpc>
                          <a:spcPct val="107000"/>
                        </a:lnSpc>
                        <a:spcBef>
                          <a:spcPts val="200"/>
                        </a:spcBef>
                        <a:spcAft>
                          <a:spcPts val="2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gn="ctr">
                        <a:lnSpc>
                          <a:spcPct val="107000"/>
                        </a:lnSpc>
                        <a:spcBef>
                          <a:spcPts val="200"/>
                        </a:spcBef>
                        <a:spcAft>
                          <a:spcPts val="2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gn="ctr">
                        <a:lnSpc>
                          <a:spcPct val="107000"/>
                        </a:lnSpc>
                        <a:spcBef>
                          <a:spcPts val="200"/>
                        </a:spcBef>
                        <a:spcAft>
                          <a:spcPts val="2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200"/>
                        </a:spcBef>
                        <a:spcAft>
                          <a:spcPts val="200"/>
                        </a:spcAft>
                      </a:pPr>
                      <a:endParaRPr lang="en-US"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19</a:t>
                      </a:r>
                    </a:p>
                  </a:txBody>
                  <a:tcPr marL="68580" marR="68580" marT="0" marB="0"/>
                </a:tc>
                <a:extLst>
                  <a:ext uri="{0D108BD9-81ED-4DB2-BD59-A6C34878D82A}">
                    <a16:rowId xmlns:a16="http://schemas.microsoft.com/office/drawing/2014/main" val="89611392"/>
                  </a:ext>
                </a:extLst>
              </a:tr>
              <a:tr h="533400">
                <a:tc>
                  <a:txBody>
                    <a:bodyPr/>
                    <a:lstStyle/>
                    <a:p>
                      <a:pPr marL="0" marR="0">
                        <a:lnSpc>
                          <a:spcPct val="107000"/>
                        </a:lnSpc>
                        <a:spcBef>
                          <a:spcPts val="200"/>
                        </a:spcBef>
                        <a:spcAft>
                          <a:spcPts val="200"/>
                        </a:spcAft>
                      </a:pPr>
                      <a:r>
                        <a:rPr lang="en-US" sz="1400" dirty="0">
                          <a:effectLst/>
                        </a:rPr>
                        <a:t>Accepted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161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70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56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52</a:t>
                      </a: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339</a:t>
                      </a:r>
                    </a:p>
                  </a:txBody>
                  <a:tcPr marL="68580" marR="68580" marT="0" marB="0"/>
                </a:tc>
                <a:extLst>
                  <a:ext uri="{0D108BD9-81ED-4DB2-BD59-A6C34878D82A}">
                    <a16:rowId xmlns:a16="http://schemas.microsoft.com/office/drawing/2014/main" val="356412333"/>
                  </a:ext>
                </a:extLst>
              </a:tr>
              <a:tr h="659060">
                <a:tc>
                  <a:txBody>
                    <a:bodyPr/>
                    <a:lstStyle/>
                    <a:p>
                      <a:pPr marL="0" marR="0">
                        <a:lnSpc>
                          <a:spcPct val="107000"/>
                        </a:lnSpc>
                        <a:spcBef>
                          <a:spcPts val="200"/>
                        </a:spcBef>
                        <a:spcAft>
                          <a:spcPts val="200"/>
                        </a:spcAft>
                      </a:pPr>
                      <a:r>
                        <a:rPr lang="en-US" sz="1400" dirty="0">
                          <a:effectLst/>
                        </a:rPr>
                        <a:t>Accepted in Principle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1</a:t>
                      </a: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4</a:t>
                      </a:r>
                    </a:p>
                  </a:txBody>
                  <a:tcPr marL="68580" marR="68580" marT="0" marB="0"/>
                </a:tc>
                <a:extLst>
                  <a:ext uri="{0D108BD9-81ED-4DB2-BD59-A6C34878D82A}">
                    <a16:rowId xmlns:a16="http://schemas.microsoft.com/office/drawing/2014/main" val="520600263"/>
                  </a:ext>
                </a:extLst>
              </a:tr>
              <a:tr h="659060">
                <a:tc>
                  <a:txBody>
                    <a:bodyPr/>
                    <a:lstStyle/>
                    <a:p>
                      <a:pPr marL="0" marR="0">
                        <a:lnSpc>
                          <a:spcPct val="107000"/>
                        </a:lnSpc>
                        <a:spcBef>
                          <a:spcPts val="200"/>
                        </a:spcBef>
                        <a:spcAft>
                          <a:spcPts val="200"/>
                        </a:spcAft>
                      </a:pPr>
                      <a:r>
                        <a:rPr lang="en-US" sz="1400" dirty="0">
                          <a:effectLst/>
                        </a:rPr>
                        <a:t>Deferred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10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2</a:t>
                      </a: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29</a:t>
                      </a:r>
                    </a:p>
                  </a:txBody>
                  <a:tcPr marL="68580" marR="68580" marT="0" marB="0"/>
                </a:tc>
                <a:extLst>
                  <a:ext uri="{0D108BD9-81ED-4DB2-BD59-A6C34878D82A}">
                    <a16:rowId xmlns:a16="http://schemas.microsoft.com/office/drawing/2014/main" val="3651349032"/>
                  </a:ext>
                </a:extLst>
              </a:tr>
              <a:tr h="659060">
                <a:tc>
                  <a:txBody>
                    <a:bodyPr/>
                    <a:lstStyle/>
                    <a:p>
                      <a:pPr marL="0" marR="0">
                        <a:lnSpc>
                          <a:spcPct val="107000"/>
                        </a:lnSpc>
                        <a:spcBef>
                          <a:spcPts val="200"/>
                        </a:spcBef>
                        <a:spcAft>
                          <a:spcPts val="200"/>
                        </a:spcAft>
                      </a:pPr>
                      <a:r>
                        <a:rPr lang="en-US" sz="1400" dirty="0">
                          <a:effectLst/>
                        </a:rPr>
                        <a:t>Not Accepted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11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14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17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3</a:t>
                      </a: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45</a:t>
                      </a:r>
                    </a:p>
                  </a:txBody>
                  <a:tcPr marL="68580" marR="68580" marT="0" marB="0"/>
                </a:tc>
                <a:extLst>
                  <a:ext uri="{0D108BD9-81ED-4DB2-BD59-A6C34878D82A}">
                    <a16:rowId xmlns:a16="http://schemas.microsoft.com/office/drawing/2014/main" val="1676909915"/>
                  </a:ext>
                </a:extLst>
              </a:tr>
              <a:tr h="659060">
                <a:tc>
                  <a:txBody>
                    <a:bodyPr/>
                    <a:lstStyle/>
                    <a:p>
                      <a:pPr marL="0" marR="0">
                        <a:lnSpc>
                          <a:spcPct val="107000"/>
                        </a:lnSpc>
                        <a:spcBef>
                          <a:spcPts val="200"/>
                        </a:spcBef>
                        <a:spcAft>
                          <a:spcPts val="200"/>
                        </a:spcAft>
                      </a:pPr>
                      <a:r>
                        <a:rPr lang="en-US" sz="1400" dirty="0">
                          <a:effectLst/>
                        </a:rPr>
                        <a:t>Not Adjudicated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0</a:t>
                      </a: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0</a:t>
                      </a:r>
                    </a:p>
                  </a:txBody>
                  <a:tcPr marL="68580" marR="68580" marT="0" marB="0"/>
                </a:tc>
                <a:extLst>
                  <a:ext uri="{0D108BD9-81ED-4DB2-BD59-A6C34878D82A}">
                    <a16:rowId xmlns:a16="http://schemas.microsoft.com/office/drawing/2014/main" val="3982703224"/>
                  </a:ext>
                </a:extLst>
              </a:tr>
              <a:tr h="659060">
                <a:tc>
                  <a:txBody>
                    <a:bodyPr/>
                    <a:lstStyle/>
                    <a:p>
                      <a:pPr marL="0" marR="0">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Total</a:t>
                      </a: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191</a:t>
                      </a: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85</a:t>
                      </a: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83</a:t>
                      </a: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58</a:t>
                      </a: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436</a:t>
                      </a:r>
                    </a:p>
                  </a:txBody>
                  <a:tcPr marL="68580" marR="68580" marT="0" marB="0"/>
                </a:tc>
                <a:extLst>
                  <a:ext uri="{0D108BD9-81ED-4DB2-BD59-A6C34878D82A}">
                    <a16:rowId xmlns:a16="http://schemas.microsoft.com/office/drawing/2014/main" val="1139449292"/>
                  </a:ext>
                </a:extLst>
              </a:tr>
            </a:tbl>
          </a:graphicData>
        </a:graphic>
      </p:graphicFrame>
    </p:spTree>
    <p:extLst>
      <p:ext uri="{BB962C8B-B14F-4D97-AF65-F5344CB8AC3E}">
        <p14:creationId xmlns:p14="http://schemas.microsoft.com/office/powerpoint/2010/main" val="204979018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cPP/SD 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5989" y="1160186"/>
            <a:ext cx="8845755" cy="5475434"/>
          </a:xfrm>
        </p:spPr>
        <p:txBody>
          <a:bodyPr rIns="132080"/>
          <a:lstStyle/>
          <a:p>
            <a:pPr lvl="0" fontAlgn="ctr">
              <a:spcBef>
                <a:spcPts val="300"/>
              </a:spcBef>
              <a:spcAft>
                <a:spcPts val="600"/>
              </a:spcAft>
            </a:pPr>
            <a:r>
              <a:rPr lang="en-US" sz="2000" dirty="0"/>
              <a:t>HCD SD V1.0 published on October 31, 2022</a:t>
            </a:r>
          </a:p>
          <a:p>
            <a:pPr marL="39688" lvl="0" indent="0" fontAlgn="ctr">
              <a:spcBef>
                <a:spcPts val="300"/>
              </a:spcBef>
              <a:spcAft>
                <a:spcPts val="600"/>
              </a:spcAft>
              <a:buNone/>
            </a:pPr>
            <a:endParaRPr lang="en-US" sz="2000" dirty="0"/>
          </a:p>
        </p:txBody>
      </p:sp>
      <p:graphicFrame>
        <p:nvGraphicFramePr>
          <p:cNvPr id="2" name="Table 1">
            <a:extLst>
              <a:ext uri="{FF2B5EF4-FFF2-40B4-BE49-F238E27FC236}">
                <a16:creationId xmlns:a16="http://schemas.microsoft.com/office/drawing/2014/main" id="{632B020A-B778-BB76-FB2D-525E95CA8EA1}"/>
              </a:ext>
            </a:extLst>
          </p:cNvPr>
          <p:cNvGraphicFramePr>
            <a:graphicFrameLocks noGrp="1"/>
          </p:cNvGraphicFramePr>
          <p:nvPr>
            <p:extLst>
              <p:ext uri="{D42A27DB-BD31-4B8C-83A1-F6EECF244321}">
                <p14:modId xmlns:p14="http://schemas.microsoft.com/office/powerpoint/2010/main" val="3084358457"/>
              </p:ext>
            </p:extLst>
          </p:nvPr>
        </p:nvGraphicFramePr>
        <p:xfrm>
          <a:off x="457200" y="1568320"/>
          <a:ext cx="8223250" cy="4838700"/>
        </p:xfrm>
        <a:graphic>
          <a:graphicData uri="http://schemas.openxmlformats.org/drawingml/2006/table">
            <a:tbl>
              <a:tblPr firstRow="1" firstCol="1" bandRow="1">
                <a:tableStyleId>{5C22544A-7EE6-4342-B048-85BDC9FD1C3A}</a:tableStyleId>
              </a:tblPr>
              <a:tblGrid>
                <a:gridCol w="1370259">
                  <a:extLst>
                    <a:ext uri="{9D8B030D-6E8A-4147-A177-3AD203B41FA5}">
                      <a16:colId xmlns:a16="http://schemas.microsoft.com/office/drawing/2014/main" val="2053037995"/>
                    </a:ext>
                  </a:extLst>
                </a:gridCol>
                <a:gridCol w="1370259">
                  <a:extLst>
                    <a:ext uri="{9D8B030D-6E8A-4147-A177-3AD203B41FA5}">
                      <a16:colId xmlns:a16="http://schemas.microsoft.com/office/drawing/2014/main" val="3525396349"/>
                    </a:ext>
                  </a:extLst>
                </a:gridCol>
                <a:gridCol w="1370683">
                  <a:extLst>
                    <a:ext uri="{9D8B030D-6E8A-4147-A177-3AD203B41FA5}">
                      <a16:colId xmlns:a16="http://schemas.microsoft.com/office/drawing/2014/main" val="826899349"/>
                    </a:ext>
                  </a:extLst>
                </a:gridCol>
                <a:gridCol w="1370683">
                  <a:extLst>
                    <a:ext uri="{9D8B030D-6E8A-4147-A177-3AD203B41FA5}">
                      <a16:colId xmlns:a16="http://schemas.microsoft.com/office/drawing/2014/main" val="2548498603"/>
                    </a:ext>
                  </a:extLst>
                </a:gridCol>
                <a:gridCol w="1370683">
                  <a:extLst>
                    <a:ext uri="{9D8B030D-6E8A-4147-A177-3AD203B41FA5}">
                      <a16:colId xmlns:a16="http://schemas.microsoft.com/office/drawing/2014/main" val="370711418"/>
                    </a:ext>
                  </a:extLst>
                </a:gridCol>
                <a:gridCol w="1370683">
                  <a:extLst>
                    <a:ext uri="{9D8B030D-6E8A-4147-A177-3AD203B41FA5}">
                      <a16:colId xmlns:a16="http://schemas.microsoft.com/office/drawing/2014/main" val="2163055360"/>
                    </a:ext>
                  </a:extLst>
                </a:gridCol>
              </a:tblGrid>
              <a:tr h="698500">
                <a:tc>
                  <a:txBody>
                    <a:bodyPr/>
                    <a:lstStyle/>
                    <a:p>
                      <a:pPr marL="0" marR="0">
                        <a:lnSpc>
                          <a:spcPct val="107000"/>
                        </a:lnSpc>
                        <a:spcBef>
                          <a:spcPts val="200"/>
                        </a:spcBef>
                        <a:spcAft>
                          <a:spcPts val="2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Internal Drafts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1</a:t>
                      </a:r>
                      <a:r>
                        <a:rPr lang="en-US" sz="1400" baseline="30000" dirty="0">
                          <a:effectLst/>
                        </a:rPr>
                        <a:t>st</a:t>
                      </a:r>
                      <a:r>
                        <a:rPr lang="en-US" sz="1400" dirty="0">
                          <a:effectLst/>
                        </a:rPr>
                        <a:t> Public Draft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2</a:t>
                      </a:r>
                      <a:r>
                        <a:rPr lang="en-US" sz="1400" baseline="30000" dirty="0">
                          <a:effectLst/>
                        </a:rPr>
                        <a:t>nd</a:t>
                      </a:r>
                      <a:r>
                        <a:rPr lang="en-US" sz="1400" dirty="0">
                          <a:effectLst/>
                        </a:rPr>
                        <a:t> Public Draft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Final Draft</a:t>
                      </a: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Total</a:t>
                      </a:r>
                    </a:p>
                  </a:txBody>
                  <a:tcPr marL="68580" marR="68580" marT="0" marB="0"/>
                </a:tc>
                <a:extLst>
                  <a:ext uri="{0D108BD9-81ED-4DB2-BD59-A6C34878D82A}">
                    <a16:rowId xmlns:a16="http://schemas.microsoft.com/office/drawing/2014/main" val="2680843938"/>
                  </a:ext>
                </a:extLst>
              </a:tr>
              <a:tr h="698500">
                <a:tc>
                  <a:txBody>
                    <a:bodyPr/>
                    <a:lstStyle/>
                    <a:p>
                      <a:pPr marL="0" marR="0">
                        <a:lnSpc>
                          <a:spcPct val="107000"/>
                        </a:lnSpc>
                        <a:spcBef>
                          <a:spcPts val="200"/>
                        </a:spcBef>
                        <a:spcAft>
                          <a:spcPts val="200"/>
                        </a:spcAft>
                      </a:pPr>
                      <a:r>
                        <a:rPr lang="en-US" sz="1400" dirty="0">
                          <a:effectLst/>
                        </a:rPr>
                        <a:t>Accepted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57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25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34</a:t>
                      </a: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140</a:t>
                      </a:r>
                    </a:p>
                  </a:txBody>
                  <a:tcPr marL="68580" marR="68580" marT="0" marB="0"/>
                </a:tc>
                <a:extLst>
                  <a:ext uri="{0D108BD9-81ED-4DB2-BD59-A6C34878D82A}">
                    <a16:rowId xmlns:a16="http://schemas.microsoft.com/office/drawing/2014/main" val="1667549784"/>
                  </a:ext>
                </a:extLst>
              </a:tr>
              <a:tr h="698500">
                <a:tc>
                  <a:txBody>
                    <a:bodyPr/>
                    <a:lstStyle/>
                    <a:p>
                      <a:pPr marL="0" marR="0">
                        <a:lnSpc>
                          <a:spcPct val="107000"/>
                        </a:lnSpc>
                        <a:spcBef>
                          <a:spcPts val="200"/>
                        </a:spcBef>
                        <a:spcAft>
                          <a:spcPts val="200"/>
                        </a:spcAft>
                      </a:pPr>
                      <a:r>
                        <a:rPr lang="en-US" sz="1400" dirty="0">
                          <a:effectLst/>
                        </a:rPr>
                        <a:t>Accepted in Principle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1</a:t>
                      </a: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3</a:t>
                      </a:r>
                    </a:p>
                  </a:txBody>
                  <a:tcPr marL="68580" marR="68580" marT="0" marB="0"/>
                </a:tc>
                <a:extLst>
                  <a:ext uri="{0D108BD9-81ED-4DB2-BD59-A6C34878D82A}">
                    <a16:rowId xmlns:a16="http://schemas.microsoft.com/office/drawing/2014/main" val="2183444666"/>
                  </a:ext>
                </a:extLst>
              </a:tr>
              <a:tr h="647700">
                <a:tc>
                  <a:txBody>
                    <a:bodyPr/>
                    <a:lstStyle/>
                    <a:p>
                      <a:pPr marL="0" marR="0">
                        <a:lnSpc>
                          <a:spcPct val="107000"/>
                        </a:lnSpc>
                        <a:spcBef>
                          <a:spcPts val="200"/>
                        </a:spcBef>
                        <a:spcAft>
                          <a:spcPts val="200"/>
                        </a:spcAft>
                      </a:pPr>
                      <a:r>
                        <a:rPr lang="en-US" sz="1400" dirty="0">
                          <a:effectLst/>
                        </a:rPr>
                        <a:t>Deferred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1</a:t>
                      </a: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18</a:t>
                      </a:r>
                    </a:p>
                  </a:txBody>
                  <a:tcPr marL="68580" marR="68580" marT="0" marB="0"/>
                </a:tc>
                <a:extLst>
                  <a:ext uri="{0D108BD9-81ED-4DB2-BD59-A6C34878D82A}">
                    <a16:rowId xmlns:a16="http://schemas.microsoft.com/office/drawing/2014/main" val="780204903"/>
                  </a:ext>
                </a:extLst>
              </a:tr>
              <a:tr h="698500">
                <a:tc>
                  <a:txBody>
                    <a:bodyPr/>
                    <a:lstStyle/>
                    <a:p>
                      <a:pPr marL="0" marR="0">
                        <a:lnSpc>
                          <a:spcPct val="107000"/>
                        </a:lnSpc>
                        <a:spcBef>
                          <a:spcPts val="200"/>
                        </a:spcBef>
                        <a:spcAft>
                          <a:spcPts val="200"/>
                        </a:spcAft>
                      </a:pPr>
                      <a:r>
                        <a:rPr lang="en-US" sz="1400" dirty="0">
                          <a:effectLst/>
                        </a:rPr>
                        <a:t>Not Accepted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2</a:t>
                      </a: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8</a:t>
                      </a:r>
                    </a:p>
                  </a:txBody>
                  <a:tcPr marL="68580" marR="68580" marT="0" marB="0"/>
                </a:tc>
                <a:extLst>
                  <a:ext uri="{0D108BD9-81ED-4DB2-BD59-A6C34878D82A}">
                    <a16:rowId xmlns:a16="http://schemas.microsoft.com/office/drawing/2014/main" val="2568507285"/>
                  </a:ext>
                </a:extLst>
              </a:tr>
              <a:tr h="698500">
                <a:tc>
                  <a:txBody>
                    <a:bodyPr/>
                    <a:lstStyle/>
                    <a:p>
                      <a:pPr marL="0" marR="0">
                        <a:lnSpc>
                          <a:spcPct val="107000"/>
                        </a:lnSpc>
                        <a:spcBef>
                          <a:spcPts val="200"/>
                        </a:spcBef>
                        <a:spcAft>
                          <a:spcPts val="200"/>
                        </a:spcAft>
                      </a:pPr>
                      <a:r>
                        <a:rPr lang="en-US" sz="1400" dirty="0">
                          <a:effectLst/>
                        </a:rPr>
                        <a:t>Not Adjudicated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rPr>
                        <a:t>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0</a:t>
                      </a: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0</a:t>
                      </a:r>
                    </a:p>
                  </a:txBody>
                  <a:tcPr marL="68580" marR="68580" marT="0" marB="0"/>
                </a:tc>
                <a:extLst>
                  <a:ext uri="{0D108BD9-81ED-4DB2-BD59-A6C34878D82A}">
                    <a16:rowId xmlns:a16="http://schemas.microsoft.com/office/drawing/2014/main" val="1535179473"/>
                  </a:ext>
                </a:extLst>
              </a:tr>
              <a:tr h="698500">
                <a:tc>
                  <a:txBody>
                    <a:bodyPr/>
                    <a:lstStyle/>
                    <a:p>
                      <a:pPr marL="0" marR="0">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Total</a:t>
                      </a: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74</a:t>
                      </a: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28</a:t>
                      </a: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29</a:t>
                      </a: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38</a:t>
                      </a:r>
                    </a:p>
                  </a:txBody>
                  <a:tcPr marL="68580" marR="68580" marT="0" marB="0"/>
                </a:tc>
                <a:tc>
                  <a:txBody>
                    <a:bodyPr/>
                    <a:lstStyle/>
                    <a:p>
                      <a:pPr marL="0" marR="0" algn="ctr">
                        <a:lnSpc>
                          <a:spcPct val="107000"/>
                        </a:lnSpc>
                        <a:spcBef>
                          <a:spcPts val="200"/>
                        </a:spcBef>
                        <a:spcAft>
                          <a:spcPts val="200"/>
                        </a:spcAft>
                      </a:pPr>
                      <a:r>
                        <a:rPr lang="en-US" sz="1400" dirty="0">
                          <a:effectLst/>
                          <a:latin typeface="+mn-lt"/>
                          <a:ea typeface="Calibri" panose="020F0502020204030204" pitchFamily="34" charset="0"/>
                          <a:cs typeface="Times New Roman" panose="02020603050405020304" pitchFamily="18" charset="0"/>
                        </a:rPr>
                        <a:t>169</a:t>
                      </a:r>
                    </a:p>
                  </a:txBody>
                  <a:tcPr marL="68580" marR="68580" marT="0" marB="0"/>
                </a:tc>
                <a:extLst>
                  <a:ext uri="{0D108BD9-81ED-4DB2-BD59-A6C34878D82A}">
                    <a16:rowId xmlns:a16="http://schemas.microsoft.com/office/drawing/2014/main" val="1891639951"/>
                  </a:ext>
                </a:extLst>
              </a:tr>
            </a:tbl>
          </a:graphicData>
        </a:graphic>
      </p:graphicFrame>
    </p:spTree>
    <p:extLst>
      <p:ext uri="{BB962C8B-B14F-4D97-AF65-F5344CB8AC3E}">
        <p14:creationId xmlns:p14="http://schemas.microsoft.com/office/powerpoint/2010/main" val="350772385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2022 The Printer Working Group. All rights reserved.</a:t>
            </a:r>
          </a:p>
        </p:txBody>
      </p:sp>
      <p:sp>
        <p:nvSpPr>
          <p:cNvPr id="4103" name="Rectangle 5"/>
          <p:cNvSpPr>
            <a:spLocks noGrp="1" noChangeArrowheads="1"/>
          </p:cNvSpPr>
          <p:nvPr>
            <p:ph type="title"/>
          </p:nvPr>
        </p:nvSpPr>
        <p:spPr>
          <a:xfrm>
            <a:off x="127000" y="112566"/>
            <a:ext cx="7797800" cy="1016000"/>
          </a:xfrm>
        </p:spPr>
        <p:txBody>
          <a:bodyPr rIns="132080"/>
          <a:lstStyle/>
          <a:p>
            <a:pPr eaLnBrk="1" hangingPunct="1"/>
            <a:r>
              <a:rPr lang="fr-FR" sz="2400" dirty="0"/>
              <a:t>HCD cPP/SD Status</a:t>
            </a:r>
            <a:br>
              <a:rPr lang="fr-FR" sz="2400" dirty="0"/>
            </a:br>
            <a:r>
              <a:rPr lang="fr-FR" sz="2400" dirty="0"/>
              <a:t>Key Issues Resolved in HCD </a:t>
            </a:r>
            <a:r>
              <a:rPr lang="fr-FR" sz="2400" dirty="0" err="1"/>
              <a:t>cPP</a:t>
            </a:r>
            <a:r>
              <a:rPr lang="fr-FR" sz="2400" dirty="0"/>
              <a:t> V1.0 </a:t>
            </a:r>
            <a:br>
              <a:rPr lang="fr-FR" sz="2400" dirty="0"/>
            </a:br>
            <a:r>
              <a:rPr lang="fr-FR" sz="2400" dirty="0" err="1"/>
              <a:t>from</a:t>
            </a:r>
            <a:r>
              <a:rPr lang="fr-FR" sz="2400" dirty="0"/>
              <a:t> Final Draft</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5989" y="1139532"/>
            <a:ext cx="8845755" cy="5475434"/>
          </a:xfrm>
        </p:spPr>
        <p:txBody>
          <a:bodyPr rIns="132080"/>
          <a:lstStyle/>
          <a:p>
            <a:pPr marL="342900">
              <a:lnSpc>
                <a:spcPct val="107000"/>
              </a:lnSpc>
              <a:spcBef>
                <a:spcPts val="0"/>
              </a:spcBef>
              <a:spcAft>
                <a:spcPts val="600"/>
              </a:spcAft>
            </a:pPr>
            <a:r>
              <a:rPr lang="en-US" sz="1600" i="0" dirty="0">
                <a:solidFill>
                  <a:srgbClr val="333333"/>
                </a:solidFill>
                <a:effectLst/>
                <a:ea typeface="Calibri" panose="020F0502020204030204" pitchFamily="34" charset="0"/>
                <a:cs typeface="Times New Roman" panose="02020603050405020304" pitchFamily="18" charset="0"/>
              </a:rPr>
              <a:t>Added missing Auditable Events for the Selection-Based SFRs</a:t>
            </a:r>
            <a:endParaRPr lang="en-US" sz="1600" dirty="0">
              <a:effectLst/>
              <a:ea typeface="Calibri" panose="020F0502020204030204" pitchFamily="34" charset="0"/>
              <a:cs typeface="Times New Roman" panose="02020603050405020304" pitchFamily="18" charset="0"/>
            </a:endParaRPr>
          </a:p>
          <a:p>
            <a:pPr marL="342900">
              <a:lnSpc>
                <a:spcPct val="107000"/>
              </a:lnSpc>
              <a:spcBef>
                <a:spcPts val="0"/>
              </a:spcBef>
              <a:spcAft>
                <a:spcPts val="600"/>
              </a:spcAft>
            </a:pPr>
            <a:r>
              <a:rPr lang="en-US" sz="1600" i="0" dirty="0">
                <a:solidFill>
                  <a:srgbClr val="333333"/>
                </a:solidFill>
                <a:effectLst/>
                <a:ea typeface="Calibri" panose="020F0502020204030204" pitchFamily="34" charset="0"/>
                <a:cs typeface="Times New Roman" panose="02020603050405020304" pitchFamily="18" charset="0"/>
              </a:rPr>
              <a:t>Corrected the Auditable Events table for SFR FAU_GEN.1 Audit data generation to indicated there is no additional information needed for SFR FMT_SMF.1 </a:t>
            </a:r>
            <a:r>
              <a:rPr lang="en-US" sz="1600" dirty="0">
                <a:solidFill>
                  <a:srgbClr val="333333"/>
                </a:solidFill>
                <a:effectLst/>
                <a:ea typeface="Calibri" panose="020F0502020204030204" pitchFamily="34" charset="0"/>
                <a:cs typeface="Times New Roman" panose="02020603050405020304" pitchFamily="18" charset="0"/>
              </a:rPr>
              <a:t>Specification of Management Functions</a:t>
            </a:r>
            <a:endParaRPr lang="en-US" sz="1600" dirty="0">
              <a:effectLst/>
              <a:ea typeface="Calibri" panose="020F0502020204030204" pitchFamily="34" charset="0"/>
              <a:cs typeface="Times New Roman" panose="02020603050405020304" pitchFamily="18" charset="0"/>
            </a:endParaRPr>
          </a:p>
          <a:p>
            <a:pPr marL="342900">
              <a:lnSpc>
                <a:spcPct val="107000"/>
              </a:lnSpc>
              <a:spcBef>
                <a:spcPts val="0"/>
              </a:spcBef>
              <a:spcAft>
                <a:spcPts val="600"/>
              </a:spcAft>
            </a:pPr>
            <a:r>
              <a:rPr lang="en-US" sz="1600" i="0" dirty="0">
                <a:solidFill>
                  <a:srgbClr val="333333"/>
                </a:solidFill>
                <a:effectLst/>
                <a:ea typeface="Calibri" panose="020F0502020204030204" pitchFamily="34" charset="0"/>
                <a:cs typeface="Times New Roman" panose="02020603050405020304" pitchFamily="18" charset="0"/>
              </a:rPr>
              <a:t>Corrected the description of Required Use Cases of HCDs to indicate that, for auditing purposes, the HCD has the capability to protect audit logs for unauthorized disclosure or alteration” while in transit to an external IT product and, if stored in the HCD, while stored   </a:t>
            </a:r>
            <a:endParaRPr lang="en-US" sz="1600" dirty="0">
              <a:effectLst/>
              <a:ea typeface="Calibri" panose="020F0502020204030204" pitchFamily="34" charset="0"/>
              <a:cs typeface="Times New Roman" panose="02020603050405020304" pitchFamily="18" charset="0"/>
            </a:endParaRPr>
          </a:p>
          <a:p>
            <a:pPr marL="342900">
              <a:lnSpc>
                <a:spcPct val="107000"/>
              </a:lnSpc>
              <a:spcBef>
                <a:spcPts val="0"/>
              </a:spcBef>
              <a:spcAft>
                <a:spcPts val="600"/>
              </a:spcAft>
            </a:pPr>
            <a:r>
              <a:rPr lang="en-US" sz="1600" i="0" dirty="0">
                <a:solidFill>
                  <a:srgbClr val="333333"/>
                </a:solidFill>
                <a:effectLst/>
                <a:ea typeface="Calibri" panose="020F0502020204030204" pitchFamily="34" charset="0"/>
                <a:cs typeface="Times New Roman" panose="02020603050405020304" pitchFamily="18" charset="0"/>
              </a:rPr>
              <a:t>Corrected the description of the Optional Use Cases of HCDs to clarify that (1) this section is about wiping data and (2) that t</a:t>
            </a:r>
            <a:r>
              <a:rPr lang="en-US" sz="1600" dirty="0">
                <a:solidFill>
                  <a:srgbClr val="333333"/>
                </a:solidFill>
                <a:effectLst/>
                <a:ea typeface="NotoSerif"/>
                <a:cs typeface="Times New Roman" panose="02020603050405020304" pitchFamily="18" charset="0"/>
              </a:rPr>
              <a:t>he capability to make all customer data that may be present in the HCD unavailable for recovery if it is removed from the Operational Environment</a:t>
            </a:r>
            <a:r>
              <a:rPr lang="en-US" sz="1600" i="0" dirty="0">
                <a:solidFill>
                  <a:srgbClr val="333333"/>
                </a:solidFill>
                <a:effectLst/>
                <a:ea typeface="Calibri" panose="020F0502020204030204" pitchFamily="34" charset="0"/>
                <a:cs typeface="Times New Roman" panose="02020603050405020304" pitchFamily="18" charset="0"/>
              </a:rPr>
              <a:t> is not dependent on fata being encrypted and its cryptographic keys destroyed</a:t>
            </a:r>
            <a:endParaRPr lang="en-US" sz="1600" dirty="0">
              <a:effectLst/>
              <a:ea typeface="Calibri" panose="020F0502020204030204" pitchFamily="34" charset="0"/>
              <a:cs typeface="Times New Roman" panose="02020603050405020304" pitchFamily="18" charset="0"/>
            </a:endParaRPr>
          </a:p>
          <a:p>
            <a:pPr marL="342900">
              <a:lnSpc>
                <a:spcPct val="107000"/>
              </a:lnSpc>
              <a:spcBef>
                <a:spcPts val="0"/>
              </a:spcBef>
              <a:spcAft>
                <a:spcPts val="600"/>
              </a:spcAft>
            </a:pPr>
            <a:r>
              <a:rPr lang="en-US" sz="1600" i="0" dirty="0">
                <a:solidFill>
                  <a:srgbClr val="333333"/>
                </a:solidFill>
                <a:effectLst/>
                <a:ea typeface="Calibri" panose="020F0502020204030204" pitchFamily="34" charset="0"/>
                <a:cs typeface="Times New Roman" panose="02020603050405020304" pitchFamily="18" charset="0"/>
              </a:rPr>
              <a:t>Clarified that for the Storage Encryption Organizational Security Policy, destroying keys is mandatory </a:t>
            </a:r>
          </a:p>
          <a:p>
            <a:pPr marL="342900">
              <a:lnSpc>
                <a:spcPct val="107000"/>
              </a:lnSpc>
              <a:spcBef>
                <a:spcPts val="0"/>
              </a:spcBef>
              <a:spcAft>
                <a:spcPts val="600"/>
              </a:spcAft>
            </a:pPr>
            <a:r>
              <a:rPr lang="en-US" sz="1600" i="0" dirty="0">
                <a:solidFill>
                  <a:srgbClr val="333333"/>
                </a:solidFill>
                <a:effectLst/>
                <a:ea typeface="Calibri" panose="020F0502020204030204" pitchFamily="34" charset="0"/>
              </a:rPr>
              <a:t>Corrected the Security Objectives Tables to add the missing threats for security objective O.AUTH_FAILURES and the missing mapping between T.UNAUTHORIZED_ACCESS and O.AUTH_FAILURES</a:t>
            </a:r>
          </a:p>
        </p:txBody>
      </p:sp>
    </p:spTree>
    <p:extLst>
      <p:ext uri="{BB962C8B-B14F-4D97-AF65-F5344CB8AC3E}">
        <p14:creationId xmlns:p14="http://schemas.microsoft.com/office/powerpoint/2010/main" val="794223777"/>
      </p:ext>
    </p:extLst>
  </p:cSld>
  <p:clrMapOvr>
    <a:masterClrMapping/>
  </p:clrMapOvr>
  <p:transition/>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10108</TotalTime>
  <Pages>0</Pages>
  <Words>6320</Words>
  <Characters>0</Characters>
  <Application>Microsoft Office PowerPoint</Application>
  <PresentationFormat>On-screen Show (4:3)</PresentationFormat>
  <Lines>0</Lines>
  <Paragraphs>671</Paragraphs>
  <Slides>45</Slides>
  <Notes>36</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45</vt:i4>
      </vt:variant>
    </vt:vector>
  </HeadingPairs>
  <TitlesOfParts>
    <vt:vector size="55" baseType="lpstr">
      <vt:lpstr>Arial</vt:lpstr>
      <vt:lpstr>Arial Bold</vt:lpstr>
      <vt:lpstr>Calibri</vt:lpstr>
      <vt:lpstr>Symbol</vt:lpstr>
      <vt:lpstr>Verdana</vt:lpstr>
      <vt:lpstr>Title</vt:lpstr>
      <vt:lpstr>Bullet Slide</vt:lpstr>
      <vt:lpstr>Agenda Slide</vt:lpstr>
      <vt:lpstr>Diagram Slide</vt:lpstr>
      <vt:lpstr>2-Column Slide</vt:lpstr>
      <vt:lpstr>Imaging Device Security</vt:lpstr>
      <vt:lpstr>Agenda</vt:lpstr>
      <vt:lpstr>Antitrust and Intellectual Property Policies</vt:lpstr>
      <vt:lpstr>Officers</vt:lpstr>
      <vt:lpstr>PowerPoint Presentation</vt:lpstr>
      <vt:lpstr>HCD international Technical Community (iTC)</vt:lpstr>
      <vt:lpstr>HCD cPP/SD Status</vt:lpstr>
      <vt:lpstr>HCD cPP/SD Status</vt:lpstr>
      <vt:lpstr>HCD cPP/SD Status Key Issues Resolved in HCD cPP V1.0  from Final Draft</vt:lpstr>
      <vt:lpstr>HCD cPP/SD Status Key Issues Resolved in HCD cPP V1.0  from Final Draft</vt:lpstr>
      <vt:lpstr>HCD cPP/SD Status Key Issues Resolved in HCD SD V1.0 from Final Draft</vt:lpstr>
      <vt:lpstr>HCD cPP/SD Status Key Issues Resolved in HCD SD V1.0 from Final Draft</vt:lpstr>
      <vt:lpstr>HCD cPP/SD Status Key Issues Resolved in HCD SD V1.0 from Final Draft</vt:lpstr>
      <vt:lpstr>HCD iTC Status Original Proposed HCD cPP/SD Schedule – 2/9/21</vt:lpstr>
      <vt:lpstr>HCD iTC Status HCD cPP/SD Schedule Status Update</vt:lpstr>
      <vt:lpstr>HCD iTC Status Updated Proposed HCD cPP/SD Schedule</vt:lpstr>
      <vt:lpstr>HCD cPP/SD Current Parking Lot Issues – HCD cPP</vt:lpstr>
      <vt:lpstr>HCD cPP/SD Current Parking Lot Issues – HCD SD</vt:lpstr>
      <vt:lpstr>HCD cPP/SD Issues Post-Version 1.0</vt:lpstr>
      <vt:lpstr>HCD cPP/SD Issues Post-Version 1.0</vt:lpstr>
      <vt:lpstr>HCD cPP/SD Content Post-Version 1.0</vt:lpstr>
      <vt:lpstr>HCD cPP/SD Content Post-Version 1.0</vt:lpstr>
      <vt:lpstr>HCD iTC Status Key Next Steps</vt:lpstr>
      <vt:lpstr>HCD iTC Status More Lessons Learned to Date (My Take)</vt:lpstr>
      <vt:lpstr>PowerPoint Presentation</vt:lpstr>
      <vt:lpstr>PowerPoint Presentation</vt:lpstr>
      <vt:lpstr> Common Criteria Certification Process</vt:lpstr>
      <vt:lpstr>PowerPoint Presentation</vt:lpstr>
      <vt:lpstr>PowerPoint Presentation</vt:lpstr>
      <vt:lpstr>Common Criteria Certification of 2D Printers</vt:lpstr>
      <vt:lpstr>Digital Thread for Additive Manufacturing</vt:lpstr>
      <vt:lpstr>Digital Thread for Additive Manufacturing and Common Criteria Certification</vt:lpstr>
      <vt:lpstr>Digital Thread vs. HCDs</vt:lpstr>
      <vt:lpstr>Digital Thread and Common Criteria Certification</vt:lpstr>
      <vt:lpstr>Digital Thread and Common Criteria Certification Next Steps</vt:lpstr>
      <vt:lpstr>PowerPoint Presentation</vt:lpstr>
      <vt:lpstr>PowerPoint Presentation</vt:lpstr>
      <vt:lpstr>Trusted Computing Group (TCG)</vt:lpstr>
      <vt:lpstr>Internet Engineering Task Force (IETF) (1 of 4)</vt:lpstr>
      <vt:lpstr>Internet Engineering Task Force (IETF) (2 of 4)</vt:lpstr>
      <vt:lpstr>Internet Engineering Task Force (IETF) (3 of 4)</vt:lpstr>
      <vt:lpstr>Internet Engineering Task Force (IETF) (4 of 4)</vt:lpstr>
      <vt:lpstr>Next Steps – IDS WG</vt:lpstr>
      <vt:lpstr>PowerPoint Presentation</vt:lpstr>
      <vt:lpstr>HCD Implementation Team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Alan Sukert</cp:lastModifiedBy>
  <cp:revision>951</cp:revision>
  <dcterms:modified xsi:type="dcterms:W3CDTF">2022-11-20T11:52:39Z</dcterms:modified>
</cp:coreProperties>
</file>