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Lst>
  <p:notesMasterIdLst>
    <p:notesMasterId r:id="rId48"/>
  </p:notesMasterIdLst>
  <p:sldIdLst>
    <p:sldId id="309" r:id="rId6"/>
    <p:sldId id="325" r:id="rId7"/>
    <p:sldId id="334" r:id="rId8"/>
    <p:sldId id="343" r:id="rId9"/>
    <p:sldId id="1066" r:id="rId10"/>
    <p:sldId id="1122" r:id="rId11"/>
    <p:sldId id="1123" r:id="rId12"/>
    <p:sldId id="1124" r:id="rId13"/>
    <p:sldId id="1159" r:id="rId14"/>
    <p:sldId id="1216" r:id="rId15"/>
    <p:sldId id="1217" r:id="rId16"/>
    <p:sldId id="1201" r:id="rId17"/>
    <p:sldId id="1219" r:id="rId18"/>
    <p:sldId id="1220" r:id="rId19"/>
    <p:sldId id="1160" r:id="rId20"/>
    <p:sldId id="1161" r:id="rId21"/>
    <p:sldId id="1218" r:id="rId22"/>
    <p:sldId id="1175" r:id="rId23"/>
    <p:sldId id="1132" r:id="rId24"/>
    <p:sldId id="1148" r:id="rId25"/>
    <p:sldId id="1227" r:id="rId26"/>
    <p:sldId id="1228" r:id="rId27"/>
    <p:sldId id="1106" r:id="rId28"/>
    <p:sldId id="1162" r:id="rId29"/>
    <p:sldId id="1090" r:id="rId30"/>
    <p:sldId id="256" r:id="rId31"/>
    <p:sldId id="257" r:id="rId32"/>
    <p:sldId id="258" r:id="rId33"/>
    <p:sldId id="259" r:id="rId34"/>
    <p:sldId id="260" r:id="rId35"/>
    <p:sldId id="261" r:id="rId36"/>
    <p:sldId id="262" r:id="rId37"/>
    <p:sldId id="1215" r:id="rId38"/>
    <p:sldId id="1221" r:id="rId39"/>
    <p:sldId id="1133" r:id="rId40"/>
    <p:sldId id="1222" r:id="rId41"/>
    <p:sldId id="1223" r:id="rId42"/>
    <p:sldId id="1224" r:id="rId43"/>
    <p:sldId id="1225" r:id="rId44"/>
    <p:sldId id="1226" r:id="rId45"/>
    <p:sldId id="1027" r:id="rId46"/>
    <p:sldId id="1214" r:id="rId47"/>
  </p:sldIdLst>
  <p:sldSz cx="9144000" cy="6858000" type="screen4x3"/>
  <p:notesSz cx="6858000" cy="9144000"/>
  <p:defaultTextStyle>
    <a:defPPr>
      <a:defRPr lang="en-US"/>
    </a:defPPr>
    <a:lvl1pPr algn="l" rtl="0" fontAlgn="base">
      <a:spcBef>
        <a:spcPct val="0"/>
      </a:spcBef>
      <a:spcAft>
        <a:spcPct val="0"/>
      </a:spcAft>
      <a:defRPr sz="16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6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6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6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600" kern="1200">
        <a:solidFill>
          <a:srgbClr val="000000"/>
        </a:solidFill>
        <a:latin typeface="Arial" charset="0"/>
        <a:ea typeface="ヒラギノ角ゴ ProN W3" charset="0"/>
        <a:cs typeface="ヒラギノ角ゴ ProN W3" charset="0"/>
        <a:sym typeface="Arial" charset="0"/>
      </a:defRPr>
    </a:lvl5pPr>
    <a:lvl6pPr marL="2286000" algn="l" defTabSz="914400" rtl="0" eaLnBrk="1" latinLnBrk="0" hangingPunct="1">
      <a:defRPr sz="1600" kern="1200">
        <a:solidFill>
          <a:srgbClr val="000000"/>
        </a:solidFill>
        <a:latin typeface="Arial" charset="0"/>
        <a:ea typeface="ヒラギノ角ゴ ProN W3" charset="0"/>
        <a:cs typeface="ヒラギノ角ゴ ProN W3" charset="0"/>
        <a:sym typeface="Arial" charset="0"/>
      </a:defRPr>
    </a:lvl6pPr>
    <a:lvl7pPr marL="2743200" algn="l" defTabSz="914400" rtl="0" eaLnBrk="1" latinLnBrk="0" hangingPunct="1">
      <a:defRPr sz="1600" kern="1200">
        <a:solidFill>
          <a:srgbClr val="000000"/>
        </a:solidFill>
        <a:latin typeface="Arial" charset="0"/>
        <a:ea typeface="ヒラギノ角ゴ ProN W3" charset="0"/>
        <a:cs typeface="ヒラギノ角ゴ ProN W3" charset="0"/>
        <a:sym typeface="Arial" charset="0"/>
      </a:defRPr>
    </a:lvl7pPr>
    <a:lvl8pPr marL="3200400" algn="l" defTabSz="914400" rtl="0" eaLnBrk="1" latinLnBrk="0" hangingPunct="1">
      <a:defRPr sz="1600" kern="1200">
        <a:solidFill>
          <a:srgbClr val="000000"/>
        </a:solidFill>
        <a:latin typeface="Arial" charset="0"/>
        <a:ea typeface="ヒラギノ角ゴ ProN W3" charset="0"/>
        <a:cs typeface="ヒラギノ角ゴ ProN W3" charset="0"/>
        <a:sym typeface="Arial" charset="0"/>
      </a:defRPr>
    </a:lvl8pPr>
    <a:lvl9pPr marL="3657600" algn="l" defTabSz="914400" rtl="0" eaLnBrk="1" latinLnBrk="0" hangingPunct="1">
      <a:defRPr sz="1600" kern="1200">
        <a:solidFill>
          <a:srgbClr val="000000"/>
        </a:solidFill>
        <a:latin typeface="Arial" charset="0"/>
        <a:ea typeface="ヒラギノ角ゴ ProN W3" charset="0"/>
        <a:cs typeface="ヒラギノ角ゴ ProN W3"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 Sukert" initials="AS" lastIdx="1" clrIdx="0">
    <p:extLst>
      <p:ext uri="{19B8F6BF-5375-455C-9EA6-DF929625EA0E}">
        <p15:presenceInfo xmlns:p15="http://schemas.microsoft.com/office/powerpoint/2012/main" userId="133cebfdc0ec09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59" autoAdjust="0"/>
    <p:restoredTop sz="93923" autoAdjust="0"/>
  </p:normalViewPr>
  <p:slideViewPr>
    <p:cSldViewPr>
      <p:cViewPr varScale="1">
        <p:scale>
          <a:sx n="82" d="100"/>
          <a:sy n="82" d="100"/>
        </p:scale>
        <p:origin x="1733"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ヒラギノ角ゴ ProN W3"/>
                <a:cs typeface="ヒラギノ角ゴ ProN W3"/>
                <a:sym typeface="Arial" pitchFamily="34"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ea typeface="ヒラギノ角ゴ ProN W3"/>
                <a:cs typeface="ヒラギノ角ゴ ProN W3"/>
                <a:sym typeface="Arial" pitchFamily="34" charset="0"/>
              </a:defRPr>
            </a:lvl1pPr>
          </a:lstStyle>
          <a:p>
            <a:pPr>
              <a:defRPr/>
            </a:pPr>
            <a:fld id="{44C371DA-349C-45E5-81E0-249879C5927C}" type="datetimeFigureOut">
              <a:rPr lang="en-US"/>
              <a:pPr>
                <a:defRPr/>
              </a:pPr>
              <a:t>5/18/2022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ヒラギノ角ゴ ProN W3"/>
                <a:cs typeface="ヒラギノ角ゴ ProN W3"/>
                <a:sym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ea typeface="ヒラギノ角ゴ ProN W3"/>
                <a:cs typeface="ヒラギノ角ゴ ProN W3"/>
                <a:sym typeface="Arial" pitchFamily="34" charset="0"/>
              </a:defRPr>
            </a:lvl1pPr>
          </a:lstStyle>
          <a:p>
            <a:pPr>
              <a:defRPr/>
            </a:pPr>
            <a:fld id="{D030A462-AB5A-4FBE-9885-4731ADC6AC50}" type="slidenum">
              <a:rPr lang="en-US"/>
              <a:pPr>
                <a:defRPr/>
              </a:pPr>
              <a:t>‹#›</a:t>
            </a:fld>
            <a:endParaRPr lang="en-US" dirty="0"/>
          </a:p>
        </p:txBody>
      </p:sp>
    </p:spTree>
    <p:extLst>
      <p:ext uri="{BB962C8B-B14F-4D97-AF65-F5344CB8AC3E}">
        <p14:creationId xmlns:p14="http://schemas.microsoft.com/office/powerpoint/2010/main" val="14386814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5</a:t>
            </a:fld>
            <a:endParaRPr lang="en-US" altLang="en-US" dirty="0"/>
          </a:p>
        </p:txBody>
      </p:sp>
    </p:spTree>
    <p:extLst>
      <p:ext uri="{BB962C8B-B14F-4D97-AF65-F5344CB8AC3E}">
        <p14:creationId xmlns:p14="http://schemas.microsoft.com/office/powerpoint/2010/main" val="1050556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14</a:t>
            </a:fld>
            <a:endParaRPr lang="en-US" altLang="en-US" dirty="0"/>
          </a:p>
        </p:txBody>
      </p:sp>
    </p:spTree>
    <p:extLst>
      <p:ext uri="{BB962C8B-B14F-4D97-AF65-F5344CB8AC3E}">
        <p14:creationId xmlns:p14="http://schemas.microsoft.com/office/powerpoint/2010/main" val="3778781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15</a:t>
            </a:fld>
            <a:endParaRPr lang="en-US" altLang="en-US" dirty="0"/>
          </a:p>
        </p:txBody>
      </p:sp>
    </p:spTree>
    <p:extLst>
      <p:ext uri="{BB962C8B-B14F-4D97-AF65-F5344CB8AC3E}">
        <p14:creationId xmlns:p14="http://schemas.microsoft.com/office/powerpoint/2010/main" val="309503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16</a:t>
            </a:fld>
            <a:endParaRPr lang="en-US" altLang="en-US" dirty="0"/>
          </a:p>
        </p:txBody>
      </p:sp>
    </p:spTree>
    <p:extLst>
      <p:ext uri="{BB962C8B-B14F-4D97-AF65-F5344CB8AC3E}">
        <p14:creationId xmlns:p14="http://schemas.microsoft.com/office/powerpoint/2010/main" val="401881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17</a:t>
            </a:fld>
            <a:endParaRPr lang="en-US" altLang="en-US" dirty="0"/>
          </a:p>
        </p:txBody>
      </p:sp>
    </p:spTree>
    <p:extLst>
      <p:ext uri="{BB962C8B-B14F-4D97-AF65-F5344CB8AC3E}">
        <p14:creationId xmlns:p14="http://schemas.microsoft.com/office/powerpoint/2010/main" val="1371098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18</a:t>
            </a:fld>
            <a:endParaRPr lang="en-US" altLang="en-US" dirty="0"/>
          </a:p>
        </p:txBody>
      </p:sp>
    </p:spTree>
    <p:extLst>
      <p:ext uri="{BB962C8B-B14F-4D97-AF65-F5344CB8AC3E}">
        <p14:creationId xmlns:p14="http://schemas.microsoft.com/office/powerpoint/2010/main" val="4157567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19</a:t>
            </a:fld>
            <a:endParaRPr lang="en-US" altLang="en-US" dirty="0"/>
          </a:p>
        </p:txBody>
      </p:sp>
    </p:spTree>
    <p:extLst>
      <p:ext uri="{BB962C8B-B14F-4D97-AF65-F5344CB8AC3E}">
        <p14:creationId xmlns:p14="http://schemas.microsoft.com/office/powerpoint/2010/main" val="860763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20</a:t>
            </a:fld>
            <a:endParaRPr lang="en-US" altLang="en-US" dirty="0"/>
          </a:p>
        </p:txBody>
      </p:sp>
    </p:spTree>
    <p:extLst>
      <p:ext uri="{BB962C8B-B14F-4D97-AF65-F5344CB8AC3E}">
        <p14:creationId xmlns:p14="http://schemas.microsoft.com/office/powerpoint/2010/main" val="331550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21</a:t>
            </a:fld>
            <a:endParaRPr lang="en-US" altLang="en-US" dirty="0"/>
          </a:p>
        </p:txBody>
      </p:sp>
    </p:spTree>
    <p:extLst>
      <p:ext uri="{BB962C8B-B14F-4D97-AF65-F5344CB8AC3E}">
        <p14:creationId xmlns:p14="http://schemas.microsoft.com/office/powerpoint/2010/main" val="3330170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22</a:t>
            </a:fld>
            <a:endParaRPr lang="en-US" altLang="en-US" dirty="0"/>
          </a:p>
        </p:txBody>
      </p:sp>
    </p:spTree>
    <p:extLst>
      <p:ext uri="{BB962C8B-B14F-4D97-AF65-F5344CB8AC3E}">
        <p14:creationId xmlns:p14="http://schemas.microsoft.com/office/powerpoint/2010/main" val="1586847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23</a:t>
            </a:fld>
            <a:endParaRPr lang="en-US" altLang="en-US" dirty="0"/>
          </a:p>
        </p:txBody>
      </p:sp>
    </p:spTree>
    <p:extLst>
      <p:ext uri="{BB962C8B-B14F-4D97-AF65-F5344CB8AC3E}">
        <p14:creationId xmlns:p14="http://schemas.microsoft.com/office/powerpoint/2010/main" val="199983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6</a:t>
            </a:fld>
            <a:endParaRPr lang="en-US" altLang="en-US" dirty="0"/>
          </a:p>
        </p:txBody>
      </p:sp>
    </p:spTree>
    <p:extLst>
      <p:ext uri="{BB962C8B-B14F-4D97-AF65-F5344CB8AC3E}">
        <p14:creationId xmlns:p14="http://schemas.microsoft.com/office/powerpoint/2010/main" val="4062127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24</a:t>
            </a:fld>
            <a:endParaRPr lang="en-US" altLang="en-US" dirty="0"/>
          </a:p>
        </p:txBody>
      </p:sp>
    </p:spTree>
    <p:extLst>
      <p:ext uri="{BB962C8B-B14F-4D97-AF65-F5344CB8AC3E}">
        <p14:creationId xmlns:p14="http://schemas.microsoft.com/office/powerpoint/2010/main" val="1419020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98B2B0-B27D-4069-AAAE-9BCE8322778B}" type="slidenum">
              <a:rPr lang="en-US" altLang="en-US" smtClean="0">
                <a:solidFill>
                  <a:srgbClr val="000000"/>
                </a:solidFill>
                <a:latin typeface="Arial" charset="0"/>
                <a:ea typeface="ヒラギノ角ゴ ProN W3" charset="0"/>
                <a:cs typeface="ヒラギノ角ゴ ProN W3" charset="0"/>
                <a:sym typeface="Arial" charset="0"/>
              </a:rPr>
              <a:pPr eaLnBrk="1" hangingPunct="1">
                <a:spcBef>
                  <a:spcPct val="0"/>
                </a:spcBef>
              </a:pPr>
              <a:t>25</a:t>
            </a:fld>
            <a:endParaRPr lang="en-US" altLang="en-US" dirty="0">
              <a:solidFill>
                <a:srgbClr val="000000"/>
              </a:solidFill>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2780055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98B2B0-B27D-4069-AAAE-9BCE8322778B}" type="slidenum">
              <a:rPr lang="en-US" altLang="en-US" smtClean="0">
                <a:solidFill>
                  <a:srgbClr val="000000"/>
                </a:solidFill>
                <a:latin typeface="Arial" charset="0"/>
                <a:ea typeface="ヒラギノ角ゴ ProN W3" charset="0"/>
                <a:cs typeface="ヒラギノ角ゴ ProN W3" charset="0"/>
                <a:sym typeface="Arial" charset="0"/>
              </a:rPr>
              <a:pPr eaLnBrk="1" hangingPunct="1">
                <a:spcBef>
                  <a:spcPct val="0"/>
                </a:spcBef>
              </a:pPr>
              <a:t>33</a:t>
            </a:fld>
            <a:endParaRPr lang="en-US" altLang="en-US" dirty="0">
              <a:solidFill>
                <a:srgbClr val="000000"/>
              </a:solidFill>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942947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98B2B0-B27D-4069-AAAE-9BCE8322778B}" type="slidenum">
              <a:rPr lang="en-US" altLang="en-US" smtClean="0">
                <a:solidFill>
                  <a:srgbClr val="000000"/>
                </a:solidFill>
                <a:latin typeface="Arial" charset="0"/>
                <a:ea typeface="ヒラギノ角ゴ ProN W3" charset="0"/>
                <a:cs typeface="ヒラギノ角ゴ ProN W3" charset="0"/>
                <a:sym typeface="Arial" charset="0"/>
              </a:rPr>
              <a:pPr eaLnBrk="1" hangingPunct="1">
                <a:spcBef>
                  <a:spcPct val="0"/>
                </a:spcBef>
              </a:pPr>
              <a:t>35</a:t>
            </a:fld>
            <a:endParaRPr lang="en-US" altLang="en-US" dirty="0">
              <a:solidFill>
                <a:srgbClr val="000000"/>
              </a:solidFill>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3805669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98B2B0-B27D-4069-AAAE-9BCE8322778B}" type="slidenum">
              <a:rPr lang="en-US" altLang="en-US" smtClean="0">
                <a:solidFill>
                  <a:srgbClr val="000000"/>
                </a:solidFill>
                <a:latin typeface="Arial" charset="0"/>
                <a:ea typeface="ヒラギノ角ゴ ProN W3" charset="0"/>
                <a:cs typeface="ヒラギノ角ゴ ProN W3" charset="0"/>
                <a:sym typeface="Arial" charset="0"/>
              </a:rPr>
              <a:pPr eaLnBrk="1" hangingPunct="1">
                <a:spcBef>
                  <a:spcPct val="0"/>
                </a:spcBef>
              </a:pPr>
              <a:t>41</a:t>
            </a:fld>
            <a:endParaRPr lang="en-US" altLang="en-US" dirty="0">
              <a:solidFill>
                <a:srgbClr val="000000"/>
              </a:solidFill>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3998428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98B2B0-B27D-4069-AAAE-9BCE8322778B}" type="slidenum">
              <a:rPr lang="en-US" altLang="en-US" smtClean="0">
                <a:solidFill>
                  <a:srgbClr val="000000"/>
                </a:solidFill>
                <a:latin typeface="Arial" charset="0"/>
                <a:ea typeface="ヒラギノ角ゴ ProN W3" charset="0"/>
                <a:cs typeface="ヒラギノ角ゴ ProN W3" charset="0"/>
                <a:sym typeface="Arial" charset="0"/>
              </a:rPr>
              <a:pPr eaLnBrk="1" hangingPunct="1">
                <a:spcBef>
                  <a:spcPct val="0"/>
                </a:spcBef>
              </a:pPr>
              <a:t>42</a:t>
            </a:fld>
            <a:endParaRPr lang="en-US" altLang="en-US" dirty="0">
              <a:solidFill>
                <a:srgbClr val="000000"/>
              </a:solidFill>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228822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7</a:t>
            </a:fld>
            <a:endParaRPr lang="en-US" altLang="en-US" dirty="0"/>
          </a:p>
        </p:txBody>
      </p:sp>
    </p:spTree>
    <p:extLst>
      <p:ext uri="{BB962C8B-B14F-4D97-AF65-F5344CB8AC3E}">
        <p14:creationId xmlns:p14="http://schemas.microsoft.com/office/powerpoint/2010/main" val="68981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8</a:t>
            </a:fld>
            <a:endParaRPr lang="en-US" altLang="en-US" dirty="0"/>
          </a:p>
        </p:txBody>
      </p:sp>
    </p:spTree>
    <p:extLst>
      <p:ext uri="{BB962C8B-B14F-4D97-AF65-F5344CB8AC3E}">
        <p14:creationId xmlns:p14="http://schemas.microsoft.com/office/powerpoint/2010/main" val="406113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9</a:t>
            </a:fld>
            <a:endParaRPr lang="en-US" altLang="en-US" dirty="0"/>
          </a:p>
        </p:txBody>
      </p:sp>
    </p:spTree>
    <p:extLst>
      <p:ext uri="{BB962C8B-B14F-4D97-AF65-F5344CB8AC3E}">
        <p14:creationId xmlns:p14="http://schemas.microsoft.com/office/powerpoint/2010/main" val="3910006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10</a:t>
            </a:fld>
            <a:endParaRPr lang="en-US" altLang="en-US" dirty="0"/>
          </a:p>
        </p:txBody>
      </p:sp>
    </p:spTree>
    <p:extLst>
      <p:ext uri="{BB962C8B-B14F-4D97-AF65-F5344CB8AC3E}">
        <p14:creationId xmlns:p14="http://schemas.microsoft.com/office/powerpoint/2010/main" val="4023910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11</a:t>
            </a:fld>
            <a:endParaRPr lang="en-US" altLang="en-US" dirty="0"/>
          </a:p>
        </p:txBody>
      </p:sp>
    </p:spTree>
    <p:extLst>
      <p:ext uri="{BB962C8B-B14F-4D97-AF65-F5344CB8AC3E}">
        <p14:creationId xmlns:p14="http://schemas.microsoft.com/office/powerpoint/2010/main" val="2316085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12</a:t>
            </a:fld>
            <a:endParaRPr lang="en-US" altLang="en-US" dirty="0"/>
          </a:p>
        </p:txBody>
      </p:sp>
    </p:spTree>
    <p:extLst>
      <p:ext uri="{BB962C8B-B14F-4D97-AF65-F5344CB8AC3E}">
        <p14:creationId xmlns:p14="http://schemas.microsoft.com/office/powerpoint/2010/main" val="3502690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13</a:t>
            </a:fld>
            <a:endParaRPr lang="en-US" altLang="en-US" dirty="0"/>
          </a:p>
        </p:txBody>
      </p:sp>
    </p:spTree>
    <p:extLst>
      <p:ext uri="{BB962C8B-B14F-4D97-AF65-F5344CB8AC3E}">
        <p14:creationId xmlns:p14="http://schemas.microsoft.com/office/powerpoint/2010/main" val="27235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1"/>
          <p:cNvSpPr txBox="1">
            <a:spLocks noGrp="1" noChangeArrowheads="1"/>
          </p:cNvSpPr>
          <p:nvPr>
            <p:ph type="sldNum" sz="quarter" idx="10"/>
          </p:nvPr>
        </p:nvSpPr>
        <p:spPr>
          <a:ln/>
        </p:spPr>
        <p:txBody>
          <a:bodyPr/>
          <a:lstStyle>
            <a:lvl1pPr>
              <a:defRPr/>
            </a:lvl1pPr>
          </a:lstStyle>
          <a:p>
            <a:pPr>
              <a:defRPr/>
            </a:pPr>
            <a:fld id="{0EA76408-478E-4314-8436-9D4631815292}" type="slidenum">
              <a:rPr lang="en-US" altLang="en-US"/>
              <a:pPr>
                <a:defRPr/>
              </a:pPr>
              <a:t>‹#›</a:t>
            </a:fld>
            <a:endParaRPr lang="en-US" altLang="en-US" dirty="0"/>
          </a:p>
        </p:txBody>
      </p:sp>
    </p:spTree>
    <p:extLst>
      <p:ext uri="{BB962C8B-B14F-4D97-AF65-F5344CB8AC3E}">
        <p14:creationId xmlns:p14="http://schemas.microsoft.com/office/powerpoint/2010/main" val="425149033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E7301A2A-13CB-4EE8-9605-2E952F423E64}" type="slidenum">
              <a:rPr lang="en-US" altLang="en-US"/>
              <a:pPr>
                <a:defRPr/>
              </a:pPr>
              <a:t>‹#›</a:t>
            </a:fld>
            <a:endParaRPr lang="en-US" altLang="en-US" dirty="0"/>
          </a:p>
        </p:txBody>
      </p:sp>
    </p:spTree>
    <p:extLst>
      <p:ext uri="{BB962C8B-B14F-4D97-AF65-F5344CB8AC3E}">
        <p14:creationId xmlns:p14="http://schemas.microsoft.com/office/powerpoint/2010/main" val="37866347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87700"/>
            <a:ext cx="2057400" cy="328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187700"/>
            <a:ext cx="6019800" cy="328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37A18D28-1759-4885-A8E9-24F976298B21}" type="slidenum">
              <a:rPr lang="en-US" altLang="en-US"/>
              <a:pPr>
                <a:defRPr/>
              </a:pPr>
              <a:t>‹#›</a:t>
            </a:fld>
            <a:endParaRPr lang="en-US" altLang="en-US" dirty="0"/>
          </a:p>
        </p:txBody>
      </p:sp>
    </p:spTree>
    <p:extLst>
      <p:ext uri="{BB962C8B-B14F-4D97-AF65-F5344CB8AC3E}">
        <p14:creationId xmlns:p14="http://schemas.microsoft.com/office/powerpoint/2010/main" val="25267816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1"/>
          <p:cNvSpPr txBox="1">
            <a:spLocks noGrp="1" noChangeArrowheads="1"/>
          </p:cNvSpPr>
          <p:nvPr>
            <p:ph type="sldNum" sz="quarter" idx="10"/>
          </p:nvPr>
        </p:nvSpPr>
        <p:spPr>
          <a:ln/>
        </p:spPr>
        <p:txBody>
          <a:bodyPr/>
          <a:lstStyle>
            <a:lvl1pPr>
              <a:defRPr/>
            </a:lvl1pPr>
          </a:lstStyle>
          <a:p>
            <a:pPr>
              <a:defRPr/>
            </a:pPr>
            <a:fld id="{2DC90A75-E5D9-4E03-89E0-0CF799309442}" type="slidenum">
              <a:rPr lang="en-US" altLang="en-US"/>
              <a:pPr>
                <a:defRPr/>
              </a:pPr>
              <a:t>‹#›</a:t>
            </a:fld>
            <a:endParaRPr lang="en-US" altLang="en-US" dirty="0"/>
          </a:p>
        </p:txBody>
      </p:sp>
    </p:spTree>
    <p:extLst>
      <p:ext uri="{BB962C8B-B14F-4D97-AF65-F5344CB8AC3E}">
        <p14:creationId xmlns:p14="http://schemas.microsoft.com/office/powerpoint/2010/main" val="130331365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36257B1C-D03C-4A2C-BA52-43BF8010146E}" type="slidenum">
              <a:rPr lang="en-US" altLang="en-US"/>
              <a:pPr>
                <a:defRPr/>
              </a:pPr>
              <a:t>‹#›</a:t>
            </a:fld>
            <a:endParaRPr lang="en-US" altLang="en-US" dirty="0"/>
          </a:p>
        </p:txBody>
      </p:sp>
    </p:spTree>
    <p:extLst>
      <p:ext uri="{BB962C8B-B14F-4D97-AF65-F5344CB8AC3E}">
        <p14:creationId xmlns:p14="http://schemas.microsoft.com/office/powerpoint/2010/main" val="407014036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911E8918-2414-4E20-87A1-DD5CA4737882}" type="slidenum">
              <a:rPr lang="en-US" altLang="en-US"/>
              <a:pPr>
                <a:defRPr/>
              </a:pPr>
              <a:t>‹#›</a:t>
            </a:fld>
            <a:endParaRPr lang="en-US" altLang="en-US" dirty="0"/>
          </a:p>
        </p:txBody>
      </p:sp>
    </p:spTree>
    <p:extLst>
      <p:ext uri="{BB962C8B-B14F-4D97-AF65-F5344CB8AC3E}">
        <p14:creationId xmlns:p14="http://schemas.microsoft.com/office/powerpoint/2010/main" val="367636765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1"/>
          <p:cNvSpPr txBox="1">
            <a:spLocks noGrp="1" noChangeArrowheads="1"/>
          </p:cNvSpPr>
          <p:nvPr>
            <p:ph type="sldNum" sz="quarter" idx="10"/>
          </p:nvPr>
        </p:nvSpPr>
        <p:spPr>
          <a:ln/>
        </p:spPr>
        <p:txBody>
          <a:bodyPr/>
          <a:lstStyle>
            <a:lvl1pPr>
              <a:defRPr/>
            </a:lvl1pPr>
          </a:lstStyle>
          <a:p>
            <a:pPr>
              <a:defRPr/>
            </a:pPr>
            <a:fld id="{71FE0B06-C80B-466C-8E9F-3DB2FECB4C52}" type="slidenum">
              <a:rPr lang="en-US" altLang="en-US"/>
              <a:pPr>
                <a:defRPr/>
              </a:pPr>
              <a:t>‹#›</a:t>
            </a:fld>
            <a:endParaRPr lang="en-US" altLang="en-US" dirty="0"/>
          </a:p>
        </p:txBody>
      </p:sp>
    </p:spTree>
    <p:extLst>
      <p:ext uri="{BB962C8B-B14F-4D97-AF65-F5344CB8AC3E}">
        <p14:creationId xmlns:p14="http://schemas.microsoft.com/office/powerpoint/2010/main" val="375957540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1"/>
          <p:cNvSpPr txBox="1">
            <a:spLocks noGrp="1" noChangeArrowheads="1"/>
          </p:cNvSpPr>
          <p:nvPr>
            <p:ph type="sldNum" sz="quarter" idx="10"/>
          </p:nvPr>
        </p:nvSpPr>
        <p:spPr>
          <a:ln/>
        </p:spPr>
        <p:txBody>
          <a:bodyPr/>
          <a:lstStyle>
            <a:lvl1pPr>
              <a:defRPr/>
            </a:lvl1pPr>
          </a:lstStyle>
          <a:p>
            <a:pPr>
              <a:defRPr/>
            </a:pPr>
            <a:fld id="{C00DC7F8-EE53-4983-B7C3-7B0120E7F157}" type="slidenum">
              <a:rPr lang="en-US" altLang="en-US"/>
              <a:pPr>
                <a:defRPr/>
              </a:pPr>
              <a:t>‹#›</a:t>
            </a:fld>
            <a:endParaRPr lang="en-US" altLang="en-US" dirty="0"/>
          </a:p>
        </p:txBody>
      </p:sp>
    </p:spTree>
    <p:extLst>
      <p:ext uri="{BB962C8B-B14F-4D97-AF65-F5344CB8AC3E}">
        <p14:creationId xmlns:p14="http://schemas.microsoft.com/office/powerpoint/2010/main" val="75125275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1"/>
          <p:cNvSpPr txBox="1">
            <a:spLocks noGrp="1" noChangeArrowheads="1"/>
          </p:cNvSpPr>
          <p:nvPr>
            <p:ph type="sldNum" sz="quarter" idx="10"/>
          </p:nvPr>
        </p:nvSpPr>
        <p:spPr>
          <a:ln/>
        </p:spPr>
        <p:txBody>
          <a:bodyPr/>
          <a:lstStyle>
            <a:lvl1pPr>
              <a:defRPr/>
            </a:lvl1pPr>
          </a:lstStyle>
          <a:p>
            <a:pPr>
              <a:defRPr/>
            </a:pPr>
            <a:fld id="{00EAFC48-F2CE-4DC6-B093-A05FEB22FDBF}" type="slidenum">
              <a:rPr lang="en-US" altLang="en-US"/>
              <a:pPr>
                <a:defRPr/>
              </a:pPr>
              <a:t>‹#›</a:t>
            </a:fld>
            <a:endParaRPr lang="en-US" altLang="en-US" dirty="0"/>
          </a:p>
        </p:txBody>
      </p:sp>
    </p:spTree>
    <p:extLst>
      <p:ext uri="{BB962C8B-B14F-4D97-AF65-F5344CB8AC3E}">
        <p14:creationId xmlns:p14="http://schemas.microsoft.com/office/powerpoint/2010/main" val="190761696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40E503E3-25D0-4E1C-850C-2EBC25B3C109}" type="slidenum">
              <a:rPr lang="en-US" altLang="en-US"/>
              <a:pPr>
                <a:defRPr/>
              </a:pPr>
              <a:t>‹#›</a:t>
            </a:fld>
            <a:endParaRPr lang="en-US" altLang="en-US" dirty="0"/>
          </a:p>
        </p:txBody>
      </p:sp>
    </p:spTree>
    <p:extLst>
      <p:ext uri="{BB962C8B-B14F-4D97-AF65-F5344CB8AC3E}">
        <p14:creationId xmlns:p14="http://schemas.microsoft.com/office/powerpoint/2010/main" val="84286557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36CC87B1-19D5-4016-926C-29150B5853DE}" type="slidenum">
              <a:rPr lang="en-US" altLang="en-US"/>
              <a:pPr>
                <a:defRPr/>
              </a:pPr>
              <a:t>‹#›</a:t>
            </a:fld>
            <a:endParaRPr lang="en-US" altLang="en-US" dirty="0"/>
          </a:p>
        </p:txBody>
      </p:sp>
    </p:spTree>
    <p:extLst>
      <p:ext uri="{BB962C8B-B14F-4D97-AF65-F5344CB8AC3E}">
        <p14:creationId xmlns:p14="http://schemas.microsoft.com/office/powerpoint/2010/main" val="373354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37B331E4-DB09-4DA0-A615-B4DCAC1EFA51}" type="slidenum">
              <a:rPr lang="en-US" altLang="en-US"/>
              <a:pPr>
                <a:defRPr/>
              </a:pPr>
              <a:t>‹#›</a:t>
            </a:fld>
            <a:endParaRPr lang="en-US" altLang="en-US" dirty="0"/>
          </a:p>
        </p:txBody>
      </p:sp>
    </p:spTree>
    <p:extLst>
      <p:ext uri="{BB962C8B-B14F-4D97-AF65-F5344CB8AC3E}">
        <p14:creationId xmlns:p14="http://schemas.microsoft.com/office/powerpoint/2010/main" val="414661349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Verdan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B0AF8366-8936-48F7-9A76-D13A909E1161}" type="slidenum">
              <a:rPr lang="en-US" altLang="en-US"/>
              <a:pPr>
                <a:defRPr/>
              </a:pPr>
              <a:t>‹#›</a:t>
            </a:fld>
            <a:endParaRPr lang="en-US" altLang="en-US" dirty="0"/>
          </a:p>
        </p:txBody>
      </p:sp>
    </p:spTree>
    <p:extLst>
      <p:ext uri="{BB962C8B-B14F-4D97-AF65-F5344CB8AC3E}">
        <p14:creationId xmlns:p14="http://schemas.microsoft.com/office/powerpoint/2010/main" val="50740348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82E1F09C-983E-4FC9-A4A4-49E65E8E12D8}" type="slidenum">
              <a:rPr lang="en-US" altLang="en-US"/>
              <a:pPr>
                <a:defRPr/>
              </a:pPr>
              <a:t>‹#›</a:t>
            </a:fld>
            <a:endParaRPr lang="en-US" altLang="en-US" dirty="0"/>
          </a:p>
        </p:txBody>
      </p:sp>
    </p:spTree>
    <p:extLst>
      <p:ext uri="{BB962C8B-B14F-4D97-AF65-F5344CB8AC3E}">
        <p14:creationId xmlns:p14="http://schemas.microsoft.com/office/powerpoint/2010/main" val="301974209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8"/>
            <a:ext cx="2057400" cy="6583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6038"/>
            <a:ext cx="6019800" cy="6583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CD2CBB1F-58E7-48E9-A3A6-FF2158749A43}" type="slidenum">
              <a:rPr lang="en-US" altLang="en-US"/>
              <a:pPr>
                <a:defRPr/>
              </a:pPr>
              <a:t>‹#›</a:t>
            </a:fld>
            <a:endParaRPr lang="en-US" altLang="en-US" dirty="0"/>
          </a:p>
        </p:txBody>
      </p:sp>
    </p:spTree>
    <p:extLst>
      <p:ext uri="{BB962C8B-B14F-4D97-AF65-F5344CB8AC3E}">
        <p14:creationId xmlns:p14="http://schemas.microsoft.com/office/powerpoint/2010/main" val="266393765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Title Text"/>
          <p:cNvSpPr txBox="1">
            <a:spLocks noGrp="1"/>
          </p:cNvSpPr>
          <p:nvPr>
            <p:ph type="title"/>
          </p:nvPr>
        </p:nvSpPr>
        <p:spPr>
          <a:prstGeom prst="rect">
            <a:avLst/>
          </a:prstGeom>
        </p:spPr>
        <p:txBody>
          <a:bodyPr/>
          <a:lstStyle/>
          <a:p>
            <a:r>
              <a:t>Title Text</a:t>
            </a:r>
          </a:p>
        </p:txBody>
      </p:sp>
      <p:sp>
        <p:nvSpPr>
          <p:cNvPr id="3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7440951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Diagram Slide">
    <p:spTree>
      <p:nvGrpSpPr>
        <p:cNvPr id="1" name=""/>
        <p:cNvGrpSpPr/>
        <p:nvPr/>
      </p:nvGrpSpPr>
      <p:grpSpPr>
        <a:xfrm>
          <a:off x="0" y="0"/>
          <a:ext cx="0" cy="0"/>
          <a:chOff x="0" y="0"/>
          <a:chExt cx="0" cy="0"/>
        </a:xfrm>
      </p:grpSpPr>
      <p:sp>
        <p:nvSpPr>
          <p:cNvPr id="39" name="Rectangle"/>
          <p:cNvSpPr/>
          <p:nvPr/>
        </p:nvSpPr>
        <p:spPr>
          <a:xfrm>
            <a:off x="0" y="6629400"/>
            <a:ext cx="9144000" cy="228600"/>
          </a:xfrm>
          <a:prstGeom prst="rect">
            <a:avLst/>
          </a:prstGeom>
          <a:solidFill>
            <a:srgbClr val="5D70B7"/>
          </a:solidFill>
          <a:ln>
            <a:miter lim="400000"/>
          </a:ln>
        </p:spPr>
        <p:txBody>
          <a:bodyPr lIns="50800" tIns="50800" rIns="50800" bIns="50800" anchor="ctr"/>
          <a:lstStyle/>
          <a:p>
            <a:endParaRPr dirty="0"/>
          </a:p>
        </p:txBody>
      </p:sp>
      <p:sp>
        <p:nvSpPr>
          <p:cNvPr id="40" name="Rectangle"/>
          <p:cNvSpPr/>
          <p:nvPr/>
        </p:nvSpPr>
        <p:spPr>
          <a:xfrm>
            <a:off x="0" y="0"/>
            <a:ext cx="9144000" cy="1143000"/>
          </a:xfrm>
          <a:prstGeom prst="rect">
            <a:avLst/>
          </a:prstGeom>
          <a:solidFill>
            <a:srgbClr val="5D70B7"/>
          </a:solidFill>
        </p:spPr>
        <p:txBody>
          <a:bodyPr lIns="50800" tIns="50800" rIns="50800" bIns="50800" anchor="ctr"/>
          <a:lstStyle/>
          <a:p>
            <a:endParaRPr dirty="0"/>
          </a:p>
        </p:txBody>
      </p:sp>
      <p:pic>
        <p:nvPicPr>
          <p:cNvPr id="41" name="pwg-4dark-bkgrnd-transparency.png" descr="pwg-4dark-bkgrnd-transparency.png"/>
          <p:cNvPicPr>
            <a:picLocks noChangeAspect="1"/>
          </p:cNvPicPr>
          <p:nvPr/>
        </p:nvPicPr>
        <p:blipFill>
          <a:blip r:embed="rId2"/>
          <a:stretch>
            <a:fillRect/>
          </a:stretch>
        </p:blipFill>
        <p:spPr>
          <a:xfrm>
            <a:off x="8166100" y="127000"/>
            <a:ext cx="851804" cy="889000"/>
          </a:xfrm>
          <a:prstGeom prst="rect">
            <a:avLst/>
          </a:prstGeom>
        </p:spPr>
      </p:pic>
      <p:sp>
        <p:nvSpPr>
          <p:cNvPr id="42" name="Copyright © 2022 The Printer Working Group. All rights reserved. The IPP Everywhere and PWG logos are registered trademarks of the IEEE-ISTO."/>
          <p:cNvSpPr txBox="1"/>
          <p:nvPr/>
        </p:nvSpPr>
        <p:spPr>
          <a:xfrm>
            <a:off x="127000" y="6668889"/>
            <a:ext cx="8483600"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2022 The Printer Working Group. All rights reserved. The IPP Everywhere and PWG logos are registered trademarks of the IEEE-ISTO.</a:t>
            </a:r>
          </a:p>
        </p:txBody>
      </p:sp>
      <p:sp>
        <p:nvSpPr>
          <p:cNvPr id="43" name="®"/>
          <p:cNvSpPr txBox="1"/>
          <p:nvPr/>
        </p:nvSpPr>
        <p:spPr>
          <a:xfrm>
            <a:off x="8813800" y="787400"/>
            <a:ext cx="245447" cy="175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marL="57799" marR="57799" defTabSz="1295400">
              <a:defRPr sz="600"/>
            </a:lvl1pPr>
          </a:lstStyle>
          <a:p>
            <a:r>
              <a:rPr dirty="0"/>
              <a:t>®</a:t>
            </a:r>
          </a:p>
        </p:txBody>
      </p:sp>
      <p:sp>
        <p:nvSpPr>
          <p:cNvPr id="44" name="Title Text"/>
          <p:cNvSpPr txBox="1">
            <a:spLocks noGrp="1"/>
          </p:cNvSpPr>
          <p:nvPr>
            <p:ph type="title"/>
          </p:nvPr>
        </p:nvSpPr>
        <p:spPr>
          <a:xfrm>
            <a:off x="457200" y="46037"/>
            <a:ext cx="7581900" cy="1016001"/>
          </a:xfrm>
          <a:prstGeom prst="rect">
            <a:avLst/>
          </a:prstGeom>
        </p:spPr>
        <p:txBody>
          <a:bodyPr/>
          <a:lstStyle/>
          <a:p>
            <a:r>
              <a:t>Title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91965569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1"/>
          <p:cNvSpPr txBox="1">
            <a:spLocks noGrp="1" noChangeArrowheads="1"/>
          </p:cNvSpPr>
          <p:nvPr>
            <p:ph type="sldNum" sz="quarter" idx="10"/>
          </p:nvPr>
        </p:nvSpPr>
        <p:spPr>
          <a:ln/>
        </p:spPr>
        <p:txBody>
          <a:bodyPr/>
          <a:lstStyle>
            <a:lvl1pPr>
              <a:defRPr/>
            </a:lvl1pPr>
          </a:lstStyle>
          <a:p>
            <a:pPr>
              <a:defRPr/>
            </a:pPr>
            <a:fld id="{B1C2DD6B-7A2C-485A-B681-224919916DA2}" type="slidenum">
              <a:rPr lang="en-US" altLang="en-US"/>
              <a:pPr>
                <a:defRPr/>
              </a:pPr>
              <a:t>‹#›</a:t>
            </a:fld>
            <a:endParaRPr lang="en-US" altLang="en-US" dirty="0"/>
          </a:p>
        </p:txBody>
      </p:sp>
    </p:spTree>
    <p:extLst>
      <p:ext uri="{BB962C8B-B14F-4D97-AF65-F5344CB8AC3E}">
        <p14:creationId xmlns:p14="http://schemas.microsoft.com/office/powerpoint/2010/main" val="242809780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F26218CF-1D59-4A21-9A2A-1172735AFC81}" type="slidenum">
              <a:rPr lang="en-US" altLang="en-US"/>
              <a:pPr>
                <a:defRPr/>
              </a:pPr>
              <a:t>‹#›</a:t>
            </a:fld>
            <a:endParaRPr lang="en-US" altLang="en-US" dirty="0"/>
          </a:p>
        </p:txBody>
      </p:sp>
    </p:spTree>
    <p:extLst>
      <p:ext uri="{BB962C8B-B14F-4D97-AF65-F5344CB8AC3E}">
        <p14:creationId xmlns:p14="http://schemas.microsoft.com/office/powerpoint/2010/main" val="296101808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E2A9CCCD-94A4-48A1-98C6-F0A80D75B789}" type="slidenum">
              <a:rPr lang="en-US" altLang="en-US"/>
              <a:pPr>
                <a:defRPr/>
              </a:pPr>
              <a:t>‹#›</a:t>
            </a:fld>
            <a:endParaRPr lang="en-US" altLang="en-US" dirty="0"/>
          </a:p>
        </p:txBody>
      </p:sp>
    </p:spTree>
    <p:extLst>
      <p:ext uri="{BB962C8B-B14F-4D97-AF65-F5344CB8AC3E}">
        <p14:creationId xmlns:p14="http://schemas.microsoft.com/office/powerpoint/2010/main" val="280365637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1"/>
          <p:cNvSpPr txBox="1">
            <a:spLocks noGrp="1" noChangeArrowheads="1"/>
          </p:cNvSpPr>
          <p:nvPr>
            <p:ph type="sldNum" sz="quarter" idx="10"/>
          </p:nvPr>
        </p:nvSpPr>
        <p:spPr>
          <a:ln/>
        </p:spPr>
        <p:txBody>
          <a:bodyPr/>
          <a:lstStyle>
            <a:lvl1pPr>
              <a:defRPr/>
            </a:lvl1pPr>
          </a:lstStyle>
          <a:p>
            <a:pPr>
              <a:defRPr/>
            </a:pPr>
            <a:fld id="{42DD4E2B-F3F5-4BA1-B2E0-4F1632E8E0CC}" type="slidenum">
              <a:rPr lang="en-US" altLang="en-US"/>
              <a:pPr>
                <a:defRPr/>
              </a:pPr>
              <a:t>‹#›</a:t>
            </a:fld>
            <a:endParaRPr lang="en-US" altLang="en-US" dirty="0"/>
          </a:p>
        </p:txBody>
      </p:sp>
    </p:spTree>
    <p:extLst>
      <p:ext uri="{BB962C8B-B14F-4D97-AF65-F5344CB8AC3E}">
        <p14:creationId xmlns:p14="http://schemas.microsoft.com/office/powerpoint/2010/main" val="301508453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1"/>
          <p:cNvSpPr txBox="1">
            <a:spLocks noGrp="1" noChangeArrowheads="1"/>
          </p:cNvSpPr>
          <p:nvPr>
            <p:ph type="sldNum" sz="quarter" idx="10"/>
          </p:nvPr>
        </p:nvSpPr>
        <p:spPr>
          <a:ln/>
        </p:spPr>
        <p:txBody>
          <a:bodyPr/>
          <a:lstStyle>
            <a:lvl1pPr>
              <a:defRPr/>
            </a:lvl1pPr>
          </a:lstStyle>
          <a:p>
            <a:pPr>
              <a:defRPr/>
            </a:pPr>
            <a:fld id="{332FA401-386A-41F6-AF67-56DA333F15A0}" type="slidenum">
              <a:rPr lang="en-US" altLang="en-US"/>
              <a:pPr>
                <a:defRPr/>
              </a:pPr>
              <a:t>‹#›</a:t>
            </a:fld>
            <a:endParaRPr lang="en-US" altLang="en-US" dirty="0"/>
          </a:p>
        </p:txBody>
      </p:sp>
    </p:spTree>
    <p:extLst>
      <p:ext uri="{BB962C8B-B14F-4D97-AF65-F5344CB8AC3E}">
        <p14:creationId xmlns:p14="http://schemas.microsoft.com/office/powerpoint/2010/main" val="26301129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C3887905-B2A0-4075-B436-DE9196E870CE}" type="slidenum">
              <a:rPr lang="en-US" altLang="en-US"/>
              <a:pPr>
                <a:defRPr/>
              </a:pPr>
              <a:t>‹#›</a:t>
            </a:fld>
            <a:endParaRPr lang="en-US" altLang="en-US" dirty="0"/>
          </a:p>
        </p:txBody>
      </p:sp>
    </p:spTree>
    <p:extLst>
      <p:ext uri="{BB962C8B-B14F-4D97-AF65-F5344CB8AC3E}">
        <p14:creationId xmlns:p14="http://schemas.microsoft.com/office/powerpoint/2010/main" val="369168158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1"/>
          <p:cNvSpPr txBox="1">
            <a:spLocks noGrp="1" noChangeArrowheads="1"/>
          </p:cNvSpPr>
          <p:nvPr>
            <p:ph type="sldNum" sz="quarter" idx="10"/>
          </p:nvPr>
        </p:nvSpPr>
        <p:spPr>
          <a:ln/>
        </p:spPr>
        <p:txBody>
          <a:bodyPr/>
          <a:lstStyle>
            <a:lvl1pPr>
              <a:defRPr/>
            </a:lvl1pPr>
          </a:lstStyle>
          <a:p>
            <a:pPr>
              <a:defRPr/>
            </a:pPr>
            <a:fld id="{9A88FAED-CC29-40C2-AF76-77B8995E13A7}" type="slidenum">
              <a:rPr lang="en-US" altLang="en-US"/>
              <a:pPr>
                <a:defRPr/>
              </a:pPr>
              <a:t>‹#›</a:t>
            </a:fld>
            <a:endParaRPr lang="en-US" altLang="en-US" dirty="0"/>
          </a:p>
        </p:txBody>
      </p:sp>
    </p:spTree>
    <p:extLst>
      <p:ext uri="{BB962C8B-B14F-4D97-AF65-F5344CB8AC3E}">
        <p14:creationId xmlns:p14="http://schemas.microsoft.com/office/powerpoint/2010/main" val="81935948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F74070F9-2F9C-434B-9A0E-FA7779558077}" type="slidenum">
              <a:rPr lang="en-US" altLang="en-US"/>
              <a:pPr>
                <a:defRPr/>
              </a:pPr>
              <a:t>‹#›</a:t>
            </a:fld>
            <a:endParaRPr lang="en-US" altLang="en-US" dirty="0"/>
          </a:p>
        </p:txBody>
      </p:sp>
    </p:spTree>
    <p:extLst>
      <p:ext uri="{BB962C8B-B14F-4D97-AF65-F5344CB8AC3E}">
        <p14:creationId xmlns:p14="http://schemas.microsoft.com/office/powerpoint/2010/main" val="30651053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724BC465-346C-4E46-BF9E-66AD94F855CF}" type="slidenum">
              <a:rPr lang="en-US" altLang="en-US"/>
              <a:pPr>
                <a:defRPr/>
              </a:pPr>
              <a:t>‹#›</a:t>
            </a:fld>
            <a:endParaRPr lang="en-US" altLang="en-US" dirty="0"/>
          </a:p>
        </p:txBody>
      </p:sp>
    </p:spTree>
    <p:extLst>
      <p:ext uri="{BB962C8B-B14F-4D97-AF65-F5344CB8AC3E}">
        <p14:creationId xmlns:p14="http://schemas.microsoft.com/office/powerpoint/2010/main" val="181731592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Verdan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A5BE1D68-19C6-495D-9455-940D2A7EB2A2}" type="slidenum">
              <a:rPr lang="en-US" altLang="en-US"/>
              <a:pPr>
                <a:defRPr/>
              </a:pPr>
              <a:t>‹#›</a:t>
            </a:fld>
            <a:endParaRPr lang="en-US" altLang="en-US" dirty="0"/>
          </a:p>
        </p:txBody>
      </p:sp>
    </p:spTree>
    <p:extLst>
      <p:ext uri="{BB962C8B-B14F-4D97-AF65-F5344CB8AC3E}">
        <p14:creationId xmlns:p14="http://schemas.microsoft.com/office/powerpoint/2010/main" val="121732328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D456DBAE-880B-4900-994A-BE0ECFF9BA86}" type="slidenum">
              <a:rPr lang="en-US" altLang="en-US"/>
              <a:pPr>
                <a:defRPr/>
              </a:pPr>
              <a:t>‹#›</a:t>
            </a:fld>
            <a:endParaRPr lang="en-US" altLang="en-US" dirty="0"/>
          </a:p>
        </p:txBody>
      </p:sp>
    </p:spTree>
    <p:extLst>
      <p:ext uri="{BB962C8B-B14F-4D97-AF65-F5344CB8AC3E}">
        <p14:creationId xmlns:p14="http://schemas.microsoft.com/office/powerpoint/2010/main" val="306932947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8"/>
            <a:ext cx="2057400"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6038"/>
            <a:ext cx="6019800" cy="6080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2F49AFA8-702E-4AEA-B4F8-87415A7F9CEC}" type="slidenum">
              <a:rPr lang="en-US" altLang="en-US"/>
              <a:pPr>
                <a:defRPr/>
              </a:pPr>
              <a:t>‹#›</a:t>
            </a:fld>
            <a:endParaRPr lang="en-US" altLang="en-US" dirty="0"/>
          </a:p>
        </p:txBody>
      </p:sp>
    </p:spTree>
    <p:extLst>
      <p:ext uri="{BB962C8B-B14F-4D97-AF65-F5344CB8AC3E}">
        <p14:creationId xmlns:p14="http://schemas.microsoft.com/office/powerpoint/2010/main" val="140591474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5"/>
          <p:cNvSpPr txBox="1">
            <a:spLocks noGrp="1" noChangeArrowheads="1"/>
          </p:cNvSpPr>
          <p:nvPr>
            <p:ph type="sldNum" sz="quarter" idx="10"/>
          </p:nvPr>
        </p:nvSpPr>
        <p:spPr>
          <a:ln/>
        </p:spPr>
        <p:txBody>
          <a:bodyPr/>
          <a:lstStyle>
            <a:lvl1pPr>
              <a:defRPr/>
            </a:lvl1pPr>
          </a:lstStyle>
          <a:p>
            <a:pPr>
              <a:defRPr/>
            </a:pPr>
            <a:fld id="{FE04C7B0-069A-476D-AF62-59430BA56D90}" type="slidenum">
              <a:rPr lang="en-US" altLang="en-US"/>
              <a:pPr>
                <a:defRPr/>
              </a:pPr>
              <a:t>‹#›</a:t>
            </a:fld>
            <a:endParaRPr lang="en-US" altLang="en-US" dirty="0"/>
          </a:p>
        </p:txBody>
      </p:sp>
    </p:spTree>
    <p:extLst>
      <p:ext uri="{BB962C8B-B14F-4D97-AF65-F5344CB8AC3E}">
        <p14:creationId xmlns:p14="http://schemas.microsoft.com/office/powerpoint/2010/main" val="275622736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67B9DA28-0E9D-4E5E-B7EB-69C14E2C8788}" type="slidenum">
              <a:rPr lang="en-US" altLang="en-US"/>
              <a:pPr>
                <a:defRPr/>
              </a:pPr>
              <a:t>‹#›</a:t>
            </a:fld>
            <a:endParaRPr lang="en-US" altLang="en-US" dirty="0"/>
          </a:p>
        </p:txBody>
      </p:sp>
    </p:spTree>
    <p:extLst>
      <p:ext uri="{BB962C8B-B14F-4D97-AF65-F5344CB8AC3E}">
        <p14:creationId xmlns:p14="http://schemas.microsoft.com/office/powerpoint/2010/main" val="349338420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5"/>
          <p:cNvSpPr txBox="1">
            <a:spLocks noGrp="1" noChangeArrowheads="1"/>
          </p:cNvSpPr>
          <p:nvPr>
            <p:ph type="sldNum" sz="quarter" idx="10"/>
          </p:nvPr>
        </p:nvSpPr>
        <p:spPr>
          <a:ln/>
        </p:spPr>
        <p:txBody>
          <a:bodyPr/>
          <a:lstStyle>
            <a:lvl1pPr>
              <a:defRPr/>
            </a:lvl1pPr>
          </a:lstStyle>
          <a:p>
            <a:pPr>
              <a:defRPr/>
            </a:pPr>
            <a:fld id="{A0C6E8A8-C983-4BF3-A556-B6AD233AFDE7}" type="slidenum">
              <a:rPr lang="en-US" altLang="en-US"/>
              <a:pPr>
                <a:defRPr/>
              </a:pPr>
              <a:t>‹#›</a:t>
            </a:fld>
            <a:endParaRPr lang="en-US" altLang="en-US" dirty="0"/>
          </a:p>
        </p:txBody>
      </p:sp>
    </p:spTree>
    <p:extLst>
      <p:ext uri="{BB962C8B-B14F-4D97-AF65-F5344CB8AC3E}">
        <p14:creationId xmlns:p14="http://schemas.microsoft.com/office/powerpoint/2010/main" val="299741024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5"/>
          <p:cNvSpPr txBox="1">
            <a:spLocks noGrp="1" noChangeArrowheads="1"/>
          </p:cNvSpPr>
          <p:nvPr>
            <p:ph type="sldNum" sz="quarter" idx="10"/>
          </p:nvPr>
        </p:nvSpPr>
        <p:spPr>
          <a:ln/>
        </p:spPr>
        <p:txBody>
          <a:bodyPr/>
          <a:lstStyle>
            <a:lvl1pPr>
              <a:defRPr/>
            </a:lvl1pPr>
          </a:lstStyle>
          <a:p>
            <a:pPr>
              <a:defRPr/>
            </a:pPr>
            <a:fld id="{0A248553-EAA7-414D-87DA-C443F5A1B549}" type="slidenum">
              <a:rPr lang="en-US" altLang="en-US"/>
              <a:pPr>
                <a:defRPr/>
              </a:pPr>
              <a:t>‹#›</a:t>
            </a:fld>
            <a:endParaRPr lang="en-US" altLang="en-US" dirty="0"/>
          </a:p>
        </p:txBody>
      </p:sp>
    </p:spTree>
    <p:extLst>
      <p:ext uri="{BB962C8B-B14F-4D97-AF65-F5344CB8AC3E}">
        <p14:creationId xmlns:p14="http://schemas.microsoft.com/office/powerpoint/2010/main" val="3280597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4445000"/>
            <a:ext cx="4038600" cy="203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4445000"/>
            <a:ext cx="4038600" cy="203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1"/>
          <p:cNvSpPr txBox="1">
            <a:spLocks noGrp="1" noChangeArrowheads="1"/>
          </p:cNvSpPr>
          <p:nvPr>
            <p:ph type="sldNum" sz="quarter" idx="10"/>
          </p:nvPr>
        </p:nvSpPr>
        <p:spPr>
          <a:ln/>
        </p:spPr>
        <p:txBody>
          <a:bodyPr/>
          <a:lstStyle>
            <a:lvl1pPr>
              <a:defRPr/>
            </a:lvl1pPr>
          </a:lstStyle>
          <a:p>
            <a:pPr>
              <a:defRPr/>
            </a:pPr>
            <a:fld id="{770A0ADC-E63F-4C44-B6AF-461BF7D04F8B}" type="slidenum">
              <a:rPr lang="en-US" altLang="en-US"/>
              <a:pPr>
                <a:defRPr/>
              </a:pPr>
              <a:t>‹#›</a:t>
            </a:fld>
            <a:endParaRPr lang="en-US" altLang="en-US" dirty="0"/>
          </a:p>
        </p:txBody>
      </p:sp>
    </p:spTree>
    <p:extLst>
      <p:ext uri="{BB962C8B-B14F-4D97-AF65-F5344CB8AC3E}">
        <p14:creationId xmlns:p14="http://schemas.microsoft.com/office/powerpoint/2010/main" val="222878333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5"/>
          <p:cNvSpPr txBox="1">
            <a:spLocks noGrp="1" noChangeArrowheads="1"/>
          </p:cNvSpPr>
          <p:nvPr>
            <p:ph type="sldNum" sz="quarter" idx="10"/>
          </p:nvPr>
        </p:nvSpPr>
        <p:spPr>
          <a:ln/>
        </p:spPr>
        <p:txBody>
          <a:bodyPr/>
          <a:lstStyle>
            <a:lvl1pPr>
              <a:defRPr/>
            </a:lvl1pPr>
          </a:lstStyle>
          <a:p>
            <a:pPr>
              <a:defRPr/>
            </a:pPr>
            <a:fld id="{20E9B304-57A3-41A4-8677-B91FB2FDD5F2}" type="slidenum">
              <a:rPr lang="en-US" altLang="en-US"/>
              <a:pPr>
                <a:defRPr/>
              </a:pPr>
              <a:t>‹#›</a:t>
            </a:fld>
            <a:endParaRPr lang="en-US" altLang="en-US" dirty="0"/>
          </a:p>
        </p:txBody>
      </p:sp>
    </p:spTree>
    <p:extLst>
      <p:ext uri="{BB962C8B-B14F-4D97-AF65-F5344CB8AC3E}">
        <p14:creationId xmlns:p14="http://schemas.microsoft.com/office/powerpoint/2010/main" val="53253705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5"/>
          <p:cNvSpPr txBox="1">
            <a:spLocks noGrp="1" noChangeArrowheads="1"/>
          </p:cNvSpPr>
          <p:nvPr>
            <p:ph type="sldNum" sz="quarter" idx="10"/>
          </p:nvPr>
        </p:nvSpPr>
        <p:spPr>
          <a:ln/>
        </p:spPr>
        <p:txBody>
          <a:bodyPr/>
          <a:lstStyle>
            <a:lvl1pPr>
              <a:defRPr/>
            </a:lvl1pPr>
          </a:lstStyle>
          <a:p>
            <a:pPr>
              <a:defRPr/>
            </a:pPr>
            <a:fld id="{F95F2C71-3558-4E6A-877E-F42B5A18213B}" type="slidenum">
              <a:rPr lang="en-US" altLang="en-US"/>
              <a:pPr>
                <a:defRPr/>
              </a:pPr>
              <a:t>‹#›</a:t>
            </a:fld>
            <a:endParaRPr lang="en-US" altLang="en-US" dirty="0"/>
          </a:p>
        </p:txBody>
      </p:sp>
    </p:spTree>
    <p:extLst>
      <p:ext uri="{BB962C8B-B14F-4D97-AF65-F5344CB8AC3E}">
        <p14:creationId xmlns:p14="http://schemas.microsoft.com/office/powerpoint/2010/main" val="52125710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5"/>
          <p:cNvSpPr txBox="1">
            <a:spLocks noGrp="1" noChangeArrowheads="1"/>
          </p:cNvSpPr>
          <p:nvPr>
            <p:ph type="sldNum" sz="quarter" idx="10"/>
          </p:nvPr>
        </p:nvSpPr>
        <p:spPr>
          <a:ln/>
        </p:spPr>
        <p:txBody>
          <a:bodyPr/>
          <a:lstStyle>
            <a:lvl1pPr>
              <a:defRPr/>
            </a:lvl1pPr>
          </a:lstStyle>
          <a:p>
            <a:pPr>
              <a:defRPr/>
            </a:pPr>
            <a:fld id="{2EE8C428-AED9-4974-B9DD-A7C583E5B5D6}" type="slidenum">
              <a:rPr lang="en-US" altLang="en-US"/>
              <a:pPr>
                <a:defRPr/>
              </a:pPr>
              <a:t>‹#›</a:t>
            </a:fld>
            <a:endParaRPr lang="en-US" altLang="en-US" dirty="0"/>
          </a:p>
        </p:txBody>
      </p:sp>
    </p:spTree>
    <p:extLst>
      <p:ext uri="{BB962C8B-B14F-4D97-AF65-F5344CB8AC3E}">
        <p14:creationId xmlns:p14="http://schemas.microsoft.com/office/powerpoint/2010/main" val="245102227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B168DAA8-4A01-49D5-8668-B7F2BF68366B}" type="slidenum">
              <a:rPr lang="en-US" altLang="en-US"/>
              <a:pPr>
                <a:defRPr/>
              </a:pPr>
              <a:t>‹#›</a:t>
            </a:fld>
            <a:endParaRPr lang="en-US" altLang="en-US" dirty="0"/>
          </a:p>
        </p:txBody>
      </p:sp>
    </p:spTree>
    <p:extLst>
      <p:ext uri="{BB962C8B-B14F-4D97-AF65-F5344CB8AC3E}">
        <p14:creationId xmlns:p14="http://schemas.microsoft.com/office/powerpoint/2010/main" val="67869254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Verdan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2C326A77-0A31-41F6-A180-B3214B280C41}" type="slidenum">
              <a:rPr lang="en-US" altLang="en-US"/>
              <a:pPr>
                <a:defRPr/>
              </a:pPr>
              <a:t>‹#›</a:t>
            </a:fld>
            <a:endParaRPr lang="en-US" altLang="en-US" dirty="0"/>
          </a:p>
        </p:txBody>
      </p:sp>
    </p:spTree>
    <p:extLst>
      <p:ext uri="{BB962C8B-B14F-4D97-AF65-F5344CB8AC3E}">
        <p14:creationId xmlns:p14="http://schemas.microsoft.com/office/powerpoint/2010/main" val="289767166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A7F56BAC-1FE7-4951-AD21-C9872ACC4629}" type="slidenum">
              <a:rPr lang="en-US" altLang="en-US"/>
              <a:pPr>
                <a:defRPr/>
              </a:pPr>
              <a:t>‹#›</a:t>
            </a:fld>
            <a:endParaRPr lang="en-US" altLang="en-US" dirty="0"/>
          </a:p>
        </p:txBody>
      </p:sp>
    </p:spTree>
    <p:extLst>
      <p:ext uri="{BB962C8B-B14F-4D97-AF65-F5344CB8AC3E}">
        <p14:creationId xmlns:p14="http://schemas.microsoft.com/office/powerpoint/2010/main" val="200213864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8"/>
            <a:ext cx="2057400"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6038"/>
            <a:ext cx="6019800" cy="6080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C2C9F77D-7977-4CC6-AF04-2372B92B3309}" type="slidenum">
              <a:rPr lang="en-US" altLang="en-US"/>
              <a:pPr>
                <a:defRPr/>
              </a:pPr>
              <a:t>‹#›</a:t>
            </a:fld>
            <a:endParaRPr lang="en-US" altLang="en-US" dirty="0"/>
          </a:p>
        </p:txBody>
      </p:sp>
    </p:spTree>
    <p:extLst>
      <p:ext uri="{BB962C8B-B14F-4D97-AF65-F5344CB8AC3E}">
        <p14:creationId xmlns:p14="http://schemas.microsoft.com/office/powerpoint/2010/main" val="280752424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5"/>
          <p:cNvSpPr txBox="1">
            <a:spLocks noGrp="1" noChangeArrowheads="1"/>
          </p:cNvSpPr>
          <p:nvPr>
            <p:ph type="sldNum" sz="quarter" idx="10"/>
          </p:nvPr>
        </p:nvSpPr>
        <p:spPr>
          <a:ln/>
        </p:spPr>
        <p:txBody>
          <a:bodyPr/>
          <a:lstStyle>
            <a:lvl1pPr>
              <a:defRPr/>
            </a:lvl1pPr>
          </a:lstStyle>
          <a:p>
            <a:pPr>
              <a:defRPr/>
            </a:pPr>
            <a:fld id="{3FAC1FEC-B891-4547-B804-77535B148D30}" type="slidenum">
              <a:rPr lang="en-US" altLang="en-US"/>
              <a:pPr>
                <a:defRPr/>
              </a:pPr>
              <a:t>‹#›</a:t>
            </a:fld>
            <a:endParaRPr lang="en-US" altLang="en-US" dirty="0"/>
          </a:p>
        </p:txBody>
      </p:sp>
    </p:spTree>
    <p:extLst>
      <p:ext uri="{BB962C8B-B14F-4D97-AF65-F5344CB8AC3E}">
        <p14:creationId xmlns:p14="http://schemas.microsoft.com/office/powerpoint/2010/main" val="9300603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229966B5-1F25-4D1D-94A9-B49391441367}" type="slidenum">
              <a:rPr lang="en-US" altLang="en-US"/>
              <a:pPr>
                <a:defRPr/>
              </a:pPr>
              <a:t>‹#›</a:t>
            </a:fld>
            <a:endParaRPr lang="en-US" altLang="en-US" dirty="0"/>
          </a:p>
        </p:txBody>
      </p:sp>
    </p:spTree>
    <p:extLst>
      <p:ext uri="{BB962C8B-B14F-4D97-AF65-F5344CB8AC3E}">
        <p14:creationId xmlns:p14="http://schemas.microsoft.com/office/powerpoint/2010/main" val="406129061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5"/>
          <p:cNvSpPr txBox="1">
            <a:spLocks noGrp="1" noChangeArrowheads="1"/>
          </p:cNvSpPr>
          <p:nvPr>
            <p:ph type="sldNum" sz="quarter" idx="10"/>
          </p:nvPr>
        </p:nvSpPr>
        <p:spPr>
          <a:ln/>
        </p:spPr>
        <p:txBody>
          <a:bodyPr/>
          <a:lstStyle>
            <a:lvl1pPr>
              <a:defRPr/>
            </a:lvl1pPr>
          </a:lstStyle>
          <a:p>
            <a:pPr>
              <a:defRPr/>
            </a:pPr>
            <a:fld id="{207AB1AA-21E5-4234-BD52-E0E51C6850D5}" type="slidenum">
              <a:rPr lang="en-US" altLang="en-US"/>
              <a:pPr>
                <a:defRPr/>
              </a:pPr>
              <a:t>‹#›</a:t>
            </a:fld>
            <a:endParaRPr lang="en-US" altLang="en-US" dirty="0"/>
          </a:p>
        </p:txBody>
      </p:sp>
    </p:spTree>
    <p:extLst>
      <p:ext uri="{BB962C8B-B14F-4D97-AF65-F5344CB8AC3E}">
        <p14:creationId xmlns:p14="http://schemas.microsoft.com/office/powerpoint/2010/main" val="33186732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1"/>
          <p:cNvSpPr txBox="1">
            <a:spLocks noGrp="1" noChangeArrowheads="1"/>
          </p:cNvSpPr>
          <p:nvPr>
            <p:ph type="sldNum" sz="quarter" idx="10"/>
          </p:nvPr>
        </p:nvSpPr>
        <p:spPr>
          <a:ln/>
        </p:spPr>
        <p:txBody>
          <a:bodyPr/>
          <a:lstStyle>
            <a:lvl1pPr>
              <a:defRPr/>
            </a:lvl1pPr>
          </a:lstStyle>
          <a:p>
            <a:pPr>
              <a:defRPr/>
            </a:pPr>
            <a:fld id="{AF21AE63-061D-4F1D-88A0-A43B3ECC8ED3}" type="slidenum">
              <a:rPr lang="en-US" altLang="en-US"/>
              <a:pPr>
                <a:defRPr/>
              </a:pPr>
              <a:t>‹#›</a:t>
            </a:fld>
            <a:endParaRPr lang="en-US" altLang="en-US" dirty="0"/>
          </a:p>
        </p:txBody>
      </p:sp>
    </p:spTree>
    <p:extLst>
      <p:ext uri="{BB962C8B-B14F-4D97-AF65-F5344CB8AC3E}">
        <p14:creationId xmlns:p14="http://schemas.microsoft.com/office/powerpoint/2010/main" val="421381749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9878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7400" y="1371600"/>
            <a:ext cx="39878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5"/>
          <p:cNvSpPr txBox="1">
            <a:spLocks noGrp="1" noChangeArrowheads="1"/>
          </p:cNvSpPr>
          <p:nvPr>
            <p:ph type="sldNum" sz="quarter" idx="10"/>
          </p:nvPr>
        </p:nvSpPr>
        <p:spPr>
          <a:ln/>
        </p:spPr>
        <p:txBody>
          <a:bodyPr/>
          <a:lstStyle>
            <a:lvl1pPr>
              <a:defRPr/>
            </a:lvl1pPr>
          </a:lstStyle>
          <a:p>
            <a:pPr>
              <a:defRPr/>
            </a:pPr>
            <a:fld id="{D7CBEF20-0FEE-452B-A33A-A0ADFFB3A8AC}" type="slidenum">
              <a:rPr lang="en-US" altLang="en-US"/>
              <a:pPr>
                <a:defRPr/>
              </a:pPr>
              <a:t>‹#›</a:t>
            </a:fld>
            <a:endParaRPr lang="en-US" altLang="en-US" dirty="0"/>
          </a:p>
        </p:txBody>
      </p:sp>
    </p:spTree>
    <p:extLst>
      <p:ext uri="{BB962C8B-B14F-4D97-AF65-F5344CB8AC3E}">
        <p14:creationId xmlns:p14="http://schemas.microsoft.com/office/powerpoint/2010/main" val="274342780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5"/>
          <p:cNvSpPr txBox="1">
            <a:spLocks noGrp="1" noChangeArrowheads="1"/>
          </p:cNvSpPr>
          <p:nvPr>
            <p:ph type="sldNum" sz="quarter" idx="10"/>
          </p:nvPr>
        </p:nvSpPr>
        <p:spPr>
          <a:ln/>
        </p:spPr>
        <p:txBody>
          <a:bodyPr/>
          <a:lstStyle>
            <a:lvl1pPr>
              <a:defRPr/>
            </a:lvl1pPr>
          </a:lstStyle>
          <a:p>
            <a:pPr>
              <a:defRPr/>
            </a:pPr>
            <a:fld id="{78FA73F1-E20B-4EB3-9018-452AE35DEE5B}" type="slidenum">
              <a:rPr lang="en-US" altLang="en-US"/>
              <a:pPr>
                <a:defRPr/>
              </a:pPr>
              <a:t>‹#›</a:t>
            </a:fld>
            <a:endParaRPr lang="en-US" altLang="en-US" dirty="0"/>
          </a:p>
        </p:txBody>
      </p:sp>
    </p:spTree>
    <p:extLst>
      <p:ext uri="{BB962C8B-B14F-4D97-AF65-F5344CB8AC3E}">
        <p14:creationId xmlns:p14="http://schemas.microsoft.com/office/powerpoint/2010/main" val="78771747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5"/>
          <p:cNvSpPr txBox="1">
            <a:spLocks noGrp="1" noChangeArrowheads="1"/>
          </p:cNvSpPr>
          <p:nvPr>
            <p:ph type="sldNum" sz="quarter" idx="10"/>
          </p:nvPr>
        </p:nvSpPr>
        <p:spPr>
          <a:ln/>
        </p:spPr>
        <p:txBody>
          <a:bodyPr/>
          <a:lstStyle>
            <a:lvl1pPr>
              <a:defRPr/>
            </a:lvl1pPr>
          </a:lstStyle>
          <a:p>
            <a:pPr>
              <a:defRPr/>
            </a:pPr>
            <a:fld id="{E01C8451-CBDB-47DC-9EAB-5C5B4938A85C}" type="slidenum">
              <a:rPr lang="en-US" altLang="en-US"/>
              <a:pPr>
                <a:defRPr/>
              </a:pPr>
              <a:t>‹#›</a:t>
            </a:fld>
            <a:endParaRPr lang="en-US" altLang="en-US" dirty="0"/>
          </a:p>
        </p:txBody>
      </p:sp>
    </p:spTree>
    <p:extLst>
      <p:ext uri="{BB962C8B-B14F-4D97-AF65-F5344CB8AC3E}">
        <p14:creationId xmlns:p14="http://schemas.microsoft.com/office/powerpoint/2010/main" val="304986372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5"/>
          <p:cNvSpPr txBox="1">
            <a:spLocks noGrp="1" noChangeArrowheads="1"/>
          </p:cNvSpPr>
          <p:nvPr>
            <p:ph type="sldNum" sz="quarter" idx="10"/>
          </p:nvPr>
        </p:nvSpPr>
        <p:spPr>
          <a:ln/>
        </p:spPr>
        <p:txBody>
          <a:bodyPr/>
          <a:lstStyle>
            <a:lvl1pPr>
              <a:defRPr/>
            </a:lvl1pPr>
          </a:lstStyle>
          <a:p>
            <a:pPr>
              <a:defRPr/>
            </a:pPr>
            <a:fld id="{0435B50D-150C-4B21-BF78-45456F509F53}" type="slidenum">
              <a:rPr lang="en-US" altLang="en-US"/>
              <a:pPr>
                <a:defRPr/>
              </a:pPr>
              <a:t>‹#›</a:t>
            </a:fld>
            <a:endParaRPr lang="en-US" altLang="en-US" dirty="0"/>
          </a:p>
        </p:txBody>
      </p:sp>
    </p:spTree>
    <p:extLst>
      <p:ext uri="{BB962C8B-B14F-4D97-AF65-F5344CB8AC3E}">
        <p14:creationId xmlns:p14="http://schemas.microsoft.com/office/powerpoint/2010/main" val="273898338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87588846-C739-4282-ACCE-21CEAF985A86}" type="slidenum">
              <a:rPr lang="en-US" altLang="en-US"/>
              <a:pPr>
                <a:defRPr/>
              </a:pPr>
              <a:t>‹#›</a:t>
            </a:fld>
            <a:endParaRPr lang="en-US" altLang="en-US" dirty="0"/>
          </a:p>
        </p:txBody>
      </p:sp>
    </p:spTree>
    <p:extLst>
      <p:ext uri="{BB962C8B-B14F-4D97-AF65-F5344CB8AC3E}">
        <p14:creationId xmlns:p14="http://schemas.microsoft.com/office/powerpoint/2010/main" val="227755378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Verdan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6627872D-1749-4129-A2A2-117C8133C4AE}" type="slidenum">
              <a:rPr lang="en-US" altLang="en-US"/>
              <a:pPr>
                <a:defRPr/>
              </a:pPr>
              <a:t>‹#›</a:t>
            </a:fld>
            <a:endParaRPr lang="en-US" altLang="en-US" dirty="0"/>
          </a:p>
        </p:txBody>
      </p:sp>
    </p:spTree>
    <p:extLst>
      <p:ext uri="{BB962C8B-B14F-4D97-AF65-F5344CB8AC3E}">
        <p14:creationId xmlns:p14="http://schemas.microsoft.com/office/powerpoint/2010/main" val="39963334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8DA1962D-3EAE-4670-A865-2A639CC7EF56}" type="slidenum">
              <a:rPr lang="en-US" altLang="en-US"/>
              <a:pPr>
                <a:defRPr/>
              </a:pPr>
              <a:t>‹#›</a:t>
            </a:fld>
            <a:endParaRPr lang="en-US" altLang="en-US" dirty="0"/>
          </a:p>
        </p:txBody>
      </p:sp>
    </p:spTree>
    <p:extLst>
      <p:ext uri="{BB962C8B-B14F-4D97-AF65-F5344CB8AC3E}">
        <p14:creationId xmlns:p14="http://schemas.microsoft.com/office/powerpoint/2010/main" val="20122892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6038"/>
            <a:ext cx="2032000" cy="6583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6038"/>
            <a:ext cx="5943600" cy="6583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E8575769-8CC8-444C-AB9A-2A2F860B9611}" type="slidenum">
              <a:rPr lang="en-US" altLang="en-US"/>
              <a:pPr>
                <a:defRPr/>
              </a:pPr>
              <a:t>‹#›</a:t>
            </a:fld>
            <a:endParaRPr lang="en-US" altLang="en-US" dirty="0"/>
          </a:p>
        </p:txBody>
      </p:sp>
    </p:spTree>
    <p:extLst>
      <p:ext uri="{BB962C8B-B14F-4D97-AF65-F5344CB8AC3E}">
        <p14:creationId xmlns:p14="http://schemas.microsoft.com/office/powerpoint/2010/main" val="97586946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1"/>
          <p:cNvSpPr txBox="1">
            <a:spLocks noGrp="1" noChangeArrowheads="1"/>
          </p:cNvSpPr>
          <p:nvPr>
            <p:ph type="sldNum" sz="quarter" idx="10"/>
          </p:nvPr>
        </p:nvSpPr>
        <p:spPr>
          <a:ln/>
        </p:spPr>
        <p:txBody>
          <a:bodyPr/>
          <a:lstStyle>
            <a:lvl1pPr>
              <a:defRPr/>
            </a:lvl1pPr>
          </a:lstStyle>
          <a:p>
            <a:pPr>
              <a:defRPr/>
            </a:pPr>
            <a:fld id="{EE2BC03B-10C4-433C-9F79-8082AABD08AC}" type="slidenum">
              <a:rPr lang="en-US" altLang="en-US"/>
              <a:pPr>
                <a:defRPr/>
              </a:pPr>
              <a:t>‹#›</a:t>
            </a:fld>
            <a:endParaRPr lang="en-US" altLang="en-US" dirty="0"/>
          </a:p>
        </p:txBody>
      </p:sp>
    </p:spTree>
    <p:extLst>
      <p:ext uri="{BB962C8B-B14F-4D97-AF65-F5344CB8AC3E}">
        <p14:creationId xmlns:p14="http://schemas.microsoft.com/office/powerpoint/2010/main" val="5030851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09A451E7-0F29-4C7C-BEDB-8E15357BB99D}" type="slidenum">
              <a:rPr lang="en-US" altLang="en-US"/>
              <a:pPr>
                <a:defRPr/>
              </a:pPr>
              <a:t>‹#›</a:t>
            </a:fld>
            <a:endParaRPr lang="en-US" altLang="en-US" dirty="0"/>
          </a:p>
        </p:txBody>
      </p:sp>
    </p:spTree>
    <p:extLst>
      <p:ext uri="{BB962C8B-B14F-4D97-AF65-F5344CB8AC3E}">
        <p14:creationId xmlns:p14="http://schemas.microsoft.com/office/powerpoint/2010/main" val="34343514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A76D67EA-3417-48D4-972C-6616859059D9}" type="slidenum">
              <a:rPr lang="en-US" altLang="en-US"/>
              <a:pPr>
                <a:defRPr/>
              </a:pPr>
              <a:t>‹#›</a:t>
            </a:fld>
            <a:endParaRPr lang="en-US" altLang="en-US" dirty="0"/>
          </a:p>
        </p:txBody>
      </p:sp>
    </p:spTree>
    <p:extLst>
      <p:ext uri="{BB962C8B-B14F-4D97-AF65-F5344CB8AC3E}">
        <p14:creationId xmlns:p14="http://schemas.microsoft.com/office/powerpoint/2010/main" val="15301198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Verdan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1C7040E4-0C75-42A1-A9BF-5E28AA8C32B2}" type="slidenum">
              <a:rPr lang="en-US" altLang="en-US"/>
              <a:pPr>
                <a:defRPr/>
              </a:pPr>
              <a:t>‹#›</a:t>
            </a:fld>
            <a:endParaRPr lang="en-US" altLang="en-US" dirty="0"/>
          </a:p>
        </p:txBody>
      </p:sp>
    </p:spTree>
    <p:extLst>
      <p:ext uri="{BB962C8B-B14F-4D97-AF65-F5344CB8AC3E}">
        <p14:creationId xmlns:p14="http://schemas.microsoft.com/office/powerpoint/2010/main" val="15040038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Text Box 1"/>
          <p:cNvSpPr txBox="1">
            <a:spLocks noGrp="1" noChangeArrowheads="1"/>
          </p:cNvSpPr>
          <p:nvPr>
            <p:ph type="sldNum" sz="quarter" idx="4"/>
          </p:nvPr>
        </p:nvSpPr>
        <p:spPr bwMode="auto">
          <a:xfrm>
            <a:off x="8788400" y="6661150"/>
            <a:ext cx="166688" cy="152400"/>
          </a:xfrm>
          <a:prstGeom prst="rect">
            <a:avLst/>
          </a:prstGeom>
          <a:noFill/>
          <a:ln>
            <a:noFill/>
          </a:ln>
          <a:effectLst/>
        </p:spPr>
        <p:txBody>
          <a:bodyPr vert="horz" wrap="none" lIns="91440" tIns="45720" rIns="91440" bIns="45720" numCol="1" anchor="ctr" anchorCtr="0" compatLnSpc="1">
            <a:prstTxWarp prst="textNoShape">
              <a:avLst/>
            </a:prstTxWarp>
          </a:bodyPr>
          <a:lstStyle>
            <a:lvl1pPr algn="ctr">
              <a:defRPr sz="1100">
                <a:solidFill>
                  <a:srgbClr val="FFFFFF"/>
                </a:solidFill>
                <a:latin typeface="Arial" charset="0"/>
                <a:ea typeface="ヒラギノ角ゴ ProN W3" charset="0"/>
                <a:cs typeface="Arial" charset="0"/>
                <a:sym typeface="Arial" charset="0"/>
              </a:defRPr>
            </a:lvl1pPr>
          </a:lstStyle>
          <a:p>
            <a:pPr>
              <a:defRPr/>
            </a:pPr>
            <a:fld id="{01098E5D-945B-457A-933B-00E62D1C964A}" type="slidenum">
              <a:rPr lang="en-US" altLang="en-US"/>
              <a:pPr>
                <a:defRPr/>
              </a:pPr>
              <a:t>‹#›</a:t>
            </a:fld>
            <a:endParaRPr lang="en-US" altLang="en-US" dirty="0"/>
          </a:p>
        </p:txBody>
      </p:sp>
      <p:sp>
        <p:nvSpPr>
          <p:cNvPr id="1027" name="Rectangle 2"/>
          <p:cNvSpPr>
            <a:spLocks noGrp="1" noChangeArrowheads="1"/>
          </p:cNvSpPr>
          <p:nvPr>
            <p:ph type="title"/>
          </p:nvPr>
        </p:nvSpPr>
        <p:spPr bwMode="auto">
          <a:xfrm>
            <a:off x="457200" y="3187700"/>
            <a:ext cx="82296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altLang="en-US">
                <a:sym typeface="Verdana" pitchFamily="34" charset="0"/>
              </a:rPr>
              <a:t>Click to edit Master title style</a:t>
            </a:r>
          </a:p>
        </p:txBody>
      </p:sp>
      <p:sp>
        <p:nvSpPr>
          <p:cNvPr id="1028" name="Rectangle 3"/>
          <p:cNvSpPr>
            <a:spLocks noGrp="1" noChangeArrowheads="1"/>
          </p:cNvSpPr>
          <p:nvPr>
            <p:ph type="body" idx="1"/>
          </p:nvPr>
        </p:nvSpPr>
        <p:spPr bwMode="auto">
          <a:xfrm>
            <a:off x="457200" y="4445000"/>
            <a:ext cx="8229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n-US">
                <a:sym typeface="Verdana" pitchFamily="34" charset="0"/>
              </a:rPr>
              <a:t>Click to edit Master text styles</a:t>
            </a:r>
          </a:p>
          <a:p>
            <a:pPr lvl="1"/>
            <a:r>
              <a:rPr lang="en-US" altLang="en-US">
                <a:sym typeface="Verdana" pitchFamily="34" charset="0"/>
              </a:rPr>
              <a:t>Second level</a:t>
            </a:r>
          </a:p>
          <a:p>
            <a:pPr lvl="2"/>
            <a:r>
              <a:rPr lang="en-US" altLang="en-US">
                <a:sym typeface="Verdana" pitchFamily="34" charset="0"/>
              </a:rPr>
              <a:t>Third level</a:t>
            </a:r>
          </a:p>
          <a:p>
            <a:pPr lvl="3"/>
            <a:r>
              <a:rPr lang="en-US" altLang="en-US">
                <a:sym typeface="Verdana" pitchFamily="34" charset="0"/>
              </a:rPr>
              <a:t>Fourth level</a:t>
            </a:r>
          </a:p>
          <a:p>
            <a:pPr lvl="4"/>
            <a:r>
              <a:rPr lang="en-US" altLang="en-US">
                <a:sym typeface="Verdana" pitchFamily="34" charset="0"/>
              </a:rPr>
              <a:t>Fifth level</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hf hdr="0" ftr="0" dt="0"/>
  <p:txStyles>
    <p:titleStyle>
      <a:lvl1pPr marL="39688" algn="l" rtl="0" eaLnBrk="0" fontAlgn="base" hangingPunct="0">
        <a:spcBef>
          <a:spcPct val="0"/>
        </a:spcBef>
        <a:spcAft>
          <a:spcPct val="0"/>
        </a:spcAft>
        <a:defRPr sz="3000">
          <a:solidFill>
            <a:schemeClr val="tx1"/>
          </a:solidFill>
          <a:latin typeface="+mj-lt"/>
          <a:ea typeface="+mj-ea"/>
          <a:cs typeface="+mj-cs"/>
          <a:sym typeface="Verdana" pitchFamily="34" charset="0"/>
        </a:defRPr>
      </a:lvl1pPr>
      <a:lvl2pPr marL="39688" algn="l" rtl="0" eaLnBrk="0" fontAlgn="base" hangingPunct="0">
        <a:spcBef>
          <a:spcPct val="0"/>
        </a:spcBef>
        <a:spcAft>
          <a:spcPct val="0"/>
        </a:spcAft>
        <a:defRPr sz="3000">
          <a:solidFill>
            <a:schemeClr val="tx1"/>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chemeClr val="tx1"/>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chemeClr val="tx1"/>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chemeClr val="tx1"/>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chemeClr val="tx1"/>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chemeClr val="tx1"/>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chemeClr val="tx1"/>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chemeClr val="tx1"/>
          </a:solidFill>
          <a:latin typeface="Verdana" charset="0"/>
          <a:ea typeface="ヒラギノ角ゴ ProN W3" charset="0"/>
          <a:cs typeface="ヒラギノ角ゴ ProN W3" charset="0"/>
          <a:sym typeface="Verdana" charset="0"/>
        </a:defRPr>
      </a:lvl9pPr>
    </p:titleStyle>
    <p:bodyStyle>
      <a:lvl1pPr marL="63500" indent="-63500" algn="l" rtl="0" eaLnBrk="0" fontAlgn="base" hangingPunct="0">
        <a:spcBef>
          <a:spcPts val="600"/>
        </a:spcBef>
        <a:spcAft>
          <a:spcPct val="0"/>
        </a:spcAft>
        <a:defRPr sz="2400">
          <a:solidFill>
            <a:schemeClr val="tx1"/>
          </a:solidFill>
          <a:latin typeface="+mn-lt"/>
          <a:ea typeface="+mn-ea"/>
          <a:cs typeface="+mn-cs"/>
          <a:sym typeface="Verdana" pitchFamily="34" charset="0"/>
        </a:defRPr>
      </a:lvl1pPr>
      <a:lvl2pPr marL="63500" indent="-63500" algn="l" rtl="0" eaLnBrk="0" fontAlgn="base" hangingPunct="0">
        <a:spcBef>
          <a:spcPts val="500"/>
        </a:spcBef>
        <a:spcAft>
          <a:spcPct val="0"/>
        </a:spcAft>
        <a:defRPr sz="2400">
          <a:solidFill>
            <a:schemeClr val="tx1"/>
          </a:solidFill>
          <a:latin typeface="+mn-lt"/>
          <a:ea typeface="+mn-ea"/>
          <a:cs typeface="+mn-cs"/>
          <a:sym typeface="Verdana" pitchFamily="34" charset="0"/>
        </a:defRPr>
      </a:lvl2pPr>
      <a:lvl3pPr marL="63500" indent="-63500" algn="l" rtl="0" eaLnBrk="0" fontAlgn="base" hangingPunct="0">
        <a:spcBef>
          <a:spcPts val="600"/>
        </a:spcBef>
        <a:spcAft>
          <a:spcPct val="0"/>
        </a:spcAft>
        <a:defRPr sz="2400">
          <a:solidFill>
            <a:schemeClr val="tx1"/>
          </a:solidFill>
          <a:latin typeface="+mn-lt"/>
          <a:ea typeface="+mn-ea"/>
          <a:cs typeface="+mn-cs"/>
          <a:sym typeface="Verdana" pitchFamily="34" charset="0"/>
        </a:defRPr>
      </a:lvl3pPr>
      <a:lvl4pPr marL="63500" indent="-63500" algn="l" rtl="0" eaLnBrk="0" fontAlgn="base" hangingPunct="0">
        <a:spcBef>
          <a:spcPts val="400"/>
        </a:spcBef>
        <a:spcAft>
          <a:spcPct val="0"/>
        </a:spcAft>
        <a:defRPr sz="2400">
          <a:solidFill>
            <a:schemeClr val="tx1"/>
          </a:solidFill>
          <a:latin typeface="+mn-lt"/>
          <a:ea typeface="+mn-ea"/>
          <a:cs typeface="+mn-cs"/>
          <a:sym typeface="Verdana" pitchFamily="34" charset="0"/>
        </a:defRPr>
      </a:lvl4pPr>
      <a:lvl5pPr marL="63500" indent="-63500" algn="l" rtl="0" eaLnBrk="0" fontAlgn="base" hangingPunct="0">
        <a:spcBef>
          <a:spcPts val="400"/>
        </a:spcBef>
        <a:spcAft>
          <a:spcPct val="0"/>
        </a:spcAft>
        <a:defRPr sz="2400">
          <a:solidFill>
            <a:schemeClr val="tx1"/>
          </a:solidFill>
          <a:latin typeface="+mn-lt"/>
          <a:ea typeface="+mn-ea"/>
          <a:cs typeface="+mn-cs"/>
          <a:sym typeface="Verdana" pitchFamily="34" charset="0"/>
        </a:defRPr>
      </a:lvl5pPr>
      <a:lvl6pPr marL="520700" indent="-63500" algn="l" rtl="0" fontAlgn="base">
        <a:spcBef>
          <a:spcPts val="400"/>
        </a:spcBef>
        <a:spcAft>
          <a:spcPct val="0"/>
        </a:spcAft>
        <a:defRPr sz="2400">
          <a:solidFill>
            <a:schemeClr val="tx1"/>
          </a:solidFill>
          <a:latin typeface="+mn-lt"/>
          <a:ea typeface="+mn-ea"/>
          <a:cs typeface="+mn-cs"/>
          <a:sym typeface="Verdana" charset="0"/>
        </a:defRPr>
      </a:lvl6pPr>
      <a:lvl7pPr marL="977900" indent="-63500" algn="l" rtl="0" fontAlgn="base">
        <a:spcBef>
          <a:spcPts val="400"/>
        </a:spcBef>
        <a:spcAft>
          <a:spcPct val="0"/>
        </a:spcAft>
        <a:defRPr sz="2400">
          <a:solidFill>
            <a:schemeClr val="tx1"/>
          </a:solidFill>
          <a:latin typeface="+mn-lt"/>
          <a:ea typeface="+mn-ea"/>
          <a:cs typeface="+mn-cs"/>
          <a:sym typeface="Verdana" charset="0"/>
        </a:defRPr>
      </a:lvl7pPr>
      <a:lvl8pPr marL="1435100" indent="-63500" algn="l" rtl="0" fontAlgn="base">
        <a:spcBef>
          <a:spcPts val="400"/>
        </a:spcBef>
        <a:spcAft>
          <a:spcPct val="0"/>
        </a:spcAft>
        <a:defRPr sz="2400">
          <a:solidFill>
            <a:schemeClr val="tx1"/>
          </a:solidFill>
          <a:latin typeface="+mn-lt"/>
          <a:ea typeface="+mn-ea"/>
          <a:cs typeface="+mn-cs"/>
          <a:sym typeface="Verdana" charset="0"/>
        </a:defRPr>
      </a:lvl8pPr>
      <a:lvl9pPr marL="1892300" indent="-63500" algn="l" rtl="0" fontAlgn="base">
        <a:spcBef>
          <a:spcPts val="400"/>
        </a:spcBef>
        <a:spcAft>
          <a:spcPct val="0"/>
        </a:spcAft>
        <a:defRPr sz="24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788400" y="6661150"/>
            <a:ext cx="166688" cy="152400"/>
          </a:xfrm>
          <a:prstGeom prst="rect">
            <a:avLst/>
          </a:prstGeom>
          <a:noFill/>
          <a:ln>
            <a:noFill/>
          </a:ln>
          <a:effectLst/>
        </p:spPr>
        <p:txBody>
          <a:bodyPr vert="horz" wrap="none" lIns="91440" tIns="45720" rIns="91440" bIns="45720" numCol="1" anchor="ctr" anchorCtr="0" compatLnSpc="1">
            <a:prstTxWarp prst="textNoShape">
              <a:avLst/>
            </a:prstTxWarp>
          </a:bodyPr>
          <a:lstStyle>
            <a:lvl1pPr algn="ctr">
              <a:defRPr sz="1100">
                <a:solidFill>
                  <a:srgbClr val="FFFFFF"/>
                </a:solidFill>
                <a:latin typeface="Arial" charset="0"/>
                <a:ea typeface="ヒラギノ角ゴ ProN W3" charset="0"/>
                <a:cs typeface="Arial" charset="0"/>
                <a:sym typeface="Arial" charset="0"/>
              </a:defRPr>
            </a:lvl1pPr>
          </a:lstStyle>
          <a:p>
            <a:pPr>
              <a:defRPr/>
            </a:pPr>
            <a:fld id="{3444E46A-269F-4A01-93AA-E8F8C852B3C9}" type="slidenum">
              <a:rPr lang="en-US" altLang="en-US"/>
              <a:pPr>
                <a:defRPr/>
              </a:pPr>
              <a:t>‹#›</a:t>
            </a:fld>
            <a:endParaRPr lang="en-US" altLang="en-US" dirty="0"/>
          </a:p>
        </p:txBody>
      </p:sp>
      <p:sp>
        <p:nvSpPr>
          <p:cNvPr id="2051" name="Rectangle 2"/>
          <p:cNvSpPr>
            <a:spLocks noGrp="1" noChangeArrowheads="1"/>
          </p:cNvSpPr>
          <p:nvPr>
            <p:ph type="title"/>
          </p:nvPr>
        </p:nvSpPr>
        <p:spPr bwMode="auto">
          <a:xfrm>
            <a:off x="457200" y="46038"/>
            <a:ext cx="662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altLang="en-US">
                <a:sym typeface="Verdana" pitchFamily="34" charset="0"/>
              </a:rPr>
              <a:t>Click to edit Master title style</a:t>
            </a:r>
          </a:p>
        </p:txBody>
      </p:sp>
      <p:sp>
        <p:nvSpPr>
          <p:cNvPr id="2052" name="Rectangle 3"/>
          <p:cNvSpPr>
            <a:spLocks noGrp="1" noChangeArrowheads="1"/>
          </p:cNvSpPr>
          <p:nvPr>
            <p:ph type="body" idx="1"/>
          </p:nvPr>
        </p:nvSpPr>
        <p:spPr bwMode="auto">
          <a:xfrm>
            <a:off x="457200" y="13716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n-US">
                <a:sym typeface="Verdana" pitchFamily="34" charset="0"/>
              </a:rPr>
              <a:t>Click to edit Master text styles</a:t>
            </a:r>
          </a:p>
          <a:p>
            <a:pPr lvl="1"/>
            <a:r>
              <a:rPr lang="en-US" altLang="en-US">
                <a:sym typeface="Verdana" pitchFamily="34" charset="0"/>
              </a:rPr>
              <a:t>Second level</a:t>
            </a:r>
          </a:p>
          <a:p>
            <a:pPr lvl="2"/>
            <a:r>
              <a:rPr lang="en-US" altLang="en-US">
                <a:sym typeface="Verdana" pitchFamily="34" charset="0"/>
              </a:rPr>
              <a:t>Third level</a:t>
            </a:r>
          </a:p>
          <a:p>
            <a:pPr lvl="3"/>
            <a:r>
              <a:rPr lang="en-US" altLang="en-US">
                <a:sym typeface="Verdana" pitchFamily="34" charset="0"/>
              </a:rPr>
              <a:t>Fourth level</a:t>
            </a:r>
          </a:p>
          <a:p>
            <a:pPr lvl="4"/>
            <a:r>
              <a:rPr lang="en-US" altLang="en-US">
                <a:sym typeface="Verdana" pitchFamily="34" charset="0"/>
              </a:rPr>
              <a:t>Fifth level</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708" r:id="rId12"/>
    <p:sldLayoutId id="2147483709" r:id="rId13"/>
  </p:sldLayoutIdLst>
  <p:transition/>
  <p:hf hdr="0" ftr="0" dt="0"/>
  <p:txStyles>
    <p:title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p:titleStyle>
    <p:body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318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318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589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462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03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2960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17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8750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Text Box 1"/>
          <p:cNvSpPr txBox="1">
            <a:spLocks noGrp="1" noChangeArrowheads="1"/>
          </p:cNvSpPr>
          <p:nvPr>
            <p:ph type="sldNum" sz="quarter" idx="4"/>
          </p:nvPr>
        </p:nvSpPr>
        <p:spPr bwMode="auto">
          <a:xfrm>
            <a:off x="8788400" y="6661150"/>
            <a:ext cx="166688" cy="152400"/>
          </a:xfrm>
          <a:prstGeom prst="rect">
            <a:avLst/>
          </a:prstGeom>
          <a:noFill/>
          <a:ln>
            <a:noFill/>
          </a:ln>
          <a:effectLst/>
        </p:spPr>
        <p:txBody>
          <a:bodyPr vert="horz" wrap="none" lIns="91440" tIns="45720" rIns="91440" bIns="45720" numCol="1" anchor="ctr" anchorCtr="0" compatLnSpc="1">
            <a:prstTxWarp prst="textNoShape">
              <a:avLst/>
            </a:prstTxWarp>
          </a:bodyPr>
          <a:lstStyle>
            <a:lvl1pPr algn="ctr">
              <a:defRPr sz="1100">
                <a:solidFill>
                  <a:srgbClr val="FFFFFF"/>
                </a:solidFill>
                <a:latin typeface="Arial" charset="0"/>
                <a:ea typeface="ヒラギノ角ゴ ProN W3" charset="0"/>
                <a:cs typeface="Arial" charset="0"/>
                <a:sym typeface="Arial" charset="0"/>
              </a:defRPr>
            </a:lvl1pPr>
          </a:lstStyle>
          <a:p>
            <a:pPr>
              <a:defRPr/>
            </a:pPr>
            <a:fld id="{C7A28536-1E21-4DF5-B370-00CEC13D4105}" type="slidenum">
              <a:rPr lang="en-US" altLang="en-US"/>
              <a:pPr>
                <a:defRPr/>
              </a:pPr>
              <a:t>‹#›</a:t>
            </a:fld>
            <a:endParaRPr lang="en-US" altLang="en-US" dirty="0"/>
          </a:p>
        </p:txBody>
      </p:sp>
      <p:sp>
        <p:nvSpPr>
          <p:cNvPr id="3075" name="Rectangle 2"/>
          <p:cNvSpPr>
            <a:spLocks noGrp="1" noChangeArrowheads="1"/>
          </p:cNvSpPr>
          <p:nvPr>
            <p:ph type="title"/>
          </p:nvPr>
        </p:nvSpPr>
        <p:spPr bwMode="auto">
          <a:xfrm>
            <a:off x="457200" y="46038"/>
            <a:ext cx="662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altLang="en-US">
                <a:sym typeface="Verdana" pitchFamily="34" charset="0"/>
              </a:rPr>
              <a:t>Click to edit Master title style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hf hdr="0" ftr="0" dt="0"/>
  <p:txStyles>
    <p:title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p:titleStyle>
    <p:body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826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826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6398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97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542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3011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68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925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16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16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16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16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9pPr>
          </a:lstStyle>
          <a:p>
            <a:pPr eaLnBrk="1" hangingPunct="1">
              <a:defRPr/>
            </a:pPr>
            <a:endParaRPr lang="en-US" altLang="en-US" dirty="0"/>
          </a:p>
        </p:txBody>
      </p:sp>
      <p:sp>
        <p:nvSpPr>
          <p:cNvPr id="2" name="Rectangle 2"/>
          <p:cNvSpPr>
            <a:spLocks/>
          </p:cNvSpPr>
          <p:nvPr/>
        </p:nvSpPr>
        <p:spPr bwMode="auto">
          <a:xfrm>
            <a:off x="127000" y="6661150"/>
            <a:ext cx="4445000" cy="152400"/>
          </a:xfrm>
          <a:prstGeom prst="rect">
            <a:avLst/>
          </a:prstGeom>
          <a:noFill/>
          <a:ln>
            <a:noFill/>
          </a:ln>
        </p:spPr>
        <p:txBody>
          <a:bodyPr lIns="0" tIns="0" rIns="40640" bIns="0" anchor="ctr"/>
          <a:lstStyle>
            <a:lvl1pPr marL="39688">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fontAlgn="base">
              <a:spcBef>
                <a:spcPct val="0"/>
              </a:spcBef>
              <a:spcAft>
                <a:spcPct val="0"/>
              </a:spcAft>
              <a:defRPr sz="1200">
                <a:solidFill>
                  <a:schemeClr val="tx1"/>
                </a:solidFill>
                <a:latin typeface="Arial" charset="0"/>
              </a:defRPr>
            </a:lvl6pPr>
            <a:lvl7pPr fontAlgn="base">
              <a:spcBef>
                <a:spcPct val="0"/>
              </a:spcBef>
              <a:spcAft>
                <a:spcPct val="0"/>
              </a:spcAft>
              <a:defRPr sz="1200">
                <a:solidFill>
                  <a:schemeClr val="tx1"/>
                </a:solidFill>
                <a:latin typeface="Arial" charset="0"/>
              </a:defRPr>
            </a:lvl7pPr>
            <a:lvl8pPr fontAlgn="base">
              <a:spcBef>
                <a:spcPct val="0"/>
              </a:spcBef>
              <a:spcAft>
                <a:spcPct val="0"/>
              </a:spcAft>
              <a:defRPr sz="1200">
                <a:solidFill>
                  <a:schemeClr val="tx1"/>
                </a:solidFill>
                <a:latin typeface="Arial" charset="0"/>
              </a:defRPr>
            </a:lvl8pPr>
            <a:lvl9pPr fontAlgn="base">
              <a:spcBef>
                <a:spcPct val="0"/>
              </a:spcBef>
              <a:spcAft>
                <a:spcPct val="0"/>
              </a:spcAft>
              <a:defRPr sz="1200">
                <a:solidFill>
                  <a:schemeClr val="tx1"/>
                </a:solidFill>
                <a:latin typeface="Arial" charset="0"/>
              </a:defRPr>
            </a:lvl9pPr>
          </a:lstStyle>
          <a:p>
            <a:pPr>
              <a:defRPr/>
            </a:pPr>
            <a:r>
              <a:rPr lang="en-US" altLang="en-US" sz="1100" dirty="0">
                <a:solidFill>
                  <a:srgbClr val="FFFFFF"/>
                </a:solidFill>
                <a:cs typeface="Arial" charset="0"/>
              </a:rPr>
              <a:t>Copyright © 2017 The Printer Working Group. All rights reserved.</a:t>
            </a:r>
          </a:p>
        </p:txBody>
      </p:sp>
      <p:sp>
        <p:nvSpPr>
          <p:cNvPr id="4100" name="Rectangle 3"/>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6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16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16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16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16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9pPr>
          </a:lstStyle>
          <a:p>
            <a:pPr eaLnBrk="1" hangingPunct="1">
              <a:defRPr/>
            </a:pPr>
            <a:endParaRPr lang="en-US" altLang="en-US" dirty="0"/>
          </a:p>
        </p:txBody>
      </p:sp>
      <p:pic>
        <p:nvPicPr>
          <p:cNvPr id="4101"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5"/>
          <p:cNvSpPr txBox="1">
            <a:spLocks noGrp="1" noChangeArrowheads="1"/>
          </p:cNvSpPr>
          <p:nvPr>
            <p:ph type="sldNum" sz="quarter" idx="4"/>
          </p:nvPr>
        </p:nvSpPr>
        <p:spPr bwMode="auto">
          <a:xfrm>
            <a:off x="8788400" y="6661150"/>
            <a:ext cx="166688" cy="152400"/>
          </a:xfrm>
          <a:prstGeom prst="rect">
            <a:avLst/>
          </a:prstGeom>
          <a:noFill/>
          <a:ln>
            <a:noFill/>
          </a:ln>
          <a:effectLst/>
        </p:spPr>
        <p:txBody>
          <a:bodyPr vert="horz" wrap="none" lIns="91440" tIns="45720" rIns="91440" bIns="45720" numCol="1" anchor="ctr" anchorCtr="0" compatLnSpc="1">
            <a:prstTxWarp prst="textNoShape">
              <a:avLst/>
            </a:prstTxWarp>
          </a:bodyPr>
          <a:lstStyle>
            <a:lvl1pPr algn="ctr">
              <a:defRPr sz="1100">
                <a:solidFill>
                  <a:srgbClr val="FFFFFF"/>
                </a:solidFill>
                <a:latin typeface="Arial" charset="0"/>
                <a:ea typeface="ヒラギノ角ゴ ProN W3" charset="0"/>
                <a:cs typeface="Arial" charset="0"/>
                <a:sym typeface="Arial" charset="0"/>
              </a:defRPr>
            </a:lvl1pPr>
          </a:lstStyle>
          <a:p>
            <a:pPr>
              <a:defRPr/>
            </a:pPr>
            <a:fld id="{5267F662-8393-4B57-BA74-4E055FCC31AF}" type="slidenum">
              <a:rPr lang="en-US" altLang="en-US"/>
              <a:pPr>
                <a:defRPr/>
              </a:pPr>
              <a:t>‹#›</a:t>
            </a:fld>
            <a:endParaRPr lang="en-US" altLang="en-US" dirty="0"/>
          </a:p>
        </p:txBody>
      </p:sp>
      <p:sp>
        <p:nvSpPr>
          <p:cNvPr id="4103" name="Rectangle 6"/>
          <p:cNvSpPr>
            <a:spLocks noGrp="1" noChangeArrowheads="1"/>
          </p:cNvSpPr>
          <p:nvPr>
            <p:ph type="title"/>
          </p:nvPr>
        </p:nvSpPr>
        <p:spPr bwMode="auto">
          <a:xfrm>
            <a:off x="457200" y="46038"/>
            <a:ext cx="662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altLang="en-US">
                <a:sym typeface="Verdana" pitchFamily="34" charset="0"/>
              </a:rPr>
              <a:t>Click to edit Master title style</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hf hdr="0" ftr="0" dt="0"/>
  <p:txStyles>
    <p:title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p:titleStyle>
    <p:body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826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826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6398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97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542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3011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68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925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16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16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16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16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9pPr>
          </a:lstStyle>
          <a:p>
            <a:pPr eaLnBrk="1" hangingPunct="1">
              <a:defRPr/>
            </a:pPr>
            <a:endParaRPr lang="en-US" altLang="en-US" dirty="0"/>
          </a:p>
        </p:txBody>
      </p:sp>
      <p:sp>
        <p:nvSpPr>
          <p:cNvPr id="2" name="Rectangle 2"/>
          <p:cNvSpPr>
            <a:spLocks/>
          </p:cNvSpPr>
          <p:nvPr/>
        </p:nvSpPr>
        <p:spPr bwMode="auto">
          <a:xfrm>
            <a:off x="127000" y="6661150"/>
            <a:ext cx="4445000" cy="152400"/>
          </a:xfrm>
          <a:prstGeom prst="rect">
            <a:avLst/>
          </a:prstGeom>
          <a:noFill/>
          <a:ln>
            <a:noFill/>
          </a:ln>
        </p:spPr>
        <p:txBody>
          <a:bodyPr lIns="0" tIns="0" rIns="40640" bIns="0" anchor="ctr"/>
          <a:lstStyle>
            <a:lvl1pPr marL="39688">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fontAlgn="base">
              <a:spcBef>
                <a:spcPct val="0"/>
              </a:spcBef>
              <a:spcAft>
                <a:spcPct val="0"/>
              </a:spcAft>
              <a:defRPr sz="1200">
                <a:solidFill>
                  <a:schemeClr val="tx1"/>
                </a:solidFill>
                <a:latin typeface="Arial" charset="0"/>
              </a:defRPr>
            </a:lvl6pPr>
            <a:lvl7pPr fontAlgn="base">
              <a:spcBef>
                <a:spcPct val="0"/>
              </a:spcBef>
              <a:spcAft>
                <a:spcPct val="0"/>
              </a:spcAft>
              <a:defRPr sz="1200">
                <a:solidFill>
                  <a:schemeClr val="tx1"/>
                </a:solidFill>
                <a:latin typeface="Arial" charset="0"/>
              </a:defRPr>
            </a:lvl7pPr>
            <a:lvl8pPr fontAlgn="base">
              <a:spcBef>
                <a:spcPct val="0"/>
              </a:spcBef>
              <a:spcAft>
                <a:spcPct val="0"/>
              </a:spcAft>
              <a:defRPr sz="1200">
                <a:solidFill>
                  <a:schemeClr val="tx1"/>
                </a:solidFill>
                <a:latin typeface="Arial" charset="0"/>
              </a:defRPr>
            </a:lvl8pPr>
            <a:lvl9pPr fontAlgn="base">
              <a:spcBef>
                <a:spcPct val="0"/>
              </a:spcBef>
              <a:spcAft>
                <a:spcPct val="0"/>
              </a:spcAft>
              <a:defRPr sz="1200">
                <a:solidFill>
                  <a:schemeClr val="tx1"/>
                </a:solidFill>
                <a:latin typeface="Arial" charset="0"/>
              </a:defRPr>
            </a:lvl9pPr>
          </a:lstStyle>
          <a:p>
            <a:pPr>
              <a:defRPr/>
            </a:pPr>
            <a:r>
              <a:rPr lang="en-US" altLang="en-US" sz="1100" dirty="0">
                <a:solidFill>
                  <a:srgbClr val="FFFFFF"/>
                </a:solidFill>
                <a:cs typeface="Arial" charset="0"/>
              </a:rPr>
              <a:t>Copyright © 2017 The Printer Working Group. All rights reserved.</a:t>
            </a:r>
          </a:p>
        </p:txBody>
      </p:sp>
      <p:sp>
        <p:nvSpPr>
          <p:cNvPr id="5124" name="Rectangle 3"/>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6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16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16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16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16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9pPr>
          </a:lstStyle>
          <a:p>
            <a:pPr eaLnBrk="1" hangingPunct="1">
              <a:defRPr/>
            </a:pPr>
            <a:endParaRPr lang="en-US" altLang="en-US" dirty="0"/>
          </a:p>
        </p:txBody>
      </p:sp>
      <p:pic>
        <p:nvPicPr>
          <p:cNvPr id="5125"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5"/>
          <p:cNvSpPr txBox="1">
            <a:spLocks noGrp="1" noChangeArrowheads="1"/>
          </p:cNvSpPr>
          <p:nvPr>
            <p:ph type="sldNum" sz="quarter" idx="4"/>
          </p:nvPr>
        </p:nvSpPr>
        <p:spPr bwMode="auto">
          <a:xfrm>
            <a:off x="8788400" y="6661150"/>
            <a:ext cx="166688" cy="152400"/>
          </a:xfrm>
          <a:prstGeom prst="rect">
            <a:avLst/>
          </a:prstGeom>
          <a:noFill/>
          <a:ln>
            <a:noFill/>
          </a:ln>
          <a:effectLst/>
        </p:spPr>
        <p:txBody>
          <a:bodyPr vert="horz" wrap="none" lIns="91440" tIns="45720" rIns="91440" bIns="45720" numCol="1" anchor="ctr" anchorCtr="0" compatLnSpc="1">
            <a:prstTxWarp prst="textNoShape">
              <a:avLst/>
            </a:prstTxWarp>
          </a:bodyPr>
          <a:lstStyle>
            <a:lvl1pPr algn="ctr">
              <a:defRPr sz="1100">
                <a:solidFill>
                  <a:srgbClr val="FFFFFF"/>
                </a:solidFill>
                <a:latin typeface="Arial" charset="0"/>
                <a:ea typeface="ヒラギノ角ゴ ProN W3" charset="0"/>
                <a:cs typeface="Arial" charset="0"/>
                <a:sym typeface="Arial" charset="0"/>
              </a:defRPr>
            </a:lvl1pPr>
          </a:lstStyle>
          <a:p>
            <a:pPr>
              <a:defRPr/>
            </a:pPr>
            <a:fld id="{AF860B47-F9B5-4C3E-8D4D-905CDE2BFA4B}" type="slidenum">
              <a:rPr lang="en-US" altLang="en-US"/>
              <a:pPr>
                <a:defRPr/>
              </a:pPr>
              <a:t>‹#›</a:t>
            </a:fld>
            <a:endParaRPr lang="en-US" altLang="en-US" dirty="0"/>
          </a:p>
        </p:txBody>
      </p:sp>
      <p:sp>
        <p:nvSpPr>
          <p:cNvPr id="5127" name="Rectangle 6"/>
          <p:cNvSpPr>
            <a:spLocks noGrp="1" noChangeArrowheads="1"/>
          </p:cNvSpPr>
          <p:nvPr>
            <p:ph type="title"/>
          </p:nvPr>
        </p:nvSpPr>
        <p:spPr bwMode="auto">
          <a:xfrm>
            <a:off x="457200" y="46038"/>
            <a:ext cx="662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altLang="en-US">
                <a:sym typeface="Verdana" pitchFamily="34" charset="0"/>
              </a:rPr>
              <a:t>Click to edit Master title style</a:t>
            </a:r>
          </a:p>
        </p:txBody>
      </p:sp>
      <p:sp>
        <p:nvSpPr>
          <p:cNvPr id="5128" name="Rectangle 7"/>
          <p:cNvSpPr>
            <a:spLocks noGrp="1" noChangeArrowheads="1"/>
          </p:cNvSpPr>
          <p:nvPr>
            <p:ph type="body" idx="1"/>
          </p:nvPr>
        </p:nvSpPr>
        <p:spPr bwMode="auto">
          <a:xfrm>
            <a:off x="457200" y="1371600"/>
            <a:ext cx="8128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n-US">
                <a:sym typeface="Verdana" pitchFamily="34" charset="0"/>
              </a:rPr>
              <a:t>Click to edit Master text styles</a:t>
            </a:r>
          </a:p>
          <a:p>
            <a:pPr lvl="1"/>
            <a:r>
              <a:rPr lang="en-US" altLang="en-US">
                <a:sym typeface="Verdana" pitchFamily="34" charset="0"/>
              </a:rPr>
              <a:t>Second level</a:t>
            </a:r>
          </a:p>
          <a:p>
            <a:pPr lvl="2"/>
            <a:r>
              <a:rPr lang="en-US" altLang="en-US">
                <a:sym typeface="Verdana" pitchFamily="34" charset="0"/>
              </a:rPr>
              <a:t>Third level</a:t>
            </a:r>
          </a:p>
          <a:p>
            <a:pPr lvl="3"/>
            <a:r>
              <a:rPr lang="en-US" altLang="en-US">
                <a:sym typeface="Verdana" pitchFamily="34" charset="0"/>
              </a:rPr>
              <a:t>Fourth level</a:t>
            </a:r>
          </a:p>
          <a:p>
            <a:pPr lvl="4"/>
            <a:r>
              <a:rPr lang="en-US" altLang="en-US">
                <a:sym typeface="Verdana" pitchFamily="34" charset="0"/>
              </a:rPr>
              <a:t>Fifth level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hf hdr="0" ftr="0" dt="0"/>
  <p:txStyles>
    <p:title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p:titleStyle>
    <p:body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318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318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589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462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03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2960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17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8750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ftp.pwg.org/pub/pwg/ipp/wd/wd-ipptrustnoone10-20210519.pdf" TargetMode="External"/><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www.trustedcomputinggroup.org/resources" TargetMode="External"/><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www.trustedcomputinggroup.org/resources" TargetMode="External"/><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8" Type="http://schemas.openxmlformats.org/officeDocument/2006/relationships/hyperlink" Target="https://datatracker.ietf.org/doc/draft-ietf-tls-rfc8447bis/" TargetMode="External"/><Relationship Id="rId13" Type="http://schemas.openxmlformats.org/officeDocument/2006/relationships/hyperlink" Target="https://datatracker.ietf.org/doc/draft-ietf-tls-tlsflags/" TargetMode="External"/><Relationship Id="rId3" Type="http://schemas.openxmlformats.org/officeDocument/2006/relationships/hyperlink" Target="https://datatracker.ietf.org/doc/rfc9149/" TargetMode="External"/><Relationship Id="rId7" Type="http://schemas.openxmlformats.org/officeDocument/2006/relationships/hyperlink" Target="https://datatracker.ietf.org/doc/draft-ietf-tls-external-psk-importer/" TargetMode="External"/><Relationship Id="rId12" Type="http://schemas.openxmlformats.org/officeDocument/2006/relationships/hyperlink" Target="https://datatracker.ietf.org/doc/draft-ietf-tls-rfc8446bis/" TargetMode="External"/><Relationship Id="rId2"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hyperlink" Target="https://datatracker.ietf.org/doc/draft-ietf-tls-subcerts/" TargetMode="External"/><Relationship Id="rId11" Type="http://schemas.openxmlformats.org/officeDocument/2006/relationships/hyperlink" Target="https://datatracker.ietf.org/doc/draft-ietf-tls-dtls-rrc/" TargetMode="External"/><Relationship Id="rId5" Type="http://schemas.openxmlformats.org/officeDocument/2006/relationships/hyperlink" Target="https://datatracker.ietf.org/doc/rfc9146/" TargetMode="External"/><Relationship Id="rId15" Type="http://schemas.openxmlformats.org/officeDocument/2006/relationships/hyperlink" Target="Suppressing%20CA%20Certificates%20in%20TLS%201.3" TargetMode="External"/><Relationship Id="rId10" Type="http://schemas.openxmlformats.org/officeDocument/2006/relationships/hyperlink" Target="https://datatracker.ietf.org/doc/draft-ietf-tls-ctls/" TargetMode="External"/><Relationship Id="rId4" Type="http://schemas.openxmlformats.org/officeDocument/2006/relationships/hyperlink" Target="https://datatracker.ietf.org/doc/rfc9147/" TargetMode="External"/><Relationship Id="rId9" Type="http://schemas.openxmlformats.org/officeDocument/2006/relationships/hyperlink" Target="https://datatracker.ietf.org/doc/draft-urien-tls-se/" TargetMode="External"/><Relationship Id="rId14" Type="http://schemas.openxmlformats.org/officeDocument/2006/relationships/hyperlink" Target="https://datatracker.ietf.org/doc/draft-ietf-tls-exported-authenticator/"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datatracker.ietf.org/doc/draft-ietf-cbor-packed/" TargetMode="External"/><Relationship Id="rId3" Type="http://schemas.openxmlformats.org/officeDocument/2006/relationships/hyperlink" Target="https://datatracker.ietf.org/doc/draft-ietf-sacm-coswid/" TargetMode="External"/><Relationship Id="rId7" Type="http://schemas.openxmlformats.org/officeDocument/2006/relationships/hyperlink" Target="https://datatracker.ietf.org/doc/draft-ietf-cbor-file-magic/" TargetMode="External"/><Relationship Id="rId2"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hyperlink" Target="https://datatracker.ietf.org/doc/rfc9090/" TargetMode="External"/><Relationship Id="rId11" Type="http://schemas.openxmlformats.org/officeDocument/2006/relationships/hyperlink" Target="https://datatracker.ietf.org/doc/draft-bormann-cbor-cddl-freezer/" TargetMode="External"/><Relationship Id="rId5" Type="http://schemas.openxmlformats.org/officeDocument/2006/relationships/hyperlink" Target="https://datatracker.ietf.org/doc/rfc9164/" TargetMode="External"/><Relationship Id="rId10" Type="http://schemas.openxmlformats.org/officeDocument/2006/relationships/hyperlink" Target="https://datatracker.ietf.org/doc/draft-bormann-cbor-notable-tags/" TargetMode="External"/><Relationship Id="rId4" Type="http://schemas.openxmlformats.org/officeDocument/2006/relationships/hyperlink" Target="https://datatracker.ietf.org/doc/rfc9165/" TargetMode="External"/><Relationship Id="rId9" Type="http://schemas.openxmlformats.org/officeDocument/2006/relationships/hyperlink" Target="https://datatracker.ietf.org/doc/draft-bormann-cbor-cddl-csv/"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datatracker.ietf.org/doc/draft-ietf-rats-ar4si/" TargetMode="External"/><Relationship Id="rId13" Type="http://schemas.openxmlformats.org/officeDocument/2006/relationships/hyperlink" Target="https://datatracker.ietf.org/doc/draft-ietf-rats-architecture/" TargetMode="External"/><Relationship Id="rId3" Type="http://schemas.openxmlformats.org/officeDocument/2006/relationships/hyperlink" Target="https://datatracker.ietf.org/doc/draft-fdb-rats-psa-endorsements/" TargetMode="External"/><Relationship Id="rId7" Type="http://schemas.openxmlformats.org/officeDocument/2006/relationships/hyperlink" Target="https://datatracker.ietf.org/doc/draft-ietf-rats-tpm-based-network-device-attest/" TargetMode="External"/><Relationship Id="rId12" Type="http://schemas.openxmlformats.org/officeDocument/2006/relationships/hyperlink" Target="https://datatracker.ietf.org/doc/draft-ietf-rats-eat/" TargetMode="External"/><Relationship Id="rId2"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hyperlink" Target="https://datatracker.ietf.org/doc/draft-ietf-rats-yang-tpm-charra/" TargetMode="External"/><Relationship Id="rId11" Type="http://schemas.openxmlformats.org/officeDocument/2006/relationships/hyperlink" Target="https://datatracker.ietf.org/doc/draft-voit-rats-trustworthy-path-routing/" TargetMode="External"/><Relationship Id="rId5" Type="http://schemas.openxmlformats.org/officeDocument/2006/relationships/hyperlink" Target="https://datatracker.ietf.org/doc/draft-tschofenig-rats-aiss-token/" TargetMode="External"/><Relationship Id="rId15" Type="http://schemas.openxmlformats.org/officeDocument/2006/relationships/hyperlink" Target="https://datatracker.ietf.org/doc/draft-birkholz-rats-corim/" TargetMode="External"/><Relationship Id="rId10" Type="http://schemas.openxmlformats.org/officeDocument/2006/relationships/hyperlink" Target="https://datatracker.ietf.org/doc/draft-tschofenig-rats-psa-token/" TargetMode="External"/><Relationship Id="rId4" Type="http://schemas.openxmlformats.org/officeDocument/2006/relationships/hyperlink" Target="https://datatracker.ietf.org/doc/draft-birkholz-rats-epoch-markers/" TargetMode="External"/><Relationship Id="rId9" Type="http://schemas.openxmlformats.org/officeDocument/2006/relationships/hyperlink" Target="https://datatracker.ietf.org/doc/draft-ietf-rats-network-device-subscription/" TargetMode="External"/><Relationship Id="rId14" Type="http://schemas.openxmlformats.org/officeDocument/2006/relationships/hyperlink" Target="https://datatracker.ietf.org/doc/draft-ietf-rats-reference-interaction-model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hyperlink" Target="https://datatracker.ietf.org/doc/draft-irtf-cfrg-frost/" TargetMode="External"/><Relationship Id="rId13" Type="http://schemas.openxmlformats.org/officeDocument/2006/relationships/hyperlink" Target="https://datatracker.ietf.org/doc/draft-irtf-cfrg-kangarootwelve/" TargetMode="External"/><Relationship Id="rId3" Type="http://schemas.openxmlformats.org/officeDocument/2006/relationships/hyperlink" Target="https://datatracker.ietf.org/doc/rfc9180/" TargetMode="External"/><Relationship Id="rId7" Type="http://schemas.openxmlformats.org/officeDocument/2006/relationships/hyperlink" Target="https://datatracker.ietf.org/doc/draft-irtf-cfrg-vdaf/" TargetMode="External"/><Relationship Id="rId12" Type="http://schemas.openxmlformats.org/officeDocument/2006/relationships/hyperlink" Target="https://datatracker.ietf.org/doc/draft-harkins-cfrg-dnhpke/" TargetMode="External"/><Relationship Id="rId2" Type="http://schemas.openxmlformats.org/officeDocument/2006/relationships/image" Target="../media/image1.png"/><Relationship Id="rId16" Type="http://schemas.openxmlformats.org/officeDocument/2006/relationships/hyperlink" Target="https://datatracker.ietf.org/doc/draft-irtf-cfrg-spake2/" TargetMode="External"/><Relationship Id="rId1" Type="http://schemas.openxmlformats.org/officeDocument/2006/relationships/slideLayout" Target="../slideLayouts/slideLayout23.xml"/><Relationship Id="rId6" Type="http://schemas.openxmlformats.org/officeDocument/2006/relationships/hyperlink" Target="https://datatracker.ietf.org/doc/draft-dew-cfrg-signature-key-blinding/" TargetMode="External"/><Relationship Id="rId11" Type="http://schemas.openxmlformats.org/officeDocument/2006/relationships/hyperlink" Target="https://datatracker.ietf.org/doc/draft-irtf-cfrg-ristretto255-decaf448/" TargetMode="External"/><Relationship Id="rId5" Type="http://schemas.openxmlformats.org/officeDocument/2006/relationships/hyperlink" Target="https://datatracker.ietf.org/doc/draft-bar-cfrg-spake2plus/" TargetMode="External"/><Relationship Id="rId15" Type="http://schemas.openxmlformats.org/officeDocument/2006/relationships/hyperlink" Target="https://datatracker.ietf.org/doc/draft-mattsson-cfrg-det-sigs-with-noise/" TargetMode="External"/><Relationship Id="rId10" Type="http://schemas.openxmlformats.org/officeDocument/2006/relationships/hyperlink" Target="https://datatracker.ietf.org/doc/draft-irtf-cfrg-opaque/" TargetMode="External"/><Relationship Id="rId4" Type="http://schemas.openxmlformats.org/officeDocument/2006/relationships/hyperlink" Target="https://datatracker.ietf.org/doc/rfc9106/" TargetMode="External"/><Relationship Id="rId9" Type="http://schemas.openxmlformats.org/officeDocument/2006/relationships/hyperlink" Target="https://datatracker.ietf.org/doc/draft-irtf-cfrg-aead-limits/" TargetMode="External"/><Relationship Id="rId14" Type="http://schemas.openxmlformats.org/officeDocument/2006/relationships/hyperlink" Target="https://datatracker.ietf.org/doc/draft-irtf-cfrg-hash-to-curv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fld id="{908E4DB2-B778-49DB-850A-C993C9957476}" type="slidenum">
              <a:rPr lang="en-US" altLang="en-US" sz="1100" smtClean="0">
                <a:solidFill>
                  <a:srgbClr val="FFFFFF"/>
                </a:solidFill>
                <a:latin typeface="Arial" charset="0"/>
                <a:cs typeface="Arial" charset="0"/>
                <a:sym typeface="Arial" charset="0"/>
              </a:rPr>
              <a:pPr eaLnBrk="1" hangingPunct="1">
                <a:spcBef>
                  <a:spcPct val="0"/>
                </a:spcBef>
              </a:pPr>
              <a:t>1</a:t>
            </a:fld>
            <a:endParaRPr lang="en-US" altLang="en-US" sz="1100" dirty="0">
              <a:solidFill>
                <a:srgbClr val="FFFFFF"/>
              </a:solidFill>
              <a:latin typeface="Arial" charset="0"/>
              <a:cs typeface="Arial" charset="0"/>
              <a:sym typeface="Arial" charset="0"/>
            </a:endParaRPr>
          </a:p>
        </p:txBody>
      </p:sp>
      <p:sp>
        <p:nvSpPr>
          <p:cNvPr id="6147" name="Rectangle 1"/>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endParaRPr lang="en-US" altLang="en-US" sz="1600" dirty="0">
              <a:solidFill>
                <a:srgbClr val="000000"/>
              </a:solidFill>
              <a:latin typeface="Arial" charset="0"/>
              <a:sym typeface="Arial" charset="0"/>
            </a:endParaRPr>
          </a:p>
        </p:txBody>
      </p:sp>
      <p:sp>
        <p:nvSpPr>
          <p:cNvPr id="6148" name="Rectangle 2"/>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r>
              <a:rPr lang="en-US" altLang="en-US" sz="1100" dirty="0">
                <a:solidFill>
                  <a:srgbClr val="FFFFFF"/>
                </a:solidFill>
                <a:latin typeface="Arial" charset="0"/>
                <a:cs typeface="Arial" charset="0"/>
                <a:sym typeface="Arial" charset="0"/>
              </a:rPr>
              <a:t>Copyright © 2022 The Printer Working Group. All rights reserved.</a:t>
            </a:r>
          </a:p>
        </p:txBody>
      </p:sp>
      <p:sp>
        <p:nvSpPr>
          <p:cNvPr id="6149" name="Rectangle 3"/>
          <p:cNvSpPr>
            <a:spLocks/>
          </p:cNvSpPr>
          <p:nvPr/>
        </p:nvSpPr>
        <p:spPr bwMode="auto">
          <a:xfrm>
            <a:off x="419100" y="2565400"/>
            <a:ext cx="59118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9688"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r>
              <a:rPr lang="en-US" altLang="en-US" sz="3600" dirty="0">
                <a:solidFill>
                  <a:srgbClr val="4B5AA8"/>
                </a:solidFill>
                <a:latin typeface="Arial Bold" charset="0"/>
                <a:cs typeface="Arial Bold" charset="0"/>
                <a:sym typeface="Arial Bold" charset="0"/>
              </a:rPr>
              <a:t>The Printer Working Group</a:t>
            </a:r>
          </a:p>
        </p:txBody>
      </p:sp>
      <p:pic>
        <p:nvPicPr>
          <p:cNvPr id="61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19050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51" name="Rectangle 5"/>
          <p:cNvSpPr>
            <a:spLocks noGrp="1" noChangeArrowheads="1"/>
          </p:cNvSpPr>
          <p:nvPr>
            <p:ph type="title"/>
          </p:nvPr>
        </p:nvSpPr>
        <p:spPr/>
        <p:txBody>
          <a:bodyPr rIns="132080"/>
          <a:lstStyle/>
          <a:p>
            <a:pPr eaLnBrk="1" hangingPunct="1"/>
            <a:r>
              <a:rPr lang="en-US" altLang="en-US" dirty="0"/>
              <a:t>Imaging Device Security</a:t>
            </a:r>
          </a:p>
        </p:txBody>
      </p:sp>
      <p:sp>
        <p:nvSpPr>
          <p:cNvPr id="6152" name="Rectangle 6"/>
          <p:cNvSpPr>
            <a:spLocks noGrp="1" noChangeArrowheads="1"/>
          </p:cNvSpPr>
          <p:nvPr>
            <p:ph type="body" idx="1"/>
          </p:nvPr>
        </p:nvSpPr>
        <p:spPr/>
        <p:txBody>
          <a:bodyPr rIns="132080"/>
          <a:lstStyle/>
          <a:p>
            <a:pPr marL="0" indent="0" eaLnBrk="1" hangingPunct="1"/>
            <a:r>
              <a:rPr lang="en-US" altLang="en-US" dirty="0"/>
              <a:t>May 19, 2022</a:t>
            </a:r>
          </a:p>
          <a:p>
            <a:pPr marL="0" indent="0" eaLnBrk="1" hangingPunct="1"/>
            <a:r>
              <a:rPr lang="en-US" altLang="en-US" dirty="0"/>
              <a:t>PWG May 2022 Virtual Face-to-Face</a:t>
            </a:r>
          </a:p>
        </p:txBody>
      </p:sp>
      <p:sp>
        <p:nvSpPr>
          <p:cNvPr id="6153"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pPr>
            <a:fld id="{ED2F2A0C-ED1C-40C7-922A-27D244B1916C}" type="slidenum">
              <a:rPr lang="en-US" altLang="en-US" sz="1100">
                <a:solidFill>
                  <a:srgbClr val="FFFFFF"/>
                </a:solidFill>
                <a:latin typeface="Arial" charset="0"/>
                <a:cs typeface="Arial" charset="0"/>
                <a:sym typeface="Arial" charset="0"/>
              </a:rPr>
              <a:pPr algn="ctr" eaLnBrk="1" hangingPunct="1">
                <a:spcBef>
                  <a:spcPct val="0"/>
                </a:spcBef>
              </a:pPr>
              <a:t>1</a:t>
            </a:fld>
            <a:endParaRPr lang="en-US" altLang="en-US" sz="1100" dirty="0">
              <a:solidFill>
                <a:srgbClr val="FFFFFF"/>
              </a:solidFill>
              <a:latin typeface="Arial" charset="0"/>
              <a:cs typeface="Arial" charset="0"/>
              <a:sym typeface="Arial"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10</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4103" name="Rectangle 5"/>
          <p:cNvSpPr>
            <a:spLocks noGrp="1" noChangeArrowheads="1"/>
          </p:cNvSpPr>
          <p:nvPr>
            <p:ph type="title"/>
          </p:nvPr>
        </p:nvSpPr>
        <p:spPr>
          <a:xfrm>
            <a:off x="127000" y="112566"/>
            <a:ext cx="7797800" cy="1016000"/>
          </a:xfrm>
        </p:spPr>
        <p:txBody>
          <a:bodyPr rIns="132080"/>
          <a:lstStyle/>
          <a:p>
            <a:pPr eaLnBrk="1" hangingPunct="1"/>
            <a:r>
              <a:rPr lang="fr-FR" sz="2400" dirty="0"/>
              <a:t>HCD cPP/SD Status</a:t>
            </a:r>
            <a:br>
              <a:rPr lang="fr-FR" sz="2400" dirty="0"/>
            </a:br>
            <a:r>
              <a:rPr lang="fr-FR" sz="2400" dirty="0"/>
              <a:t>Key Issues Resolved in 2</a:t>
            </a:r>
            <a:r>
              <a:rPr lang="fr-FR" sz="2400" baseline="30000" dirty="0"/>
              <a:t>nd</a:t>
            </a:r>
            <a:r>
              <a:rPr lang="fr-FR" sz="2400" dirty="0"/>
              <a:t> Public Draft of HCD SD</a:t>
            </a:r>
            <a:endParaRPr lang="en-US" altLang="en-US" sz="24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10</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5989" y="1171640"/>
            <a:ext cx="8845755" cy="5475434"/>
          </a:xfrm>
        </p:spPr>
        <p:txBody>
          <a:bodyPr rIns="132080"/>
          <a:lstStyle/>
          <a:p>
            <a:pPr marL="342900">
              <a:lnSpc>
                <a:spcPct val="107000"/>
              </a:lnSpc>
              <a:spcBef>
                <a:spcPts val="0"/>
              </a:spcBef>
              <a:spcAft>
                <a:spcPts val="600"/>
              </a:spcAft>
            </a:pPr>
            <a:r>
              <a:rPr lang="en-US" sz="1800" dirty="0">
                <a:effectLst/>
                <a:ea typeface="Calibri" panose="020F0502020204030204" pitchFamily="34" charset="0"/>
                <a:cs typeface="Times New Roman" panose="02020603050405020304" pitchFamily="18" charset="0"/>
              </a:rPr>
              <a:t>Corrected several unreachable URLs in Appendix C: Public Vulnerability Sources.</a:t>
            </a:r>
          </a:p>
          <a:p>
            <a:pPr marL="342900">
              <a:lnSpc>
                <a:spcPct val="107000"/>
              </a:lnSpc>
              <a:spcBef>
                <a:spcPts val="0"/>
              </a:spcBef>
              <a:spcAft>
                <a:spcPts val="600"/>
              </a:spcAft>
            </a:pPr>
            <a:r>
              <a:rPr lang="en-US" sz="1800" dirty="0">
                <a:effectLst/>
                <a:ea typeface="Calibri" panose="020F0502020204030204" pitchFamily="34" charset="0"/>
                <a:cs typeface="Times New Roman" panose="02020603050405020304" pitchFamily="18" charset="0"/>
              </a:rPr>
              <a:t>Removed redundant Operator User Guidance Evaluation Activities related to the </a:t>
            </a:r>
            <a:r>
              <a:rPr lang="en-US" sz="1800" dirty="0">
                <a:solidFill>
                  <a:srgbClr val="333333"/>
                </a:solidFill>
                <a:effectLst/>
                <a:ea typeface="Calibri" panose="020F0502020204030204" pitchFamily="34" charset="0"/>
                <a:cs typeface="Times New Roman" panose="02020603050405020304" pitchFamily="18" charset="0"/>
              </a:rPr>
              <a:t>evaluator ensuring that the Operational guidance contains instructions for configuring any cryptographic engine associated with the evaluated configuration of the TOE and providing a warning to the administrator that use of other cryptographic engines was not evaluated nor tested during the CC evaluation of the TOE</a:t>
            </a:r>
            <a:endParaRPr lang="en-US" sz="1800" dirty="0">
              <a:effectLst/>
              <a:ea typeface="Calibri" panose="020F0502020204030204" pitchFamily="34" charset="0"/>
              <a:cs typeface="Times New Roman" panose="02020603050405020304" pitchFamily="18" charset="0"/>
            </a:endParaRPr>
          </a:p>
          <a:p>
            <a:pPr marL="342900">
              <a:lnSpc>
                <a:spcPct val="107000"/>
              </a:lnSpc>
              <a:spcBef>
                <a:spcPts val="0"/>
              </a:spcBef>
              <a:spcAft>
                <a:spcPts val="600"/>
              </a:spcAft>
            </a:pPr>
            <a:r>
              <a:rPr lang="en-US" sz="1800" dirty="0">
                <a:solidFill>
                  <a:srgbClr val="333333"/>
                </a:solidFill>
                <a:effectLst/>
                <a:ea typeface="Calibri" panose="020F0502020204030204" pitchFamily="34" charset="0"/>
                <a:cs typeface="Times New Roman" panose="02020603050405020304" pitchFamily="18" charset="0"/>
              </a:rPr>
              <a:t>Corrected two incorrect paragraph references in </a:t>
            </a:r>
            <a:r>
              <a:rPr lang="en-US" sz="1800" b="1" dirty="0">
                <a:solidFill>
                  <a:srgbClr val="333333"/>
                </a:solidFill>
                <a:effectLst/>
                <a:ea typeface="Calibri" panose="020F0502020204030204" pitchFamily="34" charset="0"/>
                <a:cs typeface="Times New Roman" panose="02020603050405020304" pitchFamily="18" charset="0"/>
              </a:rPr>
              <a:t>Section 6.6.1. Vulnerability Survey</a:t>
            </a:r>
            <a:r>
              <a:rPr lang="en-US" sz="1800" dirty="0">
                <a:effectLst/>
                <a:ea typeface="Calibri" panose="020F0502020204030204" pitchFamily="34" charset="0"/>
                <a:cs typeface="Times New Roman" panose="02020603050405020304" pitchFamily="18" charset="0"/>
              </a:rPr>
              <a:t> </a:t>
            </a:r>
            <a:r>
              <a:rPr lang="en-US" sz="1800" b="1" dirty="0">
                <a:solidFill>
                  <a:srgbClr val="333333"/>
                </a:solidFill>
                <a:effectLst/>
                <a:ea typeface="Calibri" panose="020F0502020204030204" pitchFamily="34" charset="0"/>
                <a:cs typeface="Times New Roman" panose="02020603050405020304" pitchFamily="18" charset="0"/>
              </a:rPr>
              <a:t>(AVA_VAN.1) </a:t>
            </a:r>
            <a:r>
              <a:rPr lang="en-US" sz="1800" i="1" dirty="0">
                <a:solidFill>
                  <a:srgbClr val="333333"/>
                </a:solidFill>
                <a:effectLst/>
                <a:ea typeface="Calibri" panose="020F0502020204030204" pitchFamily="34" charset="0"/>
                <a:cs typeface="Times New Roman" panose="02020603050405020304" pitchFamily="18" charset="0"/>
              </a:rPr>
              <a:t>Table 3. Mapping of AVA_VAN.1 CEM Work Units to Evaluation Activities</a:t>
            </a:r>
            <a:endParaRPr lang="en-US" sz="1800" dirty="0">
              <a:effectLst/>
              <a:ea typeface="Calibri" panose="020F0502020204030204" pitchFamily="34" charset="0"/>
              <a:cs typeface="Times New Roman" panose="02020603050405020304" pitchFamily="18" charset="0"/>
            </a:endParaRPr>
          </a:p>
          <a:p>
            <a:pPr marL="342900">
              <a:lnSpc>
                <a:spcPct val="107000"/>
              </a:lnSpc>
              <a:spcBef>
                <a:spcPts val="0"/>
              </a:spcBef>
              <a:spcAft>
                <a:spcPts val="600"/>
              </a:spcAft>
            </a:pPr>
            <a:r>
              <a:rPr lang="en-US" sz="1800" dirty="0">
                <a:solidFill>
                  <a:srgbClr val="333333"/>
                </a:solidFill>
                <a:effectLst/>
                <a:ea typeface="Calibri" panose="020F0502020204030204" pitchFamily="34" charset="0"/>
                <a:cs typeface="Times New Roman" panose="02020603050405020304" pitchFamily="18" charset="0"/>
              </a:rPr>
              <a:t>Added the missing content of the Evaluation Activity (Documentation) and Evaluation Activity sections under </a:t>
            </a:r>
            <a:r>
              <a:rPr lang="en-US" sz="1800" b="1" dirty="0">
                <a:solidFill>
                  <a:srgbClr val="333333"/>
                </a:solidFill>
                <a:effectLst/>
                <a:ea typeface="Calibri" panose="020F0502020204030204" pitchFamily="34" charset="0"/>
                <a:cs typeface="Times New Roman" panose="02020603050405020304" pitchFamily="18" charset="0"/>
              </a:rPr>
              <a:t>Section 6.6.1. Vulnerability Survey (AVA_VAN.1)</a:t>
            </a:r>
            <a:endParaRPr lang="en-US"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298674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11</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4103" name="Rectangle 5"/>
          <p:cNvSpPr>
            <a:spLocks noGrp="1" noChangeArrowheads="1"/>
          </p:cNvSpPr>
          <p:nvPr>
            <p:ph type="title"/>
          </p:nvPr>
        </p:nvSpPr>
        <p:spPr>
          <a:xfrm>
            <a:off x="127000" y="112566"/>
            <a:ext cx="7797800" cy="1016000"/>
          </a:xfrm>
        </p:spPr>
        <p:txBody>
          <a:bodyPr rIns="132080"/>
          <a:lstStyle/>
          <a:p>
            <a:pPr eaLnBrk="1" hangingPunct="1"/>
            <a:r>
              <a:rPr lang="fr-FR" sz="2400" dirty="0"/>
              <a:t>HCD cPP/SD Status</a:t>
            </a:r>
            <a:br>
              <a:rPr lang="fr-FR" sz="2400" dirty="0"/>
            </a:br>
            <a:r>
              <a:rPr lang="fr-FR" sz="2400" dirty="0"/>
              <a:t>Key Issues Resolved in 2</a:t>
            </a:r>
            <a:r>
              <a:rPr lang="fr-FR" sz="2400" baseline="30000" dirty="0"/>
              <a:t>nd</a:t>
            </a:r>
            <a:r>
              <a:rPr lang="fr-FR" sz="2400" dirty="0"/>
              <a:t> Public Draft of HCD SD</a:t>
            </a:r>
            <a:endParaRPr lang="en-US" altLang="en-US" sz="24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11</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5989" y="1171640"/>
            <a:ext cx="8845755" cy="5475434"/>
          </a:xfrm>
        </p:spPr>
        <p:txBody>
          <a:bodyPr rIns="132080"/>
          <a:lstStyle/>
          <a:p>
            <a:pPr marL="342900">
              <a:lnSpc>
                <a:spcPct val="107000"/>
              </a:lnSpc>
              <a:spcBef>
                <a:spcPts val="0"/>
              </a:spcBef>
              <a:spcAft>
                <a:spcPts val="600"/>
              </a:spcAft>
            </a:pPr>
            <a:r>
              <a:rPr lang="en-US" sz="1700" dirty="0">
                <a:effectLst/>
                <a:ea typeface="Calibri" panose="020F0502020204030204" pitchFamily="34" charset="0"/>
                <a:cs typeface="Times New Roman" panose="02020603050405020304" pitchFamily="18" charset="0"/>
              </a:rPr>
              <a:t>Implemented the significant updates to the Assurance Activities (mostly in the Test Assurance Activities) requested by ITSCC (the Korean Common Criteria Scheme) for the following SFRs:</a:t>
            </a:r>
          </a:p>
          <a:p>
            <a:pPr marL="692150" lvl="1" indent="-342900">
              <a:lnSpc>
                <a:spcPct val="107000"/>
              </a:lnSpc>
              <a:spcBef>
                <a:spcPts val="0"/>
              </a:spcBef>
              <a:spcAft>
                <a:spcPts val="600"/>
              </a:spcAft>
              <a:buFont typeface="Symbol" panose="05050102010706020507" pitchFamily="18" charset="2"/>
              <a:buChar char=""/>
            </a:pPr>
            <a:r>
              <a:rPr lang="en-US" sz="1700" dirty="0">
                <a:effectLst/>
                <a:ea typeface="Calibri" panose="020F0502020204030204" pitchFamily="34" charset="0"/>
                <a:cs typeface="Times New Roman" panose="02020603050405020304" pitchFamily="18" charset="0"/>
              </a:rPr>
              <a:t>FCS_CKM.1/SKG Cryptographic key generation (Symmetric Keys)</a:t>
            </a:r>
          </a:p>
          <a:p>
            <a:pPr marL="692150" lvl="1" indent="-342900">
              <a:lnSpc>
                <a:spcPct val="107000"/>
              </a:lnSpc>
              <a:spcBef>
                <a:spcPts val="0"/>
              </a:spcBef>
              <a:spcAft>
                <a:spcPts val="600"/>
              </a:spcAft>
              <a:buFont typeface="Symbol" panose="05050102010706020507" pitchFamily="18" charset="2"/>
              <a:buChar char=""/>
            </a:pPr>
            <a:r>
              <a:rPr lang="en-US" sz="1700" dirty="0">
                <a:effectLst/>
                <a:ea typeface="Calibri" panose="020F0502020204030204" pitchFamily="34" charset="0"/>
                <a:cs typeface="Times New Roman" panose="02020603050405020304" pitchFamily="18" charset="0"/>
              </a:rPr>
              <a:t>FCS_COP.1/DataEncryption Cryptographic Operation (Data Encryption/Decryption)</a:t>
            </a:r>
          </a:p>
          <a:p>
            <a:pPr marL="692150" lvl="1" indent="-342900">
              <a:lnSpc>
                <a:spcPct val="107000"/>
              </a:lnSpc>
              <a:spcBef>
                <a:spcPts val="0"/>
              </a:spcBef>
              <a:spcAft>
                <a:spcPts val="600"/>
              </a:spcAft>
              <a:buFont typeface="Symbol" panose="05050102010706020507" pitchFamily="18" charset="2"/>
              <a:buChar char=""/>
            </a:pPr>
            <a:r>
              <a:rPr lang="en-US" sz="1700" dirty="0">
                <a:effectLst/>
                <a:ea typeface="Calibri" panose="020F0502020204030204" pitchFamily="34" charset="0"/>
                <a:cs typeface="Times New Roman" panose="02020603050405020304" pitchFamily="18" charset="0"/>
              </a:rPr>
              <a:t>FCS_COP.1/SigGen Cryptographic Operation (Signature Generation and Verification)</a:t>
            </a:r>
          </a:p>
          <a:p>
            <a:pPr marL="692150" lvl="1" indent="-342900">
              <a:lnSpc>
                <a:spcPct val="107000"/>
              </a:lnSpc>
              <a:spcBef>
                <a:spcPts val="0"/>
              </a:spcBef>
              <a:spcAft>
                <a:spcPts val="600"/>
              </a:spcAft>
              <a:buFont typeface="Symbol" panose="05050102010706020507" pitchFamily="18" charset="2"/>
              <a:buChar char=""/>
            </a:pPr>
            <a:r>
              <a:rPr lang="en-US" sz="1700" dirty="0">
                <a:effectLst/>
                <a:ea typeface="Calibri" panose="020F0502020204030204" pitchFamily="34" charset="0"/>
                <a:cs typeface="Times New Roman" panose="02020603050405020304" pitchFamily="18" charset="0"/>
              </a:rPr>
              <a:t>FCS_RBG_EXT.1 Extended: Cryptographic Operation (Random Bit Generation)</a:t>
            </a:r>
          </a:p>
          <a:p>
            <a:pPr marL="692150" lvl="1" indent="-342900">
              <a:lnSpc>
                <a:spcPct val="107000"/>
              </a:lnSpc>
              <a:spcBef>
                <a:spcPts val="0"/>
              </a:spcBef>
              <a:spcAft>
                <a:spcPts val="600"/>
              </a:spcAft>
              <a:buFont typeface="Symbol" panose="05050102010706020507" pitchFamily="18" charset="2"/>
              <a:buChar char=""/>
            </a:pPr>
            <a:r>
              <a:rPr lang="en-US" sz="1700" dirty="0">
                <a:effectLst/>
                <a:ea typeface="Calibri" panose="020F0502020204030204" pitchFamily="34" charset="0"/>
                <a:cs typeface="Times New Roman" panose="02020603050405020304" pitchFamily="18" charset="0"/>
              </a:rPr>
              <a:t>FCS_COP.1/StorageEncryption Cryptographic operation (Data Encryption/Decryption)</a:t>
            </a:r>
          </a:p>
          <a:p>
            <a:pPr marL="692150" lvl="1" indent="-342900">
              <a:lnSpc>
                <a:spcPct val="107000"/>
              </a:lnSpc>
              <a:spcBef>
                <a:spcPts val="0"/>
              </a:spcBef>
              <a:spcAft>
                <a:spcPts val="600"/>
              </a:spcAft>
              <a:buFont typeface="Symbol" panose="05050102010706020507" pitchFamily="18" charset="2"/>
              <a:buChar char=""/>
            </a:pPr>
            <a:r>
              <a:rPr lang="en-US" sz="1700" dirty="0">
                <a:effectLst/>
                <a:ea typeface="Calibri" panose="020F0502020204030204" pitchFamily="34" charset="0"/>
                <a:cs typeface="Times New Roman" panose="02020603050405020304" pitchFamily="18" charset="0"/>
              </a:rPr>
              <a:t>FCS_COP.1/KeyWrap Cryptographic operation (Key Wrapping)</a:t>
            </a:r>
          </a:p>
          <a:p>
            <a:pPr marL="692150" lvl="1" indent="-342900">
              <a:lnSpc>
                <a:spcPct val="107000"/>
              </a:lnSpc>
              <a:spcBef>
                <a:spcPts val="0"/>
              </a:spcBef>
              <a:spcAft>
                <a:spcPts val="600"/>
              </a:spcAft>
              <a:buFont typeface="Symbol" panose="05050102010706020507" pitchFamily="18" charset="2"/>
              <a:buChar char=""/>
            </a:pPr>
            <a:r>
              <a:rPr lang="en-US" sz="1700" dirty="0">
                <a:effectLst/>
                <a:ea typeface="Calibri" panose="020F0502020204030204" pitchFamily="34" charset="0"/>
                <a:cs typeface="Times New Roman" panose="02020603050405020304" pitchFamily="18" charset="0"/>
              </a:rPr>
              <a:t>FCS_CKM.1/AKG Cryptographic Key Generation (for asymmetric keys)</a:t>
            </a:r>
          </a:p>
          <a:p>
            <a:pPr lvl="1"/>
            <a:r>
              <a:rPr lang="en-US" sz="1700" dirty="0">
                <a:effectLst/>
                <a:ea typeface="Calibri" panose="020F0502020204030204" pitchFamily="34" charset="0"/>
              </a:rPr>
              <a:t>FCS_KDF_EXT.1 Extended: Cryptographic Key Derivation</a:t>
            </a:r>
            <a:endParaRPr lang="en-US" sz="17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32681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12</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4103" name="Rectangle 5"/>
          <p:cNvSpPr>
            <a:spLocks noGrp="1" noChangeArrowheads="1"/>
          </p:cNvSpPr>
          <p:nvPr>
            <p:ph type="title"/>
          </p:nvPr>
        </p:nvSpPr>
        <p:spPr>
          <a:xfrm>
            <a:off x="62860" y="116114"/>
            <a:ext cx="7938140" cy="1016000"/>
          </a:xfrm>
        </p:spPr>
        <p:txBody>
          <a:bodyPr rIns="132080"/>
          <a:lstStyle/>
          <a:p>
            <a:pPr eaLnBrk="1" hangingPunct="1"/>
            <a:r>
              <a:rPr lang="fr-FR" sz="3200" dirty="0"/>
              <a:t>Current HCD cPP/SD Issues Affecting Final Drafts of HCD cPP/SD</a:t>
            </a:r>
            <a:endParaRPr lang="en-US" altLang="en-US" sz="32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12</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45754" y="1135953"/>
            <a:ext cx="8971246" cy="5475434"/>
          </a:xfrm>
        </p:spPr>
        <p:txBody>
          <a:bodyPr rIns="132080"/>
          <a:lstStyle/>
          <a:p>
            <a:pPr marL="39688" lvl="0" indent="0" fontAlgn="ctr">
              <a:spcAft>
                <a:spcPts val="600"/>
              </a:spcAft>
              <a:buNone/>
            </a:pPr>
            <a:r>
              <a:rPr lang="en-US" sz="2000" u="sng" dirty="0"/>
              <a:t>Inclusion of Cryptographic Erase in HCD cPP</a:t>
            </a:r>
          </a:p>
          <a:p>
            <a:pPr fontAlgn="ctr">
              <a:spcBef>
                <a:spcPts val="0"/>
              </a:spcBef>
              <a:spcAft>
                <a:spcPts val="600"/>
              </a:spcAft>
            </a:pPr>
            <a:r>
              <a:rPr lang="en-US" sz="1800" dirty="0"/>
              <a:t>Initial Comments that raised the issue:</a:t>
            </a:r>
          </a:p>
          <a:p>
            <a:pPr lvl="1" fontAlgn="ctr">
              <a:spcBef>
                <a:spcPts val="0"/>
              </a:spcBef>
              <a:spcAft>
                <a:spcPts val="600"/>
              </a:spcAft>
            </a:pPr>
            <a:r>
              <a:rPr lang="en-US" sz="1700" dirty="0"/>
              <a:t>JISEC felt Cryptographic Erase covered by the two Key Destruction SFRs (FCS_CKM.4 &amp; FCS_CKM_EXT.4) already in the HCD cPP</a:t>
            </a:r>
          </a:p>
          <a:p>
            <a:pPr lvl="1" fontAlgn="ctr">
              <a:spcBef>
                <a:spcPts val="0"/>
              </a:spcBef>
              <a:spcAft>
                <a:spcPts val="600"/>
              </a:spcAft>
            </a:pPr>
            <a:r>
              <a:rPr lang="en-US" sz="1700" dirty="0"/>
              <a:t>ITSCC felt Image Overwrite and Cryptographic Erase are two different things and agreed with JISEC; suggested HCD iTC create optional requirements for Cryptographic Erase </a:t>
            </a:r>
          </a:p>
          <a:p>
            <a:pPr fontAlgn="ctr">
              <a:spcBef>
                <a:spcPts val="0"/>
              </a:spcBef>
              <a:spcAft>
                <a:spcPts val="600"/>
              </a:spcAft>
            </a:pPr>
            <a:r>
              <a:rPr lang="en-US" sz="1800" dirty="0"/>
              <a:t>HCD iTC created a subgroup to address the Cryptographic Erase requirement</a:t>
            </a:r>
          </a:p>
          <a:p>
            <a:pPr fontAlgn="ctr">
              <a:spcBef>
                <a:spcPts val="0"/>
              </a:spcBef>
              <a:spcAft>
                <a:spcPts val="600"/>
              </a:spcAft>
            </a:pPr>
            <a:r>
              <a:rPr lang="en-US" sz="1800" dirty="0"/>
              <a:t>Result was creation of a new Data Wiping SFR FPT_WIPE_EXT and associated Assurance Activities (AAs) to replace the current FDP_RIP.1/PURGE SFR that is still undergoing HCD iTC review</a:t>
            </a:r>
          </a:p>
          <a:p>
            <a:pPr marL="692150" lvl="1" indent="-342900">
              <a:lnSpc>
                <a:spcPct val="107000"/>
              </a:lnSpc>
              <a:spcBef>
                <a:spcPts val="0"/>
              </a:spcBef>
              <a:spcAft>
                <a:spcPts val="0"/>
              </a:spcAft>
              <a:buFont typeface="Symbol" panose="05050102010706020507" pitchFamily="18" charset="2"/>
              <a:buChar char=""/>
            </a:pPr>
            <a:r>
              <a:rPr lang="en-US" sz="1600" dirty="0"/>
              <a:t>FPT_WIPE_EXT originally required D.USER and D.TSF data stored on non-volatile storage to be made unavailable </a:t>
            </a:r>
            <a:r>
              <a:rPr lang="en-US" sz="1600" dirty="0">
                <a:effectLst/>
                <a:ea typeface="Yu Mincho" panose="02020400000000000000" pitchFamily="18" charset="-128"/>
                <a:cs typeface="Times New Roman" panose="02020603050405020304" pitchFamily="18" charset="0"/>
              </a:rPr>
              <a:t>upon the request of an Administrator using one or more of the following methods: (1) </a:t>
            </a:r>
            <a:r>
              <a:rPr lang="en-US" sz="1600" i="1" dirty="0">
                <a:solidFill>
                  <a:srgbClr val="333333"/>
                </a:solidFill>
                <a:effectLst/>
                <a:ea typeface="NotoSerif"/>
                <a:cs typeface="Calibri" panose="020F0502020204030204" pitchFamily="34" charset="0"/>
              </a:rPr>
              <a:t>overwrite, (2)</a:t>
            </a:r>
            <a:r>
              <a:rPr lang="en-US" sz="1600" dirty="0">
                <a:ea typeface="Yu Mincho" panose="02020400000000000000" pitchFamily="18" charset="-128"/>
                <a:cs typeface="Times New Roman" panose="02020603050405020304" pitchFamily="18" charset="0"/>
              </a:rPr>
              <a:t> </a:t>
            </a:r>
            <a:r>
              <a:rPr lang="en-US" sz="1800" i="1" dirty="0">
                <a:solidFill>
                  <a:srgbClr val="333333"/>
                </a:solidFill>
                <a:effectLst/>
                <a:latin typeface="Calibri" panose="020F0502020204030204" pitchFamily="34" charset="0"/>
                <a:ea typeface="NotoSerif"/>
                <a:cs typeface="Calibri" panose="020F0502020204030204" pitchFamily="34" charset="0"/>
              </a:rPr>
              <a:t>block erase,</a:t>
            </a:r>
            <a:r>
              <a:rPr lang="en-US" dirty="0">
                <a:latin typeface="Calibri" panose="020F0502020204030204" pitchFamily="34" charset="0"/>
                <a:ea typeface="Yu Mincho" panose="02020400000000000000" pitchFamily="18" charset="-128"/>
                <a:cs typeface="Times New Roman" panose="02020603050405020304" pitchFamily="18" charset="0"/>
              </a:rPr>
              <a:t> (3) </a:t>
            </a:r>
            <a:r>
              <a:rPr lang="en-US" sz="1800" i="1" dirty="0">
                <a:solidFill>
                  <a:srgbClr val="333333"/>
                </a:solidFill>
                <a:effectLst/>
                <a:latin typeface="Calibri" panose="020F0502020204030204" pitchFamily="34" charset="0"/>
                <a:ea typeface="NotoSerif"/>
                <a:cs typeface="Calibri" panose="020F0502020204030204" pitchFamily="34" charset="0"/>
              </a:rPr>
              <a:t>Cryptographic Erase,</a:t>
            </a:r>
            <a:r>
              <a:rPr lang="en-US" dirty="0">
                <a:latin typeface="Calibri" panose="020F0502020204030204" pitchFamily="34" charset="0"/>
                <a:ea typeface="Yu Mincho" panose="02020400000000000000" pitchFamily="18" charset="-128"/>
                <a:cs typeface="Times New Roman" panose="02020603050405020304" pitchFamily="18" charset="0"/>
              </a:rPr>
              <a:t> (4) </a:t>
            </a:r>
            <a:r>
              <a:rPr lang="en-US" sz="1800" i="1" dirty="0">
                <a:solidFill>
                  <a:srgbClr val="333333"/>
                </a:solidFill>
                <a:effectLst/>
                <a:latin typeface="Calibri" panose="020F0502020204030204" pitchFamily="34" charset="0"/>
                <a:ea typeface="NotoSerif"/>
                <a:cs typeface="Calibri" panose="020F0502020204030204" pitchFamily="34" charset="0"/>
              </a:rPr>
              <a:t>[</a:t>
            </a:r>
            <a:r>
              <a:rPr lang="en-US" sz="1800" b="1" i="1" dirty="0">
                <a:solidFill>
                  <a:srgbClr val="333333"/>
                </a:solidFill>
                <a:effectLst/>
                <a:latin typeface="Calibri" panose="020F0502020204030204" pitchFamily="34" charset="0"/>
                <a:ea typeface="NotoSerif"/>
                <a:cs typeface="Calibri" panose="020F0502020204030204" pitchFamily="34" charset="0"/>
              </a:rPr>
              <a:t>assignment:</a:t>
            </a:r>
            <a:r>
              <a:rPr lang="en-US" sz="1800" i="1" dirty="0">
                <a:solidFill>
                  <a:srgbClr val="333333"/>
                </a:solidFill>
                <a:effectLst/>
                <a:latin typeface="Calibri" panose="020F0502020204030204" pitchFamily="34" charset="0"/>
                <a:ea typeface="NotoSerif"/>
                <a:cs typeface="Calibri" panose="020F0502020204030204" pitchFamily="34" charset="0"/>
              </a:rPr>
              <a:t> media-specific method(s)]</a:t>
            </a:r>
          </a:p>
          <a:p>
            <a:pPr marL="349250" lvl="1" indent="0">
              <a:lnSpc>
                <a:spcPct val="107000"/>
              </a:lnSpc>
              <a:spcBef>
                <a:spcPts val="0"/>
              </a:spcBef>
              <a:spcAft>
                <a:spcPts val="0"/>
              </a:spcAft>
              <a:buNone/>
            </a:pPr>
            <a:r>
              <a:rPr lang="en-US" sz="1400" dirty="0">
                <a:solidFill>
                  <a:srgbClr val="333333"/>
                </a:solidFill>
                <a:ea typeface="Yu Mincho" panose="02020400000000000000" pitchFamily="18" charset="-128"/>
                <a:cs typeface="Calibri" panose="020F0502020204030204" pitchFamily="34" charset="0"/>
              </a:rPr>
              <a:t>Note: </a:t>
            </a:r>
            <a:r>
              <a:rPr lang="en-US" sz="1400" dirty="0">
                <a:solidFill>
                  <a:srgbClr val="333333"/>
                </a:solidFill>
                <a:effectLst/>
                <a:ea typeface="NotoSerif"/>
              </a:rPr>
              <a:t>In this context, “Cryptographic Erase” encompasses any method that destroys the decryption key while leaving encrypted D.USER and/or D.TSF on the storage media.  This would include, for example, some ATA commands that only destroy the key</a:t>
            </a:r>
            <a:endParaRPr lang="en-US" sz="1400" dirty="0">
              <a:effectLst/>
              <a:ea typeface="Yu Mincho" panose="02020400000000000000" pitchFamily="18" charset="-128"/>
              <a:cs typeface="Times New Roman" panose="02020603050405020304" pitchFamily="18" charset="0"/>
            </a:endParaRPr>
          </a:p>
          <a:p>
            <a:pPr lvl="1" fontAlgn="ctr">
              <a:spcBef>
                <a:spcPts val="0"/>
              </a:spcBef>
              <a:spcAft>
                <a:spcPts val="600"/>
              </a:spcAft>
            </a:pPr>
            <a:endParaRPr lang="en-US" sz="1600" dirty="0"/>
          </a:p>
        </p:txBody>
      </p:sp>
    </p:spTree>
    <p:extLst>
      <p:ext uri="{BB962C8B-B14F-4D97-AF65-F5344CB8AC3E}">
        <p14:creationId xmlns:p14="http://schemas.microsoft.com/office/powerpoint/2010/main" val="10006690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13</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4103" name="Rectangle 5"/>
          <p:cNvSpPr>
            <a:spLocks noGrp="1" noChangeArrowheads="1"/>
          </p:cNvSpPr>
          <p:nvPr>
            <p:ph type="title"/>
          </p:nvPr>
        </p:nvSpPr>
        <p:spPr>
          <a:xfrm>
            <a:off x="62860" y="116114"/>
            <a:ext cx="7938140" cy="1016000"/>
          </a:xfrm>
        </p:spPr>
        <p:txBody>
          <a:bodyPr rIns="132080"/>
          <a:lstStyle/>
          <a:p>
            <a:pPr eaLnBrk="1" hangingPunct="1"/>
            <a:r>
              <a:rPr lang="fr-FR" sz="3200" dirty="0"/>
              <a:t>Current HCD cPP/SD Issues Affecting Final Drafts of HCD cPP/SD</a:t>
            </a:r>
            <a:endParaRPr lang="en-US" altLang="en-US" sz="32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13</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45754" y="1135953"/>
            <a:ext cx="8971246" cy="5475434"/>
          </a:xfrm>
        </p:spPr>
        <p:txBody>
          <a:bodyPr rIns="132080"/>
          <a:lstStyle/>
          <a:p>
            <a:pPr marL="39688" lvl="0" indent="0" fontAlgn="ctr">
              <a:spcAft>
                <a:spcPts val="600"/>
              </a:spcAft>
              <a:buNone/>
            </a:pPr>
            <a:r>
              <a:rPr lang="en-US" sz="2000" u="sng" dirty="0"/>
              <a:t>Inclusion of Cryptographic Erase in HCD cPP</a:t>
            </a:r>
          </a:p>
          <a:p>
            <a:pPr fontAlgn="ctr">
              <a:spcBef>
                <a:spcPts val="0"/>
              </a:spcBef>
              <a:spcAft>
                <a:spcPts val="600"/>
              </a:spcAft>
            </a:pPr>
            <a:r>
              <a:rPr lang="en-US" sz="2000" dirty="0"/>
              <a:t>Received key comments against FPT_WIPE_EXT SFR and associated AAs from NIAP, ITSCC and JISEC:</a:t>
            </a:r>
          </a:p>
          <a:p>
            <a:pPr marL="388938" lvl="1" indent="0" fontAlgn="ctr">
              <a:spcBef>
                <a:spcPts val="0"/>
              </a:spcBef>
              <a:spcAft>
                <a:spcPts val="600"/>
              </a:spcAft>
              <a:buNone/>
            </a:pPr>
            <a:r>
              <a:rPr lang="en-US" u="sng" dirty="0"/>
              <a:t>NIAP</a:t>
            </a:r>
          </a:p>
          <a:p>
            <a:pPr marL="674688" lvl="1" fontAlgn="ctr">
              <a:spcBef>
                <a:spcPts val="0"/>
              </a:spcBef>
              <a:spcAft>
                <a:spcPts val="600"/>
              </a:spcAft>
            </a:pPr>
            <a:r>
              <a:rPr lang="en-US" sz="1600" dirty="0">
                <a:ea typeface="Times New Roman" panose="02020603050405020304" pitchFamily="18" charset="0"/>
              </a:rPr>
              <a:t>N</a:t>
            </a:r>
            <a:r>
              <a:rPr lang="en-US" sz="1600" dirty="0">
                <a:effectLst/>
                <a:ea typeface="Times New Roman" panose="02020603050405020304" pitchFamily="18" charset="0"/>
              </a:rPr>
              <a:t>ot clear whether the concern for this is related to cryptographic erase, overwrite in general on SSDs, or both</a:t>
            </a:r>
          </a:p>
          <a:p>
            <a:pPr marL="674688" lvl="1" fontAlgn="ctr">
              <a:spcBef>
                <a:spcPts val="0"/>
              </a:spcBef>
              <a:spcAft>
                <a:spcPts val="600"/>
              </a:spcAft>
            </a:pPr>
            <a:r>
              <a:rPr lang="en-US" dirty="0">
                <a:latin typeface="Arial" panose="020B0604020202020204" pitchFamily="34" charset="0"/>
                <a:ea typeface="Calibri" panose="020F0502020204030204" pitchFamily="34" charset="0"/>
              </a:rPr>
              <a:t>I</a:t>
            </a:r>
            <a:r>
              <a:rPr lang="en-US" sz="1800" dirty="0">
                <a:effectLst/>
                <a:latin typeface="Arial" panose="020B0604020202020204" pitchFamily="34" charset="0"/>
                <a:ea typeface="Calibri" panose="020F0502020204030204" pitchFamily="34" charset="0"/>
              </a:rPr>
              <a:t>nclusion "[assignment: media-specific method(s)]" seems overly broad</a:t>
            </a:r>
          </a:p>
          <a:p>
            <a:pPr marL="674688" lvl="1" fontAlgn="ctr">
              <a:spcBef>
                <a:spcPts val="0"/>
              </a:spcBef>
              <a:spcAft>
                <a:spcPts val="1200"/>
              </a:spcAft>
            </a:pPr>
            <a:r>
              <a:rPr lang="en-US" dirty="0">
                <a:latin typeface="Arial" panose="020B0604020202020204" pitchFamily="34" charset="0"/>
              </a:rPr>
              <a:t>Wanted some wording changes in the Application Notes to the FPT_WIPE_EXT SFR</a:t>
            </a:r>
          </a:p>
          <a:p>
            <a:pPr marL="388938" lvl="1" indent="0" fontAlgn="ctr">
              <a:spcBef>
                <a:spcPts val="0"/>
              </a:spcBef>
              <a:spcAft>
                <a:spcPts val="600"/>
              </a:spcAft>
              <a:buNone/>
            </a:pPr>
            <a:r>
              <a:rPr lang="en-US" u="sng" dirty="0">
                <a:latin typeface="Arial" panose="020B0604020202020204" pitchFamily="34" charset="0"/>
              </a:rPr>
              <a:t>ITSSC</a:t>
            </a:r>
          </a:p>
          <a:p>
            <a:pPr marL="674688" lvl="1" fontAlgn="ctr">
              <a:spcBef>
                <a:spcPts val="0"/>
              </a:spcBef>
              <a:spcAft>
                <a:spcPts val="600"/>
              </a:spcAft>
            </a:pPr>
            <a:r>
              <a:rPr lang="en-US" sz="1600" dirty="0"/>
              <a:t>Unclear </a:t>
            </a:r>
            <a:r>
              <a:rPr lang="en-US" sz="1600" dirty="0">
                <a:effectLst/>
                <a:ea typeface="Calibri" panose="020F0502020204030204" pitchFamily="34" charset="0"/>
              </a:rPr>
              <a:t>whether the FDP_RIP.1/Overwrite SFR applies to cryptographic erase or not</a:t>
            </a:r>
          </a:p>
          <a:p>
            <a:pPr marL="674688" lvl="1" fontAlgn="ctr">
              <a:spcBef>
                <a:spcPts val="0"/>
              </a:spcBef>
              <a:spcAft>
                <a:spcPts val="600"/>
              </a:spcAft>
            </a:pPr>
            <a:r>
              <a:rPr lang="en-US" sz="1600" dirty="0">
                <a:effectLst/>
                <a:ea typeface="Calibri" panose="020F0502020204030204" pitchFamily="34" charset="0"/>
              </a:rPr>
              <a:t>In SFR FDP_RIP.1.1/Overwrite, the option "by destroying its cryptographic key" seems to be for "wear-leveled storage device", while the other option "by overwriting data" seems to be for "non-wear-leveled storage device". Is it possible to select "by overwriting data" for "wear-leveled storage device"? It is possible to overwrite data on a wear-leveled storage device such as SSDs?</a:t>
            </a:r>
            <a:endParaRPr lang="en-US" sz="1600" dirty="0"/>
          </a:p>
        </p:txBody>
      </p:sp>
    </p:spTree>
    <p:extLst>
      <p:ext uri="{BB962C8B-B14F-4D97-AF65-F5344CB8AC3E}">
        <p14:creationId xmlns:p14="http://schemas.microsoft.com/office/powerpoint/2010/main" val="11283093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14</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4103" name="Rectangle 5"/>
          <p:cNvSpPr>
            <a:spLocks noGrp="1" noChangeArrowheads="1"/>
          </p:cNvSpPr>
          <p:nvPr>
            <p:ph type="title"/>
          </p:nvPr>
        </p:nvSpPr>
        <p:spPr>
          <a:xfrm>
            <a:off x="62860" y="116114"/>
            <a:ext cx="7938140" cy="1016000"/>
          </a:xfrm>
        </p:spPr>
        <p:txBody>
          <a:bodyPr rIns="132080"/>
          <a:lstStyle/>
          <a:p>
            <a:pPr eaLnBrk="1" hangingPunct="1"/>
            <a:r>
              <a:rPr lang="fr-FR" sz="3200" dirty="0"/>
              <a:t>Current HCD cPP/SD Issues Affecting Final Drafts of HCD cPP/SD</a:t>
            </a:r>
            <a:endParaRPr lang="en-US" altLang="en-US" sz="32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14</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127000" y="1090855"/>
            <a:ext cx="8971246" cy="5475434"/>
          </a:xfrm>
        </p:spPr>
        <p:txBody>
          <a:bodyPr rIns="132080"/>
          <a:lstStyle/>
          <a:p>
            <a:pPr marL="39688" lvl="0" indent="0" fontAlgn="ctr">
              <a:spcAft>
                <a:spcPts val="600"/>
              </a:spcAft>
              <a:buNone/>
            </a:pPr>
            <a:r>
              <a:rPr lang="en-US" sz="2000" u="sng" dirty="0"/>
              <a:t>Inclusion of Cryptographic Erase in HCD cPP</a:t>
            </a:r>
          </a:p>
          <a:p>
            <a:pPr marL="388938" lvl="1" indent="0" fontAlgn="ctr">
              <a:spcBef>
                <a:spcPts val="0"/>
              </a:spcBef>
              <a:spcAft>
                <a:spcPts val="600"/>
              </a:spcAft>
              <a:buNone/>
            </a:pPr>
            <a:r>
              <a:rPr lang="en-US" u="sng" dirty="0">
                <a:latin typeface="Arial" panose="020B0604020202020204" pitchFamily="34" charset="0"/>
              </a:rPr>
              <a:t>JISEC</a:t>
            </a:r>
          </a:p>
          <a:p>
            <a:pPr marL="674688" lvl="1" fontAlgn="ctr">
              <a:spcBef>
                <a:spcPts val="0"/>
              </a:spcBef>
              <a:spcAft>
                <a:spcPts val="600"/>
              </a:spcAft>
            </a:pPr>
            <a:r>
              <a:rPr lang="en-GB" sz="1600" dirty="0">
                <a:effectLst/>
                <a:ea typeface="Calibri" panose="020F0502020204030204" pitchFamily="34" charset="0"/>
              </a:rPr>
              <a:t>The proposal of FDP_RIP.1.1/Overwrite does not meet the requirements of original FDP_RIP.1 defined in the CC part2, nor the allowed refinement operation defined in the CC part1</a:t>
            </a:r>
          </a:p>
          <a:p>
            <a:pPr marL="674688" lvl="1" fontAlgn="ctr">
              <a:spcBef>
                <a:spcPts val="0"/>
              </a:spcBef>
              <a:spcAft>
                <a:spcPts val="600"/>
              </a:spcAft>
            </a:pPr>
            <a:r>
              <a:rPr lang="en-GB" sz="1600" dirty="0">
                <a:effectLst/>
                <a:ea typeface="Calibri" panose="020F0502020204030204" pitchFamily="34" charset="0"/>
              </a:rPr>
              <a:t>We are not sure why NIAP and HCD iTC want to include a mandatory requirement, cryptographic erase (destroying cryptographic key), as an optional requirement</a:t>
            </a:r>
            <a:r>
              <a:rPr lang="en-GB" sz="1600" dirty="0">
                <a:ea typeface="Calibri" panose="020F0502020204030204" pitchFamily="34" charset="0"/>
              </a:rPr>
              <a:t> (i.e., </a:t>
            </a:r>
            <a:r>
              <a:rPr lang="en-GB" sz="1600" dirty="0">
                <a:effectLst/>
                <a:ea typeface="Calibri" panose="020F0502020204030204" pitchFamily="34" charset="0"/>
              </a:rPr>
              <a:t>cryptographic erase  should be a mandatory requirement)</a:t>
            </a:r>
          </a:p>
          <a:p>
            <a:pPr marL="325438" fontAlgn="ctr">
              <a:spcBef>
                <a:spcPts val="0"/>
              </a:spcBef>
              <a:spcAft>
                <a:spcPts val="600"/>
              </a:spcAft>
            </a:pPr>
            <a:r>
              <a:rPr lang="en-US" sz="1800" dirty="0"/>
              <a:t>To address comments from the three Schemes, the HCD iTC Secure Erase Subgroup agreed on the following:</a:t>
            </a:r>
          </a:p>
          <a:p>
            <a:pPr marL="674688" lvl="1" fontAlgn="ctr">
              <a:spcBef>
                <a:spcPts val="0"/>
              </a:spcBef>
              <a:spcAft>
                <a:spcPts val="600"/>
              </a:spcAft>
            </a:pPr>
            <a:r>
              <a:rPr lang="en-US" sz="1500" dirty="0"/>
              <a:t>Replace FDP_RIP.1/Overwrite with a new Extended User.Doc Unavailability SFR FDP_UDU_EXT that contains what was in FDP_RIP.1/Overwrite with some modifications to address Scheme (especially JISEC) comments</a:t>
            </a:r>
          </a:p>
          <a:p>
            <a:pPr marL="674688" lvl="1" fontAlgn="ctr">
              <a:spcBef>
                <a:spcPts val="0"/>
              </a:spcBef>
              <a:spcAft>
                <a:spcPts val="600"/>
              </a:spcAft>
            </a:pPr>
            <a:r>
              <a:rPr lang="en-US" sz="1500" dirty="0"/>
              <a:t>Update FPT_WIPE_EXT to make cryptographic erase a mandatory method for making data unavailable and to delineate specific allowable media-methods to select from</a:t>
            </a:r>
          </a:p>
          <a:p>
            <a:pPr marL="674688" lvl="1" fontAlgn="ctr">
              <a:spcBef>
                <a:spcPts val="0"/>
              </a:spcBef>
              <a:spcAft>
                <a:spcPts val="600"/>
              </a:spcAft>
            </a:pPr>
            <a:r>
              <a:rPr lang="en-US" sz="1500" dirty="0"/>
              <a:t>Added additional TSS and Guidance elements to ensure types of overwrite and medium being overwritten are identified</a:t>
            </a:r>
          </a:p>
          <a:p>
            <a:pPr marL="674688" lvl="1" fontAlgn="ctr">
              <a:spcBef>
                <a:spcPts val="0"/>
              </a:spcBef>
              <a:spcAft>
                <a:spcPts val="600"/>
              </a:spcAft>
            </a:pPr>
            <a:r>
              <a:rPr lang="en-US" sz="1500" dirty="0"/>
              <a:t>Make the requested changes to the FPT_WIPE_EXT Application Notes </a:t>
            </a:r>
          </a:p>
          <a:p>
            <a:pPr marL="674688" lvl="1" fontAlgn="ctr">
              <a:spcBef>
                <a:spcPts val="0"/>
              </a:spcBef>
              <a:spcAft>
                <a:spcPts val="600"/>
              </a:spcAft>
            </a:pPr>
            <a:endParaRPr lang="en-US" sz="1600" dirty="0"/>
          </a:p>
          <a:p>
            <a:pPr marL="674688" lvl="1" fontAlgn="ctr">
              <a:spcBef>
                <a:spcPts val="0"/>
              </a:spcBef>
              <a:spcAft>
                <a:spcPts val="600"/>
              </a:spcAft>
            </a:pPr>
            <a:endParaRPr lang="en-US" sz="1600" dirty="0"/>
          </a:p>
          <a:p>
            <a:pPr marL="674688" lvl="1" fontAlgn="ctr">
              <a:spcBef>
                <a:spcPts val="0"/>
              </a:spcBef>
              <a:spcAft>
                <a:spcPts val="600"/>
              </a:spcAft>
            </a:pPr>
            <a:endParaRPr lang="en-US" sz="1600" dirty="0"/>
          </a:p>
        </p:txBody>
      </p:sp>
    </p:spTree>
    <p:extLst>
      <p:ext uri="{BB962C8B-B14F-4D97-AF65-F5344CB8AC3E}">
        <p14:creationId xmlns:p14="http://schemas.microsoft.com/office/powerpoint/2010/main" val="7965006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15</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4103" name="Rectangle 5"/>
          <p:cNvSpPr>
            <a:spLocks noGrp="1" noChangeArrowheads="1"/>
          </p:cNvSpPr>
          <p:nvPr>
            <p:ph type="title"/>
          </p:nvPr>
        </p:nvSpPr>
        <p:spPr>
          <a:xfrm>
            <a:off x="127000" y="80217"/>
            <a:ext cx="7912100" cy="1016000"/>
          </a:xfrm>
        </p:spPr>
        <p:txBody>
          <a:bodyPr rIns="132080"/>
          <a:lstStyle/>
          <a:p>
            <a:pPr eaLnBrk="1" hangingPunct="1"/>
            <a:r>
              <a:rPr lang="fr-FR" sz="3200" dirty="0"/>
              <a:t>Current HCD cPP/SD Issues Affecting Final Drafts of HCD cPP/SD</a:t>
            </a:r>
            <a:endParaRPr lang="en-US" altLang="en-US" sz="32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15</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57091" y="1111898"/>
            <a:ext cx="8845755" cy="5475434"/>
          </a:xfrm>
        </p:spPr>
        <p:txBody>
          <a:bodyPr rIns="132080"/>
          <a:lstStyle/>
          <a:p>
            <a:pPr lvl="0" fontAlgn="ctr">
              <a:spcBef>
                <a:spcPts val="300"/>
              </a:spcBef>
              <a:spcAft>
                <a:spcPts val="300"/>
              </a:spcAft>
            </a:pPr>
            <a:r>
              <a:rPr lang="en-US" sz="2000" dirty="0"/>
              <a:t>Addressing changes to ND SFRs and Assurance Activities  documented in NIAP Technical Decisions (TDs) by the ND Integration Team (NIT) that affect corresponding SFRs and Assurance Activities in the HCD cPP and HCD SD</a:t>
            </a:r>
          </a:p>
          <a:p>
            <a:pPr lvl="1" fontAlgn="ctr">
              <a:spcBef>
                <a:spcPts val="300"/>
              </a:spcBef>
              <a:spcAft>
                <a:spcPts val="300"/>
              </a:spcAft>
            </a:pPr>
            <a:r>
              <a:rPr lang="en-US" dirty="0"/>
              <a:t>These may end up as “Parking Lot” issues</a:t>
            </a:r>
            <a:endParaRPr lang="en-US" sz="2000" dirty="0"/>
          </a:p>
          <a:p>
            <a:pPr fontAlgn="ctr">
              <a:spcBef>
                <a:spcPts val="300"/>
              </a:spcBef>
              <a:spcAft>
                <a:spcPts val="300"/>
              </a:spcAft>
            </a:pPr>
            <a:r>
              <a:rPr lang="en-US" sz="2000" dirty="0"/>
              <a:t>Update of spec/standard versions</a:t>
            </a:r>
          </a:p>
          <a:p>
            <a:pPr lvl="1" fontAlgn="ctr">
              <a:spcBef>
                <a:spcPts val="300"/>
              </a:spcBef>
              <a:spcAft>
                <a:spcPts val="300"/>
              </a:spcAft>
            </a:pPr>
            <a:r>
              <a:rPr lang="en-US" sz="1600" dirty="0"/>
              <a:t>Addressed version update comments from Korean Scheme</a:t>
            </a:r>
          </a:p>
          <a:p>
            <a:pPr lvl="0" fontAlgn="ctr">
              <a:spcBef>
                <a:spcPts val="300"/>
              </a:spcBef>
              <a:spcAft>
                <a:spcPts val="300"/>
              </a:spcAft>
            </a:pPr>
            <a:r>
              <a:rPr lang="en-US" sz="2000" dirty="0"/>
              <a:t>Resolving all open comments to prepare and release of Final Drafts of both the HCD cPP and HCD SD</a:t>
            </a:r>
          </a:p>
          <a:p>
            <a:pPr lvl="1" fontAlgn="ctr">
              <a:spcBef>
                <a:spcPts val="300"/>
              </a:spcBef>
              <a:spcAft>
                <a:spcPts val="300"/>
              </a:spcAft>
            </a:pPr>
            <a:r>
              <a:rPr lang="en-US" dirty="0"/>
              <a:t>Final Drafts will have “full content” for both documents</a:t>
            </a:r>
          </a:p>
        </p:txBody>
      </p:sp>
    </p:spTree>
    <p:extLst>
      <p:ext uri="{BB962C8B-B14F-4D97-AF65-F5344CB8AC3E}">
        <p14:creationId xmlns:p14="http://schemas.microsoft.com/office/powerpoint/2010/main" val="8461538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16</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4103" name="Rectangle 5"/>
          <p:cNvSpPr>
            <a:spLocks noGrp="1" noChangeArrowheads="1"/>
          </p:cNvSpPr>
          <p:nvPr>
            <p:ph type="title"/>
          </p:nvPr>
        </p:nvSpPr>
        <p:spPr>
          <a:xfrm>
            <a:off x="76715" y="92364"/>
            <a:ext cx="7467600" cy="1016000"/>
          </a:xfrm>
        </p:spPr>
        <p:txBody>
          <a:bodyPr rIns="132080"/>
          <a:lstStyle/>
          <a:p>
            <a:pPr eaLnBrk="1" hangingPunct="1"/>
            <a:r>
              <a:rPr lang="fr-FR" sz="3200" dirty="0"/>
              <a:t>Other HCD cPP/SD Issues Affecting Final Drafts of the HCD cPP/SD</a:t>
            </a:r>
            <a:endParaRPr lang="en-US" altLang="en-US" sz="32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16</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62860" y="1185716"/>
            <a:ext cx="8845755" cy="5475434"/>
          </a:xfrm>
        </p:spPr>
        <p:txBody>
          <a:bodyPr rIns="132080"/>
          <a:lstStyle/>
          <a:p>
            <a:pPr marL="0" lvl="1" indent="0">
              <a:spcBef>
                <a:spcPts val="0"/>
              </a:spcBef>
              <a:spcAft>
                <a:spcPts val="600"/>
              </a:spcAft>
              <a:buNone/>
            </a:pPr>
            <a:r>
              <a:rPr lang="en-US" sz="2200" dirty="0"/>
              <a:t>Issues HCD iTC still need to be resolved (in order of priority):</a:t>
            </a:r>
          </a:p>
          <a:p>
            <a:pPr marL="342900" lvl="1" indent="-342900">
              <a:spcBef>
                <a:spcPts val="0"/>
              </a:spcBef>
              <a:spcAft>
                <a:spcPts val="600"/>
              </a:spcAft>
            </a:pPr>
            <a:r>
              <a:rPr lang="en-US" sz="2200" dirty="0"/>
              <a:t>Closure of “deferred” comments</a:t>
            </a:r>
          </a:p>
          <a:p>
            <a:pPr marL="742950" lvl="2" indent="-342900">
              <a:spcBef>
                <a:spcPts val="0"/>
              </a:spcBef>
              <a:spcAft>
                <a:spcPts val="600"/>
              </a:spcAft>
            </a:pPr>
            <a:r>
              <a:rPr lang="en-US" sz="2000" dirty="0"/>
              <a:t>Need to be concerned about implications of updating versions</a:t>
            </a:r>
          </a:p>
          <a:p>
            <a:pPr marL="742950" lvl="2" indent="-342900">
              <a:spcBef>
                <a:spcPts val="0"/>
              </a:spcBef>
              <a:spcAft>
                <a:spcPts val="600"/>
              </a:spcAft>
            </a:pPr>
            <a:r>
              <a:rPr lang="en-US" sz="2000" dirty="0"/>
              <a:t>Update of spec/standard versions</a:t>
            </a:r>
          </a:p>
          <a:p>
            <a:pPr marL="1200150" lvl="3" indent="-342900">
              <a:spcBef>
                <a:spcPts val="0"/>
              </a:spcBef>
              <a:spcAft>
                <a:spcPts val="600"/>
              </a:spcAft>
            </a:pPr>
            <a:r>
              <a:rPr lang="en-US" sz="1600" dirty="0"/>
              <a:t>Did we miss anything? </a:t>
            </a:r>
          </a:p>
          <a:p>
            <a:pPr marL="742950" lvl="2" indent="-342900">
              <a:spcBef>
                <a:spcPts val="0"/>
              </a:spcBef>
              <a:spcAft>
                <a:spcPts val="600"/>
              </a:spcAft>
            </a:pPr>
            <a:r>
              <a:rPr lang="en-US" sz="2000" dirty="0"/>
              <a:t>Agreement on removal of support for:</a:t>
            </a:r>
          </a:p>
          <a:p>
            <a:pPr marL="1200150" lvl="3" indent="-342900">
              <a:spcBef>
                <a:spcPts val="0"/>
              </a:spcBef>
              <a:spcAft>
                <a:spcPts val="600"/>
              </a:spcAft>
            </a:pPr>
            <a:r>
              <a:rPr lang="en-US" sz="1800" dirty="0"/>
              <a:t>TLS 1.1</a:t>
            </a:r>
          </a:p>
          <a:p>
            <a:pPr marL="1200150" lvl="3" indent="-342900">
              <a:spcBef>
                <a:spcPts val="0"/>
              </a:spcBef>
              <a:spcAft>
                <a:spcPts val="600"/>
              </a:spcAft>
            </a:pPr>
            <a:r>
              <a:rPr lang="en-US" sz="1800" dirty="0"/>
              <a:t>SHA-1 support</a:t>
            </a:r>
          </a:p>
          <a:p>
            <a:pPr marL="1200150" lvl="3" indent="-342900">
              <a:spcBef>
                <a:spcPts val="0"/>
              </a:spcBef>
              <a:spcAft>
                <a:spcPts val="600"/>
              </a:spcAft>
            </a:pPr>
            <a:r>
              <a:rPr lang="en-US" sz="1800" dirty="0"/>
              <a:t>Cipher suites with RSA Key Generation with keys &lt; 2048 bits</a:t>
            </a:r>
          </a:p>
          <a:p>
            <a:pPr marL="1200150" lvl="3" indent="-342900">
              <a:spcBef>
                <a:spcPts val="0"/>
              </a:spcBef>
              <a:spcAft>
                <a:spcPts val="600"/>
              </a:spcAft>
            </a:pPr>
            <a:r>
              <a:rPr lang="en-US" sz="1800" dirty="0"/>
              <a:t>All RSA and DHE Key Exchanges</a:t>
            </a:r>
          </a:p>
          <a:p>
            <a:pPr marL="0" lvl="1" indent="0">
              <a:spcBef>
                <a:spcPts val="0"/>
              </a:spcBef>
              <a:spcAft>
                <a:spcPts val="600"/>
              </a:spcAft>
              <a:buNone/>
            </a:pPr>
            <a:endParaRPr lang="en-US" sz="2000" dirty="0"/>
          </a:p>
        </p:txBody>
      </p:sp>
    </p:spTree>
    <p:extLst>
      <p:ext uri="{BB962C8B-B14F-4D97-AF65-F5344CB8AC3E}">
        <p14:creationId xmlns:p14="http://schemas.microsoft.com/office/powerpoint/2010/main" val="108643689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17</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4103" name="Rectangle 5"/>
          <p:cNvSpPr>
            <a:spLocks noGrp="1" noChangeArrowheads="1"/>
          </p:cNvSpPr>
          <p:nvPr>
            <p:ph type="title"/>
          </p:nvPr>
        </p:nvSpPr>
        <p:spPr>
          <a:xfrm>
            <a:off x="76715" y="92364"/>
            <a:ext cx="7467600" cy="1016000"/>
          </a:xfrm>
        </p:spPr>
        <p:txBody>
          <a:bodyPr rIns="132080"/>
          <a:lstStyle/>
          <a:p>
            <a:pPr eaLnBrk="1" hangingPunct="1"/>
            <a:r>
              <a:rPr lang="fr-FR" sz="3200" dirty="0"/>
              <a:t>Other HCD cPP/SD Issues Affecting Final Drafts of the HCD cPP/SD</a:t>
            </a:r>
            <a:endParaRPr lang="en-US" altLang="en-US" sz="32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17</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62860" y="1185716"/>
            <a:ext cx="8845755" cy="5475434"/>
          </a:xfrm>
        </p:spPr>
        <p:txBody>
          <a:bodyPr rIns="132080"/>
          <a:lstStyle/>
          <a:p>
            <a:pPr marL="0" lvl="1" indent="0">
              <a:spcBef>
                <a:spcPts val="0"/>
              </a:spcBef>
              <a:spcAft>
                <a:spcPts val="600"/>
              </a:spcAft>
              <a:buNone/>
            </a:pPr>
            <a:r>
              <a:rPr lang="en-US" sz="2200" dirty="0"/>
              <a:t>Issues HCD iTC still needs to resolve (in order of priority):</a:t>
            </a:r>
          </a:p>
          <a:p>
            <a:pPr fontAlgn="ctr">
              <a:spcBef>
                <a:spcPts val="300"/>
              </a:spcBef>
              <a:spcAft>
                <a:spcPts val="300"/>
              </a:spcAft>
            </a:pPr>
            <a:r>
              <a:rPr lang="en-US" sz="2000" dirty="0"/>
              <a:t>What” issues will be moved to the “parking lot” for inclusion in later versions of the HCD cPP/SD.</a:t>
            </a:r>
          </a:p>
          <a:p>
            <a:pPr marL="446088" lvl="1" indent="0" fontAlgn="ctr">
              <a:spcBef>
                <a:spcPts val="300"/>
              </a:spcBef>
              <a:spcAft>
                <a:spcPts val="300"/>
              </a:spcAft>
              <a:buNone/>
            </a:pPr>
            <a:r>
              <a:rPr lang="en-US" sz="2000" u="sng" dirty="0"/>
              <a:t>Current Parking Lot Issues</a:t>
            </a:r>
          </a:p>
          <a:p>
            <a:pPr lvl="1" fontAlgn="ctr">
              <a:spcBef>
                <a:spcPts val="300"/>
              </a:spcBef>
              <a:spcAft>
                <a:spcPts val="300"/>
              </a:spcAft>
            </a:pPr>
            <a:r>
              <a:rPr lang="en-US" sz="2000" dirty="0"/>
              <a:t>Addressing hardware-based Roots of Trust stored in mutable memory as well as immutable memory</a:t>
            </a:r>
          </a:p>
          <a:p>
            <a:pPr lvl="1" fontAlgn="ctr">
              <a:spcBef>
                <a:spcPts val="300"/>
              </a:spcBef>
              <a:spcAft>
                <a:spcPts val="300"/>
              </a:spcAft>
            </a:pPr>
            <a:r>
              <a:rPr lang="en-US" sz="2000" dirty="0"/>
              <a:t>Clarification that the Secure Boot SFR only requires verification of firmware/software that is stored in mutable memory at boot time and does not require verification of firmware/software stored in immutable memory</a:t>
            </a:r>
          </a:p>
          <a:p>
            <a:pPr lvl="1" fontAlgn="ctr">
              <a:spcBef>
                <a:spcPts val="300"/>
              </a:spcBef>
              <a:spcAft>
                <a:spcPts val="300"/>
              </a:spcAft>
            </a:pPr>
            <a:r>
              <a:rPr lang="en-US" sz="2000" dirty="0"/>
              <a:t>Comments that require implementation of TLS 1.3 to resolve </a:t>
            </a:r>
          </a:p>
          <a:p>
            <a:pPr marL="0" lvl="1" indent="0">
              <a:spcBef>
                <a:spcPts val="0"/>
              </a:spcBef>
              <a:spcAft>
                <a:spcPts val="600"/>
              </a:spcAft>
              <a:buNone/>
            </a:pPr>
            <a:endParaRPr lang="en-US" sz="2000" dirty="0"/>
          </a:p>
        </p:txBody>
      </p:sp>
    </p:spTree>
    <p:extLst>
      <p:ext uri="{BB962C8B-B14F-4D97-AF65-F5344CB8AC3E}">
        <p14:creationId xmlns:p14="http://schemas.microsoft.com/office/powerpoint/2010/main" val="80483440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18</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4103" name="Rectangle 5"/>
          <p:cNvSpPr>
            <a:spLocks noGrp="1" noChangeArrowheads="1"/>
          </p:cNvSpPr>
          <p:nvPr>
            <p:ph type="title"/>
          </p:nvPr>
        </p:nvSpPr>
        <p:spPr>
          <a:xfrm>
            <a:off x="0" y="127000"/>
            <a:ext cx="7467600" cy="1016000"/>
          </a:xfrm>
        </p:spPr>
        <p:txBody>
          <a:bodyPr rIns="132080"/>
          <a:lstStyle/>
          <a:p>
            <a:pPr eaLnBrk="1" hangingPunct="1"/>
            <a:r>
              <a:rPr lang="fr-FR" sz="3200" dirty="0"/>
              <a:t>Other HCD cPP/SD Issues</a:t>
            </a:r>
            <a:endParaRPr lang="en-US" altLang="en-US" sz="32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18</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309" y="1092775"/>
            <a:ext cx="8845755" cy="5475434"/>
          </a:xfrm>
        </p:spPr>
        <p:txBody>
          <a:bodyPr rIns="132080"/>
          <a:lstStyle/>
          <a:p>
            <a:pPr marL="39688" lvl="0" indent="0" fontAlgn="ctr">
              <a:spcAft>
                <a:spcPts val="600"/>
              </a:spcAft>
              <a:buNone/>
            </a:pPr>
            <a:r>
              <a:rPr lang="en-US" sz="2000" u="sng" dirty="0"/>
              <a:t>Additional New Content (SFRs)</a:t>
            </a:r>
          </a:p>
          <a:p>
            <a:pPr fontAlgn="ctr">
              <a:spcBef>
                <a:spcPts val="0"/>
              </a:spcBef>
              <a:spcAft>
                <a:spcPts val="600"/>
              </a:spcAft>
            </a:pPr>
            <a:r>
              <a:rPr lang="en-US" sz="1800" dirty="0"/>
              <a:t>At this point do not expect any additional new requirements for the HCD cPP/SD beyond what already been discussed unless either:</a:t>
            </a:r>
          </a:p>
          <a:p>
            <a:pPr lvl="1" fontAlgn="ctr">
              <a:spcBef>
                <a:spcPts val="0"/>
              </a:spcBef>
              <a:spcAft>
                <a:spcPts val="600"/>
              </a:spcAft>
            </a:pPr>
            <a:r>
              <a:rPr lang="en-US" dirty="0"/>
              <a:t>They are requested by JISEC or ITSCC or NIAP </a:t>
            </a:r>
          </a:p>
          <a:p>
            <a:pPr lvl="1" fontAlgn="ctr">
              <a:spcBef>
                <a:spcPts val="0"/>
              </a:spcBef>
              <a:spcAft>
                <a:spcPts val="600"/>
              </a:spcAft>
            </a:pPr>
            <a:r>
              <a:rPr lang="en-US" dirty="0"/>
              <a:t>They are suggested by JBMIA</a:t>
            </a:r>
          </a:p>
          <a:p>
            <a:pPr lvl="1" fontAlgn="ctr">
              <a:spcBef>
                <a:spcPts val="0"/>
              </a:spcBef>
              <a:spcAft>
                <a:spcPts val="600"/>
              </a:spcAft>
            </a:pPr>
            <a:r>
              <a:rPr lang="en-US" dirty="0"/>
              <a:t>Necessitated by comments to 2</a:t>
            </a:r>
            <a:r>
              <a:rPr lang="en-US" baseline="30000" dirty="0"/>
              <a:t>nd</a:t>
            </a:r>
            <a:r>
              <a:rPr lang="en-US" dirty="0"/>
              <a:t> Public Drafts or Final Drafts</a:t>
            </a:r>
          </a:p>
          <a:p>
            <a:pPr lvl="1" fontAlgn="ctr">
              <a:spcBef>
                <a:spcPts val="0"/>
              </a:spcBef>
              <a:spcAft>
                <a:spcPts val="600"/>
              </a:spcAft>
            </a:pPr>
            <a:r>
              <a:rPr lang="en-US" dirty="0"/>
              <a:t>Necessitated by any new NIAP TDs to either the HCD PP or any  applicable SFRs in the ND &amp; FDE cPPs/SDs</a:t>
            </a:r>
            <a:endParaRPr lang="en-US" sz="1800" dirty="0"/>
          </a:p>
          <a:p>
            <a:pPr fontAlgn="ctr">
              <a:spcBef>
                <a:spcPts val="0"/>
              </a:spcBef>
              <a:spcAft>
                <a:spcPts val="600"/>
              </a:spcAft>
            </a:pPr>
            <a:r>
              <a:rPr lang="en-US" sz="1800" dirty="0"/>
              <a:t>Given the current known schedules, syncing with applicable updates to ND cPP/SD and FDE cPPs/SDs is not likely to happen within the time frame for HCD cPP/SD v1.0.</a:t>
            </a:r>
          </a:p>
          <a:p>
            <a:pPr fontAlgn="ctr">
              <a:spcBef>
                <a:spcPts val="0"/>
              </a:spcBef>
              <a:spcAft>
                <a:spcPts val="600"/>
              </a:spcAft>
            </a:pPr>
            <a:r>
              <a:rPr lang="en-US" sz="1800" dirty="0"/>
              <a:t>Don’t expect any applicable ISO, FIPS or NIST Standards/Guidelines updates within this time frame either</a:t>
            </a:r>
          </a:p>
        </p:txBody>
      </p:sp>
    </p:spTree>
    <p:extLst>
      <p:ext uri="{BB962C8B-B14F-4D97-AF65-F5344CB8AC3E}">
        <p14:creationId xmlns:p14="http://schemas.microsoft.com/office/powerpoint/2010/main" val="296887017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19</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4103" name="Rectangle 5"/>
          <p:cNvSpPr>
            <a:spLocks noGrp="1" noChangeArrowheads="1"/>
          </p:cNvSpPr>
          <p:nvPr>
            <p:ph type="title"/>
          </p:nvPr>
        </p:nvSpPr>
        <p:spPr>
          <a:xfrm>
            <a:off x="127000" y="81116"/>
            <a:ext cx="7912100" cy="1016000"/>
          </a:xfrm>
        </p:spPr>
        <p:txBody>
          <a:bodyPr rIns="132080"/>
          <a:lstStyle/>
          <a:p>
            <a:pPr eaLnBrk="1" hangingPunct="1"/>
            <a:r>
              <a:rPr lang="fr-FR" sz="2800" dirty="0"/>
              <a:t>HCD iTC Status</a:t>
            </a:r>
            <a:br>
              <a:rPr lang="fr-FR" sz="3200" dirty="0"/>
            </a:br>
            <a:r>
              <a:rPr lang="fr-FR" sz="2800" dirty="0"/>
              <a:t>HCD cPP/SD Schedule Status Update</a:t>
            </a:r>
            <a:endParaRPr lang="en-US" altLang="en-US" sz="28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19</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aphicFrame>
        <p:nvGraphicFramePr>
          <p:cNvPr id="2" name="Table 1">
            <a:extLst>
              <a:ext uri="{FF2B5EF4-FFF2-40B4-BE49-F238E27FC236}">
                <a16:creationId xmlns:a16="http://schemas.microsoft.com/office/drawing/2014/main" id="{1337A182-57CC-49DB-8614-D4C103261AE2}"/>
              </a:ext>
            </a:extLst>
          </p:cNvPr>
          <p:cNvGraphicFramePr>
            <a:graphicFrameLocks noGrp="1"/>
          </p:cNvGraphicFramePr>
          <p:nvPr>
            <p:extLst>
              <p:ext uri="{D42A27DB-BD31-4B8C-83A1-F6EECF244321}">
                <p14:modId xmlns:p14="http://schemas.microsoft.com/office/powerpoint/2010/main" val="3903617839"/>
              </p:ext>
            </p:extLst>
          </p:nvPr>
        </p:nvGraphicFramePr>
        <p:xfrm>
          <a:off x="0" y="1143000"/>
          <a:ext cx="9144000" cy="5373254"/>
        </p:xfrm>
        <a:graphic>
          <a:graphicData uri="http://schemas.openxmlformats.org/drawingml/2006/table">
            <a:tbl>
              <a:tblPr firstRow="1" bandRow="1">
                <a:tableStyleId>{21E4AEA4-8DFA-4A89-87EB-49C32662AFE0}</a:tableStyleId>
              </a:tblPr>
              <a:tblGrid>
                <a:gridCol w="971694">
                  <a:extLst>
                    <a:ext uri="{9D8B030D-6E8A-4147-A177-3AD203B41FA5}">
                      <a16:colId xmlns:a16="http://schemas.microsoft.com/office/drawing/2014/main" val="3433683447"/>
                    </a:ext>
                  </a:extLst>
                </a:gridCol>
                <a:gridCol w="4267346">
                  <a:extLst>
                    <a:ext uri="{9D8B030D-6E8A-4147-A177-3AD203B41FA5}">
                      <a16:colId xmlns:a16="http://schemas.microsoft.com/office/drawing/2014/main" val="1999277697"/>
                    </a:ext>
                  </a:extLst>
                </a:gridCol>
                <a:gridCol w="3904960">
                  <a:extLst>
                    <a:ext uri="{9D8B030D-6E8A-4147-A177-3AD203B41FA5}">
                      <a16:colId xmlns:a16="http://schemas.microsoft.com/office/drawing/2014/main" val="2792006354"/>
                    </a:ext>
                  </a:extLst>
                </a:gridCol>
              </a:tblGrid>
              <a:tr h="441637">
                <a:tc>
                  <a:txBody>
                    <a:bodyPr/>
                    <a:lstStyle/>
                    <a:p>
                      <a:r>
                        <a:rPr lang="en-US" dirty="0">
                          <a:solidFill>
                            <a:schemeClr val="bg1"/>
                          </a:solidFill>
                        </a:rPr>
                        <a:t>Phase</a:t>
                      </a:r>
                    </a:p>
                  </a:txBody>
                  <a:tcPr/>
                </a:tc>
                <a:tc>
                  <a:txBody>
                    <a:bodyPr/>
                    <a:lstStyle/>
                    <a:p>
                      <a:r>
                        <a:rPr lang="en-US" dirty="0">
                          <a:solidFill>
                            <a:schemeClr val="bg1"/>
                          </a:solidFill>
                        </a:rPr>
                        <a:t>Timeframe</a:t>
                      </a:r>
                    </a:p>
                  </a:txBody>
                  <a:tcPr/>
                </a:tc>
                <a:tc>
                  <a:txBody>
                    <a:bodyPr/>
                    <a:lstStyle/>
                    <a:p>
                      <a:r>
                        <a:rPr lang="en-US" dirty="0">
                          <a:solidFill>
                            <a:schemeClr val="bg1"/>
                          </a:solidFill>
                        </a:rPr>
                        <a:t>Status Updates</a:t>
                      </a:r>
                    </a:p>
                  </a:txBody>
                  <a:tcPr/>
                </a:tc>
                <a:extLst>
                  <a:ext uri="{0D108BD9-81ED-4DB2-BD59-A6C34878D82A}">
                    <a16:rowId xmlns:a16="http://schemas.microsoft.com/office/drawing/2014/main" val="3098549523"/>
                  </a:ext>
                </a:extLst>
              </a:tr>
              <a:tr h="2318596">
                <a:tc>
                  <a:txBody>
                    <a:bodyPr/>
                    <a:lstStyle/>
                    <a:p>
                      <a:r>
                        <a:rPr lang="en-US" sz="1200" dirty="0"/>
                        <a:t>Resolve ESR Issue and Approve SPD</a:t>
                      </a:r>
                    </a:p>
                  </a:txBody>
                  <a:tcPr/>
                </a:tc>
                <a:tc>
                  <a:txBody>
                    <a:bodyPr/>
                    <a:lstStyle/>
                    <a:p>
                      <a:pPr marL="342900" indent="-342900">
                        <a:buFont typeface="Arial" panose="020B0604020202020204" pitchFamily="34" charset="0"/>
                        <a:buChar char="•"/>
                      </a:pPr>
                      <a:r>
                        <a:rPr lang="en-US" sz="1200" strike="noStrike" dirty="0"/>
                        <a:t>Resolve ESR issue: 2/26 </a:t>
                      </a:r>
                      <a:r>
                        <a:rPr lang="en-US" sz="1200" b="1" kern="1200" dirty="0">
                          <a:solidFill>
                            <a:srgbClr val="00B050"/>
                          </a:solidFill>
                          <a:latin typeface="+mn-lt"/>
                          <a:ea typeface="+mn-ea"/>
                          <a:cs typeface="+mn-cs"/>
                        </a:rPr>
                        <a:t>DONE</a:t>
                      </a:r>
                    </a:p>
                    <a:p>
                      <a:pPr marL="342900" indent="-342900">
                        <a:buFont typeface="Arial" panose="020B0604020202020204" pitchFamily="34" charset="0"/>
                        <a:buChar char="•"/>
                      </a:pPr>
                      <a:r>
                        <a:rPr lang="en-US" sz="1200" strike="noStrike" dirty="0"/>
                        <a:t>Update ESR: 3/1 – 3/12 </a:t>
                      </a:r>
                      <a:r>
                        <a:rPr lang="en-US" sz="1200" b="1" kern="1200" dirty="0">
                          <a:solidFill>
                            <a:srgbClr val="00B050"/>
                          </a:solidFill>
                          <a:latin typeface="+mn-lt"/>
                          <a:ea typeface="+mn-ea"/>
                          <a:cs typeface="+mn-cs"/>
                        </a:rPr>
                        <a:t>NOT NEEDED</a:t>
                      </a:r>
                    </a:p>
                    <a:p>
                      <a:pPr marL="342900" indent="-342900">
                        <a:buFont typeface="Arial" panose="020B0604020202020204" pitchFamily="34" charset="0"/>
                        <a:buChar char="•"/>
                      </a:pPr>
                      <a:r>
                        <a:rPr lang="en-US" sz="1200" strike="noStrike" kern="1200" dirty="0">
                          <a:solidFill>
                            <a:schemeClr val="dk1"/>
                          </a:solidFill>
                          <a:latin typeface="+mn-lt"/>
                          <a:ea typeface="+mn-ea"/>
                          <a:cs typeface="+mn-cs"/>
                        </a:rPr>
                        <a:t>Update SPD: 3/1 – 3/12</a:t>
                      </a:r>
                      <a:r>
                        <a:rPr lang="en-US" sz="1200" strike="noStrike" kern="1200" dirty="0">
                          <a:solidFill>
                            <a:srgbClr val="00B050"/>
                          </a:solidFill>
                          <a:latin typeface="+mn-lt"/>
                          <a:ea typeface="+mn-ea"/>
                          <a:cs typeface="+mn-cs"/>
                        </a:rPr>
                        <a:t> </a:t>
                      </a:r>
                      <a:r>
                        <a:rPr lang="en-US" sz="1200" b="1" strike="noStrike" kern="1200" dirty="0">
                          <a:solidFill>
                            <a:srgbClr val="00B050"/>
                          </a:solidFill>
                          <a:latin typeface="+mn-lt"/>
                          <a:ea typeface="+mn-ea"/>
                          <a:cs typeface="+mn-cs"/>
                        </a:rPr>
                        <a:t>DONE</a:t>
                      </a:r>
                      <a:endParaRPr lang="en-US" sz="1200" b="1" strike="noStrike"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trike="noStrike" dirty="0"/>
                        <a:t>Submit ESR changes to HCD WG (if needed): 3/15 </a:t>
                      </a:r>
                      <a:r>
                        <a:rPr lang="en-US" sz="1200" b="1" strike="noStrike" kern="1200" dirty="0">
                          <a:solidFill>
                            <a:srgbClr val="00B050"/>
                          </a:solidFill>
                          <a:latin typeface="+mn-lt"/>
                          <a:ea typeface="+mn-ea"/>
                          <a:cs typeface="+mn-cs"/>
                        </a:rPr>
                        <a:t>NOT NEEDED</a:t>
                      </a:r>
                    </a:p>
                    <a:p>
                      <a:pPr marL="342900" indent="-342900">
                        <a:buFont typeface="Arial" panose="020B0604020202020204" pitchFamily="34" charset="0"/>
                        <a:buChar char="•"/>
                      </a:pPr>
                      <a:r>
                        <a:rPr lang="en-US" sz="1200" strike="noStrike" dirty="0"/>
                        <a:t>HCD WG Review and comment: 3/15 – 4/9 </a:t>
                      </a:r>
                      <a:r>
                        <a:rPr lang="en-US" sz="1200" b="1" strike="noStrike" kern="1200" dirty="0">
                          <a:solidFill>
                            <a:srgbClr val="00B050"/>
                          </a:solidFill>
                          <a:latin typeface="+mn-lt"/>
                          <a:ea typeface="+mn-ea"/>
                          <a:cs typeface="+mn-cs"/>
                        </a:rPr>
                        <a:t>NOT NEEDED</a:t>
                      </a:r>
                    </a:p>
                    <a:p>
                      <a:pPr marL="342900" indent="-342900">
                        <a:buFont typeface="Arial" panose="020B0604020202020204" pitchFamily="34" charset="0"/>
                        <a:buChar char="•"/>
                      </a:pPr>
                      <a:r>
                        <a:rPr lang="en-US" sz="1200" dirty="0"/>
                        <a:t>Submit SPD for public review: </a:t>
                      </a:r>
                      <a:r>
                        <a:rPr lang="en-US" sz="1200" dirty="0">
                          <a:highlight>
                            <a:srgbClr val="00FF00"/>
                          </a:highlight>
                        </a:rPr>
                        <a:t>5/10</a:t>
                      </a:r>
                      <a:r>
                        <a:rPr lang="en-US" sz="1200" b="1" strike="noStrike" kern="1200" dirty="0">
                          <a:solidFill>
                            <a:srgbClr val="00B050"/>
                          </a:solidFill>
                          <a:latin typeface="+mn-lt"/>
                          <a:ea typeface="+mn-ea"/>
                          <a:cs typeface="+mn-cs"/>
                        </a:rPr>
                        <a:t> DONE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SPD Public review: </a:t>
                      </a:r>
                      <a:r>
                        <a:rPr lang="en-US" sz="1200" kern="1200" dirty="0">
                          <a:solidFill>
                            <a:schemeClr val="dk1"/>
                          </a:solidFill>
                          <a:highlight>
                            <a:srgbClr val="00FF00"/>
                          </a:highlight>
                        </a:rPr>
                        <a:t>5/10 – 6/4 </a:t>
                      </a:r>
                      <a:r>
                        <a:rPr lang="en-US" sz="1200" b="1" kern="1200" dirty="0">
                          <a:solidFill>
                            <a:srgbClr val="00B050"/>
                          </a:solidFill>
                        </a:rPr>
                        <a:t>DONE</a:t>
                      </a:r>
                    </a:p>
                    <a:p>
                      <a:pPr marL="342900" indent="-342900">
                        <a:buFont typeface="Arial" panose="020B0604020202020204" pitchFamily="34" charset="0"/>
                        <a:buChar char="•"/>
                      </a:pPr>
                      <a:r>
                        <a:rPr lang="en-US" sz="1200" dirty="0"/>
                        <a:t>Update SPD:  </a:t>
                      </a:r>
                      <a:r>
                        <a:rPr lang="en-US" sz="1200" kern="1200" dirty="0">
                          <a:solidFill>
                            <a:schemeClr val="dk1"/>
                          </a:solidFill>
                          <a:highlight>
                            <a:srgbClr val="00FF00"/>
                          </a:highlight>
                        </a:rPr>
                        <a:t>6/7 – 6/25 </a:t>
                      </a:r>
                      <a:r>
                        <a:rPr lang="en-US" sz="1200" b="1" kern="1200" dirty="0">
                          <a:solidFill>
                            <a:srgbClr val="00B050"/>
                          </a:solidFill>
                        </a:rPr>
                        <a:t>DONE</a:t>
                      </a:r>
                      <a:endParaRPr lang="en-US" sz="1200" strike="noStrike" kern="1200" dirty="0">
                        <a:solidFill>
                          <a:schemeClr val="dk1"/>
                        </a:solidFill>
                        <a:latin typeface="+mn-lt"/>
                        <a:ea typeface="+mn-ea"/>
                        <a:cs typeface="+mn-cs"/>
                      </a:endParaRPr>
                    </a:p>
                  </a:txBody>
                  <a:tcPr/>
                </a:tc>
                <a:tc>
                  <a:txBody>
                    <a:bodyPr/>
                    <a:lstStyle/>
                    <a:p>
                      <a:pPr marL="0" indent="0">
                        <a:buFont typeface="Arial" panose="020B0604020202020204" pitchFamily="34" charset="0"/>
                        <a:buNone/>
                      </a:pPr>
                      <a:endParaRPr lang="en-GB" sz="1200" strike="noStrike" kern="1200" dirty="0">
                        <a:solidFill>
                          <a:schemeClr val="dk1"/>
                        </a:solidFill>
                        <a:latin typeface="+mn-lt"/>
                        <a:ea typeface="+mn-ea"/>
                        <a:cs typeface="+mn-cs"/>
                      </a:endParaRPr>
                    </a:p>
                  </a:txBody>
                  <a:tcPr/>
                </a:tc>
                <a:extLst>
                  <a:ext uri="{0D108BD9-81ED-4DB2-BD59-A6C34878D82A}">
                    <a16:rowId xmlns:a16="http://schemas.microsoft.com/office/drawing/2014/main" val="901617621"/>
                  </a:ext>
                </a:extLst>
              </a:tr>
              <a:tr h="1398518">
                <a:tc>
                  <a:txBody>
                    <a:bodyPr/>
                    <a:lstStyle/>
                    <a:p>
                      <a:r>
                        <a:rPr lang="en-US" sz="1200" dirty="0"/>
                        <a:t>Internal Draft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latin typeface="+mn-lt"/>
                          <a:ea typeface="+mn-ea"/>
                          <a:cs typeface="+mn-cs"/>
                        </a:rPr>
                        <a:t>New Proposed Schedule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latin typeface="+mn-lt"/>
                          <a:ea typeface="+mn-ea"/>
                          <a:cs typeface="+mn-cs"/>
                        </a:rPr>
                        <a:t>Submit 3rd internal draft: </a:t>
                      </a:r>
                      <a:r>
                        <a:rPr lang="en-US" sz="1200" kern="1200" dirty="0">
                          <a:solidFill>
                            <a:schemeClr val="dk1"/>
                          </a:solidFill>
                          <a:highlight>
                            <a:srgbClr val="00FF00"/>
                          </a:highlight>
                          <a:latin typeface="+mn-lt"/>
                          <a:ea typeface="+mn-ea"/>
                          <a:cs typeface="+mn-cs"/>
                        </a:rPr>
                        <a:t>6/1 </a:t>
                      </a:r>
                      <a:r>
                        <a:rPr lang="en-US" sz="1200" b="1" kern="1200" dirty="0">
                          <a:solidFill>
                            <a:srgbClr val="00B050"/>
                          </a:solidFill>
                        </a:rPr>
                        <a:t>DONE</a:t>
                      </a:r>
                      <a:endParaRPr lang="en-US" sz="1200" kern="1200" dirty="0">
                        <a:solidFill>
                          <a:schemeClr val="dk1"/>
                        </a:solidFill>
                        <a:latin typeface="+mn-lt"/>
                        <a:ea typeface="+mn-ea"/>
                        <a:cs typeface="+mn-cs"/>
                      </a:endParaRPr>
                    </a:p>
                    <a:p>
                      <a:pPr marL="342900" indent="-342900">
                        <a:buFont typeface="Arial" panose="020B0604020202020204" pitchFamily="34" charset="0"/>
                        <a:buChar char="•"/>
                      </a:pPr>
                      <a:r>
                        <a:rPr lang="en-US" sz="1200" kern="1200" dirty="0">
                          <a:solidFill>
                            <a:schemeClr val="dk1"/>
                          </a:solidFill>
                          <a:latin typeface="+mn-lt"/>
                          <a:ea typeface="+mn-ea"/>
                          <a:cs typeface="+mn-cs"/>
                        </a:rPr>
                        <a:t>Review 3rd internal draft: </a:t>
                      </a:r>
                      <a:r>
                        <a:rPr lang="en-US" sz="1200" kern="1200" dirty="0">
                          <a:solidFill>
                            <a:schemeClr val="dk1"/>
                          </a:solidFill>
                          <a:highlight>
                            <a:srgbClr val="00FF00"/>
                          </a:highlight>
                          <a:latin typeface="+mn-lt"/>
                          <a:ea typeface="+mn-ea"/>
                          <a:cs typeface="+mn-cs"/>
                        </a:rPr>
                        <a:t>6/1 </a:t>
                      </a:r>
                      <a:r>
                        <a:rPr lang="en-US" sz="1200" kern="1200" dirty="0">
                          <a:solidFill>
                            <a:schemeClr val="dk1"/>
                          </a:solidFill>
                          <a:highlight>
                            <a:srgbClr val="00FF00"/>
                          </a:highlight>
                        </a:rPr>
                        <a:t>–</a:t>
                      </a:r>
                      <a:r>
                        <a:rPr lang="en-US" sz="1200" kern="1200" dirty="0">
                          <a:solidFill>
                            <a:schemeClr val="dk1"/>
                          </a:solidFill>
                          <a:highlight>
                            <a:srgbClr val="00FF00"/>
                          </a:highlight>
                          <a:latin typeface="+mn-lt"/>
                          <a:ea typeface="+mn-ea"/>
                          <a:cs typeface="+mn-cs"/>
                        </a:rPr>
                        <a:t> 6/18 </a:t>
                      </a:r>
                      <a:r>
                        <a:rPr lang="en-US" sz="1200" b="1" kern="1200" dirty="0">
                          <a:solidFill>
                            <a:srgbClr val="00B050"/>
                          </a:solidFill>
                        </a:rPr>
                        <a:t>DONE</a:t>
                      </a:r>
                      <a:endParaRPr lang="en-US" sz="1200" kern="1200" dirty="0">
                        <a:solidFill>
                          <a:schemeClr val="dk1"/>
                        </a:solidFill>
                        <a:latin typeface="+mn-lt"/>
                        <a:ea typeface="+mn-ea"/>
                        <a:cs typeface="+mn-cs"/>
                      </a:endParaRPr>
                    </a:p>
                    <a:p>
                      <a:pPr marL="342900" indent="-342900">
                        <a:buFont typeface="Arial" panose="020B0604020202020204" pitchFamily="34" charset="0"/>
                        <a:buChar char="•"/>
                      </a:pPr>
                      <a:r>
                        <a:rPr lang="en-US" sz="1200" kern="1200" dirty="0">
                          <a:solidFill>
                            <a:schemeClr val="dk1"/>
                          </a:solidFill>
                          <a:latin typeface="+mn-lt"/>
                          <a:ea typeface="+mn-ea"/>
                          <a:cs typeface="+mn-cs"/>
                        </a:rPr>
                        <a:t>Review comments &amp; update documents: </a:t>
                      </a:r>
                      <a:r>
                        <a:rPr lang="en-US" sz="1200" kern="1200" dirty="0">
                          <a:solidFill>
                            <a:schemeClr val="dk1"/>
                          </a:solidFill>
                          <a:highlight>
                            <a:srgbClr val="00FF00"/>
                          </a:highlight>
                          <a:latin typeface="+mn-lt"/>
                          <a:ea typeface="+mn-ea"/>
                          <a:cs typeface="+mn-cs"/>
                        </a:rPr>
                        <a:t>6/21 – 7/16 </a:t>
                      </a:r>
                      <a:r>
                        <a:rPr lang="en-US" sz="1200" b="1" kern="1200" dirty="0">
                          <a:solidFill>
                            <a:srgbClr val="00B050"/>
                          </a:solidFill>
                          <a:latin typeface="+mn-lt"/>
                          <a:ea typeface="+mn-ea"/>
                          <a:cs typeface="+mn-cs"/>
                        </a:rPr>
                        <a:t>DONE</a:t>
                      </a:r>
                      <a:endParaRPr lang="en-US" sz="1400" b="1" strike="sngStrike"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strike="noStrike" dirty="0"/>
                    </a:p>
                  </a:txBody>
                  <a:tcPr/>
                </a:tc>
                <a:extLst>
                  <a:ext uri="{0D108BD9-81ED-4DB2-BD59-A6C34878D82A}">
                    <a16:rowId xmlns:a16="http://schemas.microsoft.com/office/drawing/2014/main" val="3169761866"/>
                  </a:ext>
                </a:extLst>
              </a:tr>
              <a:tr h="1214503">
                <a:tc>
                  <a:txBody>
                    <a:bodyPr/>
                    <a:lstStyle/>
                    <a:p>
                      <a:r>
                        <a:rPr lang="en-US" sz="1200" dirty="0"/>
                        <a:t>Public Review Draft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latin typeface="+mn-lt"/>
                          <a:ea typeface="+mn-ea"/>
                          <a:cs typeface="+mn-cs"/>
                        </a:rPr>
                        <a:t>New Proposed Schedule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Submit 1</a:t>
                      </a:r>
                      <a:r>
                        <a:rPr lang="en-US" sz="1200" baseline="30000" dirty="0"/>
                        <a:t>st</a:t>
                      </a:r>
                      <a:r>
                        <a:rPr lang="en-US" sz="1200" dirty="0"/>
                        <a:t> Public Draft: </a:t>
                      </a:r>
                      <a:r>
                        <a:rPr lang="en-US" sz="1200" kern="1200" dirty="0">
                          <a:solidFill>
                            <a:schemeClr val="dk1"/>
                          </a:solidFill>
                          <a:highlight>
                            <a:srgbClr val="00FF00"/>
                          </a:highlight>
                        </a:rPr>
                        <a:t>8/18 (cPP); 8/30 (SD)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Review 1</a:t>
                      </a:r>
                      <a:r>
                        <a:rPr lang="en-US" sz="1200" baseline="30000" dirty="0"/>
                        <a:t>st</a:t>
                      </a:r>
                      <a:r>
                        <a:rPr lang="en-US" sz="1200" dirty="0"/>
                        <a:t> Public Draft: </a:t>
                      </a:r>
                      <a:r>
                        <a:rPr lang="en-US" sz="1200" kern="1200" dirty="0">
                          <a:solidFill>
                            <a:schemeClr val="dk1"/>
                          </a:solidFill>
                          <a:highlight>
                            <a:srgbClr val="00FF00"/>
                          </a:highlight>
                        </a:rPr>
                        <a:t>8/18 – 10/12 (45d)</a:t>
                      </a:r>
                      <a:endParaRPr lang="en-US" sz="1200" dirty="0"/>
                    </a:p>
                    <a:p>
                      <a:pPr marL="285750" indent="-285750">
                        <a:buFont typeface="Arial" panose="020B0604020202020204" pitchFamily="34" charset="0"/>
                        <a:buChar char="•"/>
                      </a:pPr>
                      <a:r>
                        <a:rPr lang="en-US" sz="1200" dirty="0"/>
                        <a:t>Review comments and update documents: </a:t>
                      </a:r>
                      <a:r>
                        <a:rPr lang="en-US" sz="1200" kern="1200" dirty="0">
                          <a:solidFill>
                            <a:schemeClr val="dk1"/>
                          </a:solidFill>
                          <a:highlight>
                            <a:srgbClr val="00FF00"/>
                          </a:highlight>
                        </a:rPr>
                        <a:t>10/13-12/10 (60d)</a:t>
                      </a:r>
                      <a:endParaRPr lang="en-US" sz="12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FF0000"/>
                          </a:solidFill>
                          <a:latin typeface="+mn-lt"/>
                          <a:ea typeface="+mn-ea"/>
                          <a:cs typeface="+mn-cs"/>
                        </a:rPr>
                        <a:t>Was 7/19 on original schedule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strike="noStrike" dirty="0"/>
                        <a:t>Note: 1</a:t>
                      </a:r>
                      <a:r>
                        <a:rPr lang="en-US" sz="1200" strike="noStrike" baseline="30000" dirty="0"/>
                        <a:t>st</a:t>
                      </a:r>
                      <a:r>
                        <a:rPr lang="en-US" sz="1200" strike="noStrike" dirty="0"/>
                        <a:t> Public Draft of HCD cPP released on 8/30 – Comment end date 10/8 </a:t>
                      </a:r>
                      <a:r>
                        <a:rPr lang="en-US" sz="1200" b="1" kern="1200" dirty="0">
                          <a:solidFill>
                            <a:srgbClr val="00B050"/>
                          </a:solidFill>
                        </a:rPr>
                        <a:t>DONE</a:t>
                      </a:r>
                      <a:endParaRPr lang="en-US" sz="1200" strike="noStrik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strike="noStrike" dirty="0"/>
                        <a:t>1</a:t>
                      </a:r>
                      <a:r>
                        <a:rPr lang="en-US" sz="1200" strike="noStrike" baseline="30000" dirty="0"/>
                        <a:t>st</a:t>
                      </a:r>
                      <a:r>
                        <a:rPr lang="en-US" sz="1200" strike="noStrike" dirty="0"/>
                        <a:t> Public Draft of HCD SD released on 10/13 – Comment end date 11/15 </a:t>
                      </a:r>
                      <a:r>
                        <a:rPr lang="en-US" sz="1200" b="1" kern="1200" dirty="0">
                          <a:solidFill>
                            <a:srgbClr val="00B050"/>
                          </a:solidFill>
                        </a:rPr>
                        <a:t>DONE</a:t>
                      </a:r>
                      <a:endParaRPr lang="en-US" sz="1200" strike="noStrik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rgbClr val="FF0000"/>
                        </a:solidFill>
                        <a:latin typeface="+mn-lt"/>
                        <a:ea typeface="+mn-ea"/>
                        <a:cs typeface="+mn-cs"/>
                      </a:endParaRPr>
                    </a:p>
                  </a:txBody>
                  <a:tcPr/>
                </a:tc>
                <a:extLst>
                  <a:ext uri="{0D108BD9-81ED-4DB2-BD59-A6C34878D82A}">
                    <a16:rowId xmlns:a16="http://schemas.microsoft.com/office/drawing/2014/main" val="3138051645"/>
                  </a:ext>
                </a:extLst>
              </a:tr>
            </a:tbl>
          </a:graphicData>
        </a:graphic>
      </p:graphicFrame>
    </p:spTree>
    <p:extLst>
      <p:ext uri="{BB962C8B-B14F-4D97-AF65-F5344CB8AC3E}">
        <p14:creationId xmlns:p14="http://schemas.microsoft.com/office/powerpoint/2010/main" val="21682775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16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16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6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6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6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9pPr>
          </a:lstStyle>
          <a:p>
            <a:pPr eaLnBrk="1" hangingPunct="1"/>
            <a:fld id="{B2F7DAB9-0B94-40F2-BDA1-68D5AB33D864}" type="slidenum">
              <a:rPr lang="en-US" altLang="en-US" sz="1100" smtClean="0">
                <a:solidFill>
                  <a:srgbClr val="FFFFFF"/>
                </a:solidFill>
                <a:cs typeface="Arial" charset="0"/>
              </a:rPr>
              <a:pPr eaLnBrk="1" hangingPunct="1"/>
              <a:t>2</a:t>
            </a:fld>
            <a:endParaRPr lang="en-US" altLang="en-US" sz="1100" dirty="0">
              <a:solidFill>
                <a:srgbClr val="FFFFFF"/>
              </a:solidFill>
              <a:cs typeface="Arial" charset="0"/>
            </a:endParaRPr>
          </a:p>
        </p:txBody>
      </p:sp>
      <p:sp>
        <p:nvSpPr>
          <p:cNvPr id="7171" name="Rectangle 1"/>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16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6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6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6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9pPr>
          </a:lstStyle>
          <a:p>
            <a:pPr eaLnBrk="1" hangingPunct="1"/>
            <a:endParaRPr lang="en-US" altLang="en-US" dirty="0"/>
          </a:p>
        </p:txBody>
      </p:sp>
      <p:sp>
        <p:nvSpPr>
          <p:cNvPr id="7172" name="Rectangle 2"/>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defRPr sz="16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16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6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6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6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9pPr>
          </a:lstStyle>
          <a:p>
            <a:pPr eaLnBrk="1" hangingPunct="1"/>
            <a:r>
              <a:rPr lang="en-US" altLang="en-US" sz="1100" dirty="0">
                <a:solidFill>
                  <a:srgbClr val="FFFFFF"/>
                </a:solidFill>
                <a:cs typeface="Arial" charset="0"/>
              </a:rPr>
              <a:t>Copyright © 2022 The Printer Working Group. All rights reserved.</a:t>
            </a:r>
          </a:p>
        </p:txBody>
      </p:sp>
      <p:sp>
        <p:nvSpPr>
          <p:cNvPr id="7173" name="Rectangle 3"/>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6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16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6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6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6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9pPr>
          </a:lstStyle>
          <a:p>
            <a:pPr eaLnBrk="1" hangingPunct="1"/>
            <a:endParaRPr lang="en-US" altLang="en-US" dirty="0"/>
          </a:p>
        </p:txBody>
      </p:sp>
      <p:pic>
        <p:nvPicPr>
          <p:cNvPr id="71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94" name="Rectangle 85"/>
          <p:cNvSpPr>
            <a:spLocks noGrp="1" noChangeArrowheads="1"/>
          </p:cNvSpPr>
          <p:nvPr>
            <p:ph type="title"/>
          </p:nvPr>
        </p:nvSpPr>
        <p:spPr/>
        <p:txBody>
          <a:bodyPr rIns="132080"/>
          <a:lstStyle/>
          <a:p>
            <a:pPr eaLnBrk="1" hangingPunct="1">
              <a:spcBef>
                <a:spcPts val="600"/>
              </a:spcBef>
            </a:pPr>
            <a:r>
              <a:rPr lang="en-US" altLang="en-US" dirty="0"/>
              <a:t>Agenda</a:t>
            </a:r>
          </a:p>
        </p:txBody>
      </p:sp>
      <p:sp>
        <p:nvSpPr>
          <p:cNvPr id="7195" name="Text Box 8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6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16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6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6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6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9pPr>
          </a:lstStyle>
          <a:p>
            <a:pPr algn="ctr" eaLnBrk="1" hangingPunct="1"/>
            <a:fld id="{940EB118-3463-4089-8D6E-94C1677A253E}" type="slidenum">
              <a:rPr lang="en-US" altLang="en-US" sz="1100">
                <a:solidFill>
                  <a:srgbClr val="FFFFFF"/>
                </a:solidFill>
                <a:cs typeface="Arial" charset="0"/>
              </a:rPr>
              <a:pPr algn="ctr" eaLnBrk="1" hangingPunct="1"/>
              <a:t>2</a:t>
            </a:fld>
            <a:endParaRPr lang="en-US" altLang="en-US" sz="1100" dirty="0">
              <a:solidFill>
                <a:srgbClr val="FFFFFF"/>
              </a:solidFill>
              <a:cs typeface="Arial" charset="0"/>
            </a:endParaRPr>
          </a:p>
        </p:txBody>
      </p:sp>
      <p:graphicFrame>
        <p:nvGraphicFramePr>
          <p:cNvPr id="10" name="Group 5">
            <a:extLst>
              <a:ext uri="{FF2B5EF4-FFF2-40B4-BE49-F238E27FC236}">
                <a16:creationId xmlns:a16="http://schemas.microsoft.com/office/drawing/2014/main" id="{4D33DF09-946A-4D0D-A044-C9C714D9ED4C}"/>
              </a:ext>
            </a:extLst>
          </p:cNvPr>
          <p:cNvGraphicFramePr>
            <a:graphicFrameLocks noGrp="1"/>
          </p:cNvGraphicFramePr>
          <p:nvPr>
            <p:extLst>
              <p:ext uri="{D42A27DB-BD31-4B8C-83A1-F6EECF244321}">
                <p14:modId xmlns:p14="http://schemas.microsoft.com/office/powerpoint/2010/main" val="1484073390"/>
              </p:ext>
            </p:extLst>
          </p:nvPr>
        </p:nvGraphicFramePr>
        <p:xfrm>
          <a:off x="609600" y="1676400"/>
          <a:ext cx="7696200" cy="3002918"/>
        </p:xfrm>
        <a:graphic>
          <a:graphicData uri="http://schemas.openxmlformats.org/drawingml/2006/table">
            <a:tbl>
              <a:tblPr/>
              <a:tblGrid>
                <a:gridCol w="1910139">
                  <a:extLst>
                    <a:ext uri="{9D8B030D-6E8A-4147-A177-3AD203B41FA5}">
                      <a16:colId xmlns:a16="http://schemas.microsoft.com/office/drawing/2014/main" val="20000"/>
                    </a:ext>
                  </a:extLst>
                </a:gridCol>
                <a:gridCol w="5786061">
                  <a:extLst>
                    <a:ext uri="{9D8B030D-6E8A-4147-A177-3AD203B41FA5}">
                      <a16:colId xmlns:a16="http://schemas.microsoft.com/office/drawing/2014/main" val="20001"/>
                    </a:ext>
                  </a:extLst>
                </a:gridCol>
              </a:tblGrid>
              <a:tr h="392113">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When</a:t>
                      </a:r>
                    </a:p>
                  </a:txBody>
                  <a:tcPr marL="50800" marR="50800" marT="50800" marB="50800"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What</a:t>
                      </a:r>
                    </a:p>
                  </a:txBody>
                  <a:tcPr marL="50800" marR="50800" marT="50800" marB="50800"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2113">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12:45 – 12:55</a:t>
                      </a:r>
                    </a:p>
                  </a:txBody>
                  <a:tcPr marL="50800" marR="50800" marT="50800" marB="50800" horzOverflow="overflow">
                    <a:lnL w="3175" cap="flat" cmpd="sng" algn="ctr">
                      <a:solidFill>
                        <a:srgbClr val="7F7F7F"/>
                      </a:solidFill>
                      <a:prstDash val="solid"/>
                      <a:round/>
                      <a:headEnd type="none" w="med" len="med"/>
                      <a:tailEnd type="none" w="med" len="med"/>
                    </a:lnL>
                    <a:lnR w="3175" cap="flat" cmpd="sng" algn="ctr">
                      <a:solidFill>
                        <a:srgbClr val="DCDCDC"/>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Introductions, Agenda review</a:t>
                      </a:r>
                    </a:p>
                  </a:txBody>
                  <a:tcPr marL="50800" marR="50800" marT="50800" marB="50800" horzOverflow="overflow">
                    <a:lnL w="3175" cap="flat" cmpd="sng" algn="ctr">
                      <a:solidFill>
                        <a:srgbClr val="DCDCDC"/>
                      </a:solidFill>
                      <a:prstDash val="solid"/>
                      <a:round/>
                      <a:headEnd type="none" w="med" len="med"/>
                      <a:tailEnd type="none" w="med" len="med"/>
                    </a:lnL>
                    <a:lnR w="3175"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r h="392113">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12:55 –   1:50</a:t>
                      </a:r>
                    </a:p>
                  </a:txBody>
                  <a:tcPr marL="50800" marR="50800" marT="50800" marB="50800" horzOverflow="overflow">
                    <a:lnL w="3175" cap="flat" cmpd="sng" algn="ctr">
                      <a:solidFill>
                        <a:srgbClr val="7F7F7F"/>
                      </a:solidFill>
                      <a:prstDash val="solid"/>
                      <a:round/>
                      <a:headEnd type="none" w="med" len="med"/>
                      <a:tailEnd type="none" w="med" len="med"/>
                    </a:lnL>
                    <a:lnR w="3175" cap="flat" cmpd="sng" algn="ctr">
                      <a:solidFill>
                        <a:srgbClr val="DCDCDC"/>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Discuss results of latest HCD iTC Meetings</a:t>
                      </a:r>
                    </a:p>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and HCD cPP/SD v1.0 status</a:t>
                      </a:r>
                    </a:p>
                  </a:txBody>
                  <a:tcPr marL="50800" marR="50800" marT="50800" marB="50800" horzOverflow="overflow">
                    <a:lnL w="3175" cap="flat" cmpd="sng" algn="ctr">
                      <a:solidFill>
                        <a:srgbClr val="DCDCDC"/>
                      </a:solidFill>
                      <a:prstDash val="solid"/>
                      <a:round/>
                      <a:headEnd type="none" w="med" len="med"/>
                      <a:tailEnd type="none" w="med" len="med"/>
                    </a:lnL>
                    <a:lnR w="3175" cap="flat" cmpd="sng" algn="ctr">
                      <a:solidFill>
                        <a:srgbClr val="7F7F7F"/>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extLst>
                  <a:ext uri="{0D108BD9-81ED-4DB2-BD59-A6C34878D82A}">
                    <a16:rowId xmlns:a16="http://schemas.microsoft.com/office/drawing/2014/main" val="10002"/>
                  </a:ext>
                </a:extLst>
              </a:tr>
              <a:tr h="392113">
                <a:tc>
                  <a:txBody>
                    <a:body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  1:50 –   2:10</a:t>
                      </a:r>
                    </a:p>
                  </a:txBody>
                  <a:tcPr marL="50800" marR="50800" marT="50800" marB="50800" horzOverflow="overflow">
                    <a:lnL w="3175" cap="flat" cmpd="sng" algn="ctr">
                      <a:solidFill>
                        <a:srgbClr val="7F7F7F"/>
                      </a:solidFill>
                      <a:prstDash val="solid"/>
                      <a:round/>
                      <a:headEnd type="none" w="med" len="med"/>
                      <a:tailEnd type="none" w="med" len="med"/>
                    </a:lnL>
                    <a:lnR w="3175" cap="flat" cmpd="sng" algn="ctr">
                      <a:solidFill>
                        <a:srgbClr val="DCDCDC"/>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lang="en-US" dirty="0"/>
                        <a:t>IPP Encrypted Jobs and Documents</a:t>
                      </a:r>
                      <a:endPar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endParaRPr>
                    </a:p>
                  </a:txBody>
                  <a:tcPr marL="50800" marR="50800" marT="50800" marB="50800" horzOverflow="overflow">
                    <a:lnL w="3175" cap="flat" cmpd="sng" algn="ctr">
                      <a:solidFill>
                        <a:srgbClr val="DCDCDC"/>
                      </a:solidFill>
                      <a:prstDash val="solid"/>
                      <a:round/>
                      <a:headEnd type="none" w="med" len="med"/>
                      <a:tailEnd type="none" w="med" len="med"/>
                    </a:lnL>
                    <a:lnR w="3175" cap="flat" cmpd="sng" algn="ctr">
                      <a:solidFill>
                        <a:srgbClr val="7F7F7F"/>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extLst>
                  <a:ext uri="{0D108BD9-81ED-4DB2-BD59-A6C34878D82A}">
                    <a16:rowId xmlns:a16="http://schemas.microsoft.com/office/drawing/2014/main" val="87451804"/>
                  </a:ext>
                </a:extLst>
              </a:tr>
              <a:tr h="392113">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  2:10 –   2:15</a:t>
                      </a:r>
                    </a:p>
                  </a:txBody>
                  <a:tcPr marL="50800" marR="50800" marT="50800" marB="50800" horzOverflow="overflow">
                    <a:lnL w="3175" cap="flat" cmpd="sng" algn="ctr">
                      <a:solidFill>
                        <a:srgbClr val="7F7F7F"/>
                      </a:solidFill>
                      <a:prstDash val="solid"/>
                      <a:round/>
                      <a:headEnd type="none" w="med" len="med"/>
                      <a:tailEnd type="none" w="med" len="med"/>
                    </a:lnL>
                    <a:lnR w="3175" cap="flat" cmpd="sng" algn="ctr">
                      <a:solidFill>
                        <a:srgbClr val="DCDCDC"/>
                      </a:solidFill>
                      <a:prstDash val="solid"/>
                      <a:round/>
                      <a:headEnd type="none" w="med" len="med"/>
                      <a:tailEnd type="none" w="med" len="med"/>
                    </a:lnR>
                    <a:lnT cap="flat">
                      <a:noFill/>
                    </a:lnT>
                    <a:lnB cap="flat">
                      <a:noFill/>
                    </a:lnB>
                    <a:lnTlToBr>
                      <a:noFill/>
                    </a:lnTlToBr>
                    <a:lnBlToTr>
                      <a:noFill/>
                    </a:lnBlToTr>
                    <a:noFill/>
                  </a:tcPr>
                </a:tc>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HCD Security Guidelines v1.0 Status</a:t>
                      </a:r>
                    </a:p>
                  </a:txBody>
                  <a:tcPr marL="50800" marR="50800" marT="50800" marB="50800" horzOverflow="overflow">
                    <a:lnL w="3175" cap="flat" cmpd="sng" algn="ctr">
                      <a:solidFill>
                        <a:srgbClr val="DCDCDC"/>
                      </a:solidFill>
                      <a:prstDash val="solid"/>
                      <a:round/>
                      <a:headEnd type="none" w="med" len="med"/>
                      <a:tailEnd type="none" w="med" len="med"/>
                    </a:lnL>
                    <a:lnR w="3175" cap="flat" cmpd="sng" algn="ctr">
                      <a:solidFill>
                        <a:srgbClr val="7F7F7F"/>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268602967"/>
                  </a:ext>
                </a:extLst>
              </a:tr>
              <a:tr h="392113">
                <a:tc>
                  <a:txBody>
                    <a:body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  2:15 –   2:40</a:t>
                      </a:r>
                    </a:p>
                  </a:txBody>
                  <a:tcPr marL="50800" marR="50800" marT="50800" marB="50800" horzOverflow="overflow">
                    <a:lnL w="3175" cap="flat" cmpd="sng" algn="ctr">
                      <a:solidFill>
                        <a:srgbClr val="7F7F7F"/>
                      </a:solidFill>
                      <a:prstDash val="solid"/>
                      <a:round/>
                      <a:headEnd type="none" w="med" len="med"/>
                      <a:tailEnd type="none" w="med" len="med"/>
                    </a:lnL>
                    <a:lnR w="3175" cap="flat" cmpd="sng" algn="ctr">
                      <a:solidFill>
                        <a:srgbClr val="DCDCDC"/>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TCG/IETF Liaison Reports</a:t>
                      </a:r>
                    </a:p>
                  </a:txBody>
                  <a:tcPr marL="50800" marR="50800" marT="50800" marB="50800" horzOverflow="overflow">
                    <a:lnL w="3175" cap="flat" cmpd="sng" algn="ctr">
                      <a:solidFill>
                        <a:srgbClr val="DCDCDC"/>
                      </a:solidFill>
                      <a:prstDash val="solid"/>
                      <a:round/>
                      <a:headEnd type="none" w="med" len="med"/>
                      <a:tailEnd type="none" w="med" len="med"/>
                    </a:lnL>
                    <a:lnR w="3175" cap="flat" cmpd="sng" algn="ctr">
                      <a:solidFill>
                        <a:srgbClr val="7F7F7F"/>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extLst>
                  <a:ext uri="{0D108BD9-81ED-4DB2-BD59-A6C34878D82A}">
                    <a16:rowId xmlns:a16="http://schemas.microsoft.com/office/drawing/2014/main" val="10004"/>
                  </a:ext>
                </a:extLst>
              </a:tr>
              <a:tr h="392113">
                <a:tc>
                  <a:txBody>
                    <a:body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  2:40 –   2:45</a:t>
                      </a:r>
                    </a:p>
                  </a:txBody>
                  <a:tcPr marL="50800" marR="50800" marT="50800" marB="50800" horzOverflow="overflow">
                    <a:lnL w="3175" cap="flat" cmpd="sng" algn="ctr">
                      <a:solidFill>
                        <a:srgbClr val="7F7F7F"/>
                      </a:solidFill>
                      <a:prstDash val="solid"/>
                      <a:round/>
                      <a:headEnd type="none" w="med" len="med"/>
                      <a:tailEnd type="none" w="med" len="med"/>
                    </a:lnL>
                    <a:lnR w="3175" cap="flat" cmpd="sng" algn="ctr">
                      <a:solidFill>
                        <a:srgbClr val="DCDCDC"/>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Wrap Up / Next Steps</a:t>
                      </a:r>
                    </a:p>
                  </a:txBody>
                  <a:tcPr marL="50800" marR="50800" marT="50800" marB="50800" horzOverflow="overflow">
                    <a:lnL w="3175" cap="flat" cmpd="sng" algn="ctr">
                      <a:solidFill>
                        <a:srgbClr val="DCDCDC"/>
                      </a:solidFill>
                      <a:prstDash val="solid"/>
                      <a:round/>
                      <a:headEnd type="none" w="med" len="med"/>
                      <a:tailEnd type="none" w="med" len="med"/>
                    </a:lnL>
                    <a:lnR w="3175" cap="flat" cmpd="sng" algn="ctr">
                      <a:solidFill>
                        <a:srgbClr val="7F7F7F"/>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extLst>
                  <a:ext uri="{0D108BD9-81ED-4DB2-BD59-A6C34878D82A}">
                    <a16:rowId xmlns:a16="http://schemas.microsoft.com/office/drawing/2014/main" val="277585390"/>
                  </a:ext>
                </a:extLst>
              </a:tr>
            </a:tbl>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20</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4103" name="Rectangle 5"/>
          <p:cNvSpPr>
            <a:spLocks noGrp="1" noChangeArrowheads="1"/>
          </p:cNvSpPr>
          <p:nvPr>
            <p:ph type="title"/>
          </p:nvPr>
        </p:nvSpPr>
        <p:spPr>
          <a:xfrm>
            <a:off x="127000" y="81116"/>
            <a:ext cx="7912100" cy="1016000"/>
          </a:xfrm>
        </p:spPr>
        <p:txBody>
          <a:bodyPr rIns="132080"/>
          <a:lstStyle/>
          <a:p>
            <a:pPr eaLnBrk="1" hangingPunct="1"/>
            <a:r>
              <a:rPr lang="fr-FR" sz="2800" dirty="0"/>
              <a:t>HCD iTC Status</a:t>
            </a:r>
            <a:br>
              <a:rPr lang="fr-FR" sz="2800" dirty="0"/>
            </a:br>
            <a:r>
              <a:rPr lang="fr-FR" sz="2800" dirty="0"/>
              <a:t>Updated Proposed HCD cPP/SD Schedule</a:t>
            </a:r>
            <a:endParaRPr lang="en-US" altLang="en-US" sz="28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20</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aphicFrame>
        <p:nvGraphicFramePr>
          <p:cNvPr id="2" name="Table 1">
            <a:extLst>
              <a:ext uri="{FF2B5EF4-FFF2-40B4-BE49-F238E27FC236}">
                <a16:creationId xmlns:a16="http://schemas.microsoft.com/office/drawing/2014/main" id="{CA796F27-8C84-4E77-8B3F-597EAF6C835D}"/>
              </a:ext>
            </a:extLst>
          </p:cNvPr>
          <p:cNvGraphicFramePr>
            <a:graphicFrameLocks noGrp="1"/>
          </p:cNvGraphicFramePr>
          <p:nvPr>
            <p:extLst>
              <p:ext uri="{D42A27DB-BD31-4B8C-83A1-F6EECF244321}">
                <p14:modId xmlns:p14="http://schemas.microsoft.com/office/powerpoint/2010/main" val="3530108841"/>
              </p:ext>
            </p:extLst>
          </p:nvPr>
        </p:nvGraphicFramePr>
        <p:xfrm>
          <a:off x="1" y="1209386"/>
          <a:ext cx="9144000" cy="3017520"/>
        </p:xfrm>
        <a:graphic>
          <a:graphicData uri="http://schemas.openxmlformats.org/drawingml/2006/table">
            <a:tbl>
              <a:tblPr firstRow="1" bandRow="1">
                <a:tableStyleId>{21E4AEA4-8DFA-4A89-87EB-49C32662AFE0}</a:tableStyleId>
              </a:tblPr>
              <a:tblGrid>
                <a:gridCol w="971694">
                  <a:extLst>
                    <a:ext uri="{9D8B030D-6E8A-4147-A177-3AD203B41FA5}">
                      <a16:colId xmlns:a16="http://schemas.microsoft.com/office/drawing/2014/main" val="1186653618"/>
                    </a:ext>
                  </a:extLst>
                </a:gridCol>
                <a:gridCol w="4267346">
                  <a:extLst>
                    <a:ext uri="{9D8B030D-6E8A-4147-A177-3AD203B41FA5}">
                      <a16:colId xmlns:a16="http://schemas.microsoft.com/office/drawing/2014/main" val="900515041"/>
                    </a:ext>
                  </a:extLst>
                </a:gridCol>
                <a:gridCol w="3904960">
                  <a:extLst>
                    <a:ext uri="{9D8B030D-6E8A-4147-A177-3AD203B41FA5}">
                      <a16:colId xmlns:a16="http://schemas.microsoft.com/office/drawing/2014/main" val="1949399444"/>
                    </a:ext>
                  </a:extLst>
                </a:gridCol>
              </a:tblGrid>
              <a:tr h="361408">
                <a:tc>
                  <a:txBody>
                    <a:bodyPr/>
                    <a:lstStyle/>
                    <a:p>
                      <a:r>
                        <a:rPr lang="en-US" dirty="0">
                          <a:solidFill>
                            <a:schemeClr val="bg1"/>
                          </a:solidFill>
                        </a:rPr>
                        <a:t>Phase</a:t>
                      </a:r>
                    </a:p>
                  </a:txBody>
                  <a:tcPr/>
                </a:tc>
                <a:tc>
                  <a:txBody>
                    <a:bodyPr/>
                    <a:lstStyle/>
                    <a:p>
                      <a:r>
                        <a:rPr lang="en-US" dirty="0">
                          <a:solidFill>
                            <a:schemeClr val="bg1"/>
                          </a:solidFill>
                        </a:rPr>
                        <a:t>Timeframe</a:t>
                      </a:r>
                    </a:p>
                  </a:txBody>
                  <a:tcPr/>
                </a:tc>
                <a:tc>
                  <a:txBody>
                    <a:bodyPr/>
                    <a:lstStyle/>
                    <a:p>
                      <a:r>
                        <a:rPr lang="en-US" dirty="0">
                          <a:solidFill>
                            <a:schemeClr val="bg1"/>
                          </a:solidFill>
                        </a:rPr>
                        <a:t>Status Updates</a:t>
                      </a:r>
                    </a:p>
                  </a:txBody>
                  <a:tcPr/>
                </a:tc>
                <a:extLst>
                  <a:ext uri="{0D108BD9-81ED-4DB2-BD59-A6C34878D82A}">
                    <a16:rowId xmlns:a16="http://schemas.microsoft.com/office/drawing/2014/main" val="1260041659"/>
                  </a:ext>
                </a:extLst>
              </a:tr>
              <a:tr h="993871">
                <a:tc>
                  <a:txBody>
                    <a:bodyPr/>
                    <a:lstStyle/>
                    <a:p>
                      <a:r>
                        <a:rPr lang="en-US" sz="1200" dirty="0"/>
                        <a:t>Public Review Draft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latin typeface="+mn-lt"/>
                          <a:ea typeface="+mn-ea"/>
                          <a:cs typeface="+mn-cs"/>
                        </a:rPr>
                        <a:t>New Proposed Schedule (3/29/2022)</a:t>
                      </a:r>
                    </a:p>
                    <a:p>
                      <a:pPr marL="285750" indent="-285750">
                        <a:buFont typeface="Arial" panose="020B0604020202020204" pitchFamily="34" charset="0"/>
                        <a:buChar char="•"/>
                      </a:pPr>
                      <a:r>
                        <a:rPr lang="en-US" sz="1200" dirty="0"/>
                        <a:t>Submit 2</a:t>
                      </a:r>
                      <a:r>
                        <a:rPr lang="en-US" sz="1200" baseline="30000" dirty="0"/>
                        <a:t>nd</a:t>
                      </a:r>
                      <a:r>
                        <a:rPr lang="en-US" sz="1200" dirty="0"/>
                        <a:t> Public Draft: </a:t>
                      </a:r>
                      <a:r>
                        <a:rPr lang="en-US" sz="1200" kern="1200" dirty="0">
                          <a:solidFill>
                            <a:schemeClr val="dk1"/>
                          </a:solidFill>
                          <a:highlight>
                            <a:srgbClr val="00FF00"/>
                          </a:highlight>
                          <a:latin typeface="+mn-lt"/>
                          <a:ea typeface="+mn-ea"/>
                          <a:cs typeface="+mn-cs"/>
                        </a:rPr>
                        <a:t>12/14</a:t>
                      </a:r>
                    </a:p>
                    <a:p>
                      <a:pPr marL="285750" indent="-285750">
                        <a:buFont typeface="Arial" panose="020B0604020202020204" pitchFamily="34" charset="0"/>
                        <a:buChar char="•"/>
                      </a:pPr>
                      <a:r>
                        <a:rPr lang="en-US" sz="1200" dirty="0"/>
                        <a:t>Review 2</a:t>
                      </a:r>
                      <a:r>
                        <a:rPr lang="en-US" sz="1200" baseline="30000" dirty="0"/>
                        <a:t>nd</a:t>
                      </a:r>
                      <a:r>
                        <a:rPr lang="en-US" sz="1200" dirty="0"/>
                        <a:t> Public Draft: </a:t>
                      </a:r>
                      <a:r>
                        <a:rPr lang="en-US" sz="1200" kern="1200" dirty="0">
                          <a:solidFill>
                            <a:schemeClr val="dk1"/>
                          </a:solidFill>
                          <a:highlight>
                            <a:srgbClr val="00FF00"/>
                          </a:highlight>
                        </a:rPr>
                        <a:t>12/15 – 1/31/22 (49d)</a:t>
                      </a:r>
                    </a:p>
                    <a:p>
                      <a:pPr marL="285750" indent="-285750">
                        <a:buFont typeface="Arial" panose="020B0604020202020204" pitchFamily="34" charset="0"/>
                        <a:buChar char="•"/>
                      </a:pPr>
                      <a:r>
                        <a:rPr lang="en-US" sz="1200" dirty="0"/>
                        <a:t>Review comments and update documents: </a:t>
                      </a:r>
                      <a:r>
                        <a:rPr lang="en-US" sz="1200" kern="1200" dirty="0">
                          <a:solidFill>
                            <a:schemeClr val="dk1"/>
                          </a:solidFill>
                          <a:highlight>
                            <a:srgbClr val="00FF00"/>
                          </a:highlight>
                        </a:rPr>
                        <a:t>1/31/1/22 – 5/13/22(60d)</a:t>
                      </a:r>
                      <a:endParaRPr lang="en-US" sz="12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latin typeface="+mn-lt"/>
                          <a:ea typeface="+mn-ea"/>
                          <a:cs typeface="+mn-cs"/>
                        </a:rPr>
                        <a:t>HCD cPP 2</a:t>
                      </a:r>
                      <a:r>
                        <a:rPr lang="en-US" sz="1200" kern="1200" baseline="30000" dirty="0">
                          <a:solidFill>
                            <a:schemeClr val="tx1"/>
                          </a:solidFill>
                          <a:latin typeface="+mn-lt"/>
                          <a:ea typeface="+mn-ea"/>
                          <a:cs typeface="+mn-cs"/>
                        </a:rPr>
                        <a:t>nd</a:t>
                      </a:r>
                      <a:r>
                        <a:rPr lang="en-US" sz="1200" kern="1200" dirty="0">
                          <a:solidFill>
                            <a:schemeClr val="tx1"/>
                          </a:solidFill>
                          <a:latin typeface="+mn-lt"/>
                          <a:ea typeface="+mn-ea"/>
                          <a:cs typeface="+mn-cs"/>
                        </a:rPr>
                        <a:t> Public Draft released 12/14 - </a:t>
                      </a:r>
                      <a:r>
                        <a:rPr lang="en-US" sz="1200" kern="1200" dirty="0">
                          <a:solidFill>
                            <a:srgbClr val="00B050"/>
                          </a:solidFill>
                          <a:latin typeface="+mn-lt"/>
                          <a:ea typeface="+mn-ea"/>
                          <a:cs typeface="+mn-cs"/>
                        </a:rPr>
                        <a:t>DONE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FF0000"/>
                          </a:solidFill>
                          <a:latin typeface="+mn-lt"/>
                          <a:ea typeface="+mn-ea"/>
                          <a:cs typeface="+mn-cs"/>
                        </a:rPr>
                        <a:t>           </a:t>
                      </a:r>
                      <a:r>
                        <a:rPr lang="en-US" sz="1200" kern="1200" dirty="0">
                          <a:solidFill>
                            <a:schemeClr val="tx1"/>
                          </a:solidFill>
                          <a:latin typeface="+mn-lt"/>
                          <a:ea typeface="+mn-ea"/>
                          <a:cs typeface="+mn-cs"/>
                        </a:rPr>
                        <a:t>Comments Received by 1/31/22 - </a:t>
                      </a:r>
                      <a:r>
                        <a:rPr lang="en-US" sz="1200" kern="1200" dirty="0">
                          <a:solidFill>
                            <a:srgbClr val="00B050"/>
                          </a:solidFill>
                          <a:latin typeface="+mn-lt"/>
                          <a:ea typeface="+mn-ea"/>
                          <a:cs typeface="+mn-cs"/>
                        </a:rPr>
                        <a:t>DONE</a:t>
                      </a:r>
                      <a:r>
                        <a:rPr lang="en-US" sz="1200" kern="1200" dirty="0">
                          <a:solidFill>
                            <a:srgbClr val="FF0000"/>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FF0000"/>
                          </a:solidFill>
                          <a:latin typeface="+mn-lt"/>
                          <a:ea typeface="+mn-ea"/>
                          <a:cs typeface="+mn-cs"/>
                        </a:rPr>
                        <a:t>HCD SD 2</a:t>
                      </a:r>
                      <a:r>
                        <a:rPr lang="en-US" sz="1200" kern="1200" baseline="30000" dirty="0">
                          <a:solidFill>
                            <a:srgbClr val="FF0000"/>
                          </a:solidFill>
                          <a:latin typeface="+mn-lt"/>
                          <a:ea typeface="+mn-ea"/>
                          <a:cs typeface="+mn-cs"/>
                        </a:rPr>
                        <a:t>nd</a:t>
                      </a:r>
                      <a:r>
                        <a:rPr lang="en-US" sz="1200" kern="1200" dirty="0">
                          <a:solidFill>
                            <a:srgbClr val="FF0000"/>
                          </a:solidFill>
                          <a:latin typeface="+mn-lt"/>
                          <a:ea typeface="+mn-ea"/>
                          <a:cs typeface="+mn-cs"/>
                        </a:rPr>
                        <a:t> Public Draft Planned Release 12/13 – </a:t>
                      </a:r>
                      <a:r>
                        <a:rPr lang="en-US" sz="1200" kern="1200" dirty="0">
                          <a:solidFill>
                            <a:srgbClr val="00B050"/>
                          </a:solidFill>
                          <a:latin typeface="+mn-lt"/>
                          <a:ea typeface="+mn-ea"/>
                          <a:cs typeface="+mn-cs"/>
                        </a:rPr>
                        <a:t>Released 2/24/22 DONE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FF0000"/>
                          </a:solidFill>
                          <a:latin typeface="+mn-lt"/>
                          <a:ea typeface="+mn-ea"/>
                          <a:cs typeface="+mn-cs"/>
                        </a:rPr>
                        <a:t>Comments due by 3/18/22 (~one month)</a:t>
                      </a:r>
                    </a:p>
                  </a:txBody>
                  <a:tcPr/>
                </a:tc>
                <a:extLst>
                  <a:ext uri="{0D108BD9-81ED-4DB2-BD59-A6C34878D82A}">
                    <a16:rowId xmlns:a16="http://schemas.microsoft.com/office/drawing/2014/main" val="652680208"/>
                  </a:ext>
                </a:extLst>
              </a:tr>
              <a:tr h="993871">
                <a:tc>
                  <a:txBody>
                    <a:bodyPr/>
                    <a:lstStyle/>
                    <a:p>
                      <a:r>
                        <a:rPr lang="en-US" sz="1200" dirty="0"/>
                        <a:t>Final Draft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latin typeface="+mn-lt"/>
                          <a:ea typeface="+mn-ea"/>
                          <a:cs typeface="+mn-cs"/>
                        </a:rPr>
                        <a:t>New Proposed Schedule (as of 5/16/22)</a:t>
                      </a:r>
                    </a:p>
                    <a:p>
                      <a:pPr marL="285750" indent="-285750">
                        <a:buFont typeface="Arial" panose="020B0604020202020204" pitchFamily="34" charset="0"/>
                        <a:buChar char="•"/>
                      </a:pPr>
                      <a:r>
                        <a:rPr lang="en-US" sz="1200" dirty="0"/>
                        <a:t>Submit Final Draft: </a:t>
                      </a:r>
                      <a:r>
                        <a:rPr lang="en-US" sz="1200" kern="1200" dirty="0">
                          <a:solidFill>
                            <a:schemeClr val="dk1"/>
                          </a:solidFill>
                          <a:highlight>
                            <a:srgbClr val="00FF00"/>
                          </a:highlight>
                        </a:rPr>
                        <a:t>6/1</a:t>
                      </a:r>
                      <a:r>
                        <a:rPr lang="en-US" sz="1200" kern="1200" dirty="0">
                          <a:solidFill>
                            <a:schemeClr val="dk1"/>
                          </a:solidFill>
                          <a:highlight>
                            <a:srgbClr val="00FF00"/>
                          </a:highlight>
                          <a:latin typeface="+mn-lt"/>
                          <a:ea typeface="+mn-ea"/>
                          <a:cs typeface="+mn-cs"/>
                        </a:rPr>
                        <a:t>3/22</a:t>
                      </a:r>
                      <a:endParaRPr lang="en-US" sz="1200" kern="1200" dirty="0">
                        <a:solidFill>
                          <a:schemeClr val="dk1"/>
                        </a:solidFill>
                        <a:highlight>
                          <a:srgbClr val="00FF00"/>
                        </a:highlight>
                      </a:endParaRPr>
                    </a:p>
                    <a:p>
                      <a:pPr marL="285750" indent="-285750">
                        <a:buFont typeface="Arial" panose="020B0604020202020204" pitchFamily="34" charset="0"/>
                        <a:buChar char="•"/>
                      </a:pPr>
                      <a:r>
                        <a:rPr lang="en-US" sz="1200" dirty="0"/>
                        <a:t>Review Final Public Draft: </a:t>
                      </a:r>
                      <a:r>
                        <a:rPr lang="en-US" sz="1200" kern="1200" dirty="0">
                          <a:solidFill>
                            <a:schemeClr val="dk1"/>
                          </a:solidFill>
                          <a:highlight>
                            <a:srgbClr val="00FF00"/>
                          </a:highlight>
                        </a:rPr>
                        <a:t>6/14</a:t>
                      </a:r>
                      <a:r>
                        <a:rPr lang="en-US" sz="1200" kern="1200" dirty="0">
                          <a:solidFill>
                            <a:schemeClr val="dk1"/>
                          </a:solidFill>
                          <a:highlight>
                            <a:srgbClr val="00FF00"/>
                          </a:highlight>
                          <a:latin typeface="+mn-lt"/>
                          <a:ea typeface="+mn-ea"/>
                          <a:cs typeface="+mn-cs"/>
                        </a:rPr>
                        <a:t>/</a:t>
                      </a:r>
                      <a:r>
                        <a:rPr lang="en-US" sz="1200" kern="1200" dirty="0">
                          <a:solidFill>
                            <a:schemeClr val="dk1"/>
                          </a:solidFill>
                          <a:highlight>
                            <a:srgbClr val="00FF00"/>
                          </a:highlight>
                        </a:rPr>
                        <a:t> – 7/17 (28d)</a:t>
                      </a:r>
                    </a:p>
                    <a:p>
                      <a:pPr marL="285750" indent="-285750">
                        <a:buFont typeface="Arial" panose="020B0604020202020204" pitchFamily="34" charset="0"/>
                        <a:buChar char="•"/>
                      </a:pPr>
                      <a:r>
                        <a:rPr lang="en-US" sz="1200" dirty="0"/>
                        <a:t>Review comments and update documents:  </a:t>
                      </a:r>
                      <a:r>
                        <a:rPr lang="en-US" sz="1200" kern="1200" dirty="0">
                          <a:solidFill>
                            <a:schemeClr val="dk1"/>
                          </a:solidFill>
                          <a:highlight>
                            <a:srgbClr val="00FF00"/>
                          </a:highlight>
                        </a:rPr>
                        <a:t>7/18/22 – 8/1/22</a:t>
                      </a:r>
                      <a:r>
                        <a:rPr lang="en-US" sz="1200" kern="1200" dirty="0">
                          <a:solidFill>
                            <a:schemeClr val="dk1"/>
                          </a:solidFill>
                          <a:highlight>
                            <a:srgbClr val="00FF00"/>
                          </a:highlight>
                          <a:latin typeface="+mn-lt"/>
                          <a:ea typeface="+mn-ea"/>
                          <a:cs typeface="+mn-cs"/>
                        </a:rPr>
                        <a:t> </a:t>
                      </a:r>
                      <a:r>
                        <a:rPr lang="en-US" sz="1200" kern="1200" dirty="0">
                          <a:solidFill>
                            <a:schemeClr val="dk1"/>
                          </a:solidFill>
                          <a:highlight>
                            <a:srgbClr val="00FF00"/>
                          </a:highlight>
                        </a:rPr>
                        <a:t>(10d)</a:t>
                      </a:r>
                      <a:endParaRPr lang="en-US" sz="12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FF0000"/>
                          </a:solidFill>
                          <a:latin typeface="+mn-lt"/>
                          <a:ea typeface="+mn-ea"/>
                          <a:cs typeface="+mn-cs"/>
                        </a:rPr>
                        <a:t>Was 1/17/22 on original schedule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FF0000"/>
                          </a:solidFill>
                          <a:latin typeface="+mn-lt"/>
                          <a:ea typeface="+mn-ea"/>
                          <a:cs typeface="+mn-cs"/>
                        </a:rPr>
                        <a:t>As of 7/9 HCD iTC Meeting was on track to meet 5/16 date. However, at 7/16 meeting agreed on new schedule to get full iTC and Scheme buy-in on final WIPE proposal</a:t>
                      </a:r>
                    </a:p>
                  </a:txBody>
                  <a:tcPr/>
                </a:tc>
                <a:extLst>
                  <a:ext uri="{0D108BD9-81ED-4DB2-BD59-A6C34878D82A}">
                    <a16:rowId xmlns:a16="http://schemas.microsoft.com/office/drawing/2014/main" val="360612519"/>
                  </a:ext>
                </a:extLst>
              </a:tr>
              <a:tr h="632464">
                <a:tc>
                  <a:txBody>
                    <a:bodyPr/>
                    <a:lstStyle/>
                    <a:p>
                      <a:r>
                        <a:rPr lang="en-US" sz="1200" dirty="0"/>
                        <a:t>Final Document Published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dk1"/>
                          </a:solidFill>
                          <a:latin typeface="+mn-lt"/>
                          <a:ea typeface="+mn-ea"/>
                          <a:cs typeface="+mn-cs"/>
                        </a:rPr>
                        <a:t>New Proposed Schedule (as of 5/16/22)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latin typeface="+mn-lt"/>
                          <a:ea typeface="+mn-ea"/>
                          <a:cs typeface="+mn-cs"/>
                        </a:rPr>
                        <a:t>Publish Version 1.0: </a:t>
                      </a:r>
                      <a:r>
                        <a:rPr lang="en-US" sz="1200" kern="1200" dirty="0">
                          <a:solidFill>
                            <a:schemeClr val="dk1"/>
                          </a:solidFill>
                          <a:highlight>
                            <a:srgbClr val="00FF00"/>
                          </a:highlight>
                          <a:latin typeface="+mn-lt"/>
                          <a:ea typeface="+mn-ea"/>
                          <a:cs typeface="+mn-cs"/>
                        </a:rPr>
                        <a:t>8/2/22</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FF0000"/>
                          </a:solidFill>
                        </a:rPr>
                        <a:t>Was 3/25/22 </a:t>
                      </a:r>
                      <a:r>
                        <a:rPr lang="en-US" sz="1200" kern="1200" dirty="0">
                          <a:solidFill>
                            <a:srgbClr val="FF0000"/>
                          </a:solidFill>
                          <a:latin typeface="+mn-lt"/>
                          <a:ea typeface="+mn-ea"/>
                          <a:cs typeface="+mn-cs"/>
                        </a:rPr>
                        <a:t>on original schedule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FF0000"/>
                          </a:solidFill>
                          <a:latin typeface="+mn-lt"/>
                          <a:ea typeface="+mn-ea"/>
                          <a:cs typeface="+mn-cs"/>
                        </a:rPr>
                        <a:t>If past history is a guide, Publish date will likely be closer to end of August 2022</a:t>
                      </a:r>
                      <a:endParaRPr lang="en-US" sz="1200" dirty="0">
                        <a:solidFill>
                          <a:srgbClr val="FF0000"/>
                        </a:solidFill>
                      </a:endParaRPr>
                    </a:p>
                  </a:txBody>
                  <a:tcPr/>
                </a:tc>
                <a:extLst>
                  <a:ext uri="{0D108BD9-81ED-4DB2-BD59-A6C34878D82A}">
                    <a16:rowId xmlns:a16="http://schemas.microsoft.com/office/drawing/2014/main" val="3537249717"/>
                  </a:ext>
                </a:extLst>
              </a:tr>
            </a:tbl>
          </a:graphicData>
        </a:graphic>
      </p:graphicFrame>
    </p:spTree>
    <p:extLst>
      <p:ext uri="{BB962C8B-B14F-4D97-AF65-F5344CB8AC3E}">
        <p14:creationId xmlns:p14="http://schemas.microsoft.com/office/powerpoint/2010/main" val="37895627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21</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4103" name="Rectangle 5"/>
          <p:cNvSpPr>
            <a:spLocks noGrp="1" noChangeArrowheads="1"/>
          </p:cNvSpPr>
          <p:nvPr>
            <p:ph type="title"/>
          </p:nvPr>
        </p:nvSpPr>
        <p:spPr>
          <a:xfrm>
            <a:off x="0" y="127000"/>
            <a:ext cx="7467600" cy="1016000"/>
          </a:xfrm>
        </p:spPr>
        <p:txBody>
          <a:bodyPr rIns="132080"/>
          <a:lstStyle/>
          <a:p>
            <a:pPr eaLnBrk="1" hangingPunct="1"/>
            <a:r>
              <a:rPr lang="fr-FR" altLang="en-US" sz="3200" dirty="0"/>
              <a:t>Potential HCD cPP Content </a:t>
            </a:r>
            <a:br>
              <a:rPr lang="fr-FR" altLang="en-US" sz="3200" dirty="0"/>
            </a:br>
            <a:r>
              <a:rPr lang="fr-FR" altLang="en-US" sz="3200" dirty="0"/>
              <a:t>Post-Version 1.0</a:t>
            </a:r>
            <a:endParaRPr lang="en-US" altLang="en-US" sz="32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21</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309" y="1092775"/>
            <a:ext cx="8845755" cy="5475434"/>
          </a:xfrm>
        </p:spPr>
        <p:txBody>
          <a:bodyPr rIns="132080"/>
          <a:lstStyle/>
          <a:p>
            <a:pPr fontAlgn="ctr">
              <a:spcBef>
                <a:spcPts val="0"/>
              </a:spcBef>
              <a:spcAft>
                <a:spcPts val="600"/>
              </a:spcAft>
            </a:pPr>
            <a:r>
              <a:rPr lang="en-US" sz="2000" dirty="0"/>
              <a:t>Inclusion of support for TLS 1.3 and deprecation of TLS 1.1</a:t>
            </a:r>
          </a:p>
          <a:p>
            <a:pPr fontAlgn="ctr">
              <a:spcBef>
                <a:spcPts val="0"/>
              </a:spcBef>
              <a:spcAft>
                <a:spcPts val="600"/>
              </a:spcAft>
            </a:pPr>
            <a:r>
              <a:rPr lang="en-US" sz="2000" dirty="0"/>
              <a:t>Inclusion of NTP if it doesn’t make v1.0</a:t>
            </a:r>
          </a:p>
          <a:p>
            <a:pPr fontAlgn="ctr">
              <a:spcBef>
                <a:spcPts val="0"/>
              </a:spcBef>
              <a:spcAft>
                <a:spcPts val="600"/>
              </a:spcAft>
            </a:pPr>
            <a:r>
              <a:rPr lang="en-US" sz="2000" dirty="0"/>
              <a:t>Coordination with EUCC</a:t>
            </a:r>
          </a:p>
          <a:p>
            <a:pPr fontAlgn="ctr">
              <a:spcBef>
                <a:spcPts val="0"/>
              </a:spcBef>
              <a:spcAft>
                <a:spcPts val="600"/>
              </a:spcAft>
            </a:pPr>
            <a:r>
              <a:rPr lang="en-US" sz="2000" dirty="0"/>
              <a:t>Inclusion of AVA_VAN and ALC_FLR.*</a:t>
            </a:r>
          </a:p>
          <a:p>
            <a:pPr lvl="1" fontAlgn="ctr">
              <a:spcBef>
                <a:spcPts val="0"/>
              </a:spcBef>
              <a:spcAft>
                <a:spcPts val="600"/>
              </a:spcAft>
            </a:pPr>
            <a:r>
              <a:rPr lang="en-US" dirty="0"/>
              <a:t>May require a PP Module to avoid duplicate certifications in EU</a:t>
            </a:r>
          </a:p>
          <a:p>
            <a:pPr fontAlgn="ctr">
              <a:spcBef>
                <a:spcPts val="0"/>
              </a:spcBef>
              <a:spcAft>
                <a:spcPts val="600"/>
              </a:spcAft>
            </a:pPr>
            <a:r>
              <a:rPr lang="en-US" sz="2000" dirty="0"/>
              <a:t>Changes due to HCD Integration Team responses to comments/questions</a:t>
            </a:r>
          </a:p>
          <a:p>
            <a:pPr fontAlgn="ctr">
              <a:spcBef>
                <a:spcPts val="0"/>
              </a:spcBef>
              <a:spcAft>
                <a:spcPts val="600"/>
              </a:spcAft>
            </a:pPr>
            <a:r>
              <a:rPr lang="en-US" sz="2000" dirty="0"/>
              <a:t>Support for Wi-Fi and maybe Bluetooth</a:t>
            </a:r>
          </a:p>
          <a:p>
            <a:pPr fontAlgn="ctr">
              <a:spcBef>
                <a:spcPts val="0"/>
              </a:spcBef>
              <a:spcAft>
                <a:spcPts val="600"/>
              </a:spcAft>
            </a:pPr>
            <a:r>
              <a:rPr lang="en-US" sz="2000" dirty="0"/>
              <a:t>Support for Security Information and Event Monitoring (SIEM) and related systems</a:t>
            </a:r>
          </a:p>
          <a:p>
            <a:pPr fontAlgn="ctr">
              <a:spcBef>
                <a:spcPts val="0"/>
              </a:spcBef>
              <a:spcAft>
                <a:spcPts val="600"/>
              </a:spcAft>
            </a:pPr>
            <a:r>
              <a:rPr lang="en-US" sz="2000" dirty="0"/>
              <a:t>Expand to address 3D printing</a:t>
            </a:r>
          </a:p>
          <a:p>
            <a:pPr fontAlgn="ctr">
              <a:spcBef>
                <a:spcPts val="0"/>
              </a:spcBef>
              <a:spcAft>
                <a:spcPts val="600"/>
              </a:spcAft>
            </a:pPr>
            <a:r>
              <a:rPr lang="en-US" sz="2000" dirty="0"/>
              <a:t>Update to ISO/IEC 15408/18045</a:t>
            </a:r>
          </a:p>
          <a:p>
            <a:pPr lvl="1" fontAlgn="ctr">
              <a:spcBef>
                <a:spcPts val="0"/>
              </a:spcBef>
              <a:spcAft>
                <a:spcPts val="600"/>
              </a:spcAft>
            </a:pPr>
            <a:r>
              <a:rPr lang="en-US" dirty="0"/>
              <a:t>Will be published in Oct 2022</a:t>
            </a:r>
          </a:p>
          <a:p>
            <a:pPr lvl="1" fontAlgn="ctr">
              <a:spcBef>
                <a:spcPts val="0"/>
              </a:spcBef>
              <a:spcAft>
                <a:spcPts val="600"/>
              </a:spcAft>
            </a:pPr>
            <a:r>
              <a:rPr lang="en-US" dirty="0"/>
              <a:t>Adds new SFRs and pre-packaged PP and ST Assurance Activities in new Part 4</a:t>
            </a:r>
          </a:p>
          <a:p>
            <a:pPr fontAlgn="ctr">
              <a:spcBef>
                <a:spcPts val="0"/>
              </a:spcBef>
              <a:spcAft>
                <a:spcPts val="600"/>
              </a:spcAft>
            </a:pPr>
            <a:endParaRPr lang="en-US" sz="2000" dirty="0"/>
          </a:p>
        </p:txBody>
      </p:sp>
    </p:spTree>
    <p:extLst>
      <p:ext uri="{BB962C8B-B14F-4D97-AF65-F5344CB8AC3E}">
        <p14:creationId xmlns:p14="http://schemas.microsoft.com/office/powerpoint/2010/main" val="297343425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22</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4103" name="Rectangle 5"/>
          <p:cNvSpPr>
            <a:spLocks noGrp="1" noChangeArrowheads="1"/>
          </p:cNvSpPr>
          <p:nvPr>
            <p:ph type="title"/>
          </p:nvPr>
        </p:nvSpPr>
        <p:spPr>
          <a:xfrm>
            <a:off x="0" y="127000"/>
            <a:ext cx="7467600" cy="1016000"/>
          </a:xfrm>
        </p:spPr>
        <p:txBody>
          <a:bodyPr rIns="132080"/>
          <a:lstStyle/>
          <a:p>
            <a:pPr eaLnBrk="1" hangingPunct="1"/>
            <a:r>
              <a:rPr lang="fr-FR" altLang="en-US" sz="3200" dirty="0"/>
              <a:t>Potential HCD cPP Content </a:t>
            </a:r>
            <a:br>
              <a:rPr lang="fr-FR" altLang="en-US" sz="3200" dirty="0"/>
            </a:br>
            <a:r>
              <a:rPr lang="fr-FR" altLang="en-US" sz="3200" dirty="0"/>
              <a:t>Post-Version 1.0</a:t>
            </a:r>
            <a:endParaRPr lang="en-US" altLang="en-US" sz="32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22</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309" y="1092775"/>
            <a:ext cx="8845755" cy="5475434"/>
          </a:xfrm>
        </p:spPr>
        <p:txBody>
          <a:bodyPr rIns="132080"/>
          <a:lstStyle/>
          <a:p>
            <a:pPr fontAlgn="ctr">
              <a:spcBef>
                <a:spcPts val="0"/>
              </a:spcBef>
              <a:spcAft>
                <a:spcPts val="600"/>
              </a:spcAft>
            </a:pPr>
            <a:r>
              <a:rPr lang="en-US" sz="2000" dirty="0"/>
              <a:t>Incorporation of CCDB Crypto WG Packages</a:t>
            </a:r>
          </a:p>
          <a:p>
            <a:pPr fontAlgn="ctr">
              <a:spcBef>
                <a:spcPts val="0"/>
              </a:spcBef>
              <a:spcAft>
                <a:spcPts val="600"/>
              </a:spcAft>
            </a:pPr>
            <a:r>
              <a:rPr lang="en-US" sz="2000" dirty="0"/>
              <a:t>Syncing with upcoming ND CPP Version 2.0 planned for Oct 2022</a:t>
            </a:r>
          </a:p>
          <a:p>
            <a:pPr fontAlgn="ctr">
              <a:spcBef>
                <a:spcPts val="0"/>
              </a:spcBef>
              <a:spcAft>
                <a:spcPts val="600"/>
              </a:spcAft>
            </a:pPr>
            <a:r>
              <a:rPr lang="en-US" sz="2000" dirty="0"/>
              <a:t>Updates due to requests from JISEC, ITSCC or NIAP</a:t>
            </a:r>
          </a:p>
          <a:p>
            <a:pPr fontAlgn="ctr">
              <a:spcBef>
                <a:spcPts val="0"/>
              </a:spcBef>
              <a:spcAft>
                <a:spcPts val="600"/>
              </a:spcAft>
            </a:pPr>
            <a:r>
              <a:rPr lang="en-US" sz="2000" dirty="0"/>
              <a:t>Updates due to changes from other ISO, FIPS or NIST Standards/Guidelines, NIAP TDs, or CCDB Crypto WG</a:t>
            </a:r>
          </a:p>
          <a:p>
            <a:pPr fontAlgn="ctr">
              <a:spcBef>
                <a:spcPts val="0"/>
              </a:spcBef>
              <a:spcAft>
                <a:spcPts val="600"/>
              </a:spcAft>
            </a:pPr>
            <a:r>
              <a:rPr lang="en-US" sz="2000" dirty="0"/>
              <a:t>Incorporate, as applicable, the changes to ISO 15408, particularly any relevant new SFRs in the updated Part 2</a:t>
            </a:r>
          </a:p>
          <a:p>
            <a:pPr fontAlgn="ctr">
              <a:spcBef>
                <a:spcPts val="0"/>
              </a:spcBef>
              <a:spcAft>
                <a:spcPts val="600"/>
              </a:spcAft>
            </a:pPr>
            <a:r>
              <a:rPr lang="en-US" sz="2000" dirty="0"/>
              <a:t>Support for SNMPv3</a:t>
            </a:r>
          </a:p>
          <a:p>
            <a:pPr fontAlgn="ctr">
              <a:spcBef>
                <a:spcPts val="0"/>
              </a:spcBef>
              <a:spcAft>
                <a:spcPts val="600"/>
              </a:spcAft>
            </a:pPr>
            <a:r>
              <a:rPr lang="en-US" sz="2000" dirty="0"/>
              <a:t>Support for NFC</a:t>
            </a:r>
          </a:p>
          <a:p>
            <a:pPr fontAlgn="ctr">
              <a:spcBef>
                <a:spcPts val="0"/>
              </a:spcBef>
              <a:spcAft>
                <a:spcPts val="600"/>
              </a:spcAft>
            </a:pPr>
            <a:r>
              <a:rPr lang="en-US" sz="2000" dirty="0"/>
              <a:t>Support for new crypto algorithms</a:t>
            </a:r>
          </a:p>
          <a:p>
            <a:pPr fontAlgn="ctr">
              <a:spcBef>
                <a:spcPts val="0"/>
              </a:spcBef>
              <a:spcAft>
                <a:spcPts val="600"/>
              </a:spcAft>
            </a:pPr>
            <a:r>
              <a:rPr lang="en-US" sz="2000" dirty="0"/>
              <a:t>Indirect updates based on new technologies or customer requests</a:t>
            </a:r>
          </a:p>
        </p:txBody>
      </p:sp>
    </p:spTree>
    <p:extLst>
      <p:ext uri="{BB962C8B-B14F-4D97-AF65-F5344CB8AC3E}">
        <p14:creationId xmlns:p14="http://schemas.microsoft.com/office/powerpoint/2010/main" val="165241269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23</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4103" name="Rectangle 5"/>
          <p:cNvSpPr>
            <a:spLocks noGrp="1" noChangeArrowheads="1"/>
          </p:cNvSpPr>
          <p:nvPr>
            <p:ph type="title"/>
          </p:nvPr>
        </p:nvSpPr>
        <p:spPr>
          <a:xfrm>
            <a:off x="127000" y="81116"/>
            <a:ext cx="7912100" cy="1016000"/>
          </a:xfrm>
        </p:spPr>
        <p:txBody>
          <a:bodyPr rIns="132080"/>
          <a:lstStyle/>
          <a:p>
            <a:pPr eaLnBrk="1" hangingPunct="1"/>
            <a:r>
              <a:rPr lang="fr-FR" sz="3200" dirty="0"/>
              <a:t>HCD iTC Status</a:t>
            </a:r>
            <a:br>
              <a:rPr lang="fr-FR" sz="3200" dirty="0"/>
            </a:br>
            <a:r>
              <a:rPr lang="fr-FR" sz="3200" dirty="0"/>
              <a:t>Key Next Steps</a:t>
            </a:r>
            <a:endParaRPr lang="en-US" altLang="en-US" sz="32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23</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40057" y="1143000"/>
            <a:ext cx="8915031" cy="5257800"/>
          </a:xfrm>
        </p:spPr>
        <p:txBody>
          <a:bodyPr rIns="132080"/>
          <a:lstStyle/>
          <a:p>
            <a:pPr marL="511175" lvl="1" indent="-344488">
              <a:spcAft>
                <a:spcPts val="600"/>
              </a:spcAft>
            </a:pPr>
            <a:r>
              <a:rPr lang="en-US" dirty="0"/>
              <a:t>Finalize all new content for v1.0</a:t>
            </a:r>
          </a:p>
          <a:p>
            <a:pPr marL="511175" lvl="1" indent="-344488">
              <a:spcAft>
                <a:spcPts val="600"/>
              </a:spcAft>
            </a:pPr>
            <a:r>
              <a:rPr lang="en-US" dirty="0"/>
              <a:t>Address all the comments against the 2nd Public Drafts and Final Drafts</a:t>
            </a:r>
          </a:p>
          <a:p>
            <a:pPr marL="511175" lvl="1" indent="-344488">
              <a:spcAft>
                <a:spcPts val="600"/>
              </a:spcAft>
            </a:pPr>
            <a:r>
              <a:rPr lang="en-US" dirty="0"/>
              <a:t>Determine “parking lot” issues for later versions of the HCD cPP/SD </a:t>
            </a:r>
          </a:p>
          <a:p>
            <a:pPr marL="511175" lvl="1" indent="-344488">
              <a:spcAft>
                <a:spcPts val="600"/>
              </a:spcAft>
            </a:pPr>
            <a:r>
              <a:rPr lang="en-US" dirty="0"/>
              <a:t>Add all agreed-upon SFRs and Assurance Activities into the HCD cPP and SD</a:t>
            </a:r>
          </a:p>
          <a:p>
            <a:pPr marL="511175" lvl="1" indent="-344488">
              <a:spcAft>
                <a:spcPts val="600"/>
              </a:spcAft>
            </a:pPr>
            <a:r>
              <a:rPr lang="en-US" dirty="0"/>
              <a:t>Submit Final Draft HCD cPP and HCD SD per the updated schedule</a:t>
            </a:r>
          </a:p>
          <a:p>
            <a:pPr marL="511175" lvl="1" indent="-344488">
              <a:spcAft>
                <a:spcPts val="600"/>
              </a:spcAft>
            </a:pPr>
            <a:r>
              <a:rPr lang="en-US" dirty="0"/>
              <a:t>Review and resolve all comments and update the HCD cPP and HCD SD drafts per the agreed schedule</a:t>
            </a:r>
          </a:p>
          <a:p>
            <a:pPr marL="511175" lvl="1" indent="-344488">
              <a:spcAft>
                <a:spcPts val="600"/>
              </a:spcAft>
            </a:pPr>
            <a:r>
              <a:rPr lang="en-US" dirty="0"/>
              <a:t>Publish HCD cPP/SD v1.0 per the agreed schedule</a:t>
            </a:r>
          </a:p>
          <a:p>
            <a:pPr marL="511175" lvl="1" indent="-344488">
              <a:spcAft>
                <a:spcPts val="600"/>
              </a:spcAft>
            </a:pPr>
            <a:r>
              <a:rPr lang="en-US" dirty="0"/>
              <a:t>Start planning for and creating an Interpretation Team for maintaining HCD cPP/SD v1.0 and start planning for the next HCD cPP/SD update (whether it is v1.x or v2.0)</a:t>
            </a:r>
          </a:p>
        </p:txBody>
      </p:sp>
    </p:spTree>
    <p:extLst>
      <p:ext uri="{BB962C8B-B14F-4D97-AF65-F5344CB8AC3E}">
        <p14:creationId xmlns:p14="http://schemas.microsoft.com/office/powerpoint/2010/main" val="388986377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24</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4103" name="Rectangle 5"/>
          <p:cNvSpPr>
            <a:spLocks noGrp="1" noChangeArrowheads="1"/>
          </p:cNvSpPr>
          <p:nvPr>
            <p:ph type="title"/>
          </p:nvPr>
        </p:nvSpPr>
        <p:spPr>
          <a:xfrm>
            <a:off x="127000" y="81116"/>
            <a:ext cx="7912100" cy="1016000"/>
          </a:xfrm>
        </p:spPr>
        <p:txBody>
          <a:bodyPr rIns="132080"/>
          <a:lstStyle/>
          <a:p>
            <a:pPr eaLnBrk="1" hangingPunct="1"/>
            <a:r>
              <a:rPr lang="fr-FR" sz="2800" dirty="0"/>
              <a:t>HCD iTC Status</a:t>
            </a:r>
            <a:br>
              <a:rPr lang="fr-FR" sz="3200" dirty="0"/>
            </a:br>
            <a:r>
              <a:rPr lang="fr-FR" sz="2800" dirty="0"/>
              <a:t>More Lessons Learned to Date (My Take)</a:t>
            </a:r>
            <a:endParaRPr lang="en-US" altLang="en-US" sz="28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24</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40057" y="1143000"/>
            <a:ext cx="8915031" cy="5359400"/>
          </a:xfrm>
        </p:spPr>
        <p:txBody>
          <a:bodyPr rIns="132080"/>
          <a:lstStyle/>
          <a:p>
            <a:pPr marL="509587" lvl="1" indent="-342900">
              <a:spcAft>
                <a:spcPts val="600"/>
              </a:spcAft>
            </a:pPr>
            <a:r>
              <a:rPr lang="en-US" sz="2200" dirty="0"/>
              <a:t>The end game is always the hardest part, because every time you think you’re close to the end your not</a:t>
            </a:r>
          </a:p>
          <a:p>
            <a:pPr marL="509587" lvl="1" indent="-342900">
              <a:spcAft>
                <a:spcPts val="600"/>
              </a:spcAft>
            </a:pPr>
            <a:r>
              <a:rPr lang="en-US" sz="2200" dirty="0"/>
              <a:t>It’s never too early to start planning for what comes after initial release because you always think you have more time to plan for what comes next than you actually do</a:t>
            </a:r>
          </a:p>
          <a:p>
            <a:pPr marL="509587" lvl="1" indent="-342900">
              <a:spcAft>
                <a:spcPts val="600"/>
              </a:spcAft>
            </a:pPr>
            <a:r>
              <a:rPr lang="en-US" sz="2200" dirty="0"/>
              <a:t>It is critical that you avoid “reinventing the wheel” whenever possible – or in other words plagiarize what others have done before you whenever you can</a:t>
            </a:r>
          </a:p>
          <a:p>
            <a:pPr marL="509587" lvl="1" indent="-342900">
              <a:spcAft>
                <a:spcPts val="600"/>
              </a:spcAft>
            </a:pPr>
            <a:r>
              <a:rPr lang="en-US" sz="2200" dirty="0"/>
              <a:t>Considering we started in February 2020, getting a new iTC established and creating/publishing a major cPP and SD within 2-1/2 years is still quite a feat </a:t>
            </a:r>
          </a:p>
          <a:p>
            <a:pPr marL="509587" lvl="1" indent="-342900">
              <a:spcAft>
                <a:spcPts val="600"/>
              </a:spcAft>
            </a:pPr>
            <a:endParaRPr lang="en-US" sz="2200" dirty="0"/>
          </a:p>
        </p:txBody>
      </p:sp>
    </p:spTree>
    <p:extLst>
      <p:ext uri="{BB962C8B-B14F-4D97-AF65-F5344CB8AC3E}">
        <p14:creationId xmlns:p14="http://schemas.microsoft.com/office/powerpoint/2010/main" val="1436444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fld id="{105E428E-6775-4D9C-8446-1D29CAE62BC2}" type="slidenum">
              <a:rPr lang="en-US" altLang="en-US" sz="1100" smtClean="0">
                <a:solidFill>
                  <a:srgbClr val="FFFFFF"/>
                </a:solidFill>
                <a:latin typeface="Arial" charset="0"/>
                <a:cs typeface="Arial" charset="0"/>
                <a:sym typeface="Arial" charset="0"/>
              </a:rPr>
              <a:pPr eaLnBrk="1" hangingPunct="1">
                <a:spcBef>
                  <a:spcPct val="0"/>
                </a:spcBef>
                <a:buSzTx/>
                <a:buFontTx/>
                <a:buNone/>
              </a:pPr>
              <a:t>25</a:t>
            </a:fld>
            <a:endParaRPr lang="en-US" altLang="en-US" sz="1100" dirty="0">
              <a:solidFill>
                <a:srgbClr val="FFFFFF"/>
              </a:solidFill>
              <a:latin typeface="Arial" charset="0"/>
              <a:cs typeface="Arial" charset="0"/>
              <a:sym typeface="Arial" charset="0"/>
            </a:endParaRPr>
          </a:p>
        </p:txBody>
      </p:sp>
      <p:sp>
        <p:nvSpPr>
          <p:cNvPr id="15363"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5"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sp>
        <p:nvSpPr>
          <p:cNvPr id="15366"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r>
              <a:rPr lang="en-US" altLang="en-US" sz="1100" dirty="0">
                <a:solidFill>
                  <a:srgbClr val="FFFFFF"/>
                </a:solidFill>
                <a:latin typeface="Arial" charset="0"/>
                <a:cs typeface="Arial" charset="0"/>
                <a:sym typeface="Arial" charset="0"/>
              </a:rPr>
              <a:t>Copyright © 2022 The Printer Working Group. All rights reserved.</a:t>
            </a:r>
          </a:p>
        </p:txBody>
      </p:sp>
      <p:sp>
        <p:nvSpPr>
          <p:cNvPr id="15367" name="Rectangle 5"/>
          <p:cNvSpPr>
            <a:spLocks noGrp="1" noChangeArrowheads="1"/>
          </p:cNvSpPr>
          <p:nvPr>
            <p:ph type="title"/>
          </p:nvPr>
        </p:nvSpPr>
        <p:spPr>
          <a:xfrm>
            <a:off x="425450" y="33337"/>
            <a:ext cx="7391400" cy="982663"/>
          </a:xfrm>
        </p:spPr>
        <p:txBody>
          <a:bodyPr rIns="132080"/>
          <a:lstStyle/>
          <a:p>
            <a:pPr eaLnBrk="1" hangingPunct="1"/>
            <a:endParaRPr lang="en-US" altLang="en-US" dirty="0"/>
          </a:p>
        </p:txBody>
      </p:sp>
      <p:sp>
        <p:nvSpPr>
          <p:cNvPr id="15369"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buSzTx/>
              <a:buFontTx/>
              <a:buNone/>
            </a:pPr>
            <a:fld id="{C3EB25E6-2D15-414B-BF40-17B8BD35F50B}" type="slidenum">
              <a:rPr lang="en-US" altLang="en-US" sz="1100">
                <a:solidFill>
                  <a:srgbClr val="FFFFFF"/>
                </a:solidFill>
                <a:latin typeface="Arial" charset="0"/>
                <a:cs typeface="Arial" charset="0"/>
                <a:sym typeface="Arial" charset="0"/>
              </a:rPr>
              <a:pPr algn="ctr" eaLnBrk="1" hangingPunct="1">
                <a:spcBef>
                  <a:spcPct val="0"/>
                </a:spcBef>
                <a:buSzTx/>
                <a:buFontTx/>
                <a:buNone/>
              </a:pPr>
              <a:t>25</a:t>
            </a:fld>
            <a:endParaRPr lang="en-US" altLang="en-US" sz="1100" dirty="0">
              <a:solidFill>
                <a:srgbClr val="FFFFFF"/>
              </a:solidFill>
              <a:latin typeface="Arial" charset="0"/>
              <a:cs typeface="Arial" charset="0"/>
              <a:sym typeface="Arial" charset="0"/>
            </a:endParaRPr>
          </a:p>
        </p:txBody>
      </p:sp>
      <p:sp>
        <p:nvSpPr>
          <p:cNvPr id="12" name="Content Placeholder 2"/>
          <p:cNvSpPr>
            <a:spLocks noGrp="1"/>
          </p:cNvSpPr>
          <p:nvPr>
            <p:ph idx="1"/>
          </p:nvPr>
        </p:nvSpPr>
        <p:spPr>
          <a:xfrm>
            <a:off x="1359420" y="3124200"/>
            <a:ext cx="6457430" cy="609600"/>
          </a:xfrm>
        </p:spPr>
        <p:txBody>
          <a:bodyPr>
            <a:noAutofit/>
          </a:bodyPr>
          <a:lstStyle/>
          <a:p>
            <a:pPr marL="39688" indent="0">
              <a:buNone/>
            </a:pPr>
            <a:r>
              <a:rPr lang="en-US" sz="2400" b="1" dirty="0"/>
              <a:t>IPP Encrypted Jobs and Documents</a:t>
            </a:r>
          </a:p>
        </p:txBody>
      </p:sp>
    </p:spTree>
    <p:extLst>
      <p:ext uri="{BB962C8B-B14F-4D97-AF65-F5344CB8AC3E}">
        <p14:creationId xmlns:p14="http://schemas.microsoft.com/office/powerpoint/2010/main" val="226441006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p:cNvSpPr/>
          <p:nvPr/>
        </p:nvSpPr>
        <p:spPr>
          <a:xfrm>
            <a:off x="0" y="0"/>
            <a:ext cx="9144000" cy="1143000"/>
          </a:xfrm>
          <a:prstGeom prst="rect">
            <a:avLst/>
          </a:prstGeom>
          <a:solidFill>
            <a:srgbClr val="5D70B7"/>
          </a:solidFill>
        </p:spPr>
        <p:txBody>
          <a:bodyPr lIns="50800" tIns="50800" rIns="50800" bIns="50800" anchor="ctr"/>
          <a:lstStyle/>
          <a:p>
            <a:endParaRPr dirty="0"/>
          </a:p>
        </p:txBody>
      </p:sp>
      <p:pic>
        <p:nvPicPr>
          <p:cNvPr id="69" name="pwg-4dark-bkgrnd-transparency.png" descr="pwg-4dark-bkgrnd-transparency.png"/>
          <p:cNvPicPr>
            <a:picLocks noChangeAspect="1"/>
          </p:cNvPicPr>
          <p:nvPr/>
        </p:nvPicPr>
        <p:blipFill>
          <a:blip r:embed="rId2"/>
          <a:stretch>
            <a:fillRect/>
          </a:stretch>
        </p:blipFill>
        <p:spPr>
          <a:xfrm>
            <a:off x="8166100" y="127000"/>
            <a:ext cx="851804" cy="889000"/>
          </a:xfrm>
          <a:prstGeom prst="rect">
            <a:avLst/>
          </a:prstGeom>
        </p:spPr>
      </p:pic>
      <p:sp>
        <p:nvSpPr>
          <p:cNvPr id="70" name="Rectangle"/>
          <p:cNvSpPr/>
          <p:nvPr/>
        </p:nvSpPr>
        <p:spPr>
          <a:xfrm>
            <a:off x="0" y="6629400"/>
            <a:ext cx="9144000" cy="228600"/>
          </a:xfrm>
          <a:prstGeom prst="rect">
            <a:avLst/>
          </a:prstGeom>
          <a:solidFill>
            <a:srgbClr val="5D70B7"/>
          </a:solidFill>
          <a:ln>
            <a:miter lim="400000"/>
          </a:ln>
        </p:spPr>
        <p:txBody>
          <a:bodyPr lIns="50800" tIns="50800" rIns="50800" bIns="50800" anchor="ctr"/>
          <a:lstStyle/>
          <a:p>
            <a:endParaRPr dirty="0"/>
          </a:p>
        </p:txBody>
      </p:sp>
      <p:sp>
        <p:nvSpPr>
          <p:cNvPr id="71" name="Copyright © 2022 The Printer Working Group. All rights reserved. The IPP Everywhere and PWG logos are registered trademarks of the IEEE-ISTO."/>
          <p:cNvSpPr txBox="1"/>
          <p:nvPr/>
        </p:nvSpPr>
        <p:spPr>
          <a:xfrm>
            <a:off x="127000" y="6668889"/>
            <a:ext cx="8483600"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2022 The Printer Working Group. All rights reserved. The IPP Everywhere and PWG logos are registered trademarks of the IEEE-ISTO.</a:t>
            </a:r>
          </a:p>
        </p:txBody>
      </p:sp>
      <p:sp>
        <p:nvSpPr>
          <p:cNvPr id="72" name="®"/>
          <p:cNvSpPr txBox="1"/>
          <p:nvPr/>
        </p:nvSpPr>
        <p:spPr>
          <a:xfrm>
            <a:off x="8813800" y="787400"/>
            <a:ext cx="245447" cy="175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marL="57799" marR="57799" defTabSz="1295400">
              <a:defRPr sz="600"/>
            </a:lvl1pPr>
          </a:lstStyle>
          <a:p>
            <a:r>
              <a:rPr dirty="0"/>
              <a:t>®</a:t>
            </a:r>
          </a:p>
        </p:txBody>
      </p:sp>
      <p:sp>
        <p:nvSpPr>
          <p:cNvPr id="73" name="IPP Encrypted Jobs and Documents"/>
          <p:cNvSpPr txBox="1">
            <a:spLocks noGrp="1"/>
          </p:cNvSpPr>
          <p:nvPr>
            <p:ph type="title"/>
          </p:nvPr>
        </p:nvSpPr>
        <p:spPr>
          <a:xfrm>
            <a:off x="457200" y="46038"/>
            <a:ext cx="7086600" cy="1016000"/>
          </a:xfrm>
          <a:prstGeom prst="rect">
            <a:avLst/>
          </a:prstGeom>
        </p:spPr>
        <p:txBody>
          <a:bodyPr/>
          <a:lstStyle/>
          <a:p>
            <a:r>
              <a:rPr dirty="0"/>
              <a:t>IPP Encrypted Jobs and</a:t>
            </a:r>
            <a:r>
              <a:rPr lang="en-US" dirty="0"/>
              <a:t> </a:t>
            </a:r>
            <a:r>
              <a:rPr dirty="0"/>
              <a:t>Documents</a:t>
            </a:r>
          </a:p>
        </p:txBody>
      </p:sp>
      <p:sp>
        <p:nvSpPr>
          <p:cNvPr id="74" name="Current prototype draft (needs prototyping):…"/>
          <p:cNvSpPr txBox="1">
            <a:spLocks noGrp="1"/>
          </p:cNvSpPr>
          <p:nvPr>
            <p:ph type="body" idx="1"/>
          </p:nvPr>
        </p:nvSpPr>
        <p:spPr>
          <a:prstGeom prst="rect">
            <a:avLst/>
          </a:prstGeom>
        </p:spPr>
        <p:txBody>
          <a:bodyPr/>
          <a:lstStyle/>
          <a:p>
            <a:r>
              <a:rPr dirty="0"/>
              <a:t>Current prototype draft (needs prototyping):</a:t>
            </a:r>
          </a:p>
          <a:p>
            <a:pPr lvl="1">
              <a:defRPr>
                <a:solidFill>
                  <a:schemeClr val="accent1"/>
                </a:solidFill>
              </a:defRPr>
            </a:pPr>
            <a:r>
              <a:rPr u="sng" dirty="0">
                <a:hlinkClick r:id="rId3"/>
              </a:rPr>
              <a:t>https://ftp.pwg.org/pub/pwg/ipp/wd/wd-ipptrustnoone10-20210519.pdf</a:t>
            </a:r>
          </a:p>
          <a:p>
            <a:r>
              <a:rPr dirty="0"/>
              <a:t>Implements an S/MIME container for Print Jobs and Job Receipts (attributes containing accounting info)</a:t>
            </a:r>
          </a:p>
          <a:p>
            <a:pPr lvl="1"/>
            <a:r>
              <a:rPr dirty="0"/>
              <a:t>PGP container was also proposed but ultimately was shelved due to lack of interest</a:t>
            </a:r>
          </a:p>
          <a:p>
            <a:r>
              <a:rPr dirty="0"/>
              <a:t>Works for both direct and cloud/local server printing solutions</a:t>
            </a:r>
          </a:p>
          <a:p>
            <a:r>
              <a:rPr dirty="0"/>
              <a:t>One new Client operation to query encrypted Job attributes/receipts</a:t>
            </a:r>
          </a:p>
          <a:p>
            <a:r>
              <a:rPr dirty="0"/>
              <a:t>Two new Proxy operations to return encrypted Job attributes/receipts</a:t>
            </a:r>
          </a:p>
        </p:txBody>
      </p:sp>
      <p:sp>
        <p:nvSpPr>
          <p:cNvPr id="75" name="Slide Number"/>
          <p:cNvSpPr txBox="1">
            <a:spLocks noGrp="1"/>
          </p:cNvSpPr>
          <p:nvPr>
            <p:ph type="sldNum" sz="quarter" idx="2"/>
          </p:nvPr>
        </p:nvSpPr>
        <p:spPr>
          <a:xfrm>
            <a:off x="8808944" y="6670966"/>
            <a:ext cx="127001"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p:cNvSpPr/>
          <p:nvPr/>
        </p:nvSpPr>
        <p:spPr>
          <a:xfrm>
            <a:off x="0" y="6629400"/>
            <a:ext cx="9144000" cy="228600"/>
          </a:xfrm>
          <a:prstGeom prst="rect">
            <a:avLst/>
          </a:prstGeom>
          <a:solidFill>
            <a:srgbClr val="5D70B7"/>
          </a:solidFill>
          <a:ln>
            <a:miter lim="400000"/>
          </a:ln>
        </p:spPr>
        <p:txBody>
          <a:bodyPr lIns="50800" tIns="50800" rIns="50800" bIns="50800" anchor="ctr"/>
          <a:lstStyle/>
          <a:p>
            <a:endParaRPr dirty="0"/>
          </a:p>
        </p:txBody>
      </p:sp>
      <p:sp>
        <p:nvSpPr>
          <p:cNvPr id="78" name="Rectangle"/>
          <p:cNvSpPr/>
          <p:nvPr/>
        </p:nvSpPr>
        <p:spPr>
          <a:xfrm>
            <a:off x="0" y="0"/>
            <a:ext cx="9144000" cy="1143000"/>
          </a:xfrm>
          <a:prstGeom prst="rect">
            <a:avLst/>
          </a:prstGeom>
          <a:solidFill>
            <a:srgbClr val="5D70B7"/>
          </a:solidFill>
        </p:spPr>
        <p:txBody>
          <a:bodyPr lIns="50800" tIns="50800" rIns="50800" bIns="50800" anchor="ctr"/>
          <a:lstStyle/>
          <a:p>
            <a:endParaRPr dirty="0"/>
          </a:p>
        </p:txBody>
      </p:sp>
      <p:pic>
        <p:nvPicPr>
          <p:cNvPr id="79" name="pwg-4dark-bkgrnd-transparency.png" descr="pwg-4dark-bkgrnd-transparency.png"/>
          <p:cNvPicPr>
            <a:picLocks noChangeAspect="1"/>
          </p:cNvPicPr>
          <p:nvPr/>
        </p:nvPicPr>
        <p:blipFill>
          <a:blip r:embed="rId2"/>
          <a:stretch>
            <a:fillRect/>
          </a:stretch>
        </p:blipFill>
        <p:spPr>
          <a:xfrm>
            <a:off x="8166100" y="127000"/>
            <a:ext cx="851804" cy="889000"/>
          </a:xfrm>
          <a:prstGeom prst="rect">
            <a:avLst/>
          </a:prstGeom>
        </p:spPr>
      </p:pic>
      <p:sp>
        <p:nvSpPr>
          <p:cNvPr id="80" name="Copyright © 2022 The Printer Working Group. All rights reserved. The IPP Everywhere and PWG logos are registered trademarks of the IEEE-ISTO."/>
          <p:cNvSpPr txBox="1"/>
          <p:nvPr/>
        </p:nvSpPr>
        <p:spPr>
          <a:xfrm>
            <a:off x="127000" y="6668889"/>
            <a:ext cx="8483600"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2022 The Printer Working Group. All rights reserved. The IPP Everywhere and PWG logos are registered trademarks of the IEEE-ISTO.</a:t>
            </a:r>
          </a:p>
        </p:txBody>
      </p:sp>
      <p:sp>
        <p:nvSpPr>
          <p:cNvPr id="81" name="®"/>
          <p:cNvSpPr txBox="1"/>
          <p:nvPr/>
        </p:nvSpPr>
        <p:spPr>
          <a:xfrm>
            <a:off x="8813800" y="787400"/>
            <a:ext cx="245447" cy="175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marL="57799" marR="57799" defTabSz="1295400">
              <a:defRPr sz="600"/>
            </a:lvl1pPr>
          </a:lstStyle>
          <a:p>
            <a:r>
              <a:rPr dirty="0"/>
              <a:t>®</a:t>
            </a:r>
          </a:p>
        </p:txBody>
      </p:sp>
      <p:sp>
        <p:nvSpPr>
          <p:cNvPr id="82" name="Architecture"/>
          <p:cNvSpPr txBox="1">
            <a:spLocks noGrp="1"/>
          </p:cNvSpPr>
          <p:nvPr>
            <p:ph type="title"/>
          </p:nvPr>
        </p:nvSpPr>
        <p:spPr>
          <a:prstGeom prst="rect">
            <a:avLst/>
          </a:prstGeom>
        </p:spPr>
        <p:txBody>
          <a:bodyPr/>
          <a:lstStyle/>
          <a:p>
            <a:r>
              <a:rPr dirty="0"/>
              <a:t>Architecture</a:t>
            </a:r>
          </a:p>
        </p:txBody>
      </p:sp>
      <p:sp>
        <p:nvSpPr>
          <p:cNvPr id="83" name="Slide Number"/>
          <p:cNvSpPr txBox="1">
            <a:spLocks noGrp="1"/>
          </p:cNvSpPr>
          <p:nvPr>
            <p:ph type="sldNum" sz="quarter" idx="2"/>
          </p:nvPr>
        </p:nvSpPr>
        <p:spPr>
          <a:xfrm>
            <a:off x="8808944" y="6670966"/>
            <a:ext cx="127001"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dirty="0"/>
          </a:p>
        </p:txBody>
      </p:sp>
      <p:pic>
        <p:nvPicPr>
          <p:cNvPr id="84" name="Image" descr="Image"/>
          <p:cNvPicPr>
            <a:picLocks noChangeAspect="1"/>
          </p:cNvPicPr>
          <p:nvPr/>
        </p:nvPicPr>
        <p:blipFill>
          <a:blip r:embed="rId3"/>
          <a:stretch>
            <a:fillRect/>
          </a:stretch>
        </p:blipFill>
        <p:spPr>
          <a:xfrm>
            <a:off x="2768979" y="1365944"/>
            <a:ext cx="3199642" cy="5080001"/>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p:cNvSpPr/>
          <p:nvPr/>
        </p:nvSpPr>
        <p:spPr>
          <a:xfrm>
            <a:off x="0" y="0"/>
            <a:ext cx="9144000" cy="1143000"/>
          </a:xfrm>
          <a:prstGeom prst="rect">
            <a:avLst/>
          </a:prstGeom>
          <a:solidFill>
            <a:srgbClr val="5D70B7"/>
          </a:solidFill>
        </p:spPr>
        <p:txBody>
          <a:bodyPr lIns="50800" tIns="50800" rIns="50800" bIns="50800" anchor="ctr"/>
          <a:lstStyle/>
          <a:p>
            <a:endParaRPr dirty="0"/>
          </a:p>
        </p:txBody>
      </p:sp>
      <p:pic>
        <p:nvPicPr>
          <p:cNvPr id="87" name="pwg-4dark-bkgrnd-transparency.png" descr="pwg-4dark-bkgrnd-transparency.png"/>
          <p:cNvPicPr>
            <a:picLocks noChangeAspect="1"/>
          </p:cNvPicPr>
          <p:nvPr/>
        </p:nvPicPr>
        <p:blipFill>
          <a:blip r:embed="rId2"/>
          <a:stretch>
            <a:fillRect/>
          </a:stretch>
        </p:blipFill>
        <p:spPr>
          <a:xfrm>
            <a:off x="8166100" y="127000"/>
            <a:ext cx="851804" cy="889000"/>
          </a:xfrm>
          <a:prstGeom prst="rect">
            <a:avLst/>
          </a:prstGeom>
        </p:spPr>
      </p:pic>
      <p:sp>
        <p:nvSpPr>
          <p:cNvPr id="88" name="Rectangle"/>
          <p:cNvSpPr/>
          <p:nvPr/>
        </p:nvSpPr>
        <p:spPr>
          <a:xfrm>
            <a:off x="0" y="6629400"/>
            <a:ext cx="9144000" cy="228600"/>
          </a:xfrm>
          <a:prstGeom prst="rect">
            <a:avLst/>
          </a:prstGeom>
          <a:solidFill>
            <a:srgbClr val="5D70B7"/>
          </a:solidFill>
          <a:ln>
            <a:miter lim="400000"/>
          </a:ln>
        </p:spPr>
        <p:txBody>
          <a:bodyPr lIns="50800" tIns="50800" rIns="50800" bIns="50800" anchor="ctr"/>
          <a:lstStyle/>
          <a:p>
            <a:endParaRPr dirty="0"/>
          </a:p>
        </p:txBody>
      </p:sp>
      <p:sp>
        <p:nvSpPr>
          <p:cNvPr id="89" name="Copyright © 2022 The Printer Working Group. All rights reserved. The IPP Everywhere and PWG logos are registered trademarks of the IEEE-ISTO."/>
          <p:cNvSpPr txBox="1"/>
          <p:nvPr/>
        </p:nvSpPr>
        <p:spPr>
          <a:xfrm>
            <a:off x="127000" y="6668889"/>
            <a:ext cx="8483600"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2022 The Printer Working Group. All rights reserved. The IPP Everywhere and PWG logos are registered trademarks of the IEEE-ISTO.</a:t>
            </a:r>
          </a:p>
        </p:txBody>
      </p:sp>
      <p:sp>
        <p:nvSpPr>
          <p:cNvPr id="90" name="®"/>
          <p:cNvSpPr txBox="1"/>
          <p:nvPr/>
        </p:nvSpPr>
        <p:spPr>
          <a:xfrm>
            <a:off x="8813800" y="787400"/>
            <a:ext cx="245447" cy="175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marL="57799" marR="57799" defTabSz="1295400">
              <a:defRPr sz="600"/>
            </a:lvl1pPr>
          </a:lstStyle>
          <a:p>
            <a:r>
              <a:rPr dirty="0"/>
              <a:t>®</a:t>
            </a:r>
          </a:p>
        </p:txBody>
      </p:sp>
      <p:sp>
        <p:nvSpPr>
          <p:cNvPr id="91" name="Encrypted Print-Job"/>
          <p:cNvSpPr txBox="1">
            <a:spLocks noGrp="1"/>
          </p:cNvSpPr>
          <p:nvPr>
            <p:ph type="title"/>
          </p:nvPr>
        </p:nvSpPr>
        <p:spPr>
          <a:prstGeom prst="rect">
            <a:avLst/>
          </a:prstGeom>
        </p:spPr>
        <p:txBody>
          <a:bodyPr/>
          <a:lstStyle/>
          <a:p>
            <a:r>
              <a:rPr dirty="0"/>
              <a:t>Encrypted Print-Job</a:t>
            </a:r>
          </a:p>
        </p:txBody>
      </p:sp>
      <p:sp>
        <p:nvSpPr>
          <p:cNvPr id="92" name="Printer/Proxy advertises an X.509 certificate and public key to use for encrypted printing…"/>
          <p:cNvSpPr txBox="1">
            <a:spLocks noGrp="1"/>
          </p:cNvSpPr>
          <p:nvPr>
            <p:ph type="body" idx="1"/>
          </p:nvPr>
        </p:nvSpPr>
        <p:spPr>
          <a:prstGeom prst="rect">
            <a:avLst/>
          </a:prstGeom>
        </p:spPr>
        <p:txBody>
          <a:bodyPr/>
          <a:lstStyle/>
          <a:p>
            <a:r>
              <a:rPr dirty="0"/>
              <a:t>Printer/Proxy advertises an X.509 certificate and public key to use for encrypted printing</a:t>
            </a:r>
          </a:p>
          <a:p>
            <a:r>
              <a:rPr dirty="0"/>
              <a:t>Client encrypts an IPP Print-Job request with document data in an S/MIME container using the Printer's X.509 certificate, signed using the Client's X.509 certificate</a:t>
            </a:r>
          </a:p>
          <a:p>
            <a:pPr lvl="1"/>
            <a:r>
              <a:rPr dirty="0"/>
              <a:t>Job ticket and document data are both protected and signed to prevent modification</a:t>
            </a:r>
          </a:p>
          <a:p>
            <a:pPr lvl="1"/>
            <a:r>
              <a:rPr dirty="0"/>
              <a:t>An additional password/passcode can be set for release at the printer's console</a:t>
            </a:r>
          </a:p>
          <a:p>
            <a:r>
              <a:rPr dirty="0"/>
              <a:t>Printer/Proxy decrypts the S/MIME message, validates the Client signature, and processes the Print-Job request and document data</a:t>
            </a:r>
          </a:p>
        </p:txBody>
      </p:sp>
      <p:sp>
        <p:nvSpPr>
          <p:cNvPr id="93" name="Slide Number"/>
          <p:cNvSpPr txBox="1">
            <a:spLocks noGrp="1"/>
          </p:cNvSpPr>
          <p:nvPr>
            <p:ph type="sldNum" sz="quarter" idx="2"/>
          </p:nvPr>
        </p:nvSpPr>
        <p:spPr>
          <a:xfrm>
            <a:off x="8808944" y="6670966"/>
            <a:ext cx="127001"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p:cNvSpPr/>
          <p:nvPr/>
        </p:nvSpPr>
        <p:spPr>
          <a:xfrm>
            <a:off x="0" y="6629400"/>
            <a:ext cx="9144000" cy="228600"/>
          </a:xfrm>
          <a:prstGeom prst="rect">
            <a:avLst/>
          </a:prstGeom>
          <a:solidFill>
            <a:srgbClr val="5D70B7"/>
          </a:solidFill>
          <a:ln>
            <a:miter lim="400000"/>
          </a:ln>
        </p:spPr>
        <p:txBody>
          <a:bodyPr lIns="50800" tIns="50800" rIns="50800" bIns="50800" anchor="ctr"/>
          <a:lstStyle/>
          <a:p>
            <a:endParaRPr dirty="0"/>
          </a:p>
        </p:txBody>
      </p:sp>
      <p:sp>
        <p:nvSpPr>
          <p:cNvPr id="96" name="Rectangle"/>
          <p:cNvSpPr/>
          <p:nvPr/>
        </p:nvSpPr>
        <p:spPr>
          <a:xfrm>
            <a:off x="0" y="0"/>
            <a:ext cx="9144000" cy="1143000"/>
          </a:xfrm>
          <a:prstGeom prst="rect">
            <a:avLst/>
          </a:prstGeom>
          <a:solidFill>
            <a:srgbClr val="5D70B7"/>
          </a:solidFill>
        </p:spPr>
        <p:txBody>
          <a:bodyPr lIns="50800" tIns="50800" rIns="50800" bIns="50800" anchor="ctr"/>
          <a:lstStyle/>
          <a:p>
            <a:endParaRPr dirty="0"/>
          </a:p>
        </p:txBody>
      </p:sp>
      <p:pic>
        <p:nvPicPr>
          <p:cNvPr id="97" name="pwg-4dark-bkgrnd-transparency.png" descr="pwg-4dark-bkgrnd-transparency.png"/>
          <p:cNvPicPr>
            <a:picLocks noChangeAspect="1"/>
          </p:cNvPicPr>
          <p:nvPr/>
        </p:nvPicPr>
        <p:blipFill>
          <a:blip r:embed="rId2"/>
          <a:stretch>
            <a:fillRect/>
          </a:stretch>
        </p:blipFill>
        <p:spPr>
          <a:xfrm>
            <a:off x="8166100" y="127000"/>
            <a:ext cx="851804" cy="889000"/>
          </a:xfrm>
          <a:prstGeom prst="rect">
            <a:avLst/>
          </a:prstGeom>
        </p:spPr>
      </p:pic>
      <p:sp>
        <p:nvSpPr>
          <p:cNvPr id="98" name="Copyright © 2022 The Printer Working Group. All rights reserved. The IPP Everywhere and PWG logos are registered trademarks of the IEEE-ISTO."/>
          <p:cNvSpPr txBox="1"/>
          <p:nvPr/>
        </p:nvSpPr>
        <p:spPr>
          <a:xfrm>
            <a:off x="127000" y="6668889"/>
            <a:ext cx="8483600"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2022 The Printer Working Group. All rights reserved. The IPP Everywhere and PWG logos are registered trademarks of the IEEE-ISTO.</a:t>
            </a:r>
          </a:p>
        </p:txBody>
      </p:sp>
      <p:sp>
        <p:nvSpPr>
          <p:cNvPr id="99" name="®"/>
          <p:cNvSpPr txBox="1"/>
          <p:nvPr/>
        </p:nvSpPr>
        <p:spPr>
          <a:xfrm>
            <a:off x="8813800" y="787400"/>
            <a:ext cx="245447" cy="175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marL="57799" marR="57799" defTabSz="1295400">
              <a:defRPr sz="600"/>
            </a:lvl1pPr>
          </a:lstStyle>
          <a:p>
            <a:r>
              <a:rPr dirty="0"/>
              <a:t>®</a:t>
            </a:r>
          </a:p>
        </p:txBody>
      </p:sp>
      <p:sp>
        <p:nvSpPr>
          <p:cNvPr id="100" name="Encrypted Print-Job"/>
          <p:cNvSpPr txBox="1">
            <a:spLocks noGrp="1"/>
          </p:cNvSpPr>
          <p:nvPr>
            <p:ph type="title"/>
          </p:nvPr>
        </p:nvSpPr>
        <p:spPr>
          <a:prstGeom prst="rect">
            <a:avLst/>
          </a:prstGeom>
        </p:spPr>
        <p:txBody>
          <a:bodyPr/>
          <a:lstStyle/>
          <a:p>
            <a:r>
              <a:rPr dirty="0"/>
              <a:t>Encrypted Print-Job</a:t>
            </a:r>
          </a:p>
        </p:txBody>
      </p:sp>
      <p:sp>
        <p:nvSpPr>
          <p:cNvPr id="101" name="Slide Number"/>
          <p:cNvSpPr txBox="1">
            <a:spLocks noGrp="1"/>
          </p:cNvSpPr>
          <p:nvPr>
            <p:ph type="sldNum" sz="quarter" idx="2"/>
          </p:nvPr>
        </p:nvSpPr>
        <p:spPr>
          <a:xfrm>
            <a:off x="8808944" y="6670966"/>
            <a:ext cx="127001"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dirty="0"/>
          </a:p>
        </p:txBody>
      </p:sp>
      <p:pic>
        <p:nvPicPr>
          <p:cNvPr id="102" name="Image" descr="Image"/>
          <p:cNvPicPr>
            <a:picLocks noChangeAspect="1"/>
          </p:cNvPicPr>
          <p:nvPr/>
        </p:nvPicPr>
        <p:blipFill>
          <a:blip r:embed="rId3"/>
          <a:stretch>
            <a:fillRect/>
          </a:stretch>
        </p:blipFill>
        <p:spPr>
          <a:xfrm>
            <a:off x="2065823" y="1346200"/>
            <a:ext cx="4364654" cy="5080001"/>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fld id="{AA6E50A6-D7F7-4F80-9DA2-0B9DB8C729C4}" type="slidenum">
              <a:rPr lang="en-US" altLang="en-US" sz="1100" smtClean="0">
                <a:solidFill>
                  <a:srgbClr val="FFFFFF"/>
                </a:solidFill>
                <a:latin typeface="Arial" charset="0"/>
                <a:cs typeface="Arial" charset="0"/>
                <a:sym typeface="Arial" charset="0"/>
              </a:rPr>
              <a:pPr eaLnBrk="1" hangingPunct="1">
                <a:spcBef>
                  <a:spcPct val="0"/>
                </a:spcBef>
                <a:buSzTx/>
                <a:buFontTx/>
                <a:buNone/>
              </a:pPr>
              <a:t>3</a:t>
            </a:fld>
            <a:endParaRPr lang="en-US" altLang="en-US" sz="1100" dirty="0">
              <a:solidFill>
                <a:srgbClr val="FFFFFF"/>
              </a:solidFill>
              <a:latin typeface="Arial" charset="0"/>
              <a:cs typeface="Arial" charset="0"/>
              <a:sym typeface="Arial" charset="0"/>
            </a:endParaRPr>
          </a:p>
        </p:txBody>
      </p:sp>
      <p:sp>
        <p:nvSpPr>
          <p:cNvPr id="8195"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7"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sp>
        <p:nvSpPr>
          <p:cNvPr id="8198"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r>
              <a:rPr lang="en-US" altLang="en-US" sz="1100" dirty="0">
                <a:solidFill>
                  <a:srgbClr val="FFFFFF"/>
                </a:solidFill>
                <a:latin typeface="Arial" charset="0"/>
                <a:cs typeface="Arial" charset="0"/>
                <a:sym typeface="Arial" charset="0"/>
              </a:rPr>
              <a:t>Copyright © 2022 The Printer Working Group. All rights reserved.</a:t>
            </a:r>
          </a:p>
        </p:txBody>
      </p:sp>
      <p:sp>
        <p:nvSpPr>
          <p:cNvPr id="8199" name="Rectangle 5"/>
          <p:cNvSpPr>
            <a:spLocks noGrp="1" noChangeArrowheads="1"/>
          </p:cNvSpPr>
          <p:nvPr>
            <p:ph type="title"/>
          </p:nvPr>
        </p:nvSpPr>
        <p:spPr>
          <a:xfrm>
            <a:off x="457200" y="46038"/>
            <a:ext cx="7581900" cy="1016000"/>
          </a:xfrm>
        </p:spPr>
        <p:txBody>
          <a:bodyPr rIns="132080"/>
          <a:lstStyle/>
          <a:p>
            <a:pPr eaLnBrk="1" hangingPunct="1"/>
            <a:r>
              <a:rPr lang="en-US" altLang="en-US" dirty="0"/>
              <a:t>Antitrust and Intellectual Property Policies</a:t>
            </a:r>
          </a:p>
        </p:txBody>
      </p:sp>
      <p:sp>
        <p:nvSpPr>
          <p:cNvPr id="8200"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buSzTx/>
              <a:buFontTx/>
              <a:buNone/>
            </a:pPr>
            <a:fld id="{4DDF3342-0056-49CC-9936-A68C515174AF}" type="slidenum">
              <a:rPr lang="en-US" altLang="en-US" sz="1100">
                <a:solidFill>
                  <a:srgbClr val="FFFFFF"/>
                </a:solidFill>
                <a:latin typeface="Arial" charset="0"/>
                <a:cs typeface="Arial" charset="0"/>
                <a:sym typeface="Arial" charset="0"/>
              </a:rPr>
              <a:pPr algn="ctr" eaLnBrk="1" hangingPunct="1">
                <a:spcBef>
                  <a:spcPct val="0"/>
                </a:spcBef>
                <a:buSzTx/>
                <a:buFontTx/>
                <a:buNone/>
              </a:pPr>
              <a:t>3</a:t>
            </a:fld>
            <a:endParaRPr lang="en-US" altLang="en-US" sz="1100" dirty="0">
              <a:solidFill>
                <a:srgbClr val="FFFFFF"/>
              </a:solidFill>
              <a:latin typeface="Arial" charset="0"/>
              <a:cs typeface="Arial" charset="0"/>
              <a:sym typeface="Arial" charset="0"/>
            </a:endParaRPr>
          </a:p>
        </p:txBody>
      </p:sp>
      <p:sp>
        <p:nvSpPr>
          <p:cNvPr id="8201" name="Rectangle 7"/>
          <p:cNvSpPr>
            <a:spLocks noGrp="1" noChangeArrowheads="1"/>
          </p:cNvSpPr>
          <p:nvPr>
            <p:ph type="body" idx="1"/>
          </p:nvPr>
        </p:nvSpPr>
        <p:spPr>
          <a:xfrm>
            <a:off x="228600" y="1371600"/>
            <a:ext cx="8229600" cy="4572000"/>
          </a:xfrm>
        </p:spPr>
        <p:txBody>
          <a:bodyPr rIns="132080"/>
          <a:lstStyle/>
          <a:p>
            <a:pPr marL="58738" lvl="1" indent="0" eaLnBrk="1" hangingPunct="1">
              <a:buFont typeface="Verdana" pitchFamily="34" charset="0"/>
              <a:buNone/>
            </a:pPr>
            <a:br>
              <a:rPr lang="en-US" altLang="en-US" dirty="0"/>
            </a:br>
            <a:r>
              <a:rPr lang="en-US" altLang="en-US" sz="2400" i="1" dirty="0"/>
              <a:t>“This meeting is conducted under the rules of the Antitrust and PWG IP policies”.  </a:t>
            </a:r>
          </a:p>
          <a:p>
            <a:pPr marL="782638" lvl="2" indent="-342900" eaLnBrk="1" hangingPunct="1"/>
            <a:r>
              <a:rPr lang="en-US" altLang="en-US" sz="2200" dirty="0"/>
              <a:t>Refer to the Antitrust and IP statements in the plenary slides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p:cNvSpPr/>
          <p:nvPr/>
        </p:nvSpPr>
        <p:spPr>
          <a:xfrm>
            <a:off x="0" y="0"/>
            <a:ext cx="9144000" cy="1143000"/>
          </a:xfrm>
          <a:prstGeom prst="rect">
            <a:avLst/>
          </a:prstGeom>
          <a:solidFill>
            <a:srgbClr val="5D70B7"/>
          </a:solidFill>
        </p:spPr>
        <p:txBody>
          <a:bodyPr lIns="50800" tIns="50800" rIns="50800" bIns="50800" anchor="ctr"/>
          <a:lstStyle/>
          <a:p>
            <a:endParaRPr dirty="0"/>
          </a:p>
        </p:txBody>
      </p:sp>
      <p:pic>
        <p:nvPicPr>
          <p:cNvPr id="105" name="pwg-4dark-bkgrnd-transparency.png" descr="pwg-4dark-bkgrnd-transparency.png"/>
          <p:cNvPicPr>
            <a:picLocks noChangeAspect="1"/>
          </p:cNvPicPr>
          <p:nvPr/>
        </p:nvPicPr>
        <p:blipFill>
          <a:blip r:embed="rId2"/>
          <a:stretch>
            <a:fillRect/>
          </a:stretch>
        </p:blipFill>
        <p:spPr>
          <a:xfrm>
            <a:off x="8166100" y="127000"/>
            <a:ext cx="851804" cy="889000"/>
          </a:xfrm>
          <a:prstGeom prst="rect">
            <a:avLst/>
          </a:prstGeom>
        </p:spPr>
      </p:pic>
      <p:sp>
        <p:nvSpPr>
          <p:cNvPr id="106" name="Rectangle"/>
          <p:cNvSpPr/>
          <p:nvPr/>
        </p:nvSpPr>
        <p:spPr>
          <a:xfrm>
            <a:off x="0" y="6629400"/>
            <a:ext cx="9144000" cy="228600"/>
          </a:xfrm>
          <a:prstGeom prst="rect">
            <a:avLst/>
          </a:prstGeom>
          <a:solidFill>
            <a:srgbClr val="5D70B7"/>
          </a:solidFill>
          <a:ln>
            <a:miter lim="400000"/>
          </a:ln>
        </p:spPr>
        <p:txBody>
          <a:bodyPr lIns="50800" tIns="50800" rIns="50800" bIns="50800" anchor="ctr"/>
          <a:lstStyle/>
          <a:p>
            <a:endParaRPr dirty="0"/>
          </a:p>
        </p:txBody>
      </p:sp>
      <p:sp>
        <p:nvSpPr>
          <p:cNvPr id="107" name="Copyright © 2022 The Printer Working Group. All rights reserved. The IPP Everywhere and PWG logos are registered trademarks of the IEEE-ISTO."/>
          <p:cNvSpPr txBox="1"/>
          <p:nvPr/>
        </p:nvSpPr>
        <p:spPr>
          <a:xfrm>
            <a:off x="127000" y="6668889"/>
            <a:ext cx="8483600"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2022 The Printer Working Group. All rights reserved. The IPP Everywhere and PWG logos are registered trademarks of the IEEE-ISTO.</a:t>
            </a:r>
          </a:p>
        </p:txBody>
      </p:sp>
      <p:sp>
        <p:nvSpPr>
          <p:cNvPr id="108" name="®"/>
          <p:cNvSpPr txBox="1"/>
          <p:nvPr/>
        </p:nvSpPr>
        <p:spPr>
          <a:xfrm>
            <a:off x="8813800" y="787400"/>
            <a:ext cx="245447" cy="175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marL="57799" marR="57799" defTabSz="1295400">
              <a:defRPr sz="600"/>
            </a:lvl1pPr>
          </a:lstStyle>
          <a:p>
            <a:r>
              <a:rPr dirty="0"/>
              <a:t>®</a:t>
            </a:r>
          </a:p>
        </p:txBody>
      </p:sp>
      <p:sp>
        <p:nvSpPr>
          <p:cNvPr id="109" name="Get-Encrypted-Job-Attributes"/>
          <p:cNvSpPr txBox="1">
            <a:spLocks noGrp="1"/>
          </p:cNvSpPr>
          <p:nvPr>
            <p:ph type="title"/>
          </p:nvPr>
        </p:nvSpPr>
        <p:spPr>
          <a:prstGeom prst="rect">
            <a:avLst/>
          </a:prstGeom>
        </p:spPr>
        <p:txBody>
          <a:bodyPr/>
          <a:lstStyle/>
          <a:p>
            <a:r>
              <a:rPr dirty="0"/>
              <a:t>Get-Encrypted-Job-Attributes</a:t>
            </a:r>
          </a:p>
        </p:txBody>
      </p:sp>
      <p:sp>
        <p:nvSpPr>
          <p:cNvPr id="110" name="Client send a Get-Encrypted-Job-Attributes request with its own X.509 certificate and public key…"/>
          <p:cNvSpPr txBox="1">
            <a:spLocks noGrp="1"/>
          </p:cNvSpPr>
          <p:nvPr>
            <p:ph type="body" idx="1"/>
          </p:nvPr>
        </p:nvSpPr>
        <p:spPr>
          <a:prstGeom prst="rect">
            <a:avLst/>
          </a:prstGeom>
        </p:spPr>
        <p:txBody>
          <a:bodyPr/>
          <a:lstStyle/>
          <a:p>
            <a:r>
              <a:rPr dirty="0"/>
              <a:t>Client send a Get-Encrypted-Job-Attributes request with its own X.509 certificate and public key</a:t>
            </a:r>
          </a:p>
          <a:p>
            <a:pPr lvl="1"/>
            <a:r>
              <a:rPr dirty="0"/>
              <a:t>Client certificate must match Print-Job request's signature</a:t>
            </a:r>
          </a:p>
          <a:p>
            <a:pPr lvl="1"/>
            <a:r>
              <a:rPr dirty="0"/>
              <a:t>An ordinary Get-Job-Attributes request will only return basic state information</a:t>
            </a:r>
          </a:p>
          <a:p>
            <a:r>
              <a:rPr dirty="0"/>
              <a:t>Printer/Proxy encrypts a Get-Encrypted-Job-Attributes response in an S/MIME container using the Client's X.509 certificate, signed using the Printer's X.509 certificate</a:t>
            </a:r>
          </a:p>
          <a:p>
            <a:r>
              <a:rPr dirty="0"/>
              <a:t>Client decrypts the S/MIME message, verifies the Printer's signature, and processes the response attributes as needed</a:t>
            </a:r>
          </a:p>
        </p:txBody>
      </p:sp>
      <p:sp>
        <p:nvSpPr>
          <p:cNvPr id="111" name="Slide Number"/>
          <p:cNvSpPr txBox="1">
            <a:spLocks noGrp="1"/>
          </p:cNvSpPr>
          <p:nvPr>
            <p:ph type="sldNum" sz="quarter" idx="2"/>
          </p:nvPr>
        </p:nvSpPr>
        <p:spPr>
          <a:xfrm>
            <a:off x="8808944" y="6670966"/>
            <a:ext cx="127001"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30</a:t>
            </a:fld>
            <a:endParaRPr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p:cNvSpPr/>
          <p:nvPr/>
        </p:nvSpPr>
        <p:spPr>
          <a:xfrm>
            <a:off x="0" y="6629400"/>
            <a:ext cx="9144000" cy="228600"/>
          </a:xfrm>
          <a:prstGeom prst="rect">
            <a:avLst/>
          </a:prstGeom>
          <a:solidFill>
            <a:srgbClr val="5D70B7"/>
          </a:solidFill>
          <a:ln>
            <a:miter lim="400000"/>
          </a:ln>
        </p:spPr>
        <p:txBody>
          <a:bodyPr lIns="50800" tIns="50800" rIns="50800" bIns="50800" anchor="ctr"/>
          <a:lstStyle/>
          <a:p>
            <a:endParaRPr dirty="0"/>
          </a:p>
        </p:txBody>
      </p:sp>
      <p:sp>
        <p:nvSpPr>
          <p:cNvPr id="114" name="Rectangle"/>
          <p:cNvSpPr/>
          <p:nvPr/>
        </p:nvSpPr>
        <p:spPr>
          <a:xfrm>
            <a:off x="0" y="0"/>
            <a:ext cx="9144000" cy="1143000"/>
          </a:xfrm>
          <a:prstGeom prst="rect">
            <a:avLst/>
          </a:prstGeom>
          <a:solidFill>
            <a:srgbClr val="5D70B7"/>
          </a:solidFill>
        </p:spPr>
        <p:txBody>
          <a:bodyPr lIns="50800" tIns="50800" rIns="50800" bIns="50800" anchor="ctr"/>
          <a:lstStyle/>
          <a:p>
            <a:endParaRPr dirty="0"/>
          </a:p>
        </p:txBody>
      </p:sp>
      <p:pic>
        <p:nvPicPr>
          <p:cNvPr id="115" name="pwg-4dark-bkgrnd-transparency.png" descr="pwg-4dark-bkgrnd-transparency.png"/>
          <p:cNvPicPr>
            <a:picLocks noChangeAspect="1"/>
          </p:cNvPicPr>
          <p:nvPr/>
        </p:nvPicPr>
        <p:blipFill>
          <a:blip r:embed="rId2"/>
          <a:stretch>
            <a:fillRect/>
          </a:stretch>
        </p:blipFill>
        <p:spPr>
          <a:xfrm>
            <a:off x="8166100" y="127000"/>
            <a:ext cx="851804" cy="889000"/>
          </a:xfrm>
          <a:prstGeom prst="rect">
            <a:avLst/>
          </a:prstGeom>
        </p:spPr>
      </p:pic>
      <p:sp>
        <p:nvSpPr>
          <p:cNvPr id="116" name="Copyright © 2022 The Printer Working Group. All rights reserved. The IPP Everywhere and PWG logos are registered trademarks of the IEEE-ISTO."/>
          <p:cNvSpPr txBox="1"/>
          <p:nvPr/>
        </p:nvSpPr>
        <p:spPr>
          <a:xfrm>
            <a:off x="127000" y="6668889"/>
            <a:ext cx="8483600"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2022 The Printer Working Group. All rights reserved. The IPP Everywhere and PWG logos are registered trademarks of the IEEE-ISTO.</a:t>
            </a:r>
          </a:p>
        </p:txBody>
      </p:sp>
      <p:sp>
        <p:nvSpPr>
          <p:cNvPr id="117" name="®"/>
          <p:cNvSpPr txBox="1"/>
          <p:nvPr/>
        </p:nvSpPr>
        <p:spPr>
          <a:xfrm>
            <a:off x="8813800" y="787400"/>
            <a:ext cx="245447" cy="175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marL="57799" marR="57799" defTabSz="1295400">
              <a:defRPr sz="600"/>
            </a:lvl1pPr>
          </a:lstStyle>
          <a:p>
            <a:r>
              <a:rPr dirty="0"/>
              <a:t>®</a:t>
            </a:r>
          </a:p>
        </p:txBody>
      </p:sp>
      <p:sp>
        <p:nvSpPr>
          <p:cNvPr id="118" name="Get-Encrypted-Job-Attributes"/>
          <p:cNvSpPr txBox="1">
            <a:spLocks noGrp="1"/>
          </p:cNvSpPr>
          <p:nvPr>
            <p:ph type="title"/>
          </p:nvPr>
        </p:nvSpPr>
        <p:spPr>
          <a:prstGeom prst="rect">
            <a:avLst/>
          </a:prstGeom>
        </p:spPr>
        <p:txBody>
          <a:bodyPr/>
          <a:lstStyle/>
          <a:p>
            <a:r>
              <a:rPr dirty="0"/>
              <a:t>Get-Encrypted-Job-Attributes</a:t>
            </a:r>
          </a:p>
        </p:txBody>
      </p:sp>
      <p:sp>
        <p:nvSpPr>
          <p:cNvPr id="119" name="Slide Number"/>
          <p:cNvSpPr txBox="1">
            <a:spLocks noGrp="1"/>
          </p:cNvSpPr>
          <p:nvPr>
            <p:ph type="sldNum" sz="quarter" idx="2"/>
          </p:nvPr>
        </p:nvSpPr>
        <p:spPr>
          <a:xfrm>
            <a:off x="8808944" y="6670966"/>
            <a:ext cx="127001"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31</a:t>
            </a:fld>
            <a:endParaRPr dirty="0"/>
          </a:p>
        </p:txBody>
      </p:sp>
      <p:pic>
        <p:nvPicPr>
          <p:cNvPr id="120" name="Image" descr="Image"/>
          <p:cNvPicPr>
            <a:picLocks noChangeAspect="1"/>
          </p:cNvPicPr>
          <p:nvPr/>
        </p:nvPicPr>
        <p:blipFill>
          <a:blip r:embed="rId3"/>
          <a:stretch>
            <a:fillRect/>
          </a:stretch>
        </p:blipFill>
        <p:spPr>
          <a:xfrm>
            <a:off x="1675019" y="1365944"/>
            <a:ext cx="5146262" cy="5080001"/>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p:cNvSpPr/>
          <p:nvPr/>
        </p:nvSpPr>
        <p:spPr>
          <a:xfrm>
            <a:off x="0" y="0"/>
            <a:ext cx="9144000" cy="1143000"/>
          </a:xfrm>
          <a:prstGeom prst="rect">
            <a:avLst/>
          </a:prstGeom>
          <a:solidFill>
            <a:srgbClr val="5D70B7"/>
          </a:solidFill>
        </p:spPr>
        <p:txBody>
          <a:bodyPr lIns="50800" tIns="50800" rIns="50800" bIns="50800" anchor="ctr"/>
          <a:lstStyle/>
          <a:p>
            <a:endParaRPr dirty="0"/>
          </a:p>
        </p:txBody>
      </p:sp>
      <p:pic>
        <p:nvPicPr>
          <p:cNvPr id="123" name="pwg-4dark-bkgrnd-transparency.png" descr="pwg-4dark-bkgrnd-transparency.png"/>
          <p:cNvPicPr>
            <a:picLocks noChangeAspect="1"/>
          </p:cNvPicPr>
          <p:nvPr/>
        </p:nvPicPr>
        <p:blipFill>
          <a:blip r:embed="rId2"/>
          <a:stretch>
            <a:fillRect/>
          </a:stretch>
        </p:blipFill>
        <p:spPr>
          <a:xfrm>
            <a:off x="8166100" y="127000"/>
            <a:ext cx="851804" cy="889000"/>
          </a:xfrm>
          <a:prstGeom prst="rect">
            <a:avLst/>
          </a:prstGeom>
        </p:spPr>
      </p:pic>
      <p:sp>
        <p:nvSpPr>
          <p:cNvPr id="124" name="Rectangle"/>
          <p:cNvSpPr/>
          <p:nvPr/>
        </p:nvSpPr>
        <p:spPr>
          <a:xfrm>
            <a:off x="0" y="6629400"/>
            <a:ext cx="9144000" cy="228600"/>
          </a:xfrm>
          <a:prstGeom prst="rect">
            <a:avLst/>
          </a:prstGeom>
          <a:solidFill>
            <a:srgbClr val="5D70B7"/>
          </a:solidFill>
          <a:ln>
            <a:miter lim="400000"/>
          </a:ln>
        </p:spPr>
        <p:txBody>
          <a:bodyPr lIns="50800" tIns="50800" rIns="50800" bIns="50800" anchor="ctr"/>
          <a:lstStyle/>
          <a:p>
            <a:endParaRPr dirty="0"/>
          </a:p>
        </p:txBody>
      </p:sp>
      <p:sp>
        <p:nvSpPr>
          <p:cNvPr id="125" name="Copyright © 2022 The Printer Working Group. All rights reserved. The IPP Everywhere and PWG logos are registered trademarks of the IEEE-ISTO."/>
          <p:cNvSpPr txBox="1"/>
          <p:nvPr/>
        </p:nvSpPr>
        <p:spPr>
          <a:xfrm>
            <a:off x="127000" y="6668889"/>
            <a:ext cx="8483600"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2022 The Printer Working Group. All rights reserved. The IPP Everywhere and PWG logos are registered trademarks of the IEEE-ISTO.</a:t>
            </a:r>
          </a:p>
        </p:txBody>
      </p:sp>
      <p:sp>
        <p:nvSpPr>
          <p:cNvPr id="126" name="®"/>
          <p:cNvSpPr txBox="1"/>
          <p:nvPr/>
        </p:nvSpPr>
        <p:spPr>
          <a:xfrm>
            <a:off x="8813800" y="787400"/>
            <a:ext cx="245447" cy="175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marL="57799" marR="57799" defTabSz="1295400">
              <a:defRPr sz="600"/>
            </a:lvl1pPr>
          </a:lstStyle>
          <a:p>
            <a:r>
              <a:rPr dirty="0"/>
              <a:t>®</a:t>
            </a:r>
          </a:p>
        </p:txBody>
      </p:sp>
      <p:sp>
        <p:nvSpPr>
          <p:cNvPr id="127" name="Discussion"/>
          <p:cNvSpPr txBox="1">
            <a:spLocks noGrp="1"/>
          </p:cNvSpPr>
          <p:nvPr>
            <p:ph type="title"/>
          </p:nvPr>
        </p:nvSpPr>
        <p:spPr>
          <a:prstGeom prst="rect">
            <a:avLst/>
          </a:prstGeom>
        </p:spPr>
        <p:txBody>
          <a:bodyPr/>
          <a:lstStyle/>
          <a:p>
            <a:r>
              <a:rPr dirty="0"/>
              <a:t>Discussion</a:t>
            </a:r>
          </a:p>
        </p:txBody>
      </p:sp>
      <p:sp>
        <p:nvSpPr>
          <p:cNvPr id="128" name="Should we talk about using separate certificates and keys for signing and encryption?…"/>
          <p:cNvSpPr txBox="1">
            <a:spLocks noGrp="1"/>
          </p:cNvSpPr>
          <p:nvPr>
            <p:ph type="body" idx="1"/>
          </p:nvPr>
        </p:nvSpPr>
        <p:spPr>
          <a:prstGeom prst="rect">
            <a:avLst/>
          </a:prstGeom>
        </p:spPr>
        <p:txBody>
          <a:bodyPr/>
          <a:lstStyle/>
          <a:p>
            <a:r>
              <a:rPr dirty="0"/>
              <a:t>Should we talk about using separate certificates and keys for signing and encryption?</a:t>
            </a:r>
          </a:p>
          <a:p>
            <a:pPr lvl="1"/>
            <a:r>
              <a:rPr dirty="0"/>
              <a:t>Separate certificates sometimes used in email, where any validation seems to be limited to matching the common names of the certificates and "are the CAs that issued the certificates trusted?"</a:t>
            </a:r>
          </a:p>
          <a:p>
            <a:r>
              <a:rPr dirty="0"/>
              <a:t>What should the common name be for Printer certificates?</a:t>
            </a:r>
          </a:p>
          <a:p>
            <a:pPr lvl="1"/>
            <a:r>
              <a:rPr dirty="0"/>
              <a:t>Should be something the Client can use for validation</a:t>
            </a:r>
          </a:p>
          <a:p>
            <a:pPr lvl="1"/>
            <a:r>
              <a:rPr dirty="0"/>
              <a:t>"printer-uuid" value?</a:t>
            </a:r>
          </a:p>
        </p:txBody>
      </p:sp>
      <p:sp>
        <p:nvSpPr>
          <p:cNvPr id="129" name="Slide Number"/>
          <p:cNvSpPr txBox="1">
            <a:spLocks noGrp="1"/>
          </p:cNvSpPr>
          <p:nvPr>
            <p:ph type="sldNum" sz="quarter" idx="2"/>
          </p:nvPr>
        </p:nvSpPr>
        <p:spPr>
          <a:xfrm>
            <a:off x="8808944" y="6670966"/>
            <a:ext cx="127001"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32</a:t>
            </a:fld>
            <a:endParaRPr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fld id="{105E428E-6775-4D9C-8446-1D29CAE62BC2}" type="slidenum">
              <a:rPr lang="en-US" altLang="en-US" sz="1100" smtClean="0">
                <a:solidFill>
                  <a:srgbClr val="FFFFFF"/>
                </a:solidFill>
                <a:latin typeface="Arial" charset="0"/>
                <a:cs typeface="Arial" charset="0"/>
                <a:sym typeface="Arial" charset="0"/>
              </a:rPr>
              <a:pPr eaLnBrk="1" hangingPunct="1">
                <a:spcBef>
                  <a:spcPct val="0"/>
                </a:spcBef>
                <a:buSzTx/>
                <a:buFontTx/>
                <a:buNone/>
              </a:pPr>
              <a:t>33</a:t>
            </a:fld>
            <a:endParaRPr lang="en-US" altLang="en-US" sz="1100" dirty="0">
              <a:solidFill>
                <a:srgbClr val="FFFFFF"/>
              </a:solidFill>
              <a:latin typeface="Arial" charset="0"/>
              <a:cs typeface="Arial" charset="0"/>
              <a:sym typeface="Arial" charset="0"/>
            </a:endParaRPr>
          </a:p>
        </p:txBody>
      </p:sp>
      <p:sp>
        <p:nvSpPr>
          <p:cNvPr id="15363"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5"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sp>
        <p:nvSpPr>
          <p:cNvPr id="15366"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r>
              <a:rPr lang="en-US" altLang="en-US" sz="1100" dirty="0">
                <a:solidFill>
                  <a:srgbClr val="FFFFFF"/>
                </a:solidFill>
                <a:latin typeface="Arial" charset="0"/>
                <a:cs typeface="Arial" charset="0"/>
                <a:sym typeface="Arial" charset="0"/>
              </a:rPr>
              <a:t>Copyright © 2022 The Printer Working Group. All rights reserved.</a:t>
            </a:r>
          </a:p>
        </p:txBody>
      </p:sp>
      <p:sp>
        <p:nvSpPr>
          <p:cNvPr id="15369"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buSzTx/>
              <a:buFontTx/>
              <a:buNone/>
            </a:pPr>
            <a:fld id="{C3EB25E6-2D15-414B-BF40-17B8BD35F50B}" type="slidenum">
              <a:rPr lang="en-US" altLang="en-US" sz="1100">
                <a:solidFill>
                  <a:srgbClr val="FFFFFF"/>
                </a:solidFill>
                <a:latin typeface="Arial" charset="0"/>
                <a:cs typeface="Arial" charset="0"/>
                <a:sym typeface="Arial" charset="0"/>
              </a:rPr>
              <a:pPr algn="ctr" eaLnBrk="1" hangingPunct="1">
                <a:spcBef>
                  <a:spcPct val="0"/>
                </a:spcBef>
                <a:buSzTx/>
                <a:buFontTx/>
                <a:buNone/>
              </a:pPr>
              <a:t>33</a:t>
            </a:fld>
            <a:endParaRPr lang="en-US" altLang="en-US" sz="1100" dirty="0">
              <a:solidFill>
                <a:srgbClr val="FFFFFF"/>
              </a:solidFill>
              <a:latin typeface="Arial" charset="0"/>
              <a:cs typeface="Arial" charset="0"/>
              <a:sym typeface="Arial" charset="0"/>
            </a:endParaRPr>
          </a:p>
        </p:txBody>
      </p:sp>
      <p:sp>
        <p:nvSpPr>
          <p:cNvPr id="12" name="Content Placeholder 2"/>
          <p:cNvSpPr>
            <a:spLocks noGrp="1"/>
          </p:cNvSpPr>
          <p:nvPr>
            <p:ph idx="1"/>
          </p:nvPr>
        </p:nvSpPr>
        <p:spPr>
          <a:xfrm>
            <a:off x="2356110" y="3124200"/>
            <a:ext cx="4431780" cy="609600"/>
          </a:xfrm>
        </p:spPr>
        <p:txBody>
          <a:bodyPr>
            <a:noAutofit/>
          </a:bodyPr>
          <a:lstStyle/>
          <a:p>
            <a:pPr marL="39688" indent="0">
              <a:buNone/>
            </a:pPr>
            <a:r>
              <a:rPr lang="en-US" sz="2400" b="1" dirty="0"/>
              <a:t>HCD Security Guidelines</a:t>
            </a:r>
          </a:p>
        </p:txBody>
      </p:sp>
    </p:spTree>
    <p:extLst>
      <p:ext uri="{BB962C8B-B14F-4D97-AF65-F5344CB8AC3E}">
        <p14:creationId xmlns:p14="http://schemas.microsoft.com/office/powerpoint/2010/main" val="28457515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p:cNvSpPr/>
          <p:nvPr/>
        </p:nvSpPr>
        <p:spPr>
          <a:xfrm>
            <a:off x="0" y="0"/>
            <a:ext cx="9144000" cy="1143000"/>
          </a:xfrm>
          <a:prstGeom prst="rect">
            <a:avLst/>
          </a:prstGeom>
          <a:solidFill>
            <a:srgbClr val="5D70B7"/>
          </a:solidFill>
        </p:spPr>
        <p:txBody>
          <a:bodyPr lIns="50800" tIns="50800" rIns="50800" bIns="50800" anchor="ctr"/>
          <a:lstStyle/>
          <a:p>
            <a:endParaRPr dirty="0"/>
          </a:p>
        </p:txBody>
      </p:sp>
      <p:pic>
        <p:nvPicPr>
          <p:cNvPr id="123" name="pwg-4dark-bkgrnd-transparency.png" descr="pwg-4dark-bkgrnd-transparency.png"/>
          <p:cNvPicPr>
            <a:picLocks noChangeAspect="1"/>
          </p:cNvPicPr>
          <p:nvPr/>
        </p:nvPicPr>
        <p:blipFill>
          <a:blip r:embed="rId2"/>
          <a:stretch>
            <a:fillRect/>
          </a:stretch>
        </p:blipFill>
        <p:spPr>
          <a:xfrm>
            <a:off x="8166100" y="127000"/>
            <a:ext cx="851804" cy="889000"/>
          </a:xfrm>
          <a:prstGeom prst="rect">
            <a:avLst/>
          </a:prstGeom>
        </p:spPr>
      </p:pic>
      <p:sp>
        <p:nvSpPr>
          <p:cNvPr id="124" name="Rectangle"/>
          <p:cNvSpPr/>
          <p:nvPr/>
        </p:nvSpPr>
        <p:spPr>
          <a:xfrm>
            <a:off x="0" y="6629400"/>
            <a:ext cx="9144000" cy="228600"/>
          </a:xfrm>
          <a:prstGeom prst="rect">
            <a:avLst/>
          </a:prstGeom>
          <a:solidFill>
            <a:srgbClr val="5D70B7"/>
          </a:solidFill>
          <a:ln>
            <a:miter lim="400000"/>
          </a:ln>
        </p:spPr>
        <p:txBody>
          <a:bodyPr lIns="50800" tIns="50800" rIns="50800" bIns="50800" anchor="ctr"/>
          <a:lstStyle/>
          <a:p>
            <a:endParaRPr dirty="0"/>
          </a:p>
        </p:txBody>
      </p:sp>
      <p:sp>
        <p:nvSpPr>
          <p:cNvPr id="125" name="Copyright © 2022 The Printer Working Group. All rights reserved. The IPP Everywhere and PWG logos are registered trademarks of the IEEE-ISTO."/>
          <p:cNvSpPr txBox="1"/>
          <p:nvPr/>
        </p:nvSpPr>
        <p:spPr>
          <a:xfrm>
            <a:off x="127000" y="6668889"/>
            <a:ext cx="8483600"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2022 The Printer Working Group. All rights reserved. The IPP Everywhere and PWG logos are registered trademarks of the IEEE-ISTO.</a:t>
            </a:r>
          </a:p>
        </p:txBody>
      </p:sp>
      <p:sp>
        <p:nvSpPr>
          <p:cNvPr id="126" name="®"/>
          <p:cNvSpPr txBox="1"/>
          <p:nvPr/>
        </p:nvSpPr>
        <p:spPr>
          <a:xfrm>
            <a:off x="8813800" y="787400"/>
            <a:ext cx="245447" cy="175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marL="57799" marR="57799" defTabSz="1295400">
              <a:defRPr sz="600"/>
            </a:lvl1pPr>
          </a:lstStyle>
          <a:p>
            <a:r>
              <a:rPr dirty="0"/>
              <a:t>®</a:t>
            </a:r>
          </a:p>
        </p:txBody>
      </p:sp>
      <p:sp>
        <p:nvSpPr>
          <p:cNvPr id="129" name="Slide Number"/>
          <p:cNvSpPr txBox="1">
            <a:spLocks noGrp="1"/>
          </p:cNvSpPr>
          <p:nvPr>
            <p:ph type="sldNum" sz="quarter" idx="2"/>
          </p:nvPr>
        </p:nvSpPr>
        <p:spPr>
          <a:xfrm>
            <a:off x="8808944" y="6670966"/>
            <a:ext cx="127001"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34</a:t>
            </a:fld>
            <a:endParaRPr dirty="0"/>
          </a:p>
        </p:txBody>
      </p:sp>
      <p:sp>
        <p:nvSpPr>
          <p:cNvPr id="13" name="Shape 369">
            <a:extLst>
              <a:ext uri="{FF2B5EF4-FFF2-40B4-BE49-F238E27FC236}">
                <a16:creationId xmlns:a16="http://schemas.microsoft.com/office/drawing/2014/main" id="{51ED82D1-5423-74C8-6BFB-20EFF44F205D}"/>
              </a:ext>
            </a:extLst>
          </p:cNvPr>
          <p:cNvSpPr>
            <a:spLocks noGrp="1"/>
          </p:cNvSpPr>
          <p:nvPr>
            <p:ph type="body" idx="1"/>
          </p:nvPr>
        </p:nvSpPr>
        <p:spPr>
          <a:xfrm>
            <a:off x="457200" y="1118989"/>
            <a:ext cx="8229600" cy="5444067"/>
          </a:xfrm>
          <a:prstGeom prst="rect">
            <a:avLst/>
          </a:prstGeom>
        </p:spPr>
        <p:txBody>
          <a:bodyPr>
            <a:noAutofit/>
          </a:bodyPr>
          <a:lstStyle/>
          <a:p>
            <a:pPr marL="305608" indent="-264968">
              <a:defRPr sz="1700"/>
            </a:pPr>
            <a:r>
              <a:rPr lang="en-US" sz="1700" b="1" dirty="0"/>
              <a:t>Next TCG Members Meetings</a:t>
            </a:r>
          </a:p>
          <a:p>
            <a:pPr marL="767715" lvl="1" indent="-269875">
              <a:defRPr sz="1700"/>
            </a:pPr>
            <a:r>
              <a:rPr lang="en-US" sz="1300" b="1" dirty="0"/>
              <a:t>TCG Hybrid F2F (Chevy Chase, MD) – 18-22 July 2022 – Ira to call in</a:t>
            </a:r>
          </a:p>
          <a:p>
            <a:pPr marL="767715" lvl="1" indent="-269875">
              <a:defRPr sz="1700"/>
            </a:pPr>
            <a:r>
              <a:rPr lang="en-US" sz="1300" b="1" dirty="0"/>
              <a:t>TCG Hybrid F2F (New Orleans, LA) – 24-28 October 2022 – Ira to call in</a:t>
            </a:r>
          </a:p>
          <a:p>
            <a:pPr marL="305608" indent="-264968">
              <a:defRPr sz="1700"/>
            </a:pPr>
            <a:r>
              <a:rPr lang="en-US" sz="1700" b="1" dirty="0"/>
              <a:t>Trusted Mobility Solutions (TMS) – Ira is co-chair and co-editor</a:t>
            </a:r>
          </a:p>
          <a:p>
            <a:pPr marL="767715" lvl="1" indent="-269875">
              <a:defRPr sz="1700"/>
            </a:pPr>
            <a:r>
              <a:rPr lang="en-US" sz="1300" b="1" dirty="0"/>
              <a:t>Formal – GP (TEE, SE), ETSI (NFV/MEC/SAI)</a:t>
            </a:r>
          </a:p>
          <a:p>
            <a:pPr marL="767715" lvl="1" indent="-269875">
              <a:defRPr sz="1700"/>
            </a:pPr>
            <a:r>
              <a:rPr lang="en-US" sz="1300" b="1" dirty="0"/>
              <a:t>Informal – 3GPP, GSMA, IETF, ISO, ITU-T, SAE, US NIST</a:t>
            </a:r>
          </a:p>
          <a:p>
            <a:pPr marL="767715" lvl="1" indent="-269875">
              <a:defRPr sz="1700"/>
            </a:pPr>
            <a:r>
              <a:rPr lang="en-US" sz="1300" b="1" i="1" dirty="0">
                <a:solidFill>
                  <a:srgbClr val="0070C0"/>
                </a:solidFill>
              </a:rPr>
              <a:t>TCG TMS Use Cases v2 – published September 2018</a:t>
            </a:r>
          </a:p>
          <a:p>
            <a:pPr marL="305608" indent="-264968">
              <a:defRPr sz="1700"/>
            </a:pPr>
            <a:r>
              <a:rPr lang="en-US" sz="1700" b="1" dirty="0"/>
              <a:t>Mobile Platform (MPWG) – Ira is co-editor</a:t>
            </a:r>
          </a:p>
          <a:p>
            <a:pPr marL="762808" lvl="1" indent="-264968">
              <a:defRPr sz="1700"/>
            </a:pPr>
            <a:r>
              <a:rPr lang="en-US" sz="1300" b="1" dirty="0"/>
              <a:t>Formal – GP (TEE, SE), ETSI (NFV/MEC/SAI) </a:t>
            </a:r>
          </a:p>
          <a:p>
            <a:pPr marL="762808" lvl="1" indent="-264968">
              <a:defRPr sz="1700"/>
            </a:pPr>
            <a:r>
              <a:rPr lang="en-US" sz="1300" b="1" i="1" dirty="0">
                <a:solidFill>
                  <a:srgbClr val="0070C0"/>
                </a:solidFill>
              </a:rPr>
              <a:t>TCG Mobile Reference Architecture v2 – work-in-progress for review Q3 2022</a:t>
            </a:r>
          </a:p>
          <a:p>
            <a:pPr marL="762808" lvl="1" indent="-264968">
              <a:defRPr sz="1700"/>
            </a:pPr>
            <a:r>
              <a:rPr lang="en-US" sz="1300" b="1" i="1" dirty="0">
                <a:solidFill>
                  <a:srgbClr val="0070C0"/>
                </a:solidFill>
              </a:rPr>
              <a:t>TCG TPM 2.0 Mobile Common Profile – work-in-progres</a:t>
            </a:r>
            <a:r>
              <a:rPr lang="en-US" sz="1400" b="1" i="1" dirty="0">
                <a:solidFill>
                  <a:srgbClr val="0070C0"/>
                </a:solidFill>
              </a:rPr>
              <a:t>s </a:t>
            </a:r>
            <a:r>
              <a:rPr lang="en-US" sz="1300" b="1" i="1" dirty="0">
                <a:solidFill>
                  <a:srgbClr val="0070C0"/>
                </a:solidFill>
              </a:rPr>
              <a:t>for review Q3 2022</a:t>
            </a:r>
          </a:p>
          <a:p>
            <a:pPr marL="762808" lvl="1" indent="-264968">
              <a:defRPr sz="1700"/>
            </a:pPr>
            <a:r>
              <a:rPr lang="en-US" sz="1300" b="1" i="1" dirty="0">
                <a:solidFill>
                  <a:srgbClr val="0070C0"/>
                </a:solidFill>
              </a:rPr>
              <a:t>TCG MARS 1.0 Mobile Profile – new work-in-progress  Q4 2021</a:t>
            </a:r>
          </a:p>
          <a:p>
            <a:pPr marL="762808" lvl="1" indent="-264968">
              <a:defRPr sz="1700"/>
            </a:pPr>
            <a:r>
              <a:rPr lang="en-US" sz="1300" b="1" i="1" dirty="0">
                <a:solidFill>
                  <a:srgbClr val="0070C0"/>
                </a:solidFill>
              </a:rPr>
              <a:t>TCG Runtime Integrity Preservation for Mobile Devices – Nov 2019</a:t>
            </a:r>
          </a:p>
          <a:p>
            <a:pPr marL="762808" lvl="1" indent="-264968">
              <a:defRPr sz="1700"/>
            </a:pPr>
            <a:r>
              <a:rPr lang="en-US" sz="1300" b="1" i="1" dirty="0">
                <a:solidFill>
                  <a:srgbClr val="0070C0"/>
                </a:solidFill>
              </a:rPr>
              <a:t>GP TPS Client API / Entity Attestation Protocol / COSE Keystore – joint work</a:t>
            </a:r>
          </a:p>
          <a:p>
            <a:pPr marL="362758" indent="-264968">
              <a:defRPr sz="1700"/>
            </a:pPr>
            <a:r>
              <a:rPr lang="en-US" sz="1700" b="1" dirty="0"/>
              <a:t>Recent Specifications</a:t>
            </a:r>
          </a:p>
          <a:p>
            <a:pPr marL="762808" lvl="1" indent="-264968">
              <a:defRPr sz="1700"/>
            </a:pPr>
            <a:r>
              <a:rPr lang="en-US" sz="1300" b="1" dirty="0">
                <a:solidFill>
                  <a:srgbClr val="0070C0"/>
                </a:solidFill>
                <a:hlinkClick r:id="rId3"/>
              </a:rPr>
              <a:t>http://www.trustedcomputinggroup.org/resources</a:t>
            </a:r>
            <a:endParaRPr lang="en-US" sz="1300" b="1" dirty="0">
              <a:solidFill>
                <a:srgbClr val="0070C0"/>
              </a:solidFill>
            </a:endParaRPr>
          </a:p>
          <a:p>
            <a:pPr marL="762808" lvl="1" indent="-264968">
              <a:defRPr sz="1700"/>
            </a:pPr>
            <a:r>
              <a:rPr lang="en-US" sz="1300" b="1" i="1" dirty="0">
                <a:solidFill>
                  <a:srgbClr val="0070C0"/>
                </a:solidFill>
              </a:rPr>
              <a:t>TCG DICE Endorsement Architecture for Devices – review May 2022</a:t>
            </a:r>
          </a:p>
          <a:p>
            <a:pPr marL="762808" lvl="1" indent="-264968">
              <a:defRPr sz="1700"/>
            </a:pPr>
            <a:r>
              <a:rPr lang="en-US" sz="1300" b="1" i="1" dirty="0">
                <a:solidFill>
                  <a:srgbClr val="0070C0"/>
                </a:solidFill>
              </a:rPr>
              <a:t>TCG EK Credential Profile for TPM 2.0 – review March 2022</a:t>
            </a:r>
          </a:p>
          <a:p>
            <a:pPr marL="762808" lvl="1" indent="-264968">
              <a:defRPr sz="1700"/>
            </a:pPr>
            <a:r>
              <a:rPr lang="en-US" sz="1300" b="1" i="1" dirty="0">
                <a:solidFill>
                  <a:srgbClr val="0070C0"/>
                </a:solidFill>
              </a:rPr>
              <a:t>TCG Cyber Resilient Module and Building Block Requirements – March 2022</a:t>
            </a:r>
          </a:p>
          <a:p>
            <a:pPr marL="762808" lvl="1" indent="-264968">
              <a:defRPr sz="1700"/>
            </a:pPr>
            <a:r>
              <a:rPr lang="en-US" sz="1300" b="1" i="1" dirty="0">
                <a:solidFill>
                  <a:srgbClr val="0070C0"/>
                </a:solidFill>
              </a:rPr>
              <a:t>TCG Canonical Event Log Format – published February 2022</a:t>
            </a:r>
          </a:p>
        </p:txBody>
      </p:sp>
      <p:sp>
        <p:nvSpPr>
          <p:cNvPr id="15" name="Shape 368">
            <a:extLst>
              <a:ext uri="{FF2B5EF4-FFF2-40B4-BE49-F238E27FC236}">
                <a16:creationId xmlns:a16="http://schemas.microsoft.com/office/drawing/2014/main" id="{7805C78B-4131-DBE4-39C9-C27C4AD6A5D8}"/>
              </a:ext>
            </a:extLst>
          </p:cNvPr>
          <p:cNvSpPr>
            <a:spLocks noGrp="1"/>
          </p:cNvSpPr>
          <p:nvPr>
            <p:ph type="title"/>
          </p:nvPr>
        </p:nvSpPr>
        <p:spPr>
          <a:xfrm>
            <a:off x="457200" y="46037"/>
            <a:ext cx="7569200" cy="1016001"/>
          </a:xfrm>
          <a:prstGeom prst="rect">
            <a:avLst/>
          </a:prstGeom>
        </p:spPr>
        <p:txBody>
          <a:bodyPr/>
          <a:lstStyle/>
          <a:p>
            <a:r>
              <a:rPr sz="2800" dirty="0"/>
              <a:t>Trusted Computing Group (TCG)</a:t>
            </a:r>
          </a:p>
        </p:txBody>
      </p:sp>
    </p:spTree>
    <p:extLst>
      <p:ext uri="{BB962C8B-B14F-4D97-AF65-F5344CB8AC3E}">
        <p14:creationId xmlns:p14="http://schemas.microsoft.com/office/powerpoint/2010/main" val="302543725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fld id="{105E428E-6775-4D9C-8446-1D29CAE62BC2}" type="slidenum">
              <a:rPr lang="en-US" altLang="en-US" sz="1100" smtClean="0">
                <a:solidFill>
                  <a:srgbClr val="FFFFFF"/>
                </a:solidFill>
                <a:latin typeface="Arial" charset="0"/>
                <a:cs typeface="Arial" charset="0"/>
                <a:sym typeface="Arial" charset="0"/>
              </a:rPr>
              <a:pPr eaLnBrk="1" hangingPunct="1">
                <a:spcBef>
                  <a:spcPct val="0"/>
                </a:spcBef>
                <a:buSzTx/>
                <a:buFontTx/>
                <a:buNone/>
              </a:pPr>
              <a:t>35</a:t>
            </a:fld>
            <a:endParaRPr lang="en-US" altLang="en-US" sz="1100" dirty="0">
              <a:solidFill>
                <a:srgbClr val="FFFFFF"/>
              </a:solidFill>
              <a:latin typeface="Arial" charset="0"/>
              <a:cs typeface="Arial" charset="0"/>
              <a:sym typeface="Arial" charset="0"/>
            </a:endParaRPr>
          </a:p>
        </p:txBody>
      </p:sp>
      <p:sp>
        <p:nvSpPr>
          <p:cNvPr id="15363"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5"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sp>
        <p:nvSpPr>
          <p:cNvPr id="15366"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r>
              <a:rPr lang="en-US" altLang="en-US" sz="1100" dirty="0">
                <a:solidFill>
                  <a:srgbClr val="FFFFFF"/>
                </a:solidFill>
                <a:latin typeface="Arial" charset="0"/>
                <a:cs typeface="Arial" charset="0"/>
                <a:sym typeface="Arial" charset="0"/>
              </a:rPr>
              <a:t>Copyright © 2022 The Printer Working Group. All rights reserved.</a:t>
            </a:r>
          </a:p>
        </p:txBody>
      </p:sp>
      <p:sp>
        <p:nvSpPr>
          <p:cNvPr id="15367" name="Rectangle 5"/>
          <p:cNvSpPr>
            <a:spLocks noGrp="1" noChangeArrowheads="1"/>
          </p:cNvSpPr>
          <p:nvPr>
            <p:ph type="title"/>
          </p:nvPr>
        </p:nvSpPr>
        <p:spPr>
          <a:xfrm>
            <a:off x="425450" y="33337"/>
            <a:ext cx="7391400" cy="982663"/>
          </a:xfrm>
        </p:spPr>
        <p:txBody>
          <a:bodyPr rIns="132080"/>
          <a:lstStyle/>
          <a:p>
            <a:pPr eaLnBrk="1" hangingPunct="1"/>
            <a:endParaRPr lang="en-US" altLang="en-US" dirty="0"/>
          </a:p>
        </p:txBody>
      </p:sp>
      <p:sp>
        <p:nvSpPr>
          <p:cNvPr id="15369"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buSzTx/>
              <a:buFontTx/>
              <a:buNone/>
            </a:pPr>
            <a:fld id="{C3EB25E6-2D15-414B-BF40-17B8BD35F50B}" type="slidenum">
              <a:rPr lang="en-US" altLang="en-US" sz="1100">
                <a:solidFill>
                  <a:srgbClr val="FFFFFF"/>
                </a:solidFill>
                <a:latin typeface="Arial" charset="0"/>
                <a:cs typeface="Arial" charset="0"/>
                <a:sym typeface="Arial" charset="0"/>
              </a:rPr>
              <a:pPr algn="ctr" eaLnBrk="1" hangingPunct="1">
                <a:spcBef>
                  <a:spcPct val="0"/>
                </a:spcBef>
                <a:buSzTx/>
                <a:buFontTx/>
                <a:buNone/>
              </a:pPr>
              <a:t>35</a:t>
            </a:fld>
            <a:endParaRPr lang="en-US" altLang="en-US" sz="1100" dirty="0">
              <a:solidFill>
                <a:srgbClr val="FFFFFF"/>
              </a:solidFill>
              <a:latin typeface="Arial" charset="0"/>
              <a:cs typeface="Arial" charset="0"/>
              <a:sym typeface="Arial" charset="0"/>
            </a:endParaRPr>
          </a:p>
        </p:txBody>
      </p:sp>
      <p:sp>
        <p:nvSpPr>
          <p:cNvPr id="12" name="Content Placeholder 2"/>
          <p:cNvSpPr>
            <a:spLocks noGrp="1"/>
          </p:cNvSpPr>
          <p:nvPr>
            <p:ph idx="1"/>
          </p:nvPr>
        </p:nvSpPr>
        <p:spPr>
          <a:xfrm>
            <a:off x="2971800" y="3124200"/>
            <a:ext cx="2819400" cy="609600"/>
          </a:xfrm>
        </p:spPr>
        <p:txBody>
          <a:bodyPr>
            <a:noAutofit/>
          </a:bodyPr>
          <a:lstStyle/>
          <a:p>
            <a:pPr marL="39688" indent="0">
              <a:buNone/>
            </a:pPr>
            <a:r>
              <a:rPr lang="en-US" sz="2400" b="1" dirty="0"/>
              <a:t>Liaison Status</a:t>
            </a:r>
          </a:p>
        </p:txBody>
      </p:sp>
    </p:spTree>
    <p:extLst>
      <p:ext uri="{BB962C8B-B14F-4D97-AF65-F5344CB8AC3E}">
        <p14:creationId xmlns:p14="http://schemas.microsoft.com/office/powerpoint/2010/main" val="84403432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p:cNvSpPr/>
          <p:nvPr/>
        </p:nvSpPr>
        <p:spPr>
          <a:xfrm>
            <a:off x="0" y="0"/>
            <a:ext cx="9144000" cy="1143000"/>
          </a:xfrm>
          <a:prstGeom prst="rect">
            <a:avLst/>
          </a:prstGeom>
          <a:solidFill>
            <a:srgbClr val="5D70B7"/>
          </a:solidFill>
        </p:spPr>
        <p:txBody>
          <a:bodyPr lIns="50800" tIns="50800" rIns="50800" bIns="50800" anchor="ctr"/>
          <a:lstStyle/>
          <a:p>
            <a:endParaRPr dirty="0"/>
          </a:p>
        </p:txBody>
      </p:sp>
      <p:pic>
        <p:nvPicPr>
          <p:cNvPr id="123" name="pwg-4dark-bkgrnd-transparency.png" descr="pwg-4dark-bkgrnd-transparency.png"/>
          <p:cNvPicPr>
            <a:picLocks noChangeAspect="1"/>
          </p:cNvPicPr>
          <p:nvPr/>
        </p:nvPicPr>
        <p:blipFill>
          <a:blip r:embed="rId2"/>
          <a:stretch>
            <a:fillRect/>
          </a:stretch>
        </p:blipFill>
        <p:spPr>
          <a:xfrm>
            <a:off x="8166100" y="127000"/>
            <a:ext cx="851804" cy="889000"/>
          </a:xfrm>
          <a:prstGeom prst="rect">
            <a:avLst/>
          </a:prstGeom>
        </p:spPr>
      </p:pic>
      <p:sp>
        <p:nvSpPr>
          <p:cNvPr id="124" name="Rectangle"/>
          <p:cNvSpPr/>
          <p:nvPr/>
        </p:nvSpPr>
        <p:spPr>
          <a:xfrm>
            <a:off x="0" y="6629400"/>
            <a:ext cx="9144000" cy="228600"/>
          </a:xfrm>
          <a:prstGeom prst="rect">
            <a:avLst/>
          </a:prstGeom>
          <a:solidFill>
            <a:srgbClr val="5D70B7"/>
          </a:solidFill>
          <a:ln>
            <a:miter lim="400000"/>
          </a:ln>
        </p:spPr>
        <p:txBody>
          <a:bodyPr lIns="50800" tIns="50800" rIns="50800" bIns="50800" anchor="ctr"/>
          <a:lstStyle/>
          <a:p>
            <a:endParaRPr dirty="0"/>
          </a:p>
        </p:txBody>
      </p:sp>
      <p:sp>
        <p:nvSpPr>
          <p:cNvPr id="125" name="Copyright © 2022 The Printer Working Group. All rights reserved. The IPP Everywhere and PWG logos are registered trademarks of the IEEE-ISTO."/>
          <p:cNvSpPr txBox="1"/>
          <p:nvPr/>
        </p:nvSpPr>
        <p:spPr>
          <a:xfrm>
            <a:off x="127000" y="6668889"/>
            <a:ext cx="8483600"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2022 The Printer Working Group. All rights reserved. The IPP Everywhere and PWG logos are registered trademarks of the IEEE-ISTO.</a:t>
            </a:r>
          </a:p>
        </p:txBody>
      </p:sp>
      <p:sp>
        <p:nvSpPr>
          <p:cNvPr id="126" name="®"/>
          <p:cNvSpPr txBox="1"/>
          <p:nvPr/>
        </p:nvSpPr>
        <p:spPr>
          <a:xfrm>
            <a:off x="8813800" y="787400"/>
            <a:ext cx="245447" cy="175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marL="57799" marR="57799" defTabSz="1295400">
              <a:defRPr sz="600"/>
            </a:lvl1pPr>
          </a:lstStyle>
          <a:p>
            <a:r>
              <a:rPr dirty="0"/>
              <a:t>®</a:t>
            </a:r>
          </a:p>
        </p:txBody>
      </p:sp>
      <p:sp>
        <p:nvSpPr>
          <p:cNvPr id="129" name="Slide Number"/>
          <p:cNvSpPr txBox="1">
            <a:spLocks noGrp="1"/>
          </p:cNvSpPr>
          <p:nvPr>
            <p:ph type="sldNum" sz="quarter" idx="2"/>
          </p:nvPr>
        </p:nvSpPr>
        <p:spPr>
          <a:xfrm>
            <a:off x="8808944" y="6670966"/>
            <a:ext cx="127001"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36</a:t>
            </a:fld>
            <a:endParaRPr dirty="0"/>
          </a:p>
        </p:txBody>
      </p:sp>
      <p:sp>
        <p:nvSpPr>
          <p:cNvPr id="13" name="Shape 369">
            <a:extLst>
              <a:ext uri="{FF2B5EF4-FFF2-40B4-BE49-F238E27FC236}">
                <a16:creationId xmlns:a16="http://schemas.microsoft.com/office/drawing/2014/main" id="{51ED82D1-5423-74C8-6BFB-20EFF44F205D}"/>
              </a:ext>
            </a:extLst>
          </p:cNvPr>
          <p:cNvSpPr>
            <a:spLocks noGrp="1"/>
          </p:cNvSpPr>
          <p:nvPr>
            <p:ph type="body" idx="1"/>
          </p:nvPr>
        </p:nvSpPr>
        <p:spPr>
          <a:xfrm>
            <a:off x="457200" y="1118989"/>
            <a:ext cx="8229600" cy="5444067"/>
          </a:xfrm>
          <a:prstGeom prst="rect">
            <a:avLst/>
          </a:prstGeom>
        </p:spPr>
        <p:txBody>
          <a:bodyPr>
            <a:noAutofit/>
          </a:bodyPr>
          <a:lstStyle/>
          <a:p>
            <a:pPr marL="305608" indent="-264968">
              <a:defRPr sz="1700"/>
            </a:pPr>
            <a:r>
              <a:rPr lang="en-US" sz="1700" b="1" dirty="0"/>
              <a:t>Next TCG Members Meetings</a:t>
            </a:r>
          </a:p>
          <a:p>
            <a:pPr marL="767715" lvl="1" indent="-269875">
              <a:defRPr sz="1700"/>
            </a:pPr>
            <a:r>
              <a:rPr lang="en-US" sz="1300" b="1" dirty="0"/>
              <a:t>TCG Hybrid F2F (Chevy Chase, MD) – 18-22 July 2022 – Ira to call in</a:t>
            </a:r>
          </a:p>
          <a:p>
            <a:pPr marL="767715" lvl="1" indent="-269875">
              <a:defRPr sz="1700"/>
            </a:pPr>
            <a:r>
              <a:rPr lang="en-US" sz="1300" b="1" dirty="0"/>
              <a:t>TCG Hybrid F2F (New Orleans, LA) – 24-28 October 2022 – Ira to call in</a:t>
            </a:r>
          </a:p>
          <a:p>
            <a:pPr marL="305608" indent="-264968">
              <a:defRPr sz="1700"/>
            </a:pPr>
            <a:r>
              <a:rPr lang="en-US" sz="1700" b="1" dirty="0"/>
              <a:t>Trusted Mobility Solutions (TMS) – Ira is co-chair and co-editor</a:t>
            </a:r>
          </a:p>
          <a:p>
            <a:pPr marL="767715" lvl="1" indent="-269875">
              <a:defRPr sz="1700"/>
            </a:pPr>
            <a:r>
              <a:rPr lang="en-US" sz="1300" b="1" dirty="0"/>
              <a:t>Formal – GP (TEE, SE), ETSI (NFV/MEC/SAI)</a:t>
            </a:r>
          </a:p>
          <a:p>
            <a:pPr marL="767715" lvl="1" indent="-269875">
              <a:defRPr sz="1700"/>
            </a:pPr>
            <a:r>
              <a:rPr lang="en-US" sz="1300" b="1" dirty="0"/>
              <a:t>Informal – 3GPP, GSMA, IETF, ISO, ITU-T, SAE, US NIST</a:t>
            </a:r>
          </a:p>
          <a:p>
            <a:pPr marL="767715" lvl="1" indent="-269875">
              <a:defRPr sz="1700"/>
            </a:pPr>
            <a:r>
              <a:rPr lang="en-US" sz="1300" b="1" i="1" dirty="0">
                <a:solidFill>
                  <a:srgbClr val="0070C0"/>
                </a:solidFill>
              </a:rPr>
              <a:t>TCG TMS Use Cases v2 – published September 2018</a:t>
            </a:r>
          </a:p>
          <a:p>
            <a:pPr marL="305608" indent="-264968">
              <a:defRPr sz="1700"/>
            </a:pPr>
            <a:r>
              <a:rPr lang="en-US" sz="1700" b="1" dirty="0"/>
              <a:t>Mobile Platform (MPWG) – Ira is co-editor</a:t>
            </a:r>
          </a:p>
          <a:p>
            <a:pPr marL="762808" lvl="1" indent="-264968">
              <a:defRPr sz="1700"/>
            </a:pPr>
            <a:r>
              <a:rPr lang="en-US" sz="1300" b="1" dirty="0"/>
              <a:t>Formal – GP (TEE, SE), ETSI (NFV/MEC/SAI) </a:t>
            </a:r>
          </a:p>
          <a:p>
            <a:pPr marL="762808" lvl="1" indent="-264968">
              <a:defRPr sz="1700"/>
            </a:pPr>
            <a:r>
              <a:rPr lang="en-US" sz="1300" b="1" i="1" dirty="0">
                <a:solidFill>
                  <a:srgbClr val="0070C0"/>
                </a:solidFill>
              </a:rPr>
              <a:t>TCG Mobile Reference Architecture v2 – work-in-progress for review Q3 2022</a:t>
            </a:r>
          </a:p>
          <a:p>
            <a:pPr marL="762808" lvl="1" indent="-264968">
              <a:defRPr sz="1700"/>
            </a:pPr>
            <a:r>
              <a:rPr lang="en-US" sz="1300" b="1" i="1" dirty="0">
                <a:solidFill>
                  <a:srgbClr val="0070C0"/>
                </a:solidFill>
              </a:rPr>
              <a:t>TCG TPM 2.0 Mobile Common Profile – work-in-progres</a:t>
            </a:r>
            <a:r>
              <a:rPr lang="en-US" sz="1400" b="1" i="1" dirty="0">
                <a:solidFill>
                  <a:srgbClr val="0070C0"/>
                </a:solidFill>
              </a:rPr>
              <a:t>s </a:t>
            </a:r>
            <a:r>
              <a:rPr lang="en-US" sz="1300" b="1" i="1" dirty="0">
                <a:solidFill>
                  <a:srgbClr val="0070C0"/>
                </a:solidFill>
              </a:rPr>
              <a:t>for review Q3 2022</a:t>
            </a:r>
          </a:p>
          <a:p>
            <a:pPr marL="762808" lvl="1" indent="-264968">
              <a:defRPr sz="1700"/>
            </a:pPr>
            <a:r>
              <a:rPr lang="en-US" sz="1300" b="1" i="1" dirty="0">
                <a:solidFill>
                  <a:srgbClr val="0070C0"/>
                </a:solidFill>
              </a:rPr>
              <a:t>TCG MARS 1.0 Mobile Profile – new work-in-progress  Q4 2021</a:t>
            </a:r>
          </a:p>
          <a:p>
            <a:pPr marL="762808" lvl="1" indent="-264968">
              <a:defRPr sz="1700"/>
            </a:pPr>
            <a:r>
              <a:rPr lang="en-US" sz="1300" b="1" i="1" dirty="0">
                <a:solidFill>
                  <a:srgbClr val="0070C0"/>
                </a:solidFill>
              </a:rPr>
              <a:t>TCG Runtime Integrity Preservation for Mobile Devices – Nov 2019</a:t>
            </a:r>
          </a:p>
          <a:p>
            <a:pPr marL="762808" lvl="1" indent="-264968">
              <a:defRPr sz="1700"/>
            </a:pPr>
            <a:r>
              <a:rPr lang="en-US" sz="1300" b="1" i="1" dirty="0">
                <a:solidFill>
                  <a:srgbClr val="0070C0"/>
                </a:solidFill>
              </a:rPr>
              <a:t>GP TPS Client API / Entity Attestation Protocol / COSE Keystore – joint work</a:t>
            </a:r>
          </a:p>
          <a:p>
            <a:pPr marL="362758" indent="-264968">
              <a:defRPr sz="1700"/>
            </a:pPr>
            <a:r>
              <a:rPr lang="en-US" sz="1700" b="1" dirty="0"/>
              <a:t>Recent Specifications</a:t>
            </a:r>
          </a:p>
          <a:p>
            <a:pPr marL="762808" lvl="1" indent="-264968">
              <a:defRPr sz="1700"/>
            </a:pPr>
            <a:r>
              <a:rPr lang="en-US" sz="1300" b="1" dirty="0">
                <a:solidFill>
                  <a:srgbClr val="0070C0"/>
                </a:solidFill>
                <a:hlinkClick r:id="rId3"/>
              </a:rPr>
              <a:t>http://www.trustedcomputinggroup.org/resources</a:t>
            </a:r>
            <a:endParaRPr lang="en-US" sz="1300" b="1" dirty="0">
              <a:solidFill>
                <a:srgbClr val="0070C0"/>
              </a:solidFill>
            </a:endParaRPr>
          </a:p>
          <a:p>
            <a:pPr marL="762808" lvl="1" indent="-264968">
              <a:defRPr sz="1700"/>
            </a:pPr>
            <a:r>
              <a:rPr lang="en-US" sz="1300" b="1" i="1" dirty="0">
                <a:solidFill>
                  <a:srgbClr val="0070C0"/>
                </a:solidFill>
              </a:rPr>
              <a:t>TCG DICE Endorsement Architecture for Devices – review May 2022</a:t>
            </a:r>
          </a:p>
          <a:p>
            <a:pPr marL="762808" lvl="1" indent="-264968">
              <a:defRPr sz="1700"/>
            </a:pPr>
            <a:r>
              <a:rPr lang="en-US" sz="1300" b="1" i="1" dirty="0">
                <a:solidFill>
                  <a:srgbClr val="0070C0"/>
                </a:solidFill>
              </a:rPr>
              <a:t>TCG EK Credential Profile for TPM 2.0 – review March 2022</a:t>
            </a:r>
          </a:p>
          <a:p>
            <a:pPr marL="762808" lvl="1" indent="-264968">
              <a:defRPr sz="1700"/>
            </a:pPr>
            <a:r>
              <a:rPr lang="en-US" sz="1300" b="1" i="1" dirty="0">
                <a:solidFill>
                  <a:srgbClr val="0070C0"/>
                </a:solidFill>
              </a:rPr>
              <a:t>TCG Cyber Resilient Module and Building Block Requirements – March 2022</a:t>
            </a:r>
          </a:p>
          <a:p>
            <a:pPr marL="762808" lvl="1" indent="-264968">
              <a:defRPr sz="1700"/>
            </a:pPr>
            <a:r>
              <a:rPr lang="en-US" sz="1300" b="1" i="1" dirty="0">
                <a:solidFill>
                  <a:srgbClr val="0070C0"/>
                </a:solidFill>
              </a:rPr>
              <a:t>TCG Canonical Event Log Format – published February 2022</a:t>
            </a:r>
          </a:p>
        </p:txBody>
      </p:sp>
      <p:sp>
        <p:nvSpPr>
          <p:cNvPr id="15" name="Shape 368">
            <a:extLst>
              <a:ext uri="{FF2B5EF4-FFF2-40B4-BE49-F238E27FC236}">
                <a16:creationId xmlns:a16="http://schemas.microsoft.com/office/drawing/2014/main" id="{7805C78B-4131-DBE4-39C9-C27C4AD6A5D8}"/>
              </a:ext>
            </a:extLst>
          </p:cNvPr>
          <p:cNvSpPr>
            <a:spLocks noGrp="1"/>
          </p:cNvSpPr>
          <p:nvPr>
            <p:ph type="title"/>
          </p:nvPr>
        </p:nvSpPr>
        <p:spPr>
          <a:xfrm>
            <a:off x="457200" y="46037"/>
            <a:ext cx="7569200" cy="1016001"/>
          </a:xfrm>
          <a:prstGeom prst="rect">
            <a:avLst/>
          </a:prstGeom>
        </p:spPr>
        <p:txBody>
          <a:bodyPr/>
          <a:lstStyle/>
          <a:p>
            <a:r>
              <a:rPr sz="2800" dirty="0"/>
              <a:t>Trusted Computing Group (TCG)</a:t>
            </a:r>
          </a:p>
        </p:txBody>
      </p:sp>
    </p:spTree>
    <p:extLst>
      <p:ext uri="{BB962C8B-B14F-4D97-AF65-F5344CB8AC3E}">
        <p14:creationId xmlns:p14="http://schemas.microsoft.com/office/powerpoint/2010/main" val="265662825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p:cNvSpPr/>
          <p:nvPr/>
        </p:nvSpPr>
        <p:spPr>
          <a:xfrm>
            <a:off x="0" y="0"/>
            <a:ext cx="9144000" cy="1143000"/>
          </a:xfrm>
          <a:prstGeom prst="rect">
            <a:avLst/>
          </a:prstGeom>
          <a:solidFill>
            <a:srgbClr val="5D70B7"/>
          </a:solidFill>
        </p:spPr>
        <p:txBody>
          <a:bodyPr lIns="50800" tIns="50800" rIns="50800" bIns="50800" anchor="ctr"/>
          <a:lstStyle/>
          <a:p>
            <a:endParaRPr dirty="0"/>
          </a:p>
        </p:txBody>
      </p:sp>
      <p:pic>
        <p:nvPicPr>
          <p:cNvPr id="123" name="pwg-4dark-bkgrnd-transparency.png" descr="pwg-4dark-bkgrnd-transparency.png"/>
          <p:cNvPicPr>
            <a:picLocks noChangeAspect="1"/>
          </p:cNvPicPr>
          <p:nvPr/>
        </p:nvPicPr>
        <p:blipFill>
          <a:blip r:embed="rId2"/>
          <a:stretch>
            <a:fillRect/>
          </a:stretch>
        </p:blipFill>
        <p:spPr>
          <a:xfrm>
            <a:off x="8166100" y="127000"/>
            <a:ext cx="851804" cy="889000"/>
          </a:xfrm>
          <a:prstGeom prst="rect">
            <a:avLst/>
          </a:prstGeom>
        </p:spPr>
      </p:pic>
      <p:sp>
        <p:nvSpPr>
          <p:cNvPr id="124" name="Rectangle"/>
          <p:cNvSpPr/>
          <p:nvPr/>
        </p:nvSpPr>
        <p:spPr>
          <a:xfrm>
            <a:off x="0" y="6629400"/>
            <a:ext cx="9144000" cy="228600"/>
          </a:xfrm>
          <a:prstGeom prst="rect">
            <a:avLst/>
          </a:prstGeom>
          <a:solidFill>
            <a:srgbClr val="5D70B7"/>
          </a:solidFill>
          <a:ln>
            <a:miter lim="400000"/>
          </a:ln>
        </p:spPr>
        <p:txBody>
          <a:bodyPr lIns="50800" tIns="50800" rIns="50800" bIns="50800" anchor="ctr"/>
          <a:lstStyle/>
          <a:p>
            <a:endParaRPr dirty="0"/>
          </a:p>
        </p:txBody>
      </p:sp>
      <p:sp>
        <p:nvSpPr>
          <p:cNvPr id="125" name="Copyright © 2022 The Printer Working Group. All rights reserved. The IPP Everywhere and PWG logos are registered trademarks of the IEEE-ISTO."/>
          <p:cNvSpPr txBox="1"/>
          <p:nvPr/>
        </p:nvSpPr>
        <p:spPr>
          <a:xfrm>
            <a:off x="127000" y="6668889"/>
            <a:ext cx="8483600"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2022 The Printer Working Group. All rights reserved. The IPP Everywhere and PWG logos are registered trademarks of the IEEE-ISTO.</a:t>
            </a:r>
          </a:p>
        </p:txBody>
      </p:sp>
      <p:sp>
        <p:nvSpPr>
          <p:cNvPr id="126" name="®"/>
          <p:cNvSpPr txBox="1"/>
          <p:nvPr/>
        </p:nvSpPr>
        <p:spPr>
          <a:xfrm>
            <a:off x="8813800" y="787400"/>
            <a:ext cx="245447" cy="175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marL="57799" marR="57799" defTabSz="1295400">
              <a:defRPr sz="600"/>
            </a:lvl1pPr>
          </a:lstStyle>
          <a:p>
            <a:r>
              <a:rPr dirty="0"/>
              <a:t>®</a:t>
            </a:r>
          </a:p>
        </p:txBody>
      </p:sp>
      <p:sp>
        <p:nvSpPr>
          <p:cNvPr id="129" name="Slide Number"/>
          <p:cNvSpPr txBox="1">
            <a:spLocks noGrp="1"/>
          </p:cNvSpPr>
          <p:nvPr>
            <p:ph type="sldNum" sz="quarter" idx="2"/>
          </p:nvPr>
        </p:nvSpPr>
        <p:spPr>
          <a:xfrm>
            <a:off x="8808944" y="6670966"/>
            <a:ext cx="127001"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37</a:t>
            </a:fld>
            <a:endParaRPr dirty="0"/>
          </a:p>
        </p:txBody>
      </p:sp>
      <p:sp>
        <p:nvSpPr>
          <p:cNvPr id="15" name="Shape 368">
            <a:extLst>
              <a:ext uri="{FF2B5EF4-FFF2-40B4-BE49-F238E27FC236}">
                <a16:creationId xmlns:a16="http://schemas.microsoft.com/office/drawing/2014/main" id="{7805C78B-4131-DBE4-39C9-C27C4AD6A5D8}"/>
              </a:ext>
            </a:extLst>
          </p:cNvPr>
          <p:cNvSpPr>
            <a:spLocks noGrp="1"/>
          </p:cNvSpPr>
          <p:nvPr>
            <p:ph type="title"/>
          </p:nvPr>
        </p:nvSpPr>
        <p:spPr>
          <a:xfrm>
            <a:off x="457200" y="46037"/>
            <a:ext cx="7569200" cy="1016001"/>
          </a:xfrm>
          <a:prstGeom prst="rect">
            <a:avLst/>
          </a:prstGeom>
        </p:spPr>
        <p:txBody>
          <a:bodyPr/>
          <a:lstStyle/>
          <a:p>
            <a:r>
              <a:rPr lang="en-US" sz="2400" dirty="0"/>
              <a:t>Internet Engineering Task Force (IETF) (1 of 4)</a:t>
            </a:r>
            <a:endParaRPr sz="2400" dirty="0"/>
          </a:p>
        </p:txBody>
      </p:sp>
      <p:sp>
        <p:nvSpPr>
          <p:cNvPr id="11" name="Shape 369">
            <a:extLst>
              <a:ext uri="{FF2B5EF4-FFF2-40B4-BE49-F238E27FC236}">
                <a16:creationId xmlns:a16="http://schemas.microsoft.com/office/drawing/2014/main" id="{A468BD5E-98E7-5EEB-7F82-1571652C6F38}"/>
              </a:ext>
            </a:extLst>
          </p:cNvPr>
          <p:cNvSpPr>
            <a:spLocks noGrp="1"/>
          </p:cNvSpPr>
          <p:nvPr>
            <p:ph type="body" idx="1"/>
          </p:nvPr>
        </p:nvSpPr>
        <p:spPr>
          <a:xfrm>
            <a:off x="457200" y="1208314"/>
            <a:ext cx="8229600" cy="5294086"/>
          </a:xfrm>
          <a:prstGeom prst="rect">
            <a:avLst/>
          </a:prstGeom>
        </p:spPr>
        <p:txBody>
          <a:bodyPr>
            <a:normAutofit fontScale="70000" lnSpcReduction="20000"/>
          </a:bodyPr>
          <a:lstStyle/>
          <a:p>
            <a:pPr marL="305608" indent="-264968">
              <a:defRPr sz="1700"/>
            </a:pPr>
            <a:r>
              <a:rPr lang="en-US" b="1" dirty="0"/>
              <a:t>Next IETF Members Meetings</a:t>
            </a:r>
            <a:endParaRPr lang="en-US" sz="1500" b="1" dirty="0"/>
          </a:p>
          <a:p>
            <a:pPr marL="767715" lvl="1" indent="-269875">
              <a:defRPr sz="1700"/>
            </a:pPr>
            <a:r>
              <a:rPr lang="en-US" sz="1500" b="1" dirty="0"/>
              <a:t>IETF 114 Hybrid F2F (Philadelphia, US) – 25-29 July 2022 – Ira to call in </a:t>
            </a:r>
          </a:p>
          <a:p>
            <a:pPr marL="767715" lvl="1" indent="-269875">
              <a:defRPr sz="1700"/>
            </a:pPr>
            <a:r>
              <a:rPr lang="en-US" sz="1500" b="1" dirty="0"/>
              <a:t>IETF 115 Hybrid F2F (London, UK) 7-11 November 2022 – Ira to call in</a:t>
            </a:r>
          </a:p>
          <a:p>
            <a:pPr marL="305608" indent="-264968">
              <a:defRPr sz="1700"/>
            </a:pPr>
            <a:r>
              <a:rPr lang="en-US" b="1" dirty="0"/>
              <a:t>Transport Layer Security (TLS)</a:t>
            </a:r>
            <a:endParaRPr lang="en-US" sz="1600" b="1" dirty="0"/>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rPr>
              <a:t>IETF TLS Ticket Requests – RFC 9149 – April 2022</a:t>
            </a:r>
            <a:b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rPr>
            </a:br>
            <a: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hlinkClick r:id="rId3"/>
              </a:rPr>
              <a:t>https://datatracker.ietf.org/doc/rfc9149/</a:t>
            </a:r>
            <a:endPar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rPr>
              <a:t>IETF DTLS Protocol Version 1.3 – RFC 9147 – April 2022</a:t>
            </a:r>
            <a:b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rPr>
            </a:br>
            <a: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hlinkClick r:id="rId4"/>
              </a:rPr>
              <a:t>https://datatracker.ietf.org/doc/rfc9147/</a:t>
            </a:r>
            <a:endPar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rPr>
              <a:t>IETF Connection Identifier for DTLS 1.2 – RFC 9146 – March 2022</a:t>
            </a:r>
            <a:b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rPr>
            </a:br>
            <a: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hlinkClick r:id="rId5"/>
              </a:rPr>
              <a:t>https://datatracker.ietf.org/doc/rfc9146/</a:t>
            </a:r>
            <a:endPar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rPr>
              <a:t>IETF Delegated Credentials for (D)TLS – draft-13 – May 2022 – IETF LC</a:t>
            </a:r>
            <a:b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rPr>
            </a:br>
            <a: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hlinkClick r:id="rId6"/>
              </a:rPr>
              <a:t>https://datatracker.ietf.org/doc/draft-ietf-tls-subcerts/</a:t>
            </a:r>
            <a:endPar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500" b="1" dirty="0">
                <a:ea typeface="Verdana"/>
              </a:rPr>
              <a:t>IETF Importing External PSKs for TLS – draft-08 – April 2022 – RFC Editor</a:t>
            </a:r>
            <a:br>
              <a:rPr lang="en-US" sz="1500" b="1" dirty="0">
                <a:ea typeface="Verdana"/>
              </a:rPr>
            </a:br>
            <a:r>
              <a:rPr lang="en-US" sz="1500" b="1" dirty="0">
                <a:ea typeface="Verdana"/>
                <a:hlinkClick r:id="rId7"/>
              </a:rPr>
              <a:t>https://datatracker.ietf.org/doc/draft-ietf-tls-external-psk-importer/</a:t>
            </a:r>
            <a:endParaRPr lang="en-US" sz="1500" b="1" dirty="0">
              <a:ea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rPr>
              <a:t>IETF IANA Registry Updates for TLS/DTLS – draft-00 – March 2022</a:t>
            </a:r>
            <a:b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rPr>
            </a:br>
            <a: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hlinkClick r:id="rId8"/>
              </a:rPr>
              <a:t>https://datatracker.ietf.org/doc/draft-ietf-tls-rfc8447bis/</a:t>
            </a:r>
            <a:endPar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500" b="1" dirty="0">
                <a:ea typeface="Verdana"/>
              </a:rPr>
              <a:t>IETF Secure Element for TLS 1.3 – draft-04 – March 2022</a:t>
            </a:r>
            <a:br>
              <a:rPr lang="en-US" sz="1500" b="1" dirty="0">
                <a:ea typeface="Verdana"/>
              </a:rPr>
            </a:br>
            <a:r>
              <a:rPr lang="en-US" sz="1500" b="1" dirty="0">
                <a:ea typeface="Verdana"/>
                <a:hlinkClick r:id="rId9"/>
              </a:rPr>
              <a:t>https://datatracker.ietf.org/doc/draft-urien-tls-se/</a:t>
            </a:r>
            <a:endParaRPr lang="en-US" sz="1500" b="1" dirty="0">
              <a:ea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rPr>
              <a:t>IETF Compact TLS 1.3 – draft-05 – March 2022</a:t>
            </a:r>
            <a:b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rPr>
            </a:br>
            <a: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hlinkClick r:id="rId10"/>
              </a:rPr>
              <a:t>https://datatracker.ietf.org/doc/draft-ietf-tls-ctls/</a:t>
            </a:r>
            <a:endPar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500" b="1" dirty="0">
                <a:ea typeface="Verdana"/>
              </a:rPr>
              <a:t>IETF </a:t>
            </a:r>
            <a: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rPr>
              <a:t>Return Routability Check for DTLS 1.2/1.3 – draft-05 – March 2022</a:t>
            </a:r>
            <a:b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rPr>
            </a:br>
            <a: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hlinkClick r:id="rId11"/>
              </a:rPr>
              <a:t>https://datatracker.ietf.org/doc/draft-ietf-tls-dtls-rrc/</a:t>
            </a:r>
            <a:endPar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500" b="1" dirty="0">
                <a:ea typeface="Verdana"/>
              </a:rPr>
              <a:t>IETF TLS 1.3 – draft-04 – March 2022</a:t>
            </a:r>
            <a:br>
              <a:rPr lang="en-US" sz="1500" b="1" dirty="0">
                <a:ea typeface="Verdana"/>
              </a:rPr>
            </a:br>
            <a:r>
              <a:rPr lang="en-US" sz="1500" b="1" dirty="0">
                <a:ea typeface="Verdana"/>
                <a:hlinkClick r:id="rId12"/>
              </a:rPr>
              <a:t>https://datatracker.ietf.org/doc/draft-ietf-tls-rfc8446bis/</a:t>
            </a:r>
            <a:endParaRPr lang="en-US" sz="1500" b="1" dirty="0">
              <a:ea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rPr>
              <a:t>IETF Flags Extension for TLS 1.3 – draft-09 – March 2022</a:t>
            </a:r>
            <a:b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rPr>
            </a:br>
            <a: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hlinkClick r:id="rId13"/>
              </a:rPr>
              <a:t>https://datatracker.ietf.org/doc/draft-ietf-tls-tlsflags/</a:t>
            </a:r>
            <a:endPar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500" b="1" dirty="0">
                <a:ea typeface="Verdana"/>
              </a:rPr>
              <a:t>IETF Exported Authenticators in TLS – draft-15 – March 2022 – RFC Editor</a:t>
            </a:r>
            <a:br>
              <a:rPr lang="en-US" sz="1500" b="1" dirty="0">
                <a:ea typeface="Verdana"/>
              </a:rPr>
            </a:br>
            <a:r>
              <a:rPr lang="en-US" sz="1500" b="1" dirty="0">
                <a:ea typeface="Verdana"/>
                <a:hlinkClick r:id="rId14"/>
              </a:rPr>
              <a:t>https://datatracker.ietf.org/doc/draft-ietf-tls-exported-authenticator/</a:t>
            </a:r>
            <a:endParaRPr lang="en-US" sz="1500" b="1" dirty="0">
              <a:ea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rPr>
              <a:t>IETF Suppressing CA Certificates in TLS 1.3 – draft-01 – March 2022</a:t>
            </a:r>
            <a:b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rPr>
            </a:br>
            <a:r>
              <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hlinkClick r:id="rId15" action="ppaction://hlinkfile"/>
              </a:rPr>
              <a:t>Suppressing CA Certificates in TLS 1.3</a:t>
            </a:r>
            <a:endParaRPr kumimoji="0" lang="en-US" sz="1500" b="1" i="0" u="none" strike="noStrike" kern="0" cap="none" spc="0" normalizeH="0" baseline="0" noProof="0" dirty="0">
              <a:ln>
                <a:noFill/>
              </a:ln>
              <a:solidFill>
                <a:srgbClr val="000000"/>
              </a:solidFill>
              <a:effectLst/>
              <a:uLnTx/>
              <a:uFill>
                <a:solidFill>
                  <a:srgbClr val="000000"/>
                </a:solidFill>
              </a:uFill>
              <a:ea typeface="Verdana"/>
              <a:sym typeface="Verdana"/>
            </a:endParaRPr>
          </a:p>
        </p:txBody>
      </p:sp>
    </p:spTree>
    <p:extLst>
      <p:ext uri="{BB962C8B-B14F-4D97-AF65-F5344CB8AC3E}">
        <p14:creationId xmlns:p14="http://schemas.microsoft.com/office/powerpoint/2010/main" val="29928314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p:cNvSpPr/>
          <p:nvPr/>
        </p:nvSpPr>
        <p:spPr>
          <a:xfrm>
            <a:off x="0" y="0"/>
            <a:ext cx="9144000" cy="1143000"/>
          </a:xfrm>
          <a:prstGeom prst="rect">
            <a:avLst/>
          </a:prstGeom>
          <a:solidFill>
            <a:srgbClr val="5D70B7"/>
          </a:solidFill>
        </p:spPr>
        <p:txBody>
          <a:bodyPr lIns="50800" tIns="50800" rIns="50800" bIns="50800" anchor="ctr"/>
          <a:lstStyle/>
          <a:p>
            <a:endParaRPr dirty="0"/>
          </a:p>
        </p:txBody>
      </p:sp>
      <p:pic>
        <p:nvPicPr>
          <p:cNvPr id="123" name="pwg-4dark-bkgrnd-transparency.png" descr="pwg-4dark-bkgrnd-transparency.png"/>
          <p:cNvPicPr>
            <a:picLocks noChangeAspect="1"/>
          </p:cNvPicPr>
          <p:nvPr/>
        </p:nvPicPr>
        <p:blipFill>
          <a:blip r:embed="rId2"/>
          <a:stretch>
            <a:fillRect/>
          </a:stretch>
        </p:blipFill>
        <p:spPr>
          <a:xfrm>
            <a:off x="8166100" y="127000"/>
            <a:ext cx="851804" cy="889000"/>
          </a:xfrm>
          <a:prstGeom prst="rect">
            <a:avLst/>
          </a:prstGeom>
        </p:spPr>
      </p:pic>
      <p:sp>
        <p:nvSpPr>
          <p:cNvPr id="124" name="Rectangle"/>
          <p:cNvSpPr/>
          <p:nvPr/>
        </p:nvSpPr>
        <p:spPr>
          <a:xfrm>
            <a:off x="0" y="6629400"/>
            <a:ext cx="9144000" cy="228600"/>
          </a:xfrm>
          <a:prstGeom prst="rect">
            <a:avLst/>
          </a:prstGeom>
          <a:solidFill>
            <a:srgbClr val="5D70B7"/>
          </a:solidFill>
          <a:ln>
            <a:miter lim="400000"/>
          </a:ln>
        </p:spPr>
        <p:txBody>
          <a:bodyPr lIns="50800" tIns="50800" rIns="50800" bIns="50800" anchor="ctr"/>
          <a:lstStyle/>
          <a:p>
            <a:endParaRPr dirty="0"/>
          </a:p>
        </p:txBody>
      </p:sp>
      <p:sp>
        <p:nvSpPr>
          <p:cNvPr id="125" name="Copyright © 2022 The Printer Working Group. All rights reserved. The IPP Everywhere and PWG logos are registered trademarks of the IEEE-ISTO."/>
          <p:cNvSpPr txBox="1"/>
          <p:nvPr/>
        </p:nvSpPr>
        <p:spPr>
          <a:xfrm>
            <a:off x="127000" y="6668889"/>
            <a:ext cx="8483600"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2022 The Printer Working Group. All rights reserved. The IPP Everywhere and PWG logos are registered trademarks of the IEEE-ISTO.</a:t>
            </a:r>
          </a:p>
        </p:txBody>
      </p:sp>
      <p:sp>
        <p:nvSpPr>
          <p:cNvPr id="126" name="®"/>
          <p:cNvSpPr txBox="1"/>
          <p:nvPr/>
        </p:nvSpPr>
        <p:spPr>
          <a:xfrm>
            <a:off x="8813800" y="787400"/>
            <a:ext cx="245447" cy="175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marL="57799" marR="57799" defTabSz="1295400">
              <a:defRPr sz="600"/>
            </a:lvl1pPr>
          </a:lstStyle>
          <a:p>
            <a:r>
              <a:rPr dirty="0"/>
              <a:t>®</a:t>
            </a:r>
          </a:p>
        </p:txBody>
      </p:sp>
      <p:sp>
        <p:nvSpPr>
          <p:cNvPr id="129" name="Slide Number"/>
          <p:cNvSpPr txBox="1">
            <a:spLocks noGrp="1"/>
          </p:cNvSpPr>
          <p:nvPr>
            <p:ph type="sldNum" sz="quarter" idx="2"/>
          </p:nvPr>
        </p:nvSpPr>
        <p:spPr>
          <a:xfrm>
            <a:off x="8808944" y="6670966"/>
            <a:ext cx="127001"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38</a:t>
            </a:fld>
            <a:endParaRPr dirty="0"/>
          </a:p>
        </p:txBody>
      </p:sp>
      <p:sp>
        <p:nvSpPr>
          <p:cNvPr id="15" name="Shape 368">
            <a:extLst>
              <a:ext uri="{FF2B5EF4-FFF2-40B4-BE49-F238E27FC236}">
                <a16:creationId xmlns:a16="http://schemas.microsoft.com/office/drawing/2014/main" id="{7805C78B-4131-DBE4-39C9-C27C4AD6A5D8}"/>
              </a:ext>
            </a:extLst>
          </p:cNvPr>
          <p:cNvSpPr>
            <a:spLocks noGrp="1"/>
          </p:cNvSpPr>
          <p:nvPr>
            <p:ph type="title"/>
          </p:nvPr>
        </p:nvSpPr>
        <p:spPr>
          <a:xfrm>
            <a:off x="457200" y="46037"/>
            <a:ext cx="7569200" cy="1016001"/>
          </a:xfrm>
          <a:prstGeom prst="rect">
            <a:avLst/>
          </a:prstGeom>
        </p:spPr>
        <p:txBody>
          <a:bodyPr/>
          <a:lstStyle/>
          <a:p>
            <a:r>
              <a:rPr lang="en-US" sz="2400" dirty="0"/>
              <a:t>Internet Engineering Task Force (IETF) (2 of 4)</a:t>
            </a:r>
            <a:endParaRPr sz="2400" dirty="0"/>
          </a:p>
        </p:txBody>
      </p:sp>
      <p:sp>
        <p:nvSpPr>
          <p:cNvPr id="12" name="Shape 369">
            <a:extLst>
              <a:ext uri="{FF2B5EF4-FFF2-40B4-BE49-F238E27FC236}">
                <a16:creationId xmlns:a16="http://schemas.microsoft.com/office/drawing/2014/main" id="{5E3666D2-F90F-B752-9540-391AFF9BF564}"/>
              </a:ext>
            </a:extLst>
          </p:cNvPr>
          <p:cNvSpPr>
            <a:spLocks noGrp="1"/>
          </p:cNvSpPr>
          <p:nvPr>
            <p:ph type="body" idx="1"/>
          </p:nvPr>
        </p:nvSpPr>
        <p:spPr>
          <a:xfrm>
            <a:off x="457200" y="1208314"/>
            <a:ext cx="8229600" cy="5294086"/>
          </a:xfrm>
          <a:prstGeom prst="rect">
            <a:avLst/>
          </a:prstGeom>
        </p:spPr>
        <p:txBody>
          <a:bodyPr>
            <a:normAutofit fontScale="92500"/>
          </a:bodyPr>
          <a:lstStyle/>
          <a:p>
            <a:pPr marL="367665" indent="-269875">
              <a:defRPr sz="1700"/>
            </a:pPr>
            <a:r>
              <a:rPr lang="en-US" sz="1700" b="1" dirty="0"/>
              <a:t>Security Automation and Continuous Monitoring (SACM)</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Concise Software Identifiers – draft-21 – March 2022 – IETF LC</a:t>
            </a:r>
            <a:br>
              <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3"/>
              </a:rPr>
              <a:t>https://datatracker.ietf.org/doc/draft-ietf-sacm-coswid/ </a:t>
            </a:r>
            <a:endPar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305608" indent="-264968">
              <a:defRPr sz="1700"/>
            </a:pPr>
            <a:r>
              <a:rPr lang="en-US" sz="1700" b="1" dirty="0"/>
              <a:t>Concise Binary Object Representation (CBOR)</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Additional Control Ops for CDDL – RFC 9165 – December 2021</a:t>
            </a:r>
            <a:br>
              <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4"/>
              </a:rPr>
              <a:t>https://datatracker.ietf.org/doc/rfc9165/</a:t>
            </a:r>
            <a:endPar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lvl="1" indent="-264968">
              <a:defRPr sz="1700"/>
            </a:pPr>
            <a:r>
              <a:rPr lang="en-US" sz="1500" b="1" dirty="0"/>
              <a:t>IETF CBOR tags for IPv4/v6 Adresses – RFC 9164 – December 2021</a:t>
            </a:r>
            <a:br>
              <a:rPr lang="en-US" sz="1500" b="1" dirty="0"/>
            </a:br>
            <a:r>
              <a:rPr lang="en-US" sz="1500" b="1" dirty="0">
                <a:hlinkClick r:id="rId5"/>
              </a:rPr>
              <a:t>https://datatracker.ietf.org/doc/rfc9164/</a:t>
            </a:r>
            <a:endParaRPr lang="en-US" sz="1500" b="1" dirty="0"/>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CBOR Tags for OIDs – RFC 9090 – July 2021</a:t>
            </a:r>
            <a:br>
              <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6"/>
              </a:rPr>
              <a:t>https://datatracker.ietf.org/doc/rfc9090/</a:t>
            </a:r>
            <a:endPar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1500" b="1" dirty="0"/>
              <a:t>IETF Storing CBOR Items on Stable Storage – draft-12 – May 2022</a:t>
            </a:r>
            <a:br>
              <a:rPr lang="en-US" sz="1500" b="1" dirty="0"/>
            </a:br>
            <a:r>
              <a:rPr lang="en-US" sz="1500" b="1" dirty="0">
                <a:hlinkClick r:id="rId7"/>
              </a:rPr>
              <a:t>https://datatracker.ietf.org/doc/draft-ietf-cbor-file-magic/</a:t>
            </a:r>
            <a:endParaRPr lang="en-US" sz="1500" b="1" dirty="0"/>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Packed CBOR – draft-05 – April 2022</a:t>
            </a:r>
            <a:br>
              <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8"/>
              </a:rPr>
              <a:t>https://datatracker.ietf.org/doc/draft-ietf-cbor-packed/</a:t>
            </a:r>
            <a:endPar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Using CDDL for CSVs – draft-00 – February 2022</a:t>
            </a:r>
            <a:br>
              <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9"/>
              </a:rPr>
              <a:t>https://datatracker.ietf.org/doc/draft-bormann-cbor-cddl-csv/</a:t>
            </a:r>
            <a:endPar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Notable CBOR Tags – draft-06 – February 2022</a:t>
            </a:r>
            <a:br>
              <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0"/>
              </a:rPr>
              <a:t>https://datatracker.ietf.org/doc/draft-bormann-cbor-notable-tags/</a:t>
            </a:r>
            <a:endPar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Feature Freezer for CDDL – draft-09 – December 2021</a:t>
            </a:r>
            <a:br>
              <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1"/>
              </a:rPr>
              <a:t>https://datatracker.ietf.org/doc/draft-bormann-cbor-cddl-freezer/</a:t>
            </a:r>
            <a:endParaRPr kumimoji="0" lang="en-US" sz="15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p:txBody>
      </p:sp>
    </p:spTree>
    <p:extLst>
      <p:ext uri="{BB962C8B-B14F-4D97-AF65-F5344CB8AC3E}">
        <p14:creationId xmlns:p14="http://schemas.microsoft.com/office/powerpoint/2010/main" val="401793453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p:cNvSpPr/>
          <p:nvPr/>
        </p:nvSpPr>
        <p:spPr>
          <a:xfrm>
            <a:off x="0" y="0"/>
            <a:ext cx="9144000" cy="1143000"/>
          </a:xfrm>
          <a:prstGeom prst="rect">
            <a:avLst/>
          </a:prstGeom>
          <a:solidFill>
            <a:srgbClr val="5D70B7"/>
          </a:solidFill>
        </p:spPr>
        <p:txBody>
          <a:bodyPr lIns="50800" tIns="50800" rIns="50800" bIns="50800" anchor="ctr"/>
          <a:lstStyle/>
          <a:p>
            <a:endParaRPr dirty="0"/>
          </a:p>
        </p:txBody>
      </p:sp>
      <p:pic>
        <p:nvPicPr>
          <p:cNvPr id="123" name="pwg-4dark-bkgrnd-transparency.png" descr="pwg-4dark-bkgrnd-transparency.png"/>
          <p:cNvPicPr>
            <a:picLocks noChangeAspect="1"/>
          </p:cNvPicPr>
          <p:nvPr/>
        </p:nvPicPr>
        <p:blipFill>
          <a:blip r:embed="rId2"/>
          <a:stretch>
            <a:fillRect/>
          </a:stretch>
        </p:blipFill>
        <p:spPr>
          <a:xfrm>
            <a:off x="8166100" y="127000"/>
            <a:ext cx="851804" cy="889000"/>
          </a:xfrm>
          <a:prstGeom prst="rect">
            <a:avLst/>
          </a:prstGeom>
        </p:spPr>
      </p:pic>
      <p:sp>
        <p:nvSpPr>
          <p:cNvPr id="124" name="Rectangle"/>
          <p:cNvSpPr/>
          <p:nvPr/>
        </p:nvSpPr>
        <p:spPr>
          <a:xfrm>
            <a:off x="0" y="6629400"/>
            <a:ext cx="9144000" cy="228600"/>
          </a:xfrm>
          <a:prstGeom prst="rect">
            <a:avLst/>
          </a:prstGeom>
          <a:solidFill>
            <a:srgbClr val="5D70B7"/>
          </a:solidFill>
          <a:ln>
            <a:miter lim="400000"/>
          </a:ln>
        </p:spPr>
        <p:txBody>
          <a:bodyPr lIns="50800" tIns="50800" rIns="50800" bIns="50800" anchor="ctr"/>
          <a:lstStyle/>
          <a:p>
            <a:endParaRPr dirty="0"/>
          </a:p>
        </p:txBody>
      </p:sp>
      <p:sp>
        <p:nvSpPr>
          <p:cNvPr id="125" name="Copyright © 2022 The Printer Working Group. All rights reserved. The IPP Everywhere and PWG logos are registered trademarks of the IEEE-ISTO."/>
          <p:cNvSpPr txBox="1"/>
          <p:nvPr/>
        </p:nvSpPr>
        <p:spPr>
          <a:xfrm>
            <a:off x="127000" y="6668889"/>
            <a:ext cx="8483600"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2022 The Printer Working Group. All rights reserved. The IPP Everywhere and PWG logos are registered trademarks of the IEEE-ISTO.</a:t>
            </a:r>
          </a:p>
        </p:txBody>
      </p:sp>
      <p:sp>
        <p:nvSpPr>
          <p:cNvPr id="126" name="®"/>
          <p:cNvSpPr txBox="1"/>
          <p:nvPr/>
        </p:nvSpPr>
        <p:spPr>
          <a:xfrm>
            <a:off x="8813800" y="787400"/>
            <a:ext cx="245447" cy="175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marL="57799" marR="57799" defTabSz="1295400">
              <a:defRPr sz="600"/>
            </a:lvl1pPr>
          </a:lstStyle>
          <a:p>
            <a:r>
              <a:rPr dirty="0"/>
              <a:t>®</a:t>
            </a:r>
          </a:p>
        </p:txBody>
      </p:sp>
      <p:sp>
        <p:nvSpPr>
          <p:cNvPr id="129" name="Slide Number"/>
          <p:cNvSpPr txBox="1">
            <a:spLocks noGrp="1"/>
          </p:cNvSpPr>
          <p:nvPr>
            <p:ph type="sldNum" sz="quarter" idx="2"/>
          </p:nvPr>
        </p:nvSpPr>
        <p:spPr>
          <a:xfrm>
            <a:off x="8808944" y="6670966"/>
            <a:ext cx="127001"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39</a:t>
            </a:fld>
            <a:endParaRPr dirty="0"/>
          </a:p>
        </p:txBody>
      </p:sp>
      <p:sp>
        <p:nvSpPr>
          <p:cNvPr id="15" name="Shape 368">
            <a:extLst>
              <a:ext uri="{FF2B5EF4-FFF2-40B4-BE49-F238E27FC236}">
                <a16:creationId xmlns:a16="http://schemas.microsoft.com/office/drawing/2014/main" id="{7805C78B-4131-DBE4-39C9-C27C4AD6A5D8}"/>
              </a:ext>
            </a:extLst>
          </p:cNvPr>
          <p:cNvSpPr>
            <a:spLocks noGrp="1"/>
          </p:cNvSpPr>
          <p:nvPr>
            <p:ph type="title"/>
          </p:nvPr>
        </p:nvSpPr>
        <p:spPr>
          <a:xfrm>
            <a:off x="457200" y="46037"/>
            <a:ext cx="7569200" cy="1016001"/>
          </a:xfrm>
          <a:prstGeom prst="rect">
            <a:avLst/>
          </a:prstGeom>
        </p:spPr>
        <p:txBody>
          <a:bodyPr/>
          <a:lstStyle/>
          <a:p>
            <a:r>
              <a:rPr lang="en-US" sz="2400" dirty="0"/>
              <a:t>Internet Engineering Task Force (IETF) (3 of 4)</a:t>
            </a:r>
            <a:endParaRPr sz="2400" dirty="0"/>
          </a:p>
        </p:txBody>
      </p:sp>
      <p:sp>
        <p:nvSpPr>
          <p:cNvPr id="11" name="Shape 369">
            <a:extLst>
              <a:ext uri="{FF2B5EF4-FFF2-40B4-BE49-F238E27FC236}">
                <a16:creationId xmlns:a16="http://schemas.microsoft.com/office/drawing/2014/main" id="{9F35251F-2DA9-D64F-7117-0D92CFD9687A}"/>
              </a:ext>
            </a:extLst>
          </p:cNvPr>
          <p:cNvSpPr>
            <a:spLocks noGrp="1"/>
          </p:cNvSpPr>
          <p:nvPr>
            <p:ph type="body" idx="1"/>
          </p:nvPr>
        </p:nvSpPr>
        <p:spPr>
          <a:xfrm>
            <a:off x="457200" y="1208314"/>
            <a:ext cx="8229600" cy="5294086"/>
          </a:xfrm>
          <a:prstGeom prst="rect">
            <a:avLst/>
          </a:prstGeom>
        </p:spPr>
        <p:txBody>
          <a:bodyPr>
            <a:normAutofit fontScale="85000" lnSpcReduction="20000"/>
          </a:bodyPr>
          <a:lstStyle/>
          <a:p>
            <a:pPr marL="362758" indent="-264968">
              <a:defRPr sz="1700"/>
            </a:pPr>
            <a:r>
              <a:rPr lang="en-US" sz="1700" b="1" dirty="0"/>
              <a:t>Remote ATtestation ProcedureS (RATS)</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ARM PSA Attestation Verifier Endorsements – draft-01 – May 2022</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3"/>
              </a:rPr>
              <a:t>https://datatracker.ietf.org/doc/draft-fdb-rats-psa-endorsements/</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Epoch Markers – draft-01 – May 2022</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4"/>
              </a:rPr>
              <a:t>https://datatracker.ietf.org/doc/draft-birkholz-rats-epoch-markers/</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Automatic Integration of Secure Silicon Attestation Token – draft-01 – April 2022</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5"/>
              </a:rPr>
              <a:t>https://datatracker.ietf.org/doc/draft-tschofenig-rats-aiss-token/</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YANG Data Model for CHARRA using TPMs – draft-19 – April 2022 – IETF LC</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6"/>
              </a:rPr>
              <a:t>https://datatracker.ietf.org/doc/draft-ietf-rats-yang-tpm-charra/</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TPM-based Network Device RIV – draft-14 – March 2022 – </a:t>
            </a:r>
            <a:r>
              <a:rPr lang="en-US" sz="1400" b="1" dirty="0">
                <a:latin typeface="Verdana"/>
                <a:ea typeface="Verdana"/>
              </a:rPr>
              <a:t>RFC Editor</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7"/>
              </a:rPr>
              <a:t>https://datatracker.ietf.org/doc/draft-ietf-rats-tpm-based-network-device-attest/</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Attestation Results for Secure Interactions – draft-02 – March 2022 </a:t>
            </a: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8"/>
              </a:rPr>
              <a:t>https://datatracker.ietf.org/doc/draft-ietf-rats-ar4si/</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Attestation Event Stream Subscription – draft-01 – March 2022</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9"/>
              </a:rPr>
              <a:t>https://datatracker.ietf.org/doc/draft-ietf-rats-network-device-subscription/ </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ARM PSA Attestation Token – draft-09 – March 2022</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0"/>
              </a:rPr>
              <a:t>https://datatracker.ietf.org/doc/draft-tschofenig-rats-psa-token/</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1400" b="1" dirty="0">
                <a:latin typeface="Verdana"/>
                <a:ea typeface="Verdana"/>
              </a:rPr>
              <a:t>IETF Trusted Path Routing – draft-05 – March 2022</a:t>
            </a:r>
            <a:br>
              <a:rPr lang="en-US" sz="1400" b="1" dirty="0">
                <a:latin typeface="Verdana"/>
                <a:ea typeface="Verdana"/>
              </a:rPr>
            </a:br>
            <a:r>
              <a:rPr lang="en-US" sz="1400" b="1" dirty="0">
                <a:latin typeface="Verdana"/>
                <a:ea typeface="Verdana"/>
                <a:hlinkClick r:id="rId11"/>
              </a:rPr>
              <a:t>https://datatracker.ietf.org/doc/draft-voit-rats-trustworthy-path-routing/</a:t>
            </a:r>
            <a:endParaRPr lang="en-US" sz="1400" b="1" dirty="0">
              <a:latin typeface="Verdana"/>
              <a:ea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Entity Attestation Token (EAT) – draft-12 – February 2022</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2"/>
              </a:rPr>
              <a:t>https://datatracker.ietf.org/doc/draft-ietf-rats-eat/</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1400" b="1" dirty="0">
                <a:latin typeface="Verdana"/>
                <a:ea typeface="Verdana"/>
              </a:rPr>
              <a:t>IETF RATS Architecture – draft-15 – February 2022 – IETF LC</a:t>
            </a:r>
            <a:br>
              <a:rPr lang="en-US" sz="1400" b="1" dirty="0">
                <a:latin typeface="Verdana"/>
                <a:ea typeface="Verdana"/>
              </a:rPr>
            </a:br>
            <a:r>
              <a:rPr lang="en-US" sz="1400" b="1" dirty="0">
                <a:latin typeface="Verdana"/>
                <a:ea typeface="Verdana"/>
                <a:hlinkClick r:id="rId13"/>
              </a:rPr>
              <a:t>https://datatracker.ietf.org/doc/draft-ietf-rats-architecture/</a:t>
            </a:r>
            <a:endParaRPr lang="en-US" sz="1400" b="1" dirty="0">
              <a:latin typeface="Verdana"/>
              <a:ea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Reference Interaction Models for RATS – draft-05 – January 2022</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4"/>
              </a:rPr>
              <a:t>https://datatracker.ietf.org/doc/draft-ietf-rats-reference-interaction-models/</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1400" b="1" dirty="0">
                <a:latin typeface="Verdana"/>
                <a:ea typeface="Verdana"/>
              </a:rPr>
              <a:t>IETF Concise Reference Integrity Manifest – draft-02 – January 2022</a:t>
            </a:r>
            <a:br>
              <a:rPr lang="en-US" sz="1400" b="1" dirty="0">
                <a:latin typeface="Verdana"/>
                <a:ea typeface="Verdana"/>
              </a:rPr>
            </a:br>
            <a:r>
              <a:rPr lang="en-US" sz="1400" b="1" dirty="0">
                <a:latin typeface="Verdana"/>
                <a:ea typeface="Verdana"/>
                <a:hlinkClick r:id="rId15"/>
              </a:rPr>
              <a:t>https://datatracker.ietf.org/doc/draft-birkholz-rats-corim/</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p:txBody>
      </p:sp>
    </p:spTree>
    <p:extLst>
      <p:ext uri="{BB962C8B-B14F-4D97-AF65-F5344CB8AC3E}">
        <p14:creationId xmlns:p14="http://schemas.microsoft.com/office/powerpoint/2010/main" val="7218037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9pPr>
          </a:lstStyle>
          <a:p>
            <a:pPr eaLnBrk="1" hangingPunct="1">
              <a:spcBef>
                <a:spcPct val="0"/>
              </a:spcBef>
              <a:buSzTx/>
              <a:buFontTx/>
              <a:buNone/>
            </a:pPr>
            <a:fld id="{EF150F81-DABB-4F3D-A7E3-30867EB31C1F}"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4</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7171"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7173"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7174"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7175" name="Rectangle 5"/>
          <p:cNvSpPr>
            <a:spLocks noGrp="1" noChangeArrowheads="1"/>
          </p:cNvSpPr>
          <p:nvPr>
            <p:ph type="title"/>
          </p:nvPr>
        </p:nvSpPr>
        <p:spPr/>
        <p:txBody>
          <a:bodyPr rIns="132080"/>
          <a:lstStyle/>
          <a:p>
            <a:pPr eaLnBrk="1" hangingPunct="1"/>
            <a:r>
              <a:rPr lang="en-US" altLang="en-US" dirty="0"/>
              <a:t>Officers</a:t>
            </a:r>
          </a:p>
        </p:txBody>
      </p:sp>
      <p:sp>
        <p:nvSpPr>
          <p:cNvPr id="7176"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9pPr>
          </a:lstStyle>
          <a:p>
            <a:pPr algn="ctr" eaLnBrk="1" hangingPunct="1">
              <a:spcBef>
                <a:spcPct val="0"/>
              </a:spcBef>
              <a:buSzTx/>
              <a:buFontTx/>
              <a:buNone/>
            </a:pPr>
            <a:fld id="{E3198820-D290-400A-9638-71D2B73354E3}"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4</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8201" name="Rectangle 7"/>
          <p:cNvSpPr>
            <a:spLocks noGrp="1" noChangeArrowheads="1"/>
          </p:cNvSpPr>
          <p:nvPr>
            <p:ph type="body" idx="1"/>
          </p:nvPr>
        </p:nvSpPr>
        <p:spPr/>
        <p:txBody>
          <a:bodyPr rIns="132080"/>
          <a:lstStyle/>
          <a:p>
            <a:pPr eaLnBrk="1" hangingPunct="1">
              <a:buFont typeface="Verdana" charset="0"/>
              <a:buChar char="•"/>
              <a:defRPr/>
            </a:pPr>
            <a:r>
              <a:rPr lang="en-US" altLang="en-US" dirty="0">
                <a:sym typeface="Verdana" charset="0"/>
              </a:rPr>
              <a:t>Chair:</a:t>
            </a:r>
          </a:p>
          <a:p>
            <a:pPr marL="782638" lvl="1" eaLnBrk="1" hangingPunct="1">
              <a:buFont typeface="Verdana" charset="0"/>
              <a:buChar char="•"/>
              <a:defRPr/>
            </a:pPr>
            <a:r>
              <a:rPr lang="en-US" altLang="en-US" dirty="0">
                <a:sym typeface="Verdana" charset="0"/>
              </a:rPr>
              <a:t>Alan Sukert</a:t>
            </a:r>
          </a:p>
          <a:p>
            <a:pPr eaLnBrk="1" hangingPunct="1">
              <a:buFont typeface="Verdana" charset="0"/>
              <a:buChar char="•"/>
              <a:defRPr/>
            </a:pPr>
            <a:r>
              <a:rPr lang="en-US" altLang="en-US" dirty="0">
                <a:sym typeface="Verdana" charset="0"/>
              </a:rPr>
              <a:t>Vice-Chair:</a:t>
            </a:r>
          </a:p>
          <a:p>
            <a:pPr marL="782638" lvl="1" eaLnBrk="1" hangingPunct="1">
              <a:buFont typeface="Verdana" charset="0"/>
              <a:buChar char="•"/>
              <a:defRPr/>
            </a:pPr>
            <a:r>
              <a:rPr lang="en-US" altLang="en-US" dirty="0">
                <a:sym typeface="Verdana" charset="0"/>
              </a:rPr>
              <a:t>TBD</a:t>
            </a:r>
          </a:p>
          <a:p>
            <a:pPr eaLnBrk="1" hangingPunct="1">
              <a:buFont typeface="Verdana" charset="0"/>
              <a:buChar char="•"/>
              <a:defRPr/>
            </a:pPr>
            <a:r>
              <a:rPr lang="en-US" altLang="en-US" dirty="0">
                <a:sym typeface="Verdana" charset="0"/>
              </a:rPr>
              <a:t>Secretary:</a:t>
            </a:r>
          </a:p>
          <a:p>
            <a:pPr marL="782638" lvl="1" eaLnBrk="1" hangingPunct="1">
              <a:buFont typeface="Verdana" charset="0"/>
              <a:buChar char="•"/>
              <a:defRPr/>
            </a:pPr>
            <a:r>
              <a:rPr lang="en-US" altLang="en-US" dirty="0">
                <a:sym typeface="Verdana" charset="0"/>
              </a:rPr>
              <a:t>Alan Sukert</a:t>
            </a:r>
          </a:p>
          <a:p>
            <a:pPr marL="433388" eaLnBrk="1" hangingPunct="1">
              <a:buFont typeface="Verdana" charset="0"/>
              <a:buChar char="•"/>
              <a:defRPr/>
            </a:pPr>
            <a:r>
              <a:rPr lang="en-US" altLang="en-US" dirty="0">
                <a:sym typeface="Verdana" charset="0"/>
              </a:rPr>
              <a:t>Document Editor:</a:t>
            </a:r>
          </a:p>
          <a:p>
            <a:pPr marL="782638" lvl="1" eaLnBrk="1" hangingPunct="1">
              <a:buFont typeface="Verdana" charset="0"/>
              <a:buChar char="•"/>
              <a:defRPr/>
            </a:pPr>
            <a:r>
              <a:rPr lang="en-US" altLang="en-US" dirty="0">
                <a:sym typeface="Verdana" charset="0"/>
              </a:rPr>
              <a:t>Ira McDonald (High North) – HCD Security Guidelines</a:t>
            </a:r>
          </a:p>
        </p:txBody>
      </p:sp>
    </p:spTree>
    <p:extLst>
      <p:ext uri="{BB962C8B-B14F-4D97-AF65-F5344CB8AC3E}">
        <p14:creationId xmlns:p14="http://schemas.microsoft.com/office/powerpoint/2010/main" val="427676790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p:cNvSpPr/>
          <p:nvPr/>
        </p:nvSpPr>
        <p:spPr>
          <a:xfrm>
            <a:off x="0" y="0"/>
            <a:ext cx="9144000" cy="1143000"/>
          </a:xfrm>
          <a:prstGeom prst="rect">
            <a:avLst/>
          </a:prstGeom>
          <a:solidFill>
            <a:srgbClr val="5D70B7"/>
          </a:solidFill>
        </p:spPr>
        <p:txBody>
          <a:bodyPr lIns="50800" tIns="50800" rIns="50800" bIns="50800" anchor="ctr"/>
          <a:lstStyle/>
          <a:p>
            <a:endParaRPr dirty="0"/>
          </a:p>
        </p:txBody>
      </p:sp>
      <p:pic>
        <p:nvPicPr>
          <p:cNvPr id="123" name="pwg-4dark-bkgrnd-transparency.png" descr="pwg-4dark-bkgrnd-transparency.png"/>
          <p:cNvPicPr>
            <a:picLocks noChangeAspect="1"/>
          </p:cNvPicPr>
          <p:nvPr/>
        </p:nvPicPr>
        <p:blipFill>
          <a:blip r:embed="rId2"/>
          <a:stretch>
            <a:fillRect/>
          </a:stretch>
        </p:blipFill>
        <p:spPr>
          <a:xfrm>
            <a:off x="8166100" y="127000"/>
            <a:ext cx="851804" cy="889000"/>
          </a:xfrm>
          <a:prstGeom prst="rect">
            <a:avLst/>
          </a:prstGeom>
        </p:spPr>
      </p:pic>
      <p:sp>
        <p:nvSpPr>
          <p:cNvPr id="124" name="Rectangle"/>
          <p:cNvSpPr/>
          <p:nvPr/>
        </p:nvSpPr>
        <p:spPr>
          <a:xfrm>
            <a:off x="0" y="6629400"/>
            <a:ext cx="9144000" cy="228600"/>
          </a:xfrm>
          <a:prstGeom prst="rect">
            <a:avLst/>
          </a:prstGeom>
          <a:solidFill>
            <a:srgbClr val="5D70B7"/>
          </a:solidFill>
          <a:ln>
            <a:miter lim="400000"/>
          </a:ln>
        </p:spPr>
        <p:txBody>
          <a:bodyPr lIns="50800" tIns="50800" rIns="50800" bIns="50800" anchor="ctr"/>
          <a:lstStyle/>
          <a:p>
            <a:endParaRPr dirty="0"/>
          </a:p>
        </p:txBody>
      </p:sp>
      <p:sp>
        <p:nvSpPr>
          <p:cNvPr id="125" name="Copyright © 2022 The Printer Working Group. All rights reserved. The IPP Everywhere and PWG logos are registered trademarks of the IEEE-ISTO."/>
          <p:cNvSpPr txBox="1"/>
          <p:nvPr/>
        </p:nvSpPr>
        <p:spPr>
          <a:xfrm>
            <a:off x="127000" y="6668889"/>
            <a:ext cx="8483600"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2022 The Printer Working Group. All rights reserved. The IPP Everywhere and PWG logos are registered trademarks of the IEEE-ISTO.</a:t>
            </a:r>
          </a:p>
        </p:txBody>
      </p:sp>
      <p:sp>
        <p:nvSpPr>
          <p:cNvPr id="126" name="®"/>
          <p:cNvSpPr txBox="1"/>
          <p:nvPr/>
        </p:nvSpPr>
        <p:spPr>
          <a:xfrm>
            <a:off x="8813800" y="787400"/>
            <a:ext cx="245447" cy="175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marL="57799" marR="57799" defTabSz="1295400">
              <a:defRPr sz="600"/>
            </a:lvl1pPr>
          </a:lstStyle>
          <a:p>
            <a:r>
              <a:rPr dirty="0"/>
              <a:t>®</a:t>
            </a:r>
          </a:p>
        </p:txBody>
      </p:sp>
      <p:sp>
        <p:nvSpPr>
          <p:cNvPr id="129" name="Slide Number"/>
          <p:cNvSpPr txBox="1">
            <a:spLocks noGrp="1"/>
          </p:cNvSpPr>
          <p:nvPr>
            <p:ph type="sldNum" sz="quarter" idx="2"/>
          </p:nvPr>
        </p:nvSpPr>
        <p:spPr>
          <a:xfrm>
            <a:off x="8808944" y="6670966"/>
            <a:ext cx="127001"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40</a:t>
            </a:fld>
            <a:endParaRPr dirty="0"/>
          </a:p>
        </p:txBody>
      </p:sp>
      <p:sp>
        <p:nvSpPr>
          <p:cNvPr id="15" name="Shape 368">
            <a:extLst>
              <a:ext uri="{FF2B5EF4-FFF2-40B4-BE49-F238E27FC236}">
                <a16:creationId xmlns:a16="http://schemas.microsoft.com/office/drawing/2014/main" id="{7805C78B-4131-DBE4-39C9-C27C4AD6A5D8}"/>
              </a:ext>
            </a:extLst>
          </p:cNvPr>
          <p:cNvSpPr>
            <a:spLocks noGrp="1"/>
          </p:cNvSpPr>
          <p:nvPr>
            <p:ph type="title"/>
          </p:nvPr>
        </p:nvSpPr>
        <p:spPr>
          <a:xfrm>
            <a:off x="457200" y="46037"/>
            <a:ext cx="7569200" cy="1016001"/>
          </a:xfrm>
          <a:prstGeom prst="rect">
            <a:avLst/>
          </a:prstGeom>
        </p:spPr>
        <p:txBody>
          <a:bodyPr/>
          <a:lstStyle/>
          <a:p>
            <a:r>
              <a:rPr lang="en-US" sz="2400" dirty="0"/>
              <a:t>Internet Engineering Task Force (IETF) (4 of 4)</a:t>
            </a:r>
            <a:endParaRPr sz="2400" dirty="0"/>
          </a:p>
        </p:txBody>
      </p:sp>
      <p:sp>
        <p:nvSpPr>
          <p:cNvPr id="12" name="Shape 369">
            <a:extLst>
              <a:ext uri="{FF2B5EF4-FFF2-40B4-BE49-F238E27FC236}">
                <a16:creationId xmlns:a16="http://schemas.microsoft.com/office/drawing/2014/main" id="{FEB2AEF1-F1B5-B2D7-64F0-A14986F66C3A}"/>
              </a:ext>
            </a:extLst>
          </p:cNvPr>
          <p:cNvSpPr>
            <a:spLocks noGrp="1"/>
          </p:cNvSpPr>
          <p:nvPr>
            <p:ph type="body" idx="1"/>
          </p:nvPr>
        </p:nvSpPr>
        <p:spPr>
          <a:xfrm>
            <a:off x="457200" y="1208314"/>
            <a:ext cx="8229600" cy="5294086"/>
          </a:xfrm>
          <a:prstGeom prst="rect">
            <a:avLst/>
          </a:prstGeom>
        </p:spPr>
        <p:txBody>
          <a:bodyPr>
            <a:normAutofit fontScale="85000" lnSpcReduction="20000"/>
          </a:bodyPr>
          <a:lstStyle/>
          <a:p>
            <a:pPr marL="362758" indent="-264968">
              <a:defRPr sz="1700"/>
            </a:pPr>
            <a:r>
              <a:rPr lang="en-US" sz="1700" b="1" dirty="0"/>
              <a:t>IRTF Crypto Forum Research Group (CFRG) – future algorithms</a:t>
            </a:r>
          </a:p>
          <a:p>
            <a:pPr marL="762808" lvl="1" indent="-264968">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Hybrid Public Key Encryption – RFC 9180 – February 2022</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3"/>
              </a:rPr>
              <a:t>https://datatracker.ietf.org/doc/rfc9180/</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lvl="1" indent="-264968">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Argon2 password hash and proof-of-work – RFC  9106 – September 2021</a:t>
            </a:r>
            <a:br>
              <a:rPr lang="en-US" sz="1400" b="1" dirty="0">
                <a:latin typeface="Verdana"/>
                <a:ea typeface="Verdana"/>
              </a:rPr>
            </a:br>
            <a:r>
              <a:rPr lang="en-US" sz="1400" b="1" dirty="0">
                <a:latin typeface="Verdana"/>
                <a:ea typeface="Verdana"/>
                <a:hlinkClick r:id="rId4"/>
              </a:rPr>
              <a:t>https://datatracker.ietf.org/doc/rfc9106/</a:t>
            </a:r>
            <a:endParaRPr lang="en-US" sz="1400" b="1" dirty="0">
              <a:latin typeface="Verdana"/>
              <a:ea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SPAKE2+, an Augmented PAKE – draft-08 – May 2022</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5"/>
              </a:rPr>
              <a:t>https://datatracker.ietf.org/doc/draft-bar-cfrg-spake2plus/</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Key Blinding for Signature Schemes – draft-02 – May 2022</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6"/>
              </a:rPr>
              <a:t>https://datatracker.ietf.org/doc/draft-dew-cfrg-signature-key-blinding/</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Verifiable Distributed Aggregation Functions – draft-00 – April 2022</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7"/>
              </a:rPr>
              <a:t>https://datatracker.ietf.org/doc/draft-irtf-cfrg-vdaf/</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Two-Round Threshold Schnorr Signatures with FROST – draft-04 – March 2022</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8"/>
              </a:rPr>
              <a:t>https://datatracker.ietf.org/doc/draft-irtf-cfrg-frost/</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1400" b="1" dirty="0">
                <a:latin typeface="Verdana"/>
                <a:ea typeface="Verdana"/>
              </a:rPr>
              <a:t>IRTF Usage Limits on AEAD Algorithms – draft-04 – March 2022</a:t>
            </a:r>
            <a:br>
              <a:rPr lang="en-US" sz="1400" b="1" dirty="0">
                <a:latin typeface="Verdana"/>
                <a:ea typeface="Verdana"/>
              </a:rPr>
            </a:br>
            <a:r>
              <a:rPr lang="en-US" sz="1400" b="1" dirty="0">
                <a:latin typeface="Verdana"/>
                <a:ea typeface="Verdana"/>
                <a:hlinkClick r:id="rId9"/>
              </a:rPr>
              <a:t>https://datatracker.ietf.org/doc/draft-irtf-cfrg-aead-limits/</a:t>
            </a:r>
            <a:endParaRPr lang="en-US" sz="1400" b="1" dirty="0">
              <a:latin typeface="Verdana"/>
              <a:ea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OPAQUE Asymmetric PAKE Protocol – draft-08 – March 2022</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0"/>
              </a:rPr>
              <a:t>https://datatracker.ietf.org/doc/draft-irtf-cfrg-opaque/</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1400" b="1" dirty="0">
                <a:latin typeface="Verdana"/>
                <a:ea typeface="Verdana"/>
              </a:rPr>
              <a:t>IRTF Ristretto255 and Decaf448 Groups – draft-03 – February 2022</a:t>
            </a:r>
            <a:br>
              <a:rPr lang="en-US" sz="1400" b="1" dirty="0">
                <a:latin typeface="Verdana"/>
                <a:ea typeface="Verdana"/>
              </a:rPr>
            </a:br>
            <a:r>
              <a:rPr lang="en-US" sz="1400" b="1" dirty="0">
                <a:latin typeface="Verdana"/>
                <a:ea typeface="Verdana"/>
                <a:hlinkClick r:id="rId11"/>
              </a:rPr>
              <a:t>https://datatracker.ietf.org/doc/draft-irtf-cfrg-ristretto255-decaf448/</a:t>
            </a:r>
            <a:endParaRPr lang="en-US" sz="1400" b="1" dirty="0">
              <a:latin typeface="Verdana"/>
              <a:ea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Deterministic Nonce-less Hybrid PKE – draft-01 – February 2022</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2"/>
              </a:rPr>
              <a:t>https://datatracker.ietf.org/doc/draft-harkins-cfrg-dnhpke/</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1400" b="1" dirty="0">
                <a:latin typeface="Verdana"/>
                <a:ea typeface="Verdana"/>
              </a:rPr>
              <a:t>IRTF KangarooTwelve – draft-07 – February 2022 – RG LC</a:t>
            </a:r>
            <a:br>
              <a:rPr lang="en-US" sz="1400" b="1" dirty="0">
                <a:latin typeface="Verdana"/>
                <a:ea typeface="Verdana"/>
              </a:rPr>
            </a:br>
            <a:r>
              <a:rPr lang="en-US" sz="1400" b="1" dirty="0">
                <a:latin typeface="Verdana"/>
                <a:ea typeface="Verdana"/>
                <a:hlinkClick r:id="rId13"/>
              </a:rPr>
              <a:t>https://datatracker.ietf.org/doc/draft-irtf-cfrg-kangarootwelve/</a:t>
            </a:r>
            <a:endParaRPr lang="en-US" sz="1400" b="1" dirty="0">
              <a:latin typeface="Verdana"/>
              <a:ea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Hashing to Elliptic Curves – draft-14 – February 2022 – IRSG Poll</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4"/>
              </a:rPr>
              <a:t>https://datatracker.ietf.org/doc/draft-irtf-cfrg-hash-to-curve/</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1400" b="1" dirty="0">
                <a:latin typeface="Verdana"/>
                <a:ea typeface="Verdana"/>
              </a:rPr>
              <a:t>IRTF Deterministic ECDSA and EdDSA Signatures with Additional Randomness – draft-04 – February 2022</a:t>
            </a:r>
            <a:br>
              <a:rPr lang="en-US" sz="1400" b="1" dirty="0">
                <a:latin typeface="Verdana"/>
                <a:ea typeface="Verdana"/>
              </a:rPr>
            </a:br>
            <a:r>
              <a:rPr lang="en-US" sz="1400" b="1" dirty="0">
                <a:latin typeface="Verdana"/>
                <a:ea typeface="Verdana"/>
                <a:hlinkClick r:id="rId15"/>
              </a:rPr>
              <a:t>https://datatracker.ietf.org/doc/draft-mattsson-cfrg-det-sigs-with-noise/</a:t>
            </a:r>
            <a:endParaRPr lang="en-US" sz="1400" b="1" dirty="0">
              <a:latin typeface="Verdana"/>
              <a:ea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SPAKE2, a PAKE – draft-26 – February 2022 – RFC Editor</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6"/>
              </a:rPr>
              <a:t>https://datatracker.ietf.org/doc/draft-irtf-cfrg-spake2/</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p:txBody>
      </p:sp>
    </p:spTree>
    <p:extLst>
      <p:ext uri="{BB962C8B-B14F-4D97-AF65-F5344CB8AC3E}">
        <p14:creationId xmlns:p14="http://schemas.microsoft.com/office/powerpoint/2010/main" val="377380624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fld id="{105E428E-6775-4D9C-8446-1D29CAE62BC2}" type="slidenum">
              <a:rPr lang="en-US" altLang="en-US" sz="1100" smtClean="0">
                <a:solidFill>
                  <a:srgbClr val="FFFFFF"/>
                </a:solidFill>
                <a:latin typeface="Arial" charset="0"/>
                <a:cs typeface="Arial" charset="0"/>
                <a:sym typeface="Arial" charset="0"/>
              </a:rPr>
              <a:pPr eaLnBrk="1" hangingPunct="1">
                <a:spcBef>
                  <a:spcPct val="0"/>
                </a:spcBef>
                <a:buSzTx/>
                <a:buFontTx/>
                <a:buNone/>
              </a:pPr>
              <a:t>41</a:t>
            </a:fld>
            <a:endParaRPr lang="en-US" altLang="en-US" sz="1100" dirty="0">
              <a:solidFill>
                <a:srgbClr val="FFFFFF"/>
              </a:solidFill>
              <a:latin typeface="Arial" charset="0"/>
              <a:cs typeface="Arial" charset="0"/>
              <a:sym typeface="Arial" charset="0"/>
            </a:endParaRPr>
          </a:p>
        </p:txBody>
      </p:sp>
      <p:sp>
        <p:nvSpPr>
          <p:cNvPr id="15363"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5"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sp>
        <p:nvSpPr>
          <p:cNvPr id="15366"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r>
              <a:rPr lang="en-US" altLang="en-US" sz="1100" dirty="0">
                <a:solidFill>
                  <a:srgbClr val="FFFFFF"/>
                </a:solidFill>
                <a:latin typeface="Arial" charset="0"/>
                <a:cs typeface="Arial" charset="0"/>
                <a:sym typeface="Arial" charset="0"/>
              </a:rPr>
              <a:t>Copyright © 2022 The Printer Working Group. All rights reserved.</a:t>
            </a:r>
          </a:p>
        </p:txBody>
      </p:sp>
      <p:sp>
        <p:nvSpPr>
          <p:cNvPr id="15367" name="Rectangle 5"/>
          <p:cNvSpPr>
            <a:spLocks noGrp="1" noChangeArrowheads="1"/>
          </p:cNvSpPr>
          <p:nvPr>
            <p:ph type="title"/>
          </p:nvPr>
        </p:nvSpPr>
        <p:spPr>
          <a:xfrm>
            <a:off x="425450" y="33337"/>
            <a:ext cx="7391400" cy="982663"/>
          </a:xfrm>
        </p:spPr>
        <p:txBody>
          <a:bodyPr rIns="132080"/>
          <a:lstStyle/>
          <a:p>
            <a:pPr eaLnBrk="1" hangingPunct="1"/>
            <a:r>
              <a:rPr lang="en-US" dirty="0"/>
              <a:t>Next Steps – IDS WG</a:t>
            </a:r>
            <a:endParaRPr lang="en-US" altLang="en-US" dirty="0"/>
          </a:p>
        </p:txBody>
      </p:sp>
      <p:sp>
        <p:nvSpPr>
          <p:cNvPr id="15369"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buSzTx/>
              <a:buFontTx/>
              <a:buNone/>
            </a:pPr>
            <a:fld id="{C3EB25E6-2D15-414B-BF40-17B8BD35F50B}" type="slidenum">
              <a:rPr lang="en-US" altLang="en-US" sz="1100">
                <a:solidFill>
                  <a:srgbClr val="FFFFFF"/>
                </a:solidFill>
                <a:latin typeface="Arial" charset="0"/>
                <a:cs typeface="Arial" charset="0"/>
                <a:sym typeface="Arial" charset="0"/>
              </a:rPr>
              <a:pPr algn="ctr" eaLnBrk="1" hangingPunct="1">
                <a:spcBef>
                  <a:spcPct val="0"/>
                </a:spcBef>
                <a:buSzTx/>
                <a:buFontTx/>
                <a:buNone/>
              </a:pPr>
              <a:t>41</a:t>
            </a:fld>
            <a:endParaRPr lang="en-US" altLang="en-US" sz="1100" dirty="0">
              <a:solidFill>
                <a:srgbClr val="FFFFFF"/>
              </a:solidFill>
              <a:latin typeface="Arial" charset="0"/>
              <a:cs typeface="Arial" charset="0"/>
              <a:sym typeface="Arial" charset="0"/>
            </a:endParaRPr>
          </a:p>
        </p:txBody>
      </p:sp>
      <p:sp>
        <p:nvSpPr>
          <p:cNvPr id="12" name="Content Placeholder 2"/>
          <p:cNvSpPr>
            <a:spLocks noGrp="1"/>
          </p:cNvSpPr>
          <p:nvPr>
            <p:ph idx="1"/>
          </p:nvPr>
        </p:nvSpPr>
        <p:spPr>
          <a:xfrm>
            <a:off x="140741" y="1143000"/>
            <a:ext cx="8362950" cy="5232400"/>
          </a:xfrm>
        </p:spPr>
        <p:txBody>
          <a:bodyPr>
            <a:normAutofit/>
          </a:bodyPr>
          <a:lstStyle/>
          <a:p>
            <a:pPr eaLnBrk="1" hangingPunct="1"/>
            <a:r>
              <a:rPr lang="en-US" dirty="0"/>
              <a:t>Next IDS WG Meeting– May 26, 2022</a:t>
            </a:r>
          </a:p>
          <a:p>
            <a:pPr eaLnBrk="1" hangingPunct="1"/>
            <a:r>
              <a:rPr lang="en-US" dirty="0"/>
              <a:t>Next IDS Face-to-Face Meeting August 16-18, 2022 (probably August 18</a:t>
            </a:r>
            <a:r>
              <a:rPr lang="en-US" baseline="30000" dirty="0"/>
              <a:t>th</a:t>
            </a:r>
            <a:r>
              <a:rPr lang="en-US" dirty="0"/>
              <a:t>) at next PWG F2F</a:t>
            </a:r>
          </a:p>
          <a:p>
            <a:pPr eaLnBrk="1" hangingPunct="1"/>
            <a:r>
              <a:rPr lang="en-US" dirty="0"/>
              <a:t>Start looking at involvement in some of these other standards activities individually and maybe as a WG</a:t>
            </a:r>
          </a:p>
        </p:txBody>
      </p:sp>
    </p:spTree>
    <p:extLst>
      <p:ext uri="{BB962C8B-B14F-4D97-AF65-F5344CB8AC3E}">
        <p14:creationId xmlns:p14="http://schemas.microsoft.com/office/powerpoint/2010/main" val="161778926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fld id="{105E428E-6775-4D9C-8446-1D29CAE62BC2}" type="slidenum">
              <a:rPr lang="en-US" altLang="en-US" sz="1100" smtClean="0">
                <a:solidFill>
                  <a:srgbClr val="FFFFFF"/>
                </a:solidFill>
                <a:latin typeface="Arial" charset="0"/>
                <a:cs typeface="Arial" charset="0"/>
                <a:sym typeface="Arial" charset="0"/>
              </a:rPr>
              <a:pPr eaLnBrk="1" hangingPunct="1">
                <a:spcBef>
                  <a:spcPct val="0"/>
                </a:spcBef>
                <a:buSzTx/>
                <a:buFontTx/>
                <a:buNone/>
              </a:pPr>
              <a:t>42</a:t>
            </a:fld>
            <a:endParaRPr lang="en-US" altLang="en-US" sz="1100" dirty="0">
              <a:solidFill>
                <a:srgbClr val="FFFFFF"/>
              </a:solidFill>
              <a:latin typeface="Arial" charset="0"/>
              <a:cs typeface="Arial" charset="0"/>
              <a:sym typeface="Arial" charset="0"/>
            </a:endParaRPr>
          </a:p>
        </p:txBody>
      </p:sp>
      <p:sp>
        <p:nvSpPr>
          <p:cNvPr id="15363"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5"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sp>
        <p:nvSpPr>
          <p:cNvPr id="15366"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r>
              <a:rPr lang="en-US" altLang="en-US" sz="1100" dirty="0">
                <a:solidFill>
                  <a:srgbClr val="FFFFFF"/>
                </a:solidFill>
                <a:latin typeface="Arial" charset="0"/>
                <a:cs typeface="Arial" charset="0"/>
                <a:sym typeface="Arial" charset="0"/>
              </a:rPr>
              <a:t>Copyright © 2022 The Printer Working Group. All rights reserved.</a:t>
            </a:r>
          </a:p>
        </p:txBody>
      </p:sp>
      <p:sp>
        <p:nvSpPr>
          <p:cNvPr id="15367" name="Rectangle 5"/>
          <p:cNvSpPr>
            <a:spLocks noGrp="1" noChangeArrowheads="1"/>
          </p:cNvSpPr>
          <p:nvPr>
            <p:ph type="title"/>
          </p:nvPr>
        </p:nvSpPr>
        <p:spPr>
          <a:xfrm>
            <a:off x="425450" y="33337"/>
            <a:ext cx="7391400" cy="982663"/>
          </a:xfrm>
        </p:spPr>
        <p:txBody>
          <a:bodyPr rIns="132080"/>
          <a:lstStyle/>
          <a:p>
            <a:pPr eaLnBrk="1" hangingPunct="1"/>
            <a:endParaRPr lang="en-US" altLang="en-US" dirty="0"/>
          </a:p>
        </p:txBody>
      </p:sp>
      <p:sp>
        <p:nvSpPr>
          <p:cNvPr id="15369"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buSzTx/>
              <a:buFontTx/>
              <a:buNone/>
            </a:pPr>
            <a:fld id="{C3EB25E6-2D15-414B-BF40-17B8BD35F50B}" type="slidenum">
              <a:rPr lang="en-US" altLang="en-US" sz="1100">
                <a:solidFill>
                  <a:srgbClr val="FFFFFF"/>
                </a:solidFill>
                <a:latin typeface="Arial" charset="0"/>
                <a:cs typeface="Arial" charset="0"/>
                <a:sym typeface="Arial" charset="0"/>
              </a:rPr>
              <a:pPr algn="ctr" eaLnBrk="1" hangingPunct="1">
                <a:spcBef>
                  <a:spcPct val="0"/>
                </a:spcBef>
                <a:buSzTx/>
                <a:buFontTx/>
                <a:buNone/>
              </a:pPr>
              <a:t>42</a:t>
            </a:fld>
            <a:endParaRPr lang="en-US" altLang="en-US" sz="1100" dirty="0">
              <a:solidFill>
                <a:srgbClr val="FFFFFF"/>
              </a:solidFill>
              <a:latin typeface="Arial" charset="0"/>
              <a:cs typeface="Arial" charset="0"/>
              <a:sym typeface="Arial" charset="0"/>
            </a:endParaRPr>
          </a:p>
        </p:txBody>
      </p:sp>
      <p:sp>
        <p:nvSpPr>
          <p:cNvPr id="12" name="Content Placeholder 2"/>
          <p:cNvSpPr>
            <a:spLocks noGrp="1"/>
          </p:cNvSpPr>
          <p:nvPr>
            <p:ph idx="1"/>
          </p:nvPr>
        </p:nvSpPr>
        <p:spPr>
          <a:xfrm>
            <a:off x="3581400" y="3124200"/>
            <a:ext cx="1600200" cy="609600"/>
          </a:xfrm>
        </p:spPr>
        <p:txBody>
          <a:bodyPr>
            <a:noAutofit/>
          </a:bodyPr>
          <a:lstStyle/>
          <a:p>
            <a:pPr marL="39688" indent="0">
              <a:buNone/>
            </a:pPr>
            <a:r>
              <a:rPr lang="en-US" sz="2400" b="1" dirty="0"/>
              <a:t>Backup</a:t>
            </a:r>
          </a:p>
        </p:txBody>
      </p:sp>
    </p:spTree>
    <p:extLst>
      <p:ext uri="{BB962C8B-B14F-4D97-AF65-F5344CB8AC3E}">
        <p14:creationId xmlns:p14="http://schemas.microsoft.com/office/powerpoint/2010/main" val="28124764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5</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5</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1" name="Content Placeholder 2"/>
          <p:cNvSpPr>
            <a:spLocks noGrp="1"/>
          </p:cNvSpPr>
          <p:nvPr>
            <p:ph idx="1"/>
          </p:nvPr>
        </p:nvSpPr>
        <p:spPr>
          <a:xfrm>
            <a:off x="330012" y="3233850"/>
            <a:ext cx="8643144" cy="652350"/>
          </a:xfrm>
        </p:spPr>
        <p:txBody>
          <a:bodyPr>
            <a:noAutofit/>
          </a:bodyPr>
          <a:lstStyle/>
          <a:p>
            <a:pPr marL="39688" indent="0">
              <a:buNone/>
            </a:pPr>
            <a:r>
              <a:rPr lang="en-US" b="1" dirty="0"/>
              <a:t>HCD international Technical Community (iTC) Status</a:t>
            </a:r>
          </a:p>
        </p:txBody>
      </p:sp>
    </p:spTree>
    <p:extLst>
      <p:ext uri="{BB962C8B-B14F-4D97-AF65-F5344CB8AC3E}">
        <p14:creationId xmlns:p14="http://schemas.microsoft.com/office/powerpoint/2010/main" val="70593873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6</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4103" name="Rectangle 5"/>
          <p:cNvSpPr>
            <a:spLocks noGrp="1" noChangeArrowheads="1"/>
          </p:cNvSpPr>
          <p:nvPr>
            <p:ph type="title"/>
          </p:nvPr>
        </p:nvSpPr>
        <p:spPr>
          <a:xfrm>
            <a:off x="457200" y="46038"/>
            <a:ext cx="7315200" cy="1016000"/>
          </a:xfrm>
        </p:spPr>
        <p:txBody>
          <a:bodyPr rIns="132080"/>
          <a:lstStyle/>
          <a:p>
            <a:pPr eaLnBrk="1" hangingPunct="1"/>
            <a:r>
              <a:rPr lang="fr-FR" dirty="0"/>
              <a:t>HCD international Technical Community (iTC)</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6</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94343" y="1255566"/>
            <a:ext cx="8845755" cy="5145234"/>
          </a:xfrm>
        </p:spPr>
        <p:txBody>
          <a:bodyPr rIns="132080"/>
          <a:lstStyle/>
          <a:p>
            <a:pPr lvl="0" fontAlgn="ctr"/>
            <a:r>
              <a:rPr lang="en-US" dirty="0"/>
              <a:t>Since last IDS F2F on February 17, 2022 HCD iTC meetings have been held on:</a:t>
            </a:r>
          </a:p>
          <a:p>
            <a:pPr lvl="1" fontAlgn="ctr"/>
            <a:r>
              <a:rPr lang="en-US" sz="2000" dirty="0"/>
              <a:t>February 21</a:t>
            </a:r>
            <a:r>
              <a:rPr lang="en-US" sz="2000" baseline="30000" dirty="0"/>
              <a:t>st</a:t>
            </a:r>
            <a:r>
              <a:rPr lang="en-US" sz="2000" dirty="0"/>
              <a:t>, 28</a:t>
            </a:r>
            <a:r>
              <a:rPr lang="en-US" sz="2000" baseline="30000" dirty="0"/>
              <a:t>th</a:t>
            </a:r>
            <a:r>
              <a:rPr lang="en-US" sz="2000" dirty="0"/>
              <a:t>  </a:t>
            </a:r>
          </a:p>
          <a:p>
            <a:pPr lvl="1" fontAlgn="ctr"/>
            <a:r>
              <a:rPr lang="en-US" sz="2000" dirty="0"/>
              <a:t>March 7</a:t>
            </a:r>
            <a:r>
              <a:rPr lang="en-US" sz="2000" baseline="30000" dirty="0"/>
              <a:t>th</a:t>
            </a:r>
            <a:r>
              <a:rPr lang="en-US" sz="2000" dirty="0"/>
              <a:t>, 14</a:t>
            </a:r>
            <a:r>
              <a:rPr lang="en-US" sz="2000" baseline="30000" dirty="0"/>
              <a:t>th</a:t>
            </a:r>
            <a:r>
              <a:rPr lang="en-US" sz="2000" dirty="0"/>
              <a:t>, 21</a:t>
            </a:r>
            <a:r>
              <a:rPr lang="en-US" sz="2000" baseline="30000" dirty="0"/>
              <a:t>st</a:t>
            </a:r>
            <a:r>
              <a:rPr lang="en-US" sz="2000" dirty="0"/>
              <a:t>, 28</a:t>
            </a:r>
            <a:r>
              <a:rPr lang="en-US" sz="2000" baseline="30000" dirty="0"/>
              <a:t>th</a:t>
            </a:r>
            <a:r>
              <a:rPr lang="en-US" sz="2000" dirty="0"/>
              <a:t> </a:t>
            </a:r>
          </a:p>
          <a:p>
            <a:pPr lvl="1" fontAlgn="ctr"/>
            <a:r>
              <a:rPr lang="en-US" sz="2000" dirty="0"/>
              <a:t>April 4</a:t>
            </a:r>
            <a:r>
              <a:rPr lang="en-US" sz="2000" baseline="30000" dirty="0"/>
              <a:t>th</a:t>
            </a:r>
            <a:r>
              <a:rPr lang="en-US" sz="2000" dirty="0"/>
              <a:t>, 11</a:t>
            </a:r>
            <a:r>
              <a:rPr lang="en-US" sz="2000" baseline="30000" dirty="0"/>
              <a:t>th</a:t>
            </a:r>
            <a:r>
              <a:rPr lang="en-US" sz="2000" dirty="0"/>
              <a:t>, 18</a:t>
            </a:r>
            <a:r>
              <a:rPr lang="en-US" sz="2000" baseline="30000" dirty="0"/>
              <a:t>th</a:t>
            </a:r>
            <a:r>
              <a:rPr lang="en-US" sz="2000" dirty="0"/>
              <a:t>, 25</a:t>
            </a:r>
            <a:r>
              <a:rPr lang="en-US" sz="2000" baseline="30000" dirty="0"/>
              <a:t>th</a:t>
            </a:r>
            <a:endParaRPr lang="en-US" sz="2000" dirty="0"/>
          </a:p>
          <a:p>
            <a:pPr lvl="1" fontAlgn="ctr"/>
            <a:r>
              <a:rPr lang="en-US" sz="2000" dirty="0"/>
              <a:t>May 2</a:t>
            </a:r>
            <a:r>
              <a:rPr lang="en-US" sz="2000" baseline="30000" dirty="0"/>
              <a:t>nd</a:t>
            </a:r>
            <a:r>
              <a:rPr lang="en-US" sz="2000" dirty="0"/>
              <a:t>, 9</a:t>
            </a:r>
            <a:r>
              <a:rPr lang="en-US" sz="2000" baseline="30000" dirty="0"/>
              <a:t>th</a:t>
            </a:r>
            <a:r>
              <a:rPr lang="en-US" sz="2000" dirty="0"/>
              <a:t>, 16</a:t>
            </a:r>
            <a:r>
              <a:rPr lang="en-US" sz="2000" baseline="30000" dirty="0"/>
              <a:t>th</a:t>
            </a:r>
            <a:r>
              <a:rPr lang="en-US" sz="2000" dirty="0"/>
              <a:t> </a:t>
            </a:r>
          </a:p>
        </p:txBody>
      </p:sp>
    </p:spTree>
    <p:extLst>
      <p:ext uri="{BB962C8B-B14F-4D97-AF65-F5344CB8AC3E}">
        <p14:creationId xmlns:p14="http://schemas.microsoft.com/office/powerpoint/2010/main" val="13261985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7</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4103" name="Rectangle 5"/>
          <p:cNvSpPr>
            <a:spLocks noGrp="1" noChangeArrowheads="1"/>
          </p:cNvSpPr>
          <p:nvPr>
            <p:ph type="title"/>
          </p:nvPr>
        </p:nvSpPr>
        <p:spPr>
          <a:xfrm>
            <a:off x="457200" y="46038"/>
            <a:ext cx="7315200" cy="1016000"/>
          </a:xfrm>
        </p:spPr>
        <p:txBody>
          <a:bodyPr rIns="132080"/>
          <a:lstStyle/>
          <a:p>
            <a:pPr eaLnBrk="1" hangingPunct="1"/>
            <a:r>
              <a:rPr lang="en-US" altLang="en-US" dirty="0"/>
              <a:t>HCD cPP/SD Status</a:t>
            </a: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7</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109333" y="1189038"/>
            <a:ext cx="8845755" cy="5475434"/>
          </a:xfrm>
        </p:spPr>
        <p:txBody>
          <a:bodyPr rIns="132080"/>
          <a:lstStyle/>
          <a:p>
            <a:pPr lvl="0" fontAlgn="ctr">
              <a:spcAft>
                <a:spcPts val="600"/>
              </a:spcAft>
            </a:pPr>
            <a:r>
              <a:rPr lang="en-US" sz="2000" dirty="0"/>
              <a:t>Released 2nd Public Review draft of the HCD cPP (v0.11 dated 12/14/2021) on 12/14/2021</a:t>
            </a:r>
          </a:p>
          <a:p>
            <a:pPr marL="39688" lvl="0" indent="0" fontAlgn="ctr">
              <a:spcAft>
                <a:spcPts val="600"/>
              </a:spcAft>
              <a:buNone/>
            </a:pPr>
            <a:endParaRPr lang="en-US" sz="2000" dirty="0"/>
          </a:p>
        </p:txBody>
      </p:sp>
      <p:graphicFrame>
        <p:nvGraphicFramePr>
          <p:cNvPr id="2" name="Table 1">
            <a:extLst>
              <a:ext uri="{FF2B5EF4-FFF2-40B4-BE49-F238E27FC236}">
                <a16:creationId xmlns:a16="http://schemas.microsoft.com/office/drawing/2014/main" id="{52CFC712-79A7-4B2E-532E-729F8CF972B8}"/>
              </a:ext>
            </a:extLst>
          </p:cNvPr>
          <p:cNvGraphicFramePr>
            <a:graphicFrameLocks noGrp="1"/>
          </p:cNvGraphicFramePr>
          <p:nvPr>
            <p:extLst>
              <p:ext uri="{D42A27DB-BD31-4B8C-83A1-F6EECF244321}">
                <p14:modId xmlns:p14="http://schemas.microsoft.com/office/powerpoint/2010/main" val="716641455"/>
              </p:ext>
            </p:extLst>
          </p:nvPr>
        </p:nvGraphicFramePr>
        <p:xfrm>
          <a:off x="457200" y="1935016"/>
          <a:ext cx="8223250" cy="4389582"/>
        </p:xfrm>
        <a:graphic>
          <a:graphicData uri="http://schemas.openxmlformats.org/drawingml/2006/table">
            <a:tbl>
              <a:tblPr firstRow="1" firstCol="1" bandRow="1">
                <a:tableStyleId>{5C22544A-7EE6-4342-B048-85BDC9FD1C3A}</a:tableStyleId>
              </a:tblPr>
              <a:tblGrid>
                <a:gridCol w="2055495">
                  <a:extLst>
                    <a:ext uri="{9D8B030D-6E8A-4147-A177-3AD203B41FA5}">
                      <a16:colId xmlns:a16="http://schemas.microsoft.com/office/drawing/2014/main" val="178283931"/>
                    </a:ext>
                  </a:extLst>
                </a:gridCol>
                <a:gridCol w="2055495">
                  <a:extLst>
                    <a:ext uri="{9D8B030D-6E8A-4147-A177-3AD203B41FA5}">
                      <a16:colId xmlns:a16="http://schemas.microsoft.com/office/drawing/2014/main" val="3799084106"/>
                    </a:ext>
                  </a:extLst>
                </a:gridCol>
                <a:gridCol w="2056130">
                  <a:extLst>
                    <a:ext uri="{9D8B030D-6E8A-4147-A177-3AD203B41FA5}">
                      <a16:colId xmlns:a16="http://schemas.microsoft.com/office/drawing/2014/main" val="2297244871"/>
                    </a:ext>
                  </a:extLst>
                </a:gridCol>
                <a:gridCol w="2056130">
                  <a:extLst>
                    <a:ext uri="{9D8B030D-6E8A-4147-A177-3AD203B41FA5}">
                      <a16:colId xmlns:a16="http://schemas.microsoft.com/office/drawing/2014/main" val="2274040611"/>
                    </a:ext>
                  </a:extLst>
                </a:gridCol>
              </a:tblGrid>
              <a:tr h="731597">
                <a:tc>
                  <a:txBody>
                    <a:bodyPr/>
                    <a:lstStyle/>
                    <a:p>
                      <a:pPr marL="0" marR="0">
                        <a:lnSpc>
                          <a:spcPct val="107000"/>
                        </a:lnSpc>
                        <a:spcBef>
                          <a:spcPts val="200"/>
                        </a:spcBef>
                        <a:spcAft>
                          <a:spcPts val="2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Internal Drafts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1</a:t>
                      </a:r>
                      <a:r>
                        <a:rPr lang="en-US" sz="1400" baseline="30000" dirty="0">
                          <a:effectLst/>
                        </a:rPr>
                        <a:t>st</a:t>
                      </a:r>
                      <a:r>
                        <a:rPr lang="en-US" sz="1400" dirty="0">
                          <a:effectLst/>
                        </a:rPr>
                        <a:t> Public Draft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2</a:t>
                      </a:r>
                      <a:r>
                        <a:rPr lang="en-US" sz="1400" baseline="30000" dirty="0">
                          <a:effectLst/>
                        </a:rPr>
                        <a:t>nd</a:t>
                      </a:r>
                      <a:r>
                        <a:rPr lang="en-US" sz="1400" dirty="0">
                          <a:effectLst/>
                        </a:rPr>
                        <a:t> Public Draft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3208169"/>
                  </a:ext>
                </a:extLst>
              </a:tr>
              <a:tr h="731597">
                <a:tc>
                  <a:txBody>
                    <a:bodyPr/>
                    <a:lstStyle/>
                    <a:p>
                      <a:pPr marL="0" marR="0">
                        <a:lnSpc>
                          <a:spcPct val="107000"/>
                        </a:lnSpc>
                        <a:spcBef>
                          <a:spcPts val="200"/>
                        </a:spcBef>
                        <a:spcAft>
                          <a:spcPts val="200"/>
                        </a:spcAft>
                      </a:pPr>
                      <a:r>
                        <a:rPr lang="en-US" sz="1400" dirty="0">
                          <a:effectLst/>
                        </a:rPr>
                        <a:t>Accepted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156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70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56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412333"/>
                  </a:ext>
                </a:extLst>
              </a:tr>
              <a:tr h="731597">
                <a:tc>
                  <a:txBody>
                    <a:bodyPr/>
                    <a:lstStyle/>
                    <a:p>
                      <a:pPr marL="0" marR="0">
                        <a:lnSpc>
                          <a:spcPct val="107000"/>
                        </a:lnSpc>
                        <a:spcBef>
                          <a:spcPts val="200"/>
                        </a:spcBef>
                        <a:spcAft>
                          <a:spcPts val="200"/>
                        </a:spcAft>
                      </a:pPr>
                      <a:r>
                        <a:rPr lang="en-US" sz="1400" dirty="0">
                          <a:effectLst/>
                        </a:rPr>
                        <a:t>Accepted in Principle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0600263"/>
                  </a:ext>
                </a:extLst>
              </a:tr>
              <a:tr h="731597">
                <a:tc>
                  <a:txBody>
                    <a:bodyPr/>
                    <a:lstStyle/>
                    <a:p>
                      <a:pPr marL="0" marR="0">
                        <a:lnSpc>
                          <a:spcPct val="107000"/>
                        </a:lnSpc>
                        <a:spcBef>
                          <a:spcPts val="200"/>
                        </a:spcBef>
                        <a:spcAft>
                          <a:spcPts val="200"/>
                        </a:spcAft>
                      </a:pPr>
                      <a:r>
                        <a:rPr lang="en-US" sz="1400" dirty="0">
                          <a:effectLst/>
                        </a:rPr>
                        <a:t>Deferred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1349032"/>
                  </a:ext>
                </a:extLst>
              </a:tr>
              <a:tr h="731597">
                <a:tc>
                  <a:txBody>
                    <a:bodyPr/>
                    <a:lstStyle/>
                    <a:p>
                      <a:pPr marL="0" marR="0">
                        <a:lnSpc>
                          <a:spcPct val="107000"/>
                        </a:lnSpc>
                        <a:spcBef>
                          <a:spcPts val="200"/>
                        </a:spcBef>
                        <a:spcAft>
                          <a:spcPts val="200"/>
                        </a:spcAft>
                      </a:pPr>
                      <a:r>
                        <a:rPr lang="en-US" sz="1400" dirty="0">
                          <a:effectLst/>
                        </a:rPr>
                        <a:t>Not Accepted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6909915"/>
                  </a:ext>
                </a:extLst>
              </a:tr>
              <a:tr h="731597">
                <a:tc>
                  <a:txBody>
                    <a:bodyPr/>
                    <a:lstStyle/>
                    <a:p>
                      <a:pPr marL="0" marR="0">
                        <a:lnSpc>
                          <a:spcPct val="107000"/>
                        </a:lnSpc>
                        <a:spcBef>
                          <a:spcPts val="200"/>
                        </a:spcBef>
                        <a:spcAft>
                          <a:spcPts val="200"/>
                        </a:spcAft>
                      </a:pPr>
                      <a:r>
                        <a:rPr lang="en-US" sz="1400" dirty="0">
                          <a:effectLst/>
                        </a:rPr>
                        <a:t>Not Adjudicated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2703224"/>
                  </a:ext>
                </a:extLst>
              </a:tr>
            </a:tbl>
          </a:graphicData>
        </a:graphic>
      </p:graphicFrame>
    </p:spTree>
    <p:extLst>
      <p:ext uri="{BB962C8B-B14F-4D97-AF65-F5344CB8AC3E}">
        <p14:creationId xmlns:p14="http://schemas.microsoft.com/office/powerpoint/2010/main" val="204979018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8</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4103" name="Rectangle 5"/>
          <p:cNvSpPr>
            <a:spLocks noGrp="1" noChangeArrowheads="1"/>
          </p:cNvSpPr>
          <p:nvPr>
            <p:ph type="title"/>
          </p:nvPr>
        </p:nvSpPr>
        <p:spPr>
          <a:xfrm>
            <a:off x="457200" y="46038"/>
            <a:ext cx="7315200" cy="1016000"/>
          </a:xfrm>
        </p:spPr>
        <p:txBody>
          <a:bodyPr rIns="132080"/>
          <a:lstStyle/>
          <a:p>
            <a:pPr eaLnBrk="1" hangingPunct="1"/>
            <a:r>
              <a:rPr lang="fr-FR" dirty="0"/>
              <a:t>HCD cPP/SD Status</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8</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5989" y="1160186"/>
            <a:ext cx="8845755" cy="5475434"/>
          </a:xfrm>
        </p:spPr>
        <p:txBody>
          <a:bodyPr rIns="132080"/>
          <a:lstStyle/>
          <a:p>
            <a:pPr lvl="0" fontAlgn="ctr">
              <a:spcBef>
                <a:spcPts val="300"/>
              </a:spcBef>
              <a:spcAft>
                <a:spcPts val="600"/>
              </a:spcAft>
            </a:pPr>
            <a:r>
              <a:rPr lang="en-US" sz="2000" dirty="0"/>
              <a:t>Released 2</a:t>
            </a:r>
            <a:r>
              <a:rPr lang="en-US" sz="2000" baseline="30000" dirty="0"/>
              <a:t>nd</a:t>
            </a:r>
            <a:r>
              <a:rPr lang="en-US" sz="2000" dirty="0"/>
              <a:t> Public Draft of the HCD SD (v0.98 dated 2/24/2022) released on 2/24/2022</a:t>
            </a:r>
          </a:p>
          <a:p>
            <a:pPr marL="39688" lvl="0" indent="0" fontAlgn="ctr">
              <a:spcBef>
                <a:spcPts val="300"/>
              </a:spcBef>
              <a:spcAft>
                <a:spcPts val="600"/>
              </a:spcAft>
              <a:buNone/>
            </a:pPr>
            <a:endParaRPr lang="en-US" sz="2000" dirty="0"/>
          </a:p>
        </p:txBody>
      </p:sp>
      <p:graphicFrame>
        <p:nvGraphicFramePr>
          <p:cNvPr id="2" name="Table 1">
            <a:extLst>
              <a:ext uri="{FF2B5EF4-FFF2-40B4-BE49-F238E27FC236}">
                <a16:creationId xmlns:a16="http://schemas.microsoft.com/office/drawing/2014/main" id="{632B020A-B778-BB76-FB2D-525E95CA8EA1}"/>
              </a:ext>
            </a:extLst>
          </p:cNvPr>
          <p:cNvGraphicFramePr>
            <a:graphicFrameLocks noGrp="1"/>
          </p:cNvGraphicFramePr>
          <p:nvPr>
            <p:extLst>
              <p:ext uri="{D42A27DB-BD31-4B8C-83A1-F6EECF244321}">
                <p14:modId xmlns:p14="http://schemas.microsoft.com/office/powerpoint/2010/main" val="1765384209"/>
              </p:ext>
            </p:extLst>
          </p:nvPr>
        </p:nvGraphicFramePr>
        <p:xfrm>
          <a:off x="368300" y="2057400"/>
          <a:ext cx="8223250" cy="4140200"/>
        </p:xfrm>
        <a:graphic>
          <a:graphicData uri="http://schemas.openxmlformats.org/drawingml/2006/table">
            <a:tbl>
              <a:tblPr firstRow="1" firstCol="1" bandRow="1">
                <a:tableStyleId>{5C22544A-7EE6-4342-B048-85BDC9FD1C3A}</a:tableStyleId>
              </a:tblPr>
              <a:tblGrid>
                <a:gridCol w="2055495">
                  <a:extLst>
                    <a:ext uri="{9D8B030D-6E8A-4147-A177-3AD203B41FA5}">
                      <a16:colId xmlns:a16="http://schemas.microsoft.com/office/drawing/2014/main" val="2053037995"/>
                    </a:ext>
                  </a:extLst>
                </a:gridCol>
                <a:gridCol w="2055495">
                  <a:extLst>
                    <a:ext uri="{9D8B030D-6E8A-4147-A177-3AD203B41FA5}">
                      <a16:colId xmlns:a16="http://schemas.microsoft.com/office/drawing/2014/main" val="3525396349"/>
                    </a:ext>
                  </a:extLst>
                </a:gridCol>
                <a:gridCol w="2056130">
                  <a:extLst>
                    <a:ext uri="{9D8B030D-6E8A-4147-A177-3AD203B41FA5}">
                      <a16:colId xmlns:a16="http://schemas.microsoft.com/office/drawing/2014/main" val="826899349"/>
                    </a:ext>
                  </a:extLst>
                </a:gridCol>
                <a:gridCol w="2056130">
                  <a:extLst>
                    <a:ext uri="{9D8B030D-6E8A-4147-A177-3AD203B41FA5}">
                      <a16:colId xmlns:a16="http://schemas.microsoft.com/office/drawing/2014/main" val="2548498603"/>
                    </a:ext>
                  </a:extLst>
                </a:gridCol>
              </a:tblGrid>
              <a:tr h="698500">
                <a:tc>
                  <a:txBody>
                    <a:bodyPr/>
                    <a:lstStyle/>
                    <a:p>
                      <a:pPr marL="0" marR="0">
                        <a:lnSpc>
                          <a:spcPct val="107000"/>
                        </a:lnSpc>
                        <a:spcBef>
                          <a:spcPts val="200"/>
                        </a:spcBef>
                        <a:spcAft>
                          <a:spcPts val="2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Internal Drafts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1</a:t>
                      </a:r>
                      <a:r>
                        <a:rPr lang="en-US" sz="1400" baseline="30000" dirty="0">
                          <a:effectLst/>
                        </a:rPr>
                        <a:t>st</a:t>
                      </a:r>
                      <a:r>
                        <a:rPr lang="en-US" sz="1400" dirty="0">
                          <a:effectLst/>
                        </a:rPr>
                        <a:t> Public Draft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2</a:t>
                      </a:r>
                      <a:r>
                        <a:rPr lang="en-US" sz="1400" baseline="30000" dirty="0">
                          <a:effectLst/>
                        </a:rPr>
                        <a:t>nd</a:t>
                      </a:r>
                      <a:r>
                        <a:rPr lang="en-US" sz="1400" dirty="0">
                          <a:effectLst/>
                        </a:rPr>
                        <a:t> Public Draft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0843938"/>
                  </a:ext>
                </a:extLst>
              </a:tr>
              <a:tr h="698500">
                <a:tc>
                  <a:txBody>
                    <a:bodyPr/>
                    <a:lstStyle/>
                    <a:p>
                      <a:pPr marL="0" marR="0">
                        <a:lnSpc>
                          <a:spcPct val="107000"/>
                        </a:lnSpc>
                        <a:spcBef>
                          <a:spcPts val="200"/>
                        </a:spcBef>
                        <a:spcAft>
                          <a:spcPts val="200"/>
                        </a:spcAft>
                      </a:pPr>
                      <a:r>
                        <a:rPr lang="en-US" sz="1400" dirty="0">
                          <a:effectLst/>
                        </a:rPr>
                        <a:t>Accepted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57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7549784"/>
                  </a:ext>
                </a:extLst>
              </a:tr>
              <a:tr h="698500">
                <a:tc>
                  <a:txBody>
                    <a:bodyPr/>
                    <a:lstStyle/>
                    <a:p>
                      <a:pPr marL="0" marR="0">
                        <a:lnSpc>
                          <a:spcPct val="107000"/>
                        </a:lnSpc>
                        <a:spcBef>
                          <a:spcPts val="200"/>
                        </a:spcBef>
                        <a:spcAft>
                          <a:spcPts val="200"/>
                        </a:spcAft>
                      </a:pPr>
                      <a:r>
                        <a:rPr lang="en-US" sz="1400" dirty="0">
                          <a:effectLst/>
                        </a:rPr>
                        <a:t>Accepted in Principle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3444666"/>
                  </a:ext>
                </a:extLst>
              </a:tr>
              <a:tr h="647700">
                <a:tc>
                  <a:txBody>
                    <a:bodyPr/>
                    <a:lstStyle/>
                    <a:p>
                      <a:pPr marL="0" marR="0">
                        <a:lnSpc>
                          <a:spcPct val="107000"/>
                        </a:lnSpc>
                        <a:spcBef>
                          <a:spcPts val="200"/>
                        </a:spcBef>
                        <a:spcAft>
                          <a:spcPts val="200"/>
                        </a:spcAft>
                      </a:pPr>
                      <a:r>
                        <a:rPr lang="en-US" sz="1400" dirty="0">
                          <a:effectLst/>
                        </a:rPr>
                        <a:t>Deferred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0204903"/>
                  </a:ext>
                </a:extLst>
              </a:tr>
              <a:tr h="698500">
                <a:tc>
                  <a:txBody>
                    <a:bodyPr/>
                    <a:lstStyle/>
                    <a:p>
                      <a:pPr marL="0" marR="0">
                        <a:lnSpc>
                          <a:spcPct val="107000"/>
                        </a:lnSpc>
                        <a:spcBef>
                          <a:spcPts val="200"/>
                        </a:spcBef>
                        <a:spcAft>
                          <a:spcPts val="200"/>
                        </a:spcAft>
                      </a:pPr>
                      <a:r>
                        <a:rPr lang="en-US" sz="1400" dirty="0">
                          <a:effectLst/>
                        </a:rPr>
                        <a:t>Not Accepted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8507285"/>
                  </a:ext>
                </a:extLst>
              </a:tr>
              <a:tr h="698500">
                <a:tc>
                  <a:txBody>
                    <a:bodyPr/>
                    <a:lstStyle/>
                    <a:p>
                      <a:pPr marL="0" marR="0">
                        <a:lnSpc>
                          <a:spcPct val="107000"/>
                        </a:lnSpc>
                        <a:spcBef>
                          <a:spcPts val="200"/>
                        </a:spcBef>
                        <a:spcAft>
                          <a:spcPts val="200"/>
                        </a:spcAft>
                      </a:pPr>
                      <a:r>
                        <a:rPr lang="en-US" sz="1400" dirty="0">
                          <a:effectLst/>
                        </a:rPr>
                        <a:t>Not Adjudicated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5179473"/>
                  </a:ext>
                </a:extLst>
              </a:tr>
            </a:tbl>
          </a:graphicData>
        </a:graphic>
      </p:graphicFrame>
    </p:spTree>
    <p:extLst>
      <p:ext uri="{BB962C8B-B14F-4D97-AF65-F5344CB8AC3E}">
        <p14:creationId xmlns:p14="http://schemas.microsoft.com/office/powerpoint/2010/main" val="35077238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9</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4103" name="Rectangle 5"/>
          <p:cNvSpPr>
            <a:spLocks noGrp="1" noChangeArrowheads="1"/>
          </p:cNvSpPr>
          <p:nvPr>
            <p:ph type="title"/>
          </p:nvPr>
        </p:nvSpPr>
        <p:spPr>
          <a:xfrm>
            <a:off x="127000" y="112566"/>
            <a:ext cx="7797800" cy="1016000"/>
          </a:xfrm>
        </p:spPr>
        <p:txBody>
          <a:bodyPr rIns="132080"/>
          <a:lstStyle/>
          <a:p>
            <a:pPr eaLnBrk="1" hangingPunct="1"/>
            <a:r>
              <a:rPr lang="fr-FR" sz="2400" dirty="0"/>
              <a:t>HCD cPP/SD Status</a:t>
            </a:r>
            <a:br>
              <a:rPr lang="fr-FR" sz="2400" dirty="0"/>
            </a:br>
            <a:r>
              <a:rPr lang="fr-FR" sz="2400" dirty="0"/>
              <a:t>Key Issues Resolved in 2</a:t>
            </a:r>
            <a:r>
              <a:rPr lang="fr-FR" sz="2400" baseline="30000" dirty="0"/>
              <a:t>nd</a:t>
            </a:r>
            <a:r>
              <a:rPr lang="fr-FR" sz="2400" dirty="0"/>
              <a:t> Public Draft of HCD SD</a:t>
            </a:r>
            <a:endParaRPr lang="en-US" altLang="en-US" sz="24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9</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5989" y="1139532"/>
            <a:ext cx="8845755" cy="5475434"/>
          </a:xfrm>
        </p:spPr>
        <p:txBody>
          <a:bodyPr rIns="132080"/>
          <a:lstStyle/>
          <a:p>
            <a:pPr marL="342900">
              <a:lnSpc>
                <a:spcPct val="107000"/>
              </a:lnSpc>
              <a:spcBef>
                <a:spcPts val="0"/>
              </a:spcBef>
              <a:spcAft>
                <a:spcPts val="6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Added a Test Assurance Activity for SFR </a:t>
            </a:r>
            <a:r>
              <a:rPr lang="en-US" sz="1800" b="1" dirty="0">
                <a:effectLst/>
                <a:latin typeface="Arial" panose="020B0604020202020204" pitchFamily="34" charset="0"/>
                <a:ea typeface="Calibri" panose="020F0502020204030204" pitchFamily="34" charset="0"/>
                <a:cs typeface="Times New Roman" panose="02020603050405020304" pitchFamily="18" charset="0"/>
              </a:rPr>
              <a:t>FPT_TST_EXT</a:t>
            </a:r>
            <a:r>
              <a:rPr lang="en-US"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TSF testing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where one was not present in previous drafts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a:lnSpc>
                <a:spcPct val="107000"/>
              </a:lnSpc>
              <a:spcBef>
                <a:spcPts val="0"/>
              </a:spcBef>
              <a:spcAft>
                <a:spcPts val="6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Moved the Assurance Activities for the following: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92150" lvl="1" indent="-342900">
              <a:lnSpc>
                <a:spcPct val="107000"/>
              </a:lnSpc>
              <a:spcBef>
                <a:spcPts val="0"/>
              </a:spcBef>
              <a:spcAft>
                <a:spcPts val="6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All of the Audit Log related SFRs to under “Security Audit (FAU)” rather than  because they are all mandatory SFRs</a:t>
            </a:r>
          </a:p>
          <a:p>
            <a:pPr marL="692150" lvl="1" indent="-342900">
              <a:lnSpc>
                <a:spcPct val="107000"/>
              </a:lnSpc>
              <a:spcBef>
                <a:spcPts val="0"/>
              </a:spcBef>
              <a:spcAft>
                <a:spcPts val="6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SFR</a:t>
            </a:r>
            <a:r>
              <a:rPr lang="en-US" sz="1600" b="1" dirty="0">
                <a:effectLst/>
                <a:ea typeface="Calibri" panose="020F0502020204030204" pitchFamily="34" charset="0"/>
                <a:cs typeface="Times New Roman" panose="02020603050405020304" pitchFamily="18" charset="0"/>
              </a:rPr>
              <a:t> FCS_CKM.1/AKG Cryptographic Key Generation (for asymmetric keys)</a:t>
            </a:r>
            <a:r>
              <a:rPr lang="en-US" sz="1600" dirty="0">
                <a:effectLst/>
                <a:ea typeface="Calibri" panose="020F0502020204030204" pitchFamily="34" charset="0"/>
                <a:cs typeface="Times New Roman" panose="02020603050405020304" pitchFamily="18" charset="0"/>
              </a:rPr>
              <a:t> to </a:t>
            </a:r>
            <a:r>
              <a:rPr lang="en-US" sz="1600" b="1" dirty="0">
                <a:solidFill>
                  <a:srgbClr val="333333"/>
                </a:solidFill>
                <a:effectLst/>
                <a:ea typeface="Calibri" panose="020F0502020204030204" pitchFamily="34" charset="0"/>
                <a:cs typeface="Times New Roman" panose="02020603050405020304" pitchFamily="18" charset="0"/>
              </a:rPr>
              <a:t>Chapter 3. Evaluation Activities for Conditionally Mandatory Requirements</a:t>
            </a:r>
            <a:r>
              <a:rPr lang="en-US" sz="1600" dirty="0">
                <a:solidFill>
                  <a:srgbClr val="333333"/>
                </a:solidFill>
                <a:effectLst/>
                <a:ea typeface="Calibri" panose="020F0502020204030204" pitchFamily="34" charset="0"/>
                <a:cs typeface="Times New Roman" panose="02020603050405020304" pitchFamily="18" charset="0"/>
              </a:rPr>
              <a:t> as required by NIAP Technical Decision TD 0074</a:t>
            </a:r>
            <a:endParaRPr lang="en-US" sz="1600" dirty="0">
              <a:effectLst/>
              <a:ea typeface="Calibri" panose="020F0502020204030204" pitchFamily="34" charset="0"/>
              <a:cs typeface="Times New Roman" panose="02020603050405020304" pitchFamily="18" charset="0"/>
            </a:endParaRPr>
          </a:p>
          <a:p>
            <a:pPr marL="692150" lvl="1" indent="-342900">
              <a:lnSpc>
                <a:spcPct val="107000"/>
              </a:lnSpc>
              <a:spcBef>
                <a:spcPts val="0"/>
              </a:spcBef>
              <a:spcAft>
                <a:spcPts val="600"/>
              </a:spcAft>
              <a:buFont typeface="Symbol" panose="05050102010706020507" pitchFamily="18" charset="2"/>
              <a:buChar char=""/>
            </a:pPr>
            <a:r>
              <a:rPr lang="en-US" sz="1600" dirty="0">
                <a:solidFill>
                  <a:srgbClr val="333333"/>
                </a:solidFill>
                <a:effectLst/>
                <a:ea typeface="Calibri" panose="020F0502020204030204" pitchFamily="34" charset="0"/>
                <a:cs typeface="Times New Roman" panose="02020603050405020304" pitchFamily="18" charset="0"/>
              </a:rPr>
              <a:t>SFR </a:t>
            </a:r>
            <a:r>
              <a:rPr lang="en-US" sz="1600" b="1" dirty="0">
                <a:solidFill>
                  <a:srgbClr val="333333"/>
                </a:solidFill>
                <a:effectLst/>
                <a:ea typeface="Calibri" panose="020F0502020204030204" pitchFamily="34" charset="0"/>
                <a:cs typeface="Times New Roman" panose="02020603050405020304" pitchFamily="18" charset="0"/>
              </a:rPr>
              <a:t>FCS_CKM.2 Cryptographic Key Establishment</a:t>
            </a:r>
            <a:r>
              <a:rPr lang="en-US" sz="1600" dirty="0">
                <a:effectLst/>
                <a:ea typeface="Calibri" panose="020F0502020204030204" pitchFamily="34" charset="0"/>
                <a:cs typeface="Times New Roman" panose="02020603050405020304" pitchFamily="18" charset="0"/>
              </a:rPr>
              <a:t> to </a:t>
            </a:r>
            <a:r>
              <a:rPr lang="en-US" sz="1600" b="1" dirty="0">
                <a:solidFill>
                  <a:srgbClr val="333333"/>
                </a:solidFill>
                <a:effectLst/>
                <a:ea typeface="Calibri" panose="020F0502020204030204" pitchFamily="34" charset="0"/>
                <a:cs typeface="Times New Roman" panose="02020603050405020304" pitchFamily="18" charset="0"/>
              </a:rPr>
              <a:t>Chapter 3. Evaluation Activities for Conditionally Mandatory Requirements</a:t>
            </a:r>
            <a:r>
              <a:rPr lang="en-US" sz="1600" dirty="0">
                <a:solidFill>
                  <a:srgbClr val="333333"/>
                </a:solidFill>
                <a:effectLst/>
                <a:ea typeface="Calibri" panose="020F0502020204030204" pitchFamily="34" charset="0"/>
                <a:cs typeface="Times New Roman" panose="02020603050405020304" pitchFamily="18" charset="0"/>
              </a:rPr>
              <a:t> because it refers to the conditional requirement SFR </a:t>
            </a:r>
            <a:r>
              <a:rPr lang="en-US" sz="1600" b="1" dirty="0">
                <a:solidFill>
                  <a:srgbClr val="333333"/>
                </a:solidFill>
                <a:effectLst/>
                <a:ea typeface="Calibri" panose="020F0502020204030204" pitchFamily="34" charset="0"/>
                <a:cs typeface="Times New Roman" panose="02020603050405020304" pitchFamily="18" charset="0"/>
              </a:rPr>
              <a:t>FCS_CKM.1.1/AKG </a:t>
            </a:r>
            <a:r>
              <a:rPr lang="en-US" sz="1600" b="1" dirty="0">
                <a:effectLst/>
                <a:ea typeface="Calibri" panose="020F0502020204030204" pitchFamily="34" charset="0"/>
                <a:cs typeface="Times New Roman" panose="02020603050405020304" pitchFamily="18" charset="0"/>
              </a:rPr>
              <a:t>Cryptographic Key Generation (for asymmetric keys)</a:t>
            </a:r>
            <a:endParaRPr lang="en-US" sz="1600" dirty="0">
              <a:effectLst/>
              <a:ea typeface="Calibri" panose="020F0502020204030204" pitchFamily="34" charset="0"/>
              <a:cs typeface="Times New Roman" panose="02020603050405020304" pitchFamily="18" charset="0"/>
            </a:endParaRPr>
          </a:p>
          <a:p>
            <a:pPr marL="342900">
              <a:lnSpc>
                <a:spcPct val="107000"/>
              </a:lnSpc>
              <a:spcBef>
                <a:spcPts val="0"/>
              </a:spcBef>
              <a:spcAft>
                <a:spcPts val="600"/>
              </a:spcAf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Added ISO/IEC 11770-6:2016 to the list of references </a:t>
            </a:r>
            <a:r>
              <a:rPr lang="en-US" sz="1800" dirty="0">
                <a:effectLst/>
                <a:latin typeface="Arial" panose="020B0604020202020204" pitchFamily="34" charset="0"/>
                <a:ea typeface="Calibri" panose="020F0502020204030204" pitchFamily="34" charset="0"/>
                <a:cs typeface="Times New Roman" panose="02020603050405020304" pitchFamily="18" charset="0"/>
              </a:rPr>
              <a:t>an evaluator shall verify </a:t>
            </a: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the approved derivation mode and key expansion algorithm</a:t>
            </a:r>
            <a:r>
              <a:rPr lang="en-US" sz="1800" dirty="0">
                <a:effectLst/>
                <a:latin typeface="Arial" panose="020B0604020202020204" pitchFamily="34" charset="0"/>
                <a:ea typeface="Calibri" panose="020F0502020204030204" pitchFamily="34" charset="0"/>
                <a:cs typeface="Times New Roman" panose="02020603050405020304" pitchFamily="18" charset="0"/>
              </a:rPr>
              <a:t> for in the TSS Assurance Activity for </a:t>
            </a: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SFR </a:t>
            </a:r>
            <a:r>
              <a:rPr lang="en-US"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FCS_KDF_EXT.1: Cryptographic Key Derivation</a:t>
            </a:r>
          </a:p>
          <a:p>
            <a:pPr marL="342900">
              <a:lnSpc>
                <a:spcPct val="107000"/>
              </a:lnSpc>
              <a:spcBef>
                <a:spcPts val="0"/>
              </a:spcBef>
              <a:spcAft>
                <a:spcPts val="600"/>
              </a:spcAf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Corrected an incorrect CEM paragraph reference in </a:t>
            </a:r>
            <a:r>
              <a:rPr lang="en-US"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Section 6.2.1. Basic Functional Specification (ADV_FSP.1)</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i="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Table 2. Mapping of ADV_FSP.1 CEM Work Units to Evaluation Activities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6877630"/>
      </p:ext>
    </p:extLst>
  </p:cSld>
  <p:clrMapOvr>
    <a:masterClrMapping/>
  </p:clrMapOvr>
  <p:transition/>
</p:sld>
</file>

<file path=ppt/theme/theme1.xml><?xml version="1.0" encoding="utf-8"?>
<a:theme xmlns:a="http://schemas.openxmlformats.org/drawingml/2006/main" name="Title">
  <a:themeElements>
    <a:clrScheme name="">
      <a:dk1>
        <a:srgbClr val="000000"/>
      </a:dk1>
      <a:lt1>
        <a:srgbClr val="FFFFFF"/>
      </a:lt1>
      <a:dk2>
        <a:srgbClr val="000000"/>
      </a:dk2>
      <a:lt2>
        <a:srgbClr val="808080"/>
      </a:lt2>
      <a:accent1>
        <a:srgbClr val="FF9933"/>
      </a:accent1>
      <a:accent2>
        <a:srgbClr val="333399"/>
      </a:accent2>
      <a:accent3>
        <a:srgbClr val="FFFFFF"/>
      </a:accent3>
      <a:accent4>
        <a:srgbClr val="000000"/>
      </a:accent4>
      <a:accent5>
        <a:srgbClr val="FFCAAD"/>
      </a:accent5>
      <a:accent6>
        <a:srgbClr val="2D2D8A"/>
      </a:accent6>
      <a:hlink>
        <a:srgbClr val="009999"/>
      </a:hlink>
      <a:folHlink>
        <a:srgbClr val="99CC00"/>
      </a:folHlink>
    </a:clrScheme>
    <a:fontScheme name="Title">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ullet Slide">
  <a:themeElements>
    <a:clrScheme name="">
      <a:dk1>
        <a:srgbClr val="000000"/>
      </a:dk1>
      <a:lt1>
        <a:srgbClr val="FFFFFF"/>
      </a:lt1>
      <a:dk2>
        <a:srgbClr val="000000"/>
      </a:dk2>
      <a:lt2>
        <a:srgbClr val="808080"/>
      </a:lt2>
      <a:accent1>
        <a:srgbClr val="FF9933"/>
      </a:accent1>
      <a:accent2>
        <a:srgbClr val="333399"/>
      </a:accent2>
      <a:accent3>
        <a:srgbClr val="FFFFFF"/>
      </a:accent3>
      <a:accent4>
        <a:srgbClr val="000000"/>
      </a:accent4>
      <a:accent5>
        <a:srgbClr val="FFCAAD"/>
      </a:accent5>
      <a:accent6>
        <a:srgbClr val="2D2D8A"/>
      </a:accent6>
      <a:hlink>
        <a:srgbClr val="009999"/>
      </a:hlink>
      <a:folHlink>
        <a:srgbClr val="99CC00"/>
      </a:folHlink>
    </a:clrScheme>
    <a:fontScheme name="Bullet Slide">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Bulle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genda Slide">
  <a:themeElements>
    <a:clrScheme name="">
      <a:dk1>
        <a:srgbClr val="000000"/>
      </a:dk1>
      <a:lt1>
        <a:srgbClr val="FFFFFF"/>
      </a:lt1>
      <a:dk2>
        <a:srgbClr val="000000"/>
      </a:dk2>
      <a:lt2>
        <a:srgbClr val="000000"/>
      </a:lt2>
      <a:accent1>
        <a:srgbClr val="FF9933"/>
      </a:accent1>
      <a:accent2>
        <a:srgbClr val="333399"/>
      </a:accent2>
      <a:accent3>
        <a:srgbClr val="FFFFFF"/>
      </a:accent3>
      <a:accent4>
        <a:srgbClr val="000000"/>
      </a:accent4>
      <a:accent5>
        <a:srgbClr val="FFCAAD"/>
      </a:accent5>
      <a:accent6>
        <a:srgbClr val="2D2D8A"/>
      </a:accent6>
      <a:hlink>
        <a:srgbClr val="009999"/>
      </a:hlink>
      <a:folHlink>
        <a:srgbClr val="99CC00"/>
      </a:folHlink>
    </a:clrScheme>
    <a:fontScheme name="Agenda Slide">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Agenda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agram Slide">
  <a:themeElements>
    <a:clrScheme name="">
      <a:dk1>
        <a:srgbClr val="000000"/>
      </a:dk1>
      <a:lt1>
        <a:srgbClr val="FFFFFF"/>
      </a:lt1>
      <a:dk2>
        <a:srgbClr val="000000"/>
      </a:dk2>
      <a:lt2>
        <a:srgbClr val="808080"/>
      </a:lt2>
      <a:accent1>
        <a:srgbClr val="FF9933"/>
      </a:accent1>
      <a:accent2>
        <a:srgbClr val="333399"/>
      </a:accent2>
      <a:accent3>
        <a:srgbClr val="FFFFFF"/>
      </a:accent3>
      <a:accent4>
        <a:srgbClr val="000000"/>
      </a:accent4>
      <a:accent5>
        <a:srgbClr val="FFCAAD"/>
      </a:accent5>
      <a:accent6>
        <a:srgbClr val="2D2D8A"/>
      </a:accent6>
      <a:hlink>
        <a:srgbClr val="009999"/>
      </a:hlink>
      <a:folHlink>
        <a:srgbClr val="99CC00"/>
      </a:folHlink>
    </a:clrScheme>
    <a:fontScheme name="Diagram Slide">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iagram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Column Slide">
  <a:themeElements>
    <a:clrScheme name="">
      <a:dk1>
        <a:srgbClr val="000000"/>
      </a:dk1>
      <a:lt1>
        <a:srgbClr val="FFFFFF"/>
      </a:lt1>
      <a:dk2>
        <a:srgbClr val="000000"/>
      </a:dk2>
      <a:lt2>
        <a:srgbClr val="808080"/>
      </a:lt2>
      <a:accent1>
        <a:srgbClr val="FF9933"/>
      </a:accent1>
      <a:accent2>
        <a:srgbClr val="333399"/>
      </a:accent2>
      <a:accent3>
        <a:srgbClr val="FFFFFF"/>
      </a:accent3>
      <a:accent4>
        <a:srgbClr val="000000"/>
      </a:accent4>
      <a:accent5>
        <a:srgbClr val="FFCAAD"/>
      </a:accent5>
      <a:accent6>
        <a:srgbClr val="2D2D8A"/>
      </a:accent6>
      <a:hlink>
        <a:srgbClr val="009999"/>
      </a:hlink>
      <a:folHlink>
        <a:srgbClr val="99CC00"/>
      </a:folHlink>
    </a:clrScheme>
    <a:fontScheme name="2-Column Slide">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2-Colum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9057</TotalTime>
  <Pages>0</Pages>
  <Words>5761</Words>
  <Characters>0</Characters>
  <Application>Microsoft Office PowerPoint</Application>
  <PresentationFormat>On-screen Show (4:3)</PresentationFormat>
  <Lines>0</Lines>
  <Paragraphs>557</Paragraphs>
  <Slides>42</Slides>
  <Notes>25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42</vt:i4>
      </vt:variant>
    </vt:vector>
  </HeadingPairs>
  <TitlesOfParts>
    <vt:vector size="52" baseType="lpstr">
      <vt:lpstr>Arial</vt:lpstr>
      <vt:lpstr>Arial Bold</vt:lpstr>
      <vt:lpstr>Calibri</vt:lpstr>
      <vt:lpstr>Symbol</vt:lpstr>
      <vt:lpstr>Verdana</vt:lpstr>
      <vt:lpstr>Title</vt:lpstr>
      <vt:lpstr>Bullet Slide</vt:lpstr>
      <vt:lpstr>Agenda Slide</vt:lpstr>
      <vt:lpstr>Diagram Slide</vt:lpstr>
      <vt:lpstr>2-Column Slide</vt:lpstr>
      <vt:lpstr>Imaging Device Security</vt:lpstr>
      <vt:lpstr>Agenda</vt:lpstr>
      <vt:lpstr>Antitrust and Intellectual Property Policies</vt:lpstr>
      <vt:lpstr>Officers</vt:lpstr>
      <vt:lpstr>PowerPoint Presentation</vt:lpstr>
      <vt:lpstr>HCD international Technical Community (iTC)</vt:lpstr>
      <vt:lpstr>HCD cPP/SD Status</vt:lpstr>
      <vt:lpstr>HCD cPP/SD Status</vt:lpstr>
      <vt:lpstr>HCD cPP/SD Status Key Issues Resolved in 2nd Public Draft of HCD SD</vt:lpstr>
      <vt:lpstr>HCD cPP/SD Status Key Issues Resolved in 2nd Public Draft of HCD SD</vt:lpstr>
      <vt:lpstr>HCD cPP/SD Status Key Issues Resolved in 2nd Public Draft of HCD SD</vt:lpstr>
      <vt:lpstr>Current HCD cPP/SD Issues Affecting Final Drafts of HCD cPP/SD</vt:lpstr>
      <vt:lpstr>Current HCD cPP/SD Issues Affecting Final Drafts of HCD cPP/SD</vt:lpstr>
      <vt:lpstr>Current HCD cPP/SD Issues Affecting Final Drafts of HCD cPP/SD</vt:lpstr>
      <vt:lpstr>Current HCD cPP/SD Issues Affecting Final Drafts of HCD cPP/SD</vt:lpstr>
      <vt:lpstr>Other HCD cPP/SD Issues Affecting Final Drafts of the HCD cPP/SD</vt:lpstr>
      <vt:lpstr>Other HCD cPP/SD Issues Affecting Final Drafts of the HCD cPP/SD</vt:lpstr>
      <vt:lpstr>Other HCD cPP/SD Issues</vt:lpstr>
      <vt:lpstr>HCD iTC Status HCD cPP/SD Schedule Status Update</vt:lpstr>
      <vt:lpstr>HCD iTC Status Updated Proposed HCD cPP/SD Schedule</vt:lpstr>
      <vt:lpstr>Potential HCD cPP Content  Post-Version 1.0</vt:lpstr>
      <vt:lpstr>Potential HCD cPP Content  Post-Version 1.0</vt:lpstr>
      <vt:lpstr>HCD iTC Status Key Next Steps</vt:lpstr>
      <vt:lpstr>HCD iTC Status More Lessons Learned to Date (My Take)</vt:lpstr>
      <vt:lpstr>PowerPoint Presentation</vt:lpstr>
      <vt:lpstr>IPP Encrypted Jobs and Documents</vt:lpstr>
      <vt:lpstr>Architecture</vt:lpstr>
      <vt:lpstr>Encrypted Print-Job</vt:lpstr>
      <vt:lpstr>Encrypted Print-Job</vt:lpstr>
      <vt:lpstr>Get-Encrypted-Job-Attributes</vt:lpstr>
      <vt:lpstr>Get-Encrypted-Job-Attributes</vt:lpstr>
      <vt:lpstr>Discussion</vt:lpstr>
      <vt:lpstr>PowerPoint Presentation</vt:lpstr>
      <vt:lpstr>Trusted Computing Group (TCG)</vt:lpstr>
      <vt:lpstr>PowerPoint Presentation</vt:lpstr>
      <vt:lpstr>Trusted Computing Group (TCG)</vt:lpstr>
      <vt:lpstr>Internet Engineering Task Force (IETF) (1 of 4)</vt:lpstr>
      <vt:lpstr>Internet Engineering Task Force (IETF) (2 of 4)</vt:lpstr>
      <vt:lpstr>Internet Engineering Task Force (IETF) (3 of 4)</vt:lpstr>
      <vt:lpstr>Internet Engineering Task Force (IETF) (4 of 4)</vt:lpstr>
      <vt:lpstr>Next Steps – IDS WG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Jerry Thrasher</dc:creator>
  <cp:lastModifiedBy>Alan Sukert</cp:lastModifiedBy>
  <cp:revision>912</cp:revision>
  <dcterms:modified xsi:type="dcterms:W3CDTF">2022-05-18T17:37:18Z</dcterms:modified>
</cp:coreProperties>
</file>