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 id="2147483650" r:id="rId3"/>
    <p:sldMasterId id="2147483651" r:id="rId4"/>
    <p:sldMasterId id="2147483652" r:id="rId5"/>
  </p:sldMasterIdLst>
  <p:notesMasterIdLst>
    <p:notesMasterId r:id="rId40"/>
  </p:notesMasterIdLst>
  <p:sldIdLst>
    <p:sldId id="309" r:id="rId6"/>
    <p:sldId id="325" r:id="rId7"/>
    <p:sldId id="334" r:id="rId8"/>
    <p:sldId id="343" r:id="rId9"/>
    <p:sldId id="1066" r:id="rId10"/>
    <p:sldId id="1122" r:id="rId11"/>
    <p:sldId id="1123" r:id="rId12"/>
    <p:sldId id="1124" r:id="rId13"/>
    <p:sldId id="1159" r:id="rId14"/>
    <p:sldId id="1213" r:id="rId15"/>
    <p:sldId id="1201" r:id="rId16"/>
    <p:sldId id="1160" r:id="rId17"/>
    <p:sldId id="1161" r:id="rId18"/>
    <p:sldId id="1175" r:id="rId19"/>
    <p:sldId id="1132" r:id="rId20"/>
    <p:sldId id="1148" r:id="rId21"/>
    <p:sldId id="1180" r:id="rId22"/>
    <p:sldId id="1106" r:id="rId23"/>
    <p:sldId id="1162" r:id="rId24"/>
    <p:sldId id="1163" r:id="rId25"/>
    <p:sldId id="1169" r:id="rId26"/>
    <p:sldId id="1202" r:id="rId27"/>
    <p:sldId id="1203" r:id="rId28"/>
    <p:sldId id="1204" r:id="rId29"/>
    <p:sldId id="1205" r:id="rId30"/>
    <p:sldId id="1206" r:id="rId31"/>
    <p:sldId id="1090" r:id="rId32"/>
    <p:sldId id="1133" r:id="rId33"/>
    <p:sldId id="1208" r:id="rId34"/>
    <p:sldId id="1209" r:id="rId35"/>
    <p:sldId id="1210" r:id="rId36"/>
    <p:sldId id="1211" r:id="rId37"/>
    <p:sldId id="1212" r:id="rId38"/>
    <p:sldId id="1027" r:id="rId39"/>
  </p:sldIdLst>
  <p:sldSz cx="9144000" cy="6858000" type="screen4x3"/>
  <p:notesSz cx="6858000" cy="9144000"/>
  <p:defaultTextStyle>
    <a:defPPr>
      <a:defRPr lang="en-US"/>
    </a:defPPr>
    <a:lvl1pPr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an Sukert" initials="AS" lastIdx="1" clrIdx="0">
    <p:extLst>
      <p:ext uri="{19B8F6BF-5375-455C-9EA6-DF929625EA0E}">
        <p15:presenceInfo xmlns:p15="http://schemas.microsoft.com/office/powerpoint/2012/main" userId="133cebfdc0ec09a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59" autoAdjust="0"/>
    <p:restoredTop sz="93923" autoAdjust="0"/>
  </p:normalViewPr>
  <p:slideViewPr>
    <p:cSldViewPr>
      <p:cViewPr varScale="1">
        <p:scale>
          <a:sx n="82" d="100"/>
          <a:sy n="82" d="100"/>
        </p:scale>
        <p:origin x="1733"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presProps" Target="presProps.xml"/><Relationship Id="rId7" Type="http://schemas.openxmlformats.org/officeDocument/2006/relationships/slide" Target="slides/slide2.xml"/><Relationship Id="rId2" Type="http://schemas.openxmlformats.org/officeDocument/2006/relationships/slideMaster" Target="slideMasters/slideMaster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viewProps" Target="viewProps.xml"/><Relationship Id="rId8" Type="http://schemas.openxmlformats.org/officeDocument/2006/relationships/slide" Target="slides/slide3.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20" Type="http://schemas.openxmlformats.org/officeDocument/2006/relationships/slide" Target="slides/slide15.xml"/><Relationship Id="rId41"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ea typeface="ヒラギノ角ゴ ProN W3"/>
                <a:cs typeface="ヒラギノ角ゴ ProN W3"/>
                <a:sym typeface="Arial" pitchFamily="34" charset="0"/>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ea typeface="ヒラギノ角ゴ ProN W3"/>
                <a:cs typeface="ヒラギノ角ゴ ProN W3"/>
                <a:sym typeface="Arial" pitchFamily="34" charset="0"/>
              </a:defRPr>
            </a:lvl1pPr>
          </a:lstStyle>
          <a:p>
            <a:pPr>
              <a:defRPr/>
            </a:pPr>
            <a:fld id="{44C371DA-349C-45E5-81E0-249879C5927C}" type="datetimeFigureOut">
              <a:rPr lang="en-US"/>
              <a:pPr>
                <a:defRPr/>
              </a:pPr>
              <a:t>2/4/2022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ea typeface="ヒラギノ角ゴ ProN W3"/>
                <a:cs typeface="ヒラギノ角ゴ ProN W3"/>
                <a:sym typeface="Arial" pitchFamily="34" charset="0"/>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ea typeface="ヒラギノ角ゴ ProN W3"/>
                <a:cs typeface="ヒラギノ角ゴ ProN W3"/>
                <a:sym typeface="Arial" pitchFamily="34" charset="0"/>
              </a:defRPr>
            </a:lvl1pPr>
          </a:lstStyle>
          <a:p>
            <a:pPr>
              <a:defRPr/>
            </a:pPr>
            <a:fld id="{D030A462-AB5A-4FBE-9885-4731ADC6AC50}" type="slidenum">
              <a:rPr lang="en-US"/>
              <a:pPr>
                <a:defRPr/>
              </a:pPr>
              <a:t>‹#›</a:t>
            </a:fld>
            <a:endParaRPr lang="en-US" dirty="0"/>
          </a:p>
        </p:txBody>
      </p:sp>
    </p:spTree>
    <p:extLst>
      <p:ext uri="{BB962C8B-B14F-4D97-AF65-F5344CB8AC3E}">
        <p14:creationId xmlns:p14="http://schemas.microsoft.com/office/powerpoint/2010/main" val="14386814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5</a:t>
            </a:fld>
            <a:endParaRPr lang="en-US" altLang="en-US" dirty="0"/>
          </a:p>
        </p:txBody>
      </p:sp>
    </p:spTree>
    <p:extLst>
      <p:ext uri="{BB962C8B-B14F-4D97-AF65-F5344CB8AC3E}">
        <p14:creationId xmlns:p14="http://schemas.microsoft.com/office/powerpoint/2010/main" val="10505568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14</a:t>
            </a:fld>
            <a:endParaRPr lang="en-US" altLang="en-US" dirty="0"/>
          </a:p>
        </p:txBody>
      </p:sp>
    </p:spTree>
    <p:extLst>
      <p:ext uri="{BB962C8B-B14F-4D97-AF65-F5344CB8AC3E}">
        <p14:creationId xmlns:p14="http://schemas.microsoft.com/office/powerpoint/2010/main" val="41575677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15</a:t>
            </a:fld>
            <a:endParaRPr lang="en-US" altLang="en-US" dirty="0"/>
          </a:p>
        </p:txBody>
      </p:sp>
    </p:spTree>
    <p:extLst>
      <p:ext uri="{BB962C8B-B14F-4D97-AF65-F5344CB8AC3E}">
        <p14:creationId xmlns:p14="http://schemas.microsoft.com/office/powerpoint/2010/main" val="8607632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16</a:t>
            </a:fld>
            <a:endParaRPr lang="en-US" altLang="en-US" dirty="0"/>
          </a:p>
        </p:txBody>
      </p:sp>
    </p:spTree>
    <p:extLst>
      <p:ext uri="{BB962C8B-B14F-4D97-AF65-F5344CB8AC3E}">
        <p14:creationId xmlns:p14="http://schemas.microsoft.com/office/powerpoint/2010/main" val="3315509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17</a:t>
            </a:fld>
            <a:endParaRPr lang="en-US" altLang="en-US" dirty="0"/>
          </a:p>
        </p:txBody>
      </p:sp>
    </p:spTree>
    <p:extLst>
      <p:ext uri="{BB962C8B-B14F-4D97-AF65-F5344CB8AC3E}">
        <p14:creationId xmlns:p14="http://schemas.microsoft.com/office/powerpoint/2010/main" val="8110258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18</a:t>
            </a:fld>
            <a:endParaRPr lang="en-US" altLang="en-US" dirty="0"/>
          </a:p>
        </p:txBody>
      </p:sp>
    </p:spTree>
    <p:extLst>
      <p:ext uri="{BB962C8B-B14F-4D97-AF65-F5344CB8AC3E}">
        <p14:creationId xmlns:p14="http://schemas.microsoft.com/office/powerpoint/2010/main" val="19998374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19</a:t>
            </a:fld>
            <a:endParaRPr lang="en-US" altLang="en-US" dirty="0"/>
          </a:p>
        </p:txBody>
      </p:sp>
    </p:spTree>
    <p:extLst>
      <p:ext uri="{BB962C8B-B14F-4D97-AF65-F5344CB8AC3E}">
        <p14:creationId xmlns:p14="http://schemas.microsoft.com/office/powerpoint/2010/main" val="14190209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20</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14652775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21</a:t>
            </a:fld>
            <a:endParaRPr lang="en-US" altLang="en-US"/>
          </a:p>
        </p:txBody>
      </p:sp>
    </p:spTree>
    <p:extLst>
      <p:ext uri="{BB962C8B-B14F-4D97-AF65-F5344CB8AC3E}">
        <p14:creationId xmlns:p14="http://schemas.microsoft.com/office/powerpoint/2010/main" val="39369019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22</a:t>
            </a:fld>
            <a:endParaRPr lang="en-US" altLang="en-US"/>
          </a:p>
        </p:txBody>
      </p:sp>
    </p:spTree>
    <p:extLst>
      <p:ext uri="{BB962C8B-B14F-4D97-AF65-F5344CB8AC3E}">
        <p14:creationId xmlns:p14="http://schemas.microsoft.com/office/powerpoint/2010/main" val="31896810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23</a:t>
            </a:fld>
            <a:endParaRPr lang="en-US" altLang="en-US"/>
          </a:p>
        </p:txBody>
      </p:sp>
    </p:spTree>
    <p:extLst>
      <p:ext uri="{BB962C8B-B14F-4D97-AF65-F5344CB8AC3E}">
        <p14:creationId xmlns:p14="http://schemas.microsoft.com/office/powerpoint/2010/main" val="36779411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6</a:t>
            </a:fld>
            <a:endParaRPr lang="en-US" altLang="en-US" dirty="0"/>
          </a:p>
        </p:txBody>
      </p:sp>
    </p:spTree>
    <p:extLst>
      <p:ext uri="{BB962C8B-B14F-4D97-AF65-F5344CB8AC3E}">
        <p14:creationId xmlns:p14="http://schemas.microsoft.com/office/powerpoint/2010/main" val="40621271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24</a:t>
            </a:fld>
            <a:endParaRPr lang="en-US" altLang="en-US"/>
          </a:p>
        </p:txBody>
      </p:sp>
    </p:spTree>
    <p:extLst>
      <p:ext uri="{BB962C8B-B14F-4D97-AF65-F5344CB8AC3E}">
        <p14:creationId xmlns:p14="http://schemas.microsoft.com/office/powerpoint/2010/main" val="870983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25</a:t>
            </a:fld>
            <a:endParaRPr lang="en-US" altLang="en-US"/>
          </a:p>
        </p:txBody>
      </p:sp>
    </p:spTree>
    <p:extLst>
      <p:ext uri="{BB962C8B-B14F-4D97-AF65-F5344CB8AC3E}">
        <p14:creationId xmlns:p14="http://schemas.microsoft.com/office/powerpoint/2010/main" val="6636619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26</a:t>
            </a:fld>
            <a:endParaRPr lang="en-US" altLang="en-US"/>
          </a:p>
        </p:txBody>
      </p:sp>
    </p:spTree>
    <p:extLst>
      <p:ext uri="{BB962C8B-B14F-4D97-AF65-F5344CB8AC3E}">
        <p14:creationId xmlns:p14="http://schemas.microsoft.com/office/powerpoint/2010/main" val="3058560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27</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7800556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28</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8056698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29</a:t>
            </a:fld>
            <a:endParaRPr lang="en-US" altLang="en-US"/>
          </a:p>
        </p:txBody>
      </p:sp>
    </p:spTree>
    <p:extLst>
      <p:ext uri="{BB962C8B-B14F-4D97-AF65-F5344CB8AC3E}">
        <p14:creationId xmlns:p14="http://schemas.microsoft.com/office/powerpoint/2010/main" val="37686886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30</a:t>
            </a:fld>
            <a:endParaRPr lang="en-US" altLang="en-US"/>
          </a:p>
        </p:txBody>
      </p:sp>
    </p:spTree>
    <p:extLst>
      <p:ext uri="{BB962C8B-B14F-4D97-AF65-F5344CB8AC3E}">
        <p14:creationId xmlns:p14="http://schemas.microsoft.com/office/powerpoint/2010/main" val="27198023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31</a:t>
            </a:fld>
            <a:endParaRPr lang="en-US" altLang="en-US"/>
          </a:p>
        </p:txBody>
      </p:sp>
    </p:spTree>
    <p:extLst>
      <p:ext uri="{BB962C8B-B14F-4D97-AF65-F5344CB8AC3E}">
        <p14:creationId xmlns:p14="http://schemas.microsoft.com/office/powerpoint/2010/main" val="125834338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32</a:t>
            </a:fld>
            <a:endParaRPr lang="en-US" altLang="en-US"/>
          </a:p>
        </p:txBody>
      </p:sp>
    </p:spTree>
    <p:extLst>
      <p:ext uri="{BB962C8B-B14F-4D97-AF65-F5344CB8AC3E}">
        <p14:creationId xmlns:p14="http://schemas.microsoft.com/office/powerpoint/2010/main" val="12178526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33</a:t>
            </a:fld>
            <a:endParaRPr lang="en-US" altLang="en-US"/>
          </a:p>
        </p:txBody>
      </p:sp>
    </p:spTree>
    <p:extLst>
      <p:ext uri="{BB962C8B-B14F-4D97-AF65-F5344CB8AC3E}">
        <p14:creationId xmlns:p14="http://schemas.microsoft.com/office/powerpoint/2010/main" val="10276688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7</a:t>
            </a:fld>
            <a:endParaRPr lang="en-US" altLang="en-US" dirty="0"/>
          </a:p>
        </p:txBody>
      </p:sp>
    </p:spTree>
    <p:extLst>
      <p:ext uri="{BB962C8B-B14F-4D97-AF65-F5344CB8AC3E}">
        <p14:creationId xmlns:p14="http://schemas.microsoft.com/office/powerpoint/2010/main" val="68981708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34</a:t>
            </a:fld>
            <a:endParaRPr lang="en-US" altLang="en-US" dirty="0">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9984284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8</a:t>
            </a:fld>
            <a:endParaRPr lang="en-US" altLang="en-US" dirty="0"/>
          </a:p>
        </p:txBody>
      </p:sp>
    </p:spTree>
    <p:extLst>
      <p:ext uri="{BB962C8B-B14F-4D97-AF65-F5344CB8AC3E}">
        <p14:creationId xmlns:p14="http://schemas.microsoft.com/office/powerpoint/2010/main" val="4061130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9</a:t>
            </a:fld>
            <a:endParaRPr lang="en-US" altLang="en-US" dirty="0"/>
          </a:p>
        </p:txBody>
      </p:sp>
    </p:spTree>
    <p:extLst>
      <p:ext uri="{BB962C8B-B14F-4D97-AF65-F5344CB8AC3E}">
        <p14:creationId xmlns:p14="http://schemas.microsoft.com/office/powerpoint/2010/main" val="39100069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10</a:t>
            </a:fld>
            <a:endParaRPr lang="en-US" altLang="en-US" dirty="0"/>
          </a:p>
        </p:txBody>
      </p:sp>
    </p:spTree>
    <p:extLst>
      <p:ext uri="{BB962C8B-B14F-4D97-AF65-F5344CB8AC3E}">
        <p14:creationId xmlns:p14="http://schemas.microsoft.com/office/powerpoint/2010/main" val="14555967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11</a:t>
            </a:fld>
            <a:endParaRPr lang="en-US" altLang="en-US" dirty="0"/>
          </a:p>
        </p:txBody>
      </p:sp>
    </p:spTree>
    <p:extLst>
      <p:ext uri="{BB962C8B-B14F-4D97-AF65-F5344CB8AC3E}">
        <p14:creationId xmlns:p14="http://schemas.microsoft.com/office/powerpoint/2010/main" val="35026903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12</a:t>
            </a:fld>
            <a:endParaRPr lang="en-US" altLang="en-US" dirty="0"/>
          </a:p>
        </p:txBody>
      </p:sp>
    </p:spTree>
    <p:extLst>
      <p:ext uri="{BB962C8B-B14F-4D97-AF65-F5344CB8AC3E}">
        <p14:creationId xmlns:p14="http://schemas.microsoft.com/office/powerpoint/2010/main" val="3095036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13</a:t>
            </a:fld>
            <a:endParaRPr lang="en-US" altLang="en-US" dirty="0"/>
          </a:p>
        </p:txBody>
      </p:sp>
    </p:spTree>
    <p:extLst>
      <p:ext uri="{BB962C8B-B14F-4D97-AF65-F5344CB8AC3E}">
        <p14:creationId xmlns:p14="http://schemas.microsoft.com/office/powerpoint/2010/main" val="4018812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0EA76408-478E-4314-8436-9D4631815292}" type="slidenum">
              <a:rPr lang="en-US" altLang="en-US"/>
              <a:pPr>
                <a:defRPr/>
              </a:pPr>
              <a:t>‹#›</a:t>
            </a:fld>
            <a:endParaRPr lang="en-US" altLang="en-US" dirty="0"/>
          </a:p>
        </p:txBody>
      </p:sp>
    </p:spTree>
    <p:extLst>
      <p:ext uri="{BB962C8B-B14F-4D97-AF65-F5344CB8AC3E}">
        <p14:creationId xmlns:p14="http://schemas.microsoft.com/office/powerpoint/2010/main" val="425149033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E7301A2A-13CB-4EE8-9605-2E952F423E64}" type="slidenum">
              <a:rPr lang="en-US" altLang="en-US"/>
              <a:pPr>
                <a:defRPr/>
              </a:pPr>
              <a:t>‹#›</a:t>
            </a:fld>
            <a:endParaRPr lang="en-US" altLang="en-US" dirty="0"/>
          </a:p>
        </p:txBody>
      </p:sp>
    </p:spTree>
    <p:extLst>
      <p:ext uri="{BB962C8B-B14F-4D97-AF65-F5344CB8AC3E}">
        <p14:creationId xmlns:p14="http://schemas.microsoft.com/office/powerpoint/2010/main" val="378663478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187700"/>
            <a:ext cx="2057400" cy="3289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187700"/>
            <a:ext cx="6019800" cy="328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7A18D28-1759-4885-A8E9-24F976298B21}" type="slidenum">
              <a:rPr lang="en-US" altLang="en-US"/>
              <a:pPr>
                <a:defRPr/>
              </a:pPr>
              <a:t>‹#›</a:t>
            </a:fld>
            <a:endParaRPr lang="en-US" altLang="en-US" dirty="0"/>
          </a:p>
        </p:txBody>
      </p:sp>
    </p:spTree>
    <p:extLst>
      <p:ext uri="{BB962C8B-B14F-4D97-AF65-F5344CB8AC3E}">
        <p14:creationId xmlns:p14="http://schemas.microsoft.com/office/powerpoint/2010/main" val="2526781658"/>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2DC90A75-E5D9-4E03-89E0-0CF799309442}" type="slidenum">
              <a:rPr lang="en-US" altLang="en-US"/>
              <a:pPr>
                <a:defRPr/>
              </a:pPr>
              <a:t>‹#›</a:t>
            </a:fld>
            <a:endParaRPr lang="en-US" altLang="en-US" dirty="0"/>
          </a:p>
        </p:txBody>
      </p:sp>
    </p:spTree>
    <p:extLst>
      <p:ext uri="{BB962C8B-B14F-4D97-AF65-F5344CB8AC3E}">
        <p14:creationId xmlns:p14="http://schemas.microsoft.com/office/powerpoint/2010/main" val="1303313658"/>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6257B1C-D03C-4A2C-BA52-43BF8010146E}" type="slidenum">
              <a:rPr lang="en-US" altLang="en-US"/>
              <a:pPr>
                <a:defRPr/>
              </a:pPr>
              <a:t>‹#›</a:t>
            </a:fld>
            <a:endParaRPr lang="en-US" altLang="en-US" dirty="0"/>
          </a:p>
        </p:txBody>
      </p:sp>
    </p:spTree>
    <p:extLst>
      <p:ext uri="{BB962C8B-B14F-4D97-AF65-F5344CB8AC3E}">
        <p14:creationId xmlns:p14="http://schemas.microsoft.com/office/powerpoint/2010/main" val="4070140362"/>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911E8918-2414-4E20-87A1-DD5CA4737882}" type="slidenum">
              <a:rPr lang="en-US" altLang="en-US"/>
              <a:pPr>
                <a:defRPr/>
              </a:pPr>
              <a:t>‹#›</a:t>
            </a:fld>
            <a:endParaRPr lang="en-US" altLang="en-US" dirty="0"/>
          </a:p>
        </p:txBody>
      </p:sp>
    </p:spTree>
    <p:extLst>
      <p:ext uri="{BB962C8B-B14F-4D97-AF65-F5344CB8AC3E}">
        <p14:creationId xmlns:p14="http://schemas.microsoft.com/office/powerpoint/2010/main" val="3676367657"/>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71FE0B06-C80B-466C-8E9F-3DB2FECB4C52}" type="slidenum">
              <a:rPr lang="en-US" altLang="en-US"/>
              <a:pPr>
                <a:defRPr/>
              </a:pPr>
              <a:t>‹#›</a:t>
            </a:fld>
            <a:endParaRPr lang="en-US" altLang="en-US" dirty="0"/>
          </a:p>
        </p:txBody>
      </p:sp>
    </p:spTree>
    <p:extLst>
      <p:ext uri="{BB962C8B-B14F-4D97-AF65-F5344CB8AC3E}">
        <p14:creationId xmlns:p14="http://schemas.microsoft.com/office/powerpoint/2010/main" val="3759575409"/>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C00DC7F8-EE53-4983-B7C3-7B0120E7F157}" type="slidenum">
              <a:rPr lang="en-US" altLang="en-US"/>
              <a:pPr>
                <a:defRPr/>
              </a:pPr>
              <a:t>‹#›</a:t>
            </a:fld>
            <a:endParaRPr lang="en-US" altLang="en-US" dirty="0"/>
          </a:p>
        </p:txBody>
      </p:sp>
    </p:spTree>
    <p:extLst>
      <p:ext uri="{BB962C8B-B14F-4D97-AF65-F5344CB8AC3E}">
        <p14:creationId xmlns:p14="http://schemas.microsoft.com/office/powerpoint/2010/main" val="751252756"/>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00EAFC48-F2CE-4DC6-B093-A05FEB22FDBF}" type="slidenum">
              <a:rPr lang="en-US" altLang="en-US"/>
              <a:pPr>
                <a:defRPr/>
              </a:pPr>
              <a:t>‹#›</a:t>
            </a:fld>
            <a:endParaRPr lang="en-US" altLang="en-US" dirty="0"/>
          </a:p>
        </p:txBody>
      </p:sp>
    </p:spTree>
    <p:extLst>
      <p:ext uri="{BB962C8B-B14F-4D97-AF65-F5344CB8AC3E}">
        <p14:creationId xmlns:p14="http://schemas.microsoft.com/office/powerpoint/2010/main" val="1907616961"/>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40E503E3-25D0-4E1C-850C-2EBC25B3C109}" type="slidenum">
              <a:rPr lang="en-US" altLang="en-US"/>
              <a:pPr>
                <a:defRPr/>
              </a:pPr>
              <a:t>‹#›</a:t>
            </a:fld>
            <a:endParaRPr lang="en-US" altLang="en-US" dirty="0"/>
          </a:p>
        </p:txBody>
      </p:sp>
    </p:spTree>
    <p:extLst>
      <p:ext uri="{BB962C8B-B14F-4D97-AF65-F5344CB8AC3E}">
        <p14:creationId xmlns:p14="http://schemas.microsoft.com/office/powerpoint/2010/main" val="842865570"/>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36CC87B1-19D5-4016-926C-29150B5853DE}" type="slidenum">
              <a:rPr lang="en-US" altLang="en-US"/>
              <a:pPr>
                <a:defRPr/>
              </a:pPr>
              <a:t>‹#›</a:t>
            </a:fld>
            <a:endParaRPr lang="en-US" altLang="en-US" dirty="0"/>
          </a:p>
        </p:txBody>
      </p:sp>
    </p:spTree>
    <p:extLst>
      <p:ext uri="{BB962C8B-B14F-4D97-AF65-F5344CB8AC3E}">
        <p14:creationId xmlns:p14="http://schemas.microsoft.com/office/powerpoint/2010/main" val="3733542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7B331E4-DB09-4DA0-A615-B4DCAC1EFA51}" type="slidenum">
              <a:rPr lang="en-US" altLang="en-US"/>
              <a:pPr>
                <a:defRPr/>
              </a:pPr>
              <a:t>‹#›</a:t>
            </a:fld>
            <a:endParaRPr lang="en-US" altLang="en-US" dirty="0"/>
          </a:p>
        </p:txBody>
      </p:sp>
    </p:spTree>
    <p:extLst>
      <p:ext uri="{BB962C8B-B14F-4D97-AF65-F5344CB8AC3E}">
        <p14:creationId xmlns:p14="http://schemas.microsoft.com/office/powerpoint/2010/main" val="4146613499"/>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B0AF8366-8936-48F7-9A76-D13A909E1161}" type="slidenum">
              <a:rPr lang="en-US" altLang="en-US"/>
              <a:pPr>
                <a:defRPr/>
              </a:pPr>
              <a:t>‹#›</a:t>
            </a:fld>
            <a:endParaRPr lang="en-US" altLang="en-US" dirty="0"/>
          </a:p>
        </p:txBody>
      </p:sp>
    </p:spTree>
    <p:extLst>
      <p:ext uri="{BB962C8B-B14F-4D97-AF65-F5344CB8AC3E}">
        <p14:creationId xmlns:p14="http://schemas.microsoft.com/office/powerpoint/2010/main" val="507403484"/>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82E1F09C-983E-4FC9-A4A4-49E65E8E12D8}" type="slidenum">
              <a:rPr lang="en-US" altLang="en-US"/>
              <a:pPr>
                <a:defRPr/>
              </a:pPr>
              <a:t>‹#›</a:t>
            </a:fld>
            <a:endParaRPr lang="en-US" altLang="en-US" dirty="0"/>
          </a:p>
        </p:txBody>
      </p:sp>
    </p:spTree>
    <p:extLst>
      <p:ext uri="{BB962C8B-B14F-4D97-AF65-F5344CB8AC3E}">
        <p14:creationId xmlns:p14="http://schemas.microsoft.com/office/powerpoint/2010/main" val="3019742098"/>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583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583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CD2CBB1F-58E7-48E9-A3A6-FF2158749A43}" type="slidenum">
              <a:rPr lang="en-US" altLang="en-US"/>
              <a:pPr>
                <a:defRPr/>
              </a:pPr>
              <a:t>‹#›</a:t>
            </a:fld>
            <a:endParaRPr lang="en-US" altLang="en-US" dirty="0"/>
          </a:p>
        </p:txBody>
      </p:sp>
    </p:spTree>
    <p:extLst>
      <p:ext uri="{BB962C8B-B14F-4D97-AF65-F5344CB8AC3E}">
        <p14:creationId xmlns:p14="http://schemas.microsoft.com/office/powerpoint/2010/main" val="2663937659"/>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B1C2DD6B-7A2C-485A-B681-224919916DA2}" type="slidenum">
              <a:rPr lang="en-US" altLang="en-US"/>
              <a:pPr>
                <a:defRPr/>
              </a:pPr>
              <a:t>‹#›</a:t>
            </a:fld>
            <a:endParaRPr lang="en-US" altLang="en-US" dirty="0"/>
          </a:p>
        </p:txBody>
      </p:sp>
    </p:spTree>
    <p:extLst>
      <p:ext uri="{BB962C8B-B14F-4D97-AF65-F5344CB8AC3E}">
        <p14:creationId xmlns:p14="http://schemas.microsoft.com/office/powerpoint/2010/main" val="2428097807"/>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F26218CF-1D59-4A21-9A2A-1172735AFC81}" type="slidenum">
              <a:rPr lang="en-US" altLang="en-US"/>
              <a:pPr>
                <a:defRPr/>
              </a:pPr>
              <a:t>‹#›</a:t>
            </a:fld>
            <a:endParaRPr lang="en-US" altLang="en-US" dirty="0"/>
          </a:p>
        </p:txBody>
      </p:sp>
    </p:spTree>
    <p:extLst>
      <p:ext uri="{BB962C8B-B14F-4D97-AF65-F5344CB8AC3E}">
        <p14:creationId xmlns:p14="http://schemas.microsoft.com/office/powerpoint/2010/main" val="2961018082"/>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E2A9CCCD-94A4-48A1-98C6-F0A80D75B789}" type="slidenum">
              <a:rPr lang="en-US" altLang="en-US"/>
              <a:pPr>
                <a:defRPr/>
              </a:pPr>
              <a:t>‹#›</a:t>
            </a:fld>
            <a:endParaRPr lang="en-US" altLang="en-US" dirty="0"/>
          </a:p>
        </p:txBody>
      </p:sp>
    </p:spTree>
    <p:extLst>
      <p:ext uri="{BB962C8B-B14F-4D97-AF65-F5344CB8AC3E}">
        <p14:creationId xmlns:p14="http://schemas.microsoft.com/office/powerpoint/2010/main" val="2803656372"/>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42DD4E2B-F3F5-4BA1-B2E0-4F1632E8E0CC}" type="slidenum">
              <a:rPr lang="en-US" altLang="en-US"/>
              <a:pPr>
                <a:defRPr/>
              </a:pPr>
              <a:t>‹#›</a:t>
            </a:fld>
            <a:endParaRPr lang="en-US" altLang="en-US" dirty="0"/>
          </a:p>
        </p:txBody>
      </p:sp>
    </p:spTree>
    <p:extLst>
      <p:ext uri="{BB962C8B-B14F-4D97-AF65-F5344CB8AC3E}">
        <p14:creationId xmlns:p14="http://schemas.microsoft.com/office/powerpoint/2010/main" val="3015084534"/>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332FA401-386A-41F6-AF67-56DA333F15A0}" type="slidenum">
              <a:rPr lang="en-US" altLang="en-US"/>
              <a:pPr>
                <a:defRPr/>
              </a:pPr>
              <a:t>‹#›</a:t>
            </a:fld>
            <a:endParaRPr lang="en-US" altLang="en-US" dirty="0"/>
          </a:p>
        </p:txBody>
      </p:sp>
    </p:spTree>
    <p:extLst>
      <p:ext uri="{BB962C8B-B14F-4D97-AF65-F5344CB8AC3E}">
        <p14:creationId xmlns:p14="http://schemas.microsoft.com/office/powerpoint/2010/main" val="2630112933"/>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9A88FAED-CC29-40C2-AF76-77B8995E13A7}" type="slidenum">
              <a:rPr lang="en-US" altLang="en-US"/>
              <a:pPr>
                <a:defRPr/>
              </a:pPr>
              <a:t>‹#›</a:t>
            </a:fld>
            <a:endParaRPr lang="en-US" altLang="en-US" dirty="0"/>
          </a:p>
        </p:txBody>
      </p:sp>
    </p:spTree>
    <p:extLst>
      <p:ext uri="{BB962C8B-B14F-4D97-AF65-F5344CB8AC3E}">
        <p14:creationId xmlns:p14="http://schemas.microsoft.com/office/powerpoint/2010/main" val="819359487"/>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F74070F9-2F9C-434B-9A0E-FA7779558077}" type="slidenum">
              <a:rPr lang="en-US" altLang="en-US"/>
              <a:pPr>
                <a:defRPr/>
              </a:pPr>
              <a:t>‹#›</a:t>
            </a:fld>
            <a:endParaRPr lang="en-US" altLang="en-US" dirty="0"/>
          </a:p>
        </p:txBody>
      </p:sp>
    </p:spTree>
    <p:extLst>
      <p:ext uri="{BB962C8B-B14F-4D97-AF65-F5344CB8AC3E}">
        <p14:creationId xmlns:p14="http://schemas.microsoft.com/office/powerpoint/2010/main" val="30651053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C3887905-B2A0-4075-B436-DE9196E870CE}" type="slidenum">
              <a:rPr lang="en-US" altLang="en-US"/>
              <a:pPr>
                <a:defRPr/>
              </a:pPr>
              <a:t>‹#›</a:t>
            </a:fld>
            <a:endParaRPr lang="en-US" altLang="en-US" dirty="0"/>
          </a:p>
        </p:txBody>
      </p:sp>
    </p:spTree>
    <p:extLst>
      <p:ext uri="{BB962C8B-B14F-4D97-AF65-F5344CB8AC3E}">
        <p14:creationId xmlns:p14="http://schemas.microsoft.com/office/powerpoint/2010/main" val="3691681588"/>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724BC465-346C-4E46-BF9E-66AD94F855CF}" type="slidenum">
              <a:rPr lang="en-US" altLang="en-US"/>
              <a:pPr>
                <a:defRPr/>
              </a:pPr>
              <a:t>‹#›</a:t>
            </a:fld>
            <a:endParaRPr lang="en-US" altLang="en-US" dirty="0"/>
          </a:p>
        </p:txBody>
      </p:sp>
    </p:spTree>
    <p:extLst>
      <p:ext uri="{BB962C8B-B14F-4D97-AF65-F5344CB8AC3E}">
        <p14:creationId xmlns:p14="http://schemas.microsoft.com/office/powerpoint/2010/main" val="1817315920"/>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5BE1D68-19C6-495D-9455-940D2A7EB2A2}" type="slidenum">
              <a:rPr lang="en-US" altLang="en-US"/>
              <a:pPr>
                <a:defRPr/>
              </a:pPr>
              <a:t>‹#›</a:t>
            </a:fld>
            <a:endParaRPr lang="en-US" altLang="en-US" dirty="0"/>
          </a:p>
        </p:txBody>
      </p:sp>
    </p:spTree>
    <p:extLst>
      <p:ext uri="{BB962C8B-B14F-4D97-AF65-F5344CB8AC3E}">
        <p14:creationId xmlns:p14="http://schemas.microsoft.com/office/powerpoint/2010/main" val="1217323286"/>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D456DBAE-880B-4900-994A-BE0ECFF9BA86}" type="slidenum">
              <a:rPr lang="en-US" altLang="en-US"/>
              <a:pPr>
                <a:defRPr/>
              </a:pPr>
              <a:t>‹#›</a:t>
            </a:fld>
            <a:endParaRPr lang="en-US" altLang="en-US" dirty="0"/>
          </a:p>
        </p:txBody>
      </p:sp>
    </p:spTree>
    <p:extLst>
      <p:ext uri="{BB962C8B-B14F-4D97-AF65-F5344CB8AC3E}">
        <p14:creationId xmlns:p14="http://schemas.microsoft.com/office/powerpoint/2010/main" val="3069329473"/>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2F49AFA8-702E-4AEA-B4F8-87415A7F9CEC}" type="slidenum">
              <a:rPr lang="en-US" altLang="en-US"/>
              <a:pPr>
                <a:defRPr/>
              </a:pPr>
              <a:t>‹#›</a:t>
            </a:fld>
            <a:endParaRPr lang="en-US" altLang="en-US" dirty="0"/>
          </a:p>
        </p:txBody>
      </p:sp>
    </p:spTree>
    <p:extLst>
      <p:ext uri="{BB962C8B-B14F-4D97-AF65-F5344CB8AC3E}">
        <p14:creationId xmlns:p14="http://schemas.microsoft.com/office/powerpoint/2010/main" val="1405914746"/>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5"/>
          <p:cNvSpPr txBox="1">
            <a:spLocks noGrp="1" noChangeArrowheads="1"/>
          </p:cNvSpPr>
          <p:nvPr>
            <p:ph type="sldNum" sz="quarter" idx="10"/>
          </p:nvPr>
        </p:nvSpPr>
        <p:spPr>
          <a:ln/>
        </p:spPr>
        <p:txBody>
          <a:bodyPr/>
          <a:lstStyle>
            <a:lvl1pPr>
              <a:defRPr/>
            </a:lvl1pPr>
          </a:lstStyle>
          <a:p>
            <a:pPr>
              <a:defRPr/>
            </a:pPr>
            <a:fld id="{FE04C7B0-069A-476D-AF62-59430BA56D90}" type="slidenum">
              <a:rPr lang="en-US" altLang="en-US"/>
              <a:pPr>
                <a:defRPr/>
              </a:pPr>
              <a:t>‹#›</a:t>
            </a:fld>
            <a:endParaRPr lang="en-US" altLang="en-US" dirty="0"/>
          </a:p>
        </p:txBody>
      </p:sp>
    </p:spTree>
    <p:extLst>
      <p:ext uri="{BB962C8B-B14F-4D97-AF65-F5344CB8AC3E}">
        <p14:creationId xmlns:p14="http://schemas.microsoft.com/office/powerpoint/2010/main" val="2756227367"/>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67B9DA28-0E9D-4E5E-B7EB-69C14E2C8788}" type="slidenum">
              <a:rPr lang="en-US" altLang="en-US"/>
              <a:pPr>
                <a:defRPr/>
              </a:pPr>
              <a:t>‹#›</a:t>
            </a:fld>
            <a:endParaRPr lang="en-US" altLang="en-US" dirty="0"/>
          </a:p>
        </p:txBody>
      </p:sp>
    </p:spTree>
    <p:extLst>
      <p:ext uri="{BB962C8B-B14F-4D97-AF65-F5344CB8AC3E}">
        <p14:creationId xmlns:p14="http://schemas.microsoft.com/office/powerpoint/2010/main" val="3493384208"/>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A0C6E8A8-C983-4BF3-A556-B6AD233AFDE7}" type="slidenum">
              <a:rPr lang="en-US" altLang="en-US"/>
              <a:pPr>
                <a:defRPr/>
              </a:pPr>
              <a:t>‹#›</a:t>
            </a:fld>
            <a:endParaRPr lang="en-US" altLang="en-US" dirty="0"/>
          </a:p>
        </p:txBody>
      </p:sp>
    </p:spTree>
    <p:extLst>
      <p:ext uri="{BB962C8B-B14F-4D97-AF65-F5344CB8AC3E}">
        <p14:creationId xmlns:p14="http://schemas.microsoft.com/office/powerpoint/2010/main" val="2997410248"/>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5"/>
          <p:cNvSpPr txBox="1">
            <a:spLocks noGrp="1" noChangeArrowheads="1"/>
          </p:cNvSpPr>
          <p:nvPr>
            <p:ph type="sldNum" sz="quarter" idx="10"/>
          </p:nvPr>
        </p:nvSpPr>
        <p:spPr>
          <a:ln/>
        </p:spPr>
        <p:txBody>
          <a:bodyPr/>
          <a:lstStyle>
            <a:lvl1pPr>
              <a:defRPr/>
            </a:lvl1pPr>
          </a:lstStyle>
          <a:p>
            <a:pPr>
              <a:defRPr/>
            </a:pPr>
            <a:fld id="{0A248553-EAA7-414D-87DA-C443F5A1B549}" type="slidenum">
              <a:rPr lang="en-US" altLang="en-US"/>
              <a:pPr>
                <a:defRPr/>
              </a:pPr>
              <a:t>‹#›</a:t>
            </a:fld>
            <a:endParaRPr lang="en-US" altLang="en-US" dirty="0"/>
          </a:p>
        </p:txBody>
      </p:sp>
    </p:spTree>
    <p:extLst>
      <p:ext uri="{BB962C8B-B14F-4D97-AF65-F5344CB8AC3E}">
        <p14:creationId xmlns:p14="http://schemas.microsoft.com/office/powerpoint/2010/main" val="328059772"/>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5"/>
          <p:cNvSpPr txBox="1">
            <a:spLocks noGrp="1" noChangeArrowheads="1"/>
          </p:cNvSpPr>
          <p:nvPr>
            <p:ph type="sldNum" sz="quarter" idx="10"/>
          </p:nvPr>
        </p:nvSpPr>
        <p:spPr>
          <a:ln/>
        </p:spPr>
        <p:txBody>
          <a:bodyPr/>
          <a:lstStyle>
            <a:lvl1pPr>
              <a:defRPr/>
            </a:lvl1pPr>
          </a:lstStyle>
          <a:p>
            <a:pPr>
              <a:defRPr/>
            </a:pPr>
            <a:fld id="{20E9B304-57A3-41A4-8677-B91FB2FDD5F2}" type="slidenum">
              <a:rPr lang="en-US" altLang="en-US"/>
              <a:pPr>
                <a:defRPr/>
              </a:pPr>
              <a:t>‹#›</a:t>
            </a:fld>
            <a:endParaRPr lang="en-US" altLang="en-US" dirty="0"/>
          </a:p>
        </p:txBody>
      </p:sp>
    </p:spTree>
    <p:extLst>
      <p:ext uri="{BB962C8B-B14F-4D97-AF65-F5344CB8AC3E}">
        <p14:creationId xmlns:p14="http://schemas.microsoft.com/office/powerpoint/2010/main" val="532537050"/>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5"/>
          <p:cNvSpPr txBox="1">
            <a:spLocks noGrp="1" noChangeArrowheads="1"/>
          </p:cNvSpPr>
          <p:nvPr>
            <p:ph type="sldNum" sz="quarter" idx="10"/>
          </p:nvPr>
        </p:nvSpPr>
        <p:spPr>
          <a:ln/>
        </p:spPr>
        <p:txBody>
          <a:bodyPr/>
          <a:lstStyle>
            <a:lvl1pPr>
              <a:defRPr/>
            </a:lvl1pPr>
          </a:lstStyle>
          <a:p>
            <a:pPr>
              <a:defRPr/>
            </a:pPr>
            <a:fld id="{F95F2C71-3558-4E6A-877E-F42B5A18213B}" type="slidenum">
              <a:rPr lang="en-US" altLang="en-US"/>
              <a:pPr>
                <a:defRPr/>
              </a:pPr>
              <a:t>‹#›</a:t>
            </a:fld>
            <a:endParaRPr lang="en-US" altLang="en-US" dirty="0"/>
          </a:p>
        </p:txBody>
      </p:sp>
    </p:spTree>
    <p:extLst>
      <p:ext uri="{BB962C8B-B14F-4D97-AF65-F5344CB8AC3E}">
        <p14:creationId xmlns:p14="http://schemas.microsoft.com/office/powerpoint/2010/main" val="52125710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770A0ADC-E63F-4C44-B6AF-461BF7D04F8B}" type="slidenum">
              <a:rPr lang="en-US" altLang="en-US"/>
              <a:pPr>
                <a:defRPr/>
              </a:pPr>
              <a:t>‹#›</a:t>
            </a:fld>
            <a:endParaRPr lang="en-US" altLang="en-US" dirty="0"/>
          </a:p>
        </p:txBody>
      </p:sp>
    </p:spTree>
    <p:extLst>
      <p:ext uri="{BB962C8B-B14F-4D97-AF65-F5344CB8AC3E}">
        <p14:creationId xmlns:p14="http://schemas.microsoft.com/office/powerpoint/2010/main" val="2228783332"/>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2EE8C428-AED9-4974-B9DD-A7C583E5B5D6}" type="slidenum">
              <a:rPr lang="en-US" altLang="en-US"/>
              <a:pPr>
                <a:defRPr/>
              </a:pPr>
              <a:t>‹#›</a:t>
            </a:fld>
            <a:endParaRPr lang="en-US" altLang="en-US" dirty="0"/>
          </a:p>
        </p:txBody>
      </p:sp>
    </p:spTree>
    <p:extLst>
      <p:ext uri="{BB962C8B-B14F-4D97-AF65-F5344CB8AC3E}">
        <p14:creationId xmlns:p14="http://schemas.microsoft.com/office/powerpoint/2010/main" val="2451022275"/>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B168DAA8-4A01-49D5-8668-B7F2BF68366B}" type="slidenum">
              <a:rPr lang="en-US" altLang="en-US"/>
              <a:pPr>
                <a:defRPr/>
              </a:pPr>
              <a:t>‹#›</a:t>
            </a:fld>
            <a:endParaRPr lang="en-US" altLang="en-US" dirty="0"/>
          </a:p>
        </p:txBody>
      </p:sp>
    </p:spTree>
    <p:extLst>
      <p:ext uri="{BB962C8B-B14F-4D97-AF65-F5344CB8AC3E}">
        <p14:creationId xmlns:p14="http://schemas.microsoft.com/office/powerpoint/2010/main" val="678692542"/>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2C326A77-0A31-41F6-A180-B3214B280C41}" type="slidenum">
              <a:rPr lang="en-US" altLang="en-US"/>
              <a:pPr>
                <a:defRPr/>
              </a:pPr>
              <a:t>‹#›</a:t>
            </a:fld>
            <a:endParaRPr lang="en-US" altLang="en-US" dirty="0"/>
          </a:p>
        </p:txBody>
      </p:sp>
    </p:spTree>
    <p:extLst>
      <p:ext uri="{BB962C8B-B14F-4D97-AF65-F5344CB8AC3E}">
        <p14:creationId xmlns:p14="http://schemas.microsoft.com/office/powerpoint/2010/main" val="2897671663"/>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A7F56BAC-1FE7-4951-AD21-C9872ACC4629}" type="slidenum">
              <a:rPr lang="en-US" altLang="en-US"/>
              <a:pPr>
                <a:defRPr/>
              </a:pPr>
              <a:t>‹#›</a:t>
            </a:fld>
            <a:endParaRPr lang="en-US" altLang="en-US" dirty="0"/>
          </a:p>
        </p:txBody>
      </p:sp>
    </p:spTree>
    <p:extLst>
      <p:ext uri="{BB962C8B-B14F-4D97-AF65-F5344CB8AC3E}">
        <p14:creationId xmlns:p14="http://schemas.microsoft.com/office/powerpoint/2010/main" val="2002138643"/>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C2C9F77D-7977-4CC6-AF04-2372B92B3309}" type="slidenum">
              <a:rPr lang="en-US" altLang="en-US"/>
              <a:pPr>
                <a:defRPr/>
              </a:pPr>
              <a:t>‹#›</a:t>
            </a:fld>
            <a:endParaRPr lang="en-US" altLang="en-US" dirty="0"/>
          </a:p>
        </p:txBody>
      </p:sp>
    </p:spTree>
    <p:extLst>
      <p:ext uri="{BB962C8B-B14F-4D97-AF65-F5344CB8AC3E}">
        <p14:creationId xmlns:p14="http://schemas.microsoft.com/office/powerpoint/2010/main" val="2807524243"/>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5"/>
          <p:cNvSpPr txBox="1">
            <a:spLocks noGrp="1" noChangeArrowheads="1"/>
          </p:cNvSpPr>
          <p:nvPr>
            <p:ph type="sldNum" sz="quarter" idx="10"/>
          </p:nvPr>
        </p:nvSpPr>
        <p:spPr>
          <a:ln/>
        </p:spPr>
        <p:txBody>
          <a:bodyPr/>
          <a:lstStyle>
            <a:lvl1pPr>
              <a:defRPr/>
            </a:lvl1pPr>
          </a:lstStyle>
          <a:p>
            <a:pPr>
              <a:defRPr/>
            </a:pPr>
            <a:fld id="{3FAC1FEC-B891-4547-B804-77535B148D30}" type="slidenum">
              <a:rPr lang="en-US" altLang="en-US"/>
              <a:pPr>
                <a:defRPr/>
              </a:pPr>
              <a:t>‹#›</a:t>
            </a:fld>
            <a:endParaRPr lang="en-US" altLang="en-US" dirty="0"/>
          </a:p>
        </p:txBody>
      </p:sp>
    </p:spTree>
    <p:extLst>
      <p:ext uri="{BB962C8B-B14F-4D97-AF65-F5344CB8AC3E}">
        <p14:creationId xmlns:p14="http://schemas.microsoft.com/office/powerpoint/2010/main" val="93006037"/>
      </p:ext>
    </p:extLst>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229966B5-1F25-4D1D-94A9-B49391441367}" type="slidenum">
              <a:rPr lang="en-US" altLang="en-US"/>
              <a:pPr>
                <a:defRPr/>
              </a:pPr>
              <a:t>‹#›</a:t>
            </a:fld>
            <a:endParaRPr lang="en-US" altLang="en-US" dirty="0"/>
          </a:p>
        </p:txBody>
      </p:sp>
    </p:spTree>
    <p:extLst>
      <p:ext uri="{BB962C8B-B14F-4D97-AF65-F5344CB8AC3E}">
        <p14:creationId xmlns:p14="http://schemas.microsoft.com/office/powerpoint/2010/main" val="4061290611"/>
      </p:ext>
    </p:extLst>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207AB1AA-21E5-4234-BD52-E0E51C6850D5}" type="slidenum">
              <a:rPr lang="en-US" altLang="en-US"/>
              <a:pPr>
                <a:defRPr/>
              </a:pPr>
              <a:t>‹#›</a:t>
            </a:fld>
            <a:endParaRPr lang="en-US" altLang="en-US" dirty="0"/>
          </a:p>
        </p:txBody>
      </p:sp>
    </p:spTree>
    <p:extLst>
      <p:ext uri="{BB962C8B-B14F-4D97-AF65-F5344CB8AC3E}">
        <p14:creationId xmlns:p14="http://schemas.microsoft.com/office/powerpoint/2010/main" val="3318673283"/>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974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5"/>
          <p:cNvSpPr txBox="1">
            <a:spLocks noGrp="1" noChangeArrowheads="1"/>
          </p:cNvSpPr>
          <p:nvPr>
            <p:ph type="sldNum" sz="quarter" idx="10"/>
          </p:nvPr>
        </p:nvSpPr>
        <p:spPr>
          <a:ln/>
        </p:spPr>
        <p:txBody>
          <a:bodyPr/>
          <a:lstStyle>
            <a:lvl1pPr>
              <a:defRPr/>
            </a:lvl1pPr>
          </a:lstStyle>
          <a:p>
            <a:pPr>
              <a:defRPr/>
            </a:pPr>
            <a:fld id="{D7CBEF20-0FEE-452B-A33A-A0ADFFB3A8AC}" type="slidenum">
              <a:rPr lang="en-US" altLang="en-US"/>
              <a:pPr>
                <a:defRPr/>
              </a:pPr>
              <a:t>‹#›</a:t>
            </a:fld>
            <a:endParaRPr lang="en-US" altLang="en-US" dirty="0"/>
          </a:p>
        </p:txBody>
      </p:sp>
    </p:spTree>
    <p:extLst>
      <p:ext uri="{BB962C8B-B14F-4D97-AF65-F5344CB8AC3E}">
        <p14:creationId xmlns:p14="http://schemas.microsoft.com/office/powerpoint/2010/main" val="2743427808"/>
      </p:ext>
    </p:extLst>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5"/>
          <p:cNvSpPr txBox="1">
            <a:spLocks noGrp="1" noChangeArrowheads="1"/>
          </p:cNvSpPr>
          <p:nvPr>
            <p:ph type="sldNum" sz="quarter" idx="10"/>
          </p:nvPr>
        </p:nvSpPr>
        <p:spPr>
          <a:ln/>
        </p:spPr>
        <p:txBody>
          <a:bodyPr/>
          <a:lstStyle>
            <a:lvl1pPr>
              <a:defRPr/>
            </a:lvl1pPr>
          </a:lstStyle>
          <a:p>
            <a:pPr>
              <a:defRPr/>
            </a:pPr>
            <a:fld id="{78FA73F1-E20B-4EB3-9018-452AE35DEE5B}" type="slidenum">
              <a:rPr lang="en-US" altLang="en-US"/>
              <a:pPr>
                <a:defRPr/>
              </a:pPr>
              <a:t>‹#›</a:t>
            </a:fld>
            <a:endParaRPr lang="en-US" altLang="en-US" dirty="0"/>
          </a:p>
        </p:txBody>
      </p:sp>
    </p:spTree>
    <p:extLst>
      <p:ext uri="{BB962C8B-B14F-4D97-AF65-F5344CB8AC3E}">
        <p14:creationId xmlns:p14="http://schemas.microsoft.com/office/powerpoint/2010/main" val="78771747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AF21AE63-061D-4F1D-88A0-A43B3ECC8ED3}" type="slidenum">
              <a:rPr lang="en-US" altLang="en-US"/>
              <a:pPr>
                <a:defRPr/>
              </a:pPr>
              <a:t>‹#›</a:t>
            </a:fld>
            <a:endParaRPr lang="en-US" altLang="en-US" dirty="0"/>
          </a:p>
        </p:txBody>
      </p:sp>
    </p:spTree>
    <p:extLst>
      <p:ext uri="{BB962C8B-B14F-4D97-AF65-F5344CB8AC3E}">
        <p14:creationId xmlns:p14="http://schemas.microsoft.com/office/powerpoint/2010/main" val="4213817492"/>
      </p:ext>
    </p:extLst>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5"/>
          <p:cNvSpPr txBox="1">
            <a:spLocks noGrp="1" noChangeArrowheads="1"/>
          </p:cNvSpPr>
          <p:nvPr>
            <p:ph type="sldNum" sz="quarter" idx="10"/>
          </p:nvPr>
        </p:nvSpPr>
        <p:spPr>
          <a:ln/>
        </p:spPr>
        <p:txBody>
          <a:bodyPr/>
          <a:lstStyle>
            <a:lvl1pPr>
              <a:defRPr/>
            </a:lvl1pPr>
          </a:lstStyle>
          <a:p>
            <a:pPr>
              <a:defRPr/>
            </a:pPr>
            <a:fld id="{E01C8451-CBDB-47DC-9EAB-5C5B4938A85C}" type="slidenum">
              <a:rPr lang="en-US" altLang="en-US"/>
              <a:pPr>
                <a:defRPr/>
              </a:pPr>
              <a:t>‹#›</a:t>
            </a:fld>
            <a:endParaRPr lang="en-US" altLang="en-US" dirty="0"/>
          </a:p>
        </p:txBody>
      </p:sp>
    </p:spTree>
    <p:extLst>
      <p:ext uri="{BB962C8B-B14F-4D97-AF65-F5344CB8AC3E}">
        <p14:creationId xmlns:p14="http://schemas.microsoft.com/office/powerpoint/2010/main" val="3049863723"/>
      </p:ext>
    </p:extLst>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0435B50D-150C-4B21-BF78-45456F509F53}" type="slidenum">
              <a:rPr lang="en-US" altLang="en-US"/>
              <a:pPr>
                <a:defRPr/>
              </a:pPr>
              <a:t>‹#›</a:t>
            </a:fld>
            <a:endParaRPr lang="en-US" altLang="en-US" dirty="0"/>
          </a:p>
        </p:txBody>
      </p:sp>
    </p:spTree>
    <p:extLst>
      <p:ext uri="{BB962C8B-B14F-4D97-AF65-F5344CB8AC3E}">
        <p14:creationId xmlns:p14="http://schemas.microsoft.com/office/powerpoint/2010/main" val="2738983380"/>
      </p:ext>
    </p:extLst>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87588846-C739-4282-ACCE-21CEAF985A86}" type="slidenum">
              <a:rPr lang="en-US" altLang="en-US"/>
              <a:pPr>
                <a:defRPr/>
              </a:pPr>
              <a:t>‹#›</a:t>
            </a:fld>
            <a:endParaRPr lang="en-US" altLang="en-US" dirty="0"/>
          </a:p>
        </p:txBody>
      </p:sp>
    </p:spTree>
    <p:extLst>
      <p:ext uri="{BB962C8B-B14F-4D97-AF65-F5344CB8AC3E}">
        <p14:creationId xmlns:p14="http://schemas.microsoft.com/office/powerpoint/2010/main" val="2277553785"/>
      </p:ext>
    </p:extLst>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6627872D-1749-4129-A2A2-117C8133C4AE}" type="slidenum">
              <a:rPr lang="en-US" altLang="en-US"/>
              <a:pPr>
                <a:defRPr/>
              </a:pPr>
              <a:t>‹#›</a:t>
            </a:fld>
            <a:endParaRPr lang="en-US" altLang="en-US" dirty="0"/>
          </a:p>
        </p:txBody>
      </p:sp>
    </p:spTree>
    <p:extLst>
      <p:ext uri="{BB962C8B-B14F-4D97-AF65-F5344CB8AC3E}">
        <p14:creationId xmlns:p14="http://schemas.microsoft.com/office/powerpoint/2010/main" val="399633346"/>
      </p:ext>
    </p:extLst>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8DA1962D-3EAE-4670-A865-2A639CC7EF56}" type="slidenum">
              <a:rPr lang="en-US" altLang="en-US"/>
              <a:pPr>
                <a:defRPr/>
              </a:pPr>
              <a:t>‹#›</a:t>
            </a:fld>
            <a:endParaRPr lang="en-US" altLang="en-US" dirty="0"/>
          </a:p>
        </p:txBody>
      </p:sp>
    </p:spTree>
    <p:extLst>
      <p:ext uri="{BB962C8B-B14F-4D97-AF65-F5344CB8AC3E}">
        <p14:creationId xmlns:p14="http://schemas.microsoft.com/office/powerpoint/2010/main" val="201228923"/>
      </p:ext>
    </p:extLst>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46038"/>
            <a:ext cx="2032000" cy="6583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5943600" cy="6583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E8575769-8CC8-444C-AB9A-2A2F860B9611}" type="slidenum">
              <a:rPr lang="en-US" altLang="en-US"/>
              <a:pPr>
                <a:defRPr/>
              </a:pPr>
              <a:t>‹#›</a:t>
            </a:fld>
            <a:endParaRPr lang="en-US" altLang="en-US" dirty="0"/>
          </a:p>
        </p:txBody>
      </p:sp>
    </p:spTree>
    <p:extLst>
      <p:ext uri="{BB962C8B-B14F-4D97-AF65-F5344CB8AC3E}">
        <p14:creationId xmlns:p14="http://schemas.microsoft.com/office/powerpoint/2010/main" val="97586946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EE2BC03B-10C4-433C-9F79-8082AABD08AC}" type="slidenum">
              <a:rPr lang="en-US" altLang="en-US"/>
              <a:pPr>
                <a:defRPr/>
              </a:pPr>
              <a:t>‹#›</a:t>
            </a:fld>
            <a:endParaRPr lang="en-US" altLang="en-US" dirty="0"/>
          </a:p>
        </p:txBody>
      </p:sp>
    </p:spTree>
    <p:extLst>
      <p:ext uri="{BB962C8B-B14F-4D97-AF65-F5344CB8AC3E}">
        <p14:creationId xmlns:p14="http://schemas.microsoft.com/office/powerpoint/2010/main" val="50308514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09A451E7-0F29-4C7C-BEDB-8E15357BB99D}" type="slidenum">
              <a:rPr lang="en-US" altLang="en-US"/>
              <a:pPr>
                <a:defRPr/>
              </a:pPr>
              <a:t>‹#›</a:t>
            </a:fld>
            <a:endParaRPr lang="en-US" altLang="en-US" dirty="0"/>
          </a:p>
        </p:txBody>
      </p:sp>
    </p:spTree>
    <p:extLst>
      <p:ext uri="{BB962C8B-B14F-4D97-AF65-F5344CB8AC3E}">
        <p14:creationId xmlns:p14="http://schemas.microsoft.com/office/powerpoint/2010/main" val="343435148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76D67EA-3417-48D4-972C-6616859059D9}" type="slidenum">
              <a:rPr lang="en-US" altLang="en-US"/>
              <a:pPr>
                <a:defRPr/>
              </a:pPr>
              <a:t>‹#›</a:t>
            </a:fld>
            <a:endParaRPr lang="en-US" altLang="en-US" dirty="0"/>
          </a:p>
        </p:txBody>
      </p:sp>
    </p:spTree>
    <p:extLst>
      <p:ext uri="{BB962C8B-B14F-4D97-AF65-F5344CB8AC3E}">
        <p14:creationId xmlns:p14="http://schemas.microsoft.com/office/powerpoint/2010/main" val="153011983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1C7040E4-0C75-42A1-A9BF-5E28AA8C32B2}" type="slidenum">
              <a:rPr lang="en-US" altLang="en-US"/>
              <a:pPr>
                <a:defRPr/>
              </a:pPr>
              <a:t>‹#›</a:t>
            </a:fld>
            <a:endParaRPr lang="en-US" altLang="en-US" dirty="0"/>
          </a:p>
        </p:txBody>
      </p:sp>
    </p:spTree>
    <p:extLst>
      <p:ext uri="{BB962C8B-B14F-4D97-AF65-F5344CB8AC3E}">
        <p14:creationId xmlns:p14="http://schemas.microsoft.com/office/powerpoint/2010/main" val="150400387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Text Box 1"/>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01098E5D-945B-457A-933B-00E62D1C964A}" type="slidenum">
              <a:rPr lang="en-US" altLang="en-US"/>
              <a:pPr>
                <a:defRPr/>
              </a:pPr>
              <a:t>‹#›</a:t>
            </a:fld>
            <a:endParaRPr lang="en-US" altLang="en-US" dirty="0"/>
          </a:p>
        </p:txBody>
      </p:sp>
      <p:sp>
        <p:nvSpPr>
          <p:cNvPr id="1027" name="Rectangle 2"/>
          <p:cNvSpPr>
            <a:spLocks noGrp="1" noChangeArrowheads="1"/>
          </p:cNvSpPr>
          <p:nvPr>
            <p:ph type="title"/>
          </p:nvPr>
        </p:nvSpPr>
        <p:spPr bwMode="auto">
          <a:xfrm>
            <a:off x="457200" y="3187700"/>
            <a:ext cx="82296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1028" name="Rectangle 3"/>
          <p:cNvSpPr>
            <a:spLocks noGrp="1" noChangeArrowheads="1"/>
          </p:cNvSpPr>
          <p:nvPr>
            <p:ph type="body" idx="1"/>
          </p:nvPr>
        </p:nvSpPr>
        <p:spPr bwMode="auto">
          <a:xfrm>
            <a:off x="457200" y="4445000"/>
            <a:ext cx="82296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ransition/>
  <p:hf hdr="0" ftr="0" dt="0"/>
  <p:txStyles>
    <p:titleStyle>
      <a:lvl1pPr marL="39688" algn="l" rtl="0" eaLnBrk="0" fontAlgn="base" hangingPunct="0">
        <a:spcBef>
          <a:spcPct val="0"/>
        </a:spcBef>
        <a:spcAft>
          <a:spcPct val="0"/>
        </a:spcAft>
        <a:defRPr sz="3000">
          <a:solidFill>
            <a:schemeClr val="tx1"/>
          </a:solidFill>
          <a:latin typeface="+mj-lt"/>
          <a:ea typeface="+mj-ea"/>
          <a:cs typeface="+mj-cs"/>
          <a:sym typeface="Verdana" pitchFamily="34" charset="0"/>
        </a:defRPr>
      </a:lvl1pPr>
      <a:lvl2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9pPr>
    </p:titleStyle>
    <p:bodyStyle>
      <a:lvl1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1pPr>
      <a:lvl2pPr marL="63500" indent="-63500" algn="l" rtl="0" eaLnBrk="0" fontAlgn="base" hangingPunct="0">
        <a:spcBef>
          <a:spcPts val="500"/>
        </a:spcBef>
        <a:spcAft>
          <a:spcPct val="0"/>
        </a:spcAft>
        <a:defRPr sz="2400">
          <a:solidFill>
            <a:schemeClr val="tx1"/>
          </a:solidFill>
          <a:latin typeface="+mn-lt"/>
          <a:ea typeface="+mn-ea"/>
          <a:cs typeface="+mn-cs"/>
          <a:sym typeface="Verdana" pitchFamily="34" charset="0"/>
        </a:defRPr>
      </a:lvl2pPr>
      <a:lvl3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3pPr>
      <a:lvl4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4pPr>
      <a:lvl5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5pPr>
      <a:lvl6pPr marL="520700" indent="-63500" algn="l" rtl="0" fontAlgn="base">
        <a:spcBef>
          <a:spcPts val="400"/>
        </a:spcBef>
        <a:spcAft>
          <a:spcPct val="0"/>
        </a:spcAft>
        <a:defRPr sz="2400">
          <a:solidFill>
            <a:schemeClr val="tx1"/>
          </a:solidFill>
          <a:latin typeface="+mn-lt"/>
          <a:ea typeface="+mn-ea"/>
          <a:cs typeface="+mn-cs"/>
          <a:sym typeface="Verdana" charset="0"/>
        </a:defRPr>
      </a:lvl6pPr>
      <a:lvl7pPr marL="977900" indent="-63500" algn="l" rtl="0" fontAlgn="base">
        <a:spcBef>
          <a:spcPts val="400"/>
        </a:spcBef>
        <a:spcAft>
          <a:spcPct val="0"/>
        </a:spcAft>
        <a:defRPr sz="2400">
          <a:solidFill>
            <a:schemeClr val="tx1"/>
          </a:solidFill>
          <a:latin typeface="+mn-lt"/>
          <a:ea typeface="+mn-ea"/>
          <a:cs typeface="+mn-cs"/>
          <a:sym typeface="Verdana" charset="0"/>
        </a:defRPr>
      </a:lvl7pPr>
      <a:lvl8pPr marL="1435100" indent="-63500" algn="l" rtl="0" fontAlgn="base">
        <a:spcBef>
          <a:spcPts val="400"/>
        </a:spcBef>
        <a:spcAft>
          <a:spcPct val="0"/>
        </a:spcAft>
        <a:defRPr sz="2400">
          <a:solidFill>
            <a:schemeClr val="tx1"/>
          </a:solidFill>
          <a:latin typeface="+mn-lt"/>
          <a:ea typeface="+mn-ea"/>
          <a:cs typeface="+mn-cs"/>
          <a:sym typeface="Verdana" charset="0"/>
        </a:defRPr>
      </a:lvl8pPr>
      <a:lvl9pPr marL="1892300" indent="-63500" algn="l" rtl="0" fontAlgn="base">
        <a:spcBef>
          <a:spcPts val="400"/>
        </a:spcBef>
        <a:spcAft>
          <a:spcPct val="0"/>
        </a:spcAft>
        <a:defRPr sz="2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Text Box 1"/>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3444E46A-269F-4A01-93AA-E8F8C852B3C9}" type="slidenum">
              <a:rPr lang="en-US" altLang="en-US"/>
              <a:pPr>
                <a:defRPr/>
              </a:pPr>
              <a:t>‹#›</a:t>
            </a:fld>
            <a:endParaRPr lang="en-US" altLang="en-US" dirty="0"/>
          </a:p>
        </p:txBody>
      </p:sp>
      <p:sp>
        <p:nvSpPr>
          <p:cNvPr id="2051"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2052" name="Rectangle 3"/>
          <p:cNvSpPr>
            <a:spLocks noGrp="1" noChangeArrowheads="1"/>
          </p:cNvSpPr>
          <p:nvPr>
            <p:ph type="body" idx="1"/>
          </p:nvPr>
        </p:nvSpPr>
        <p:spPr bwMode="auto">
          <a:xfrm>
            <a:off x="457200" y="1371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3" name="Text Box 1"/>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C7A28536-1E21-4DF5-B370-00CEC13D4105}" type="slidenum">
              <a:rPr lang="en-US" altLang="en-US"/>
              <a:pPr>
                <a:defRPr/>
              </a:pPr>
              <a:t>‹#›</a:t>
            </a:fld>
            <a:endParaRPr lang="en-US" altLang="en-US" dirty="0"/>
          </a:p>
        </p:txBody>
      </p:sp>
      <p:sp>
        <p:nvSpPr>
          <p:cNvPr id="3075"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dirty="0"/>
          </a:p>
        </p:txBody>
      </p:sp>
      <p:sp>
        <p:nvSpPr>
          <p:cNvPr id="2" name="Rectangle 2"/>
          <p:cNvSpPr>
            <a:spLocks/>
          </p:cNvSpPr>
          <p:nvPr/>
        </p:nvSpPr>
        <p:spPr bwMode="auto">
          <a:xfrm>
            <a:off x="127000" y="6661150"/>
            <a:ext cx="4445000" cy="152400"/>
          </a:xfrm>
          <a:prstGeom prst="rect">
            <a:avLst/>
          </a:prstGeom>
          <a:noFill/>
          <a:ln>
            <a:noFill/>
          </a:ln>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2017 The Printer Working Group. All rights reserved.</a:t>
            </a:r>
          </a:p>
        </p:txBody>
      </p:sp>
      <p:sp>
        <p:nvSpPr>
          <p:cNvPr id="4100"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dirty="0"/>
          </a:p>
        </p:txBody>
      </p:sp>
      <p:pic>
        <p:nvPicPr>
          <p:cNvPr id="4101"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5267F662-8393-4B57-BA74-4E055FCC31AF}" type="slidenum">
              <a:rPr lang="en-US" altLang="en-US"/>
              <a:pPr>
                <a:defRPr/>
              </a:pPr>
              <a:t>‹#›</a:t>
            </a:fld>
            <a:endParaRPr lang="en-US" altLang="en-US" dirty="0"/>
          </a:p>
        </p:txBody>
      </p:sp>
      <p:sp>
        <p:nvSpPr>
          <p:cNvPr id="4103"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dirty="0"/>
          </a:p>
        </p:txBody>
      </p:sp>
      <p:sp>
        <p:nvSpPr>
          <p:cNvPr id="2" name="Rectangle 2"/>
          <p:cNvSpPr>
            <a:spLocks/>
          </p:cNvSpPr>
          <p:nvPr/>
        </p:nvSpPr>
        <p:spPr bwMode="auto">
          <a:xfrm>
            <a:off x="127000" y="6661150"/>
            <a:ext cx="4445000" cy="152400"/>
          </a:xfrm>
          <a:prstGeom prst="rect">
            <a:avLst/>
          </a:prstGeom>
          <a:noFill/>
          <a:ln>
            <a:noFill/>
          </a:ln>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2017 The Printer Working Group. All rights reserved.</a:t>
            </a:r>
          </a:p>
        </p:txBody>
      </p:sp>
      <p:sp>
        <p:nvSpPr>
          <p:cNvPr id="5124"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dirty="0"/>
          </a:p>
        </p:txBody>
      </p:sp>
      <p:pic>
        <p:nvPicPr>
          <p:cNvPr id="5125"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AF860B47-F9B5-4C3E-8D4D-905CDE2BFA4B}" type="slidenum">
              <a:rPr lang="en-US" altLang="en-US"/>
              <a:pPr>
                <a:defRPr/>
              </a:pPr>
              <a:t>‹#›</a:t>
            </a:fld>
            <a:endParaRPr lang="en-US" altLang="en-US" dirty="0"/>
          </a:p>
        </p:txBody>
      </p:sp>
      <p:sp>
        <p:nvSpPr>
          <p:cNvPr id="5127"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5128" name="Rectangle 7"/>
          <p:cNvSpPr>
            <a:spLocks noGrp="1" noChangeArrowheads="1"/>
          </p:cNvSpPr>
          <p:nvPr>
            <p:ph type="body" idx="1"/>
          </p:nvPr>
        </p:nvSpPr>
        <p:spPr bwMode="auto">
          <a:xfrm>
            <a:off x="457200" y="1371600"/>
            <a:ext cx="8128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3.xml"/><Relationship Id="rId4" Type="http://schemas.openxmlformats.org/officeDocument/2006/relationships/hyperlink" Target="https://nvlpubs.nist.gov/nistpubs/ir/2021/NIST.IR.8259B.pdf"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www.nccoe.nist.gov/sites/default/files/library/sp1800/tc-nist-sp1800-19-draft2.pdf" TargetMode="External"/><Relationship Id="rId2" Type="http://schemas.openxmlformats.org/officeDocument/2006/relationships/notesSlide" Target="../notesSlides/notesSlide20.xml"/><Relationship Id="rId1" Type="http://schemas.openxmlformats.org/officeDocument/2006/relationships/slideLayout" Target="../slideLayouts/slideLayout13.xml"/><Relationship Id="rId6" Type="http://schemas.openxmlformats.org/officeDocument/2006/relationships/hyperlink" Target="https://nvlpubs.nist.gov/nistpubs/ir/2021/NIST.IR.8320B-draft.pdf" TargetMode="External"/><Relationship Id="rId5" Type="http://schemas.openxmlformats.org/officeDocument/2006/relationships/hyperlink" Target="https://nvlpubs.nist.gov/nistpubs/ir/2021/NIST.IR.8320-draft2.pdf" TargetMode="External"/><Relationship Id="rId4" Type="http://schemas.openxmlformats.org/officeDocument/2006/relationships/hyperlink" Target="https://nvlpubs.nist.gov/nistpubs/SpecialPublications/NIST.SP.800-161r1-draft2.pdf"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3.xml"/><Relationship Id="rId4" Type="http://schemas.openxmlformats.org/officeDocument/2006/relationships/hyperlink" Target="https://nvlpubs.nist.gov/nistpubs/SpecialPublications/NIST.SP.800-218-draft.pdf"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3.xml"/><Relationship Id="rId5" Type="http://schemas.openxmlformats.org/officeDocument/2006/relationships/hyperlink" Target="https://nvlpubs.nist.gov/nistpubs/SpecialPublications/NIST.SP.800-213A.pdf" TargetMode="External"/><Relationship Id="rId4" Type="http://schemas.openxmlformats.org/officeDocument/2006/relationships/hyperlink" Target="https://nvlpubs.nist.gov/nistpubs/SpecialPublications/NIST.SP.800-213.pdf"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3.xml"/><Relationship Id="rId4" Type="http://schemas.openxmlformats.org/officeDocument/2006/relationships/hyperlink" Target="http://www.trustedcomputinggroup.org/resources"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8" Type="http://schemas.openxmlformats.org/officeDocument/2006/relationships/hyperlink" Target="https://datatracker.ietf.org/doc/draft-ietf-tls-tlsflags/" TargetMode="External"/><Relationship Id="rId13" Type="http://schemas.openxmlformats.org/officeDocument/2006/relationships/hyperlink" Target="https://datatracker.ietf.org/doc/draft-ietf-tls-external-psk-guidance/" TargetMode="External"/><Relationship Id="rId3" Type="http://schemas.openxmlformats.org/officeDocument/2006/relationships/image" Target="../media/image1.png"/><Relationship Id="rId7" Type="http://schemas.openxmlformats.org/officeDocument/2006/relationships/hyperlink" Target="Guidance%20for%20External%20PSK%20Usage%20in%20TLS" TargetMode="External"/><Relationship Id="rId12" Type="http://schemas.openxmlformats.org/officeDocument/2006/relationships/hyperlink" Target="https://datatracker.ietf.org/doc/draft-ietf-tls-ctls/" TargetMode="External"/><Relationship Id="rId2" Type="http://schemas.openxmlformats.org/officeDocument/2006/relationships/notesSlide" Target="../notesSlides/notesSlide26.xml"/><Relationship Id="rId1" Type="http://schemas.openxmlformats.org/officeDocument/2006/relationships/slideLayout" Target="../slideLayouts/slideLayout13.xml"/><Relationship Id="rId6" Type="http://schemas.openxmlformats.org/officeDocument/2006/relationships/hyperlink" Target="https://datatracker.ietf.org/doc/draft-ietf-tls-hybrid-design/" TargetMode="External"/><Relationship Id="rId11" Type="http://schemas.openxmlformats.org/officeDocument/2006/relationships/hyperlink" Target="https://datatracker.ietf.org/doc/draft-ietf-tls-rfc8446bis/" TargetMode="External"/><Relationship Id="rId5" Type="http://schemas.openxmlformats.org/officeDocument/2006/relationships/hyperlink" Target="https://datatracker.ietf.org/doc/rfc8996/" TargetMode="External"/><Relationship Id="rId10" Type="http://schemas.openxmlformats.org/officeDocument/2006/relationships/hyperlink" Target="https://datatracker.ietf.org/doc/draft-ietf-tls-cross-sni-resumption/" TargetMode="External"/><Relationship Id="rId4" Type="http://schemas.openxmlformats.org/officeDocument/2006/relationships/hyperlink" Target="https://datatracker.ietf.org/doc/rfc9155/" TargetMode="External"/><Relationship Id="rId9" Type="http://schemas.openxmlformats.org/officeDocument/2006/relationships/hyperlink" Target="https://datatracker.ietf.org/doc/draft-ietf-tls-dtls-rrc/"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datatracker.ietf.org/doc/draft-ietf-cbor-file-magic/" TargetMode="External"/><Relationship Id="rId3" Type="http://schemas.openxmlformats.org/officeDocument/2006/relationships/image" Target="../media/image1.png"/><Relationship Id="rId7" Type="http://schemas.openxmlformats.org/officeDocument/2006/relationships/hyperlink" Target="https://datatracker.ietf.org/doc/rfc9090/" TargetMode="External"/><Relationship Id="rId12" Type="http://schemas.openxmlformats.org/officeDocument/2006/relationships/hyperlink" Target="https://datatracker.ietf.org/doc/draft-ietf-cbor-packed/" TargetMode="External"/><Relationship Id="rId2" Type="http://schemas.openxmlformats.org/officeDocument/2006/relationships/notesSlide" Target="../notesSlides/notesSlide27.xml"/><Relationship Id="rId1" Type="http://schemas.openxmlformats.org/officeDocument/2006/relationships/slideLayout" Target="../slideLayouts/slideLayout13.xml"/><Relationship Id="rId6" Type="http://schemas.openxmlformats.org/officeDocument/2006/relationships/hyperlink" Target="https://datatracker.ietf.org/doc/rfc9164/" TargetMode="External"/><Relationship Id="rId11" Type="http://schemas.openxmlformats.org/officeDocument/2006/relationships/hyperlink" Target="https://datatracker.ietf.org/doc/draft-bormann-cbor-notable-tags/" TargetMode="External"/><Relationship Id="rId5" Type="http://schemas.openxmlformats.org/officeDocument/2006/relationships/hyperlink" Target="https://datatracker.ietf.org/doc/rfc9165/" TargetMode="External"/><Relationship Id="rId10" Type="http://schemas.openxmlformats.org/officeDocument/2006/relationships/hyperlink" Target="https://datatracker.ietf.org/doc/draft-bormann-cbor-edn-literals/" TargetMode="External"/><Relationship Id="rId4" Type="http://schemas.openxmlformats.org/officeDocument/2006/relationships/hyperlink" Target="https://datatracker.ietf.org/doc/draft-ietf-sacm-coswid/" TargetMode="External"/><Relationship Id="rId9" Type="http://schemas.openxmlformats.org/officeDocument/2006/relationships/hyperlink" Target="https://datatracker.ietf.org/doc/draft-bormann-cbor-cddl-freezer/"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datatracker.ietf.org/doc/draft-ietf-rats-uccs/" TargetMode="External"/><Relationship Id="rId13" Type="http://schemas.openxmlformats.org/officeDocument/2006/relationships/hyperlink" Target="https://datatracker.ietf.org/doc/draft-ietf-rats-daa/" TargetMode="External"/><Relationship Id="rId18" Type="http://schemas.openxmlformats.org/officeDocument/2006/relationships/hyperlink" Target="https://datatracker.ietf.org/doc/draft-voit-rats-trustworthy-path-routing/" TargetMode="External"/><Relationship Id="rId3" Type="http://schemas.openxmlformats.org/officeDocument/2006/relationships/image" Target="../media/image1.png"/><Relationship Id="rId7" Type="http://schemas.openxmlformats.org/officeDocument/2006/relationships/hyperlink" Target="https://datatracker.ietf.org/doc/draft-ietf-rats-yang-tpm-charra/" TargetMode="External"/><Relationship Id="rId12" Type="http://schemas.openxmlformats.org/officeDocument/2006/relationships/hyperlink" Target="https://datatracker.ietf.org/doc/draft-ietf-rats-ar4si/" TargetMode="External"/><Relationship Id="rId17" Type="http://schemas.openxmlformats.org/officeDocument/2006/relationships/hyperlink" Target="https://datatracker.ietf.org/doc/draft-ietf-rats-network-device-subscription/" TargetMode="External"/><Relationship Id="rId2" Type="http://schemas.openxmlformats.org/officeDocument/2006/relationships/notesSlide" Target="../notesSlides/notesSlide28.xml"/><Relationship Id="rId16" Type="http://schemas.openxmlformats.org/officeDocument/2006/relationships/hyperlink" Target="https://datatracker.ietf.org/doc/draft-chen-rats-tee-identification/" TargetMode="External"/><Relationship Id="rId1" Type="http://schemas.openxmlformats.org/officeDocument/2006/relationships/slideLayout" Target="../slideLayouts/slideLayout13.xml"/><Relationship Id="rId6" Type="http://schemas.openxmlformats.org/officeDocument/2006/relationships/hyperlink" Target="https://datatracker.ietf.org/doc/draft-birkholz-rats-corim/" TargetMode="External"/><Relationship Id="rId11" Type="http://schemas.openxmlformats.org/officeDocument/2006/relationships/hyperlink" Target="https://datatracker.ietf.org/doc/draft-ietf-rats-architecture/" TargetMode="External"/><Relationship Id="rId5" Type="http://schemas.openxmlformats.org/officeDocument/2006/relationships/hyperlink" Target="https://datatracker.ietf.org/doc/draft-ietf-rats-reference-interaction-models/" TargetMode="External"/><Relationship Id="rId15" Type="http://schemas.openxmlformats.org/officeDocument/2006/relationships/hyperlink" Target="https://datatracker.ietf.org/doc/draft-ietf-rats-eat/" TargetMode="External"/><Relationship Id="rId10" Type="http://schemas.openxmlformats.org/officeDocument/2006/relationships/hyperlink" Target="https://datatracker.ietf.org/doc/draft-birkholz-rats-suit-claims/" TargetMode="External"/><Relationship Id="rId4" Type="http://schemas.openxmlformats.org/officeDocument/2006/relationships/hyperlink" Target="https://datatracker.ietf.org/doc/draft-ietf-rats-tpm-based-network-device-attest/" TargetMode="External"/><Relationship Id="rId9" Type="http://schemas.openxmlformats.org/officeDocument/2006/relationships/hyperlink" Target="https://datatracker.ietf.org/doc/draft-birkholz-rats-tuda/" TargetMode="External"/><Relationship Id="rId14" Type="http://schemas.openxmlformats.org/officeDocument/2006/relationships/hyperlink" Target="https://datatracker.ietf.org/doc/draft-fdb-rats-psa-endorsements/"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datatracker.ietf.org/doc/draft-irtf-cfrg-opaque/" TargetMode="External"/><Relationship Id="rId13" Type="http://schemas.openxmlformats.org/officeDocument/2006/relationships/hyperlink" Target="https://datatracker.ietf.org/doc/draft-irtf-cfrg-kangarootwelve/" TargetMode="External"/><Relationship Id="rId3" Type="http://schemas.openxmlformats.org/officeDocument/2006/relationships/image" Target="../media/image1.png"/><Relationship Id="rId7" Type="http://schemas.openxmlformats.org/officeDocument/2006/relationships/hyperlink" Target="https://datatracker.ietf.org/doc/draft-irtf-cfrg-spake2/" TargetMode="External"/><Relationship Id="rId12" Type="http://schemas.openxmlformats.org/officeDocument/2006/relationships/hyperlink" Target="https://datatracker.ietf.org/doc/draft-irtf-cfrg-hpke/" TargetMode="External"/><Relationship Id="rId17" Type="http://schemas.openxmlformats.org/officeDocument/2006/relationships/hyperlink" Target="https://datatracker.ietf.org/doc/draft-irtf-cfrg-pairing-friendly-curves/" TargetMode="External"/><Relationship Id="rId2" Type="http://schemas.openxmlformats.org/officeDocument/2006/relationships/notesSlide" Target="../notesSlides/notesSlide29.xml"/><Relationship Id="rId16" Type="http://schemas.openxmlformats.org/officeDocument/2006/relationships/hyperlink" Target="https://datatracker.ietf.org/doc/draft-irtf-cfrg-rsa-blind-signatures/" TargetMode="External"/><Relationship Id="rId1" Type="http://schemas.openxmlformats.org/officeDocument/2006/relationships/slideLayout" Target="../slideLayouts/slideLayout13.xml"/><Relationship Id="rId6" Type="http://schemas.openxmlformats.org/officeDocument/2006/relationships/hyperlink" Target="https://datatracker.ietf.org/doc/draft-bar-cfrg-spake2plus/" TargetMode="External"/><Relationship Id="rId11" Type="http://schemas.openxmlformats.org/officeDocument/2006/relationships/hyperlink" Target="https://datatracker.ietf.org/doc/draft-irtf-cfrg-hash-to-curve/" TargetMode="External"/><Relationship Id="rId5" Type="http://schemas.openxmlformats.org/officeDocument/2006/relationships/hyperlink" Target="https://datatracker.ietf.org/doc/draft-irtf-cfrg-cpace/" TargetMode="External"/><Relationship Id="rId15" Type="http://schemas.openxmlformats.org/officeDocument/2006/relationships/hyperlink" Target="https://datatracker.ietf.org/doc/draft-irtf-cfrg-ristretto255-decaf448/" TargetMode="External"/><Relationship Id="rId10" Type="http://schemas.openxmlformats.org/officeDocument/2006/relationships/hyperlink" Target="https://datatracker.ietf.org/doc/draft-patton-cfrg-vdaf/" TargetMode="External"/><Relationship Id="rId4" Type="http://schemas.openxmlformats.org/officeDocument/2006/relationships/hyperlink" Target="https://datatracker.ietf.org/doc/rfc9106/" TargetMode="External"/><Relationship Id="rId9" Type="http://schemas.openxmlformats.org/officeDocument/2006/relationships/hyperlink" Target="https://datatracker.ietf.org/doc/draft-irtf-cfrg-voprf/" TargetMode="External"/><Relationship Id="rId14" Type="http://schemas.openxmlformats.org/officeDocument/2006/relationships/hyperlink" Target="https://datatracker.ietf.org/doc/draft-irtf-cfrg-frost/" TargetMode="Externa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fld id="{908E4DB2-B778-49DB-850A-C993C9957476}" type="slidenum">
              <a:rPr lang="en-US" altLang="en-US" sz="1100" smtClean="0">
                <a:solidFill>
                  <a:srgbClr val="FFFFFF"/>
                </a:solidFill>
                <a:latin typeface="Arial" charset="0"/>
                <a:cs typeface="Arial" charset="0"/>
                <a:sym typeface="Arial" charset="0"/>
              </a:rPr>
              <a:pPr eaLnBrk="1" hangingPunct="1">
                <a:spcBef>
                  <a:spcPct val="0"/>
                </a:spcBef>
              </a:pPr>
              <a:t>1</a:t>
            </a:fld>
            <a:endParaRPr lang="en-US" altLang="en-US" sz="1100" dirty="0">
              <a:solidFill>
                <a:srgbClr val="FFFFFF"/>
              </a:solidFill>
              <a:latin typeface="Arial" charset="0"/>
              <a:cs typeface="Arial" charset="0"/>
              <a:sym typeface="Arial" charset="0"/>
            </a:endParaRPr>
          </a:p>
        </p:txBody>
      </p:sp>
      <p:sp>
        <p:nvSpPr>
          <p:cNvPr id="6147"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endParaRPr lang="en-US" altLang="en-US" sz="1600" dirty="0">
              <a:solidFill>
                <a:srgbClr val="000000"/>
              </a:solidFill>
              <a:latin typeface="Arial" charset="0"/>
              <a:sym typeface="Arial" charset="0"/>
            </a:endParaRPr>
          </a:p>
        </p:txBody>
      </p:sp>
      <p:sp>
        <p:nvSpPr>
          <p:cNvPr id="6148"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1100" dirty="0">
                <a:solidFill>
                  <a:srgbClr val="FFFFFF"/>
                </a:solidFill>
                <a:latin typeface="Arial" charset="0"/>
                <a:cs typeface="Arial" charset="0"/>
                <a:sym typeface="Arial" charset="0"/>
              </a:rPr>
              <a:t>Copyright © 2022 The Printer Working Group. All rights reserved.</a:t>
            </a:r>
          </a:p>
        </p:txBody>
      </p:sp>
      <p:sp>
        <p:nvSpPr>
          <p:cNvPr id="6149" name="Rectangle 3"/>
          <p:cNvSpPr>
            <a:spLocks/>
          </p:cNvSpPr>
          <p:nvPr/>
        </p:nvSpPr>
        <p:spPr bwMode="auto">
          <a:xfrm>
            <a:off x="419100" y="2565400"/>
            <a:ext cx="5911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40640" bIns="0">
            <a:spAutoFit/>
          </a:bodyP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3600" dirty="0">
                <a:solidFill>
                  <a:srgbClr val="4B5AA8"/>
                </a:solidFill>
                <a:latin typeface="Arial Bold" charset="0"/>
                <a:cs typeface="Arial Bold" charset="0"/>
                <a:sym typeface="Arial Bold" charset="0"/>
              </a:rPr>
              <a:t>The Printer Working Group</a:t>
            </a:r>
          </a:p>
        </p:txBody>
      </p:sp>
      <p:pic>
        <p:nvPicPr>
          <p:cNvPr id="615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57200"/>
            <a:ext cx="1905000" cy="206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6151" name="Rectangle 5"/>
          <p:cNvSpPr>
            <a:spLocks noGrp="1" noChangeArrowheads="1"/>
          </p:cNvSpPr>
          <p:nvPr>
            <p:ph type="title"/>
          </p:nvPr>
        </p:nvSpPr>
        <p:spPr/>
        <p:txBody>
          <a:bodyPr rIns="132080"/>
          <a:lstStyle/>
          <a:p>
            <a:pPr eaLnBrk="1" hangingPunct="1"/>
            <a:r>
              <a:rPr lang="en-US" altLang="en-US" dirty="0"/>
              <a:t>Imaging Device Security</a:t>
            </a:r>
          </a:p>
        </p:txBody>
      </p:sp>
      <p:sp>
        <p:nvSpPr>
          <p:cNvPr id="6152" name="Rectangle 6"/>
          <p:cNvSpPr>
            <a:spLocks noGrp="1" noChangeArrowheads="1"/>
          </p:cNvSpPr>
          <p:nvPr>
            <p:ph type="body" idx="1"/>
          </p:nvPr>
        </p:nvSpPr>
        <p:spPr/>
        <p:txBody>
          <a:bodyPr rIns="132080"/>
          <a:lstStyle/>
          <a:p>
            <a:pPr marL="0" indent="0" eaLnBrk="1" hangingPunct="1"/>
            <a:r>
              <a:rPr lang="en-US" altLang="en-US" dirty="0"/>
              <a:t>February 9, 2022</a:t>
            </a:r>
          </a:p>
          <a:p>
            <a:pPr marL="0" indent="0" eaLnBrk="1" hangingPunct="1"/>
            <a:r>
              <a:rPr lang="en-US" altLang="en-US" dirty="0"/>
              <a:t>PWG November 2021 Virtual Face-to-Face</a:t>
            </a:r>
          </a:p>
        </p:txBody>
      </p:sp>
      <p:sp>
        <p:nvSpPr>
          <p:cNvPr id="6153"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pPr>
            <a:fld id="{ED2F2A0C-ED1C-40C7-922A-27D244B1916C}" type="slidenum">
              <a:rPr lang="en-US" altLang="en-US" sz="1100">
                <a:solidFill>
                  <a:srgbClr val="FFFFFF"/>
                </a:solidFill>
                <a:latin typeface="Arial" charset="0"/>
                <a:cs typeface="Arial" charset="0"/>
                <a:sym typeface="Arial" charset="0"/>
              </a:rPr>
              <a:pPr algn="ctr" eaLnBrk="1" hangingPunct="1">
                <a:spcBef>
                  <a:spcPct val="0"/>
                </a:spcBef>
              </a:pPr>
              <a:t>1</a:t>
            </a:fld>
            <a:endParaRPr lang="en-US" altLang="en-US" sz="1100" dirty="0">
              <a:solidFill>
                <a:srgbClr val="FFFFFF"/>
              </a:solidFill>
              <a:latin typeface="Arial" charset="0"/>
              <a:cs typeface="Arial" charset="0"/>
              <a:sym typeface="Arial"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10</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127000" y="112566"/>
            <a:ext cx="7797800" cy="1016000"/>
          </a:xfrm>
        </p:spPr>
        <p:txBody>
          <a:bodyPr rIns="132080"/>
          <a:lstStyle/>
          <a:p>
            <a:pPr eaLnBrk="1" hangingPunct="1"/>
            <a:r>
              <a:rPr lang="fr-FR" sz="2400" dirty="0"/>
              <a:t>HCD cPP/SD Status</a:t>
            </a:r>
            <a:br>
              <a:rPr lang="fr-FR" sz="2400" dirty="0"/>
            </a:br>
            <a:r>
              <a:rPr lang="fr-FR" sz="2400" dirty="0"/>
              <a:t>Key Issues </a:t>
            </a:r>
            <a:r>
              <a:rPr lang="fr-FR" sz="2400" dirty="0" err="1"/>
              <a:t>Resolved</a:t>
            </a:r>
            <a:r>
              <a:rPr lang="fr-FR" sz="2400" dirty="0"/>
              <a:t> in 2</a:t>
            </a:r>
            <a:r>
              <a:rPr lang="fr-FR" sz="2400" baseline="30000" dirty="0"/>
              <a:t>nd</a:t>
            </a:r>
            <a:r>
              <a:rPr lang="fr-FR" sz="2400" dirty="0"/>
              <a:t> Public Draft of HCD </a:t>
            </a:r>
            <a:r>
              <a:rPr lang="fr-FR" sz="2400" dirty="0" err="1"/>
              <a:t>cPP</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10</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62860" y="1255566"/>
            <a:ext cx="8845755" cy="5475434"/>
          </a:xfrm>
        </p:spPr>
        <p:txBody>
          <a:bodyPr rIns="132080"/>
          <a:lstStyle/>
          <a:p>
            <a:pPr marL="342900">
              <a:lnSpc>
                <a:spcPct val="107000"/>
              </a:lnSpc>
              <a:spcBef>
                <a:spcPts val="0"/>
              </a:spcBef>
              <a:spcAft>
                <a:spcPts val="600"/>
              </a:spcAft>
            </a:pPr>
            <a:r>
              <a:rPr lang="en-US" sz="1800" dirty="0">
                <a:solidFill>
                  <a:srgbClr val="333333"/>
                </a:solidFill>
                <a:effectLst/>
                <a:ea typeface="Calibri" panose="020F0502020204030204" pitchFamily="34" charset="0"/>
                <a:cs typeface="Times New Roman" panose="02020603050405020304" pitchFamily="18" charset="0"/>
              </a:rPr>
              <a:t>Clarified that the requirement in SFR </a:t>
            </a:r>
            <a:r>
              <a:rPr lang="en-US" sz="1800" b="1" dirty="0">
                <a:solidFill>
                  <a:srgbClr val="333333"/>
                </a:solidFill>
                <a:effectLst/>
                <a:ea typeface="Calibri" panose="020F0502020204030204" pitchFamily="34" charset="0"/>
                <a:cs typeface="Times New Roman" panose="02020603050405020304" pitchFamily="18" charset="0"/>
              </a:rPr>
              <a:t>FPT_SBT_EXT Secure Boot</a:t>
            </a:r>
            <a:r>
              <a:rPr lang="en-US" sz="1800" dirty="0">
                <a:solidFill>
                  <a:srgbClr val="333333"/>
                </a:solidFill>
                <a:effectLst/>
                <a:ea typeface="Calibri" panose="020F0502020204030204" pitchFamily="34" charset="0"/>
                <a:cs typeface="Times New Roman" panose="02020603050405020304" pitchFamily="18" charset="0"/>
              </a:rPr>
              <a:t> to use the chain(s) of trust to confirm integrity of its firmware/software using one or more of the selected methods applies only at boot time. </a:t>
            </a:r>
            <a:endParaRPr lang="en-US" sz="1800" dirty="0">
              <a:effectLst/>
              <a:ea typeface="Calibri" panose="020F0502020204030204" pitchFamily="34" charset="0"/>
              <a:cs typeface="Times New Roman" panose="02020603050405020304" pitchFamily="18" charset="0"/>
            </a:endParaRPr>
          </a:p>
          <a:p>
            <a:pPr marL="342900">
              <a:lnSpc>
                <a:spcPct val="107000"/>
              </a:lnSpc>
              <a:spcBef>
                <a:spcPts val="0"/>
              </a:spcBef>
              <a:spcAft>
                <a:spcPts val="600"/>
              </a:spcAft>
            </a:pPr>
            <a:r>
              <a:rPr lang="en-US" sz="1800" dirty="0">
                <a:effectLst/>
                <a:ea typeface="Calibri" panose="020F0502020204030204" pitchFamily="34" charset="0"/>
                <a:cs typeface="Times New Roman" panose="02020603050405020304" pitchFamily="18" charset="0"/>
              </a:rPr>
              <a:t>Clarified that support for TLS Mutual Authentication and DTLS Mutual Authentication, whether as a client or as a server, are optional in all cases.</a:t>
            </a:r>
          </a:p>
          <a:p>
            <a:pPr marL="342900">
              <a:lnSpc>
                <a:spcPct val="107000"/>
              </a:lnSpc>
              <a:spcBef>
                <a:spcPts val="0"/>
              </a:spcBef>
              <a:spcAft>
                <a:spcPts val="600"/>
              </a:spcAft>
            </a:pPr>
            <a:r>
              <a:rPr lang="en-US" sz="1800" dirty="0">
                <a:effectLst/>
                <a:ea typeface="Calibri" panose="020F0502020204030204" pitchFamily="34" charset="0"/>
                <a:cs typeface="Times New Roman" panose="02020603050405020304" pitchFamily="18" charset="0"/>
              </a:rPr>
              <a:t>Corrected numerous incorrect references, External Component Definitions and header information for several SFRs.</a:t>
            </a:r>
          </a:p>
          <a:p>
            <a:pPr marL="342900">
              <a:lnSpc>
                <a:spcPct val="107000"/>
              </a:lnSpc>
              <a:spcBef>
                <a:spcPts val="0"/>
              </a:spcBef>
              <a:spcAft>
                <a:spcPts val="600"/>
              </a:spcAft>
            </a:pPr>
            <a:r>
              <a:rPr lang="en-US" sz="1800" dirty="0">
                <a:effectLst/>
                <a:ea typeface="Calibri" panose="020F0502020204030204" pitchFamily="34" charset="0"/>
                <a:cs typeface="Times New Roman" panose="02020603050405020304" pitchFamily="18" charset="0"/>
              </a:rPr>
              <a:t>Clarified that SFRs </a:t>
            </a:r>
            <a:r>
              <a:rPr lang="en-US" sz="1800" b="1" i="0" dirty="0">
                <a:solidFill>
                  <a:srgbClr val="333333"/>
                </a:solidFill>
                <a:effectLst/>
                <a:ea typeface="Calibri" panose="020F0502020204030204" pitchFamily="34" charset="0"/>
                <a:cs typeface="Times New Roman" panose="02020603050405020304" pitchFamily="18" charset="0"/>
              </a:rPr>
              <a:t>FIA_X509_EXT.1 X.509 Certificate Validation and FIA_X509_EXT.2 X.509 Certificate Authentication </a:t>
            </a:r>
            <a:r>
              <a:rPr lang="en-US" sz="1800" i="0" dirty="0">
                <a:solidFill>
                  <a:srgbClr val="333333"/>
                </a:solidFill>
                <a:effectLst/>
                <a:ea typeface="Calibri" panose="020F0502020204030204" pitchFamily="34" charset="0"/>
                <a:cs typeface="Times New Roman" panose="02020603050405020304" pitchFamily="18" charset="0"/>
              </a:rPr>
              <a:t>must be selected (they are both Selection-Based Requirements) if ‘X,509 Certificate’ is selected in </a:t>
            </a:r>
            <a:r>
              <a:rPr lang="en-US" sz="1800" b="1" i="0" dirty="0">
                <a:solidFill>
                  <a:srgbClr val="333333"/>
                </a:solidFill>
                <a:effectLst/>
                <a:ea typeface="Calibri" panose="020F0502020204030204" pitchFamily="34" charset="0"/>
                <a:cs typeface="Times New Roman" panose="02020603050405020304" pitchFamily="18" charset="0"/>
              </a:rPr>
              <a:t>FPT_TUD_EXT.1.3 (Trusted Update). </a:t>
            </a:r>
            <a:endParaRPr lang="en-US" sz="1800" dirty="0">
              <a:effectLst/>
              <a:ea typeface="Calibri" panose="020F0502020204030204" pitchFamily="34" charset="0"/>
              <a:cs typeface="Times New Roman" panose="02020603050405020304" pitchFamily="18" charset="0"/>
            </a:endParaRPr>
          </a:p>
          <a:p>
            <a:pPr marL="342900">
              <a:lnSpc>
                <a:spcPct val="107000"/>
              </a:lnSpc>
              <a:spcBef>
                <a:spcPts val="0"/>
              </a:spcBef>
              <a:spcAft>
                <a:spcPts val="600"/>
              </a:spcAft>
            </a:pPr>
            <a:r>
              <a:rPr lang="en-US" sz="1800" i="0" dirty="0">
                <a:solidFill>
                  <a:srgbClr val="333333"/>
                </a:solidFill>
                <a:effectLst/>
                <a:ea typeface="Calibri" panose="020F0502020204030204" pitchFamily="34" charset="0"/>
                <a:cs typeface="Times New Roman" panose="02020603050405020304" pitchFamily="18" charset="0"/>
              </a:rPr>
              <a:t>Added AES bit selection option to SFR </a:t>
            </a:r>
            <a:r>
              <a:rPr lang="en-US" sz="1800" b="1" i="0" dirty="0">
                <a:solidFill>
                  <a:srgbClr val="333333"/>
                </a:solidFill>
                <a:effectLst/>
                <a:ea typeface="Calibri" panose="020F0502020204030204" pitchFamily="34" charset="0"/>
                <a:cs typeface="Times New Roman" panose="02020603050405020304" pitchFamily="18" charset="0"/>
              </a:rPr>
              <a:t>FCS_COP.1.1/</a:t>
            </a:r>
            <a:r>
              <a:rPr lang="en-US" sz="1800" b="1" i="0" dirty="0" err="1">
                <a:solidFill>
                  <a:srgbClr val="333333"/>
                </a:solidFill>
                <a:effectLst/>
                <a:ea typeface="Calibri" panose="020F0502020204030204" pitchFamily="34" charset="0"/>
                <a:cs typeface="Times New Roman" panose="02020603050405020304" pitchFamily="18" charset="0"/>
              </a:rPr>
              <a:t>StorageEncryption</a:t>
            </a:r>
            <a:r>
              <a:rPr lang="en-US" sz="1800" b="1" i="0" dirty="0">
                <a:solidFill>
                  <a:srgbClr val="333333"/>
                </a:solidFill>
                <a:effectLst/>
                <a:ea typeface="Calibri" panose="020F0502020204030204" pitchFamily="34" charset="0"/>
                <a:cs typeface="Times New Roman" panose="02020603050405020304" pitchFamily="18" charset="0"/>
              </a:rPr>
              <a:t>.</a:t>
            </a:r>
            <a:endParaRPr lang="en-US" sz="1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7522312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62860" y="116114"/>
            <a:ext cx="7467600" cy="1016000"/>
          </a:xfrm>
        </p:spPr>
        <p:txBody>
          <a:bodyPr rIns="132080"/>
          <a:lstStyle/>
          <a:p>
            <a:pPr eaLnBrk="1" hangingPunct="1"/>
            <a:r>
              <a:rPr lang="fr-FR" sz="3200" dirty="0" err="1"/>
              <a:t>Current</a:t>
            </a:r>
            <a:r>
              <a:rPr lang="fr-FR" sz="3200" dirty="0"/>
              <a:t> HCD cPP/SD Issues</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5754" y="1135953"/>
            <a:ext cx="8971246" cy="5475434"/>
          </a:xfrm>
        </p:spPr>
        <p:txBody>
          <a:bodyPr rIns="132080"/>
          <a:lstStyle/>
          <a:p>
            <a:pPr marL="39688" lvl="0" indent="0" fontAlgn="ctr">
              <a:spcAft>
                <a:spcPts val="600"/>
              </a:spcAft>
              <a:buNone/>
            </a:pPr>
            <a:r>
              <a:rPr lang="en-US" sz="2000" u="sng" dirty="0"/>
              <a:t>Inclusion of Cryptographic Erase in HCD cPP</a:t>
            </a:r>
          </a:p>
          <a:p>
            <a:pPr fontAlgn="ctr">
              <a:spcBef>
                <a:spcPts val="0"/>
              </a:spcBef>
              <a:spcAft>
                <a:spcPts val="600"/>
              </a:spcAft>
            </a:pPr>
            <a:r>
              <a:rPr lang="en-US" sz="1800" dirty="0"/>
              <a:t>JISEC felt Cryptographic Erase is covered by the two Key Destruction SFRs (FCS_CKM.4 &amp; FCS_CKM_EXT.4) already in the HCD cPP</a:t>
            </a:r>
          </a:p>
          <a:p>
            <a:pPr fontAlgn="ctr">
              <a:spcBef>
                <a:spcPts val="0"/>
              </a:spcBef>
              <a:spcAft>
                <a:spcPts val="600"/>
              </a:spcAft>
            </a:pPr>
            <a:r>
              <a:rPr lang="en-US" sz="1800" dirty="0"/>
              <a:t>ITSCC felt Image Overwrite and Cryptographic Erase are two different things and agrees with JISEC; suggested HCD iTC create optional requirements for Cryptographic Erase </a:t>
            </a:r>
          </a:p>
          <a:p>
            <a:pPr fontAlgn="ctr">
              <a:spcBef>
                <a:spcPts val="0"/>
              </a:spcBef>
              <a:spcAft>
                <a:spcPts val="600"/>
              </a:spcAft>
            </a:pPr>
            <a:r>
              <a:rPr lang="en-US" sz="1800" dirty="0"/>
              <a:t>HCD </a:t>
            </a:r>
            <a:r>
              <a:rPr lang="en-US" sz="1800" dirty="0" err="1"/>
              <a:t>iTC</a:t>
            </a:r>
            <a:r>
              <a:rPr lang="en-US" sz="1800" dirty="0"/>
              <a:t> created a subgroup to address the Cryptographic Erase requirement</a:t>
            </a:r>
          </a:p>
          <a:p>
            <a:pPr fontAlgn="ctr">
              <a:spcBef>
                <a:spcPts val="0"/>
              </a:spcBef>
              <a:spcAft>
                <a:spcPts val="600"/>
              </a:spcAft>
            </a:pPr>
            <a:r>
              <a:rPr lang="en-US" sz="1800" dirty="0"/>
              <a:t>Result was creation of a new Data Wiping SFR FPT_WIPE_EXT and associated Assurance Activities to replace the current FDP_RIP.1/PURGE SFR</a:t>
            </a:r>
          </a:p>
          <a:p>
            <a:pPr marL="692150" lvl="1" indent="-342900">
              <a:lnSpc>
                <a:spcPct val="107000"/>
              </a:lnSpc>
              <a:spcBef>
                <a:spcPts val="0"/>
              </a:spcBef>
              <a:spcAft>
                <a:spcPts val="0"/>
              </a:spcAft>
              <a:buFont typeface="Symbol" panose="05050102010706020507" pitchFamily="18" charset="2"/>
              <a:buChar char=""/>
            </a:pPr>
            <a:r>
              <a:rPr lang="en-US" sz="1600" dirty="0"/>
              <a:t>This new SFR requires D.USER and D.TSF data stored on non-volatile storage to be made unavailable </a:t>
            </a:r>
            <a:r>
              <a:rPr lang="en-US" sz="1600" dirty="0">
                <a:effectLst/>
                <a:ea typeface="Yu Mincho" panose="02020400000000000000" pitchFamily="18" charset="-128"/>
                <a:cs typeface="Times New Roman" panose="02020603050405020304" pitchFamily="18" charset="0"/>
              </a:rPr>
              <a:t>upon the request of an Administrator using one or more of the following methods: (1) </a:t>
            </a:r>
            <a:r>
              <a:rPr lang="en-US" sz="1600" i="1" dirty="0">
                <a:solidFill>
                  <a:srgbClr val="333333"/>
                </a:solidFill>
                <a:effectLst/>
                <a:ea typeface="NotoSerif"/>
                <a:cs typeface="Calibri" panose="020F0502020204030204" pitchFamily="34" charset="0"/>
              </a:rPr>
              <a:t>overwrite, (2)</a:t>
            </a:r>
            <a:r>
              <a:rPr lang="en-US" sz="1600" dirty="0">
                <a:ea typeface="Yu Mincho" panose="02020400000000000000" pitchFamily="18" charset="-128"/>
                <a:cs typeface="Times New Roman" panose="02020603050405020304" pitchFamily="18" charset="0"/>
              </a:rPr>
              <a:t> </a:t>
            </a:r>
            <a:r>
              <a:rPr lang="en-US" sz="1800" i="1" dirty="0">
                <a:solidFill>
                  <a:srgbClr val="333333"/>
                </a:solidFill>
                <a:effectLst/>
                <a:latin typeface="Calibri" panose="020F0502020204030204" pitchFamily="34" charset="0"/>
                <a:ea typeface="NotoSerif"/>
                <a:cs typeface="Calibri" panose="020F0502020204030204" pitchFamily="34" charset="0"/>
              </a:rPr>
              <a:t>block erase,</a:t>
            </a:r>
            <a:r>
              <a:rPr lang="en-US" dirty="0">
                <a:latin typeface="Calibri" panose="020F0502020204030204" pitchFamily="34" charset="0"/>
                <a:ea typeface="Yu Mincho" panose="02020400000000000000" pitchFamily="18" charset="-128"/>
                <a:cs typeface="Times New Roman" panose="02020603050405020304" pitchFamily="18" charset="0"/>
              </a:rPr>
              <a:t> (3) </a:t>
            </a:r>
            <a:r>
              <a:rPr lang="en-US" sz="1800" i="1" dirty="0">
                <a:solidFill>
                  <a:srgbClr val="333333"/>
                </a:solidFill>
                <a:effectLst/>
                <a:latin typeface="Calibri" panose="020F0502020204030204" pitchFamily="34" charset="0"/>
                <a:ea typeface="NotoSerif"/>
                <a:cs typeface="Calibri" panose="020F0502020204030204" pitchFamily="34" charset="0"/>
              </a:rPr>
              <a:t>Cryptographic Erase,</a:t>
            </a:r>
            <a:r>
              <a:rPr lang="en-US" dirty="0">
                <a:latin typeface="Calibri" panose="020F0502020204030204" pitchFamily="34" charset="0"/>
                <a:ea typeface="Yu Mincho" panose="02020400000000000000" pitchFamily="18" charset="-128"/>
                <a:cs typeface="Times New Roman" panose="02020603050405020304" pitchFamily="18" charset="0"/>
              </a:rPr>
              <a:t> (4) </a:t>
            </a:r>
            <a:r>
              <a:rPr lang="en-US" sz="1800" i="1" dirty="0">
                <a:solidFill>
                  <a:srgbClr val="333333"/>
                </a:solidFill>
                <a:effectLst/>
                <a:latin typeface="Calibri" panose="020F0502020204030204" pitchFamily="34" charset="0"/>
                <a:ea typeface="NotoSerif"/>
                <a:cs typeface="Calibri" panose="020F0502020204030204" pitchFamily="34" charset="0"/>
              </a:rPr>
              <a:t>[</a:t>
            </a:r>
            <a:r>
              <a:rPr lang="en-US" sz="1800" b="1" i="1" dirty="0">
                <a:solidFill>
                  <a:srgbClr val="333333"/>
                </a:solidFill>
                <a:effectLst/>
                <a:latin typeface="Calibri" panose="020F0502020204030204" pitchFamily="34" charset="0"/>
                <a:ea typeface="NotoSerif"/>
                <a:cs typeface="Calibri" panose="020F0502020204030204" pitchFamily="34" charset="0"/>
              </a:rPr>
              <a:t>assignment:</a:t>
            </a:r>
            <a:r>
              <a:rPr lang="en-US" sz="1800" i="1" dirty="0">
                <a:solidFill>
                  <a:srgbClr val="333333"/>
                </a:solidFill>
                <a:effectLst/>
                <a:latin typeface="Calibri" panose="020F0502020204030204" pitchFamily="34" charset="0"/>
                <a:ea typeface="NotoSerif"/>
                <a:cs typeface="Calibri" panose="020F0502020204030204" pitchFamily="34" charset="0"/>
              </a:rPr>
              <a:t> media-specific method(s)]</a:t>
            </a:r>
          </a:p>
          <a:p>
            <a:pPr marL="349250" lvl="1" indent="0">
              <a:lnSpc>
                <a:spcPct val="107000"/>
              </a:lnSpc>
              <a:spcBef>
                <a:spcPts val="0"/>
              </a:spcBef>
              <a:spcAft>
                <a:spcPts val="0"/>
              </a:spcAft>
              <a:buNone/>
            </a:pPr>
            <a:r>
              <a:rPr lang="en-US" dirty="0">
                <a:solidFill>
                  <a:srgbClr val="333333"/>
                </a:solidFill>
                <a:latin typeface="Calibri" panose="020F0502020204030204" pitchFamily="34" charset="0"/>
                <a:ea typeface="Yu Mincho" panose="02020400000000000000" pitchFamily="18" charset="-128"/>
                <a:cs typeface="Calibri" panose="020F0502020204030204" pitchFamily="34" charset="0"/>
              </a:rPr>
              <a:t>Note: </a:t>
            </a:r>
            <a:r>
              <a:rPr lang="en-US" dirty="0">
                <a:solidFill>
                  <a:srgbClr val="333333"/>
                </a:solidFill>
                <a:effectLst/>
                <a:latin typeface="Calibri" panose="020F0502020204030204" pitchFamily="34" charset="0"/>
                <a:ea typeface="NotoSerif"/>
              </a:rPr>
              <a:t>In this context, “Cryptographic Erase” encompasses any method that destroys the decryption key while leaving encrypted D.USER and/or D.TSF on the storage media.  This would include, for example, some ATA commands that only destroy the key</a:t>
            </a:r>
            <a:endParaRPr lang="en-US" dirty="0">
              <a:effectLst/>
              <a:latin typeface="Calibri" panose="020F0502020204030204" pitchFamily="34" charset="0"/>
              <a:ea typeface="Yu Mincho" panose="02020400000000000000" pitchFamily="18" charset="-128"/>
              <a:cs typeface="Times New Roman" panose="02020603050405020304" pitchFamily="18" charset="0"/>
            </a:endParaRPr>
          </a:p>
          <a:p>
            <a:pPr lvl="1" fontAlgn="ctr">
              <a:spcBef>
                <a:spcPts val="0"/>
              </a:spcBef>
              <a:spcAft>
                <a:spcPts val="600"/>
              </a:spcAft>
            </a:pPr>
            <a:endParaRPr lang="en-US" sz="1600" dirty="0"/>
          </a:p>
        </p:txBody>
      </p:sp>
    </p:spTree>
    <p:extLst>
      <p:ext uri="{BB962C8B-B14F-4D97-AF65-F5344CB8AC3E}">
        <p14:creationId xmlns:p14="http://schemas.microsoft.com/office/powerpoint/2010/main" val="100066906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127000" y="80217"/>
            <a:ext cx="7467600" cy="1016000"/>
          </a:xfrm>
        </p:spPr>
        <p:txBody>
          <a:bodyPr rIns="132080"/>
          <a:lstStyle/>
          <a:p>
            <a:pPr eaLnBrk="1" hangingPunct="1"/>
            <a:r>
              <a:rPr lang="fr-FR" sz="3200" dirty="0"/>
              <a:t>Current HCD cPP/SD Issues</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62860" y="1255566"/>
            <a:ext cx="8845755" cy="5475434"/>
          </a:xfrm>
        </p:spPr>
        <p:txBody>
          <a:bodyPr rIns="132080"/>
          <a:lstStyle/>
          <a:p>
            <a:pPr lvl="0" fontAlgn="ctr">
              <a:spcBef>
                <a:spcPts val="300"/>
              </a:spcBef>
              <a:spcAft>
                <a:spcPts val="300"/>
              </a:spcAft>
            </a:pPr>
            <a:r>
              <a:rPr lang="en-US" sz="2000" dirty="0"/>
              <a:t>Resolving all open comments to prepare and release of 2</a:t>
            </a:r>
            <a:r>
              <a:rPr lang="en-US" sz="2000" baseline="30000" dirty="0"/>
              <a:t>nd</a:t>
            </a:r>
            <a:r>
              <a:rPr lang="en-US" sz="2000" dirty="0"/>
              <a:t> Public Drafts of HCD SD and Final Drafts of both the HCD </a:t>
            </a:r>
            <a:r>
              <a:rPr lang="en-US" sz="2000" dirty="0" err="1"/>
              <a:t>cPP</a:t>
            </a:r>
            <a:r>
              <a:rPr lang="en-US" sz="2000" dirty="0"/>
              <a:t> and HCD SD</a:t>
            </a:r>
          </a:p>
          <a:p>
            <a:pPr lvl="1" fontAlgn="ctr">
              <a:spcBef>
                <a:spcPts val="300"/>
              </a:spcBef>
              <a:spcAft>
                <a:spcPts val="300"/>
              </a:spcAft>
            </a:pPr>
            <a:r>
              <a:rPr lang="en-US" dirty="0"/>
              <a:t>Key holdup to 2</a:t>
            </a:r>
            <a:r>
              <a:rPr lang="en-US" baseline="30000" dirty="0"/>
              <a:t>nd</a:t>
            </a:r>
            <a:r>
              <a:rPr lang="en-US" dirty="0"/>
              <a:t> Public Draft of HCD SD is addressing ITSSC (Korean Scheme) request to add substantive additional testing to Assurance Activities for several cryptographic SFRs</a:t>
            </a:r>
          </a:p>
          <a:p>
            <a:pPr lvl="1" fontAlgn="ctr">
              <a:spcBef>
                <a:spcPts val="300"/>
              </a:spcBef>
              <a:spcAft>
                <a:spcPts val="300"/>
              </a:spcAft>
            </a:pPr>
            <a:r>
              <a:rPr lang="en-US" dirty="0"/>
              <a:t>Final Drafts have to have “full content” for both documents</a:t>
            </a:r>
          </a:p>
          <a:p>
            <a:pPr lvl="0" fontAlgn="ctr">
              <a:spcBef>
                <a:spcPts val="300"/>
              </a:spcBef>
              <a:spcAft>
                <a:spcPts val="300"/>
              </a:spcAft>
            </a:pPr>
            <a:r>
              <a:rPr lang="en-US" sz="2000" dirty="0"/>
              <a:t>Inclusion of NTP</a:t>
            </a:r>
          </a:p>
          <a:p>
            <a:pPr lvl="1" fontAlgn="ctr">
              <a:spcBef>
                <a:spcPts val="300"/>
              </a:spcBef>
              <a:spcAft>
                <a:spcPts val="300"/>
              </a:spcAft>
            </a:pPr>
            <a:r>
              <a:rPr lang="en-US" dirty="0"/>
              <a:t>Concern ND cPP requirements for NTP constitute requirement for “secure NTP”</a:t>
            </a:r>
          </a:p>
          <a:p>
            <a:pPr lvl="1" fontAlgn="ctr">
              <a:spcBef>
                <a:spcPts val="300"/>
              </a:spcBef>
              <a:spcAft>
                <a:spcPts val="300"/>
              </a:spcAft>
            </a:pPr>
            <a:r>
              <a:rPr lang="en-US" dirty="0"/>
              <a:t>Not sure all vendors support “secure NTP”</a:t>
            </a:r>
          </a:p>
          <a:p>
            <a:pPr lvl="1" fontAlgn="ctr">
              <a:spcBef>
                <a:spcPts val="300"/>
              </a:spcBef>
              <a:spcAft>
                <a:spcPts val="300"/>
              </a:spcAft>
            </a:pPr>
            <a:r>
              <a:rPr lang="en-US" dirty="0"/>
              <a:t>Still strongly feel it should be included in Version 1.0</a:t>
            </a:r>
          </a:p>
          <a:p>
            <a:pPr fontAlgn="ctr">
              <a:spcBef>
                <a:spcPts val="300"/>
              </a:spcBef>
              <a:spcAft>
                <a:spcPts val="300"/>
              </a:spcAft>
            </a:pPr>
            <a:r>
              <a:rPr lang="en-US" sz="2000" dirty="0"/>
              <a:t>Should the Secure Boot SFR FPT_SBT_EXT properly address hardware-based Roots of Trust stored in mutable memory as well as immutable memory as currently stated</a:t>
            </a:r>
          </a:p>
          <a:p>
            <a:pPr lvl="1" fontAlgn="ctr">
              <a:spcBef>
                <a:spcPts val="300"/>
              </a:spcBef>
              <a:spcAft>
                <a:spcPts val="300"/>
              </a:spcAft>
            </a:pPr>
            <a:r>
              <a:rPr lang="en-US" dirty="0"/>
              <a:t>HCD </a:t>
            </a:r>
            <a:r>
              <a:rPr lang="en-US" dirty="0" err="1"/>
              <a:t>iTC</a:t>
            </a:r>
            <a:r>
              <a:rPr lang="en-US" dirty="0"/>
              <a:t> decided to address this issue in future versions of HCD </a:t>
            </a:r>
            <a:r>
              <a:rPr lang="en-US" dirty="0" err="1"/>
              <a:t>cPP</a:t>
            </a:r>
            <a:endParaRPr lang="en-US" dirty="0"/>
          </a:p>
        </p:txBody>
      </p:sp>
    </p:spTree>
    <p:extLst>
      <p:ext uri="{BB962C8B-B14F-4D97-AF65-F5344CB8AC3E}">
        <p14:creationId xmlns:p14="http://schemas.microsoft.com/office/powerpoint/2010/main" val="8461538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76715" y="92364"/>
            <a:ext cx="7467600" cy="1016000"/>
          </a:xfrm>
        </p:spPr>
        <p:txBody>
          <a:bodyPr rIns="132080"/>
          <a:lstStyle/>
          <a:p>
            <a:pPr eaLnBrk="1" hangingPunct="1"/>
            <a:r>
              <a:rPr lang="fr-FR" sz="3200" dirty="0"/>
              <a:t>Other HCD cPP/SD Issues</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62860" y="1185716"/>
            <a:ext cx="8845755" cy="5475434"/>
          </a:xfrm>
        </p:spPr>
        <p:txBody>
          <a:bodyPr rIns="132080"/>
          <a:lstStyle/>
          <a:p>
            <a:pPr marL="0" lvl="1" indent="0">
              <a:spcBef>
                <a:spcPts val="0"/>
              </a:spcBef>
              <a:spcAft>
                <a:spcPts val="600"/>
              </a:spcAft>
              <a:buNone/>
            </a:pPr>
            <a:r>
              <a:rPr lang="en-US" sz="2200" dirty="0"/>
              <a:t>Issues HCD iTC still needs to resolve (in order of priority):</a:t>
            </a:r>
          </a:p>
          <a:p>
            <a:pPr marL="342900" lvl="1" indent="-342900">
              <a:spcBef>
                <a:spcPts val="0"/>
              </a:spcBef>
              <a:spcAft>
                <a:spcPts val="600"/>
              </a:spcAft>
            </a:pPr>
            <a:r>
              <a:rPr lang="en-US" sz="2200" dirty="0"/>
              <a:t>Internationalization of SFRs</a:t>
            </a:r>
          </a:p>
          <a:p>
            <a:pPr marL="342900" lvl="1" indent="-342900">
              <a:spcBef>
                <a:spcPts val="0"/>
              </a:spcBef>
              <a:spcAft>
                <a:spcPts val="600"/>
              </a:spcAft>
            </a:pPr>
            <a:r>
              <a:rPr lang="en-US" sz="2200" dirty="0"/>
              <a:t>Closure of “deferred” comments</a:t>
            </a:r>
          </a:p>
          <a:p>
            <a:pPr marL="742950" lvl="2" indent="-342900">
              <a:spcBef>
                <a:spcPts val="0"/>
              </a:spcBef>
              <a:spcAft>
                <a:spcPts val="600"/>
              </a:spcAft>
            </a:pPr>
            <a:r>
              <a:rPr lang="en-US" sz="2000" dirty="0"/>
              <a:t>Update of spec/standard versions – when and if it should be done</a:t>
            </a:r>
          </a:p>
          <a:p>
            <a:pPr marL="742950" lvl="2" indent="-342900">
              <a:spcBef>
                <a:spcPts val="0"/>
              </a:spcBef>
              <a:spcAft>
                <a:spcPts val="600"/>
              </a:spcAft>
            </a:pPr>
            <a:r>
              <a:rPr lang="en-US" sz="2000" dirty="0"/>
              <a:t>Need to be concerned about implications of updating versions</a:t>
            </a:r>
            <a:endParaRPr lang="en-US" sz="2200" dirty="0"/>
          </a:p>
          <a:p>
            <a:pPr marL="742950" lvl="2" indent="-342900">
              <a:spcBef>
                <a:spcPts val="0"/>
              </a:spcBef>
              <a:spcAft>
                <a:spcPts val="600"/>
              </a:spcAft>
            </a:pPr>
            <a:r>
              <a:rPr lang="en-US" sz="2200" dirty="0"/>
              <a:t>Agreement on removal of support for:</a:t>
            </a:r>
          </a:p>
          <a:p>
            <a:pPr marL="1200150" lvl="3" indent="-342900">
              <a:spcBef>
                <a:spcPts val="0"/>
              </a:spcBef>
              <a:spcAft>
                <a:spcPts val="600"/>
              </a:spcAft>
            </a:pPr>
            <a:r>
              <a:rPr lang="en-US" sz="1600" dirty="0"/>
              <a:t>TLS 1.1</a:t>
            </a:r>
          </a:p>
          <a:p>
            <a:pPr marL="1200150" lvl="3" indent="-342900">
              <a:spcBef>
                <a:spcPts val="0"/>
              </a:spcBef>
              <a:spcAft>
                <a:spcPts val="600"/>
              </a:spcAft>
            </a:pPr>
            <a:r>
              <a:rPr lang="en-US" sz="1600" dirty="0"/>
              <a:t>SHA-1 support</a:t>
            </a:r>
          </a:p>
          <a:p>
            <a:pPr marL="1200150" lvl="3" indent="-342900">
              <a:spcBef>
                <a:spcPts val="0"/>
              </a:spcBef>
              <a:spcAft>
                <a:spcPts val="600"/>
              </a:spcAft>
            </a:pPr>
            <a:r>
              <a:rPr lang="en-US" sz="1600" dirty="0"/>
              <a:t>Cipher suites with RSA Key Generation with keys &lt; 2048 bits</a:t>
            </a:r>
          </a:p>
          <a:p>
            <a:pPr marL="1200150" lvl="3" indent="-342900">
              <a:spcBef>
                <a:spcPts val="0"/>
              </a:spcBef>
              <a:spcAft>
                <a:spcPts val="600"/>
              </a:spcAft>
            </a:pPr>
            <a:r>
              <a:rPr lang="en-US" sz="1600" dirty="0"/>
              <a:t>All RSA and DHE Key Exchanges</a:t>
            </a:r>
          </a:p>
          <a:p>
            <a:pPr marL="342900" lvl="1" indent="-342900">
              <a:spcBef>
                <a:spcPts val="0"/>
              </a:spcBef>
              <a:spcAft>
                <a:spcPts val="600"/>
              </a:spcAft>
            </a:pPr>
            <a:r>
              <a:rPr lang="en-US" sz="2000" dirty="0"/>
              <a:t>What issues will be moved to later versions of the HCD </a:t>
            </a:r>
            <a:r>
              <a:rPr lang="en-US" sz="2000" dirty="0" err="1"/>
              <a:t>cPP</a:t>
            </a:r>
            <a:r>
              <a:rPr lang="en-US" sz="2000" dirty="0"/>
              <a:t>/SD</a:t>
            </a:r>
          </a:p>
          <a:p>
            <a:pPr marL="742950" lvl="2" indent="-342900">
              <a:spcBef>
                <a:spcPts val="0"/>
              </a:spcBef>
              <a:spcAft>
                <a:spcPts val="600"/>
              </a:spcAft>
            </a:pPr>
            <a:r>
              <a:rPr lang="en-US" sz="2000" dirty="0"/>
              <a:t>Example - TLS 1.3 will not be in HCD </a:t>
            </a:r>
            <a:r>
              <a:rPr lang="en-US" sz="2000" dirty="0" err="1"/>
              <a:t>cPP</a:t>
            </a:r>
            <a:r>
              <a:rPr lang="en-US" sz="2000" dirty="0"/>
              <a:t>/SD v1.0</a:t>
            </a:r>
          </a:p>
        </p:txBody>
      </p:sp>
    </p:spTree>
    <p:extLst>
      <p:ext uri="{BB962C8B-B14F-4D97-AF65-F5344CB8AC3E}">
        <p14:creationId xmlns:p14="http://schemas.microsoft.com/office/powerpoint/2010/main" val="1086436890"/>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0" y="127000"/>
            <a:ext cx="7467600" cy="1016000"/>
          </a:xfrm>
        </p:spPr>
        <p:txBody>
          <a:bodyPr rIns="132080"/>
          <a:lstStyle/>
          <a:p>
            <a:pPr eaLnBrk="1" hangingPunct="1"/>
            <a:r>
              <a:rPr lang="fr-FR" sz="3200" dirty="0"/>
              <a:t>Other Current HCD cPP/SD Issues</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2309" y="1092775"/>
            <a:ext cx="8845755" cy="5475434"/>
          </a:xfrm>
        </p:spPr>
        <p:txBody>
          <a:bodyPr rIns="132080"/>
          <a:lstStyle/>
          <a:p>
            <a:pPr marL="39688" lvl="0" indent="0" fontAlgn="ctr">
              <a:spcAft>
                <a:spcPts val="600"/>
              </a:spcAft>
              <a:buNone/>
            </a:pPr>
            <a:r>
              <a:rPr lang="en-US" sz="2000" u="sng" dirty="0"/>
              <a:t>Additional New Content (SFRs)</a:t>
            </a:r>
          </a:p>
          <a:p>
            <a:pPr fontAlgn="ctr">
              <a:spcBef>
                <a:spcPts val="0"/>
              </a:spcBef>
              <a:spcAft>
                <a:spcPts val="600"/>
              </a:spcAft>
            </a:pPr>
            <a:r>
              <a:rPr lang="en-US" sz="1800" dirty="0"/>
              <a:t>At this point do not expect any additional new requirements for the HCD cPP/SD beyond what already has “in the pipeline” at this time unless either:</a:t>
            </a:r>
          </a:p>
          <a:p>
            <a:pPr lvl="1" fontAlgn="ctr">
              <a:spcBef>
                <a:spcPts val="0"/>
              </a:spcBef>
              <a:spcAft>
                <a:spcPts val="600"/>
              </a:spcAft>
            </a:pPr>
            <a:r>
              <a:rPr lang="en-US" dirty="0"/>
              <a:t>They are requested by JISEC or ITSCC or NIAP </a:t>
            </a:r>
          </a:p>
          <a:p>
            <a:pPr lvl="1" fontAlgn="ctr">
              <a:spcBef>
                <a:spcPts val="0"/>
              </a:spcBef>
              <a:spcAft>
                <a:spcPts val="600"/>
              </a:spcAft>
            </a:pPr>
            <a:r>
              <a:rPr lang="en-US" dirty="0"/>
              <a:t>They are suggested by JBMIA</a:t>
            </a:r>
          </a:p>
          <a:p>
            <a:pPr lvl="1" fontAlgn="ctr">
              <a:spcBef>
                <a:spcPts val="0"/>
              </a:spcBef>
              <a:spcAft>
                <a:spcPts val="600"/>
              </a:spcAft>
            </a:pPr>
            <a:r>
              <a:rPr lang="en-US" dirty="0"/>
              <a:t>Necessitated by comments to 2</a:t>
            </a:r>
            <a:r>
              <a:rPr lang="en-US" baseline="30000" dirty="0"/>
              <a:t>nd</a:t>
            </a:r>
            <a:r>
              <a:rPr lang="en-US" dirty="0"/>
              <a:t> Public Drafts</a:t>
            </a:r>
          </a:p>
          <a:p>
            <a:pPr lvl="1" fontAlgn="ctr">
              <a:spcBef>
                <a:spcPts val="0"/>
              </a:spcBef>
              <a:spcAft>
                <a:spcPts val="600"/>
              </a:spcAft>
            </a:pPr>
            <a:r>
              <a:rPr lang="en-US" dirty="0"/>
              <a:t>Necessitated by any new NIAP TDs to either the HCD PP or any  applicable ND &amp; FDE cPPs/SDs</a:t>
            </a:r>
            <a:endParaRPr lang="en-US" sz="1800" dirty="0"/>
          </a:p>
          <a:p>
            <a:pPr fontAlgn="ctr">
              <a:spcBef>
                <a:spcPts val="0"/>
              </a:spcBef>
              <a:spcAft>
                <a:spcPts val="600"/>
              </a:spcAft>
            </a:pPr>
            <a:r>
              <a:rPr lang="en-US" sz="1800" dirty="0"/>
              <a:t>Given the current known schedules, syncing with applicable updates to ND cPP/SD and FDE cPPs/SDs is probably not going to be needed within the time frame for HCD </a:t>
            </a:r>
            <a:r>
              <a:rPr lang="en-US" sz="1800" dirty="0" err="1"/>
              <a:t>cPP</a:t>
            </a:r>
            <a:r>
              <a:rPr lang="en-US" sz="1800" dirty="0"/>
              <a:t>/SD v1.0.</a:t>
            </a:r>
          </a:p>
          <a:p>
            <a:pPr fontAlgn="ctr">
              <a:spcBef>
                <a:spcPts val="0"/>
              </a:spcBef>
              <a:spcAft>
                <a:spcPts val="600"/>
              </a:spcAft>
            </a:pPr>
            <a:r>
              <a:rPr lang="en-US" sz="1800" dirty="0"/>
              <a:t>Don’t expect any applicable ISO, FIPS or NIST Standards/Guidelines updates within this time frame either</a:t>
            </a:r>
          </a:p>
        </p:txBody>
      </p:sp>
    </p:spTree>
    <p:extLst>
      <p:ext uri="{BB962C8B-B14F-4D97-AF65-F5344CB8AC3E}">
        <p14:creationId xmlns:p14="http://schemas.microsoft.com/office/powerpoint/2010/main" val="2968870174"/>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fr-FR" sz="2800" dirty="0"/>
              <a:t>HCD iTC Status</a:t>
            </a:r>
            <a:br>
              <a:rPr lang="fr-FR" sz="3200" dirty="0"/>
            </a:br>
            <a:r>
              <a:rPr lang="fr-FR" sz="2800" dirty="0"/>
              <a:t>HCD cPP/SD Schedule Status Update</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graphicFrame>
        <p:nvGraphicFramePr>
          <p:cNvPr id="2" name="Table 1">
            <a:extLst>
              <a:ext uri="{FF2B5EF4-FFF2-40B4-BE49-F238E27FC236}">
                <a16:creationId xmlns:a16="http://schemas.microsoft.com/office/drawing/2014/main" id="{1337A182-57CC-49DB-8614-D4C103261AE2}"/>
              </a:ext>
            </a:extLst>
          </p:cNvPr>
          <p:cNvGraphicFramePr>
            <a:graphicFrameLocks noGrp="1"/>
          </p:cNvGraphicFramePr>
          <p:nvPr>
            <p:extLst>
              <p:ext uri="{D42A27DB-BD31-4B8C-83A1-F6EECF244321}">
                <p14:modId xmlns:p14="http://schemas.microsoft.com/office/powerpoint/2010/main" val="3903617839"/>
              </p:ext>
            </p:extLst>
          </p:nvPr>
        </p:nvGraphicFramePr>
        <p:xfrm>
          <a:off x="0" y="1143000"/>
          <a:ext cx="9144000" cy="5373254"/>
        </p:xfrm>
        <a:graphic>
          <a:graphicData uri="http://schemas.openxmlformats.org/drawingml/2006/table">
            <a:tbl>
              <a:tblPr firstRow="1" bandRow="1">
                <a:tableStyleId>{21E4AEA4-8DFA-4A89-87EB-49C32662AFE0}</a:tableStyleId>
              </a:tblPr>
              <a:tblGrid>
                <a:gridCol w="971694">
                  <a:extLst>
                    <a:ext uri="{9D8B030D-6E8A-4147-A177-3AD203B41FA5}">
                      <a16:colId xmlns:a16="http://schemas.microsoft.com/office/drawing/2014/main" val="3433683447"/>
                    </a:ext>
                  </a:extLst>
                </a:gridCol>
                <a:gridCol w="4267346">
                  <a:extLst>
                    <a:ext uri="{9D8B030D-6E8A-4147-A177-3AD203B41FA5}">
                      <a16:colId xmlns:a16="http://schemas.microsoft.com/office/drawing/2014/main" val="1999277697"/>
                    </a:ext>
                  </a:extLst>
                </a:gridCol>
                <a:gridCol w="3904960">
                  <a:extLst>
                    <a:ext uri="{9D8B030D-6E8A-4147-A177-3AD203B41FA5}">
                      <a16:colId xmlns:a16="http://schemas.microsoft.com/office/drawing/2014/main" val="2792006354"/>
                    </a:ext>
                  </a:extLst>
                </a:gridCol>
              </a:tblGrid>
              <a:tr h="441637">
                <a:tc>
                  <a:txBody>
                    <a:bodyPr/>
                    <a:lstStyle/>
                    <a:p>
                      <a:r>
                        <a:rPr lang="en-US" dirty="0">
                          <a:solidFill>
                            <a:schemeClr val="bg1"/>
                          </a:solidFill>
                        </a:rPr>
                        <a:t>Phase</a:t>
                      </a:r>
                    </a:p>
                  </a:txBody>
                  <a:tcPr/>
                </a:tc>
                <a:tc>
                  <a:txBody>
                    <a:bodyPr/>
                    <a:lstStyle/>
                    <a:p>
                      <a:r>
                        <a:rPr lang="en-US" dirty="0">
                          <a:solidFill>
                            <a:schemeClr val="bg1"/>
                          </a:solidFill>
                        </a:rPr>
                        <a:t>Timeframe</a:t>
                      </a:r>
                    </a:p>
                  </a:txBody>
                  <a:tcPr/>
                </a:tc>
                <a:tc>
                  <a:txBody>
                    <a:bodyPr/>
                    <a:lstStyle/>
                    <a:p>
                      <a:r>
                        <a:rPr lang="en-US" dirty="0">
                          <a:solidFill>
                            <a:schemeClr val="bg1"/>
                          </a:solidFill>
                        </a:rPr>
                        <a:t>Status Updates</a:t>
                      </a:r>
                    </a:p>
                  </a:txBody>
                  <a:tcPr/>
                </a:tc>
                <a:extLst>
                  <a:ext uri="{0D108BD9-81ED-4DB2-BD59-A6C34878D82A}">
                    <a16:rowId xmlns:a16="http://schemas.microsoft.com/office/drawing/2014/main" val="3098549523"/>
                  </a:ext>
                </a:extLst>
              </a:tr>
              <a:tr h="2318596">
                <a:tc>
                  <a:txBody>
                    <a:bodyPr/>
                    <a:lstStyle/>
                    <a:p>
                      <a:r>
                        <a:rPr lang="en-US" sz="1200" dirty="0"/>
                        <a:t>Resolve ESR Issue and Approve SPD</a:t>
                      </a:r>
                    </a:p>
                  </a:txBody>
                  <a:tcPr/>
                </a:tc>
                <a:tc>
                  <a:txBody>
                    <a:bodyPr/>
                    <a:lstStyle/>
                    <a:p>
                      <a:pPr marL="342900" indent="-342900">
                        <a:buFont typeface="Arial" panose="020B0604020202020204" pitchFamily="34" charset="0"/>
                        <a:buChar char="•"/>
                      </a:pPr>
                      <a:r>
                        <a:rPr lang="en-US" sz="1200" strike="noStrike" dirty="0"/>
                        <a:t>Resolve ESR issue: 2/26 </a:t>
                      </a:r>
                      <a:r>
                        <a:rPr lang="en-US" sz="1200" b="1" kern="1200" dirty="0">
                          <a:solidFill>
                            <a:srgbClr val="00B050"/>
                          </a:solidFill>
                          <a:latin typeface="+mn-lt"/>
                          <a:ea typeface="+mn-ea"/>
                          <a:cs typeface="+mn-cs"/>
                        </a:rPr>
                        <a:t>DONE</a:t>
                      </a:r>
                    </a:p>
                    <a:p>
                      <a:pPr marL="342900" indent="-342900">
                        <a:buFont typeface="Arial" panose="020B0604020202020204" pitchFamily="34" charset="0"/>
                        <a:buChar char="•"/>
                      </a:pPr>
                      <a:r>
                        <a:rPr lang="en-US" sz="1200" strike="noStrike" dirty="0"/>
                        <a:t>Update ESR: 3/1 – 3/12 </a:t>
                      </a:r>
                      <a:r>
                        <a:rPr lang="en-US" sz="1200" b="1" kern="1200" dirty="0">
                          <a:solidFill>
                            <a:srgbClr val="00B050"/>
                          </a:solidFill>
                          <a:latin typeface="+mn-lt"/>
                          <a:ea typeface="+mn-ea"/>
                          <a:cs typeface="+mn-cs"/>
                        </a:rPr>
                        <a:t>NOT NEEDED</a:t>
                      </a:r>
                    </a:p>
                    <a:p>
                      <a:pPr marL="342900" indent="-342900">
                        <a:buFont typeface="Arial" panose="020B0604020202020204" pitchFamily="34" charset="0"/>
                        <a:buChar char="•"/>
                      </a:pPr>
                      <a:r>
                        <a:rPr lang="en-US" sz="1200" strike="noStrike" kern="1200" dirty="0">
                          <a:solidFill>
                            <a:schemeClr val="dk1"/>
                          </a:solidFill>
                          <a:latin typeface="+mn-lt"/>
                          <a:ea typeface="+mn-ea"/>
                          <a:cs typeface="+mn-cs"/>
                        </a:rPr>
                        <a:t>Update SPD: 3/1 – 3/12</a:t>
                      </a:r>
                      <a:r>
                        <a:rPr lang="en-US" sz="1200" strike="noStrike" kern="1200" dirty="0">
                          <a:solidFill>
                            <a:srgbClr val="00B050"/>
                          </a:solidFill>
                          <a:latin typeface="+mn-lt"/>
                          <a:ea typeface="+mn-ea"/>
                          <a:cs typeface="+mn-cs"/>
                        </a:rPr>
                        <a:t> </a:t>
                      </a:r>
                      <a:r>
                        <a:rPr lang="en-US" sz="1200" b="1" strike="noStrike" kern="1200" dirty="0">
                          <a:solidFill>
                            <a:srgbClr val="00B050"/>
                          </a:solidFill>
                          <a:latin typeface="+mn-lt"/>
                          <a:ea typeface="+mn-ea"/>
                          <a:cs typeface="+mn-cs"/>
                        </a:rPr>
                        <a:t>DONE</a:t>
                      </a:r>
                      <a:endParaRPr lang="en-US" sz="1200" b="1" strike="noStrike" dirty="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strike="noStrike" dirty="0"/>
                        <a:t>Submit ESR changes to HCD WG (if needed): 3/15 </a:t>
                      </a:r>
                      <a:r>
                        <a:rPr lang="en-US" sz="1200" b="1" strike="noStrike" kern="1200" dirty="0">
                          <a:solidFill>
                            <a:srgbClr val="00B050"/>
                          </a:solidFill>
                          <a:latin typeface="+mn-lt"/>
                          <a:ea typeface="+mn-ea"/>
                          <a:cs typeface="+mn-cs"/>
                        </a:rPr>
                        <a:t>NOT NEEDED</a:t>
                      </a:r>
                    </a:p>
                    <a:p>
                      <a:pPr marL="342900" indent="-342900">
                        <a:buFont typeface="Arial" panose="020B0604020202020204" pitchFamily="34" charset="0"/>
                        <a:buChar char="•"/>
                      </a:pPr>
                      <a:r>
                        <a:rPr lang="en-US" sz="1200" strike="noStrike" dirty="0"/>
                        <a:t>HCD WG Review and comment: 3/15 – 4/9 </a:t>
                      </a:r>
                      <a:r>
                        <a:rPr lang="en-US" sz="1200" b="1" strike="noStrike" kern="1200" dirty="0">
                          <a:solidFill>
                            <a:srgbClr val="00B050"/>
                          </a:solidFill>
                          <a:latin typeface="+mn-lt"/>
                          <a:ea typeface="+mn-ea"/>
                          <a:cs typeface="+mn-cs"/>
                        </a:rPr>
                        <a:t>NOT NEEDED</a:t>
                      </a:r>
                    </a:p>
                    <a:p>
                      <a:pPr marL="342900" indent="-342900">
                        <a:buFont typeface="Arial" panose="020B0604020202020204" pitchFamily="34" charset="0"/>
                        <a:buChar char="•"/>
                      </a:pPr>
                      <a:r>
                        <a:rPr lang="en-US" sz="1200" dirty="0"/>
                        <a:t>Submit SPD for public review: </a:t>
                      </a:r>
                      <a:r>
                        <a:rPr lang="en-US" sz="1200" dirty="0">
                          <a:highlight>
                            <a:srgbClr val="00FF00"/>
                          </a:highlight>
                        </a:rPr>
                        <a:t>5/10</a:t>
                      </a:r>
                      <a:r>
                        <a:rPr lang="en-US" sz="1200" b="1" strike="noStrike" kern="1200" dirty="0">
                          <a:solidFill>
                            <a:srgbClr val="00B050"/>
                          </a:solidFill>
                          <a:latin typeface="+mn-lt"/>
                          <a:ea typeface="+mn-ea"/>
                          <a:cs typeface="+mn-cs"/>
                        </a:rPr>
                        <a:t> DONE</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SPD Public review: </a:t>
                      </a:r>
                      <a:r>
                        <a:rPr lang="en-US" sz="1200" kern="1200" dirty="0">
                          <a:solidFill>
                            <a:schemeClr val="dk1"/>
                          </a:solidFill>
                          <a:highlight>
                            <a:srgbClr val="00FF00"/>
                          </a:highlight>
                        </a:rPr>
                        <a:t>5/10 – 6/4 </a:t>
                      </a:r>
                      <a:r>
                        <a:rPr lang="en-US" sz="1200" b="1" kern="1200" dirty="0">
                          <a:solidFill>
                            <a:srgbClr val="00B050"/>
                          </a:solidFill>
                        </a:rPr>
                        <a:t>DONE</a:t>
                      </a:r>
                    </a:p>
                    <a:p>
                      <a:pPr marL="342900" indent="-342900">
                        <a:buFont typeface="Arial" panose="020B0604020202020204" pitchFamily="34" charset="0"/>
                        <a:buChar char="•"/>
                      </a:pPr>
                      <a:r>
                        <a:rPr lang="en-US" sz="1200" dirty="0"/>
                        <a:t>Update SPD:  </a:t>
                      </a:r>
                      <a:r>
                        <a:rPr lang="en-US" sz="1200" kern="1200" dirty="0">
                          <a:solidFill>
                            <a:schemeClr val="dk1"/>
                          </a:solidFill>
                          <a:highlight>
                            <a:srgbClr val="00FF00"/>
                          </a:highlight>
                        </a:rPr>
                        <a:t>6/7 – 6/25 </a:t>
                      </a:r>
                      <a:r>
                        <a:rPr lang="en-US" sz="1200" b="1" kern="1200" dirty="0">
                          <a:solidFill>
                            <a:srgbClr val="00B050"/>
                          </a:solidFill>
                        </a:rPr>
                        <a:t>DONE</a:t>
                      </a:r>
                      <a:endParaRPr lang="en-US" sz="1200" strike="noStrike" kern="1200" dirty="0">
                        <a:solidFill>
                          <a:schemeClr val="dk1"/>
                        </a:solidFill>
                        <a:latin typeface="+mn-lt"/>
                        <a:ea typeface="+mn-ea"/>
                        <a:cs typeface="+mn-cs"/>
                      </a:endParaRPr>
                    </a:p>
                  </a:txBody>
                  <a:tcPr/>
                </a:tc>
                <a:tc>
                  <a:txBody>
                    <a:bodyPr/>
                    <a:lstStyle/>
                    <a:p>
                      <a:pPr marL="0" indent="0">
                        <a:buFont typeface="Arial" panose="020B0604020202020204" pitchFamily="34" charset="0"/>
                        <a:buNone/>
                      </a:pPr>
                      <a:endParaRPr lang="en-GB" sz="1200" strike="noStrike" kern="1200" dirty="0">
                        <a:solidFill>
                          <a:schemeClr val="dk1"/>
                        </a:solidFill>
                        <a:latin typeface="+mn-lt"/>
                        <a:ea typeface="+mn-ea"/>
                        <a:cs typeface="+mn-cs"/>
                      </a:endParaRPr>
                    </a:p>
                  </a:txBody>
                  <a:tcPr/>
                </a:tc>
                <a:extLst>
                  <a:ext uri="{0D108BD9-81ED-4DB2-BD59-A6C34878D82A}">
                    <a16:rowId xmlns:a16="http://schemas.microsoft.com/office/drawing/2014/main" val="901617621"/>
                  </a:ext>
                </a:extLst>
              </a:tr>
              <a:tr h="1398518">
                <a:tc>
                  <a:txBody>
                    <a:bodyPr/>
                    <a:lstStyle/>
                    <a:p>
                      <a:r>
                        <a:rPr lang="en-US" sz="1200" dirty="0"/>
                        <a:t>Internal Draft</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dk1"/>
                          </a:solidFill>
                          <a:latin typeface="+mn-lt"/>
                          <a:ea typeface="+mn-ea"/>
                          <a:cs typeface="+mn-cs"/>
                        </a:rPr>
                        <a:t>New Proposed Schedule</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dk1"/>
                          </a:solidFill>
                          <a:latin typeface="+mn-lt"/>
                          <a:ea typeface="+mn-ea"/>
                          <a:cs typeface="+mn-cs"/>
                        </a:rPr>
                        <a:t>Submit 3rd internal draft: </a:t>
                      </a:r>
                      <a:r>
                        <a:rPr lang="en-US" sz="1200" kern="1200" dirty="0">
                          <a:solidFill>
                            <a:schemeClr val="dk1"/>
                          </a:solidFill>
                          <a:highlight>
                            <a:srgbClr val="00FF00"/>
                          </a:highlight>
                          <a:latin typeface="+mn-lt"/>
                          <a:ea typeface="+mn-ea"/>
                          <a:cs typeface="+mn-cs"/>
                        </a:rPr>
                        <a:t>6/1 </a:t>
                      </a:r>
                      <a:r>
                        <a:rPr lang="en-US" sz="1200" b="1" kern="1200" dirty="0">
                          <a:solidFill>
                            <a:srgbClr val="00B050"/>
                          </a:solidFill>
                        </a:rPr>
                        <a:t>DONE</a:t>
                      </a:r>
                      <a:endParaRPr lang="en-US" sz="1200" kern="1200" dirty="0">
                        <a:solidFill>
                          <a:schemeClr val="dk1"/>
                        </a:solidFill>
                        <a:latin typeface="+mn-lt"/>
                        <a:ea typeface="+mn-ea"/>
                        <a:cs typeface="+mn-cs"/>
                      </a:endParaRPr>
                    </a:p>
                    <a:p>
                      <a:pPr marL="342900" indent="-342900">
                        <a:buFont typeface="Arial" panose="020B0604020202020204" pitchFamily="34" charset="0"/>
                        <a:buChar char="•"/>
                      </a:pPr>
                      <a:r>
                        <a:rPr lang="en-US" sz="1200" kern="1200" dirty="0">
                          <a:solidFill>
                            <a:schemeClr val="dk1"/>
                          </a:solidFill>
                          <a:latin typeface="+mn-lt"/>
                          <a:ea typeface="+mn-ea"/>
                          <a:cs typeface="+mn-cs"/>
                        </a:rPr>
                        <a:t>Review 3rd internal draft: </a:t>
                      </a:r>
                      <a:r>
                        <a:rPr lang="en-US" sz="1200" kern="1200" dirty="0">
                          <a:solidFill>
                            <a:schemeClr val="dk1"/>
                          </a:solidFill>
                          <a:highlight>
                            <a:srgbClr val="00FF00"/>
                          </a:highlight>
                          <a:latin typeface="+mn-lt"/>
                          <a:ea typeface="+mn-ea"/>
                          <a:cs typeface="+mn-cs"/>
                        </a:rPr>
                        <a:t>6/1 </a:t>
                      </a:r>
                      <a:r>
                        <a:rPr lang="en-US" sz="1200" kern="1200" dirty="0">
                          <a:solidFill>
                            <a:schemeClr val="dk1"/>
                          </a:solidFill>
                          <a:highlight>
                            <a:srgbClr val="00FF00"/>
                          </a:highlight>
                        </a:rPr>
                        <a:t>–</a:t>
                      </a:r>
                      <a:r>
                        <a:rPr lang="en-US" sz="1200" kern="1200" dirty="0">
                          <a:solidFill>
                            <a:schemeClr val="dk1"/>
                          </a:solidFill>
                          <a:highlight>
                            <a:srgbClr val="00FF00"/>
                          </a:highlight>
                          <a:latin typeface="+mn-lt"/>
                          <a:ea typeface="+mn-ea"/>
                          <a:cs typeface="+mn-cs"/>
                        </a:rPr>
                        <a:t> 6/18 </a:t>
                      </a:r>
                      <a:r>
                        <a:rPr lang="en-US" sz="1200" b="1" kern="1200" dirty="0">
                          <a:solidFill>
                            <a:srgbClr val="00B050"/>
                          </a:solidFill>
                        </a:rPr>
                        <a:t>DONE</a:t>
                      </a:r>
                      <a:endParaRPr lang="en-US" sz="1200" kern="1200" dirty="0">
                        <a:solidFill>
                          <a:schemeClr val="dk1"/>
                        </a:solidFill>
                        <a:latin typeface="+mn-lt"/>
                        <a:ea typeface="+mn-ea"/>
                        <a:cs typeface="+mn-cs"/>
                      </a:endParaRPr>
                    </a:p>
                    <a:p>
                      <a:pPr marL="342900" indent="-342900">
                        <a:buFont typeface="Arial" panose="020B0604020202020204" pitchFamily="34" charset="0"/>
                        <a:buChar char="•"/>
                      </a:pPr>
                      <a:r>
                        <a:rPr lang="en-US" sz="1200" kern="1200" dirty="0">
                          <a:solidFill>
                            <a:schemeClr val="dk1"/>
                          </a:solidFill>
                          <a:latin typeface="+mn-lt"/>
                          <a:ea typeface="+mn-ea"/>
                          <a:cs typeface="+mn-cs"/>
                        </a:rPr>
                        <a:t>Review comments &amp; update documents: </a:t>
                      </a:r>
                      <a:r>
                        <a:rPr lang="en-US" sz="1200" kern="1200" dirty="0">
                          <a:solidFill>
                            <a:schemeClr val="dk1"/>
                          </a:solidFill>
                          <a:highlight>
                            <a:srgbClr val="00FF00"/>
                          </a:highlight>
                          <a:latin typeface="+mn-lt"/>
                          <a:ea typeface="+mn-ea"/>
                          <a:cs typeface="+mn-cs"/>
                        </a:rPr>
                        <a:t>6/21 – 7/16 </a:t>
                      </a:r>
                      <a:r>
                        <a:rPr lang="en-US" sz="1200" b="1" kern="1200" dirty="0">
                          <a:solidFill>
                            <a:srgbClr val="00B050"/>
                          </a:solidFill>
                          <a:latin typeface="+mn-lt"/>
                          <a:ea typeface="+mn-ea"/>
                          <a:cs typeface="+mn-cs"/>
                        </a:rPr>
                        <a:t>DONE</a:t>
                      </a:r>
                      <a:endParaRPr lang="en-US" sz="1400" b="1" strike="sngStrike" dirty="0">
                        <a:solidFill>
                          <a:srgbClr val="00B05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strike="noStrike" dirty="0"/>
                    </a:p>
                  </a:txBody>
                  <a:tcPr/>
                </a:tc>
                <a:extLst>
                  <a:ext uri="{0D108BD9-81ED-4DB2-BD59-A6C34878D82A}">
                    <a16:rowId xmlns:a16="http://schemas.microsoft.com/office/drawing/2014/main" val="3169761866"/>
                  </a:ext>
                </a:extLst>
              </a:tr>
              <a:tr h="1214503">
                <a:tc>
                  <a:txBody>
                    <a:bodyPr/>
                    <a:lstStyle/>
                    <a:p>
                      <a:r>
                        <a:rPr lang="en-US" sz="1200" dirty="0"/>
                        <a:t>Public Review Draft 1</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dk1"/>
                          </a:solidFill>
                          <a:latin typeface="+mn-lt"/>
                          <a:ea typeface="+mn-ea"/>
                          <a:cs typeface="+mn-cs"/>
                        </a:rPr>
                        <a:t>New Proposed Schedule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Submit 1</a:t>
                      </a:r>
                      <a:r>
                        <a:rPr lang="en-US" sz="1200" baseline="30000" dirty="0"/>
                        <a:t>st</a:t>
                      </a:r>
                      <a:r>
                        <a:rPr lang="en-US" sz="1200" dirty="0"/>
                        <a:t> Public Draft: </a:t>
                      </a:r>
                      <a:r>
                        <a:rPr lang="en-US" sz="1200" kern="1200" dirty="0">
                          <a:solidFill>
                            <a:schemeClr val="dk1"/>
                          </a:solidFill>
                          <a:highlight>
                            <a:srgbClr val="00FF00"/>
                          </a:highlight>
                        </a:rPr>
                        <a:t>8/18 (cPP); 8/30 (SD)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Review 1</a:t>
                      </a:r>
                      <a:r>
                        <a:rPr lang="en-US" sz="1200" baseline="30000" dirty="0"/>
                        <a:t>st</a:t>
                      </a:r>
                      <a:r>
                        <a:rPr lang="en-US" sz="1200" dirty="0"/>
                        <a:t> Public Draft: </a:t>
                      </a:r>
                      <a:r>
                        <a:rPr lang="en-US" sz="1200" kern="1200" dirty="0">
                          <a:solidFill>
                            <a:schemeClr val="dk1"/>
                          </a:solidFill>
                          <a:highlight>
                            <a:srgbClr val="00FF00"/>
                          </a:highlight>
                        </a:rPr>
                        <a:t>8/18 – 10/12 (45d)</a:t>
                      </a:r>
                      <a:endParaRPr lang="en-US" sz="1200" dirty="0"/>
                    </a:p>
                    <a:p>
                      <a:pPr marL="285750" indent="-285750">
                        <a:buFont typeface="Arial" panose="020B0604020202020204" pitchFamily="34" charset="0"/>
                        <a:buChar char="•"/>
                      </a:pPr>
                      <a:r>
                        <a:rPr lang="en-US" sz="1200" dirty="0"/>
                        <a:t>Review comments and update documents: </a:t>
                      </a:r>
                      <a:r>
                        <a:rPr lang="en-US" sz="1200" kern="1200" dirty="0">
                          <a:solidFill>
                            <a:schemeClr val="dk1"/>
                          </a:solidFill>
                          <a:highlight>
                            <a:srgbClr val="00FF00"/>
                          </a:highlight>
                        </a:rPr>
                        <a:t>10/13-12/10 (60d)</a:t>
                      </a:r>
                      <a:endParaRPr lang="en-US" sz="12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rgbClr val="FF0000"/>
                          </a:solidFill>
                          <a:latin typeface="+mn-lt"/>
                          <a:ea typeface="+mn-ea"/>
                          <a:cs typeface="+mn-cs"/>
                        </a:rPr>
                        <a:t>Was 7/19 on original schedule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strike="noStrike" dirty="0"/>
                        <a:t>Note: 1</a:t>
                      </a:r>
                      <a:r>
                        <a:rPr lang="en-US" sz="1200" strike="noStrike" baseline="30000" dirty="0"/>
                        <a:t>st</a:t>
                      </a:r>
                      <a:r>
                        <a:rPr lang="en-US" sz="1200" strike="noStrike" dirty="0"/>
                        <a:t> Public Draft of HCD cPP released on 8/30 – Comment end date 10/8 </a:t>
                      </a:r>
                      <a:r>
                        <a:rPr lang="en-US" sz="1200" b="1" kern="1200" dirty="0">
                          <a:solidFill>
                            <a:srgbClr val="00B050"/>
                          </a:solidFill>
                        </a:rPr>
                        <a:t>DONE</a:t>
                      </a:r>
                      <a:endParaRPr lang="en-US" sz="1200" strike="noStrike"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strike="noStrike" dirty="0"/>
                        <a:t>1</a:t>
                      </a:r>
                      <a:r>
                        <a:rPr lang="en-US" sz="1200" strike="noStrike" baseline="30000" dirty="0"/>
                        <a:t>st</a:t>
                      </a:r>
                      <a:r>
                        <a:rPr lang="en-US" sz="1200" strike="noStrike" dirty="0"/>
                        <a:t> Public Draft of HCD SD released on 10/13 – Comment end date 11/15 </a:t>
                      </a:r>
                      <a:r>
                        <a:rPr lang="en-US" sz="1200" b="1" kern="1200" dirty="0">
                          <a:solidFill>
                            <a:srgbClr val="00B050"/>
                          </a:solidFill>
                        </a:rPr>
                        <a:t>DONE</a:t>
                      </a:r>
                      <a:endParaRPr lang="en-US" sz="1200" strike="noStrike"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dirty="0">
                        <a:solidFill>
                          <a:srgbClr val="FF0000"/>
                        </a:solidFill>
                        <a:latin typeface="+mn-lt"/>
                        <a:ea typeface="+mn-ea"/>
                        <a:cs typeface="+mn-cs"/>
                      </a:endParaRPr>
                    </a:p>
                  </a:txBody>
                  <a:tcPr/>
                </a:tc>
                <a:extLst>
                  <a:ext uri="{0D108BD9-81ED-4DB2-BD59-A6C34878D82A}">
                    <a16:rowId xmlns:a16="http://schemas.microsoft.com/office/drawing/2014/main" val="3138051645"/>
                  </a:ext>
                </a:extLst>
              </a:tr>
            </a:tbl>
          </a:graphicData>
        </a:graphic>
      </p:graphicFrame>
    </p:spTree>
    <p:extLst>
      <p:ext uri="{BB962C8B-B14F-4D97-AF65-F5344CB8AC3E}">
        <p14:creationId xmlns:p14="http://schemas.microsoft.com/office/powerpoint/2010/main" val="2168277567"/>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fr-FR" sz="2800" dirty="0"/>
              <a:t>HCD iTC Status</a:t>
            </a:r>
            <a:br>
              <a:rPr lang="fr-FR" sz="2800" dirty="0"/>
            </a:br>
            <a:r>
              <a:rPr lang="fr-FR" sz="2800" dirty="0"/>
              <a:t>Updated Proposed HCD cPP/SD Schedule</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graphicFrame>
        <p:nvGraphicFramePr>
          <p:cNvPr id="2" name="Table 1">
            <a:extLst>
              <a:ext uri="{FF2B5EF4-FFF2-40B4-BE49-F238E27FC236}">
                <a16:creationId xmlns:a16="http://schemas.microsoft.com/office/drawing/2014/main" id="{CA796F27-8C84-4E77-8B3F-597EAF6C835D}"/>
              </a:ext>
            </a:extLst>
          </p:cNvPr>
          <p:cNvGraphicFramePr>
            <a:graphicFrameLocks noGrp="1"/>
          </p:cNvGraphicFramePr>
          <p:nvPr>
            <p:extLst>
              <p:ext uri="{D42A27DB-BD31-4B8C-83A1-F6EECF244321}">
                <p14:modId xmlns:p14="http://schemas.microsoft.com/office/powerpoint/2010/main" val="2325966221"/>
              </p:ext>
            </p:extLst>
          </p:nvPr>
        </p:nvGraphicFramePr>
        <p:xfrm>
          <a:off x="1" y="1209386"/>
          <a:ext cx="9144000" cy="3200400"/>
        </p:xfrm>
        <a:graphic>
          <a:graphicData uri="http://schemas.openxmlformats.org/drawingml/2006/table">
            <a:tbl>
              <a:tblPr firstRow="1" bandRow="1">
                <a:tableStyleId>{21E4AEA4-8DFA-4A89-87EB-49C32662AFE0}</a:tableStyleId>
              </a:tblPr>
              <a:tblGrid>
                <a:gridCol w="971694">
                  <a:extLst>
                    <a:ext uri="{9D8B030D-6E8A-4147-A177-3AD203B41FA5}">
                      <a16:colId xmlns:a16="http://schemas.microsoft.com/office/drawing/2014/main" val="1186653618"/>
                    </a:ext>
                  </a:extLst>
                </a:gridCol>
                <a:gridCol w="4267346">
                  <a:extLst>
                    <a:ext uri="{9D8B030D-6E8A-4147-A177-3AD203B41FA5}">
                      <a16:colId xmlns:a16="http://schemas.microsoft.com/office/drawing/2014/main" val="900515041"/>
                    </a:ext>
                  </a:extLst>
                </a:gridCol>
                <a:gridCol w="3904960">
                  <a:extLst>
                    <a:ext uri="{9D8B030D-6E8A-4147-A177-3AD203B41FA5}">
                      <a16:colId xmlns:a16="http://schemas.microsoft.com/office/drawing/2014/main" val="1949399444"/>
                    </a:ext>
                  </a:extLst>
                </a:gridCol>
              </a:tblGrid>
              <a:tr h="361408">
                <a:tc>
                  <a:txBody>
                    <a:bodyPr/>
                    <a:lstStyle/>
                    <a:p>
                      <a:r>
                        <a:rPr lang="en-US" dirty="0">
                          <a:solidFill>
                            <a:schemeClr val="bg1"/>
                          </a:solidFill>
                        </a:rPr>
                        <a:t>Phase</a:t>
                      </a:r>
                    </a:p>
                  </a:txBody>
                  <a:tcPr/>
                </a:tc>
                <a:tc>
                  <a:txBody>
                    <a:bodyPr/>
                    <a:lstStyle/>
                    <a:p>
                      <a:r>
                        <a:rPr lang="en-US" dirty="0">
                          <a:solidFill>
                            <a:schemeClr val="bg1"/>
                          </a:solidFill>
                        </a:rPr>
                        <a:t>Timeframe</a:t>
                      </a:r>
                    </a:p>
                  </a:txBody>
                  <a:tcPr/>
                </a:tc>
                <a:tc>
                  <a:txBody>
                    <a:bodyPr/>
                    <a:lstStyle/>
                    <a:p>
                      <a:r>
                        <a:rPr lang="en-US" dirty="0">
                          <a:solidFill>
                            <a:schemeClr val="bg1"/>
                          </a:solidFill>
                        </a:rPr>
                        <a:t>Status Updates</a:t>
                      </a:r>
                    </a:p>
                  </a:txBody>
                  <a:tcPr/>
                </a:tc>
                <a:extLst>
                  <a:ext uri="{0D108BD9-81ED-4DB2-BD59-A6C34878D82A}">
                    <a16:rowId xmlns:a16="http://schemas.microsoft.com/office/drawing/2014/main" val="1260041659"/>
                  </a:ext>
                </a:extLst>
              </a:tr>
              <a:tr h="993871">
                <a:tc>
                  <a:txBody>
                    <a:bodyPr/>
                    <a:lstStyle/>
                    <a:p>
                      <a:r>
                        <a:rPr lang="en-US" sz="1200" dirty="0"/>
                        <a:t>Public Review Draft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dk1"/>
                          </a:solidFill>
                          <a:latin typeface="+mn-lt"/>
                          <a:ea typeface="+mn-ea"/>
                          <a:cs typeface="+mn-cs"/>
                        </a:rPr>
                        <a:t>New Proposed Schedule</a:t>
                      </a:r>
                    </a:p>
                    <a:p>
                      <a:pPr marL="285750" indent="-285750">
                        <a:buFont typeface="Arial" panose="020B0604020202020204" pitchFamily="34" charset="0"/>
                        <a:buChar char="•"/>
                      </a:pPr>
                      <a:r>
                        <a:rPr lang="en-US" sz="1200" dirty="0"/>
                        <a:t>Submit 2</a:t>
                      </a:r>
                      <a:r>
                        <a:rPr lang="en-US" sz="1200" baseline="30000" dirty="0"/>
                        <a:t>nd</a:t>
                      </a:r>
                      <a:r>
                        <a:rPr lang="en-US" sz="1200" dirty="0"/>
                        <a:t> Public Draft: </a:t>
                      </a:r>
                      <a:r>
                        <a:rPr lang="en-US" sz="1200" kern="1200" dirty="0">
                          <a:solidFill>
                            <a:schemeClr val="dk1"/>
                          </a:solidFill>
                          <a:highlight>
                            <a:srgbClr val="00FF00"/>
                          </a:highlight>
                          <a:latin typeface="+mn-lt"/>
                          <a:ea typeface="+mn-ea"/>
                          <a:cs typeface="+mn-cs"/>
                        </a:rPr>
                        <a:t>12/13</a:t>
                      </a:r>
                    </a:p>
                    <a:p>
                      <a:pPr marL="285750" indent="-285750">
                        <a:buFont typeface="Arial" panose="020B0604020202020204" pitchFamily="34" charset="0"/>
                        <a:buChar char="•"/>
                      </a:pPr>
                      <a:r>
                        <a:rPr lang="en-US" sz="1200" dirty="0"/>
                        <a:t>Review 2</a:t>
                      </a:r>
                      <a:r>
                        <a:rPr lang="en-US" sz="1200" baseline="30000" dirty="0"/>
                        <a:t>nd</a:t>
                      </a:r>
                      <a:r>
                        <a:rPr lang="en-US" sz="1200" dirty="0"/>
                        <a:t> Public Draft: </a:t>
                      </a:r>
                      <a:r>
                        <a:rPr lang="en-US" sz="1200" kern="1200" dirty="0">
                          <a:solidFill>
                            <a:schemeClr val="dk1"/>
                          </a:solidFill>
                          <a:highlight>
                            <a:srgbClr val="00FF00"/>
                          </a:highlight>
                        </a:rPr>
                        <a:t>12/13 – 1/31/22 (49d)</a:t>
                      </a:r>
                    </a:p>
                    <a:p>
                      <a:pPr marL="285750" indent="-285750">
                        <a:buFont typeface="Arial" panose="020B0604020202020204" pitchFamily="34" charset="0"/>
                        <a:buChar char="•"/>
                      </a:pPr>
                      <a:r>
                        <a:rPr lang="en-US" sz="1200" dirty="0"/>
                        <a:t>Review comments and update documents: </a:t>
                      </a:r>
                      <a:r>
                        <a:rPr lang="en-US" sz="1200" kern="1200" dirty="0">
                          <a:solidFill>
                            <a:schemeClr val="dk1"/>
                          </a:solidFill>
                          <a:highlight>
                            <a:srgbClr val="00FF00"/>
                          </a:highlight>
                        </a:rPr>
                        <a:t>2/1/22 – 4/1/22(60d)</a:t>
                      </a:r>
                      <a:endParaRPr lang="en-US" sz="12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chemeClr val="tx1"/>
                          </a:solidFill>
                          <a:latin typeface="+mn-lt"/>
                          <a:ea typeface="+mn-ea"/>
                          <a:cs typeface="+mn-cs"/>
                        </a:rPr>
                        <a:t>HCD </a:t>
                      </a:r>
                      <a:r>
                        <a:rPr lang="en-US" sz="1200" kern="1200" dirty="0" err="1">
                          <a:solidFill>
                            <a:schemeClr val="tx1"/>
                          </a:solidFill>
                          <a:latin typeface="+mn-lt"/>
                          <a:ea typeface="+mn-ea"/>
                          <a:cs typeface="+mn-cs"/>
                        </a:rPr>
                        <a:t>cPP</a:t>
                      </a:r>
                      <a:r>
                        <a:rPr lang="en-US" sz="1200" kern="1200" dirty="0">
                          <a:solidFill>
                            <a:schemeClr val="tx1"/>
                          </a:solidFill>
                          <a:latin typeface="+mn-lt"/>
                          <a:ea typeface="+mn-ea"/>
                          <a:cs typeface="+mn-cs"/>
                        </a:rPr>
                        <a:t> 2</a:t>
                      </a:r>
                      <a:r>
                        <a:rPr lang="en-US" sz="1200" kern="1200" baseline="30000" dirty="0">
                          <a:solidFill>
                            <a:schemeClr val="tx1"/>
                          </a:solidFill>
                          <a:latin typeface="+mn-lt"/>
                          <a:ea typeface="+mn-ea"/>
                          <a:cs typeface="+mn-cs"/>
                        </a:rPr>
                        <a:t>nd</a:t>
                      </a:r>
                      <a:r>
                        <a:rPr lang="en-US" sz="1200" kern="1200" dirty="0">
                          <a:solidFill>
                            <a:schemeClr val="tx1"/>
                          </a:solidFill>
                          <a:latin typeface="+mn-lt"/>
                          <a:ea typeface="+mn-ea"/>
                          <a:cs typeface="+mn-cs"/>
                        </a:rPr>
                        <a:t> Public Draft released 12/14 - </a:t>
                      </a:r>
                      <a:r>
                        <a:rPr lang="en-US" sz="1200" kern="1200" dirty="0">
                          <a:solidFill>
                            <a:srgbClr val="00B050"/>
                          </a:solidFill>
                          <a:latin typeface="+mn-lt"/>
                          <a:ea typeface="+mn-ea"/>
                          <a:cs typeface="+mn-cs"/>
                        </a:rPr>
                        <a:t>DONE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rgbClr val="FF0000"/>
                          </a:solidFill>
                          <a:latin typeface="+mn-lt"/>
                          <a:ea typeface="+mn-ea"/>
                          <a:cs typeface="+mn-cs"/>
                        </a:rPr>
                        <a:t>           </a:t>
                      </a:r>
                      <a:r>
                        <a:rPr lang="en-US" sz="1200" kern="1200" dirty="0">
                          <a:solidFill>
                            <a:schemeClr val="tx1"/>
                          </a:solidFill>
                          <a:latin typeface="+mn-lt"/>
                          <a:ea typeface="+mn-ea"/>
                          <a:cs typeface="+mn-cs"/>
                        </a:rPr>
                        <a:t>Comments Received by 1/31/22 - </a:t>
                      </a:r>
                      <a:r>
                        <a:rPr lang="en-US" sz="1200" kern="1200" dirty="0">
                          <a:solidFill>
                            <a:srgbClr val="00B050"/>
                          </a:solidFill>
                          <a:latin typeface="+mn-lt"/>
                          <a:ea typeface="+mn-ea"/>
                          <a:cs typeface="+mn-cs"/>
                        </a:rPr>
                        <a:t>DONE</a:t>
                      </a:r>
                      <a:r>
                        <a:rPr lang="en-US" sz="1200" kern="1200" dirty="0">
                          <a:solidFill>
                            <a:srgbClr val="FF0000"/>
                          </a:solidFill>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rgbClr val="FF0000"/>
                          </a:solidFill>
                          <a:latin typeface="+mn-lt"/>
                          <a:ea typeface="+mn-ea"/>
                          <a:cs typeface="+mn-cs"/>
                        </a:rPr>
                        <a:t>HCD SD 2</a:t>
                      </a:r>
                      <a:r>
                        <a:rPr lang="en-US" sz="1200" kern="1200" baseline="30000" dirty="0">
                          <a:solidFill>
                            <a:srgbClr val="FF0000"/>
                          </a:solidFill>
                          <a:latin typeface="+mn-lt"/>
                          <a:ea typeface="+mn-ea"/>
                          <a:cs typeface="+mn-cs"/>
                        </a:rPr>
                        <a:t>nd</a:t>
                      </a:r>
                      <a:r>
                        <a:rPr lang="en-US" sz="1200" kern="1200" dirty="0">
                          <a:solidFill>
                            <a:srgbClr val="FF0000"/>
                          </a:solidFill>
                          <a:latin typeface="+mn-lt"/>
                          <a:ea typeface="+mn-ea"/>
                          <a:cs typeface="+mn-cs"/>
                        </a:rPr>
                        <a:t> Public Draft Planned Release 12/13 – Now Expected around 2/21/22</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rgbClr val="FF0000"/>
                          </a:solidFill>
                          <a:latin typeface="+mn-lt"/>
                          <a:ea typeface="+mn-ea"/>
                          <a:cs typeface="+mn-cs"/>
                        </a:rPr>
                        <a:t>Comments due by 3/18/22 (~one month)</a:t>
                      </a:r>
                    </a:p>
                  </a:txBody>
                  <a:tcPr/>
                </a:tc>
                <a:extLst>
                  <a:ext uri="{0D108BD9-81ED-4DB2-BD59-A6C34878D82A}">
                    <a16:rowId xmlns:a16="http://schemas.microsoft.com/office/drawing/2014/main" val="652680208"/>
                  </a:ext>
                </a:extLst>
              </a:tr>
              <a:tr h="993871">
                <a:tc>
                  <a:txBody>
                    <a:bodyPr/>
                    <a:lstStyle/>
                    <a:p>
                      <a:r>
                        <a:rPr lang="en-US" sz="1200" dirty="0"/>
                        <a:t>Final Draft</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dk1"/>
                          </a:solidFill>
                          <a:latin typeface="+mn-lt"/>
                          <a:ea typeface="+mn-ea"/>
                          <a:cs typeface="+mn-cs"/>
                        </a:rPr>
                        <a:t>New Proposed Schedule</a:t>
                      </a:r>
                    </a:p>
                    <a:p>
                      <a:pPr marL="285750" indent="-285750">
                        <a:buFont typeface="Arial" panose="020B0604020202020204" pitchFamily="34" charset="0"/>
                        <a:buChar char="•"/>
                      </a:pPr>
                      <a:r>
                        <a:rPr lang="en-US" sz="1200" dirty="0"/>
                        <a:t>Submit Final Draft: </a:t>
                      </a:r>
                      <a:r>
                        <a:rPr lang="en-US" sz="1200" kern="1200" dirty="0">
                          <a:solidFill>
                            <a:schemeClr val="dk1"/>
                          </a:solidFill>
                          <a:highlight>
                            <a:srgbClr val="00FF00"/>
                          </a:highlight>
                        </a:rPr>
                        <a:t>4/4</a:t>
                      </a:r>
                      <a:r>
                        <a:rPr lang="en-US" sz="1200" kern="1200" dirty="0">
                          <a:solidFill>
                            <a:schemeClr val="dk1"/>
                          </a:solidFill>
                          <a:highlight>
                            <a:srgbClr val="00FF00"/>
                          </a:highlight>
                          <a:latin typeface="+mn-lt"/>
                          <a:ea typeface="+mn-ea"/>
                          <a:cs typeface="+mn-cs"/>
                        </a:rPr>
                        <a:t>/22</a:t>
                      </a:r>
                      <a:endParaRPr lang="en-US" sz="1200" kern="1200" dirty="0">
                        <a:solidFill>
                          <a:schemeClr val="dk1"/>
                        </a:solidFill>
                        <a:highlight>
                          <a:srgbClr val="00FF00"/>
                        </a:highlight>
                      </a:endParaRPr>
                    </a:p>
                    <a:p>
                      <a:pPr marL="285750" indent="-285750">
                        <a:buFont typeface="Arial" panose="020B0604020202020204" pitchFamily="34" charset="0"/>
                        <a:buChar char="•"/>
                      </a:pPr>
                      <a:r>
                        <a:rPr lang="en-US" sz="1200" dirty="0"/>
                        <a:t>Review Final Public Draft: </a:t>
                      </a:r>
                      <a:r>
                        <a:rPr lang="en-US" sz="1200" kern="1200" dirty="0">
                          <a:solidFill>
                            <a:schemeClr val="dk1"/>
                          </a:solidFill>
                          <a:highlight>
                            <a:srgbClr val="00FF00"/>
                          </a:highlight>
                        </a:rPr>
                        <a:t>4/4</a:t>
                      </a:r>
                      <a:r>
                        <a:rPr lang="en-US" sz="1200" kern="1200" dirty="0">
                          <a:solidFill>
                            <a:schemeClr val="dk1"/>
                          </a:solidFill>
                          <a:highlight>
                            <a:srgbClr val="00FF00"/>
                          </a:highlight>
                          <a:latin typeface="+mn-lt"/>
                          <a:ea typeface="+mn-ea"/>
                          <a:cs typeface="+mn-cs"/>
                        </a:rPr>
                        <a:t>/22</a:t>
                      </a:r>
                      <a:r>
                        <a:rPr lang="en-US" sz="1200" kern="1200" dirty="0">
                          <a:solidFill>
                            <a:schemeClr val="dk1"/>
                          </a:solidFill>
                          <a:highlight>
                            <a:srgbClr val="00FF00"/>
                          </a:highlight>
                        </a:rPr>
                        <a:t> – 5/2</a:t>
                      </a:r>
                      <a:r>
                        <a:rPr lang="en-US" sz="1200" kern="1200" dirty="0">
                          <a:solidFill>
                            <a:schemeClr val="dk1"/>
                          </a:solidFill>
                          <a:highlight>
                            <a:srgbClr val="00FF00"/>
                          </a:highlight>
                          <a:latin typeface="+mn-lt"/>
                          <a:ea typeface="+mn-ea"/>
                          <a:cs typeface="+mn-cs"/>
                        </a:rPr>
                        <a:t>/22</a:t>
                      </a:r>
                      <a:r>
                        <a:rPr lang="en-US" sz="1200" kern="1200" dirty="0">
                          <a:solidFill>
                            <a:schemeClr val="dk1"/>
                          </a:solidFill>
                          <a:highlight>
                            <a:srgbClr val="00FF00"/>
                          </a:highlight>
                        </a:rPr>
                        <a:t> (28d)</a:t>
                      </a:r>
                    </a:p>
                    <a:p>
                      <a:pPr marL="285750" indent="-285750">
                        <a:buFont typeface="Arial" panose="020B0604020202020204" pitchFamily="34" charset="0"/>
                        <a:buChar char="•"/>
                      </a:pPr>
                      <a:r>
                        <a:rPr lang="en-US" sz="1200" dirty="0"/>
                        <a:t>Review comments and update documents:  </a:t>
                      </a:r>
                      <a:r>
                        <a:rPr lang="en-US" sz="1200" kern="1200" dirty="0">
                          <a:solidFill>
                            <a:schemeClr val="dk1"/>
                          </a:solidFill>
                          <a:highlight>
                            <a:srgbClr val="00FF00"/>
                          </a:highlight>
                        </a:rPr>
                        <a:t>5/2</a:t>
                      </a:r>
                      <a:r>
                        <a:rPr lang="en-US" sz="1200" kern="1200" dirty="0">
                          <a:solidFill>
                            <a:schemeClr val="dk1"/>
                          </a:solidFill>
                          <a:highlight>
                            <a:srgbClr val="00FF00"/>
                          </a:highlight>
                          <a:latin typeface="+mn-lt"/>
                          <a:ea typeface="+mn-ea"/>
                          <a:cs typeface="+mn-cs"/>
                        </a:rPr>
                        <a:t>/22</a:t>
                      </a:r>
                      <a:r>
                        <a:rPr lang="en-US" sz="1200" kern="1200" dirty="0">
                          <a:solidFill>
                            <a:schemeClr val="dk1"/>
                          </a:solidFill>
                          <a:highlight>
                            <a:srgbClr val="00FF00"/>
                          </a:highlight>
                        </a:rPr>
                        <a:t> - 5/12</a:t>
                      </a:r>
                      <a:r>
                        <a:rPr lang="en-US" sz="1200" kern="1200" dirty="0">
                          <a:solidFill>
                            <a:schemeClr val="dk1"/>
                          </a:solidFill>
                          <a:highlight>
                            <a:srgbClr val="00FF00"/>
                          </a:highlight>
                          <a:latin typeface="+mn-lt"/>
                          <a:ea typeface="+mn-ea"/>
                          <a:cs typeface="+mn-cs"/>
                        </a:rPr>
                        <a:t>/22 </a:t>
                      </a:r>
                      <a:r>
                        <a:rPr lang="en-US" sz="1200" kern="1200" dirty="0">
                          <a:solidFill>
                            <a:schemeClr val="dk1"/>
                          </a:solidFill>
                          <a:highlight>
                            <a:srgbClr val="00FF00"/>
                          </a:highlight>
                        </a:rPr>
                        <a:t>(10d)</a:t>
                      </a:r>
                      <a:endParaRPr lang="en-US" sz="12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rgbClr val="FF0000"/>
                          </a:solidFill>
                          <a:latin typeface="+mn-lt"/>
                          <a:ea typeface="+mn-ea"/>
                          <a:cs typeface="+mn-cs"/>
                        </a:rPr>
                        <a:t>Was 1/17/22 on original schedule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rgbClr val="FF0000"/>
                          </a:solidFill>
                          <a:latin typeface="+mn-lt"/>
                          <a:ea typeface="+mn-ea"/>
                          <a:cs typeface="+mn-cs"/>
                        </a:rPr>
                        <a:t>Expect HCD </a:t>
                      </a:r>
                      <a:r>
                        <a:rPr lang="en-US" sz="1200" kern="1200" dirty="0" err="1">
                          <a:solidFill>
                            <a:srgbClr val="FF0000"/>
                          </a:solidFill>
                          <a:latin typeface="+mn-lt"/>
                          <a:ea typeface="+mn-ea"/>
                          <a:cs typeface="+mn-cs"/>
                        </a:rPr>
                        <a:t>cPP</a:t>
                      </a:r>
                      <a:r>
                        <a:rPr lang="en-US" sz="1200" kern="1200" dirty="0">
                          <a:solidFill>
                            <a:srgbClr val="FF0000"/>
                          </a:solidFill>
                          <a:latin typeface="+mn-lt"/>
                          <a:ea typeface="+mn-ea"/>
                          <a:cs typeface="+mn-cs"/>
                        </a:rPr>
                        <a:t> to meet proposed schedule within a week or two</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rgbClr val="FF0000"/>
                          </a:solidFill>
                          <a:latin typeface="+mn-lt"/>
                          <a:ea typeface="+mn-ea"/>
                          <a:cs typeface="+mn-cs"/>
                        </a:rPr>
                        <a:t>Expect HCD SD to be up to two months behind proposed schedule</a:t>
                      </a:r>
                    </a:p>
                  </a:txBody>
                  <a:tcPr/>
                </a:tc>
                <a:extLst>
                  <a:ext uri="{0D108BD9-81ED-4DB2-BD59-A6C34878D82A}">
                    <a16:rowId xmlns:a16="http://schemas.microsoft.com/office/drawing/2014/main" val="360612519"/>
                  </a:ext>
                </a:extLst>
              </a:tr>
              <a:tr h="632464">
                <a:tc>
                  <a:txBody>
                    <a:bodyPr/>
                    <a:lstStyle/>
                    <a:p>
                      <a:r>
                        <a:rPr lang="en-US" sz="1200" dirty="0"/>
                        <a:t>Final Document Published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dk1"/>
                          </a:solidFill>
                          <a:latin typeface="+mn-lt"/>
                          <a:ea typeface="+mn-ea"/>
                          <a:cs typeface="+mn-cs"/>
                        </a:rPr>
                        <a:t>New Proposed Schedule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dk1"/>
                          </a:solidFill>
                          <a:latin typeface="+mn-lt"/>
                          <a:ea typeface="+mn-ea"/>
                          <a:cs typeface="+mn-cs"/>
                        </a:rPr>
                        <a:t>Publish Version 1.0: </a:t>
                      </a:r>
                      <a:r>
                        <a:rPr lang="en-US" sz="1200" kern="1200" dirty="0">
                          <a:solidFill>
                            <a:schemeClr val="dk1"/>
                          </a:solidFill>
                          <a:highlight>
                            <a:srgbClr val="00FF00"/>
                          </a:highlight>
                          <a:latin typeface="+mn-lt"/>
                          <a:ea typeface="+mn-ea"/>
                          <a:cs typeface="+mn-cs"/>
                        </a:rPr>
                        <a:t>5/13/22</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a:solidFill>
                            <a:srgbClr val="FF0000"/>
                          </a:solidFill>
                        </a:rPr>
                        <a:t>Was 3/25/22 </a:t>
                      </a:r>
                      <a:r>
                        <a:rPr lang="en-US" sz="1200" kern="1200" dirty="0">
                          <a:solidFill>
                            <a:srgbClr val="FF0000"/>
                          </a:solidFill>
                          <a:latin typeface="+mn-lt"/>
                          <a:ea typeface="+mn-ea"/>
                          <a:cs typeface="+mn-cs"/>
                        </a:rPr>
                        <a:t>on original schedule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rgbClr val="FF0000"/>
                          </a:solidFill>
                          <a:latin typeface="+mn-lt"/>
                          <a:ea typeface="+mn-ea"/>
                          <a:cs typeface="+mn-cs"/>
                        </a:rPr>
                        <a:t>Current planned publish date is 4/25/22</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rgbClr val="FF0000"/>
                          </a:solidFill>
                          <a:latin typeface="+mn-lt"/>
                          <a:ea typeface="+mn-ea"/>
                          <a:cs typeface="+mn-cs"/>
                        </a:rPr>
                        <a:t>Current expected publish date is likely in July 2022</a:t>
                      </a:r>
                      <a:endParaRPr lang="en-US" sz="1200" dirty="0">
                        <a:solidFill>
                          <a:srgbClr val="FF0000"/>
                        </a:solidFill>
                      </a:endParaRPr>
                    </a:p>
                  </a:txBody>
                  <a:tcPr/>
                </a:tc>
                <a:extLst>
                  <a:ext uri="{0D108BD9-81ED-4DB2-BD59-A6C34878D82A}">
                    <a16:rowId xmlns:a16="http://schemas.microsoft.com/office/drawing/2014/main" val="3537249717"/>
                  </a:ext>
                </a:extLst>
              </a:tr>
            </a:tbl>
          </a:graphicData>
        </a:graphic>
      </p:graphicFrame>
    </p:spTree>
    <p:extLst>
      <p:ext uri="{BB962C8B-B14F-4D97-AF65-F5344CB8AC3E}">
        <p14:creationId xmlns:p14="http://schemas.microsoft.com/office/powerpoint/2010/main" val="3789562720"/>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0" y="127000"/>
            <a:ext cx="7467600" cy="1016000"/>
          </a:xfrm>
        </p:spPr>
        <p:txBody>
          <a:bodyPr rIns="132080"/>
          <a:lstStyle/>
          <a:p>
            <a:pPr eaLnBrk="1" hangingPunct="1"/>
            <a:r>
              <a:rPr lang="fr-FR" altLang="en-US" sz="3200" dirty="0"/>
              <a:t>Potential HCD cPP Content </a:t>
            </a:r>
            <a:br>
              <a:rPr lang="fr-FR" altLang="en-US" sz="3200" dirty="0"/>
            </a:br>
            <a:r>
              <a:rPr lang="fr-FR" altLang="en-US" sz="3200" dirty="0"/>
              <a:t>Post-Version 1.0</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2309" y="1092775"/>
            <a:ext cx="8845755" cy="5475434"/>
          </a:xfrm>
        </p:spPr>
        <p:txBody>
          <a:bodyPr rIns="132080"/>
          <a:lstStyle/>
          <a:p>
            <a:pPr fontAlgn="ctr">
              <a:spcBef>
                <a:spcPts val="0"/>
              </a:spcBef>
              <a:spcAft>
                <a:spcPts val="600"/>
              </a:spcAft>
            </a:pPr>
            <a:r>
              <a:rPr lang="en-US" sz="1800" dirty="0"/>
              <a:t>Inclusion of support for TLS 1.3 and deprecation of TLS 1.1</a:t>
            </a:r>
          </a:p>
          <a:p>
            <a:pPr fontAlgn="ctr">
              <a:spcBef>
                <a:spcPts val="0"/>
              </a:spcBef>
              <a:spcAft>
                <a:spcPts val="600"/>
              </a:spcAft>
            </a:pPr>
            <a:r>
              <a:rPr lang="en-US" sz="1800" dirty="0"/>
              <a:t>Inclusion of NTP if it doesn’t make v1.0</a:t>
            </a:r>
          </a:p>
          <a:p>
            <a:pPr fontAlgn="ctr">
              <a:spcBef>
                <a:spcPts val="0"/>
              </a:spcBef>
              <a:spcAft>
                <a:spcPts val="600"/>
              </a:spcAft>
            </a:pPr>
            <a:r>
              <a:rPr lang="en-US" sz="1800" dirty="0"/>
              <a:t>Inclusion of ALC_FLR.* </a:t>
            </a:r>
          </a:p>
          <a:p>
            <a:pPr fontAlgn="ctr">
              <a:spcBef>
                <a:spcPts val="0"/>
              </a:spcBef>
              <a:spcAft>
                <a:spcPts val="600"/>
              </a:spcAft>
            </a:pPr>
            <a:r>
              <a:rPr lang="en-US" sz="1800" dirty="0"/>
              <a:t>Incorporate, as applicable, the changes to ISO 15408, particularly any relevant new SFRs in the updated Part 2</a:t>
            </a:r>
          </a:p>
          <a:p>
            <a:pPr fontAlgn="ctr">
              <a:spcBef>
                <a:spcPts val="0"/>
              </a:spcBef>
              <a:spcAft>
                <a:spcPts val="600"/>
              </a:spcAft>
            </a:pPr>
            <a:r>
              <a:rPr lang="en-US" sz="1800" dirty="0"/>
              <a:t>Impacts from EUCC and Cybersecurity Executive Order</a:t>
            </a:r>
          </a:p>
          <a:p>
            <a:pPr fontAlgn="ctr">
              <a:spcBef>
                <a:spcPts val="0"/>
              </a:spcBef>
              <a:spcAft>
                <a:spcPts val="600"/>
              </a:spcAft>
            </a:pPr>
            <a:r>
              <a:rPr lang="en-US" sz="1800" dirty="0"/>
              <a:t>Support for SNMPv3</a:t>
            </a:r>
          </a:p>
          <a:p>
            <a:pPr fontAlgn="ctr">
              <a:spcBef>
                <a:spcPts val="0"/>
              </a:spcBef>
              <a:spcAft>
                <a:spcPts val="600"/>
              </a:spcAft>
            </a:pPr>
            <a:r>
              <a:rPr lang="en-US" sz="1800" dirty="0"/>
              <a:t>Support for Wi-Fi and maybe Bluetooth</a:t>
            </a:r>
          </a:p>
          <a:p>
            <a:pPr fontAlgn="ctr">
              <a:spcBef>
                <a:spcPts val="0"/>
              </a:spcBef>
              <a:spcAft>
                <a:spcPts val="600"/>
              </a:spcAft>
            </a:pPr>
            <a:r>
              <a:rPr lang="en-US" sz="1800" dirty="0"/>
              <a:t>Support for NFC</a:t>
            </a:r>
          </a:p>
          <a:p>
            <a:pPr fontAlgn="ctr">
              <a:spcBef>
                <a:spcPts val="0"/>
              </a:spcBef>
              <a:spcAft>
                <a:spcPts val="600"/>
              </a:spcAft>
            </a:pPr>
            <a:r>
              <a:rPr lang="en-US" sz="1800" dirty="0"/>
              <a:t>Support for Security Information and Event Monitoring (SIEM) and related systems</a:t>
            </a:r>
          </a:p>
          <a:p>
            <a:pPr fontAlgn="ctr">
              <a:spcBef>
                <a:spcPts val="0"/>
              </a:spcBef>
              <a:spcAft>
                <a:spcPts val="600"/>
              </a:spcAft>
            </a:pPr>
            <a:r>
              <a:rPr lang="en-US" sz="1800" dirty="0"/>
              <a:t>Expand to address 3D printing</a:t>
            </a:r>
          </a:p>
          <a:p>
            <a:pPr fontAlgn="ctr">
              <a:spcBef>
                <a:spcPts val="0"/>
              </a:spcBef>
              <a:spcAft>
                <a:spcPts val="600"/>
              </a:spcAft>
            </a:pPr>
            <a:r>
              <a:rPr lang="en-US" sz="1800" dirty="0"/>
              <a:t>Support for new crypto algorithms</a:t>
            </a:r>
          </a:p>
          <a:p>
            <a:pPr fontAlgn="ctr">
              <a:spcBef>
                <a:spcPts val="0"/>
              </a:spcBef>
              <a:spcAft>
                <a:spcPts val="600"/>
              </a:spcAft>
            </a:pPr>
            <a:r>
              <a:rPr lang="en-US" sz="1800" dirty="0"/>
              <a:t>Updates due to changes from ISO, FIPS or NIST Standards/Guidelines, NIAP TDs, or CCDB Crypto WG</a:t>
            </a:r>
          </a:p>
          <a:p>
            <a:pPr fontAlgn="ctr">
              <a:spcBef>
                <a:spcPts val="0"/>
              </a:spcBef>
              <a:spcAft>
                <a:spcPts val="600"/>
              </a:spcAft>
            </a:pPr>
            <a:r>
              <a:rPr lang="en-US" sz="1800" dirty="0"/>
              <a:t>Indirect updates based on new technologies or customer requests</a:t>
            </a:r>
            <a:endParaRPr lang="en-US" dirty="0"/>
          </a:p>
          <a:p>
            <a:pPr lvl="1" fontAlgn="ctr">
              <a:spcAft>
                <a:spcPts val="600"/>
              </a:spcAft>
            </a:pPr>
            <a:endParaRPr lang="en-US" dirty="0"/>
          </a:p>
        </p:txBody>
      </p:sp>
    </p:spTree>
    <p:extLst>
      <p:ext uri="{BB962C8B-B14F-4D97-AF65-F5344CB8AC3E}">
        <p14:creationId xmlns:p14="http://schemas.microsoft.com/office/powerpoint/2010/main" val="3537170177"/>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fr-FR" sz="3200" dirty="0"/>
              <a:t>HCD iTC Status</a:t>
            </a:r>
            <a:br>
              <a:rPr lang="fr-FR" sz="3200" dirty="0"/>
            </a:br>
            <a:r>
              <a:rPr lang="fr-FR" sz="3200" dirty="0"/>
              <a:t>Key Next Steps</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057" y="1143000"/>
            <a:ext cx="8915031" cy="5257800"/>
          </a:xfrm>
        </p:spPr>
        <p:txBody>
          <a:bodyPr rIns="132080"/>
          <a:lstStyle/>
          <a:p>
            <a:pPr marL="511175" lvl="1" indent="-344488">
              <a:spcAft>
                <a:spcPts val="600"/>
              </a:spcAft>
            </a:pPr>
            <a:r>
              <a:rPr lang="en-US" dirty="0"/>
              <a:t>Address all the comments against the 2nd Public Drafts and Final Drafts</a:t>
            </a:r>
          </a:p>
          <a:p>
            <a:pPr marL="511175" lvl="1" indent="-344488">
              <a:spcAft>
                <a:spcPts val="600"/>
              </a:spcAft>
            </a:pPr>
            <a:r>
              <a:rPr lang="en-US" dirty="0"/>
              <a:t>Finalize all new content for v1.0</a:t>
            </a:r>
          </a:p>
          <a:p>
            <a:pPr marL="511175" lvl="1" indent="-344488">
              <a:spcAft>
                <a:spcPts val="600"/>
              </a:spcAft>
            </a:pPr>
            <a:r>
              <a:rPr lang="en-US" dirty="0"/>
              <a:t>Determine “parking lot” issues for later versions of the HCD cPP/SD (e.g., TLS 1.3 support)</a:t>
            </a:r>
          </a:p>
          <a:p>
            <a:pPr marL="511175" lvl="1" indent="-344488"/>
            <a:r>
              <a:rPr lang="en-US" dirty="0"/>
              <a:t>Add all agreed-upon SFRs and Assurance Activities into the HCD cPP and SD</a:t>
            </a:r>
          </a:p>
          <a:p>
            <a:pPr marL="911225" lvl="2" indent="-344488">
              <a:spcAft>
                <a:spcPts val="600"/>
              </a:spcAft>
            </a:pPr>
            <a:r>
              <a:rPr lang="en-US" dirty="0"/>
              <a:t>Goal is to complete this by the Final Draft</a:t>
            </a:r>
          </a:p>
          <a:p>
            <a:pPr marL="511175" lvl="1" indent="-344488">
              <a:spcAft>
                <a:spcPts val="600"/>
              </a:spcAft>
            </a:pPr>
            <a:r>
              <a:rPr lang="en-US" dirty="0"/>
              <a:t>Submit 2</a:t>
            </a:r>
            <a:r>
              <a:rPr lang="en-US" baseline="30000" dirty="0"/>
              <a:t>nd</a:t>
            </a:r>
            <a:r>
              <a:rPr lang="en-US" dirty="0"/>
              <a:t> Public Draft and Final Draft HCD cPP and HCD SD per the updated schedule</a:t>
            </a:r>
          </a:p>
          <a:p>
            <a:pPr marL="511175" lvl="1" indent="-344488">
              <a:spcAft>
                <a:spcPts val="600"/>
              </a:spcAft>
            </a:pPr>
            <a:r>
              <a:rPr lang="en-US" dirty="0"/>
              <a:t>Review and resolve all comments and update the HCD cPP and HCD SD drafts per the agreed schedule</a:t>
            </a:r>
          </a:p>
          <a:p>
            <a:pPr marL="511175" lvl="1" indent="-344488">
              <a:spcAft>
                <a:spcPts val="600"/>
              </a:spcAft>
            </a:pPr>
            <a:r>
              <a:rPr lang="en-US" dirty="0"/>
              <a:t>Publish HCD cPP/SD v1.0 per the agreed schedule</a:t>
            </a:r>
          </a:p>
          <a:p>
            <a:pPr marL="511175" lvl="1" indent="-344488">
              <a:spcAft>
                <a:spcPts val="600"/>
              </a:spcAft>
            </a:pPr>
            <a:r>
              <a:rPr lang="en-US" dirty="0"/>
              <a:t>After Jan 1, start thinking about creating an Interpretation Team for maintaining HCD cPP/SD v1.0 and start planning for next HCD cPP/SD update (whether it is v1.x or v2.0)</a:t>
            </a:r>
          </a:p>
        </p:txBody>
      </p:sp>
    </p:spTree>
    <p:extLst>
      <p:ext uri="{BB962C8B-B14F-4D97-AF65-F5344CB8AC3E}">
        <p14:creationId xmlns:p14="http://schemas.microsoft.com/office/powerpoint/2010/main" val="3889863773"/>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fr-FR" sz="2800" dirty="0"/>
              <a:t>HCD iTC Status</a:t>
            </a:r>
            <a:br>
              <a:rPr lang="fr-FR" sz="3200" dirty="0"/>
            </a:br>
            <a:r>
              <a:rPr lang="fr-FR" sz="2800" dirty="0"/>
              <a:t>More Lessons Learned to Date (My Take)</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057" y="1143000"/>
            <a:ext cx="8915031" cy="5257800"/>
          </a:xfrm>
        </p:spPr>
        <p:txBody>
          <a:bodyPr rIns="132080"/>
          <a:lstStyle/>
          <a:p>
            <a:pPr marL="509587" lvl="1" indent="-342900">
              <a:spcAft>
                <a:spcPts val="600"/>
              </a:spcAft>
            </a:pPr>
            <a:r>
              <a:rPr lang="en-US" sz="2000" dirty="0"/>
              <a:t>You have to be aggressive in the way you attack a problem or you will never get done</a:t>
            </a:r>
          </a:p>
          <a:p>
            <a:pPr marL="509587" lvl="1" indent="-342900">
              <a:spcAft>
                <a:spcPts val="600"/>
              </a:spcAft>
            </a:pPr>
            <a:r>
              <a:rPr lang="en-US" sz="2000" dirty="0"/>
              <a:t>No matter when you think you’ve finished solving a problem, you’ll find that you’re not finished at all</a:t>
            </a:r>
          </a:p>
          <a:p>
            <a:pPr marL="509587" lvl="1" indent="-342900">
              <a:spcAft>
                <a:spcPts val="600"/>
              </a:spcAft>
            </a:pPr>
            <a:r>
              <a:rPr lang="en-US" sz="2000" dirty="0"/>
              <a:t>Standards work takes a lot of patience</a:t>
            </a:r>
          </a:p>
        </p:txBody>
      </p:sp>
    </p:spTree>
    <p:extLst>
      <p:ext uri="{BB962C8B-B14F-4D97-AF65-F5344CB8AC3E}">
        <p14:creationId xmlns:p14="http://schemas.microsoft.com/office/powerpoint/2010/main" val="14364441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fld id="{B2F7DAB9-0B94-40F2-BDA1-68D5AB33D864}" type="slidenum">
              <a:rPr lang="en-US" altLang="en-US" sz="1100" smtClean="0">
                <a:solidFill>
                  <a:srgbClr val="FFFFFF"/>
                </a:solidFill>
                <a:cs typeface="Arial" charset="0"/>
              </a:rPr>
              <a:pPr eaLnBrk="1" hangingPunct="1"/>
              <a:t>2</a:t>
            </a:fld>
            <a:endParaRPr lang="en-US" altLang="en-US" sz="1100" dirty="0">
              <a:solidFill>
                <a:srgbClr val="FFFFFF"/>
              </a:solidFill>
              <a:cs typeface="Arial" charset="0"/>
            </a:endParaRPr>
          </a:p>
        </p:txBody>
      </p:sp>
      <p:sp>
        <p:nvSpPr>
          <p:cNvPr id="7171"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dirty="0"/>
          </a:p>
        </p:txBody>
      </p:sp>
      <p:sp>
        <p:nvSpPr>
          <p:cNvPr id="7172"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r>
              <a:rPr lang="en-US" altLang="en-US" sz="1100" dirty="0">
                <a:solidFill>
                  <a:srgbClr val="FFFFFF"/>
                </a:solidFill>
                <a:cs typeface="Arial" charset="0"/>
              </a:rPr>
              <a:t>Copyright © 2022 The Printer Working Group. All rights reserved.</a:t>
            </a:r>
          </a:p>
        </p:txBody>
      </p:sp>
      <p:sp>
        <p:nvSpPr>
          <p:cNvPr id="7173"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dirty="0"/>
          </a:p>
        </p:txBody>
      </p:sp>
      <p:pic>
        <p:nvPicPr>
          <p:cNvPr id="717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7194" name="Rectangle 85"/>
          <p:cNvSpPr>
            <a:spLocks noGrp="1" noChangeArrowheads="1"/>
          </p:cNvSpPr>
          <p:nvPr>
            <p:ph type="title"/>
          </p:nvPr>
        </p:nvSpPr>
        <p:spPr/>
        <p:txBody>
          <a:bodyPr rIns="132080"/>
          <a:lstStyle/>
          <a:p>
            <a:pPr eaLnBrk="1" hangingPunct="1">
              <a:spcBef>
                <a:spcPts val="600"/>
              </a:spcBef>
            </a:pPr>
            <a:r>
              <a:rPr lang="en-US" altLang="en-US" dirty="0"/>
              <a:t>Agenda</a:t>
            </a:r>
          </a:p>
        </p:txBody>
      </p:sp>
      <p:sp>
        <p:nvSpPr>
          <p:cNvPr id="7195" name="Text Box 8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algn="ctr" eaLnBrk="1" hangingPunct="1"/>
            <a:fld id="{940EB118-3463-4089-8D6E-94C1677A253E}" type="slidenum">
              <a:rPr lang="en-US" altLang="en-US" sz="1100">
                <a:solidFill>
                  <a:srgbClr val="FFFFFF"/>
                </a:solidFill>
                <a:cs typeface="Arial" charset="0"/>
              </a:rPr>
              <a:pPr algn="ctr" eaLnBrk="1" hangingPunct="1"/>
              <a:t>2</a:t>
            </a:fld>
            <a:endParaRPr lang="en-US" altLang="en-US" sz="1100" dirty="0">
              <a:solidFill>
                <a:srgbClr val="FFFFFF"/>
              </a:solidFill>
              <a:cs typeface="Arial" charset="0"/>
            </a:endParaRPr>
          </a:p>
        </p:txBody>
      </p:sp>
      <p:graphicFrame>
        <p:nvGraphicFramePr>
          <p:cNvPr id="10" name="Group 5">
            <a:extLst>
              <a:ext uri="{FF2B5EF4-FFF2-40B4-BE49-F238E27FC236}">
                <a16:creationId xmlns:a16="http://schemas.microsoft.com/office/drawing/2014/main" id="{4D33DF09-946A-4D0D-A044-C9C714D9ED4C}"/>
              </a:ext>
            </a:extLst>
          </p:cNvPr>
          <p:cNvGraphicFramePr>
            <a:graphicFrameLocks noGrp="1"/>
          </p:cNvGraphicFramePr>
          <p:nvPr>
            <p:extLst>
              <p:ext uri="{D42A27DB-BD31-4B8C-83A1-F6EECF244321}">
                <p14:modId xmlns:p14="http://schemas.microsoft.com/office/powerpoint/2010/main" val="2645987838"/>
              </p:ext>
            </p:extLst>
          </p:nvPr>
        </p:nvGraphicFramePr>
        <p:xfrm>
          <a:off x="609600" y="1676400"/>
          <a:ext cx="7696200" cy="3002918"/>
        </p:xfrm>
        <a:graphic>
          <a:graphicData uri="http://schemas.openxmlformats.org/drawingml/2006/table">
            <a:tbl>
              <a:tblPr/>
              <a:tblGrid>
                <a:gridCol w="1910139">
                  <a:extLst>
                    <a:ext uri="{9D8B030D-6E8A-4147-A177-3AD203B41FA5}">
                      <a16:colId xmlns:a16="http://schemas.microsoft.com/office/drawing/2014/main" val="20000"/>
                    </a:ext>
                  </a:extLst>
                </a:gridCol>
                <a:gridCol w="5786061">
                  <a:extLst>
                    <a:ext uri="{9D8B030D-6E8A-4147-A177-3AD203B41FA5}">
                      <a16:colId xmlns:a16="http://schemas.microsoft.com/office/drawing/2014/main" val="20001"/>
                    </a:ext>
                  </a:extLst>
                </a:gridCol>
              </a:tblGrid>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When</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What</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10:00 – 10:10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Introductions, Agenda review</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10:10 – 11:05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Discuss results of latest HCD </a:t>
                      </a:r>
                      <a:r>
                        <a:rPr kumimoji="0" lang="en-US" altLang="en-US" sz="1800" b="0" i="0" u="none" strike="noStrike" cap="none" normalizeH="0" baseline="0" dirty="0" err="1">
                          <a:ln>
                            <a:noFill/>
                          </a:ln>
                          <a:solidFill>
                            <a:schemeClr val="tx1"/>
                          </a:solidFill>
                          <a:effectLst/>
                          <a:latin typeface="Verdana" charset="0"/>
                          <a:ea typeface="ヒラギノ角ゴ ProN W3" charset="0"/>
                          <a:cs typeface="ヒラギノ角ゴ ProN W3" charset="0"/>
                          <a:sym typeface="Verdana" charset="0"/>
                        </a:rPr>
                        <a:t>iTC</a:t>
                      </a: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 Meetings</a:t>
                      </a:r>
                    </a:p>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and HCD </a:t>
                      </a:r>
                      <a:r>
                        <a:rPr kumimoji="0" lang="en-US" altLang="en-US" sz="1800" b="0" i="0" u="none" strike="noStrike" cap="none" normalizeH="0" baseline="0" dirty="0" err="1">
                          <a:ln>
                            <a:noFill/>
                          </a:ln>
                          <a:solidFill>
                            <a:schemeClr val="tx1"/>
                          </a:solidFill>
                          <a:effectLst/>
                          <a:latin typeface="Verdana" charset="0"/>
                          <a:ea typeface="ヒラギノ角ゴ ProN W3" charset="0"/>
                          <a:cs typeface="ヒラギノ角ゴ ProN W3" charset="0"/>
                          <a:sym typeface="Verdana" charset="0"/>
                        </a:rPr>
                        <a:t>cPP</a:t>
                      </a: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/SD v1.0 status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10002"/>
                  </a:ext>
                </a:extLst>
              </a:tr>
              <a:tr h="392113">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11:05 – 11:20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Cybersecurity Executive Order Follow-up</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87451804"/>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11:20 – 11:35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HCD Security Guidelines v1.0 Status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noFill/>
                  </a:tcPr>
                </a:tc>
                <a:extLst>
                  <a:ext uri="{0D108BD9-81ED-4DB2-BD59-A6C34878D82A}">
                    <a16:rowId xmlns:a16="http://schemas.microsoft.com/office/drawing/2014/main" val="1268602967"/>
                  </a:ext>
                </a:extLst>
              </a:tr>
              <a:tr h="392113">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11:35 – 11:55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TCG/IETF Liaison Reports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10004"/>
                  </a:ext>
                </a:extLst>
              </a:tr>
              <a:tr h="392113">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11:55 – 12:00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Wrap Up / Next Steps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277585390"/>
                  </a:ext>
                </a:extLst>
              </a:tr>
            </a:tbl>
          </a:graphicData>
        </a:graphic>
      </p:graphicFrame>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20</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2022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20</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952500" y="3124200"/>
            <a:ext cx="7239000" cy="609600"/>
          </a:xfrm>
        </p:spPr>
        <p:txBody>
          <a:bodyPr>
            <a:noAutofit/>
          </a:bodyPr>
          <a:lstStyle/>
          <a:p>
            <a:pPr marL="0" marR="0" lvl="0" indent="0" algn="ctr"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2400" b="1" dirty="0"/>
              <a:t>Executive Order </a:t>
            </a:r>
            <a:r>
              <a:rPr lang="en-US" sz="2400" b="1" kern="1800" dirty="0">
                <a:effectLst/>
                <a:ea typeface="Times New Roman" panose="02020603050405020304" pitchFamily="18" charset="0"/>
              </a:rPr>
              <a:t>on Improving the Nation’s Cybersecurity – Follow-up</a:t>
            </a:r>
            <a:endParaRPr kumimoji="0" lang="en-US" altLang="en-US" sz="2400" b="1"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endParaRPr>
          </a:p>
        </p:txBody>
      </p:sp>
    </p:spTree>
    <p:extLst>
      <p:ext uri="{BB962C8B-B14F-4D97-AF65-F5344CB8AC3E}">
        <p14:creationId xmlns:p14="http://schemas.microsoft.com/office/powerpoint/2010/main" val="1961789946"/>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3200" dirty="0"/>
              <a:t>Executive Order </a:t>
            </a:r>
            <a:r>
              <a:rPr lang="en-US" sz="3200" kern="1800" dirty="0">
                <a:effectLst/>
                <a:ea typeface="Times New Roman" panose="02020603050405020304" pitchFamily="18" charset="0"/>
              </a:rPr>
              <a:t>on Improving the Nation’s Cybersecurity</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27000" y="1225685"/>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40640" indent="0">
              <a:spcAft>
                <a:spcPts val="600"/>
              </a:spcAft>
              <a:buFont typeface="Verdana" pitchFamily="34" charset="0"/>
              <a:buNone/>
            </a:pPr>
            <a:r>
              <a:rPr lang="en-US" kern="0" dirty="0"/>
              <a:t>Issued May 12, 2021 by President Biden</a:t>
            </a:r>
          </a:p>
          <a:p>
            <a:pPr marL="40640" indent="0">
              <a:spcAft>
                <a:spcPts val="600"/>
              </a:spcAft>
              <a:buFont typeface="Verdana" pitchFamily="34" charset="0"/>
              <a:buNone/>
            </a:pPr>
            <a:r>
              <a:rPr lang="en-US" kern="0" dirty="0"/>
              <a:t>Key Areas Covered by this Executive Order:</a:t>
            </a:r>
          </a:p>
          <a:p>
            <a:pPr marL="497840" indent="-457200">
              <a:spcBef>
                <a:spcPts val="0"/>
              </a:spcBef>
              <a:spcAft>
                <a:spcPts val="600"/>
              </a:spcAft>
              <a:buFont typeface="+mj-lt"/>
              <a:buAutoNum type="arabicPeriod"/>
            </a:pPr>
            <a:r>
              <a:rPr lang="en-US" kern="0" dirty="0"/>
              <a:t>Policy – Federal Government must</a:t>
            </a:r>
          </a:p>
          <a:p>
            <a:pPr lvl="1">
              <a:spcBef>
                <a:spcPts val="0"/>
              </a:spcBef>
              <a:spcAft>
                <a:spcPts val="600"/>
              </a:spcAft>
            </a:pPr>
            <a:r>
              <a:rPr lang="en-US" sz="2000" kern="0" dirty="0">
                <a:ea typeface="Times New Roman" panose="02020603050405020304" pitchFamily="18" charset="0"/>
              </a:rPr>
              <a:t>Make bold changes and significant investments in order to defend the vital institutions that underpin the American way of life.  </a:t>
            </a:r>
          </a:p>
          <a:p>
            <a:pPr lvl="1">
              <a:spcBef>
                <a:spcPts val="0"/>
              </a:spcBef>
              <a:spcAft>
                <a:spcPts val="600"/>
              </a:spcAft>
            </a:pPr>
            <a:r>
              <a:rPr lang="en-US" sz="2000" kern="0" dirty="0">
                <a:ea typeface="Times New Roman" panose="02020603050405020304" pitchFamily="18" charset="0"/>
              </a:rPr>
              <a:t>Bring to bear the full scope of its authorities and resources to protect and secure its computer systems, whether they are cloud-based, on-premises, or hybrid.  </a:t>
            </a:r>
          </a:p>
          <a:p>
            <a:pPr lvl="1">
              <a:spcBef>
                <a:spcPts val="0"/>
              </a:spcBef>
              <a:spcAft>
                <a:spcPts val="600"/>
              </a:spcAft>
            </a:pPr>
            <a:r>
              <a:rPr lang="en-US" sz="2000" kern="0" dirty="0">
                <a:ea typeface="Times New Roman" panose="02020603050405020304" pitchFamily="18" charset="0"/>
              </a:rPr>
              <a:t>Must include systems that process data (information technology (IT)) and those that run the vital machinery that ensures our safety (operational technology (OT)). </a:t>
            </a:r>
            <a:br>
              <a:rPr lang="en-US" sz="1800" kern="0" dirty="0">
                <a:latin typeface="Times New Roman" panose="02020603050405020304" pitchFamily="18" charset="0"/>
                <a:ea typeface="Times New Roman" panose="02020603050405020304" pitchFamily="18" charset="0"/>
              </a:rPr>
            </a:br>
            <a:endParaRPr lang="en-US" sz="1800" kern="0" dirty="0"/>
          </a:p>
          <a:p>
            <a:endParaRPr lang="en-US" kern="0" dirty="0"/>
          </a:p>
        </p:txBody>
      </p:sp>
    </p:spTree>
    <p:extLst>
      <p:ext uri="{BB962C8B-B14F-4D97-AF65-F5344CB8AC3E}">
        <p14:creationId xmlns:p14="http://schemas.microsoft.com/office/powerpoint/2010/main" val="2050433831"/>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3200" dirty="0"/>
              <a:t>Actions Taken Since Cybersecurity Executive Order Was Issued</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27000" y="1225684"/>
            <a:ext cx="8851630" cy="535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fontScale="77500" lnSpcReduction="20000"/>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0" indent="-285750">
              <a:spcBef>
                <a:spcPts val="0"/>
              </a:spcBef>
              <a:spcAft>
                <a:spcPts val="600"/>
              </a:spcAft>
            </a:pPr>
            <a:r>
              <a:rPr lang="en-US" kern="0" dirty="0">
                <a:ea typeface="Times New Roman" panose="02020603050405020304" pitchFamily="18" charset="0"/>
              </a:rPr>
              <a:t>NIST defined “critical software” as: </a:t>
            </a:r>
          </a:p>
          <a:p>
            <a:pPr marL="400050" lvl="2" indent="0">
              <a:lnSpc>
                <a:spcPct val="107000"/>
              </a:lnSpc>
              <a:spcBef>
                <a:spcPts val="0"/>
              </a:spcBef>
              <a:spcAft>
                <a:spcPts val="600"/>
              </a:spcAft>
              <a:buNone/>
            </a:pPr>
            <a:r>
              <a:rPr lang="en-US" sz="2100" i="1" dirty="0">
                <a:effectLst/>
                <a:ea typeface="Times New Roman" panose="02020603050405020304" pitchFamily="18" charset="0"/>
                <a:cs typeface="Times New Roman" panose="02020603050405020304" pitchFamily="18" charset="0"/>
              </a:rPr>
              <a:t>any software that has or has direct software dependencies upon, one or more components with at least one of these attributes: </a:t>
            </a:r>
            <a:endParaRPr lang="en-US" sz="2100" dirty="0">
              <a:effectLst/>
              <a:ea typeface="Calibri" panose="020F0502020204030204" pitchFamily="34" charset="0"/>
              <a:cs typeface="Times New Roman" panose="02020603050405020304" pitchFamily="18" charset="0"/>
            </a:endParaRPr>
          </a:p>
          <a:p>
            <a:pPr marL="857250" lvl="3" indent="-342900">
              <a:lnSpc>
                <a:spcPct val="107000"/>
              </a:lnSpc>
              <a:spcBef>
                <a:spcPts val="0"/>
              </a:spcBef>
              <a:spcAft>
                <a:spcPts val="600"/>
              </a:spcAft>
              <a:buSzPts val="1000"/>
              <a:buFont typeface="Symbol" panose="05050102010706020507" pitchFamily="18" charset="2"/>
              <a:buChar char=""/>
              <a:tabLst>
                <a:tab pos="457200" algn="l"/>
              </a:tabLst>
            </a:pPr>
            <a:r>
              <a:rPr lang="en-US" sz="2100" i="1" dirty="0">
                <a:effectLst/>
                <a:ea typeface="Times New Roman" panose="02020603050405020304" pitchFamily="18" charset="0"/>
                <a:cs typeface="Times New Roman" panose="02020603050405020304" pitchFamily="18" charset="0"/>
              </a:rPr>
              <a:t>Software that is designed to run with elevated privilege or manage privileges;</a:t>
            </a:r>
            <a:endParaRPr lang="en-US" sz="2100" dirty="0">
              <a:effectLst/>
              <a:ea typeface="Calibri" panose="020F0502020204030204" pitchFamily="34" charset="0"/>
              <a:cs typeface="Times New Roman" panose="02020603050405020304" pitchFamily="18" charset="0"/>
            </a:endParaRPr>
          </a:p>
          <a:p>
            <a:pPr marL="857250" lvl="3" indent="-342900">
              <a:lnSpc>
                <a:spcPct val="107000"/>
              </a:lnSpc>
              <a:spcBef>
                <a:spcPts val="0"/>
              </a:spcBef>
              <a:spcAft>
                <a:spcPts val="600"/>
              </a:spcAft>
              <a:buSzPts val="1000"/>
              <a:buFont typeface="Symbol" panose="05050102010706020507" pitchFamily="18" charset="2"/>
              <a:buChar char=""/>
              <a:tabLst>
                <a:tab pos="457200" algn="l"/>
              </a:tabLst>
            </a:pPr>
            <a:r>
              <a:rPr lang="en-US" sz="2100" i="1" dirty="0">
                <a:effectLst/>
                <a:ea typeface="Times New Roman" panose="02020603050405020304" pitchFamily="18" charset="0"/>
                <a:cs typeface="Times New Roman" panose="02020603050405020304" pitchFamily="18" charset="0"/>
              </a:rPr>
              <a:t>Software that has direct or privileged access to networking or computing resources;</a:t>
            </a:r>
            <a:endParaRPr lang="en-US" sz="2100" dirty="0">
              <a:effectLst/>
              <a:ea typeface="Calibri" panose="020F0502020204030204" pitchFamily="34" charset="0"/>
              <a:cs typeface="Times New Roman" panose="02020603050405020304" pitchFamily="18" charset="0"/>
            </a:endParaRPr>
          </a:p>
          <a:p>
            <a:pPr marL="857250" lvl="3" indent="-342900">
              <a:lnSpc>
                <a:spcPct val="107000"/>
              </a:lnSpc>
              <a:spcBef>
                <a:spcPts val="0"/>
              </a:spcBef>
              <a:spcAft>
                <a:spcPts val="600"/>
              </a:spcAft>
              <a:buSzPts val="1000"/>
              <a:buFont typeface="Symbol" panose="05050102010706020507" pitchFamily="18" charset="2"/>
              <a:buChar char=""/>
              <a:tabLst>
                <a:tab pos="457200" algn="l"/>
              </a:tabLst>
            </a:pPr>
            <a:r>
              <a:rPr lang="en-US" sz="2100" i="1" dirty="0">
                <a:effectLst/>
                <a:ea typeface="Times New Roman" panose="02020603050405020304" pitchFamily="18" charset="0"/>
                <a:cs typeface="Times New Roman" panose="02020603050405020304" pitchFamily="18" charset="0"/>
              </a:rPr>
              <a:t>Software that is designed to control access to data or operational technology;</a:t>
            </a:r>
            <a:endParaRPr lang="en-US" sz="2100" dirty="0">
              <a:effectLst/>
              <a:ea typeface="Calibri" panose="020F0502020204030204" pitchFamily="34" charset="0"/>
              <a:cs typeface="Times New Roman" panose="02020603050405020304" pitchFamily="18" charset="0"/>
            </a:endParaRPr>
          </a:p>
          <a:p>
            <a:pPr marL="857250" lvl="3" indent="-342900">
              <a:lnSpc>
                <a:spcPct val="107000"/>
              </a:lnSpc>
              <a:spcBef>
                <a:spcPts val="0"/>
              </a:spcBef>
              <a:spcAft>
                <a:spcPts val="600"/>
              </a:spcAft>
              <a:buSzPts val="1000"/>
              <a:buFont typeface="Symbol" panose="05050102010706020507" pitchFamily="18" charset="2"/>
              <a:buChar char=""/>
              <a:tabLst>
                <a:tab pos="457200" algn="l"/>
              </a:tabLst>
            </a:pPr>
            <a:r>
              <a:rPr lang="en-US" sz="2100" i="1" dirty="0">
                <a:effectLst/>
                <a:ea typeface="Times New Roman" panose="02020603050405020304" pitchFamily="18" charset="0"/>
                <a:cs typeface="Times New Roman" panose="02020603050405020304" pitchFamily="18" charset="0"/>
              </a:rPr>
              <a:t>Software that performs a function critical to trust; or operates outside of normal trust boundaries with privileged access.</a:t>
            </a:r>
          </a:p>
          <a:p>
            <a:pPr marL="342900">
              <a:lnSpc>
                <a:spcPct val="107000"/>
              </a:lnSpc>
              <a:spcBef>
                <a:spcPts val="0"/>
              </a:spcBef>
              <a:spcAft>
                <a:spcPts val="800"/>
              </a:spcAft>
              <a:buSzPts val="1000"/>
              <a:buFont typeface="Symbol" panose="05050102010706020507" pitchFamily="18" charset="2"/>
              <a:buChar char=""/>
              <a:tabLst>
                <a:tab pos="457200" algn="l"/>
              </a:tabLst>
            </a:pPr>
            <a:r>
              <a:rPr lang="en-US" dirty="0">
                <a:effectLst/>
                <a:ea typeface="Times New Roman" panose="02020603050405020304" pitchFamily="18" charset="0"/>
              </a:rPr>
              <a:t>National Telecommunications and Information Administration (NTIA) </a:t>
            </a:r>
            <a:r>
              <a:rPr lang="en-US" kern="0" dirty="0">
                <a:effectLst/>
                <a:ea typeface="Times New Roman" panose="02020603050405020304" pitchFamily="18" charset="0"/>
              </a:rPr>
              <a:t>defined the minimum </a:t>
            </a:r>
            <a:r>
              <a:rPr lang="en-US" dirty="0">
                <a:effectLst/>
                <a:ea typeface="Times New Roman" panose="02020603050405020304" pitchFamily="18" charset="0"/>
              </a:rPr>
              <a:t>elements of a Software Bill of Materials (SBOM) to be:</a:t>
            </a:r>
          </a:p>
          <a:p>
            <a:pPr marL="692150" lvl="1">
              <a:lnSpc>
                <a:spcPct val="107000"/>
              </a:lnSpc>
              <a:spcBef>
                <a:spcPts val="0"/>
              </a:spcBef>
              <a:spcAft>
                <a:spcPts val="800"/>
              </a:spcAft>
              <a:buSzPts val="1000"/>
              <a:buFont typeface="Symbol" panose="05050102010706020507" pitchFamily="18" charset="2"/>
              <a:buChar char=""/>
              <a:tabLst>
                <a:tab pos="457200" algn="l"/>
              </a:tabLst>
            </a:pPr>
            <a:r>
              <a:rPr lang="en-US" sz="2100" dirty="0">
                <a:effectLst/>
                <a:ea typeface="Times New Roman" panose="02020603050405020304" pitchFamily="18" charset="0"/>
                <a:cs typeface="Times New Roman" panose="02020603050405020304" pitchFamily="18" charset="0"/>
              </a:rPr>
              <a:t>Required data fields (e.g., “supplier name,” “component name,” and “cryptograph hash of the component,”)</a:t>
            </a:r>
          </a:p>
          <a:p>
            <a:pPr marL="692150" lvl="1">
              <a:lnSpc>
                <a:spcPct val="107000"/>
              </a:lnSpc>
              <a:spcBef>
                <a:spcPts val="0"/>
              </a:spcBef>
              <a:spcAft>
                <a:spcPts val="800"/>
              </a:spcAft>
              <a:buSzPts val="1000"/>
              <a:buFont typeface="Symbol" panose="05050102010706020507" pitchFamily="18" charset="2"/>
              <a:buChar char=""/>
              <a:tabLst>
                <a:tab pos="457200" algn="l"/>
              </a:tabLst>
            </a:pPr>
            <a:r>
              <a:rPr lang="en-US" sz="2100" dirty="0">
                <a:effectLst/>
                <a:ea typeface="Times New Roman" panose="02020603050405020304" pitchFamily="18" charset="0"/>
                <a:cs typeface="Times New Roman" panose="02020603050405020304" pitchFamily="18" charset="0"/>
              </a:rPr>
              <a:t>Operational considerations - a set of operational and business decisions and actions that establish the practice of requesting, generating, sharing, and consuming SBOMs</a:t>
            </a:r>
          </a:p>
          <a:p>
            <a:pPr marL="692150" lvl="1">
              <a:lnSpc>
                <a:spcPct val="107000"/>
              </a:lnSpc>
              <a:spcBef>
                <a:spcPts val="0"/>
              </a:spcBef>
              <a:spcAft>
                <a:spcPts val="800"/>
              </a:spcAft>
              <a:buSzPts val="1000"/>
              <a:buFont typeface="Symbol" panose="05050102010706020507" pitchFamily="18" charset="2"/>
              <a:buChar char=""/>
              <a:tabLst>
                <a:tab pos="457200" algn="l"/>
              </a:tabLst>
            </a:pPr>
            <a:r>
              <a:rPr lang="en-US" sz="2100" dirty="0">
                <a:effectLst/>
                <a:ea typeface="Times New Roman" panose="02020603050405020304" pitchFamily="18" charset="0"/>
                <a:cs typeface="Times New Roman" panose="02020603050405020304" pitchFamily="18" charset="0"/>
              </a:rPr>
              <a:t>Support for automation - support relates to whether the SBOM can be automatically generated and is machine-readable. </a:t>
            </a:r>
            <a:endParaRPr lang="en-US" sz="2100" kern="0" dirty="0"/>
          </a:p>
        </p:txBody>
      </p:sp>
    </p:spTree>
    <p:extLst>
      <p:ext uri="{BB962C8B-B14F-4D97-AF65-F5344CB8AC3E}">
        <p14:creationId xmlns:p14="http://schemas.microsoft.com/office/powerpoint/2010/main" val="3982795390"/>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3200" dirty="0"/>
              <a:t>Actions Taken Since Cybersecurity Executive Order Was Issued</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27000" y="1225684"/>
            <a:ext cx="8851630" cy="535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44488" indent="-344488">
              <a:spcBef>
                <a:spcPts val="0"/>
              </a:spcBef>
              <a:spcAft>
                <a:spcPts val="600"/>
              </a:spcAft>
              <a:tabLst>
                <a:tab pos="457200" algn="l"/>
              </a:tabLst>
            </a:pPr>
            <a:r>
              <a:rPr lang="en-US" sz="1800" dirty="0">
                <a:effectLst/>
                <a:ea typeface="Calibri" panose="020F0502020204030204" pitchFamily="34" charset="0"/>
                <a:cs typeface="Times New Roman" panose="02020603050405020304" pitchFamily="18" charset="0"/>
              </a:rPr>
              <a:t>NIST Publishes Guidelines Recommending Minimum Standards for Vendor Verification of Their Software Source Codes</a:t>
            </a:r>
          </a:p>
          <a:p>
            <a:pPr marL="746125" lvl="2" indent="-401638">
              <a:spcBef>
                <a:spcPts val="0"/>
              </a:spcBef>
              <a:spcAft>
                <a:spcPts val="600"/>
              </a:spcAft>
            </a:pPr>
            <a:r>
              <a:rPr lang="en-US" dirty="0">
                <a:ea typeface="Calibri" panose="020F0502020204030204" pitchFamily="34" charset="0"/>
                <a:cs typeface="Times New Roman" panose="02020603050405020304" pitchFamily="18" charset="0"/>
              </a:rPr>
              <a:t>C</a:t>
            </a:r>
            <a:r>
              <a:rPr lang="en-US" dirty="0">
                <a:effectLst/>
                <a:ea typeface="Calibri" panose="020F0502020204030204" pitchFamily="34" charset="0"/>
                <a:cs typeface="Times New Roman" panose="02020603050405020304" pitchFamily="18" charset="0"/>
              </a:rPr>
              <a:t>onsists of Technique Classes - (1) Threat Modeling; (2) Automated Testing; (3) Code-Based (Static) Analysis; (4) Dynamic Analysis; (5) Check Included Software; and (6) Fix Bugs</a:t>
            </a:r>
          </a:p>
          <a:p>
            <a:pPr marL="746125" lvl="2" indent="-401638">
              <a:spcBef>
                <a:spcPts val="0"/>
              </a:spcBef>
              <a:spcAft>
                <a:spcPts val="600"/>
              </a:spcAft>
            </a:pPr>
            <a:r>
              <a:rPr lang="en-US" dirty="0">
                <a:effectLst/>
                <a:ea typeface="Calibri" panose="020F0502020204030204" pitchFamily="34" charset="0"/>
                <a:cs typeface="Times New Roman" panose="02020603050405020304" pitchFamily="18" charset="0"/>
              </a:rPr>
              <a:t>Each of these Technique Classes includes one or more specific techniques. </a:t>
            </a:r>
          </a:p>
          <a:p>
            <a:pPr marL="0" indent="-228600">
              <a:spcBef>
                <a:spcPts val="0"/>
              </a:spcBef>
              <a:spcAft>
                <a:spcPts val="600"/>
              </a:spcAft>
            </a:pPr>
            <a:r>
              <a:rPr lang="en-US" sz="1800" dirty="0">
                <a:effectLst/>
                <a:ea typeface="Calibri" panose="020F0502020204030204" pitchFamily="34" charset="0"/>
                <a:cs typeface="Times New Roman" panose="02020603050405020304" pitchFamily="18" charset="0"/>
              </a:rPr>
              <a:t> </a:t>
            </a:r>
            <a:r>
              <a:rPr lang="en-US" sz="1800" dirty="0">
                <a:effectLst/>
                <a:ea typeface="Times New Roman" panose="02020603050405020304" pitchFamily="18" charset="0"/>
              </a:rPr>
              <a:t>NIST released the final version of NISTIR 8259B, “</a:t>
            </a:r>
            <a:r>
              <a:rPr lang="en-US" sz="1800" u="sng" dirty="0">
                <a:solidFill>
                  <a:srgbClr val="0000FF"/>
                </a:solidFill>
                <a:effectLst/>
                <a:ea typeface="Times New Roman" panose="02020603050405020304" pitchFamily="18" charset="0"/>
                <a:hlinkClick r:id="rId4"/>
              </a:rPr>
              <a:t>IOT Non-Technical Supporting Capability Core Baseline</a:t>
            </a:r>
            <a:r>
              <a:rPr lang="en-US" sz="1800" dirty="0">
                <a:effectLst/>
                <a:ea typeface="Times New Roman" panose="02020603050405020304" pitchFamily="18" charset="0"/>
              </a:rPr>
              <a:t>“.  </a:t>
            </a:r>
          </a:p>
          <a:p>
            <a:pPr marL="349250" lvl="1" indent="-228600">
              <a:spcBef>
                <a:spcPts val="0"/>
              </a:spcBef>
              <a:spcAft>
                <a:spcPts val="600"/>
              </a:spcAft>
            </a:pPr>
            <a:r>
              <a:rPr lang="en-US" dirty="0">
                <a:ea typeface="Times New Roman" panose="02020603050405020304" pitchFamily="18" charset="0"/>
              </a:rPr>
              <a:t>C</a:t>
            </a:r>
            <a:r>
              <a:rPr lang="en-US" dirty="0">
                <a:effectLst/>
                <a:ea typeface="Times New Roman" panose="02020603050405020304" pitchFamily="18" charset="0"/>
              </a:rPr>
              <a:t>omplements NISTIR 8259A, “Core Device Cybersecurity Capability Baseline (May 2020), which is NIST’s guide to the technical aspects of manufacturing secure Internet of Things (“IOT”) devices and products.  </a:t>
            </a:r>
          </a:p>
          <a:p>
            <a:pPr marL="349250" lvl="1" indent="-228600">
              <a:spcBef>
                <a:spcPts val="0"/>
              </a:spcBef>
              <a:spcAft>
                <a:spcPts val="600"/>
              </a:spcAft>
            </a:pPr>
            <a:r>
              <a:rPr lang="en-US" dirty="0">
                <a:effectLst/>
                <a:ea typeface="Times New Roman" panose="02020603050405020304" pitchFamily="18" charset="0"/>
              </a:rPr>
              <a:t>Describes four recommended non-technical supporting capabilities related to the lifecycle of cybersecurity management that manufacturers should implement, including (1) documentation, (2) information and query reception, (3) information dissemination, and (4) education and awareness</a:t>
            </a:r>
          </a:p>
          <a:p>
            <a:pPr marL="349250" lvl="1" indent="-228600">
              <a:spcBef>
                <a:spcPts val="0"/>
              </a:spcBef>
              <a:spcAft>
                <a:spcPts val="600"/>
              </a:spcAft>
            </a:pPr>
            <a:r>
              <a:rPr lang="en-US" dirty="0">
                <a:effectLst/>
                <a:ea typeface="Times New Roman" panose="02020603050405020304" pitchFamily="18" charset="0"/>
              </a:rPr>
              <a:t>NISTIR 8259A and NISTIR 8259B are intended to define a baseline set of activities that manufacturers should undertake during the planning, development, and operational life of IOT devices to address the cybersecurity needs and goals of their customers.</a:t>
            </a:r>
            <a:endParaRPr lang="en-US" kern="0" dirty="0"/>
          </a:p>
        </p:txBody>
      </p:sp>
    </p:spTree>
    <p:extLst>
      <p:ext uri="{BB962C8B-B14F-4D97-AF65-F5344CB8AC3E}">
        <p14:creationId xmlns:p14="http://schemas.microsoft.com/office/powerpoint/2010/main" val="2587834204"/>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3200" dirty="0"/>
              <a:t>Actions Taken Since Cybersecurity Executive Order Was Issued</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27000" y="1225684"/>
            <a:ext cx="8851630" cy="535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lnSpcReduction="10000"/>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44488" indent="-344488">
              <a:spcBef>
                <a:spcPts val="0"/>
              </a:spcBef>
              <a:spcAft>
                <a:spcPts val="600"/>
              </a:spcAft>
              <a:tabLst>
                <a:tab pos="344488" algn="l"/>
              </a:tabLst>
            </a:pPr>
            <a:r>
              <a:rPr lang="en-US" sz="1800" kern="1800" dirty="0">
                <a:effectLst/>
                <a:ea typeface="Times New Roman" panose="02020603050405020304" pitchFamily="18" charset="0"/>
              </a:rPr>
              <a:t>NIST Publishes Preliminary Guidelines for Enhancing Software Supply Chain Security - </a:t>
            </a:r>
            <a:r>
              <a:rPr lang="en-US" sz="1800" u="sng" dirty="0">
                <a:solidFill>
                  <a:srgbClr val="0000FF"/>
                </a:solidFill>
                <a:effectLst/>
                <a:ea typeface="Times New Roman" panose="02020603050405020304" pitchFamily="18" charset="0"/>
                <a:cs typeface="Times New Roman" panose="02020603050405020304" pitchFamily="18" charset="0"/>
                <a:hlinkClick r:id="rId4"/>
              </a:rPr>
              <a:t>NIST Special Publication 800-161 Revision 1</a:t>
            </a:r>
            <a:endParaRPr lang="en-US" sz="1800" dirty="0">
              <a:effectLst/>
              <a:ea typeface="Calibri" panose="020F0502020204030204" pitchFamily="34" charset="0"/>
              <a:cs typeface="Times New Roman" panose="02020603050405020304" pitchFamily="18" charset="0"/>
            </a:endParaRPr>
          </a:p>
          <a:p>
            <a:pPr marL="741363" lvl="2" indent="-396875">
              <a:lnSpc>
                <a:spcPct val="107000"/>
              </a:lnSpc>
              <a:spcBef>
                <a:spcPts val="0"/>
              </a:spcBef>
              <a:spcAft>
                <a:spcPts val="600"/>
              </a:spcAft>
              <a:buNone/>
            </a:pPr>
            <a:r>
              <a:rPr lang="en-US" dirty="0">
                <a:ea typeface="Times New Roman" panose="02020603050405020304" pitchFamily="18" charset="0"/>
                <a:cs typeface="Times New Roman" panose="02020603050405020304" pitchFamily="18" charset="0"/>
              </a:rPr>
              <a:t>T</a:t>
            </a:r>
            <a:r>
              <a:rPr lang="en-US" dirty="0">
                <a:effectLst/>
                <a:ea typeface="Times New Roman" panose="02020603050405020304" pitchFamily="18" charset="0"/>
                <a:cs typeface="Times New Roman" panose="02020603050405020304" pitchFamily="18" charset="0"/>
              </a:rPr>
              <a:t>hree targeted initiatives:</a:t>
            </a:r>
            <a:endParaRPr lang="en-US" dirty="0">
              <a:effectLst/>
              <a:ea typeface="Calibri" panose="020F0502020204030204" pitchFamily="34" charset="0"/>
              <a:cs typeface="Times New Roman" panose="02020603050405020304" pitchFamily="18" charset="0"/>
            </a:endParaRPr>
          </a:p>
          <a:p>
            <a:pPr marL="625475" lvl="1" indent="-280988">
              <a:lnSpc>
                <a:spcPct val="107000"/>
              </a:lnSpc>
              <a:spcBef>
                <a:spcPts val="0"/>
              </a:spcBef>
              <a:spcAft>
                <a:spcPts val="600"/>
              </a:spcAft>
              <a:buSzPts val="1000"/>
              <a:buFont typeface="Symbol" panose="05050102010706020507" pitchFamily="18" charset="2"/>
              <a:buChar char=""/>
              <a:tabLst>
                <a:tab pos="457200" algn="l"/>
              </a:tabLst>
            </a:pPr>
            <a:r>
              <a:rPr lang="en-US" dirty="0">
                <a:effectLst/>
                <a:ea typeface="Times New Roman" panose="02020603050405020304" pitchFamily="18" charset="0"/>
                <a:cs typeface="Times New Roman" panose="02020603050405020304" pitchFamily="18" charset="0"/>
              </a:rPr>
              <a:t>Critical Software Definition and Security Measures;</a:t>
            </a:r>
            <a:endParaRPr lang="en-US" dirty="0">
              <a:effectLst/>
              <a:ea typeface="Calibri" panose="020F0502020204030204" pitchFamily="34" charset="0"/>
              <a:cs typeface="Times New Roman" panose="02020603050405020304" pitchFamily="18" charset="0"/>
            </a:endParaRPr>
          </a:p>
          <a:p>
            <a:pPr marL="625475" lvl="1" indent="-280988">
              <a:lnSpc>
                <a:spcPct val="107000"/>
              </a:lnSpc>
              <a:spcBef>
                <a:spcPts val="0"/>
              </a:spcBef>
              <a:spcAft>
                <a:spcPts val="600"/>
              </a:spcAft>
              <a:buSzPts val="1000"/>
              <a:buFont typeface="Symbol" panose="05050102010706020507" pitchFamily="18" charset="2"/>
              <a:buChar char=""/>
              <a:tabLst>
                <a:tab pos="457200" algn="l"/>
              </a:tabLst>
            </a:pPr>
            <a:r>
              <a:rPr lang="en-US" dirty="0">
                <a:effectLst/>
                <a:ea typeface="Times New Roman" panose="02020603050405020304" pitchFamily="18" charset="0"/>
                <a:cs typeface="Times New Roman" panose="02020603050405020304" pitchFamily="18" charset="0"/>
              </a:rPr>
              <a:t>Recommended Minimum Standard for Vendor or Developer Verification of Code; and</a:t>
            </a:r>
            <a:endParaRPr lang="en-US" dirty="0">
              <a:effectLst/>
              <a:ea typeface="Calibri" panose="020F0502020204030204" pitchFamily="34" charset="0"/>
              <a:cs typeface="Times New Roman" panose="02020603050405020304" pitchFamily="18" charset="0"/>
            </a:endParaRPr>
          </a:p>
          <a:p>
            <a:pPr marL="625475" lvl="1" indent="-280988">
              <a:spcBef>
                <a:spcPts val="0"/>
              </a:spcBef>
              <a:spcAft>
                <a:spcPts val="600"/>
              </a:spcAft>
            </a:pPr>
            <a:r>
              <a:rPr lang="en-US" dirty="0">
                <a:effectLst/>
                <a:ea typeface="Times New Roman" panose="02020603050405020304" pitchFamily="18" charset="0"/>
              </a:rPr>
              <a:t>Cybersecurity Labeling for Consumers: Internet of Things (IoT) Devices and Software</a:t>
            </a:r>
            <a:r>
              <a:rPr lang="en-US" dirty="0">
                <a:effectLst/>
                <a:ea typeface="Calibri" panose="020F0502020204030204" pitchFamily="34" charset="0"/>
                <a:cs typeface="Times New Roman" panose="02020603050405020304" pitchFamily="18" charset="0"/>
              </a:rPr>
              <a:t> </a:t>
            </a:r>
          </a:p>
          <a:p>
            <a:pPr marL="276225" indent="-280988">
              <a:spcBef>
                <a:spcPts val="0"/>
              </a:spcBef>
              <a:spcAft>
                <a:spcPts val="600"/>
              </a:spcAft>
            </a:pPr>
            <a:r>
              <a:rPr lang="en-US" sz="1800" kern="1800" dirty="0">
                <a:effectLst/>
                <a:ea typeface="Times New Roman" panose="02020603050405020304" pitchFamily="18" charset="0"/>
                <a:cs typeface="Times New Roman" panose="02020603050405020304" pitchFamily="18" charset="0"/>
              </a:rPr>
              <a:t>NIST Issues Three Guidance Documents on Cloud Security</a:t>
            </a:r>
          </a:p>
          <a:p>
            <a:pPr marL="625475" lvl="1" indent="-280988">
              <a:spcBef>
                <a:spcPts val="0"/>
              </a:spcBef>
              <a:spcAft>
                <a:spcPts val="600"/>
              </a:spcAft>
            </a:pPr>
            <a:r>
              <a:rPr lang="en-US" dirty="0">
                <a:ea typeface="Times New Roman" panose="02020603050405020304" pitchFamily="18" charset="0"/>
              </a:rPr>
              <a:t>T</a:t>
            </a:r>
            <a:r>
              <a:rPr lang="en-US" dirty="0">
                <a:effectLst/>
                <a:ea typeface="Times New Roman" panose="02020603050405020304" pitchFamily="18" charset="0"/>
              </a:rPr>
              <a:t>he </a:t>
            </a:r>
            <a:r>
              <a:rPr lang="en-US" u="sng" dirty="0">
                <a:solidFill>
                  <a:srgbClr val="0000FF"/>
                </a:solidFill>
                <a:effectLst/>
                <a:ea typeface="Times New Roman" panose="02020603050405020304" pitchFamily="18" charset="0"/>
                <a:hlinkClick r:id="rId5"/>
              </a:rPr>
              <a:t>Second Draft NIST Internal Report (IR) 8320</a:t>
            </a:r>
            <a:r>
              <a:rPr lang="en-US" dirty="0">
                <a:effectLst/>
                <a:ea typeface="Times New Roman" panose="02020603050405020304" pitchFamily="18" charset="0"/>
              </a:rPr>
              <a:t>, “Hardware-Enabled Security: Enabling a Layered Approach to Platform Security for Cloud and Edge Computing Use Cases”</a:t>
            </a:r>
          </a:p>
          <a:p>
            <a:pPr marL="625475" lvl="1" indent="-280988">
              <a:spcBef>
                <a:spcPts val="0"/>
              </a:spcBef>
              <a:spcAft>
                <a:spcPts val="600"/>
              </a:spcAft>
            </a:pPr>
            <a:r>
              <a:rPr lang="en-US" u="sng" dirty="0">
                <a:solidFill>
                  <a:srgbClr val="0000FF"/>
                </a:solidFill>
                <a:effectLst/>
                <a:ea typeface="Times New Roman" panose="02020603050405020304" pitchFamily="18" charset="0"/>
                <a:hlinkClick r:id="rId6"/>
              </a:rPr>
              <a:t>Draft NIST IR 8320B</a:t>
            </a:r>
            <a:r>
              <a:rPr lang="en-US" dirty="0">
                <a:effectLst/>
                <a:ea typeface="Times New Roman" panose="02020603050405020304" pitchFamily="18" charset="0"/>
              </a:rPr>
              <a:t>, “Hardware-Enabled Security: Policy-Based Governance in Trusted Container Platforms”</a:t>
            </a:r>
          </a:p>
          <a:p>
            <a:pPr marL="625475" lvl="1" indent="-280988">
              <a:spcBef>
                <a:spcPts val="0"/>
              </a:spcBef>
              <a:spcAft>
                <a:spcPts val="600"/>
              </a:spcAft>
            </a:pPr>
            <a:r>
              <a:rPr lang="en-US" u="sng" dirty="0">
                <a:solidFill>
                  <a:srgbClr val="0000FF"/>
                </a:solidFill>
                <a:effectLst/>
                <a:ea typeface="Times New Roman" panose="02020603050405020304" pitchFamily="18" charset="0"/>
                <a:hlinkClick r:id="rId7"/>
              </a:rPr>
              <a:t>Draft NIST Publication (SP) 1800-19</a:t>
            </a:r>
            <a:r>
              <a:rPr lang="en-US" dirty="0">
                <a:effectLst/>
                <a:ea typeface="Times New Roman" panose="02020603050405020304" pitchFamily="18" charset="0"/>
              </a:rPr>
              <a:t>, “Trusted Cloud: Security Practice Guide for VMware Hybrid Cloud Infrastructure as a Service (IaaS) Environments.”</a:t>
            </a:r>
          </a:p>
          <a:p>
            <a:pPr marL="625475" lvl="1" indent="-280988">
              <a:spcBef>
                <a:spcPts val="0"/>
              </a:spcBef>
              <a:spcAft>
                <a:spcPts val="600"/>
              </a:spcAft>
            </a:pPr>
            <a:r>
              <a:rPr lang="en-US" dirty="0">
                <a:effectLst/>
                <a:ea typeface="Times New Roman" panose="02020603050405020304" pitchFamily="18" charset="0"/>
              </a:rPr>
              <a:t>These documents provide guidance on practices, techniques, and technologies for securing data in connection with various cloud services</a:t>
            </a:r>
            <a:endParaRPr lang="en-US" dirty="0">
              <a:effectLst/>
              <a:ea typeface="Calibri" panose="020F0502020204030204" pitchFamily="34" charset="0"/>
              <a:cs typeface="Times New Roman" panose="02020603050405020304" pitchFamily="18" charset="0"/>
            </a:endParaRPr>
          </a:p>
          <a:p>
            <a:pPr marL="276225" indent="-280988">
              <a:spcBef>
                <a:spcPts val="0"/>
              </a:spcBef>
              <a:spcAft>
                <a:spcPts val="600"/>
              </a:spcAft>
            </a:pPr>
            <a:endParaRPr lang="en-US" kern="0" dirty="0"/>
          </a:p>
        </p:txBody>
      </p:sp>
    </p:spTree>
    <p:extLst>
      <p:ext uri="{BB962C8B-B14F-4D97-AF65-F5344CB8AC3E}">
        <p14:creationId xmlns:p14="http://schemas.microsoft.com/office/powerpoint/2010/main" val="2607338475"/>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3200" dirty="0"/>
              <a:t>Actions Taken Since Cybersecurity Executive Order Was Issued</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27000" y="1225684"/>
            <a:ext cx="8851630" cy="535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lnSpcReduction="10000"/>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276225" indent="-280988">
              <a:spcBef>
                <a:spcPts val="0"/>
              </a:spcBef>
              <a:spcAft>
                <a:spcPts val="600"/>
              </a:spcAft>
            </a:pPr>
            <a:r>
              <a:rPr lang="en-US" sz="1800" dirty="0">
                <a:effectLst/>
                <a:ea typeface="Times New Roman" panose="02020603050405020304" pitchFamily="18" charset="0"/>
              </a:rPr>
              <a:t>NIST released a draft Secure Software Development Framework (Draft SSDF) at the end of September 2021 - </a:t>
            </a:r>
            <a:r>
              <a:rPr lang="en-US" sz="1800" u="sng" dirty="0">
                <a:solidFill>
                  <a:srgbClr val="0000FF"/>
                </a:solidFill>
                <a:effectLst/>
                <a:ea typeface="Times New Roman" panose="02020603050405020304" pitchFamily="18" charset="0"/>
                <a:hlinkClick r:id="rId4"/>
              </a:rPr>
              <a:t>Draft NIST Special Publication 800-218</a:t>
            </a:r>
            <a:r>
              <a:rPr lang="en-US" sz="1800" dirty="0">
                <a:effectLst/>
                <a:ea typeface="Times New Roman" panose="02020603050405020304" pitchFamily="18" charset="0"/>
              </a:rPr>
              <a:t>, Version 1.1</a:t>
            </a:r>
          </a:p>
          <a:p>
            <a:pPr marL="625475" lvl="1" indent="-280988">
              <a:spcBef>
                <a:spcPts val="0"/>
              </a:spcBef>
              <a:spcAft>
                <a:spcPts val="600"/>
              </a:spcAft>
            </a:pPr>
            <a:r>
              <a:rPr lang="en-US" dirty="0">
                <a:ea typeface="Times New Roman" panose="02020603050405020304" pitchFamily="18" charset="0"/>
              </a:rPr>
              <a:t>C</a:t>
            </a:r>
            <a:r>
              <a:rPr lang="en-US" dirty="0">
                <a:effectLst/>
                <a:ea typeface="Times New Roman" panose="02020603050405020304" pitchFamily="18" charset="0"/>
              </a:rPr>
              <a:t>onsists of a core set of high-level secure software development practices that can be integrated into software development life cycles</a:t>
            </a:r>
          </a:p>
          <a:p>
            <a:pPr marL="276225" indent="-280988">
              <a:spcBef>
                <a:spcPts val="0"/>
              </a:spcBef>
              <a:spcAft>
                <a:spcPts val="600"/>
              </a:spcAft>
            </a:pPr>
            <a:r>
              <a:rPr lang="en-US" sz="1800" dirty="0">
                <a:effectLst/>
                <a:ea typeface="Calibri" panose="020F0502020204030204" pitchFamily="34" charset="0"/>
                <a:cs typeface="Times New Roman" panose="02020603050405020304" pitchFamily="18" charset="0"/>
              </a:rPr>
              <a:t>Cybersecurity and Infrastructure Security Agency (</a:t>
            </a:r>
            <a:r>
              <a:rPr lang="en-US" sz="1800" b="0" dirty="0">
                <a:effectLst/>
                <a:ea typeface="Times New Roman" panose="02020603050405020304" pitchFamily="18" charset="0"/>
                <a:cs typeface="Times New Roman" panose="02020603050405020304" pitchFamily="18" charset="0"/>
              </a:rPr>
              <a:t>CISA) Published Cybersecurity Incident Response and Vulnerability Response Playbooks – one for incidence response and one for vulnerability response</a:t>
            </a:r>
            <a:endParaRPr lang="en-US" sz="1800" b="1" dirty="0">
              <a:effectLst/>
              <a:ea typeface="Times New Roman" panose="02020603050405020304" pitchFamily="18" charset="0"/>
              <a:cs typeface="Times New Roman" panose="02020603050405020304" pitchFamily="18" charset="0"/>
            </a:endParaRPr>
          </a:p>
          <a:p>
            <a:pPr marL="625475" lvl="1" indent="-280988">
              <a:spcBef>
                <a:spcPts val="0"/>
              </a:spcBef>
              <a:spcAft>
                <a:spcPts val="600"/>
              </a:spcAft>
            </a:pPr>
            <a:r>
              <a:rPr lang="en-US" dirty="0">
                <a:effectLst/>
                <a:ea typeface="Calibri" panose="020F0502020204030204" pitchFamily="34" charset="0"/>
                <a:cs typeface="Times New Roman" panose="02020603050405020304" pitchFamily="18" charset="0"/>
              </a:rPr>
              <a:t>Incident Response Playbook covers incidents that involve confirmed malicious cyber activity and for which a “major incident” (as defined by the Office of Management and Budget) has been declared or not yet reasonably ruled out.</a:t>
            </a:r>
          </a:p>
          <a:p>
            <a:pPr marL="1025525" lvl="2" indent="-280988">
              <a:spcBef>
                <a:spcPts val="0"/>
              </a:spcBef>
              <a:spcAft>
                <a:spcPts val="600"/>
              </a:spcAft>
            </a:pPr>
            <a:r>
              <a:rPr lang="en-US" sz="1800" dirty="0">
                <a:latin typeface="Calibri" panose="020F0502020204030204" pitchFamily="34" charset="0"/>
                <a:ea typeface="Calibri" panose="020F0502020204030204" pitchFamily="34" charset="0"/>
                <a:cs typeface="Times New Roman" panose="02020603050405020304" pitchFamily="18" charset="0"/>
              </a:rPr>
              <a:t>P</a:t>
            </a:r>
            <a:r>
              <a:rPr lang="en-US" sz="1800" dirty="0">
                <a:effectLst/>
                <a:latin typeface="Calibri" panose="020F0502020204030204" pitchFamily="34" charset="0"/>
                <a:ea typeface="Calibri" panose="020F0502020204030204" pitchFamily="34" charset="0"/>
                <a:cs typeface="Times New Roman" panose="02020603050405020304" pitchFamily="18" charset="0"/>
              </a:rPr>
              <a:t>rovides Federal Civilian Executive Branch (FCEB) agencies with a standard set of procedures to identify, coordinate, remediate, recover, and track mitigations from incidents affecting FCEB systems, data, and networks</a:t>
            </a:r>
            <a:endParaRPr lang="en-US" dirty="0">
              <a:effectLst/>
              <a:ea typeface="Calibri" panose="020F0502020204030204" pitchFamily="34" charset="0"/>
              <a:cs typeface="Times New Roman" panose="02020603050405020304" pitchFamily="18" charset="0"/>
            </a:endParaRPr>
          </a:p>
          <a:p>
            <a:pPr marL="625475" lvl="1" indent="-280988">
              <a:spcBef>
                <a:spcPts val="0"/>
              </a:spcBef>
              <a:spcAft>
                <a:spcPts val="600"/>
              </a:spcAft>
            </a:pPr>
            <a:r>
              <a:rPr lang="en-US" dirty="0">
                <a:effectLst/>
                <a:ea typeface="Calibri" panose="020F0502020204030204" pitchFamily="34" charset="0"/>
                <a:cs typeface="Times New Roman" panose="02020603050405020304" pitchFamily="18" charset="0"/>
              </a:rPr>
              <a:t>Vulnerability Response Playbook applies to any vulnerability “that is observed to be used by adversaries to gain unauthorized entry into computing resources.”</a:t>
            </a:r>
          </a:p>
          <a:p>
            <a:pPr marL="1025525" lvl="2" indent="-280988">
              <a:spcBef>
                <a:spcPts val="0"/>
              </a:spcBef>
              <a:spcAft>
                <a:spcPts val="600"/>
              </a:spcAft>
            </a:pPr>
            <a:r>
              <a:rPr lang="en-US" sz="1800" dirty="0">
                <a:latin typeface="Calibri" panose="020F0502020204030204" pitchFamily="34" charset="0"/>
                <a:ea typeface="Calibri" panose="020F0502020204030204" pitchFamily="34" charset="0"/>
                <a:cs typeface="Times New Roman" panose="02020603050405020304" pitchFamily="18" charset="0"/>
              </a:rPr>
              <a:t>S</a:t>
            </a:r>
            <a:r>
              <a:rPr lang="en-US" sz="1800" dirty="0">
                <a:effectLst/>
                <a:latin typeface="Calibri" panose="020F0502020204030204" pitchFamily="34" charset="0"/>
                <a:ea typeface="Calibri" panose="020F0502020204030204" pitchFamily="34" charset="0"/>
                <a:cs typeface="Times New Roman" panose="02020603050405020304" pitchFamily="18" charset="0"/>
              </a:rPr>
              <a:t>ets forth standard, high-level processes and practices that FCEBs should follow when responding to vulnerabilities that pose significant risk</a:t>
            </a:r>
            <a:r>
              <a:rPr lang="en-US" dirty="0">
                <a:effectLst/>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456460729"/>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3200" dirty="0"/>
              <a:t>Actions Taken Since Cybersecurity Executive Order Was Issued</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27000" y="1225684"/>
            <a:ext cx="8851630" cy="535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lnSpcReduction="10000"/>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276225" indent="-280988">
              <a:spcBef>
                <a:spcPts val="0"/>
              </a:spcBef>
              <a:spcAft>
                <a:spcPts val="600"/>
              </a:spcAft>
            </a:pPr>
            <a:r>
              <a:rPr lang="en-US" sz="1800" b="0" dirty="0">
                <a:solidFill>
                  <a:srgbClr val="1F3763"/>
                </a:solidFill>
                <a:effectLst/>
                <a:ea typeface="Times New Roman" panose="02020603050405020304" pitchFamily="18" charset="0"/>
                <a:cs typeface="Times New Roman" panose="02020603050405020304" pitchFamily="18" charset="0"/>
              </a:rPr>
              <a:t>NIST Issues Draft Criteria for Consumer Software Cybersecurity Labeling</a:t>
            </a:r>
            <a:endParaRPr lang="en-US" sz="1800" b="1" dirty="0">
              <a:solidFill>
                <a:srgbClr val="1F3763"/>
              </a:solidFill>
              <a:effectLst/>
              <a:ea typeface="Times New Roman" panose="02020603050405020304" pitchFamily="18" charset="0"/>
              <a:cs typeface="Times New Roman" panose="02020603050405020304" pitchFamily="18" charset="0"/>
            </a:endParaRPr>
          </a:p>
          <a:p>
            <a:pPr marL="625475" lvl="1" indent="-280988">
              <a:spcBef>
                <a:spcPts val="0"/>
              </a:spcBef>
              <a:spcAft>
                <a:spcPts val="600"/>
              </a:spcAft>
            </a:pPr>
            <a:r>
              <a:rPr lang="en-US" dirty="0">
                <a:ea typeface="Calibri" panose="020F0502020204030204" pitchFamily="34" charset="0"/>
                <a:cs typeface="Times New Roman" panose="02020603050405020304" pitchFamily="18" charset="0"/>
              </a:rPr>
              <a:t>D</a:t>
            </a:r>
            <a:r>
              <a:rPr lang="en-US" dirty="0">
                <a:effectLst/>
                <a:ea typeface="Calibri" panose="020F0502020204030204" pitchFamily="34" charset="0"/>
                <a:cs typeface="Times New Roman" panose="02020603050405020304" pitchFamily="18" charset="0"/>
              </a:rPr>
              <a:t>escribes the baseline technical criteria as a series of attestations, i.e., claims made about the software associated with the label.  I</a:t>
            </a:r>
          </a:p>
          <a:p>
            <a:pPr marL="625475" lvl="1" indent="-280988">
              <a:spcBef>
                <a:spcPts val="0"/>
              </a:spcBef>
              <a:spcAft>
                <a:spcPts val="600"/>
              </a:spcAft>
            </a:pPr>
            <a:r>
              <a:rPr lang="en-US" dirty="0">
                <a:ea typeface="Calibri" panose="020F0502020204030204" pitchFamily="34" charset="0"/>
                <a:cs typeface="Times New Roman" panose="02020603050405020304" pitchFamily="18" charset="0"/>
              </a:rPr>
              <a:t>O</a:t>
            </a:r>
            <a:r>
              <a:rPr lang="en-US" dirty="0">
                <a:effectLst/>
                <a:ea typeface="Calibri" panose="020F0502020204030204" pitchFamily="34" charset="0"/>
                <a:cs typeface="Times New Roman" panose="02020603050405020304" pitchFamily="18" charset="0"/>
              </a:rPr>
              <a:t>rganizes these attestations into the following categories: (1) Descriptive Attestations, such as who is making the claims in the label, what the label applies to, and how consumers can obtain other supporting information; (2) Secure Software Development Attestations, such as how the software provider adheres to accepted secure software development practices throughout the software development cycle; (3) Critical Cybersecurity Attributes and Capability Attestations, and (4) Data Inventory and Protection Attestations, including declarations concerning the data that is processed, stored, or transmitted by the software. </a:t>
            </a:r>
          </a:p>
          <a:p>
            <a:pPr marL="276225" indent="-280988">
              <a:spcBef>
                <a:spcPts val="0"/>
              </a:spcBef>
              <a:spcAft>
                <a:spcPts val="600"/>
              </a:spcAft>
            </a:pPr>
            <a:r>
              <a:rPr lang="en-US" sz="1800" b="0" dirty="0">
                <a:effectLst/>
                <a:ea typeface="Times New Roman" panose="02020603050405020304" pitchFamily="18" charset="0"/>
                <a:cs typeface="Times New Roman" panose="02020603050405020304" pitchFamily="18" charset="0"/>
              </a:rPr>
              <a:t>NIST Publishes Security Guidance for Internet of Things Devices</a:t>
            </a:r>
            <a:endParaRPr lang="en-US" sz="1800" b="1" dirty="0">
              <a:effectLst/>
              <a:ea typeface="Times New Roman" panose="02020603050405020304" pitchFamily="18" charset="0"/>
              <a:cs typeface="Times New Roman" panose="02020603050405020304" pitchFamily="18" charset="0"/>
            </a:endParaRPr>
          </a:p>
          <a:p>
            <a:pPr marL="625475" lvl="1" indent="-280988">
              <a:spcBef>
                <a:spcPts val="0"/>
              </a:spcBef>
              <a:spcAft>
                <a:spcPts val="600"/>
              </a:spcAft>
            </a:pPr>
            <a:r>
              <a:rPr lang="en-US" sz="1700" u="sng" dirty="0">
                <a:solidFill>
                  <a:srgbClr val="0000FF"/>
                </a:solidFill>
                <a:effectLst/>
                <a:ea typeface="Calibri" panose="020F0502020204030204" pitchFamily="34" charset="0"/>
                <a:cs typeface="Times New Roman" panose="02020603050405020304" pitchFamily="18" charset="0"/>
                <a:hlinkClick r:id="rId4"/>
              </a:rPr>
              <a:t>Establishing IoT Device Cybersecurity Requirements</a:t>
            </a:r>
            <a:r>
              <a:rPr lang="en-US" sz="1700" dirty="0">
                <a:effectLst/>
                <a:ea typeface="Calibri" panose="020F0502020204030204" pitchFamily="34" charset="0"/>
                <a:cs typeface="Times New Roman" panose="02020603050405020304" pitchFamily="18" charset="0"/>
              </a:rPr>
              <a:t> (NIST Special Publication (SP) 800-213) - overviews areas of consideration for organizations when determining the applicable cybersecurity requirements for an IoT device</a:t>
            </a:r>
          </a:p>
          <a:p>
            <a:pPr marL="692150" lvl="1" indent="-342900">
              <a:lnSpc>
                <a:spcPct val="107000"/>
              </a:lnSpc>
              <a:spcBef>
                <a:spcPts val="0"/>
              </a:spcBef>
              <a:spcAft>
                <a:spcPts val="800"/>
              </a:spcAft>
              <a:buSzPts val="1000"/>
              <a:buFont typeface="Symbol" panose="05050102010706020507" pitchFamily="18" charset="2"/>
              <a:buChar char=""/>
              <a:tabLst>
                <a:tab pos="457200" algn="l"/>
              </a:tabLst>
            </a:pPr>
            <a:r>
              <a:rPr lang="en-US" sz="1700" dirty="0">
                <a:ea typeface="Calibri" panose="020F0502020204030204" pitchFamily="34" charset="0"/>
                <a:cs typeface="Times New Roman" panose="02020603050405020304" pitchFamily="18" charset="0"/>
              </a:rPr>
              <a:t>R</a:t>
            </a:r>
            <a:r>
              <a:rPr lang="en-US" sz="1700" dirty="0">
                <a:effectLst/>
                <a:ea typeface="Calibri" panose="020F0502020204030204" pitchFamily="34" charset="0"/>
                <a:cs typeface="Times New Roman" panose="02020603050405020304" pitchFamily="18" charset="0"/>
              </a:rPr>
              <a:t>evised </a:t>
            </a:r>
            <a:r>
              <a:rPr lang="en-US" sz="1700" u="sng" dirty="0">
                <a:solidFill>
                  <a:srgbClr val="0000FF"/>
                </a:solidFill>
                <a:effectLst/>
                <a:ea typeface="Calibri" panose="020F0502020204030204" pitchFamily="34" charset="0"/>
                <a:cs typeface="Times New Roman" panose="02020603050405020304" pitchFamily="18" charset="0"/>
                <a:hlinkClick r:id="rId5"/>
              </a:rPr>
              <a:t>IOT Device Cybersecurity Requirements Catalog</a:t>
            </a:r>
            <a:r>
              <a:rPr lang="en-US" sz="1700" dirty="0">
                <a:effectLst/>
                <a:ea typeface="Calibri" panose="020F0502020204030204" pitchFamily="34" charset="0"/>
                <a:cs typeface="Times New Roman" panose="02020603050405020304" pitchFamily="18" charset="0"/>
              </a:rPr>
              <a:t> (NIST SP 800-213A) - contains controls similar to those in NIST SP 800-53 that can be selected in categories such as Data Protection, Software Update, Cybersecurity State Awareness and Device Security</a:t>
            </a:r>
          </a:p>
        </p:txBody>
      </p:sp>
    </p:spTree>
    <p:extLst>
      <p:ext uri="{BB962C8B-B14F-4D97-AF65-F5344CB8AC3E}">
        <p14:creationId xmlns:p14="http://schemas.microsoft.com/office/powerpoint/2010/main" val="3741339560"/>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27</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2022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27</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708670" y="3124200"/>
            <a:ext cx="5726659" cy="609600"/>
          </a:xfrm>
        </p:spPr>
        <p:txBody>
          <a:bodyPr>
            <a:normAutofit/>
          </a:bodyPr>
          <a:lstStyle/>
          <a:p>
            <a:pPr marL="39688" indent="0">
              <a:buNone/>
            </a:pPr>
            <a:r>
              <a:rPr lang="en-US" sz="2400" b="1" dirty="0"/>
              <a:t>HCD Security Guidelines Status</a:t>
            </a:r>
          </a:p>
        </p:txBody>
      </p:sp>
    </p:spTree>
    <p:extLst>
      <p:ext uri="{BB962C8B-B14F-4D97-AF65-F5344CB8AC3E}">
        <p14:creationId xmlns:p14="http://schemas.microsoft.com/office/powerpoint/2010/main" val="2264410061"/>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28</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2022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28</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2971800" y="3124200"/>
            <a:ext cx="2819400" cy="609600"/>
          </a:xfrm>
        </p:spPr>
        <p:txBody>
          <a:bodyPr>
            <a:noAutofit/>
          </a:bodyPr>
          <a:lstStyle/>
          <a:p>
            <a:pPr marL="39688" indent="0">
              <a:buNone/>
            </a:pPr>
            <a:r>
              <a:rPr lang="en-US" sz="2400" b="1" dirty="0"/>
              <a:t>Liaison Status</a:t>
            </a:r>
          </a:p>
        </p:txBody>
      </p:sp>
    </p:spTree>
    <p:extLst>
      <p:ext uri="{BB962C8B-B14F-4D97-AF65-F5344CB8AC3E}">
        <p14:creationId xmlns:p14="http://schemas.microsoft.com/office/powerpoint/2010/main" val="844034328"/>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2" name="Shape 368">
            <a:extLst>
              <a:ext uri="{FF2B5EF4-FFF2-40B4-BE49-F238E27FC236}">
                <a16:creationId xmlns:a16="http://schemas.microsoft.com/office/drawing/2014/main" id="{7B542740-64BE-4048-8258-260485515281}"/>
              </a:ext>
            </a:extLst>
          </p:cNvPr>
          <p:cNvSpPr>
            <a:spLocks noGrp="1"/>
          </p:cNvSpPr>
          <p:nvPr>
            <p:ph type="title"/>
          </p:nvPr>
        </p:nvSpPr>
        <p:spPr>
          <a:xfrm>
            <a:off x="130110" y="79309"/>
            <a:ext cx="7569200" cy="1016001"/>
          </a:xfrm>
          <a:prstGeom prst="rect">
            <a:avLst/>
          </a:prstGeom>
        </p:spPr>
        <p:txBody>
          <a:bodyPr/>
          <a:lstStyle/>
          <a:p>
            <a:r>
              <a:rPr sz="2800" dirty="0"/>
              <a:t>Trusted Computing Group (TCG)</a:t>
            </a:r>
          </a:p>
        </p:txBody>
      </p:sp>
      <p:sp>
        <p:nvSpPr>
          <p:cNvPr id="13" name="Shape 369">
            <a:extLst>
              <a:ext uri="{FF2B5EF4-FFF2-40B4-BE49-F238E27FC236}">
                <a16:creationId xmlns:a16="http://schemas.microsoft.com/office/drawing/2014/main" id="{16BC8C0E-2312-4853-B9C2-01D0378F0B12}"/>
              </a:ext>
            </a:extLst>
          </p:cNvPr>
          <p:cNvSpPr txBox="1">
            <a:spLocks/>
          </p:cNvSpPr>
          <p:nvPr/>
        </p:nvSpPr>
        <p:spPr bwMode="auto">
          <a:xfrm>
            <a:off x="136331" y="1109651"/>
            <a:ext cx="8229600" cy="5444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05608" indent="-264968">
              <a:defRPr sz="1700"/>
            </a:pPr>
            <a:r>
              <a:rPr lang="en-US" sz="1700" b="1" kern="0"/>
              <a:t>Next TCG Members Meetings</a:t>
            </a:r>
          </a:p>
          <a:p>
            <a:pPr marL="767715" lvl="1" indent="-269875">
              <a:defRPr sz="1700"/>
            </a:pPr>
            <a:r>
              <a:rPr lang="en-US" sz="1300" b="1" kern="0"/>
              <a:t>TCG Virtual F2F – 21-25 February 2022 – Ira to call in</a:t>
            </a:r>
          </a:p>
          <a:p>
            <a:pPr marL="305608" indent="-264968">
              <a:defRPr sz="1700"/>
            </a:pPr>
            <a:r>
              <a:rPr lang="en-US" sz="1700" b="1" kern="0"/>
              <a:t>Trusted Mobility Solutions (TMS) – Ira is co-chair and co-editor</a:t>
            </a:r>
          </a:p>
          <a:p>
            <a:pPr marL="767715" lvl="1" indent="-269875">
              <a:defRPr sz="1700"/>
            </a:pPr>
            <a:r>
              <a:rPr lang="en-US" sz="1300" b="1" kern="0"/>
              <a:t>Formal – GP (TEE, SE), ETSI (NFV/MEC), ATIS (5G Security) </a:t>
            </a:r>
          </a:p>
          <a:p>
            <a:pPr marL="767715" lvl="1" indent="-269875">
              <a:defRPr sz="1700"/>
            </a:pPr>
            <a:r>
              <a:rPr lang="en-US" sz="1300" b="1" kern="0"/>
              <a:t>Informal – 3GPP, GSMA, IETF, ISO, ITU-T, SAE, US NIST</a:t>
            </a:r>
          </a:p>
          <a:p>
            <a:pPr marL="767715" lvl="1" indent="-269875">
              <a:defRPr sz="1700"/>
            </a:pPr>
            <a:r>
              <a:rPr lang="en-US" sz="1300" b="1" i="1" kern="0">
                <a:solidFill>
                  <a:srgbClr val="0070C0"/>
                </a:solidFill>
              </a:rPr>
              <a:t>TCG TMS Use Cases v2 – published September 2018</a:t>
            </a:r>
          </a:p>
          <a:p>
            <a:pPr marL="305608" indent="-264968">
              <a:defRPr sz="1700"/>
            </a:pPr>
            <a:r>
              <a:rPr lang="en-US" sz="1700" b="1" kern="0"/>
              <a:t>Mobile Platform (MPWG) – Ira is co-editor</a:t>
            </a:r>
          </a:p>
          <a:p>
            <a:pPr marL="762808" lvl="1" indent="-264968">
              <a:defRPr sz="1700"/>
            </a:pPr>
            <a:r>
              <a:rPr lang="en-US" sz="1300" b="1" kern="0"/>
              <a:t>Formal – GP (TEE, SE), ETSI (NFV/MEC), ATIS (5G Security) </a:t>
            </a:r>
          </a:p>
          <a:p>
            <a:pPr marL="762808" lvl="1" indent="-264968">
              <a:defRPr sz="1700"/>
            </a:pPr>
            <a:r>
              <a:rPr lang="en-US" sz="1300" b="1" i="1" kern="0">
                <a:solidFill>
                  <a:srgbClr val="0070C0"/>
                </a:solidFill>
              </a:rPr>
              <a:t>TCG Mobile Reference Architecture v2 – work-in-progress for review Q1 2022</a:t>
            </a:r>
          </a:p>
          <a:p>
            <a:pPr marL="762808" lvl="1" indent="-264968">
              <a:defRPr sz="1700"/>
            </a:pPr>
            <a:r>
              <a:rPr lang="en-US" sz="1300" b="1" i="1" kern="0">
                <a:solidFill>
                  <a:srgbClr val="0070C0"/>
                </a:solidFill>
              </a:rPr>
              <a:t>TCG TPM 2.0 Mobile Common Profile – work-in-progres</a:t>
            </a:r>
            <a:r>
              <a:rPr lang="en-US" sz="1400" b="1" i="1" kern="0">
                <a:solidFill>
                  <a:srgbClr val="0070C0"/>
                </a:solidFill>
              </a:rPr>
              <a:t>s </a:t>
            </a:r>
            <a:r>
              <a:rPr lang="en-US" sz="1300" b="1" i="1" kern="0">
                <a:solidFill>
                  <a:srgbClr val="0070C0"/>
                </a:solidFill>
              </a:rPr>
              <a:t>for review Q1 2022</a:t>
            </a:r>
          </a:p>
          <a:p>
            <a:pPr marL="762808" lvl="1" indent="-264968">
              <a:defRPr sz="1700"/>
            </a:pPr>
            <a:r>
              <a:rPr lang="en-US" sz="1300" b="1" i="1" kern="0">
                <a:solidFill>
                  <a:srgbClr val="0070C0"/>
                </a:solidFill>
              </a:rPr>
              <a:t>TCG MARS 1.0 Mobile Profile – new work-in-progress  Q4 2021</a:t>
            </a:r>
          </a:p>
          <a:p>
            <a:pPr marL="762808" lvl="1" indent="-264968">
              <a:defRPr sz="1700"/>
            </a:pPr>
            <a:r>
              <a:rPr lang="en-US" sz="1300" b="1" i="1" kern="0">
                <a:solidFill>
                  <a:srgbClr val="0070C0"/>
                </a:solidFill>
              </a:rPr>
              <a:t>TCG Runtime Integrity Preservation for Mobile Devices – Nov 2019</a:t>
            </a:r>
          </a:p>
          <a:p>
            <a:pPr marL="762808" lvl="1" indent="-264968">
              <a:defRPr sz="1700"/>
            </a:pPr>
            <a:r>
              <a:rPr lang="en-US" sz="1300" b="1" i="1" kern="0">
                <a:solidFill>
                  <a:srgbClr val="0070C0"/>
                </a:solidFill>
              </a:rPr>
              <a:t>GP TPS Client API / Entity Attestation Protocol / COSE Keystore – joint work</a:t>
            </a:r>
          </a:p>
          <a:p>
            <a:pPr marL="362758" indent="-264968">
              <a:defRPr sz="1700"/>
            </a:pPr>
            <a:r>
              <a:rPr lang="en-US" sz="1700" b="1" kern="0"/>
              <a:t>Recent Specifications</a:t>
            </a:r>
          </a:p>
          <a:p>
            <a:pPr marL="762808" lvl="1" indent="-264968">
              <a:defRPr sz="1700"/>
            </a:pPr>
            <a:r>
              <a:rPr lang="en-US" sz="1300" b="1" kern="0">
                <a:solidFill>
                  <a:srgbClr val="0070C0"/>
                </a:solidFill>
                <a:hlinkClick r:id="rId4"/>
              </a:rPr>
              <a:t>http://www.trustedcomputinggroup.org/resources</a:t>
            </a:r>
            <a:endParaRPr lang="en-US" sz="1300" b="1" kern="0">
              <a:solidFill>
                <a:srgbClr val="0070C0"/>
              </a:solidFill>
            </a:endParaRPr>
          </a:p>
          <a:p>
            <a:pPr marL="762808" lvl="1" indent="-264968">
              <a:defRPr sz="1700"/>
            </a:pPr>
            <a:r>
              <a:rPr lang="en-US" sz="1300" b="1" i="1" kern="0">
                <a:solidFill>
                  <a:srgbClr val="0070C0"/>
                </a:solidFill>
              </a:rPr>
              <a:t>TCG Guidance on Integrity Measurements &amp; Event Log – review January 2022</a:t>
            </a:r>
          </a:p>
          <a:p>
            <a:pPr marL="762808" lvl="1" indent="-264968">
              <a:defRPr sz="1700"/>
            </a:pPr>
            <a:r>
              <a:rPr lang="en-US" sz="1300" b="1" i="1" kern="0">
                <a:solidFill>
                  <a:srgbClr val="0070C0"/>
                </a:solidFill>
              </a:rPr>
              <a:t>TCG Guidance on Secure Industrial Control Systems – published January 2022 </a:t>
            </a:r>
          </a:p>
          <a:p>
            <a:pPr marL="762808" lvl="1" indent="-264968">
              <a:defRPr sz="1700"/>
            </a:pPr>
            <a:r>
              <a:rPr lang="en-US" sz="1300" b="1" i="1" kern="0">
                <a:solidFill>
                  <a:srgbClr val="0070C0"/>
                </a:solidFill>
              </a:rPr>
              <a:t>TCG SNMP MIB for TPM-Based Attestation – published January 2022 </a:t>
            </a:r>
          </a:p>
          <a:p>
            <a:pPr marL="762808" lvl="1" indent="-264968">
              <a:defRPr sz="1700"/>
            </a:pPr>
            <a:r>
              <a:rPr lang="en-US" sz="1300" b="1" i="1" kern="0">
                <a:solidFill>
                  <a:srgbClr val="0070C0"/>
                </a:solidFill>
              </a:rPr>
              <a:t>TCG Measurement and Attestation RootS (MARS) – review January 2022 </a:t>
            </a:r>
          </a:p>
          <a:p>
            <a:pPr marL="762808" lvl="1" indent="-264968">
              <a:defRPr sz="1700"/>
            </a:pPr>
            <a:r>
              <a:rPr lang="en-US" sz="1300" b="1" i="1" kern="0">
                <a:solidFill>
                  <a:srgbClr val="0070C0"/>
                </a:solidFill>
              </a:rPr>
              <a:t>TCG TSS 2.0 Enhanced System API (ESAPI) – published October 2021 </a:t>
            </a:r>
            <a:endParaRPr lang="en-US" sz="1300" b="1" i="1" kern="0" dirty="0">
              <a:solidFill>
                <a:srgbClr val="0070C0"/>
              </a:solidFill>
            </a:endParaRPr>
          </a:p>
        </p:txBody>
      </p:sp>
    </p:spTree>
    <p:extLst>
      <p:ext uri="{BB962C8B-B14F-4D97-AF65-F5344CB8AC3E}">
        <p14:creationId xmlns:p14="http://schemas.microsoft.com/office/powerpoint/2010/main" val="209029665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AA6E50A6-D7F7-4F80-9DA2-0B9DB8C729C4}" type="slidenum">
              <a:rPr lang="en-US" altLang="en-US" sz="1100" smtClean="0">
                <a:solidFill>
                  <a:srgbClr val="FFFFFF"/>
                </a:solidFill>
                <a:latin typeface="Arial" charset="0"/>
                <a:cs typeface="Arial" charset="0"/>
                <a:sym typeface="Arial" charset="0"/>
              </a:rPr>
              <a:pPr eaLnBrk="1" hangingPunct="1">
                <a:spcBef>
                  <a:spcPct val="0"/>
                </a:spcBef>
                <a:buSzTx/>
                <a:buFontTx/>
                <a:buNone/>
              </a:pPr>
              <a:t>3</a:t>
            </a:fld>
            <a:endParaRPr lang="en-US" altLang="en-US" sz="1100" dirty="0">
              <a:solidFill>
                <a:srgbClr val="FFFFFF"/>
              </a:solidFill>
              <a:latin typeface="Arial" charset="0"/>
              <a:cs typeface="Arial" charset="0"/>
              <a:sym typeface="Arial" charset="0"/>
            </a:endParaRPr>
          </a:p>
        </p:txBody>
      </p:sp>
      <p:sp>
        <p:nvSpPr>
          <p:cNvPr id="8195"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819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8197"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sp>
        <p:nvSpPr>
          <p:cNvPr id="8198"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2022 The Printer Working Group. All rights reserved.</a:t>
            </a:r>
          </a:p>
        </p:txBody>
      </p:sp>
      <p:sp>
        <p:nvSpPr>
          <p:cNvPr id="8199"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Antitrust and Intellectual Property Policies</a:t>
            </a:r>
          </a:p>
        </p:txBody>
      </p:sp>
      <p:sp>
        <p:nvSpPr>
          <p:cNvPr id="8200"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4DDF3342-0056-49CC-9936-A68C515174AF}" type="slidenum">
              <a:rPr lang="en-US" altLang="en-US" sz="1100">
                <a:solidFill>
                  <a:srgbClr val="FFFFFF"/>
                </a:solidFill>
                <a:latin typeface="Arial" charset="0"/>
                <a:cs typeface="Arial" charset="0"/>
                <a:sym typeface="Arial" charset="0"/>
              </a:rPr>
              <a:pPr algn="ctr" eaLnBrk="1" hangingPunct="1">
                <a:spcBef>
                  <a:spcPct val="0"/>
                </a:spcBef>
                <a:buSzTx/>
                <a:buFontTx/>
                <a:buNone/>
              </a:pPr>
              <a:t>3</a:t>
            </a:fld>
            <a:endParaRPr lang="en-US" altLang="en-US" sz="1100" dirty="0">
              <a:solidFill>
                <a:srgbClr val="FFFFFF"/>
              </a:solidFill>
              <a:latin typeface="Arial" charset="0"/>
              <a:cs typeface="Arial" charset="0"/>
              <a:sym typeface="Arial" charset="0"/>
            </a:endParaRPr>
          </a:p>
        </p:txBody>
      </p:sp>
      <p:sp>
        <p:nvSpPr>
          <p:cNvPr id="8201" name="Rectangle 7"/>
          <p:cNvSpPr>
            <a:spLocks noGrp="1" noChangeArrowheads="1"/>
          </p:cNvSpPr>
          <p:nvPr>
            <p:ph type="body" idx="1"/>
          </p:nvPr>
        </p:nvSpPr>
        <p:spPr>
          <a:xfrm>
            <a:off x="228600" y="1371600"/>
            <a:ext cx="8229600" cy="4572000"/>
          </a:xfrm>
        </p:spPr>
        <p:txBody>
          <a:bodyPr rIns="132080"/>
          <a:lstStyle/>
          <a:p>
            <a:pPr marL="58738" lvl="1" indent="0" eaLnBrk="1" hangingPunct="1">
              <a:buFont typeface="Verdana" pitchFamily="34" charset="0"/>
              <a:buNone/>
            </a:pPr>
            <a:br>
              <a:rPr lang="en-US" altLang="en-US" dirty="0"/>
            </a:br>
            <a:r>
              <a:rPr lang="en-US" altLang="en-US" sz="2400" i="1" dirty="0"/>
              <a:t>“This meeting is conducted under the rules of the Antitrust and PWG IP policies”.  </a:t>
            </a:r>
          </a:p>
          <a:p>
            <a:pPr marL="782638" lvl="2" indent="-342900" eaLnBrk="1" hangingPunct="1"/>
            <a:r>
              <a:rPr lang="en-US" altLang="en-US" sz="2200" dirty="0"/>
              <a:t>Refer to the Antitrust and IP statements in the plenary slides</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Shape 368">
            <a:extLst>
              <a:ext uri="{FF2B5EF4-FFF2-40B4-BE49-F238E27FC236}">
                <a16:creationId xmlns:a16="http://schemas.microsoft.com/office/drawing/2014/main" id="{8A115D32-7549-4BEB-B4B3-8C945A313C9D}"/>
              </a:ext>
            </a:extLst>
          </p:cNvPr>
          <p:cNvSpPr>
            <a:spLocks noGrp="1"/>
          </p:cNvSpPr>
          <p:nvPr>
            <p:ph type="title"/>
          </p:nvPr>
        </p:nvSpPr>
        <p:spPr>
          <a:xfrm>
            <a:off x="457200" y="46037"/>
            <a:ext cx="7569200" cy="1016001"/>
          </a:xfrm>
          <a:prstGeom prst="rect">
            <a:avLst/>
          </a:prstGeom>
        </p:spPr>
        <p:txBody>
          <a:bodyPr/>
          <a:lstStyle/>
          <a:p>
            <a:r>
              <a:rPr lang="en-US" sz="2400" dirty="0"/>
              <a:t>Internet Engineering Task Force (IETF) (1 of 4)</a:t>
            </a:r>
            <a:endParaRPr sz="2400" dirty="0"/>
          </a:p>
        </p:txBody>
      </p:sp>
      <p:sp>
        <p:nvSpPr>
          <p:cNvPr id="14" name="Shape 369">
            <a:extLst>
              <a:ext uri="{FF2B5EF4-FFF2-40B4-BE49-F238E27FC236}">
                <a16:creationId xmlns:a16="http://schemas.microsoft.com/office/drawing/2014/main" id="{AD1664B2-5DBD-409B-B8B0-7A068BA5D442}"/>
              </a:ext>
            </a:extLst>
          </p:cNvPr>
          <p:cNvSpPr txBox="1">
            <a:spLocks/>
          </p:cNvSpPr>
          <p:nvPr/>
        </p:nvSpPr>
        <p:spPr bwMode="auto">
          <a:xfrm>
            <a:off x="457200" y="1208314"/>
            <a:ext cx="8229600" cy="5294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fontScale="85000" lnSpcReduction="10000"/>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05608" indent="-264968">
              <a:defRPr sz="1700"/>
            </a:pPr>
            <a:r>
              <a:rPr lang="en-US" sz="1700" b="1" kern="0"/>
              <a:t>Next IETF Members Meetings</a:t>
            </a:r>
            <a:endParaRPr lang="en-US" sz="1500" b="1" kern="0"/>
          </a:p>
          <a:p>
            <a:pPr marL="767715" lvl="1" indent="-269875">
              <a:defRPr sz="1700"/>
            </a:pPr>
            <a:r>
              <a:rPr lang="en-US" sz="1500" b="1" kern="0"/>
              <a:t>IETF 113 Hybrid F2F (Vienna, Austria) – 21-25 March 2022 – Ira to call in</a:t>
            </a:r>
          </a:p>
          <a:p>
            <a:pPr marL="767715" lvl="1" indent="-269875">
              <a:defRPr sz="1700"/>
            </a:pPr>
            <a:r>
              <a:rPr lang="en-US" sz="1500" b="1" kern="0"/>
              <a:t>IETF 114 Hybrid F2F (Philadelphia, USA) – 25-29 July 2022 – Ira to call in </a:t>
            </a:r>
          </a:p>
          <a:p>
            <a:pPr marL="305608" indent="-264968">
              <a:defRPr sz="1700"/>
            </a:pPr>
            <a:r>
              <a:rPr lang="en-US" sz="1700" b="1" kern="0"/>
              <a:t>Transport Layer Security (TLS)</a:t>
            </a:r>
            <a:endParaRPr lang="en-US" sz="1600" b="1" kern="0"/>
          </a:p>
          <a:p>
            <a:pPr marL="767715" marR="40640" lvl="1" indent="-269875"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IETF Deprecating MD5 and SHA-1 in TLS 1.2 and DTLS 1.2 – December 2022</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4"/>
              </a:rPr>
              <a:t>https://datatracker.ietf.org/doc/rfc9155/</a:t>
            </a:r>
            <a:endParaRPr lang="en-US" sz="1500" b="1" kern="0">
              <a:solidFill>
                <a:srgbClr val="000000"/>
              </a:solidFill>
              <a:uFill>
                <a:solidFill>
                  <a:srgbClr val="000000"/>
                </a:solidFill>
              </a:uFill>
              <a:latin typeface="Verdana"/>
              <a:ea typeface="Verdana"/>
              <a:sym typeface="Verdana"/>
            </a:endParaRPr>
          </a:p>
          <a:p>
            <a:pPr marL="767715" marR="40640" lvl="1" indent="-269875"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IETF Deprecating TLS 1.0 and TLS 1.1 – RFC 8996 – March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5"/>
              </a:rPr>
              <a:t>https://datatracker.ietf.org/doc/rfc8996/</a:t>
            </a:r>
            <a:endParaRPr lang="en-US" sz="1500" b="1" kern="0">
              <a:solidFill>
                <a:srgbClr val="000000"/>
              </a:solidFill>
              <a:uFill>
                <a:solidFill>
                  <a:srgbClr val="000000"/>
                </a:solidFill>
              </a:uFill>
              <a:latin typeface="Verdana"/>
              <a:ea typeface="Verdana"/>
              <a:sym typeface="Verdana"/>
            </a:endParaRPr>
          </a:p>
          <a:p>
            <a:pPr marL="767715" marR="40640" lvl="1" indent="-269875"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IETF Hybrid key exchange in TLS 1.3 – draft-04 – January 2022</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6"/>
              </a:rPr>
              <a:t>https://datatracker.ietf.org/doc/draft-ietf-tls-hybrid-design/</a:t>
            </a:r>
            <a:endParaRPr lang="en-US" sz="1500" b="1" kern="0">
              <a:solidFill>
                <a:srgbClr val="000000"/>
              </a:solidFill>
              <a:uFill>
                <a:solidFill>
                  <a:srgbClr val="000000"/>
                </a:solidFill>
              </a:uFill>
              <a:latin typeface="Verdana"/>
              <a:ea typeface="Verdana"/>
              <a:sym typeface="Verdana"/>
            </a:endParaRPr>
          </a:p>
          <a:p>
            <a:pPr marL="767715" marR="40640" lvl="1" indent="-269875" eaLnBrk="1" fontAlgn="auto" hangingPunct="1">
              <a:spcBef>
                <a:spcPts val="400"/>
              </a:spcBef>
              <a:spcAft>
                <a:spcPts val="0"/>
              </a:spcAft>
              <a:buFontTx/>
              <a:buChar char="•"/>
              <a:defRPr sz="1700"/>
            </a:pPr>
            <a:r>
              <a:rPr lang="en-US" sz="1500" b="1" kern="0">
                <a:latin typeface="Verdana"/>
                <a:ea typeface="Verdana"/>
              </a:rPr>
              <a:t>IETF Guidance for External PSK Usage in TLS – draft-05 – January 2022</a:t>
            </a:r>
            <a:br>
              <a:rPr lang="en-US" sz="1500" b="1" kern="0">
                <a:latin typeface="Verdana"/>
                <a:ea typeface="Verdana"/>
              </a:rPr>
            </a:br>
            <a:r>
              <a:rPr lang="en-US" sz="1500" b="1" kern="0">
                <a:latin typeface="Verdana"/>
                <a:ea typeface="Verdana"/>
                <a:hlinkClick r:id="rId7" action="ppaction://hlinkfile"/>
              </a:rPr>
              <a:t>Guidance for External PSK Usage in TLS</a:t>
            </a:r>
            <a:endParaRPr lang="en-US" sz="1500" b="1" kern="0">
              <a:latin typeface="Verdana"/>
              <a:ea typeface="Verdana"/>
            </a:endParaRPr>
          </a:p>
          <a:p>
            <a:pPr marL="767715" marR="40640" lvl="1" indent="-269875"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IETF Flags Extension for TLS 1.3 - draft-08 – January 2022 – WG LC</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8"/>
              </a:rPr>
              <a:t>https://datatracker.ietf.org/doc/draft-ietf-tls-tlsflags/</a:t>
            </a:r>
            <a:endParaRPr lang="en-US" sz="1500" b="1" kern="0">
              <a:solidFill>
                <a:srgbClr val="000000"/>
              </a:solidFill>
              <a:uFill>
                <a:solidFill>
                  <a:srgbClr val="000000"/>
                </a:solidFill>
              </a:uFill>
              <a:latin typeface="Verdana"/>
              <a:ea typeface="Verdana"/>
              <a:sym typeface="Verdana"/>
            </a:endParaRPr>
          </a:p>
          <a:p>
            <a:pPr marL="767715" marR="40640" lvl="1" indent="-269875"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IETF Return Routability Check for DTLS – draft-04 – December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9"/>
              </a:rPr>
              <a:t>https://datatracker.ietf.org/doc/draft-ietf-tls-dtls-rrc/</a:t>
            </a:r>
            <a:endParaRPr lang="en-US" sz="1500" b="1" kern="0">
              <a:solidFill>
                <a:srgbClr val="000000"/>
              </a:solidFill>
              <a:uFill>
                <a:solidFill>
                  <a:srgbClr val="000000"/>
                </a:solidFill>
              </a:uFill>
              <a:latin typeface="Verdana"/>
              <a:ea typeface="Verdana"/>
              <a:sym typeface="Verdana"/>
            </a:endParaRPr>
          </a:p>
          <a:p>
            <a:pPr marL="767715" marR="40640" lvl="1" indent="-269875"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IETF TLS Resumption across Server Names – draft-02 – December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10"/>
              </a:rPr>
              <a:t>https://datatracker.ietf.org/doc/draft-ietf-tls-cross-sni-resumption/</a:t>
            </a:r>
            <a:endParaRPr lang="en-US" sz="1500" b="1" kern="0">
              <a:solidFill>
                <a:srgbClr val="000000"/>
              </a:solidFill>
              <a:uFill>
                <a:solidFill>
                  <a:srgbClr val="000000"/>
                </a:solidFill>
              </a:uFill>
              <a:latin typeface="Verdana"/>
              <a:ea typeface="Verdana"/>
              <a:sym typeface="Verdana"/>
            </a:endParaRPr>
          </a:p>
          <a:p>
            <a:pPr marL="767715" marR="40640" lvl="1" indent="-269875"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IETF TLS 1.3 (errata update) – draft-03 – October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11"/>
              </a:rPr>
              <a:t>https://datatracker.ietf.org/doc/draft-ietf-tls-rfc8446bis/</a:t>
            </a:r>
            <a:endParaRPr lang="en-US" sz="1500" b="1" kern="0">
              <a:solidFill>
                <a:srgbClr val="000000"/>
              </a:solidFill>
              <a:uFill>
                <a:solidFill>
                  <a:srgbClr val="000000"/>
                </a:solidFill>
              </a:uFill>
              <a:latin typeface="Verdana"/>
              <a:ea typeface="Verdana"/>
              <a:sym typeface="Verdana"/>
            </a:endParaRPr>
          </a:p>
          <a:p>
            <a:pPr marL="767715" marR="40640" lvl="1" indent="-269875"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IETF Compact TLS 1.3 – draft-04 – October 2021</a:t>
            </a:r>
            <a:br>
              <a:rPr lang="en-US" sz="1500" b="1" kern="0">
                <a:latin typeface="Verdana"/>
                <a:ea typeface="Verdana"/>
              </a:rPr>
            </a:br>
            <a:r>
              <a:rPr lang="en-US" sz="1500" b="1" kern="0">
                <a:latin typeface="Verdana"/>
                <a:ea typeface="Verdana"/>
                <a:hlinkClick r:id="rId12"/>
              </a:rPr>
              <a:t>https://datatracker.ietf.org/doc/draft-ietf-tls-ctls/</a:t>
            </a:r>
            <a:endParaRPr lang="en-US" sz="1500" b="1" kern="0">
              <a:latin typeface="Verdana"/>
              <a:ea typeface="Verdana"/>
            </a:endParaRPr>
          </a:p>
          <a:p>
            <a:pPr marL="767715" marR="40640" lvl="1" indent="-269875"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IETF Guidance for Ext PSK in TLS - draft-03 – October 2021 – IETF LC</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13"/>
              </a:rPr>
              <a:t>https://datatracker.ietf.org/doc/draft-ietf-tls-external-psk-guidance/</a:t>
            </a:r>
            <a:endParaRPr lang="en-US" sz="1500" b="1" kern="0" dirty="0">
              <a:solidFill>
                <a:srgbClr val="000000"/>
              </a:solidFill>
              <a:uFill>
                <a:solidFill>
                  <a:srgbClr val="000000"/>
                </a:solidFill>
              </a:uFill>
              <a:latin typeface="Verdana"/>
              <a:ea typeface="Verdana"/>
              <a:sym typeface="Verdana"/>
            </a:endParaRPr>
          </a:p>
        </p:txBody>
      </p:sp>
    </p:spTree>
    <p:extLst>
      <p:ext uri="{BB962C8B-B14F-4D97-AF65-F5344CB8AC3E}">
        <p14:creationId xmlns:p14="http://schemas.microsoft.com/office/powerpoint/2010/main" val="607079488"/>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Shape 368">
            <a:extLst>
              <a:ext uri="{FF2B5EF4-FFF2-40B4-BE49-F238E27FC236}">
                <a16:creationId xmlns:a16="http://schemas.microsoft.com/office/drawing/2014/main" id="{8A115D32-7549-4BEB-B4B3-8C945A313C9D}"/>
              </a:ext>
            </a:extLst>
          </p:cNvPr>
          <p:cNvSpPr>
            <a:spLocks noGrp="1"/>
          </p:cNvSpPr>
          <p:nvPr>
            <p:ph type="title"/>
          </p:nvPr>
        </p:nvSpPr>
        <p:spPr>
          <a:xfrm>
            <a:off x="457200" y="46037"/>
            <a:ext cx="7569200" cy="1016001"/>
          </a:xfrm>
          <a:prstGeom prst="rect">
            <a:avLst/>
          </a:prstGeom>
        </p:spPr>
        <p:txBody>
          <a:bodyPr/>
          <a:lstStyle/>
          <a:p>
            <a:r>
              <a:rPr lang="en-US" sz="2400" dirty="0"/>
              <a:t>Internet Engineering Task Force (IETF) (2 of 4)</a:t>
            </a:r>
            <a:endParaRPr sz="2400" dirty="0"/>
          </a:p>
        </p:txBody>
      </p:sp>
      <p:sp>
        <p:nvSpPr>
          <p:cNvPr id="10" name="Shape 369">
            <a:extLst>
              <a:ext uri="{FF2B5EF4-FFF2-40B4-BE49-F238E27FC236}">
                <a16:creationId xmlns:a16="http://schemas.microsoft.com/office/drawing/2014/main" id="{BD23707D-614A-45B0-8DA1-C4EA41BFA95A}"/>
              </a:ext>
            </a:extLst>
          </p:cNvPr>
          <p:cNvSpPr txBox="1">
            <a:spLocks/>
          </p:cNvSpPr>
          <p:nvPr/>
        </p:nvSpPr>
        <p:spPr bwMode="auto">
          <a:xfrm>
            <a:off x="457200" y="1208314"/>
            <a:ext cx="8229600" cy="5294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fontScale="92500"/>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67665" indent="-269875">
              <a:defRPr sz="1700"/>
            </a:pPr>
            <a:r>
              <a:rPr lang="en-US" sz="1700" b="1" kern="0"/>
              <a:t>Security Automation and Continuous Monitoring (SACM)</a:t>
            </a:r>
          </a:p>
          <a:p>
            <a:pPr marL="767715" marR="40640" lvl="1" indent="-269875"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IETF Concise Software Identifiers – draft-20 – </a:t>
            </a:r>
            <a:r>
              <a:rPr lang="en-US" sz="1500" b="1" kern="0">
                <a:latin typeface="Verdana"/>
                <a:ea typeface="Verdana"/>
              </a:rPr>
              <a:t>January</a:t>
            </a:r>
            <a:r>
              <a:rPr lang="en-US" sz="1500" b="1" kern="0">
                <a:solidFill>
                  <a:srgbClr val="000000"/>
                </a:solidFill>
                <a:uFill>
                  <a:solidFill>
                    <a:srgbClr val="000000"/>
                  </a:solidFill>
                </a:uFill>
                <a:latin typeface="Verdana"/>
                <a:ea typeface="Verdana"/>
                <a:sym typeface="Verdana"/>
              </a:rPr>
              <a:t> 2022 – IETF LC</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4"/>
              </a:rPr>
              <a:t>https://datatracker.ietf.org/doc/draft-ietf-sacm-coswid/ </a:t>
            </a:r>
            <a:endParaRPr lang="en-US" sz="1500" b="1" kern="0">
              <a:solidFill>
                <a:srgbClr val="000000"/>
              </a:solidFill>
              <a:uFill>
                <a:solidFill>
                  <a:srgbClr val="000000"/>
                </a:solidFill>
              </a:uFill>
              <a:latin typeface="Verdana"/>
              <a:ea typeface="Verdana"/>
              <a:sym typeface="Verdana"/>
            </a:endParaRPr>
          </a:p>
          <a:p>
            <a:pPr marL="305608" indent="-264968">
              <a:defRPr sz="1700"/>
            </a:pPr>
            <a:r>
              <a:rPr lang="en-US" sz="1700" b="1" kern="0"/>
              <a:t>Concise Binary Object Representation (CBOR)</a:t>
            </a: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IETF Additional Control Ops for CDDL – RFC 9165 – December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5"/>
              </a:rPr>
              <a:t>https://datatracker.ietf.org/doc/rfc9165/</a:t>
            </a:r>
            <a:endParaRPr lang="en-US" sz="1500" b="1" kern="0">
              <a:solidFill>
                <a:srgbClr val="000000"/>
              </a:solidFill>
              <a:uFill>
                <a:solidFill>
                  <a:srgbClr val="000000"/>
                </a:solidFill>
              </a:uFill>
              <a:latin typeface="Verdana"/>
              <a:ea typeface="Verdana"/>
              <a:sym typeface="Verdana"/>
            </a:endParaRPr>
          </a:p>
          <a:p>
            <a:pPr marL="762808" lvl="1" indent="-264968">
              <a:defRPr sz="1700"/>
            </a:pPr>
            <a:r>
              <a:rPr lang="en-US" sz="1500" b="1" kern="0"/>
              <a:t>IETF CBOR tags for IPv4/v6 Adresses – RFC 9164 – December 2021</a:t>
            </a:r>
            <a:br>
              <a:rPr lang="en-US" sz="1500" b="1" kern="0"/>
            </a:br>
            <a:r>
              <a:rPr lang="en-US" sz="1500" b="1" kern="0">
                <a:hlinkClick r:id="rId6"/>
              </a:rPr>
              <a:t>https://datatracker.ietf.org/doc/rfc9164/</a:t>
            </a:r>
            <a:endParaRPr lang="en-US" sz="1500" b="1" kern="0"/>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IETF CBOR Tags for OIDs – RFC 9090 – July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7"/>
              </a:rPr>
              <a:t>https://datatracker.ietf.org/doc/rfc9090/</a:t>
            </a:r>
            <a:endParaRPr lang="en-US" sz="15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500" b="1" kern="0"/>
              <a:t>IETF Storing CBOR Items on Stable Storage – draft-07 – December 2021</a:t>
            </a:r>
            <a:br>
              <a:rPr lang="en-US" sz="1500" b="1" kern="0"/>
            </a:br>
            <a:r>
              <a:rPr lang="en-US" sz="1500" b="1" kern="0">
                <a:hlinkClick r:id="rId8"/>
              </a:rPr>
              <a:t>https://datatracker.ietf.org/doc/draft-ietf-cbor-file-magic/</a:t>
            </a:r>
            <a:endParaRPr lang="en-US" sz="1500" b="1" kern="0"/>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IETF Feature Freezer for CDDL – draft-09 – December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9"/>
              </a:rPr>
              <a:t>https://datatracker.ietf.org/doc/draft-bormann-cbor-cddl-freezer/</a:t>
            </a:r>
            <a:endParaRPr lang="en-US" sz="1500" b="1" kern="0">
              <a:solidFill>
                <a:srgbClr val="000000"/>
              </a:solidFill>
              <a:uFill>
                <a:solidFill>
                  <a:srgbClr val="000000"/>
                </a:solidFill>
              </a:uFill>
              <a:latin typeface="Verdana"/>
              <a:ea typeface="Verdana"/>
              <a:sym typeface="Verdana"/>
            </a:endParaRPr>
          </a:p>
          <a:p>
            <a:pPr marL="762808" lvl="1" indent="-264968">
              <a:defRPr sz="1700"/>
            </a:pPr>
            <a:r>
              <a:rPr lang="en-US" sz="1500" b="1" kern="0"/>
              <a:t>IETF App Literals in CBOR Ext Diagnostic – draft-00 – October 2021</a:t>
            </a:r>
            <a:br>
              <a:rPr lang="en-US" sz="1500" b="1" kern="0"/>
            </a:br>
            <a:r>
              <a:rPr lang="en-US" sz="1500" b="1" kern="0">
                <a:hlinkClick r:id="rId10"/>
              </a:rPr>
              <a:t>https://datatracker.ietf.org/doc/draft-bormann-cbor-edn-literals/</a:t>
            </a:r>
            <a:endParaRPr lang="en-US" sz="1500" b="1" kern="0"/>
          </a:p>
          <a:p>
            <a:pPr marL="762808" lvl="1" indent="-264968">
              <a:defRPr sz="1700"/>
            </a:pPr>
            <a:r>
              <a:rPr lang="en-US" sz="1500" b="1" kern="0"/>
              <a:t>IETF Notable CBOR Tags – draft-04 – August 2021</a:t>
            </a:r>
            <a:br>
              <a:rPr lang="en-US" sz="1500" b="1" kern="0"/>
            </a:br>
            <a:r>
              <a:rPr lang="en-US" sz="1500" b="1" kern="0">
                <a:hlinkClick r:id="rId11"/>
              </a:rPr>
              <a:t>https://datatracker.ietf.org/doc/draft-bormann-cbor-notable-tags/</a:t>
            </a:r>
            <a:endParaRPr lang="en-US" sz="1500" b="1" kern="0"/>
          </a:p>
          <a:p>
            <a:pPr marL="762808" lvl="1" indent="-264968">
              <a:defRPr sz="1700"/>
            </a:pPr>
            <a:r>
              <a:rPr lang="en-US" sz="1500" b="1" kern="0"/>
              <a:t>IETF Packed CBOR – draft-03 – August 2021</a:t>
            </a:r>
            <a:br>
              <a:rPr lang="en-US" sz="1500" b="1" kern="0"/>
            </a:br>
            <a:r>
              <a:rPr lang="en-US" sz="1500" b="1" kern="0">
                <a:hlinkClick r:id="rId12"/>
              </a:rPr>
              <a:t>https://datatracker.ietf.org/doc/draft-ietf-cbor-packed/</a:t>
            </a:r>
            <a:endParaRPr lang="en-US" sz="1500" b="1" kern="0" dirty="0"/>
          </a:p>
        </p:txBody>
      </p:sp>
    </p:spTree>
    <p:extLst>
      <p:ext uri="{BB962C8B-B14F-4D97-AF65-F5344CB8AC3E}">
        <p14:creationId xmlns:p14="http://schemas.microsoft.com/office/powerpoint/2010/main" val="2152184346"/>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Shape 368">
            <a:extLst>
              <a:ext uri="{FF2B5EF4-FFF2-40B4-BE49-F238E27FC236}">
                <a16:creationId xmlns:a16="http://schemas.microsoft.com/office/drawing/2014/main" id="{8A115D32-7549-4BEB-B4B3-8C945A313C9D}"/>
              </a:ext>
            </a:extLst>
          </p:cNvPr>
          <p:cNvSpPr>
            <a:spLocks noGrp="1"/>
          </p:cNvSpPr>
          <p:nvPr>
            <p:ph type="title"/>
          </p:nvPr>
        </p:nvSpPr>
        <p:spPr>
          <a:xfrm>
            <a:off x="457200" y="46037"/>
            <a:ext cx="7569200" cy="1016001"/>
          </a:xfrm>
          <a:prstGeom prst="rect">
            <a:avLst/>
          </a:prstGeom>
        </p:spPr>
        <p:txBody>
          <a:bodyPr/>
          <a:lstStyle/>
          <a:p>
            <a:r>
              <a:rPr lang="en-US" sz="2400" dirty="0"/>
              <a:t>Internet Engineering Task Force (IETF) (3 of 4)</a:t>
            </a:r>
            <a:endParaRPr sz="2400" dirty="0"/>
          </a:p>
        </p:txBody>
      </p:sp>
      <p:sp>
        <p:nvSpPr>
          <p:cNvPr id="12" name="Shape 369">
            <a:extLst>
              <a:ext uri="{FF2B5EF4-FFF2-40B4-BE49-F238E27FC236}">
                <a16:creationId xmlns:a16="http://schemas.microsoft.com/office/drawing/2014/main" id="{7DD97BFC-61E8-4884-A2D5-CD31C5E0C579}"/>
              </a:ext>
            </a:extLst>
          </p:cNvPr>
          <p:cNvSpPr txBox="1">
            <a:spLocks/>
          </p:cNvSpPr>
          <p:nvPr/>
        </p:nvSpPr>
        <p:spPr bwMode="auto">
          <a:xfrm>
            <a:off x="457200" y="1208314"/>
            <a:ext cx="8229600" cy="5294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fontScale="77500" lnSpcReduction="20000"/>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62758" indent="-264968">
              <a:defRPr sz="1700"/>
            </a:pPr>
            <a:r>
              <a:rPr lang="en-US" sz="1700" b="1" kern="0"/>
              <a:t>Remote ATtestation ProcedureS (RATS)</a:t>
            </a:r>
          </a:p>
          <a:p>
            <a:pPr marL="762808" marR="40640" lvl="1" indent="-264968" eaLnBrk="1" fontAlgn="auto" hangingPunct="1">
              <a:spcBef>
                <a:spcPts val="400"/>
              </a:spcBef>
              <a:spcAft>
                <a:spcPts val="0"/>
              </a:spcAft>
              <a:buFontTx/>
              <a:buChar char="•"/>
              <a:defRPr sz="1700"/>
            </a:pPr>
            <a:r>
              <a:rPr lang="en-US" sz="1400" b="1" kern="0">
                <a:solidFill>
                  <a:srgbClr val="000000"/>
                </a:solidFill>
                <a:uFill>
                  <a:solidFill>
                    <a:srgbClr val="000000"/>
                  </a:solidFill>
                </a:uFill>
                <a:latin typeface="Verdana"/>
                <a:ea typeface="Verdana"/>
                <a:sym typeface="Verdana"/>
              </a:rPr>
              <a:t>IETF TPM-based Network Device RIV – draft-11 – January 2022 – IETF LC</a:t>
            </a:r>
            <a:br>
              <a:rPr lang="en-US" sz="1400" b="1" kern="0">
                <a:solidFill>
                  <a:srgbClr val="000000"/>
                </a:solidFill>
                <a:uFill>
                  <a:solidFill>
                    <a:srgbClr val="000000"/>
                  </a:solidFill>
                </a:uFill>
                <a:latin typeface="Verdana"/>
                <a:ea typeface="Verdana"/>
                <a:sym typeface="Verdana"/>
              </a:rPr>
            </a:br>
            <a:r>
              <a:rPr lang="en-US" sz="1400" b="1" kern="0">
                <a:solidFill>
                  <a:srgbClr val="000000"/>
                </a:solidFill>
                <a:uFill>
                  <a:solidFill>
                    <a:srgbClr val="000000"/>
                  </a:solidFill>
                </a:uFill>
                <a:latin typeface="Verdana"/>
                <a:ea typeface="Verdana"/>
                <a:sym typeface="Verdana"/>
                <a:hlinkClick r:id="rId4"/>
              </a:rPr>
              <a:t>https://datatracker.ietf.org/doc/draft-ietf-rats-tpm-based-network-device-attest/</a:t>
            </a:r>
            <a:endParaRPr lang="en-US" sz="14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400" b="1" kern="0">
                <a:solidFill>
                  <a:srgbClr val="000000"/>
                </a:solidFill>
                <a:uFill>
                  <a:solidFill>
                    <a:srgbClr val="000000"/>
                  </a:solidFill>
                </a:uFill>
                <a:latin typeface="Verdana"/>
                <a:ea typeface="Verdana"/>
                <a:sym typeface="Verdana"/>
              </a:rPr>
              <a:t>IETF Reference Interaction Models for RATS – draft-05 – January 2022</a:t>
            </a:r>
            <a:br>
              <a:rPr lang="en-US" sz="1400" b="1" kern="0">
                <a:solidFill>
                  <a:srgbClr val="000000"/>
                </a:solidFill>
                <a:uFill>
                  <a:solidFill>
                    <a:srgbClr val="000000"/>
                  </a:solidFill>
                </a:uFill>
                <a:latin typeface="Verdana"/>
                <a:ea typeface="Verdana"/>
                <a:sym typeface="Verdana"/>
              </a:rPr>
            </a:br>
            <a:r>
              <a:rPr lang="en-US" sz="1400" b="1" kern="0">
                <a:solidFill>
                  <a:srgbClr val="000000"/>
                </a:solidFill>
                <a:uFill>
                  <a:solidFill>
                    <a:srgbClr val="000000"/>
                  </a:solidFill>
                </a:uFill>
                <a:latin typeface="Verdana"/>
                <a:ea typeface="Verdana"/>
                <a:sym typeface="Verdana"/>
                <a:hlinkClick r:id="rId5"/>
              </a:rPr>
              <a:t>https://datatracker.ietf.org/doc/draft-ietf-rats-reference-interaction-models/</a:t>
            </a:r>
            <a:endParaRPr lang="en-US" sz="14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400" b="1" kern="0">
                <a:solidFill>
                  <a:srgbClr val="000000"/>
                </a:solidFill>
                <a:uFill>
                  <a:solidFill>
                    <a:srgbClr val="000000"/>
                  </a:solidFill>
                </a:uFill>
                <a:latin typeface="Verdana"/>
                <a:ea typeface="Verdana"/>
                <a:sym typeface="Verdana"/>
              </a:rPr>
              <a:t>IETF Concise Reference Integrity Manifest – draft-02 – January 2022</a:t>
            </a:r>
            <a:br>
              <a:rPr lang="en-US" sz="1400" b="1" kern="0">
                <a:solidFill>
                  <a:srgbClr val="000000"/>
                </a:solidFill>
                <a:uFill>
                  <a:solidFill>
                    <a:srgbClr val="000000"/>
                  </a:solidFill>
                </a:uFill>
                <a:latin typeface="Verdana"/>
                <a:ea typeface="Verdana"/>
                <a:sym typeface="Verdana"/>
              </a:rPr>
            </a:br>
            <a:r>
              <a:rPr lang="en-US" sz="1400" b="1" kern="0">
                <a:solidFill>
                  <a:srgbClr val="000000"/>
                </a:solidFill>
                <a:uFill>
                  <a:solidFill>
                    <a:srgbClr val="000000"/>
                  </a:solidFill>
                </a:uFill>
                <a:latin typeface="Verdana"/>
                <a:ea typeface="Verdana"/>
                <a:sym typeface="Verdana"/>
                <a:hlinkClick r:id="rId6"/>
              </a:rPr>
              <a:t>https://datatracker.ietf.org/doc/draft-birkholz-rats-corim/</a:t>
            </a:r>
            <a:endParaRPr lang="en-US" sz="14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400" b="1" kern="0">
                <a:solidFill>
                  <a:srgbClr val="000000"/>
                </a:solidFill>
                <a:uFill>
                  <a:solidFill>
                    <a:srgbClr val="000000"/>
                  </a:solidFill>
                </a:uFill>
                <a:latin typeface="Verdana"/>
                <a:ea typeface="Verdana"/>
                <a:sym typeface="Verdana"/>
              </a:rPr>
              <a:t>IETF YANG Data Model for CHARRA using TPMs – draft-12 – January 2022 – IETF LC</a:t>
            </a:r>
            <a:br>
              <a:rPr lang="en-US" sz="1400" b="1" kern="0">
                <a:solidFill>
                  <a:srgbClr val="000000"/>
                </a:solidFill>
                <a:uFill>
                  <a:solidFill>
                    <a:srgbClr val="000000"/>
                  </a:solidFill>
                </a:uFill>
                <a:latin typeface="Verdana"/>
                <a:ea typeface="Verdana"/>
                <a:sym typeface="Verdana"/>
              </a:rPr>
            </a:br>
            <a:r>
              <a:rPr lang="en-US" sz="1400" b="1" kern="0">
                <a:solidFill>
                  <a:srgbClr val="000000"/>
                </a:solidFill>
                <a:uFill>
                  <a:solidFill>
                    <a:srgbClr val="000000"/>
                  </a:solidFill>
                </a:uFill>
                <a:latin typeface="Verdana"/>
                <a:ea typeface="Verdana"/>
                <a:sym typeface="Verdana"/>
                <a:hlinkClick r:id="rId7"/>
              </a:rPr>
              <a:t>https://datatracker.ietf.org/doc/draft-ietf-rats-yang-tpm-charra/</a:t>
            </a:r>
            <a:endParaRPr lang="en-US" sz="14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400" b="1" kern="0">
                <a:solidFill>
                  <a:srgbClr val="000000"/>
                </a:solidFill>
                <a:uFill>
                  <a:solidFill>
                    <a:srgbClr val="000000"/>
                  </a:solidFill>
                </a:uFill>
                <a:latin typeface="Verdana"/>
                <a:ea typeface="Verdana"/>
                <a:sym typeface="Verdana"/>
              </a:rPr>
              <a:t>IETF CBOR Tag for Unprotected CWT Claims Sets – draft-02 – January 2022</a:t>
            </a:r>
            <a:br>
              <a:rPr lang="en-US" sz="1400" b="1" kern="0">
                <a:solidFill>
                  <a:srgbClr val="000000"/>
                </a:solidFill>
                <a:uFill>
                  <a:solidFill>
                    <a:srgbClr val="000000"/>
                  </a:solidFill>
                </a:uFill>
                <a:latin typeface="Verdana"/>
                <a:ea typeface="Verdana"/>
                <a:sym typeface="Verdana"/>
              </a:rPr>
            </a:br>
            <a:r>
              <a:rPr lang="en-US" sz="1400" b="1" kern="0">
                <a:solidFill>
                  <a:srgbClr val="000000"/>
                </a:solidFill>
                <a:uFill>
                  <a:solidFill>
                    <a:srgbClr val="000000"/>
                  </a:solidFill>
                </a:uFill>
                <a:latin typeface="Verdana"/>
                <a:ea typeface="Verdana"/>
                <a:sym typeface="Verdana"/>
                <a:hlinkClick r:id="rId8"/>
              </a:rPr>
              <a:t>https://datatracker.ietf.org/doc/draft-ietf-rats-uccs/</a:t>
            </a:r>
            <a:endParaRPr lang="en-US" sz="14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400" b="1" kern="0">
                <a:solidFill>
                  <a:srgbClr val="000000"/>
                </a:solidFill>
                <a:uFill>
                  <a:solidFill>
                    <a:srgbClr val="000000"/>
                  </a:solidFill>
                </a:uFill>
                <a:latin typeface="Verdana"/>
                <a:ea typeface="Verdana"/>
                <a:sym typeface="Verdana"/>
              </a:rPr>
              <a:t>IETF Time-Based Uni-Directional Attestation – draft-06 – January 2022</a:t>
            </a:r>
            <a:br>
              <a:rPr lang="en-US" sz="1400" b="1" kern="0">
                <a:solidFill>
                  <a:srgbClr val="000000"/>
                </a:solidFill>
                <a:uFill>
                  <a:solidFill>
                    <a:srgbClr val="000000"/>
                  </a:solidFill>
                </a:uFill>
                <a:latin typeface="Verdana"/>
                <a:ea typeface="Verdana"/>
                <a:sym typeface="Verdana"/>
              </a:rPr>
            </a:br>
            <a:r>
              <a:rPr lang="en-US" sz="1400" b="1" kern="0">
                <a:solidFill>
                  <a:srgbClr val="000000"/>
                </a:solidFill>
                <a:uFill>
                  <a:solidFill>
                    <a:srgbClr val="000000"/>
                  </a:solidFill>
                </a:uFill>
                <a:latin typeface="Verdana"/>
                <a:ea typeface="Verdana"/>
                <a:sym typeface="Verdana"/>
                <a:hlinkClick r:id="rId9"/>
              </a:rPr>
              <a:t>https://datatracker.ietf.org/doc/draft-birkholz-rats-tuda/</a:t>
            </a:r>
            <a:endParaRPr lang="en-US" sz="14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400" b="1" kern="0">
                <a:solidFill>
                  <a:srgbClr val="000000"/>
                </a:solidFill>
                <a:uFill>
                  <a:solidFill>
                    <a:srgbClr val="000000"/>
                  </a:solidFill>
                </a:uFill>
                <a:latin typeface="Verdana"/>
                <a:ea typeface="Verdana"/>
                <a:sym typeface="Verdana"/>
              </a:rPr>
              <a:t>IETF Trustworthiness Vectors for SUIT – draft-03 – January 2022</a:t>
            </a:r>
            <a:br>
              <a:rPr lang="en-US" sz="1400" b="1" kern="0">
                <a:solidFill>
                  <a:srgbClr val="000000"/>
                </a:solidFill>
                <a:uFill>
                  <a:solidFill>
                    <a:srgbClr val="000000"/>
                  </a:solidFill>
                </a:uFill>
                <a:latin typeface="Verdana"/>
                <a:ea typeface="Verdana"/>
                <a:sym typeface="Verdana"/>
              </a:rPr>
            </a:br>
            <a:r>
              <a:rPr lang="en-US" sz="1400" b="1" kern="0">
                <a:solidFill>
                  <a:srgbClr val="000000"/>
                </a:solidFill>
                <a:uFill>
                  <a:solidFill>
                    <a:srgbClr val="000000"/>
                  </a:solidFill>
                </a:uFill>
                <a:latin typeface="Verdana"/>
                <a:ea typeface="Verdana"/>
                <a:sym typeface="Verdana"/>
                <a:hlinkClick r:id="rId10"/>
              </a:rPr>
              <a:t>https://datatracker.ietf.org/doc/draft-birkholz-rats-suit-claims/</a:t>
            </a:r>
            <a:endParaRPr lang="en-US" sz="14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400" b="1" kern="0">
                <a:latin typeface="Verdana"/>
                <a:ea typeface="Verdana"/>
              </a:rPr>
              <a:t>IETF RATS Architecture – draft-14 – December 2022 – WG LC</a:t>
            </a:r>
            <a:br>
              <a:rPr lang="en-US" sz="1400" b="1" kern="0">
                <a:latin typeface="Verdana"/>
                <a:ea typeface="Verdana"/>
              </a:rPr>
            </a:br>
            <a:r>
              <a:rPr lang="en-US" sz="1400" b="1" kern="0">
                <a:latin typeface="Verdana"/>
                <a:ea typeface="Verdana"/>
                <a:hlinkClick r:id="rId11"/>
              </a:rPr>
              <a:t>https://datatracker.ietf.org/doc/draft-ietf-rats-architecture/</a:t>
            </a:r>
            <a:endParaRPr lang="en-US" sz="14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400" b="1" kern="0">
                <a:solidFill>
                  <a:srgbClr val="000000"/>
                </a:solidFill>
                <a:uFill>
                  <a:solidFill>
                    <a:srgbClr val="000000"/>
                  </a:solidFill>
                </a:uFill>
                <a:latin typeface="Verdana"/>
                <a:ea typeface="Verdana"/>
                <a:sym typeface="Verdana"/>
              </a:rPr>
              <a:t>IETF Attestation Results for Secure Interactions – draft-01 – December 2021 – WG adopted</a:t>
            </a:r>
            <a:br>
              <a:rPr lang="en-US" sz="1400" b="1" kern="0">
                <a:solidFill>
                  <a:srgbClr val="000000"/>
                </a:solidFill>
                <a:uFill>
                  <a:solidFill>
                    <a:srgbClr val="000000"/>
                  </a:solidFill>
                </a:uFill>
                <a:latin typeface="Verdana"/>
                <a:ea typeface="Verdana"/>
                <a:sym typeface="Verdana"/>
              </a:rPr>
            </a:br>
            <a:r>
              <a:rPr lang="en-US" sz="1400" b="1" kern="0">
                <a:solidFill>
                  <a:srgbClr val="000000"/>
                </a:solidFill>
                <a:uFill>
                  <a:solidFill>
                    <a:srgbClr val="000000"/>
                  </a:solidFill>
                </a:uFill>
                <a:latin typeface="Verdana"/>
                <a:ea typeface="Verdana"/>
                <a:sym typeface="Verdana"/>
                <a:hlinkClick r:id="rId12"/>
              </a:rPr>
              <a:t>https://datatracker.ietf.org/doc/draft-ietf-rats-ar4si/</a:t>
            </a:r>
            <a:endParaRPr lang="en-US" sz="1400" b="1" kern="0">
              <a:solidFill>
                <a:srgbClr val="000000"/>
              </a:solidFill>
              <a:uFill>
                <a:solidFill>
                  <a:srgbClr val="000000"/>
                </a:solidFill>
              </a:uFill>
              <a:latin typeface="Verdana"/>
              <a:ea typeface="Verdana"/>
              <a:sym typeface="Verdana"/>
            </a:endParaRPr>
          </a:p>
          <a:p>
            <a:pPr marL="762808" lvl="1" indent="-264968">
              <a:defRPr sz="1700"/>
            </a:pPr>
            <a:r>
              <a:rPr lang="en-US" sz="1400" b="1" kern="0">
                <a:solidFill>
                  <a:srgbClr val="000000"/>
                </a:solidFill>
                <a:uFill>
                  <a:solidFill>
                    <a:srgbClr val="000000"/>
                  </a:solidFill>
                </a:uFill>
                <a:latin typeface="Verdana"/>
                <a:ea typeface="Verdana"/>
                <a:sym typeface="Verdana"/>
              </a:rPr>
              <a:t>IETF Direct Anonymous Attestation for RATS – draft-00 – December 2021 – WG adopted</a:t>
            </a:r>
            <a:br>
              <a:rPr lang="en-US" sz="1400" b="1" kern="0">
                <a:solidFill>
                  <a:srgbClr val="000000"/>
                </a:solidFill>
                <a:uFill>
                  <a:solidFill>
                    <a:srgbClr val="000000"/>
                  </a:solidFill>
                </a:uFill>
                <a:latin typeface="Verdana"/>
                <a:ea typeface="Verdana"/>
                <a:sym typeface="Verdana"/>
              </a:rPr>
            </a:br>
            <a:r>
              <a:rPr lang="en-US" sz="1400" b="1" kern="0">
                <a:solidFill>
                  <a:srgbClr val="000000"/>
                </a:solidFill>
                <a:uFill>
                  <a:solidFill>
                    <a:srgbClr val="000000"/>
                  </a:solidFill>
                </a:uFill>
                <a:latin typeface="Verdana"/>
                <a:ea typeface="Verdana"/>
                <a:sym typeface="Verdana"/>
                <a:hlinkClick r:id="rId13"/>
              </a:rPr>
              <a:t>https://datatracker.ietf.org/doc/draft-ietf-rats-daa/</a:t>
            </a:r>
            <a:endParaRPr lang="en-US" sz="1400" b="1" kern="0">
              <a:solidFill>
                <a:srgbClr val="000000"/>
              </a:solidFill>
              <a:uFill>
                <a:solidFill>
                  <a:srgbClr val="000000"/>
                </a:solidFill>
              </a:uFill>
              <a:latin typeface="Verdana"/>
              <a:ea typeface="Verdana"/>
              <a:sym typeface="Verdana"/>
            </a:endParaRPr>
          </a:p>
          <a:p>
            <a:pPr marL="762808" lvl="1" indent="-264968">
              <a:defRPr sz="1700"/>
            </a:pPr>
            <a:r>
              <a:rPr lang="en-US" sz="1400" b="1" kern="0">
                <a:solidFill>
                  <a:srgbClr val="000000"/>
                </a:solidFill>
                <a:uFill>
                  <a:solidFill>
                    <a:srgbClr val="000000"/>
                  </a:solidFill>
                </a:uFill>
                <a:latin typeface="Verdana"/>
                <a:ea typeface="Verdana"/>
                <a:sym typeface="Verdana"/>
              </a:rPr>
              <a:t>IETF ARM PSA Attestation Verifier Endorsements – draft 00 – November 2021</a:t>
            </a:r>
            <a:br>
              <a:rPr lang="en-US" sz="1400" b="1" kern="0">
                <a:solidFill>
                  <a:srgbClr val="000000"/>
                </a:solidFill>
                <a:uFill>
                  <a:solidFill>
                    <a:srgbClr val="000000"/>
                  </a:solidFill>
                </a:uFill>
                <a:latin typeface="Verdana"/>
                <a:ea typeface="Verdana"/>
                <a:sym typeface="Verdana"/>
              </a:rPr>
            </a:br>
            <a:r>
              <a:rPr lang="en-US" sz="1400" b="1" kern="0">
                <a:solidFill>
                  <a:srgbClr val="000000"/>
                </a:solidFill>
                <a:uFill>
                  <a:solidFill>
                    <a:srgbClr val="000000"/>
                  </a:solidFill>
                </a:uFill>
                <a:latin typeface="Verdana"/>
                <a:ea typeface="Verdana"/>
                <a:sym typeface="Verdana"/>
                <a:hlinkClick r:id="rId14"/>
              </a:rPr>
              <a:t>https://datatracker.ietf.org/doc/draft-fdb-rats-psa-endorsements/</a:t>
            </a:r>
            <a:endParaRPr lang="en-US" sz="1400" b="1" kern="0">
              <a:solidFill>
                <a:srgbClr val="000000"/>
              </a:solidFill>
              <a:uFill>
                <a:solidFill>
                  <a:srgbClr val="000000"/>
                </a:solidFill>
              </a:uFill>
              <a:latin typeface="Verdana"/>
              <a:ea typeface="Verdana"/>
              <a:sym typeface="Verdana"/>
            </a:endParaRPr>
          </a:p>
          <a:p>
            <a:pPr marL="762808" lvl="1" indent="-264968">
              <a:defRPr sz="1700"/>
            </a:pPr>
            <a:r>
              <a:rPr lang="en-US" sz="1400" b="1" kern="0">
                <a:solidFill>
                  <a:srgbClr val="000000"/>
                </a:solidFill>
                <a:uFill>
                  <a:solidFill>
                    <a:srgbClr val="000000"/>
                  </a:solidFill>
                </a:uFill>
                <a:latin typeface="Verdana"/>
                <a:ea typeface="Verdana"/>
                <a:sym typeface="Verdana"/>
              </a:rPr>
              <a:t>IETF Entity Attestation Token (EAT) – draft-11 – </a:t>
            </a:r>
            <a:r>
              <a:rPr lang="en-US" sz="1400" b="1" kern="0">
                <a:latin typeface="Verdana"/>
                <a:ea typeface="Verdana"/>
              </a:rPr>
              <a:t>October</a:t>
            </a:r>
            <a:r>
              <a:rPr lang="en-US" sz="1400" b="1" kern="0">
                <a:solidFill>
                  <a:srgbClr val="000000"/>
                </a:solidFill>
                <a:uFill>
                  <a:solidFill>
                    <a:srgbClr val="000000"/>
                  </a:solidFill>
                </a:uFill>
                <a:latin typeface="Verdana"/>
                <a:ea typeface="Verdana"/>
                <a:sym typeface="Verdana"/>
              </a:rPr>
              <a:t> 2021</a:t>
            </a:r>
            <a:br>
              <a:rPr lang="en-US" sz="1400" b="1" kern="0">
                <a:solidFill>
                  <a:srgbClr val="000000"/>
                </a:solidFill>
                <a:uFill>
                  <a:solidFill>
                    <a:srgbClr val="000000"/>
                  </a:solidFill>
                </a:uFill>
                <a:latin typeface="Verdana"/>
                <a:ea typeface="Verdana"/>
                <a:sym typeface="Verdana"/>
              </a:rPr>
            </a:br>
            <a:r>
              <a:rPr lang="en-US" sz="1400" b="1" kern="0">
                <a:solidFill>
                  <a:srgbClr val="000000"/>
                </a:solidFill>
                <a:uFill>
                  <a:solidFill>
                    <a:srgbClr val="000000"/>
                  </a:solidFill>
                </a:uFill>
                <a:latin typeface="Verdana"/>
                <a:ea typeface="Verdana"/>
                <a:sym typeface="Verdana"/>
                <a:hlinkClick r:id="rId15"/>
              </a:rPr>
              <a:t>https://datatracker.ietf.org/doc/draft-ietf-rats-eat/</a:t>
            </a:r>
            <a:endParaRPr lang="en-US" sz="14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400" b="1" kern="0">
                <a:solidFill>
                  <a:srgbClr val="000000"/>
                </a:solidFill>
                <a:uFill>
                  <a:solidFill>
                    <a:srgbClr val="000000"/>
                  </a:solidFill>
                </a:uFill>
                <a:latin typeface="Verdana"/>
                <a:ea typeface="Verdana"/>
                <a:sym typeface="Verdana"/>
              </a:rPr>
              <a:t>IETF Use TEE Identification in EAP-TLS – draft-03 – October 2021</a:t>
            </a:r>
            <a:br>
              <a:rPr lang="en-US" sz="1400" b="1" kern="0">
                <a:solidFill>
                  <a:srgbClr val="000000"/>
                </a:solidFill>
                <a:uFill>
                  <a:solidFill>
                    <a:srgbClr val="000000"/>
                  </a:solidFill>
                </a:uFill>
                <a:latin typeface="Verdana"/>
                <a:ea typeface="Verdana"/>
                <a:sym typeface="Verdana"/>
              </a:rPr>
            </a:br>
            <a:r>
              <a:rPr lang="en-US" sz="1400" b="1" kern="0">
                <a:solidFill>
                  <a:srgbClr val="000000"/>
                </a:solidFill>
                <a:uFill>
                  <a:solidFill>
                    <a:srgbClr val="000000"/>
                  </a:solidFill>
                </a:uFill>
                <a:latin typeface="Verdana"/>
                <a:ea typeface="Verdana"/>
                <a:sym typeface="Verdana"/>
                <a:hlinkClick r:id="rId16"/>
              </a:rPr>
              <a:t>https://datatracker.ietf.org/doc/draft-chen-rats-tee-identification/</a:t>
            </a:r>
            <a:endParaRPr lang="en-US" sz="1400" b="1" kern="0">
              <a:solidFill>
                <a:srgbClr val="000000"/>
              </a:solidFill>
              <a:uFill>
                <a:solidFill>
                  <a:srgbClr val="000000"/>
                </a:solidFill>
              </a:uFill>
              <a:latin typeface="Verdana"/>
              <a:ea typeface="Verdana"/>
              <a:sym typeface="Verdana"/>
            </a:endParaRPr>
          </a:p>
          <a:p>
            <a:pPr marL="762808" lvl="1" indent="-264968">
              <a:defRPr sz="1700"/>
            </a:pPr>
            <a:r>
              <a:rPr lang="en-US" sz="1400" b="1" kern="0">
                <a:solidFill>
                  <a:srgbClr val="000000"/>
                </a:solidFill>
                <a:uFill>
                  <a:solidFill>
                    <a:srgbClr val="000000"/>
                  </a:solidFill>
                </a:uFill>
                <a:latin typeface="Verdana"/>
                <a:ea typeface="Verdana"/>
                <a:sym typeface="Verdana"/>
              </a:rPr>
              <a:t>IETF Attestation Event Stream Subscription – draft-00 – </a:t>
            </a:r>
            <a:r>
              <a:rPr lang="en-US" sz="1400" b="1" kern="0">
                <a:latin typeface="Verdana"/>
                <a:ea typeface="Verdana"/>
              </a:rPr>
              <a:t>October</a:t>
            </a:r>
            <a:r>
              <a:rPr lang="en-US" sz="1400" b="1" kern="0">
                <a:solidFill>
                  <a:srgbClr val="000000"/>
                </a:solidFill>
                <a:uFill>
                  <a:solidFill>
                    <a:srgbClr val="000000"/>
                  </a:solidFill>
                </a:uFill>
                <a:latin typeface="Verdana"/>
                <a:ea typeface="Verdana"/>
                <a:sym typeface="Verdana"/>
              </a:rPr>
              <a:t> 2021</a:t>
            </a:r>
            <a:br>
              <a:rPr lang="en-US" sz="1400" b="1" kern="0">
                <a:solidFill>
                  <a:srgbClr val="000000"/>
                </a:solidFill>
                <a:uFill>
                  <a:solidFill>
                    <a:srgbClr val="000000"/>
                  </a:solidFill>
                </a:uFill>
                <a:latin typeface="Verdana"/>
                <a:ea typeface="Verdana"/>
                <a:sym typeface="Verdana"/>
              </a:rPr>
            </a:br>
            <a:r>
              <a:rPr lang="en-US" sz="1400" b="1" kern="0">
                <a:solidFill>
                  <a:srgbClr val="000000"/>
                </a:solidFill>
                <a:uFill>
                  <a:solidFill>
                    <a:srgbClr val="000000"/>
                  </a:solidFill>
                </a:uFill>
                <a:latin typeface="Verdana"/>
                <a:ea typeface="Verdana"/>
                <a:sym typeface="Verdana"/>
                <a:hlinkClick r:id="rId17"/>
              </a:rPr>
              <a:t>https://datatracker.ietf.org/doc/draft-ietf-rats-network-device-subscription/</a:t>
            </a:r>
            <a:endParaRPr lang="en-US" sz="1400" b="1" kern="0">
              <a:solidFill>
                <a:srgbClr val="000000"/>
              </a:solidFill>
              <a:uFill>
                <a:solidFill>
                  <a:srgbClr val="000000"/>
                </a:solidFill>
              </a:uFill>
              <a:latin typeface="Verdana"/>
              <a:ea typeface="Verdana"/>
              <a:sym typeface="Verdana"/>
            </a:endParaRPr>
          </a:p>
          <a:p>
            <a:pPr marL="762808" lvl="1" indent="-264968">
              <a:defRPr sz="1700"/>
            </a:pPr>
            <a:r>
              <a:rPr lang="en-US" sz="1400" b="1" kern="0">
                <a:solidFill>
                  <a:srgbClr val="000000"/>
                </a:solidFill>
                <a:uFill>
                  <a:solidFill>
                    <a:srgbClr val="000000"/>
                  </a:solidFill>
                </a:uFill>
                <a:latin typeface="Verdana"/>
                <a:ea typeface="Verdana"/>
                <a:sym typeface="Verdana"/>
              </a:rPr>
              <a:t>IETF Trusted Path Routing – draft-04 – </a:t>
            </a:r>
            <a:r>
              <a:rPr lang="en-US" sz="1400" b="1" kern="0">
                <a:latin typeface="Verdana"/>
                <a:ea typeface="Verdana"/>
              </a:rPr>
              <a:t>September</a:t>
            </a:r>
            <a:r>
              <a:rPr lang="en-US" sz="1400" b="1" kern="0">
                <a:solidFill>
                  <a:srgbClr val="000000"/>
                </a:solidFill>
                <a:uFill>
                  <a:solidFill>
                    <a:srgbClr val="000000"/>
                  </a:solidFill>
                </a:uFill>
                <a:latin typeface="Verdana"/>
                <a:ea typeface="Verdana"/>
                <a:sym typeface="Verdana"/>
              </a:rPr>
              <a:t> 2021</a:t>
            </a:r>
            <a:br>
              <a:rPr lang="en-US" sz="1400" b="1" kern="0">
                <a:solidFill>
                  <a:srgbClr val="000000"/>
                </a:solidFill>
                <a:uFill>
                  <a:solidFill>
                    <a:srgbClr val="000000"/>
                  </a:solidFill>
                </a:uFill>
                <a:latin typeface="Verdana"/>
                <a:ea typeface="Verdana"/>
                <a:sym typeface="Verdana"/>
              </a:rPr>
            </a:br>
            <a:r>
              <a:rPr lang="en-US" sz="1400" b="1" kern="0">
                <a:solidFill>
                  <a:srgbClr val="000000"/>
                </a:solidFill>
                <a:uFill>
                  <a:solidFill>
                    <a:srgbClr val="000000"/>
                  </a:solidFill>
                </a:uFill>
                <a:latin typeface="Verdana"/>
                <a:ea typeface="Verdana"/>
                <a:sym typeface="Verdana"/>
                <a:hlinkClick r:id="rId18"/>
              </a:rPr>
              <a:t>https://datatracker.ietf.org/doc/draft-voit-rats-trustworthy-path-routing/</a:t>
            </a:r>
            <a:endParaRPr lang="en-US" sz="1400" b="1" kern="0" dirty="0">
              <a:solidFill>
                <a:srgbClr val="000000"/>
              </a:solidFill>
              <a:uFill>
                <a:solidFill>
                  <a:srgbClr val="000000"/>
                </a:solidFill>
              </a:uFill>
              <a:latin typeface="Verdana"/>
              <a:ea typeface="Verdana"/>
              <a:sym typeface="Verdana"/>
            </a:endParaRPr>
          </a:p>
        </p:txBody>
      </p:sp>
    </p:spTree>
    <p:extLst>
      <p:ext uri="{BB962C8B-B14F-4D97-AF65-F5344CB8AC3E}">
        <p14:creationId xmlns:p14="http://schemas.microsoft.com/office/powerpoint/2010/main" val="2046944089"/>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Shape 368">
            <a:extLst>
              <a:ext uri="{FF2B5EF4-FFF2-40B4-BE49-F238E27FC236}">
                <a16:creationId xmlns:a16="http://schemas.microsoft.com/office/drawing/2014/main" id="{8A115D32-7549-4BEB-B4B3-8C945A313C9D}"/>
              </a:ext>
            </a:extLst>
          </p:cNvPr>
          <p:cNvSpPr>
            <a:spLocks noGrp="1"/>
          </p:cNvSpPr>
          <p:nvPr>
            <p:ph type="title"/>
          </p:nvPr>
        </p:nvSpPr>
        <p:spPr>
          <a:xfrm>
            <a:off x="457200" y="46037"/>
            <a:ext cx="7569200" cy="1016001"/>
          </a:xfrm>
          <a:prstGeom prst="rect">
            <a:avLst/>
          </a:prstGeom>
        </p:spPr>
        <p:txBody>
          <a:bodyPr/>
          <a:lstStyle/>
          <a:p>
            <a:r>
              <a:rPr lang="en-US" sz="2400" dirty="0"/>
              <a:t>Internet Engineering Task Force (IETF) (4 of 4)</a:t>
            </a:r>
            <a:endParaRPr sz="2400" dirty="0"/>
          </a:p>
        </p:txBody>
      </p:sp>
      <p:sp>
        <p:nvSpPr>
          <p:cNvPr id="10" name="Shape 369">
            <a:extLst>
              <a:ext uri="{FF2B5EF4-FFF2-40B4-BE49-F238E27FC236}">
                <a16:creationId xmlns:a16="http://schemas.microsoft.com/office/drawing/2014/main" id="{2C11151F-DE29-45FB-8883-1EDB1A491C12}"/>
              </a:ext>
            </a:extLst>
          </p:cNvPr>
          <p:cNvSpPr txBox="1">
            <a:spLocks/>
          </p:cNvSpPr>
          <p:nvPr/>
        </p:nvSpPr>
        <p:spPr bwMode="auto">
          <a:xfrm>
            <a:off x="457200" y="1208314"/>
            <a:ext cx="8229600" cy="5294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fontScale="77500" lnSpcReduction="20000"/>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62758" indent="-264968">
              <a:defRPr sz="1700"/>
            </a:pPr>
            <a:r>
              <a:rPr lang="en-US" sz="1700" b="1" kern="0"/>
              <a:t>IRTF Crypto Forum Research Group (CFRG) – future algorithms</a:t>
            </a:r>
          </a:p>
          <a:p>
            <a:pPr marL="762808" lvl="1" indent="-264968">
              <a:defRPr sz="1700"/>
            </a:pPr>
            <a:r>
              <a:rPr lang="en-US" sz="1500" b="1" kern="0">
                <a:solidFill>
                  <a:srgbClr val="000000"/>
                </a:solidFill>
                <a:uFill>
                  <a:solidFill>
                    <a:srgbClr val="000000"/>
                  </a:solidFill>
                </a:uFill>
                <a:latin typeface="Verdana"/>
                <a:ea typeface="Verdana"/>
                <a:sym typeface="Verdana"/>
              </a:rPr>
              <a:t>IRTF Argon2 password hash and proof-of-work – RFC  9106 – September 2021</a:t>
            </a:r>
            <a:br>
              <a:rPr lang="en-US" sz="1500" b="1" kern="0">
                <a:latin typeface="Verdana"/>
                <a:ea typeface="Verdana"/>
              </a:rPr>
            </a:br>
            <a:r>
              <a:rPr lang="en-US" sz="1500" b="1" kern="0">
                <a:latin typeface="Verdana"/>
                <a:ea typeface="Verdana"/>
                <a:hlinkClick r:id="rId4"/>
              </a:rPr>
              <a:t>https://datatracker.ietf.org/doc/rfc9106/</a:t>
            </a:r>
            <a:endParaRPr lang="en-US" sz="1500" b="1" kern="0">
              <a:latin typeface="Verdana"/>
              <a:ea typeface="Verdana"/>
            </a:endParaRP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IRTF CPace, a balanced composable PAKE – draft-05 – January 2022</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5"/>
              </a:rPr>
              <a:t>https://datatracker.ietf.org/doc/draft-irtf-cfrg-cpace/</a:t>
            </a:r>
            <a:endParaRPr lang="en-US" sz="15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IRTF SPAKE2+, an Augmented PAKE – draft-04 – January 2022</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6"/>
              </a:rPr>
              <a:t>https://datatracker.ietf.org/doc/draft-bar-cfrg-spake2plus/</a:t>
            </a:r>
            <a:endParaRPr lang="en-US" sz="15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IRTF SPAKE2, a PAKE – draft-25 – December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7"/>
              </a:rPr>
              <a:t>https://datatracker.ietf.org/doc/draft-irtf-cfrg-spake2/</a:t>
            </a:r>
            <a:endParaRPr lang="en-US" sz="1500" b="1" kern="0">
              <a:solidFill>
                <a:srgbClr val="000000"/>
              </a:solidFill>
              <a:uFill>
                <a:solidFill>
                  <a:srgbClr val="000000"/>
                </a:solidFill>
              </a:uFill>
              <a:latin typeface="Verdana"/>
              <a:ea typeface="Verdana"/>
              <a:sym typeface="Verdana"/>
            </a:endParaRPr>
          </a:p>
          <a:p>
            <a:pPr marL="762808" lvl="1" indent="-264968">
              <a:defRPr sz="1700"/>
            </a:pPr>
            <a:r>
              <a:rPr lang="en-US" sz="1500" b="1" kern="0">
                <a:solidFill>
                  <a:srgbClr val="000000"/>
                </a:solidFill>
                <a:uFill>
                  <a:solidFill>
                    <a:srgbClr val="000000"/>
                  </a:solidFill>
                </a:uFill>
                <a:latin typeface="Verdana"/>
                <a:ea typeface="Verdana"/>
                <a:sym typeface="Verdana"/>
              </a:rPr>
              <a:t>IRTF OPAQUE Asymmetric PAKE Protocol – draft-07 – </a:t>
            </a:r>
            <a:r>
              <a:rPr lang="en-US" sz="1500" b="1" kern="0">
                <a:latin typeface="Verdana"/>
                <a:ea typeface="Verdana"/>
              </a:rPr>
              <a:t>October</a:t>
            </a:r>
            <a:r>
              <a:rPr lang="en-US" sz="1500" b="1" kern="0">
                <a:solidFill>
                  <a:srgbClr val="000000"/>
                </a:solidFill>
                <a:uFill>
                  <a:solidFill>
                    <a:srgbClr val="000000"/>
                  </a:solidFill>
                </a:uFill>
                <a:latin typeface="Verdana"/>
                <a:ea typeface="Verdana"/>
                <a:sym typeface="Verdana"/>
              </a:rPr>
              <a:t>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8"/>
              </a:rPr>
              <a:t>https://datatracker.ietf.org/doc/draft-irtf-cfrg-opaque/</a:t>
            </a:r>
            <a:endParaRPr lang="en-US" sz="1500" b="1" kern="0">
              <a:solidFill>
                <a:srgbClr val="000000"/>
              </a:solidFill>
              <a:uFill>
                <a:solidFill>
                  <a:srgbClr val="000000"/>
                </a:solidFill>
              </a:uFill>
              <a:latin typeface="Verdana"/>
              <a:ea typeface="Verdana"/>
              <a:sym typeface="Verdana"/>
            </a:endParaRPr>
          </a:p>
          <a:p>
            <a:pPr marL="762808" lvl="1" indent="-264968">
              <a:defRPr sz="1700"/>
            </a:pPr>
            <a:r>
              <a:rPr lang="en-US" sz="1500" b="1" kern="0">
                <a:solidFill>
                  <a:srgbClr val="000000"/>
                </a:solidFill>
                <a:uFill>
                  <a:solidFill>
                    <a:srgbClr val="000000"/>
                  </a:solidFill>
                </a:uFill>
                <a:latin typeface="Verdana"/>
                <a:ea typeface="Verdana"/>
                <a:sym typeface="Verdana"/>
              </a:rPr>
              <a:t>IRTF OPRFs using Prime-Order Groups – draft-08 – October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9"/>
              </a:rPr>
              <a:t>https://datatracker.ietf.org/doc/draft-irtf-cfrg-voprf/</a:t>
            </a:r>
            <a:endParaRPr lang="en-US" sz="15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500" b="1" kern="0">
                <a:latin typeface="Verdana"/>
                <a:ea typeface="Verdana"/>
              </a:rPr>
              <a:t>IRTF Verifiable Distributed Aggregation Functions – draft-00 – October 2021</a:t>
            </a:r>
            <a:br>
              <a:rPr lang="en-US" sz="1500" b="1" kern="0">
                <a:latin typeface="Verdana"/>
                <a:ea typeface="Verdana"/>
              </a:rPr>
            </a:br>
            <a:r>
              <a:rPr lang="en-US" sz="1500" b="1" kern="0">
                <a:latin typeface="Verdana"/>
                <a:ea typeface="Verdana"/>
                <a:hlinkClick r:id="rId10"/>
              </a:rPr>
              <a:t>https://datatracker.ietf.org/doc/draft-patton-cfrg-vdaf/</a:t>
            </a:r>
            <a:endParaRPr lang="en-US" sz="1500" b="1" kern="0">
              <a:latin typeface="Verdana"/>
              <a:ea typeface="Verdana"/>
            </a:endParaRPr>
          </a:p>
          <a:p>
            <a:pPr marL="762808" lvl="1" indent="-264968">
              <a:defRPr sz="1700"/>
            </a:pPr>
            <a:r>
              <a:rPr lang="en-US" sz="1500" b="1" kern="0">
                <a:solidFill>
                  <a:srgbClr val="000000"/>
                </a:solidFill>
                <a:uFill>
                  <a:solidFill>
                    <a:srgbClr val="000000"/>
                  </a:solidFill>
                </a:uFill>
                <a:latin typeface="Verdana"/>
                <a:ea typeface="Verdana"/>
                <a:sym typeface="Verdana"/>
              </a:rPr>
              <a:t>IRTF Hashing to Elliptic Curves – draft-12 – September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11"/>
              </a:rPr>
              <a:t>https://datatracker.ietf.org/doc/draft-irtf-cfrg-hash-to-curve/</a:t>
            </a:r>
            <a:endParaRPr lang="en-US" sz="1500" b="1" kern="0">
              <a:solidFill>
                <a:srgbClr val="000000"/>
              </a:solidFill>
              <a:uFill>
                <a:solidFill>
                  <a:srgbClr val="000000"/>
                </a:solidFill>
              </a:uFill>
              <a:latin typeface="Verdana"/>
              <a:ea typeface="Verdana"/>
              <a:sym typeface="Verdana"/>
            </a:endParaRPr>
          </a:p>
          <a:p>
            <a:pPr marL="762808" lvl="1" indent="-264968">
              <a:defRPr sz="1700"/>
            </a:pPr>
            <a:r>
              <a:rPr lang="en-US" sz="1500" b="1" kern="0">
                <a:solidFill>
                  <a:srgbClr val="000000"/>
                </a:solidFill>
                <a:uFill>
                  <a:solidFill>
                    <a:srgbClr val="000000"/>
                  </a:solidFill>
                </a:uFill>
                <a:latin typeface="Verdana"/>
                <a:ea typeface="Verdana"/>
                <a:sym typeface="Verdana"/>
              </a:rPr>
              <a:t>IRTF Hybrid Public Key Encryption – draft-12 – September 2021 – to IRSG review</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12"/>
              </a:rPr>
              <a:t>https://datatracker.ietf.org/doc/draft-irtf-cfrg-hpke/</a:t>
            </a:r>
            <a:endParaRPr lang="en-US" sz="15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500" b="1" kern="0">
                <a:latin typeface="Verdana"/>
                <a:ea typeface="Verdana"/>
              </a:rPr>
              <a:t>IRTF KangarooTwelve - draft-06 – to CFRG Last Call – August 2021</a:t>
            </a:r>
            <a:br>
              <a:rPr lang="en-US" sz="1500" b="1" kern="0">
                <a:latin typeface="Verdana"/>
                <a:ea typeface="Verdana"/>
              </a:rPr>
            </a:br>
            <a:r>
              <a:rPr lang="en-US" sz="1500" b="1" kern="0">
                <a:latin typeface="Verdana"/>
                <a:ea typeface="Verdana"/>
                <a:hlinkClick r:id="rId13"/>
              </a:rPr>
              <a:t>https://datatracker.ietf.org/doc/draft-irtf-cfrg-kangarootwelve/</a:t>
            </a:r>
            <a:endParaRPr lang="en-US" sz="1500" b="1" kern="0">
              <a:latin typeface="Verdana"/>
              <a:ea typeface="Verdana"/>
            </a:endParaRPr>
          </a:p>
          <a:p>
            <a:pPr marL="762808" marR="40640" lvl="1" indent="-264968" eaLnBrk="1" fontAlgn="auto" hangingPunct="1">
              <a:spcBef>
                <a:spcPts val="400"/>
              </a:spcBef>
              <a:spcAft>
                <a:spcPts val="0"/>
              </a:spcAft>
              <a:buFontTx/>
              <a:buChar char="•"/>
              <a:defRPr sz="1700"/>
            </a:pPr>
            <a:r>
              <a:rPr lang="en-US" sz="1500" b="1" kern="0">
                <a:latin typeface="Verdana"/>
                <a:ea typeface="Verdana"/>
              </a:rPr>
              <a:t>IRTF Two-Round Threshold Signatures with FROST – draft-01 – August 2021</a:t>
            </a:r>
            <a:br>
              <a:rPr lang="en-US" sz="1500" b="1" kern="0">
                <a:latin typeface="Verdana"/>
                <a:ea typeface="Verdana"/>
              </a:rPr>
            </a:br>
            <a:r>
              <a:rPr lang="en-US" sz="1500" b="1" kern="0">
                <a:latin typeface="Verdana"/>
                <a:ea typeface="Verdana"/>
                <a:hlinkClick r:id="rId14"/>
              </a:rPr>
              <a:t>https://datatracker.ietf.org/doc/draft-irtf-cfrg-frost/</a:t>
            </a:r>
            <a:endParaRPr lang="en-US" sz="1500" b="1" kern="0">
              <a:latin typeface="Verdana"/>
              <a:ea typeface="Verdana"/>
            </a:endParaRPr>
          </a:p>
          <a:p>
            <a:pPr marL="762808" marR="40640" lvl="1" indent="-264968" eaLnBrk="1" fontAlgn="auto" hangingPunct="1">
              <a:spcBef>
                <a:spcPts val="400"/>
              </a:spcBef>
              <a:spcAft>
                <a:spcPts val="0"/>
              </a:spcAft>
              <a:buFontTx/>
              <a:buChar char="•"/>
              <a:defRPr sz="1700"/>
            </a:pPr>
            <a:r>
              <a:rPr lang="en-US" sz="1500" b="1" kern="0">
                <a:latin typeface="Verdana"/>
                <a:ea typeface="Verdana"/>
              </a:rPr>
              <a:t>IRTF R</a:t>
            </a:r>
            <a:r>
              <a:rPr lang="en-US" sz="1500" b="1" kern="0">
                <a:solidFill>
                  <a:srgbClr val="000000"/>
                </a:solidFill>
                <a:uFill>
                  <a:solidFill>
                    <a:srgbClr val="000000"/>
                  </a:solidFill>
                </a:uFill>
                <a:latin typeface="Verdana"/>
                <a:ea typeface="Verdana"/>
                <a:sym typeface="Verdana"/>
              </a:rPr>
              <a:t>istretto255 and Decaf448 Groups – draft-01 – August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15"/>
              </a:rPr>
              <a:t>https://datatracker.ietf.org/doc/draft-irtf-cfrg-ristretto255-decaf448/</a:t>
            </a:r>
            <a:endParaRPr lang="en-US" sz="15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IRTF RSA Blind Signatures – draft-02 – August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16"/>
              </a:rPr>
              <a:t>https://datatracker.ietf.org/doc/draft-irtf-cfrg-rsa-blind-signatures/</a:t>
            </a:r>
            <a:endParaRPr lang="en-US" sz="1500" b="1" kern="0">
              <a:solidFill>
                <a:srgbClr val="000000"/>
              </a:solidFill>
              <a:uFill>
                <a:solidFill>
                  <a:srgbClr val="000000"/>
                </a:solidFill>
              </a:uFill>
              <a:latin typeface="Verdana"/>
              <a:ea typeface="Verdana"/>
              <a:sym typeface="Verdana"/>
            </a:endParaRPr>
          </a:p>
          <a:p>
            <a:pPr marL="762808" marR="40640" lvl="1" indent="-264968" eaLnBrk="1" fontAlgn="auto" hangingPunct="1">
              <a:spcBef>
                <a:spcPts val="400"/>
              </a:spcBef>
              <a:spcAft>
                <a:spcPts val="0"/>
              </a:spcAft>
              <a:buFontTx/>
              <a:buChar char="•"/>
              <a:defRPr sz="1700"/>
            </a:pPr>
            <a:r>
              <a:rPr lang="en-US" sz="1500" b="1" kern="0">
                <a:solidFill>
                  <a:srgbClr val="000000"/>
                </a:solidFill>
                <a:uFill>
                  <a:solidFill>
                    <a:srgbClr val="000000"/>
                  </a:solidFill>
                </a:uFill>
                <a:latin typeface="Verdana"/>
                <a:ea typeface="Verdana"/>
                <a:sym typeface="Verdana"/>
              </a:rPr>
              <a:t>IRTF Pairing-Friendly Curves – draft-10 – July 2021</a:t>
            </a:r>
            <a:br>
              <a:rPr lang="en-US" sz="1500" b="1" kern="0">
                <a:solidFill>
                  <a:srgbClr val="000000"/>
                </a:solidFill>
                <a:uFill>
                  <a:solidFill>
                    <a:srgbClr val="000000"/>
                  </a:solidFill>
                </a:uFill>
                <a:latin typeface="Verdana"/>
                <a:ea typeface="Verdana"/>
                <a:sym typeface="Verdana"/>
              </a:rPr>
            </a:br>
            <a:r>
              <a:rPr lang="en-US" sz="1500" b="1" kern="0">
                <a:solidFill>
                  <a:srgbClr val="000000"/>
                </a:solidFill>
                <a:uFill>
                  <a:solidFill>
                    <a:srgbClr val="000000"/>
                  </a:solidFill>
                </a:uFill>
                <a:latin typeface="Verdana"/>
                <a:ea typeface="Verdana"/>
                <a:sym typeface="Verdana"/>
                <a:hlinkClick r:id="rId17"/>
              </a:rPr>
              <a:t>https://datatracker.ietf.org/doc/draft-irtf-cfrg-pairing-friendly-curves/</a:t>
            </a:r>
            <a:endParaRPr lang="en-US" sz="1500" b="1" kern="0" dirty="0">
              <a:solidFill>
                <a:srgbClr val="000000"/>
              </a:solidFill>
              <a:uFill>
                <a:solidFill>
                  <a:srgbClr val="000000"/>
                </a:solidFill>
              </a:uFill>
              <a:latin typeface="Verdana"/>
              <a:ea typeface="Verdana"/>
              <a:sym typeface="Verdana"/>
            </a:endParaRPr>
          </a:p>
        </p:txBody>
      </p:sp>
    </p:spTree>
    <p:extLst>
      <p:ext uri="{BB962C8B-B14F-4D97-AF65-F5344CB8AC3E}">
        <p14:creationId xmlns:p14="http://schemas.microsoft.com/office/powerpoint/2010/main" val="1334461976"/>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34</a:t>
            </a:fld>
            <a:endParaRPr lang="en-US" altLang="en-US" sz="1100" dirty="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2022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Next Steps – IDS WG</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34</a:t>
            </a:fld>
            <a:endParaRPr lang="en-US" altLang="en-US" sz="1100" dirty="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a:bodyPr>
          <a:lstStyle/>
          <a:p>
            <a:pPr eaLnBrk="1" hangingPunct="1"/>
            <a:r>
              <a:rPr lang="en-US" dirty="0"/>
              <a:t>Next IDS WG Meeting– Feb 17, 2022</a:t>
            </a:r>
          </a:p>
          <a:p>
            <a:pPr eaLnBrk="1" hangingPunct="1"/>
            <a:r>
              <a:rPr lang="en-US" dirty="0"/>
              <a:t>Next IDS Face-to-Face Meeting May 10-13, 2022 (probably </a:t>
            </a:r>
            <a:r>
              <a:rPr lang="en-US"/>
              <a:t>May 12</a:t>
            </a:r>
            <a:r>
              <a:rPr lang="en-US" baseline="30000"/>
              <a:t>th</a:t>
            </a:r>
            <a:r>
              <a:rPr lang="en-US" dirty="0"/>
              <a:t>) at next PWG F2F</a:t>
            </a:r>
          </a:p>
          <a:p>
            <a:pPr eaLnBrk="1" hangingPunct="1"/>
            <a:r>
              <a:rPr lang="en-US" dirty="0"/>
              <a:t>Start looking at involvement in some of these other standards activities individually and maybe as a WG</a:t>
            </a:r>
          </a:p>
        </p:txBody>
      </p:sp>
    </p:spTree>
    <p:extLst>
      <p:ext uri="{BB962C8B-B14F-4D97-AF65-F5344CB8AC3E}">
        <p14:creationId xmlns:p14="http://schemas.microsoft.com/office/powerpoint/2010/main" val="161778926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fld id="{EF150F81-DABB-4F3D-A7E3-30867EB31C1F}"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7171"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717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7173"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7174"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7175" name="Rectangle 5"/>
          <p:cNvSpPr>
            <a:spLocks noGrp="1" noChangeArrowheads="1"/>
          </p:cNvSpPr>
          <p:nvPr>
            <p:ph type="title"/>
          </p:nvPr>
        </p:nvSpPr>
        <p:spPr/>
        <p:txBody>
          <a:bodyPr rIns="132080"/>
          <a:lstStyle/>
          <a:p>
            <a:pPr eaLnBrk="1" hangingPunct="1"/>
            <a:r>
              <a:rPr lang="en-US" altLang="en-US" dirty="0"/>
              <a:t>Officers</a:t>
            </a:r>
          </a:p>
        </p:txBody>
      </p:sp>
      <p:sp>
        <p:nvSpPr>
          <p:cNvPr id="7176"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algn="ctr" eaLnBrk="1" hangingPunct="1">
              <a:spcBef>
                <a:spcPct val="0"/>
              </a:spcBef>
              <a:buSzTx/>
              <a:buFontTx/>
              <a:buNone/>
            </a:pPr>
            <a:fld id="{E3198820-D290-400A-9638-71D2B73354E3}"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8201" name="Rectangle 7"/>
          <p:cNvSpPr>
            <a:spLocks noGrp="1" noChangeArrowheads="1"/>
          </p:cNvSpPr>
          <p:nvPr>
            <p:ph type="body" idx="1"/>
          </p:nvPr>
        </p:nvSpPr>
        <p:spPr/>
        <p:txBody>
          <a:bodyPr rIns="132080"/>
          <a:lstStyle/>
          <a:p>
            <a:pPr eaLnBrk="1" hangingPunct="1">
              <a:buFont typeface="Verdana" charset="0"/>
              <a:buChar char="•"/>
              <a:defRPr/>
            </a:pPr>
            <a:r>
              <a:rPr lang="en-US" altLang="en-US" dirty="0">
                <a:sym typeface="Verdana" charset="0"/>
              </a:rPr>
              <a:t>Chair:</a:t>
            </a:r>
          </a:p>
          <a:p>
            <a:pPr marL="782638" lvl="1" eaLnBrk="1" hangingPunct="1">
              <a:buFont typeface="Verdana" charset="0"/>
              <a:buChar char="•"/>
              <a:defRPr/>
            </a:pPr>
            <a:r>
              <a:rPr lang="en-US" altLang="en-US" dirty="0">
                <a:sym typeface="Verdana" charset="0"/>
              </a:rPr>
              <a:t>Alan Sukert</a:t>
            </a:r>
          </a:p>
          <a:p>
            <a:pPr eaLnBrk="1" hangingPunct="1">
              <a:buFont typeface="Verdana" charset="0"/>
              <a:buChar char="•"/>
              <a:defRPr/>
            </a:pPr>
            <a:r>
              <a:rPr lang="en-US" altLang="en-US" dirty="0">
                <a:sym typeface="Verdana" charset="0"/>
              </a:rPr>
              <a:t>Vice-Chair:</a:t>
            </a:r>
          </a:p>
          <a:p>
            <a:pPr marL="782638" lvl="1" eaLnBrk="1" hangingPunct="1">
              <a:buFont typeface="Verdana" charset="0"/>
              <a:buChar char="•"/>
              <a:defRPr/>
            </a:pPr>
            <a:r>
              <a:rPr lang="en-US" altLang="en-US" dirty="0">
                <a:sym typeface="Verdana" charset="0"/>
              </a:rPr>
              <a:t>TBD</a:t>
            </a:r>
          </a:p>
          <a:p>
            <a:pPr eaLnBrk="1" hangingPunct="1">
              <a:buFont typeface="Verdana" charset="0"/>
              <a:buChar char="•"/>
              <a:defRPr/>
            </a:pPr>
            <a:r>
              <a:rPr lang="en-US" altLang="en-US" dirty="0">
                <a:sym typeface="Verdana" charset="0"/>
              </a:rPr>
              <a:t>Secretary:</a:t>
            </a:r>
          </a:p>
          <a:p>
            <a:pPr marL="782638" lvl="1" eaLnBrk="1" hangingPunct="1">
              <a:buFont typeface="Verdana" charset="0"/>
              <a:buChar char="•"/>
              <a:defRPr/>
            </a:pPr>
            <a:r>
              <a:rPr lang="en-US" altLang="en-US" dirty="0">
                <a:sym typeface="Verdana" charset="0"/>
              </a:rPr>
              <a:t>Alan Sukert</a:t>
            </a:r>
          </a:p>
          <a:p>
            <a:pPr marL="433388" eaLnBrk="1" hangingPunct="1">
              <a:buFont typeface="Verdana" charset="0"/>
              <a:buChar char="•"/>
              <a:defRPr/>
            </a:pPr>
            <a:r>
              <a:rPr lang="en-US" altLang="en-US" dirty="0">
                <a:sym typeface="Verdana" charset="0"/>
              </a:rPr>
              <a:t>Document Editor:</a:t>
            </a:r>
          </a:p>
          <a:p>
            <a:pPr marL="782638" lvl="1" eaLnBrk="1" hangingPunct="1">
              <a:buFont typeface="Verdana" charset="0"/>
              <a:buChar char="•"/>
              <a:defRPr/>
            </a:pPr>
            <a:r>
              <a:rPr lang="en-US" altLang="en-US" dirty="0">
                <a:sym typeface="Verdana" charset="0"/>
              </a:rPr>
              <a:t>Ira McDonald (High North) – HCD Security Guidelines</a:t>
            </a:r>
          </a:p>
        </p:txBody>
      </p:sp>
    </p:spTree>
    <p:extLst>
      <p:ext uri="{BB962C8B-B14F-4D97-AF65-F5344CB8AC3E}">
        <p14:creationId xmlns:p14="http://schemas.microsoft.com/office/powerpoint/2010/main" val="427676790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30012" y="3233850"/>
            <a:ext cx="8643144" cy="652350"/>
          </a:xfrm>
        </p:spPr>
        <p:txBody>
          <a:bodyPr>
            <a:noAutofit/>
          </a:bodyPr>
          <a:lstStyle/>
          <a:p>
            <a:pPr marL="39688" indent="0">
              <a:buNone/>
            </a:pPr>
            <a:r>
              <a:rPr lang="en-US" b="1" dirty="0"/>
              <a:t>HCD international Technical Community (iTC) Status</a:t>
            </a:r>
          </a:p>
        </p:txBody>
      </p:sp>
    </p:spTree>
    <p:extLst>
      <p:ext uri="{BB962C8B-B14F-4D97-AF65-F5344CB8AC3E}">
        <p14:creationId xmlns:p14="http://schemas.microsoft.com/office/powerpoint/2010/main" val="70593873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fr-FR" dirty="0"/>
              <a:t>HCD international Technical Community (iTC)</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94343" y="1255566"/>
            <a:ext cx="8845755" cy="5145234"/>
          </a:xfrm>
        </p:spPr>
        <p:txBody>
          <a:bodyPr rIns="132080"/>
          <a:lstStyle/>
          <a:p>
            <a:pPr lvl="0" fontAlgn="ctr"/>
            <a:r>
              <a:rPr lang="en-US" dirty="0"/>
              <a:t>Since last IDS F2F on November 4, 2021 HCD iTC meetings have been held on:</a:t>
            </a:r>
          </a:p>
          <a:p>
            <a:pPr lvl="1" fontAlgn="ctr"/>
            <a:r>
              <a:rPr lang="en-US" sz="2000" dirty="0"/>
              <a:t>November 8</a:t>
            </a:r>
            <a:r>
              <a:rPr lang="en-US" sz="2000" baseline="30000" dirty="0"/>
              <a:t>th</a:t>
            </a:r>
            <a:r>
              <a:rPr lang="en-US" sz="2000" dirty="0"/>
              <a:t>, 15</a:t>
            </a:r>
            <a:r>
              <a:rPr lang="en-US" sz="2000" baseline="30000" dirty="0"/>
              <a:t>th</a:t>
            </a:r>
            <a:r>
              <a:rPr lang="en-US" sz="2000" dirty="0"/>
              <a:t>, 22</a:t>
            </a:r>
            <a:r>
              <a:rPr lang="en-US" sz="2000" baseline="30000" dirty="0"/>
              <a:t>nd</a:t>
            </a:r>
            <a:r>
              <a:rPr lang="en-US" sz="2000" dirty="0"/>
              <a:t>, 29</a:t>
            </a:r>
            <a:r>
              <a:rPr lang="en-US" sz="2000" baseline="30000" dirty="0"/>
              <a:t>th</a:t>
            </a:r>
            <a:endParaRPr lang="en-US" sz="2000" dirty="0"/>
          </a:p>
          <a:p>
            <a:pPr lvl="1" fontAlgn="ctr"/>
            <a:r>
              <a:rPr lang="en-US" sz="2000" dirty="0"/>
              <a:t>December 6</a:t>
            </a:r>
            <a:r>
              <a:rPr lang="en-US" sz="2000" baseline="30000" dirty="0"/>
              <a:t>th</a:t>
            </a:r>
            <a:r>
              <a:rPr lang="en-US" sz="2000" dirty="0"/>
              <a:t>, 13</a:t>
            </a:r>
            <a:r>
              <a:rPr lang="en-US" sz="2000" baseline="30000" dirty="0"/>
              <a:t>th</a:t>
            </a:r>
            <a:endParaRPr lang="en-US" sz="2000" dirty="0"/>
          </a:p>
          <a:p>
            <a:pPr lvl="1" fontAlgn="ctr"/>
            <a:r>
              <a:rPr lang="en-US" sz="2000" dirty="0"/>
              <a:t>January 10</a:t>
            </a:r>
            <a:r>
              <a:rPr lang="en-US" sz="2000" baseline="30000" dirty="0"/>
              <a:t>th</a:t>
            </a:r>
            <a:r>
              <a:rPr lang="en-US" sz="2000" dirty="0"/>
              <a:t>, 17</a:t>
            </a:r>
            <a:r>
              <a:rPr lang="en-US" sz="2000" baseline="30000" dirty="0"/>
              <a:t>th</a:t>
            </a:r>
            <a:r>
              <a:rPr lang="en-US" sz="2000" dirty="0"/>
              <a:t>, 24</a:t>
            </a:r>
            <a:r>
              <a:rPr lang="en-US" sz="2000" baseline="30000" dirty="0"/>
              <a:t>th</a:t>
            </a:r>
            <a:endParaRPr lang="en-US" sz="2000" dirty="0"/>
          </a:p>
          <a:p>
            <a:pPr lvl="1" fontAlgn="ctr"/>
            <a:r>
              <a:rPr lang="en-US" sz="2000" dirty="0"/>
              <a:t>February 6th </a:t>
            </a:r>
          </a:p>
        </p:txBody>
      </p:sp>
    </p:spTree>
    <p:extLst>
      <p:ext uri="{BB962C8B-B14F-4D97-AF65-F5344CB8AC3E}">
        <p14:creationId xmlns:p14="http://schemas.microsoft.com/office/powerpoint/2010/main" val="132619854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altLang="en-US" dirty="0"/>
              <a:t>HCD cPP/SD Status</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09333" y="1189038"/>
            <a:ext cx="8845755" cy="5475434"/>
          </a:xfrm>
        </p:spPr>
        <p:txBody>
          <a:bodyPr rIns="132080"/>
          <a:lstStyle/>
          <a:p>
            <a:pPr lvl="0" fontAlgn="ctr">
              <a:spcAft>
                <a:spcPts val="600"/>
              </a:spcAft>
            </a:pPr>
            <a:r>
              <a:rPr lang="en-US" sz="2000" dirty="0"/>
              <a:t>Released 2nd Public Review draft of the HCD cPP (v0.11 dated 12/14/2021) on TBD</a:t>
            </a:r>
          </a:p>
          <a:p>
            <a:pPr lvl="1" fontAlgn="ctr">
              <a:spcBef>
                <a:spcPts val="300"/>
              </a:spcBef>
              <a:spcAft>
                <a:spcPts val="600"/>
              </a:spcAft>
            </a:pPr>
            <a:r>
              <a:rPr lang="en-US" sz="2000" dirty="0"/>
              <a:t>To date, have received 71 comments against the 2</a:t>
            </a:r>
            <a:r>
              <a:rPr lang="en-US" sz="2000" baseline="30000" dirty="0"/>
              <a:t>nd</a:t>
            </a:r>
            <a:r>
              <a:rPr lang="en-US" sz="2000" dirty="0"/>
              <a:t> Public Draft of the HCD </a:t>
            </a:r>
            <a:r>
              <a:rPr lang="en-US" sz="2000" dirty="0" err="1"/>
              <a:t>cPP</a:t>
            </a:r>
            <a:endParaRPr lang="en-US" sz="2000" dirty="0"/>
          </a:p>
          <a:p>
            <a:pPr lvl="2" fontAlgn="ctr">
              <a:spcBef>
                <a:spcPts val="300"/>
              </a:spcBef>
              <a:spcAft>
                <a:spcPts val="600"/>
              </a:spcAft>
            </a:pPr>
            <a:r>
              <a:rPr lang="en-US" dirty="0"/>
              <a:t>Not all are editorial; many are technical comments</a:t>
            </a:r>
          </a:p>
          <a:p>
            <a:pPr lvl="1" fontAlgn="ctr">
              <a:spcBef>
                <a:spcPts val="300"/>
              </a:spcBef>
              <a:spcAft>
                <a:spcPts val="600"/>
              </a:spcAft>
            </a:pPr>
            <a:r>
              <a:rPr lang="en-US" sz="2000" dirty="0"/>
              <a:t>12 of the 71 comments have been adjudicated by the HCD iTC</a:t>
            </a:r>
          </a:p>
          <a:p>
            <a:pPr lvl="1" fontAlgn="ctr">
              <a:spcBef>
                <a:spcPts val="300"/>
              </a:spcBef>
              <a:spcAft>
                <a:spcPts val="600"/>
              </a:spcAft>
            </a:pPr>
            <a:r>
              <a:rPr lang="en-US" sz="2000" dirty="0"/>
              <a:t>Tally for the comments against the 2</a:t>
            </a:r>
            <a:r>
              <a:rPr lang="en-US" sz="2000" baseline="30000" dirty="0"/>
              <a:t>nd</a:t>
            </a:r>
            <a:r>
              <a:rPr lang="en-US" sz="2000" dirty="0"/>
              <a:t> Public Draft of the HCD </a:t>
            </a:r>
            <a:r>
              <a:rPr lang="en-US" sz="2000" dirty="0" err="1"/>
              <a:t>cPP</a:t>
            </a:r>
            <a:r>
              <a:rPr lang="en-US" sz="2000" dirty="0"/>
              <a:t> that have been adjudicated:</a:t>
            </a:r>
          </a:p>
          <a:p>
            <a:pPr lvl="2" fontAlgn="ctr">
              <a:spcBef>
                <a:spcPts val="300"/>
              </a:spcBef>
              <a:spcAft>
                <a:spcPts val="600"/>
              </a:spcAft>
            </a:pPr>
            <a:r>
              <a:rPr lang="en-US" dirty="0"/>
              <a:t>10 Comments Accepted</a:t>
            </a:r>
          </a:p>
          <a:p>
            <a:pPr lvl="2" fontAlgn="ctr">
              <a:spcBef>
                <a:spcPts val="300"/>
              </a:spcBef>
              <a:spcAft>
                <a:spcPts val="600"/>
              </a:spcAft>
            </a:pPr>
            <a:r>
              <a:rPr lang="en-US" dirty="0"/>
              <a:t>0 Comments Accepted in Principle but will be addressed in the Final Draft</a:t>
            </a:r>
          </a:p>
          <a:p>
            <a:pPr lvl="2" fontAlgn="ctr">
              <a:spcBef>
                <a:spcPts val="300"/>
              </a:spcBef>
              <a:spcAft>
                <a:spcPts val="600"/>
              </a:spcAft>
            </a:pPr>
            <a:r>
              <a:rPr lang="en-US" dirty="0"/>
              <a:t>0 Comments Deferred to be addressed by the HCD </a:t>
            </a:r>
            <a:r>
              <a:rPr lang="en-US" dirty="0" err="1"/>
              <a:t>iTC</a:t>
            </a:r>
            <a:r>
              <a:rPr lang="en-US" dirty="0"/>
              <a:t> a future version</a:t>
            </a:r>
          </a:p>
          <a:p>
            <a:pPr lvl="2" fontAlgn="ctr">
              <a:spcBef>
                <a:spcPts val="300"/>
              </a:spcBef>
              <a:spcAft>
                <a:spcPts val="600"/>
              </a:spcAft>
            </a:pPr>
            <a:r>
              <a:rPr lang="en-US" dirty="0"/>
              <a:t>2 Comments Not Accepted or Rejected</a:t>
            </a:r>
          </a:p>
        </p:txBody>
      </p:sp>
    </p:spTree>
    <p:extLst>
      <p:ext uri="{BB962C8B-B14F-4D97-AF65-F5344CB8AC3E}">
        <p14:creationId xmlns:p14="http://schemas.microsoft.com/office/powerpoint/2010/main" val="204979018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fr-FR" dirty="0"/>
              <a:t>HCD cPP/SD Status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25989" y="1160186"/>
            <a:ext cx="8845755" cy="5475434"/>
          </a:xfrm>
        </p:spPr>
        <p:txBody>
          <a:bodyPr rIns="132080"/>
          <a:lstStyle/>
          <a:p>
            <a:pPr lvl="0" fontAlgn="ctr">
              <a:spcBef>
                <a:spcPts val="300"/>
              </a:spcBef>
              <a:spcAft>
                <a:spcPts val="600"/>
              </a:spcAft>
            </a:pPr>
            <a:r>
              <a:rPr lang="en-US" sz="2000" dirty="0"/>
              <a:t>2</a:t>
            </a:r>
            <a:r>
              <a:rPr lang="en-US" sz="2000" baseline="30000" dirty="0"/>
              <a:t>nd</a:t>
            </a:r>
            <a:r>
              <a:rPr lang="en-US" sz="2000" dirty="0"/>
              <a:t> Public Draft of the HCD SD still in development</a:t>
            </a:r>
          </a:p>
          <a:p>
            <a:pPr lvl="0" fontAlgn="ctr">
              <a:spcBef>
                <a:spcPts val="300"/>
              </a:spcBef>
              <a:spcAft>
                <a:spcPts val="600"/>
              </a:spcAft>
            </a:pPr>
            <a:r>
              <a:rPr lang="en-US" sz="2000" dirty="0"/>
              <a:t>Addressing comments against 1</a:t>
            </a:r>
            <a:r>
              <a:rPr lang="en-US" sz="2000" baseline="30000" dirty="0"/>
              <a:t>st</a:t>
            </a:r>
            <a:r>
              <a:rPr lang="en-US" sz="2000" dirty="0"/>
              <a:t> Public Review draft of the HCD SD (v0.91 dated 10/08/2021) released on 10/13/21</a:t>
            </a:r>
          </a:p>
          <a:p>
            <a:pPr lvl="1" fontAlgn="ctr">
              <a:spcBef>
                <a:spcPts val="300"/>
              </a:spcBef>
              <a:spcAft>
                <a:spcPts val="600"/>
              </a:spcAft>
            </a:pPr>
            <a:r>
              <a:rPr lang="en-US" sz="2000" dirty="0"/>
              <a:t>Received 43 comments against the 1</a:t>
            </a:r>
            <a:r>
              <a:rPr lang="en-US" sz="2000" baseline="30000" dirty="0"/>
              <a:t>st</a:t>
            </a:r>
            <a:r>
              <a:rPr lang="en-US" sz="2000" dirty="0"/>
              <a:t> Public Draft of the HCD SD</a:t>
            </a:r>
          </a:p>
          <a:p>
            <a:pPr lvl="1" fontAlgn="ctr">
              <a:spcBef>
                <a:spcPts val="300"/>
              </a:spcBef>
              <a:spcAft>
                <a:spcPts val="600"/>
              </a:spcAft>
            </a:pPr>
            <a:r>
              <a:rPr lang="en-US" sz="2000" dirty="0"/>
              <a:t>36 of the 43 comments have been adjudicated by the HCD </a:t>
            </a:r>
            <a:r>
              <a:rPr lang="en-US" sz="2000" dirty="0" err="1"/>
              <a:t>iTC</a:t>
            </a:r>
            <a:endParaRPr lang="en-US" sz="2000" dirty="0"/>
          </a:p>
          <a:p>
            <a:pPr lvl="1" fontAlgn="ctr">
              <a:spcBef>
                <a:spcPts val="300"/>
              </a:spcBef>
              <a:spcAft>
                <a:spcPts val="600"/>
              </a:spcAft>
            </a:pPr>
            <a:r>
              <a:rPr lang="en-US" sz="2000" dirty="0"/>
              <a:t>Tally for the comments against the 1</a:t>
            </a:r>
            <a:r>
              <a:rPr lang="en-US" sz="2000" baseline="30000" dirty="0"/>
              <a:t>st</a:t>
            </a:r>
            <a:r>
              <a:rPr lang="en-US" sz="2000" dirty="0"/>
              <a:t> Public Draft of the HCD </a:t>
            </a:r>
            <a:r>
              <a:rPr lang="en-US" sz="2000" dirty="0" err="1"/>
              <a:t>cPP</a:t>
            </a:r>
            <a:r>
              <a:rPr lang="en-US" sz="2000" dirty="0"/>
              <a:t> that have been adjudicated:</a:t>
            </a:r>
          </a:p>
          <a:p>
            <a:pPr lvl="2" fontAlgn="ctr">
              <a:spcBef>
                <a:spcPts val="300"/>
              </a:spcBef>
              <a:spcAft>
                <a:spcPts val="600"/>
              </a:spcAft>
            </a:pPr>
            <a:r>
              <a:rPr lang="en-US" dirty="0"/>
              <a:t>33 Comments Accepted</a:t>
            </a:r>
          </a:p>
          <a:p>
            <a:pPr lvl="2" fontAlgn="ctr">
              <a:spcBef>
                <a:spcPts val="300"/>
              </a:spcBef>
              <a:spcAft>
                <a:spcPts val="600"/>
              </a:spcAft>
            </a:pPr>
            <a:r>
              <a:rPr lang="en-US" dirty="0"/>
              <a:t>0 Comments Accepted in Principle but will be addressed in the Final Draft</a:t>
            </a:r>
          </a:p>
          <a:p>
            <a:pPr lvl="2" fontAlgn="ctr">
              <a:spcBef>
                <a:spcPts val="300"/>
              </a:spcBef>
              <a:spcAft>
                <a:spcPts val="600"/>
              </a:spcAft>
            </a:pPr>
            <a:r>
              <a:rPr lang="en-US" dirty="0"/>
              <a:t>1 Comment Deferred to be addressed by the HCD </a:t>
            </a:r>
            <a:r>
              <a:rPr lang="en-US" dirty="0" err="1"/>
              <a:t>iTC</a:t>
            </a:r>
            <a:r>
              <a:rPr lang="en-US" dirty="0"/>
              <a:t> a future version</a:t>
            </a:r>
          </a:p>
          <a:p>
            <a:pPr lvl="2" fontAlgn="ctr">
              <a:spcBef>
                <a:spcPts val="300"/>
              </a:spcBef>
              <a:spcAft>
                <a:spcPts val="600"/>
              </a:spcAft>
            </a:pPr>
            <a:r>
              <a:rPr lang="en-US" dirty="0"/>
              <a:t>2 Comments Not Accepted or Rejected</a:t>
            </a:r>
            <a:endParaRPr lang="en-US" sz="2000" dirty="0"/>
          </a:p>
        </p:txBody>
      </p:sp>
    </p:spTree>
    <p:extLst>
      <p:ext uri="{BB962C8B-B14F-4D97-AF65-F5344CB8AC3E}">
        <p14:creationId xmlns:p14="http://schemas.microsoft.com/office/powerpoint/2010/main" val="350772385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127000" y="112566"/>
            <a:ext cx="7797800" cy="1016000"/>
          </a:xfrm>
        </p:spPr>
        <p:txBody>
          <a:bodyPr rIns="132080"/>
          <a:lstStyle/>
          <a:p>
            <a:pPr eaLnBrk="1" hangingPunct="1"/>
            <a:r>
              <a:rPr lang="fr-FR" sz="2400" dirty="0"/>
              <a:t>HCD cPP/SD Status</a:t>
            </a:r>
            <a:br>
              <a:rPr lang="fr-FR" sz="2400" dirty="0"/>
            </a:br>
            <a:r>
              <a:rPr lang="fr-FR" sz="2400" dirty="0"/>
              <a:t>Key Issues </a:t>
            </a:r>
            <a:r>
              <a:rPr lang="fr-FR" sz="2400" dirty="0" err="1"/>
              <a:t>Resolved</a:t>
            </a:r>
            <a:r>
              <a:rPr lang="fr-FR" sz="2400" dirty="0"/>
              <a:t> in 2</a:t>
            </a:r>
            <a:r>
              <a:rPr lang="fr-FR" sz="2400" baseline="30000" dirty="0"/>
              <a:t>nd</a:t>
            </a:r>
            <a:r>
              <a:rPr lang="fr-FR" sz="2400" dirty="0"/>
              <a:t> Public Draft of HCD </a:t>
            </a:r>
            <a:r>
              <a:rPr lang="fr-FR" sz="2400" dirty="0" err="1"/>
              <a:t>cPP</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62860" y="1255566"/>
            <a:ext cx="8845755" cy="5475434"/>
          </a:xfrm>
        </p:spPr>
        <p:txBody>
          <a:bodyPr rIns="132080"/>
          <a:lstStyle/>
          <a:p>
            <a:pPr marL="342900">
              <a:lnSpc>
                <a:spcPct val="107000"/>
              </a:lnSpc>
              <a:spcBef>
                <a:spcPts val="0"/>
              </a:spcBef>
              <a:spcAft>
                <a:spcPts val="600"/>
              </a:spcAft>
            </a:pPr>
            <a:r>
              <a:rPr lang="en-US" sz="1800" dirty="0">
                <a:solidFill>
                  <a:srgbClr val="333333"/>
                </a:solidFill>
                <a:effectLst/>
                <a:ea typeface="Calibri" panose="020F0502020204030204" pitchFamily="34" charset="0"/>
                <a:cs typeface="Times New Roman" panose="02020603050405020304" pitchFamily="18" charset="0"/>
              </a:rPr>
              <a:t>Added a note for the optional Organizational Security Policy Purge in Section 3.5.7 indicating that Cryptographic Erase is not included in this optional requirement because it is covered in the mandatory requirement of FCS_CKM_EXT.4 and FCS_CKM.4.</a:t>
            </a:r>
            <a:endParaRPr lang="en-US" sz="1800" dirty="0">
              <a:effectLst/>
              <a:ea typeface="Calibri" panose="020F0502020204030204" pitchFamily="34" charset="0"/>
              <a:cs typeface="Times New Roman" panose="02020603050405020304" pitchFamily="18" charset="0"/>
            </a:endParaRPr>
          </a:p>
          <a:p>
            <a:pPr marL="342900">
              <a:lnSpc>
                <a:spcPct val="107000"/>
              </a:lnSpc>
              <a:spcBef>
                <a:spcPts val="0"/>
              </a:spcBef>
              <a:spcAft>
                <a:spcPts val="600"/>
              </a:spcAft>
            </a:pPr>
            <a:r>
              <a:rPr lang="en-US" sz="1800" dirty="0">
                <a:solidFill>
                  <a:srgbClr val="333333"/>
                </a:solidFill>
                <a:effectLst/>
                <a:ea typeface="Calibri" panose="020F0502020204030204" pitchFamily="34" charset="0"/>
                <a:cs typeface="Times New Roman" panose="02020603050405020304" pitchFamily="18" charset="0"/>
              </a:rPr>
              <a:t>Replaced the text of the Application Note for SFR </a:t>
            </a:r>
            <a:r>
              <a:rPr lang="en-US" sz="1800" b="1" dirty="0">
                <a:solidFill>
                  <a:srgbClr val="333333"/>
                </a:solidFill>
                <a:effectLst/>
                <a:ea typeface="Calibri" panose="020F0502020204030204" pitchFamily="34" charset="0"/>
                <a:cs typeface="Times New Roman" panose="02020603050405020304" pitchFamily="18" charset="0"/>
              </a:rPr>
              <a:t>FPT_KYP_EXT.1 Extended: Protection of Key and Key Material </a:t>
            </a:r>
            <a:r>
              <a:rPr lang="en-US" sz="1800" dirty="0">
                <a:solidFill>
                  <a:srgbClr val="333333"/>
                </a:solidFill>
                <a:effectLst/>
                <a:ea typeface="Calibri" panose="020F0502020204030204" pitchFamily="34" charset="0"/>
                <a:cs typeface="Times New Roman" panose="02020603050405020304" pitchFamily="18" charset="0"/>
              </a:rPr>
              <a:t>in the 1</a:t>
            </a:r>
            <a:r>
              <a:rPr lang="en-US" sz="1800" baseline="30000" dirty="0">
                <a:solidFill>
                  <a:srgbClr val="333333"/>
                </a:solidFill>
                <a:effectLst/>
                <a:ea typeface="Calibri" panose="020F0502020204030204" pitchFamily="34" charset="0"/>
                <a:cs typeface="Times New Roman" panose="02020603050405020304" pitchFamily="18" charset="0"/>
              </a:rPr>
              <a:t>st</a:t>
            </a:r>
            <a:r>
              <a:rPr lang="en-US" sz="1800" dirty="0">
                <a:solidFill>
                  <a:srgbClr val="333333"/>
                </a:solidFill>
                <a:effectLst/>
                <a:ea typeface="Calibri" panose="020F0502020204030204" pitchFamily="34" charset="0"/>
                <a:cs typeface="Times New Roman" panose="02020603050405020304" pitchFamily="18" charset="0"/>
              </a:rPr>
              <a:t> Public Draft to add clarity to what the Application Note was trying to convey.</a:t>
            </a:r>
            <a:endParaRPr lang="en-US" sz="1800" dirty="0">
              <a:effectLst/>
              <a:ea typeface="Calibri" panose="020F0502020204030204" pitchFamily="34" charset="0"/>
              <a:cs typeface="Times New Roman" panose="02020603050405020304" pitchFamily="18" charset="0"/>
            </a:endParaRPr>
          </a:p>
          <a:p>
            <a:pPr marL="342900">
              <a:lnSpc>
                <a:spcPct val="107000"/>
              </a:lnSpc>
              <a:spcBef>
                <a:spcPts val="0"/>
              </a:spcBef>
              <a:spcAft>
                <a:spcPts val="600"/>
              </a:spcAft>
            </a:pPr>
            <a:r>
              <a:rPr lang="en-US" sz="1800" dirty="0">
                <a:effectLst/>
                <a:ea typeface="Calibri" panose="020F0502020204030204" pitchFamily="34" charset="0"/>
                <a:cs typeface="Times New Roman" panose="02020603050405020304" pitchFamily="18" charset="0"/>
              </a:rPr>
              <a:t>Removed the part of the sentence in the application note in SFR </a:t>
            </a:r>
            <a:r>
              <a:rPr lang="en-US" sz="1800" b="1" dirty="0">
                <a:effectLst/>
                <a:ea typeface="Calibri" panose="020F0502020204030204" pitchFamily="34" charset="0"/>
                <a:cs typeface="Times New Roman" panose="02020603050405020304" pitchFamily="18" charset="0"/>
              </a:rPr>
              <a:t>FCS_KYC_EXT.1.1</a:t>
            </a:r>
            <a:r>
              <a:rPr lang="en-US" sz="1800" dirty="0">
                <a:effectLst/>
                <a:ea typeface="Calibri" panose="020F0502020204030204" pitchFamily="34" charset="0"/>
                <a:cs typeface="Times New Roman" panose="02020603050405020304" pitchFamily="18" charset="0"/>
              </a:rPr>
              <a:t> (</a:t>
            </a:r>
            <a:r>
              <a:rPr lang="en-US" sz="1800" b="1" dirty="0">
                <a:solidFill>
                  <a:srgbClr val="333333"/>
                </a:solidFill>
                <a:effectLst/>
                <a:ea typeface="Calibri" panose="020F0502020204030204" pitchFamily="34" charset="0"/>
                <a:cs typeface="Times New Roman" panose="02020603050405020304" pitchFamily="18" charset="0"/>
              </a:rPr>
              <a:t>Key Chaining</a:t>
            </a:r>
            <a:r>
              <a:rPr lang="en-US" sz="1800" dirty="0">
                <a:effectLst/>
                <a:ea typeface="Calibri" panose="020F0502020204030204" pitchFamily="34" charset="0"/>
                <a:cs typeface="Times New Roman" panose="02020603050405020304" pitchFamily="18" charset="0"/>
              </a:rPr>
              <a:t>) that talks about “keys in areas of protected storage” because keys in areas of protected storage are already discussed in SFR </a:t>
            </a:r>
            <a:r>
              <a:rPr lang="en-US" sz="1800" b="1" dirty="0">
                <a:effectLst/>
                <a:ea typeface="Calibri" panose="020F0502020204030204" pitchFamily="34" charset="0"/>
                <a:cs typeface="Times New Roman" panose="02020603050405020304" pitchFamily="18" charset="0"/>
              </a:rPr>
              <a:t>FPT_KYP_EXT.1</a:t>
            </a:r>
            <a:r>
              <a:rPr lang="en-US" sz="1800" dirty="0">
                <a:effectLst/>
                <a:ea typeface="Calibri" panose="020F0502020204030204" pitchFamily="34" charset="0"/>
                <a:cs typeface="Times New Roman" panose="02020603050405020304" pitchFamily="18" charset="0"/>
              </a:rPr>
              <a:t> </a:t>
            </a:r>
            <a:r>
              <a:rPr lang="en-US" sz="1800" b="1" dirty="0">
                <a:solidFill>
                  <a:srgbClr val="333333"/>
                </a:solidFill>
                <a:effectLst/>
                <a:ea typeface="Calibri" panose="020F0502020204030204" pitchFamily="34" charset="0"/>
                <a:cs typeface="Times New Roman" panose="02020603050405020304" pitchFamily="18" charset="0"/>
              </a:rPr>
              <a:t>Protection of Key and Key Material </a:t>
            </a:r>
            <a:r>
              <a:rPr lang="en-US" sz="1800" dirty="0">
                <a:effectLst/>
                <a:ea typeface="Calibri" panose="020F0502020204030204" pitchFamily="34" charset="0"/>
                <a:cs typeface="Times New Roman" panose="02020603050405020304" pitchFamily="18" charset="0"/>
              </a:rPr>
              <a:t>in a superior way.</a:t>
            </a:r>
          </a:p>
          <a:p>
            <a:pPr marL="342900">
              <a:lnSpc>
                <a:spcPct val="107000"/>
              </a:lnSpc>
              <a:spcBef>
                <a:spcPts val="0"/>
              </a:spcBef>
              <a:spcAft>
                <a:spcPts val="600"/>
              </a:spcAft>
            </a:pPr>
            <a:r>
              <a:rPr lang="en-US" sz="1800" dirty="0">
                <a:effectLst/>
                <a:ea typeface="Calibri" panose="020F0502020204030204" pitchFamily="34" charset="0"/>
                <a:cs typeface="Times New Roman" panose="02020603050405020304" pitchFamily="18" charset="0"/>
              </a:rPr>
              <a:t>Clarified via an addition to the Application Note that the scope of TST Testing for SFR </a:t>
            </a:r>
            <a:r>
              <a:rPr lang="en-US" sz="1800" b="1" dirty="0">
                <a:effectLst/>
                <a:ea typeface="Calibri" panose="020F0502020204030204" pitchFamily="34" charset="0"/>
                <a:cs typeface="Times New Roman" panose="02020603050405020304" pitchFamily="18" charset="0"/>
              </a:rPr>
              <a:t>FPT_TST_EXT.1</a:t>
            </a:r>
            <a:r>
              <a:rPr lang="en-US" sz="1800" dirty="0">
                <a:effectLst/>
                <a:ea typeface="Calibri" panose="020F0502020204030204" pitchFamily="34" charset="0"/>
                <a:cs typeface="Times New Roman" panose="02020603050405020304" pitchFamily="18" charset="0"/>
              </a:rPr>
              <a:t> </a:t>
            </a:r>
            <a:r>
              <a:rPr lang="en-US" sz="1800" b="1" dirty="0">
                <a:solidFill>
                  <a:srgbClr val="333333"/>
                </a:solidFill>
                <a:effectLst/>
                <a:ea typeface="Calibri" panose="020F0502020204030204" pitchFamily="34" charset="0"/>
                <a:cs typeface="Times New Roman" panose="02020603050405020304" pitchFamily="18" charset="0"/>
              </a:rPr>
              <a:t>TSF testing</a:t>
            </a:r>
            <a:r>
              <a:rPr lang="en-US" sz="1800" dirty="0">
                <a:solidFill>
                  <a:srgbClr val="333333"/>
                </a:solidFill>
                <a:effectLst/>
                <a:ea typeface="Calibri" panose="020F0502020204030204" pitchFamily="34" charset="0"/>
                <a:cs typeface="Times New Roman" panose="02020603050405020304" pitchFamily="18" charset="0"/>
              </a:rPr>
              <a:t> is focused on correct operation of the cryptographic function and detection of malfunctions, since the integrity of the executable code can be guaranteed by SFR </a:t>
            </a:r>
            <a:r>
              <a:rPr lang="en-US" sz="1800" b="1" dirty="0">
                <a:solidFill>
                  <a:srgbClr val="333333"/>
                </a:solidFill>
                <a:effectLst/>
                <a:ea typeface="Calibri" panose="020F0502020204030204" pitchFamily="34" charset="0"/>
                <a:cs typeface="Times New Roman" panose="02020603050405020304" pitchFamily="18" charset="0"/>
              </a:rPr>
              <a:t>FPT_SBT_EXT Secure Boot</a:t>
            </a:r>
            <a:endParaRPr lang="en-US" sz="1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16877630"/>
      </p:ext>
    </p:extLst>
  </p:cSld>
  <p:clrMapOvr>
    <a:masterClrMapping/>
  </p:clrMapOvr>
  <p:transition/>
</p:sld>
</file>

<file path=ppt/theme/theme1.xml><?xml version="1.0" encoding="utf-8"?>
<a:theme xmlns:a="http://schemas.openxmlformats.org/drawingml/2006/main" name="Titl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Titl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ullet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Bullet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Bullet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Agenda Slide">
  <a:themeElements>
    <a:clrScheme name="">
      <a:dk1>
        <a:srgbClr val="000000"/>
      </a:dk1>
      <a:lt1>
        <a:srgbClr val="FFFFFF"/>
      </a:lt1>
      <a:dk2>
        <a:srgbClr val="000000"/>
      </a:dk2>
      <a:lt2>
        <a:srgbClr val="00000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Agenda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Agenda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Diagram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Diagram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Diagram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Column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2-Column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2-Column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7306</TotalTime>
  <Pages>0</Pages>
  <Words>5345</Words>
  <Characters>0</Characters>
  <Application>Microsoft Office PowerPoint</Application>
  <PresentationFormat>On-screen Show (4:3)</PresentationFormat>
  <Lines>0</Lines>
  <Paragraphs>463</Paragraphs>
  <Slides>34</Slides>
  <Notes>30</Notes>
  <HiddenSlides>0</HiddenSlides>
  <MMClips>0</MMClips>
  <ScaleCrop>false</ScaleCrop>
  <HeadingPairs>
    <vt:vector size="6" baseType="variant">
      <vt:variant>
        <vt:lpstr>Fonts Used</vt:lpstr>
      </vt:variant>
      <vt:variant>
        <vt:i4>6</vt:i4>
      </vt:variant>
      <vt:variant>
        <vt:lpstr>Theme</vt:lpstr>
      </vt:variant>
      <vt:variant>
        <vt:i4>5</vt:i4>
      </vt:variant>
      <vt:variant>
        <vt:lpstr>Slide Titles</vt:lpstr>
      </vt:variant>
      <vt:variant>
        <vt:i4>34</vt:i4>
      </vt:variant>
    </vt:vector>
  </HeadingPairs>
  <TitlesOfParts>
    <vt:vector size="45" baseType="lpstr">
      <vt:lpstr>Arial</vt:lpstr>
      <vt:lpstr>Arial Bold</vt:lpstr>
      <vt:lpstr>Calibri</vt:lpstr>
      <vt:lpstr>Symbol</vt:lpstr>
      <vt:lpstr>Times New Roman</vt:lpstr>
      <vt:lpstr>Verdana</vt:lpstr>
      <vt:lpstr>Title</vt:lpstr>
      <vt:lpstr>Bullet Slide</vt:lpstr>
      <vt:lpstr>Agenda Slide</vt:lpstr>
      <vt:lpstr>Diagram Slide</vt:lpstr>
      <vt:lpstr>2-Column Slide</vt:lpstr>
      <vt:lpstr>Imaging Device Security</vt:lpstr>
      <vt:lpstr>Agenda</vt:lpstr>
      <vt:lpstr>Antitrust and Intellectual Property Policies</vt:lpstr>
      <vt:lpstr>Officers</vt:lpstr>
      <vt:lpstr>PowerPoint Presentation</vt:lpstr>
      <vt:lpstr>HCD international Technical Community (iTC)</vt:lpstr>
      <vt:lpstr>HCD cPP/SD Status</vt:lpstr>
      <vt:lpstr>HCD cPP/SD Status</vt:lpstr>
      <vt:lpstr>HCD cPP/SD Status Key Issues Resolved in 2nd Public Draft of HCD cPP</vt:lpstr>
      <vt:lpstr>HCD cPP/SD Status Key Issues Resolved in 2nd Public Draft of HCD cPP</vt:lpstr>
      <vt:lpstr>Current HCD cPP/SD Issues</vt:lpstr>
      <vt:lpstr>Current HCD cPP/SD Issues</vt:lpstr>
      <vt:lpstr>Other HCD cPP/SD Issues</vt:lpstr>
      <vt:lpstr>Other Current HCD cPP/SD Issues</vt:lpstr>
      <vt:lpstr>HCD iTC Status HCD cPP/SD Schedule Status Update</vt:lpstr>
      <vt:lpstr>HCD iTC Status Updated Proposed HCD cPP/SD Schedule</vt:lpstr>
      <vt:lpstr>Potential HCD cPP Content  Post-Version 1.0</vt:lpstr>
      <vt:lpstr>HCD iTC Status Key Next Steps</vt:lpstr>
      <vt:lpstr>HCD iTC Status More Lessons Learned to Date (My Take)</vt:lpstr>
      <vt:lpstr>PowerPoint Presentation</vt:lpstr>
      <vt:lpstr>Executive Order on Improving the Nation’s Cybersecurity</vt:lpstr>
      <vt:lpstr>Actions Taken Since Cybersecurity Executive Order Was Issued</vt:lpstr>
      <vt:lpstr>Actions Taken Since Cybersecurity Executive Order Was Issued</vt:lpstr>
      <vt:lpstr>Actions Taken Since Cybersecurity Executive Order Was Issued</vt:lpstr>
      <vt:lpstr>Actions Taken Since Cybersecurity Executive Order Was Issued</vt:lpstr>
      <vt:lpstr>Actions Taken Since Cybersecurity Executive Order Was Issued</vt:lpstr>
      <vt:lpstr>PowerPoint Presentation</vt:lpstr>
      <vt:lpstr>PowerPoint Presentation</vt:lpstr>
      <vt:lpstr>Trusted Computing Group (TCG)</vt:lpstr>
      <vt:lpstr>Internet Engineering Task Force (IETF) (1 of 4)</vt:lpstr>
      <vt:lpstr>Internet Engineering Task Force (IETF) (2 of 4)</vt:lpstr>
      <vt:lpstr>Internet Engineering Task Force (IETF) (3 of 4)</vt:lpstr>
      <vt:lpstr>Internet Engineering Task Force (IETF) (4 of 4)</vt:lpstr>
      <vt:lpstr>Next Steps – IDS WG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Jerry Thrasher</dc:creator>
  <cp:lastModifiedBy>Alan Sukert</cp:lastModifiedBy>
  <cp:revision>883</cp:revision>
  <dcterms:modified xsi:type="dcterms:W3CDTF">2022-02-04T18:49:21Z</dcterms:modified>
</cp:coreProperties>
</file>