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Lst>
  <p:notesMasterIdLst>
    <p:notesMasterId r:id="rId52"/>
  </p:notesMasterIdLst>
  <p:sldIdLst>
    <p:sldId id="309" r:id="rId6"/>
    <p:sldId id="325" r:id="rId7"/>
    <p:sldId id="334" r:id="rId8"/>
    <p:sldId id="343" r:id="rId9"/>
    <p:sldId id="1066" r:id="rId10"/>
    <p:sldId id="1122" r:id="rId11"/>
    <p:sldId id="1123" r:id="rId12"/>
    <p:sldId id="1124" r:id="rId13"/>
    <p:sldId id="1159" r:id="rId14"/>
    <p:sldId id="1160" r:id="rId15"/>
    <p:sldId id="1201" r:id="rId16"/>
    <p:sldId id="1161" r:id="rId17"/>
    <p:sldId id="1175" r:id="rId18"/>
    <p:sldId id="1132" r:id="rId19"/>
    <p:sldId id="1148" r:id="rId20"/>
    <p:sldId id="1180" r:id="rId21"/>
    <p:sldId id="1106" r:id="rId22"/>
    <p:sldId id="1162" r:id="rId23"/>
    <p:sldId id="1188" r:id="rId24"/>
    <p:sldId id="1202" r:id="rId25"/>
    <p:sldId id="1187" r:id="rId26"/>
    <p:sldId id="1165" r:id="rId27"/>
    <p:sldId id="1191" r:id="rId28"/>
    <p:sldId id="1168" r:id="rId29"/>
    <p:sldId id="1195" r:id="rId30"/>
    <p:sldId id="1194" r:id="rId31"/>
    <p:sldId id="1193" r:id="rId32"/>
    <p:sldId id="1164" r:id="rId33"/>
    <p:sldId id="1196" r:id="rId34"/>
    <p:sldId id="1197" r:id="rId35"/>
    <p:sldId id="1185" r:id="rId36"/>
    <p:sldId id="1204" r:id="rId37"/>
    <p:sldId id="1186" r:id="rId38"/>
    <p:sldId id="1200" r:id="rId39"/>
    <p:sldId id="1189" r:id="rId40"/>
    <p:sldId id="1203" r:id="rId41"/>
    <p:sldId id="1205" r:id="rId42"/>
    <p:sldId id="1179" r:id="rId43"/>
    <p:sldId id="1190" r:id="rId44"/>
    <p:sldId id="1163" r:id="rId45"/>
    <p:sldId id="1169" r:id="rId46"/>
    <p:sldId id="1181" r:id="rId47"/>
    <p:sldId id="1182" r:id="rId48"/>
    <p:sldId id="1183" r:id="rId49"/>
    <p:sldId id="1184" r:id="rId50"/>
    <p:sldId id="1027" r:id="rId51"/>
  </p:sldIdLst>
  <p:sldSz cx="9144000" cy="6858000" type="screen4x3"/>
  <p:notesSz cx="6858000" cy="9144000"/>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an Sukert" initials="AS" lastIdx="1" clrIdx="0">
    <p:extLst>
      <p:ext uri="{19B8F6BF-5375-455C-9EA6-DF929625EA0E}">
        <p15:presenceInfo xmlns:p15="http://schemas.microsoft.com/office/powerpoint/2012/main" userId="133cebfdc0ec09a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94" autoAdjust="0"/>
    <p:restoredTop sz="93923" autoAdjust="0"/>
  </p:normalViewPr>
  <p:slideViewPr>
    <p:cSldViewPr>
      <p:cViewPr varScale="1">
        <p:scale>
          <a:sx n="82" d="100"/>
          <a:sy n="82" d="100"/>
        </p:scale>
        <p:origin x="1762"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commentAuthors" Target="commentAuthors.xml"/><Relationship Id="rId5" Type="http://schemas.openxmlformats.org/officeDocument/2006/relationships/slideMaster" Target="slideMasters/slideMaster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tableStyles" Target="tableStyles.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ヒラギノ角ゴ ProN W3"/>
                <a:cs typeface="ヒラギノ角ゴ ProN W3"/>
                <a:sym typeface="Arial" pitchFamily="34" charset="0"/>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ea typeface="ヒラギノ角ゴ ProN W3"/>
                <a:cs typeface="ヒラギノ角ゴ ProN W3"/>
                <a:sym typeface="Arial" pitchFamily="34" charset="0"/>
              </a:defRPr>
            </a:lvl1pPr>
          </a:lstStyle>
          <a:p>
            <a:pPr>
              <a:defRPr/>
            </a:pPr>
            <a:fld id="{44C371DA-349C-45E5-81E0-249879C5927C}" type="datetimeFigureOut">
              <a:rPr lang="en-US"/>
              <a:pPr>
                <a:defRPr/>
              </a:pPr>
              <a:t>11/2/2021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ヒラギノ角ゴ ProN W3"/>
                <a:cs typeface="ヒラギノ角ゴ ProN W3"/>
                <a:sym typeface="Arial" pitchFamily="34" charset="0"/>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ea typeface="ヒラギノ角ゴ ProN W3"/>
                <a:cs typeface="ヒラギノ角ゴ ProN W3"/>
                <a:sym typeface="Arial" pitchFamily="34" charset="0"/>
              </a:defRPr>
            </a:lvl1pPr>
          </a:lstStyle>
          <a:p>
            <a:pPr>
              <a:defRPr/>
            </a:pPr>
            <a:fld id="{D030A462-AB5A-4FBE-9885-4731ADC6AC50}" type="slidenum">
              <a:rPr lang="en-US"/>
              <a:pPr>
                <a:defRPr/>
              </a:pPr>
              <a:t>‹#›</a:t>
            </a:fld>
            <a:endParaRPr lang="en-US" dirty="0"/>
          </a:p>
        </p:txBody>
      </p:sp>
    </p:spTree>
    <p:extLst>
      <p:ext uri="{BB962C8B-B14F-4D97-AF65-F5344CB8AC3E}">
        <p14:creationId xmlns:p14="http://schemas.microsoft.com/office/powerpoint/2010/main" val="1438681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a:t>
            </a:fld>
            <a:endParaRPr lang="en-US" altLang="en-US" dirty="0"/>
          </a:p>
        </p:txBody>
      </p:sp>
    </p:spTree>
    <p:extLst>
      <p:ext uri="{BB962C8B-B14F-4D97-AF65-F5344CB8AC3E}">
        <p14:creationId xmlns:p14="http://schemas.microsoft.com/office/powerpoint/2010/main" val="10505568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14</a:t>
            </a:fld>
            <a:endParaRPr lang="en-US" altLang="en-US" dirty="0"/>
          </a:p>
        </p:txBody>
      </p:sp>
    </p:spTree>
    <p:extLst>
      <p:ext uri="{BB962C8B-B14F-4D97-AF65-F5344CB8AC3E}">
        <p14:creationId xmlns:p14="http://schemas.microsoft.com/office/powerpoint/2010/main" val="8607632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15</a:t>
            </a:fld>
            <a:endParaRPr lang="en-US" altLang="en-US" dirty="0"/>
          </a:p>
        </p:txBody>
      </p:sp>
    </p:spTree>
    <p:extLst>
      <p:ext uri="{BB962C8B-B14F-4D97-AF65-F5344CB8AC3E}">
        <p14:creationId xmlns:p14="http://schemas.microsoft.com/office/powerpoint/2010/main" val="331550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16</a:t>
            </a:fld>
            <a:endParaRPr lang="en-US" altLang="en-US" dirty="0"/>
          </a:p>
        </p:txBody>
      </p:sp>
    </p:spTree>
    <p:extLst>
      <p:ext uri="{BB962C8B-B14F-4D97-AF65-F5344CB8AC3E}">
        <p14:creationId xmlns:p14="http://schemas.microsoft.com/office/powerpoint/2010/main" val="8110258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17</a:t>
            </a:fld>
            <a:endParaRPr lang="en-US" altLang="en-US" dirty="0"/>
          </a:p>
        </p:txBody>
      </p:sp>
    </p:spTree>
    <p:extLst>
      <p:ext uri="{BB962C8B-B14F-4D97-AF65-F5344CB8AC3E}">
        <p14:creationId xmlns:p14="http://schemas.microsoft.com/office/powerpoint/2010/main" val="19998374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18</a:t>
            </a:fld>
            <a:endParaRPr lang="en-US" altLang="en-US" dirty="0"/>
          </a:p>
        </p:txBody>
      </p:sp>
    </p:spTree>
    <p:extLst>
      <p:ext uri="{BB962C8B-B14F-4D97-AF65-F5344CB8AC3E}">
        <p14:creationId xmlns:p14="http://schemas.microsoft.com/office/powerpoint/2010/main" val="14190209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19</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1288715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20</a:t>
            </a:fld>
            <a:endParaRPr lang="en-US" altLang="en-US" dirty="0"/>
          </a:p>
        </p:txBody>
      </p:sp>
    </p:spTree>
    <p:extLst>
      <p:ext uri="{BB962C8B-B14F-4D97-AF65-F5344CB8AC3E}">
        <p14:creationId xmlns:p14="http://schemas.microsoft.com/office/powerpoint/2010/main" val="3100765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21</a:t>
            </a:fld>
            <a:endParaRPr lang="en-US" altLang="en-US" dirty="0"/>
          </a:p>
        </p:txBody>
      </p:sp>
    </p:spTree>
    <p:extLst>
      <p:ext uri="{BB962C8B-B14F-4D97-AF65-F5344CB8AC3E}">
        <p14:creationId xmlns:p14="http://schemas.microsoft.com/office/powerpoint/2010/main" val="24497216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22</a:t>
            </a:fld>
            <a:endParaRPr lang="en-US" altLang="en-US" dirty="0"/>
          </a:p>
        </p:txBody>
      </p:sp>
    </p:spTree>
    <p:extLst>
      <p:ext uri="{BB962C8B-B14F-4D97-AF65-F5344CB8AC3E}">
        <p14:creationId xmlns:p14="http://schemas.microsoft.com/office/powerpoint/2010/main" val="3992719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23</a:t>
            </a:fld>
            <a:endParaRPr lang="en-US" altLang="en-US" dirty="0"/>
          </a:p>
        </p:txBody>
      </p:sp>
    </p:spTree>
    <p:extLst>
      <p:ext uri="{BB962C8B-B14F-4D97-AF65-F5344CB8AC3E}">
        <p14:creationId xmlns:p14="http://schemas.microsoft.com/office/powerpoint/2010/main" val="906792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a:t>
            </a:fld>
            <a:endParaRPr lang="en-US" altLang="en-US" dirty="0"/>
          </a:p>
        </p:txBody>
      </p:sp>
    </p:spTree>
    <p:extLst>
      <p:ext uri="{BB962C8B-B14F-4D97-AF65-F5344CB8AC3E}">
        <p14:creationId xmlns:p14="http://schemas.microsoft.com/office/powerpoint/2010/main" val="40621271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24</a:t>
            </a:fld>
            <a:endParaRPr lang="en-US" altLang="en-US" dirty="0"/>
          </a:p>
        </p:txBody>
      </p:sp>
    </p:spTree>
    <p:extLst>
      <p:ext uri="{BB962C8B-B14F-4D97-AF65-F5344CB8AC3E}">
        <p14:creationId xmlns:p14="http://schemas.microsoft.com/office/powerpoint/2010/main" val="8389879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25</a:t>
            </a:fld>
            <a:endParaRPr lang="en-US" altLang="en-US" dirty="0"/>
          </a:p>
        </p:txBody>
      </p:sp>
    </p:spTree>
    <p:extLst>
      <p:ext uri="{BB962C8B-B14F-4D97-AF65-F5344CB8AC3E}">
        <p14:creationId xmlns:p14="http://schemas.microsoft.com/office/powerpoint/2010/main" val="7217970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26</a:t>
            </a:fld>
            <a:endParaRPr lang="en-US" altLang="en-US" dirty="0"/>
          </a:p>
        </p:txBody>
      </p:sp>
    </p:spTree>
    <p:extLst>
      <p:ext uri="{BB962C8B-B14F-4D97-AF65-F5344CB8AC3E}">
        <p14:creationId xmlns:p14="http://schemas.microsoft.com/office/powerpoint/2010/main" val="23028877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27</a:t>
            </a:fld>
            <a:endParaRPr lang="en-US" altLang="en-US" dirty="0"/>
          </a:p>
        </p:txBody>
      </p:sp>
    </p:spTree>
    <p:extLst>
      <p:ext uri="{BB962C8B-B14F-4D97-AF65-F5344CB8AC3E}">
        <p14:creationId xmlns:p14="http://schemas.microsoft.com/office/powerpoint/2010/main" val="6427646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28</a:t>
            </a:fld>
            <a:endParaRPr lang="en-US" altLang="en-US" dirty="0"/>
          </a:p>
        </p:txBody>
      </p:sp>
    </p:spTree>
    <p:extLst>
      <p:ext uri="{BB962C8B-B14F-4D97-AF65-F5344CB8AC3E}">
        <p14:creationId xmlns:p14="http://schemas.microsoft.com/office/powerpoint/2010/main" val="19590492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29</a:t>
            </a:fld>
            <a:endParaRPr lang="en-US" altLang="en-US" dirty="0"/>
          </a:p>
        </p:txBody>
      </p:sp>
    </p:spTree>
    <p:extLst>
      <p:ext uri="{BB962C8B-B14F-4D97-AF65-F5344CB8AC3E}">
        <p14:creationId xmlns:p14="http://schemas.microsoft.com/office/powerpoint/2010/main" val="10166618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30</a:t>
            </a:fld>
            <a:endParaRPr lang="en-US" altLang="en-US" dirty="0"/>
          </a:p>
        </p:txBody>
      </p:sp>
    </p:spTree>
    <p:extLst>
      <p:ext uri="{BB962C8B-B14F-4D97-AF65-F5344CB8AC3E}">
        <p14:creationId xmlns:p14="http://schemas.microsoft.com/office/powerpoint/2010/main" val="17859598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31</a:t>
            </a:fld>
            <a:endParaRPr lang="en-US" altLang="en-US" dirty="0"/>
          </a:p>
        </p:txBody>
      </p:sp>
    </p:spTree>
    <p:extLst>
      <p:ext uri="{BB962C8B-B14F-4D97-AF65-F5344CB8AC3E}">
        <p14:creationId xmlns:p14="http://schemas.microsoft.com/office/powerpoint/2010/main" val="36614027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32</a:t>
            </a:fld>
            <a:endParaRPr lang="en-US" altLang="en-US" dirty="0"/>
          </a:p>
        </p:txBody>
      </p:sp>
    </p:spTree>
    <p:extLst>
      <p:ext uri="{BB962C8B-B14F-4D97-AF65-F5344CB8AC3E}">
        <p14:creationId xmlns:p14="http://schemas.microsoft.com/office/powerpoint/2010/main" val="36516076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33</a:t>
            </a:fld>
            <a:endParaRPr lang="en-US" altLang="en-US" dirty="0"/>
          </a:p>
        </p:txBody>
      </p:sp>
    </p:spTree>
    <p:extLst>
      <p:ext uri="{BB962C8B-B14F-4D97-AF65-F5344CB8AC3E}">
        <p14:creationId xmlns:p14="http://schemas.microsoft.com/office/powerpoint/2010/main" val="3668862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7</a:t>
            </a:fld>
            <a:endParaRPr lang="en-US" altLang="en-US" dirty="0"/>
          </a:p>
        </p:txBody>
      </p:sp>
    </p:spTree>
    <p:extLst>
      <p:ext uri="{BB962C8B-B14F-4D97-AF65-F5344CB8AC3E}">
        <p14:creationId xmlns:p14="http://schemas.microsoft.com/office/powerpoint/2010/main" val="6898170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34</a:t>
            </a:fld>
            <a:endParaRPr lang="en-US" altLang="en-US" dirty="0"/>
          </a:p>
        </p:txBody>
      </p:sp>
    </p:spTree>
    <p:extLst>
      <p:ext uri="{BB962C8B-B14F-4D97-AF65-F5344CB8AC3E}">
        <p14:creationId xmlns:p14="http://schemas.microsoft.com/office/powerpoint/2010/main" val="168724179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35</a:t>
            </a:fld>
            <a:endParaRPr lang="en-US" altLang="en-US" dirty="0"/>
          </a:p>
        </p:txBody>
      </p:sp>
    </p:spTree>
    <p:extLst>
      <p:ext uri="{BB962C8B-B14F-4D97-AF65-F5344CB8AC3E}">
        <p14:creationId xmlns:p14="http://schemas.microsoft.com/office/powerpoint/2010/main" val="25128191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36</a:t>
            </a:fld>
            <a:endParaRPr lang="en-US" altLang="en-US" dirty="0"/>
          </a:p>
        </p:txBody>
      </p:sp>
    </p:spTree>
    <p:extLst>
      <p:ext uri="{BB962C8B-B14F-4D97-AF65-F5344CB8AC3E}">
        <p14:creationId xmlns:p14="http://schemas.microsoft.com/office/powerpoint/2010/main" val="42107448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37</a:t>
            </a:fld>
            <a:endParaRPr lang="en-US" altLang="en-US" dirty="0"/>
          </a:p>
        </p:txBody>
      </p:sp>
    </p:spTree>
    <p:extLst>
      <p:ext uri="{BB962C8B-B14F-4D97-AF65-F5344CB8AC3E}">
        <p14:creationId xmlns:p14="http://schemas.microsoft.com/office/powerpoint/2010/main" val="161068592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38</a:t>
            </a:fld>
            <a:endParaRPr lang="en-US" altLang="en-US" dirty="0"/>
          </a:p>
        </p:txBody>
      </p:sp>
    </p:spTree>
    <p:extLst>
      <p:ext uri="{BB962C8B-B14F-4D97-AF65-F5344CB8AC3E}">
        <p14:creationId xmlns:p14="http://schemas.microsoft.com/office/powerpoint/2010/main" val="3828925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39</a:t>
            </a:fld>
            <a:endParaRPr lang="en-US" altLang="en-US" dirty="0"/>
          </a:p>
        </p:txBody>
      </p:sp>
    </p:spTree>
    <p:extLst>
      <p:ext uri="{BB962C8B-B14F-4D97-AF65-F5344CB8AC3E}">
        <p14:creationId xmlns:p14="http://schemas.microsoft.com/office/powerpoint/2010/main" val="238802322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40</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46527755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41</a:t>
            </a:fld>
            <a:endParaRPr lang="en-US" altLang="en-US" dirty="0"/>
          </a:p>
        </p:txBody>
      </p:sp>
    </p:spTree>
    <p:extLst>
      <p:ext uri="{BB962C8B-B14F-4D97-AF65-F5344CB8AC3E}">
        <p14:creationId xmlns:p14="http://schemas.microsoft.com/office/powerpoint/2010/main" val="39369019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42</a:t>
            </a:fld>
            <a:endParaRPr lang="en-US" altLang="en-US" dirty="0"/>
          </a:p>
        </p:txBody>
      </p:sp>
    </p:spTree>
    <p:extLst>
      <p:ext uri="{BB962C8B-B14F-4D97-AF65-F5344CB8AC3E}">
        <p14:creationId xmlns:p14="http://schemas.microsoft.com/office/powerpoint/2010/main" val="202341626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43</a:t>
            </a:fld>
            <a:endParaRPr lang="en-US" altLang="en-US" dirty="0"/>
          </a:p>
        </p:txBody>
      </p:sp>
    </p:spTree>
    <p:extLst>
      <p:ext uri="{BB962C8B-B14F-4D97-AF65-F5344CB8AC3E}">
        <p14:creationId xmlns:p14="http://schemas.microsoft.com/office/powerpoint/2010/main" val="1410131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8</a:t>
            </a:fld>
            <a:endParaRPr lang="en-US" altLang="en-US" dirty="0"/>
          </a:p>
        </p:txBody>
      </p:sp>
    </p:spTree>
    <p:extLst>
      <p:ext uri="{BB962C8B-B14F-4D97-AF65-F5344CB8AC3E}">
        <p14:creationId xmlns:p14="http://schemas.microsoft.com/office/powerpoint/2010/main" val="40611304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44</a:t>
            </a:fld>
            <a:endParaRPr lang="en-US" altLang="en-US" dirty="0"/>
          </a:p>
        </p:txBody>
      </p:sp>
    </p:spTree>
    <p:extLst>
      <p:ext uri="{BB962C8B-B14F-4D97-AF65-F5344CB8AC3E}">
        <p14:creationId xmlns:p14="http://schemas.microsoft.com/office/powerpoint/2010/main" val="297160558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45</a:t>
            </a:fld>
            <a:endParaRPr lang="en-US" altLang="en-US" dirty="0"/>
          </a:p>
        </p:txBody>
      </p:sp>
    </p:spTree>
    <p:extLst>
      <p:ext uri="{BB962C8B-B14F-4D97-AF65-F5344CB8AC3E}">
        <p14:creationId xmlns:p14="http://schemas.microsoft.com/office/powerpoint/2010/main" val="75311869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46</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9984284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9</a:t>
            </a:fld>
            <a:endParaRPr lang="en-US" altLang="en-US" dirty="0"/>
          </a:p>
        </p:txBody>
      </p:sp>
    </p:spTree>
    <p:extLst>
      <p:ext uri="{BB962C8B-B14F-4D97-AF65-F5344CB8AC3E}">
        <p14:creationId xmlns:p14="http://schemas.microsoft.com/office/powerpoint/2010/main" val="3910006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10</a:t>
            </a:fld>
            <a:endParaRPr lang="en-US" altLang="en-US" dirty="0"/>
          </a:p>
        </p:txBody>
      </p:sp>
    </p:spTree>
    <p:extLst>
      <p:ext uri="{BB962C8B-B14F-4D97-AF65-F5344CB8AC3E}">
        <p14:creationId xmlns:p14="http://schemas.microsoft.com/office/powerpoint/2010/main" val="3095036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11</a:t>
            </a:fld>
            <a:endParaRPr lang="en-US" altLang="en-US" dirty="0"/>
          </a:p>
        </p:txBody>
      </p:sp>
    </p:spTree>
    <p:extLst>
      <p:ext uri="{BB962C8B-B14F-4D97-AF65-F5344CB8AC3E}">
        <p14:creationId xmlns:p14="http://schemas.microsoft.com/office/powerpoint/2010/main" val="35026903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12</a:t>
            </a:fld>
            <a:endParaRPr lang="en-US" altLang="en-US" dirty="0"/>
          </a:p>
        </p:txBody>
      </p:sp>
    </p:spTree>
    <p:extLst>
      <p:ext uri="{BB962C8B-B14F-4D97-AF65-F5344CB8AC3E}">
        <p14:creationId xmlns:p14="http://schemas.microsoft.com/office/powerpoint/2010/main" val="401881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13</a:t>
            </a:fld>
            <a:endParaRPr lang="en-US" altLang="en-US" dirty="0"/>
          </a:p>
        </p:txBody>
      </p:sp>
    </p:spTree>
    <p:extLst>
      <p:ext uri="{BB962C8B-B14F-4D97-AF65-F5344CB8AC3E}">
        <p14:creationId xmlns:p14="http://schemas.microsoft.com/office/powerpoint/2010/main" val="4157567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0EA76408-478E-4314-8436-9D4631815292}" type="slidenum">
              <a:rPr lang="en-US" altLang="en-US"/>
              <a:pPr>
                <a:defRPr/>
              </a:pPr>
              <a:t>‹#›</a:t>
            </a:fld>
            <a:endParaRPr lang="en-US" altLang="en-US" dirty="0"/>
          </a:p>
        </p:txBody>
      </p:sp>
    </p:spTree>
    <p:extLst>
      <p:ext uri="{BB962C8B-B14F-4D97-AF65-F5344CB8AC3E}">
        <p14:creationId xmlns:p14="http://schemas.microsoft.com/office/powerpoint/2010/main" val="425149033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E7301A2A-13CB-4EE8-9605-2E952F423E64}" type="slidenum">
              <a:rPr lang="en-US" altLang="en-US"/>
              <a:pPr>
                <a:defRPr/>
              </a:pPr>
              <a:t>‹#›</a:t>
            </a:fld>
            <a:endParaRPr lang="en-US" altLang="en-US" dirty="0"/>
          </a:p>
        </p:txBody>
      </p:sp>
    </p:spTree>
    <p:extLst>
      <p:ext uri="{BB962C8B-B14F-4D97-AF65-F5344CB8AC3E}">
        <p14:creationId xmlns:p14="http://schemas.microsoft.com/office/powerpoint/2010/main" val="378663478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87700"/>
            <a:ext cx="2057400" cy="3289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187700"/>
            <a:ext cx="6019800" cy="328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A18D28-1759-4885-A8E9-24F976298B21}" type="slidenum">
              <a:rPr lang="en-US" altLang="en-US"/>
              <a:pPr>
                <a:defRPr/>
              </a:pPr>
              <a:t>‹#›</a:t>
            </a:fld>
            <a:endParaRPr lang="en-US" altLang="en-US" dirty="0"/>
          </a:p>
        </p:txBody>
      </p:sp>
    </p:spTree>
    <p:extLst>
      <p:ext uri="{BB962C8B-B14F-4D97-AF65-F5344CB8AC3E}">
        <p14:creationId xmlns:p14="http://schemas.microsoft.com/office/powerpoint/2010/main" val="252678165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2DC90A75-E5D9-4E03-89E0-0CF799309442}" type="slidenum">
              <a:rPr lang="en-US" altLang="en-US"/>
              <a:pPr>
                <a:defRPr/>
              </a:pPr>
              <a:t>‹#›</a:t>
            </a:fld>
            <a:endParaRPr lang="en-US" altLang="en-US" dirty="0"/>
          </a:p>
        </p:txBody>
      </p:sp>
    </p:spTree>
    <p:extLst>
      <p:ext uri="{BB962C8B-B14F-4D97-AF65-F5344CB8AC3E}">
        <p14:creationId xmlns:p14="http://schemas.microsoft.com/office/powerpoint/2010/main" val="130331365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6257B1C-D03C-4A2C-BA52-43BF8010146E}" type="slidenum">
              <a:rPr lang="en-US" altLang="en-US"/>
              <a:pPr>
                <a:defRPr/>
              </a:pPr>
              <a:t>‹#›</a:t>
            </a:fld>
            <a:endParaRPr lang="en-US" altLang="en-US" dirty="0"/>
          </a:p>
        </p:txBody>
      </p:sp>
    </p:spTree>
    <p:extLst>
      <p:ext uri="{BB962C8B-B14F-4D97-AF65-F5344CB8AC3E}">
        <p14:creationId xmlns:p14="http://schemas.microsoft.com/office/powerpoint/2010/main" val="407014036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911E8918-2414-4E20-87A1-DD5CA4737882}" type="slidenum">
              <a:rPr lang="en-US" altLang="en-US"/>
              <a:pPr>
                <a:defRPr/>
              </a:pPr>
              <a:t>‹#›</a:t>
            </a:fld>
            <a:endParaRPr lang="en-US" altLang="en-US" dirty="0"/>
          </a:p>
        </p:txBody>
      </p:sp>
    </p:spTree>
    <p:extLst>
      <p:ext uri="{BB962C8B-B14F-4D97-AF65-F5344CB8AC3E}">
        <p14:creationId xmlns:p14="http://schemas.microsoft.com/office/powerpoint/2010/main" val="367636765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1FE0B06-C80B-466C-8E9F-3DB2FECB4C52}" type="slidenum">
              <a:rPr lang="en-US" altLang="en-US"/>
              <a:pPr>
                <a:defRPr/>
              </a:pPr>
              <a:t>‹#›</a:t>
            </a:fld>
            <a:endParaRPr lang="en-US" altLang="en-US" dirty="0"/>
          </a:p>
        </p:txBody>
      </p:sp>
    </p:spTree>
    <p:extLst>
      <p:ext uri="{BB962C8B-B14F-4D97-AF65-F5344CB8AC3E}">
        <p14:creationId xmlns:p14="http://schemas.microsoft.com/office/powerpoint/2010/main" val="375957540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C00DC7F8-EE53-4983-B7C3-7B0120E7F157}" type="slidenum">
              <a:rPr lang="en-US" altLang="en-US"/>
              <a:pPr>
                <a:defRPr/>
              </a:pPr>
              <a:t>‹#›</a:t>
            </a:fld>
            <a:endParaRPr lang="en-US" altLang="en-US" dirty="0"/>
          </a:p>
        </p:txBody>
      </p:sp>
    </p:spTree>
    <p:extLst>
      <p:ext uri="{BB962C8B-B14F-4D97-AF65-F5344CB8AC3E}">
        <p14:creationId xmlns:p14="http://schemas.microsoft.com/office/powerpoint/2010/main" val="75125275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00EAFC48-F2CE-4DC6-B093-A05FEB22FDBF}" type="slidenum">
              <a:rPr lang="en-US" altLang="en-US"/>
              <a:pPr>
                <a:defRPr/>
              </a:pPr>
              <a:t>‹#›</a:t>
            </a:fld>
            <a:endParaRPr lang="en-US" altLang="en-US" dirty="0"/>
          </a:p>
        </p:txBody>
      </p:sp>
    </p:spTree>
    <p:extLst>
      <p:ext uri="{BB962C8B-B14F-4D97-AF65-F5344CB8AC3E}">
        <p14:creationId xmlns:p14="http://schemas.microsoft.com/office/powerpoint/2010/main" val="190761696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0E503E3-25D0-4E1C-850C-2EBC25B3C109}" type="slidenum">
              <a:rPr lang="en-US" altLang="en-US"/>
              <a:pPr>
                <a:defRPr/>
              </a:pPr>
              <a:t>‹#›</a:t>
            </a:fld>
            <a:endParaRPr lang="en-US" altLang="en-US" dirty="0"/>
          </a:p>
        </p:txBody>
      </p:sp>
    </p:spTree>
    <p:extLst>
      <p:ext uri="{BB962C8B-B14F-4D97-AF65-F5344CB8AC3E}">
        <p14:creationId xmlns:p14="http://schemas.microsoft.com/office/powerpoint/2010/main" val="84286557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36CC87B1-19D5-4016-926C-29150B5853DE}" type="slidenum">
              <a:rPr lang="en-US" altLang="en-US"/>
              <a:pPr>
                <a:defRPr/>
              </a:pPr>
              <a:t>‹#›</a:t>
            </a:fld>
            <a:endParaRPr lang="en-US" altLang="en-US" dirty="0"/>
          </a:p>
        </p:txBody>
      </p:sp>
    </p:spTree>
    <p:extLst>
      <p:ext uri="{BB962C8B-B14F-4D97-AF65-F5344CB8AC3E}">
        <p14:creationId xmlns:p14="http://schemas.microsoft.com/office/powerpoint/2010/main" val="373354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B331E4-DB09-4DA0-A615-B4DCAC1EFA51}" type="slidenum">
              <a:rPr lang="en-US" altLang="en-US"/>
              <a:pPr>
                <a:defRPr/>
              </a:pPr>
              <a:t>‹#›</a:t>
            </a:fld>
            <a:endParaRPr lang="en-US" altLang="en-US" dirty="0"/>
          </a:p>
        </p:txBody>
      </p:sp>
    </p:spTree>
    <p:extLst>
      <p:ext uri="{BB962C8B-B14F-4D97-AF65-F5344CB8AC3E}">
        <p14:creationId xmlns:p14="http://schemas.microsoft.com/office/powerpoint/2010/main" val="414661349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0AF8366-8936-48F7-9A76-D13A909E1161}" type="slidenum">
              <a:rPr lang="en-US" altLang="en-US"/>
              <a:pPr>
                <a:defRPr/>
              </a:pPr>
              <a:t>‹#›</a:t>
            </a:fld>
            <a:endParaRPr lang="en-US" altLang="en-US" dirty="0"/>
          </a:p>
        </p:txBody>
      </p:sp>
    </p:spTree>
    <p:extLst>
      <p:ext uri="{BB962C8B-B14F-4D97-AF65-F5344CB8AC3E}">
        <p14:creationId xmlns:p14="http://schemas.microsoft.com/office/powerpoint/2010/main" val="50740348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82E1F09C-983E-4FC9-A4A4-49E65E8E12D8}" type="slidenum">
              <a:rPr lang="en-US" altLang="en-US"/>
              <a:pPr>
                <a:defRPr/>
              </a:pPr>
              <a:t>‹#›</a:t>
            </a:fld>
            <a:endParaRPr lang="en-US" altLang="en-US" dirty="0"/>
          </a:p>
        </p:txBody>
      </p:sp>
    </p:spTree>
    <p:extLst>
      <p:ext uri="{BB962C8B-B14F-4D97-AF65-F5344CB8AC3E}">
        <p14:creationId xmlns:p14="http://schemas.microsoft.com/office/powerpoint/2010/main" val="301974209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CD2CBB1F-58E7-48E9-A3A6-FF2158749A43}" type="slidenum">
              <a:rPr lang="en-US" altLang="en-US"/>
              <a:pPr>
                <a:defRPr/>
              </a:pPr>
              <a:t>‹#›</a:t>
            </a:fld>
            <a:endParaRPr lang="en-US" altLang="en-US" dirty="0"/>
          </a:p>
        </p:txBody>
      </p:sp>
    </p:spTree>
    <p:extLst>
      <p:ext uri="{BB962C8B-B14F-4D97-AF65-F5344CB8AC3E}">
        <p14:creationId xmlns:p14="http://schemas.microsoft.com/office/powerpoint/2010/main" val="266393765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B1C2DD6B-7A2C-485A-B681-224919916DA2}" type="slidenum">
              <a:rPr lang="en-US" altLang="en-US"/>
              <a:pPr>
                <a:defRPr/>
              </a:pPr>
              <a:t>‹#›</a:t>
            </a:fld>
            <a:endParaRPr lang="en-US" altLang="en-US" dirty="0"/>
          </a:p>
        </p:txBody>
      </p:sp>
    </p:spTree>
    <p:extLst>
      <p:ext uri="{BB962C8B-B14F-4D97-AF65-F5344CB8AC3E}">
        <p14:creationId xmlns:p14="http://schemas.microsoft.com/office/powerpoint/2010/main" val="2428097807"/>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F26218CF-1D59-4A21-9A2A-1172735AFC81}" type="slidenum">
              <a:rPr lang="en-US" altLang="en-US"/>
              <a:pPr>
                <a:defRPr/>
              </a:pPr>
              <a:t>‹#›</a:t>
            </a:fld>
            <a:endParaRPr lang="en-US" altLang="en-US" dirty="0"/>
          </a:p>
        </p:txBody>
      </p:sp>
    </p:spTree>
    <p:extLst>
      <p:ext uri="{BB962C8B-B14F-4D97-AF65-F5344CB8AC3E}">
        <p14:creationId xmlns:p14="http://schemas.microsoft.com/office/powerpoint/2010/main" val="2961018082"/>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E2A9CCCD-94A4-48A1-98C6-F0A80D75B789}" type="slidenum">
              <a:rPr lang="en-US" altLang="en-US"/>
              <a:pPr>
                <a:defRPr/>
              </a:pPr>
              <a:t>‹#›</a:t>
            </a:fld>
            <a:endParaRPr lang="en-US" altLang="en-US" dirty="0"/>
          </a:p>
        </p:txBody>
      </p:sp>
    </p:spTree>
    <p:extLst>
      <p:ext uri="{BB962C8B-B14F-4D97-AF65-F5344CB8AC3E}">
        <p14:creationId xmlns:p14="http://schemas.microsoft.com/office/powerpoint/2010/main" val="2803656372"/>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42DD4E2B-F3F5-4BA1-B2E0-4F1632E8E0CC}" type="slidenum">
              <a:rPr lang="en-US" altLang="en-US"/>
              <a:pPr>
                <a:defRPr/>
              </a:pPr>
              <a:t>‹#›</a:t>
            </a:fld>
            <a:endParaRPr lang="en-US" altLang="en-US" dirty="0"/>
          </a:p>
        </p:txBody>
      </p:sp>
    </p:spTree>
    <p:extLst>
      <p:ext uri="{BB962C8B-B14F-4D97-AF65-F5344CB8AC3E}">
        <p14:creationId xmlns:p14="http://schemas.microsoft.com/office/powerpoint/2010/main" val="3015084534"/>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332FA401-386A-41F6-AF67-56DA333F15A0}" type="slidenum">
              <a:rPr lang="en-US" altLang="en-US"/>
              <a:pPr>
                <a:defRPr/>
              </a:pPr>
              <a:t>‹#›</a:t>
            </a:fld>
            <a:endParaRPr lang="en-US" altLang="en-US" dirty="0"/>
          </a:p>
        </p:txBody>
      </p:sp>
    </p:spTree>
    <p:extLst>
      <p:ext uri="{BB962C8B-B14F-4D97-AF65-F5344CB8AC3E}">
        <p14:creationId xmlns:p14="http://schemas.microsoft.com/office/powerpoint/2010/main" val="263011293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9A88FAED-CC29-40C2-AF76-77B8995E13A7}" type="slidenum">
              <a:rPr lang="en-US" altLang="en-US"/>
              <a:pPr>
                <a:defRPr/>
              </a:pPr>
              <a:t>‹#›</a:t>
            </a:fld>
            <a:endParaRPr lang="en-US" altLang="en-US" dirty="0"/>
          </a:p>
        </p:txBody>
      </p:sp>
    </p:spTree>
    <p:extLst>
      <p:ext uri="{BB962C8B-B14F-4D97-AF65-F5344CB8AC3E}">
        <p14:creationId xmlns:p14="http://schemas.microsoft.com/office/powerpoint/2010/main" val="819359487"/>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F74070F9-2F9C-434B-9A0E-FA7779558077}" type="slidenum">
              <a:rPr lang="en-US" altLang="en-US"/>
              <a:pPr>
                <a:defRPr/>
              </a:pPr>
              <a:t>‹#›</a:t>
            </a:fld>
            <a:endParaRPr lang="en-US" altLang="en-US" dirty="0"/>
          </a:p>
        </p:txBody>
      </p:sp>
    </p:spTree>
    <p:extLst>
      <p:ext uri="{BB962C8B-B14F-4D97-AF65-F5344CB8AC3E}">
        <p14:creationId xmlns:p14="http://schemas.microsoft.com/office/powerpoint/2010/main" val="30651053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C3887905-B2A0-4075-B436-DE9196E870CE}" type="slidenum">
              <a:rPr lang="en-US" altLang="en-US"/>
              <a:pPr>
                <a:defRPr/>
              </a:pPr>
              <a:t>‹#›</a:t>
            </a:fld>
            <a:endParaRPr lang="en-US" altLang="en-US" dirty="0"/>
          </a:p>
        </p:txBody>
      </p:sp>
    </p:spTree>
    <p:extLst>
      <p:ext uri="{BB962C8B-B14F-4D97-AF65-F5344CB8AC3E}">
        <p14:creationId xmlns:p14="http://schemas.microsoft.com/office/powerpoint/2010/main" val="369168158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724BC465-346C-4E46-BF9E-66AD94F855CF}" type="slidenum">
              <a:rPr lang="en-US" altLang="en-US"/>
              <a:pPr>
                <a:defRPr/>
              </a:pPr>
              <a:t>‹#›</a:t>
            </a:fld>
            <a:endParaRPr lang="en-US" altLang="en-US" dirty="0"/>
          </a:p>
        </p:txBody>
      </p:sp>
    </p:spTree>
    <p:extLst>
      <p:ext uri="{BB962C8B-B14F-4D97-AF65-F5344CB8AC3E}">
        <p14:creationId xmlns:p14="http://schemas.microsoft.com/office/powerpoint/2010/main" val="1817315920"/>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5BE1D68-19C6-495D-9455-940D2A7EB2A2}" type="slidenum">
              <a:rPr lang="en-US" altLang="en-US"/>
              <a:pPr>
                <a:defRPr/>
              </a:pPr>
              <a:t>‹#›</a:t>
            </a:fld>
            <a:endParaRPr lang="en-US" altLang="en-US" dirty="0"/>
          </a:p>
        </p:txBody>
      </p:sp>
    </p:spTree>
    <p:extLst>
      <p:ext uri="{BB962C8B-B14F-4D97-AF65-F5344CB8AC3E}">
        <p14:creationId xmlns:p14="http://schemas.microsoft.com/office/powerpoint/2010/main" val="1217323286"/>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D456DBAE-880B-4900-994A-BE0ECFF9BA86}" type="slidenum">
              <a:rPr lang="en-US" altLang="en-US"/>
              <a:pPr>
                <a:defRPr/>
              </a:pPr>
              <a:t>‹#›</a:t>
            </a:fld>
            <a:endParaRPr lang="en-US" altLang="en-US" dirty="0"/>
          </a:p>
        </p:txBody>
      </p:sp>
    </p:spTree>
    <p:extLst>
      <p:ext uri="{BB962C8B-B14F-4D97-AF65-F5344CB8AC3E}">
        <p14:creationId xmlns:p14="http://schemas.microsoft.com/office/powerpoint/2010/main" val="3069329473"/>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2F49AFA8-702E-4AEA-B4F8-87415A7F9CEC}" type="slidenum">
              <a:rPr lang="en-US" altLang="en-US"/>
              <a:pPr>
                <a:defRPr/>
              </a:pPr>
              <a:t>‹#›</a:t>
            </a:fld>
            <a:endParaRPr lang="en-US" altLang="en-US" dirty="0"/>
          </a:p>
        </p:txBody>
      </p:sp>
    </p:spTree>
    <p:extLst>
      <p:ext uri="{BB962C8B-B14F-4D97-AF65-F5344CB8AC3E}">
        <p14:creationId xmlns:p14="http://schemas.microsoft.com/office/powerpoint/2010/main" val="1405914746"/>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FE04C7B0-069A-476D-AF62-59430BA56D90}" type="slidenum">
              <a:rPr lang="en-US" altLang="en-US"/>
              <a:pPr>
                <a:defRPr/>
              </a:pPr>
              <a:t>‹#›</a:t>
            </a:fld>
            <a:endParaRPr lang="en-US" altLang="en-US" dirty="0"/>
          </a:p>
        </p:txBody>
      </p:sp>
    </p:spTree>
    <p:extLst>
      <p:ext uri="{BB962C8B-B14F-4D97-AF65-F5344CB8AC3E}">
        <p14:creationId xmlns:p14="http://schemas.microsoft.com/office/powerpoint/2010/main" val="2756227367"/>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67B9DA28-0E9D-4E5E-B7EB-69C14E2C8788}" type="slidenum">
              <a:rPr lang="en-US" altLang="en-US"/>
              <a:pPr>
                <a:defRPr/>
              </a:pPr>
              <a:t>‹#›</a:t>
            </a:fld>
            <a:endParaRPr lang="en-US" altLang="en-US" dirty="0"/>
          </a:p>
        </p:txBody>
      </p:sp>
    </p:spTree>
    <p:extLst>
      <p:ext uri="{BB962C8B-B14F-4D97-AF65-F5344CB8AC3E}">
        <p14:creationId xmlns:p14="http://schemas.microsoft.com/office/powerpoint/2010/main" val="3493384208"/>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A0C6E8A8-C983-4BF3-A556-B6AD233AFDE7}" type="slidenum">
              <a:rPr lang="en-US" altLang="en-US"/>
              <a:pPr>
                <a:defRPr/>
              </a:pPr>
              <a:t>‹#›</a:t>
            </a:fld>
            <a:endParaRPr lang="en-US" altLang="en-US" dirty="0"/>
          </a:p>
        </p:txBody>
      </p:sp>
    </p:spTree>
    <p:extLst>
      <p:ext uri="{BB962C8B-B14F-4D97-AF65-F5344CB8AC3E}">
        <p14:creationId xmlns:p14="http://schemas.microsoft.com/office/powerpoint/2010/main" val="2997410248"/>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0A248553-EAA7-414D-87DA-C443F5A1B549}" type="slidenum">
              <a:rPr lang="en-US" altLang="en-US"/>
              <a:pPr>
                <a:defRPr/>
              </a:pPr>
              <a:t>‹#›</a:t>
            </a:fld>
            <a:endParaRPr lang="en-US" altLang="en-US" dirty="0"/>
          </a:p>
        </p:txBody>
      </p:sp>
    </p:spTree>
    <p:extLst>
      <p:ext uri="{BB962C8B-B14F-4D97-AF65-F5344CB8AC3E}">
        <p14:creationId xmlns:p14="http://schemas.microsoft.com/office/powerpoint/2010/main" val="328059772"/>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20E9B304-57A3-41A4-8677-B91FB2FDD5F2}" type="slidenum">
              <a:rPr lang="en-US" altLang="en-US"/>
              <a:pPr>
                <a:defRPr/>
              </a:pPr>
              <a:t>‹#›</a:t>
            </a:fld>
            <a:endParaRPr lang="en-US" altLang="en-US" dirty="0"/>
          </a:p>
        </p:txBody>
      </p:sp>
    </p:spTree>
    <p:extLst>
      <p:ext uri="{BB962C8B-B14F-4D97-AF65-F5344CB8AC3E}">
        <p14:creationId xmlns:p14="http://schemas.microsoft.com/office/powerpoint/2010/main" val="532537050"/>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F95F2C71-3558-4E6A-877E-F42B5A18213B}" type="slidenum">
              <a:rPr lang="en-US" altLang="en-US"/>
              <a:pPr>
                <a:defRPr/>
              </a:pPr>
              <a:t>‹#›</a:t>
            </a:fld>
            <a:endParaRPr lang="en-US" altLang="en-US" dirty="0"/>
          </a:p>
        </p:txBody>
      </p:sp>
    </p:spTree>
    <p:extLst>
      <p:ext uri="{BB962C8B-B14F-4D97-AF65-F5344CB8AC3E}">
        <p14:creationId xmlns:p14="http://schemas.microsoft.com/office/powerpoint/2010/main" val="52125710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70A0ADC-E63F-4C44-B6AF-461BF7D04F8B}" type="slidenum">
              <a:rPr lang="en-US" altLang="en-US"/>
              <a:pPr>
                <a:defRPr/>
              </a:pPr>
              <a:t>‹#›</a:t>
            </a:fld>
            <a:endParaRPr lang="en-US" altLang="en-US" dirty="0"/>
          </a:p>
        </p:txBody>
      </p:sp>
    </p:spTree>
    <p:extLst>
      <p:ext uri="{BB962C8B-B14F-4D97-AF65-F5344CB8AC3E}">
        <p14:creationId xmlns:p14="http://schemas.microsoft.com/office/powerpoint/2010/main" val="222878333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2EE8C428-AED9-4974-B9DD-A7C583E5B5D6}" type="slidenum">
              <a:rPr lang="en-US" altLang="en-US"/>
              <a:pPr>
                <a:defRPr/>
              </a:pPr>
              <a:t>‹#›</a:t>
            </a:fld>
            <a:endParaRPr lang="en-US" altLang="en-US" dirty="0"/>
          </a:p>
        </p:txBody>
      </p:sp>
    </p:spTree>
    <p:extLst>
      <p:ext uri="{BB962C8B-B14F-4D97-AF65-F5344CB8AC3E}">
        <p14:creationId xmlns:p14="http://schemas.microsoft.com/office/powerpoint/2010/main" val="2451022275"/>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B168DAA8-4A01-49D5-8668-B7F2BF68366B}" type="slidenum">
              <a:rPr lang="en-US" altLang="en-US"/>
              <a:pPr>
                <a:defRPr/>
              </a:pPr>
              <a:t>‹#›</a:t>
            </a:fld>
            <a:endParaRPr lang="en-US" altLang="en-US" dirty="0"/>
          </a:p>
        </p:txBody>
      </p:sp>
    </p:spTree>
    <p:extLst>
      <p:ext uri="{BB962C8B-B14F-4D97-AF65-F5344CB8AC3E}">
        <p14:creationId xmlns:p14="http://schemas.microsoft.com/office/powerpoint/2010/main" val="678692542"/>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2C326A77-0A31-41F6-A180-B3214B280C41}" type="slidenum">
              <a:rPr lang="en-US" altLang="en-US"/>
              <a:pPr>
                <a:defRPr/>
              </a:pPr>
              <a:t>‹#›</a:t>
            </a:fld>
            <a:endParaRPr lang="en-US" altLang="en-US" dirty="0"/>
          </a:p>
        </p:txBody>
      </p:sp>
    </p:spTree>
    <p:extLst>
      <p:ext uri="{BB962C8B-B14F-4D97-AF65-F5344CB8AC3E}">
        <p14:creationId xmlns:p14="http://schemas.microsoft.com/office/powerpoint/2010/main" val="2897671663"/>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A7F56BAC-1FE7-4951-AD21-C9872ACC4629}" type="slidenum">
              <a:rPr lang="en-US" altLang="en-US"/>
              <a:pPr>
                <a:defRPr/>
              </a:pPr>
              <a:t>‹#›</a:t>
            </a:fld>
            <a:endParaRPr lang="en-US" altLang="en-US" dirty="0"/>
          </a:p>
        </p:txBody>
      </p:sp>
    </p:spTree>
    <p:extLst>
      <p:ext uri="{BB962C8B-B14F-4D97-AF65-F5344CB8AC3E}">
        <p14:creationId xmlns:p14="http://schemas.microsoft.com/office/powerpoint/2010/main" val="2002138643"/>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C2C9F77D-7977-4CC6-AF04-2372B92B3309}" type="slidenum">
              <a:rPr lang="en-US" altLang="en-US"/>
              <a:pPr>
                <a:defRPr/>
              </a:pPr>
              <a:t>‹#›</a:t>
            </a:fld>
            <a:endParaRPr lang="en-US" altLang="en-US" dirty="0"/>
          </a:p>
        </p:txBody>
      </p:sp>
    </p:spTree>
    <p:extLst>
      <p:ext uri="{BB962C8B-B14F-4D97-AF65-F5344CB8AC3E}">
        <p14:creationId xmlns:p14="http://schemas.microsoft.com/office/powerpoint/2010/main" val="2807524243"/>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3FAC1FEC-B891-4547-B804-77535B148D30}" type="slidenum">
              <a:rPr lang="en-US" altLang="en-US"/>
              <a:pPr>
                <a:defRPr/>
              </a:pPr>
              <a:t>‹#›</a:t>
            </a:fld>
            <a:endParaRPr lang="en-US" altLang="en-US" dirty="0"/>
          </a:p>
        </p:txBody>
      </p:sp>
    </p:spTree>
    <p:extLst>
      <p:ext uri="{BB962C8B-B14F-4D97-AF65-F5344CB8AC3E}">
        <p14:creationId xmlns:p14="http://schemas.microsoft.com/office/powerpoint/2010/main" val="93006037"/>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229966B5-1F25-4D1D-94A9-B49391441367}" type="slidenum">
              <a:rPr lang="en-US" altLang="en-US"/>
              <a:pPr>
                <a:defRPr/>
              </a:pPr>
              <a:t>‹#›</a:t>
            </a:fld>
            <a:endParaRPr lang="en-US" altLang="en-US" dirty="0"/>
          </a:p>
        </p:txBody>
      </p:sp>
    </p:spTree>
    <p:extLst>
      <p:ext uri="{BB962C8B-B14F-4D97-AF65-F5344CB8AC3E}">
        <p14:creationId xmlns:p14="http://schemas.microsoft.com/office/powerpoint/2010/main" val="4061290611"/>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207AB1AA-21E5-4234-BD52-E0E51C6850D5}" type="slidenum">
              <a:rPr lang="en-US" altLang="en-US"/>
              <a:pPr>
                <a:defRPr/>
              </a:pPr>
              <a:t>‹#›</a:t>
            </a:fld>
            <a:endParaRPr lang="en-US" altLang="en-US" dirty="0"/>
          </a:p>
        </p:txBody>
      </p:sp>
    </p:spTree>
    <p:extLst>
      <p:ext uri="{BB962C8B-B14F-4D97-AF65-F5344CB8AC3E}">
        <p14:creationId xmlns:p14="http://schemas.microsoft.com/office/powerpoint/2010/main" val="3318673283"/>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D7CBEF20-0FEE-452B-A33A-A0ADFFB3A8AC}" type="slidenum">
              <a:rPr lang="en-US" altLang="en-US"/>
              <a:pPr>
                <a:defRPr/>
              </a:pPr>
              <a:t>‹#›</a:t>
            </a:fld>
            <a:endParaRPr lang="en-US" altLang="en-US" dirty="0"/>
          </a:p>
        </p:txBody>
      </p:sp>
    </p:spTree>
    <p:extLst>
      <p:ext uri="{BB962C8B-B14F-4D97-AF65-F5344CB8AC3E}">
        <p14:creationId xmlns:p14="http://schemas.microsoft.com/office/powerpoint/2010/main" val="2743427808"/>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78FA73F1-E20B-4EB3-9018-452AE35DEE5B}" type="slidenum">
              <a:rPr lang="en-US" altLang="en-US"/>
              <a:pPr>
                <a:defRPr/>
              </a:pPr>
              <a:t>‹#›</a:t>
            </a:fld>
            <a:endParaRPr lang="en-US" altLang="en-US" dirty="0"/>
          </a:p>
        </p:txBody>
      </p:sp>
    </p:spTree>
    <p:extLst>
      <p:ext uri="{BB962C8B-B14F-4D97-AF65-F5344CB8AC3E}">
        <p14:creationId xmlns:p14="http://schemas.microsoft.com/office/powerpoint/2010/main" val="78771747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AF21AE63-061D-4F1D-88A0-A43B3ECC8ED3}" type="slidenum">
              <a:rPr lang="en-US" altLang="en-US"/>
              <a:pPr>
                <a:defRPr/>
              </a:pPr>
              <a:t>‹#›</a:t>
            </a:fld>
            <a:endParaRPr lang="en-US" altLang="en-US" dirty="0"/>
          </a:p>
        </p:txBody>
      </p:sp>
    </p:spTree>
    <p:extLst>
      <p:ext uri="{BB962C8B-B14F-4D97-AF65-F5344CB8AC3E}">
        <p14:creationId xmlns:p14="http://schemas.microsoft.com/office/powerpoint/2010/main" val="4213817492"/>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E01C8451-CBDB-47DC-9EAB-5C5B4938A85C}" type="slidenum">
              <a:rPr lang="en-US" altLang="en-US"/>
              <a:pPr>
                <a:defRPr/>
              </a:pPr>
              <a:t>‹#›</a:t>
            </a:fld>
            <a:endParaRPr lang="en-US" altLang="en-US" dirty="0"/>
          </a:p>
        </p:txBody>
      </p:sp>
    </p:spTree>
    <p:extLst>
      <p:ext uri="{BB962C8B-B14F-4D97-AF65-F5344CB8AC3E}">
        <p14:creationId xmlns:p14="http://schemas.microsoft.com/office/powerpoint/2010/main" val="3049863723"/>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0435B50D-150C-4B21-BF78-45456F509F53}" type="slidenum">
              <a:rPr lang="en-US" altLang="en-US"/>
              <a:pPr>
                <a:defRPr/>
              </a:pPr>
              <a:t>‹#›</a:t>
            </a:fld>
            <a:endParaRPr lang="en-US" altLang="en-US" dirty="0"/>
          </a:p>
        </p:txBody>
      </p:sp>
    </p:spTree>
    <p:extLst>
      <p:ext uri="{BB962C8B-B14F-4D97-AF65-F5344CB8AC3E}">
        <p14:creationId xmlns:p14="http://schemas.microsoft.com/office/powerpoint/2010/main" val="2738983380"/>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87588846-C739-4282-ACCE-21CEAF985A86}" type="slidenum">
              <a:rPr lang="en-US" altLang="en-US"/>
              <a:pPr>
                <a:defRPr/>
              </a:pPr>
              <a:t>‹#›</a:t>
            </a:fld>
            <a:endParaRPr lang="en-US" altLang="en-US" dirty="0"/>
          </a:p>
        </p:txBody>
      </p:sp>
    </p:spTree>
    <p:extLst>
      <p:ext uri="{BB962C8B-B14F-4D97-AF65-F5344CB8AC3E}">
        <p14:creationId xmlns:p14="http://schemas.microsoft.com/office/powerpoint/2010/main" val="2277553785"/>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6627872D-1749-4129-A2A2-117C8133C4AE}" type="slidenum">
              <a:rPr lang="en-US" altLang="en-US"/>
              <a:pPr>
                <a:defRPr/>
              </a:pPr>
              <a:t>‹#›</a:t>
            </a:fld>
            <a:endParaRPr lang="en-US" altLang="en-US" dirty="0"/>
          </a:p>
        </p:txBody>
      </p:sp>
    </p:spTree>
    <p:extLst>
      <p:ext uri="{BB962C8B-B14F-4D97-AF65-F5344CB8AC3E}">
        <p14:creationId xmlns:p14="http://schemas.microsoft.com/office/powerpoint/2010/main" val="399633346"/>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8DA1962D-3EAE-4670-A865-2A639CC7EF56}" type="slidenum">
              <a:rPr lang="en-US" altLang="en-US"/>
              <a:pPr>
                <a:defRPr/>
              </a:pPr>
              <a:t>‹#›</a:t>
            </a:fld>
            <a:endParaRPr lang="en-US" altLang="en-US" dirty="0"/>
          </a:p>
        </p:txBody>
      </p:sp>
    </p:spTree>
    <p:extLst>
      <p:ext uri="{BB962C8B-B14F-4D97-AF65-F5344CB8AC3E}">
        <p14:creationId xmlns:p14="http://schemas.microsoft.com/office/powerpoint/2010/main" val="201228923"/>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6038"/>
            <a:ext cx="20320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59436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E8575769-8CC8-444C-AB9A-2A2F860B9611}" type="slidenum">
              <a:rPr lang="en-US" altLang="en-US"/>
              <a:pPr>
                <a:defRPr/>
              </a:pPr>
              <a:t>‹#›</a:t>
            </a:fld>
            <a:endParaRPr lang="en-US" altLang="en-US" dirty="0"/>
          </a:p>
        </p:txBody>
      </p:sp>
    </p:spTree>
    <p:extLst>
      <p:ext uri="{BB962C8B-B14F-4D97-AF65-F5344CB8AC3E}">
        <p14:creationId xmlns:p14="http://schemas.microsoft.com/office/powerpoint/2010/main" val="9758694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EE2BC03B-10C4-433C-9F79-8082AABD08AC}" type="slidenum">
              <a:rPr lang="en-US" altLang="en-US"/>
              <a:pPr>
                <a:defRPr/>
              </a:pPr>
              <a:t>‹#›</a:t>
            </a:fld>
            <a:endParaRPr lang="en-US" altLang="en-US" dirty="0"/>
          </a:p>
        </p:txBody>
      </p:sp>
    </p:spTree>
    <p:extLst>
      <p:ext uri="{BB962C8B-B14F-4D97-AF65-F5344CB8AC3E}">
        <p14:creationId xmlns:p14="http://schemas.microsoft.com/office/powerpoint/2010/main" val="50308514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09A451E7-0F29-4C7C-BEDB-8E15357BB99D}" type="slidenum">
              <a:rPr lang="en-US" altLang="en-US"/>
              <a:pPr>
                <a:defRPr/>
              </a:pPr>
              <a:t>‹#›</a:t>
            </a:fld>
            <a:endParaRPr lang="en-US" altLang="en-US" dirty="0"/>
          </a:p>
        </p:txBody>
      </p:sp>
    </p:spTree>
    <p:extLst>
      <p:ext uri="{BB962C8B-B14F-4D97-AF65-F5344CB8AC3E}">
        <p14:creationId xmlns:p14="http://schemas.microsoft.com/office/powerpoint/2010/main" val="343435148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76D67EA-3417-48D4-972C-6616859059D9}" type="slidenum">
              <a:rPr lang="en-US" altLang="en-US"/>
              <a:pPr>
                <a:defRPr/>
              </a:pPr>
              <a:t>‹#›</a:t>
            </a:fld>
            <a:endParaRPr lang="en-US" altLang="en-US" dirty="0"/>
          </a:p>
        </p:txBody>
      </p:sp>
    </p:spTree>
    <p:extLst>
      <p:ext uri="{BB962C8B-B14F-4D97-AF65-F5344CB8AC3E}">
        <p14:creationId xmlns:p14="http://schemas.microsoft.com/office/powerpoint/2010/main" val="153011983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1C7040E4-0C75-42A1-A9BF-5E28AA8C32B2}" type="slidenum">
              <a:rPr lang="en-US" altLang="en-US"/>
              <a:pPr>
                <a:defRPr/>
              </a:pPr>
              <a:t>‹#›</a:t>
            </a:fld>
            <a:endParaRPr lang="en-US" altLang="en-US" dirty="0"/>
          </a:p>
        </p:txBody>
      </p:sp>
    </p:spTree>
    <p:extLst>
      <p:ext uri="{BB962C8B-B14F-4D97-AF65-F5344CB8AC3E}">
        <p14:creationId xmlns:p14="http://schemas.microsoft.com/office/powerpoint/2010/main" val="150400387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01098E5D-945B-457A-933B-00E62D1C964A}" type="slidenum">
              <a:rPr lang="en-US" altLang="en-US"/>
              <a:pPr>
                <a:defRPr/>
              </a:pPr>
              <a:t>‹#›</a:t>
            </a:fld>
            <a:endParaRPr lang="en-US" altLang="en-US" dirty="0"/>
          </a:p>
        </p:txBody>
      </p:sp>
      <p:sp>
        <p:nvSpPr>
          <p:cNvPr id="1027" name="Rectangle 2"/>
          <p:cNvSpPr>
            <a:spLocks noGrp="1" noChangeArrowheads="1"/>
          </p:cNvSpPr>
          <p:nvPr>
            <p:ph type="title"/>
          </p:nvPr>
        </p:nvSpPr>
        <p:spPr bwMode="auto">
          <a:xfrm>
            <a:off x="457200" y="3187700"/>
            <a:ext cx="82296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1028" name="Rectangle 3"/>
          <p:cNvSpPr>
            <a:spLocks noGrp="1" noChangeArrowheads="1"/>
          </p:cNvSpPr>
          <p:nvPr>
            <p:ph type="body" idx="1"/>
          </p:nvPr>
        </p:nvSpPr>
        <p:spPr bwMode="auto">
          <a:xfrm>
            <a:off x="457200" y="4445000"/>
            <a:ext cx="8229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hf hdr="0" ftr="0" dt="0"/>
  <p:txStyles>
    <p:titleStyle>
      <a:lvl1pPr marL="39688" algn="l" rtl="0" eaLnBrk="0" fontAlgn="base" hangingPunct="0">
        <a:spcBef>
          <a:spcPct val="0"/>
        </a:spcBef>
        <a:spcAft>
          <a:spcPct val="0"/>
        </a:spcAft>
        <a:defRPr sz="3000">
          <a:solidFill>
            <a:schemeClr val="tx1"/>
          </a:solidFill>
          <a:latin typeface="+mj-lt"/>
          <a:ea typeface="+mj-ea"/>
          <a:cs typeface="+mj-cs"/>
          <a:sym typeface="Verdana" pitchFamily="34" charset="0"/>
        </a:defRPr>
      </a:lvl1pPr>
      <a:lvl2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1pPr>
      <a:lvl2pPr marL="63500" indent="-63500" algn="l" rtl="0" eaLnBrk="0" fontAlgn="base" hangingPunct="0">
        <a:spcBef>
          <a:spcPts val="500"/>
        </a:spcBef>
        <a:spcAft>
          <a:spcPct val="0"/>
        </a:spcAft>
        <a:defRPr sz="2400">
          <a:solidFill>
            <a:schemeClr val="tx1"/>
          </a:solidFill>
          <a:latin typeface="+mn-lt"/>
          <a:ea typeface="+mn-ea"/>
          <a:cs typeface="+mn-cs"/>
          <a:sym typeface="Verdana" pitchFamily="34" charset="0"/>
        </a:defRPr>
      </a:lvl2pPr>
      <a:lvl3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3pPr>
      <a:lvl4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4pPr>
      <a:lvl5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5pPr>
      <a:lvl6pPr marL="520700" indent="-63500" algn="l" rtl="0" fontAlgn="base">
        <a:spcBef>
          <a:spcPts val="400"/>
        </a:spcBef>
        <a:spcAft>
          <a:spcPct val="0"/>
        </a:spcAft>
        <a:defRPr sz="2400">
          <a:solidFill>
            <a:schemeClr val="tx1"/>
          </a:solidFill>
          <a:latin typeface="+mn-lt"/>
          <a:ea typeface="+mn-ea"/>
          <a:cs typeface="+mn-cs"/>
          <a:sym typeface="Verdana" charset="0"/>
        </a:defRPr>
      </a:lvl6pPr>
      <a:lvl7pPr marL="977900" indent="-63500" algn="l" rtl="0" fontAlgn="base">
        <a:spcBef>
          <a:spcPts val="400"/>
        </a:spcBef>
        <a:spcAft>
          <a:spcPct val="0"/>
        </a:spcAft>
        <a:defRPr sz="2400">
          <a:solidFill>
            <a:schemeClr val="tx1"/>
          </a:solidFill>
          <a:latin typeface="+mn-lt"/>
          <a:ea typeface="+mn-ea"/>
          <a:cs typeface="+mn-cs"/>
          <a:sym typeface="Verdana" charset="0"/>
        </a:defRPr>
      </a:lvl7pPr>
      <a:lvl8pPr marL="1435100" indent="-63500" algn="l" rtl="0" fontAlgn="base">
        <a:spcBef>
          <a:spcPts val="400"/>
        </a:spcBef>
        <a:spcAft>
          <a:spcPct val="0"/>
        </a:spcAft>
        <a:defRPr sz="2400">
          <a:solidFill>
            <a:schemeClr val="tx1"/>
          </a:solidFill>
          <a:latin typeface="+mn-lt"/>
          <a:ea typeface="+mn-ea"/>
          <a:cs typeface="+mn-cs"/>
          <a:sym typeface="Verdana" charset="0"/>
        </a:defRPr>
      </a:lvl8pPr>
      <a:lvl9pPr marL="1892300" indent="-63500" algn="l" rtl="0" fontAlgn="base">
        <a:spcBef>
          <a:spcPts val="400"/>
        </a:spcBef>
        <a:spcAft>
          <a:spcPct val="0"/>
        </a:spcAft>
        <a:defRPr sz="2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3444E46A-269F-4A01-93AA-E8F8C852B3C9}" type="slidenum">
              <a:rPr lang="en-US" altLang="en-US"/>
              <a:pPr>
                <a:defRPr/>
              </a:pPr>
              <a:t>‹#›</a:t>
            </a:fld>
            <a:endParaRPr lang="en-US" altLang="en-US" dirty="0"/>
          </a:p>
        </p:txBody>
      </p:sp>
      <p:sp>
        <p:nvSpPr>
          <p:cNvPr id="2051"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2052" name="Rectangle 3"/>
          <p:cNvSpPr>
            <a:spLocks noGrp="1" noChangeArrowheads="1"/>
          </p:cNvSpPr>
          <p:nvPr>
            <p:ph type="body" idx="1"/>
          </p:nvPr>
        </p:nvSpPr>
        <p:spPr bwMode="auto">
          <a:xfrm>
            <a:off x="457200" y="1371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C7A28536-1E21-4DF5-B370-00CEC13D4105}" type="slidenum">
              <a:rPr lang="en-US" altLang="en-US"/>
              <a:pPr>
                <a:defRPr/>
              </a:pPr>
              <a:t>‹#›</a:t>
            </a:fld>
            <a:endParaRPr lang="en-US" altLang="en-US" dirty="0"/>
          </a:p>
        </p:txBody>
      </p:sp>
      <p:sp>
        <p:nvSpPr>
          <p:cNvPr id="3075"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sp>
        <p:nvSpPr>
          <p:cNvPr id="2" name="Rectangle 2"/>
          <p:cNvSpPr>
            <a:spLocks/>
          </p:cNvSpPr>
          <p:nvPr/>
        </p:nvSpPr>
        <p:spPr bwMode="auto">
          <a:xfrm>
            <a:off x="127000" y="6661150"/>
            <a:ext cx="4445000" cy="152400"/>
          </a:xfrm>
          <a:prstGeom prst="rect">
            <a:avLst/>
          </a:prstGeom>
          <a:noFill/>
          <a:ln>
            <a:noFill/>
          </a:ln>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4100"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pic>
        <p:nvPicPr>
          <p:cNvPr id="4101"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5267F662-8393-4B57-BA74-4E055FCC31AF}" type="slidenum">
              <a:rPr lang="en-US" altLang="en-US"/>
              <a:pPr>
                <a:defRPr/>
              </a:pPr>
              <a:t>‹#›</a:t>
            </a:fld>
            <a:endParaRPr lang="en-US" altLang="en-US" dirty="0"/>
          </a:p>
        </p:txBody>
      </p:sp>
      <p:sp>
        <p:nvSpPr>
          <p:cNvPr id="4103"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sp>
        <p:nvSpPr>
          <p:cNvPr id="2" name="Rectangle 2"/>
          <p:cNvSpPr>
            <a:spLocks/>
          </p:cNvSpPr>
          <p:nvPr/>
        </p:nvSpPr>
        <p:spPr bwMode="auto">
          <a:xfrm>
            <a:off x="127000" y="6661150"/>
            <a:ext cx="4445000" cy="152400"/>
          </a:xfrm>
          <a:prstGeom prst="rect">
            <a:avLst/>
          </a:prstGeom>
          <a:noFill/>
          <a:ln>
            <a:noFill/>
          </a:ln>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5124"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pic>
        <p:nvPicPr>
          <p:cNvPr id="5125"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AF860B47-F9B5-4C3E-8D4D-905CDE2BFA4B}" type="slidenum">
              <a:rPr lang="en-US" altLang="en-US"/>
              <a:pPr>
                <a:defRPr/>
              </a:pPr>
              <a:t>‹#›</a:t>
            </a:fld>
            <a:endParaRPr lang="en-US" altLang="en-US" dirty="0"/>
          </a:p>
        </p:txBody>
      </p:sp>
      <p:sp>
        <p:nvSpPr>
          <p:cNvPr id="5127"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5128" name="Rectangle 7"/>
          <p:cNvSpPr>
            <a:spLocks noGrp="1" noChangeArrowheads="1"/>
          </p:cNvSpPr>
          <p:nvPr>
            <p:ph type="body" idx="1"/>
          </p:nvPr>
        </p:nvSpPr>
        <p:spPr bwMode="auto">
          <a:xfrm>
            <a:off x="457200" y="1371600"/>
            <a:ext cx="8128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fld id="{908E4DB2-B778-49DB-850A-C993C9957476}" type="slidenum">
              <a:rPr lang="en-US" altLang="en-US" sz="1100" smtClean="0">
                <a:solidFill>
                  <a:srgbClr val="FFFFFF"/>
                </a:solidFill>
                <a:latin typeface="Arial" charset="0"/>
                <a:cs typeface="Arial" charset="0"/>
                <a:sym typeface="Arial" charset="0"/>
              </a:rPr>
              <a:pPr eaLnBrk="1" hangingPunct="1">
                <a:spcBef>
                  <a:spcPct val="0"/>
                </a:spcBef>
              </a:pPr>
              <a:t>1</a:t>
            </a:fld>
            <a:endParaRPr lang="en-US" altLang="en-US" sz="1100" dirty="0">
              <a:solidFill>
                <a:srgbClr val="FFFFFF"/>
              </a:solidFill>
              <a:latin typeface="Arial" charset="0"/>
              <a:cs typeface="Arial" charset="0"/>
              <a:sym typeface="Arial" charset="0"/>
            </a:endParaRPr>
          </a:p>
        </p:txBody>
      </p:sp>
      <p:sp>
        <p:nvSpPr>
          <p:cNvPr id="6147"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endParaRPr lang="en-US" altLang="en-US" sz="1600" dirty="0">
              <a:solidFill>
                <a:srgbClr val="000000"/>
              </a:solidFill>
              <a:latin typeface="Arial" charset="0"/>
              <a:sym typeface="Arial" charset="0"/>
            </a:endParaRPr>
          </a:p>
        </p:txBody>
      </p:sp>
      <p:sp>
        <p:nvSpPr>
          <p:cNvPr id="6148"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1100" dirty="0">
                <a:solidFill>
                  <a:srgbClr val="FFFFFF"/>
                </a:solidFill>
                <a:latin typeface="Arial" charset="0"/>
                <a:cs typeface="Arial" charset="0"/>
                <a:sym typeface="Arial" charset="0"/>
              </a:rPr>
              <a:t>Copyright © 2021 The Printer Working Group. All rights reserved.</a:t>
            </a:r>
          </a:p>
        </p:txBody>
      </p:sp>
      <p:sp>
        <p:nvSpPr>
          <p:cNvPr id="6149" name="Rectangle 3"/>
          <p:cNvSpPr>
            <a:spLocks/>
          </p:cNvSpPr>
          <p:nvPr/>
        </p:nvSpPr>
        <p:spPr bwMode="auto">
          <a:xfrm>
            <a:off x="419100" y="2565400"/>
            <a:ext cx="5911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40" bIns="0">
            <a:spAutoFit/>
          </a:bodyP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3600" dirty="0">
                <a:solidFill>
                  <a:srgbClr val="4B5AA8"/>
                </a:solidFill>
                <a:latin typeface="Arial Bold" charset="0"/>
                <a:cs typeface="Arial Bold" charset="0"/>
                <a:sym typeface="Arial Bold" charset="0"/>
              </a:rPr>
              <a:t>The Printer Working Group</a:t>
            </a:r>
          </a:p>
        </p:txBody>
      </p:sp>
      <p:pic>
        <p:nvPicPr>
          <p:cNvPr id="61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57200"/>
            <a:ext cx="1905000" cy="206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151" name="Rectangle 5"/>
          <p:cNvSpPr>
            <a:spLocks noGrp="1" noChangeArrowheads="1"/>
          </p:cNvSpPr>
          <p:nvPr>
            <p:ph type="title"/>
          </p:nvPr>
        </p:nvSpPr>
        <p:spPr/>
        <p:txBody>
          <a:bodyPr rIns="132080"/>
          <a:lstStyle/>
          <a:p>
            <a:pPr eaLnBrk="1" hangingPunct="1"/>
            <a:r>
              <a:rPr lang="en-US" altLang="en-US" dirty="0"/>
              <a:t>Imaging Device Security</a:t>
            </a:r>
          </a:p>
        </p:txBody>
      </p:sp>
      <p:sp>
        <p:nvSpPr>
          <p:cNvPr id="6152" name="Rectangle 6"/>
          <p:cNvSpPr>
            <a:spLocks noGrp="1" noChangeArrowheads="1"/>
          </p:cNvSpPr>
          <p:nvPr>
            <p:ph type="body" idx="1"/>
          </p:nvPr>
        </p:nvSpPr>
        <p:spPr/>
        <p:txBody>
          <a:bodyPr rIns="132080"/>
          <a:lstStyle/>
          <a:p>
            <a:pPr marL="0" indent="0" eaLnBrk="1" hangingPunct="1"/>
            <a:r>
              <a:rPr lang="en-US" altLang="en-US" dirty="0"/>
              <a:t>November 4, 2021</a:t>
            </a:r>
          </a:p>
          <a:p>
            <a:pPr marL="0" indent="0" eaLnBrk="1" hangingPunct="1"/>
            <a:r>
              <a:rPr lang="en-US" altLang="en-US" dirty="0"/>
              <a:t>PWG November 2021 Virtual Face-to-Face</a:t>
            </a:r>
          </a:p>
        </p:txBody>
      </p:sp>
      <p:sp>
        <p:nvSpPr>
          <p:cNvPr id="6153"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pPr>
            <a:fld id="{ED2F2A0C-ED1C-40C7-922A-27D244B1916C}" type="slidenum">
              <a:rPr lang="en-US" altLang="en-US" sz="1100">
                <a:solidFill>
                  <a:srgbClr val="FFFFFF"/>
                </a:solidFill>
                <a:latin typeface="Arial" charset="0"/>
                <a:cs typeface="Arial" charset="0"/>
                <a:sym typeface="Arial" charset="0"/>
              </a:rPr>
              <a:pPr algn="ctr" eaLnBrk="1" hangingPunct="1">
                <a:spcBef>
                  <a:spcPct val="0"/>
                </a:spcBef>
              </a:pPr>
              <a:t>1</a:t>
            </a:fld>
            <a:endParaRPr lang="en-US" altLang="en-US" sz="1100" dirty="0">
              <a:solidFill>
                <a:srgbClr val="FFFFFF"/>
              </a:solidFill>
              <a:latin typeface="Arial" charset="0"/>
              <a:cs typeface="Arial" charset="0"/>
              <a:sym typeface="Arial"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0217"/>
            <a:ext cx="7467600" cy="1016000"/>
          </a:xfrm>
        </p:spPr>
        <p:txBody>
          <a:bodyPr rIns="132080"/>
          <a:lstStyle/>
          <a:p>
            <a:pPr eaLnBrk="1" hangingPunct="1"/>
            <a:r>
              <a:rPr lang="fr-FR" sz="3200" dirty="0"/>
              <a:t>Current HCD cPP/SD Issues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60" y="1255566"/>
            <a:ext cx="8845755" cy="5475434"/>
          </a:xfrm>
        </p:spPr>
        <p:txBody>
          <a:bodyPr rIns="132080"/>
          <a:lstStyle/>
          <a:p>
            <a:pPr lvl="0" fontAlgn="ctr">
              <a:spcBef>
                <a:spcPts val="300"/>
              </a:spcBef>
              <a:spcAft>
                <a:spcPts val="300"/>
              </a:spcAft>
            </a:pPr>
            <a:r>
              <a:rPr lang="en-US" sz="2000" dirty="0"/>
              <a:t>Resolving all open and deferred comments to prepare and release of 2</a:t>
            </a:r>
            <a:r>
              <a:rPr lang="en-US" sz="2000" baseline="30000" dirty="0"/>
              <a:t>nd</a:t>
            </a:r>
            <a:r>
              <a:rPr lang="en-US" sz="2000" dirty="0"/>
              <a:t> Public Drafts of both the HCD cPP and HCD SD</a:t>
            </a:r>
          </a:p>
          <a:p>
            <a:pPr lvl="1" fontAlgn="ctr">
              <a:spcBef>
                <a:spcPts val="300"/>
              </a:spcBef>
              <a:spcAft>
                <a:spcPts val="300"/>
              </a:spcAft>
            </a:pPr>
            <a:r>
              <a:rPr lang="en-US" dirty="0"/>
              <a:t>This draft should have “full content” for both documents</a:t>
            </a:r>
          </a:p>
          <a:p>
            <a:pPr lvl="0" fontAlgn="ctr">
              <a:spcBef>
                <a:spcPts val="300"/>
              </a:spcBef>
              <a:spcAft>
                <a:spcPts val="300"/>
              </a:spcAft>
            </a:pPr>
            <a:r>
              <a:rPr lang="en-US" sz="2000" dirty="0"/>
              <a:t>Inclusion of NTP</a:t>
            </a:r>
          </a:p>
          <a:p>
            <a:pPr lvl="1" fontAlgn="ctr">
              <a:spcBef>
                <a:spcPts val="300"/>
              </a:spcBef>
              <a:spcAft>
                <a:spcPts val="300"/>
              </a:spcAft>
            </a:pPr>
            <a:r>
              <a:rPr lang="en-US" dirty="0"/>
              <a:t>Concern ND cPP requirements for NTP constitute requirement for “secure NTP”</a:t>
            </a:r>
          </a:p>
          <a:p>
            <a:pPr lvl="1" fontAlgn="ctr">
              <a:spcBef>
                <a:spcPts val="300"/>
              </a:spcBef>
              <a:spcAft>
                <a:spcPts val="300"/>
              </a:spcAft>
            </a:pPr>
            <a:r>
              <a:rPr lang="en-US" dirty="0"/>
              <a:t>Not sure all vendors support “secure NTP”</a:t>
            </a:r>
          </a:p>
          <a:p>
            <a:pPr fontAlgn="ctr">
              <a:spcBef>
                <a:spcPts val="300"/>
              </a:spcBef>
              <a:spcAft>
                <a:spcPts val="300"/>
              </a:spcAft>
            </a:pPr>
            <a:r>
              <a:rPr lang="en-US" sz="2000" dirty="0"/>
              <a:t>Does the Secure Boot SFR FPT_SBT_EXT as currently stated properly address both software and hardware-based Roots of Trust </a:t>
            </a:r>
          </a:p>
          <a:p>
            <a:pPr lvl="1" fontAlgn="ctr">
              <a:spcBef>
                <a:spcPts val="300"/>
              </a:spcBef>
              <a:spcAft>
                <a:spcPts val="300"/>
              </a:spcAft>
            </a:pPr>
            <a:r>
              <a:rPr lang="en-US" dirty="0"/>
              <a:t>Does the requirement that the Root of Trust is “</a:t>
            </a:r>
            <a:r>
              <a:rPr lang="en-US" sz="1800" b="0" i="0" dirty="0">
                <a:solidFill>
                  <a:srgbClr val="333333"/>
                </a:solidFill>
                <a:effectLst/>
              </a:rPr>
              <a:t>implemented in immutable memory”</a:t>
            </a:r>
            <a:r>
              <a:rPr lang="en-US" dirty="0"/>
              <a:t> cover both software and hardware Roots of Trust?</a:t>
            </a:r>
            <a:br>
              <a:rPr lang="en-US" dirty="0"/>
            </a:br>
            <a:endParaRPr lang="en-US" dirty="0"/>
          </a:p>
          <a:p>
            <a:pPr lvl="0" fontAlgn="ctr">
              <a:spcAft>
                <a:spcPts val="600"/>
              </a:spcAft>
            </a:pPr>
            <a:endParaRPr lang="en-US" dirty="0"/>
          </a:p>
        </p:txBody>
      </p:sp>
    </p:spTree>
    <p:extLst>
      <p:ext uri="{BB962C8B-B14F-4D97-AF65-F5344CB8AC3E}">
        <p14:creationId xmlns:p14="http://schemas.microsoft.com/office/powerpoint/2010/main" val="8461538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62860" y="116114"/>
            <a:ext cx="7467600" cy="1016000"/>
          </a:xfrm>
        </p:spPr>
        <p:txBody>
          <a:bodyPr rIns="132080"/>
          <a:lstStyle/>
          <a:p>
            <a:pPr eaLnBrk="1" hangingPunct="1"/>
            <a:r>
              <a:rPr lang="fr-FR" sz="3200" dirty="0"/>
              <a:t>Other Current HCD cPP/SD Issues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5754" y="1135953"/>
            <a:ext cx="8845755" cy="5475434"/>
          </a:xfrm>
        </p:spPr>
        <p:txBody>
          <a:bodyPr rIns="132080"/>
          <a:lstStyle/>
          <a:p>
            <a:pPr marL="39688" lvl="0" indent="0" fontAlgn="ctr">
              <a:spcAft>
                <a:spcPts val="600"/>
              </a:spcAft>
              <a:buNone/>
            </a:pPr>
            <a:r>
              <a:rPr lang="en-US" sz="2000" u="sng" dirty="0"/>
              <a:t>Inclusion of Cryptographic Erase in HCD cPP</a:t>
            </a:r>
          </a:p>
          <a:p>
            <a:pPr fontAlgn="ctr">
              <a:spcBef>
                <a:spcPts val="0"/>
              </a:spcBef>
              <a:spcAft>
                <a:spcPts val="600"/>
              </a:spcAft>
            </a:pPr>
            <a:r>
              <a:rPr lang="en-US" sz="1600" dirty="0"/>
              <a:t>HCD cPP needs to address how user, job and confidential data stored on the device is made irretrievable</a:t>
            </a:r>
          </a:p>
          <a:p>
            <a:pPr fontAlgn="ctr">
              <a:spcBef>
                <a:spcPts val="0"/>
              </a:spcBef>
              <a:spcAft>
                <a:spcPts val="600"/>
              </a:spcAft>
            </a:pPr>
            <a:r>
              <a:rPr lang="en-US" sz="1600" dirty="0"/>
              <a:t>HCDs generally use the “Image Overwrite” mechanism for this since most HCDs have standard nonvolatile drives with </a:t>
            </a:r>
          </a:p>
          <a:p>
            <a:pPr fontAlgn="ctr">
              <a:spcBef>
                <a:spcPts val="0"/>
              </a:spcBef>
              <a:spcAft>
                <a:spcPts val="600"/>
              </a:spcAft>
            </a:pPr>
            <a:r>
              <a:rPr lang="en-US" sz="1600" dirty="0"/>
              <a:t>However, for HCDs self-encrypting nonvolatile storage devices or Self-Encrypting Drives (SEDs) “Image Overwrite” mechanism will not work – have to use Cryptographic Erase where the encryption keys are destroyed </a:t>
            </a:r>
          </a:p>
          <a:p>
            <a:pPr fontAlgn="ctr">
              <a:spcBef>
                <a:spcPts val="0"/>
              </a:spcBef>
              <a:spcAft>
                <a:spcPts val="600"/>
              </a:spcAft>
            </a:pPr>
            <a:r>
              <a:rPr lang="en-US" sz="1600" dirty="0"/>
              <a:t>JISEC wants the Image Overwrite discussions in the Security Problem Definition and in the FDP_RIP.1/Overwrite SFR to only include the “Image Overwrite” mechanism</a:t>
            </a:r>
          </a:p>
          <a:p>
            <a:pPr lvl="1" fontAlgn="ctr">
              <a:spcBef>
                <a:spcPts val="0"/>
              </a:spcBef>
              <a:spcAft>
                <a:spcPts val="600"/>
              </a:spcAft>
            </a:pPr>
            <a:r>
              <a:rPr lang="en-US" sz="1600" dirty="0"/>
              <a:t>JISEC feels Cryptographic Erase is covered by the two Key Destruction SFRs (FCS_CKM.4 &amp; FCS_CKM_EXT.4) already in the HCD cPP</a:t>
            </a:r>
          </a:p>
          <a:p>
            <a:pPr lvl="1" fontAlgn="ctr">
              <a:spcBef>
                <a:spcPts val="0"/>
              </a:spcBef>
              <a:spcAft>
                <a:spcPts val="600"/>
              </a:spcAft>
            </a:pPr>
            <a:r>
              <a:rPr lang="en-US" sz="1600" dirty="0"/>
              <a:t>Some HCD iTC members disagree and feel Cryptographic Erase is not adequately covered by the two Key Destruction SFRs</a:t>
            </a:r>
          </a:p>
          <a:p>
            <a:pPr lvl="1" fontAlgn="ctr">
              <a:spcBef>
                <a:spcPts val="0"/>
              </a:spcBef>
              <a:spcAft>
                <a:spcPts val="600"/>
              </a:spcAft>
            </a:pPr>
            <a:r>
              <a:rPr lang="en-US" sz="1600" dirty="0"/>
              <a:t>ITSCC feels Image Overwrite and Cryptographic Erase are two different things and agrees with JISEC; suggested HCD iTC create optional requirements for Cryptographic Erase </a:t>
            </a:r>
          </a:p>
          <a:p>
            <a:pPr fontAlgn="ctr">
              <a:spcBef>
                <a:spcPts val="0"/>
              </a:spcBef>
              <a:spcAft>
                <a:spcPts val="600"/>
              </a:spcAft>
            </a:pPr>
            <a:r>
              <a:rPr lang="en-US" sz="1600" dirty="0"/>
              <a:t>HCD iTC creating a subgroup to address the Cryptographic Erase requirements</a:t>
            </a:r>
          </a:p>
          <a:p>
            <a:pPr fontAlgn="ctr">
              <a:spcAft>
                <a:spcPts val="600"/>
              </a:spcAft>
            </a:pPr>
            <a:endParaRPr lang="en-US" sz="1800" dirty="0"/>
          </a:p>
        </p:txBody>
      </p:sp>
    </p:spTree>
    <p:extLst>
      <p:ext uri="{BB962C8B-B14F-4D97-AF65-F5344CB8AC3E}">
        <p14:creationId xmlns:p14="http://schemas.microsoft.com/office/powerpoint/2010/main" val="100066906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76715" y="92364"/>
            <a:ext cx="7467600" cy="1016000"/>
          </a:xfrm>
        </p:spPr>
        <p:txBody>
          <a:bodyPr rIns="132080"/>
          <a:lstStyle/>
          <a:p>
            <a:pPr eaLnBrk="1" hangingPunct="1"/>
            <a:r>
              <a:rPr lang="fr-FR" sz="3200" dirty="0"/>
              <a:t>Other HCD cPP/SD Issues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60" y="1185716"/>
            <a:ext cx="8845755" cy="5475434"/>
          </a:xfrm>
        </p:spPr>
        <p:txBody>
          <a:bodyPr rIns="132080"/>
          <a:lstStyle/>
          <a:p>
            <a:pPr marL="0" lvl="1" indent="0">
              <a:spcBef>
                <a:spcPts val="0"/>
              </a:spcBef>
              <a:spcAft>
                <a:spcPts val="600"/>
              </a:spcAft>
              <a:buNone/>
            </a:pPr>
            <a:r>
              <a:rPr lang="en-US" sz="2200" dirty="0"/>
              <a:t>Issues HCD iTC still needs to resolve (in order of priority):</a:t>
            </a:r>
          </a:p>
          <a:p>
            <a:pPr marL="342900" lvl="1" indent="-342900">
              <a:spcBef>
                <a:spcPts val="0"/>
              </a:spcBef>
              <a:spcAft>
                <a:spcPts val="600"/>
              </a:spcAft>
            </a:pPr>
            <a:r>
              <a:rPr lang="en-US" sz="2200" dirty="0"/>
              <a:t>Internationalization of SFRs</a:t>
            </a:r>
          </a:p>
          <a:p>
            <a:pPr marL="342900" lvl="1" indent="-342900">
              <a:spcBef>
                <a:spcPts val="0"/>
              </a:spcBef>
              <a:spcAft>
                <a:spcPts val="600"/>
              </a:spcAft>
            </a:pPr>
            <a:r>
              <a:rPr lang="en-US" sz="2200" dirty="0"/>
              <a:t>Closure of “deferred” comments</a:t>
            </a:r>
          </a:p>
          <a:p>
            <a:pPr marL="342900" lvl="1" indent="-342900">
              <a:spcBef>
                <a:spcPts val="0"/>
              </a:spcBef>
              <a:spcAft>
                <a:spcPts val="600"/>
              </a:spcAft>
            </a:pPr>
            <a:r>
              <a:rPr lang="en-US" sz="2200" dirty="0"/>
              <a:t>Update of spec/standard versions – when and if it should be done</a:t>
            </a:r>
          </a:p>
          <a:p>
            <a:pPr marL="742950" lvl="2" indent="-342900">
              <a:spcBef>
                <a:spcPts val="0"/>
              </a:spcBef>
              <a:spcAft>
                <a:spcPts val="600"/>
              </a:spcAft>
            </a:pPr>
            <a:r>
              <a:rPr lang="en-US" sz="2000" dirty="0"/>
              <a:t>Need to be concerned about implications of updating versions</a:t>
            </a:r>
          </a:p>
          <a:p>
            <a:pPr marL="342900" lvl="1" indent="-342900">
              <a:spcBef>
                <a:spcPts val="0"/>
              </a:spcBef>
              <a:spcAft>
                <a:spcPts val="600"/>
              </a:spcAft>
            </a:pPr>
            <a:r>
              <a:rPr lang="en-US" sz="2200" dirty="0"/>
              <a:t>Support for Solid State Devices</a:t>
            </a:r>
          </a:p>
          <a:p>
            <a:pPr marL="342900" lvl="1" indent="-342900">
              <a:spcBef>
                <a:spcPts val="0"/>
              </a:spcBef>
              <a:spcAft>
                <a:spcPts val="600"/>
              </a:spcAft>
            </a:pPr>
            <a:r>
              <a:rPr lang="en-US" sz="2200" dirty="0"/>
              <a:t>Agreement on removal of support for:</a:t>
            </a:r>
          </a:p>
          <a:p>
            <a:pPr marL="742950" lvl="2" indent="-342900">
              <a:spcBef>
                <a:spcPts val="0"/>
              </a:spcBef>
              <a:spcAft>
                <a:spcPts val="600"/>
              </a:spcAft>
            </a:pPr>
            <a:r>
              <a:rPr lang="en-US" sz="2000" dirty="0"/>
              <a:t>TLS 1.1</a:t>
            </a:r>
          </a:p>
          <a:p>
            <a:pPr marL="742950" lvl="2" indent="-342900">
              <a:spcBef>
                <a:spcPts val="0"/>
              </a:spcBef>
              <a:spcAft>
                <a:spcPts val="600"/>
              </a:spcAft>
            </a:pPr>
            <a:r>
              <a:rPr lang="en-US" sz="2000" dirty="0"/>
              <a:t>SHA-1 support</a:t>
            </a:r>
          </a:p>
          <a:p>
            <a:pPr marL="742950" lvl="2" indent="-342900">
              <a:spcBef>
                <a:spcPts val="0"/>
              </a:spcBef>
              <a:spcAft>
                <a:spcPts val="600"/>
              </a:spcAft>
            </a:pPr>
            <a:r>
              <a:rPr lang="en-US" sz="2000" dirty="0"/>
              <a:t>Cipher suites with RSA Key Generation with keys &lt; 2048 bits</a:t>
            </a:r>
          </a:p>
          <a:p>
            <a:pPr marL="742950" lvl="2" indent="-342900">
              <a:spcBef>
                <a:spcPts val="0"/>
              </a:spcBef>
              <a:spcAft>
                <a:spcPts val="600"/>
              </a:spcAft>
            </a:pPr>
            <a:r>
              <a:rPr lang="en-US" sz="2000" dirty="0"/>
              <a:t>All RSA and DHE Key Exchanges</a:t>
            </a:r>
          </a:p>
        </p:txBody>
      </p:sp>
    </p:spTree>
    <p:extLst>
      <p:ext uri="{BB962C8B-B14F-4D97-AF65-F5344CB8AC3E}">
        <p14:creationId xmlns:p14="http://schemas.microsoft.com/office/powerpoint/2010/main" val="108643689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0" y="127000"/>
            <a:ext cx="7467600" cy="1016000"/>
          </a:xfrm>
        </p:spPr>
        <p:txBody>
          <a:bodyPr rIns="132080"/>
          <a:lstStyle/>
          <a:p>
            <a:pPr eaLnBrk="1" hangingPunct="1"/>
            <a:r>
              <a:rPr lang="fr-FR" sz="3200" dirty="0"/>
              <a:t>Other Current HCD cPP/SD Issues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309" y="1092775"/>
            <a:ext cx="8845755" cy="5475434"/>
          </a:xfrm>
        </p:spPr>
        <p:txBody>
          <a:bodyPr rIns="132080"/>
          <a:lstStyle/>
          <a:p>
            <a:pPr marL="39688" lvl="0" indent="0" fontAlgn="ctr">
              <a:spcAft>
                <a:spcPts val="600"/>
              </a:spcAft>
              <a:buNone/>
            </a:pPr>
            <a:r>
              <a:rPr lang="en-US" sz="2000" u="sng" dirty="0"/>
              <a:t>Additional New Content (SFRs)</a:t>
            </a:r>
          </a:p>
          <a:p>
            <a:pPr fontAlgn="ctr">
              <a:spcBef>
                <a:spcPts val="0"/>
              </a:spcBef>
              <a:spcAft>
                <a:spcPts val="600"/>
              </a:spcAft>
            </a:pPr>
            <a:r>
              <a:rPr lang="en-US" sz="1800" dirty="0"/>
              <a:t>Goal for HCD cPP/SD at the point is still to “keep it simple” and build on it for later versions</a:t>
            </a:r>
          </a:p>
          <a:p>
            <a:pPr fontAlgn="ctr">
              <a:spcBef>
                <a:spcPts val="0"/>
              </a:spcBef>
              <a:spcAft>
                <a:spcPts val="600"/>
              </a:spcAft>
            </a:pPr>
            <a:r>
              <a:rPr lang="en-US" sz="1800" dirty="0"/>
              <a:t>TLS 1.3 will not be in HCD cPP/SD v1.0</a:t>
            </a:r>
          </a:p>
          <a:p>
            <a:pPr fontAlgn="ctr">
              <a:spcBef>
                <a:spcPts val="0"/>
              </a:spcBef>
              <a:spcAft>
                <a:spcPts val="600"/>
              </a:spcAft>
            </a:pPr>
            <a:r>
              <a:rPr lang="en-US" sz="1800" dirty="0"/>
              <a:t>Anticipate not picking up any additional new requirements for the HCD cPP/SD beyond what already has been proposed at this time unless either:</a:t>
            </a:r>
          </a:p>
          <a:p>
            <a:pPr lvl="1" fontAlgn="ctr">
              <a:spcBef>
                <a:spcPts val="0"/>
              </a:spcBef>
              <a:spcAft>
                <a:spcPts val="600"/>
              </a:spcAft>
            </a:pPr>
            <a:r>
              <a:rPr lang="en-US" dirty="0"/>
              <a:t>They are requested by JISEC or ITSCC or NIAP </a:t>
            </a:r>
          </a:p>
          <a:p>
            <a:pPr lvl="1" fontAlgn="ctr">
              <a:spcBef>
                <a:spcPts val="0"/>
              </a:spcBef>
              <a:spcAft>
                <a:spcPts val="600"/>
              </a:spcAft>
            </a:pPr>
            <a:r>
              <a:rPr lang="en-US" dirty="0"/>
              <a:t>They are suggested by JBMIA</a:t>
            </a:r>
          </a:p>
          <a:p>
            <a:pPr lvl="1" fontAlgn="ctr">
              <a:spcBef>
                <a:spcPts val="0"/>
              </a:spcBef>
              <a:spcAft>
                <a:spcPts val="600"/>
              </a:spcAft>
            </a:pPr>
            <a:r>
              <a:rPr lang="en-US" dirty="0"/>
              <a:t>They are required by changes to ISO, FIPS or NIST Standards/Guidelines</a:t>
            </a:r>
          </a:p>
          <a:p>
            <a:pPr lvl="1" fontAlgn="ctr">
              <a:spcBef>
                <a:spcPts val="0"/>
              </a:spcBef>
              <a:spcAft>
                <a:spcPts val="600"/>
              </a:spcAft>
            </a:pPr>
            <a:r>
              <a:rPr lang="en-US" dirty="0"/>
              <a:t>Necessitated by comments to 1</a:t>
            </a:r>
            <a:r>
              <a:rPr lang="en-US" baseline="30000" dirty="0"/>
              <a:t>st</a:t>
            </a:r>
            <a:r>
              <a:rPr lang="en-US" dirty="0"/>
              <a:t> (and possibly 2</a:t>
            </a:r>
            <a:r>
              <a:rPr lang="en-US" baseline="30000" dirty="0"/>
              <a:t>nd</a:t>
            </a:r>
            <a:r>
              <a:rPr lang="en-US" dirty="0"/>
              <a:t>) Public Drafts</a:t>
            </a:r>
          </a:p>
          <a:p>
            <a:pPr lvl="1" fontAlgn="ctr">
              <a:spcBef>
                <a:spcPts val="0"/>
              </a:spcBef>
              <a:spcAft>
                <a:spcPts val="600"/>
              </a:spcAft>
            </a:pPr>
            <a:r>
              <a:rPr lang="en-US" dirty="0"/>
              <a:t>Necessitated by any new NIAP TDs to either the HCD PP or any  applicable ND &amp; FDE cPPs/SDs</a:t>
            </a:r>
          </a:p>
          <a:p>
            <a:pPr lvl="1" fontAlgn="ctr">
              <a:spcBef>
                <a:spcPts val="0"/>
              </a:spcBef>
              <a:spcAft>
                <a:spcPts val="600"/>
              </a:spcAft>
            </a:pPr>
            <a:r>
              <a:rPr lang="en-US" sz="1800" dirty="0"/>
              <a:t>Syncing with applicable updates to ND cPP/SD and FDE cPPs/SDs or applicable NIST SP updates</a:t>
            </a:r>
          </a:p>
          <a:p>
            <a:pPr lvl="1" fontAlgn="ctr">
              <a:spcBef>
                <a:spcPts val="0"/>
              </a:spcBef>
              <a:spcAft>
                <a:spcPts val="600"/>
              </a:spcAft>
            </a:pPr>
            <a:r>
              <a:rPr lang="en-US" b="1" dirty="0"/>
              <a:t>Advent of EUCC (ENISA Cryptographic Certification)</a:t>
            </a:r>
          </a:p>
          <a:p>
            <a:pPr lvl="1" fontAlgn="ctr">
              <a:spcAft>
                <a:spcPts val="600"/>
              </a:spcAft>
            </a:pPr>
            <a:endParaRPr lang="en-US" dirty="0"/>
          </a:p>
          <a:p>
            <a:pPr lvl="1" fontAlgn="ctr">
              <a:spcAft>
                <a:spcPts val="600"/>
              </a:spcAft>
            </a:pPr>
            <a:endParaRPr lang="en-US" dirty="0"/>
          </a:p>
          <a:p>
            <a:pPr lvl="1" fontAlgn="ctr">
              <a:spcAft>
                <a:spcPts val="600"/>
              </a:spcAft>
            </a:pPr>
            <a:endParaRPr lang="en-US" dirty="0"/>
          </a:p>
        </p:txBody>
      </p:sp>
    </p:spTree>
    <p:extLst>
      <p:ext uri="{BB962C8B-B14F-4D97-AF65-F5344CB8AC3E}">
        <p14:creationId xmlns:p14="http://schemas.microsoft.com/office/powerpoint/2010/main" val="296887017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2800" dirty="0"/>
              <a:t>HCD iTC Status</a:t>
            </a:r>
            <a:br>
              <a:rPr lang="fr-FR" sz="3200" dirty="0"/>
            </a:br>
            <a:r>
              <a:rPr lang="fr-FR" sz="2800" dirty="0"/>
              <a:t>HCD cPP/SD Schedule Status Update</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2" name="Table 1">
            <a:extLst>
              <a:ext uri="{FF2B5EF4-FFF2-40B4-BE49-F238E27FC236}">
                <a16:creationId xmlns:a16="http://schemas.microsoft.com/office/drawing/2014/main" id="{1337A182-57CC-49DB-8614-D4C103261AE2}"/>
              </a:ext>
            </a:extLst>
          </p:cNvPr>
          <p:cNvGraphicFramePr>
            <a:graphicFrameLocks noGrp="1"/>
          </p:cNvGraphicFramePr>
          <p:nvPr>
            <p:extLst>
              <p:ext uri="{D42A27DB-BD31-4B8C-83A1-F6EECF244321}">
                <p14:modId xmlns:p14="http://schemas.microsoft.com/office/powerpoint/2010/main" val="2863558858"/>
              </p:ext>
            </p:extLst>
          </p:nvPr>
        </p:nvGraphicFramePr>
        <p:xfrm>
          <a:off x="0" y="1143000"/>
          <a:ext cx="9144000" cy="5373254"/>
        </p:xfrm>
        <a:graphic>
          <a:graphicData uri="http://schemas.openxmlformats.org/drawingml/2006/table">
            <a:tbl>
              <a:tblPr firstRow="1" bandRow="1">
                <a:tableStyleId>{21E4AEA4-8DFA-4A89-87EB-49C32662AFE0}</a:tableStyleId>
              </a:tblPr>
              <a:tblGrid>
                <a:gridCol w="971694">
                  <a:extLst>
                    <a:ext uri="{9D8B030D-6E8A-4147-A177-3AD203B41FA5}">
                      <a16:colId xmlns:a16="http://schemas.microsoft.com/office/drawing/2014/main" val="3433683447"/>
                    </a:ext>
                  </a:extLst>
                </a:gridCol>
                <a:gridCol w="4267346">
                  <a:extLst>
                    <a:ext uri="{9D8B030D-6E8A-4147-A177-3AD203B41FA5}">
                      <a16:colId xmlns:a16="http://schemas.microsoft.com/office/drawing/2014/main" val="1999277697"/>
                    </a:ext>
                  </a:extLst>
                </a:gridCol>
                <a:gridCol w="3904960">
                  <a:extLst>
                    <a:ext uri="{9D8B030D-6E8A-4147-A177-3AD203B41FA5}">
                      <a16:colId xmlns:a16="http://schemas.microsoft.com/office/drawing/2014/main" val="2792006354"/>
                    </a:ext>
                  </a:extLst>
                </a:gridCol>
              </a:tblGrid>
              <a:tr h="441637">
                <a:tc>
                  <a:txBody>
                    <a:bodyPr/>
                    <a:lstStyle/>
                    <a:p>
                      <a:r>
                        <a:rPr lang="en-US" dirty="0">
                          <a:solidFill>
                            <a:schemeClr val="bg1"/>
                          </a:solidFill>
                        </a:rPr>
                        <a:t>Phase</a:t>
                      </a:r>
                    </a:p>
                  </a:txBody>
                  <a:tcPr/>
                </a:tc>
                <a:tc>
                  <a:txBody>
                    <a:bodyPr/>
                    <a:lstStyle/>
                    <a:p>
                      <a:r>
                        <a:rPr lang="en-US" dirty="0">
                          <a:solidFill>
                            <a:schemeClr val="bg1"/>
                          </a:solidFill>
                        </a:rPr>
                        <a:t>Timeframe</a:t>
                      </a:r>
                    </a:p>
                  </a:txBody>
                  <a:tcPr/>
                </a:tc>
                <a:tc>
                  <a:txBody>
                    <a:bodyPr/>
                    <a:lstStyle/>
                    <a:p>
                      <a:r>
                        <a:rPr lang="en-US" dirty="0">
                          <a:solidFill>
                            <a:schemeClr val="bg1"/>
                          </a:solidFill>
                        </a:rPr>
                        <a:t>Status Updates</a:t>
                      </a:r>
                    </a:p>
                  </a:txBody>
                  <a:tcPr/>
                </a:tc>
                <a:extLst>
                  <a:ext uri="{0D108BD9-81ED-4DB2-BD59-A6C34878D82A}">
                    <a16:rowId xmlns:a16="http://schemas.microsoft.com/office/drawing/2014/main" val="3098549523"/>
                  </a:ext>
                </a:extLst>
              </a:tr>
              <a:tr h="2318596">
                <a:tc>
                  <a:txBody>
                    <a:bodyPr/>
                    <a:lstStyle/>
                    <a:p>
                      <a:r>
                        <a:rPr lang="en-US" sz="1200" dirty="0"/>
                        <a:t>Resolve ESR Issue and Approve SPD</a:t>
                      </a:r>
                    </a:p>
                  </a:txBody>
                  <a:tcPr/>
                </a:tc>
                <a:tc>
                  <a:txBody>
                    <a:bodyPr/>
                    <a:lstStyle/>
                    <a:p>
                      <a:pPr marL="342900" indent="-342900">
                        <a:buFont typeface="Arial" panose="020B0604020202020204" pitchFamily="34" charset="0"/>
                        <a:buChar char="•"/>
                      </a:pPr>
                      <a:r>
                        <a:rPr lang="en-US" sz="1200" strike="noStrike" dirty="0"/>
                        <a:t>Resolve ESR issue: 2/26 </a:t>
                      </a:r>
                      <a:r>
                        <a:rPr lang="en-US" sz="1200" b="1" kern="1200" dirty="0">
                          <a:solidFill>
                            <a:srgbClr val="00B050"/>
                          </a:solidFill>
                          <a:latin typeface="+mn-lt"/>
                          <a:ea typeface="+mn-ea"/>
                          <a:cs typeface="+mn-cs"/>
                        </a:rPr>
                        <a:t>DONE</a:t>
                      </a:r>
                    </a:p>
                    <a:p>
                      <a:pPr marL="342900" indent="-342900">
                        <a:buFont typeface="Arial" panose="020B0604020202020204" pitchFamily="34" charset="0"/>
                        <a:buChar char="•"/>
                      </a:pPr>
                      <a:r>
                        <a:rPr lang="en-US" sz="1200" strike="noStrike" dirty="0"/>
                        <a:t>Update ESR: 3/1 – 3/12 </a:t>
                      </a:r>
                      <a:r>
                        <a:rPr lang="en-US" sz="1200" b="1" kern="1200" dirty="0">
                          <a:solidFill>
                            <a:srgbClr val="00B050"/>
                          </a:solidFill>
                          <a:latin typeface="+mn-lt"/>
                          <a:ea typeface="+mn-ea"/>
                          <a:cs typeface="+mn-cs"/>
                        </a:rPr>
                        <a:t>NOT NEEDED</a:t>
                      </a:r>
                    </a:p>
                    <a:p>
                      <a:pPr marL="342900" indent="-342900">
                        <a:buFont typeface="Arial" panose="020B0604020202020204" pitchFamily="34" charset="0"/>
                        <a:buChar char="•"/>
                      </a:pPr>
                      <a:r>
                        <a:rPr lang="en-US" sz="1200" strike="noStrike" kern="1200" dirty="0">
                          <a:solidFill>
                            <a:schemeClr val="dk1"/>
                          </a:solidFill>
                          <a:latin typeface="+mn-lt"/>
                          <a:ea typeface="+mn-ea"/>
                          <a:cs typeface="+mn-cs"/>
                        </a:rPr>
                        <a:t>Update SPD: 3/1 – 3/12</a:t>
                      </a:r>
                      <a:r>
                        <a:rPr lang="en-US" sz="1200" strike="noStrike" kern="1200" dirty="0">
                          <a:solidFill>
                            <a:srgbClr val="00B050"/>
                          </a:solidFill>
                          <a:latin typeface="+mn-lt"/>
                          <a:ea typeface="+mn-ea"/>
                          <a:cs typeface="+mn-cs"/>
                        </a:rPr>
                        <a:t> </a:t>
                      </a:r>
                      <a:r>
                        <a:rPr lang="en-US" sz="1200" b="1" strike="noStrike" kern="1200" dirty="0">
                          <a:solidFill>
                            <a:srgbClr val="00B050"/>
                          </a:solidFill>
                          <a:latin typeface="+mn-lt"/>
                          <a:ea typeface="+mn-ea"/>
                          <a:cs typeface="+mn-cs"/>
                        </a:rPr>
                        <a:t>DONE</a:t>
                      </a:r>
                      <a:endParaRPr lang="en-US" sz="1200" b="1" strike="noStrike"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strike="noStrike" dirty="0"/>
                        <a:t>Submit ESR changes to HCD WG (if needed): 3/15 </a:t>
                      </a:r>
                      <a:r>
                        <a:rPr lang="en-US" sz="1200" b="1" strike="noStrike" kern="1200" dirty="0">
                          <a:solidFill>
                            <a:srgbClr val="00B050"/>
                          </a:solidFill>
                          <a:latin typeface="+mn-lt"/>
                          <a:ea typeface="+mn-ea"/>
                          <a:cs typeface="+mn-cs"/>
                        </a:rPr>
                        <a:t>NOT NEEDED</a:t>
                      </a:r>
                    </a:p>
                    <a:p>
                      <a:pPr marL="342900" indent="-342900">
                        <a:buFont typeface="Arial" panose="020B0604020202020204" pitchFamily="34" charset="0"/>
                        <a:buChar char="•"/>
                      </a:pPr>
                      <a:r>
                        <a:rPr lang="en-US" sz="1200" strike="noStrike" dirty="0"/>
                        <a:t>HCD WG Review and comment: 3/15 – 4/9 </a:t>
                      </a:r>
                      <a:r>
                        <a:rPr lang="en-US" sz="1200" b="1" strike="noStrike" kern="1200" dirty="0">
                          <a:solidFill>
                            <a:srgbClr val="00B050"/>
                          </a:solidFill>
                          <a:latin typeface="+mn-lt"/>
                          <a:ea typeface="+mn-ea"/>
                          <a:cs typeface="+mn-cs"/>
                        </a:rPr>
                        <a:t>NOT NEEDED</a:t>
                      </a:r>
                    </a:p>
                    <a:p>
                      <a:pPr marL="342900" indent="-342900">
                        <a:buFont typeface="Arial" panose="020B0604020202020204" pitchFamily="34" charset="0"/>
                        <a:buChar char="•"/>
                      </a:pPr>
                      <a:r>
                        <a:rPr lang="en-US" sz="1200" dirty="0"/>
                        <a:t>Submit SPD for public review: </a:t>
                      </a:r>
                      <a:r>
                        <a:rPr lang="en-US" sz="1200" dirty="0">
                          <a:highlight>
                            <a:srgbClr val="00FF00"/>
                          </a:highlight>
                        </a:rPr>
                        <a:t>5/10</a:t>
                      </a:r>
                      <a:r>
                        <a:rPr lang="en-US" sz="1200" b="1" strike="noStrike" kern="1200" dirty="0">
                          <a:solidFill>
                            <a:srgbClr val="00B050"/>
                          </a:solidFill>
                          <a:latin typeface="+mn-lt"/>
                          <a:ea typeface="+mn-ea"/>
                          <a:cs typeface="+mn-cs"/>
                        </a:rPr>
                        <a:t> DONE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SPD Public review: </a:t>
                      </a:r>
                      <a:r>
                        <a:rPr lang="en-US" sz="1200" kern="1200" dirty="0">
                          <a:solidFill>
                            <a:schemeClr val="dk1"/>
                          </a:solidFill>
                          <a:highlight>
                            <a:srgbClr val="00FF00"/>
                          </a:highlight>
                        </a:rPr>
                        <a:t>5/10 – 6/4 </a:t>
                      </a:r>
                      <a:r>
                        <a:rPr lang="en-US" sz="1200" b="1" kern="1200" dirty="0">
                          <a:solidFill>
                            <a:srgbClr val="00B050"/>
                          </a:solidFill>
                        </a:rPr>
                        <a:t>DONE</a:t>
                      </a:r>
                    </a:p>
                    <a:p>
                      <a:pPr marL="342900" indent="-342900">
                        <a:buFont typeface="Arial" panose="020B0604020202020204" pitchFamily="34" charset="0"/>
                        <a:buChar char="•"/>
                      </a:pPr>
                      <a:r>
                        <a:rPr lang="en-US" sz="1200" dirty="0"/>
                        <a:t>Update SPD:  </a:t>
                      </a:r>
                      <a:r>
                        <a:rPr lang="en-US" sz="1200" kern="1200" dirty="0">
                          <a:solidFill>
                            <a:schemeClr val="dk1"/>
                          </a:solidFill>
                          <a:highlight>
                            <a:srgbClr val="00FF00"/>
                          </a:highlight>
                        </a:rPr>
                        <a:t>6/7 – 6/25 </a:t>
                      </a:r>
                      <a:r>
                        <a:rPr lang="en-US" sz="1200" b="1" kern="1200" dirty="0">
                          <a:solidFill>
                            <a:srgbClr val="00B050"/>
                          </a:solidFill>
                        </a:rPr>
                        <a:t>DONE</a:t>
                      </a:r>
                      <a:endParaRPr lang="en-US" sz="1200" strike="noStrike" kern="1200" dirty="0">
                        <a:solidFill>
                          <a:schemeClr val="dk1"/>
                        </a:solidFill>
                        <a:latin typeface="+mn-lt"/>
                        <a:ea typeface="+mn-ea"/>
                        <a:cs typeface="+mn-cs"/>
                      </a:endParaRPr>
                    </a:p>
                  </a:txBody>
                  <a:tcPr/>
                </a:tc>
                <a:tc>
                  <a:txBody>
                    <a:bodyPr/>
                    <a:lstStyle/>
                    <a:p>
                      <a:pPr marL="0" indent="0">
                        <a:buFont typeface="Arial" panose="020B0604020202020204" pitchFamily="34" charset="0"/>
                        <a:buNone/>
                      </a:pPr>
                      <a:endParaRPr lang="en-GB" sz="1200" strike="noStrike" kern="1200" dirty="0">
                        <a:solidFill>
                          <a:schemeClr val="dk1"/>
                        </a:solidFill>
                        <a:latin typeface="+mn-lt"/>
                        <a:ea typeface="+mn-ea"/>
                        <a:cs typeface="+mn-cs"/>
                      </a:endParaRPr>
                    </a:p>
                  </a:txBody>
                  <a:tcPr/>
                </a:tc>
                <a:extLst>
                  <a:ext uri="{0D108BD9-81ED-4DB2-BD59-A6C34878D82A}">
                    <a16:rowId xmlns:a16="http://schemas.microsoft.com/office/drawing/2014/main" val="901617621"/>
                  </a:ext>
                </a:extLst>
              </a:tr>
              <a:tr h="1398518">
                <a:tc>
                  <a:txBody>
                    <a:bodyPr/>
                    <a:lstStyle/>
                    <a:p>
                      <a:r>
                        <a:rPr lang="en-US" sz="1200" dirty="0"/>
                        <a:t>Internal Draft</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dk1"/>
                          </a:solidFill>
                          <a:latin typeface="+mn-lt"/>
                          <a:ea typeface="+mn-ea"/>
                          <a:cs typeface="+mn-cs"/>
                        </a:rPr>
                        <a:t>New Proposed Schedule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dk1"/>
                          </a:solidFill>
                          <a:latin typeface="+mn-lt"/>
                          <a:ea typeface="+mn-ea"/>
                          <a:cs typeface="+mn-cs"/>
                        </a:rPr>
                        <a:t>Submit 3rd internal draft: </a:t>
                      </a:r>
                      <a:r>
                        <a:rPr lang="en-US" sz="1200" kern="1200" dirty="0">
                          <a:solidFill>
                            <a:schemeClr val="dk1"/>
                          </a:solidFill>
                          <a:highlight>
                            <a:srgbClr val="00FF00"/>
                          </a:highlight>
                          <a:latin typeface="+mn-lt"/>
                          <a:ea typeface="+mn-ea"/>
                          <a:cs typeface="+mn-cs"/>
                        </a:rPr>
                        <a:t>6/1 </a:t>
                      </a:r>
                      <a:r>
                        <a:rPr lang="en-US" sz="1200" b="1" kern="1200" dirty="0">
                          <a:solidFill>
                            <a:srgbClr val="00B050"/>
                          </a:solidFill>
                        </a:rPr>
                        <a:t>DONE</a:t>
                      </a:r>
                      <a:endParaRPr lang="en-US" sz="1200" kern="1200" dirty="0">
                        <a:solidFill>
                          <a:schemeClr val="dk1"/>
                        </a:solidFill>
                        <a:latin typeface="+mn-lt"/>
                        <a:ea typeface="+mn-ea"/>
                        <a:cs typeface="+mn-cs"/>
                      </a:endParaRPr>
                    </a:p>
                    <a:p>
                      <a:pPr marL="342900" indent="-342900">
                        <a:buFont typeface="Arial" panose="020B0604020202020204" pitchFamily="34" charset="0"/>
                        <a:buChar char="•"/>
                      </a:pPr>
                      <a:r>
                        <a:rPr lang="en-US" sz="1200" kern="1200" dirty="0">
                          <a:solidFill>
                            <a:schemeClr val="dk1"/>
                          </a:solidFill>
                          <a:latin typeface="+mn-lt"/>
                          <a:ea typeface="+mn-ea"/>
                          <a:cs typeface="+mn-cs"/>
                        </a:rPr>
                        <a:t>Review 3rd internal draft: </a:t>
                      </a:r>
                      <a:r>
                        <a:rPr lang="en-US" sz="1200" kern="1200" dirty="0">
                          <a:solidFill>
                            <a:schemeClr val="dk1"/>
                          </a:solidFill>
                          <a:highlight>
                            <a:srgbClr val="00FF00"/>
                          </a:highlight>
                          <a:latin typeface="+mn-lt"/>
                          <a:ea typeface="+mn-ea"/>
                          <a:cs typeface="+mn-cs"/>
                        </a:rPr>
                        <a:t>6/1 </a:t>
                      </a:r>
                      <a:r>
                        <a:rPr lang="en-US" sz="1200" kern="1200" dirty="0">
                          <a:solidFill>
                            <a:schemeClr val="dk1"/>
                          </a:solidFill>
                          <a:highlight>
                            <a:srgbClr val="00FF00"/>
                          </a:highlight>
                        </a:rPr>
                        <a:t>–</a:t>
                      </a:r>
                      <a:r>
                        <a:rPr lang="en-US" sz="1200" kern="1200" dirty="0">
                          <a:solidFill>
                            <a:schemeClr val="dk1"/>
                          </a:solidFill>
                          <a:highlight>
                            <a:srgbClr val="00FF00"/>
                          </a:highlight>
                          <a:latin typeface="+mn-lt"/>
                          <a:ea typeface="+mn-ea"/>
                          <a:cs typeface="+mn-cs"/>
                        </a:rPr>
                        <a:t> 6/18 </a:t>
                      </a:r>
                      <a:r>
                        <a:rPr lang="en-US" sz="1200" b="1" kern="1200" dirty="0">
                          <a:solidFill>
                            <a:srgbClr val="00B050"/>
                          </a:solidFill>
                        </a:rPr>
                        <a:t>DONE</a:t>
                      </a:r>
                      <a:endParaRPr lang="en-US" sz="1200" kern="1200" dirty="0">
                        <a:solidFill>
                          <a:schemeClr val="dk1"/>
                        </a:solidFill>
                        <a:latin typeface="+mn-lt"/>
                        <a:ea typeface="+mn-ea"/>
                        <a:cs typeface="+mn-cs"/>
                      </a:endParaRPr>
                    </a:p>
                    <a:p>
                      <a:pPr marL="342900" indent="-342900">
                        <a:buFont typeface="Arial" panose="020B0604020202020204" pitchFamily="34" charset="0"/>
                        <a:buChar char="•"/>
                      </a:pPr>
                      <a:r>
                        <a:rPr lang="en-US" sz="1200" kern="1200" dirty="0">
                          <a:solidFill>
                            <a:schemeClr val="dk1"/>
                          </a:solidFill>
                          <a:latin typeface="+mn-lt"/>
                          <a:ea typeface="+mn-ea"/>
                          <a:cs typeface="+mn-cs"/>
                        </a:rPr>
                        <a:t>Review comments &amp; update documents: </a:t>
                      </a:r>
                      <a:r>
                        <a:rPr lang="en-US" sz="1200" kern="1200" dirty="0">
                          <a:solidFill>
                            <a:schemeClr val="dk1"/>
                          </a:solidFill>
                          <a:highlight>
                            <a:srgbClr val="00FF00"/>
                          </a:highlight>
                          <a:latin typeface="+mn-lt"/>
                          <a:ea typeface="+mn-ea"/>
                          <a:cs typeface="+mn-cs"/>
                        </a:rPr>
                        <a:t>6/21 – 7/16 </a:t>
                      </a:r>
                      <a:r>
                        <a:rPr lang="en-US" sz="1200" b="1" kern="1200" dirty="0">
                          <a:solidFill>
                            <a:srgbClr val="00B050"/>
                          </a:solidFill>
                          <a:latin typeface="+mn-lt"/>
                          <a:ea typeface="+mn-ea"/>
                          <a:cs typeface="+mn-cs"/>
                        </a:rPr>
                        <a:t>DONE</a:t>
                      </a:r>
                      <a:endParaRPr lang="en-US" sz="1400" b="1" strike="sngStrike" dirty="0">
                        <a:solidFill>
                          <a:srgbClr val="00B05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strike="noStrike" dirty="0"/>
                    </a:p>
                  </a:txBody>
                  <a:tcPr/>
                </a:tc>
                <a:extLst>
                  <a:ext uri="{0D108BD9-81ED-4DB2-BD59-A6C34878D82A}">
                    <a16:rowId xmlns:a16="http://schemas.microsoft.com/office/drawing/2014/main" val="3169761866"/>
                  </a:ext>
                </a:extLst>
              </a:tr>
              <a:tr h="1214503">
                <a:tc>
                  <a:txBody>
                    <a:bodyPr/>
                    <a:lstStyle/>
                    <a:p>
                      <a:r>
                        <a:rPr lang="en-US" sz="1200" dirty="0"/>
                        <a:t>Public Review Draft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dk1"/>
                          </a:solidFill>
                          <a:latin typeface="+mn-lt"/>
                          <a:ea typeface="+mn-ea"/>
                          <a:cs typeface="+mn-cs"/>
                        </a:rPr>
                        <a:t>New Proposed Schedule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Submit 1</a:t>
                      </a:r>
                      <a:r>
                        <a:rPr lang="en-US" sz="1200" baseline="30000" dirty="0"/>
                        <a:t>st</a:t>
                      </a:r>
                      <a:r>
                        <a:rPr lang="en-US" sz="1200" dirty="0"/>
                        <a:t> Public Draft: </a:t>
                      </a:r>
                      <a:r>
                        <a:rPr lang="en-US" sz="1200" kern="1200" dirty="0">
                          <a:solidFill>
                            <a:schemeClr val="dk1"/>
                          </a:solidFill>
                          <a:highlight>
                            <a:srgbClr val="00FF00"/>
                          </a:highlight>
                        </a:rPr>
                        <a:t>8/18 (cPP); 8/30 (SD)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Review 1</a:t>
                      </a:r>
                      <a:r>
                        <a:rPr lang="en-US" sz="1200" baseline="30000" dirty="0"/>
                        <a:t>st</a:t>
                      </a:r>
                      <a:r>
                        <a:rPr lang="en-US" sz="1200" dirty="0"/>
                        <a:t> Public Draft: </a:t>
                      </a:r>
                      <a:r>
                        <a:rPr lang="en-US" sz="1200" kern="1200" dirty="0">
                          <a:solidFill>
                            <a:schemeClr val="dk1"/>
                          </a:solidFill>
                          <a:highlight>
                            <a:srgbClr val="00FF00"/>
                          </a:highlight>
                        </a:rPr>
                        <a:t>8/18 – 10/12 (45d)</a:t>
                      </a:r>
                      <a:endParaRPr lang="en-US" sz="1200" dirty="0"/>
                    </a:p>
                    <a:p>
                      <a:pPr marL="285750" indent="-285750">
                        <a:buFont typeface="Arial" panose="020B0604020202020204" pitchFamily="34" charset="0"/>
                        <a:buChar char="•"/>
                      </a:pPr>
                      <a:r>
                        <a:rPr lang="en-US" sz="1200" dirty="0"/>
                        <a:t>Review comments and update documents: </a:t>
                      </a:r>
                      <a:r>
                        <a:rPr lang="en-US" sz="1200" kern="1200" dirty="0">
                          <a:solidFill>
                            <a:schemeClr val="dk1"/>
                          </a:solidFill>
                          <a:highlight>
                            <a:srgbClr val="00FF00"/>
                          </a:highlight>
                        </a:rPr>
                        <a:t>10/13-12/10 (60d)</a:t>
                      </a:r>
                      <a:endParaRPr lang="en-US" sz="12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Was 7/19 on original schedule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strike="noStrike" dirty="0"/>
                        <a:t>Note: 1</a:t>
                      </a:r>
                      <a:r>
                        <a:rPr lang="en-US" sz="1200" strike="noStrike" baseline="30000" dirty="0"/>
                        <a:t>st</a:t>
                      </a:r>
                      <a:r>
                        <a:rPr lang="en-US" sz="1200" strike="noStrike" dirty="0"/>
                        <a:t> Public Draft of HCD cPP released on 8/30 – Comment end date 10/8 </a:t>
                      </a:r>
                      <a:r>
                        <a:rPr lang="en-US" sz="1200" b="1" kern="1200" dirty="0">
                          <a:solidFill>
                            <a:srgbClr val="00B050"/>
                          </a:solidFill>
                        </a:rPr>
                        <a:t>DONE</a:t>
                      </a:r>
                      <a:endParaRPr lang="en-US" sz="1200" strike="noStrike"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strike="noStrike" dirty="0"/>
                        <a:t>1</a:t>
                      </a:r>
                      <a:r>
                        <a:rPr lang="en-US" sz="1200" strike="noStrike" baseline="30000" dirty="0"/>
                        <a:t>st</a:t>
                      </a:r>
                      <a:r>
                        <a:rPr lang="en-US" sz="1200" strike="noStrike" dirty="0"/>
                        <a:t> Public Draft of HCD SD released on 10/13 – Comment end date 11/15 </a:t>
                      </a:r>
                      <a:r>
                        <a:rPr lang="en-US" sz="1200" b="1" kern="1200" dirty="0">
                          <a:solidFill>
                            <a:srgbClr val="00B050"/>
                          </a:solidFill>
                        </a:rPr>
                        <a:t>IN PROGRESS</a:t>
                      </a:r>
                      <a:endParaRPr lang="en-US" sz="1200" strike="noStrike"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rgbClr val="FF0000"/>
                        </a:solidFill>
                        <a:latin typeface="+mn-lt"/>
                        <a:ea typeface="+mn-ea"/>
                        <a:cs typeface="+mn-cs"/>
                      </a:endParaRPr>
                    </a:p>
                  </a:txBody>
                  <a:tcPr/>
                </a:tc>
                <a:extLst>
                  <a:ext uri="{0D108BD9-81ED-4DB2-BD59-A6C34878D82A}">
                    <a16:rowId xmlns:a16="http://schemas.microsoft.com/office/drawing/2014/main" val="3138051645"/>
                  </a:ext>
                </a:extLst>
              </a:tr>
            </a:tbl>
          </a:graphicData>
        </a:graphic>
      </p:graphicFrame>
    </p:spTree>
    <p:extLst>
      <p:ext uri="{BB962C8B-B14F-4D97-AF65-F5344CB8AC3E}">
        <p14:creationId xmlns:p14="http://schemas.microsoft.com/office/powerpoint/2010/main" val="2168277567"/>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2800" dirty="0"/>
              <a:t>HCD iTC Status</a:t>
            </a:r>
            <a:br>
              <a:rPr lang="fr-FR" sz="2800" dirty="0"/>
            </a:br>
            <a:r>
              <a:rPr lang="fr-FR" sz="2800" dirty="0"/>
              <a:t>Updated Proposed HCD cPP/SD Schedule</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2" name="Table 1">
            <a:extLst>
              <a:ext uri="{FF2B5EF4-FFF2-40B4-BE49-F238E27FC236}">
                <a16:creationId xmlns:a16="http://schemas.microsoft.com/office/drawing/2014/main" id="{CA796F27-8C84-4E77-8B3F-597EAF6C835D}"/>
              </a:ext>
            </a:extLst>
          </p:cNvPr>
          <p:cNvGraphicFramePr>
            <a:graphicFrameLocks noGrp="1"/>
          </p:cNvGraphicFramePr>
          <p:nvPr>
            <p:extLst>
              <p:ext uri="{D42A27DB-BD31-4B8C-83A1-F6EECF244321}">
                <p14:modId xmlns:p14="http://schemas.microsoft.com/office/powerpoint/2010/main" val="1867518341"/>
              </p:ext>
            </p:extLst>
          </p:nvPr>
        </p:nvGraphicFramePr>
        <p:xfrm>
          <a:off x="1" y="1209386"/>
          <a:ext cx="9144000" cy="3017520"/>
        </p:xfrm>
        <a:graphic>
          <a:graphicData uri="http://schemas.openxmlformats.org/drawingml/2006/table">
            <a:tbl>
              <a:tblPr firstRow="1" bandRow="1">
                <a:tableStyleId>{21E4AEA4-8DFA-4A89-87EB-49C32662AFE0}</a:tableStyleId>
              </a:tblPr>
              <a:tblGrid>
                <a:gridCol w="971694">
                  <a:extLst>
                    <a:ext uri="{9D8B030D-6E8A-4147-A177-3AD203B41FA5}">
                      <a16:colId xmlns:a16="http://schemas.microsoft.com/office/drawing/2014/main" val="1186653618"/>
                    </a:ext>
                  </a:extLst>
                </a:gridCol>
                <a:gridCol w="4267346">
                  <a:extLst>
                    <a:ext uri="{9D8B030D-6E8A-4147-A177-3AD203B41FA5}">
                      <a16:colId xmlns:a16="http://schemas.microsoft.com/office/drawing/2014/main" val="900515041"/>
                    </a:ext>
                  </a:extLst>
                </a:gridCol>
                <a:gridCol w="3904960">
                  <a:extLst>
                    <a:ext uri="{9D8B030D-6E8A-4147-A177-3AD203B41FA5}">
                      <a16:colId xmlns:a16="http://schemas.microsoft.com/office/drawing/2014/main" val="1949399444"/>
                    </a:ext>
                  </a:extLst>
                </a:gridCol>
              </a:tblGrid>
              <a:tr h="361408">
                <a:tc>
                  <a:txBody>
                    <a:bodyPr/>
                    <a:lstStyle/>
                    <a:p>
                      <a:r>
                        <a:rPr lang="en-US" dirty="0">
                          <a:solidFill>
                            <a:schemeClr val="bg1"/>
                          </a:solidFill>
                        </a:rPr>
                        <a:t>Phase</a:t>
                      </a:r>
                    </a:p>
                  </a:txBody>
                  <a:tcPr/>
                </a:tc>
                <a:tc>
                  <a:txBody>
                    <a:bodyPr/>
                    <a:lstStyle/>
                    <a:p>
                      <a:r>
                        <a:rPr lang="en-US" dirty="0">
                          <a:solidFill>
                            <a:schemeClr val="bg1"/>
                          </a:solidFill>
                        </a:rPr>
                        <a:t>Timeframe</a:t>
                      </a:r>
                    </a:p>
                  </a:txBody>
                  <a:tcPr/>
                </a:tc>
                <a:tc>
                  <a:txBody>
                    <a:bodyPr/>
                    <a:lstStyle/>
                    <a:p>
                      <a:r>
                        <a:rPr lang="en-US" dirty="0">
                          <a:solidFill>
                            <a:schemeClr val="bg1"/>
                          </a:solidFill>
                        </a:rPr>
                        <a:t>Status Updates</a:t>
                      </a:r>
                    </a:p>
                  </a:txBody>
                  <a:tcPr/>
                </a:tc>
                <a:extLst>
                  <a:ext uri="{0D108BD9-81ED-4DB2-BD59-A6C34878D82A}">
                    <a16:rowId xmlns:a16="http://schemas.microsoft.com/office/drawing/2014/main" val="1260041659"/>
                  </a:ext>
                </a:extLst>
              </a:tr>
              <a:tr h="993871">
                <a:tc>
                  <a:txBody>
                    <a:bodyPr/>
                    <a:lstStyle/>
                    <a:p>
                      <a:r>
                        <a:rPr lang="en-US" sz="1200" dirty="0"/>
                        <a:t>Public Review Draft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dk1"/>
                          </a:solidFill>
                          <a:latin typeface="+mn-lt"/>
                          <a:ea typeface="+mn-ea"/>
                          <a:cs typeface="+mn-cs"/>
                        </a:rPr>
                        <a:t>New Proposed Schedule</a:t>
                      </a:r>
                    </a:p>
                    <a:p>
                      <a:pPr marL="285750" indent="-285750">
                        <a:buFont typeface="Arial" panose="020B0604020202020204" pitchFamily="34" charset="0"/>
                        <a:buChar char="•"/>
                      </a:pPr>
                      <a:r>
                        <a:rPr lang="en-US" sz="1200" dirty="0"/>
                        <a:t>Submit 2</a:t>
                      </a:r>
                      <a:r>
                        <a:rPr lang="en-US" sz="1200" baseline="30000" dirty="0"/>
                        <a:t>nd</a:t>
                      </a:r>
                      <a:r>
                        <a:rPr lang="en-US" sz="1200" dirty="0"/>
                        <a:t> Public Draft: </a:t>
                      </a:r>
                      <a:r>
                        <a:rPr lang="en-US" sz="1200" kern="1200" dirty="0">
                          <a:solidFill>
                            <a:schemeClr val="dk1"/>
                          </a:solidFill>
                          <a:highlight>
                            <a:srgbClr val="00FF00"/>
                          </a:highlight>
                          <a:latin typeface="+mn-lt"/>
                          <a:ea typeface="+mn-ea"/>
                          <a:cs typeface="+mn-cs"/>
                        </a:rPr>
                        <a:t>12/13</a:t>
                      </a:r>
                    </a:p>
                    <a:p>
                      <a:pPr marL="285750" indent="-285750">
                        <a:buFont typeface="Arial" panose="020B0604020202020204" pitchFamily="34" charset="0"/>
                        <a:buChar char="•"/>
                      </a:pPr>
                      <a:r>
                        <a:rPr lang="en-US" sz="1200" dirty="0"/>
                        <a:t>Review 2</a:t>
                      </a:r>
                      <a:r>
                        <a:rPr lang="en-US" sz="1200" baseline="30000" dirty="0"/>
                        <a:t>nd</a:t>
                      </a:r>
                      <a:r>
                        <a:rPr lang="en-US" sz="1200" dirty="0"/>
                        <a:t> Public Draft: </a:t>
                      </a:r>
                      <a:r>
                        <a:rPr lang="en-US" sz="1200" kern="1200" dirty="0">
                          <a:solidFill>
                            <a:schemeClr val="dk1"/>
                          </a:solidFill>
                          <a:highlight>
                            <a:srgbClr val="00FF00"/>
                          </a:highlight>
                        </a:rPr>
                        <a:t>12/13 – 1/31/22 (49d)</a:t>
                      </a:r>
                    </a:p>
                    <a:p>
                      <a:pPr marL="285750" indent="-285750">
                        <a:buFont typeface="Arial" panose="020B0604020202020204" pitchFamily="34" charset="0"/>
                        <a:buChar char="•"/>
                      </a:pPr>
                      <a:r>
                        <a:rPr lang="en-US" sz="1200" dirty="0"/>
                        <a:t>Review comments and update documents: </a:t>
                      </a:r>
                      <a:r>
                        <a:rPr lang="en-US" sz="1200" kern="1200" dirty="0">
                          <a:solidFill>
                            <a:schemeClr val="dk1"/>
                          </a:solidFill>
                          <a:highlight>
                            <a:srgbClr val="00FF00"/>
                          </a:highlight>
                        </a:rPr>
                        <a:t>2/1/22 – 4/1/22(60d)</a:t>
                      </a:r>
                      <a:endParaRPr lang="en-US" sz="12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Was 10/25 on original schedule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Current planned dates: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12/1</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12/1 – 1/15/22</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1/16/22 – 3/13/22</a:t>
                      </a:r>
                    </a:p>
                  </a:txBody>
                  <a:tcPr/>
                </a:tc>
                <a:extLst>
                  <a:ext uri="{0D108BD9-81ED-4DB2-BD59-A6C34878D82A}">
                    <a16:rowId xmlns:a16="http://schemas.microsoft.com/office/drawing/2014/main" val="652680208"/>
                  </a:ext>
                </a:extLst>
              </a:tr>
              <a:tr h="993871">
                <a:tc>
                  <a:txBody>
                    <a:bodyPr/>
                    <a:lstStyle/>
                    <a:p>
                      <a:r>
                        <a:rPr lang="en-US" sz="1200" dirty="0"/>
                        <a:t>Final Draft</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dk1"/>
                          </a:solidFill>
                          <a:latin typeface="+mn-lt"/>
                          <a:ea typeface="+mn-ea"/>
                          <a:cs typeface="+mn-cs"/>
                        </a:rPr>
                        <a:t>New Proposed Schedule</a:t>
                      </a:r>
                    </a:p>
                    <a:p>
                      <a:pPr marL="285750" indent="-285750">
                        <a:buFont typeface="Arial" panose="020B0604020202020204" pitchFamily="34" charset="0"/>
                        <a:buChar char="•"/>
                      </a:pPr>
                      <a:r>
                        <a:rPr lang="en-US" sz="1200" dirty="0"/>
                        <a:t>Submit Final Draft: </a:t>
                      </a:r>
                      <a:r>
                        <a:rPr lang="en-US" sz="1200" kern="1200" dirty="0">
                          <a:solidFill>
                            <a:schemeClr val="dk1"/>
                          </a:solidFill>
                          <a:highlight>
                            <a:srgbClr val="00FF00"/>
                          </a:highlight>
                        </a:rPr>
                        <a:t>4/4</a:t>
                      </a:r>
                      <a:r>
                        <a:rPr lang="en-US" sz="1200" kern="1200" dirty="0">
                          <a:solidFill>
                            <a:schemeClr val="dk1"/>
                          </a:solidFill>
                          <a:highlight>
                            <a:srgbClr val="00FF00"/>
                          </a:highlight>
                          <a:latin typeface="+mn-lt"/>
                          <a:ea typeface="+mn-ea"/>
                          <a:cs typeface="+mn-cs"/>
                        </a:rPr>
                        <a:t>/22</a:t>
                      </a:r>
                      <a:endParaRPr lang="en-US" sz="1200" kern="1200" dirty="0">
                        <a:solidFill>
                          <a:schemeClr val="dk1"/>
                        </a:solidFill>
                        <a:highlight>
                          <a:srgbClr val="00FF00"/>
                        </a:highlight>
                      </a:endParaRPr>
                    </a:p>
                    <a:p>
                      <a:pPr marL="285750" indent="-285750">
                        <a:buFont typeface="Arial" panose="020B0604020202020204" pitchFamily="34" charset="0"/>
                        <a:buChar char="•"/>
                      </a:pPr>
                      <a:r>
                        <a:rPr lang="en-US" sz="1200" dirty="0"/>
                        <a:t>Review Final Public Draft: </a:t>
                      </a:r>
                      <a:r>
                        <a:rPr lang="en-US" sz="1200" kern="1200" dirty="0">
                          <a:solidFill>
                            <a:schemeClr val="dk1"/>
                          </a:solidFill>
                          <a:highlight>
                            <a:srgbClr val="00FF00"/>
                          </a:highlight>
                        </a:rPr>
                        <a:t>4/4</a:t>
                      </a:r>
                      <a:r>
                        <a:rPr lang="en-US" sz="1200" kern="1200" dirty="0">
                          <a:solidFill>
                            <a:schemeClr val="dk1"/>
                          </a:solidFill>
                          <a:highlight>
                            <a:srgbClr val="00FF00"/>
                          </a:highlight>
                          <a:latin typeface="+mn-lt"/>
                          <a:ea typeface="+mn-ea"/>
                          <a:cs typeface="+mn-cs"/>
                        </a:rPr>
                        <a:t>/22</a:t>
                      </a:r>
                      <a:r>
                        <a:rPr lang="en-US" sz="1200" kern="1200" dirty="0">
                          <a:solidFill>
                            <a:schemeClr val="dk1"/>
                          </a:solidFill>
                          <a:highlight>
                            <a:srgbClr val="00FF00"/>
                          </a:highlight>
                        </a:rPr>
                        <a:t> – 5/2</a:t>
                      </a:r>
                      <a:r>
                        <a:rPr lang="en-US" sz="1200" kern="1200" dirty="0">
                          <a:solidFill>
                            <a:schemeClr val="dk1"/>
                          </a:solidFill>
                          <a:highlight>
                            <a:srgbClr val="00FF00"/>
                          </a:highlight>
                          <a:latin typeface="+mn-lt"/>
                          <a:ea typeface="+mn-ea"/>
                          <a:cs typeface="+mn-cs"/>
                        </a:rPr>
                        <a:t>/22</a:t>
                      </a:r>
                      <a:r>
                        <a:rPr lang="en-US" sz="1200" kern="1200" dirty="0">
                          <a:solidFill>
                            <a:schemeClr val="dk1"/>
                          </a:solidFill>
                          <a:highlight>
                            <a:srgbClr val="00FF00"/>
                          </a:highlight>
                        </a:rPr>
                        <a:t> (28d)</a:t>
                      </a:r>
                    </a:p>
                    <a:p>
                      <a:pPr marL="285750" indent="-285750">
                        <a:buFont typeface="Arial" panose="020B0604020202020204" pitchFamily="34" charset="0"/>
                        <a:buChar char="•"/>
                      </a:pPr>
                      <a:r>
                        <a:rPr lang="en-US" sz="1200" dirty="0"/>
                        <a:t>Review comments and update documents:  </a:t>
                      </a:r>
                      <a:r>
                        <a:rPr lang="en-US" sz="1200" kern="1200" dirty="0">
                          <a:solidFill>
                            <a:schemeClr val="dk1"/>
                          </a:solidFill>
                          <a:highlight>
                            <a:srgbClr val="00FF00"/>
                          </a:highlight>
                        </a:rPr>
                        <a:t>5/2</a:t>
                      </a:r>
                      <a:r>
                        <a:rPr lang="en-US" sz="1200" kern="1200" dirty="0">
                          <a:solidFill>
                            <a:schemeClr val="dk1"/>
                          </a:solidFill>
                          <a:highlight>
                            <a:srgbClr val="00FF00"/>
                          </a:highlight>
                          <a:latin typeface="+mn-lt"/>
                          <a:ea typeface="+mn-ea"/>
                          <a:cs typeface="+mn-cs"/>
                        </a:rPr>
                        <a:t>/22</a:t>
                      </a:r>
                      <a:r>
                        <a:rPr lang="en-US" sz="1200" kern="1200" dirty="0">
                          <a:solidFill>
                            <a:schemeClr val="dk1"/>
                          </a:solidFill>
                          <a:highlight>
                            <a:srgbClr val="00FF00"/>
                          </a:highlight>
                        </a:rPr>
                        <a:t> - 5/12</a:t>
                      </a:r>
                      <a:r>
                        <a:rPr lang="en-US" sz="1200" kern="1200" dirty="0">
                          <a:solidFill>
                            <a:schemeClr val="dk1"/>
                          </a:solidFill>
                          <a:highlight>
                            <a:srgbClr val="00FF00"/>
                          </a:highlight>
                          <a:latin typeface="+mn-lt"/>
                          <a:ea typeface="+mn-ea"/>
                          <a:cs typeface="+mn-cs"/>
                        </a:rPr>
                        <a:t>/22 </a:t>
                      </a:r>
                      <a:r>
                        <a:rPr lang="en-US" sz="1200" kern="1200" dirty="0">
                          <a:solidFill>
                            <a:schemeClr val="dk1"/>
                          </a:solidFill>
                          <a:highlight>
                            <a:srgbClr val="00FF00"/>
                          </a:highlight>
                        </a:rPr>
                        <a:t>(10d)</a:t>
                      </a:r>
                      <a:endParaRPr lang="en-US" sz="12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Was 1/17/22 on original schedule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Current planned dates: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3/14/22</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3/14/22 – 4/15/22</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4/16/22 – 4/25/22</a:t>
                      </a:r>
                    </a:p>
                  </a:txBody>
                  <a:tcPr/>
                </a:tc>
                <a:extLst>
                  <a:ext uri="{0D108BD9-81ED-4DB2-BD59-A6C34878D82A}">
                    <a16:rowId xmlns:a16="http://schemas.microsoft.com/office/drawing/2014/main" val="360612519"/>
                  </a:ext>
                </a:extLst>
              </a:tr>
              <a:tr h="632464">
                <a:tc>
                  <a:txBody>
                    <a:bodyPr/>
                    <a:lstStyle/>
                    <a:p>
                      <a:r>
                        <a:rPr lang="en-US" sz="1200" dirty="0"/>
                        <a:t>Final Document Published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dk1"/>
                          </a:solidFill>
                          <a:latin typeface="+mn-lt"/>
                          <a:ea typeface="+mn-ea"/>
                          <a:cs typeface="+mn-cs"/>
                        </a:rPr>
                        <a:t>New Proposed Schedule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dk1"/>
                          </a:solidFill>
                          <a:latin typeface="+mn-lt"/>
                          <a:ea typeface="+mn-ea"/>
                          <a:cs typeface="+mn-cs"/>
                        </a:rPr>
                        <a:t>Publish Version 1.0: </a:t>
                      </a:r>
                      <a:r>
                        <a:rPr lang="en-US" sz="1200" kern="1200" dirty="0">
                          <a:solidFill>
                            <a:schemeClr val="dk1"/>
                          </a:solidFill>
                          <a:highlight>
                            <a:srgbClr val="00FF00"/>
                          </a:highlight>
                          <a:latin typeface="+mn-lt"/>
                          <a:ea typeface="+mn-ea"/>
                          <a:cs typeface="+mn-cs"/>
                        </a:rPr>
                        <a:t>5/13/22</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solidFill>
                            <a:srgbClr val="FF0000"/>
                          </a:solidFill>
                        </a:rPr>
                        <a:t>Was 3/25/22 </a:t>
                      </a:r>
                      <a:r>
                        <a:rPr lang="en-US" sz="1200" kern="1200" dirty="0">
                          <a:solidFill>
                            <a:srgbClr val="FF0000"/>
                          </a:solidFill>
                          <a:latin typeface="+mn-lt"/>
                          <a:ea typeface="+mn-ea"/>
                          <a:cs typeface="+mn-cs"/>
                        </a:rPr>
                        <a:t>on original schedule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rgbClr val="FF0000"/>
                          </a:solidFill>
                          <a:latin typeface="+mn-lt"/>
                          <a:ea typeface="+mn-ea"/>
                          <a:cs typeface="+mn-cs"/>
                        </a:rPr>
                        <a:t>Current planned publish date is 4/25/22</a:t>
                      </a:r>
                      <a:endParaRPr lang="en-US" sz="1200" dirty="0">
                        <a:solidFill>
                          <a:srgbClr val="FF0000"/>
                        </a:solidFill>
                      </a:endParaRPr>
                    </a:p>
                  </a:txBody>
                  <a:tcPr/>
                </a:tc>
                <a:extLst>
                  <a:ext uri="{0D108BD9-81ED-4DB2-BD59-A6C34878D82A}">
                    <a16:rowId xmlns:a16="http://schemas.microsoft.com/office/drawing/2014/main" val="3537249717"/>
                  </a:ext>
                </a:extLst>
              </a:tr>
            </a:tbl>
          </a:graphicData>
        </a:graphic>
      </p:graphicFrame>
    </p:spTree>
    <p:extLst>
      <p:ext uri="{BB962C8B-B14F-4D97-AF65-F5344CB8AC3E}">
        <p14:creationId xmlns:p14="http://schemas.microsoft.com/office/powerpoint/2010/main" val="3789562720"/>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0" y="127000"/>
            <a:ext cx="7467600" cy="1016000"/>
          </a:xfrm>
        </p:spPr>
        <p:txBody>
          <a:bodyPr rIns="132080"/>
          <a:lstStyle/>
          <a:p>
            <a:pPr eaLnBrk="1" hangingPunct="1"/>
            <a:r>
              <a:rPr lang="fr-FR" altLang="en-US" sz="3200" dirty="0"/>
              <a:t>Potential HCD cPP Content </a:t>
            </a:r>
            <a:br>
              <a:rPr lang="fr-FR" altLang="en-US" sz="3200" dirty="0"/>
            </a:br>
            <a:r>
              <a:rPr lang="fr-FR" altLang="en-US" sz="3200" dirty="0"/>
              <a:t>Post-Version 1.0</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309" y="1092775"/>
            <a:ext cx="8845755" cy="5475434"/>
          </a:xfrm>
        </p:spPr>
        <p:txBody>
          <a:bodyPr rIns="132080"/>
          <a:lstStyle/>
          <a:p>
            <a:pPr fontAlgn="ctr">
              <a:spcBef>
                <a:spcPts val="0"/>
              </a:spcBef>
              <a:spcAft>
                <a:spcPts val="600"/>
              </a:spcAft>
            </a:pPr>
            <a:r>
              <a:rPr lang="en-US" sz="1800" dirty="0"/>
              <a:t>Inclusion of support for TLS 1.3 and deprecation of TLS 1.1</a:t>
            </a:r>
          </a:p>
          <a:p>
            <a:pPr fontAlgn="ctr">
              <a:spcBef>
                <a:spcPts val="0"/>
              </a:spcBef>
              <a:spcAft>
                <a:spcPts val="600"/>
              </a:spcAft>
            </a:pPr>
            <a:r>
              <a:rPr lang="en-US" sz="1800" dirty="0"/>
              <a:t>Inclusion of NTP if it doesn’t make v1.0</a:t>
            </a:r>
          </a:p>
          <a:p>
            <a:pPr fontAlgn="ctr">
              <a:spcBef>
                <a:spcPts val="0"/>
              </a:spcBef>
              <a:spcAft>
                <a:spcPts val="600"/>
              </a:spcAft>
            </a:pPr>
            <a:r>
              <a:rPr lang="en-US" sz="1800" dirty="0"/>
              <a:t>Inclusion of ALC_FLR.* if it doesn’t make v1.0</a:t>
            </a:r>
          </a:p>
          <a:p>
            <a:pPr fontAlgn="ctr">
              <a:spcBef>
                <a:spcPts val="0"/>
              </a:spcBef>
              <a:spcAft>
                <a:spcPts val="600"/>
              </a:spcAft>
            </a:pPr>
            <a:r>
              <a:rPr lang="en-US" sz="1800" dirty="0"/>
              <a:t>Incorporate, as applicable, the changes to ISO 15408, particularly any relevant new SFRs in the updated Part 2</a:t>
            </a:r>
          </a:p>
          <a:p>
            <a:pPr fontAlgn="ctr">
              <a:spcBef>
                <a:spcPts val="0"/>
              </a:spcBef>
              <a:spcAft>
                <a:spcPts val="600"/>
              </a:spcAft>
            </a:pPr>
            <a:r>
              <a:rPr lang="en-US" sz="1800" dirty="0"/>
              <a:t>Support for SNMPv3</a:t>
            </a:r>
          </a:p>
          <a:p>
            <a:pPr fontAlgn="ctr">
              <a:spcBef>
                <a:spcPts val="0"/>
              </a:spcBef>
              <a:spcAft>
                <a:spcPts val="600"/>
              </a:spcAft>
            </a:pPr>
            <a:r>
              <a:rPr lang="en-US" sz="1800" dirty="0"/>
              <a:t>Support for Wi-Fi and maybe Bluetooth</a:t>
            </a:r>
          </a:p>
          <a:p>
            <a:pPr fontAlgn="ctr">
              <a:spcBef>
                <a:spcPts val="0"/>
              </a:spcBef>
              <a:spcAft>
                <a:spcPts val="600"/>
              </a:spcAft>
            </a:pPr>
            <a:r>
              <a:rPr lang="en-US" sz="1800" dirty="0"/>
              <a:t>Support for NFC</a:t>
            </a:r>
          </a:p>
          <a:p>
            <a:pPr fontAlgn="ctr">
              <a:spcBef>
                <a:spcPts val="0"/>
              </a:spcBef>
              <a:spcAft>
                <a:spcPts val="600"/>
              </a:spcAft>
            </a:pPr>
            <a:r>
              <a:rPr lang="en-US" sz="1800" dirty="0"/>
              <a:t>Support for Security Information and Event Monitoring (SIEM) and related systems</a:t>
            </a:r>
          </a:p>
          <a:p>
            <a:pPr fontAlgn="ctr">
              <a:spcBef>
                <a:spcPts val="0"/>
              </a:spcBef>
              <a:spcAft>
                <a:spcPts val="600"/>
              </a:spcAft>
            </a:pPr>
            <a:r>
              <a:rPr lang="en-US" sz="1800" dirty="0"/>
              <a:t>Expand to address 3D printing</a:t>
            </a:r>
          </a:p>
          <a:p>
            <a:pPr fontAlgn="ctr">
              <a:spcBef>
                <a:spcPts val="0"/>
              </a:spcBef>
              <a:spcAft>
                <a:spcPts val="600"/>
              </a:spcAft>
            </a:pPr>
            <a:r>
              <a:rPr lang="en-US" sz="1800" dirty="0"/>
              <a:t>Support for new crypto algorithms</a:t>
            </a:r>
          </a:p>
          <a:p>
            <a:pPr fontAlgn="ctr">
              <a:spcBef>
                <a:spcPts val="0"/>
              </a:spcBef>
              <a:spcAft>
                <a:spcPts val="600"/>
              </a:spcAft>
            </a:pPr>
            <a:r>
              <a:rPr lang="en-US" sz="1800" dirty="0"/>
              <a:t>Updates due to changes from ISO, FIPS or NIST Standards/Guidelines, NIAP TDs, or CCDB Crypto WG</a:t>
            </a:r>
          </a:p>
          <a:p>
            <a:pPr fontAlgn="ctr">
              <a:spcBef>
                <a:spcPts val="0"/>
              </a:spcBef>
              <a:spcAft>
                <a:spcPts val="600"/>
              </a:spcAft>
            </a:pPr>
            <a:r>
              <a:rPr lang="en-US" sz="1800" dirty="0"/>
              <a:t>Indirect updates based on new technologies or customer requests</a:t>
            </a:r>
          </a:p>
          <a:p>
            <a:pPr fontAlgn="ctr">
              <a:spcAft>
                <a:spcPts val="600"/>
              </a:spcAft>
            </a:pPr>
            <a:endParaRPr lang="en-US" sz="2000" dirty="0"/>
          </a:p>
          <a:p>
            <a:pPr fontAlgn="ctr">
              <a:spcAft>
                <a:spcPts val="600"/>
              </a:spcAft>
            </a:pPr>
            <a:endParaRPr lang="en-US" sz="2000" dirty="0"/>
          </a:p>
          <a:p>
            <a:pPr lvl="1" fontAlgn="ctr">
              <a:spcAft>
                <a:spcPts val="600"/>
              </a:spcAft>
            </a:pPr>
            <a:endParaRPr lang="en-US" dirty="0"/>
          </a:p>
          <a:p>
            <a:pPr lvl="1" fontAlgn="ctr">
              <a:spcAft>
                <a:spcPts val="600"/>
              </a:spcAft>
            </a:pPr>
            <a:endParaRPr lang="en-US" dirty="0"/>
          </a:p>
          <a:p>
            <a:pPr lvl="1" fontAlgn="ctr">
              <a:spcAft>
                <a:spcPts val="600"/>
              </a:spcAft>
            </a:pPr>
            <a:endParaRPr lang="en-US" dirty="0"/>
          </a:p>
        </p:txBody>
      </p:sp>
    </p:spTree>
    <p:extLst>
      <p:ext uri="{BB962C8B-B14F-4D97-AF65-F5344CB8AC3E}">
        <p14:creationId xmlns:p14="http://schemas.microsoft.com/office/powerpoint/2010/main" val="3537170177"/>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3200" dirty="0"/>
              <a:t>HCD iTC Status</a:t>
            </a:r>
            <a:br>
              <a:rPr lang="fr-FR" sz="3200" dirty="0"/>
            </a:br>
            <a:r>
              <a:rPr lang="fr-FR" sz="3200" dirty="0"/>
              <a:t>Key Next Steps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257800"/>
          </a:xfrm>
        </p:spPr>
        <p:txBody>
          <a:bodyPr rIns="132080"/>
          <a:lstStyle/>
          <a:p>
            <a:pPr marL="511175" lvl="1" indent="-344488">
              <a:spcAft>
                <a:spcPts val="600"/>
              </a:spcAft>
            </a:pPr>
            <a:r>
              <a:rPr lang="en-US" dirty="0"/>
              <a:t>Address all the comments against the 1</a:t>
            </a:r>
            <a:r>
              <a:rPr lang="en-US" baseline="30000" dirty="0"/>
              <a:t>st</a:t>
            </a:r>
            <a:r>
              <a:rPr lang="en-US" dirty="0"/>
              <a:t> Public Drafts</a:t>
            </a:r>
          </a:p>
          <a:p>
            <a:pPr marL="511175" lvl="1" indent="-344488">
              <a:spcAft>
                <a:spcPts val="600"/>
              </a:spcAft>
            </a:pPr>
            <a:r>
              <a:rPr lang="en-US" dirty="0"/>
              <a:t>Finalize all new content for v1.0</a:t>
            </a:r>
          </a:p>
          <a:p>
            <a:pPr marL="511175" lvl="1" indent="-344488">
              <a:spcAft>
                <a:spcPts val="600"/>
              </a:spcAft>
            </a:pPr>
            <a:r>
              <a:rPr lang="en-US" dirty="0"/>
              <a:t>Determine “parking lot” issues for later versions of the HCD cPP/SD (e.g., TLS 1.3 support)</a:t>
            </a:r>
          </a:p>
          <a:p>
            <a:pPr marL="511175" lvl="1" indent="-344488"/>
            <a:r>
              <a:rPr lang="en-US" dirty="0"/>
              <a:t>Add all agreed-upon SFRs and Assurance Activities into the HCD cPP and SD</a:t>
            </a:r>
          </a:p>
          <a:p>
            <a:pPr marL="911225" lvl="2" indent="-344488">
              <a:spcAft>
                <a:spcPts val="600"/>
              </a:spcAft>
            </a:pPr>
            <a:r>
              <a:rPr lang="en-US" dirty="0"/>
              <a:t>Goal is to complete this by the 2</a:t>
            </a:r>
            <a:r>
              <a:rPr lang="en-US" baseline="30000" dirty="0"/>
              <a:t>nd</a:t>
            </a:r>
            <a:r>
              <a:rPr lang="en-US" dirty="0"/>
              <a:t> Public Draft</a:t>
            </a:r>
          </a:p>
          <a:p>
            <a:pPr marL="511175" lvl="1" indent="-344488">
              <a:spcAft>
                <a:spcPts val="600"/>
              </a:spcAft>
            </a:pPr>
            <a:r>
              <a:rPr lang="en-US" dirty="0"/>
              <a:t>Submit 2</a:t>
            </a:r>
            <a:r>
              <a:rPr lang="en-US" baseline="30000" dirty="0"/>
              <a:t>nd</a:t>
            </a:r>
            <a:r>
              <a:rPr lang="en-US" dirty="0"/>
              <a:t> Public Draft and Final Draft HCD cPP and HCD SD per the updated schedule</a:t>
            </a:r>
          </a:p>
          <a:p>
            <a:pPr marL="511175" lvl="1" indent="-344488">
              <a:spcAft>
                <a:spcPts val="600"/>
              </a:spcAft>
            </a:pPr>
            <a:r>
              <a:rPr lang="en-US" dirty="0"/>
              <a:t>Review and resolve all comments and update the HCD cPP and HCD SD drafts per the agreed schedule</a:t>
            </a:r>
          </a:p>
          <a:p>
            <a:pPr marL="511175" lvl="1" indent="-344488">
              <a:spcAft>
                <a:spcPts val="600"/>
              </a:spcAft>
            </a:pPr>
            <a:r>
              <a:rPr lang="en-US" dirty="0"/>
              <a:t>Publish HCD cPP/SD v1.0 per the agreed schedule</a:t>
            </a:r>
          </a:p>
          <a:p>
            <a:pPr marL="511175" lvl="1" indent="-344488">
              <a:spcAft>
                <a:spcPts val="600"/>
              </a:spcAft>
            </a:pPr>
            <a:r>
              <a:rPr lang="en-US" dirty="0"/>
              <a:t>After Jan 1, start thinking about creating an Interpretation Team for maintaining HCD cPP/SD v1.0 and start planning for next HCD cPP/SD update (whether it is v1.x or v2.0)</a:t>
            </a:r>
          </a:p>
        </p:txBody>
      </p:sp>
    </p:spTree>
    <p:extLst>
      <p:ext uri="{BB962C8B-B14F-4D97-AF65-F5344CB8AC3E}">
        <p14:creationId xmlns:p14="http://schemas.microsoft.com/office/powerpoint/2010/main" val="388986377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2800" dirty="0"/>
              <a:t>HCD iTC Status</a:t>
            </a:r>
            <a:br>
              <a:rPr lang="fr-FR" sz="3200" dirty="0"/>
            </a:br>
            <a:r>
              <a:rPr lang="fr-FR" sz="2800" dirty="0"/>
              <a:t>More Lessons Learned to Date (My Take)</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257800"/>
          </a:xfrm>
        </p:spPr>
        <p:txBody>
          <a:bodyPr rIns="132080"/>
          <a:lstStyle/>
          <a:p>
            <a:pPr marL="509587" lvl="1" indent="-342900">
              <a:spcAft>
                <a:spcPts val="600"/>
              </a:spcAft>
            </a:pPr>
            <a:r>
              <a:rPr lang="en-US" dirty="0"/>
              <a:t>Even after the third attempt at creating a PP for the same class of products, it still amazes me how bad we are at estimating how long it takes to develop a PP</a:t>
            </a:r>
          </a:p>
          <a:p>
            <a:pPr marL="509587" lvl="1" indent="-342900">
              <a:spcAft>
                <a:spcPts val="600"/>
              </a:spcAft>
            </a:pPr>
            <a:r>
              <a:rPr lang="en-US" dirty="0"/>
              <a:t>Along the same lines, it’s always the topics that you think will be the easy ones to resolve that most often turn out to be the biggest stumbling blocks, so never assume any comment or topic will be an “easy” one to resolve</a:t>
            </a:r>
          </a:p>
          <a:p>
            <a:pPr marL="509587" lvl="1" indent="-342900">
              <a:spcAft>
                <a:spcPts val="600"/>
              </a:spcAft>
            </a:pPr>
            <a:r>
              <a:rPr lang="en-US" dirty="0"/>
              <a:t>Minutes of meetings are crucial when developing something like a cPP or SD, because you often need to know what was decided or discussed at a previous meeting</a:t>
            </a:r>
          </a:p>
          <a:p>
            <a:pPr marL="509587" lvl="1" indent="-342900">
              <a:spcAft>
                <a:spcPts val="600"/>
              </a:spcAft>
            </a:pPr>
            <a:r>
              <a:rPr lang="en-US" dirty="0"/>
              <a:t>All iTC documentation including minutes should be available on-line to everyone</a:t>
            </a:r>
          </a:p>
          <a:p>
            <a:pPr marL="509587" lvl="1" indent="-342900">
              <a:spcAft>
                <a:spcPts val="600"/>
              </a:spcAft>
            </a:pPr>
            <a:r>
              <a:rPr lang="en-US" dirty="0"/>
              <a:t>iTCs have to be flexible because sometimes unexpected requirements come from both the expected sources and sometimes surprise sources</a:t>
            </a:r>
          </a:p>
          <a:p>
            <a:pPr marL="509587" lvl="1" indent="-342900">
              <a:spcAft>
                <a:spcPts val="600"/>
              </a:spcAft>
            </a:pPr>
            <a:r>
              <a:rPr lang="en-US" dirty="0"/>
              <a:t>Use of a good document management/version control tool from the start is essential</a:t>
            </a:r>
          </a:p>
        </p:txBody>
      </p:sp>
    </p:spTree>
    <p:extLst>
      <p:ext uri="{BB962C8B-B14F-4D97-AF65-F5344CB8AC3E}">
        <p14:creationId xmlns:p14="http://schemas.microsoft.com/office/powerpoint/2010/main" val="143644410"/>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19</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2021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19</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952500" y="3124200"/>
            <a:ext cx="7239000" cy="609600"/>
          </a:xfrm>
        </p:spPr>
        <p:txBody>
          <a:bodyPr>
            <a:noAutofit/>
          </a:bodyPr>
          <a:lstStyle/>
          <a:p>
            <a:pPr marL="0" indent="0" algn="ctr" eaLnBrk="1" hangingPunct="1">
              <a:spcBef>
                <a:spcPct val="0"/>
              </a:spcBef>
              <a:buNone/>
              <a:tabLst>
                <a:tab pos="914400" algn="l"/>
              </a:tabLst>
              <a:defRPr/>
            </a:pPr>
            <a:r>
              <a:rPr lang="fi-FI" sz="2400" b="1" dirty="0"/>
              <a:t>ENISA</a:t>
            </a:r>
            <a:br>
              <a:rPr lang="fi-FI" sz="2400" b="1" dirty="0"/>
            </a:br>
            <a:r>
              <a:rPr lang="fi-FI" sz="2400" b="1" dirty="0"/>
              <a:t>CYBERSECURITY CERTIFICATION (EUCC)</a:t>
            </a:r>
            <a:endParaRPr lang="en-US" sz="2400" dirty="0"/>
          </a:p>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defRPr/>
            </a:pPr>
            <a:endParaRPr kumimoji="0" lang="en-US" altLang="en-US" sz="2400" b="1"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p:txBody>
      </p:sp>
    </p:spTree>
    <p:extLst>
      <p:ext uri="{BB962C8B-B14F-4D97-AF65-F5344CB8AC3E}">
        <p14:creationId xmlns:p14="http://schemas.microsoft.com/office/powerpoint/2010/main" val="375191955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fld id="{B2F7DAB9-0B94-40F2-BDA1-68D5AB33D864}" type="slidenum">
              <a:rPr lang="en-US" altLang="en-US" sz="1100" smtClean="0">
                <a:solidFill>
                  <a:srgbClr val="FFFFFF"/>
                </a:solidFill>
                <a:cs typeface="Arial" charset="0"/>
              </a:rPr>
              <a:pPr eaLnBrk="1" hangingPunct="1"/>
              <a:t>2</a:t>
            </a:fld>
            <a:endParaRPr lang="en-US" altLang="en-US" sz="1100" dirty="0">
              <a:solidFill>
                <a:srgbClr val="FFFFFF"/>
              </a:solidFill>
              <a:cs typeface="Arial" charset="0"/>
            </a:endParaRPr>
          </a:p>
        </p:txBody>
      </p:sp>
      <p:sp>
        <p:nvSpPr>
          <p:cNvPr id="7171"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dirty="0"/>
          </a:p>
        </p:txBody>
      </p:sp>
      <p:sp>
        <p:nvSpPr>
          <p:cNvPr id="7172"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r>
              <a:rPr lang="en-US" altLang="en-US" sz="1100" dirty="0">
                <a:solidFill>
                  <a:srgbClr val="FFFFFF"/>
                </a:solidFill>
                <a:cs typeface="Arial" charset="0"/>
              </a:rPr>
              <a:t>Copyright © 2021 The Printer Working Group. All rights reserved.</a:t>
            </a:r>
          </a:p>
        </p:txBody>
      </p:sp>
      <p:sp>
        <p:nvSpPr>
          <p:cNvPr id="7173"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dirty="0"/>
          </a:p>
        </p:txBody>
      </p:sp>
      <p:pic>
        <p:nvPicPr>
          <p:cNvPr id="71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aphicFrame>
        <p:nvGraphicFramePr>
          <p:cNvPr id="2" name="Group 5"/>
          <p:cNvGraphicFramePr>
            <a:graphicFrameLocks noGrp="1"/>
          </p:cNvGraphicFramePr>
          <p:nvPr>
            <p:extLst>
              <p:ext uri="{D42A27DB-BD31-4B8C-83A1-F6EECF244321}">
                <p14:modId xmlns:p14="http://schemas.microsoft.com/office/powerpoint/2010/main" val="3603702771"/>
              </p:ext>
            </p:extLst>
          </p:nvPr>
        </p:nvGraphicFramePr>
        <p:xfrm>
          <a:off x="685800" y="1925634"/>
          <a:ext cx="7696200" cy="2218692"/>
        </p:xfrm>
        <a:graphic>
          <a:graphicData uri="http://schemas.openxmlformats.org/drawingml/2006/table">
            <a:tbl>
              <a:tblPr/>
              <a:tblGrid>
                <a:gridCol w="1910139">
                  <a:extLst>
                    <a:ext uri="{9D8B030D-6E8A-4147-A177-3AD203B41FA5}">
                      <a16:colId xmlns:a16="http://schemas.microsoft.com/office/drawing/2014/main" val="20000"/>
                    </a:ext>
                  </a:extLst>
                </a:gridCol>
                <a:gridCol w="5786061">
                  <a:extLst>
                    <a:ext uri="{9D8B030D-6E8A-4147-A177-3AD203B41FA5}">
                      <a16:colId xmlns:a16="http://schemas.microsoft.com/office/drawing/2014/main" val="20001"/>
                    </a:ext>
                  </a:extLst>
                </a:gridCol>
              </a:tblGrid>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When</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What</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10:00 – 10:10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Introductions, Agenda review</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10:10 – 11:10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Discuss results of latest HCD iTC Meetings</a:t>
                      </a: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and HCD cPP/SD v1.0 status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2"/>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11:10 – 11:55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EUCC / ISO Update</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87451804"/>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11:55 – 12:00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Wrap Up / Next Steps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277585390"/>
                  </a:ext>
                </a:extLst>
              </a:tr>
            </a:tbl>
          </a:graphicData>
        </a:graphic>
      </p:graphicFrame>
      <p:sp>
        <p:nvSpPr>
          <p:cNvPr id="7194" name="Rectangle 85"/>
          <p:cNvSpPr>
            <a:spLocks noGrp="1" noChangeArrowheads="1"/>
          </p:cNvSpPr>
          <p:nvPr>
            <p:ph type="title"/>
          </p:nvPr>
        </p:nvSpPr>
        <p:spPr/>
        <p:txBody>
          <a:bodyPr rIns="132080"/>
          <a:lstStyle/>
          <a:p>
            <a:pPr eaLnBrk="1" hangingPunct="1">
              <a:spcBef>
                <a:spcPts val="600"/>
              </a:spcBef>
            </a:pPr>
            <a:r>
              <a:rPr lang="en-US" altLang="en-US" dirty="0"/>
              <a:t>Agenda</a:t>
            </a:r>
          </a:p>
        </p:txBody>
      </p:sp>
      <p:sp>
        <p:nvSpPr>
          <p:cNvPr id="7195" name="Text Box 8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algn="ctr" eaLnBrk="1" hangingPunct="1"/>
            <a:fld id="{940EB118-3463-4089-8D6E-94C1677A253E}" type="slidenum">
              <a:rPr lang="en-US" altLang="en-US" sz="1100">
                <a:solidFill>
                  <a:srgbClr val="FFFFFF"/>
                </a:solidFill>
                <a:cs typeface="Arial" charset="0"/>
              </a:rPr>
              <a:pPr algn="ctr" eaLnBrk="1" hangingPunct="1"/>
              <a:t>2</a:t>
            </a:fld>
            <a:endParaRPr lang="en-US" altLang="en-US" sz="1100" dirty="0">
              <a:solidFill>
                <a:srgbClr val="FFFFFF"/>
              </a:solidFill>
              <a:cs typeface="Arial"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EUROPEAN UNION AGENCY FOR CYBERSECURITY (ENISA)</a:t>
            </a:r>
            <a:br>
              <a:rPr lang="fi-FI" sz="2400" b="1" dirty="0"/>
            </a:br>
            <a:r>
              <a:rPr lang="fi-FI" sz="2400" b="1" dirty="0"/>
              <a:t>CYBERSECURITY CERTIFICATION (EUCC)</a:t>
            </a:r>
            <a:endParaRPr lang="en-US" sz="2400" dirty="0"/>
          </a:p>
        </p:txBody>
      </p:sp>
      <p:sp>
        <p:nvSpPr>
          <p:cNvPr id="12" name="Shape 83">
            <a:extLst>
              <a:ext uri="{FF2B5EF4-FFF2-40B4-BE49-F238E27FC236}">
                <a16:creationId xmlns:a16="http://schemas.microsoft.com/office/drawing/2014/main" id="{DAE193A4-9E09-4E51-9677-B5ED5C48DAE9}"/>
              </a:ext>
            </a:extLst>
          </p:cNvPr>
          <p:cNvSpPr txBox="1">
            <a:spLocks/>
          </p:cNvSpPr>
          <p:nvPr/>
        </p:nvSpPr>
        <p:spPr>
          <a:xfrm>
            <a:off x="270769" y="1200134"/>
            <a:ext cx="8624656" cy="533921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40640" indent="0" hangingPunct="1">
              <a:spcBef>
                <a:spcPts val="0"/>
              </a:spcBef>
              <a:spcAft>
                <a:spcPts val="600"/>
              </a:spcAft>
              <a:buFontTx/>
              <a:buNone/>
            </a:pPr>
            <a:r>
              <a:rPr lang="en-US" sz="2400" dirty="0"/>
              <a:t>ENISA (The European Union Agency for Cybersecurity)</a:t>
            </a:r>
          </a:p>
          <a:p>
            <a:pPr>
              <a:spcBef>
                <a:spcPts val="0"/>
              </a:spcBef>
              <a:spcAft>
                <a:spcPts val="1200"/>
              </a:spcAft>
            </a:pPr>
            <a:r>
              <a:rPr lang="en-US" dirty="0"/>
              <a:t>Established in 2004 by the EU Cybersecurity Act</a:t>
            </a:r>
          </a:p>
          <a:p>
            <a:pPr>
              <a:spcBef>
                <a:spcPts val="0"/>
              </a:spcBef>
              <a:spcAft>
                <a:spcPts val="1200"/>
              </a:spcAft>
            </a:pPr>
            <a:r>
              <a:rPr lang="en-US" dirty="0"/>
              <a:t>Mission is to achieve a high common level of cybersecurity across the European Union in cooperation with the wider community</a:t>
            </a:r>
          </a:p>
          <a:p>
            <a:pPr>
              <a:spcBef>
                <a:spcPts val="0"/>
              </a:spcBef>
              <a:spcAft>
                <a:spcPts val="1200"/>
              </a:spcAft>
            </a:pPr>
            <a:r>
              <a:rPr lang="en-US" dirty="0"/>
              <a:t>Key Goals:</a:t>
            </a:r>
          </a:p>
          <a:p>
            <a:pPr lvl="1">
              <a:spcBef>
                <a:spcPts val="0"/>
              </a:spcBef>
              <a:spcAft>
                <a:spcPts val="1200"/>
              </a:spcAft>
            </a:pPr>
            <a:r>
              <a:rPr lang="en-US" sz="2000" dirty="0"/>
              <a:t>Contribute to EU cyber policy </a:t>
            </a:r>
          </a:p>
          <a:p>
            <a:pPr lvl="1">
              <a:spcBef>
                <a:spcPts val="0"/>
              </a:spcBef>
              <a:spcAft>
                <a:spcPts val="1200"/>
              </a:spcAft>
            </a:pPr>
            <a:r>
              <a:rPr lang="en-US" sz="2000" dirty="0"/>
              <a:t>Enhance the trustworthiness of ICT products, services and processes with cybersecurity certification schemes - EUCC </a:t>
            </a:r>
          </a:p>
          <a:p>
            <a:pPr lvl="1">
              <a:spcBef>
                <a:spcPts val="0"/>
              </a:spcBef>
              <a:spcAft>
                <a:spcPts val="1200"/>
              </a:spcAft>
            </a:pPr>
            <a:r>
              <a:rPr lang="en-US" sz="2000" dirty="0"/>
              <a:t>Cooperate with Member States and EU bodies</a:t>
            </a:r>
          </a:p>
          <a:p>
            <a:pPr lvl="1">
              <a:spcBef>
                <a:spcPts val="0"/>
              </a:spcBef>
              <a:spcAft>
                <a:spcPts val="1200"/>
              </a:spcAft>
            </a:pPr>
            <a:r>
              <a:rPr lang="en-US" sz="2000" dirty="0"/>
              <a:t>Help Europe prepare for the cyber challenges of tomorrow</a:t>
            </a:r>
          </a:p>
        </p:txBody>
      </p:sp>
    </p:spTree>
    <p:extLst>
      <p:ext uri="{BB962C8B-B14F-4D97-AF65-F5344CB8AC3E}">
        <p14:creationId xmlns:p14="http://schemas.microsoft.com/office/powerpoint/2010/main" val="317550207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EUROPEAN UNION AGENCY FOR CYBERSECURITY (ENISA)</a:t>
            </a:r>
            <a:br>
              <a:rPr lang="fi-FI" sz="2400" b="1" dirty="0"/>
            </a:br>
            <a:r>
              <a:rPr lang="fi-FI" sz="2400" b="1" dirty="0"/>
              <a:t>CYBERSECURITY CERTIFICATION (EUCC)</a:t>
            </a:r>
            <a:endParaRPr lang="en-US" sz="2400" dirty="0"/>
          </a:p>
        </p:txBody>
      </p:sp>
      <p:sp>
        <p:nvSpPr>
          <p:cNvPr id="12" name="Shape 83">
            <a:extLst>
              <a:ext uri="{FF2B5EF4-FFF2-40B4-BE49-F238E27FC236}">
                <a16:creationId xmlns:a16="http://schemas.microsoft.com/office/drawing/2014/main" id="{DAE193A4-9E09-4E51-9677-B5ED5C48DAE9}"/>
              </a:ext>
            </a:extLst>
          </p:cNvPr>
          <p:cNvSpPr txBox="1">
            <a:spLocks/>
          </p:cNvSpPr>
          <p:nvPr/>
        </p:nvSpPr>
        <p:spPr>
          <a:xfrm>
            <a:off x="270769" y="1200134"/>
            <a:ext cx="8624656" cy="533921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fontScale="55000" lnSpcReduction="20000"/>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40640" indent="0" hangingPunct="1">
              <a:lnSpc>
                <a:spcPct val="120000"/>
              </a:lnSpc>
              <a:spcBef>
                <a:spcPts val="0"/>
              </a:spcBef>
              <a:spcAft>
                <a:spcPts val="1200"/>
              </a:spcAft>
              <a:buFontTx/>
              <a:buNone/>
            </a:pPr>
            <a:r>
              <a:rPr lang="en-US" sz="3600" dirty="0"/>
              <a:t>Candidate Version: v1.1.1 dated May 2021</a:t>
            </a:r>
          </a:p>
          <a:p>
            <a:pPr marL="40640" indent="0" hangingPunct="1">
              <a:lnSpc>
                <a:spcPct val="120000"/>
              </a:lnSpc>
              <a:spcBef>
                <a:spcPts val="0"/>
              </a:spcBef>
              <a:spcAft>
                <a:spcPts val="600"/>
              </a:spcAft>
              <a:buFontTx/>
              <a:buNone/>
            </a:pPr>
            <a:r>
              <a:rPr lang="en-US" sz="3600" u="sng" dirty="0"/>
              <a:t>EUCC GOALS</a:t>
            </a:r>
          </a:p>
          <a:p>
            <a:pPr hangingPunct="1">
              <a:spcBef>
                <a:spcPts val="0"/>
              </a:spcBef>
              <a:spcAft>
                <a:spcPts val="1200"/>
              </a:spcAft>
            </a:pPr>
            <a:r>
              <a:rPr lang="en-US" sz="3600" dirty="0">
                <a:solidFill>
                  <a:srgbClr val="1D1D1B"/>
                </a:solidFill>
              </a:rPr>
              <a:t>Serve as a candidate EU cybersecurity certification scheme</a:t>
            </a:r>
          </a:p>
          <a:p>
            <a:pPr hangingPunct="1">
              <a:spcBef>
                <a:spcPts val="0"/>
              </a:spcBef>
              <a:spcAft>
                <a:spcPts val="1200"/>
              </a:spcAft>
            </a:pPr>
            <a:r>
              <a:rPr lang="en-US" sz="3600" dirty="0">
                <a:solidFill>
                  <a:srgbClr val="1D1D1B"/>
                </a:solidFill>
              </a:rPr>
              <a:t>Successor to existing schemes operating under the SOG-IS MRA (Senior Officials Group Information Systems Security Mutual Recognition Agreement)</a:t>
            </a:r>
            <a:r>
              <a:rPr lang="en-US" sz="3600" dirty="0"/>
              <a:t> </a:t>
            </a:r>
          </a:p>
          <a:p>
            <a:pPr hangingPunct="1">
              <a:spcBef>
                <a:spcPts val="0"/>
              </a:spcBef>
              <a:spcAft>
                <a:spcPts val="1200"/>
              </a:spcAft>
            </a:pPr>
            <a:r>
              <a:rPr lang="en-US" sz="3600" dirty="0">
                <a:solidFill>
                  <a:srgbClr val="1D1D1B"/>
                </a:solidFill>
              </a:rPr>
              <a:t>Base it on the Common Methodology for Information Technology Security Evaluation, and corresponding standards, respectively, ISO/IEC 15408 and ISO/IEC 18045</a:t>
            </a:r>
            <a:r>
              <a:rPr lang="en-US" sz="3600" dirty="0"/>
              <a:t> </a:t>
            </a:r>
          </a:p>
          <a:p>
            <a:pPr hangingPunct="1">
              <a:spcBef>
                <a:spcPts val="0"/>
              </a:spcBef>
              <a:spcAft>
                <a:spcPts val="1200"/>
              </a:spcAft>
            </a:pPr>
            <a:r>
              <a:rPr lang="en-US" sz="3600" dirty="0"/>
              <a:t>Cover the certification of any type of Information and Communications Technology (ICT) Product, Service or Process</a:t>
            </a:r>
            <a:br>
              <a:rPr lang="en-US" sz="3600" dirty="0"/>
            </a:br>
            <a:br>
              <a:rPr lang="en-US" sz="3800" dirty="0"/>
            </a:br>
            <a:endParaRPr lang="en-US" sz="3800" dirty="0"/>
          </a:p>
          <a:p>
            <a:pPr marL="40640" indent="0" hangingPunct="1">
              <a:spcBef>
                <a:spcPts val="0"/>
              </a:spcBef>
              <a:spcAft>
                <a:spcPts val="1200"/>
              </a:spcAft>
              <a:buFontTx/>
              <a:buNone/>
            </a:pPr>
            <a:br>
              <a:rPr lang="en-US" dirty="0"/>
            </a:br>
            <a:endParaRPr lang="en-US" dirty="0"/>
          </a:p>
        </p:txBody>
      </p:sp>
    </p:spTree>
    <p:extLst>
      <p:ext uri="{BB962C8B-B14F-4D97-AF65-F5344CB8AC3E}">
        <p14:creationId xmlns:p14="http://schemas.microsoft.com/office/powerpoint/2010/main" val="185351095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EUROPEAN UNION AGENCY FOR CYBERSECURITY (ENISA)</a:t>
            </a:r>
            <a:br>
              <a:rPr lang="fi-FI" sz="2400" b="1" dirty="0"/>
            </a:br>
            <a:r>
              <a:rPr lang="fi-FI" sz="2400" b="1" dirty="0"/>
              <a:t>CYBERSECURITY CERTIFICATION (EUCC)</a:t>
            </a:r>
            <a:endParaRPr lang="en-US" sz="2400" dirty="0"/>
          </a:p>
        </p:txBody>
      </p:sp>
      <p:sp>
        <p:nvSpPr>
          <p:cNvPr id="13" name="Shape 83">
            <a:extLst>
              <a:ext uri="{FF2B5EF4-FFF2-40B4-BE49-F238E27FC236}">
                <a16:creationId xmlns:a16="http://schemas.microsoft.com/office/drawing/2014/main" id="{266F6CC8-8FFF-4513-A45D-46FEC30EC0F0}"/>
              </a:ext>
            </a:extLst>
          </p:cNvPr>
          <p:cNvSpPr txBox="1">
            <a:spLocks/>
          </p:cNvSpPr>
          <p:nvPr/>
        </p:nvSpPr>
        <p:spPr>
          <a:xfrm>
            <a:off x="0" y="1114698"/>
            <a:ext cx="8943109" cy="4397102"/>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40640" indent="0" hangingPunct="1">
              <a:spcBef>
                <a:spcPts val="0"/>
              </a:spcBef>
              <a:spcAft>
                <a:spcPts val="600"/>
              </a:spcAft>
              <a:buFontTx/>
              <a:buNone/>
            </a:pPr>
            <a:r>
              <a:rPr lang="en-US" sz="1800" u="sng" dirty="0"/>
              <a:t>Key Terminology</a:t>
            </a:r>
          </a:p>
          <a:p>
            <a:pPr hangingPunct="1">
              <a:spcBef>
                <a:spcPts val="0"/>
              </a:spcBef>
              <a:spcAft>
                <a:spcPts val="600"/>
              </a:spcAft>
            </a:pPr>
            <a:r>
              <a:rPr lang="en-US" sz="1700" b="0" i="0" dirty="0">
                <a:solidFill>
                  <a:srgbClr val="242021"/>
                </a:solidFill>
                <a:effectLst/>
              </a:rPr>
              <a:t>ICT product: an element or a group of elements of a network or information system</a:t>
            </a:r>
            <a:r>
              <a:rPr lang="en-US" sz="1700" dirty="0"/>
              <a:t> </a:t>
            </a:r>
          </a:p>
          <a:p>
            <a:pPr hangingPunct="1">
              <a:spcBef>
                <a:spcPts val="0"/>
              </a:spcBef>
              <a:spcAft>
                <a:spcPts val="600"/>
              </a:spcAft>
            </a:pPr>
            <a:r>
              <a:rPr lang="en-US" sz="1700" b="0" i="0" dirty="0">
                <a:solidFill>
                  <a:srgbClr val="242021"/>
                </a:solidFill>
                <a:effectLst/>
              </a:rPr>
              <a:t>ICT service: a service consisting fully or mainly in the transmission, storing, retrieving or processing of information by means of network and information systems</a:t>
            </a:r>
          </a:p>
          <a:p>
            <a:pPr hangingPunct="1">
              <a:spcBef>
                <a:spcPts val="0"/>
              </a:spcBef>
              <a:spcAft>
                <a:spcPts val="600"/>
              </a:spcAft>
            </a:pPr>
            <a:r>
              <a:rPr lang="en-US" sz="1700" b="0" i="0" dirty="0">
                <a:solidFill>
                  <a:srgbClr val="242021"/>
                </a:solidFill>
                <a:effectLst/>
              </a:rPr>
              <a:t>ICT process: a set of activities performed to design, develop, deliver or maintain an ICT product or ICT service</a:t>
            </a:r>
            <a:r>
              <a:rPr lang="en-US" sz="1700" dirty="0"/>
              <a:t> </a:t>
            </a:r>
          </a:p>
          <a:p>
            <a:pPr hangingPunct="1">
              <a:spcBef>
                <a:spcPts val="0"/>
              </a:spcBef>
              <a:spcAft>
                <a:spcPts val="600"/>
              </a:spcAft>
            </a:pPr>
            <a:r>
              <a:rPr lang="en-US" sz="1700" dirty="0"/>
              <a:t>CAB: Conformity Assessment Body – Plays a role similar to the CCDB and CCMC</a:t>
            </a:r>
          </a:p>
          <a:p>
            <a:pPr hangingPunct="1">
              <a:spcBef>
                <a:spcPts val="0"/>
              </a:spcBef>
              <a:spcAft>
                <a:spcPts val="600"/>
              </a:spcAft>
            </a:pPr>
            <a:r>
              <a:rPr lang="en-US" sz="1700" dirty="0"/>
              <a:t>CB: Certification Body - </a:t>
            </a:r>
            <a:r>
              <a:rPr lang="en-US" sz="1700" dirty="0">
                <a:solidFill>
                  <a:srgbClr val="1D1D1B"/>
                </a:solidFill>
              </a:rPr>
              <a:t>N</a:t>
            </a:r>
            <a:r>
              <a:rPr lang="en-US" sz="1700" b="0" i="0" dirty="0">
                <a:solidFill>
                  <a:srgbClr val="1D1D1B"/>
                </a:solidFill>
                <a:effectLst/>
              </a:rPr>
              <a:t>ational Authority in charge of the activities of</a:t>
            </a:r>
            <a:br>
              <a:rPr lang="en-US" sz="1700" b="0" i="0" dirty="0">
                <a:solidFill>
                  <a:srgbClr val="1D1D1B"/>
                </a:solidFill>
                <a:effectLst/>
              </a:rPr>
            </a:br>
            <a:r>
              <a:rPr lang="en-US" sz="1700" b="0" i="0" dirty="0">
                <a:solidFill>
                  <a:srgbClr val="1D1D1B"/>
                </a:solidFill>
                <a:effectLst/>
              </a:rPr>
              <a:t>certification</a:t>
            </a:r>
          </a:p>
          <a:p>
            <a:pPr hangingPunct="1">
              <a:spcBef>
                <a:spcPts val="0"/>
              </a:spcBef>
              <a:spcAft>
                <a:spcPts val="600"/>
              </a:spcAft>
            </a:pPr>
            <a:r>
              <a:rPr lang="en-US" sz="1700" dirty="0">
                <a:solidFill>
                  <a:srgbClr val="1D1D1B"/>
                </a:solidFill>
              </a:rPr>
              <a:t>ITSEF: </a:t>
            </a:r>
            <a:r>
              <a:rPr lang="en-US" sz="1700" dirty="0"/>
              <a:t> </a:t>
            </a:r>
            <a:r>
              <a:rPr lang="en-US" sz="1700" dirty="0">
                <a:solidFill>
                  <a:srgbClr val="1D1D1B"/>
                </a:solidFill>
              </a:rPr>
              <a:t>T</a:t>
            </a:r>
            <a:r>
              <a:rPr lang="en-US" sz="1700" b="0" i="0" dirty="0">
                <a:solidFill>
                  <a:srgbClr val="1D1D1B"/>
                </a:solidFill>
                <a:effectLst/>
              </a:rPr>
              <a:t>hird-party conformity assessment body or national authority, or the subcontractor of a CAB or national authority, that is in charge of the activities of evaluation</a:t>
            </a:r>
            <a:r>
              <a:rPr lang="en-US" sz="1700" dirty="0"/>
              <a:t> (i.e., the Testing Lab)</a:t>
            </a:r>
            <a:br>
              <a:rPr lang="en-US" sz="1600" dirty="0">
                <a:highlight>
                  <a:srgbClr val="FFFF00"/>
                </a:highlight>
              </a:rPr>
            </a:br>
            <a:br>
              <a:rPr lang="en-US" sz="1600" dirty="0">
                <a:highlight>
                  <a:srgbClr val="FFFF00"/>
                </a:highlight>
              </a:rPr>
            </a:br>
            <a:br>
              <a:rPr lang="en-US" sz="500" dirty="0"/>
            </a:br>
            <a:br>
              <a:rPr lang="en-US" sz="650" dirty="0"/>
            </a:br>
            <a:br>
              <a:rPr lang="en-US" sz="800" dirty="0"/>
            </a:br>
            <a:r>
              <a:rPr lang="en-US" sz="1200" dirty="0"/>
              <a:t> </a:t>
            </a:r>
            <a:endParaRPr lang="en-US" sz="1600" dirty="0">
              <a:solidFill>
                <a:srgbClr val="1D1D1B"/>
              </a:solidFill>
            </a:endParaRPr>
          </a:p>
        </p:txBody>
      </p:sp>
      <p:sp>
        <p:nvSpPr>
          <p:cNvPr id="5" name="Rectangle 2">
            <a:extLst>
              <a:ext uri="{FF2B5EF4-FFF2-40B4-BE49-F238E27FC236}">
                <a16:creationId xmlns:a16="http://schemas.microsoft.com/office/drawing/2014/main" id="{8111CB84-7AA9-4230-99F5-56CBBB430D23}"/>
              </a:ext>
            </a:extLst>
          </p:cNvPr>
          <p:cNvSpPr>
            <a:spLocks noChangeArrowheads="1"/>
          </p:cNvSpPr>
          <p:nvPr/>
        </p:nvSpPr>
        <p:spPr bwMode="auto">
          <a:xfrm>
            <a:off x="2563091" y="450272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82157747"/>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EUROPEAN UNION AGENCY FOR CYBERSECURITY (ENISA)</a:t>
            </a:r>
            <a:br>
              <a:rPr lang="fi-FI" sz="2400" b="1" dirty="0"/>
            </a:br>
            <a:r>
              <a:rPr lang="fi-FI" sz="2400" b="1" dirty="0"/>
              <a:t>CYBERSECURITY CERTIFICATION (EUCC)</a:t>
            </a:r>
            <a:endParaRPr lang="en-US" sz="2400" dirty="0"/>
          </a:p>
        </p:txBody>
      </p:sp>
      <p:sp>
        <p:nvSpPr>
          <p:cNvPr id="12" name="Shape 83">
            <a:extLst>
              <a:ext uri="{FF2B5EF4-FFF2-40B4-BE49-F238E27FC236}">
                <a16:creationId xmlns:a16="http://schemas.microsoft.com/office/drawing/2014/main" id="{DAE193A4-9E09-4E51-9677-B5ED5C48DAE9}"/>
              </a:ext>
            </a:extLst>
          </p:cNvPr>
          <p:cNvSpPr txBox="1">
            <a:spLocks/>
          </p:cNvSpPr>
          <p:nvPr/>
        </p:nvSpPr>
        <p:spPr>
          <a:xfrm>
            <a:off x="270769" y="1200134"/>
            <a:ext cx="8624656" cy="533921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fontScale="25000" lnSpcReduction="20000"/>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40640" indent="0" hangingPunct="1">
              <a:lnSpc>
                <a:spcPct val="120000"/>
              </a:lnSpc>
              <a:spcBef>
                <a:spcPts val="0"/>
              </a:spcBef>
              <a:spcAft>
                <a:spcPts val="600"/>
              </a:spcAft>
              <a:buFontTx/>
              <a:buNone/>
            </a:pPr>
            <a:r>
              <a:rPr lang="en-US" sz="7200" u="sng" dirty="0"/>
              <a:t>SCOPE</a:t>
            </a:r>
          </a:p>
          <a:p>
            <a:pPr>
              <a:lnSpc>
                <a:spcPct val="120000"/>
              </a:lnSpc>
              <a:spcBef>
                <a:spcPts val="0"/>
              </a:spcBef>
              <a:spcAft>
                <a:spcPts val="600"/>
              </a:spcAft>
            </a:pPr>
            <a:r>
              <a:rPr lang="en-US" sz="7200" b="0" i="0" dirty="0">
                <a:solidFill>
                  <a:srgbClr val="1D1D1B"/>
                </a:solidFill>
                <a:effectLst/>
              </a:rPr>
              <a:t>Cybersecurity </a:t>
            </a:r>
            <a:r>
              <a:rPr lang="en-US" sz="7200" dirty="0">
                <a:solidFill>
                  <a:srgbClr val="1D1D1B"/>
                </a:solidFill>
              </a:rPr>
              <a:t>C</a:t>
            </a:r>
            <a:r>
              <a:rPr lang="en-US" sz="7200" b="0" i="0" dirty="0">
                <a:solidFill>
                  <a:srgbClr val="1D1D1B"/>
                </a:solidFill>
                <a:effectLst/>
              </a:rPr>
              <a:t>ertification of ICT products according to ISO/IEC 15408 and the Common Criteria (CC</a:t>
            </a:r>
            <a:r>
              <a:rPr lang="en-US" sz="7200" dirty="0">
                <a:solidFill>
                  <a:srgbClr val="1D1D1B"/>
                </a:solidFill>
              </a:rPr>
              <a:t>)</a:t>
            </a:r>
          </a:p>
          <a:p>
            <a:pPr>
              <a:lnSpc>
                <a:spcPct val="120000"/>
              </a:lnSpc>
              <a:spcBef>
                <a:spcPts val="0"/>
              </a:spcBef>
              <a:spcAft>
                <a:spcPts val="600"/>
              </a:spcAft>
            </a:pPr>
            <a:r>
              <a:rPr lang="en-US" sz="7200" b="0" i="0" dirty="0">
                <a:solidFill>
                  <a:srgbClr val="1D1D1B"/>
                </a:solidFill>
                <a:effectLst/>
              </a:rPr>
              <a:t>Covers any type of ICT product addressing the European Union Internal Market, with the conditions that the ICT product:</a:t>
            </a:r>
            <a:endParaRPr lang="en-US" sz="7200" dirty="0">
              <a:solidFill>
                <a:srgbClr val="1D1D1B"/>
              </a:solidFill>
            </a:endParaRPr>
          </a:p>
          <a:p>
            <a:pPr lvl="1">
              <a:lnSpc>
                <a:spcPct val="120000"/>
              </a:lnSpc>
              <a:spcBef>
                <a:spcPts val="0"/>
              </a:spcBef>
              <a:spcAft>
                <a:spcPts val="600"/>
              </a:spcAft>
            </a:pPr>
            <a:r>
              <a:rPr lang="en-US" sz="7200" b="0" i="0" dirty="0">
                <a:solidFill>
                  <a:srgbClr val="1D1D1B"/>
                </a:solidFill>
                <a:effectLst/>
              </a:rPr>
              <a:t>Embeds a meaningful set of security functional requirements as described by the CC Part 2</a:t>
            </a:r>
          </a:p>
          <a:p>
            <a:pPr lvl="1">
              <a:lnSpc>
                <a:spcPct val="120000"/>
              </a:lnSpc>
              <a:spcBef>
                <a:spcPts val="0"/>
              </a:spcBef>
              <a:spcAft>
                <a:spcPts val="600"/>
              </a:spcAft>
            </a:pPr>
            <a:r>
              <a:rPr lang="en-US" sz="7200" dirty="0">
                <a:solidFill>
                  <a:srgbClr val="1D1D1B"/>
                </a:solidFill>
              </a:rPr>
              <a:t>A</a:t>
            </a:r>
            <a:r>
              <a:rPr lang="en-US" sz="7200" b="0" i="0" dirty="0">
                <a:solidFill>
                  <a:srgbClr val="1D1D1B"/>
                </a:solidFill>
                <a:effectLst/>
              </a:rPr>
              <a:t>ims at reaching the assurance levels ‘substantial’ or ‘high’ of the CSA covered by this scheme</a:t>
            </a:r>
            <a:endParaRPr lang="en-US" sz="7200" dirty="0">
              <a:solidFill>
                <a:srgbClr val="1D1D1B"/>
              </a:solidFill>
            </a:endParaRPr>
          </a:p>
          <a:p>
            <a:pPr>
              <a:lnSpc>
                <a:spcPct val="120000"/>
              </a:lnSpc>
              <a:spcBef>
                <a:spcPts val="0"/>
              </a:spcBef>
              <a:spcAft>
                <a:spcPts val="600"/>
              </a:spcAft>
            </a:pPr>
            <a:r>
              <a:rPr lang="en-US" sz="7200" b="0" i="0" dirty="0">
                <a:solidFill>
                  <a:srgbClr val="1D1D1B"/>
                </a:solidFill>
                <a:effectLst/>
              </a:rPr>
              <a:t>Covers the assessment of vulnerabilities of cryptographic implementations into the security functionalities of an ICT product in accordance with the requirements of the evaluation criteria and methodology defined in the CC</a:t>
            </a:r>
            <a:br>
              <a:rPr lang="en-US" sz="7200" dirty="0"/>
            </a:br>
            <a:r>
              <a:rPr lang="en-US" sz="4200" dirty="0"/>
              <a:t> </a:t>
            </a:r>
            <a:br>
              <a:rPr lang="en-US" sz="4200" dirty="0"/>
            </a:br>
            <a:br>
              <a:rPr lang="en-US" sz="2000" dirty="0"/>
            </a:br>
            <a:br>
              <a:rPr lang="en-US" sz="2000" dirty="0"/>
            </a:br>
            <a:endParaRPr lang="en-US" sz="2000" dirty="0"/>
          </a:p>
          <a:p>
            <a:pPr marL="40640" indent="0" hangingPunct="1">
              <a:spcBef>
                <a:spcPts val="0"/>
              </a:spcBef>
              <a:spcAft>
                <a:spcPts val="1200"/>
              </a:spcAft>
              <a:buFontTx/>
              <a:buNone/>
            </a:pPr>
            <a:br>
              <a:rPr lang="en-US" dirty="0"/>
            </a:br>
            <a:endParaRPr lang="en-US" dirty="0"/>
          </a:p>
        </p:txBody>
      </p:sp>
    </p:spTree>
    <p:extLst>
      <p:ext uri="{BB962C8B-B14F-4D97-AF65-F5344CB8AC3E}">
        <p14:creationId xmlns:p14="http://schemas.microsoft.com/office/powerpoint/2010/main" val="991517568"/>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a:t>EUROPEAN UNION AGENCY FOR CYBERSECURITY (ENISA)</a:t>
            </a:r>
            <a:br>
              <a:rPr lang="fi-FI" sz="2400" b="1"/>
            </a:br>
            <a:r>
              <a:rPr lang="fi-FI" sz="2400" b="1"/>
              <a:t>CYBERSECURITY CERTIFICATION (EUCC)</a:t>
            </a:r>
            <a:endParaRPr lang="en-US" sz="2400" dirty="0"/>
          </a:p>
        </p:txBody>
      </p:sp>
      <p:sp>
        <p:nvSpPr>
          <p:cNvPr id="13" name="Shape 83">
            <a:extLst>
              <a:ext uri="{FF2B5EF4-FFF2-40B4-BE49-F238E27FC236}">
                <a16:creationId xmlns:a16="http://schemas.microsoft.com/office/drawing/2014/main" id="{266F6CC8-8FFF-4513-A45D-46FEC30EC0F0}"/>
              </a:ext>
            </a:extLst>
          </p:cNvPr>
          <p:cNvSpPr txBox="1">
            <a:spLocks/>
          </p:cNvSpPr>
          <p:nvPr/>
        </p:nvSpPr>
        <p:spPr>
          <a:xfrm>
            <a:off x="50210" y="1070681"/>
            <a:ext cx="8941390"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40640" indent="0" hangingPunct="1">
              <a:spcBef>
                <a:spcPts val="0"/>
              </a:spcBef>
              <a:spcAft>
                <a:spcPts val="600"/>
              </a:spcAft>
              <a:buFontTx/>
              <a:buNone/>
            </a:pPr>
            <a:r>
              <a:rPr lang="en-US" sz="2000" u="sng" dirty="0"/>
              <a:t>Key Security Objectives the EUCC is to achieve:</a:t>
            </a:r>
          </a:p>
          <a:p>
            <a:pPr hangingPunct="1">
              <a:spcBef>
                <a:spcPts val="0"/>
              </a:spcBef>
              <a:spcAft>
                <a:spcPts val="600"/>
              </a:spcAft>
            </a:pPr>
            <a:r>
              <a:rPr lang="en-US" sz="2000" b="0" i="0" dirty="0">
                <a:solidFill>
                  <a:srgbClr val="242021"/>
                </a:solidFill>
                <a:effectLst/>
              </a:rPr>
              <a:t>Protect stored, transmitted or otherwise processed data against accidental or unauthorized storage, processing, access or disclosure during the entire life cycle of the ICT product, ICT service or ICT process</a:t>
            </a:r>
          </a:p>
          <a:p>
            <a:pPr hangingPunct="1">
              <a:spcBef>
                <a:spcPts val="0"/>
              </a:spcBef>
              <a:spcAft>
                <a:spcPts val="600"/>
              </a:spcAft>
            </a:pPr>
            <a:r>
              <a:rPr lang="en-US" sz="2000" b="0" i="0" dirty="0">
                <a:solidFill>
                  <a:srgbClr val="242021"/>
                </a:solidFill>
                <a:effectLst/>
              </a:rPr>
              <a:t>Protect stored, transmitted or otherwise processed data against accidental or unauthorized destruction, loss or alteration or lack of availability during the entire life cycle of the ICT product, ICT service or ICT process</a:t>
            </a:r>
          </a:p>
          <a:p>
            <a:pPr hangingPunct="1">
              <a:spcBef>
                <a:spcPts val="0"/>
              </a:spcBef>
              <a:spcAft>
                <a:spcPts val="600"/>
              </a:spcAft>
            </a:pPr>
            <a:r>
              <a:rPr lang="en-US" sz="2000" b="0" i="0" dirty="0">
                <a:solidFill>
                  <a:srgbClr val="242021"/>
                </a:solidFill>
                <a:effectLst/>
              </a:rPr>
              <a:t>Authorized persons, programs or machines are able only to access the data, services or functions to which their access rights refer</a:t>
            </a:r>
          </a:p>
          <a:p>
            <a:pPr hangingPunct="1">
              <a:spcBef>
                <a:spcPts val="0"/>
              </a:spcBef>
              <a:spcAft>
                <a:spcPts val="600"/>
              </a:spcAft>
            </a:pPr>
            <a:r>
              <a:rPr lang="en-US" sz="2000" b="0" i="0" dirty="0">
                <a:solidFill>
                  <a:srgbClr val="242021"/>
                </a:solidFill>
                <a:effectLst/>
              </a:rPr>
              <a:t>Identify and document known dependencies and vulnerabilities</a:t>
            </a:r>
          </a:p>
          <a:p>
            <a:pPr hangingPunct="1">
              <a:spcBef>
                <a:spcPts val="0"/>
              </a:spcBef>
              <a:spcAft>
                <a:spcPts val="600"/>
              </a:spcAft>
            </a:pPr>
            <a:r>
              <a:rPr lang="en-US" sz="2000" b="0" i="0" dirty="0">
                <a:solidFill>
                  <a:srgbClr val="242021"/>
                </a:solidFill>
                <a:effectLst/>
              </a:rPr>
              <a:t>Record which data, services or functions have been accessed, used or otherwise processed, at what times and by whom</a:t>
            </a:r>
            <a:br>
              <a:rPr lang="en-US" sz="1400" dirty="0"/>
            </a:br>
            <a:br>
              <a:rPr lang="en-US" sz="1400" dirty="0"/>
            </a:br>
            <a:br>
              <a:rPr lang="en-US" sz="1600" dirty="0"/>
            </a:br>
            <a:br>
              <a:rPr lang="en-US" sz="500" dirty="0"/>
            </a:br>
            <a:br>
              <a:rPr lang="en-US" sz="650" dirty="0"/>
            </a:br>
            <a:br>
              <a:rPr lang="en-US" sz="800" dirty="0"/>
            </a:br>
            <a:r>
              <a:rPr lang="en-US" sz="1200" dirty="0"/>
              <a:t> </a:t>
            </a:r>
            <a:br>
              <a:rPr lang="en-US" sz="1200" dirty="0"/>
            </a:br>
            <a:endParaRPr lang="en-US" sz="1600" dirty="0">
              <a:solidFill>
                <a:srgbClr val="1D1D1B"/>
              </a:solidFill>
            </a:endParaRPr>
          </a:p>
        </p:txBody>
      </p:sp>
    </p:spTree>
    <p:extLst>
      <p:ext uri="{BB962C8B-B14F-4D97-AF65-F5344CB8AC3E}">
        <p14:creationId xmlns:p14="http://schemas.microsoft.com/office/powerpoint/2010/main" val="2119106341"/>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a:t>EUROPEAN UNION AGENCY FOR CYBERSECURITY (ENISA)</a:t>
            </a:r>
            <a:br>
              <a:rPr lang="fi-FI" sz="2400" b="1"/>
            </a:br>
            <a:r>
              <a:rPr lang="fi-FI" sz="2400" b="1"/>
              <a:t>CYBERSECURITY CERTIFICATION (EUCC)</a:t>
            </a:r>
            <a:endParaRPr lang="en-US" sz="2400" dirty="0"/>
          </a:p>
        </p:txBody>
      </p:sp>
      <p:sp>
        <p:nvSpPr>
          <p:cNvPr id="13" name="Shape 83">
            <a:extLst>
              <a:ext uri="{FF2B5EF4-FFF2-40B4-BE49-F238E27FC236}">
                <a16:creationId xmlns:a16="http://schemas.microsoft.com/office/drawing/2014/main" id="{266F6CC8-8FFF-4513-A45D-46FEC30EC0F0}"/>
              </a:ext>
            </a:extLst>
          </p:cNvPr>
          <p:cNvSpPr txBox="1">
            <a:spLocks/>
          </p:cNvSpPr>
          <p:nvPr/>
        </p:nvSpPr>
        <p:spPr>
          <a:xfrm>
            <a:off x="50210" y="1070681"/>
            <a:ext cx="8941390"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40640" indent="0" hangingPunct="1">
              <a:spcBef>
                <a:spcPts val="0"/>
              </a:spcBef>
              <a:spcAft>
                <a:spcPts val="600"/>
              </a:spcAft>
              <a:buFontTx/>
              <a:buNone/>
            </a:pPr>
            <a:r>
              <a:rPr lang="en-US" sz="2000" u="sng" dirty="0"/>
              <a:t>Key Security Objectives the EUCC is to achieve (cont’d):</a:t>
            </a:r>
          </a:p>
          <a:p>
            <a:pPr hangingPunct="1">
              <a:spcBef>
                <a:spcPts val="0"/>
              </a:spcBef>
              <a:spcAft>
                <a:spcPts val="600"/>
              </a:spcAft>
            </a:pPr>
            <a:r>
              <a:rPr lang="en-US" sz="2000" b="0" i="0" dirty="0">
                <a:solidFill>
                  <a:srgbClr val="242021"/>
                </a:solidFill>
                <a:effectLst/>
              </a:rPr>
              <a:t>Make it possible to check which data, services or functions have been accessed, used or otherwise processed, at what times and by whom</a:t>
            </a:r>
          </a:p>
          <a:p>
            <a:pPr hangingPunct="1">
              <a:spcBef>
                <a:spcPts val="0"/>
              </a:spcBef>
              <a:spcAft>
                <a:spcPts val="600"/>
              </a:spcAft>
            </a:pPr>
            <a:r>
              <a:rPr lang="en-US" sz="2000" b="0" i="0" dirty="0">
                <a:solidFill>
                  <a:srgbClr val="242021"/>
                </a:solidFill>
                <a:effectLst/>
              </a:rPr>
              <a:t>Verify that ICT products, ICT services and ICT processes do not contain known vulnerabilities</a:t>
            </a:r>
          </a:p>
          <a:p>
            <a:pPr hangingPunct="1">
              <a:spcBef>
                <a:spcPts val="0"/>
              </a:spcBef>
              <a:spcAft>
                <a:spcPts val="600"/>
              </a:spcAft>
            </a:pPr>
            <a:r>
              <a:rPr lang="en-US" sz="2000" b="0" i="0" dirty="0">
                <a:solidFill>
                  <a:srgbClr val="242021"/>
                </a:solidFill>
                <a:effectLst/>
              </a:rPr>
              <a:t>Restore the availability and access to data, services and functions in a timely manner in the event of a physical or technical incident</a:t>
            </a:r>
          </a:p>
          <a:p>
            <a:pPr hangingPunct="1">
              <a:spcBef>
                <a:spcPts val="0"/>
              </a:spcBef>
              <a:spcAft>
                <a:spcPts val="600"/>
              </a:spcAft>
            </a:pPr>
            <a:r>
              <a:rPr lang="en-US" sz="2000" b="0" i="0" dirty="0">
                <a:solidFill>
                  <a:srgbClr val="242021"/>
                </a:solidFill>
                <a:effectLst/>
              </a:rPr>
              <a:t>ICT products, ICT services and ICT processes are secure by default and by design</a:t>
            </a:r>
          </a:p>
          <a:p>
            <a:pPr hangingPunct="1">
              <a:spcBef>
                <a:spcPts val="0"/>
              </a:spcBef>
              <a:spcAft>
                <a:spcPts val="600"/>
              </a:spcAft>
            </a:pPr>
            <a:r>
              <a:rPr lang="en-US" sz="2000" b="0" i="0" dirty="0">
                <a:solidFill>
                  <a:srgbClr val="242021"/>
                </a:solidFill>
                <a:effectLst/>
              </a:rPr>
              <a:t>ICT products, ICT services and ICT processes are provided with up-to-date software and hardware that do not contain publicly known vulnerabilities, and are provided with mechanisms for secure updates</a:t>
            </a:r>
            <a:r>
              <a:rPr lang="en-US" sz="2000" dirty="0"/>
              <a:t> </a:t>
            </a:r>
            <a:br>
              <a:rPr lang="en-US" sz="2000" dirty="0"/>
            </a:br>
            <a:br>
              <a:rPr lang="en-US" sz="1400" dirty="0"/>
            </a:br>
            <a:br>
              <a:rPr lang="en-US" sz="1600" dirty="0"/>
            </a:br>
            <a:br>
              <a:rPr lang="en-US" sz="500" dirty="0"/>
            </a:br>
            <a:br>
              <a:rPr lang="en-US" sz="650" dirty="0"/>
            </a:br>
            <a:br>
              <a:rPr lang="en-US" sz="800" dirty="0"/>
            </a:br>
            <a:r>
              <a:rPr lang="en-US" sz="1200" dirty="0"/>
              <a:t> </a:t>
            </a:r>
            <a:br>
              <a:rPr lang="en-US" sz="1200" dirty="0"/>
            </a:br>
            <a:endParaRPr lang="en-US" sz="1600" dirty="0">
              <a:solidFill>
                <a:srgbClr val="1D1D1B"/>
              </a:solidFill>
            </a:endParaRPr>
          </a:p>
        </p:txBody>
      </p:sp>
    </p:spTree>
    <p:extLst>
      <p:ext uri="{BB962C8B-B14F-4D97-AF65-F5344CB8AC3E}">
        <p14:creationId xmlns:p14="http://schemas.microsoft.com/office/powerpoint/2010/main" val="214649286"/>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a:t>EUROPEAN UNION AGENCY FOR CYBERSECURITY (ENISA)</a:t>
            </a:r>
            <a:br>
              <a:rPr lang="fi-FI" sz="2400" b="1"/>
            </a:br>
            <a:r>
              <a:rPr lang="fi-FI" sz="2400" b="1"/>
              <a:t>CYBERSECURITY CERTIFICATION (EUCC)</a:t>
            </a:r>
            <a:endParaRPr lang="en-US" sz="2400" dirty="0"/>
          </a:p>
        </p:txBody>
      </p:sp>
      <p:sp>
        <p:nvSpPr>
          <p:cNvPr id="13" name="Shape 83">
            <a:extLst>
              <a:ext uri="{FF2B5EF4-FFF2-40B4-BE49-F238E27FC236}">
                <a16:creationId xmlns:a16="http://schemas.microsoft.com/office/drawing/2014/main" id="{D7814A83-92DE-43DB-B1C9-E6E1A3FB498B}"/>
              </a:ext>
            </a:extLst>
          </p:cNvPr>
          <p:cNvSpPr txBox="1">
            <a:spLocks/>
          </p:cNvSpPr>
          <p:nvPr/>
        </p:nvSpPr>
        <p:spPr>
          <a:xfrm>
            <a:off x="0" y="1108076"/>
            <a:ext cx="8955088"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40640" indent="0" hangingPunct="1">
              <a:spcBef>
                <a:spcPts val="0"/>
              </a:spcBef>
              <a:spcAft>
                <a:spcPts val="600"/>
              </a:spcAft>
              <a:buFontTx/>
              <a:buNone/>
            </a:pPr>
            <a:r>
              <a:rPr lang="en-US" sz="2000" u="sng" dirty="0"/>
              <a:t>SFR and SAR Requirements</a:t>
            </a:r>
          </a:p>
          <a:p>
            <a:pPr hangingPunct="1">
              <a:spcBef>
                <a:spcPts val="0"/>
              </a:spcBef>
              <a:spcAft>
                <a:spcPts val="600"/>
              </a:spcAft>
            </a:pPr>
            <a:r>
              <a:rPr lang="en-US" sz="2000" dirty="0"/>
              <a:t>SFR and SAR Classes are mapped to EUCC Security Objectives</a:t>
            </a:r>
          </a:p>
          <a:p>
            <a:pPr hangingPunct="1">
              <a:spcBef>
                <a:spcPts val="0"/>
              </a:spcBef>
              <a:spcAft>
                <a:spcPts val="600"/>
              </a:spcAft>
            </a:pPr>
            <a:r>
              <a:rPr lang="en-US" sz="2000" dirty="0"/>
              <a:t>Allows the use of Extended Components</a:t>
            </a:r>
          </a:p>
          <a:p>
            <a:pPr hangingPunct="1">
              <a:spcBef>
                <a:spcPts val="0"/>
              </a:spcBef>
              <a:spcAft>
                <a:spcPts val="600"/>
              </a:spcAft>
            </a:pPr>
            <a:r>
              <a:rPr lang="en-US" sz="2000" b="0" i="0" dirty="0">
                <a:solidFill>
                  <a:srgbClr val="1D1D1B"/>
                </a:solidFill>
                <a:effectLst/>
              </a:rPr>
              <a:t>User of certified products or applicant to certification:</a:t>
            </a:r>
          </a:p>
          <a:p>
            <a:pPr lvl="1">
              <a:spcBef>
                <a:spcPts val="0"/>
              </a:spcBef>
              <a:spcAft>
                <a:spcPts val="600"/>
              </a:spcAft>
            </a:pPr>
            <a:r>
              <a:rPr lang="en-US" sz="2000" dirty="0">
                <a:solidFill>
                  <a:srgbClr val="1D1D1B"/>
                </a:solidFill>
              </a:rPr>
              <a:t>Decides w</a:t>
            </a:r>
            <a:r>
              <a:rPr lang="en-US" sz="2000" b="0" i="0" dirty="0">
                <a:solidFill>
                  <a:srgbClr val="1D1D1B"/>
                </a:solidFill>
                <a:effectLst/>
              </a:rPr>
              <a:t>hich security objectives to evaluate the ICT product(s)</a:t>
            </a:r>
          </a:p>
          <a:p>
            <a:pPr lvl="1">
              <a:spcBef>
                <a:spcPts val="0"/>
              </a:spcBef>
              <a:spcAft>
                <a:spcPts val="600"/>
              </a:spcAft>
            </a:pPr>
            <a:r>
              <a:rPr lang="en-US" sz="2000" dirty="0">
                <a:solidFill>
                  <a:srgbClr val="1D1D1B"/>
                </a:solidFill>
              </a:rPr>
              <a:t>S</a:t>
            </a:r>
            <a:r>
              <a:rPr lang="en-US" sz="2000" b="0" i="0" dirty="0">
                <a:solidFill>
                  <a:srgbClr val="1D1D1B"/>
                </a:solidFill>
                <a:effectLst/>
              </a:rPr>
              <a:t>elects applicable requirements, either in a Protection Profile or a Security Target of the individual ICT product</a:t>
            </a:r>
          </a:p>
          <a:p>
            <a:pPr>
              <a:spcBef>
                <a:spcPts val="0"/>
              </a:spcBef>
              <a:spcAft>
                <a:spcPts val="600"/>
              </a:spcAft>
            </a:pPr>
            <a:r>
              <a:rPr lang="en-US" sz="2000" b="0" i="0" dirty="0">
                <a:solidFill>
                  <a:srgbClr val="1D1D1B"/>
                </a:solidFill>
                <a:effectLst/>
              </a:rPr>
              <a:t>By default, any evaluation shall be based on the use of the SAR Class AVA: Vulnerability assessment and the SAR Family ALC_FLR: Flaw remediation</a:t>
            </a:r>
            <a:endParaRPr lang="en-US" sz="2000" dirty="0"/>
          </a:p>
          <a:p>
            <a:pPr hangingPunct="1">
              <a:spcBef>
                <a:spcPts val="0"/>
              </a:spcBef>
              <a:spcAft>
                <a:spcPts val="600"/>
              </a:spcAft>
            </a:pPr>
            <a:endParaRPr lang="en-US" sz="2000" dirty="0"/>
          </a:p>
        </p:txBody>
      </p:sp>
    </p:spTree>
    <p:extLst>
      <p:ext uri="{BB962C8B-B14F-4D97-AF65-F5344CB8AC3E}">
        <p14:creationId xmlns:p14="http://schemas.microsoft.com/office/powerpoint/2010/main" val="3642243131"/>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a:t>EUROPEAN UNION AGENCY FOR CYBERSECURITY (ENISA)</a:t>
            </a:r>
            <a:br>
              <a:rPr lang="fi-FI" sz="2400" b="1"/>
            </a:br>
            <a:r>
              <a:rPr lang="fi-FI" sz="2400" b="1"/>
              <a:t>CYBERSECURITY CERTIFICATION (EUCC)</a:t>
            </a:r>
            <a:endParaRPr lang="en-US" sz="2400" dirty="0"/>
          </a:p>
        </p:txBody>
      </p:sp>
      <p:sp>
        <p:nvSpPr>
          <p:cNvPr id="12" name="Shape 83">
            <a:extLst>
              <a:ext uri="{FF2B5EF4-FFF2-40B4-BE49-F238E27FC236}">
                <a16:creationId xmlns:a16="http://schemas.microsoft.com/office/drawing/2014/main" id="{49837ACC-4092-4C98-B692-6D3C09C03F5A}"/>
              </a:ext>
            </a:extLst>
          </p:cNvPr>
          <p:cNvSpPr txBox="1">
            <a:spLocks/>
          </p:cNvSpPr>
          <p:nvPr/>
        </p:nvSpPr>
        <p:spPr>
          <a:xfrm>
            <a:off x="270769" y="1200134"/>
            <a:ext cx="8624656"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40640" indent="0" hangingPunct="1">
              <a:spcBef>
                <a:spcPts val="0"/>
              </a:spcBef>
              <a:spcAft>
                <a:spcPts val="600"/>
              </a:spcAft>
              <a:buFontTx/>
              <a:buNone/>
            </a:pPr>
            <a:r>
              <a:rPr lang="en-US" sz="2000" u="sng" dirty="0"/>
              <a:t>Assurance Activities</a:t>
            </a:r>
          </a:p>
          <a:p>
            <a:pPr hangingPunct="1">
              <a:spcBef>
                <a:spcPts val="0"/>
              </a:spcBef>
              <a:spcAft>
                <a:spcPts val="600"/>
              </a:spcAft>
            </a:pPr>
            <a:r>
              <a:rPr lang="en-US" sz="2000" dirty="0"/>
              <a:t>Requires use of the 7 Evaluation Assurance Levels from Common Criteria Part 3 of ISO/IEC 15408</a:t>
            </a:r>
          </a:p>
          <a:p>
            <a:pPr hangingPunct="1">
              <a:spcBef>
                <a:spcPts val="0"/>
              </a:spcBef>
              <a:spcAft>
                <a:spcPts val="600"/>
              </a:spcAft>
            </a:pPr>
            <a:r>
              <a:rPr lang="en-US" sz="2000" dirty="0"/>
              <a:t>Requires that </a:t>
            </a:r>
            <a:r>
              <a:rPr lang="en-US" sz="2000" dirty="0">
                <a:solidFill>
                  <a:srgbClr val="1D1D1B"/>
                </a:solidFill>
              </a:rPr>
              <a:t>European cybersecurity certificate that refer to assurance level ‘substantial’ shall provide assurance that:</a:t>
            </a:r>
          </a:p>
          <a:p>
            <a:pPr lvl="1" hangingPunct="1">
              <a:spcBef>
                <a:spcPts val="0"/>
              </a:spcBef>
              <a:spcAft>
                <a:spcPts val="600"/>
              </a:spcAft>
            </a:pPr>
            <a:r>
              <a:rPr lang="en-US" dirty="0">
                <a:solidFill>
                  <a:srgbClr val="1D1D1B"/>
                </a:solidFill>
              </a:rPr>
              <a:t>ICT products, services and processes meet corresponding security requirements, including security functionalities</a:t>
            </a:r>
          </a:p>
          <a:p>
            <a:pPr lvl="1" hangingPunct="1">
              <a:spcBef>
                <a:spcPts val="0"/>
              </a:spcBef>
              <a:spcAft>
                <a:spcPts val="600"/>
              </a:spcAft>
            </a:pPr>
            <a:r>
              <a:rPr lang="en-US" dirty="0">
                <a:solidFill>
                  <a:srgbClr val="1D1D1B"/>
                </a:solidFill>
              </a:rPr>
              <a:t>Have been evaluated at a level intended to minimize known cybersecurity risks, and the risk of incidents and cyberattacks carried out by actors with limited skills and resources </a:t>
            </a:r>
          </a:p>
          <a:p>
            <a:pPr lvl="1" hangingPunct="1">
              <a:spcBef>
                <a:spcPts val="0"/>
              </a:spcBef>
              <a:spcAft>
                <a:spcPts val="600"/>
              </a:spcAft>
            </a:pPr>
            <a:r>
              <a:rPr lang="en-US" dirty="0">
                <a:solidFill>
                  <a:srgbClr val="1D1D1B"/>
                </a:solidFill>
              </a:rPr>
              <a:t>Evaluation activities to be undertaken include:</a:t>
            </a:r>
          </a:p>
          <a:p>
            <a:pPr lvl="2">
              <a:spcBef>
                <a:spcPts val="0"/>
              </a:spcBef>
              <a:spcAft>
                <a:spcPts val="600"/>
              </a:spcAft>
            </a:pPr>
            <a:r>
              <a:rPr lang="en-US" dirty="0">
                <a:solidFill>
                  <a:srgbClr val="1D1D1B"/>
                </a:solidFill>
              </a:rPr>
              <a:t>At least a review to demonstrate the absence of publicly known vulnerabilities</a:t>
            </a:r>
          </a:p>
          <a:p>
            <a:pPr lvl="2">
              <a:spcBef>
                <a:spcPts val="0"/>
              </a:spcBef>
              <a:spcAft>
                <a:spcPts val="600"/>
              </a:spcAft>
            </a:pPr>
            <a:r>
              <a:rPr lang="en-US" dirty="0">
                <a:solidFill>
                  <a:srgbClr val="1D1D1B"/>
                </a:solidFill>
              </a:rPr>
              <a:t>Testing to demonstrate that the ICT products, ICT services or ICT processes correctly implement the necessary security functionalities</a:t>
            </a:r>
          </a:p>
        </p:txBody>
      </p:sp>
    </p:spTree>
    <p:extLst>
      <p:ext uri="{BB962C8B-B14F-4D97-AF65-F5344CB8AC3E}">
        <p14:creationId xmlns:p14="http://schemas.microsoft.com/office/powerpoint/2010/main" val="3905990786"/>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a:t>EUROPEAN UNION AGENCY FOR CYBERSECURITY (ENISA)</a:t>
            </a:r>
            <a:br>
              <a:rPr lang="fi-FI" sz="2400" b="1"/>
            </a:br>
            <a:r>
              <a:rPr lang="fi-FI" sz="2400" b="1"/>
              <a:t>CYBERSECURITY CERTIFICATION (EUCC)</a:t>
            </a:r>
            <a:endParaRPr lang="en-US" sz="2400" dirty="0"/>
          </a:p>
        </p:txBody>
      </p:sp>
      <p:sp>
        <p:nvSpPr>
          <p:cNvPr id="13" name="Shape 83">
            <a:extLst>
              <a:ext uri="{FF2B5EF4-FFF2-40B4-BE49-F238E27FC236}">
                <a16:creationId xmlns:a16="http://schemas.microsoft.com/office/drawing/2014/main" id="{D7814A83-92DE-43DB-B1C9-E6E1A3FB498B}"/>
              </a:ext>
            </a:extLst>
          </p:cNvPr>
          <p:cNvSpPr txBox="1">
            <a:spLocks/>
          </p:cNvSpPr>
          <p:nvPr/>
        </p:nvSpPr>
        <p:spPr>
          <a:xfrm>
            <a:off x="0" y="1108076"/>
            <a:ext cx="8955088" cy="5578458"/>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40640" indent="0" hangingPunct="1">
              <a:spcBef>
                <a:spcPts val="0"/>
              </a:spcBef>
              <a:spcAft>
                <a:spcPts val="600"/>
              </a:spcAft>
              <a:buFontTx/>
              <a:buNone/>
            </a:pPr>
            <a:r>
              <a:rPr lang="en-US" sz="2000" u="sng" dirty="0"/>
              <a:t>Assurance Activities</a:t>
            </a:r>
          </a:p>
          <a:p>
            <a:pPr hangingPunct="1">
              <a:spcBef>
                <a:spcPts val="0"/>
              </a:spcBef>
              <a:spcAft>
                <a:spcPts val="600"/>
              </a:spcAft>
            </a:pPr>
            <a:r>
              <a:rPr lang="en-US" sz="2000" dirty="0">
                <a:solidFill>
                  <a:srgbClr val="1D1D1B"/>
                </a:solidFill>
              </a:rPr>
              <a:t>Requires that European cybersecurity certificate that refer to assurance level ‘high’ shall provide assurance that:</a:t>
            </a:r>
          </a:p>
          <a:p>
            <a:pPr lvl="1" hangingPunct="1">
              <a:spcBef>
                <a:spcPts val="0"/>
              </a:spcBef>
              <a:spcAft>
                <a:spcPts val="600"/>
              </a:spcAft>
            </a:pPr>
            <a:r>
              <a:rPr lang="en-US" dirty="0">
                <a:solidFill>
                  <a:srgbClr val="1D1D1B"/>
                </a:solidFill>
              </a:rPr>
              <a:t>ICT products, services and processes for which that certificate is issued meet the corresponding security requirements, including security functionalities</a:t>
            </a:r>
          </a:p>
          <a:p>
            <a:pPr lvl="1" hangingPunct="1">
              <a:spcBef>
                <a:spcPts val="0"/>
              </a:spcBef>
              <a:spcAft>
                <a:spcPts val="600"/>
              </a:spcAft>
            </a:pPr>
            <a:r>
              <a:rPr lang="en-US" dirty="0">
                <a:solidFill>
                  <a:srgbClr val="1D1D1B"/>
                </a:solidFill>
              </a:rPr>
              <a:t>Have been evaluated at a level intended to minimize the risk of state-of- the-art cyberattacks carried out by actors with significant skills and resources</a:t>
            </a:r>
          </a:p>
          <a:p>
            <a:pPr lvl="1" hangingPunct="1">
              <a:spcBef>
                <a:spcPts val="0"/>
              </a:spcBef>
              <a:spcAft>
                <a:spcPts val="300"/>
              </a:spcAft>
            </a:pPr>
            <a:r>
              <a:rPr lang="en-US" dirty="0">
                <a:solidFill>
                  <a:srgbClr val="1D1D1B"/>
                </a:solidFill>
              </a:rPr>
              <a:t>Evaluation activities to be undertaken shall include at least the following:</a:t>
            </a:r>
          </a:p>
          <a:p>
            <a:pPr lvl="2" hangingPunct="1">
              <a:spcBef>
                <a:spcPts val="0"/>
              </a:spcBef>
              <a:spcAft>
                <a:spcPts val="600"/>
              </a:spcAft>
            </a:pPr>
            <a:r>
              <a:rPr lang="en-US" dirty="0">
                <a:solidFill>
                  <a:srgbClr val="1D1D1B"/>
                </a:solidFill>
              </a:rPr>
              <a:t>Review to demonstrate the absence of publicly known vulnerabilities</a:t>
            </a:r>
          </a:p>
          <a:p>
            <a:pPr lvl="2" hangingPunct="1">
              <a:spcBef>
                <a:spcPts val="0"/>
              </a:spcBef>
              <a:spcAft>
                <a:spcPts val="600"/>
              </a:spcAft>
            </a:pPr>
            <a:r>
              <a:rPr lang="en-US" dirty="0">
                <a:solidFill>
                  <a:srgbClr val="1D1D1B"/>
                </a:solidFill>
              </a:rPr>
              <a:t>Testing to demonstrate that the ICT products, services or processes correctly implement the necessary security functionalities at the state of the art</a:t>
            </a:r>
          </a:p>
          <a:p>
            <a:pPr lvl="2" hangingPunct="1">
              <a:spcBef>
                <a:spcPts val="0"/>
              </a:spcBef>
              <a:spcAft>
                <a:spcPts val="600"/>
              </a:spcAft>
            </a:pPr>
            <a:r>
              <a:rPr lang="en-US" dirty="0">
                <a:solidFill>
                  <a:srgbClr val="1D1D1B"/>
                </a:solidFill>
              </a:rPr>
              <a:t>Assessment of their resistance to skilled attackers, using penetration testing </a:t>
            </a:r>
            <a:br>
              <a:rPr lang="en-US" dirty="0"/>
            </a:br>
            <a:endParaRPr lang="en-US" dirty="0"/>
          </a:p>
          <a:p>
            <a:pPr hangingPunct="1">
              <a:spcBef>
                <a:spcPts val="0"/>
              </a:spcBef>
              <a:spcAft>
                <a:spcPts val="600"/>
              </a:spcAft>
            </a:pPr>
            <a:endParaRPr lang="en-US" sz="2000" dirty="0"/>
          </a:p>
        </p:txBody>
      </p:sp>
    </p:spTree>
    <p:extLst>
      <p:ext uri="{BB962C8B-B14F-4D97-AF65-F5344CB8AC3E}">
        <p14:creationId xmlns:p14="http://schemas.microsoft.com/office/powerpoint/2010/main" val="1424893368"/>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a:t>EUROPEAN UNION AGENCY FOR CYBERSECURITY (ENISA)</a:t>
            </a:r>
            <a:br>
              <a:rPr lang="fi-FI" sz="2400" b="1"/>
            </a:br>
            <a:r>
              <a:rPr lang="fi-FI" sz="2400" b="1"/>
              <a:t>CYBERSECURITY CERTIFICATION (EUCC)</a:t>
            </a:r>
            <a:endParaRPr lang="en-US" sz="2400" dirty="0"/>
          </a:p>
        </p:txBody>
      </p:sp>
      <p:sp>
        <p:nvSpPr>
          <p:cNvPr id="13" name="Shape 83">
            <a:extLst>
              <a:ext uri="{FF2B5EF4-FFF2-40B4-BE49-F238E27FC236}">
                <a16:creationId xmlns:a16="http://schemas.microsoft.com/office/drawing/2014/main" id="{D7814A83-92DE-43DB-B1C9-E6E1A3FB498B}"/>
              </a:ext>
            </a:extLst>
          </p:cNvPr>
          <p:cNvSpPr txBox="1">
            <a:spLocks/>
          </p:cNvSpPr>
          <p:nvPr/>
        </p:nvSpPr>
        <p:spPr>
          <a:xfrm>
            <a:off x="0" y="1108076"/>
            <a:ext cx="8955088" cy="5440362"/>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40640" indent="0" hangingPunct="1">
              <a:spcBef>
                <a:spcPts val="0"/>
              </a:spcBef>
              <a:spcAft>
                <a:spcPts val="600"/>
              </a:spcAft>
              <a:buFontTx/>
              <a:buNone/>
            </a:pPr>
            <a:r>
              <a:rPr lang="en-US" sz="2000" u="sng" dirty="0"/>
              <a:t>Some Key Additional Requirements</a:t>
            </a:r>
          </a:p>
          <a:p>
            <a:pPr>
              <a:spcBef>
                <a:spcPts val="0"/>
              </a:spcBef>
              <a:spcAft>
                <a:spcPts val="600"/>
              </a:spcAft>
            </a:pPr>
            <a:r>
              <a:rPr lang="en-US" sz="2000" dirty="0"/>
              <a:t>Handling of Vulnerabilities</a:t>
            </a:r>
          </a:p>
          <a:p>
            <a:pPr lvl="1">
              <a:spcBef>
                <a:spcPts val="0"/>
              </a:spcBef>
              <a:spcAft>
                <a:spcPts val="600"/>
              </a:spcAft>
            </a:pPr>
            <a:r>
              <a:rPr lang="en-US" b="0" i="0" dirty="0">
                <a:solidFill>
                  <a:srgbClr val="1D1D1B"/>
                </a:solidFill>
                <a:effectLst/>
              </a:rPr>
              <a:t>Manufacturer or provider </a:t>
            </a:r>
            <a:r>
              <a:rPr lang="en-US" i="0" dirty="0">
                <a:solidFill>
                  <a:srgbClr val="1D1D1B"/>
                </a:solidFill>
                <a:effectLst/>
              </a:rPr>
              <a:t>reports within a business day </a:t>
            </a:r>
            <a:r>
              <a:rPr lang="en-US" b="0" i="0" dirty="0">
                <a:solidFill>
                  <a:srgbClr val="1D1D1B"/>
                </a:solidFill>
                <a:effectLst/>
              </a:rPr>
              <a:t>to the CB that issued the certificate the possibility of a related vulnerability and </a:t>
            </a:r>
            <a:r>
              <a:rPr lang="en-US" i="0" dirty="0">
                <a:solidFill>
                  <a:srgbClr val="1D1D1B"/>
                </a:solidFill>
                <a:effectLst/>
              </a:rPr>
              <a:t>provides within five business days a date for when a vulnerability analysis will be established</a:t>
            </a:r>
          </a:p>
          <a:p>
            <a:pPr lvl="1">
              <a:spcBef>
                <a:spcPts val="0"/>
              </a:spcBef>
              <a:spcAft>
                <a:spcPts val="600"/>
              </a:spcAft>
            </a:pPr>
            <a:r>
              <a:rPr lang="en-US" i="0" dirty="0">
                <a:solidFill>
                  <a:srgbClr val="1D1D1B"/>
                </a:solidFill>
                <a:effectLst/>
              </a:rPr>
              <a:t>The</a:t>
            </a:r>
            <a:r>
              <a:rPr lang="en-US" b="0" i="0" dirty="0">
                <a:solidFill>
                  <a:srgbClr val="1D1D1B"/>
                </a:solidFill>
                <a:effectLst/>
              </a:rPr>
              <a:t> CB agrees on the proposed date, which is </a:t>
            </a:r>
            <a:r>
              <a:rPr lang="en-US" i="0" dirty="0">
                <a:solidFill>
                  <a:srgbClr val="1D1D1B"/>
                </a:solidFill>
                <a:effectLst/>
              </a:rPr>
              <a:t>not to exceed 90 days</a:t>
            </a:r>
          </a:p>
          <a:p>
            <a:pPr lvl="1">
              <a:spcBef>
                <a:spcPts val="0"/>
              </a:spcBef>
              <a:spcAft>
                <a:spcPts val="600"/>
              </a:spcAft>
            </a:pPr>
            <a:r>
              <a:rPr lang="en-US" dirty="0">
                <a:solidFill>
                  <a:srgbClr val="1D1D1B"/>
                </a:solidFill>
              </a:rPr>
              <a:t>If a vulnerability is found in a certified ICT product and is confirmed to apply to ICT product:</a:t>
            </a:r>
          </a:p>
          <a:p>
            <a:pPr lvl="2">
              <a:spcBef>
                <a:spcPts val="0"/>
              </a:spcBef>
              <a:spcAft>
                <a:spcPts val="600"/>
              </a:spcAft>
            </a:pPr>
            <a:r>
              <a:rPr lang="en-US" dirty="0">
                <a:solidFill>
                  <a:srgbClr val="1D1D1B"/>
                </a:solidFill>
              </a:rPr>
              <a:t>If it cannot be circumvented the certificate is withdrawn</a:t>
            </a:r>
          </a:p>
          <a:p>
            <a:pPr lvl="2">
              <a:spcBef>
                <a:spcPts val="0"/>
              </a:spcBef>
              <a:spcAft>
                <a:spcPts val="600"/>
              </a:spcAft>
            </a:pPr>
            <a:r>
              <a:rPr lang="en-US" dirty="0">
                <a:solidFill>
                  <a:srgbClr val="1D1D1B"/>
                </a:solidFill>
              </a:rPr>
              <a:t>If it can be patched, the certificate is suspended until the patch is implemented per the Patch Management process defined in the EUCC</a:t>
            </a:r>
          </a:p>
        </p:txBody>
      </p:sp>
    </p:spTree>
    <p:extLst>
      <p:ext uri="{BB962C8B-B14F-4D97-AF65-F5344CB8AC3E}">
        <p14:creationId xmlns:p14="http://schemas.microsoft.com/office/powerpoint/2010/main" val="397303688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AA6E50A6-D7F7-4F80-9DA2-0B9DB8C729C4}" type="slidenum">
              <a:rPr lang="en-US" altLang="en-US" sz="1100" smtClean="0">
                <a:solidFill>
                  <a:srgbClr val="FFFFFF"/>
                </a:solidFill>
                <a:latin typeface="Arial" charset="0"/>
                <a:cs typeface="Arial" charset="0"/>
                <a:sym typeface="Arial" charset="0"/>
              </a:rPr>
              <a:pPr eaLnBrk="1" hangingPunct="1">
                <a:spcBef>
                  <a:spcPct val="0"/>
                </a:spcBef>
                <a:buSzTx/>
                <a:buFontTx/>
                <a:buNone/>
              </a:pPr>
              <a:t>3</a:t>
            </a:fld>
            <a:endParaRPr lang="en-US" altLang="en-US" sz="1100" dirty="0">
              <a:solidFill>
                <a:srgbClr val="FFFFFF"/>
              </a:solidFill>
              <a:latin typeface="Arial" charset="0"/>
              <a:cs typeface="Arial" charset="0"/>
              <a:sym typeface="Arial" charset="0"/>
            </a:endParaRPr>
          </a:p>
        </p:txBody>
      </p:sp>
      <p:sp>
        <p:nvSpPr>
          <p:cNvPr id="819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9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819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2021 The Printer Working Group. All rights reserved.</a:t>
            </a:r>
          </a:p>
        </p:txBody>
      </p:sp>
      <p:sp>
        <p:nvSpPr>
          <p:cNvPr id="8199"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Antitrust and Intellectual Property Policies</a:t>
            </a:r>
          </a:p>
        </p:txBody>
      </p:sp>
      <p:sp>
        <p:nvSpPr>
          <p:cNvPr id="8200"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4DDF3342-0056-49CC-9936-A68C515174AF}" type="slidenum">
              <a:rPr lang="en-US" altLang="en-US" sz="1100">
                <a:solidFill>
                  <a:srgbClr val="FFFFFF"/>
                </a:solidFill>
                <a:latin typeface="Arial" charset="0"/>
                <a:cs typeface="Arial" charset="0"/>
                <a:sym typeface="Arial" charset="0"/>
              </a:rPr>
              <a:pPr algn="ctr" eaLnBrk="1" hangingPunct="1">
                <a:spcBef>
                  <a:spcPct val="0"/>
                </a:spcBef>
                <a:buSzTx/>
                <a:buFontTx/>
                <a:buNone/>
              </a:pPr>
              <a:t>3</a:t>
            </a:fld>
            <a:endParaRPr lang="en-US" altLang="en-US" sz="1100" dirty="0">
              <a:solidFill>
                <a:srgbClr val="FFFFFF"/>
              </a:solidFill>
              <a:latin typeface="Arial" charset="0"/>
              <a:cs typeface="Arial" charset="0"/>
              <a:sym typeface="Arial" charset="0"/>
            </a:endParaRPr>
          </a:p>
        </p:txBody>
      </p:sp>
      <p:sp>
        <p:nvSpPr>
          <p:cNvPr id="8201" name="Rectangle 7"/>
          <p:cNvSpPr>
            <a:spLocks noGrp="1" noChangeArrowheads="1"/>
          </p:cNvSpPr>
          <p:nvPr>
            <p:ph type="body" idx="1"/>
          </p:nvPr>
        </p:nvSpPr>
        <p:spPr>
          <a:xfrm>
            <a:off x="228600" y="1371600"/>
            <a:ext cx="8229600" cy="4572000"/>
          </a:xfrm>
        </p:spPr>
        <p:txBody>
          <a:bodyPr rIns="132080"/>
          <a:lstStyle/>
          <a:p>
            <a:pPr marL="58738" lvl="1" indent="0" eaLnBrk="1" hangingPunct="1">
              <a:buFont typeface="Verdana" pitchFamily="34" charset="0"/>
              <a:buNone/>
            </a:pPr>
            <a:br>
              <a:rPr lang="en-US" altLang="en-US" dirty="0"/>
            </a:br>
            <a:r>
              <a:rPr lang="en-US" altLang="en-US" sz="2400" i="1" dirty="0"/>
              <a:t>“This meeting is conducted under the rules of the Antitrust and PWG IP policies”.  </a:t>
            </a:r>
          </a:p>
          <a:p>
            <a:pPr marL="782638" lvl="2" indent="-342900" eaLnBrk="1" hangingPunct="1"/>
            <a:r>
              <a:rPr lang="en-US" altLang="en-US" sz="2200" dirty="0"/>
              <a:t>Refer to the Antitrust and IP statements in the plenary slides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a:t>EUROPEAN UNION AGENCY FOR CYBERSECURITY (ENISA)</a:t>
            </a:r>
            <a:br>
              <a:rPr lang="fi-FI" sz="2400" b="1"/>
            </a:br>
            <a:r>
              <a:rPr lang="fi-FI" sz="2400" b="1"/>
              <a:t>CYBERSECURITY CERTIFICATION (EUCC)</a:t>
            </a:r>
            <a:endParaRPr lang="en-US" sz="2400" dirty="0"/>
          </a:p>
        </p:txBody>
      </p:sp>
      <p:sp>
        <p:nvSpPr>
          <p:cNvPr id="13" name="Shape 83">
            <a:extLst>
              <a:ext uri="{FF2B5EF4-FFF2-40B4-BE49-F238E27FC236}">
                <a16:creationId xmlns:a16="http://schemas.microsoft.com/office/drawing/2014/main" id="{D7814A83-92DE-43DB-B1C9-E6E1A3FB498B}"/>
              </a:ext>
            </a:extLst>
          </p:cNvPr>
          <p:cNvSpPr txBox="1">
            <a:spLocks/>
          </p:cNvSpPr>
          <p:nvPr/>
        </p:nvSpPr>
        <p:spPr>
          <a:xfrm>
            <a:off x="0" y="1108076"/>
            <a:ext cx="8955088" cy="5440362"/>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40640" indent="0" hangingPunct="1">
              <a:spcBef>
                <a:spcPts val="0"/>
              </a:spcBef>
              <a:spcAft>
                <a:spcPts val="600"/>
              </a:spcAft>
              <a:buFontTx/>
              <a:buNone/>
            </a:pPr>
            <a:r>
              <a:rPr lang="en-US" sz="2000" u="sng" dirty="0"/>
              <a:t>Some Key Additional Requirements</a:t>
            </a:r>
          </a:p>
          <a:p>
            <a:pPr>
              <a:spcBef>
                <a:spcPts val="0"/>
              </a:spcBef>
              <a:spcAft>
                <a:spcPts val="600"/>
              </a:spcAft>
            </a:pPr>
            <a:r>
              <a:rPr lang="en-US" sz="2000" dirty="0">
                <a:solidFill>
                  <a:srgbClr val="1D1D1B"/>
                </a:solidFill>
              </a:rPr>
              <a:t>Non-Compliance Processing</a:t>
            </a:r>
          </a:p>
          <a:p>
            <a:pPr lvl="1">
              <a:spcBef>
                <a:spcPts val="0"/>
              </a:spcBef>
              <a:spcAft>
                <a:spcPts val="600"/>
              </a:spcAft>
            </a:pPr>
            <a:r>
              <a:rPr lang="en-US" b="0" dirty="0">
                <a:solidFill>
                  <a:srgbClr val="1D1D1B"/>
                </a:solidFill>
                <a:effectLst/>
              </a:rPr>
              <a:t>Holder of a certificate has to inform the CB of any subsequently detected vulnerabilities or irregularities concerning the security of the certified ICT product that may have an impact on its compliance with the requirements related to the certification</a:t>
            </a:r>
          </a:p>
          <a:p>
            <a:pPr lvl="1">
              <a:spcBef>
                <a:spcPts val="0"/>
              </a:spcBef>
              <a:spcAft>
                <a:spcPts val="600"/>
              </a:spcAft>
            </a:pPr>
            <a:r>
              <a:rPr lang="en-US" sz="1800" b="0" i="0" dirty="0">
                <a:solidFill>
                  <a:srgbClr val="1D1D1B"/>
                </a:solidFill>
                <a:effectLst/>
              </a:rPr>
              <a:t>For confirmed deviations or irregularities associated to a non-compliance</a:t>
            </a:r>
            <a:r>
              <a:rPr lang="en-US" b="0" dirty="0">
                <a:solidFill>
                  <a:srgbClr val="1D1D1B"/>
                </a:solidFill>
                <a:effectLst/>
              </a:rPr>
              <a:t>:</a:t>
            </a:r>
          </a:p>
          <a:p>
            <a:pPr lvl="2">
              <a:spcBef>
                <a:spcPts val="0"/>
              </a:spcBef>
              <a:spcAft>
                <a:spcPts val="600"/>
              </a:spcAft>
            </a:pPr>
            <a:r>
              <a:rPr lang="en-US" b="0" i="0" dirty="0">
                <a:solidFill>
                  <a:srgbClr val="1D1D1B"/>
                </a:solidFill>
                <a:effectLst/>
              </a:rPr>
              <a:t>Manufacturer or provider has to provide assertions and amendments within the time frame of 14 days/30 days for certificates at the assurance level ‘high’/‘substantial’, to restore compliance</a:t>
            </a:r>
          </a:p>
          <a:p>
            <a:pPr lvl="2">
              <a:spcBef>
                <a:spcPts val="0"/>
              </a:spcBef>
              <a:spcAft>
                <a:spcPts val="600"/>
              </a:spcAft>
            </a:pPr>
            <a:r>
              <a:rPr lang="en-US" dirty="0">
                <a:solidFill>
                  <a:srgbClr val="1D1D1B"/>
                </a:solidFill>
              </a:rPr>
              <a:t>C</a:t>
            </a:r>
            <a:r>
              <a:rPr lang="en-US" b="0" i="0" dirty="0">
                <a:solidFill>
                  <a:srgbClr val="1D1D1B"/>
                </a:solidFill>
                <a:effectLst/>
              </a:rPr>
              <a:t>ontinued infringements of such obligations triggers certificate suspension of the certificate</a:t>
            </a:r>
          </a:p>
          <a:p>
            <a:pPr lvl="2">
              <a:spcBef>
                <a:spcPts val="0"/>
              </a:spcBef>
              <a:spcAft>
                <a:spcPts val="600"/>
              </a:spcAft>
            </a:pPr>
            <a:r>
              <a:rPr lang="en-US" dirty="0">
                <a:solidFill>
                  <a:srgbClr val="1D1D1B"/>
                </a:solidFill>
              </a:rPr>
              <a:t>W</a:t>
            </a:r>
            <a:r>
              <a:rPr lang="en-US" b="0" i="0" dirty="0">
                <a:solidFill>
                  <a:srgbClr val="1D1D1B"/>
                </a:solidFill>
                <a:effectLst/>
              </a:rPr>
              <a:t>hen the handling is refused, or the suspension reaches a 90 day period the certificate is withdrawn</a:t>
            </a:r>
          </a:p>
          <a:p>
            <a:pPr lvl="2">
              <a:spcBef>
                <a:spcPts val="0"/>
              </a:spcBef>
              <a:spcAft>
                <a:spcPts val="600"/>
              </a:spcAft>
            </a:pPr>
            <a:endParaRPr lang="en-US" sz="1700" dirty="0"/>
          </a:p>
          <a:p>
            <a:pPr hangingPunct="1">
              <a:spcBef>
                <a:spcPts val="0"/>
              </a:spcBef>
              <a:spcAft>
                <a:spcPts val="600"/>
              </a:spcAft>
            </a:pPr>
            <a:endParaRPr lang="en-US" sz="2000" dirty="0"/>
          </a:p>
        </p:txBody>
      </p:sp>
    </p:spTree>
    <p:extLst>
      <p:ext uri="{BB962C8B-B14F-4D97-AF65-F5344CB8AC3E}">
        <p14:creationId xmlns:p14="http://schemas.microsoft.com/office/powerpoint/2010/main" val="2556223327"/>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a:t>EUROPEAN UNION AGENCY FOR CYBERSECURITY (ENISA)</a:t>
            </a:r>
            <a:br>
              <a:rPr lang="fi-FI" sz="2400" b="1"/>
            </a:br>
            <a:r>
              <a:rPr lang="fi-FI" sz="2400" b="1"/>
              <a:t>CYBERSECURITY CERTIFICATION (EUCC)</a:t>
            </a:r>
            <a:endParaRPr lang="en-US" sz="2400" dirty="0"/>
          </a:p>
        </p:txBody>
      </p:sp>
      <p:sp>
        <p:nvSpPr>
          <p:cNvPr id="13" name="Shape 83">
            <a:extLst>
              <a:ext uri="{FF2B5EF4-FFF2-40B4-BE49-F238E27FC236}">
                <a16:creationId xmlns:a16="http://schemas.microsoft.com/office/drawing/2014/main" id="{D7814A83-92DE-43DB-B1C9-E6E1A3FB498B}"/>
              </a:ext>
            </a:extLst>
          </p:cNvPr>
          <p:cNvSpPr txBox="1">
            <a:spLocks/>
          </p:cNvSpPr>
          <p:nvPr/>
        </p:nvSpPr>
        <p:spPr>
          <a:xfrm>
            <a:off x="102204" y="1116282"/>
            <a:ext cx="9041796" cy="5432156"/>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40640" indent="0" hangingPunct="1">
              <a:spcBef>
                <a:spcPts val="0"/>
              </a:spcBef>
              <a:spcAft>
                <a:spcPts val="600"/>
              </a:spcAft>
              <a:buFontTx/>
              <a:buNone/>
            </a:pPr>
            <a:r>
              <a:rPr lang="en-US" sz="2000" u="sng" dirty="0"/>
              <a:t>Certificate Maintenance/Assurance Continuity</a:t>
            </a:r>
          </a:p>
          <a:p>
            <a:pPr hangingPunct="1">
              <a:spcBef>
                <a:spcPts val="0"/>
              </a:spcBef>
              <a:spcAft>
                <a:spcPts val="600"/>
              </a:spcAft>
            </a:pPr>
            <a:r>
              <a:rPr lang="en-US" sz="1800" b="1" i="0" dirty="0">
                <a:solidFill>
                  <a:srgbClr val="1D1D1B"/>
                </a:solidFill>
                <a:effectLst/>
              </a:rPr>
              <a:t>Certificate Maintenance</a:t>
            </a:r>
            <a:r>
              <a:rPr lang="en-US" sz="1800" b="0" i="0" dirty="0">
                <a:solidFill>
                  <a:srgbClr val="1D1D1B"/>
                </a:solidFill>
                <a:effectLst/>
              </a:rPr>
              <a:t>: Process undertaken by a developer to have a TOE listed in the maintenance addendum for that TOE. </a:t>
            </a:r>
            <a:endParaRPr lang="en-US" sz="1800" dirty="0">
              <a:solidFill>
                <a:srgbClr val="1D1D1B"/>
              </a:solidFill>
            </a:endParaRPr>
          </a:p>
          <a:p>
            <a:pPr lvl="1" hangingPunct="1">
              <a:spcBef>
                <a:spcPts val="0"/>
              </a:spcBef>
              <a:spcAft>
                <a:spcPts val="600"/>
              </a:spcAft>
            </a:pPr>
            <a:r>
              <a:rPr lang="en-US" dirty="0">
                <a:solidFill>
                  <a:srgbClr val="1D1D1B"/>
                </a:solidFill>
              </a:rPr>
              <a:t>M</a:t>
            </a:r>
            <a:r>
              <a:rPr lang="en-US" b="0" i="0" dirty="0">
                <a:solidFill>
                  <a:srgbClr val="1D1D1B"/>
                </a:solidFill>
                <a:effectLst/>
              </a:rPr>
              <a:t>ust demonstrate that the changes to the TOE, the IT environment</a:t>
            </a:r>
            <a:br>
              <a:rPr lang="en-US" b="0" i="0" dirty="0">
                <a:solidFill>
                  <a:srgbClr val="1D1D1B"/>
                </a:solidFill>
                <a:effectLst/>
              </a:rPr>
            </a:br>
            <a:r>
              <a:rPr lang="en-US" b="0" i="0" dirty="0">
                <a:solidFill>
                  <a:srgbClr val="1D1D1B"/>
                </a:solidFill>
                <a:effectLst/>
              </a:rPr>
              <a:t>and/or the development environment do not adversely affect the assurance baseline</a:t>
            </a:r>
          </a:p>
          <a:p>
            <a:pPr hangingPunct="1">
              <a:spcBef>
                <a:spcPts val="0"/>
              </a:spcBef>
              <a:spcAft>
                <a:spcPts val="600"/>
              </a:spcAft>
            </a:pPr>
            <a:r>
              <a:rPr lang="en-US" sz="1800" b="1" i="0" dirty="0">
                <a:solidFill>
                  <a:srgbClr val="1D1D1B"/>
                </a:solidFill>
                <a:effectLst/>
              </a:rPr>
              <a:t>Re-evaluation</a:t>
            </a:r>
            <a:r>
              <a:rPr lang="en-US" sz="1800" b="0" i="0" dirty="0">
                <a:solidFill>
                  <a:srgbClr val="1D1D1B"/>
                </a:solidFill>
                <a:effectLst/>
              </a:rPr>
              <a:t>: Evaluation of a changed TOE, such that the developer could not (or chooses not to) demonstrate that changes to the certified TOE do not adversely affect the assurance baseline</a:t>
            </a:r>
            <a:endParaRPr lang="en-US" sz="1800" dirty="0">
              <a:solidFill>
                <a:srgbClr val="1D1D1B"/>
              </a:solidFill>
            </a:endParaRPr>
          </a:p>
          <a:p>
            <a:pPr hangingPunct="1">
              <a:spcBef>
                <a:spcPts val="0"/>
              </a:spcBef>
              <a:spcAft>
                <a:spcPts val="600"/>
              </a:spcAft>
            </a:pPr>
            <a:r>
              <a:rPr lang="en-US" sz="1800" b="1" i="0" dirty="0">
                <a:solidFill>
                  <a:srgbClr val="1D1D1B"/>
                </a:solidFill>
                <a:effectLst/>
              </a:rPr>
              <a:t>Re-assessment</a:t>
            </a:r>
            <a:r>
              <a:rPr lang="en-US" sz="1800" b="0" i="0" dirty="0">
                <a:solidFill>
                  <a:srgbClr val="1D1D1B"/>
                </a:solidFill>
                <a:effectLst/>
              </a:rPr>
              <a:t>: Evaluation of a previously certified TOE against a changed threat environment</a:t>
            </a:r>
            <a:r>
              <a:rPr lang="en-US" sz="1800" dirty="0"/>
              <a:t> </a:t>
            </a:r>
            <a:br>
              <a:rPr lang="en-US" sz="1400" dirty="0"/>
            </a:br>
            <a:endParaRPr lang="en-US" sz="1800" dirty="0"/>
          </a:p>
        </p:txBody>
      </p:sp>
    </p:spTree>
    <p:extLst>
      <p:ext uri="{BB962C8B-B14F-4D97-AF65-F5344CB8AC3E}">
        <p14:creationId xmlns:p14="http://schemas.microsoft.com/office/powerpoint/2010/main" val="3225719354"/>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a:t>EUROPEAN UNION AGENCY FOR CYBERSECURITY (ENISA)</a:t>
            </a:r>
            <a:br>
              <a:rPr lang="fi-FI" sz="2400" b="1"/>
            </a:br>
            <a:r>
              <a:rPr lang="fi-FI" sz="2400" b="1"/>
              <a:t>CYBERSECURITY CERTIFICATION (EUCC)</a:t>
            </a:r>
            <a:endParaRPr lang="en-US" sz="2400" dirty="0"/>
          </a:p>
        </p:txBody>
      </p:sp>
      <p:sp>
        <p:nvSpPr>
          <p:cNvPr id="13" name="Shape 83">
            <a:extLst>
              <a:ext uri="{FF2B5EF4-FFF2-40B4-BE49-F238E27FC236}">
                <a16:creationId xmlns:a16="http://schemas.microsoft.com/office/drawing/2014/main" id="{D7814A83-92DE-43DB-B1C9-E6E1A3FB498B}"/>
              </a:ext>
            </a:extLst>
          </p:cNvPr>
          <p:cNvSpPr txBox="1">
            <a:spLocks/>
          </p:cNvSpPr>
          <p:nvPr/>
        </p:nvSpPr>
        <p:spPr>
          <a:xfrm>
            <a:off x="102204" y="1116282"/>
            <a:ext cx="9041796" cy="5432156"/>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40640" indent="0" hangingPunct="1">
              <a:spcBef>
                <a:spcPts val="0"/>
              </a:spcBef>
              <a:spcAft>
                <a:spcPts val="600"/>
              </a:spcAft>
              <a:buFontTx/>
              <a:buNone/>
            </a:pPr>
            <a:r>
              <a:rPr lang="en-US" sz="1800" u="sng" dirty="0"/>
              <a:t>Certificate Maintenance Process</a:t>
            </a:r>
          </a:p>
          <a:p>
            <a:pPr hangingPunct="1">
              <a:spcBef>
                <a:spcPts val="0"/>
              </a:spcBef>
              <a:spcAft>
                <a:spcPts val="600"/>
              </a:spcAft>
            </a:pPr>
            <a:r>
              <a:rPr lang="en-US" sz="1600" dirty="0">
                <a:solidFill>
                  <a:srgbClr val="1D1D1B"/>
                </a:solidFill>
              </a:rPr>
              <a:t>Can be initiated by either the </a:t>
            </a:r>
            <a:r>
              <a:rPr lang="en-US" sz="1600" b="0" i="0" dirty="0">
                <a:solidFill>
                  <a:srgbClr val="1D1D1B"/>
                </a:solidFill>
                <a:effectLst/>
              </a:rPr>
              <a:t>manufacturer or provider of the ICT product or any other party (e.g., a CB)</a:t>
            </a:r>
            <a:r>
              <a:rPr lang="en-US" sz="1600" dirty="0"/>
              <a:t> </a:t>
            </a:r>
          </a:p>
          <a:p>
            <a:pPr hangingPunct="1">
              <a:spcBef>
                <a:spcPts val="0"/>
              </a:spcBef>
              <a:spcAft>
                <a:spcPts val="600"/>
              </a:spcAft>
            </a:pPr>
            <a:r>
              <a:rPr lang="en-US" sz="1600" b="0" i="0" dirty="0">
                <a:solidFill>
                  <a:srgbClr val="1D1D1B"/>
                </a:solidFill>
                <a:effectLst/>
              </a:rPr>
              <a:t>Based on the Impact Analysis report (IAR) or maintenance rationale, the CB validates whether some evaluation tasks are deemed necessary before its review and decision, and validates accordingly</a:t>
            </a:r>
          </a:p>
          <a:p>
            <a:pPr hangingPunct="1">
              <a:spcBef>
                <a:spcPts val="0"/>
              </a:spcBef>
              <a:spcAft>
                <a:spcPts val="600"/>
              </a:spcAft>
            </a:pPr>
            <a:r>
              <a:rPr lang="en-US" sz="1600" b="0" i="0" dirty="0">
                <a:solidFill>
                  <a:srgbClr val="1D1D1B"/>
                </a:solidFill>
                <a:effectLst/>
              </a:rPr>
              <a:t>The CB validates the result of the necessary evaluation tasks once completed by the ITSEF</a:t>
            </a:r>
          </a:p>
          <a:p>
            <a:pPr hangingPunct="1">
              <a:spcBef>
                <a:spcPts val="0"/>
              </a:spcBef>
              <a:spcAft>
                <a:spcPts val="600"/>
              </a:spcAft>
            </a:pPr>
            <a:r>
              <a:rPr lang="en-US" sz="1600" b="0" i="0" dirty="0">
                <a:solidFill>
                  <a:srgbClr val="1D1D1B"/>
                </a:solidFill>
                <a:effectLst/>
              </a:rPr>
              <a:t>Based on CB review, the results of the continuous maintenance process can be:</a:t>
            </a:r>
            <a:endParaRPr lang="en-US" sz="1600" dirty="0">
              <a:solidFill>
                <a:srgbClr val="1D1D1B"/>
              </a:solidFill>
            </a:endParaRPr>
          </a:p>
          <a:p>
            <a:pPr lvl="1" hangingPunct="1">
              <a:spcBef>
                <a:spcPts val="0"/>
              </a:spcBef>
              <a:spcAft>
                <a:spcPts val="600"/>
              </a:spcAft>
            </a:pPr>
            <a:r>
              <a:rPr lang="en-US" sz="1600" b="0" i="0" dirty="0">
                <a:solidFill>
                  <a:srgbClr val="1D1D1B"/>
                </a:solidFill>
                <a:effectLst/>
              </a:rPr>
              <a:t>Continuing the certificate without change</a:t>
            </a:r>
          </a:p>
          <a:p>
            <a:pPr lvl="1" hangingPunct="1">
              <a:spcBef>
                <a:spcPts val="0"/>
              </a:spcBef>
              <a:spcAft>
                <a:spcPts val="600"/>
              </a:spcAft>
            </a:pPr>
            <a:r>
              <a:rPr lang="en-US" sz="1600" dirty="0">
                <a:solidFill>
                  <a:srgbClr val="1D1D1B"/>
                </a:solidFill>
              </a:rPr>
              <a:t>R</a:t>
            </a:r>
            <a:r>
              <a:rPr lang="en-US" sz="1600" b="0" i="0" dirty="0">
                <a:solidFill>
                  <a:srgbClr val="1D1D1B"/>
                </a:solidFill>
                <a:effectLst/>
              </a:rPr>
              <a:t>enewing the certificate with a new validity period</a:t>
            </a:r>
            <a:endParaRPr lang="en-US" sz="1600" dirty="0">
              <a:solidFill>
                <a:srgbClr val="1D1D1B"/>
              </a:solidFill>
            </a:endParaRPr>
          </a:p>
          <a:p>
            <a:pPr lvl="1" hangingPunct="1">
              <a:spcBef>
                <a:spcPts val="0"/>
              </a:spcBef>
              <a:spcAft>
                <a:spcPts val="600"/>
              </a:spcAft>
            </a:pPr>
            <a:r>
              <a:rPr lang="en-US" sz="1600" b="0" i="0" dirty="0">
                <a:solidFill>
                  <a:srgbClr val="1D1D1B"/>
                </a:solidFill>
                <a:effectLst/>
              </a:rPr>
              <a:t>Issuing a certificate with either an extended scope, a reduced assurance level, or a reduced scope of the certificate to still meet the current assurance level, potentially with a new validity period</a:t>
            </a:r>
          </a:p>
          <a:p>
            <a:pPr lvl="1" hangingPunct="1">
              <a:spcBef>
                <a:spcPts val="0"/>
              </a:spcBef>
              <a:spcAft>
                <a:spcPts val="600"/>
              </a:spcAft>
            </a:pPr>
            <a:r>
              <a:rPr lang="en-US" sz="1600" dirty="0">
                <a:solidFill>
                  <a:srgbClr val="1D1D1B"/>
                </a:solidFill>
              </a:rPr>
              <a:t>S</a:t>
            </a:r>
            <a:r>
              <a:rPr lang="en-US" sz="1600" b="0" i="0" dirty="0">
                <a:solidFill>
                  <a:srgbClr val="1D1D1B"/>
                </a:solidFill>
                <a:effectLst/>
              </a:rPr>
              <a:t>uspending the certificate pending remedial action by the manufacturer or provider of the ICT product</a:t>
            </a:r>
          </a:p>
          <a:p>
            <a:pPr lvl="1" hangingPunct="1">
              <a:spcBef>
                <a:spcPts val="0"/>
              </a:spcBef>
              <a:spcAft>
                <a:spcPts val="600"/>
              </a:spcAft>
            </a:pPr>
            <a:r>
              <a:rPr lang="en-US" sz="1600" dirty="0">
                <a:solidFill>
                  <a:srgbClr val="1D1D1B"/>
                </a:solidFill>
              </a:rPr>
              <a:t>W</a:t>
            </a:r>
            <a:r>
              <a:rPr lang="en-US" sz="1600" b="0" i="0" dirty="0">
                <a:solidFill>
                  <a:srgbClr val="1D1D1B"/>
                </a:solidFill>
                <a:effectLst/>
              </a:rPr>
              <a:t>ithdrawing the certificate</a:t>
            </a:r>
          </a:p>
          <a:p>
            <a:pPr hangingPunct="1">
              <a:spcBef>
                <a:spcPts val="0"/>
              </a:spcBef>
              <a:spcAft>
                <a:spcPts val="600"/>
              </a:spcAft>
            </a:pPr>
            <a:endParaRPr lang="en-US" sz="1800" dirty="0">
              <a:solidFill>
                <a:srgbClr val="1D1D1B"/>
              </a:solidFill>
            </a:endParaRPr>
          </a:p>
          <a:p>
            <a:pPr hangingPunct="1">
              <a:spcBef>
                <a:spcPts val="0"/>
              </a:spcBef>
              <a:spcAft>
                <a:spcPts val="600"/>
              </a:spcAft>
            </a:pPr>
            <a:endParaRPr lang="en-US" sz="1800" dirty="0"/>
          </a:p>
        </p:txBody>
      </p:sp>
    </p:spTree>
    <p:extLst>
      <p:ext uri="{BB962C8B-B14F-4D97-AF65-F5344CB8AC3E}">
        <p14:creationId xmlns:p14="http://schemas.microsoft.com/office/powerpoint/2010/main" val="3013779474"/>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a:t>EUROPEAN UNION AGENCY FOR CYBERSECURITY (ENISA)</a:t>
            </a:r>
            <a:br>
              <a:rPr lang="fi-FI" sz="2400" b="1"/>
            </a:br>
            <a:r>
              <a:rPr lang="fi-FI" sz="2400" b="1"/>
              <a:t>CYBERSECURITY CERTIFICATION (EUCC)</a:t>
            </a:r>
            <a:endParaRPr lang="en-US" sz="2400" dirty="0"/>
          </a:p>
        </p:txBody>
      </p:sp>
      <p:sp>
        <p:nvSpPr>
          <p:cNvPr id="13" name="Shape 83">
            <a:extLst>
              <a:ext uri="{FF2B5EF4-FFF2-40B4-BE49-F238E27FC236}">
                <a16:creationId xmlns:a16="http://schemas.microsoft.com/office/drawing/2014/main" id="{D7814A83-92DE-43DB-B1C9-E6E1A3FB498B}"/>
              </a:ext>
            </a:extLst>
          </p:cNvPr>
          <p:cNvSpPr txBox="1">
            <a:spLocks/>
          </p:cNvSpPr>
          <p:nvPr/>
        </p:nvSpPr>
        <p:spPr>
          <a:xfrm>
            <a:off x="102204" y="1116282"/>
            <a:ext cx="9041796" cy="5432156"/>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40640" indent="0" hangingPunct="1">
              <a:spcBef>
                <a:spcPts val="0"/>
              </a:spcBef>
              <a:spcAft>
                <a:spcPts val="600"/>
              </a:spcAft>
              <a:buFontTx/>
              <a:buNone/>
            </a:pPr>
            <a:r>
              <a:rPr lang="en-US" sz="1800" u="sng" dirty="0"/>
              <a:t>Assurance Continuity Process</a:t>
            </a:r>
          </a:p>
          <a:p>
            <a:pPr hangingPunct="1">
              <a:spcBef>
                <a:spcPts val="0"/>
              </a:spcBef>
              <a:spcAft>
                <a:spcPts val="600"/>
              </a:spcAft>
            </a:pPr>
            <a:r>
              <a:rPr lang="en-US" sz="1800" b="0" i="0" dirty="0">
                <a:solidFill>
                  <a:srgbClr val="1D1D1B"/>
                </a:solidFill>
                <a:effectLst/>
              </a:rPr>
              <a:t>Developer ensures</a:t>
            </a:r>
            <a:r>
              <a:rPr lang="en-US" sz="1800" dirty="0">
                <a:solidFill>
                  <a:srgbClr val="1D1D1B"/>
                </a:solidFill>
              </a:rPr>
              <a:t> </a:t>
            </a:r>
            <a:r>
              <a:rPr lang="en-US" sz="1800" b="0" i="0" dirty="0">
                <a:solidFill>
                  <a:srgbClr val="1D1D1B"/>
                </a:solidFill>
                <a:effectLst/>
              </a:rPr>
              <a:t>following inputs are available to the CB:</a:t>
            </a:r>
          </a:p>
          <a:p>
            <a:pPr lvl="1" hangingPunct="1">
              <a:spcBef>
                <a:spcPts val="0"/>
              </a:spcBef>
              <a:spcAft>
                <a:spcPts val="600"/>
              </a:spcAft>
            </a:pPr>
            <a:r>
              <a:rPr lang="en-US" b="0" i="0" dirty="0">
                <a:solidFill>
                  <a:srgbClr val="1D1D1B"/>
                </a:solidFill>
                <a:effectLst/>
              </a:rPr>
              <a:t>Certificate for the TOE (including existing maintenance addendum)</a:t>
            </a:r>
            <a:endParaRPr lang="en-US" dirty="0">
              <a:solidFill>
                <a:srgbClr val="1D1D1B"/>
              </a:solidFill>
            </a:endParaRPr>
          </a:p>
          <a:p>
            <a:pPr lvl="1" hangingPunct="1">
              <a:spcBef>
                <a:spcPts val="0"/>
              </a:spcBef>
              <a:spcAft>
                <a:spcPts val="600"/>
              </a:spcAft>
            </a:pPr>
            <a:r>
              <a:rPr lang="en-US" b="0" i="0" dirty="0">
                <a:solidFill>
                  <a:srgbClr val="1D1D1B"/>
                </a:solidFill>
                <a:effectLst/>
              </a:rPr>
              <a:t>Certification Report</a:t>
            </a:r>
            <a:endParaRPr lang="en-US" dirty="0">
              <a:solidFill>
                <a:srgbClr val="1D1D1B"/>
              </a:solidFill>
            </a:endParaRPr>
          </a:p>
          <a:p>
            <a:pPr lvl="1" hangingPunct="1">
              <a:spcBef>
                <a:spcPts val="0"/>
              </a:spcBef>
              <a:spcAft>
                <a:spcPts val="600"/>
              </a:spcAft>
            </a:pPr>
            <a:r>
              <a:rPr lang="en-US" b="0" i="0" dirty="0">
                <a:solidFill>
                  <a:srgbClr val="1D1D1B"/>
                </a:solidFill>
                <a:effectLst/>
              </a:rPr>
              <a:t>Evaluation Technical Report</a:t>
            </a:r>
            <a:endParaRPr lang="en-US" dirty="0">
              <a:solidFill>
                <a:srgbClr val="1D1D1B"/>
              </a:solidFill>
            </a:endParaRPr>
          </a:p>
          <a:p>
            <a:pPr lvl="1" hangingPunct="1">
              <a:spcBef>
                <a:spcPts val="0"/>
              </a:spcBef>
              <a:spcAft>
                <a:spcPts val="600"/>
              </a:spcAft>
            </a:pPr>
            <a:r>
              <a:rPr lang="en-US" b="0" i="0" dirty="0">
                <a:solidFill>
                  <a:srgbClr val="1D1D1B"/>
                </a:solidFill>
                <a:effectLst/>
              </a:rPr>
              <a:t>Security Target for the certified TOE</a:t>
            </a:r>
            <a:endParaRPr lang="en-US" dirty="0">
              <a:solidFill>
                <a:srgbClr val="1D1D1B"/>
              </a:solidFill>
            </a:endParaRPr>
          </a:p>
          <a:p>
            <a:pPr lvl="1" hangingPunct="1">
              <a:spcBef>
                <a:spcPts val="0"/>
              </a:spcBef>
              <a:spcAft>
                <a:spcPts val="600"/>
              </a:spcAft>
            </a:pPr>
            <a:r>
              <a:rPr lang="en-US" b="0" i="0" dirty="0">
                <a:solidFill>
                  <a:srgbClr val="1D1D1B"/>
                </a:solidFill>
                <a:effectLst/>
              </a:rPr>
              <a:t>Impact Analysis Report (IAR)</a:t>
            </a:r>
            <a:endParaRPr lang="en-US" dirty="0">
              <a:solidFill>
                <a:srgbClr val="1D1D1B"/>
              </a:solidFill>
            </a:endParaRPr>
          </a:p>
          <a:p>
            <a:pPr hangingPunct="1">
              <a:spcBef>
                <a:spcPts val="0"/>
              </a:spcBef>
              <a:spcAft>
                <a:spcPts val="600"/>
              </a:spcAft>
            </a:pPr>
            <a:r>
              <a:rPr lang="en-US" sz="1800" b="0" i="0" dirty="0">
                <a:solidFill>
                  <a:srgbClr val="1D1D1B"/>
                </a:solidFill>
                <a:effectLst/>
              </a:rPr>
              <a:t>CB reviews IAR and other relevant inputs to determine what impact the changes described in the IAR have on the assurance baseline</a:t>
            </a:r>
          </a:p>
          <a:p>
            <a:pPr lvl="1" hangingPunct="1">
              <a:spcBef>
                <a:spcPts val="0"/>
              </a:spcBef>
              <a:spcAft>
                <a:spcPts val="600"/>
              </a:spcAft>
            </a:pPr>
            <a:r>
              <a:rPr lang="en-US" dirty="0">
                <a:solidFill>
                  <a:srgbClr val="1D1D1B"/>
                </a:solidFill>
              </a:rPr>
              <a:t>K</a:t>
            </a:r>
            <a:r>
              <a:rPr lang="en-US" b="0" i="0" dirty="0">
                <a:solidFill>
                  <a:srgbClr val="1D1D1B"/>
                </a:solidFill>
                <a:effectLst/>
              </a:rPr>
              <a:t>ey focus of this review is to determine whether the changes (to the TOE, the ICT environment and/or the development environment) can be considered major or minor, based on their apparent impact on the assurance baseline</a:t>
            </a:r>
          </a:p>
          <a:p>
            <a:pPr>
              <a:spcBef>
                <a:spcPts val="0"/>
              </a:spcBef>
              <a:spcAft>
                <a:spcPts val="600"/>
              </a:spcAft>
            </a:pPr>
            <a:r>
              <a:rPr lang="en-US" sz="1800" b="0" i="0" dirty="0">
                <a:solidFill>
                  <a:srgbClr val="1D1D1B"/>
                </a:solidFill>
                <a:effectLst/>
              </a:rPr>
              <a:t>If changes are considered minor, a certificate maintenance addendum is added to the certificate and posted</a:t>
            </a:r>
          </a:p>
          <a:p>
            <a:pPr>
              <a:spcBef>
                <a:spcPts val="0"/>
              </a:spcBef>
              <a:spcAft>
                <a:spcPts val="600"/>
              </a:spcAft>
            </a:pPr>
            <a:r>
              <a:rPr lang="en-US" sz="1800" dirty="0">
                <a:solidFill>
                  <a:srgbClr val="1D1D1B"/>
                </a:solidFill>
              </a:rPr>
              <a:t>If the changes are considered major, a Re-Evaluation has to be done</a:t>
            </a:r>
            <a:endParaRPr lang="en-US" sz="1800" b="0" i="0" dirty="0">
              <a:solidFill>
                <a:srgbClr val="1D1D1B"/>
              </a:solidFill>
              <a:effectLst/>
            </a:endParaRPr>
          </a:p>
        </p:txBody>
      </p:sp>
    </p:spTree>
    <p:extLst>
      <p:ext uri="{BB962C8B-B14F-4D97-AF65-F5344CB8AC3E}">
        <p14:creationId xmlns:p14="http://schemas.microsoft.com/office/powerpoint/2010/main" val="2676205102"/>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a:t>EUROPEAN UNION AGENCY FOR CYBERSECURITY (ENISA)</a:t>
            </a:r>
            <a:br>
              <a:rPr lang="fi-FI" sz="2400" b="1"/>
            </a:br>
            <a:r>
              <a:rPr lang="fi-FI" sz="2400" b="1"/>
              <a:t>CYBERSECURITY CERTIFICATION (EUCC)</a:t>
            </a:r>
            <a:endParaRPr lang="en-US" sz="2400" dirty="0"/>
          </a:p>
        </p:txBody>
      </p:sp>
      <p:sp>
        <p:nvSpPr>
          <p:cNvPr id="13" name="Shape 83">
            <a:extLst>
              <a:ext uri="{FF2B5EF4-FFF2-40B4-BE49-F238E27FC236}">
                <a16:creationId xmlns:a16="http://schemas.microsoft.com/office/drawing/2014/main" id="{D7814A83-92DE-43DB-B1C9-E6E1A3FB498B}"/>
              </a:ext>
            </a:extLst>
          </p:cNvPr>
          <p:cNvSpPr txBox="1">
            <a:spLocks/>
          </p:cNvSpPr>
          <p:nvPr/>
        </p:nvSpPr>
        <p:spPr>
          <a:xfrm>
            <a:off x="102204" y="1116282"/>
            <a:ext cx="9041796" cy="5432156"/>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40640" indent="0" hangingPunct="1">
              <a:spcBef>
                <a:spcPts val="0"/>
              </a:spcBef>
              <a:spcAft>
                <a:spcPts val="600"/>
              </a:spcAft>
              <a:buFontTx/>
              <a:buNone/>
            </a:pPr>
            <a:r>
              <a:rPr lang="en-US" sz="1800" u="sng" dirty="0"/>
              <a:t>Re-Evaluation</a:t>
            </a:r>
          </a:p>
          <a:p>
            <a:pPr hangingPunct="1">
              <a:spcBef>
                <a:spcPts val="0"/>
              </a:spcBef>
              <a:spcAft>
                <a:spcPts val="600"/>
              </a:spcAft>
            </a:pPr>
            <a:r>
              <a:rPr lang="en-US" sz="1800" b="0" i="0" dirty="0">
                <a:solidFill>
                  <a:srgbClr val="1D1D1B"/>
                </a:solidFill>
                <a:effectLst/>
              </a:rPr>
              <a:t>Performed when a change to a certified TOE has been determined to be of major impact</a:t>
            </a:r>
          </a:p>
          <a:p>
            <a:pPr hangingPunct="1">
              <a:spcBef>
                <a:spcPts val="0"/>
              </a:spcBef>
              <a:spcAft>
                <a:spcPts val="600"/>
              </a:spcAft>
            </a:pPr>
            <a:r>
              <a:rPr lang="en-US" sz="1800" dirty="0">
                <a:solidFill>
                  <a:srgbClr val="1D1D1B"/>
                </a:solidFill>
              </a:rPr>
              <a:t>R</a:t>
            </a:r>
            <a:r>
              <a:rPr lang="en-US" sz="1800" b="0" i="0" dirty="0">
                <a:solidFill>
                  <a:srgbClr val="1D1D1B"/>
                </a:solidFill>
                <a:effectLst/>
              </a:rPr>
              <a:t>euses any results from that earlier evaluation that still apply</a:t>
            </a:r>
            <a:endParaRPr lang="en-US" sz="1800" dirty="0">
              <a:solidFill>
                <a:srgbClr val="1D1D1B"/>
              </a:solidFill>
            </a:endParaRPr>
          </a:p>
          <a:p>
            <a:pPr hangingPunct="1">
              <a:spcBef>
                <a:spcPts val="0"/>
              </a:spcBef>
              <a:spcAft>
                <a:spcPts val="600"/>
              </a:spcAft>
            </a:pPr>
            <a:r>
              <a:rPr lang="en-US" sz="1800" b="0" i="0" dirty="0">
                <a:solidFill>
                  <a:srgbClr val="1D1D1B"/>
                </a:solidFill>
                <a:effectLst/>
              </a:rPr>
              <a:t>If an IAR has been provided, is used as the basis for identifying those parts of the changed TOE remaining</a:t>
            </a:r>
            <a:r>
              <a:rPr lang="en-US" sz="1800" dirty="0">
                <a:solidFill>
                  <a:srgbClr val="1D1D1B"/>
                </a:solidFill>
              </a:rPr>
              <a:t> </a:t>
            </a:r>
            <a:r>
              <a:rPr lang="en-US" sz="1800" b="0" i="0" dirty="0">
                <a:solidFill>
                  <a:srgbClr val="1D1D1B"/>
                </a:solidFill>
                <a:effectLst/>
              </a:rPr>
              <a:t>unchanged from the previously-evaluated TOE. </a:t>
            </a:r>
          </a:p>
          <a:p>
            <a:pPr hangingPunct="1">
              <a:spcBef>
                <a:spcPts val="0"/>
              </a:spcBef>
              <a:spcAft>
                <a:spcPts val="600"/>
              </a:spcAft>
            </a:pPr>
            <a:r>
              <a:rPr lang="en-US" sz="1800" b="0" i="0" dirty="0">
                <a:solidFill>
                  <a:srgbClr val="1D1D1B"/>
                </a:solidFill>
                <a:effectLst/>
              </a:rPr>
              <a:t>New ETR is derived from the ETR of the original TOE</a:t>
            </a:r>
            <a:endParaRPr lang="en-US" sz="1800" dirty="0">
              <a:solidFill>
                <a:srgbClr val="1D1D1B"/>
              </a:solidFill>
            </a:endParaRPr>
          </a:p>
          <a:p>
            <a:pPr hangingPunct="1">
              <a:spcBef>
                <a:spcPts val="0"/>
              </a:spcBef>
              <a:spcAft>
                <a:spcPts val="600"/>
              </a:spcAft>
            </a:pPr>
            <a:r>
              <a:rPr lang="en-US" sz="1800" b="0" i="0" dirty="0">
                <a:solidFill>
                  <a:srgbClr val="1D1D1B"/>
                </a:solidFill>
                <a:effectLst/>
              </a:rPr>
              <a:t>At the completion of the evaluation of the changed TOE, a new ETR is produced, along with a certification report that constitutes the maintenance report, and certificate for the changed TOE. </a:t>
            </a:r>
          </a:p>
          <a:p>
            <a:pPr hangingPunct="1">
              <a:spcBef>
                <a:spcPts val="0"/>
              </a:spcBef>
              <a:spcAft>
                <a:spcPts val="600"/>
              </a:spcAft>
            </a:pPr>
            <a:r>
              <a:rPr lang="en-US" sz="1800" dirty="0">
                <a:solidFill>
                  <a:srgbClr val="1D1D1B"/>
                </a:solidFill>
              </a:rPr>
              <a:t>C</a:t>
            </a:r>
            <a:r>
              <a:rPr lang="en-US" sz="1800" b="0" i="0" dirty="0">
                <a:solidFill>
                  <a:srgbClr val="1D1D1B"/>
                </a:solidFill>
                <a:effectLst/>
              </a:rPr>
              <a:t>hanged TOE becomes the updated basis for any future changes that might be made</a:t>
            </a:r>
            <a:r>
              <a:rPr lang="en-US" sz="1800" dirty="0"/>
              <a:t> </a:t>
            </a:r>
            <a:br>
              <a:rPr lang="en-US" sz="1800" dirty="0"/>
            </a:br>
            <a:endParaRPr lang="en-US" sz="1800" u="sng" dirty="0"/>
          </a:p>
        </p:txBody>
      </p:sp>
    </p:spTree>
    <p:extLst>
      <p:ext uri="{BB962C8B-B14F-4D97-AF65-F5344CB8AC3E}">
        <p14:creationId xmlns:p14="http://schemas.microsoft.com/office/powerpoint/2010/main" val="2012382294"/>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EUROPEAN UNION AGENCY FOR CYBERSECURITY (ENISA)</a:t>
            </a:r>
            <a:br>
              <a:rPr lang="fi-FI" sz="2400" b="1" dirty="0"/>
            </a:br>
            <a:r>
              <a:rPr lang="fi-FI" sz="2400" b="1" dirty="0"/>
              <a:t>CYBERSECURITY CERTIFICATION (EUCC)</a:t>
            </a:r>
            <a:endParaRPr lang="en-US" sz="2400" dirty="0"/>
          </a:p>
        </p:txBody>
      </p:sp>
      <p:sp>
        <p:nvSpPr>
          <p:cNvPr id="13" name="Shape 83">
            <a:extLst>
              <a:ext uri="{FF2B5EF4-FFF2-40B4-BE49-F238E27FC236}">
                <a16:creationId xmlns:a16="http://schemas.microsoft.com/office/drawing/2014/main" id="{D7814A83-92DE-43DB-B1C9-E6E1A3FB498B}"/>
              </a:ext>
            </a:extLst>
          </p:cNvPr>
          <p:cNvSpPr txBox="1">
            <a:spLocks/>
          </p:cNvSpPr>
          <p:nvPr/>
        </p:nvSpPr>
        <p:spPr>
          <a:xfrm>
            <a:off x="102204" y="1116282"/>
            <a:ext cx="9041796" cy="5432156"/>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40640" indent="0" hangingPunct="1">
              <a:spcBef>
                <a:spcPts val="0"/>
              </a:spcBef>
              <a:buFontTx/>
              <a:buNone/>
            </a:pPr>
            <a:r>
              <a:rPr lang="en-US" sz="1700" u="sng" dirty="0"/>
              <a:t>Re-Assessment</a:t>
            </a:r>
          </a:p>
          <a:p>
            <a:pPr hangingPunct="1">
              <a:spcBef>
                <a:spcPts val="0"/>
              </a:spcBef>
              <a:spcAft>
                <a:spcPts val="300"/>
              </a:spcAft>
            </a:pPr>
            <a:r>
              <a:rPr lang="en-US" sz="1700" b="0" i="0" dirty="0">
                <a:solidFill>
                  <a:srgbClr val="1D1D1B"/>
                </a:solidFill>
                <a:effectLst/>
              </a:rPr>
              <a:t>When the threat environment has changed since the initial certification of a TOE, the certificate holder may want the TOE's to be re-assessed</a:t>
            </a:r>
          </a:p>
          <a:p>
            <a:pPr hangingPunct="1">
              <a:spcBef>
                <a:spcPts val="0"/>
              </a:spcBef>
              <a:spcAft>
                <a:spcPts val="300"/>
              </a:spcAft>
            </a:pPr>
            <a:r>
              <a:rPr lang="en-US" sz="1700" b="0" i="0" dirty="0">
                <a:solidFill>
                  <a:srgbClr val="1D1D1B"/>
                </a:solidFill>
                <a:effectLst/>
              </a:rPr>
              <a:t>Re-assessment is performed by the same evaluator who performed the initial</a:t>
            </a:r>
            <a:br>
              <a:rPr lang="en-US" sz="1700" b="0" i="0" dirty="0">
                <a:solidFill>
                  <a:srgbClr val="1D1D1B"/>
                </a:solidFill>
                <a:effectLst/>
              </a:rPr>
            </a:br>
            <a:r>
              <a:rPr lang="en-US" sz="1700" b="0" i="0" dirty="0">
                <a:solidFill>
                  <a:srgbClr val="1D1D1B"/>
                </a:solidFill>
                <a:effectLst/>
              </a:rPr>
              <a:t>evaluation, reusing all results from that earlier evaluation that still apply</a:t>
            </a:r>
          </a:p>
          <a:p>
            <a:pPr hangingPunct="1">
              <a:spcBef>
                <a:spcPts val="0"/>
              </a:spcBef>
              <a:spcAft>
                <a:spcPts val="300"/>
              </a:spcAft>
            </a:pPr>
            <a:r>
              <a:rPr lang="en-US" sz="1700" b="0" i="0" dirty="0">
                <a:solidFill>
                  <a:srgbClr val="1D1D1B"/>
                </a:solidFill>
                <a:effectLst/>
              </a:rPr>
              <a:t>Only tasks pertaining to the AVA_VAN (Vulnerability Assessment) family are reopened, as well as, when relevant, those of the ALC (Fault Remediation) class for which sufficient evidence that they are still fulfilled cannot be provided </a:t>
            </a:r>
          </a:p>
          <a:p>
            <a:pPr hangingPunct="1">
              <a:spcBef>
                <a:spcPts val="0"/>
              </a:spcBef>
              <a:spcAft>
                <a:spcPts val="300"/>
              </a:spcAft>
            </a:pPr>
            <a:r>
              <a:rPr lang="en-US" sz="1700" b="0" i="0" dirty="0">
                <a:solidFill>
                  <a:srgbClr val="1D1D1B"/>
                </a:solidFill>
                <a:effectLst/>
              </a:rPr>
              <a:t>When updating the vulnerability analysis of the product, the </a:t>
            </a:r>
            <a:r>
              <a:rPr lang="en-US" sz="1700" dirty="0">
                <a:solidFill>
                  <a:srgbClr val="1D1D1B"/>
                </a:solidFill>
              </a:rPr>
              <a:t>evaluation lab </a:t>
            </a:r>
            <a:r>
              <a:rPr lang="en-US" sz="1700" b="0" i="0" dirty="0">
                <a:solidFill>
                  <a:srgbClr val="1D1D1B"/>
                </a:solidFill>
                <a:effectLst/>
              </a:rPr>
              <a:t>may consider the following:</a:t>
            </a:r>
            <a:endParaRPr lang="en-US" sz="1700" dirty="0">
              <a:solidFill>
                <a:srgbClr val="1D1D1B"/>
              </a:solidFill>
            </a:endParaRPr>
          </a:p>
          <a:p>
            <a:pPr lvl="1" hangingPunct="1">
              <a:spcBef>
                <a:spcPts val="0"/>
              </a:spcBef>
              <a:spcAft>
                <a:spcPts val="300"/>
              </a:spcAft>
            </a:pPr>
            <a:r>
              <a:rPr lang="en-US" sz="1700" b="0" i="0" dirty="0">
                <a:solidFill>
                  <a:srgbClr val="1D1D1B"/>
                </a:solidFill>
                <a:effectLst/>
              </a:rPr>
              <a:t>List of potential vulnerabilities established during the initial evaluation</a:t>
            </a:r>
            <a:endParaRPr lang="en-US" sz="1700" dirty="0">
              <a:solidFill>
                <a:srgbClr val="1D1D1B"/>
              </a:solidFill>
            </a:endParaRPr>
          </a:p>
          <a:p>
            <a:pPr lvl="1" hangingPunct="1">
              <a:spcBef>
                <a:spcPts val="0"/>
              </a:spcBef>
              <a:spcAft>
                <a:spcPts val="300"/>
              </a:spcAft>
            </a:pPr>
            <a:r>
              <a:rPr lang="en-US" sz="1700" dirty="0">
                <a:solidFill>
                  <a:srgbClr val="1D1D1B"/>
                </a:solidFill>
              </a:rPr>
              <a:t>N</a:t>
            </a:r>
            <a:r>
              <a:rPr lang="en-US" sz="1700" b="0" i="0" dirty="0">
                <a:solidFill>
                  <a:srgbClr val="1D1D1B"/>
                </a:solidFill>
                <a:effectLst/>
              </a:rPr>
              <a:t>ew potential vulnerabilities which were not addressed during the initial certification, and associated attack methods</a:t>
            </a:r>
          </a:p>
          <a:p>
            <a:pPr>
              <a:spcBef>
                <a:spcPts val="0"/>
              </a:spcBef>
              <a:spcAft>
                <a:spcPts val="300"/>
              </a:spcAft>
            </a:pPr>
            <a:r>
              <a:rPr lang="en-US" sz="1700" dirty="0">
                <a:solidFill>
                  <a:srgbClr val="1D1D1B"/>
                </a:solidFill>
              </a:rPr>
              <a:t>N</a:t>
            </a:r>
            <a:r>
              <a:rPr lang="en-US" sz="1700" b="0" i="0" dirty="0">
                <a:solidFill>
                  <a:srgbClr val="1D1D1B"/>
                </a:solidFill>
                <a:effectLst/>
              </a:rPr>
              <a:t>o change to the security problem can be made and only new or evolved attack techniques are covered</a:t>
            </a:r>
          </a:p>
          <a:p>
            <a:pPr hangingPunct="1">
              <a:spcBef>
                <a:spcPts val="0"/>
              </a:spcBef>
              <a:spcAft>
                <a:spcPts val="600"/>
              </a:spcAft>
            </a:pPr>
            <a:r>
              <a:rPr lang="en-US" sz="1700" b="0" i="0" dirty="0">
                <a:solidFill>
                  <a:srgbClr val="1D1D1B"/>
                </a:solidFill>
                <a:effectLst/>
              </a:rPr>
              <a:t>At the completion of the re-assessment of the TOE, a new ETR is produced, along with a re-assessment report for the reassessed TOE</a:t>
            </a:r>
            <a:r>
              <a:rPr lang="en-US" sz="1700" dirty="0"/>
              <a:t> </a:t>
            </a:r>
            <a:br>
              <a:rPr lang="en-US" sz="1800" dirty="0"/>
            </a:br>
            <a:endParaRPr lang="en-US" sz="1800" u="sng" dirty="0"/>
          </a:p>
        </p:txBody>
      </p:sp>
    </p:spTree>
    <p:extLst>
      <p:ext uri="{BB962C8B-B14F-4D97-AF65-F5344CB8AC3E}">
        <p14:creationId xmlns:p14="http://schemas.microsoft.com/office/powerpoint/2010/main" val="991838116"/>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dirty="0"/>
              <a:t>EUROPEAN UNION AGENCY FOR CYBERSECURITY (ENISA)</a:t>
            </a:r>
            <a:br>
              <a:rPr lang="fi-FI" sz="2400" b="1" dirty="0"/>
            </a:br>
            <a:r>
              <a:rPr lang="fi-FI" sz="2400" b="1" dirty="0"/>
              <a:t>CYBERSECURITY CERTIFICATION (EUCC)</a:t>
            </a:r>
            <a:endParaRPr lang="en-US" sz="2400" dirty="0"/>
          </a:p>
        </p:txBody>
      </p:sp>
      <p:sp>
        <p:nvSpPr>
          <p:cNvPr id="13" name="Shape 83">
            <a:extLst>
              <a:ext uri="{FF2B5EF4-FFF2-40B4-BE49-F238E27FC236}">
                <a16:creationId xmlns:a16="http://schemas.microsoft.com/office/drawing/2014/main" id="{D7814A83-92DE-43DB-B1C9-E6E1A3FB498B}"/>
              </a:ext>
            </a:extLst>
          </p:cNvPr>
          <p:cNvSpPr txBox="1">
            <a:spLocks/>
          </p:cNvSpPr>
          <p:nvPr/>
        </p:nvSpPr>
        <p:spPr>
          <a:xfrm>
            <a:off x="102204" y="1116282"/>
            <a:ext cx="9041796" cy="5432156"/>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40640" indent="0" hangingPunct="1">
              <a:spcBef>
                <a:spcPts val="0"/>
              </a:spcBef>
              <a:spcAft>
                <a:spcPts val="600"/>
              </a:spcAft>
              <a:buFontTx/>
              <a:buNone/>
            </a:pPr>
            <a:r>
              <a:rPr lang="en-US" sz="1700" u="sng" dirty="0"/>
              <a:t>Some Unique Aspects of the EUCC</a:t>
            </a:r>
          </a:p>
          <a:p>
            <a:pPr hangingPunct="1">
              <a:spcBef>
                <a:spcPts val="0"/>
              </a:spcBef>
              <a:spcAft>
                <a:spcPts val="600"/>
              </a:spcAft>
            </a:pPr>
            <a:r>
              <a:rPr lang="en-US" sz="1700" b="0" i="0" dirty="0">
                <a:solidFill>
                  <a:srgbClr val="1D1D1B"/>
                </a:solidFill>
                <a:effectLst/>
              </a:rPr>
              <a:t>Requires annual Monitoring of Complia</a:t>
            </a:r>
            <a:r>
              <a:rPr lang="en-US" sz="1700" dirty="0">
                <a:solidFill>
                  <a:srgbClr val="1D1D1B"/>
                </a:solidFill>
              </a:rPr>
              <a:t>nce to detect non-compliances in certified ICT products/services/processes </a:t>
            </a:r>
          </a:p>
          <a:p>
            <a:pPr lvl="1">
              <a:spcBef>
                <a:spcPts val="0"/>
              </a:spcBef>
              <a:spcAft>
                <a:spcPts val="600"/>
              </a:spcAft>
            </a:pPr>
            <a:r>
              <a:rPr lang="en-US" sz="1700" dirty="0"/>
              <a:t>Uses </a:t>
            </a:r>
            <a:r>
              <a:rPr lang="en-US" sz="1700" b="0" i="0" dirty="0">
                <a:solidFill>
                  <a:srgbClr val="1D1D1B"/>
                </a:solidFill>
                <a:effectLst/>
              </a:rPr>
              <a:t>a minimum of 5% of the products and at least one product per annum which received certificates in the previous year</a:t>
            </a:r>
          </a:p>
          <a:p>
            <a:pPr lvl="1">
              <a:spcBef>
                <a:spcPts val="0"/>
              </a:spcBef>
              <a:spcAft>
                <a:spcPts val="600"/>
              </a:spcAft>
            </a:pPr>
            <a:r>
              <a:rPr lang="en-US" sz="1700" dirty="0">
                <a:solidFill>
                  <a:srgbClr val="1D1D1B"/>
                </a:solidFill>
              </a:rPr>
              <a:t>If non-compliances are found, can result in a certificate being withdrawn depending on its assurance level</a:t>
            </a:r>
          </a:p>
          <a:p>
            <a:pPr>
              <a:spcBef>
                <a:spcPts val="0"/>
              </a:spcBef>
              <a:spcAft>
                <a:spcPts val="600"/>
              </a:spcAft>
            </a:pPr>
            <a:r>
              <a:rPr lang="en-US" sz="1800" dirty="0"/>
              <a:t>Includes a defined Patch Management Process</a:t>
            </a:r>
          </a:p>
          <a:p>
            <a:pPr lvl="1">
              <a:spcBef>
                <a:spcPts val="0"/>
              </a:spcBef>
              <a:spcAft>
                <a:spcPts val="600"/>
              </a:spcAft>
            </a:pPr>
            <a:r>
              <a:rPr lang="en-US" sz="1700" dirty="0"/>
              <a:t>4 Patch Levels:</a:t>
            </a:r>
          </a:p>
          <a:p>
            <a:pPr lvl="2">
              <a:spcBef>
                <a:spcPts val="0"/>
              </a:spcBef>
              <a:spcAft>
                <a:spcPts val="600"/>
              </a:spcAft>
            </a:pPr>
            <a:r>
              <a:rPr lang="en-US" sz="1700" b="0" i="0" dirty="0">
                <a:solidFill>
                  <a:srgbClr val="1D1D1B"/>
                </a:solidFill>
                <a:effectLst/>
              </a:rPr>
              <a:t>Patch Level 1: where the TOE is part of a bigger ICT product, and product parts not affecting the TOE may be patched whenever required</a:t>
            </a:r>
            <a:r>
              <a:rPr lang="en-US" sz="1700" dirty="0"/>
              <a:t> </a:t>
            </a:r>
          </a:p>
          <a:p>
            <a:pPr lvl="2">
              <a:spcBef>
                <a:spcPts val="0"/>
              </a:spcBef>
              <a:spcAft>
                <a:spcPts val="600"/>
              </a:spcAft>
            </a:pPr>
            <a:r>
              <a:rPr lang="en-US" sz="1700" b="0" i="0" dirty="0">
                <a:solidFill>
                  <a:srgbClr val="1D1D1B"/>
                </a:solidFill>
                <a:effectLst/>
              </a:rPr>
              <a:t>Patch Level 2: for minor changes</a:t>
            </a:r>
            <a:endParaRPr lang="en-US" sz="1700" dirty="0"/>
          </a:p>
          <a:p>
            <a:pPr lvl="2">
              <a:spcBef>
                <a:spcPts val="0"/>
              </a:spcBef>
              <a:spcAft>
                <a:spcPts val="600"/>
              </a:spcAft>
            </a:pPr>
            <a:r>
              <a:rPr lang="en-US" sz="1700" b="0" i="0" dirty="0">
                <a:solidFill>
                  <a:srgbClr val="1D1D1B"/>
                </a:solidFill>
                <a:effectLst/>
              </a:rPr>
              <a:t>Patch Level 3: application of Assurance Continuity for a major change</a:t>
            </a:r>
          </a:p>
          <a:p>
            <a:pPr lvl="2">
              <a:spcBef>
                <a:spcPts val="0"/>
              </a:spcBef>
              <a:spcAft>
                <a:spcPts val="600"/>
              </a:spcAft>
            </a:pPr>
            <a:r>
              <a:rPr lang="en-US" sz="1700" dirty="0">
                <a:solidFill>
                  <a:srgbClr val="1D1D1B"/>
                </a:solidFill>
              </a:rPr>
              <a:t>Critical Process Flow: for changes where an attack is already possible to be exploited or update is critical and needs to be released urgently</a:t>
            </a:r>
            <a:r>
              <a:rPr lang="en-US" sz="1700" dirty="0"/>
              <a:t> </a:t>
            </a:r>
          </a:p>
        </p:txBody>
      </p:sp>
    </p:spTree>
    <p:extLst>
      <p:ext uri="{BB962C8B-B14F-4D97-AF65-F5344CB8AC3E}">
        <p14:creationId xmlns:p14="http://schemas.microsoft.com/office/powerpoint/2010/main" val="1866367526"/>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a:t>EUROPEAN UNION AGENCY FOR CYBERSECURITY (ENISA)</a:t>
            </a:r>
            <a:br>
              <a:rPr lang="fi-FI" sz="2400" b="1"/>
            </a:br>
            <a:r>
              <a:rPr lang="fi-FI" sz="2400" b="1"/>
              <a:t>CYBERSECURITY CERTIFICATION (EUCC)</a:t>
            </a:r>
            <a:endParaRPr lang="en-US" sz="2400" dirty="0"/>
          </a:p>
        </p:txBody>
      </p:sp>
      <p:sp>
        <p:nvSpPr>
          <p:cNvPr id="13" name="Shape 83">
            <a:extLst>
              <a:ext uri="{FF2B5EF4-FFF2-40B4-BE49-F238E27FC236}">
                <a16:creationId xmlns:a16="http://schemas.microsoft.com/office/drawing/2014/main" id="{D7814A83-92DE-43DB-B1C9-E6E1A3FB498B}"/>
              </a:ext>
            </a:extLst>
          </p:cNvPr>
          <p:cNvSpPr txBox="1">
            <a:spLocks/>
          </p:cNvSpPr>
          <p:nvPr/>
        </p:nvSpPr>
        <p:spPr>
          <a:xfrm>
            <a:off x="102204" y="1116282"/>
            <a:ext cx="9041796" cy="5432156"/>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40640" indent="0" hangingPunct="1">
              <a:spcBef>
                <a:spcPts val="0"/>
              </a:spcBef>
              <a:spcAft>
                <a:spcPts val="600"/>
              </a:spcAft>
              <a:buFontTx/>
              <a:buNone/>
            </a:pPr>
            <a:r>
              <a:rPr lang="en-US" sz="1800" u="sng" dirty="0"/>
              <a:t>Patch Management – Applicable Actions for Each Level</a:t>
            </a:r>
          </a:p>
          <a:p>
            <a:pPr marL="40640" indent="0" hangingPunct="1">
              <a:spcBef>
                <a:spcPts val="0"/>
              </a:spcBef>
              <a:spcAft>
                <a:spcPts val="600"/>
              </a:spcAft>
              <a:buNone/>
            </a:pPr>
            <a:br>
              <a:rPr lang="en-US" dirty="0"/>
            </a:br>
            <a:br>
              <a:rPr lang="en-US" sz="1400" dirty="0"/>
            </a:br>
            <a:br>
              <a:rPr lang="en-US" sz="1400" dirty="0"/>
            </a:br>
            <a:endParaRPr lang="en-US" sz="1400" dirty="0"/>
          </a:p>
        </p:txBody>
      </p:sp>
      <p:graphicFrame>
        <p:nvGraphicFramePr>
          <p:cNvPr id="3" name="Table 3">
            <a:extLst>
              <a:ext uri="{FF2B5EF4-FFF2-40B4-BE49-F238E27FC236}">
                <a16:creationId xmlns:a16="http://schemas.microsoft.com/office/drawing/2014/main" id="{E63F530A-65B4-4255-A038-ECC14BCDAE1E}"/>
              </a:ext>
            </a:extLst>
          </p:cNvPr>
          <p:cNvGraphicFramePr>
            <a:graphicFrameLocks noGrp="1"/>
          </p:cNvGraphicFramePr>
          <p:nvPr/>
        </p:nvGraphicFramePr>
        <p:xfrm>
          <a:off x="102204" y="1491416"/>
          <a:ext cx="8939592" cy="5132287"/>
        </p:xfrm>
        <a:graphic>
          <a:graphicData uri="http://schemas.openxmlformats.org/drawingml/2006/table">
            <a:tbl>
              <a:tblPr firstRow="1" bandRow="1">
                <a:tableStyleId>{5940675A-B579-460E-94D1-54222C63F5DA}</a:tableStyleId>
              </a:tblPr>
              <a:tblGrid>
                <a:gridCol w="1449505">
                  <a:extLst>
                    <a:ext uri="{9D8B030D-6E8A-4147-A177-3AD203B41FA5}">
                      <a16:colId xmlns:a16="http://schemas.microsoft.com/office/drawing/2014/main" val="1544182650"/>
                    </a:ext>
                  </a:extLst>
                </a:gridCol>
                <a:gridCol w="1874982">
                  <a:extLst>
                    <a:ext uri="{9D8B030D-6E8A-4147-A177-3AD203B41FA5}">
                      <a16:colId xmlns:a16="http://schemas.microsoft.com/office/drawing/2014/main" val="1391045443"/>
                    </a:ext>
                  </a:extLst>
                </a:gridCol>
                <a:gridCol w="2229535">
                  <a:extLst>
                    <a:ext uri="{9D8B030D-6E8A-4147-A177-3AD203B41FA5}">
                      <a16:colId xmlns:a16="http://schemas.microsoft.com/office/drawing/2014/main" val="4277738225"/>
                    </a:ext>
                  </a:extLst>
                </a:gridCol>
                <a:gridCol w="1806756">
                  <a:extLst>
                    <a:ext uri="{9D8B030D-6E8A-4147-A177-3AD203B41FA5}">
                      <a16:colId xmlns:a16="http://schemas.microsoft.com/office/drawing/2014/main" val="424891861"/>
                    </a:ext>
                  </a:extLst>
                </a:gridCol>
                <a:gridCol w="1578814">
                  <a:extLst>
                    <a:ext uri="{9D8B030D-6E8A-4147-A177-3AD203B41FA5}">
                      <a16:colId xmlns:a16="http://schemas.microsoft.com/office/drawing/2014/main" val="4267590187"/>
                    </a:ext>
                  </a:extLst>
                </a:gridCol>
              </a:tblGrid>
              <a:tr h="584380">
                <a:tc>
                  <a:txBody>
                    <a:bodyPr/>
                    <a:lstStyle/>
                    <a:p>
                      <a:pPr algn="ctr"/>
                      <a:r>
                        <a:rPr lang="en-US" sz="1200" b="1" dirty="0">
                          <a:solidFill>
                            <a:schemeClr val="bg1"/>
                          </a:solidFill>
                        </a:rPr>
                        <a:t>Actions/Patch</a:t>
                      </a:r>
                    </a:p>
                    <a:p>
                      <a:pPr algn="ctr"/>
                      <a:r>
                        <a:rPr lang="en-US" sz="1200" b="1" dirty="0">
                          <a:solidFill>
                            <a:schemeClr val="bg1"/>
                          </a:solidFill>
                        </a:rPr>
                        <a:t>Levels</a:t>
                      </a:r>
                    </a:p>
                  </a:txBody>
                  <a:tcPr anchor="ctr">
                    <a:solidFill>
                      <a:schemeClr val="accent1"/>
                    </a:solidFill>
                  </a:tcPr>
                </a:tc>
                <a:tc>
                  <a:txBody>
                    <a:bodyPr/>
                    <a:lstStyle/>
                    <a:p>
                      <a:pPr algn="ctr"/>
                      <a:r>
                        <a:rPr lang="en-US" sz="1200" b="1" dirty="0">
                          <a:solidFill>
                            <a:schemeClr val="bg1"/>
                          </a:solidFill>
                        </a:rPr>
                        <a:t>Action 1</a:t>
                      </a:r>
                    </a:p>
                  </a:txBody>
                  <a:tcPr anchor="ctr">
                    <a:solidFill>
                      <a:schemeClr val="accent1"/>
                    </a:solidFill>
                  </a:tcPr>
                </a:tc>
                <a:tc>
                  <a:txBody>
                    <a:bodyPr/>
                    <a:lstStyle/>
                    <a:p>
                      <a:pPr algn="ctr"/>
                      <a:r>
                        <a:rPr lang="en-US" sz="1200" b="1" dirty="0">
                          <a:solidFill>
                            <a:schemeClr val="bg1"/>
                          </a:solidFill>
                        </a:rPr>
                        <a:t>Action 2</a:t>
                      </a:r>
                    </a:p>
                  </a:txBody>
                  <a:tcPr anchor="ctr">
                    <a:solidFill>
                      <a:schemeClr val="accent1"/>
                    </a:solidFill>
                  </a:tcPr>
                </a:tc>
                <a:tc>
                  <a:txBody>
                    <a:bodyPr/>
                    <a:lstStyle/>
                    <a:p>
                      <a:pPr algn="ctr"/>
                      <a:r>
                        <a:rPr lang="en-US" sz="1200" b="1" dirty="0">
                          <a:solidFill>
                            <a:schemeClr val="bg1"/>
                          </a:solidFill>
                        </a:rPr>
                        <a:t>Action 3</a:t>
                      </a:r>
                    </a:p>
                  </a:txBody>
                  <a:tcPr anchor="ctr">
                    <a:solidFill>
                      <a:schemeClr val="accent1"/>
                    </a:solidFill>
                  </a:tcPr>
                </a:tc>
                <a:tc>
                  <a:txBody>
                    <a:bodyPr/>
                    <a:lstStyle/>
                    <a:p>
                      <a:pPr algn="ctr"/>
                      <a:r>
                        <a:rPr lang="en-US" sz="1200" b="1" dirty="0">
                          <a:solidFill>
                            <a:schemeClr val="bg1"/>
                          </a:solidFill>
                        </a:rPr>
                        <a:t>Comment</a:t>
                      </a:r>
                    </a:p>
                  </a:txBody>
                  <a:tcPr anchor="ctr">
                    <a:solidFill>
                      <a:schemeClr val="accent1"/>
                    </a:solidFill>
                  </a:tcPr>
                </a:tc>
                <a:extLst>
                  <a:ext uri="{0D108BD9-81ED-4DB2-BD59-A6C34878D82A}">
                    <a16:rowId xmlns:a16="http://schemas.microsoft.com/office/drawing/2014/main" val="952760156"/>
                  </a:ext>
                </a:extLst>
              </a:tr>
              <a:tr h="1229086">
                <a:tc>
                  <a:txBody>
                    <a:bodyPr/>
                    <a:lstStyle/>
                    <a:p>
                      <a:pPr algn="l"/>
                      <a:r>
                        <a:rPr lang="en-US" sz="1200" b="1" dirty="0"/>
                        <a:t>Patch Level 1</a:t>
                      </a:r>
                    </a:p>
                  </a:txBody>
                  <a:tcPr/>
                </a:tc>
                <a:tc>
                  <a:txBody>
                    <a:bodyPr/>
                    <a:lstStyle/>
                    <a:p>
                      <a:pPr algn="l"/>
                      <a:r>
                        <a:rPr lang="en-US" sz="1000" b="0" dirty="0"/>
                        <a:t>Changes to the product under Patch Level 1 shall be made the decision of the Manufacturer (No time limit set)</a:t>
                      </a:r>
                    </a:p>
                  </a:txBody>
                  <a:tcPr/>
                </a:tc>
                <a:tc>
                  <a:txBody>
                    <a:bodyPr/>
                    <a:lstStyle/>
                    <a:p>
                      <a:pPr algn="l"/>
                      <a:r>
                        <a:rPr lang="en-US" sz="1000" b="0" dirty="0"/>
                        <a:t>The Manufacturer shall inform the CAB within five business days of any such applied changes</a:t>
                      </a:r>
                    </a:p>
                  </a:txBody>
                  <a:tcPr/>
                </a:tc>
                <a:tc>
                  <a:txBody>
                    <a:bodyPr/>
                    <a:lstStyle/>
                    <a:p>
                      <a:pPr algn="l"/>
                      <a:r>
                        <a:rPr lang="en-US" sz="1000" b="0" dirty="0"/>
                        <a:t>The CAB may decide to apply the maintenance or other relevant CB decision</a:t>
                      </a:r>
                    </a:p>
                  </a:txBody>
                  <a:tcPr/>
                </a:tc>
                <a:tc>
                  <a:txBody>
                    <a:bodyPr/>
                    <a:lstStyle/>
                    <a:p>
                      <a:pPr algn="l"/>
                      <a:endParaRPr lang="en-US" sz="1000" b="0" dirty="0"/>
                    </a:p>
                  </a:txBody>
                  <a:tcPr/>
                </a:tc>
                <a:extLst>
                  <a:ext uri="{0D108BD9-81ED-4DB2-BD59-A6C34878D82A}">
                    <a16:rowId xmlns:a16="http://schemas.microsoft.com/office/drawing/2014/main" val="2301265470"/>
                  </a:ext>
                </a:extLst>
              </a:tr>
              <a:tr h="1700785">
                <a:tc>
                  <a:txBody>
                    <a:bodyPr/>
                    <a:lstStyle/>
                    <a:p>
                      <a:pPr marL="0" marR="0" lvl="0" indent="0" algn="l" defTabSz="5842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Arial"/>
                        </a:rPr>
                        <a:t>Patch Level 2</a:t>
                      </a:r>
                    </a:p>
                  </a:txBody>
                  <a:tcPr/>
                </a:tc>
                <a:tc>
                  <a:txBody>
                    <a:bodyPr/>
                    <a:lstStyle/>
                    <a:p>
                      <a:pPr algn="l"/>
                      <a:r>
                        <a:rPr lang="en-US" sz="1000" b="0" dirty="0"/>
                        <a:t>Manufacturer develops and tests the corrective patch according to the applied accepted approach</a:t>
                      </a:r>
                    </a:p>
                  </a:txBody>
                  <a:tcPr/>
                </a:tc>
                <a:tc>
                  <a:txBody>
                    <a:bodyPr/>
                    <a:lstStyle/>
                    <a:p>
                      <a:pPr algn="l"/>
                      <a:r>
                        <a:rPr lang="en-US" sz="1000" b="0" dirty="0"/>
                        <a:t>ITSEF shall proceed to an evaluation before the product can be patched, This is documented by the ITSEF. A time limit for the evaluation may be agreed between the stakeholders of the process</a:t>
                      </a:r>
                    </a:p>
                  </a:txBody>
                  <a:tcPr/>
                </a:tc>
                <a:tc>
                  <a:txBody>
                    <a:bodyPr/>
                    <a:lstStyle/>
                    <a:p>
                      <a:pPr algn="l"/>
                      <a:r>
                        <a:rPr lang="en-US" sz="1000" b="0" dirty="0"/>
                        <a:t>If the evaluation result allows it, the Manufacturer can patch the product</a:t>
                      </a:r>
                    </a:p>
                  </a:txBody>
                  <a:tcPr/>
                </a:tc>
                <a:tc>
                  <a:txBody>
                    <a:bodyPr/>
                    <a:lstStyle/>
                    <a:p>
                      <a:pPr algn="l"/>
                      <a:r>
                        <a:rPr lang="en-US" sz="1000" b="0" dirty="0"/>
                        <a:t>Based on the provided documentation the CB shall decide where applicable to update the version of the certificate, or make a decision based on the certification process</a:t>
                      </a:r>
                    </a:p>
                  </a:txBody>
                  <a:tcPr/>
                </a:tc>
                <a:extLst>
                  <a:ext uri="{0D108BD9-81ED-4DB2-BD59-A6C34878D82A}">
                    <a16:rowId xmlns:a16="http://schemas.microsoft.com/office/drawing/2014/main" val="4082310128"/>
                  </a:ext>
                </a:extLst>
              </a:tr>
              <a:tr h="459796">
                <a:tc>
                  <a:txBody>
                    <a:bodyPr/>
                    <a:lstStyle/>
                    <a:p>
                      <a:pPr marL="0" marR="0" lvl="0" indent="0" algn="l" defTabSz="5842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
                            <a:solidFill>
                              <a:srgbClr val="000000"/>
                            </a:solidFill>
                          </a:uFill>
                          <a:latin typeface="Verdana"/>
                          <a:ea typeface="Verdana"/>
                          <a:sym typeface="Arial"/>
                        </a:rPr>
                        <a:t>Patch Level 3</a:t>
                      </a:r>
                    </a:p>
                  </a:txBody>
                  <a:tcPr/>
                </a:tc>
                <a:tc>
                  <a:txBody>
                    <a:bodyPr/>
                    <a:lstStyle/>
                    <a:p>
                      <a:pPr algn="l"/>
                      <a:r>
                        <a:rPr lang="en-US" sz="1000" b="0" dirty="0"/>
                        <a:t>Assurance Continuity for a major change</a:t>
                      </a:r>
                    </a:p>
                  </a:txBody>
                  <a:tcPr/>
                </a:tc>
                <a:tc>
                  <a:txBody>
                    <a:bodyPr/>
                    <a:lstStyle/>
                    <a:p>
                      <a:pPr algn="l"/>
                      <a:endParaRPr lang="en-US" sz="1000" b="0" dirty="0"/>
                    </a:p>
                  </a:txBody>
                  <a:tcPr/>
                </a:tc>
                <a:tc>
                  <a:txBody>
                    <a:bodyPr/>
                    <a:lstStyle/>
                    <a:p>
                      <a:pPr algn="l"/>
                      <a:endParaRPr lang="en-US" sz="1000" b="0" dirty="0"/>
                    </a:p>
                  </a:txBody>
                  <a:tcPr/>
                </a:tc>
                <a:tc>
                  <a:txBody>
                    <a:bodyPr/>
                    <a:lstStyle/>
                    <a:p>
                      <a:pPr algn="l"/>
                      <a:endParaRPr lang="en-US" sz="1000" b="0" dirty="0"/>
                    </a:p>
                  </a:txBody>
                  <a:tcPr/>
                </a:tc>
                <a:extLst>
                  <a:ext uri="{0D108BD9-81ED-4DB2-BD59-A6C34878D82A}">
                    <a16:rowId xmlns:a16="http://schemas.microsoft.com/office/drawing/2014/main" val="2978390776"/>
                  </a:ext>
                </a:extLst>
              </a:tr>
              <a:tr h="1114725">
                <a:tc>
                  <a:txBody>
                    <a:bodyPr/>
                    <a:lstStyle/>
                    <a:p>
                      <a:pPr algn="l"/>
                      <a:r>
                        <a:rPr lang="en-US" sz="1200" b="1" dirty="0"/>
                        <a:t>Critical Update Flow</a:t>
                      </a:r>
                    </a:p>
                  </a:txBody>
                  <a:tcPr/>
                </a:tc>
                <a:tc>
                  <a:txBody>
                    <a:bodyPr/>
                    <a:lstStyle/>
                    <a:p>
                      <a:pPr algn="l"/>
                      <a:r>
                        <a:rPr lang="en-US" sz="1000" b="0" dirty="0"/>
                        <a:t>Manufacturer/Provider develops corrective patch (No time limit set)</a:t>
                      </a:r>
                    </a:p>
                  </a:txBody>
                  <a:tcPr/>
                </a:tc>
                <a:tc>
                  <a:txBody>
                    <a:bodyPr/>
                    <a:lstStyle/>
                    <a:p>
                      <a:pPr algn="l"/>
                      <a:r>
                        <a:rPr lang="en-US" sz="1000" b="0" dirty="0"/>
                        <a:t>ITSEF and the CB shall be informed of the changes within 5 business days, and shall perform the necessary evaluation and certification activities.</a:t>
                      </a:r>
                    </a:p>
                  </a:txBody>
                  <a:tcPr/>
                </a:tc>
                <a:tc>
                  <a:txBody>
                    <a:bodyPr/>
                    <a:lstStyle/>
                    <a:p>
                      <a:pPr algn="l"/>
                      <a:r>
                        <a:rPr lang="en-US" sz="1000" b="0" dirty="0"/>
                        <a:t>ITSEF shall evaluate the already deployed patch with the highest priority, to evaluate the changes and create the relevant documentation in previously agreed time.</a:t>
                      </a:r>
                    </a:p>
                  </a:txBody>
                  <a:tcPr/>
                </a:tc>
                <a:tc>
                  <a:txBody>
                    <a:bodyPr/>
                    <a:lstStyle/>
                    <a:p>
                      <a:pPr algn="l"/>
                      <a:r>
                        <a:rPr lang="en-US" sz="1000" b="0" dirty="0"/>
                        <a:t>Based on the provided documentation the CB shall decide where applicable to update the version on the certificate</a:t>
                      </a:r>
                    </a:p>
                  </a:txBody>
                  <a:tcPr/>
                </a:tc>
                <a:extLst>
                  <a:ext uri="{0D108BD9-81ED-4DB2-BD59-A6C34878D82A}">
                    <a16:rowId xmlns:a16="http://schemas.microsoft.com/office/drawing/2014/main" val="323970084"/>
                  </a:ext>
                </a:extLst>
              </a:tr>
            </a:tbl>
          </a:graphicData>
        </a:graphic>
      </p:graphicFrame>
    </p:spTree>
    <p:extLst>
      <p:ext uri="{BB962C8B-B14F-4D97-AF65-F5344CB8AC3E}">
        <p14:creationId xmlns:p14="http://schemas.microsoft.com/office/powerpoint/2010/main" val="2195859219"/>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endParaRPr lang="en-US" altLang="en-US" dirty="0">
              <a:solidFill>
                <a:schemeClr val="bg1"/>
              </a:solidFill>
            </a:endParaRPr>
          </a:p>
        </p:txBody>
      </p:sp>
      <p:sp>
        <p:nvSpPr>
          <p:cNvPr id="11" name="Title 4">
            <a:extLst>
              <a:ext uri="{FF2B5EF4-FFF2-40B4-BE49-F238E27FC236}">
                <a16:creationId xmlns:a16="http://schemas.microsoft.com/office/drawing/2014/main" id="{E1A296E7-2D68-43A2-AAE9-D92EA25857FA}"/>
              </a:ext>
            </a:extLst>
          </p:cNvPr>
          <p:cNvSpPr txBox="1">
            <a:spLocks/>
          </p:cNvSpPr>
          <p:nvPr/>
        </p:nvSpPr>
        <p:spPr>
          <a:xfrm>
            <a:off x="152400" y="184133"/>
            <a:ext cx="7569200" cy="10160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a:lstStyle>
          <a:p>
            <a:pPr hangingPunct="1"/>
            <a:r>
              <a:rPr lang="fi-FI" sz="2400" b="1"/>
              <a:t>EUROPEAN UNION AGENCY FOR CYBERSECURITY (ENISA)</a:t>
            </a:r>
            <a:br>
              <a:rPr lang="fi-FI" sz="2400" b="1"/>
            </a:br>
            <a:r>
              <a:rPr lang="fi-FI" sz="2400" b="1"/>
              <a:t>CYBERSECURITY CERTIFICATION (EUCC)</a:t>
            </a:r>
            <a:endParaRPr lang="en-US" sz="2400" dirty="0"/>
          </a:p>
        </p:txBody>
      </p:sp>
      <p:sp>
        <p:nvSpPr>
          <p:cNvPr id="13" name="Shape 83">
            <a:extLst>
              <a:ext uri="{FF2B5EF4-FFF2-40B4-BE49-F238E27FC236}">
                <a16:creationId xmlns:a16="http://schemas.microsoft.com/office/drawing/2014/main" id="{D7814A83-92DE-43DB-B1C9-E6E1A3FB498B}"/>
              </a:ext>
            </a:extLst>
          </p:cNvPr>
          <p:cNvSpPr txBox="1">
            <a:spLocks/>
          </p:cNvSpPr>
          <p:nvPr/>
        </p:nvSpPr>
        <p:spPr>
          <a:xfrm>
            <a:off x="102204" y="1116282"/>
            <a:ext cx="9041796" cy="366482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Autofit/>
          </a:bodyPr>
          <a:lst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783590" marR="40640" indent="-285750" algn="l" defTabSz="914400" rtl="0" latinLnBrk="0">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40640" indent="-228600" algn="l" defTabSz="914400" rtl="0" latinLnBrk="0">
              <a:lnSpc>
                <a:spcPct val="100000"/>
              </a:lnSpc>
              <a:spcBef>
                <a:spcPts val="5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40640" indent="-228600" algn="l" defTabSz="914400" rtl="0" latinLnBrk="0">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a:lstStyle>
          <a:p>
            <a:pPr marL="40640" indent="0" hangingPunct="1">
              <a:spcBef>
                <a:spcPts val="0"/>
              </a:spcBef>
              <a:buFontTx/>
              <a:buNone/>
            </a:pPr>
            <a:r>
              <a:rPr lang="en-US" sz="2000" u="sng" dirty="0"/>
              <a:t>Assorted Other Requirements</a:t>
            </a:r>
            <a:endParaRPr lang="en-US" sz="2000" b="0" i="0" dirty="0">
              <a:solidFill>
                <a:srgbClr val="1D1D1B"/>
              </a:solidFill>
              <a:effectLst/>
            </a:endParaRPr>
          </a:p>
          <a:p>
            <a:pPr hangingPunct="1">
              <a:spcBef>
                <a:spcPts val="0"/>
              </a:spcBef>
              <a:spcAft>
                <a:spcPts val="600"/>
              </a:spcAft>
            </a:pPr>
            <a:r>
              <a:rPr lang="en-US" sz="2000" b="0" i="0" dirty="0">
                <a:solidFill>
                  <a:srgbClr val="1D1D1B"/>
                </a:solidFill>
                <a:effectLst/>
              </a:rPr>
              <a:t>Each manufacturer or provider of ICT products maintains a publication system for the information to be made available to the public</a:t>
            </a:r>
          </a:p>
          <a:p>
            <a:pPr hangingPunct="1">
              <a:spcBef>
                <a:spcPts val="0"/>
              </a:spcBef>
              <a:spcAft>
                <a:spcPts val="600"/>
              </a:spcAft>
            </a:pPr>
            <a:r>
              <a:rPr lang="en-US" sz="2000" dirty="0">
                <a:solidFill>
                  <a:srgbClr val="1D1D1B"/>
                </a:solidFill>
              </a:rPr>
              <a:t>Each CB that issues a certificate must be peer reviewed at least once every 5 years </a:t>
            </a:r>
            <a:endParaRPr lang="en-US" sz="2000" b="0" i="0" dirty="0">
              <a:solidFill>
                <a:srgbClr val="1D1D1B"/>
              </a:solidFill>
              <a:effectLst/>
            </a:endParaRPr>
          </a:p>
          <a:p>
            <a:pPr hangingPunct="1">
              <a:spcBef>
                <a:spcPts val="0"/>
              </a:spcBef>
              <a:spcAft>
                <a:spcPts val="600"/>
              </a:spcAft>
            </a:pPr>
            <a:r>
              <a:rPr lang="en-US" sz="2000" b="0" i="0" dirty="0">
                <a:solidFill>
                  <a:srgbClr val="1D1D1B"/>
                </a:solidFill>
                <a:effectLst/>
              </a:rPr>
              <a:t>All information is to be available for a period of at least five (5) years after the expiration date of the certificate</a:t>
            </a:r>
          </a:p>
          <a:p>
            <a:pPr hangingPunct="1">
              <a:spcBef>
                <a:spcPts val="0"/>
              </a:spcBef>
              <a:spcAft>
                <a:spcPts val="600"/>
              </a:spcAft>
            </a:pPr>
            <a:r>
              <a:rPr lang="en-US" sz="2000" b="0" i="0" dirty="0">
                <a:solidFill>
                  <a:srgbClr val="1D1D1B"/>
                </a:solidFill>
                <a:effectLst/>
              </a:rPr>
              <a:t>The maximum period of validity of the certificates is five (5) years</a:t>
            </a:r>
          </a:p>
          <a:p>
            <a:pPr hangingPunct="1">
              <a:spcBef>
                <a:spcPts val="0"/>
              </a:spcBef>
              <a:spcAft>
                <a:spcPts val="600"/>
              </a:spcAft>
            </a:pPr>
            <a:r>
              <a:rPr lang="en-US" sz="2000" b="0" i="0" dirty="0">
                <a:solidFill>
                  <a:srgbClr val="1D1D1B"/>
                </a:solidFill>
                <a:effectLst/>
              </a:rPr>
              <a:t>The certificates are to be disclosed by ENISA, with the related certification report and any relevant information as requested by other chapters of this document, in a dedicated website on European cybersecurity certification schemes</a:t>
            </a:r>
            <a:endParaRPr lang="en-US" sz="2000" dirty="0">
              <a:solidFill>
                <a:srgbClr val="1D1D1B"/>
              </a:solidFill>
            </a:endParaRPr>
          </a:p>
          <a:p>
            <a:pPr lvl="1" hangingPunct="1">
              <a:spcBef>
                <a:spcPts val="0"/>
              </a:spcBef>
              <a:spcAft>
                <a:spcPts val="600"/>
              </a:spcAft>
            </a:pPr>
            <a:r>
              <a:rPr lang="en-US" sz="2000" b="0" i="0" dirty="0">
                <a:solidFill>
                  <a:srgbClr val="1D1D1B"/>
                </a:solidFill>
                <a:effectLst/>
              </a:rPr>
              <a:t>The certificates shall be disclosed with their applicable status</a:t>
            </a:r>
            <a:r>
              <a:rPr lang="en-US" sz="2000" dirty="0"/>
              <a:t> </a:t>
            </a:r>
          </a:p>
        </p:txBody>
      </p:sp>
    </p:spTree>
    <p:extLst>
      <p:ext uri="{BB962C8B-B14F-4D97-AF65-F5344CB8AC3E}">
        <p14:creationId xmlns:p14="http://schemas.microsoft.com/office/powerpoint/2010/main" val="2583093368"/>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hangingPunct="1"/>
            <a:r>
              <a:rPr lang="fi-FI" sz="2400" b="1" dirty="0"/>
              <a:t>EUROPEAN UNION AGENCY FOR CYBERSECURITY (ENISA)</a:t>
            </a:r>
            <a:br>
              <a:rPr lang="fi-FI" sz="2400" b="1" dirty="0"/>
            </a:br>
            <a:r>
              <a:rPr lang="fi-FI" sz="2400" b="1" dirty="0"/>
              <a:t>CYBERSECURITY CERTIFICATION (EUCC)</a:t>
            </a:r>
            <a:endParaRPr 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225685"/>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buNone/>
              <a:defRPr/>
            </a:pPr>
            <a:r>
              <a:rPr lang="en-US" sz="2000" u="sng" dirty="0"/>
              <a:t>CURRENT STATUS</a:t>
            </a:r>
          </a:p>
          <a:p>
            <a:pPr>
              <a:defRPr/>
            </a:pPr>
            <a:r>
              <a:rPr lang="en-US" sz="2000" dirty="0"/>
              <a:t>A text describing the proposed EUCC scheme has been published by ENISA (v1.1.1)</a:t>
            </a:r>
          </a:p>
          <a:p>
            <a:pPr>
              <a:defRPr/>
            </a:pPr>
            <a:r>
              <a:rPr lang="en-US" sz="2000" dirty="0"/>
              <a:t>EU commission will transpose proposal into a legal act</a:t>
            </a:r>
          </a:p>
          <a:p>
            <a:pPr>
              <a:defRPr/>
            </a:pPr>
            <a:r>
              <a:rPr lang="en-US" sz="2000" dirty="0"/>
              <a:t>Adoption of legal act will establish the EUCC scheme</a:t>
            </a:r>
          </a:p>
          <a:p>
            <a:pPr>
              <a:defRPr/>
            </a:pPr>
            <a:r>
              <a:rPr lang="en-US" sz="2000" dirty="0"/>
              <a:t>Entry into force expected 1</a:t>
            </a:r>
            <a:r>
              <a:rPr lang="en-US" sz="2000" baseline="30000" dirty="0"/>
              <a:t>st</a:t>
            </a:r>
            <a:r>
              <a:rPr lang="en-US" sz="2000" dirty="0"/>
              <a:t> half 2022, with a transition period from existing national schemes</a:t>
            </a:r>
          </a:p>
          <a:p>
            <a:pPr>
              <a:defRPr/>
            </a:pPr>
            <a:r>
              <a:rPr lang="en-US" dirty="0"/>
              <a:t>Currently work is done by ENISA on guidance documents</a:t>
            </a:r>
          </a:p>
          <a:p>
            <a:pPr lvl="1">
              <a:defRPr/>
            </a:pPr>
            <a:r>
              <a:rPr lang="en-US" sz="2000" dirty="0"/>
              <a:t>Accreditation guidance for NABs accrediting CBs and ITSEFs (ISO 17065+17025)</a:t>
            </a:r>
            <a:endParaRPr lang="en-US" dirty="0"/>
          </a:p>
          <a:p>
            <a:pPr lvl="1">
              <a:defRPr/>
            </a:pPr>
            <a:r>
              <a:rPr lang="en-US" sz="2000" dirty="0"/>
              <a:t>Manufacturer commitments: application form, etc.</a:t>
            </a:r>
            <a:endParaRPr lang="en-US" dirty="0"/>
          </a:p>
          <a:p>
            <a:pPr lvl="1">
              <a:defRPr/>
            </a:pPr>
            <a:r>
              <a:rPr lang="en-US" sz="2000" dirty="0"/>
              <a:t>Security of information</a:t>
            </a:r>
          </a:p>
          <a:p>
            <a:pPr marL="383540">
              <a:spcAft>
                <a:spcPts val="600"/>
              </a:spcAft>
            </a:pPr>
            <a:endParaRPr lang="en-US" sz="1400" kern="0" dirty="0"/>
          </a:p>
        </p:txBody>
      </p:sp>
    </p:spTree>
    <p:extLst>
      <p:ext uri="{BB962C8B-B14F-4D97-AF65-F5344CB8AC3E}">
        <p14:creationId xmlns:p14="http://schemas.microsoft.com/office/powerpoint/2010/main" val="394868580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fld id="{EF150F81-DABB-4F3D-A7E3-30867EB31C1F}"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717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717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7174"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7175" name="Rectangle 5"/>
          <p:cNvSpPr>
            <a:spLocks noGrp="1" noChangeArrowheads="1"/>
          </p:cNvSpPr>
          <p:nvPr>
            <p:ph type="title"/>
          </p:nvPr>
        </p:nvSpPr>
        <p:spPr/>
        <p:txBody>
          <a:bodyPr rIns="132080"/>
          <a:lstStyle/>
          <a:p>
            <a:pPr eaLnBrk="1" hangingPunct="1"/>
            <a:r>
              <a:rPr lang="en-US" altLang="en-US" dirty="0"/>
              <a:t>Officers</a:t>
            </a:r>
          </a:p>
        </p:txBody>
      </p:sp>
      <p:sp>
        <p:nvSpPr>
          <p:cNvPr id="7176"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algn="ctr" eaLnBrk="1" hangingPunct="1">
              <a:spcBef>
                <a:spcPct val="0"/>
              </a:spcBef>
              <a:buSzTx/>
              <a:buFontTx/>
              <a:buNone/>
            </a:pPr>
            <a:fld id="{E3198820-D290-400A-9638-71D2B73354E3}"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8201" name="Rectangle 7"/>
          <p:cNvSpPr>
            <a:spLocks noGrp="1" noChangeArrowheads="1"/>
          </p:cNvSpPr>
          <p:nvPr>
            <p:ph type="body" idx="1"/>
          </p:nvPr>
        </p:nvSpPr>
        <p:spPr/>
        <p:txBody>
          <a:bodyPr rIns="132080"/>
          <a:lstStyle/>
          <a:p>
            <a:pPr eaLnBrk="1" hangingPunct="1">
              <a:buFont typeface="Verdana" charset="0"/>
              <a:buChar char="•"/>
              <a:defRPr/>
            </a:pPr>
            <a:r>
              <a:rPr lang="en-US" altLang="en-US" dirty="0">
                <a:sym typeface="Verdana" charset="0"/>
              </a:rPr>
              <a:t>Chair:</a:t>
            </a:r>
          </a:p>
          <a:p>
            <a:pPr marL="782638" lvl="1" eaLnBrk="1" hangingPunct="1">
              <a:buFont typeface="Verdana" charset="0"/>
              <a:buChar char="•"/>
              <a:defRPr/>
            </a:pPr>
            <a:r>
              <a:rPr lang="en-US" altLang="en-US" dirty="0">
                <a:sym typeface="Verdana" charset="0"/>
              </a:rPr>
              <a:t>Alan Sukert</a:t>
            </a:r>
          </a:p>
          <a:p>
            <a:pPr eaLnBrk="1" hangingPunct="1">
              <a:buFont typeface="Verdana" charset="0"/>
              <a:buChar char="•"/>
              <a:defRPr/>
            </a:pPr>
            <a:r>
              <a:rPr lang="en-US" altLang="en-US" dirty="0">
                <a:sym typeface="Verdana" charset="0"/>
              </a:rPr>
              <a:t>Vice-Chair:</a:t>
            </a:r>
          </a:p>
          <a:p>
            <a:pPr marL="782638" lvl="1" eaLnBrk="1" hangingPunct="1">
              <a:buFont typeface="Verdana" charset="0"/>
              <a:buChar char="•"/>
              <a:defRPr/>
            </a:pPr>
            <a:r>
              <a:rPr lang="en-US" altLang="en-US" dirty="0">
                <a:sym typeface="Verdana" charset="0"/>
              </a:rPr>
              <a:t>TBD</a:t>
            </a:r>
          </a:p>
          <a:p>
            <a:pPr eaLnBrk="1" hangingPunct="1">
              <a:buFont typeface="Verdana" charset="0"/>
              <a:buChar char="•"/>
              <a:defRPr/>
            </a:pPr>
            <a:r>
              <a:rPr lang="en-US" altLang="en-US" dirty="0">
                <a:sym typeface="Verdana" charset="0"/>
              </a:rPr>
              <a:t>Secretary:</a:t>
            </a:r>
          </a:p>
          <a:p>
            <a:pPr marL="782638" lvl="1" eaLnBrk="1" hangingPunct="1">
              <a:buFont typeface="Verdana" charset="0"/>
              <a:buChar char="•"/>
              <a:defRPr/>
            </a:pPr>
            <a:r>
              <a:rPr lang="en-US" altLang="en-US" dirty="0">
                <a:sym typeface="Verdana" charset="0"/>
              </a:rPr>
              <a:t>Alan Sukert</a:t>
            </a:r>
          </a:p>
          <a:p>
            <a:pPr marL="433388" eaLnBrk="1" hangingPunct="1">
              <a:buFont typeface="Verdana" charset="0"/>
              <a:buChar char="•"/>
              <a:defRPr/>
            </a:pPr>
            <a:r>
              <a:rPr lang="en-US" altLang="en-US" dirty="0">
                <a:sym typeface="Verdana" charset="0"/>
              </a:rPr>
              <a:t>Document Editor:</a:t>
            </a:r>
          </a:p>
          <a:p>
            <a:pPr marL="782638" lvl="1" eaLnBrk="1" hangingPunct="1">
              <a:buFont typeface="Verdana" charset="0"/>
              <a:buChar char="•"/>
              <a:defRPr/>
            </a:pPr>
            <a:r>
              <a:rPr lang="en-US" altLang="en-US" dirty="0">
                <a:sym typeface="Verdana" charset="0"/>
              </a:rPr>
              <a:t>Ira McDonald (High North) – HCD Security Guidelines</a:t>
            </a:r>
          </a:p>
        </p:txBody>
      </p:sp>
    </p:spTree>
    <p:extLst>
      <p:ext uri="{BB962C8B-B14F-4D97-AF65-F5344CB8AC3E}">
        <p14:creationId xmlns:p14="http://schemas.microsoft.com/office/powerpoint/2010/main" val="4276767907"/>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40</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2021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40</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952500" y="3124200"/>
            <a:ext cx="7239000" cy="609600"/>
          </a:xfrm>
        </p:spPr>
        <p:txBody>
          <a:bodyPr>
            <a:noAutofit/>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400" b="1" dirty="0"/>
              <a:t>ISO 15408 / ISO 18045 UPDATE </a:t>
            </a:r>
            <a:endParaRPr kumimoji="0" lang="en-US" altLang="en-US" sz="2400" b="1"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p:txBody>
      </p:sp>
    </p:spTree>
    <p:extLst>
      <p:ext uri="{BB962C8B-B14F-4D97-AF65-F5344CB8AC3E}">
        <p14:creationId xmlns:p14="http://schemas.microsoft.com/office/powerpoint/2010/main" val="1961789946"/>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ISO 15408 / ISO 18045 Update</a:t>
            </a:r>
            <a:br>
              <a:rPr lang="en-US" sz="3200" dirty="0"/>
            </a:br>
            <a:r>
              <a:rPr lang="en-US" sz="3200" dirty="0">
                <a:latin typeface="+mn-lt"/>
              </a:rPr>
              <a:t>Current</a:t>
            </a:r>
            <a:r>
              <a:rPr lang="en-US" sz="3200" dirty="0"/>
              <a:t> Standards (3</a:t>
            </a:r>
            <a:r>
              <a:rPr lang="en-US" sz="3200" baseline="30000" dirty="0"/>
              <a:t>rd</a:t>
            </a:r>
            <a:r>
              <a:rPr lang="en-US" sz="3200" dirty="0"/>
              <a:t> Edition)</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225685"/>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lnSpcReduction="1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83540">
              <a:spcAft>
                <a:spcPts val="600"/>
              </a:spcAft>
            </a:pPr>
            <a:r>
              <a:rPr lang="en-US" sz="2000" b="0" i="0" dirty="0">
                <a:solidFill>
                  <a:srgbClr val="000000"/>
                </a:solidFill>
                <a:effectLst/>
              </a:rPr>
              <a:t>A framework (ISO/IEC 15408 Part 1) that explains how to generate specifications that can be evaluated by Labs under scheme policies</a:t>
            </a:r>
            <a:endParaRPr lang="en-US" sz="2000" dirty="0">
              <a:solidFill>
                <a:srgbClr val="000000"/>
              </a:solidFill>
            </a:endParaRPr>
          </a:p>
          <a:p>
            <a:pPr marL="732790" lvl="1">
              <a:spcAft>
                <a:spcPts val="600"/>
              </a:spcAft>
            </a:pPr>
            <a:r>
              <a:rPr lang="en-US" sz="1800" b="0" i="0" dirty="0">
                <a:solidFill>
                  <a:srgbClr val="000000"/>
                </a:solidFill>
                <a:effectLst/>
              </a:rPr>
              <a:t>Protection Profiles (PP) (product-type specification of</a:t>
            </a:r>
            <a:br>
              <a:rPr lang="en-US" sz="1800" b="0" i="0" dirty="0">
                <a:solidFill>
                  <a:srgbClr val="000000"/>
                </a:solidFill>
                <a:effectLst/>
              </a:rPr>
            </a:br>
            <a:r>
              <a:rPr lang="en-US" sz="1800" b="0" i="0" dirty="0">
                <a:solidFill>
                  <a:srgbClr val="000000"/>
                </a:solidFill>
                <a:effectLst/>
              </a:rPr>
              <a:t>requirements)</a:t>
            </a:r>
            <a:endParaRPr lang="en-US" sz="1800" dirty="0">
              <a:solidFill>
                <a:srgbClr val="000000"/>
              </a:solidFill>
            </a:endParaRPr>
          </a:p>
          <a:p>
            <a:pPr marL="732790" lvl="1">
              <a:spcAft>
                <a:spcPts val="600"/>
              </a:spcAft>
            </a:pPr>
            <a:r>
              <a:rPr lang="en-US" sz="1800" b="0" i="0" dirty="0">
                <a:solidFill>
                  <a:srgbClr val="000000"/>
                </a:solidFill>
                <a:effectLst/>
              </a:rPr>
              <a:t>Security Targets (ST) (product-level specification of</a:t>
            </a:r>
            <a:br>
              <a:rPr lang="en-US" sz="1800" b="0" i="0" dirty="0">
                <a:solidFill>
                  <a:srgbClr val="000000"/>
                </a:solidFill>
                <a:effectLst/>
              </a:rPr>
            </a:br>
            <a:r>
              <a:rPr lang="en-US" sz="1800" b="0" i="0" dirty="0">
                <a:solidFill>
                  <a:srgbClr val="000000"/>
                </a:solidFill>
                <a:effectLst/>
              </a:rPr>
              <a:t>requirements)</a:t>
            </a:r>
            <a:endParaRPr lang="en-US" sz="1800" dirty="0">
              <a:solidFill>
                <a:srgbClr val="000000"/>
              </a:solidFill>
            </a:endParaRPr>
          </a:p>
          <a:p>
            <a:pPr marL="383540">
              <a:spcAft>
                <a:spcPts val="600"/>
              </a:spcAft>
            </a:pPr>
            <a:r>
              <a:rPr lang="en-US" sz="2000" b="0" i="0" dirty="0">
                <a:solidFill>
                  <a:srgbClr val="000000"/>
                </a:solidFill>
                <a:effectLst/>
              </a:rPr>
              <a:t>Catalogues of security requirements</a:t>
            </a:r>
            <a:endParaRPr lang="en-US" sz="2000" dirty="0">
              <a:solidFill>
                <a:srgbClr val="000000"/>
              </a:solidFill>
            </a:endParaRPr>
          </a:p>
          <a:p>
            <a:pPr marL="732790" lvl="1">
              <a:spcAft>
                <a:spcPts val="600"/>
              </a:spcAft>
            </a:pPr>
            <a:r>
              <a:rPr lang="en-US" sz="1800" b="0" i="0" dirty="0">
                <a:solidFill>
                  <a:srgbClr val="000000"/>
                </a:solidFill>
                <a:effectLst/>
              </a:rPr>
              <a:t>Functional security requirements (Part 2)</a:t>
            </a:r>
            <a:endParaRPr lang="en-US" sz="1800" dirty="0">
              <a:solidFill>
                <a:srgbClr val="000000"/>
              </a:solidFill>
            </a:endParaRPr>
          </a:p>
          <a:p>
            <a:pPr marL="732790" lvl="1">
              <a:spcAft>
                <a:spcPts val="600"/>
              </a:spcAft>
            </a:pPr>
            <a:r>
              <a:rPr lang="en-US" sz="1800" b="0" i="0" dirty="0">
                <a:solidFill>
                  <a:srgbClr val="000000"/>
                </a:solidFill>
                <a:effectLst/>
              </a:rPr>
              <a:t>Assurance security requirements (Part 3)</a:t>
            </a:r>
            <a:endParaRPr lang="en-US" sz="1800" dirty="0">
              <a:solidFill>
                <a:srgbClr val="000000"/>
              </a:solidFill>
            </a:endParaRPr>
          </a:p>
          <a:p>
            <a:pPr marL="383540">
              <a:spcAft>
                <a:spcPts val="600"/>
              </a:spcAft>
            </a:pPr>
            <a:r>
              <a:rPr lang="en-US" sz="2000" i="0" dirty="0">
                <a:solidFill>
                  <a:srgbClr val="000000"/>
                </a:solidFill>
                <a:effectLst/>
              </a:rPr>
              <a:t>How to evaluate a Security Target or PP</a:t>
            </a:r>
            <a:endParaRPr lang="en-US" sz="2000" dirty="0">
              <a:solidFill>
                <a:srgbClr val="000000"/>
              </a:solidFill>
            </a:endParaRPr>
          </a:p>
          <a:p>
            <a:pPr marL="732790" lvl="1">
              <a:spcAft>
                <a:spcPts val="600"/>
              </a:spcAft>
            </a:pPr>
            <a:r>
              <a:rPr lang="en-US" sz="1800" i="0" dirty="0">
                <a:solidFill>
                  <a:srgbClr val="000000"/>
                </a:solidFill>
                <a:effectLst/>
              </a:rPr>
              <a:t>Core methodology for evaluation (ISO/IEC 18045)</a:t>
            </a:r>
            <a:endParaRPr lang="en-US" sz="1800" dirty="0">
              <a:solidFill>
                <a:srgbClr val="000000"/>
              </a:solidFill>
            </a:endParaRPr>
          </a:p>
          <a:p>
            <a:pPr marL="732790" lvl="1">
              <a:spcAft>
                <a:spcPts val="600"/>
              </a:spcAft>
            </a:pPr>
            <a:r>
              <a:rPr lang="en-US" sz="1800" i="0" dirty="0">
                <a:solidFill>
                  <a:srgbClr val="000000"/>
                </a:solidFill>
                <a:effectLst/>
              </a:rPr>
              <a:t>Specifying methodologies for specific product-type evaluations</a:t>
            </a:r>
            <a:r>
              <a:rPr lang="en-US" sz="1800" dirty="0"/>
              <a:t> </a:t>
            </a:r>
            <a:br>
              <a:rPr lang="en-US" dirty="0"/>
            </a:br>
            <a:br>
              <a:rPr lang="en-US" sz="1200" kern="0" dirty="0">
                <a:latin typeface="Times New Roman" panose="02020603050405020304" pitchFamily="18" charset="0"/>
                <a:ea typeface="Times New Roman" panose="02020603050405020304" pitchFamily="18" charset="0"/>
              </a:rPr>
            </a:br>
            <a:endParaRPr lang="en-US" sz="1200" kern="0" dirty="0"/>
          </a:p>
          <a:p>
            <a:endParaRPr lang="en-US" kern="0" dirty="0"/>
          </a:p>
        </p:txBody>
      </p:sp>
    </p:spTree>
    <p:extLst>
      <p:ext uri="{BB962C8B-B14F-4D97-AF65-F5344CB8AC3E}">
        <p14:creationId xmlns:p14="http://schemas.microsoft.com/office/powerpoint/2010/main" val="2050433831"/>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800" dirty="0">
                <a:latin typeface="+mn-lt"/>
              </a:rPr>
              <a:t>ISO 15408 / ISO 18045 Update</a:t>
            </a:r>
            <a:br>
              <a:rPr lang="en-US" sz="2800" dirty="0">
                <a:latin typeface="+mn-lt"/>
              </a:rPr>
            </a:br>
            <a:r>
              <a:rPr lang="en-US" sz="2800" dirty="0">
                <a:latin typeface="+mn-lt"/>
              </a:rPr>
              <a:t>Proposed Updated Standards (4th Edition)</a:t>
            </a:r>
            <a:endParaRPr lang="en-US" altLang="en-US" sz="2800" dirty="0">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225685"/>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40640" indent="0">
              <a:spcAft>
                <a:spcPts val="600"/>
              </a:spcAft>
              <a:buNone/>
            </a:pPr>
            <a:r>
              <a:rPr lang="en-US" b="0" i="0" dirty="0">
                <a:solidFill>
                  <a:srgbClr val="000000"/>
                </a:solidFill>
                <a:effectLst/>
              </a:rPr>
              <a:t>Input from stakeholders for the 21st Century</a:t>
            </a:r>
            <a:endParaRPr lang="en-US" sz="2000" b="0" i="0" dirty="0">
              <a:solidFill>
                <a:srgbClr val="000000"/>
              </a:solidFill>
              <a:effectLst/>
            </a:endParaRPr>
          </a:p>
          <a:p>
            <a:pPr marL="383540">
              <a:spcAft>
                <a:spcPts val="600"/>
              </a:spcAft>
            </a:pPr>
            <a:r>
              <a:rPr lang="en-US" sz="2000" b="0" i="0" dirty="0">
                <a:solidFill>
                  <a:srgbClr val="000000"/>
                </a:solidFill>
                <a:effectLst/>
              </a:rPr>
              <a:t>Security evaluation approaches allowing both:</a:t>
            </a:r>
            <a:endParaRPr lang="en-US" sz="2000" dirty="0">
              <a:solidFill>
                <a:srgbClr val="000000"/>
              </a:solidFill>
            </a:endParaRPr>
          </a:p>
          <a:p>
            <a:pPr marL="732790" lvl="1">
              <a:spcAft>
                <a:spcPts val="600"/>
              </a:spcAft>
            </a:pPr>
            <a:r>
              <a:rPr lang="en-US" sz="2000" b="0" i="0" dirty="0">
                <a:solidFill>
                  <a:srgbClr val="000000"/>
                </a:solidFill>
                <a:effectLst/>
              </a:rPr>
              <a:t>Specification-based : Exact Conformance added</a:t>
            </a:r>
            <a:endParaRPr lang="en-US" sz="2000" dirty="0">
              <a:solidFill>
                <a:srgbClr val="000000"/>
              </a:solidFill>
            </a:endParaRPr>
          </a:p>
          <a:p>
            <a:pPr marL="732790" lvl="1">
              <a:spcAft>
                <a:spcPts val="600"/>
              </a:spcAft>
            </a:pPr>
            <a:r>
              <a:rPr lang="en-US" sz="2000" b="0" i="0" dirty="0">
                <a:solidFill>
                  <a:srgbClr val="000000"/>
                </a:solidFill>
                <a:effectLst/>
              </a:rPr>
              <a:t>Attack-based : “Traditional EAL approach”</a:t>
            </a:r>
            <a:endParaRPr lang="en-US" sz="2000" dirty="0">
              <a:solidFill>
                <a:srgbClr val="000000"/>
              </a:solidFill>
            </a:endParaRPr>
          </a:p>
          <a:p>
            <a:pPr marL="383540">
              <a:spcAft>
                <a:spcPts val="600"/>
              </a:spcAft>
            </a:pPr>
            <a:r>
              <a:rPr lang="en-US" sz="2000" b="0" i="0" dirty="0">
                <a:solidFill>
                  <a:srgbClr val="000000"/>
                </a:solidFill>
                <a:effectLst/>
              </a:rPr>
              <a:t>Addition of modularity and composition techniques to the model</a:t>
            </a:r>
            <a:endParaRPr lang="en-US" sz="2000" dirty="0">
              <a:solidFill>
                <a:srgbClr val="000000"/>
              </a:solidFill>
            </a:endParaRPr>
          </a:p>
          <a:p>
            <a:pPr marL="383540">
              <a:spcAft>
                <a:spcPts val="600"/>
              </a:spcAft>
            </a:pPr>
            <a:r>
              <a:rPr lang="en-US" sz="2000" b="0" i="0" dirty="0">
                <a:solidFill>
                  <a:srgbClr val="000000"/>
                </a:solidFill>
                <a:effectLst/>
              </a:rPr>
              <a:t>Enhanced specification for packages</a:t>
            </a:r>
            <a:endParaRPr lang="en-US" sz="2000" dirty="0">
              <a:solidFill>
                <a:srgbClr val="000000"/>
              </a:solidFill>
            </a:endParaRPr>
          </a:p>
          <a:p>
            <a:pPr marL="383540">
              <a:spcAft>
                <a:spcPts val="600"/>
              </a:spcAft>
            </a:pPr>
            <a:r>
              <a:rPr lang="en-US" sz="2000" b="0" i="0" dirty="0">
                <a:solidFill>
                  <a:srgbClr val="000000"/>
                </a:solidFill>
                <a:effectLst/>
              </a:rPr>
              <a:t>Updated Security Policy definition</a:t>
            </a:r>
            <a:endParaRPr lang="en-US" sz="2000" dirty="0">
              <a:solidFill>
                <a:srgbClr val="000000"/>
              </a:solidFill>
            </a:endParaRPr>
          </a:p>
          <a:p>
            <a:pPr marL="383540">
              <a:spcAft>
                <a:spcPts val="600"/>
              </a:spcAft>
            </a:pPr>
            <a:r>
              <a:rPr lang="en-US" sz="2000" b="0" i="0" dirty="0">
                <a:solidFill>
                  <a:srgbClr val="000000"/>
                </a:solidFill>
                <a:effectLst/>
              </a:rPr>
              <a:t>Updated to include state-of-the art for the highest levels of evaluation (EAL 6 and EAL 7)</a:t>
            </a:r>
            <a:r>
              <a:rPr lang="en-US" sz="2000" dirty="0"/>
              <a:t> </a:t>
            </a:r>
            <a:br>
              <a:rPr lang="en-US" sz="2000" dirty="0"/>
            </a:br>
            <a:endParaRPr lang="en-US" sz="2000" kern="0" dirty="0"/>
          </a:p>
        </p:txBody>
      </p:sp>
    </p:spTree>
    <p:extLst>
      <p:ext uri="{BB962C8B-B14F-4D97-AF65-F5344CB8AC3E}">
        <p14:creationId xmlns:p14="http://schemas.microsoft.com/office/powerpoint/2010/main" val="3089143957"/>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800" dirty="0">
                <a:latin typeface="+mn-lt"/>
              </a:rPr>
              <a:t>ISO 15408 / ISO 18045 Update</a:t>
            </a:r>
            <a:br>
              <a:rPr lang="en-US" sz="2800" dirty="0">
                <a:latin typeface="+mn-lt"/>
              </a:rPr>
            </a:br>
            <a:r>
              <a:rPr lang="en-US" sz="2800" dirty="0">
                <a:latin typeface="+mn-lt"/>
              </a:rPr>
              <a:t>Specification-Based vs. Attacked-Based</a:t>
            </a:r>
            <a:endParaRPr lang="en-US" altLang="en-US" sz="2800" dirty="0">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2" name="Table 2">
            <a:extLst>
              <a:ext uri="{FF2B5EF4-FFF2-40B4-BE49-F238E27FC236}">
                <a16:creationId xmlns:a16="http://schemas.microsoft.com/office/drawing/2014/main" id="{245C85B6-8C4E-4158-9D2D-041FDC391CF6}"/>
              </a:ext>
            </a:extLst>
          </p:cNvPr>
          <p:cNvGraphicFramePr>
            <a:graphicFrameLocks noGrp="1"/>
          </p:cNvGraphicFramePr>
          <p:nvPr>
            <p:extLst>
              <p:ext uri="{D42A27DB-BD31-4B8C-83A1-F6EECF244321}">
                <p14:modId xmlns:p14="http://schemas.microsoft.com/office/powerpoint/2010/main" val="1873481682"/>
              </p:ext>
            </p:extLst>
          </p:nvPr>
        </p:nvGraphicFramePr>
        <p:xfrm>
          <a:off x="228600" y="1397000"/>
          <a:ext cx="8726488" cy="4396740"/>
        </p:xfrm>
        <a:graphic>
          <a:graphicData uri="http://schemas.openxmlformats.org/drawingml/2006/table">
            <a:tbl>
              <a:tblPr firstRow="1" bandRow="1">
                <a:tableStyleId>{5C22544A-7EE6-4342-B048-85BDC9FD1C3A}</a:tableStyleId>
              </a:tblPr>
              <a:tblGrid>
                <a:gridCol w="4363244">
                  <a:extLst>
                    <a:ext uri="{9D8B030D-6E8A-4147-A177-3AD203B41FA5}">
                      <a16:colId xmlns:a16="http://schemas.microsoft.com/office/drawing/2014/main" val="1912214208"/>
                    </a:ext>
                  </a:extLst>
                </a:gridCol>
                <a:gridCol w="4363244">
                  <a:extLst>
                    <a:ext uri="{9D8B030D-6E8A-4147-A177-3AD203B41FA5}">
                      <a16:colId xmlns:a16="http://schemas.microsoft.com/office/drawing/2014/main" val="1459054578"/>
                    </a:ext>
                  </a:extLst>
                </a:gridCol>
              </a:tblGrid>
              <a:tr h="431800">
                <a:tc>
                  <a:txBody>
                    <a:bodyPr/>
                    <a:lstStyle/>
                    <a:p>
                      <a:pPr algn="ctr"/>
                      <a:r>
                        <a:rPr lang="en-US" dirty="0"/>
                        <a:t>Specification-Based Approach</a:t>
                      </a:r>
                    </a:p>
                  </a:txBody>
                  <a:tcPr/>
                </a:tc>
                <a:tc>
                  <a:txBody>
                    <a:bodyPr/>
                    <a:lstStyle/>
                    <a:p>
                      <a:pPr algn="ctr"/>
                      <a:r>
                        <a:rPr lang="en-US" dirty="0"/>
                        <a:t>Attack-Based Approach</a:t>
                      </a:r>
                    </a:p>
                  </a:txBody>
                  <a:tcPr/>
                </a:tc>
                <a:extLst>
                  <a:ext uri="{0D108BD9-81ED-4DB2-BD59-A6C34878D82A}">
                    <a16:rowId xmlns:a16="http://schemas.microsoft.com/office/drawing/2014/main" val="3434941642"/>
                  </a:ext>
                </a:extLst>
              </a:tr>
              <a:tr h="1250950">
                <a:tc>
                  <a:txBody>
                    <a:bodyPr/>
                    <a:lstStyle/>
                    <a:p>
                      <a:r>
                        <a:rPr lang="en-US" dirty="0"/>
                        <a:t>Keywords: exact conformance, direct rationale PPs, TOE and SFR-specific evaluation methods</a:t>
                      </a:r>
                    </a:p>
                  </a:txBody>
                  <a:tcPr/>
                </a:tc>
                <a:tc>
                  <a:txBody>
                    <a:bodyPr/>
                    <a:lstStyle/>
                    <a:p>
                      <a:r>
                        <a:rPr lang="en-US" dirty="0"/>
                        <a:t>Keywords: strict/demonstrable conformance. EALs, TOE type-specific evaluation methods</a:t>
                      </a:r>
                    </a:p>
                  </a:txBody>
                  <a:tcPr/>
                </a:tc>
                <a:extLst>
                  <a:ext uri="{0D108BD9-81ED-4DB2-BD59-A6C34878D82A}">
                    <a16:rowId xmlns:a16="http://schemas.microsoft.com/office/drawing/2014/main" val="1001661891"/>
                  </a:ext>
                </a:extLst>
              </a:tr>
              <a:tr h="1250950">
                <a:tc>
                  <a:txBody>
                    <a:bodyPr/>
                    <a:lstStyle/>
                    <a:p>
                      <a:r>
                        <a:rPr lang="en-US" dirty="0"/>
                        <a:t>All evaluated TOEs are compliant to a given list of functional and assurance requirements: nothing more and nothing less</a:t>
                      </a:r>
                    </a:p>
                  </a:txBody>
                  <a:tcPr/>
                </a:tc>
                <a:tc>
                  <a:txBody>
                    <a:bodyPr/>
                    <a:lstStyle/>
                    <a:p>
                      <a:r>
                        <a:rPr lang="en-US" dirty="0"/>
                        <a:t>All evaluated TOEs are protected against a given set of threats</a:t>
                      </a:r>
                    </a:p>
                    <a:p>
                      <a:r>
                        <a:rPr lang="en-US" dirty="0"/>
                        <a:t>Allows for additions to assurance activities beyond what is in EALs</a:t>
                      </a:r>
                    </a:p>
                    <a:p>
                      <a:endParaRPr lang="en-US" dirty="0"/>
                    </a:p>
                  </a:txBody>
                  <a:tcPr/>
                </a:tc>
                <a:extLst>
                  <a:ext uri="{0D108BD9-81ED-4DB2-BD59-A6C34878D82A}">
                    <a16:rowId xmlns:a16="http://schemas.microsoft.com/office/drawing/2014/main" val="1234691061"/>
                  </a:ext>
                </a:extLst>
              </a:tr>
              <a:tr h="1250950">
                <a:tc>
                  <a:txBody>
                    <a:bodyPr/>
                    <a:lstStyle/>
                    <a:p>
                      <a:r>
                        <a:rPr lang="en-US" dirty="0"/>
                        <a:t>All tests are set and known beforehand</a:t>
                      </a:r>
                    </a:p>
                  </a:txBody>
                  <a:tcPr/>
                </a:tc>
                <a:tc>
                  <a:txBody>
                    <a:bodyPr/>
                    <a:lstStyle/>
                    <a:p>
                      <a:r>
                        <a:rPr lang="en-US" dirty="0"/>
                        <a:t>The attacker strength is set and known beforehand; the tests themselves may be fine-tunes</a:t>
                      </a:r>
                    </a:p>
                    <a:p>
                      <a:r>
                        <a:rPr lang="en-US" dirty="0"/>
                        <a:t>(penetration testing)</a:t>
                      </a:r>
                    </a:p>
                  </a:txBody>
                  <a:tcPr/>
                </a:tc>
                <a:extLst>
                  <a:ext uri="{0D108BD9-81ED-4DB2-BD59-A6C34878D82A}">
                    <a16:rowId xmlns:a16="http://schemas.microsoft.com/office/drawing/2014/main" val="1595064379"/>
                  </a:ext>
                </a:extLst>
              </a:tr>
            </a:tbl>
          </a:graphicData>
        </a:graphic>
      </p:graphicFrame>
    </p:spTree>
    <p:extLst>
      <p:ext uri="{BB962C8B-B14F-4D97-AF65-F5344CB8AC3E}">
        <p14:creationId xmlns:p14="http://schemas.microsoft.com/office/powerpoint/2010/main" val="1307375536"/>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800" dirty="0">
                <a:latin typeface="+mn-lt"/>
              </a:rPr>
              <a:t>ISO 15408 / ISO 18045 Update</a:t>
            </a:r>
            <a:br>
              <a:rPr lang="en-US" sz="2800" dirty="0">
                <a:latin typeface="+mn-lt"/>
              </a:rPr>
            </a:br>
            <a:r>
              <a:rPr lang="en-US" sz="2800" dirty="0">
                <a:latin typeface="+mn-lt"/>
              </a:rPr>
              <a:t>Proposed Updated Standards (4th Edition)</a:t>
            </a:r>
            <a:endParaRPr lang="en-US" altLang="en-US" sz="2800" dirty="0">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225685"/>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83540">
              <a:spcAft>
                <a:spcPts val="600"/>
              </a:spcAft>
            </a:pPr>
            <a:r>
              <a:rPr lang="en-US" sz="2000" dirty="0"/>
              <a:t>The general model has been significantly revised (Part 1)</a:t>
            </a:r>
          </a:p>
          <a:p>
            <a:pPr marL="383540">
              <a:spcAft>
                <a:spcPts val="600"/>
              </a:spcAft>
            </a:pPr>
            <a:r>
              <a:rPr lang="en-US" sz="2000" dirty="0"/>
              <a:t>New &amp; changed security functional requirements (Part 2)</a:t>
            </a:r>
          </a:p>
          <a:p>
            <a:pPr marL="383540">
              <a:spcAft>
                <a:spcPts val="600"/>
              </a:spcAft>
            </a:pPr>
            <a:r>
              <a:rPr lang="en-US" sz="2000" dirty="0"/>
              <a:t>Updated security assurance requirements (Part 3)</a:t>
            </a:r>
          </a:p>
          <a:p>
            <a:pPr marL="383540">
              <a:spcAft>
                <a:spcPts val="600"/>
              </a:spcAft>
            </a:pPr>
            <a:r>
              <a:rPr lang="en-US" sz="2000" dirty="0"/>
              <a:t>Adds support in developing evaluation methodologies for specific technologies/product types (New part 4)</a:t>
            </a:r>
          </a:p>
          <a:p>
            <a:pPr marL="383540">
              <a:spcAft>
                <a:spcPts val="600"/>
              </a:spcAft>
            </a:pPr>
            <a:r>
              <a:rPr lang="en-US" sz="2000" dirty="0"/>
              <a:t>All pre-defined packages of assurance packages moved to a (new) part 5</a:t>
            </a:r>
          </a:p>
          <a:p>
            <a:pPr marL="732790" lvl="1">
              <a:spcAft>
                <a:spcPts val="600"/>
              </a:spcAft>
            </a:pPr>
            <a:r>
              <a:rPr lang="en-US" sz="2000" dirty="0"/>
              <a:t>For example this is where the evaluation assurance level (EALs) are now found</a:t>
            </a:r>
          </a:p>
          <a:p>
            <a:pPr marL="732790" lvl="1">
              <a:spcAft>
                <a:spcPts val="600"/>
              </a:spcAft>
            </a:pPr>
            <a:r>
              <a:rPr lang="en-US" sz="2000" dirty="0"/>
              <a:t>(To facilitate use by scheme/MRA policies)</a:t>
            </a:r>
          </a:p>
          <a:p>
            <a:pPr marL="383540">
              <a:spcAft>
                <a:spcPts val="600"/>
              </a:spcAft>
            </a:pPr>
            <a:r>
              <a:rPr lang="en-US" sz="2000" dirty="0"/>
              <a:t>Updated the common evaluation methodology (ISO/IEC 18045 aka “CEM”) </a:t>
            </a:r>
            <a:br>
              <a:rPr lang="en-US" sz="2000" dirty="0"/>
            </a:br>
            <a:endParaRPr lang="en-US" sz="2000" kern="0" dirty="0"/>
          </a:p>
        </p:txBody>
      </p:sp>
    </p:spTree>
    <p:extLst>
      <p:ext uri="{BB962C8B-B14F-4D97-AF65-F5344CB8AC3E}">
        <p14:creationId xmlns:p14="http://schemas.microsoft.com/office/powerpoint/2010/main" val="787083012"/>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800" dirty="0">
                <a:latin typeface="+mn-lt"/>
              </a:rPr>
              <a:t>ISO 15408 / ISO 18045 Update</a:t>
            </a:r>
            <a:br>
              <a:rPr lang="en-US" sz="2800" dirty="0">
                <a:latin typeface="+mn-lt"/>
              </a:rPr>
            </a:br>
            <a:r>
              <a:rPr lang="en-US" sz="2800" dirty="0">
                <a:latin typeface="+mn-lt"/>
              </a:rPr>
              <a:t>Progress With The 4th Edition</a:t>
            </a:r>
            <a:endParaRPr lang="en-US" altLang="en-US" sz="2800" dirty="0">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225685"/>
            <a:ext cx="885163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83540">
              <a:spcAft>
                <a:spcPts val="600"/>
              </a:spcAft>
            </a:pPr>
            <a:r>
              <a:rPr lang="en-US" sz="2000" b="0" i="0" dirty="0">
                <a:solidFill>
                  <a:srgbClr val="000000"/>
                </a:solidFill>
                <a:effectLst/>
              </a:rPr>
              <a:t>Draft International Standard (DIS) ballots completed</a:t>
            </a:r>
            <a:endParaRPr lang="en-US" sz="2000" dirty="0">
              <a:solidFill>
                <a:srgbClr val="000000"/>
              </a:solidFill>
            </a:endParaRPr>
          </a:p>
          <a:p>
            <a:pPr marL="383540">
              <a:spcAft>
                <a:spcPts val="600"/>
              </a:spcAft>
            </a:pPr>
            <a:r>
              <a:rPr lang="en-US" sz="2000" b="0" i="0" dirty="0">
                <a:solidFill>
                  <a:srgbClr val="000000"/>
                </a:solidFill>
                <a:effectLst/>
              </a:rPr>
              <a:t>27 nations approved. 5 nations had mostly editorial comments</a:t>
            </a:r>
            <a:endParaRPr lang="en-US" sz="2000" dirty="0">
              <a:solidFill>
                <a:srgbClr val="000000"/>
              </a:solidFill>
            </a:endParaRPr>
          </a:p>
          <a:p>
            <a:pPr marL="383540">
              <a:spcAft>
                <a:spcPts val="600"/>
              </a:spcAft>
            </a:pPr>
            <a:r>
              <a:rPr lang="en-US" sz="2000" b="0" i="0" dirty="0">
                <a:solidFill>
                  <a:srgbClr val="000000"/>
                </a:solidFill>
                <a:effectLst/>
              </a:rPr>
              <a:t>The Final Draft International Standard (FDIS) stage where nations indicate their Final Approval before publishing was initiated and approved by SC 27.</a:t>
            </a:r>
            <a:endParaRPr lang="en-US" sz="2000" dirty="0">
              <a:solidFill>
                <a:srgbClr val="000000"/>
              </a:solidFill>
            </a:endParaRPr>
          </a:p>
          <a:p>
            <a:pPr marL="383540">
              <a:spcAft>
                <a:spcPts val="600"/>
              </a:spcAft>
            </a:pPr>
            <a:r>
              <a:rPr lang="en-US" sz="2000" b="0" i="0" dirty="0">
                <a:solidFill>
                  <a:srgbClr val="000000"/>
                </a:solidFill>
                <a:effectLst/>
              </a:rPr>
              <a:t>The standards are expected be published before the end of 2021(?)</a:t>
            </a:r>
            <a:r>
              <a:rPr lang="en-US" sz="2000" dirty="0"/>
              <a:t> </a:t>
            </a:r>
          </a:p>
          <a:p>
            <a:pPr marL="732790" lvl="1">
              <a:spcAft>
                <a:spcPts val="600"/>
              </a:spcAft>
            </a:pPr>
            <a:r>
              <a:rPr lang="en-US" sz="2000" dirty="0"/>
              <a:t>Key issue holding up publishing is ISO wants to copyright both ISO standards</a:t>
            </a:r>
            <a:br>
              <a:rPr lang="en-US" sz="1000" dirty="0"/>
            </a:br>
            <a:endParaRPr lang="en-US" sz="1400" kern="0" dirty="0"/>
          </a:p>
        </p:txBody>
      </p:sp>
    </p:spTree>
    <p:extLst>
      <p:ext uri="{BB962C8B-B14F-4D97-AF65-F5344CB8AC3E}">
        <p14:creationId xmlns:p14="http://schemas.microsoft.com/office/powerpoint/2010/main" val="561680903"/>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46</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2021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Next Steps – IDS WG</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46</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pPr eaLnBrk="1" hangingPunct="1"/>
            <a:r>
              <a:rPr lang="en-US" dirty="0"/>
              <a:t>Next IDS WG Meeting– Nov 11, 2021</a:t>
            </a:r>
          </a:p>
          <a:p>
            <a:pPr eaLnBrk="1" hangingPunct="1"/>
            <a:r>
              <a:rPr lang="en-US" dirty="0"/>
              <a:t>Next IDS Face-to-Face Meeting February 8-10, 2022 (probably February 10</a:t>
            </a:r>
            <a:r>
              <a:rPr lang="en-US" baseline="30000" dirty="0"/>
              <a:t>th</a:t>
            </a:r>
            <a:r>
              <a:rPr lang="en-US" dirty="0"/>
              <a:t>) at next PWG Virtual F2F</a:t>
            </a:r>
          </a:p>
          <a:p>
            <a:pPr eaLnBrk="1" hangingPunct="1"/>
            <a:r>
              <a:rPr lang="en-US" dirty="0"/>
              <a:t>Start looking at involvement in some of these other standards activities individually and maybe as a WG</a:t>
            </a:r>
          </a:p>
        </p:txBody>
      </p:sp>
    </p:spTree>
    <p:extLst>
      <p:ext uri="{BB962C8B-B14F-4D97-AF65-F5344CB8AC3E}">
        <p14:creationId xmlns:p14="http://schemas.microsoft.com/office/powerpoint/2010/main" val="161778926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30012" y="3233850"/>
            <a:ext cx="8643144" cy="652350"/>
          </a:xfrm>
        </p:spPr>
        <p:txBody>
          <a:bodyPr>
            <a:noAutofit/>
          </a:bodyPr>
          <a:lstStyle/>
          <a:p>
            <a:pPr marL="39688" indent="0">
              <a:buNone/>
            </a:pPr>
            <a:r>
              <a:rPr lang="en-US" b="1" dirty="0"/>
              <a:t>HCD international Technical Community (iTC) Status</a:t>
            </a:r>
          </a:p>
        </p:txBody>
      </p:sp>
    </p:spTree>
    <p:extLst>
      <p:ext uri="{BB962C8B-B14F-4D97-AF65-F5344CB8AC3E}">
        <p14:creationId xmlns:p14="http://schemas.microsoft.com/office/powerpoint/2010/main" val="70593873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international Technical Community (iTC)</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073004"/>
            <a:ext cx="8845755" cy="5475434"/>
          </a:xfrm>
        </p:spPr>
        <p:txBody>
          <a:bodyPr rIns="132080"/>
          <a:lstStyle/>
          <a:p>
            <a:pPr lvl="0" fontAlgn="ctr"/>
            <a:r>
              <a:rPr lang="en-US" dirty="0"/>
              <a:t>Since last IDS F2F on August 19, 2021 HCD iTC meetings have been held on:</a:t>
            </a:r>
          </a:p>
          <a:p>
            <a:pPr lvl="1" fontAlgn="ctr"/>
            <a:r>
              <a:rPr lang="en-US" sz="2000" dirty="0"/>
              <a:t>August 23</a:t>
            </a:r>
            <a:r>
              <a:rPr lang="en-US" sz="2000" baseline="30000" dirty="0"/>
              <a:t>rd</a:t>
            </a:r>
            <a:r>
              <a:rPr lang="en-US" sz="2000" dirty="0"/>
              <a:t>, 30</a:t>
            </a:r>
            <a:r>
              <a:rPr lang="en-US" sz="2000" baseline="30000" dirty="0"/>
              <a:t>th</a:t>
            </a:r>
            <a:r>
              <a:rPr lang="en-US" sz="2000" dirty="0"/>
              <a:t> </a:t>
            </a:r>
          </a:p>
          <a:p>
            <a:pPr lvl="1" fontAlgn="ctr"/>
            <a:r>
              <a:rPr lang="en-US" sz="2000" dirty="0"/>
              <a:t>September 13</a:t>
            </a:r>
            <a:r>
              <a:rPr lang="en-US" sz="2000" baseline="30000" dirty="0"/>
              <a:t>th</a:t>
            </a:r>
            <a:r>
              <a:rPr lang="en-US" sz="2000" dirty="0"/>
              <a:t>, 27</a:t>
            </a:r>
            <a:r>
              <a:rPr lang="en-US" sz="2000" baseline="30000" dirty="0"/>
              <a:t>th</a:t>
            </a:r>
            <a:r>
              <a:rPr lang="en-US" sz="2000" dirty="0"/>
              <a:t> </a:t>
            </a:r>
          </a:p>
          <a:p>
            <a:pPr lvl="1" fontAlgn="ctr"/>
            <a:r>
              <a:rPr lang="en-US" sz="2000" dirty="0"/>
              <a:t>October 4</a:t>
            </a:r>
            <a:r>
              <a:rPr lang="en-US" sz="2000" baseline="30000" dirty="0"/>
              <a:t>th</a:t>
            </a:r>
            <a:r>
              <a:rPr lang="en-US" sz="2000" dirty="0"/>
              <a:t>, 11</a:t>
            </a:r>
            <a:r>
              <a:rPr lang="en-US" sz="2000" baseline="30000" dirty="0"/>
              <a:t>th</a:t>
            </a:r>
            <a:r>
              <a:rPr lang="en-US" sz="2000" dirty="0"/>
              <a:t>, 18</a:t>
            </a:r>
            <a:r>
              <a:rPr lang="en-US" sz="2000" baseline="30000" dirty="0"/>
              <a:t>th</a:t>
            </a:r>
            <a:r>
              <a:rPr lang="en-US" sz="2000" dirty="0"/>
              <a:t>, 25</a:t>
            </a:r>
            <a:r>
              <a:rPr lang="en-US" sz="2000" baseline="30000" dirty="0"/>
              <a:t>th</a:t>
            </a:r>
            <a:r>
              <a:rPr lang="en-US" sz="2000" dirty="0"/>
              <a:t> </a:t>
            </a:r>
          </a:p>
          <a:p>
            <a:pPr lvl="1" fontAlgn="ctr"/>
            <a:r>
              <a:rPr lang="en-US" sz="2000" dirty="0"/>
              <a:t>November 1</a:t>
            </a:r>
            <a:r>
              <a:rPr lang="en-US" sz="2000" baseline="30000" dirty="0"/>
              <a:t>st</a:t>
            </a:r>
            <a:r>
              <a:rPr lang="en-US" sz="2000" dirty="0"/>
              <a:t> </a:t>
            </a:r>
          </a:p>
        </p:txBody>
      </p:sp>
    </p:spTree>
    <p:extLst>
      <p:ext uri="{BB962C8B-B14F-4D97-AF65-F5344CB8AC3E}">
        <p14:creationId xmlns:p14="http://schemas.microsoft.com/office/powerpoint/2010/main" val="132619854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HCD cPP/SD Status</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09333" y="1189038"/>
            <a:ext cx="8845755" cy="5475434"/>
          </a:xfrm>
        </p:spPr>
        <p:txBody>
          <a:bodyPr rIns="132080"/>
          <a:lstStyle/>
          <a:p>
            <a:pPr lvl="0" fontAlgn="ctr">
              <a:spcAft>
                <a:spcPts val="600"/>
              </a:spcAft>
            </a:pPr>
            <a:r>
              <a:rPr lang="en-US" dirty="0"/>
              <a:t>Released 1st Public Review draft of the HCD cPP (v0.10 dated 8/30/2021) on 8/30/21</a:t>
            </a:r>
          </a:p>
          <a:p>
            <a:pPr lvl="1" fontAlgn="ctr">
              <a:spcBef>
                <a:spcPts val="600"/>
              </a:spcBef>
              <a:spcAft>
                <a:spcPts val="600"/>
              </a:spcAft>
            </a:pPr>
            <a:r>
              <a:rPr lang="en-US" sz="2000" dirty="0"/>
              <a:t>To date, have received 85 comments against the 1</a:t>
            </a:r>
            <a:r>
              <a:rPr lang="en-US" sz="2000" baseline="30000" dirty="0"/>
              <a:t>st</a:t>
            </a:r>
            <a:r>
              <a:rPr lang="en-US" sz="2000" dirty="0"/>
              <a:t> Public Draft of the HCD cPP</a:t>
            </a:r>
          </a:p>
          <a:p>
            <a:pPr lvl="1" fontAlgn="ctr">
              <a:spcBef>
                <a:spcPts val="600"/>
              </a:spcBef>
              <a:spcAft>
                <a:spcPts val="600"/>
              </a:spcAft>
            </a:pPr>
            <a:r>
              <a:rPr lang="en-US" sz="2000" dirty="0"/>
              <a:t>64 of the 85 comments have been adjudicated by the HCD iTC</a:t>
            </a:r>
          </a:p>
          <a:p>
            <a:pPr lvl="1" fontAlgn="ctr">
              <a:spcBef>
                <a:spcPts val="600"/>
              </a:spcBef>
              <a:spcAft>
                <a:spcPts val="600"/>
              </a:spcAft>
            </a:pPr>
            <a:r>
              <a:rPr lang="en-US" sz="2000" dirty="0"/>
              <a:t>Tally for the comments adjudicated to date:</a:t>
            </a:r>
          </a:p>
          <a:p>
            <a:pPr lvl="2" fontAlgn="ctr">
              <a:spcAft>
                <a:spcPts val="600"/>
              </a:spcAft>
            </a:pPr>
            <a:r>
              <a:rPr lang="en-US" dirty="0"/>
              <a:t>58 Comments Accepted</a:t>
            </a:r>
          </a:p>
          <a:p>
            <a:pPr lvl="2" fontAlgn="ctr">
              <a:spcAft>
                <a:spcPts val="600"/>
              </a:spcAft>
            </a:pPr>
            <a:r>
              <a:rPr lang="en-US" dirty="0"/>
              <a:t>0 Comments Accepted in Principle but will be addressed in a later v1.0 draft</a:t>
            </a:r>
          </a:p>
          <a:p>
            <a:pPr lvl="2" fontAlgn="ctr">
              <a:spcAft>
                <a:spcPts val="600"/>
              </a:spcAft>
            </a:pPr>
            <a:r>
              <a:rPr lang="en-US" dirty="0"/>
              <a:t>4 Comments Deferred to be addressed by the HCD iTC at a later point in time</a:t>
            </a:r>
          </a:p>
          <a:p>
            <a:pPr lvl="2" fontAlgn="ctr">
              <a:spcAft>
                <a:spcPts val="600"/>
              </a:spcAft>
            </a:pPr>
            <a:r>
              <a:rPr lang="en-US" dirty="0"/>
              <a:t>2 Comment Not Accepted or Rejected</a:t>
            </a:r>
          </a:p>
        </p:txBody>
      </p:sp>
    </p:spTree>
    <p:extLst>
      <p:ext uri="{BB962C8B-B14F-4D97-AF65-F5344CB8AC3E}">
        <p14:creationId xmlns:p14="http://schemas.microsoft.com/office/powerpoint/2010/main" val="204979018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cPP/SD Status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60" y="1255566"/>
            <a:ext cx="8845755" cy="5475434"/>
          </a:xfrm>
        </p:spPr>
        <p:txBody>
          <a:bodyPr rIns="132080"/>
          <a:lstStyle/>
          <a:p>
            <a:pPr lvl="0" fontAlgn="ctr">
              <a:spcAft>
                <a:spcPts val="600"/>
              </a:spcAft>
            </a:pPr>
            <a:r>
              <a:rPr lang="en-US" dirty="0"/>
              <a:t>Released 1</a:t>
            </a:r>
            <a:r>
              <a:rPr lang="en-US" baseline="30000" dirty="0"/>
              <a:t>st</a:t>
            </a:r>
            <a:r>
              <a:rPr lang="en-US" dirty="0"/>
              <a:t> Public Review draft of the HCD SD (v0.91 dated 10/08/2021) on 10/13/21</a:t>
            </a:r>
          </a:p>
          <a:p>
            <a:pPr lvl="1" fontAlgn="ctr">
              <a:spcBef>
                <a:spcPts val="600"/>
              </a:spcBef>
              <a:spcAft>
                <a:spcPts val="600"/>
              </a:spcAft>
            </a:pPr>
            <a:r>
              <a:rPr lang="en-US" sz="2000" dirty="0"/>
              <a:t>To date, have received 4 comments against the 1</a:t>
            </a:r>
            <a:r>
              <a:rPr lang="en-US" sz="2000" baseline="30000" dirty="0"/>
              <a:t>st</a:t>
            </a:r>
            <a:r>
              <a:rPr lang="en-US" sz="2000" dirty="0"/>
              <a:t> Public Draft of the HCD SD</a:t>
            </a:r>
          </a:p>
          <a:p>
            <a:pPr lvl="1" fontAlgn="ctr">
              <a:spcBef>
                <a:spcPts val="600"/>
              </a:spcBef>
              <a:spcAft>
                <a:spcPts val="600"/>
              </a:spcAft>
            </a:pPr>
            <a:r>
              <a:rPr lang="en-US" sz="2000" dirty="0"/>
              <a:t>So far none of the 4 comments have been adjudicated by the HCD iTC</a:t>
            </a:r>
          </a:p>
        </p:txBody>
      </p:sp>
    </p:spTree>
    <p:extLst>
      <p:ext uri="{BB962C8B-B14F-4D97-AF65-F5344CB8AC3E}">
        <p14:creationId xmlns:p14="http://schemas.microsoft.com/office/powerpoint/2010/main" val="350772385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467600" cy="1016000"/>
          </a:xfrm>
        </p:spPr>
        <p:txBody>
          <a:bodyPr rIns="132080"/>
          <a:lstStyle/>
          <a:p>
            <a:pPr eaLnBrk="1" hangingPunct="1"/>
            <a:r>
              <a:rPr lang="fr-FR" sz="2400" dirty="0"/>
              <a:t>HCD cPP/SD Status</a:t>
            </a:r>
            <a:br>
              <a:rPr lang="fr-FR" sz="2400" dirty="0"/>
            </a:br>
            <a:r>
              <a:rPr lang="fr-FR" sz="2400" dirty="0"/>
              <a:t>Key Closed Issues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60" y="1255566"/>
            <a:ext cx="8845755" cy="5475434"/>
          </a:xfrm>
        </p:spPr>
        <p:txBody>
          <a:bodyPr rIns="132080"/>
          <a:lstStyle/>
          <a:p>
            <a:pPr fontAlgn="ctr">
              <a:spcAft>
                <a:spcPts val="300"/>
              </a:spcAft>
            </a:pPr>
            <a:r>
              <a:rPr lang="en-US" sz="2000" dirty="0"/>
              <a:t>FPT_KYP_EXT.1 </a:t>
            </a:r>
            <a:r>
              <a:rPr lang="en-US" altLang="ja-JP" sz="2000" dirty="0">
                <a:solidFill>
                  <a:srgbClr val="000000"/>
                </a:solidFill>
              </a:rPr>
              <a:t>Protection of Key and Key Material SFR</a:t>
            </a:r>
          </a:p>
          <a:p>
            <a:pPr lvl="1" fontAlgn="ctr">
              <a:spcBef>
                <a:spcPts val="300"/>
              </a:spcBef>
              <a:spcAft>
                <a:spcPts val="300"/>
              </a:spcAft>
            </a:pPr>
            <a:r>
              <a:rPr lang="en-US" dirty="0">
                <a:solidFill>
                  <a:srgbClr val="000000"/>
                </a:solidFill>
              </a:rPr>
              <a:t>JBMIA wanted to change SFR, based on the corresponding SFR from the FDE EE cPP, to state requirements for how key and key material are to be protected to meet requirement in the ESR that “</a:t>
            </a:r>
            <a:r>
              <a:rPr lang="en-US" altLang="ja-JP" i="1" dirty="0"/>
              <a:t>To support encryption, the HCD shall maintain key chains in such a way that keys and key materials are protected</a:t>
            </a:r>
            <a:r>
              <a:rPr lang="en-US" altLang="ja-JP" dirty="0"/>
              <a:t>”</a:t>
            </a:r>
            <a:endParaRPr lang="en-US" dirty="0"/>
          </a:p>
          <a:p>
            <a:pPr lvl="1" fontAlgn="ctr">
              <a:spcBef>
                <a:spcPts val="300"/>
              </a:spcBef>
              <a:spcAft>
                <a:spcPts val="300"/>
              </a:spcAft>
            </a:pPr>
            <a:r>
              <a:rPr lang="en-US" dirty="0">
                <a:solidFill>
                  <a:srgbClr val="000000"/>
                </a:solidFill>
              </a:rPr>
              <a:t>HCD iTC members and JBMIA agreed on reworking the proposal for wording and clarity</a:t>
            </a:r>
          </a:p>
          <a:p>
            <a:pPr lvl="1" fontAlgn="ctr">
              <a:spcBef>
                <a:spcPts val="300"/>
              </a:spcBef>
              <a:spcAft>
                <a:spcPts val="300"/>
              </a:spcAft>
            </a:pPr>
            <a:r>
              <a:rPr lang="en-US" dirty="0">
                <a:solidFill>
                  <a:srgbClr val="000000"/>
                </a:solidFill>
              </a:rPr>
              <a:t>Ended up with a new:</a:t>
            </a:r>
          </a:p>
          <a:p>
            <a:pPr lvl="2" fontAlgn="ctr">
              <a:spcBef>
                <a:spcPts val="300"/>
              </a:spcBef>
              <a:spcAft>
                <a:spcPts val="300"/>
              </a:spcAft>
            </a:pPr>
            <a:r>
              <a:rPr lang="en-US" dirty="0">
                <a:solidFill>
                  <a:srgbClr val="000000"/>
                </a:solidFill>
              </a:rPr>
              <a:t>SFR with completely revised text in line with the FPT_KYP_EXT SFR from the Full Drive Encryption Encryption Engine (FDE EE) cPP and a revise Application Note</a:t>
            </a:r>
          </a:p>
          <a:p>
            <a:pPr lvl="2" fontAlgn="ctr">
              <a:spcBef>
                <a:spcPts val="300"/>
              </a:spcBef>
              <a:spcAft>
                <a:spcPts val="300"/>
              </a:spcAft>
            </a:pPr>
            <a:r>
              <a:rPr lang="en-US" dirty="0">
                <a:solidFill>
                  <a:srgbClr val="000000"/>
                </a:solidFill>
              </a:rPr>
              <a:t>Revised Assurance Activities that are also in line with the Assurance Activities for the FPT_KYP_EXT SFR in the FDE EE SD </a:t>
            </a:r>
          </a:p>
          <a:p>
            <a:pPr marL="903288" lvl="2" indent="0" fontAlgn="ctr">
              <a:spcBef>
                <a:spcPts val="300"/>
              </a:spcBef>
              <a:spcAft>
                <a:spcPts val="300"/>
              </a:spcAft>
              <a:buNone/>
            </a:pPr>
            <a:endParaRPr lang="en-US" dirty="0">
              <a:solidFill>
                <a:srgbClr val="000000"/>
              </a:solidFill>
            </a:endParaRPr>
          </a:p>
          <a:p>
            <a:pPr lvl="0" fontAlgn="ctr">
              <a:spcAft>
                <a:spcPts val="600"/>
              </a:spcAft>
            </a:pPr>
            <a:endParaRPr lang="en-US" dirty="0"/>
          </a:p>
        </p:txBody>
      </p:sp>
    </p:spTree>
    <p:extLst>
      <p:ext uri="{BB962C8B-B14F-4D97-AF65-F5344CB8AC3E}">
        <p14:creationId xmlns:p14="http://schemas.microsoft.com/office/powerpoint/2010/main" val="2616877630"/>
      </p:ext>
    </p:extLst>
  </p:cSld>
  <p:clrMapOvr>
    <a:masterClrMapping/>
  </p:clrMapOvr>
  <p:transition/>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genda Slide">
  <a:themeElements>
    <a:clrScheme name="">
      <a:dk1>
        <a:srgbClr val="000000"/>
      </a:dk1>
      <a:lt1>
        <a:srgbClr val="FFFFFF"/>
      </a:lt1>
      <a:dk2>
        <a:srgbClr val="000000"/>
      </a:dk2>
      <a:lt2>
        <a:srgbClr val="00000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Agenda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Agenda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iagram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6550</TotalTime>
  <Pages>0</Pages>
  <Words>5878</Words>
  <Characters>0</Characters>
  <Application>Microsoft Office PowerPoint</Application>
  <PresentationFormat>On-screen Show (4:3)</PresentationFormat>
  <Lines>0</Lines>
  <Paragraphs>627</Paragraphs>
  <Slides>46</Slides>
  <Notes>42</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46</vt:i4>
      </vt:variant>
    </vt:vector>
  </HeadingPairs>
  <TitlesOfParts>
    <vt:vector size="56" baseType="lpstr">
      <vt:lpstr>Arial</vt:lpstr>
      <vt:lpstr>Arial Bold</vt:lpstr>
      <vt:lpstr>Calibri</vt:lpstr>
      <vt:lpstr>Times New Roman</vt:lpstr>
      <vt:lpstr>Verdana</vt:lpstr>
      <vt:lpstr>Title</vt:lpstr>
      <vt:lpstr>Bullet Slide</vt:lpstr>
      <vt:lpstr>Agenda Slide</vt:lpstr>
      <vt:lpstr>Diagram Slide</vt:lpstr>
      <vt:lpstr>2-Column Slide</vt:lpstr>
      <vt:lpstr>Imaging Device Security</vt:lpstr>
      <vt:lpstr>Agenda</vt:lpstr>
      <vt:lpstr>Antitrust and Intellectual Property Policies</vt:lpstr>
      <vt:lpstr>Officers</vt:lpstr>
      <vt:lpstr>PowerPoint Presentation</vt:lpstr>
      <vt:lpstr>HCD international Technical Community (iTC)</vt:lpstr>
      <vt:lpstr>HCD cPP/SD Status</vt:lpstr>
      <vt:lpstr>HCD cPP/SD Status</vt:lpstr>
      <vt:lpstr>HCD cPP/SD Status Key Closed Issues</vt:lpstr>
      <vt:lpstr>Current HCD cPP/SD Issues</vt:lpstr>
      <vt:lpstr>Other Current HCD cPP/SD Issues</vt:lpstr>
      <vt:lpstr>Other HCD cPP/SD Issues</vt:lpstr>
      <vt:lpstr>Other Current HCD cPP/SD Issues</vt:lpstr>
      <vt:lpstr>HCD iTC Status HCD cPP/SD Schedule Status Update</vt:lpstr>
      <vt:lpstr>HCD iTC Status Updated Proposed HCD cPP/SD Schedule</vt:lpstr>
      <vt:lpstr>Potential HCD cPP Content  Post-Version 1.0</vt:lpstr>
      <vt:lpstr>HCD iTC Status Key Next Steps</vt:lpstr>
      <vt:lpstr>HCD iTC Status More Lessons Learned to Date (My Take)</vt:lpstr>
      <vt:lpstr>PowerPoint Presentation</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EUROPEAN UNION AGENCY FOR CYBERSECURITY (ENISA) CYBERSECURITY CERTIFICATION (EUCC)</vt:lpstr>
      <vt:lpstr>PowerPoint Presentation</vt:lpstr>
      <vt:lpstr>ISO 15408 / ISO 18045 Update Current Standards (3rd Edition)</vt:lpstr>
      <vt:lpstr>ISO 15408 / ISO 18045 Update Proposed Updated Standards (4th Edition)</vt:lpstr>
      <vt:lpstr>ISO 15408 / ISO 18045 Update Specification-Based vs. Attacked-Based</vt:lpstr>
      <vt:lpstr>ISO 15408 / ISO 18045 Update Proposed Updated Standards (4th Edition)</vt:lpstr>
      <vt:lpstr>ISO 15408 / ISO 18045 Update Progress With The 4th Edition</vt:lpstr>
      <vt:lpstr>Next Steps – IDS WG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Jerry Thrasher</dc:creator>
  <cp:lastModifiedBy>Alan Sukert</cp:lastModifiedBy>
  <cp:revision>856</cp:revision>
  <dcterms:modified xsi:type="dcterms:W3CDTF">2021-11-02T18:37:49Z</dcterms:modified>
</cp:coreProperties>
</file>