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43"/>
  </p:notesMasterIdLst>
  <p:sldIdLst>
    <p:sldId id="309" r:id="rId6"/>
    <p:sldId id="325" r:id="rId7"/>
    <p:sldId id="334" r:id="rId8"/>
    <p:sldId id="343" r:id="rId9"/>
    <p:sldId id="1066" r:id="rId10"/>
    <p:sldId id="1122" r:id="rId11"/>
    <p:sldId id="1123" r:id="rId12"/>
    <p:sldId id="1124" r:id="rId13"/>
    <p:sldId id="1157" r:id="rId14"/>
    <p:sldId id="1159" r:id="rId15"/>
    <p:sldId id="1160" r:id="rId16"/>
    <p:sldId id="1161" r:id="rId17"/>
    <p:sldId id="1175" r:id="rId18"/>
    <p:sldId id="1132" r:id="rId19"/>
    <p:sldId id="1148" r:id="rId20"/>
    <p:sldId id="1106" r:id="rId21"/>
    <p:sldId id="1162" r:id="rId22"/>
    <p:sldId id="1163" r:id="rId23"/>
    <p:sldId id="1169" r:id="rId24"/>
    <p:sldId id="1170" r:id="rId25"/>
    <p:sldId id="1171" r:id="rId26"/>
    <p:sldId id="1174" r:id="rId27"/>
    <p:sldId id="1173" r:id="rId28"/>
    <p:sldId id="1172" r:id="rId29"/>
    <p:sldId id="1090" r:id="rId30"/>
    <p:sldId id="1176" r:id="rId31"/>
    <p:sldId id="1177" r:id="rId32"/>
    <p:sldId id="1178" r:id="rId33"/>
    <p:sldId id="1179" r:id="rId34"/>
    <p:sldId id="1133" r:id="rId35"/>
    <p:sldId id="1151" r:id="rId36"/>
    <p:sldId id="1152" r:id="rId37"/>
    <p:sldId id="1153" r:id="rId38"/>
    <p:sldId id="1154" r:id="rId39"/>
    <p:sldId id="1155" r:id="rId40"/>
    <p:sldId id="1156" r:id="rId41"/>
    <p:sldId id="1027" r:id="rId42"/>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n Sukert" initials="AS" lastIdx="1" clrIdx="0">
    <p:extLst>
      <p:ext uri="{19B8F6BF-5375-455C-9EA6-DF929625EA0E}">
        <p15:presenceInfo xmlns:p15="http://schemas.microsoft.com/office/powerpoint/2012/main" userId="133cebfdc0ec09a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794" autoAdjust="0"/>
    <p:restoredTop sz="93923" autoAdjust="0"/>
  </p:normalViewPr>
  <p:slideViewPr>
    <p:cSldViewPr>
      <p:cViewPr varScale="1">
        <p:scale>
          <a:sx n="83" d="100"/>
          <a:sy n="83" d="100"/>
        </p:scale>
        <p:origin x="1738"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8/20/2021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a:p>
        </p:txBody>
      </p:sp>
    </p:spTree>
    <p:extLst>
      <p:ext uri="{BB962C8B-B14F-4D97-AF65-F5344CB8AC3E}">
        <p14:creationId xmlns:p14="http://schemas.microsoft.com/office/powerpoint/2010/main" val="10505568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14</a:t>
            </a:fld>
            <a:endParaRPr lang="en-US" altLang="en-US"/>
          </a:p>
        </p:txBody>
      </p:sp>
    </p:spTree>
    <p:extLst>
      <p:ext uri="{BB962C8B-B14F-4D97-AF65-F5344CB8AC3E}">
        <p14:creationId xmlns:p14="http://schemas.microsoft.com/office/powerpoint/2010/main" val="860763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15</a:t>
            </a:fld>
            <a:endParaRPr lang="en-US" altLang="en-US"/>
          </a:p>
        </p:txBody>
      </p:sp>
    </p:spTree>
    <p:extLst>
      <p:ext uri="{BB962C8B-B14F-4D97-AF65-F5344CB8AC3E}">
        <p14:creationId xmlns:p14="http://schemas.microsoft.com/office/powerpoint/2010/main" val="331550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16</a:t>
            </a:fld>
            <a:endParaRPr lang="en-US" altLang="en-US"/>
          </a:p>
        </p:txBody>
      </p:sp>
    </p:spTree>
    <p:extLst>
      <p:ext uri="{BB962C8B-B14F-4D97-AF65-F5344CB8AC3E}">
        <p14:creationId xmlns:p14="http://schemas.microsoft.com/office/powerpoint/2010/main" val="1999837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17</a:t>
            </a:fld>
            <a:endParaRPr lang="en-US" altLang="en-US"/>
          </a:p>
        </p:txBody>
      </p:sp>
    </p:spTree>
    <p:extLst>
      <p:ext uri="{BB962C8B-B14F-4D97-AF65-F5344CB8AC3E}">
        <p14:creationId xmlns:p14="http://schemas.microsoft.com/office/powerpoint/2010/main" val="14190209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18</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4652775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19</a:t>
            </a:fld>
            <a:endParaRPr lang="en-US" altLang="en-US"/>
          </a:p>
        </p:txBody>
      </p:sp>
    </p:spTree>
    <p:extLst>
      <p:ext uri="{BB962C8B-B14F-4D97-AF65-F5344CB8AC3E}">
        <p14:creationId xmlns:p14="http://schemas.microsoft.com/office/powerpoint/2010/main" val="39369019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20</a:t>
            </a:fld>
            <a:endParaRPr lang="en-US" altLang="en-US"/>
          </a:p>
        </p:txBody>
      </p:sp>
    </p:spTree>
    <p:extLst>
      <p:ext uri="{BB962C8B-B14F-4D97-AF65-F5344CB8AC3E}">
        <p14:creationId xmlns:p14="http://schemas.microsoft.com/office/powerpoint/2010/main" val="14882211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21</a:t>
            </a:fld>
            <a:endParaRPr lang="en-US" altLang="en-US"/>
          </a:p>
        </p:txBody>
      </p:sp>
    </p:spTree>
    <p:extLst>
      <p:ext uri="{BB962C8B-B14F-4D97-AF65-F5344CB8AC3E}">
        <p14:creationId xmlns:p14="http://schemas.microsoft.com/office/powerpoint/2010/main" val="28046978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22</a:t>
            </a:fld>
            <a:endParaRPr lang="en-US" altLang="en-US"/>
          </a:p>
        </p:txBody>
      </p:sp>
    </p:spTree>
    <p:extLst>
      <p:ext uri="{BB962C8B-B14F-4D97-AF65-F5344CB8AC3E}">
        <p14:creationId xmlns:p14="http://schemas.microsoft.com/office/powerpoint/2010/main" val="7534342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23</a:t>
            </a:fld>
            <a:endParaRPr lang="en-US" altLang="en-US"/>
          </a:p>
        </p:txBody>
      </p:sp>
    </p:spTree>
    <p:extLst>
      <p:ext uri="{BB962C8B-B14F-4D97-AF65-F5344CB8AC3E}">
        <p14:creationId xmlns:p14="http://schemas.microsoft.com/office/powerpoint/2010/main" val="2358857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a:p>
        </p:txBody>
      </p:sp>
    </p:spTree>
    <p:extLst>
      <p:ext uri="{BB962C8B-B14F-4D97-AF65-F5344CB8AC3E}">
        <p14:creationId xmlns:p14="http://schemas.microsoft.com/office/powerpoint/2010/main" val="40621271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24</a:t>
            </a:fld>
            <a:endParaRPr lang="en-US" altLang="en-US"/>
          </a:p>
        </p:txBody>
      </p:sp>
    </p:spTree>
    <p:extLst>
      <p:ext uri="{BB962C8B-B14F-4D97-AF65-F5344CB8AC3E}">
        <p14:creationId xmlns:p14="http://schemas.microsoft.com/office/powerpoint/2010/main" val="11084548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25</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7800556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26</a:t>
            </a:fld>
            <a:endParaRPr lang="en-US" altLang="en-US"/>
          </a:p>
        </p:txBody>
      </p:sp>
    </p:spTree>
    <p:extLst>
      <p:ext uri="{BB962C8B-B14F-4D97-AF65-F5344CB8AC3E}">
        <p14:creationId xmlns:p14="http://schemas.microsoft.com/office/powerpoint/2010/main" val="8983573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27</a:t>
            </a:fld>
            <a:endParaRPr lang="en-US" altLang="en-US"/>
          </a:p>
        </p:txBody>
      </p:sp>
    </p:spTree>
    <p:extLst>
      <p:ext uri="{BB962C8B-B14F-4D97-AF65-F5344CB8AC3E}">
        <p14:creationId xmlns:p14="http://schemas.microsoft.com/office/powerpoint/2010/main" val="1750927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28</a:t>
            </a:fld>
            <a:endParaRPr lang="en-US" altLang="en-US"/>
          </a:p>
        </p:txBody>
      </p:sp>
    </p:spTree>
    <p:extLst>
      <p:ext uri="{BB962C8B-B14F-4D97-AF65-F5344CB8AC3E}">
        <p14:creationId xmlns:p14="http://schemas.microsoft.com/office/powerpoint/2010/main" val="5391098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29</a:t>
            </a:fld>
            <a:endParaRPr lang="en-US" altLang="en-US"/>
          </a:p>
        </p:txBody>
      </p:sp>
    </p:spTree>
    <p:extLst>
      <p:ext uri="{BB962C8B-B14F-4D97-AF65-F5344CB8AC3E}">
        <p14:creationId xmlns:p14="http://schemas.microsoft.com/office/powerpoint/2010/main" val="33294009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30</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8056698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31</a:t>
            </a:fld>
            <a:endParaRPr lang="en-US" altLang="en-US"/>
          </a:p>
        </p:txBody>
      </p:sp>
    </p:spTree>
    <p:extLst>
      <p:ext uri="{BB962C8B-B14F-4D97-AF65-F5344CB8AC3E}">
        <p14:creationId xmlns:p14="http://schemas.microsoft.com/office/powerpoint/2010/main" val="30159705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32</a:t>
            </a:fld>
            <a:endParaRPr lang="en-US" altLang="en-US"/>
          </a:p>
        </p:txBody>
      </p:sp>
    </p:spTree>
    <p:extLst>
      <p:ext uri="{BB962C8B-B14F-4D97-AF65-F5344CB8AC3E}">
        <p14:creationId xmlns:p14="http://schemas.microsoft.com/office/powerpoint/2010/main" val="29100166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33</a:t>
            </a:fld>
            <a:endParaRPr lang="en-US" altLang="en-US"/>
          </a:p>
        </p:txBody>
      </p:sp>
    </p:spTree>
    <p:extLst>
      <p:ext uri="{BB962C8B-B14F-4D97-AF65-F5344CB8AC3E}">
        <p14:creationId xmlns:p14="http://schemas.microsoft.com/office/powerpoint/2010/main" val="1918917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a:p>
        </p:txBody>
      </p:sp>
    </p:spTree>
    <p:extLst>
      <p:ext uri="{BB962C8B-B14F-4D97-AF65-F5344CB8AC3E}">
        <p14:creationId xmlns:p14="http://schemas.microsoft.com/office/powerpoint/2010/main" val="6898170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34</a:t>
            </a:fld>
            <a:endParaRPr lang="en-US" altLang="en-US"/>
          </a:p>
        </p:txBody>
      </p:sp>
    </p:spTree>
    <p:extLst>
      <p:ext uri="{BB962C8B-B14F-4D97-AF65-F5344CB8AC3E}">
        <p14:creationId xmlns:p14="http://schemas.microsoft.com/office/powerpoint/2010/main" val="19415006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35</a:t>
            </a:fld>
            <a:endParaRPr lang="en-US" altLang="en-US"/>
          </a:p>
        </p:txBody>
      </p:sp>
    </p:spTree>
    <p:extLst>
      <p:ext uri="{BB962C8B-B14F-4D97-AF65-F5344CB8AC3E}">
        <p14:creationId xmlns:p14="http://schemas.microsoft.com/office/powerpoint/2010/main" val="7049801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36</a:t>
            </a:fld>
            <a:endParaRPr lang="en-US" altLang="en-US"/>
          </a:p>
        </p:txBody>
      </p:sp>
    </p:spTree>
    <p:extLst>
      <p:ext uri="{BB962C8B-B14F-4D97-AF65-F5344CB8AC3E}">
        <p14:creationId xmlns:p14="http://schemas.microsoft.com/office/powerpoint/2010/main" val="11095471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37</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98428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a:p>
        </p:txBody>
      </p:sp>
    </p:spTree>
    <p:extLst>
      <p:ext uri="{BB962C8B-B14F-4D97-AF65-F5344CB8AC3E}">
        <p14:creationId xmlns:p14="http://schemas.microsoft.com/office/powerpoint/2010/main" val="406113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a:p>
        </p:txBody>
      </p:sp>
    </p:spTree>
    <p:extLst>
      <p:ext uri="{BB962C8B-B14F-4D97-AF65-F5344CB8AC3E}">
        <p14:creationId xmlns:p14="http://schemas.microsoft.com/office/powerpoint/2010/main" val="319100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a:p>
        </p:txBody>
      </p:sp>
    </p:spTree>
    <p:extLst>
      <p:ext uri="{BB962C8B-B14F-4D97-AF65-F5344CB8AC3E}">
        <p14:creationId xmlns:p14="http://schemas.microsoft.com/office/powerpoint/2010/main" val="3910006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a:p>
        </p:txBody>
      </p:sp>
    </p:spTree>
    <p:extLst>
      <p:ext uri="{BB962C8B-B14F-4D97-AF65-F5344CB8AC3E}">
        <p14:creationId xmlns:p14="http://schemas.microsoft.com/office/powerpoint/2010/main" val="309503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a:p>
        </p:txBody>
      </p:sp>
    </p:spTree>
    <p:extLst>
      <p:ext uri="{BB962C8B-B14F-4D97-AF65-F5344CB8AC3E}">
        <p14:creationId xmlns:p14="http://schemas.microsoft.com/office/powerpoint/2010/main" val="401881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13</a:t>
            </a:fld>
            <a:endParaRPr lang="en-US" altLang="en-US"/>
          </a:p>
        </p:txBody>
      </p:sp>
    </p:spTree>
    <p:extLst>
      <p:ext uri="{BB962C8B-B14F-4D97-AF65-F5344CB8AC3E}">
        <p14:creationId xmlns:p14="http://schemas.microsoft.com/office/powerpoint/2010/main" val="4157567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 Id="rId6" Type="http://schemas.openxmlformats.org/officeDocument/2006/relationships/hyperlink" Target="https://www.nist.gov/itl/executive-order-improving-nations-cybersecurity/recommended-minimum-standards-vendor-or" TargetMode="External"/><Relationship Id="rId5" Type="http://schemas.openxmlformats.org/officeDocument/2006/relationships/hyperlink" Target="https://www.nist.gov/news-events/news/2021/07/nist-delivers-two-key-publications-enhance-software-supply-chain-security" TargetMode="External"/><Relationship Id="rId4" Type="http://schemas.openxmlformats.org/officeDocument/2006/relationships/hyperlink" Target="https://www.ntia.doc.gov/blog/2021/ntia-releases-minimum-elements-software-bill-materials"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 Id="rId4" Type="http://schemas.openxmlformats.org/officeDocument/2006/relationships/hyperlink" Target="https://ftp.pwg.org/pub/pwg/ids/wd/wd-idshcdsec10-20200120.docx"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 Id="rId4" Type="http://schemas.openxmlformats.org/officeDocument/2006/relationships/hyperlink" Target="https://ftp.pwg.org/pub/pwg/ids/wd/wd-idshcdsec10-20210504.docx"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 Id="rId5" Type="http://schemas.openxmlformats.org/officeDocument/2006/relationships/hyperlink" Target="https://ftp.pwg.org/pub/pwg/ids/Presentation/ids-hcdsec-status-20210819.pdf" TargetMode="External"/><Relationship Id="rId4" Type="http://schemas.openxmlformats.org/officeDocument/2006/relationships/hyperlink" Target="https://ftp.pwg.org/pub/pwg/ids/Presentation/ids-hcdsec-status-20210819.pptx"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3.xml"/><Relationship Id="rId4" Type="http://schemas.openxmlformats.org/officeDocument/2006/relationships/hyperlink" Target="http://www.trustedcomputinggroup.org/resources"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datatracker.ietf.org/doc/draft-ietf-tls-tlsflags/" TargetMode="External"/><Relationship Id="rId13" Type="http://schemas.openxmlformats.org/officeDocument/2006/relationships/hyperlink" Target="https://datatracker.ietf.org/doc/draft-ietf-tls-esni/" TargetMode="External"/><Relationship Id="rId3" Type="http://schemas.openxmlformats.org/officeDocument/2006/relationships/image" Target="../media/image1.png"/><Relationship Id="rId7" Type="http://schemas.openxmlformats.org/officeDocument/2006/relationships/hyperlink" Target="https://datatracker.ietf.org/doc/draft-ietf-tls-hybrid-design/" TargetMode="External"/><Relationship Id="rId12" Type="http://schemas.openxmlformats.org/officeDocument/2006/relationships/hyperlink" Target="https://datatracker.ietf.org/doc/draft-thomson-tls-snip/" TargetMode="External"/><Relationship Id="rId2" Type="http://schemas.openxmlformats.org/officeDocument/2006/relationships/notesSlide" Target="../notesSlides/notesSlide28.xml"/><Relationship Id="rId1" Type="http://schemas.openxmlformats.org/officeDocument/2006/relationships/slideLayout" Target="../slideLayouts/slideLayout13.xml"/><Relationship Id="rId6" Type="http://schemas.openxmlformats.org/officeDocument/2006/relationships/hyperlink" Target="https://datatracker.ietf.org/doc/draft-urien-tls-im/" TargetMode="External"/><Relationship Id="rId11" Type="http://schemas.openxmlformats.org/officeDocument/2006/relationships/hyperlink" Target="https://datatracker.ietf.org/doc/draft-friel-tls-eap-dpp/" TargetMode="External"/><Relationship Id="rId5" Type="http://schemas.openxmlformats.org/officeDocument/2006/relationships/hyperlink" Target="https://datatracker.ietf.org/doc/draft-bartle-tls-deprecate-ffdh/" TargetMode="External"/><Relationship Id="rId10" Type="http://schemas.openxmlformats.org/officeDocument/2006/relationships/hyperlink" Target="https://datatracker.ietf.org/doc/draft-aviram-tls-deprecate-obsolete-kex/" TargetMode="External"/><Relationship Id="rId4" Type="http://schemas.openxmlformats.org/officeDocument/2006/relationships/hyperlink" Target="https://datatracker.ietf.org/doc/rfc8996/" TargetMode="External"/><Relationship Id="rId9" Type="http://schemas.openxmlformats.org/officeDocument/2006/relationships/hyperlink" Target="https://datatracker.ietf.org/doc/draft-ietf-tls-ctls/" TargetMode="External"/><Relationship Id="rId14" Type="http://schemas.openxmlformats.org/officeDocument/2006/relationships/hyperlink" Target="https://datatracker.ietf.org/doc/draft-huque-tls-dane-clientid/"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datatracker.ietf.org/doc/draft-ietf-cbor-network-addresses/" TargetMode="External"/><Relationship Id="rId13" Type="http://schemas.openxmlformats.org/officeDocument/2006/relationships/hyperlink" Target="https://datatracker.ietf.org/doc/draft-ietf-cbor-packed/" TargetMode="External"/><Relationship Id="rId3" Type="http://schemas.openxmlformats.org/officeDocument/2006/relationships/image" Target="../media/image1.png"/><Relationship Id="rId7" Type="http://schemas.openxmlformats.org/officeDocument/2006/relationships/hyperlink" Target="https://datatracker.ietf.org/doc/draft-ietf-cbor-file-magic/" TargetMode="External"/><Relationship Id="rId12" Type="http://schemas.openxmlformats.org/officeDocument/2006/relationships/hyperlink" Target="https://datatracker.ietf.org/doc/draft-ietf-cbor-time-tag/" TargetMode="External"/><Relationship Id="rId2" Type="http://schemas.openxmlformats.org/officeDocument/2006/relationships/notesSlide" Target="../notesSlides/notesSlide29.xml"/><Relationship Id="rId1" Type="http://schemas.openxmlformats.org/officeDocument/2006/relationships/slideLayout" Target="../slideLayouts/slideLayout13.xml"/><Relationship Id="rId6" Type="http://schemas.openxmlformats.org/officeDocument/2006/relationships/hyperlink" Target="https://datatracker.ietf.org/doc/rfc9090/" TargetMode="External"/><Relationship Id="rId11" Type="http://schemas.openxmlformats.org/officeDocument/2006/relationships/hyperlink" Target="https://datatracker.ietf.org/doc/draft-bormann-cbor-cddl-map-like-data/" TargetMode="External"/><Relationship Id="rId5" Type="http://schemas.openxmlformats.org/officeDocument/2006/relationships/hyperlink" Target="https://datatracker.ietf.org/doc/draft-ietf-sacm-arch/" TargetMode="External"/><Relationship Id="rId10" Type="http://schemas.openxmlformats.org/officeDocument/2006/relationships/hyperlink" Target="https://datatracker.ietf.org/doc/draft-bormann-cbor-cddl-freezer/" TargetMode="External"/><Relationship Id="rId4" Type="http://schemas.openxmlformats.org/officeDocument/2006/relationships/hyperlink" Target="https://datatracker.ietf.org/doc/draft-ietf-sacm-coswid/" TargetMode="External"/><Relationship Id="rId9" Type="http://schemas.openxmlformats.org/officeDocument/2006/relationships/hyperlink" Target="https://datatracker.ietf.org/doc/draft-ietf-cbor-cddl-control/"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datatracker.ietf.org/doc/draft-ietf-rats-uccs/" TargetMode="External"/><Relationship Id="rId13" Type="http://schemas.openxmlformats.org/officeDocument/2006/relationships/hyperlink" Target="https://datatracker.ietf.org/doc/draft-voit-rats-attestation-results/" TargetMode="External"/><Relationship Id="rId3" Type="http://schemas.openxmlformats.org/officeDocument/2006/relationships/image" Target="../media/image1.png"/><Relationship Id="rId7" Type="http://schemas.openxmlformats.org/officeDocument/2006/relationships/hyperlink" Target="https://datatracker.ietf.org/doc/draft-birkholz-rats-corim/" TargetMode="External"/><Relationship Id="rId12" Type="http://schemas.openxmlformats.org/officeDocument/2006/relationships/hyperlink" Target="https://datatracker.ietf.org/doc/draft-birkholz-rats-daa/" TargetMode="External"/><Relationship Id="rId17" Type="http://schemas.openxmlformats.org/officeDocument/2006/relationships/hyperlink" Target="https://datatracker.ietf.org/doc/draft-ietf-rats-architecture/" TargetMode="External"/><Relationship Id="rId2" Type="http://schemas.openxmlformats.org/officeDocument/2006/relationships/notesSlide" Target="../notesSlides/notesSlide30.xml"/><Relationship Id="rId16" Type="http://schemas.openxmlformats.org/officeDocument/2006/relationships/hyperlink" Target="https://datatracker.ietf.org/doc/draft-birkholz-rats-network-device-subscription/" TargetMode="External"/><Relationship Id="rId1" Type="http://schemas.openxmlformats.org/officeDocument/2006/relationships/slideLayout" Target="../slideLayouts/slideLayout13.xml"/><Relationship Id="rId6" Type="http://schemas.openxmlformats.org/officeDocument/2006/relationships/hyperlink" Target="https://datatracker.ietf.org/doc/draft-ietf-rats-reference-interaction-models/" TargetMode="External"/><Relationship Id="rId11" Type="http://schemas.openxmlformats.org/officeDocument/2006/relationships/hyperlink" Target="https://datatracker.ietf.org/doc/draft-xyz-rats-psa-endorsements/" TargetMode="External"/><Relationship Id="rId5" Type="http://schemas.openxmlformats.org/officeDocument/2006/relationships/hyperlink" Target="https://datatracker.ietf.org/doc/draft-ietf-rats-tpm-based-network-device-attest/" TargetMode="External"/><Relationship Id="rId15" Type="http://schemas.openxmlformats.org/officeDocument/2006/relationships/hyperlink" Target="https://datatracker.ietf.org/doc/draft-voit-rats-trustworthy-path-routing/" TargetMode="External"/><Relationship Id="rId10" Type="http://schemas.openxmlformats.org/officeDocument/2006/relationships/hyperlink" Target="https://datatracker.ietf.org/doc/draft-birkholz-rats-suit-claims/" TargetMode="External"/><Relationship Id="rId4" Type="http://schemas.openxmlformats.org/officeDocument/2006/relationships/hyperlink" Target="https://datatracker.ietf.org/doc/draft-ietf-rats-yang-tpm-charra/" TargetMode="External"/><Relationship Id="rId9" Type="http://schemas.openxmlformats.org/officeDocument/2006/relationships/hyperlink" Target="https://datatracker.ietf.org/doc/draft-birkholz-rats-tuda/" TargetMode="External"/><Relationship Id="rId14" Type="http://schemas.openxmlformats.org/officeDocument/2006/relationships/hyperlink" Target="https://datatracker.ietf.org/doc/draft-ietf-rats-eat/"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datatracker.ietf.org/doc/draft-irtf-cfrg-voprf/" TargetMode="External"/><Relationship Id="rId3" Type="http://schemas.openxmlformats.org/officeDocument/2006/relationships/image" Target="../media/image1.png"/><Relationship Id="rId7" Type="http://schemas.openxmlformats.org/officeDocument/2006/relationships/hyperlink" Target="https://datatracker.ietf.org/doc/draft-irtf-cfrg-opaque/" TargetMode="External"/><Relationship Id="rId12" Type="http://schemas.openxmlformats.org/officeDocument/2006/relationships/hyperlink" Target="https://datatracker.ietf.org/doc/draft-irtf-cfrg-cpace/" TargetMode="External"/><Relationship Id="rId2" Type="http://schemas.openxmlformats.org/officeDocument/2006/relationships/notesSlide" Target="../notesSlides/notesSlide31.xml"/><Relationship Id="rId1" Type="http://schemas.openxmlformats.org/officeDocument/2006/relationships/slideLayout" Target="../slideLayouts/slideLayout13.xml"/><Relationship Id="rId6" Type="http://schemas.openxmlformats.org/officeDocument/2006/relationships/hyperlink" Target="https://datatracker.ietf.org/doc/draft-irtf-cfrg-aead-limits/" TargetMode="External"/><Relationship Id="rId11" Type="http://schemas.openxmlformats.org/officeDocument/2006/relationships/hyperlink" Target="https://datatracker.ietf.org/doc/draft-irtf-cfrg-frost/" TargetMode="External"/><Relationship Id="rId5" Type="http://schemas.openxmlformats.org/officeDocument/2006/relationships/hyperlink" Target="https://datatracker.ietf.org/doc/draft-irtf-cfrg-argon2/" TargetMode="External"/><Relationship Id="rId10" Type="http://schemas.openxmlformats.org/officeDocument/2006/relationships/hyperlink" Target="https://datatracker.ietf.org/doc/draft-irtf-cfrg-hpke/" TargetMode="External"/><Relationship Id="rId4" Type="http://schemas.openxmlformats.org/officeDocument/2006/relationships/hyperlink" Target="https://datatracker.ietf.org/doc/draft-irtf-cfrg-hash-to-curve/" TargetMode="External"/><Relationship Id="rId9" Type="http://schemas.openxmlformats.org/officeDocument/2006/relationships/hyperlink" Target="https://datatracker.ietf.org/doc/draft-irtf-cfrg-kangarootwelve/"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datatracker.ietf.org/doc/draft-irtf-cfrg-cpace/" TargetMode="External"/><Relationship Id="rId13" Type="http://schemas.openxmlformats.org/officeDocument/2006/relationships/hyperlink" Target="https://datatracker.ietf.org/doc/draft-harkins-cfrg-dnhpke/" TargetMode="External"/><Relationship Id="rId3" Type="http://schemas.openxmlformats.org/officeDocument/2006/relationships/image" Target="../media/image1.png"/><Relationship Id="rId7" Type="http://schemas.openxmlformats.org/officeDocument/2006/relationships/hyperlink" Target="https://datatracker.ietf.org/doc/draft-irtf-cfrg-pairing-friendly-curves/" TargetMode="External"/><Relationship Id="rId12" Type="http://schemas.openxmlformats.org/officeDocument/2006/relationships/hyperlink" Target="https://datatracker.ietf.org/doc/draft-bar-cfrg-spake2plus/" TargetMode="External"/><Relationship Id="rId17" Type="http://schemas.openxmlformats.org/officeDocument/2006/relationships/hyperlink" Target="https://datatracker.ietf.org/doc/draft-irtf-cfrg-argon2/" TargetMode="External"/><Relationship Id="rId2" Type="http://schemas.openxmlformats.org/officeDocument/2006/relationships/notesSlide" Target="../notesSlides/notesSlide32.xml"/><Relationship Id="rId16" Type="http://schemas.openxmlformats.org/officeDocument/2006/relationships/hyperlink" Target="https://datatracker.ietf.org/doc/draft-irtf-cfrg-hash-to-curve/" TargetMode="External"/><Relationship Id="rId1" Type="http://schemas.openxmlformats.org/officeDocument/2006/relationships/slideLayout" Target="../slideLayouts/slideLayout13.xml"/><Relationship Id="rId6" Type="http://schemas.openxmlformats.org/officeDocument/2006/relationships/hyperlink" Target="https://datatracker.ietf.org/doc/draft-irtf-cfrg-rsa-blind-signatures/" TargetMode="External"/><Relationship Id="rId11" Type="http://schemas.openxmlformats.org/officeDocument/2006/relationships/hyperlink" Target="https://datatracker.ietf.org/doc/draft-irtf-cfrg-voprf/" TargetMode="External"/><Relationship Id="rId5" Type="http://schemas.openxmlformats.org/officeDocument/2006/relationships/hyperlink" Target="https://datatracker.ietf.org/doc/draft-irtf-cfrg-hpke/" TargetMode="External"/><Relationship Id="rId15" Type="http://schemas.openxmlformats.org/officeDocument/2006/relationships/hyperlink" Target="https://datatracker.ietf.org/doc/draft-irtf-cfrg-vrf/" TargetMode="External"/><Relationship Id="rId10" Type="http://schemas.openxmlformats.org/officeDocument/2006/relationships/hyperlink" Target="https://datatracker.ietf.org/doc/draft-irtf-cfrg-aead-limits/" TargetMode="External"/><Relationship Id="rId4" Type="http://schemas.openxmlformats.org/officeDocument/2006/relationships/hyperlink" Target="https://datatracker.ietf.org/doc/draft-irtf-cfrg-ristretto255-decaf448/" TargetMode="External"/><Relationship Id="rId9" Type="http://schemas.openxmlformats.org/officeDocument/2006/relationships/hyperlink" Target="https://datatracker.ietf.org/doc/draft-irtf-cfrg-opaque/" TargetMode="External"/><Relationship Id="rId14" Type="http://schemas.openxmlformats.org/officeDocument/2006/relationships/hyperlink" Target="https://datatracker.ietf.org/doc/draft-irtf-cfrg-spake2/"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dirty="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August 19, 2021</a:t>
            </a:r>
          </a:p>
          <a:p>
            <a:pPr marL="0" indent="0" eaLnBrk="1" hangingPunct="1"/>
            <a:r>
              <a:rPr lang="en-US" altLang="en-US" dirty="0"/>
              <a:t>PWG August 2021 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467600" cy="1016000"/>
          </a:xfrm>
        </p:spPr>
        <p:txBody>
          <a:bodyPr rIns="132080"/>
          <a:lstStyle/>
          <a:p>
            <a:pPr eaLnBrk="1" hangingPunct="1"/>
            <a:r>
              <a:rPr lang="fr-FR" sz="2400" dirty="0"/>
              <a:t>HCD </a:t>
            </a:r>
            <a:r>
              <a:rPr lang="fr-FR" sz="2400" dirty="0" err="1"/>
              <a:t>cPP</a:t>
            </a:r>
            <a:r>
              <a:rPr lang="fr-FR" sz="2400" dirty="0"/>
              <a:t>/SD </a:t>
            </a:r>
            <a:r>
              <a:rPr lang="fr-FR" sz="2400" dirty="0" err="1"/>
              <a:t>Status</a:t>
            </a:r>
            <a:br>
              <a:rPr lang="fr-FR" sz="2400" dirty="0"/>
            </a:br>
            <a:r>
              <a:rPr lang="fr-FR" sz="2400" dirty="0"/>
              <a:t>Key </a:t>
            </a:r>
            <a:r>
              <a:rPr lang="fr-FR" sz="2400" dirty="0" err="1"/>
              <a:t>Closed</a:t>
            </a:r>
            <a:r>
              <a:rPr lang="fr-FR" sz="2400" dirty="0"/>
              <a:t> Issues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255566"/>
            <a:ext cx="8845755" cy="5475434"/>
          </a:xfrm>
        </p:spPr>
        <p:txBody>
          <a:bodyPr rIns="132080"/>
          <a:lstStyle/>
          <a:p>
            <a:pPr fontAlgn="ctr">
              <a:spcAft>
                <a:spcPts val="300"/>
              </a:spcAft>
            </a:pPr>
            <a:r>
              <a:rPr lang="en-US" sz="2000" dirty="0"/>
              <a:t>Audit Log</a:t>
            </a:r>
          </a:p>
          <a:p>
            <a:pPr lvl="1" fontAlgn="ctr">
              <a:spcBef>
                <a:spcPts val="300"/>
              </a:spcBef>
              <a:spcAft>
                <a:spcPts val="300"/>
              </a:spcAft>
            </a:pPr>
            <a:r>
              <a:rPr lang="en-US" dirty="0"/>
              <a:t>Korean Scheme felt that (1) it is mandatory that the audit log be stored on device and (2) that it is mandatory, and not optional, that the audit log should be readable by a device interface</a:t>
            </a:r>
          </a:p>
          <a:p>
            <a:pPr lvl="1" fontAlgn="ctr">
              <a:spcBef>
                <a:spcPts val="300"/>
              </a:spcBef>
              <a:spcAft>
                <a:spcPts val="300"/>
              </a:spcAft>
            </a:pPr>
            <a:r>
              <a:rPr lang="en-US" dirty="0"/>
              <a:t>JISEC and NIAP concurred with the Korean scheme</a:t>
            </a:r>
          </a:p>
          <a:p>
            <a:pPr lvl="1" fontAlgn="ctr">
              <a:spcBef>
                <a:spcPts val="300"/>
              </a:spcBef>
              <a:spcAft>
                <a:spcPts val="300"/>
              </a:spcAft>
            </a:pPr>
            <a:r>
              <a:rPr lang="en-US" dirty="0"/>
              <a:t>HCD </a:t>
            </a:r>
            <a:r>
              <a:rPr lang="en-US" dirty="0" err="1"/>
              <a:t>iTC</a:t>
            </a:r>
            <a:r>
              <a:rPr lang="en-US" dirty="0"/>
              <a:t> agree to make the following Audit SFRs mandatory rather than optional:</a:t>
            </a:r>
          </a:p>
          <a:p>
            <a:pPr lvl="2" fontAlgn="ctr">
              <a:spcBef>
                <a:spcPts val="300"/>
              </a:spcBef>
              <a:spcAft>
                <a:spcPts val="300"/>
              </a:spcAft>
            </a:pPr>
            <a:r>
              <a:rPr lang="en-US" dirty="0"/>
              <a:t>FAU_SAR.1 Audit review</a:t>
            </a:r>
          </a:p>
          <a:p>
            <a:pPr lvl="2" fontAlgn="ctr">
              <a:spcBef>
                <a:spcPts val="300"/>
              </a:spcBef>
              <a:spcAft>
                <a:spcPts val="300"/>
              </a:spcAft>
            </a:pPr>
            <a:r>
              <a:rPr lang="en-US" dirty="0"/>
              <a:t>FAU_SAR.2 Restricted audit review </a:t>
            </a:r>
          </a:p>
          <a:p>
            <a:pPr lvl="2" fontAlgn="ctr">
              <a:spcBef>
                <a:spcPts val="300"/>
              </a:spcBef>
              <a:spcAft>
                <a:spcPts val="300"/>
              </a:spcAft>
            </a:pPr>
            <a:r>
              <a:rPr lang="en-US" dirty="0"/>
              <a:t>FAU_STG.1 Protected audit trail storage</a:t>
            </a:r>
          </a:p>
          <a:p>
            <a:pPr lvl="2" fontAlgn="ctr">
              <a:spcBef>
                <a:spcPts val="300"/>
              </a:spcBef>
              <a:spcAft>
                <a:spcPts val="300"/>
              </a:spcAft>
            </a:pPr>
            <a:r>
              <a:rPr lang="en-US" dirty="0"/>
              <a:t>FAU_STG.4 Prevention of audit data loss</a:t>
            </a:r>
          </a:p>
          <a:p>
            <a:pPr fontAlgn="ctr">
              <a:spcBef>
                <a:spcPts val="300"/>
              </a:spcBef>
              <a:spcAft>
                <a:spcPts val="300"/>
              </a:spcAft>
            </a:pPr>
            <a:r>
              <a:rPr lang="en-US" dirty="0"/>
              <a:t>Agreed on deletion of TLS 1.0</a:t>
            </a:r>
          </a:p>
          <a:p>
            <a:pPr lvl="0" fontAlgn="ctr">
              <a:spcAft>
                <a:spcPts val="600"/>
              </a:spcAft>
            </a:pPr>
            <a:endParaRPr lang="en-US" dirty="0"/>
          </a:p>
        </p:txBody>
      </p:sp>
    </p:spTree>
    <p:extLst>
      <p:ext uri="{BB962C8B-B14F-4D97-AF65-F5344CB8AC3E}">
        <p14:creationId xmlns:p14="http://schemas.microsoft.com/office/powerpoint/2010/main" val="261687763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467600" cy="1016000"/>
          </a:xfrm>
        </p:spPr>
        <p:txBody>
          <a:bodyPr rIns="132080"/>
          <a:lstStyle/>
          <a:p>
            <a:pPr eaLnBrk="1" hangingPunct="1"/>
            <a:r>
              <a:rPr lang="fr-FR" sz="3200" dirty="0" err="1"/>
              <a:t>Other</a:t>
            </a:r>
            <a:r>
              <a:rPr lang="fr-FR" sz="3200" dirty="0"/>
              <a:t> </a:t>
            </a:r>
            <a:r>
              <a:rPr lang="fr-FR" sz="3200" dirty="0" err="1"/>
              <a:t>Current</a:t>
            </a:r>
            <a:r>
              <a:rPr lang="fr-FR" sz="3200" dirty="0"/>
              <a:t> HCD </a:t>
            </a:r>
            <a:r>
              <a:rPr lang="fr-FR" sz="3200" dirty="0" err="1"/>
              <a:t>cPP</a:t>
            </a:r>
            <a:r>
              <a:rPr lang="fr-FR" sz="3200" dirty="0"/>
              <a:t>/SD Issues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255566"/>
            <a:ext cx="8845755" cy="5475434"/>
          </a:xfrm>
        </p:spPr>
        <p:txBody>
          <a:bodyPr rIns="132080"/>
          <a:lstStyle/>
          <a:p>
            <a:pPr lvl="0" fontAlgn="ctr">
              <a:spcBef>
                <a:spcPts val="300"/>
              </a:spcBef>
              <a:spcAft>
                <a:spcPts val="300"/>
              </a:spcAft>
            </a:pPr>
            <a:r>
              <a:rPr lang="en-US" sz="2000" dirty="0"/>
              <a:t>Resolving all open and deferred comments to prepare and release of 1</a:t>
            </a:r>
            <a:r>
              <a:rPr lang="en-US" sz="2000" baseline="30000" dirty="0"/>
              <a:t>st</a:t>
            </a:r>
            <a:r>
              <a:rPr lang="en-US" sz="2000" dirty="0"/>
              <a:t> Public Drafts of both the HCD </a:t>
            </a:r>
            <a:r>
              <a:rPr lang="en-US" sz="2000" dirty="0" err="1"/>
              <a:t>cPP</a:t>
            </a:r>
            <a:r>
              <a:rPr lang="en-US" sz="2000" dirty="0"/>
              <a:t> and HCD SD</a:t>
            </a:r>
          </a:p>
          <a:p>
            <a:pPr lvl="0" fontAlgn="ctr">
              <a:spcBef>
                <a:spcPts val="300"/>
              </a:spcBef>
              <a:spcAft>
                <a:spcPts val="300"/>
              </a:spcAft>
            </a:pPr>
            <a:r>
              <a:rPr lang="en-US" sz="2000" dirty="0"/>
              <a:t>Inclusion of NTP</a:t>
            </a:r>
          </a:p>
          <a:p>
            <a:pPr lvl="1" fontAlgn="ctr">
              <a:spcBef>
                <a:spcPts val="300"/>
              </a:spcBef>
              <a:spcAft>
                <a:spcPts val="300"/>
              </a:spcAft>
            </a:pPr>
            <a:r>
              <a:rPr lang="en-US" dirty="0"/>
              <a:t>Concern ND </a:t>
            </a:r>
            <a:r>
              <a:rPr lang="en-US" dirty="0" err="1"/>
              <a:t>cPP</a:t>
            </a:r>
            <a:r>
              <a:rPr lang="en-US" dirty="0"/>
              <a:t> requirements for NTP constitute requirement for “secure NTP”</a:t>
            </a:r>
          </a:p>
          <a:p>
            <a:pPr lvl="1" fontAlgn="ctr">
              <a:spcBef>
                <a:spcPts val="300"/>
              </a:spcBef>
              <a:spcAft>
                <a:spcPts val="300"/>
              </a:spcAft>
            </a:pPr>
            <a:r>
              <a:rPr lang="en-US" dirty="0"/>
              <a:t>Not sure all vendors support “secure NTP”</a:t>
            </a:r>
          </a:p>
          <a:p>
            <a:pPr fontAlgn="ctr">
              <a:spcAft>
                <a:spcPts val="300"/>
              </a:spcAft>
            </a:pPr>
            <a:r>
              <a:rPr lang="en-US" sz="2000" dirty="0"/>
              <a:t>FPT_KYP_EXT.1 </a:t>
            </a:r>
            <a:r>
              <a:rPr lang="en-US" altLang="ja-JP" sz="2000" dirty="0">
                <a:solidFill>
                  <a:srgbClr val="000000"/>
                </a:solidFill>
              </a:rPr>
              <a:t>Protection of Key and Key Material SFR</a:t>
            </a:r>
          </a:p>
          <a:p>
            <a:pPr lvl="1" fontAlgn="ctr">
              <a:spcBef>
                <a:spcPts val="300"/>
              </a:spcBef>
              <a:spcAft>
                <a:spcPts val="300"/>
              </a:spcAft>
            </a:pPr>
            <a:r>
              <a:rPr lang="en-US" dirty="0">
                <a:solidFill>
                  <a:srgbClr val="000000"/>
                </a:solidFill>
              </a:rPr>
              <a:t>JBMIA wants to change SFR, based on the corresponding SFR from the FDE EE </a:t>
            </a:r>
            <a:r>
              <a:rPr lang="en-US" dirty="0" err="1">
                <a:solidFill>
                  <a:srgbClr val="000000"/>
                </a:solidFill>
              </a:rPr>
              <a:t>cPP</a:t>
            </a:r>
            <a:r>
              <a:rPr lang="en-US" dirty="0">
                <a:solidFill>
                  <a:srgbClr val="000000"/>
                </a:solidFill>
              </a:rPr>
              <a:t>, to state requirements for how key and key material are to be protected to meet requirement in the ESR that “</a:t>
            </a:r>
            <a:r>
              <a:rPr lang="en-US" altLang="ja-JP" i="1" dirty="0"/>
              <a:t>To support encryption, the HCD shall maintain key chains in such a way that keys and key materials are protected</a:t>
            </a:r>
            <a:r>
              <a:rPr lang="en-US" altLang="ja-JP" dirty="0"/>
              <a:t>”</a:t>
            </a:r>
            <a:endParaRPr lang="en-US" dirty="0"/>
          </a:p>
          <a:p>
            <a:pPr lvl="1" fontAlgn="ctr">
              <a:spcBef>
                <a:spcPts val="300"/>
              </a:spcBef>
              <a:spcAft>
                <a:spcPts val="300"/>
              </a:spcAft>
            </a:pPr>
            <a:r>
              <a:rPr lang="en-US" dirty="0">
                <a:solidFill>
                  <a:srgbClr val="000000"/>
                </a:solidFill>
              </a:rPr>
              <a:t>HCD </a:t>
            </a:r>
            <a:r>
              <a:rPr lang="en-US" dirty="0" err="1">
                <a:solidFill>
                  <a:srgbClr val="000000"/>
                </a:solidFill>
              </a:rPr>
              <a:t>iTC</a:t>
            </a:r>
            <a:r>
              <a:rPr lang="en-US" dirty="0">
                <a:solidFill>
                  <a:srgbClr val="000000"/>
                </a:solidFill>
              </a:rPr>
              <a:t> members and JBMIA still reworking the proposal for wording and clarity</a:t>
            </a:r>
          </a:p>
          <a:p>
            <a:pPr fontAlgn="ctr">
              <a:spcAft>
                <a:spcPts val="600"/>
              </a:spcAft>
            </a:pPr>
            <a:endParaRPr lang="en-US" sz="2000" dirty="0"/>
          </a:p>
          <a:p>
            <a:pPr lvl="0" fontAlgn="ctr">
              <a:spcAft>
                <a:spcPts val="600"/>
              </a:spcAft>
            </a:pPr>
            <a:endParaRPr lang="en-US" dirty="0"/>
          </a:p>
        </p:txBody>
      </p:sp>
    </p:spTree>
    <p:extLst>
      <p:ext uri="{BB962C8B-B14F-4D97-AF65-F5344CB8AC3E}">
        <p14:creationId xmlns:p14="http://schemas.microsoft.com/office/powerpoint/2010/main" val="8461538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467600" cy="1016000"/>
          </a:xfrm>
        </p:spPr>
        <p:txBody>
          <a:bodyPr rIns="132080"/>
          <a:lstStyle/>
          <a:p>
            <a:pPr eaLnBrk="1" hangingPunct="1"/>
            <a:r>
              <a:rPr lang="fr-FR" sz="3200" dirty="0" err="1"/>
              <a:t>Other</a:t>
            </a:r>
            <a:r>
              <a:rPr lang="fr-FR" sz="3200" dirty="0"/>
              <a:t> HCD </a:t>
            </a:r>
            <a:r>
              <a:rPr lang="fr-FR" sz="3200" dirty="0" err="1"/>
              <a:t>cPP</a:t>
            </a:r>
            <a:r>
              <a:rPr lang="fr-FR" sz="3200" dirty="0"/>
              <a:t>/SD Issues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185716"/>
            <a:ext cx="8845755" cy="5475434"/>
          </a:xfrm>
        </p:spPr>
        <p:txBody>
          <a:bodyPr rIns="132080"/>
          <a:lstStyle/>
          <a:p>
            <a:pPr marL="0" lvl="1" indent="0">
              <a:spcBef>
                <a:spcPts val="0"/>
              </a:spcBef>
              <a:spcAft>
                <a:spcPts val="600"/>
              </a:spcAft>
              <a:buNone/>
            </a:pPr>
            <a:r>
              <a:rPr lang="en-US" sz="2200" dirty="0"/>
              <a:t>Issues HCD </a:t>
            </a:r>
            <a:r>
              <a:rPr lang="en-US" sz="2200" dirty="0" err="1"/>
              <a:t>iTC</a:t>
            </a:r>
            <a:r>
              <a:rPr lang="en-US" sz="2200" dirty="0"/>
              <a:t> still need to resolve:</a:t>
            </a:r>
          </a:p>
          <a:p>
            <a:pPr marL="342900" lvl="1" indent="-342900">
              <a:spcBef>
                <a:spcPts val="0"/>
              </a:spcBef>
              <a:spcAft>
                <a:spcPts val="600"/>
              </a:spcAft>
            </a:pPr>
            <a:r>
              <a:rPr lang="en-US" sz="2200" dirty="0"/>
              <a:t>Closure of “deferred” comments</a:t>
            </a:r>
          </a:p>
          <a:p>
            <a:pPr marL="342900" lvl="1" indent="-342900">
              <a:spcBef>
                <a:spcPts val="0"/>
              </a:spcBef>
              <a:spcAft>
                <a:spcPts val="600"/>
              </a:spcAft>
            </a:pPr>
            <a:r>
              <a:rPr lang="en-US" sz="2200" dirty="0"/>
              <a:t>Agreement on removal of support for:</a:t>
            </a:r>
          </a:p>
          <a:p>
            <a:pPr marL="742950" lvl="2" indent="-342900">
              <a:spcBef>
                <a:spcPts val="0"/>
              </a:spcBef>
              <a:spcAft>
                <a:spcPts val="600"/>
              </a:spcAft>
            </a:pPr>
            <a:r>
              <a:rPr lang="en-US" sz="2000" dirty="0"/>
              <a:t>TLS 1.1</a:t>
            </a:r>
          </a:p>
          <a:p>
            <a:pPr marL="742950" lvl="2" indent="-342900">
              <a:spcBef>
                <a:spcPts val="0"/>
              </a:spcBef>
              <a:spcAft>
                <a:spcPts val="600"/>
              </a:spcAft>
            </a:pPr>
            <a:r>
              <a:rPr lang="en-US" sz="2000" dirty="0"/>
              <a:t>SHA-1 support</a:t>
            </a:r>
          </a:p>
          <a:p>
            <a:pPr marL="742950" lvl="2" indent="-342900">
              <a:spcBef>
                <a:spcPts val="0"/>
              </a:spcBef>
              <a:spcAft>
                <a:spcPts val="600"/>
              </a:spcAft>
            </a:pPr>
            <a:r>
              <a:rPr lang="en-US" sz="2000" dirty="0"/>
              <a:t>Cipher suites with RSA Key Generation with keys &lt; 2048 bits</a:t>
            </a:r>
          </a:p>
          <a:p>
            <a:pPr marL="742950" lvl="2" indent="-342900">
              <a:spcBef>
                <a:spcPts val="0"/>
              </a:spcBef>
              <a:spcAft>
                <a:spcPts val="600"/>
              </a:spcAft>
            </a:pPr>
            <a:r>
              <a:rPr lang="en-US" sz="2000" dirty="0"/>
              <a:t>All RSA and DHE Key Exchanges</a:t>
            </a:r>
          </a:p>
          <a:p>
            <a:pPr marL="342900" lvl="1" indent="-342900">
              <a:spcBef>
                <a:spcPts val="0"/>
              </a:spcBef>
              <a:spcAft>
                <a:spcPts val="600"/>
              </a:spcAft>
            </a:pPr>
            <a:r>
              <a:rPr lang="en-US" sz="2200" dirty="0"/>
              <a:t>Internationalization of SFRs</a:t>
            </a:r>
          </a:p>
          <a:p>
            <a:pPr marL="342900" lvl="1" indent="-342900">
              <a:spcBef>
                <a:spcPts val="0"/>
              </a:spcBef>
              <a:spcAft>
                <a:spcPts val="600"/>
              </a:spcAft>
            </a:pPr>
            <a:r>
              <a:rPr lang="en-US" sz="2200" dirty="0"/>
              <a:t>Update of spec/standard versions – when and if it should be done</a:t>
            </a:r>
          </a:p>
          <a:p>
            <a:pPr marL="742950" lvl="2" indent="-342900">
              <a:spcBef>
                <a:spcPts val="0"/>
              </a:spcBef>
              <a:spcAft>
                <a:spcPts val="600"/>
              </a:spcAft>
            </a:pPr>
            <a:r>
              <a:rPr lang="en-US" sz="2000" dirty="0"/>
              <a:t>Need to be concerned about implications of updating versions</a:t>
            </a:r>
          </a:p>
        </p:txBody>
      </p:sp>
    </p:spTree>
    <p:extLst>
      <p:ext uri="{BB962C8B-B14F-4D97-AF65-F5344CB8AC3E}">
        <p14:creationId xmlns:p14="http://schemas.microsoft.com/office/powerpoint/2010/main" val="108643689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0" y="127000"/>
            <a:ext cx="7467600" cy="1016000"/>
          </a:xfrm>
        </p:spPr>
        <p:txBody>
          <a:bodyPr rIns="132080"/>
          <a:lstStyle/>
          <a:p>
            <a:pPr eaLnBrk="1" hangingPunct="1"/>
            <a:r>
              <a:rPr lang="fr-FR" sz="3200" dirty="0" err="1"/>
              <a:t>Other</a:t>
            </a:r>
            <a:r>
              <a:rPr lang="fr-FR" sz="3200" dirty="0"/>
              <a:t> </a:t>
            </a:r>
            <a:r>
              <a:rPr lang="fr-FR" sz="3200" dirty="0" err="1"/>
              <a:t>Current</a:t>
            </a:r>
            <a:r>
              <a:rPr lang="fr-FR" sz="3200" dirty="0"/>
              <a:t> HCD </a:t>
            </a:r>
            <a:r>
              <a:rPr lang="fr-FR" sz="3200" dirty="0" err="1"/>
              <a:t>cPP</a:t>
            </a:r>
            <a:r>
              <a:rPr lang="fr-FR" sz="3200" dirty="0"/>
              <a:t>/SD Issues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309" y="1092775"/>
            <a:ext cx="8845755" cy="5475434"/>
          </a:xfrm>
        </p:spPr>
        <p:txBody>
          <a:bodyPr rIns="132080"/>
          <a:lstStyle/>
          <a:p>
            <a:pPr marL="39688" lvl="0" indent="0" fontAlgn="ctr">
              <a:spcAft>
                <a:spcPts val="600"/>
              </a:spcAft>
              <a:buNone/>
            </a:pPr>
            <a:r>
              <a:rPr lang="en-US" sz="2000" u="sng" dirty="0"/>
              <a:t>Additional New Content (SFRs)</a:t>
            </a:r>
          </a:p>
          <a:p>
            <a:pPr fontAlgn="ctr">
              <a:spcBef>
                <a:spcPts val="0"/>
              </a:spcBef>
              <a:spcAft>
                <a:spcPts val="600"/>
              </a:spcAft>
            </a:pPr>
            <a:r>
              <a:rPr lang="en-US" sz="1800" dirty="0"/>
              <a:t>Goal for HCD </a:t>
            </a:r>
            <a:r>
              <a:rPr lang="en-US" sz="1800" dirty="0" err="1"/>
              <a:t>cPP</a:t>
            </a:r>
            <a:r>
              <a:rPr lang="en-US" sz="1800" dirty="0"/>
              <a:t>/SD at the point is to “keep it simple” and build on it for later versions</a:t>
            </a:r>
          </a:p>
          <a:p>
            <a:pPr fontAlgn="ctr">
              <a:spcBef>
                <a:spcPts val="0"/>
              </a:spcBef>
              <a:spcAft>
                <a:spcPts val="600"/>
              </a:spcAft>
            </a:pPr>
            <a:r>
              <a:rPr lang="en-US" sz="1800" dirty="0"/>
              <a:t>Pretty much a given that TLS 1.3 will not be in HCD </a:t>
            </a:r>
            <a:r>
              <a:rPr lang="en-US" sz="1800" dirty="0" err="1"/>
              <a:t>cPP</a:t>
            </a:r>
            <a:r>
              <a:rPr lang="en-US" sz="1800" dirty="0"/>
              <a:t>/SD v1.0</a:t>
            </a:r>
          </a:p>
          <a:p>
            <a:pPr fontAlgn="ctr">
              <a:spcBef>
                <a:spcPts val="0"/>
              </a:spcBef>
              <a:spcAft>
                <a:spcPts val="600"/>
              </a:spcAft>
            </a:pPr>
            <a:r>
              <a:rPr lang="en-US" sz="1800" dirty="0"/>
              <a:t>Not anticipating picking up any additional new requirements for the HCD </a:t>
            </a:r>
            <a:r>
              <a:rPr lang="en-US" sz="1800" dirty="0" err="1"/>
              <a:t>cPP</a:t>
            </a:r>
            <a:r>
              <a:rPr lang="en-US" sz="1800" dirty="0"/>
              <a:t>/SD beyond what already has been proposed at this time unless either:</a:t>
            </a:r>
          </a:p>
          <a:p>
            <a:pPr lvl="1" fontAlgn="ctr">
              <a:spcBef>
                <a:spcPts val="0"/>
              </a:spcBef>
              <a:spcAft>
                <a:spcPts val="600"/>
              </a:spcAft>
            </a:pPr>
            <a:r>
              <a:rPr lang="en-US" dirty="0"/>
              <a:t>They are requested by JISEC or ITSCC </a:t>
            </a:r>
          </a:p>
          <a:p>
            <a:pPr lvl="1" fontAlgn="ctr">
              <a:spcBef>
                <a:spcPts val="0"/>
              </a:spcBef>
              <a:spcAft>
                <a:spcPts val="600"/>
              </a:spcAft>
            </a:pPr>
            <a:r>
              <a:rPr lang="en-US" dirty="0"/>
              <a:t>They are suggested by JBMIA</a:t>
            </a:r>
          </a:p>
          <a:p>
            <a:pPr lvl="1" fontAlgn="ctr">
              <a:spcBef>
                <a:spcPts val="0"/>
              </a:spcBef>
              <a:spcAft>
                <a:spcPts val="600"/>
              </a:spcAft>
            </a:pPr>
            <a:r>
              <a:rPr lang="en-US" dirty="0"/>
              <a:t>They are required by changes to ISO, FIPS or NIST Standards/Guidelines</a:t>
            </a:r>
          </a:p>
          <a:p>
            <a:pPr lvl="1" fontAlgn="ctr">
              <a:spcBef>
                <a:spcPts val="0"/>
              </a:spcBef>
              <a:spcAft>
                <a:spcPts val="600"/>
              </a:spcAft>
            </a:pPr>
            <a:r>
              <a:rPr lang="en-US" dirty="0"/>
              <a:t>Necessitated by comments to first Public Drafts</a:t>
            </a:r>
          </a:p>
          <a:p>
            <a:pPr lvl="1" fontAlgn="ctr">
              <a:spcBef>
                <a:spcPts val="0"/>
              </a:spcBef>
              <a:spcAft>
                <a:spcPts val="600"/>
              </a:spcAft>
            </a:pPr>
            <a:r>
              <a:rPr lang="en-US" dirty="0"/>
              <a:t>Necessitated by any new NIAP TDs to either the HCD PP or the  applicable ND &amp; FDE </a:t>
            </a:r>
            <a:r>
              <a:rPr lang="en-US" dirty="0" err="1"/>
              <a:t>cPPs</a:t>
            </a:r>
            <a:r>
              <a:rPr lang="en-US" dirty="0"/>
              <a:t>/SDs</a:t>
            </a:r>
          </a:p>
          <a:p>
            <a:pPr lvl="1" fontAlgn="ctr">
              <a:spcBef>
                <a:spcPts val="0"/>
              </a:spcBef>
              <a:spcAft>
                <a:spcPts val="600"/>
              </a:spcAft>
            </a:pPr>
            <a:r>
              <a:rPr lang="en-US" sz="1800" dirty="0"/>
              <a:t>Syncing with applicable updates to ND </a:t>
            </a:r>
            <a:r>
              <a:rPr lang="en-US" sz="1800" dirty="0" err="1"/>
              <a:t>cPP</a:t>
            </a:r>
            <a:r>
              <a:rPr lang="en-US" sz="1800" dirty="0"/>
              <a:t> and FDE </a:t>
            </a:r>
            <a:r>
              <a:rPr lang="en-US" sz="1800" dirty="0" err="1"/>
              <a:t>cPPs</a:t>
            </a:r>
            <a:r>
              <a:rPr lang="en-US" sz="1800" dirty="0"/>
              <a:t> or applicable NIST SP updates</a:t>
            </a:r>
          </a:p>
          <a:p>
            <a:pPr lvl="1" fontAlgn="ctr">
              <a:spcAft>
                <a:spcPts val="600"/>
              </a:spcAft>
            </a:pPr>
            <a:endParaRPr lang="en-US" dirty="0"/>
          </a:p>
          <a:p>
            <a:pPr lvl="1" fontAlgn="ctr">
              <a:spcAft>
                <a:spcPts val="600"/>
              </a:spcAft>
            </a:pPr>
            <a:endParaRPr lang="en-US" dirty="0"/>
          </a:p>
          <a:p>
            <a:pPr lvl="1" fontAlgn="ctr">
              <a:spcAft>
                <a:spcPts val="600"/>
              </a:spcAft>
            </a:pPr>
            <a:endParaRPr lang="en-US" dirty="0"/>
          </a:p>
          <a:p>
            <a:pPr lvl="1" fontAlgn="ctr">
              <a:spcAft>
                <a:spcPts val="600"/>
              </a:spcAft>
            </a:pPr>
            <a:endParaRPr lang="en-US" dirty="0"/>
          </a:p>
        </p:txBody>
      </p:sp>
    </p:spTree>
    <p:extLst>
      <p:ext uri="{BB962C8B-B14F-4D97-AF65-F5344CB8AC3E}">
        <p14:creationId xmlns:p14="http://schemas.microsoft.com/office/powerpoint/2010/main" val="296887017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2800" dirty="0"/>
              <a:t>HCD </a:t>
            </a:r>
            <a:r>
              <a:rPr lang="fr-FR" sz="2800" dirty="0" err="1"/>
              <a:t>iTC</a:t>
            </a:r>
            <a:r>
              <a:rPr lang="fr-FR" sz="2800" dirty="0"/>
              <a:t> </a:t>
            </a:r>
            <a:r>
              <a:rPr lang="fr-FR" sz="2800" dirty="0" err="1"/>
              <a:t>Status</a:t>
            </a:r>
            <a:br>
              <a:rPr lang="fr-FR" sz="3200" dirty="0"/>
            </a:br>
            <a:r>
              <a:rPr lang="fr-FR" sz="2800" dirty="0" err="1"/>
              <a:t>Updated</a:t>
            </a:r>
            <a:r>
              <a:rPr lang="fr-FR" sz="2800" dirty="0"/>
              <a:t> </a:t>
            </a:r>
            <a:r>
              <a:rPr lang="fr-FR" sz="2800" dirty="0" err="1"/>
              <a:t>Proposed</a:t>
            </a:r>
            <a:r>
              <a:rPr lang="fr-FR" sz="2800" dirty="0"/>
              <a:t> HCD </a:t>
            </a:r>
            <a:r>
              <a:rPr lang="fr-FR" sz="2800" dirty="0" err="1"/>
              <a:t>cPP</a:t>
            </a:r>
            <a:r>
              <a:rPr lang="fr-FR" sz="2800" dirty="0"/>
              <a:t>/SD Schedule</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1">
            <a:extLst>
              <a:ext uri="{FF2B5EF4-FFF2-40B4-BE49-F238E27FC236}">
                <a16:creationId xmlns:a16="http://schemas.microsoft.com/office/drawing/2014/main" id="{1337A182-57CC-49DB-8614-D4C103261AE2}"/>
              </a:ext>
            </a:extLst>
          </p:cNvPr>
          <p:cNvGraphicFramePr>
            <a:graphicFrameLocks noGrp="1"/>
          </p:cNvGraphicFramePr>
          <p:nvPr>
            <p:extLst>
              <p:ext uri="{D42A27DB-BD31-4B8C-83A1-F6EECF244321}">
                <p14:modId xmlns:p14="http://schemas.microsoft.com/office/powerpoint/2010/main" val="306737364"/>
              </p:ext>
            </p:extLst>
          </p:nvPr>
        </p:nvGraphicFramePr>
        <p:xfrm>
          <a:off x="0" y="1143000"/>
          <a:ext cx="9144000" cy="5373254"/>
        </p:xfrm>
        <a:graphic>
          <a:graphicData uri="http://schemas.openxmlformats.org/drawingml/2006/table">
            <a:tbl>
              <a:tblPr firstRow="1" bandRow="1">
                <a:tableStyleId>{21E4AEA4-8DFA-4A89-87EB-49C32662AFE0}</a:tableStyleId>
              </a:tblPr>
              <a:tblGrid>
                <a:gridCol w="971694">
                  <a:extLst>
                    <a:ext uri="{9D8B030D-6E8A-4147-A177-3AD203B41FA5}">
                      <a16:colId xmlns:a16="http://schemas.microsoft.com/office/drawing/2014/main" val="3433683447"/>
                    </a:ext>
                  </a:extLst>
                </a:gridCol>
                <a:gridCol w="4267346">
                  <a:extLst>
                    <a:ext uri="{9D8B030D-6E8A-4147-A177-3AD203B41FA5}">
                      <a16:colId xmlns:a16="http://schemas.microsoft.com/office/drawing/2014/main" val="1999277697"/>
                    </a:ext>
                  </a:extLst>
                </a:gridCol>
                <a:gridCol w="3904960">
                  <a:extLst>
                    <a:ext uri="{9D8B030D-6E8A-4147-A177-3AD203B41FA5}">
                      <a16:colId xmlns:a16="http://schemas.microsoft.com/office/drawing/2014/main" val="2792006354"/>
                    </a:ext>
                  </a:extLst>
                </a:gridCol>
              </a:tblGrid>
              <a:tr h="441637">
                <a:tc>
                  <a:txBody>
                    <a:bodyPr/>
                    <a:lstStyle/>
                    <a:p>
                      <a:r>
                        <a:rPr lang="en-US" dirty="0">
                          <a:solidFill>
                            <a:schemeClr val="bg1"/>
                          </a:solidFill>
                        </a:rPr>
                        <a:t>Phase</a:t>
                      </a:r>
                    </a:p>
                  </a:txBody>
                  <a:tcPr/>
                </a:tc>
                <a:tc>
                  <a:txBody>
                    <a:bodyPr/>
                    <a:lstStyle/>
                    <a:p>
                      <a:r>
                        <a:rPr lang="en-US" dirty="0">
                          <a:solidFill>
                            <a:schemeClr val="bg1"/>
                          </a:solidFill>
                        </a:rPr>
                        <a:t>Timeframe</a:t>
                      </a:r>
                    </a:p>
                  </a:txBody>
                  <a:tcPr/>
                </a:tc>
                <a:tc>
                  <a:txBody>
                    <a:bodyPr/>
                    <a:lstStyle/>
                    <a:p>
                      <a:r>
                        <a:rPr lang="en-US" dirty="0">
                          <a:solidFill>
                            <a:schemeClr val="bg1"/>
                          </a:solidFill>
                        </a:rPr>
                        <a:t>Status Updates</a:t>
                      </a:r>
                    </a:p>
                  </a:txBody>
                  <a:tcPr/>
                </a:tc>
                <a:extLst>
                  <a:ext uri="{0D108BD9-81ED-4DB2-BD59-A6C34878D82A}">
                    <a16:rowId xmlns:a16="http://schemas.microsoft.com/office/drawing/2014/main" val="3098549523"/>
                  </a:ext>
                </a:extLst>
              </a:tr>
              <a:tr h="2318596">
                <a:tc>
                  <a:txBody>
                    <a:bodyPr/>
                    <a:lstStyle/>
                    <a:p>
                      <a:r>
                        <a:rPr lang="en-US" sz="1200" dirty="0"/>
                        <a:t>Resolve ESR Issue and Approve SPD</a:t>
                      </a:r>
                    </a:p>
                  </a:txBody>
                  <a:tcPr/>
                </a:tc>
                <a:tc>
                  <a:txBody>
                    <a:bodyPr/>
                    <a:lstStyle/>
                    <a:p>
                      <a:pPr marL="342900" indent="-342900">
                        <a:buFont typeface="Arial" panose="020B0604020202020204" pitchFamily="34" charset="0"/>
                        <a:buChar char="•"/>
                      </a:pPr>
                      <a:r>
                        <a:rPr lang="en-US" sz="1200" strike="noStrike" dirty="0"/>
                        <a:t>Resolve ESR issue: 2/26 </a:t>
                      </a:r>
                      <a:r>
                        <a:rPr lang="en-US" sz="1200" b="1" kern="1200" dirty="0">
                          <a:solidFill>
                            <a:srgbClr val="00B050"/>
                          </a:solidFill>
                          <a:latin typeface="+mn-lt"/>
                          <a:ea typeface="+mn-ea"/>
                          <a:cs typeface="+mn-cs"/>
                        </a:rPr>
                        <a:t>DONE</a:t>
                      </a:r>
                    </a:p>
                    <a:p>
                      <a:pPr marL="342900" indent="-342900">
                        <a:buFont typeface="Arial" panose="020B0604020202020204" pitchFamily="34" charset="0"/>
                        <a:buChar char="•"/>
                      </a:pPr>
                      <a:r>
                        <a:rPr lang="en-US" sz="1200" strike="noStrike" dirty="0"/>
                        <a:t>Update ESR: 3/1 – 3/12 </a:t>
                      </a:r>
                      <a:r>
                        <a:rPr lang="en-US" sz="1200" b="1" kern="1200" dirty="0">
                          <a:solidFill>
                            <a:srgbClr val="00B050"/>
                          </a:solidFill>
                          <a:latin typeface="+mn-lt"/>
                          <a:ea typeface="+mn-ea"/>
                          <a:cs typeface="+mn-cs"/>
                        </a:rPr>
                        <a:t>NOT NEEDED</a:t>
                      </a:r>
                    </a:p>
                    <a:p>
                      <a:pPr marL="342900" indent="-342900">
                        <a:buFont typeface="Arial" panose="020B0604020202020204" pitchFamily="34" charset="0"/>
                        <a:buChar char="•"/>
                      </a:pPr>
                      <a:r>
                        <a:rPr lang="en-US" sz="1200" strike="noStrike" kern="1200" dirty="0">
                          <a:solidFill>
                            <a:schemeClr val="dk1"/>
                          </a:solidFill>
                          <a:latin typeface="+mn-lt"/>
                          <a:ea typeface="+mn-ea"/>
                          <a:cs typeface="+mn-cs"/>
                        </a:rPr>
                        <a:t>Update SPD: 3/1 – 3/12</a:t>
                      </a:r>
                      <a:r>
                        <a:rPr lang="en-US" sz="1200" strike="noStrike" kern="1200" dirty="0">
                          <a:solidFill>
                            <a:srgbClr val="00B050"/>
                          </a:solidFill>
                          <a:latin typeface="+mn-lt"/>
                          <a:ea typeface="+mn-ea"/>
                          <a:cs typeface="+mn-cs"/>
                        </a:rPr>
                        <a:t> </a:t>
                      </a:r>
                      <a:r>
                        <a:rPr lang="en-US" sz="1200" b="1" strike="noStrike" kern="1200" dirty="0">
                          <a:solidFill>
                            <a:srgbClr val="00B050"/>
                          </a:solidFill>
                          <a:latin typeface="+mn-lt"/>
                          <a:ea typeface="+mn-ea"/>
                          <a:cs typeface="+mn-cs"/>
                        </a:rPr>
                        <a:t>DONE</a:t>
                      </a:r>
                      <a:endParaRPr lang="en-US" sz="1200" b="1" strike="noStrike"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strike="noStrike" dirty="0"/>
                        <a:t>Submit ESR changes to HCD WG (if needed): 3/15 </a:t>
                      </a:r>
                      <a:r>
                        <a:rPr lang="en-US" sz="1200" b="1" strike="noStrike" kern="1200" dirty="0">
                          <a:solidFill>
                            <a:srgbClr val="00B050"/>
                          </a:solidFill>
                          <a:latin typeface="+mn-lt"/>
                          <a:ea typeface="+mn-ea"/>
                          <a:cs typeface="+mn-cs"/>
                        </a:rPr>
                        <a:t>NOT NEEDED</a:t>
                      </a:r>
                    </a:p>
                    <a:p>
                      <a:pPr marL="342900" indent="-342900">
                        <a:buFont typeface="Arial" panose="020B0604020202020204" pitchFamily="34" charset="0"/>
                        <a:buChar char="•"/>
                      </a:pPr>
                      <a:r>
                        <a:rPr lang="en-US" sz="1200" strike="noStrike" dirty="0"/>
                        <a:t>HCD WG Review and comment: 3/15 – 4/9 </a:t>
                      </a:r>
                      <a:r>
                        <a:rPr lang="en-US" sz="1200" b="1" strike="noStrike" kern="1200" dirty="0">
                          <a:solidFill>
                            <a:srgbClr val="00B050"/>
                          </a:solidFill>
                          <a:latin typeface="+mn-lt"/>
                          <a:ea typeface="+mn-ea"/>
                          <a:cs typeface="+mn-cs"/>
                        </a:rPr>
                        <a:t>NOT NEEDED</a:t>
                      </a:r>
                    </a:p>
                    <a:p>
                      <a:pPr marL="342900" indent="-342900">
                        <a:buFont typeface="Arial" panose="020B0604020202020204" pitchFamily="34" charset="0"/>
                        <a:buChar char="•"/>
                      </a:pPr>
                      <a:r>
                        <a:rPr lang="en-US" sz="1200" dirty="0"/>
                        <a:t>Submit SPD for public review: </a:t>
                      </a:r>
                      <a:r>
                        <a:rPr lang="en-US" sz="1200" dirty="0">
                          <a:highlight>
                            <a:srgbClr val="00FF00"/>
                          </a:highlight>
                        </a:rPr>
                        <a:t>5/10</a:t>
                      </a:r>
                      <a:r>
                        <a:rPr lang="en-US" sz="1200" b="1" strike="noStrike" kern="1200" dirty="0">
                          <a:solidFill>
                            <a:srgbClr val="00B050"/>
                          </a:solidFill>
                          <a:latin typeface="+mn-lt"/>
                          <a:ea typeface="+mn-ea"/>
                          <a:cs typeface="+mn-cs"/>
                        </a:rPr>
                        <a:t> DONE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SPD Public review: </a:t>
                      </a:r>
                      <a:r>
                        <a:rPr lang="en-US" sz="1200" kern="1200" dirty="0">
                          <a:solidFill>
                            <a:schemeClr val="dk1"/>
                          </a:solidFill>
                          <a:highlight>
                            <a:srgbClr val="00FF00"/>
                          </a:highlight>
                        </a:rPr>
                        <a:t>5/10 – 6/4 </a:t>
                      </a:r>
                      <a:r>
                        <a:rPr lang="en-US" sz="1200" b="1" kern="1200" dirty="0">
                          <a:solidFill>
                            <a:srgbClr val="00B050"/>
                          </a:solidFill>
                        </a:rPr>
                        <a:t>DONE</a:t>
                      </a:r>
                    </a:p>
                    <a:p>
                      <a:pPr marL="342900" indent="-342900">
                        <a:buFont typeface="Arial" panose="020B0604020202020204" pitchFamily="34" charset="0"/>
                        <a:buChar char="•"/>
                      </a:pPr>
                      <a:r>
                        <a:rPr lang="en-US" sz="1200" dirty="0"/>
                        <a:t>Update SPD:  </a:t>
                      </a:r>
                      <a:r>
                        <a:rPr lang="en-US" sz="1200" kern="1200" dirty="0">
                          <a:solidFill>
                            <a:schemeClr val="dk1"/>
                          </a:solidFill>
                          <a:highlight>
                            <a:srgbClr val="00FF00"/>
                          </a:highlight>
                        </a:rPr>
                        <a:t>6/7 – 6/25 </a:t>
                      </a:r>
                      <a:r>
                        <a:rPr lang="en-US" sz="1200" b="1" kern="1200" dirty="0">
                          <a:solidFill>
                            <a:srgbClr val="00B050"/>
                          </a:solidFill>
                        </a:rPr>
                        <a:t>DONE</a:t>
                      </a:r>
                      <a:endParaRPr lang="en-US" sz="1200" strike="noStrike" kern="1200" dirty="0">
                        <a:solidFill>
                          <a:schemeClr val="dk1"/>
                        </a:solidFill>
                        <a:latin typeface="+mn-lt"/>
                        <a:ea typeface="+mn-ea"/>
                        <a:cs typeface="+mn-cs"/>
                      </a:endParaRPr>
                    </a:p>
                  </a:txBody>
                  <a:tcPr/>
                </a:tc>
                <a:tc>
                  <a:txBody>
                    <a:bodyPr/>
                    <a:lstStyle/>
                    <a:p>
                      <a:pPr marL="0" indent="0">
                        <a:buFont typeface="Arial" panose="020B0604020202020204" pitchFamily="34" charset="0"/>
                        <a:buNone/>
                      </a:pPr>
                      <a:endParaRPr lang="en-GB" sz="1200" strike="noStrike" kern="1200" dirty="0">
                        <a:solidFill>
                          <a:schemeClr val="dk1"/>
                        </a:solidFill>
                        <a:latin typeface="+mn-lt"/>
                        <a:ea typeface="+mn-ea"/>
                        <a:cs typeface="+mn-cs"/>
                      </a:endParaRPr>
                    </a:p>
                  </a:txBody>
                  <a:tcPr/>
                </a:tc>
                <a:extLst>
                  <a:ext uri="{0D108BD9-81ED-4DB2-BD59-A6C34878D82A}">
                    <a16:rowId xmlns:a16="http://schemas.microsoft.com/office/drawing/2014/main" val="901617621"/>
                  </a:ext>
                </a:extLst>
              </a:tr>
              <a:tr h="1398518">
                <a:tc>
                  <a:txBody>
                    <a:bodyPr/>
                    <a:lstStyle/>
                    <a:p>
                      <a:r>
                        <a:rPr lang="en-US" sz="1200" dirty="0"/>
                        <a:t>Internal Draft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latin typeface="+mn-lt"/>
                          <a:ea typeface="+mn-ea"/>
                          <a:cs typeface="+mn-cs"/>
                        </a:rPr>
                        <a:t>Submit 3rd internal draft: </a:t>
                      </a:r>
                      <a:r>
                        <a:rPr lang="en-US" sz="1200" kern="1200" dirty="0">
                          <a:solidFill>
                            <a:schemeClr val="dk1"/>
                          </a:solidFill>
                          <a:highlight>
                            <a:srgbClr val="00FF00"/>
                          </a:highlight>
                          <a:latin typeface="+mn-lt"/>
                          <a:ea typeface="+mn-ea"/>
                          <a:cs typeface="+mn-cs"/>
                        </a:rPr>
                        <a:t>6/1 </a:t>
                      </a:r>
                      <a:r>
                        <a:rPr lang="en-US" sz="1200" b="1" kern="1200" dirty="0">
                          <a:solidFill>
                            <a:srgbClr val="00B050"/>
                          </a:solidFill>
                        </a:rPr>
                        <a:t>DONE</a:t>
                      </a:r>
                      <a:endParaRPr lang="en-US" sz="1200" kern="1200" dirty="0">
                        <a:solidFill>
                          <a:schemeClr val="dk1"/>
                        </a:solidFill>
                        <a:latin typeface="+mn-lt"/>
                        <a:ea typeface="+mn-ea"/>
                        <a:cs typeface="+mn-cs"/>
                      </a:endParaRPr>
                    </a:p>
                    <a:p>
                      <a:pPr marL="342900" indent="-342900">
                        <a:buFont typeface="Arial" panose="020B0604020202020204" pitchFamily="34" charset="0"/>
                        <a:buChar char="•"/>
                      </a:pPr>
                      <a:r>
                        <a:rPr lang="en-US" sz="1200" kern="1200" dirty="0">
                          <a:solidFill>
                            <a:schemeClr val="dk1"/>
                          </a:solidFill>
                          <a:latin typeface="+mn-lt"/>
                          <a:ea typeface="+mn-ea"/>
                          <a:cs typeface="+mn-cs"/>
                        </a:rPr>
                        <a:t>Review 3rd internal draft: </a:t>
                      </a:r>
                      <a:r>
                        <a:rPr lang="en-US" sz="1200" kern="1200" dirty="0">
                          <a:solidFill>
                            <a:schemeClr val="dk1"/>
                          </a:solidFill>
                          <a:highlight>
                            <a:srgbClr val="00FF00"/>
                          </a:highlight>
                          <a:latin typeface="+mn-lt"/>
                          <a:ea typeface="+mn-ea"/>
                          <a:cs typeface="+mn-cs"/>
                        </a:rPr>
                        <a:t>6/1 </a:t>
                      </a:r>
                      <a:r>
                        <a:rPr lang="en-US" sz="1200" kern="1200" dirty="0">
                          <a:solidFill>
                            <a:schemeClr val="dk1"/>
                          </a:solidFill>
                          <a:highlight>
                            <a:srgbClr val="00FF00"/>
                          </a:highlight>
                        </a:rPr>
                        <a:t>–</a:t>
                      </a:r>
                      <a:r>
                        <a:rPr lang="en-US" sz="1200" kern="1200" dirty="0">
                          <a:solidFill>
                            <a:schemeClr val="dk1"/>
                          </a:solidFill>
                          <a:highlight>
                            <a:srgbClr val="00FF00"/>
                          </a:highlight>
                          <a:latin typeface="+mn-lt"/>
                          <a:ea typeface="+mn-ea"/>
                          <a:cs typeface="+mn-cs"/>
                        </a:rPr>
                        <a:t> 6/18 </a:t>
                      </a:r>
                      <a:r>
                        <a:rPr lang="en-US" sz="1200" b="1" kern="1200" dirty="0">
                          <a:solidFill>
                            <a:srgbClr val="00B050"/>
                          </a:solidFill>
                        </a:rPr>
                        <a:t>DONE</a:t>
                      </a:r>
                      <a:endParaRPr lang="en-US" sz="1200" kern="1200" dirty="0">
                        <a:solidFill>
                          <a:schemeClr val="dk1"/>
                        </a:solidFill>
                        <a:latin typeface="+mn-lt"/>
                        <a:ea typeface="+mn-ea"/>
                        <a:cs typeface="+mn-cs"/>
                      </a:endParaRPr>
                    </a:p>
                    <a:p>
                      <a:pPr marL="342900" indent="-342900">
                        <a:buFont typeface="Arial" panose="020B0604020202020204" pitchFamily="34" charset="0"/>
                        <a:buChar char="•"/>
                      </a:pPr>
                      <a:r>
                        <a:rPr lang="en-US" sz="1200" kern="1200" dirty="0">
                          <a:solidFill>
                            <a:schemeClr val="dk1"/>
                          </a:solidFill>
                          <a:latin typeface="+mn-lt"/>
                          <a:ea typeface="+mn-ea"/>
                          <a:cs typeface="+mn-cs"/>
                        </a:rPr>
                        <a:t>Review comments &amp; update documents: </a:t>
                      </a:r>
                      <a:r>
                        <a:rPr lang="en-US" sz="1200" kern="1200" dirty="0">
                          <a:solidFill>
                            <a:schemeClr val="dk1"/>
                          </a:solidFill>
                          <a:highlight>
                            <a:srgbClr val="00FF00"/>
                          </a:highlight>
                          <a:latin typeface="+mn-lt"/>
                          <a:ea typeface="+mn-ea"/>
                          <a:cs typeface="+mn-cs"/>
                        </a:rPr>
                        <a:t>6/21 – 7/16 </a:t>
                      </a:r>
                      <a:r>
                        <a:rPr lang="en-US" sz="1200" b="1" kern="1200" dirty="0">
                          <a:solidFill>
                            <a:srgbClr val="00B050"/>
                          </a:solidFill>
                          <a:latin typeface="+mn-lt"/>
                          <a:ea typeface="+mn-ea"/>
                          <a:cs typeface="+mn-cs"/>
                        </a:rPr>
                        <a:t>IN PROCESS</a:t>
                      </a:r>
                      <a:endParaRPr lang="en-US" sz="1400" b="1" strike="sngStrike" dirty="0">
                        <a:solidFill>
                          <a:srgbClr val="00B05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strike="noStrike" dirty="0"/>
                    </a:p>
                  </a:txBody>
                  <a:tcPr/>
                </a:tc>
                <a:extLst>
                  <a:ext uri="{0D108BD9-81ED-4DB2-BD59-A6C34878D82A}">
                    <a16:rowId xmlns:a16="http://schemas.microsoft.com/office/drawing/2014/main" val="3169761866"/>
                  </a:ext>
                </a:extLst>
              </a:tr>
              <a:tr h="1214503">
                <a:tc>
                  <a:txBody>
                    <a:bodyPr/>
                    <a:lstStyle/>
                    <a:p>
                      <a:r>
                        <a:rPr lang="en-US" sz="1200" dirty="0"/>
                        <a:t>Public Review Draft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Submit 1</a:t>
                      </a:r>
                      <a:r>
                        <a:rPr lang="en-US" sz="1200" baseline="30000" dirty="0"/>
                        <a:t>st</a:t>
                      </a:r>
                      <a:r>
                        <a:rPr lang="en-US" sz="1200" dirty="0"/>
                        <a:t> Public Draft: </a:t>
                      </a:r>
                      <a:r>
                        <a:rPr lang="en-US" sz="1200" kern="1200" dirty="0">
                          <a:solidFill>
                            <a:schemeClr val="dk1"/>
                          </a:solidFill>
                          <a:highlight>
                            <a:srgbClr val="00FF00"/>
                          </a:highlight>
                        </a:rPr>
                        <a:t>8/18 (</a:t>
                      </a:r>
                      <a:r>
                        <a:rPr lang="en-US" sz="1200" kern="1200" dirty="0" err="1">
                          <a:solidFill>
                            <a:schemeClr val="dk1"/>
                          </a:solidFill>
                          <a:highlight>
                            <a:srgbClr val="00FF00"/>
                          </a:highlight>
                        </a:rPr>
                        <a:t>cPP</a:t>
                      </a:r>
                      <a:r>
                        <a:rPr lang="en-US" sz="1200" kern="1200" dirty="0">
                          <a:solidFill>
                            <a:schemeClr val="dk1"/>
                          </a:solidFill>
                          <a:highlight>
                            <a:srgbClr val="00FF00"/>
                          </a:highlight>
                        </a:rPr>
                        <a:t>); 8/30 (SD)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Review 1</a:t>
                      </a:r>
                      <a:r>
                        <a:rPr lang="en-US" sz="1200" baseline="30000" dirty="0"/>
                        <a:t>st</a:t>
                      </a:r>
                      <a:r>
                        <a:rPr lang="en-US" sz="1200" dirty="0"/>
                        <a:t> Public Draft: </a:t>
                      </a:r>
                      <a:r>
                        <a:rPr lang="en-US" sz="1200" kern="1200" dirty="0">
                          <a:solidFill>
                            <a:schemeClr val="dk1"/>
                          </a:solidFill>
                          <a:highlight>
                            <a:srgbClr val="00FF00"/>
                          </a:highlight>
                        </a:rPr>
                        <a:t>8/18 – 10/12 (45d)</a:t>
                      </a:r>
                      <a:endParaRPr lang="en-US" sz="1200" dirty="0"/>
                    </a:p>
                    <a:p>
                      <a:pPr marL="285750" indent="-285750">
                        <a:buFont typeface="Arial" panose="020B0604020202020204" pitchFamily="34" charset="0"/>
                        <a:buChar char="•"/>
                      </a:pPr>
                      <a:r>
                        <a:rPr lang="en-US" sz="1200" dirty="0"/>
                        <a:t>Review comments and update documents: </a:t>
                      </a:r>
                      <a:r>
                        <a:rPr lang="en-US" sz="1200" kern="1200" dirty="0">
                          <a:solidFill>
                            <a:schemeClr val="dk1"/>
                          </a:solidFill>
                          <a:highlight>
                            <a:srgbClr val="00FF00"/>
                          </a:highlight>
                        </a:rPr>
                        <a:t>10/13-12/10 (60d)</a:t>
                      </a:r>
                      <a:endParaRPr lang="en-US" sz="12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Was 7/19 on previous schedule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strike="noStrike" dirty="0"/>
                        <a:t>Note: 1</a:t>
                      </a:r>
                      <a:r>
                        <a:rPr lang="en-US" sz="1200" strike="noStrike" baseline="30000" dirty="0"/>
                        <a:t>st</a:t>
                      </a:r>
                      <a:r>
                        <a:rPr lang="en-US" sz="1200" strike="noStrike" dirty="0"/>
                        <a:t> Public Draft of HCD </a:t>
                      </a:r>
                      <a:r>
                        <a:rPr lang="en-US" sz="1200" strike="noStrike" dirty="0" err="1"/>
                        <a:t>cPP</a:t>
                      </a:r>
                      <a:r>
                        <a:rPr lang="en-US" sz="1200" strike="noStrike" dirty="0"/>
                        <a:t> available and undergoing final HCD </a:t>
                      </a:r>
                      <a:r>
                        <a:rPr lang="en-US" sz="1200" strike="noStrike" dirty="0" err="1"/>
                        <a:t>iTC</a:t>
                      </a:r>
                      <a:r>
                        <a:rPr lang="en-US" sz="1200" strike="noStrike" dirty="0"/>
                        <a:t> review; expect to be released around 8/26</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rgbClr val="FF0000"/>
                        </a:solidFill>
                        <a:latin typeface="+mn-lt"/>
                        <a:ea typeface="+mn-ea"/>
                        <a:cs typeface="+mn-cs"/>
                      </a:endParaRPr>
                    </a:p>
                  </a:txBody>
                  <a:tcPr/>
                </a:tc>
                <a:extLst>
                  <a:ext uri="{0D108BD9-81ED-4DB2-BD59-A6C34878D82A}">
                    <a16:rowId xmlns:a16="http://schemas.microsoft.com/office/drawing/2014/main" val="3138051645"/>
                  </a:ext>
                </a:extLst>
              </a:tr>
            </a:tbl>
          </a:graphicData>
        </a:graphic>
      </p:graphicFrame>
    </p:spTree>
    <p:extLst>
      <p:ext uri="{BB962C8B-B14F-4D97-AF65-F5344CB8AC3E}">
        <p14:creationId xmlns:p14="http://schemas.microsoft.com/office/powerpoint/2010/main" val="216827756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2800" dirty="0"/>
              <a:t>HCD </a:t>
            </a:r>
            <a:r>
              <a:rPr lang="fr-FR" sz="2800" dirty="0" err="1"/>
              <a:t>iTC</a:t>
            </a:r>
            <a:r>
              <a:rPr lang="fr-FR" sz="2800" dirty="0"/>
              <a:t> </a:t>
            </a:r>
            <a:r>
              <a:rPr lang="fr-FR" sz="2800" dirty="0" err="1"/>
              <a:t>Status</a:t>
            </a:r>
            <a:br>
              <a:rPr lang="fr-FR" sz="2800" dirty="0"/>
            </a:br>
            <a:r>
              <a:rPr lang="fr-FR" sz="2800" dirty="0" err="1"/>
              <a:t>Updated</a:t>
            </a:r>
            <a:r>
              <a:rPr lang="fr-FR" sz="2800" dirty="0"/>
              <a:t> </a:t>
            </a:r>
            <a:r>
              <a:rPr lang="fr-FR" sz="2800" dirty="0" err="1"/>
              <a:t>Proposed</a:t>
            </a:r>
            <a:r>
              <a:rPr lang="fr-FR" sz="2800" dirty="0"/>
              <a:t> HCD </a:t>
            </a:r>
            <a:r>
              <a:rPr lang="fr-FR" sz="2800" dirty="0" err="1"/>
              <a:t>cPP</a:t>
            </a:r>
            <a:r>
              <a:rPr lang="fr-FR" sz="2800" dirty="0"/>
              <a:t>/SD Schedule</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1">
            <a:extLst>
              <a:ext uri="{FF2B5EF4-FFF2-40B4-BE49-F238E27FC236}">
                <a16:creationId xmlns:a16="http://schemas.microsoft.com/office/drawing/2014/main" id="{CA796F27-8C84-4E77-8B3F-597EAF6C835D}"/>
              </a:ext>
            </a:extLst>
          </p:cNvPr>
          <p:cNvGraphicFramePr>
            <a:graphicFrameLocks noGrp="1"/>
          </p:cNvGraphicFramePr>
          <p:nvPr>
            <p:extLst>
              <p:ext uri="{D42A27DB-BD31-4B8C-83A1-F6EECF244321}">
                <p14:modId xmlns:p14="http://schemas.microsoft.com/office/powerpoint/2010/main" val="619891253"/>
              </p:ext>
            </p:extLst>
          </p:nvPr>
        </p:nvGraphicFramePr>
        <p:xfrm>
          <a:off x="1" y="1209386"/>
          <a:ext cx="9144000" cy="3017520"/>
        </p:xfrm>
        <a:graphic>
          <a:graphicData uri="http://schemas.openxmlformats.org/drawingml/2006/table">
            <a:tbl>
              <a:tblPr firstRow="1" bandRow="1">
                <a:tableStyleId>{21E4AEA4-8DFA-4A89-87EB-49C32662AFE0}</a:tableStyleId>
              </a:tblPr>
              <a:tblGrid>
                <a:gridCol w="971694">
                  <a:extLst>
                    <a:ext uri="{9D8B030D-6E8A-4147-A177-3AD203B41FA5}">
                      <a16:colId xmlns:a16="http://schemas.microsoft.com/office/drawing/2014/main" val="1186653618"/>
                    </a:ext>
                  </a:extLst>
                </a:gridCol>
                <a:gridCol w="4267346">
                  <a:extLst>
                    <a:ext uri="{9D8B030D-6E8A-4147-A177-3AD203B41FA5}">
                      <a16:colId xmlns:a16="http://schemas.microsoft.com/office/drawing/2014/main" val="900515041"/>
                    </a:ext>
                  </a:extLst>
                </a:gridCol>
                <a:gridCol w="3904960">
                  <a:extLst>
                    <a:ext uri="{9D8B030D-6E8A-4147-A177-3AD203B41FA5}">
                      <a16:colId xmlns:a16="http://schemas.microsoft.com/office/drawing/2014/main" val="1949399444"/>
                    </a:ext>
                  </a:extLst>
                </a:gridCol>
              </a:tblGrid>
              <a:tr h="361408">
                <a:tc>
                  <a:txBody>
                    <a:bodyPr/>
                    <a:lstStyle/>
                    <a:p>
                      <a:r>
                        <a:rPr lang="en-US" dirty="0">
                          <a:solidFill>
                            <a:schemeClr val="bg1"/>
                          </a:solidFill>
                        </a:rPr>
                        <a:t>Phase</a:t>
                      </a:r>
                    </a:p>
                  </a:txBody>
                  <a:tcPr/>
                </a:tc>
                <a:tc>
                  <a:txBody>
                    <a:bodyPr/>
                    <a:lstStyle/>
                    <a:p>
                      <a:r>
                        <a:rPr lang="en-US" dirty="0">
                          <a:solidFill>
                            <a:schemeClr val="bg1"/>
                          </a:solidFill>
                        </a:rPr>
                        <a:t>Timeframe</a:t>
                      </a:r>
                    </a:p>
                  </a:txBody>
                  <a:tcPr/>
                </a:tc>
                <a:tc>
                  <a:txBody>
                    <a:bodyPr/>
                    <a:lstStyle/>
                    <a:p>
                      <a:r>
                        <a:rPr lang="en-US" dirty="0">
                          <a:solidFill>
                            <a:schemeClr val="bg1"/>
                          </a:solidFill>
                        </a:rPr>
                        <a:t>Status Updates</a:t>
                      </a:r>
                    </a:p>
                  </a:txBody>
                  <a:tcPr/>
                </a:tc>
                <a:extLst>
                  <a:ext uri="{0D108BD9-81ED-4DB2-BD59-A6C34878D82A}">
                    <a16:rowId xmlns:a16="http://schemas.microsoft.com/office/drawing/2014/main" val="1260041659"/>
                  </a:ext>
                </a:extLst>
              </a:tr>
              <a:tr h="993871">
                <a:tc>
                  <a:txBody>
                    <a:bodyPr/>
                    <a:lstStyle/>
                    <a:p>
                      <a:r>
                        <a:rPr lang="en-US" sz="1200" dirty="0"/>
                        <a:t>Public Review Draft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a:t>
                      </a:r>
                    </a:p>
                    <a:p>
                      <a:pPr marL="285750" indent="-285750">
                        <a:buFont typeface="Arial" panose="020B0604020202020204" pitchFamily="34" charset="0"/>
                        <a:buChar char="•"/>
                      </a:pPr>
                      <a:r>
                        <a:rPr lang="en-US" sz="1200" dirty="0"/>
                        <a:t>Submit 2</a:t>
                      </a:r>
                      <a:r>
                        <a:rPr lang="en-US" sz="1200" baseline="30000" dirty="0"/>
                        <a:t>nd</a:t>
                      </a:r>
                      <a:r>
                        <a:rPr lang="en-US" sz="1200" dirty="0"/>
                        <a:t> Public Draft: </a:t>
                      </a:r>
                      <a:r>
                        <a:rPr lang="en-US" sz="1200" kern="1200" dirty="0">
                          <a:solidFill>
                            <a:schemeClr val="dk1"/>
                          </a:solidFill>
                          <a:highlight>
                            <a:srgbClr val="00FF00"/>
                          </a:highlight>
                          <a:latin typeface="+mn-lt"/>
                          <a:ea typeface="+mn-ea"/>
                          <a:cs typeface="+mn-cs"/>
                        </a:rPr>
                        <a:t>12/13</a:t>
                      </a:r>
                    </a:p>
                    <a:p>
                      <a:pPr marL="285750" indent="-285750">
                        <a:buFont typeface="Arial" panose="020B0604020202020204" pitchFamily="34" charset="0"/>
                        <a:buChar char="•"/>
                      </a:pPr>
                      <a:r>
                        <a:rPr lang="en-US" sz="1200" dirty="0"/>
                        <a:t>Review 2</a:t>
                      </a:r>
                      <a:r>
                        <a:rPr lang="en-US" sz="1200" baseline="30000" dirty="0"/>
                        <a:t>nd</a:t>
                      </a:r>
                      <a:r>
                        <a:rPr lang="en-US" sz="1200" dirty="0"/>
                        <a:t> Public Draft: </a:t>
                      </a:r>
                      <a:r>
                        <a:rPr lang="en-US" sz="1200" kern="1200" dirty="0">
                          <a:solidFill>
                            <a:schemeClr val="dk1"/>
                          </a:solidFill>
                          <a:highlight>
                            <a:srgbClr val="00FF00"/>
                          </a:highlight>
                        </a:rPr>
                        <a:t>12/13 – 1/31/22 (49d)</a:t>
                      </a:r>
                    </a:p>
                    <a:p>
                      <a:pPr marL="285750" indent="-285750">
                        <a:buFont typeface="Arial" panose="020B0604020202020204" pitchFamily="34" charset="0"/>
                        <a:buChar char="•"/>
                      </a:pPr>
                      <a:r>
                        <a:rPr lang="en-US" sz="1200" dirty="0"/>
                        <a:t>Review comments and update documents: </a:t>
                      </a:r>
                      <a:r>
                        <a:rPr lang="en-US" sz="1200" kern="1200" dirty="0">
                          <a:solidFill>
                            <a:schemeClr val="dk1"/>
                          </a:solidFill>
                          <a:highlight>
                            <a:srgbClr val="00FF00"/>
                          </a:highlight>
                        </a:rPr>
                        <a:t>2/1/22 – 4/1/22(60d)</a:t>
                      </a:r>
                      <a:endParaRPr lang="en-US" sz="12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Was 10/25 on previous schedule</a:t>
                      </a:r>
                    </a:p>
                  </a:txBody>
                  <a:tcPr/>
                </a:tc>
                <a:extLst>
                  <a:ext uri="{0D108BD9-81ED-4DB2-BD59-A6C34878D82A}">
                    <a16:rowId xmlns:a16="http://schemas.microsoft.com/office/drawing/2014/main" val="652680208"/>
                  </a:ext>
                </a:extLst>
              </a:tr>
              <a:tr h="993871">
                <a:tc>
                  <a:txBody>
                    <a:bodyPr/>
                    <a:lstStyle/>
                    <a:p>
                      <a:r>
                        <a:rPr lang="en-US" sz="1200" dirty="0"/>
                        <a:t>Final Draft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a:t>
                      </a:r>
                    </a:p>
                    <a:p>
                      <a:pPr marL="285750" indent="-285750">
                        <a:buFont typeface="Arial" panose="020B0604020202020204" pitchFamily="34" charset="0"/>
                        <a:buChar char="•"/>
                      </a:pPr>
                      <a:r>
                        <a:rPr lang="en-US" sz="1200" dirty="0"/>
                        <a:t>Submit Final Draft: </a:t>
                      </a:r>
                      <a:r>
                        <a:rPr lang="en-US" sz="1200" kern="1200" dirty="0">
                          <a:solidFill>
                            <a:schemeClr val="dk1"/>
                          </a:solidFill>
                          <a:highlight>
                            <a:srgbClr val="00FF00"/>
                          </a:highlight>
                        </a:rPr>
                        <a:t>4/4</a:t>
                      </a:r>
                      <a:r>
                        <a:rPr lang="en-US" sz="1200" kern="1200" dirty="0">
                          <a:solidFill>
                            <a:schemeClr val="dk1"/>
                          </a:solidFill>
                          <a:highlight>
                            <a:srgbClr val="00FF00"/>
                          </a:highlight>
                          <a:latin typeface="+mn-lt"/>
                          <a:ea typeface="+mn-ea"/>
                          <a:cs typeface="+mn-cs"/>
                        </a:rPr>
                        <a:t>/22</a:t>
                      </a:r>
                      <a:endParaRPr lang="en-US" sz="1200" kern="1200" dirty="0">
                        <a:solidFill>
                          <a:schemeClr val="dk1"/>
                        </a:solidFill>
                        <a:highlight>
                          <a:srgbClr val="00FF00"/>
                        </a:highlight>
                      </a:endParaRPr>
                    </a:p>
                    <a:p>
                      <a:pPr marL="285750" indent="-285750">
                        <a:buFont typeface="Arial" panose="020B0604020202020204" pitchFamily="34" charset="0"/>
                        <a:buChar char="•"/>
                      </a:pPr>
                      <a:r>
                        <a:rPr lang="en-US" sz="1200" dirty="0"/>
                        <a:t>Review Final Public Draft: </a:t>
                      </a:r>
                      <a:r>
                        <a:rPr lang="en-US" sz="1200" kern="1200" dirty="0">
                          <a:solidFill>
                            <a:schemeClr val="dk1"/>
                          </a:solidFill>
                          <a:highlight>
                            <a:srgbClr val="00FF00"/>
                          </a:highlight>
                        </a:rPr>
                        <a:t>4/4</a:t>
                      </a:r>
                      <a:r>
                        <a:rPr lang="en-US" sz="1200" kern="1200" dirty="0">
                          <a:solidFill>
                            <a:schemeClr val="dk1"/>
                          </a:solidFill>
                          <a:highlight>
                            <a:srgbClr val="00FF00"/>
                          </a:highlight>
                          <a:latin typeface="+mn-lt"/>
                          <a:ea typeface="+mn-ea"/>
                          <a:cs typeface="+mn-cs"/>
                        </a:rPr>
                        <a:t>/22</a:t>
                      </a:r>
                      <a:r>
                        <a:rPr lang="en-US" sz="1200" kern="1200" dirty="0">
                          <a:solidFill>
                            <a:schemeClr val="dk1"/>
                          </a:solidFill>
                          <a:highlight>
                            <a:srgbClr val="00FF00"/>
                          </a:highlight>
                        </a:rPr>
                        <a:t> – 5/2</a:t>
                      </a:r>
                      <a:r>
                        <a:rPr lang="en-US" sz="1200" kern="1200" dirty="0">
                          <a:solidFill>
                            <a:schemeClr val="dk1"/>
                          </a:solidFill>
                          <a:highlight>
                            <a:srgbClr val="00FF00"/>
                          </a:highlight>
                          <a:latin typeface="+mn-lt"/>
                          <a:ea typeface="+mn-ea"/>
                          <a:cs typeface="+mn-cs"/>
                        </a:rPr>
                        <a:t>/22</a:t>
                      </a:r>
                      <a:r>
                        <a:rPr lang="en-US" sz="1200" kern="1200" dirty="0">
                          <a:solidFill>
                            <a:schemeClr val="dk1"/>
                          </a:solidFill>
                          <a:highlight>
                            <a:srgbClr val="00FF00"/>
                          </a:highlight>
                        </a:rPr>
                        <a:t> (28d)</a:t>
                      </a:r>
                    </a:p>
                    <a:p>
                      <a:pPr marL="285750" indent="-285750">
                        <a:buFont typeface="Arial" panose="020B0604020202020204" pitchFamily="34" charset="0"/>
                        <a:buChar char="•"/>
                      </a:pPr>
                      <a:r>
                        <a:rPr lang="en-US" sz="1200" dirty="0"/>
                        <a:t>Review comments and update documents:  </a:t>
                      </a:r>
                      <a:r>
                        <a:rPr lang="en-US" sz="1200" kern="1200" dirty="0">
                          <a:solidFill>
                            <a:schemeClr val="dk1"/>
                          </a:solidFill>
                          <a:highlight>
                            <a:srgbClr val="00FF00"/>
                          </a:highlight>
                        </a:rPr>
                        <a:t>5/2</a:t>
                      </a:r>
                      <a:r>
                        <a:rPr lang="en-US" sz="1200" kern="1200" dirty="0">
                          <a:solidFill>
                            <a:schemeClr val="dk1"/>
                          </a:solidFill>
                          <a:highlight>
                            <a:srgbClr val="00FF00"/>
                          </a:highlight>
                          <a:latin typeface="+mn-lt"/>
                          <a:ea typeface="+mn-ea"/>
                          <a:cs typeface="+mn-cs"/>
                        </a:rPr>
                        <a:t>/22</a:t>
                      </a:r>
                      <a:r>
                        <a:rPr lang="en-US" sz="1200" kern="1200" dirty="0">
                          <a:solidFill>
                            <a:schemeClr val="dk1"/>
                          </a:solidFill>
                          <a:highlight>
                            <a:srgbClr val="00FF00"/>
                          </a:highlight>
                        </a:rPr>
                        <a:t> - 5/12</a:t>
                      </a:r>
                      <a:r>
                        <a:rPr lang="en-US" sz="1200" kern="1200" dirty="0">
                          <a:solidFill>
                            <a:schemeClr val="dk1"/>
                          </a:solidFill>
                          <a:highlight>
                            <a:srgbClr val="00FF00"/>
                          </a:highlight>
                          <a:latin typeface="+mn-lt"/>
                          <a:ea typeface="+mn-ea"/>
                          <a:cs typeface="+mn-cs"/>
                        </a:rPr>
                        <a:t>/22 </a:t>
                      </a:r>
                      <a:r>
                        <a:rPr lang="en-US" sz="1200" kern="1200" dirty="0">
                          <a:solidFill>
                            <a:schemeClr val="dk1"/>
                          </a:solidFill>
                          <a:highlight>
                            <a:srgbClr val="00FF00"/>
                          </a:highlight>
                        </a:rPr>
                        <a:t>(10d)</a:t>
                      </a:r>
                      <a:endParaRPr lang="en-US" sz="12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Was 1/17/22 on previous schedule</a:t>
                      </a:r>
                    </a:p>
                  </a:txBody>
                  <a:tcPr/>
                </a:tc>
                <a:extLst>
                  <a:ext uri="{0D108BD9-81ED-4DB2-BD59-A6C34878D82A}">
                    <a16:rowId xmlns:a16="http://schemas.microsoft.com/office/drawing/2014/main" val="360612519"/>
                  </a:ext>
                </a:extLst>
              </a:tr>
              <a:tr h="632464">
                <a:tc>
                  <a:txBody>
                    <a:bodyPr/>
                    <a:lstStyle/>
                    <a:p>
                      <a:r>
                        <a:rPr lang="en-US" sz="1200" dirty="0"/>
                        <a:t>Final Document Published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latin typeface="+mn-lt"/>
                          <a:ea typeface="+mn-ea"/>
                          <a:cs typeface="+mn-cs"/>
                        </a:rPr>
                        <a:t>Publish Version 1.0: </a:t>
                      </a:r>
                      <a:r>
                        <a:rPr lang="en-US" sz="1200" kern="1200" dirty="0">
                          <a:solidFill>
                            <a:schemeClr val="dk1"/>
                          </a:solidFill>
                          <a:highlight>
                            <a:srgbClr val="00FF00"/>
                          </a:highlight>
                          <a:latin typeface="+mn-lt"/>
                          <a:ea typeface="+mn-ea"/>
                          <a:cs typeface="+mn-cs"/>
                        </a:rPr>
                        <a:t>5/13/22</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solidFill>
                            <a:srgbClr val="FF0000"/>
                          </a:solidFill>
                        </a:rPr>
                        <a:t>Was 3/25/22 </a:t>
                      </a:r>
                      <a:r>
                        <a:rPr lang="en-US" sz="1200" kern="1200" dirty="0">
                          <a:solidFill>
                            <a:srgbClr val="FF0000"/>
                          </a:solidFill>
                          <a:latin typeface="+mn-lt"/>
                          <a:ea typeface="+mn-ea"/>
                          <a:cs typeface="+mn-cs"/>
                        </a:rPr>
                        <a:t>on previous schedule</a:t>
                      </a:r>
                      <a:endParaRPr lang="en-US" sz="1200" dirty="0">
                        <a:solidFill>
                          <a:srgbClr val="FF0000"/>
                        </a:solidFill>
                      </a:endParaRPr>
                    </a:p>
                  </a:txBody>
                  <a:tcPr/>
                </a:tc>
                <a:extLst>
                  <a:ext uri="{0D108BD9-81ED-4DB2-BD59-A6C34878D82A}">
                    <a16:rowId xmlns:a16="http://schemas.microsoft.com/office/drawing/2014/main" val="3537249717"/>
                  </a:ext>
                </a:extLst>
              </a:tr>
            </a:tbl>
          </a:graphicData>
        </a:graphic>
      </p:graphicFrame>
    </p:spTree>
    <p:extLst>
      <p:ext uri="{BB962C8B-B14F-4D97-AF65-F5344CB8AC3E}">
        <p14:creationId xmlns:p14="http://schemas.microsoft.com/office/powerpoint/2010/main" val="378956272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a:t>
            </a:r>
            <a:r>
              <a:rPr lang="fr-FR" sz="3200" dirty="0" err="1"/>
              <a:t>iTC</a:t>
            </a:r>
            <a:r>
              <a:rPr lang="fr-FR" sz="3200" dirty="0"/>
              <a:t> </a:t>
            </a:r>
            <a:r>
              <a:rPr lang="fr-FR" sz="3200" dirty="0" err="1"/>
              <a:t>Status</a:t>
            </a:r>
            <a:br>
              <a:rPr lang="fr-FR" sz="3200" dirty="0"/>
            </a:br>
            <a:r>
              <a:rPr lang="fr-FR" sz="3200" dirty="0"/>
              <a:t>Key Next </a:t>
            </a:r>
            <a:r>
              <a:rPr lang="fr-FR" sz="3200" dirty="0" err="1"/>
              <a:t>Steps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509587" lvl="1" indent="-342900">
              <a:spcAft>
                <a:spcPts val="600"/>
              </a:spcAft>
            </a:pPr>
            <a:r>
              <a:rPr lang="en-US" sz="2000" dirty="0"/>
              <a:t>Agree on a proposed new updated schedule</a:t>
            </a:r>
          </a:p>
          <a:p>
            <a:pPr marL="511175" lvl="1" indent="-344488">
              <a:spcAft>
                <a:spcPts val="600"/>
              </a:spcAft>
            </a:pPr>
            <a:r>
              <a:rPr lang="en-US" sz="2000" dirty="0"/>
              <a:t>Finalize all new content for v1.0</a:t>
            </a:r>
          </a:p>
          <a:p>
            <a:pPr marL="511175" lvl="1" indent="-344488">
              <a:spcAft>
                <a:spcPts val="600"/>
              </a:spcAft>
            </a:pPr>
            <a:r>
              <a:rPr lang="en-US" sz="2000" dirty="0"/>
              <a:t>Determine “parking lot” issues for later versions of the HCD </a:t>
            </a:r>
            <a:r>
              <a:rPr lang="en-US" sz="2000" dirty="0" err="1"/>
              <a:t>cPP</a:t>
            </a:r>
            <a:r>
              <a:rPr lang="en-US" sz="2000" dirty="0"/>
              <a:t>/SD (e.g., TLS 1.3 support)</a:t>
            </a:r>
          </a:p>
          <a:p>
            <a:pPr marL="511175" lvl="1" indent="-344488"/>
            <a:r>
              <a:rPr lang="en-US" sz="2000" dirty="0"/>
              <a:t>Add all agreed-upon SFRs and Assurance Activities into the HCD </a:t>
            </a:r>
            <a:r>
              <a:rPr lang="en-US" sz="2000" dirty="0" err="1"/>
              <a:t>cPP</a:t>
            </a:r>
            <a:r>
              <a:rPr lang="en-US" sz="2000" dirty="0"/>
              <a:t> and SD</a:t>
            </a:r>
          </a:p>
          <a:p>
            <a:pPr marL="911225" lvl="2" indent="-344488">
              <a:spcAft>
                <a:spcPts val="600"/>
              </a:spcAft>
            </a:pPr>
            <a:r>
              <a:rPr lang="en-US" dirty="0"/>
              <a:t>Goal is to complete this by the 2</a:t>
            </a:r>
            <a:r>
              <a:rPr lang="en-US" baseline="30000" dirty="0"/>
              <a:t>nd</a:t>
            </a:r>
            <a:r>
              <a:rPr lang="en-US" dirty="0"/>
              <a:t> Public Draft</a:t>
            </a:r>
          </a:p>
          <a:p>
            <a:pPr marL="511175" lvl="1" indent="-344488">
              <a:spcAft>
                <a:spcPts val="600"/>
              </a:spcAft>
            </a:pPr>
            <a:r>
              <a:rPr lang="en-US" sz="2000" dirty="0"/>
              <a:t>Submit all internal, public and final draft HCD </a:t>
            </a:r>
            <a:r>
              <a:rPr lang="en-US" sz="2000" dirty="0" err="1"/>
              <a:t>cPP</a:t>
            </a:r>
            <a:r>
              <a:rPr lang="en-US" sz="2000" dirty="0"/>
              <a:t> and HCD SD per the agreed updated schedule</a:t>
            </a:r>
          </a:p>
          <a:p>
            <a:pPr marL="511175" lvl="1" indent="-344488">
              <a:spcAft>
                <a:spcPts val="600"/>
              </a:spcAft>
            </a:pPr>
            <a:r>
              <a:rPr lang="en-US" sz="2000" dirty="0"/>
              <a:t>Review and resolve all comments and update the HCD </a:t>
            </a:r>
            <a:r>
              <a:rPr lang="en-US" sz="2000" dirty="0" err="1"/>
              <a:t>cPP</a:t>
            </a:r>
            <a:r>
              <a:rPr lang="en-US" sz="2000" dirty="0"/>
              <a:t> and HCD SD drafts per the agreed schedule</a:t>
            </a:r>
          </a:p>
          <a:p>
            <a:pPr marL="511175" lvl="1" indent="-344488">
              <a:spcAft>
                <a:spcPts val="600"/>
              </a:spcAft>
            </a:pPr>
            <a:r>
              <a:rPr lang="en-US" sz="2000" dirty="0"/>
              <a:t>Publish HCD </a:t>
            </a:r>
            <a:r>
              <a:rPr lang="en-US" sz="2000" dirty="0" err="1"/>
              <a:t>cPP</a:t>
            </a:r>
            <a:r>
              <a:rPr lang="en-US" sz="2000" dirty="0"/>
              <a:t>/SD v1.0</a:t>
            </a:r>
          </a:p>
        </p:txBody>
      </p:sp>
    </p:spTree>
    <p:extLst>
      <p:ext uri="{BB962C8B-B14F-4D97-AF65-F5344CB8AC3E}">
        <p14:creationId xmlns:p14="http://schemas.microsoft.com/office/powerpoint/2010/main" val="388986377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2800" dirty="0"/>
              <a:t>HCD </a:t>
            </a:r>
            <a:r>
              <a:rPr lang="fr-FR" sz="2800" dirty="0" err="1"/>
              <a:t>iTC</a:t>
            </a:r>
            <a:r>
              <a:rPr lang="fr-FR" sz="2800" dirty="0"/>
              <a:t> </a:t>
            </a:r>
            <a:r>
              <a:rPr lang="fr-FR" sz="2800" dirty="0" err="1"/>
              <a:t>Status</a:t>
            </a:r>
            <a:br>
              <a:rPr lang="fr-FR" sz="3200" dirty="0"/>
            </a:br>
            <a:r>
              <a:rPr lang="fr-FR" sz="2800" dirty="0"/>
              <a:t>More </a:t>
            </a:r>
            <a:r>
              <a:rPr lang="fr-FR" sz="2800" dirty="0" err="1"/>
              <a:t>Lessons</a:t>
            </a:r>
            <a:r>
              <a:rPr lang="fr-FR" sz="2800" dirty="0"/>
              <a:t> </a:t>
            </a:r>
            <a:r>
              <a:rPr lang="fr-FR" sz="2800" dirty="0" err="1"/>
              <a:t>Learned</a:t>
            </a:r>
            <a:r>
              <a:rPr lang="fr-FR" sz="2800" dirty="0"/>
              <a:t> to Date (</a:t>
            </a:r>
            <a:r>
              <a:rPr lang="fr-FR" sz="2800" dirty="0" err="1"/>
              <a:t>My</a:t>
            </a:r>
            <a:r>
              <a:rPr lang="fr-FR" sz="2800" dirty="0"/>
              <a:t> </a:t>
            </a:r>
            <a:r>
              <a:rPr lang="fr-FR" sz="2800" dirty="0" err="1"/>
              <a:t>Take</a:t>
            </a:r>
            <a:r>
              <a:rPr lang="fr-FR" sz="2800" dirty="0"/>
              <a:t>)</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509587" lvl="1" indent="-342900">
              <a:spcAft>
                <a:spcPts val="600"/>
              </a:spcAft>
            </a:pPr>
            <a:r>
              <a:rPr lang="en-US" sz="2000" dirty="0"/>
              <a:t>I didn’t realize until we were this far along the importance of establishing and maintaining a Work Plan with schedules</a:t>
            </a:r>
          </a:p>
          <a:p>
            <a:pPr marL="509587" lvl="1" indent="-342900">
              <a:spcAft>
                <a:spcPts val="600"/>
              </a:spcAft>
            </a:pPr>
            <a:r>
              <a:rPr lang="en-US" sz="2000" dirty="0"/>
              <a:t>Make sure every work product a team produces is available publicly to every </a:t>
            </a:r>
            <a:r>
              <a:rPr lang="en-US" sz="2000" dirty="0" err="1"/>
              <a:t>iTC</a:t>
            </a:r>
            <a:r>
              <a:rPr lang="en-US" sz="2000" dirty="0"/>
              <a:t> member at all times</a:t>
            </a:r>
          </a:p>
          <a:p>
            <a:pPr marL="509587" lvl="1" indent="-342900">
              <a:spcAft>
                <a:spcPts val="600"/>
              </a:spcAft>
            </a:pPr>
            <a:r>
              <a:rPr lang="en-US" sz="2000" dirty="0"/>
              <a:t>Make sure the team’s rules of operation are written down, well understood by all team members and </a:t>
            </a:r>
            <a:r>
              <a:rPr lang="en-US" sz="2000" b="1" dirty="0"/>
              <a:t>followed</a:t>
            </a:r>
          </a:p>
          <a:p>
            <a:pPr marL="509587" lvl="1" indent="-342900">
              <a:spcAft>
                <a:spcPts val="600"/>
              </a:spcAft>
            </a:pPr>
            <a:r>
              <a:rPr lang="en-US" sz="2000" dirty="0"/>
              <a:t>Make sure there are minutes for all team meetings; you have no idea how often you need to go back and use minutes from previous meetings to see what was discussed</a:t>
            </a:r>
          </a:p>
        </p:txBody>
      </p:sp>
    </p:spTree>
    <p:extLst>
      <p:ext uri="{BB962C8B-B14F-4D97-AF65-F5344CB8AC3E}">
        <p14:creationId xmlns:p14="http://schemas.microsoft.com/office/powerpoint/2010/main" val="14364441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18</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18</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952500" y="3124200"/>
            <a:ext cx="7239000" cy="609600"/>
          </a:xfrm>
        </p:spPr>
        <p:txBody>
          <a:bodyPr>
            <a:noAutofit/>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b="1" dirty="0"/>
              <a:t>Executive Order </a:t>
            </a:r>
            <a:r>
              <a:rPr lang="en-US" sz="2400" b="1" kern="1800" dirty="0">
                <a:effectLst/>
                <a:ea typeface="Times New Roman" panose="02020603050405020304" pitchFamily="18" charset="0"/>
              </a:rPr>
              <a:t>on Improving the Nation’s Cybersecurity</a:t>
            </a:r>
            <a:endParaRPr kumimoji="0" lang="en-US" altLang="en-US" sz="2400" b="1"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p:txBody>
      </p:sp>
    </p:spTree>
    <p:extLst>
      <p:ext uri="{BB962C8B-B14F-4D97-AF65-F5344CB8AC3E}">
        <p14:creationId xmlns:p14="http://schemas.microsoft.com/office/powerpoint/2010/main" val="196178994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Executive Order </a:t>
            </a:r>
            <a:r>
              <a:rPr lang="en-US" sz="3200" kern="1800" dirty="0">
                <a:effectLst/>
                <a:ea typeface="Times New Roman" panose="02020603050405020304" pitchFamily="18" charset="0"/>
              </a:rPr>
              <a:t>on Improving the Nation’s Cybersecurity</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5"/>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Aft>
                <a:spcPts val="600"/>
              </a:spcAft>
              <a:buFont typeface="Verdana" pitchFamily="34" charset="0"/>
              <a:buNone/>
            </a:pPr>
            <a:r>
              <a:rPr lang="en-US" kern="0" dirty="0"/>
              <a:t>Issued May 12, 2021 by President Biden</a:t>
            </a:r>
          </a:p>
          <a:p>
            <a:pPr marL="40640" indent="0">
              <a:spcAft>
                <a:spcPts val="600"/>
              </a:spcAft>
              <a:buFont typeface="Verdana" pitchFamily="34" charset="0"/>
              <a:buNone/>
            </a:pPr>
            <a:r>
              <a:rPr lang="en-US" kern="0" dirty="0"/>
              <a:t>Key Areas Covered by this Executive Order:</a:t>
            </a:r>
          </a:p>
          <a:p>
            <a:pPr marL="497840" indent="-457200">
              <a:spcBef>
                <a:spcPts val="0"/>
              </a:spcBef>
              <a:spcAft>
                <a:spcPts val="600"/>
              </a:spcAft>
              <a:buFont typeface="+mj-lt"/>
              <a:buAutoNum type="arabicPeriod"/>
            </a:pPr>
            <a:r>
              <a:rPr lang="en-US" kern="0" dirty="0"/>
              <a:t>Policy – Federal Government must</a:t>
            </a:r>
          </a:p>
          <a:p>
            <a:pPr lvl="1">
              <a:spcBef>
                <a:spcPts val="0"/>
              </a:spcBef>
              <a:spcAft>
                <a:spcPts val="600"/>
              </a:spcAft>
            </a:pPr>
            <a:r>
              <a:rPr lang="en-US" sz="2000" kern="0" dirty="0">
                <a:ea typeface="Times New Roman" panose="02020603050405020304" pitchFamily="18" charset="0"/>
              </a:rPr>
              <a:t>Make bold changes and significant investments in order to defend the vital institutions that underpin the American way of life.  </a:t>
            </a:r>
          </a:p>
          <a:p>
            <a:pPr lvl="1">
              <a:spcBef>
                <a:spcPts val="0"/>
              </a:spcBef>
              <a:spcAft>
                <a:spcPts val="600"/>
              </a:spcAft>
            </a:pPr>
            <a:r>
              <a:rPr lang="en-US" sz="2000" kern="0" dirty="0">
                <a:ea typeface="Times New Roman" panose="02020603050405020304" pitchFamily="18" charset="0"/>
              </a:rPr>
              <a:t>Bring to bear the full scope of its authorities and resources to protect and secure its computer systems, whether they are cloud-based, on-premises, or hybrid.  </a:t>
            </a:r>
          </a:p>
          <a:p>
            <a:pPr lvl="1">
              <a:spcBef>
                <a:spcPts val="0"/>
              </a:spcBef>
              <a:spcAft>
                <a:spcPts val="600"/>
              </a:spcAft>
            </a:pPr>
            <a:r>
              <a:rPr lang="en-US" sz="2000" kern="0" dirty="0">
                <a:ea typeface="Times New Roman" panose="02020603050405020304" pitchFamily="18" charset="0"/>
              </a:rPr>
              <a:t>Must include systems that process data (information technology (IT)) and those that run the vital machinery that ensures our safety (operational technology (OT)). </a:t>
            </a:r>
            <a:br>
              <a:rPr lang="en-US" sz="1800" kern="0" dirty="0">
                <a:latin typeface="Times New Roman" panose="02020603050405020304" pitchFamily="18" charset="0"/>
                <a:ea typeface="Times New Roman" panose="02020603050405020304" pitchFamily="18" charset="0"/>
              </a:rPr>
            </a:br>
            <a:endParaRPr lang="en-US" sz="1800" kern="0" dirty="0"/>
          </a:p>
          <a:p>
            <a:endParaRPr lang="en-US" kern="0" dirty="0"/>
          </a:p>
        </p:txBody>
      </p:sp>
    </p:spTree>
    <p:extLst>
      <p:ext uri="{BB962C8B-B14F-4D97-AF65-F5344CB8AC3E}">
        <p14:creationId xmlns:p14="http://schemas.microsoft.com/office/powerpoint/2010/main" val="205043383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2021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aphicFrame>
        <p:nvGraphicFramePr>
          <p:cNvPr id="2" name="Group 5"/>
          <p:cNvGraphicFramePr>
            <a:graphicFrameLocks noGrp="1"/>
          </p:cNvGraphicFramePr>
          <p:nvPr>
            <p:extLst>
              <p:ext uri="{D42A27DB-BD31-4B8C-83A1-F6EECF244321}">
                <p14:modId xmlns:p14="http://schemas.microsoft.com/office/powerpoint/2010/main" val="1922080952"/>
              </p:ext>
            </p:extLst>
          </p:nvPr>
        </p:nvGraphicFramePr>
        <p:xfrm>
          <a:off x="685800" y="1925634"/>
          <a:ext cx="7696200" cy="3002918"/>
        </p:xfrm>
        <a:graphic>
          <a:graphicData uri="http://schemas.openxmlformats.org/drawingml/2006/table">
            <a:tbl>
              <a:tblPr/>
              <a:tblGrid>
                <a:gridCol w="1910139">
                  <a:extLst>
                    <a:ext uri="{9D8B030D-6E8A-4147-A177-3AD203B41FA5}">
                      <a16:colId xmlns:a16="http://schemas.microsoft.com/office/drawing/2014/main" val="20000"/>
                    </a:ext>
                  </a:extLst>
                </a:gridCol>
                <a:gridCol w="5786061">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10:00 – 10:10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10:10 – 11:05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Discuss results of latest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iTC</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Meetings</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and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cPP</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/SD v1.0 status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11:05 – 11:20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Executive Order on Cybersecurity</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87451804"/>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11:20 – 11:35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HCD Security Guidelines v1.0 Status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268602967"/>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11:35 – 11:55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TCG/</a:t>
                      </a:r>
                      <a:r>
                        <a:rPr kumimoji="0" lang="en-US" altLang="en-US" sz="1800" b="0" i="0" u="none" strike="noStrike" cap="none" normalizeH="0" baseline="0">
                          <a:ln>
                            <a:noFill/>
                          </a:ln>
                          <a:solidFill>
                            <a:schemeClr val="tx1"/>
                          </a:solidFill>
                          <a:effectLst/>
                          <a:latin typeface="Verdana" charset="0"/>
                          <a:ea typeface="ヒラギノ角ゴ ProN W3" charset="0"/>
                          <a:cs typeface="ヒラギノ角ゴ ProN W3" charset="0"/>
                          <a:sym typeface="Verdana" charset="0"/>
                        </a:rPr>
                        <a:t>IETF Liaison </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Reports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4"/>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11:55 – 12:00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277585390"/>
                  </a:ext>
                </a:extLst>
              </a:tr>
            </a:tbl>
          </a:graphicData>
        </a:graphic>
      </p:graphicFrame>
      <p:sp>
        <p:nvSpPr>
          <p:cNvPr id="7194" name="Rectangle 85"/>
          <p:cNvSpPr>
            <a:spLocks noGrp="1" noChangeArrowheads="1"/>
          </p:cNvSpPr>
          <p:nvPr>
            <p:ph type="title"/>
          </p:nvPr>
        </p:nvSpPr>
        <p:spPr/>
        <p:txBody>
          <a:bodyPr rIns="132080"/>
          <a:lstStyle/>
          <a:p>
            <a:pPr eaLnBrk="1" hangingPunct="1">
              <a:spcBef>
                <a:spcPts val="600"/>
              </a:spcBef>
            </a:pPr>
            <a:r>
              <a:rPr lang="en-US" altLang="en-US"/>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a:solidFill>
                <a:srgbClr val="FFFFFF"/>
              </a:solidFill>
              <a:cs typeface="Arial"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Executive Order </a:t>
            </a:r>
            <a:r>
              <a:rPr lang="en-US" sz="3200" kern="1800" dirty="0">
                <a:effectLst/>
                <a:ea typeface="Times New Roman" panose="02020603050405020304" pitchFamily="18" charset="0"/>
              </a:rPr>
              <a:t>on Improving the Nation’s Cybersecurity</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5"/>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850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lnSpc>
                <a:spcPct val="120000"/>
              </a:lnSpc>
              <a:spcAft>
                <a:spcPts val="1200"/>
              </a:spcAft>
              <a:buFont typeface="Verdana" pitchFamily="34" charset="0"/>
              <a:buNone/>
            </a:pPr>
            <a:r>
              <a:rPr lang="en-US" kern="0" dirty="0"/>
              <a:t>Key Areas Covered by this Executive Order:</a:t>
            </a:r>
          </a:p>
          <a:p>
            <a:pPr marL="40640" indent="0">
              <a:spcBef>
                <a:spcPts val="0"/>
              </a:spcBef>
              <a:spcAft>
                <a:spcPts val="600"/>
              </a:spcAft>
              <a:buNone/>
            </a:pPr>
            <a:r>
              <a:rPr lang="en-US" kern="0" dirty="0">
                <a:latin typeface="Times New Roman" panose="02020603050405020304" pitchFamily="18" charset="0"/>
                <a:ea typeface="Times New Roman" panose="02020603050405020304" pitchFamily="18" charset="0"/>
              </a:rPr>
              <a:t>2</a:t>
            </a:r>
            <a:r>
              <a:rPr lang="en-US" sz="1800" kern="0" dirty="0">
                <a:latin typeface="Times New Roman" panose="02020603050405020304" pitchFamily="18" charset="0"/>
                <a:ea typeface="Times New Roman" panose="02020603050405020304" pitchFamily="18" charset="0"/>
              </a:rPr>
              <a:t>. </a:t>
            </a:r>
            <a:r>
              <a:rPr lang="en-US" dirty="0"/>
              <a:t>Sharing Threat Information</a:t>
            </a:r>
          </a:p>
          <a:p>
            <a:pPr marL="732790" lvl="1">
              <a:lnSpc>
                <a:spcPct val="120000"/>
              </a:lnSpc>
              <a:spcBef>
                <a:spcPts val="0"/>
              </a:spcBef>
              <a:spcAft>
                <a:spcPts val="1200"/>
              </a:spcAft>
            </a:pPr>
            <a:r>
              <a:rPr lang="en-US" sz="1900" dirty="0">
                <a:ea typeface="Times New Roman" panose="02020603050405020304" pitchFamily="18" charset="0"/>
              </a:rPr>
              <a:t>W</a:t>
            </a:r>
            <a:r>
              <a:rPr lang="en-US" sz="1900" dirty="0">
                <a:effectLst/>
                <a:ea typeface="Times New Roman" panose="02020603050405020304" pitchFamily="18" charset="0"/>
              </a:rPr>
              <a:t>ithin 60 days of the date of the Executive Order the Office of Management and Budget, in consultation with other named federal agencies, will make recommendations for contract language changes regarding sharing of threat information</a:t>
            </a:r>
            <a:endParaRPr lang="en-US" sz="1900" dirty="0"/>
          </a:p>
          <a:p>
            <a:pPr marL="40640" indent="0">
              <a:spcBef>
                <a:spcPts val="0"/>
              </a:spcBef>
              <a:spcAft>
                <a:spcPts val="600"/>
              </a:spcAft>
              <a:buNone/>
            </a:pPr>
            <a:r>
              <a:rPr lang="en-US" kern="0" dirty="0">
                <a:latin typeface="Times New Roman" panose="02020603050405020304" pitchFamily="18" charset="0"/>
                <a:ea typeface="Times New Roman" panose="02020603050405020304" pitchFamily="18" charset="0"/>
              </a:rPr>
              <a:t>3. </a:t>
            </a:r>
            <a:r>
              <a:rPr lang="en-US" kern="0" dirty="0">
                <a:ea typeface="Times New Roman" panose="02020603050405020304" pitchFamily="18" charset="0"/>
              </a:rPr>
              <a:t>Cyber Incident Reporting</a:t>
            </a:r>
          </a:p>
          <a:p>
            <a:pPr marL="732790" lvl="1">
              <a:spcBef>
                <a:spcPts val="0"/>
              </a:spcBef>
              <a:spcAft>
                <a:spcPts val="600"/>
              </a:spcAft>
            </a:pPr>
            <a:r>
              <a:rPr lang="en-US" sz="1800" dirty="0">
                <a:effectLst/>
                <a:ea typeface="Times New Roman" panose="02020603050405020304" pitchFamily="18" charset="0"/>
              </a:rPr>
              <a:t>A government contractor that provides software or services would be required to report cyber incidents to the relevant federal agencies based upon a sliding scale of risk assessment, with the highest risk requiring notice within 3 days of discovery. </a:t>
            </a:r>
          </a:p>
          <a:p>
            <a:pPr marL="732790" lvl="1">
              <a:spcBef>
                <a:spcPts val="0"/>
              </a:spcBef>
              <a:spcAft>
                <a:spcPts val="600"/>
              </a:spcAft>
            </a:pPr>
            <a:r>
              <a:rPr lang="en-US" sz="1800" dirty="0">
                <a:effectLst/>
                <a:ea typeface="Calibri" panose="020F0502020204030204" pitchFamily="34" charset="0"/>
                <a:cs typeface="Times New Roman" panose="02020603050405020304" pitchFamily="18" charset="0"/>
              </a:rPr>
              <a:t>Within 45 days (June 28), Homeland Security, in consultation with other named federal agencies, is directed to recommend changes to the FAR including the nature of the cyber incidents that would require reporting, the government contractors and service providers that would be covered, the time periods for reporting based on “a graduated scale of severity,” and “appropriate and effective protections for privacy and civil liberties.” </a:t>
            </a:r>
            <a:endParaRPr lang="en-US" sz="1800" kern="0" dirty="0">
              <a:ea typeface="Times New Roman" panose="02020603050405020304" pitchFamily="18" charset="0"/>
            </a:endParaRPr>
          </a:p>
          <a:p>
            <a:pPr marL="40640" indent="0">
              <a:spcBef>
                <a:spcPts val="0"/>
              </a:spcBef>
              <a:spcAft>
                <a:spcPts val="600"/>
              </a:spcAft>
              <a:buNone/>
            </a:pPr>
            <a:br>
              <a:rPr lang="en-US" kern="0" dirty="0">
                <a:ea typeface="Times New Roman" panose="02020603050405020304" pitchFamily="18" charset="0"/>
              </a:rPr>
            </a:br>
            <a:endParaRPr lang="en-US" kern="0" dirty="0"/>
          </a:p>
          <a:p>
            <a:endParaRPr lang="en-US" kern="0" dirty="0"/>
          </a:p>
        </p:txBody>
      </p:sp>
    </p:spTree>
    <p:extLst>
      <p:ext uri="{BB962C8B-B14F-4D97-AF65-F5344CB8AC3E}">
        <p14:creationId xmlns:p14="http://schemas.microsoft.com/office/powerpoint/2010/main" val="147629497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Executive Order </a:t>
            </a:r>
            <a:r>
              <a:rPr lang="en-US" sz="3200" kern="1800" dirty="0">
                <a:effectLst/>
                <a:ea typeface="Times New Roman" panose="02020603050405020304" pitchFamily="18" charset="0"/>
              </a:rPr>
              <a:t>on Improving the Nation’s Cybersecurity</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5"/>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lnSpcReduction="1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lnSpc>
                <a:spcPct val="120000"/>
              </a:lnSpc>
              <a:spcAft>
                <a:spcPts val="1200"/>
              </a:spcAft>
              <a:buFont typeface="Verdana" pitchFamily="34" charset="0"/>
              <a:buNone/>
            </a:pPr>
            <a:r>
              <a:rPr lang="en-US" kern="0" dirty="0"/>
              <a:t>Key Areas Covered by this Executive Order:</a:t>
            </a:r>
          </a:p>
          <a:p>
            <a:pPr marL="40640" indent="0">
              <a:spcBef>
                <a:spcPts val="0"/>
              </a:spcBef>
              <a:spcAft>
                <a:spcPts val="600"/>
              </a:spcAft>
              <a:buNone/>
            </a:pPr>
            <a:r>
              <a:rPr lang="en-US" sz="2400" kern="0" dirty="0">
                <a:latin typeface="Times New Roman" panose="02020603050405020304" pitchFamily="18" charset="0"/>
                <a:ea typeface="Times New Roman" panose="02020603050405020304" pitchFamily="18" charset="0"/>
              </a:rPr>
              <a:t>4. </a:t>
            </a:r>
            <a:r>
              <a:rPr lang="en-US" sz="2400" dirty="0"/>
              <a:t>Enhancing Software Supply Chain Security</a:t>
            </a:r>
            <a:endParaRPr lang="en-US" dirty="0"/>
          </a:p>
          <a:p>
            <a:pPr lvl="1">
              <a:lnSpc>
                <a:spcPct val="120000"/>
              </a:lnSpc>
              <a:spcBef>
                <a:spcPts val="600"/>
              </a:spcBef>
              <a:spcAft>
                <a:spcPts val="600"/>
              </a:spcAft>
            </a:pPr>
            <a:r>
              <a:rPr lang="en-US" sz="2000" dirty="0">
                <a:effectLst/>
                <a:ea typeface="Calibri" panose="020F0502020204030204" pitchFamily="34" charset="0"/>
                <a:cs typeface="Times New Roman" panose="02020603050405020304" pitchFamily="18" charset="0"/>
              </a:rPr>
              <a:t>Within 30 days of the Order (June 11), NIST, in consultation with other named federal agencies, is directed to solicit “input from the Federal Government, private sector, academia, and other appropriate actors to identify existing or develop new standards, tools, and best practices for complying with the standards, procedures, or criteria. </a:t>
            </a:r>
            <a:r>
              <a:rPr lang="en-US" sz="2000" b="1" dirty="0">
                <a:effectLst/>
                <a:ea typeface="Times New Roman" panose="02020603050405020304" pitchFamily="18" charset="0"/>
              </a:rPr>
              <a:t>The guidelines shall include criteria that can be used to evaluate software security, include criteria to evaluate the security practices of the developers and suppliers themselves, and identify innovative tools or methods to demonstrate conformance with secure practices</a:t>
            </a:r>
            <a:r>
              <a:rPr lang="en-US" sz="2000" dirty="0">
                <a:effectLst/>
                <a:ea typeface="Calibri" panose="020F0502020204030204" pitchFamily="34" charset="0"/>
                <a:cs typeface="Times New Roman" panose="02020603050405020304" pitchFamily="18" charset="0"/>
              </a:rPr>
              <a:t>”  </a:t>
            </a:r>
          </a:p>
          <a:p>
            <a:endParaRPr lang="en-US" kern="0" dirty="0"/>
          </a:p>
        </p:txBody>
      </p:sp>
    </p:spTree>
    <p:extLst>
      <p:ext uri="{BB962C8B-B14F-4D97-AF65-F5344CB8AC3E}">
        <p14:creationId xmlns:p14="http://schemas.microsoft.com/office/powerpoint/2010/main" val="108590717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Executive Order </a:t>
            </a:r>
            <a:r>
              <a:rPr lang="en-US" sz="3200" kern="1800" dirty="0">
                <a:effectLst/>
                <a:ea typeface="Times New Roman" panose="02020603050405020304" pitchFamily="18" charset="0"/>
              </a:rPr>
              <a:t>on Improving the Nation’s Cybersecurity</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4"/>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250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lnSpc>
                <a:spcPct val="120000"/>
              </a:lnSpc>
              <a:spcAft>
                <a:spcPts val="1200"/>
              </a:spcAft>
              <a:buFont typeface="Verdana" pitchFamily="34" charset="0"/>
              <a:buNone/>
            </a:pPr>
            <a:r>
              <a:rPr lang="en-US" sz="7200" kern="0" dirty="0"/>
              <a:t>Key Areas Covered by this Executive Order:</a:t>
            </a:r>
          </a:p>
          <a:p>
            <a:pPr marL="40640" indent="0">
              <a:spcBef>
                <a:spcPts val="0"/>
              </a:spcBef>
              <a:spcAft>
                <a:spcPts val="600"/>
              </a:spcAft>
              <a:buNone/>
            </a:pPr>
            <a:r>
              <a:rPr lang="en-US" sz="7200" kern="0" dirty="0">
                <a:ea typeface="Times New Roman" panose="02020603050405020304" pitchFamily="18" charset="0"/>
              </a:rPr>
              <a:t>4. </a:t>
            </a:r>
            <a:r>
              <a:rPr lang="en-US" sz="7200" dirty="0"/>
              <a:t>Enhancing Software Supply Chain Security</a:t>
            </a:r>
          </a:p>
          <a:p>
            <a:pPr marL="497840" lvl="1" indent="0">
              <a:lnSpc>
                <a:spcPct val="120000"/>
              </a:lnSpc>
              <a:spcBef>
                <a:spcPts val="0"/>
              </a:spcBef>
              <a:spcAft>
                <a:spcPts val="600"/>
              </a:spcAft>
              <a:buNone/>
            </a:pPr>
            <a:r>
              <a:rPr lang="en-US" sz="6400" dirty="0">
                <a:effectLst/>
                <a:ea typeface="Times New Roman" panose="02020603050405020304" pitchFamily="18" charset="0"/>
              </a:rPr>
              <a:t>NIST shall issue guidance identifying practices that enhance the security of the software supply chain.  Such guidance shall include standards, procedures, or criteria regarding:           </a:t>
            </a:r>
          </a:p>
          <a:p>
            <a:pPr marL="446088" lvl="1" indent="0">
              <a:lnSpc>
                <a:spcPct val="120000"/>
              </a:lnSpc>
              <a:spcBef>
                <a:spcPts val="0"/>
              </a:spcBef>
              <a:spcAft>
                <a:spcPts val="300"/>
              </a:spcAft>
              <a:buNone/>
            </a:pPr>
            <a:r>
              <a:rPr lang="en-US" sz="6400" dirty="0">
                <a:effectLst/>
                <a:ea typeface="Times New Roman" panose="02020603050405020304" pitchFamily="18" charset="0"/>
              </a:rPr>
              <a:t>(</a:t>
            </a:r>
            <a:r>
              <a:rPr lang="en-US" sz="6400" dirty="0" err="1">
                <a:effectLst/>
                <a:ea typeface="Times New Roman" panose="02020603050405020304" pitchFamily="18" charset="0"/>
              </a:rPr>
              <a:t>i</a:t>
            </a:r>
            <a:r>
              <a:rPr lang="en-US" sz="6400" dirty="0">
                <a:effectLst/>
                <a:ea typeface="Times New Roman" panose="02020603050405020304" pitchFamily="18" charset="0"/>
              </a:rPr>
              <a:t>)     secure software development environments, including such actions a</a:t>
            </a:r>
          </a:p>
          <a:p>
            <a:pPr lvl="2">
              <a:lnSpc>
                <a:spcPct val="120000"/>
              </a:lnSpc>
              <a:spcBef>
                <a:spcPts val="0"/>
              </a:spcBef>
              <a:spcAft>
                <a:spcPts val="300"/>
              </a:spcAft>
            </a:pPr>
            <a:r>
              <a:rPr lang="en-US" sz="6400" dirty="0">
                <a:effectLst/>
                <a:ea typeface="Times New Roman" panose="02020603050405020304" pitchFamily="18" charset="0"/>
              </a:rPr>
              <a:t>(A)  using administratively separate build environments;          </a:t>
            </a:r>
          </a:p>
          <a:p>
            <a:pPr lvl="2">
              <a:lnSpc>
                <a:spcPct val="120000"/>
              </a:lnSpc>
              <a:spcBef>
                <a:spcPts val="0"/>
              </a:spcBef>
              <a:spcAft>
                <a:spcPts val="300"/>
              </a:spcAft>
            </a:pPr>
            <a:r>
              <a:rPr lang="en-US" sz="6400" dirty="0">
                <a:effectLst/>
                <a:ea typeface="Times New Roman" panose="02020603050405020304" pitchFamily="18" charset="0"/>
              </a:rPr>
              <a:t>(B)  auditing trust relationships;           </a:t>
            </a:r>
          </a:p>
          <a:p>
            <a:pPr lvl="2">
              <a:lnSpc>
                <a:spcPct val="120000"/>
              </a:lnSpc>
              <a:spcBef>
                <a:spcPts val="0"/>
              </a:spcBef>
              <a:spcAft>
                <a:spcPts val="300"/>
              </a:spcAft>
            </a:pPr>
            <a:r>
              <a:rPr lang="en-US" sz="6400" dirty="0">
                <a:effectLst/>
                <a:ea typeface="Times New Roman" panose="02020603050405020304" pitchFamily="18" charset="0"/>
              </a:rPr>
              <a:t>(C)  establishing multi-factor, risk-based authentication and conditional access across the enterprise;       </a:t>
            </a:r>
          </a:p>
          <a:p>
            <a:pPr lvl="2">
              <a:lnSpc>
                <a:spcPct val="120000"/>
              </a:lnSpc>
              <a:spcBef>
                <a:spcPts val="0"/>
              </a:spcBef>
              <a:spcAft>
                <a:spcPts val="300"/>
              </a:spcAft>
            </a:pPr>
            <a:r>
              <a:rPr lang="en-US" sz="6400" dirty="0">
                <a:effectLst/>
                <a:ea typeface="Times New Roman" panose="02020603050405020304" pitchFamily="18" charset="0"/>
              </a:rPr>
              <a:t>(E)  employing encryption for data; and     </a:t>
            </a:r>
          </a:p>
          <a:p>
            <a:pPr lvl="2">
              <a:lnSpc>
                <a:spcPct val="120000"/>
              </a:lnSpc>
              <a:spcBef>
                <a:spcPts val="0"/>
              </a:spcBef>
              <a:spcAft>
                <a:spcPts val="300"/>
              </a:spcAft>
            </a:pPr>
            <a:r>
              <a:rPr lang="en-US" sz="6400" dirty="0">
                <a:effectLst/>
                <a:ea typeface="Times New Roman" panose="02020603050405020304" pitchFamily="18" charset="0"/>
              </a:rPr>
              <a:t>(F)  monitoring operations and alerts and responding to attempted and actual cyber incidents;  </a:t>
            </a:r>
          </a:p>
          <a:p>
            <a:pPr marL="446088" lvl="1" indent="0">
              <a:lnSpc>
                <a:spcPct val="120000"/>
              </a:lnSpc>
              <a:spcBef>
                <a:spcPts val="0"/>
              </a:spcBef>
              <a:spcAft>
                <a:spcPts val="600"/>
              </a:spcAft>
              <a:buNone/>
            </a:pPr>
            <a:r>
              <a:rPr lang="en-US" sz="6400" dirty="0">
                <a:effectLst/>
                <a:ea typeface="Times New Roman" panose="02020603050405020304" pitchFamily="18" charset="0"/>
              </a:rPr>
              <a:t>(vii)   providing a purchaser a Software Bill of Materials (SBOM) for each product directly or by publishing it on a public website;          </a:t>
            </a:r>
          </a:p>
          <a:p>
            <a:pPr marL="446088" lvl="1" indent="0">
              <a:lnSpc>
                <a:spcPct val="120000"/>
              </a:lnSpc>
              <a:spcBef>
                <a:spcPts val="0"/>
              </a:spcBef>
              <a:spcAft>
                <a:spcPts val="600"/>
              </a:spcAft>
              <a:buNone/>
            </a:pPr>
            <a:r>
              <a:rPr lang="en-US" sz="6400" dirty="0">
                <a:effectLst/>
                <a:ea typeface="Times New Roman" panose="02020603050405020304" pitchFamily="18" charset="0"/>
              </a:rPr>
              <a:t>(viii)  participating in a vulnerability disclosure program that includes a reporting and disclosure process; </a:t>
            </a:r>
          </a:p>
          <a:p>
            <a:pPr marL="446088" lvl="1" indent="0">
              <a:lnSpc>
                <a:spcPct val="120000"/>
              </a:lnSpc>
              <a:spcBef>
                <a:spcPts val="0"/>
              </a:spcBef>
              <a:spcAft>
                <a:spcPts val="600"/>
              </a:spcAft>
              <a:buNone/>
            </a:pPr>
            <a:r>
              <a:rPr lang="en-US" sz="6400" dirty="0">
                <a:effectLst/>
                <a:ea typeface="Times New Roman" panose="02020603050405020304" pitchFamily="18" charset="0"/>
              </a:rPr>
              <a:t>(ix)    attesting to conformity with secure software development practices;       </a:t>
            </a:r>
          </a:p>
          <a:p>
            <a:endParaRPr lang="en-US" kern="0" dirty="0"/>
          </a:p>
        </p:txBody>
      </p:sp>
    </p:spTree>
    <p:extLst>
      <p:ext uri="{BB962C8B-B14F-4D97-AF65-F5344CB8AC3E}">
        <p14:creationId xmlns:p14="http://schemas.microsoft.com/office/powerpoint/2010/main" val="870271588"/>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Executive Order </a:t>
            </a:r>
            <a:r>
              <a:rPr lang="en-US" sz="3200" kern="1800" dirty="0">
                <a:effectLst/>
                <a:ea typeface="Times New Roman" panose="02020603050405020304" pitchFamily="18" charset="0"/>
              </a:rPr>
              <a:t>on Improving the Nation’s Cybersecurity</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0" name="Text Placeholder 2">
            <a:extLst>
              <a:ext uri="{FF2B5EF4-FFF2-40B4-BE49-F238E27FC236}">
                <a16:creationId xmlns:a16="http://schemas.microsoft.com/office/drawing/2014/main" id="{5B3DB94E-FF76-427A-ADDE-69F83B22FBA6}"/>
              </a:ext>
            </a:extLst>
          </p:cNvPr>
          <p:cNvSpPr txBox="1">
            <a:spLocks/>
          </p:cNvSpPr>
          <p:nvPr/>
        </p:nvSpPr>
        <p:spPr bwMode="auto">
          <a:xfrm>
            <a:off x="127000" y="1225685"/>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Aft>
                <a:spcPts val="600"/>
              </a:spcAft>
              <a:buFont typeface="Verdana" pitchFamily="34" charset="0"/>
              <a:buNone/>
            </a:pPr>
            <a:r>
              <a:rPr lang="en-US" sz="2400" kern="0" dirty="0"/>
              <a:t>Key Areas Covered by this Executive Order:</a:t>
            </a:r>
          </a:p>
          <a:p>
            <a:pPr marL="40640" indent="0">
              <a:lnSpc>
                <a:spcPct val="120000"/>
              </a:lnSpc>
              <a:spcAft>
                <a:spcPts val="600"/>
              </a:spcAft>
              <a:buFont typeface="Verdana" pitchFamily="34" charset="0"/>
              <a:buNone/>
            </a:pPr>
            <a:r>
              <a:rPr lang="en-US" sz="2400" kern="0" dirty="0"/>
              <a:t>5. Other Topics Covered</a:t>
            </a:r>
          </a:p>
          <a:p>
            <a:pPr lvl="1">
              <a:lnSpc>
                <a:spcPct val="120000"/>
              </a:lnSpc>
              <a:spcBef>
                <a:spcPts val="600"/>
              </a:spcBef>
              <a:spcAft>
                <a:spcPts val="600"/>
              </a:spcAft>
            </a:pPr>
            <a:r>
              <a:rPr lang="en-US" sz="1800" kern="0" dirty="0">
                <a:ea typeface="Calibri" panose="020F0502020204030204" pitchFamily="34" charset="0"/>
                <a:cs typeface="Times New Roman" panose="02020603050405020304" pitchFamily="18" charset="0"/>
              </a:rPr>
              <a:t>Modernizing federal government cybersecurity</a:t>
            </a:r>
          </a:p>
          <a:p>
            <a:pPr lvl="1">
              <a:lnSpc>
                <a:spcPct val="120000"/>
              </a:lnSpc>
              <a:spcBef>
                <a:spcPts val="600"/>
              </a:spcBef>
              <a:spcAft>
                <a:spcPts val="600"/>
              </a:spcAft>
            </a:pPr>
            <a:r>
              <a:rPr lang="en-US" sz="1800" kern="0" dirty="0">
                <a:ea typeface="Calibri" panose="020F0502020204030204" pitchFamily="34" charset="0"/>
                <a:cs typeface="Times New Roman" panose="02020603050405020304" pitchFamily="18" charset="0"/>
              </a:rPr>
              <a:t>Establishing a Cyber Safety Review Board</a:t>
            </a:r>
          </a:p>
          <a:p>
            <a:pPr lvl="1">
              <a:lnSpc>
                <a:spcPct val="120000"/>
              </a:lnSpc>
              <a:spcBef>
                <a:spcPts val="600"/>
              </a:spcBef>
              <a:spcAft>
                <a:spcPts val="600"/>
              </a:spcAft>
            </a:pPr>
            <a:r>
              <a:rPr lang="en-US" sz="1800" kern="0" dirty="0">
                <a:ea typeface="Calibri" panose="020F0502020204030204" pitchFamily="34" charset="0"/>
                <a:cs typeface="Times New Roman" panose="02020603050405020304" pitchFamily="18" charset="0"/>
              </a:rPr>
              <a:t>Standardizing the federal government’s playbook for responding to cybersecurity vulnerabilities and incidents</a:t>
            </a:r>
          </a:p>
          <a:p>
            <a:pPr lvl="1">
              <a:lnSpc>
                <a:spcPct val="120000"/>
              </a:lnSpc>
              <a:spcBef>
                <a:spcPts val="600"/>
              </a:spcBef>
              <a:spcAft>
                <a:spcPts val="600"/>
              </a:spcAft>
            </a:pPr>
            <a:r>
              <a:rPr lang="en-US" sz="1800" kern="0" dirty="0">
                <a:ea typeface="Calibri" panose="020F0502020204030204" pitchFamily="34" charset="0"/>
                <a:cs typeface="Times New Roman" panose="02020603050405020304" pitchFamily="18" charset="0"/>
              </a:rPr>
              <a:t>Improving detection of cybersecurity vulnerabilities and incidents on federal government networks</a:t>
            </a:r>
          </a:p>
          <a:p>
            <a:pPr lvl="1">
              <a:lnSpc>
                <a:spcPct val="120000"/>
              </a:lnSpc>
              <a:spcBef>
                <a:spcPts val="600"/>
              </a:spcBef>
              <a:spcAft>
                <a:spcPts val="600"/>
              </a:spcAft>
            </a:pPr>
            <a:r>
              <a:rPr lang="en-US" sz="1800" kern="0" dirty="0">
                <a:ea typeface="Calibri" panose="020F0502020204030204" pitchFamily="34" charset="0"/>
                <a:cs typeface="Times New Roman" panose="02020603050405020304" pitchFamily="18" charset="0"/>
              </a:rPr>
              <a:t>Improving the federal government’s investigative and remediation capabilities</a:t>
            </a:r>
            <a:endParaRPr lang="en-US" sz="1700" b="1" kern="0" dirty="0"/>
          </a:p>
        </p:txBody>
      </p:sp>
    </p:spTree>
    <p:extLst>
      <p:ext uri="{BB962C8B-B14F-4D97-AF65-F5344CB8AC3E}">
        <p14:creationId xmlns:p14="http://schemas.microsoft.com/office/powerpoint/2010/main" val="180406586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Executive Order </a:t>
            </a:r>
            <a:r>
              <a:rPr lang="en-US" sz="3200" kern="1800" dirty="0">
                <a:effectLst/>
                <a:ea typeface="Times New Roman" panose="02020603050405020304" pitchFamily="18" charset="0"/>
              </a:rPr>
              <a:t>on Improving the Nation’s Cybersecurity</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03458" y="1315884"/>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46088" lvl="1" indent="0">
              <a:spcAft>
                <a:spcPts val="1200"/>
              </a:spcAft>
              <a:buNone/>
            </a:pPr>
            <a:r>
              <a:rPr lang="en-US" sz="1800" kern="0" dirty="0"/>
              <a:t>Some Follow-up (Thanks to Ira):</a:t>
            </a:r>
          </a:p>
          <a:p>
            <a:pPr marL="742950" marR="0" lvl="1" indent="-285750">
              <a:lnSpc>
                <a:spcPct val="115000"/>
              </a:lnSpc>
              <a:spcBef>
                <a:spcPts val="0"/>
              </a:spcBef>
              <a:spcAft>
                <a:spcPts val="60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Department of Commerce and NTIA (National Telecommunications and Information Administration)</a:t>
            </a:r>
            <a:r>
              <a:rPr lang="en-US" sz="1800" dirty="0">
                <a:effectLst/>
                <a:latin typeface="Calibri" panose="020F0502020204030204" pitchFamily="34" charset="0"/>
                <a:ea typeface="Calibri" panose="020F0502020204030204" pitchFamily="34" charset="0"/>
                <a:cs typeface="Times New Roman" panose="02020603050405020304" pitchFamily="18" charset="0"/>
              </a:rPr>
              <a:t> announcement of minimum requirements for Software Bills of Materials (SBOMs) on software deliveries to the government - </a:t>
            </a:r>
            <a:r>
              <a:rPr lang="en-US"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https://www.ntia.doc.gov/blog/2021/ntia-releases-minimum-elements-software-bill-materials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600"/>
              </a:spcAft>
              <a:buFont typeface="Symbol" panose="05050102010706020507" pitchFamily="18" charset="2"/>
              <a:buChar char=""/>
            </a:pP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NIST announcement of two key publications to enhance software supply chain security called for by May 2021 Executive Order for Cybersecurity - </a:t>
            </a:r>
            <a:r>
              <a:rPr lang="en-US"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https://www.nist.gov/news-events/news/2021/07/nist-delivers-two-key-publications-enhance-software-supply-chain-security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600"/>
              </a:spcAft>
              <a:buFont typeface="Symbol" panose="05050102010706020507" pitchFamily="18" charset="2"/>
              <a:buChar char=""/>
            </a:pP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Announcement of NIST recommended minimum standards for vendor or developer verification (testing) of software based on the May 2021 Executive Order for Cybersecurity -</a:t>
            </a:r>
            <a:r>
              <a:rPr lang="en-US"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6"/>
              </a:rPr>
              <a:t>https://www.nist.gov/itl/executive-order-improving-nations-cybersecurity/recommended-minimum-standards-vendor-or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46088" lvl="1" indent="0">
              <a:buNone/>
            </a:pPr>
            <a:endParaRPr lang="en-US" kern="0" dirty="0"/>
          </a:p>
        </p:txBody>
      </p:sp>
    </p:spTree>
    <p:extLst>
      <p:ext uri="{BB962C8B-B14F-4D97-AF65-F5344CB8AC3E}">
        <p14:creationId xmlns:p14="http://schemas.microsoft.com/office/powerpoint/2010/main" val="343689246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25</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25</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708670" y="3124200"/>
            <a:ext cx="5726659" cy="609600"/>
          </a:xfrm>
        </p:spPr>
        <p:txBody>
          <a:bodyPr>
            <a:normAutofit/>
          </a:bodyPr>
          <a:lstStyle/>
          <a:p>
            <a:pPr marL="39688" indent="0">
              <a:buNone/>
            </a:pPr>
            <a:r>
              <a:rPr lang="en-US" sz="2400" b="1" dirty="0"/>
              <a:t>HCD Security Guidelines Status</a:t>
            </a:r>
          </a:p>
        </p:txBody>
      </p:sp>
    </p:spTree>
    <p:extLst>
      <p:ext uri="{BB962C8B-B14F-4D97-AF65-F5344CB8AC3E}">
        <p14:creationId xmlns:p14="http://schemas.microsoft.com/office/powerpoint/2010/main" val="226441006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HCD Security Guidelines Agenda</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3" name="Shape 83">
            <a:extLst>
              <a:ext uri="{FF2B5EF4-FFF2-40B4-BE49-F238E27FC236}">
                <a16:creationId xmlns:a16="http://schemas.microsoft.com/office/drawing/2014/main" id="{18864F03-E1A8-499B-8A20-2561721697CC}"/>
              </a:ext>
            </a:extLst>
          </p:cNvPr>
          <p:cNvSpPr txBox="1">
            <a:spLocks/>
          </p:cNvSpPr>
          <p:nvPr/>
        </p:nvSpPr>
        <p:spPr bwMode="auto">
          <a:xfrm>
            <a:off x="228600" y="1313873"/>
            <a:ext cx="822960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fr-FR" kern="0"/>
              <a:t>HCDSEC Current Status</a:t>
            </a:r>
          </a:p>
          <a:p>
            <a:endParaRPr lang="fr-FR" kern="0"/>
          </a:p>
          <a:p>
            <a:r>
              <a:rPr lang="fr-FR" kern="0"/>
              <a:t>HCDSEC Development Plan</a:t>
            </a:r>
          </a:p>
          <a:p>
            <a:endParaRPr lang="fr-FR" kern="0"/>
          </a:p>
          <a:p>
            <a:r>
              <a:rPr lang="fr-FR" kern="0"/>
              <a:t>Questions/Comments?</a:t>
            </a:r>
          </a:p>
          <a:p>
            <a:endParaRPr lang="fr-FR" kern="0" dirty="0"/>
          </a:p>
        </p:txBody>
      </p:sp>
    </p:spTree>
    <p:extLst>
      <p:ext uri="{BB962C8B-B14F-4D97-AF65-F5344CB8AC3E}">
        <p14:creationId xmlns:p14="http://schemas.microsoft.com/office/powerpoint/2010/main" val="961894763"/>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HCDSEC Current Status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0" name="Shape 333">
            <a:extLst>
              <a:ext uri="{FF2B5EF4-FFF2-40B4-BE49-F238E27FC236}">
                <a16:creationId xmlns:a16="http://schemas.microsoft.com/office/drawing/2014/main" id="{7E9DC227-65A7-41AF-9E02-F56F362F0F98}"/>
              </a:ext>
            </a:extLst>
          </p:cNvPr>
          <p:cNvSpPr txBox="1">
            <a:spLocks/>
          </p:cNvSpPr>
          <p:nvPr/>
        </p:nvSpPr>
        <p:spPr bwMode="auto">
          <a:xfrm>
            <a:off x="228600" y="1224116"/>
            <a:ext cx="822960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kern="0"/>
              <a:t>IDS Charter updated for HCDSEC project August 2019</a:t>
            </a:r>
          </a:p>
          <a:p>
            <a:r>
              <a:rPr lang="en-US" kern="0"/>
              <a:t>HCDSEC review at PWG February 2020 F2F</a:t>
            </a:r>
          </a:p>
          <a:p>
            <a:pPr lvl="1"/>
            <a:r>
              <a:rPr lang="en-US" sz="1800" kern="0">
                <a:hlinkClick r:id="rId4"/>
              </a:rPr>
              <a:t>https://ftp.pwg.org/pub/pwg/ids/wd/wd-idshcdsec10-20200120.docx</a:t>
            </a:r>
            <a:endParaRPr lang="en-US" sz="1800" kern="0"/>
          </a:p>
          <a:p>
            <a:r>
              <a:rPr lang="en-US" kern="0"/>
              <a:t>HCDSEC status at PWG May 2020 F2F</a:t>
            </a:r>
          </a:p>
          <a:p>
            <a:pPr lvl="1"/>
            <a:r>
              <a:rPr lang="en-US" sz="1800" kern="0"/>
              <a:t>Development plan and priorities</a:t>
            </a:r>
          </a:p>
          <a:p>
            <a:r>
              <a:rPr lang="en-US" kern="0"/>
              <a:t>HCDSEC status update at PWG August 2020 F2F</a:t>
            </a:r>
          </a:p>
          <a:p>
            <a:pPr lvl="1"/>
            <a:r>
              <a:rPr lang="en-US" sz="1800" kern="0"/>
              <a:t>Development plan and priorities</a:t>
            </a:r>
          </a:p>
          <a:p>
            <a:pPr lvl="1"/>
            <a:r>
              <a:rPr lang="en-US" sz="1800" kern="0"/>
              <a:t>Network Security examples</a:t>
            </a:r>
          </a:p>
          <a:p>
            <a:pPr lvl="1"/>
            <a:endParaRPr lang="en-US" sz="1800" kern="0"/>
          </a:p>
          <a:p>
            <a:endParaRPr lang="en-US" kern="0" dirty="0"/>
          </a:p>
        </p:txBody>
      </p:sp>
    </p:spTree>
    <p:extLst>
      <p:ext uri="{BB962C8B-B14F-4D97-AF65-F5344CB8AC3E}">
        <p14:creationId xmlns:p14="http://schemas.microsoft.com/office/powerpoint/2010/main" val="3603501642"/>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HCDSEC Development Plan</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Shape 333">
            <a:extLst>
              <a:ext uri="{FF2B5EF4-FFF2-40B4-BE49-F238E27FC236}">
                <a16:creationId xmlns:a16="http://schemas.microsoft.com/office/drawing/2014/main" id="{0D0F6FE5-50B7-422B-9521-0E51D70D79C0}"/>
              </a:ext>
            </a:extLst>
          </p:cNvPr>
          <p:cNvSpPr txBox="1">
            <a:spLocks/>
          </p:cNvSpPr>
          <p:nvPr/>
        </p:nvSpPr>
        <p:spPr bwMode="auto">
          <a:xfrm>
            <a:off x="228600" y="1188605"/>
            <a:ext cx="822960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lnSpcReduction="1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kern="0" dirty="0"/>
              <a:t>HCDSEC Interim draft in May 2021</a:t>
            </a:r>
            <a:br>
              <a:rPr lang="en-US" kern="0" dirty="0"/>
            </a:br>
            <a:r>
              <a:rPr lang="en-US" sz="1800" kern="0" dirty="0">
                <a:hlinkClick r:id="rId4"/>
              </a:rPr>
              <a:t>https://ftp.pwg.org/pub/pwg/ids/wd/wd-idshcdsec10-20210504.docx</a:t>
            </a:r>
            <a:endParaRPr lang="en-US" sz="1800" kern="0" dirty="0"/>
          </a:p>
          <a:p>
            <a:pPr lvl="1"/>
            <a:r>
              <a:rPr lang="en-US" sz="1800" kern="0" dirty="0"/>
              <a:t>Section 4 Network Security (additional content)</a:t>
            </a:r>
          </a:p>
          <a:p>
            <a:pPr lvl="1"/>
            <a:r>
              <a:rPr lang="en-US" sz="1800" kern="0" dirty="0"/>
              <a:t>Section 12.2 Datalink Layer (Smith’s Wi-Fi content)</a:t>
            </a:r>
          </a:p>
          <a:p>
            <a:r>
              <a:rPr lang="en-US" kern="0" dirty="0"/>
              <a:t>HCDSEC Interim draft in Q3 2021</a:t>
            </a:r>
          </a:p>
          <a:p>
            <a:pPr lvl="1"/>
            <a:r>
              <a:rPr lang="en-US" sz="1800" kern="0" dirty="0"/>
              <a:t>Section 4 Network Security (additional content)</a:t>
            </a:r>
          </a:p>
          <a:p>
            <a:r>
              <a:rPr lang="en-US" kern="0" dirty="0"/>
              <a:t>HCDSEC Interim draft in Q4 2021</a:t>
            </a:r>
          </a:p>
          <a:p>
            <a:pPr lvl="1"/>
            <a:r>
              <a:rPr lang="en-US" sz="1800" kern="0" dirty="0"/>
              <a:t>Section 5 Local Security (OS, Hypervisors, Peripherals, Apps)</a:t>
            </a:r>
          </a:p>
          <a:p>
            <a:pPr lvl="1"/>
            <a:r>
              <a:rPr lang="en-US" sz="1800" kern="0" dirty="0"/>
              <a:t>Section 6 System Architecture (Firewall, AV, Process Isolation)</a:t>
            </a:r>
          </a:p>
          <a:p>
            <a:r>
              <a:rPr lang="en-US" kern="0" dirty="0"/>
              <a:t>HCDSEC Prototype draft in Q1/Q2 2022</a:t>
            </a:r>
          </a:p>
          <a:p>
            <a:pPr lvl="1"/>
            <a:r>
              <a:rPr lang="en-US" sz="1800" kern="0" dirty="0"/>
              <a:t>Section 7 Conformance</a:t>
            </a:r>
          </a:p>
          <a:p>
            <a:pPr lvl="1"/>
            <a:r>
              <a:rPr lang="en-US" sz="1800" kern="0" dirty="0"/>
              <a:t>Section 8 Internationalization Considerations</a:t>
            </a:r>
          </a:p>
          <a:p>
            <a:pPr lvl="1"/>
            <a:r>
              <a:rPr lang="en-US" sz="1800" kern="0" dirty="0"/>
              <a:t>Section 9 Security Considerations</a:t>
            </a:r>
          </a:p>
          <a:p>
            <a:pPr lvl="1"/>
            <a:r>
              <a:rPr lang="en-US" sz="1800" kern="0" dirty="0"/>
              <a:t>Section 10 References</a:t>
            </a:r>
          </a:p>
          <a:p>
            <a:endParaRPr lang="en-US" kern="0" dirty="0"/>
          </a:p>
        </p:txBody>
      </p:sp>
    </p:spTree>
    <p:extLst>
      <p:ext uri="{BB962C8B-B14F-4D97-AF65-F5344CB8AC3E}">
        <p14:creationId xmlns:p14="http://schemas.microsoft.com/office/powerpoint/2010/main" val="719099782"/>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IDS: HCDSEC Questions / Comments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pSp>
        <p:nvGrpSpPr>
          <p:cNvPr id="10" name="Group 386">
            <a:extLst>
              <a:ext uri="{FF2B5EF4-FFF2-40B4-BE49-F238E27FC236}">
                <a16:creationId xmlns:a16="http://schemas.microsoft.com/office/drawing/2014/main" id="{4B7F6BFA-85DD-414C-AC39-FAD0C8522A82}"/>
              </a:ext>
            </a:extLst>
          </p:cNvPr>
          <p:cNvGrpSpPr/>
          <p:nvPr/>
        </p:nvGrpSpPr>
        <p:grpSpPr>
          <a:xfrm>
            <a:off x="3962400" y="3276600"/>
            <a:ext cx="1042988" cy="1042988"/>
            <a:chOff x="0" y="0"/>
            <a:chExt cx="1042987" cy="1042987"/>
          </a:xfrm>
        </p:grpSpPr>
        <p:sp>
          <p:nvSpPr>
            <p:cNvPr id="12" name="Shape 378">
              <a:extLst>
                <a:ext uri="{FF2B5EF4-FFF2-40B4-BE49-F238E27FC236}">
                  <a16:creationId xmlns:a16="http://schemas.microsoft.com/office/drawing/2014/main" id="{52509A39-73DB-458E-B0BA-295446B23F58}"/>
                </a:ext>
              </a:extLst>
            </p:cNvPr>
            <p:cNvSpPr/>
            <p:nvPr/>
          </p:nvSpPr>
          <p:spPr>
            <a:xfrm>
              <a:off x="0" y="0"/>
              <a:ext cx="1042988" cy="1042988"/>
            </a:xfrm>
            <a:prstGeom prst="rect">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13" name="Shape 379">
              <a:extLst>
                <a:ext uri="{FF2B5EF4-FFF2-40B4-BE49-F238E27FC236}">
                  <a16:creationId xmlns:a16="http://schemas.microsoft.com/office/drawing/2014/main" id="{5D5235FA-A0E9-45AB-9940-B1547936D5A8}"/>
                </a:ext>
              </a:extLst>
            </p:cNvPr>
            <p:cNvSpPr/>
            <p:nvPr/>
          </p:nvSpPr>
          <p:spPr>
            <a:xfrm>
              <a:off x="0" y="0"/>
              <a:ext cx="1042988" cy="651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350" y="21600"/>
                  </a:lnTo>
                  <a:lnTo>
                    <a:pt x="20250" y="21600"/>
                  </a:lnTo>
                  <a:lnTo>
                    <a:pt x="21600" y="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14" name="Shape 380">
              <a:extLst>
                <a:ext uri="{FF2B5EF4-FFF2-40B4-BE49-F238E27FC236}">
                  <a16:creationId xmlns:a16="http://schemas.microsoft.com/office/drawing/2014/main" id="{8DC61844-79E9-47AF-849B-361DE629B8EF}"/>
                </a:ext>
              </a:extLst>
            </p:cNvPr>
            <p:cNvSpPr/>
            <p:nvPr/>
          </p:nvSpPr>
          <p:spPr>
            <a:xfrm>
              <a:off x="0" y="0"/>
              <a:ext cx="65187" cy="10429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350"/>
                  </a:lnTo>
                  <a:lnTo>
                    <a:pt x="21600" y="2025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15" name="Shape 381">
              <a:extLst>
                <a:ext uri="{FF2B5EF4-FFF2-40B4-BE49-F238E27FC236}">
                  <a16:creationId xmlns:a16="http://schemas.microsoft.com/office/drawing/2014/main" id="{5C98BE63-DDEB-4F94-8262-EE83ED1508DB}"/>
                </a:ext>
              </a:extLst>
            </p:cNvPr>
            <p:cNvSpPr/>
            <p:nvPr/>
          </p:nvSpPr>
          <p:spPr>
            <a:xfrm>
              <a:off x="977800" y="0"/>
              <a:ext cx="65188" cy="104298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50"/>
                  </a:lnTo>
                  <a:lnTo>
                    <a:pt x="0" y="20250"/>
                  </a:lnTo>
                  <a:lnTo>
                    <a:pt x="2160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16" name="Shape 382">
              <a:extLst>
                <a:ext uri="{FF2B5EF4-FFF2-40B4-BE49-F238E27FC236}">
                  <a16:creationId xmlns:a16="http://schemas.microsoft.com/office/drawing/2014/main" id="{6C28897B-B347-4BAE-ABF5-589191FD80E4}"/>
                </a:ext>
              </a:extLst>
            </p:cNvPr>
            <p:cNvSpPr/>
            <p:nvPr/>
          </p:nvSpPr>
          <p:spPr>
            <a:xfrm>
              <a:off x="0" y="977800"/>
              <a:ext cx="1042988" cy="6518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0250" y="0"/>
                  </a:lnTo>
                  <a:lnTo>
                    <a:pt x="1350" y="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17" name="Shape 383">
              <a:extLst>
                <a:ext uri="{FF2B5EF4-FFF2-40B4-BE49-F238E27FC236}">
                  <a16:creationId xmlns:a16="http://schemas.microsoft.com/office/drawing/2014/main" id="{4A8697DD-B0FE-421F-B5AA-F9572E9DB98D}"/>
                </a:ext>
              </a:extLst>
            </p:cNvPr>
            <p:cNvSpPr/>
            <p:nvPr/>
          </p:nvSpPr>
          <p:spPr>
            <a:xfrm>
              <a:off x="335204" y="195560"/>
              <a:ext cx="372531" cy="488901"/>
            </a:xfrm>
            <a:custGeom>
              <a:avLst/>
              <a:gdLst/>
              <a:ahLst/>
              <a:cxnLst>
                <a:cxn ang="0">
                  <a:pos x="wd2" y="hd2"/>
                </a:cxn>
                <a:cxn ang="5400000">
                  <a:pos x="wd2" y="hd2"/>
                </a:cxn>
                <a:cxn ang="10800000">
                  <a:pos x="wd2" y="hd2"/>
                </a:cxn>
                <a:cxn ang="16200000">
                  <a:pos x="wd2" y="hd2"/>
                </a:cxn>
              </a:cxnLst>
              <a:rect l="0" t="0" r="r" b="b"/>
              <a:pathLst>
                <a:path w="21600" h="21600" extrusionOk="0">
                  <a:moveTo>
                    <a:pt x="0" y="8228"/>
                  </a:moveTo>
                  <a:cubicBezTo>
                    <a:pt x="0" y="3684"/>
                    <a:pt x="4836" y="0"/>
                    <a:pt x="10801" y="0"/>
                  </a:cubicBezTo>
                  <a:cubicBezTo>
                    <a:pt x="16765" y="0"/>
                    <a:pt x="21600" y="3684"/>
                    <a:pt x="21600" y="8228"/>
                  </a:cubicBezTo>
                  <a:cubicBezTo>
                    <a:pt x="21600" y="11637"/>
                    <a:pt x="19182" y="14400"/>
                    <a:pt x="16199" y="14400"/>
                  </a:cubicBezTo>
                  <a:cubicBezTo>
                    <a:pt x="14709" y="14400"/>
                    <a:pt x="13500" y="15781"/>
                    <a:pt x="13500" y="17485"/>
                  </a:cubicBezTo>
                  <a:lnTo>
                    <a:pt x="13500" y="21600"/>
                  </a:lnTo>
                  <a:lnTo>
                    <a:pt x="8100" y="21600"/>
                  </a:lnTo>
                  <a:lnTo>
                    <a:pt x="8100" y="17485"/>
                  </a:lnTo>
                  <a:cubicBezTo>
                    <a:pt x="8100" y="14076"/>
                    <a:pt x="10518" y="11313"/>
                    <a:pt x="13500" y="11313"/>
                  </a:cubicBezTo>
                  <a:cubicBezTo>
                    <a:pt x="14991" y="11313"/>
                    <a:pt x="16199" y="9932"/>
                    <a:pt x="16199" y="8228"/>
                  </a:cubicBezTo>
                  <a:cubicBezTo>
                    <a:pt x="16199" y="5956"/>
                    <a:pt x="13783" y="4113"/>
                    <a:pt x="10801" y="4113"/>
                  </a:cubicBezTo>
                  <a:cubicBezTo>
                    <a:pt x="7819" y="4113"/>
                    <a:pt x="5401" y="5956"/>
                    <a:pt x="5401" y="8228"/>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18" name="Shape 384">
              <a:extLst>
                <a:ext uri="{FF2B5EF4-FFF2-40B4-BE49-F238E27FC236}">
                  <a16:creationId xmlns:a16="http://schemas.microsoft.com/office/drawing/2014/main" id="{945E88DD-FDDB-428B-B3B3-D0DA10D0FD19}"/>
                </a:ext>
              </a:extLst>
            </p:cNvPr>
            <p:cNvSpPr/>
            <p:nvPr/>
          </p:nvSpPr>
          <p:spPr>
            <a:xfrm>
              <a:off x="451623" y="707734"/>
              <a:ext cx="139693" cy="139694"/>
            </a:xfrm>
            <a:prstGeom prst="ellipse">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19" name="Shape 385">
              <a:extLst>
                <a:ext uri="{FF2B5EF4-FFF2-40B4-BE49-F238E27FC236}">
                  <a16:creationId xmlns:a16="http://schemas.microsoft.com/office/drawing/2014/main" id="{CE6688E3-A23D-4178-B375-A5F14D5F7A64}"/>
                </a:ext>
              </a:extLst>
            </p:cNvPr>
            <p:cNvSpPr/>
            <p:nvPr/>
          </p:nvSpPr>
          <p:spPr>
            <a:xfrm>
              <a:off x="0" y="0"/>
              <a:ext cx="1042988" cy="1042988"/>
            </a:xfrm>
            <a:custGeom>
              <a:avLst/>
              <a:gdLst/>
              <a:ahLst/>
              <a:cxnLst>
                <a:cxn ang="0">
                  <a:pos x="wd2" y="hd2"/>
                </a:cxn>
                <a:cxn ang="5400000">
                  <a:pos x="wd2" y="hd2"/>
                </a:cxn>
                <a:cxn ang="10800000">
                  <a:pos x="wd2" y="hd2"/>
                </a:cxn>
                <a:cxn ang="16200000">
                  <a:pos x="wd2" y="hd2"/>
                </a:cxn>
              </a:cxnLst>
              <a:rect l="0" t="0" r="r" b="b"/>
              <a:pathLst>
                <a:path w="21600" h="21600" extrusionOk="0">
                  <a:moveTo>
                    <a:pt x="1350" y="1350"/>
                  </a:moveTo>
                  <a:lnTo>
                    <a:pt x="1350" y="20250"/>
                  </a:lnTo>
                  <a:lnTo>
                    <a:pt x="20250" y="20250"/>
                  </a:lnTo>
                  <a:lnTo>
                    <a:pt x="20250" y="1350"/>
                  </a:lnTo>
                  <a:close/>
                  <a:moveTo>
                    <a:pt x="0" y="0"/>
                  </a:moveTo>
                  <a:lnTo>
                    <a:pt x="1350" y="1350"/>
                  </a:lnTo>
                  <a:moveTo>
                    <a:pt x="0" y="21600"/>
                  </a:moveTo>
                  <a:lnTo>
                    <a:pt x="1350" y="20250"/>
                  </a:lnTo>
                  <a:moveTo>
                    <a:pt x="21600" y="21600"/>
                  </a:moveTo>
                  <a:lnTo>
                    <a:pt x="20250" y="20250"/>
                  </a:lnTo>
                  <a:moveTo>
                    <a:pt x="21600" y="0"/>
                  </a:moveTo>
                  <a:lnTo>
                    <a:pt x="20250" y="1350"/>
                  </a:lnTo>
                  <a:moveTo>
                    <a:pt x="6942" y="7907"/>
                  </a:moveTo>
                  <a:cubicBezTo>
                    <a:pt x="6942" y="5777"/>
                    <a:pt x="8669" y="4050"/>
                    <a:pt x="10800" y="4050"/>
                  </a:cubicBezTo>
                  <a:cubicBezTo>
                    <a:pt x="12930" y="4050"/>
                    <a:pt x="14657" y="5777"/>
                    <a:pt x="14657" y="7907"/>
                  </a:cubicBezTo>
                  <a:cubicBezTo>
                    <a:pt x="14657" y="9505"/>
                    <a:pt x="13793" y="10800"/>
                    <a:pt x="12728" y="10800"/>
                  </a:cubicBezTo>
                  <a:cubicBezTo>
                    <a:pt x="12196" y="10800"/>
                    <a:pt x="11764" y="11447"/>
                    <a:pt x="11764" y="12246"/>
                  </a:cubicBezTo>
                  <a:lnTo>
                    <a:pt x="11764" y="14175"/>
                  </a:lnTo>
                  <a:lnTo>
                    <a:pt x="9835" y="14175"/>
                  </a:lnTo>
                  <a:lnTo>
                    <a:pt x="9835" y="12246"/>
                  </a:lnTo>
                  <a:cubicBezTo>
                    <a:pt x="9835" y="10648"/>
                    <a:pt x="10699" y="9353"/>
                    <a:pt x="11764" y="9353"/>
                  </a:cubicBezTo>
                  <a:cubicBezTo>
                    <a:pt x="12296" y="9353"/>
                    <a:pt x="12728" y="8706"/>
                    <a:pt x="12728" y="7907"/>
                  </a:cubicBezTo>
                  <a:cubicBezTo>
                    <a:pt x="12728" y="6842"/>
                    <a:pt x="11865" y="5978"/>
                    <a:pt x="10800" y="5978"/>
                  </a:cubicBezTo>
                  <a:cubicBezTo>
                    <a:pt x="9735" y="5978"/>
                    <a:pt x="8871" y="6842"/>
                    <a:pt x="8871" y="7907"/>
                  </a:cubicBezTo>
                  <a:close/>
                  <a:moveTo>
                    <a:pt x="10800" y="14657"/>
                  </a:moveTo>
                  <a:cubicBezTo>
                    <a:pt x="10001" y="14657"/>
                    <a:pt x="9353" y="15304"/>
                    <a:pt x="9353" y="16103"/>
                  </a:cubicBezTo>
                  <a:cubicBezTo>
                    <a:pt x="9353" y="16902"/>
                    <a:pt x="10001" y="17550"/>
                    <a:pt x="10800" y="17550"/>
                  </a:cubicBezTo>
                  <a:cubicBezTo>
                    <a:pt x="11599" y="17550"/>
                    <a:pt x="12246" y="16902"/>
                    <a:pt x="12246" y="16103"/>
                  </a:cubicBezTo>
                  <a:cubicBezTo>
                    <a:pt x="12246" y="15304"/>
                    <a:pt x="11599" y="14657"/>
                    <a:pt x="10800" y="14657"/>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grpSp>
      <p:sp>
        <p:nvSpPr>
          <p:cNvPr id="20" name="TextBox 19">
            <a:extLst>
              <a:ext uri="{FF2B5EF4-FFF2-40B4-BE49-F238E27FC236}">
                <a16:creationId xmlns:a16="http://schemas.microsoft.com/office/drawing/2014/main" id="{96E3F5A1-B85F-4E68-89BF-B85428F16E51}"/>
              </a:ext>
            </a:extLst>
          </p:cNvPr>
          <p:cNvSpPr txBox="1"/>
          <p:nvPr/>
        </p:nvSpPr>
        <p:spPr>
          <a:xfrm>
            <a:off x="838200" y="5459012"/>
            <a:ext cx="7467600" cy="1317872"/>
          </a:xfrm>
          <a:prstGeom prst="rect">
            <a:avLst/>
          </a:prstGeom>
          <a:noFill/>
        </p:spPr>
        <p:txBody>
          <a:bodyPr wrap="square" rtlCol="0">
            <a:spAutoFit/>
          </a:bodyPr>
          <a:lstStyle/>
          <a:p>
            <a:endParaRPr lang="en-US"/>
          </a:p>
        </p:txBody>
      </p:sp>
      <p:sp>
        <p:nvSpPr>
          <p:cNvPr id="3" name="TextBox 2">
            <a:extLst>
              <a:ext uri="{FF2B5EF4-FFF2-40B4-BE49-F238E27FC236}">
                <a16:creationId xmlns:a16="http://schemas.microsoft.com/office/drawing/2014/main" id="{F0936735-19ED-4D47-8575-40FD9DD62E13}"/>
              </a:ext>
            </a:extLst>
          </p:cNvPr>
          <p:cNvSpPr txBox="1"/>
          <p:nvPr/>
        </p:nvSpPr>
        <p:spPr>
          <a:xfrm>
            <a:off x="903288" y="5294417"/>
            <a:ext cx="7696200" cy="1415772"/>
          </a:xfrm>
          <a:prstGeom prst="rect">
            <a:avLst/>
          </a:prstGeom>
          <a:noFill/>
        </p:spPr>
        <p:txBody>
          <a:bodyPr wrap="square" rtlCol="0">
            <a:spAutoFit/>
          </a:bodyPr>
          <a:lstStyle/>
          <a:p>
            <a:r>
              <a:rPr lang="da-DK" sz="1400" dirty="0">
                <a:latin typeface="+mn-lt"/>
              </a:rPr>
              <a:t>Link to the HCD Security Guidelines Slides:</a:t>
            </a:r>
            <a:endParaRPr lang="da-DK" sz="1400" dirty="0">
              <a:latin typeface="+mn-lt"/>
              <a:hlinkClick r:id="rId4"/>
            </a:endParaRPr>
          </a:p>
          <a:p>
            <a:r>
              <a:rPr lang="da-DK" sz="1400" dirty="0">
                <a:latin typeface="+mn-lt"/>
                <a:hlinkClick r:id="rId4"/>
              </a:rPr>
              <a:t>https://ftp.pwg.org/pub/pwg/ids/Presentation/ids-hcdsec-status-20210819.pptx</a:t>
            </a:r>
            <a:endParaRPr lang="da-DK" sz="1400" dirty="0">
              <a:latin typeface="+mn-lt"/>
            </a:endParaRPr>
          </a:p>
          <a:p>
            <a:r>
              <a:rPr lang="da-DK" sz="1400" dirty="0">
                <a:latin typeface="+mn-lt"/>
              </a:rPr>
              <a:t>- PowerPoint</a:t>
            </a:r>
          </a:p>
          <a:p>
            <a:r>
              <a:rPr lang="da-DK" sz="1400" dirty="0">
                <a:latin typeface="+mn-lt"/>
                <a:hlinkClick r:id="rId5"/>
              </a:rPr>
              <a:t>https://ftp.pwg.org/pub/pwg/ids/Presentation/ids-hcdsec-status-20210819.pdf</a:t>
            </a:r>
            <a:r>
              <a:rPr lang="da-DK" sz="1400" dirty="0">
                <a:latin typeface="+mn-lt"/>
              </a:rPr>
              <a:t> </a:t>
            </a:r>
          </a:p>
          <a:p>
            <a:r>
              <a:rPr lang="da-DK" sz="1400" dirty="0">
                <a:latin typeface="+mn-lt"/>
              </a:rPr>
              <a:t>- PDF</a:t>
            </a:r>
          </a:p>
          <a:p>
            <a:endParaRPr lang="en-US" dirty="0"/>
          </a:p>
        </p:txBody>
      </p:sp>
    </p:spTree>
    <p:extLst>
      <p:ext uri="{BB962C8B-B14F-4D97-AF65-F5344CB8AC3E}">
        <p14:creationId xmlns:p14="http://schemas.microsoft.com/office/powerpoint/2010/main" val="294329805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8199"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Antitrust and Intellectual Property Policies</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Antitrust and PWG IP policies”.  </a:t>
            </a:r>
          </a:p>
          <a:p>
            <a:pPr marL="782638" lvl="2" indent="-342900" eaLnBrk="1" hangingPunct="1"/>
            <a:r>
              <a:rPr lang="en-US" altLang="en-US" sz="2200" dirty="0"/>
              <a:t>Refer to the Antitrust and IP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30</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30</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2971800" y="3124200"/>
            <a:ext cx="2819400" cy="609600"/>
          </a:xfrm>
        </p:spPr>
        <p:txBody>
          <a:bodyPr>
            <a:noAutofit/>
          </a:bodyPr>
          <a:lstStyle/>
          <a:p>
            <a:pPr marL="39688" indent="0">
              <a:buNone/>
            </a:pPr>
            <a:r>
              <a:rPr lang="en-US" sz="2400" b="1" dirty="0"/>
              <a:t>Liaison Status</a:t>
            </a:r>
          </a:p>
        </p:txBody>
      </p:sp>
    </p:spTree>
    <p:extLst>
      <p:ext uri="{BB962C8B-B14F-4D97-AF65-F5344CB8AC3E}">
        <p14:creationId xmlns:p14="http://schemas.microsoft.com/office/powerpoint/2010/main" val="844034328"/>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Trusted Computing Group (TCG)</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0" name="Shape 369">
            <a:extLst>
              <a:ext uri="{FF2B5EF4-FFF2-40B4-BE49-F238E27FC236}">
                <a16:creationId xmlns:a16="http://schemas.microsoft.com/office/drawing/2014/main" id="{50B78C32-8AEB-40E7-B2D7-CED9804DA316}"/>
              </a:ext>
            </a:extLst>
          </p:cNvPr>
          <p:cNvSpPr txBox="1">
            <a:spLocks/>
          </p:cNvSpPr>
          <p:nvPr/>
        </p:nvSpPr>
        <p:spPr bwMode="auto">
          <a:xfrm>
            <a:off x="127000" y="1097116"/>
            <a:ext cx="8229600" cy="5444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05608" indent="-264968">
              <a:defRPr sz="1700"/>
            </a:pPr>
            <a:r>
              <a:rPr lang="en-US" sz="1700" b="1" kern="0"/>
              <a:t>Next TCG Members Meetings</a:t>
            </a:r>
          </a:p>
          <a:p>
            <a:pPr marL="767715" lvl="1" indent="-269875">
              <a:defRPr sz="1700"/>
            </a:pPr>
            <a:r>
              <a:rPr lang="en-US" sz="1300" b="1" kern="0"/>
              <a:t>TCG Virtual F2F – 11-15 October 2021 – Ira to call in</a:t>
            </a:r>
          </a:p>
          <a:p>
            <a:pPr marL="305608" indent="-264968">
              <a:defRPr sz="1700"/>
            </a:pPr>
            <a:r>
              <a:rPr lang="en-US" sz="1700" b="1" kern="0"/>
              <a:t>Trusted Mobility Solutions (TMS) – Ira is co-chair and co-editor</a:t>
            </a:r>
          </a:p>
          <a:p>
            <a:pPr marL="767715" lvl="1" indent="-269875">
              <a:defRPr sz="1700"/>
            </a:pPr>
            <a:r>
              <a:rPr lang="en-US" sz="1300" b="1" kern="0"/>
              <a:t>Formal – GP (TEE, SE), ETSI (NFV/MEC), ATIS (5G Security) </a:t>
            </a:r>
          </a:p>
          <a:p>
            <a:pPr marL="767715" lvl="1" indent="-269875">
              <a:defRPr sz="1700"/>
            </a:pPr>
            <a:r>
              <a:rPr lang="en-US" sz="1300" b="1" kern="0"/>
              <a:t>Informal – 3GPP, GSMA, IETF, ISO, ITU-T, SAE, US NIST</a:t>
            </a:r>
          </a:p>
          <a:p>
            <a:pPr marL="767715" lvl="1" indent="-269875">
              <a:defRPr sz="1700"/>
            </a:pPr>
            <a:r>
              <a:rPr lang="en-US" sz="1300" b="1" i="1" kern="0">
                <a:solidFill>
                  <a:srgbClr val="0070C0"/>
                </a:solidFill>
              </a:rPr>
              <a:t>TCG TMS Use Cases v2 – published September 2018</a:t>
            </a:r>
          </a:p>
          <a:p>
            <a:pPr marL="305608" indent="-264968">
              <a:defRPr sz="1700"/>
            </a:pPr>
            <a:r>
              <a:rPr lang="en-US" sz="1700" b="1" kern="0"/>
              <a:t>Mobile Platform (MPWG) – Ira is co-editor</a:t>
            </a:r>
          </a:p>
          <a:p>
            <a:pPr marL="762808" lvl="1" indent="-264968">
              <a:defRPr sz="1700"/>
            </a:pPr>
            <a:r>
              <a:rPr lang="en-US" sz="1300" b="1" kern="0"/>
              <a:t>Formal – GP (TEE, SE), ETSI (NFV/MEC), ATIS (5G Security) </a:t>
            </a:r>
          </a:p>
          <a:p>
            <a:pPr marL="762808" lvl="1" indent="-264968">
              <a:defRPr sz="1700"/>
            </a:pPr>
            <a:r>
              <a:rPr lang="en-US" sz="1300" b="1" i="1" kern="0">
                <a:solidFill>
                  <a:srgbClr val="0070C0"/>
                </a:solidFill>
              </a:rPr>
              <a:t>TCG Runtime Integrity Preservation for Mobile Devices – Nov 2019</a:t>
            </a:r>
          </a:p>
          <a:p>
            <a:pPr marL="762808" lvl="1" indent="-264968">
              <a:defRPr sz="1700"/>
            </a:pPr>
            <a:r>
              <a:rPr lang="en-US" sz="1300" b="1" i="1" kern="0">
                <a:solidFill>
                  <a:srgbClr val="0070C0"/>
                </a:solidFill>
              </a:rPr>
              <a:t>TCG Mobile Reference Architecture v2 – work-in-progress for review Q4 2021</a:t>
            </a:r>
          </a:p>
          <a:p>
            <a:pPr marL="762808" lvl="1" indent="-264968">
              <a:defRPr sz="1700"/>
            </a:pPr>
            <a:r>
              <a:rPr lang="en-US" sz="1300" b="1" i="1" kern="0">
                <a:solidFill>
                  <a:srgbClr val="0070C0"/>
                </a:solidFill>
              </a:rPr>
              <a:t>TCG TPM 2.0 Mobile Common Profile – work-in-progres</a:t>
            </a:r>
            <a:r>
              <a:rPr lang="en-US" sz="1400" b="1" i="1" kern="0">
                <a:solidFill>
                  <a:srgbClr val="0070C0"/>
                </a:solidFill>
              </a:rPr>
              <a:t>s </a:t>
            </a:r>
            <a:r>
              <a:rPr lang="en-US" sz="1300" b="1" i="1" kern="0">
                <a:solidFill>
                  <a:srgbClr val="0070C0"/>
                </a:solidFill>
              </a:rPr>
              <a:t>for review Q4 2021</a:t>
            </a:r>
          </a:p>
          <a:p>
            <a:pPr marL="762808" lvl="1" indent="-264968">
              <a:defRPr sz="1700"/>
            </a:pPr>
            <a:r>
              <a:rPr lang="en-US" sz="1300" b="1" i="1" kern="0">
                <a:solidFill>
                  <a:srgbClr val="0070C0"/>
                </a:solidFill>
              </a:rPr>
              <a:t>GP TPS Client API / Entity Attestation Protocol / COSE Keystore – joint work</a:t>
            </a:r>
          </a:p>
          <a:p>
            <a:pPr marL="362758" indent="-264968">
              <a:defRPr sz="1700"/>
            </a:pPr>
            <a:r>
              <a:rPr lang="en-US" sz="1700" b="1" kern="0"/>
              <a:t>Recent Specifications</a:t>
            </a:r>
          </a:p>
          <a:p>
            <a:pPr marL="762808" lvl="1" indent="-264968">
              <a:defRPr sz="1700"/>
            </a:pPr>
            <a:r>
              <a:rPr lang="en-US" sz="1300" b="1" kern="0">
                <a:solidFill>
                  <a:srgbClr val="0070C0"/>
                </a:solidFill>
                <a:hlinkClick r:id="rId4"/>
              </a:rPr>
              <a:t>http://www.trustedcomputinggroup.org/resources</a:t>
            </a:r>
            <a:endParaRPr lang="en-US" sz="1300" b="1" kern="0">
              <a:solidFill>
                <a:srgbClr val="0070C0"/>
              </a:solidFill>
            </a:endParaRPr>
          </a:p>
          <a:p>
            <a:pPr marL="762808" lvl="1" indent="-264968">
              <a:defRPr sz="1700"/>
            </a:pPr>
            <a:r>
              <a:rPr lang="en-US" sz="1300" b="1" i="1" kern="0">
                <a:solidFill>
                  <a:srgbClr val="0070C0"/>
                </a:solidFill>
              </a:rPr>
              <a:t>TCG EK Credential Profile for TPM 2.0 – published July 2021 </a:t>
            </a:r>
          </a:p>
          <a:p>
            <a:pPr marL="762808" lvl="1" indent="-264968">
              <a:defRPr sz="1700"/>
            </a:pPr>
            <a:r>
              <a:rPr lang="en-US" sz="1300" b="1" i="1" kern="0">
                <a:solidFill>
                  <a:srgbClr val="0070C0"/>
                </a:solidFill>
              </a:rPr>
              <a:t>TCG PCIe-based Component Class Registry – review July 2021</a:t>
            </a:r>
          </a:p>
          <a:p>
            <a:pPr marL="762808" lvl="1" indent="-264968">
              <a:defRPr sz="1700"/>
            </a:pPr>
            <a:r>
              <a:rPr lang="en-US" sz="1300" b="1" i="1" kern="0">
                <a:solidFill>
                  <a:srgbClr val="0070C0"/>
                </a:solidFill>
              </a:rPr>
              <a:t>TCG Storage SSC: Opal – review July 2021 </a:t>
            </a:r>
          </a:p>
          <a:p>
            <a:pPr marL="762808" lvl="1" indent="-264968">
              <a:defRPr sz="1700"/>
            </a:pPr>
            <a:r>
              <a:rPr lang="en-US" sz="1300" b="1" i="1" kern="0">
                <a:solidFill>
                  <a:srgbClr val="0070C0"/>
                </a:solidFill>
              </a:rPr>
              <a:t>TCG Storage Interface Interactions Specification (SIIS) – review July 2021</a:t>
            </a:r>
          </a:p>
          <a:p>
            <a:pPr marL="762808" lvl="1" indent="-264968">
              <a:defRPr sz="1700"/>
            </a:pPr>
            <a:r>
              <a:rPr lang="en-US" sz="1300" b="1" i="1" kern="0">
                <a:solidFill>
                  <a:srgbClr val="0070C0"/>
                </a:solidFill>
              </a:rPr>
              <a:t>TCG SNMP MIB for TPM-based Attestation – review June 2021 </a:t>
            </a:r>
          </a:p>
          <a:p>
            <a:pPr marL="762808" lvl="1" indent="-264968">
              <a:defRPr sz="1700"/>
            </a:pPr>
            <a:r>
              <a:rPr lang="en-US" sz="1300" b="1" i="1" kern="0">
                <a:solidFill>
                  <a:srgbClr val="0070C0"/>
                </a:solidFill>
              </a:rPr>
              <a:t>TCG TPM 2.0 Keys for Device Identity and Attestation – public May 2021 </a:t>
            </a:r>
            <a:endParaRPr lang="en-US" sz="1300" b="1" i="1" kern="0" dirty="0">
              <a:solidFill>
                <a:srgbClr val="0070C0"/>
              </a:solidFill>
            </a:endParaRPr>
          </a:p>
        </p:txBody>
      </p:sp>
    </p:spTree>
    <p:extLst>
      <p:ext uri="{BB962C8B-B14F-4D97-AF65-F5344CB8AC3E}">
        <p14:creationId xmlns:p14="http://schemas.microsoft.com/office/powerpoint/2010/main" val="75367590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Internet Engineering Task Force (IETF) (1 of 4)</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Shape 369">
            <a:extLst>
              <a:ext uri="{FF2B5EF4-FFF2-40B4-BE49-F238E27FC236}">
                <a16:creationId xmlns:a16="http://schemas.microsoft.com/office/drawing/2014/main" id="{3C5FAAD9-0804-446A-B360-2C1A4B6C5867}"/>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850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05608" indent="-264968">
              <a:defRPr sz="1700"/>
            </a:pPr>
            <a:r>
              <a:rPr lang="en-US" sz="1700" b="1" kern="0" dirty="0"/>
              <a:t>Next IETF Members Meetings</a:t>
            </a:r>
            <a:endParaRPr lang="en-US" sz="1500" b="1" kern="0" dirty="0"/>
          </a:p>
          <a:p>
            <a:pPr marL="767715" lvl="1" indent="-269875">
              <a:defRPr sz="1700"/>
            </a:pPr>
            <a:r>
              <a:rPr lang="en-US" sz="1500" b="1" kern="0" dirty="0"/>
              <a:t>IETF 112 Madrid, Spain ??? – 8-12 November 2021 – Ira to call in </a:t>
            </a:r>
            <a:br>
              <a:rPr lang="en-US" sz="1500" b="1" kern="0" dirty="0"/>
            </a:br>
            <a:r>
              <a:rPr lang="en-US" sz="1500" b="1" kern="0" dirty="0"/>
              <a:t>– conflict w/ PWG Virtual F2F 9-11 November 2021</a:t>
            </a:r>
            <a:br>
              <a:rPr lang="en-US" sz="1500" b="1" kern="0" dirty="0"/>
            </a:br>
            <a:r>
              <a:rPr lang="en-US" sz="1500" b="1" kern="0" dirty="0"/>
              <a:t>– conflict w/ ESCAR Europe Frankfurt, Germany 10-11 November 2021</a:t>
            </a:r>
          </a:p>
          <a:p>
            <a:pPr marL="305608" indent="-264968">
              <a:defRPr sz="1700"/>
            </a:pPr>
            <a:r>
              <a:rPr lang="en-US" sz="1700" b="1" kern="0" dirty="0"/>
              <a:t>Transport Layer Security (TLS)</a:t>
            </a:r>
            <a:endParaRPr lang="en-US" sz="1600" b="1" kern="0" dirty="0"/>
          </a:p>
          <a:p>
            <a:pPr marL="767715" marR="40640" lvl="1" indent="-269875" eaLnBrk="1" fontAlgn="auto" hangingPunct="1">
              <a:spcBef>
                <a:spcPts val="400"/>
              </a:spcBef>
              <a:spcAft>
                <a:spcPts val="0"/>
              </a:spcAft>
              <a:buFontTx/>
              <a:buChar char="•"/>
              <a:defRPr sz="1700"/>
            </a:pPr>
            <a:r>
              <a:rPr lang="en-US" sz="1500" b="1" kern="0" dirty="0">
                <a:solidFill>
                  <a:srgbClr val="000000"/>
                </a:solidFill>
                <a:uFill>
                  <a:solidFill>
                    <a:srgbClr val="000000"/>
                  </a:solidFill>
                </a:uFill>
                <a:latin typeface="Verdana"/>
                <a:ea typeface="Verdana"/>
                <a:sym typeface="Verdana"/>
              </a:rPr>
              <a:t>Deprecating TLS 1.0 and TLS 1.1 – RFC 8996 – March 2021</a:t>
            </a:r>
            <a:br>
              <a:rPr lang="en-US" sz="1500" b="1" kern="0" dirty="0">
                <a:solidFill>
                  <a:srgbClr val="000000"/>
                </a:solidFill>
                <a:uFill>
                  <a:solidFill>
                    <a:srgbClr val="000000"/>
                  </a:solidFill>
                </a:uFill>
                <a:latin typeface="Verdana"/>
                <a:ea typeface="Verdana"/>
                <a:sym typeface="Verdana"/>
              </a:rPr>
            </a:br>
            <a:r>
              <a:rPr lang="en-US" sz="1500" b="1" kern="0" dirty="0">
                <a:solidFill>
                  <a:srgbClr val="000000"/>
                </a:solidFill>
                <a:uFill>
                  <a:solidFill>
                    <a:srgbClr val="000000"/>
                  </a:solidFill>
                </a:uFill>
                <a:latin typeface="Verdana"/>
                <a:ea typeface="Verdana"/>
                <a:sym typeface="Verdana"/>
                <a:hlinkClick r:id="rId4"/>
              </a:rPr>
              <a:t>https://datatracker.ietf.org/doc/rfc8996/</a:t>
            </a:r>
            <a:endParaRPr lang="en-US" sz="1500" b="1" kern="0" dirty="0">
              <a:solidFill>
                <a:srgbClr val="000000"/>
              </a:solidFill>
              <a:uFill>
                <a:solidFill>
                  <a:srgbClr val="000000"/>
                </a:solidFill>
              </a:uFill>
              <a:latin typeface="Verdana"/>
              <a:ea typeface="Verdana"/>
              <a:sym typeface="Verdana"/>
            </a:endParaRPr>
          </a:p>
          <a:p>
            <a:pPr marL="767715" lvl="1" indent="-269875">
              <a:defRPr sz="1700"/>
            </a:pPr>
            <a:r>
              <a:rPr lang="en-US" sz="1500" b="1" kern="0" dirty="0"/>
              <a:t>Deprecating FFDH </a:t>
            </a:r>
            <a:r>
              <a:rPr lang="en-US" sz="1500" b="1" kern="0" dirty="0" err="1"/>
              <a:t>Ciphersuites</a:t>
            </a:r>
            <a:r>
              <a:rPr lang="en-US" sz="1500" b="1" kern="0" dirty="0"/>
              <a:t> in TLS – draft-00 – July 2021</a:t>
            </a:r>
            <a:br>
              <a:rPr lang="en-US" sz="1500" b="1" kern="0" dirty="0"/>
            </a:br>
            <a:r>
              <a:rPr lang="en-US" sz="1500" b="1" kern="0" dirty="0">
                <a:hlinkClick r:id="rId5"/>
              </a:rPr>
              <a:t>https://datatracker.ietf.org/doc/draft-bartle-tls-deprecate-ffdh/</a:t>
            </a:r>
            <a:endParaRPr lang="en-US" sz="1500" b="1" kern="0" dirty="0"/>
          </a:p>
          <a:p>
            <a:pPr marL="767715" lvl="1" indent="-269875">
              <a:defRPr sz="1700"/>
            </a:pPr>
            <a:r>
              <a:rPr lang="en-US" sz="1500" b="1" kern="0" dirty="0"/>
              <a:t>Identity Module for TLS Version 1.3 – draft-05 – July 2021</a:t>
            </a:r>
            <a:br>
              <a:rPr lang="en-US" sz="1500" b="1" kern="0" dirty="0"/>
            </a:br>
            <a:r>
              <a:rPr lang="en-US" sz="1500" b="1" kern="0" dirty="0">
                <a:hlinkClick r:id="rId6"/>
              </a:rPr>
              <a:t>https://datatracker.ietf.org/doc/draft-urien-tls-im/</a:t>
            </a:r>
            <a:endParaRPr lang="en-US" sz="1500" b="1" kern="0" dirty="0"/>
          </a:p>
          <a:p>
            <a:pPr marL="767715" lvl="1" indent="-269875">
              <a:defRPr sz="1700"/>
            </a:pPr>
            <a:r>
              <a:rPr lang="en-US" sz="1500" b="1" kern="0" dirty="0"/>
              <a:t>Hybrid key exchange in TLS 1.3 – draft-03 – July 2021</a:t>
            </a:r>
            <a:br>
              <a:rPr lang="en-US" sz="1500" b="1" kern="0" dirty="0"/>
            </a:br>
            <a:r>
              <a:rPr lang="en-US" sz="1500" b="1" kern="0" dirty="0">
                <a:hlinkClick r:id="rId7"/>
              </a:rPr>
              <a:t>https://datatracker.ietf.org/doc/draft-ietf-tls-hybrid-design/</a:t>
            </a:r>
            <a:endParaRPr lang="en-US" sz="1500" b="1" kern="0" dirty="0"/>
          </a:p>
          <a:p>
            <a:pPr marL="767715" marR="40640" lvl="1" indent="-269875" eaLnBrk="1" fontAlgn="auto" hangingPunct="1">
              <a:spcBef>
                <a:spcPts val="400"/>
              </a:spcBef>
              <a:spcAft>
                <a:spcPts val="0"/>
              </a:spcAft>
              <a:buFontTx/>
              <a:buChar char="•"/>
              <a:defRPr sz="1700"/>
            </a:pPr>
            <a:r>
              <a:rPr lang="en-US" sz="1500" b="1" kern="0" dirty="0">
                <a:solidFill>
                  <a:srgbClr val="000000"/>
                </a:solidFill>
                <a:uFill>
                  <a:solidFill>
                    <a:srgbClr val="000000"/>
                  </a:solidFill>
                </a:uFill>
                <a:latin typeface="Verdana"/>
                <a:ea typeface="Verdana"/>
                <a:sym typeface="Verdana"/>
              </a:rPr>
              <a:t>Flags Extension for TLS 1.3 – draft-06 – July 2021</a:t>
            </a:r>
            <a:br>
              <a:rPr lang="en-US" sz="1500" b="1" kern="0" dirty="0">
                <a:solidFill>
                  <a:srgbClr val="000000"/>
                </a:solidFill>
                <a:uFill>
                  <a:solidFill>
                    <a:srgbClr val="000000"/>
                  </a:solidFill>
                </a:uFill>
                <a:latin typeface="Verdana"/>
                <a:ea typeface="Verdana"/>
                <a:sym typeface="Verdana"/>
              </a:rPr>
            </a:br>
            <a:r>
              <a:rPr lang="en-US" sz="1500" b="1" kern="0" dirty="0">
                <a:solidFill>
                  <a:srgbClr val="000000"/>
                </a:solidFill>
                <a:uFill>
                  <a:solidFill>
                    <a:srgbClr val="000000"/>
                  </a:solidFill>
                </a:uFill>
                <a:latin typeface="Verdana"/>
                <a:ea typeface="Verdana"/>
                <a:sym typeface="Verdana"/>
                <a:hlinkClick r:id="rId8"/>
              </a:rPr>
              <a:t>https://datatracker.ietf.org/doc/draft-ietf-tls-tlsflags/</a:t>
            </a:r>
            <a:endParaRPr lang="en-US" sz="1500" b="1" kern="0" dirty="0">
              <a:solidFill>
                <a:srgbClr val="000000"/>
              </a:solidFill>
              <a:uFill>
                <a:solidFill>
                  <a:srgbClr val="000000"/>
                </a:solidFill>
              </a:uFill>
              <a:latin typeface="Verdana"/>
              <a:ea typeface="Verdana"/>
              <a:sym typeface="Verdana"/>
            </a:endParaRPr>
          </a:p>
          <a:p>
            <a:pPr marL="767715" marR="40640" lvl="1" indent="-269875" eaLnBrk="1" fontAlgn="auto" hangingPunct="1">
              <a:spcBef>
                <a:spcPts val="400"/>
              </a:spcBef>
              <a:spcAft>
                <a:spcPts val="0"/>
              </a:spcAft>
              <a:buFontTx/>
              <a:buChar char="•"/>
              <a:defRPr sz="1700"/>
            </a:pPr>
            <a:r>
              <a:rPr lang="en-US" sz="1500" b="1" kern="0" dirty="0">
                <a:solidFill>
                  <a:srgbClr val="000000"/>
                </a:solidFill>
                <a:uFill>
                  <a:solidFill>
                    <a:srgbClr val="000000"/>
                  </a:solidFill>
                </a:uFill>
                <a:latin typeface="Verdana"/>
                <a:ea typeface="Verdana"/>
                <a:sym typeface="Verdana"/>
              </a:rPr>
              <a:t>Compact TLS 1.3 – draft-03 – July 2021</a:t>
            </a:r>
            <a:br>
              <a:rPr lang="en-US" sz="1500" b="1" kern="0" dirty="0">
                <a:solidFill>
                  <a:srgbClr val="000000"/>
                </a:solidFill>
                <a:uFill>
                  <a:solidFill>
                    <a:srgbClr val="000000"/>
                  </a:solidFill>
                </a:uFill>
                <a:latin typeface="Verdana"/>
                <a:ea typeface="Verdana"/>
                <a:sym typeface="Verdana"/>
              </a:rPr>
            </a:br>
            <a:r>
              <a:rPr lang="en-US" sz="1500" b="1" kern="0" dirty="0">
                <a:solidFill>
                  <a:srgbClr val="000000"/>
                </a:solidFill>
                <a:uFill>
                  <a:solidFill>
                    <a:srgbClr val="000000"/>
                  </a:solidFill>
                </a:uFill>
                <a:latin typeface="Verdana"/>
                <a:ea typeface="Verdana"/>
                <a:sym typeface="Verdana"/>
                <a:hlinkClick r:id="rId9"/>
              </a:rPr>
              <a:t>https://datatracker.ietf.org/doc/draft-ietf-tls-ctls/</a:t>
            </a:r>
            <a:endParaRPr lang="en-US" sz="1500" b="1" kern="0" dirty="0">
              <a:solidFill>
                <a:srgbClr val="000000"/>
              </a:solidFill>
              <a:uFill>
                <a:solidFill>
                  <a:srgbClr val="000000"/>
                </a:solidFill>
              </a:uFill>
              <a:latin typeface="Verdana"/>
              <a:ea typeface="Verdana"/>
              <a:sym typeface="Verdana"/>
            </a:endParaRPr>
          </a:p>
          <a:p>
            <a:pPr marL="767715" marR="40640" lvl="1" indent="-269875" eaLnBrk="1" fontAlgn="auto" hangingPunct="1">
              <a:spcBef>
                <a:spcPts val="400"/>
              </a:spcBef>
              <a:spcAft>
                <a:spcPts val="0"/>
              </a:spcAft>
              <a:buFontTx/>
              <a:buChar char="•"/>
              <a:defRPr sz="1700"/>
            </a:pPr>
            <a:r>
              <a:rPr lang="en-US" sz="1500" b="1" kern="0" dirty="0">
                <a:solidFill>
                  <a:srgbClr val="000000"/>
                </a:solidFill>
                <a:uFill>
                  <a:solidFill>
                    <a:srgbClr val="000000"/>
                  </a:solidFill>
                </a:uFill>
                <a:latin typeface="Verdana"/>
                <a:ea typeface="Verdana"/>
                <a:sym typeface="Verdana"/>
              </a:rPr>
              <a:t>Deprecating Obsolete Key Exchange Methods in TLS – draft-00 – July 2021</a:t>
            </a:r>
            <a:br>
              <a:rPr lang="en-US" sz="1500" b="1" kern="0" dirty="0">
                <a:solidFill>
                  <a:srgbClr val="000000"/>
                </a:solidFill>
                <a:uFill>
                  <a:solidFill>
                    <a:srgbClr val="000000"/>
                  </a:solidFill>
                </a:uFill>
                <a:latin typeface="Verdana"/>
                <a:ea typeface="Verdana"/>
                <a:sym typeface="Verdana"/>
              </a:rPr>
            </a:br>
            <a:r>
              <a:rPr lang="en-US" sz="1500" b="1" kern="0" dirty="0">
                <a:solidFill>
                  <a:srgbClr val="000000"/>
                </a:solidFill>
                <a:uFill>
                  <a:solidFill>
                    <a:srgbClr val="000000"/>
                  </a:solidFill>
                </a:uFill>
                <a:latin typeface="Verdana"/>
                <a:ea typeface="Verdana"/>
                <a:sym typeface="Verdana"/>
                <a:hlinkClick r:id="rId10"/>
              </a:rPr>
              <a:t>https://datatracker.ietf.org/doc/draft-aviram-tls-deprecate-obsolete-kex/</a:t>
            </a:r>
            <a:endParaRPr lang="en-US" sz="1500" b="1" kern="0" dirty="0">
              <a:solidFill>
                <a:srgbClr val="000000"/>
              </a:solidFill>
              <a:uFill>
                <a:solidFill>
                  <a:srgbClr val="000000"/>
                </a:solidFill>
              </a:uFill>
              <a:latin typeface="Verdana"/>
              <a:ea typeface="Verdana"/>
              <a:sym typeface="Verdana"/>
            </a:endParaRPr>
          </a:p>
          <a:p>
            <a:pPr marL="767715" marR="40640" lvl="1" indent="-269875" eaLnBrk="1" fontAlgn="auto" hangingPunct="1">
              <a:spcBef>
                <a:spcPts val="400"/>
              </a:spcBef>
              <a:spcAft>
                <a:spcPts val="0"/>
              </a:spcAft>
              <a:buFontTx/>
              <a:buChar char="•"/>
              <a:defRPr sz="1700"/>
            </a:pPr>
            <a:r>
              <a:rPr lang="en-US" sz="1500" b="1" kern="0" dirty="0">
                <a:solidFill>
                  <a:srgbClr val="000000"/>
                </a:solidFill>
                <a:uFill>
                  <a:solidFill>
                    <a:srgbClr val="000000"/>
                  </a:solidFill>
                </a:uFill>
                <a:latin typeface="Verdana"/>
                <a:ea typeface="Verdana"/>
                <a:sym typeface="Verdana"/>
              </a:rPr>
              <a:t>Bootstrapped TLS Authentication – draft-03 – July 2021</a:t>
            </a:r>
            <a:br>
              <a:rPr lang="en-US" sz="1500" b="1" kern="0" dirty="0">
                <a:solidFill>
                  <a:srgbClr val="000000"/>
                </a:solidFill>
                <a:uFill>
                  <a:solidFill>
                    <a:srgbClr val="000000"/>
                  </a:solidFill>
                </a:uFill>
                <a:latin typeface="Verdana"/>
                <a:ea typeface="Verdana"/>
                <a:sym typeface="Verdana"/>
              </a:rPr>
            </a:br>
            <a:r>
              <a:rPr lang="en-US" sz="1500" b="1" kern="0" dirty="0">
                <a:solidFill>
                  <a:srgbClr val="000000"/>
                </a:solidFill>
                <a:uFill>
                  <a:solidFill>
                    <a:srgbClr val="000000"/>
                  </a:solidFill>
                </a:uFill>
                <a:latin typeface="Verdana"/>
                <a:ea typeface="Verdana"/>
                <a:sym typeface="Verdana"/>
                <a:hlinkClick r:id="rId11"/>
              </a:rPr>
              <a:t>https://datatracker.ietf.org/doc/draft-friel-tls-eap-dpp/</a:t>
            </a:r>
            <a:endParaRPr lang="en-US" sz="1500" b="1" kern="0" dirty="0">
              <a:solidFill>
                <a:srgbClr val="000000"/>
              </a:solidFill>
              <a:uFill>
                <a:solidFill>
                  <a:srgbClr val="000000"/>
                </a:solidFill>
              </a:uFill>
              <a:latin typeface="Verdana"/>
              <a:ea typeface="Verdana"/>
              <a:sym typeface="Verdana"/>
            </a:endParaRPr>
          </a:p>
          <a:p>
            <a:pPr marL="767715" marR="40640" lvl="1" indent="-269875" eaLnBrk="1" fontAlgn="auto" hangingPunct="1">
              <a:spcBef>
                <a:spcPts val="400"/>
              </a:spcBef>
              <a:spcAft>
                <a:spcPts val="0"/>
              </a:spcAft>
              <a:buFontTx/>
              <a:buChar char="•"/>
              <a:defRPr sz="1700"/>
            </a:pPr>
            <a:r>
              <a:rPr lang="en-US" sz="1500" b="1" kern="0" dirty="0">
                <a:solidFill>
                  <a:srgbClr val="000000"/>
                </a:solidFill>
                <a:uFill>
                  <a:solidFill>
                    <a:srgbClr val="000000"/>
                  </a:solidFill>
                </a:uFill>
                <a:latin typeface="Verdana"/>
                <a:ea typeface="Verdana"/>
                <a:sym typeface="Verdana"/>
              </a:rPr>
              <a:t>Secure Negotiation of Incompatible Protocols in TLS – draft-02 – July 2021</a:t>
            </a:r>
            <a:br>
              <a:rPr lang="en-US" sz="1500" b="1" kern="0" dirty="0">
                <a:solidFill>
                  <a:srgbClr val="000000"/>
                </a:solidFill>
                <a:uFill>
                  <a:solidFill>
                    <a:srgbClr val="000000"/>
                  </a:solidFill>
                </a:uFill>
                <a:latin typeface="Verdana"/>
                <a:ea typeface="Verdana"/>
                <a:sym typeface="Verdana"/>
              </a:rPr>
            </a:br>
            <a:r>
              <a:rPr lang="en-US" sz="1500" b="1" kern="0" dirty="0">
                <a:solidFill>
                  <a:srgbClr val="000000"/>
                </a:solidFill>
                <a:uFill>
                  <a:solidFill>
                    <a:srgbClr val="000000"/>
                  </a:solidFill>
                </a:uFill>
                <a:latin typeface="Verdana"/>
                <a:ea typeface="Verdana"/>
                <a:sym typeface="Verdana"/>
                <a:hlinkClick r:id="rId12"/>
              </a:rPr>
              <a:t>https://datatracker.ietf.org/doc/draft-thomson-tls-snip/</a:t>
            </a:r>
            <a:endParaRPr lang="en-US" sz="1500" b="1" kern="0" dirty="0">
              <a:solidFill>
                <a:srgbClr val="000000"/>
              </a:solidFill>
              <a:uFill>
                <a:solidFill>
                  <a:srgbClr val="000000"/>
                </a:solidFill>
              </a:uFill>
              <a:latin typeface="Verdana"/>
              <a:ea typeface="Verdana"/>
              <a:sym typeface="Verdana"/>
            </a:endParaRPr>
          </a:p>
          <a:p>
            <a:pPr marL="767715" marR="40640" lvl="1" indent="-269875" eaLnBrk="1" fontAlgn="auto" hangingPunct="1">
              <a:spcBef>
                <a:spcPts val="400"/>
              </a:spcBef>
              <a:spcAft>
                <a:spcPts val="0"/>
              </a:spcAft>
              <a:buFontTx/>
              <a:buChar char="•"/>
              <a:defRPr sz="1700"/>
            </a:pPr>
            <a:r>
              <a:rPr lang="en-US" sz="1500" b="1" kern="0" dirty="0">
                <a:solidFill>
                  <a:srgbClr val="000000"/>
                </a:solidFill>
                <a:uFill>
                  <a:solidFill>
                    <a:srgbClr val="000000"/>
                  </a:solidFill>
                </a:uFill>
                <a:latin typeface="Verdana"/>
                <a:ea typeface="Verdana"/>
                <a:sym typeface="Verdana"/>
              </a:rPr>
              <a:t>TLS Encrypted Client Hello – draft-07 – July 2021</a:t>
            </a:r>
            <a:br>
              <a:rPr lang="en-US" sz="1500" b="1" kern="0" dirty="0">
                <a:solidFill>
                  <a:srgbClr val="000000"/>
                </a:solidFill>
                <a:uFill>
                  <a:solidFill>
                    <a:srgbClr val="000000"/>
                  </a:solidFill>
                </a:uFill>
                <a:latin typeface="Verdana"/>
                <a:ea typeface="Verdana"/>
                <a:sym typeface="Verdana"/>
              </a:rPr>
            </a:br>
            <a:r>
              <a:rPr lang="en-US" sz="1500" b="1" kern="0" dirty="0">
                <a:solidFill>
                  <a:srgbClr val="000000"/>
                </a:solidFill>
                <a:uFill>
                  <a:solidFill>
                    <a:srgbClr val="000000"/>
                  </a:solidFill>
                </a:uFill>
                <a:latin typeface="Verdana"/>
                <a:ea typeface="Verdana"/>
                <a:sym typeface="Verdana"/>
                <a:hlinkClick r:id="rId13"/>
              </a:rPr>
              <a:t>https://datatracker.ietf.org/doc/draft-ietf-tls-esni/</a:t>
            </a:r>
            <a:endParaRPr lang="en-US" sz="1500" b="1" kern="0" dirty="0">
              <a:solidFill>
                <a:srgbClr val="000000"/>
              </a:solidFill>
              <a:uFill>
                <a:solidFill>
                  <a:srgbClr val="000000"/>
                </a:solidFill>
              </a:uFill>
              <a:latin typeface="Verdana"/>
              <a:ea typeface="Verdana"/>
              <a:sym typeface="Verdana"/>
            </a:endParaRPr>
          </a:p>
          <a:p>
            <a:pPr marL="767715" lvl="1" indent="-269875">
              <a:defRPr sz="1700"/>
            </a:pPr>
            <a:r>
              <a:rPr lang="en-US" sz="1500" b="1" kern="0" dirty="0"/>
              <a:t>TLS Extension for DANE Client Identity – draft-05 – July 2021</a:t>
            </a:r>
            <a:br>
              <a:rPr lang="en-US" sz="1500" b="1" kern="0" dirty="0"/>
            </a:br>
            <a:r>
              <a:rPr lang="en-US" sz="1500" b="1" kern="0" dirty="0">
                <a:hlinkClick r:id="rId14"/>
              </a:rPr>
              <a:t>https://datatracker.ietf.org/doc/draft-huque-tls-dane-clientid/</a:t>
            </a:r>
            <a:endParaRPr lang="en-US" sz="1500" b="1" kern="0" dirty="0"/>
          </a:p>
        </p:txBody>
      </p:sp>
    </p:spTree>
    <p:extLst>
      <p:ext uri="{BB962C8B-B14F-4D97-AF65-F5344CB8AC3E}">
        <p14:creationId xmlns:p14="http://schemas.microsoft.com/office/powerpoint/2010/main" val="155691986"/>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Internet Engineering Task Force (IETF) (2 of 4)</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0" name="Shape 369">
            <a:extLst>
              <a:ext uri="{FF2B5EF4-FFF2-40B4-BE49-F238E27FC236}">
                <a16:creationId xmlns:a16="http://schemas.microsoft.com/office/drawing/2014/main" id="{B79EE31C-E221-4C26-A8C1-DA49525CA01F}"/>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925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67665" indent="-269875">
              <a:defRPr sz="1700"/>
            </a:pPr>
            <a:r>
              <a:rPr lang="en-US" sz="1700" b="1" kern="0"/>
              <a:t>Security Automation and Continuous Monitoring (SACM)</a:t>
            </a:r>
          </a:p>
          <a:p>
            <a:pPr marL="767715" marR="40640" lvl="1" indent="-269875"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Concise Software Identifiers – draft-18 – July 2021 – to IETF LC</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4"/>
              </a:rPr>
              <a:t>https://datatracker.ietf.org/doc/draft-ietf-sacm-coswid/ </a:t>
            </a:r>
            <a:endParaRPr lang="en-US" sz="1500" b="1" kern="0">
              <a:solidFill>
                <a:srgbClr val="000000"/>
              </a:solidFill>
              <a:uFill>
                <a:solidFill>
                  <a:srgbClr val="000000"/>
                </a:solidFill>
              </a:uFill>
              <a:latin typeface="Verdana"/>
              <a:ea typeface="Verdana"/>
              <a:sym typeface="Verdana"/>
            </a:endParaRPr>
          </a:p>
          <a:p>
            <a:pPr marL="767715" lvl="1" indent="-269875">
              <a:defRPr sz="1700"/>
            </a:pPr>
            <a:r>
              <a:rPr lang="en-US" sz="1500" b="1" kern="0">
                <a:solidFill>
                  <a:srgbClr val="000000"/>
                </a:solidFill>
                <a:uFill>
                  <a:solidFill>
                    <a:srgbClr val="000000"/>
                  </a:solidFill>
                </a:uFill>
                <a:latin typeface="Verdana"/>
                <a:ea typeface="Verdana"/>
                <a:sym typeface="Verdana"/>
              </a:rPr>
              <a:t>SACM Architecture – draft-13 – </a:t>
            </a:r>
            <a:r>
              <a:rPr lang="en-US" sz="1500" b="1" kern="0">
                <a:latin typeface="Verdana"/>
                <a:ea typeface="Verdana"/>
              </a:rPr>
              <a:t>July</a:t>
            </a:r>
            <a:r>
              <a:rPr lang="en-US" sz="1500" b="1" kern="0">
                <a:solidFill>
                  <a:srgbClr val="000000"/>
                </a:solidFill>
                <a:uFill>
                  <a:solidFill>
                    <a:srgbClr val="000000"/>
                  </a:solidFill>
                </a:uFill>
                <a:latin typeface="Verdana"/>
                <a:ea typeface="Verdana"/>
                <a:sym typeface="Verdana"/>
              </a:rPr>
              <a:t>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5"/>
              </a:rPr>
              <a:t>https://datatracker.ietf.org/doc/draft-ietf-sacm-arch/ </a:t>
            </a:r>
            <a:endParaRPr lang="en-US" sz="1500" b="1" kern="0">
              <a:solidFill>
                <a:srgbClr val="000000"/>
              </a:solidFill>
              <a:uFill>
                <a:solidFill>
                  <a:srgbClr val="000000"/>
                </a:solidFill>
              </a:uFill>
              <a:latin typeface="Verdana"/>
              <a:ea typeface="Verdana"/>
              <a:sym typeface="Verdana"/>
            </a:endParaRPr>
          </a:p>
          <a:p>
            <a:pPr marL="305608" indent="-264968">
              <a:defRPr sz="1700"/>
            </a:pPr>
            <a:r>
              <a:rPr lang="en-US" sz="1700" b="1" kern="0"/>
              <a:t>Concise Binary Object Representation (CBOR)</a:t>
            </a:r>
          </a:p>
          <a:p>
            <a:pPr marL="762808" lvl="1" indent="-264968">
              <a:defRPr sz="1700"/>
            </a:pPr>
            <a:r>
              <a:rPr lang="en-US" sz="1500" b="1" kern="0"/>
              <a:t>CBOR Tags for OIDs – RFC 9090 – July 2021</a:t>
            </a:r>
            <a:br>
              <a:rPr lang="en-US" sz="1500" b="1" kern="0"/>
            </a:br>
            <a:r>
              <a:rPr lang="en-US" sz="1500" b="1" kern="0">
                <a:hlinkClick r:id="rId6"/>
              </a:rPr>
              <a:t>https://datatracker.ietf.org/doc/rfc9090/</a:t>
            </a:r>
            <a:endParaRPr lang="en-US" sz="1500" b="1" kern="0"/>
          </a:p>
          <a:p>
            <a:pPr marL="762808" lvl="1" indent="-264968">
              <a:defRPr sz="1700"/>
            </a:pPr>
            <a:r>
              <a:rPr lang="en-US" sz="1500" b="1" kern="0"/>
              <a:t>Storing CBOR items on stable storage – draft-03 – August 2021 – to IETF LC</a:t>
            </a:r>
            <a:br>
              <a:rPr lang="en-US" sz="1500" b="1" kern="0"/>
            </a:br>
            <a:r>
              <a:rPr lang="en-US" sz="1500" b="1" kern="0">
                <a:hlinkClick r:id="rId7"/>
              </a:rPr>
              <a:t>https://datatracker.ietf.org/doc/draft-ietf-cbor-file-magic/</a:t>
            </a:r>
            <a:endParaRPr lang="en-US" sz="1500" b="1" kern="0"/>
          </a:p>
          <a:p>
            <a:pPr marL="762808" lvl="1" indent="-264968">
              <a:defRPr sz="1700"/>
            </a:pPr>
            <a:r>
              <a:rPr lang="en-US" sz="1500" b="1" kern="0"/>
              <a:t>CBOR tags for IPv4 and IPv6 addresses – draft-07 – August 2021 – to IETF LC</a:t>
            </a:r>
            <a:br>
              <a:rPr lang="en-US" sz="1500" b="1" kern="0"/>
            </a:br>
            <a:r>
              <a:rPr lang="en-US" sz="1500" b="1" kern="0">
                <a:hlinkClick r:id="rId8"/>
              </a:rPr>
              <a:t>https://datatracker.ietf.org/doc/draft-ietf-cbor-network-addresses/</a:t>
            </a:r>
            <a:endParaRPr lang="en-US" sz="1500" b="1" kern="0"/>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Additional Control Operators for CDDL – draft-05 – July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9"/>
              </a:rPr>
              <a:t>https://datatracker.ietf.org/doc/draft-ietf-cbor-cddl-control/</a:t>
            </a:r>
            <a:endParaRPr lang="en-US" sz="1500" b="1" kern="0">
              <a:solidFill>
                <a:srgbClr val="000000"/>
              </a:solidFill>
              <a:uFill>
                <a:solidFill>
                  <a:srgbClr val="000000"/>
                </a:solidFill>
              </a:uFill>
              <a:latin typeface="Verdana"/>
              <a:ea typeface="Verdana"/>
              <a:sym typeface="Verdana"/>
            </a:endParaRPr>
          </a:p>
          <a:p>
            <a:pPr marL="762808" lvl="1" indent="-264968">
              <a:defRPr sz="1700"/>
            </a:pPr>
            <a:r>
              <a:rPr lang="en-US" sz="1500" b="1" kern="0"/>
              <a:t>Feature Freezer for CDDL – draft-08 – June 2021</a:t>
            </a:r>
            <a:br>
              <a:rPr lang="en-US" sz="1500" b="1" kern="0"/>
            </a:br>
            <a:r>
              <a:rPr lang="en-US" sz="1500" b="1" kern="0">
                <a:hlinkClick r:id="rId10"/>
              </a:rPr>
              <a:t>https://datatracker.ietf.org/doc/draft-bormann-cbor-cddl-freezer/</a:t>
            </a:r>
            <a:endParaRPr lang="en-US" sz="1500" b="1" kern="0"/>
          </a:p>
          <a:p>
            <a:pPr marL="762808" lvl="1" indent="-264968">
              <a:defRPr sz="1700"/>
            </a:pPr>
            <a:r>
              <a:rPr lang="en-US" sz="1500" b="1" kern="0"/>
              <a:t>Map-like data in CBOR and CDDL – draft-01 – June 2021</a:t>
            </a:r>
            <a:br>
              <a:rPr lang="en-US" sz="1500" b="1" kern="0"/>
            </a:br>
            <a:r>
              <a:rPr lang="en-US" sz="1500" b="1" kern="0">
                <a:hlinkClick r:id="rId11"/>
              </a:rPr>
              <a:t>https://datatracker.ietf.org/doc/draft-bormann-cbor-cddl-map-like-data/</a:t>
            </a:r>
            <a:endParaRPr lang="en-US" sz="1500" b="1" kern="0"/>
          </a:p>
          <a:p>
            <a:pPr marL="762808" lvl="1" indent="-264968">
              <a:defRPr sz="1700"/>
            </a:pPr>
            <a:r>
              <a:rPr lang="en-US" sz="1500" b="1" kern="0"/>
              <a:t>CBOR Tags for Time, Duration, and Period – draft-00 – May 2021</a:t>
            </a:r>
            <a:br>
              <a:rPr lang="en-US" sz="1500" b="1" kern="0"/>
            </a:br>
            <a:r>
              <a:rPr lang="en-US" sz="1500" b="1" kern="0">
                <a:hlinkClick r:id="rId12"/>
              </a:rPr>
              <a:t>https://datatracker.ietf.org/doc/draft-ietf-cbor-time-tag/</a:t>
            </a:r>
            <a:endParaRPr lang="en-US" sz="1500" b="1" kern="0"/>
          </a:p>
          <a:p>
            <a:pPr marL="762808" lvl="1" indent="-264968">
              <a:defRPr sz="1700"/>
            </a:pPr>
            <a:r>
              <a:rPr lang="en-US" sz="1500" b="1" kern="0"/>
              <a:t>Packed CBOR – draft-02 – February 2021</a:t>
            </a:r>
            <a:br>
              <a:rPr lang="en-US" sz="1500" b="1" kern="0"/>
            </a:br>
            <a:r>
              <a:rPr lang="en-US" sz="1500" b="1" kern="0">
                <a:hlinkClick r:id="rId13"/>
              </a:rPr>
              <a:t>https://datatracker.ietf.org/doc/draft-ietf-cbor-packed/</a:t>
            </a:r>
            <a:endParaRPr lang="en-US" sz="1500" b="1" kern="0" dirty="0"/>
          </a:p>
        </p:txBody>
      </p:sp>
    </p:spTree>
    <p:extLst>
      <p:ext uri="{BB962C8B-B14F-4D97-AF65-F5344CB8AC3E}">
        <p14:creationId xmlns:p14="http://schemas.microsoft.com/office/powerpoint/2010/main" val="3737154494"/>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Internet Engineering Task Force (IETF) (3 of 4)</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Shape 369">
            <a:extLst>
              <a:ext uri="{FF2B5EF4-FFF2-40B4-BE49-F238E27FC236}">
                <a16:creationId xmlns:a16="http://schemas.microsoft.com/office/drawing/2014/main" id="{C7FAB9A9-41A2-4129-AED3-0FFA130FCABF}"/>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850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62758" indent="-264968">
              <a:defRPr sz="1700"/>
            </a:pPr>
            <a:r>
              <a:rPr lang="en-US" sz="1700" b="1" kern="0"/>
              <a:t>Remote ATtestation ProcedureS (RATS)</a:t>
            </a: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YANG Data Model for CHARRA using TPMs – draft-09 – </a:t>
            </a:r>
            <a:r>
              <a:rPr lang="en-US" sz="1400" b="1" kern="0">
                <a:latin typeface="Verdana"/>
                <a:ea typeface="Verdana"/>
              </a:rPr>
              <a:t>July</a:t>
            </a:r>
            <a:r>
              <a:rPr lang="en-US" sz="1400" b="1" kern="0">
                <a:solidFill>
                  <a:srgbClr val="000000"/>
                </a:solidFill>
                <a:uFill>
                  <a:solidFill>
                    <a:srgbClr val="000000"/>
                  </a:solidFill>
                </a:uFill>
                <a:latin typeface="Verdana"/>
                <a:ea typeface="Verdana"/>
                <a:sym typeface="Verdana"/>
              </a:rPr>
              <a:t>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4"/>
              </a:rPr>
              <a:t>https://datatracker.ietf.org/doc/draft-ietf-rats-yang-tpm-charra/</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TPM-based Network Device RIV – draft-08 – July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5"/>
              </a:rPr>
              <a:t>https://datatracker.ietf.org/doc/draft-ietf-rats-tpm-based-network-device-attest/</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Reference Interaction Models for RATS – draft-04 – July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6"/>
              </a:rPr>
              <a:t>https://datatracker.ietf.org/doc/draft-ietf-rats-reference-interaction-models/</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Concise Reference Integrity Manifest – draft-01 – July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7"/>
              </a:rPr>
              <a:t>https://datatracker.ietf.org/doc/draft-birkholz-rats-corim/</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CBOR Tag for Unprotected CWT Claims Sets – draft-01 – July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8"/>
              </a:rPr>
              <a:t>https://datatracker.ietf.org/doc/draft-ietf-rats-uccs/</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Time-Based Uni-Directional Attestation – draft-05 – July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9"/>
              </a:rPr>
              <a:t>https://datatracker.ietf.org/doc/draft-birkholz-rats-tuda/</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Trustworthiness Vectors for SUIT – draft-02 – July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10"/>
              </a:rPr>
              <a:t>https://datatracker.ietf.org/doc/draft-birkholz-rats-suit-claims/</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ARM's PSA Attestation Verifier Endorsements – draft-00 – July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11"/>
              </a:rPr>
              <a:t>https://datatracker.ietf.org/doc/draft-xyz-rats-psa-endorsements/</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Direct Anonymous Attestation for RATS – draft-01 – July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12"/>
              </a:rPr>
              <a:t>https://datatracker.ietf.org/doc/draft-birkholz-rats-daa/</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Attestation Results for Secure Interactions – draft-01 – June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13"/>
              </a:rPr>
              <a:t>https://datatracker.ietf.org/doc/draft-voit-rats-attestation-results/</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300" b="1" kern="0">
                <a:solidFill>
                  <a:srgbClr val="000000"/>
                </a:solidFill>
                <a:uFill>
                  <a:solidFill>
                    <a:srgbClr val="000000"/>
                  </a:solidFill>
                </a:uFill>
                <a:latin typeface="Verdana"/>
                <a:ea typeface="Verdana"/>
                <a:sym typeface="Verdana"/>
              </a:rPr>
              <a:t>Entity Attestation Token (EAT) – draft-10 – June 2021</a:t>
            </a:r>
            <a:br>
              <a:rPr lang="en-US" sz="1300" b="1" kern="0">
                <a:solidFill>
                  <a:srgbClr val="000000"/>
                </a:solidFill>
                <a:uFill>
                  <a:solidFill>
                    <a:srgbClr val="000000"/>
                  </a:solidFill>
                </a:uFill>
                <a:latin typeface="Verdana"/>
                <a:ea typeface="Verdana"/>
                <a:sym typeface="Verdana"/>
              </a:rPr>
            </a:br>
            <a:r>
              <a:rPr lang="en-US" sz="1300" b="1" kern="0">
                <a:solidFill>
                  <a:srgbClr val="000000"/>
                </a:solidFill>
                <a:uFill>
                  <a:solidFill>
                    <a:srgbClr val="000000"/>
                  </a:solidFill>
                </a:uFill>
                <a:latin typeface="Verdana"/>
                <a:ea typeface="Verdana"/>
                <a:sym typeface="Verdana"/>
                <a:hlinkClick r:id="rId14"/>
              </a:rPr>
              <a:t>https://datatracker.ietf.org/doc/draft-ietf-rats-eat/</a:t>
            </a:r>
            <a:endParaRPr lang="en-US" sz="13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Trusted Path Routing – draft-03 – May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15"/>
              </a:rPr>
              <a:t>https://datatracker.ietf.org/doc/draft-voit-rats-trustworthy-path-routing/</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Attestation Event Stream Subscription – draft-02 – March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16"/>
              </a:rPr>
              <a:t>https://datatracker.ietf.org/doc/draft-birkholz-rats-network-device-subscription/</a:t>
            </a:r>
            <a:endParaRPr lang="en-US" sz="1400" b="1" kern="0">
              <a:solidFill>
                <a:srgbClr val="000000"/>
              </a:solidFill>
              <a:uFill>
                <a:solidFill>
                  <a:srgbClr val="000000"/>
                </a:solidFill>
              </a:uFill>
              <a:latin typeface="Verdana"/>
              <a:ea typeface="Verdana"/>
              <a:sym typeface="Verdana"/>
            </a:endParaRPr>
          </a:p>
          <a:p>
            <a:pPr marL="762808" lvl="1" indent="-264968">
              <a:defRPr sz="1700"/>
            </a:pPr>
            <a:r>
              <a:rPr lang="en-US" sz="1400" b="1" kern="0"/>
              <a:t>RATS Architecture – draft-11 – March 2021</a:t>
            </a:r>
            <a:br>
              <a:rPr lang="en-US" sz="1400" b="1" kern="0"/>
            </a:br>
            <a:r>
              <a:rPr lang="en-US" sz="1400" b="1" kern="0">
                <a:hlinkClick r:id="rId17"/>
              </a:rPr>
              <a:t>https://datatracker.ietf.org/doc/draft-ietf-rats-architecture/</a:t>
            </a:r>
            <a:endParaRPr lang="en-US" sz="1400" b="1" kern="0" dirty="0"/>
          </a:p>
        </p:txBody>
      </p:sp>
    </p:spTree>
    <p:extLst>
      <p:ext uri="{BB962C8B-B14F-4D97-AF65-F5344CB8AC3E}">
        <p14:creationId xmlns:p14="http://schemas.microsoft.com/office/powerpoint/2010/main" val="1758742289"/>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Internet Engineering Task Force (IETF) (4 of 4)</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Shape 369">
            <a:extLst>
              <a:ext uri="{FF2B5EF4-FFF2-40B4-BE49-F238E27FC236}">
                <a16:creationId xmlns:a16="http://schemas.microsoft.com/office/drawing/2014/main" id="{2D67C268-6677-47A0-B470-0FA3AC438073}"/>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62758" indent="-264968">
              <a:defRPr sz="1700"/>
            </a:pPr>
            <a:r>
              <a:rPr lang="en-US" sz="1700" b="1" kern="0"/>
              <a:t>IRTF Crypto Forum Research Group (CFRG) – future algorithms</a:t>
            </a: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Hashing to Elliptic Curves – draft-11 – April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4"/>
              </a:rPr>
              <a:t>https://datatracker.ietf.org/doc/draft-irtf-cfrg-hash-to-curve/</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Argon2 password hash and proof-of-work – draft-13 – March 2021</a:t>
            </a:r>
            <a:br>
              <a:rPr lang="en-US" sz="1500" b="1" kern="0">
                <a:latin typeface="Verdana"/>
                <a:ea typeface="Verdana"/>
              </a:rPr>
            </a:br>
            <a:r>
              <a:rPr lang="en-US" sz="1500" b="1" kern="0">
                <a:latin typeface="Verdana"/>
                <a:ea typeface="Verdana"/>
                <a:hlinkClick r:id="rId5"/>
              </a:rPr>
              <a:t>https://datatracker.ietf.org/doc/draft-irtf-cfrg-argon2/</a:t>
            </a:r>
            <a:endParaRPr lang="en-US" sz="1500" b="1" kern="0">
              <a:latin typeface="Verdana"/>
              <a:ea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Usage Limits on AEAD Algorithms – draft-02 – February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6"/>
              </a:rPr>
              <a:t>https://datatracker.ietf.org/doc/draft-irtf-cfrg-aead-limits/</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OPAQUE Asymmetric PAKE Protocol – draft-03 – February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7"/>
              </a:rPr>
              <a:t>https://datatracker.ietf.org/doc/draft-irtf-cfrg-opaque/</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OPRFs using Prime-Order Groups – draft-06 – February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8"/>
              </a:rPr>
              <a:t>https://datatracker.ietf.org/doc/draft-irtf-cfrg-voprf/</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KangarooTwelve – draft-05 – February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9"/>
              </a:rPr>
              <a:t>https://datatracker.ietf.org/doc/draft-irtf-cfrg-kangarootwelve/</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Hybrid Public Key Encryption – draft-08 – February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0"/>
              </a:rPr>
              <a:t>https://datatracker.ietf.org/doc/draft-irtf-cfrg-hpke/</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FROST: Flexible Round-Optimized Schnorr Threshold Signatures – draft-00 – February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1"/>
              </a:rPr>
              <a:t>https://datatracker.ietf.org/doc/draft-irtf-cfrg-frost/</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CPace, a balanced composable PAKE – draft-01 – January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2"/>
              </a:rPr>
              <a:t>https://datatracker.ietf.org/doc/draft-irtf-cfrg-cpace/</a:t>
            </a:r>
            <a:endParaRPr lang="en-US" sz="1500" b="1" kern="0" dirty="0">
              <a:solidFill>
                <a:srgbClr val="000000"/>
              </a:solidFill>
              <a:uFill>
                <a:solidFill>
                  <a:srgbClr val="000000"/>
                </a:solidFill>
              </a:uFill>
              <a:latin typeface="Verdana"/>
              <a:ea typeface="Verdana"/>
              <a:sym typeface="Verdana"/>
            </a:endParaRPr>
          </a:p>
        </p:txBody>
      </p:sp>
    </p:spTree>
    <p:extLst>
      <p:ext uri="{BB962C8B-B14F-4D97-AF65-F5344CB8AC3E}">
        <p14:creationId xmlns:p14="http://schemas.microsoft.com/office/powerpoint/2010/main" val="506971060"/>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Internet Engineering Task Force (IETF) (4 of 4)</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0" name="Shape 369">
            <a:extLst>
              <a:ext uri="{FF2B5EF4-FFF2-40B4-BE49-F238E27FC236}">
                <a16:creationId xmlns:a16="http://schemas.microsoft.com/office/drawing/2014/main" id="{D36D50CA-8AB4-4768-A883-DFD7BC18C53D}"/>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775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62758" indent="-264968">
              <a:defRPr sz="1700"/>
            </a:pPr>
            <a:r>
              <a:rPr lang="en-US" sz="1700" b="1" kern="0"/>
              <a:t>IRTF Crypto Forum Research Group (CFRG) – future algorithms</a:t>
            </a:r>
          </a:p>
          <a:p>
            <a:pPr marL="762808" marR="40640" lvl="1" indent="-264968" eaLnBrk="1" fontAlgn="auto" hangingPunct="1">
              <a:spcBef>
                <a:spcPts val="400"/>
              </a:spcBef>
              <a:spcAft>
                <a:spcPts val="0"/>
              </a:spcAft>
              <a:buFontTx/>
              <a:buChar char="•"/>
              <a:defRPr sz="1700"/>
            </a:pPr>
            <a:r>
              <a:rPr lang="en-US" sz="1500" b="1" kern="0">
                <a:latin typeface="Verdana"/>
                <a:ea typeface="Verdana"/>
              </a:rPr>
              <a:t>R</a:t>
            </a:r>
            <a:r>
              <a:rPr lang="en-US" sz="1500" b="1" kern="0">
                <a:solidFill>
                  <a:srgbClr val="000000"/>
                </a:solidFill>
                <a:uFill>
                  <a:solidFill>
                    <a:srgbClr val="000000"/>
                  </a:solidFill>
                </a:uFill>
                <a:latin typeface="Verdana"/>
                <a:ea typeface="Verdana"/>
                <a:sym typeface="Verdana"/>
              </a:rPr>
              <a:t>istretto255 and Decaf448 Groups – draft-01 – August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4"/>
              </a:rPr>
              <a:t>https://datatracker.ietf.org/doc/draft-irtf-cfrg-ristretto255-decaf448/</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Hybrid Public Key Encryption – draft-11 – August 2021 – to IRSG review</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5"/>
              </a:rPr>
              <a:t>https://datatracker.ietf.org/doc/draft-irtf-cfrg-hpke/</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RSA Blind Signatures – draft-02 – August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6"/>
              </a:rPr>
              <a:t>https://datatracker.ietf.org/doc/draft-irtf-cfrg-rsa-blind-signatures/</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Pairing-Friendly Curves – draft-10 – July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7"/>
              </a:rPr>
              <a:t>https://datatracker.ietf.org/doc/draft-irtf-cfrg-pairing-friendly-curves/</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CPace, a balanced composable PAKE – draft-02 – July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8"/>
              </a:rPr>
              <a:t>https://datatracker.ietf.org/doc/draft-irtf-cfrg-cpace/</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OPAQUE Asymmetric PAKE Protocol – draft-06 – July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9"/>
              </a:rPr>
              <a:t>https://datatracker.ietf.org/doc/draft-irtf-cfrg-opaque/</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Usage Limits on AEAD Algorithms – draft-03 – July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0"/>
              </a:rPr>
              <a:t>https://datatracker.ietf.org/doc/draft-irtf-cfrg-aead-limits/</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OPRFs using Prime-Order Groups – draft-07 – July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1"/>
              </a:rPr>
              <a:t>https://datatracker.ietf.org/doc/draft-irtf-cfrg-voprf/</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SPAKE2+, an Augmented PAKE – draft-03 – July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2"/>
              </a:rPr>
              <a:t>https://datatracker.ietf.org/doc/draft-bar-cfrg-spake2plus/</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Deterministic Nonce-less Hybrid Public Key Encryption – draft-00 – June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3"/>
              </a:rPr>
              <a:t>https://datatracker.ietf.org/doc/draft-harkins-cfrg-dnhpke/</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SPAKE2, a PAKE – draft-20 – June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4"/>
              </a:rPr>
              <a:t>https://datatracker.ietf.org/doc/draft-irtf-cfrg-spake2/</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Verifiable Random Functions (VRFs) – draft-09 – May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5"/>
              </a:rPr>
              <a:t>https://datatracker.ietf.org/doc/draft-irtf-cfrg-vrf/</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Hashing to Elliptic Curves – draft-11 – April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6"/>
              </a:rPr>
              <a:t>https://datatracker.ietf.org/doc/draft-irtf-cfrg-hash-to-curve/</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Argon2 password hash and proof-of-work – draft-13 – March 2021</a:t>
            </a:r>
            <a:br>
              <a:rPr lang="en-US" sz="1500" b="1" kern="0">
                <a:latin typeface="Verdana"/>
                <a:ea typeface="Verdana"/>
              </a:rPr>
            </a:br>
            <a:r>
              <a:rPr lang="en-US" sz="1500" b="1" kern="0">
                <a:latin typeface="Verdana"/>
                <a:ea typeface="Verdana"/>
                <a:hlinkClick r:id="rId17"/>
              </a:rPr>
              <a:t>https://datatracker.ietf.org/doc/draft-irtf-cfrg-argon2/</a:t>
            </a:r>
            <a:endParaRPr lang="en-US" sz="1500" b="1" kern="0" dirty="0">
              <a:latin typeface="Verdana"/>
              <a:ea typeface="Verdana"/>
            </a:endParaRPr>
          </a:p>
        </p:txBody>
      </p:sp>
    </p:spTree>
    <p:extLst>
      <p:ext uri="{BB962C8B-B14F-4D97-AF65-F5344CB8AC3E}">
        <p14:creationId xmlns:p14="http://schemas.microsoft.com/office/powerpoint/2010/main" val="398068918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37</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IDS WG</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37</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eaLnBrk="1" hangingPunct="1"/>
            <a:r>
              <a:rPr lang="en-US" dirty="0"/>
              <a:t>Next IDS WG Meeting– Sep 2, 2021</a:t>
            </a:r>
          </a:p>
          <a:p>
            <a:pPr eaLnBrk="1" hangingPunct="1"/>
            <a:r>
              <a:rPr lang="en-US" dirty="0"/>
              <a:t>Next IDS Face-to-Face Meeting November 9-11, 2021 (probably November 11</a:t>
            </a:r>
            <a:r>
              <a:rPr lang="en-US" baseline="30000" dirty="0"/>
              <a:t>th</a:t>
            </a:r>
            <a:r>
              <a:rPr lang="en-US" dirty="0"/>
              <a:t>) at next PWG Virtual F2F</a:t>
            </a:r>
          </a:p>
          <a:p>
            <a:pPr eaLnBrk="1" hangingPunct="1"/>
            <a:r>
              <a:rPr lang="en-US" dirty="0"/>
              <a:t>Start looking at involvement in some of these other standards activities individually and maybe as a WG</a:t>
            </a:r>
          </a:p>
        </p:txBody>
      </p:sp>
    </p:spTree>
    <p:extLst>
      <p:ext uri="{BB962C8B-B14F-4D97-AF65-F5344CB8AC3E}">
        <p14:creationId xmlns:p14="http://schemas.microsoft.com/office/powerpoint/2010/main" val="161778926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TBD</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a:t>
            </a:r>
          </a:p>
          <a:p>
            <a:pPr marL="433388" eaLnBrk="1" hangingPunct="1">
              <a:buFont typeface="Verdana" charset="0"/>
              <a:buChar char="•"/>
              <a:defRPr/>
            </a:pPr>
            <a:r>
              <a:rPr lang="en-US" altLang="en-US" dirty="0">
                <a:sym typeface="Verdana" charset="0"/>
              </a:rPr>
              <a:t>Document Editor:</a:t>
            </a:r>
          </a:p>
          <a:p>
            <a:pPr marL="782638" lvl="1" eaLnBrk="1" hangingPunct="1">
              <a:buFont typeface="Verdana" charset="0"/>
              <a:buChar char="•"/>
              <a:defRPr/>
            </a:pPr>
            <a:r>
              <a:rPr lang="en-US" altLang="en-US" dirty="0">
                <a:sym typeface="Verdana" charset="0"/>
              </a:rPr>
              <a:t>Ira McDonald (High North) – HCD Security Guidelines</a:t>
            </a:r>
          </a:p>
        </p:txBody>
      </p:sp>
    </p:spTree>
    <p:extLst>
      <p:ext uri="{BB962C8B-B14F-4D97-AF65-F5344CB8AC3E}">
        <p14:creationId xmlns:p14="http://schemas.microsoft.com/office/powerpoint/2010/main" val="427676790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30012" y="3233850"/>
            <a:ext cx="8643144" cy="652350"/>
          </a:xfrm>
        </p:spPr>
        <p:txBody>
          <a:bodyPr>
            <a:noAutofit/>
          </a:bodyPr>
          <a:lstStyle/>
          <a:p>
            <a:pPr marL="39688" indent="0">
              <a:buNone/>
            </a:pPr>
            <a:r>
              <a:rPr lang="en-US" b="1" dirty="0"/>
              <a:t>HCD international Technical Community (</a:t>
            </a:r>
            <a:r>
              <a:rPr lang="en-US" b="1" dirty="0" err="1"/>
              <a:t>iTC</a:t>
            </a:r>
            <a:r>
              <a:rPr lang="en-US" b="1" dirty="0"/>
              <a:t>) Status</a:t>
            </a:r>
          </a:p>
        </p:txBody>
      </p:sp>
    </p:spTree>
    <p:extLst>
      <p:ext uri="{BB962C8B-B14F-4D97-AF65-F5344CB8AC3E}">
        <p14:creationId xmlns:p14="http://schemas.microsoft.com/office/powerpoint/2010/main" val="70593873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international </a:t>
            </a:r>
            <a:r>
              <a:rPr lang="fr-FR" dirty="0" err="1"/>
              <a:t>Technical</a:t>
            </a:r>
            <a:r>
              <a:rPr lang="fr-FR" dirty="0"/>
              <a:t> Community (</a:t>
            </a:r>
            <a:r>
              <a:rPr lang="fr-FR" dirty="0" err="1"/>
              <a:t>iTC</a:t>
            </a:r>
            <a:r>
              <a:rPr lang="fr-FR" dirty="0"/>
              <a:t>)</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073004"/>
            <a:ext cx="8845755" cy="5475434"/>
          </a:xfrm>
        </p:spPr>
        <p:txBody>
          <a:bodyPr rIns="132080"/>
          <a:lstStyle/>
          <a:p>
            <a:pPr lvl="0" fontAlgn="ctr"/>
            <a:r>
              <a:rPr lang="en-US" dirty="0"/>
              <a:t>Since last IDS F2F on May 6, 2021 HCD </a:t>
            </a:r>
            <a:r>
              <a:rPr lang="en-US" dirty="0" err="1"/>
              <a:t>iTC</a:t>
            </a:r>
            <a:r>
              <a:rPr lang="en-US" dirty="0"/>
              <a:t> meetings have been held on:</a:t>
            </a:r>
          </a:p>
          <a:p>
            <a:pPr lvl="1" fontAlgn="ctr"/>
            <a:r>
              <a:rPr lang="en-US" sz="2000" dirty="0"/>
              <a:t>May 10, 17 &amp; 24</a:t>
            </a:r>
          </a:p>
          <a:p>
            <a:pPr lvl="1" fontAlgn="ctr"/>
            <a:r>
              <a:rPr lang="en-US" sz="2000" dirty="0"/>
              <a:t>June 7, 14 &amp; 21</a:t>
            </a:r>
          </a:p>
          <a:p>
            <a:pPr lvl="1" fontAlgn="ctr"/>
            <a:r>
              <a:rPr lang="en-US" sz="2000" dirty="0"/>
              <a:t>July 5, 12, 19 &amp; 26</a:t>
            </a:r>
          </a:p>
          <a:p>
            <a:pPr lvl="1" fontAlgn="ctr"/>
            <a:r>
              <a:rPr lang="en-US" sz="2000" dirty="0"/>
              <a:t>August 2, 9 &amp; 16 </a:t>
            </a:r>
          </a:p>
        </p:txBody>
      </p:sp>
    </p:spTree>
    <p:extLst>
      <p:ext uri="{BB962C8B-B14F-4D97-AF65-F5344CB8AC3E}">
        <p14:creationId xmlns:p14="http://schemas.microsoft.com/office/powerpoint/2010/main" val="132619854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HCD </a:t>
            </a:r>
            <a:r>
              <a:rPr lang="en-US" altLang="en-US" dirty="0" err="1"/>
              <a:t>cPP</a:t>
            </a:r>
            <a:r>
              <a:rPr lang="en-US" altLang="en-US" dirty="0"/>
              <a:t>/SD Status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09333" y="1189038"/>
            <a:ext cx="8845755" cy="5475434"/>
          </a:xfrm>
        </p:spPr>
        <p:txBody>
          <a:bodyPr rIns="132080"/>
          <a:lstStyle/>
          <a:p>
            <a:pPr lvl="0" fontAlgn="ctr">
              <a:spcAft>
                <a:spcPts val="600"/>
              </a:spcAft>
            </a:pPr>
            <a:r>
              <a:rPr lang="en-US" dirty="0"/>
              <a:t>Released 3</a:t>
            </a:r>
            <a:r>
              <a:rPr lang="en-US" baseline="30000" dirty="0"/>
              <a:t>nd</a:t>
            </a:r>
            <a:r>
              <a:rPr lang="en-US" dirty="0"/>
              <a:t> internal draft of the HCD </a:t>
            </a:r>
            <a:r>
              <a:rPr lang="en-US" dirty="0" err="1"/>
              <a:t>cPP</a:t>
            </a:r>
            <a:r>
              <a:rPr lang="en-US" dirty="0"/>
              <a:t> v1.0 on 06/09/2021</a:t>
            </a:r>
          </a:p>
          <a:p>
            <a:pPr lvl="1" fontAlgn="ctr">
              <a:spcBef>
                <a:spcPts val="600"/>
              </a:spcBef>
              <a:spcAft>
                <a:spcPts val="600"/>
              </a:spcAft>
            </a:pPr>
            <a:r>
              <a:rPr lang="en-US" sz="2000" dirty="0"/>
              <a:t>To date, have received 184 comments against the 1</a:t>
            </a:r>
            <a:r>
              <a:rPr lang="en-US" sz="2000" baseline="30000" dirty="0"/>
              <a:t>st</a:t>
            </a:r>
            <a:r>
              <a:rPr lang="en-US" sz="2000" dirty="0"/>
              <a:t> - 3</a:t>
            </a:r>
            <a:r>
              <a:rPr lang="en-US" sz="2000" baseline="30000" dirty="0"/>
              <a:t>rd</a:t>
            </a:r>
            <a:r>
              <a:rPr lang="en-US" sz="2000" dirty="0"/>
              <a:t> drafts of the HCD </a:t>
            </a:r>
            <a:r>
              <a:rPr lang="en-US" sz="2000" dirty="0" err="1"/>
              <a:t>cPP</a:t>
            </a:r>
            <a:endParaRPr lang="en-US" sz="2000" dirty="0"/>
          </a:p>
          <a:p>
            <a:pPr lvl="1" fontAlgn="ctr">
              <a:spcBef>
                <a:spcPts val="600"/>
              </a:spcBef>
              <a:spcAft>
                <a:spcPts val="600"/>
              </a:spcAft>
            </a:pPr>
            <a:r>
              <a:rPr lang="en-US" sz="2000" dirty="0"/>
              <a:t>All comments have been adjudicated by the HCD </a:t>
            </a:r>
            <a:r>
              <a:rPr lang="en-US" sz="2000" dirty="0" err="1"/>
              <a:t>iTC</a:t>
            </a:r>
            <a:endParaRPr lang="en-US" sz="2000" dirty="0"/>
          </a:p>
          <a:p>
            <a:pPr lvl="1" fontAlgn="ctr">
              <a:spcBef>
                <a:spcPts val="600"/>
              </a:spcBef>
              <a:spcAft>
                <a:spcPts val="600"/>
              </a:spcAft>
            </a:pPr>
            <a:r>
              <a:rPr lang="en-US" sz="2000" dirty="0"/>
              <a:t>Tally for the comments received to date:</a:t>
            </a:r>
          </a:p>
          <a:p>
            <a:pPr lvl="2" fontAlgn="ctr">
              <a:spcAft>
                <a:spcPts val="600"/>
              </a:spcAft>
            </a:pPr>
            <a:r>
              <a:rPr lang="en-US" dirty="0"/>
              <a:t>132 Comments Accepted</a:t>
            </a:r>
          </a:p>
          <a:p>
            <a:pPr lvl="2" fontAlgn="ctr">
              <a:spcAft>
                <a:spcPts val="600"/>
              </a:spcAft>
            </a:pPr>
            <a:r>
              <a:rPr lang="en-US" dirty="0"/>
              <a:t>5 Comment Accepted in Principle but will be addressed in a later v1.0 draft</a:t>
            </a:r>
          </a:p>
          <a:p>
            <a:pPr lvl="2" fontAlgn="ctr">
              <a:spcAft>
                <a:spcPts val="600"/>
              </a:spcAft>
            </a:pPr>
            <a:r>
              <a:rPr lang="en-US" dirty="0"/>
              <a:t>37 Comments Deferred to be addressed by the HCD </a:t>
            </a:r>
            <a:r>
              <a:rPr lang="en-US" dirty="0" err="1"/>
              <a:t>iTC</a:t>
            </a:r>
            <a:r>
              <a:rPr lang="en-US" dirty="0"/>
              <a:t> at a later point in time</a:t>
            </a:r>
          </a:p>
          <a:p>
            <a:pPr lvl="2" fontAlgn="ctr">
              <a:spcAft>
                <a:spcPts val="600"/>
              </a:spcAft>
            </a:pPr>
            <a:r>
              <a:rPr lang="en-US" dirty="0"/>
              <a:t>10 Comments Not Accepted or Rejected</a:t>
            </a:r>
          </a:p>
        </p:txBody>
      </p:sp>
    </p:spTree>
    <p:extLst>
      <p:ext uri="{BB962C8B-B14F-4D97-AF65-F5344CB8AC3E}">
        <p14:creationId xmlns:p14="http://schemas.microsoft.com/office/powerpoint/2010/main" val="204979018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a:t>
            </a:r>
            <a:r>
              <a:rPr lang="fr-FR" dirty="0" err="1"/>
              <a:t>cPP</a:t>
            </a:r>
            <a:r>
              <a:rPr lang="fr-FR" dirty="0"/>
              <a:t>/SD </a:t>
            </a:r>
            <a:r>
              <a:rPr lang="fr-FR" dirty="0" err="1"/>
              <a:t>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255566"/>
            <a:ext cx="8845755" cy="5475434"/>
          </a:xfrm>
        </p:spPr>
        <p:txBody>
          <a:bodyPr rIns="132080"/>
          <a:lstStyle/>
          <a:p>
            <a:pPr lvl="0" fontAlgn="ctr">
              <a:spcAft>
                <a:spcPts val="600"/>
              </a:spcAft>
            </a:pPr>
            <a:r>
              <a:rPr lang="en-US" dirty="0"/>
              <a:t>Released 3</a:t>
            </a:r>
            <a:r>
              <a:rPr lang="en-US" baseline="30000" dirty="0"/>
              <a:t>rd</a:t>
            </a:r>
            <a:r>
              <a:rPr lang="en-US" dirty="0"/>
              <a:t> internal draft of the HCD SD v1.0 on 06/29/2021</a:t>
            </a:r>
          </a:p>
          <a:p>
            <a:pPr lvl="1" fontAlgn="ctr">
              <a:spcBef>
                <a:spcPts val="600"/>
              </a:spcBef>
              <a:spcAft>
                <a:spcPts val="600"/>
              </a:spcAft>
            </a:pPr>
            <a:r>
              <a:rPr lang="en-US" sz="2000" dirty="0"/>
              <a:t>To date, have received 79 comments against the 1</a:t>
            </a:r>
            <a:r>
              <a:rPr lang="en-US" sz="2000" baseline="30000" dirty="0"/>
              <a:t>st</a:t>
            </a:r>
            <a:r>
              <a:rPr lang="en-US" sz="2000" dirty="0"/>
              <a:t> - 3</a:t>
            </a:r>
            <a:r>
              <a:rPr lang="en-US" sz="2000" baseline="30000" dirty="0"/>
              <a:t>rd</a:t>
            </a:r>
            <a:r>
              <a:rPr lang="en-US" sz="2000" dirty="0"/>
              <a:t> internal drafts of the HCD SD</a:t>
            </a:r>
          </a:p>
          <a:p>
            <a:pPr lvl="1" fontAlgn="ctr">
              <a:spcBef>
                <a:spcPts val="600"/>
              </a:spcBef>
              <a:spcAft>
                <a:spcPts val="600"/>
              </a:spcAft>
            </a:pPr>
            <a:r>
              <a:rPr lang="en-US" sz="2000" dirty="0"/>
              <a:t>So far 75 of the 79 comments have been adjudicated by the HCD </a:t>
            </a:r>
            <a:r>
              <a:rPr lang="en-US" sz="2000" dirty="0" err="1"/>
              <a:t>iTC</a:t>
            </a:r>
            <a:endParaRPr lang="en-US" sz="2000" dirty="0"/>
          </a:p>
          <a:p>
            <a:pPr lvl="1" fontAlgn="ctr">
              <a:spcBef>
                <a:spcPts val="600"/>
              </a:spcBef>
              <a:spcAft>
                <a:spcPts val="600"/>
              </a:spcAft>
            </a:pPr>
            <a:r>
              <a:rPr lang="en-US" sz="2000" dirty="0"/>
              <a:t>Tally for the adjudicated comments to date:</a:t>
            </a:r>
          </a:p>
          <a:p>
            <a:pPr lvl="2" fontAlgn="ctr">
              <a:spcAft>
                <a:spcPts val="600"/>
              </a:spcAft>
            </a:pPr>
            <a:r>
              <a:rPr lang="en-US" dirty="0"/>
              <a:t>64 Comments Accepted</a:t>
            </a:r>
          </a:p>
          <a:p>
            <a:pPr lvl="2" fontAlgn="ctr">
              <a:spcAft>
                <a:spcPts val="600"/>
              </a:spcAft>
            </a:pPr>
            <a:r>
              <a:rPr lang="en-US" dirty="0"/>
              <a:t>1 Comment Accepted in Principle to be addressed in a later v1.0 draft</a:t>
            </a:r>
          </a:p>
          <a:p>
            <a:pPr lvl="2" fontAlgn="ctr">
              <a:spcAft>
                <a:spcPts val="600"/>
              </a:spcAft>
            </a:pPr>
            <a:r>
              <a:rPr lang="en-US" dirty="0"/>
              <a:t>10 Comments Deferred to be addressed by the HCD </a:t>
            </a:r>
            <a:r>
              <a:rPr lang="en-US" dirty="0" err="1"/>
              <a:t>iTC</a:t>
            </a:r>
            <a:r>
              <a:rPr lang="en-US" dirty="0"/>
              <a:t> at a later point in time</a:t>
            </a:r>
          </a:p>
          <a:p>
            <a:pPr lvl="2" fontAlgn="ctr">
              <a:spcAft>
                <a:spcPts val="600"/>
              </a:spcAft>
            </a:pPr>
            <a:r>
              <a:rPr lang="en-US" dirty="0"/>
              <a:t>0 Comments Not Accepted</a:t>
            </a:r>
          </a:p>
        </p:txBody>
      </p:sp>
    </p:spTree>
    <p:extLst>
      <p:ext uri="{BB962C8B-B14F-4D97-AF65-F5344CB8AC3E}">
        <p14:creationId xmlns:p14="http://schemas.microsoft.com/office/powerpoint/2010/main" val="350772385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467600" cy="1016000"/>
          </a:xfrm>
        </p:spPr>
        <p:txBody>
          <a:bodyPr rIns="132080"/>
          <a:lstStyle/>
          <a:p>
            <a:pPr eaLnBrk="1" hangingPunct="1"/>
            <a:r>
              <a:rPr lang="fr-FR" sz="2400" dirty="0" err="1"/>
              <a:t>Current</a:t>
            </a:r>
            <a:r>
              <a:rPr lang="fr-FR" sz="2400" dirty="0"/>
              <a:t> HCD </a:t>
            </a:r>
            <a:r>
              <a:rPr lang="fr-FR" sz="2400" dirty="0" err="1"/>
              <a:t>cPP</a:t>
            </a:r>
            <a:r>
              <a:rPr lang="fr-FR" sz="2400" dirty="0"/>
              <a:t>/SD Issues</a:t>
            </a:r>
            <a:br>
              <a:rPr lang="fr-FR" sz="2400" dirty="0"/>
            </a:br>
            <a:r>
              <a:rPr lang="fr-FR" sz="2400" dirty="0" err="1"/>
              <a:t>Addressing</a:t>
            </a:r>
            <a:r>
              <a:rPr lang="fr-FR" sz="2400" dirty="0"/>
              <a:t> HW-</a:t>
            </a:r>
            <a:r>
              <a:rPr lang="fr-FR" sz="2400" dirty="0" err="1"/>
              <a:t>Anchored</a:t>
            </a:r>
            <a:r>
              <a:rPr lang="fr-FR" sz="2400" dirty="0"/>
              <a:t> </a:t>
            </a:r>
            <a:r>
              <a:rPr lang="fr-FR" sz="2400" dirty="0" err="1"/>
              <a:t>Integrity</a:t>
            </a:r>
            <a:r>
              <a:rPr lang="fr-FR" sz="2400" dirty="0"/>
              <a:t> </a:t>
            </a:r>
            <a:r>
              <a:rPr lang="fr-FR" sz="2400" dirty="0" err="1"/>
              <a:t>Verification</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5989" y="1083539"/>
            <a:ext cx="8991011" cy="5475434"/>
          </a:xfrm>
        </p:spPr>
        <p:txBody>
          <a:bodyPr rIns="132080"/>
          <a:lstStyle/>
          <a:p>
            <a:pPr lvl="0" fontAlgn="ctr">
              <a:spcAft>
                <a:spcPts val="600"/>
              </a:spcAft>
            </a:pPr>
            <a:r>
              <a:rPr lang="en-US" dirty="0"/>
              <a:t>Is a requirement the HCD </a:t>
            </a:r>
            <a:r>
              <a:rPr lang="en-US" dirty="0" err="1"/>
              <a:t>iTC</a:t>
            </a:r>
            <a:r>
              <a:rPr lang="en-US" dirty="0"/>
              <a:t> had included in the Essential Security Requirements (ESR) document</a:t>
            </a:r>
          </a:p>
          <a:p>
            <a:pPr lvl="0" fontAlgn="ctr">
              <a:spcAft>
                <a:spcPts val="600"/>
              </a:spcAft>
            </a:pPr>
            <a:r>
              <a:rPr lang="en-US" dirty="0"/>
              <a:t>Deals with Hardware Roots of Trust and how to verify the integrity of the boot process for an HCD</a:t>
            </a:r>
          </a:p>
          <a:p>
            <a:pPr lvl="0" fontAlgn="ctr">
              <a:spcAft>
                <a:spcPts val="600"/>
              </a:spcAft>
            </a:pPr>
            <a:r>
              <a:rPr lang="en-US" dirty="0"/>
              <a:t>Status since the last IDS F2F:</a:t>
            </a:r>
          </a:p>
          <a:p>
            <a:pPr lvl="1" fontAlgn="ctr">
              <a:spcBef>
                <a:spcPts val="0"/>
              </a:spcBef>
              <a:spcAft>
                <a:spcPts val="600"/>
              </a:spcAft>
            </a:pPr>
            <a:r>
              <a:rPr lang="en-US" sz="1600" dirty="0"/>
              <a:t>Incorporated concept of Chains of Trust as well as Root of Trust</a:t>
            </a:r>
          </a:p>
          <a:p>
            <a:pPr lvl="1" fontAlgn="ctr">
              <a:spcBef>
                <a:spcPts val="0"/>
              </a:spcBef>
              <a:spcAft>
                <a:spcPts val="600"/>
              </a:spcAft>
            </a:pPr>
            <a:r>
              <a:rPr lang="en-US" sz="1600" dirty="0"/>
              <a:t>Completed work on a proposed Secure Boot SFR (FPT_SBT_EXT.1)and accompanying Assurance Activities to address integrity verification of multiple chains of trust, each with its own hardware-anchored Root of Trust</a:t>
            </a:r>
          </a:p>
          <a:p>
            <a:pPr lvl="1" fontAlgn="ctr">
              <a:spcBef>
                <a:spcPts val="0"/>
              </a:spcBef>
              <a:spcAft>
                <a:spcPts val="600"/>
              </a:spcAft>
            </a:pPr>
            <a:r>
              <a:rPr lang="en-US" sz="1600" dirty="0"/>
              <a:t>Proposed additional wording in the appropriate sections of the HCD </a:t>
            </a:r>
            <a:r>
              <a:rPr lang="en-US" sz="1600" dirty="0" err="1"/>
              <a:t>cPP</a:t>
            </a:r>
            <a:r>
              <a:rPr lang="en-US" sz="1600" dirty="0"/>
              <a:t> to go along with this new Secure Boot SFR</a:t>
            </a:r>
          </a:p>
          <a:p>
            <a:pPr lvl="1" fontAlgn="ctr">
              <a:spcBef>
                <a:spcPts val="0"/>
              </a:spcBef>
              <a:spcAft>
                <a:spcPts val="600"/>
              </a:spcAft>
            </a:pPr>
            <a:r>
              <a:rPr lang="en-US" sz="1600" dirty="0"/>
              <a:t>Completed work on a proposed crypto SFR and accompanying Assurance Activities taken from the Full Drive Encryption Engine </a:t>
            </a:r>
            <a:r>
              <a:rPr lang="en-US" sz="1600" dirty="0" err="1"/>
              <a:t>cPP</a:t>
            </a:r>
            <a:r>
              <a:rPr lang="en-US" sz="1600" dirty="0"/>
              <a:t> to address the use of CMAC for message authentication </a:t>
            </a:r>
          </a:p>
          <a:p>
            <a:pPr lvl="1" fontAlgn="ctr">
              <a:spcBef>
                <a:spcPts val="0"/>
              </a:spcBef>
              <a:spcAft>
                <a:spcPts val="600"/>
              </a:spcAft>
            </a:pPr>
            <a:r>
              <a:rPr lang="en-US" sz="1600" dirty="0"/>
              <a:t>Determined which SFR currently in the HCD </a:t>
            </a:r>
            <a:r>
              <a:rPr lang="en-US" sz="1600" dirty="0" err="1"/>
              <a:t>cPP</a:t>
            </a:r>
            <a:r>
              <a:rPr lang="en-US" sz="1600" dirty="0"/>
              <a:t> (</a:t>
            </a:r>
            <a:r>
              <a:rPr lang="en-US" sz="1600" dirty="0">
                <a:effectLst/>
                <a:ea typeface="Calibri" panose="020F0502020204030204" pitchFamily="34" charset="0"/>
              </a:rPr>
              <a:t>FPT_SKP_EXT.1, Protection of TSF Data</a:t>
            </a:r>
            <a:r>
              <a:rPr lang="en-US" sz="1600" dirty="0"/>
              <a:t>) to use to address the issue of protection of symmetric keys</a:t>
            </a:r>
          </a:p>
        </p:txBody>
      </p:sp>
    </p:spTree>
    <p:extLst>
      <p:ext uri="{BB962C8B-B14F-4D97-AF65-F5344CB8AC3E}">
        <p14:creationId xmlns:p14="http://schemas.microsoft.com/office/powerpoint/2010/main" val="608912796"/>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5235</TotalTime>
  <Pages>0</Pages>
  <Words>4899</Words>
  <Characters>0</Characters>
  <Application>Microsoft Office PowerPoint</Application>
  <PresentationFormat>On-screen Show (4:3)</PresentationFormat>
  <Lines>0</Lines>
  <Paragraphs>493</Paragraphs>
  <Slides>37</Slides>
  <Notes>33</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37</vt:i4>
      </vt:variant>
    </vt:vector>
  </HeadingPairs>
  <TitlesOfParts>
    <vt:vector size="48" baseType="lpstr">
      <vt:lpstr>Arial</vt:lpstr>
      <vt:lpstr>Arial Bold</vt:lpstr>
      <vt:lpstr>Calibri</vt:lpstr>
      <vt:lpstr>Symbol</vt:lpstr>
      <vt:lpstr>Times New Roman</vt:lpstr>
      <vt:lpstr>Verdana</vt:lpstr>
      <vt:lpstr>Title</vt:lpstr>
      <vt:lpstr>Bullet Slide</vt:lpstr>
      <vt:lpstr>Agenda Slide</vt:lpstr>
      <vt:lpstr>Diagram Slide</vt:lpstr>
      <vt:lpstr>2-Column Slide</vt:lpstr>
      <vt:lpstr>Imaging Device Security</vt:lpstr>
      <vt:lpstr>Agenda</vt:lpstr>
      <vt:lpstr>Antitrust and Intellectual Property Policies</vt:lpstr>
      <vt:lpstr>Officers</vt:lpstr>
      <vt:lpstr>PowerPoint Presentation</vt:lpstr>
      <vt:lpstr>HCD international Technical Community (iTC)</vt:lpstr>
      <vt:lpstr>HCD cPP/SD Status</vt:lpstr>
      <vt:lpstr>HCD cPP/SD Status</vt:lpstr>
      <vt:lpstr>Current HCD cPP/SD Issues Addressing HW-Anchored Integrity Verification</vt:lpstr>
      <vt:lpstr>HCD cPP/SD Status Key Closed Issues</vt:lpstr>
      <vt:lpstr>Other Current HCD cPP/SD Issues</vt:lpstr>
      <vt:lpstr>Other HCD cPP/SD Issues</vt:lpstr>
      <vt:lpstr>Other Current HCD cPP/SD Issues</vt:lpstr>
      <vt:lpstr>HCD iTC Status Updated Proposed HCD cPP/SD Schedule</vt:lpstr>
      <vt:lpstr>HCD iTC Status Updated Proposed HCD cPP/SD Schedule</vt:lpstr>
      <vt:lpstr>HCD iTC Status Key Next Steps</vt:lpstr>
      <vt:lpstr>HCD iTC Status More Lessons Learned to Date (My Take)</vt:lpstr>
      <vt:lpstr>PowerPoint Presentation</vt:lpstr>
      <vt:lpstr>Executive Order on Improving the Nation’s Cybersecurity</vt:lpstr>
      <vt:lpstr>Executive Order on Improving the Nation’s Cybersecurity</vt:lpstr>
      <vt:lpstr>Executive Order on Improving the Nation’s Cybersecurity</vt:lpstr>
      <vt:lpstr>Executive Order on Improving the Nation’s Cybersecurity</vt:lpstr>
      <vt:lpstr>Executive Order on Improving the Nation’s Cybersecurity</vt:lpstr>
      <vt:lpstr>Executive Order on Improving the Nation’s Cybersecurity</vt:lpstr>
      <vt:lpstr>PowerPoint Presentation</vt:lpstr>
      <vt:lpstr>HCD Security Guidelines Agenda</vt:lpstr>
      <vt:lpstr>HCDSEC Current Status</vt:lpstr>
      <vt:lpstr>HCDSEC Development Plan</vt:lpstr>
      <vt:lpstr>IDS: HCDSEC Questions / Comments</vt:lpstr>
      <vt:lpstr>PowerPoint Presentation</vt:lpstr>
      <vt:lpstr>Trusted Computing Group (TCG)</vt:lpstr>
      <vt:lpstr>Internet Engineering Task Force (IETF) (1 of 4)</vt:lpstr>
      <vt:lpstr>Internet Engineering Task Force (IETF) (2 of 4)</vt:lpstr>
      <vt:lpstr>Internet Engineering Task Force (IETF) (3 of 4)</vt:lpstr>
      <vt:lpstr>Internet Engineering Task Force (IETF) (4 of 4)</vt:lpstr>
      <vt:lpstr>Internet Engineering Task Force (IETF) (4 of 4)</vt:lpstr>
      <vt:lpstr>Next Steps – IDS WG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Alan Sukert</cp:lastModifiedBy>
  <cp:revision>813</cp:revision>
  <dcterms:modified xsi:type="dcterms:W3CDTF">2021-08-20T17:42:44Z</dcterms:modified>
</cp:coreProperties>
</file>