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39"/>
  </p:notesMasterIdLst>
  <p:sldIdLst>
    <p:sldId id="309" r:id="rId6"/>
    <p:sldId id="325" r:id="rId7"/>
    <p:sldId id="334" r:id="rId8"/>
    <p:sldId id="343" r:id="rId9"/>
    <p:sldId id="1066" r:id="rId10"/>
    <p:sldId id="1122" r:id="rId11"/>
    <p:sldId id="1123" r:id="rId12"/>
    <p:sldId id="1124" r:id="rId13"/>
    <p:sldId id="1168" r:id="rId14"/>
    <p:sldId id="1157" r:id="rId15"/>
    <p:sldId id="1159" r:id="rId16"/>
    <p:sldId id="1158" r:id="rId17"/>
    <p:sldId id="1160" r:id="rId18"/>
    <p:sldId id="1161" r:id="rId19"/>
    <p:sldId id="1107" r:id="rId20"/>
    <p:sldId id="1132" r:id="rId21"/>
    <p:sldId id="1148" r:id="rId22"/>
    <p:sldId id="1106" r:id="rId23"/>
    <p:sldId id="1162" r:id="rId24"/>
    <p:sldId id="1163" r:id="rId25"/>
    <p:sldId id="1164" r:id="rId26"/>
    <p:sldId id="1165" r:id="rId27"/>
    <p:sldId id="1166" r:id="rId28"/>
    <p:sldId id="1167" r:id="rId29"/>
    <p:sldId id="1090" r:id="rId30"/>
    <p:sldId id="1133" r:id="rId31"/>
    <p:sldId id="1151" r:id="rId32"/>
    <p:sldId id="1152" r:id="rId33"/>
    <p:sldId id="1153" r:id="rId34"/>
    <p:sldId id="1154" r:id="rId35"/>
    <p:sldId id="1155" r:id="rId36"/>
    <p:sldId id="1156" r:id="rId37"/>
    <p:sldId id="1027" r:id="rId38"/>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 Sukert" initials="AS" lastIdx="1" clrIdx="0">
    <p:extLst>
      <p:ext uri="{19B8F6BF-5375-455C-9EA6-DF929625EA0E}">
        <p15:presenceInfo xmlns:p15="http://schemas.microsoft.com/office/powerpoint/2012/main" userId="133cebfdc0ec09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94" autoAdjust="0"/>
    <p:restoredTop sz="93923" autoAdjust="0"/>
  </p:normalViewPr>
  <p:slideViewPr>
    <p:cSldViewPr>
      <p:cViewPr varScale="1">
        <p:scale>
          <a:sx n="78" d="100"/>
          <a:sy n="78" d="100"/>
        </p:scale>
        <p:origin x="1882"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5/4/2021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105055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401881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2877177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860763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331550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1999837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1419020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65277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771204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19975896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a:p>
        </p:txBody>
      </p:sp>
    </p:spTree>
    <p:extLst>
      <p:ext uri="{BB962C8B-B14F-4D97-AF65-F5344CB8AC3E}">
        <p14:creationId xmlns:p14="http://schemas.microsoft.com/office/powerpoint/2010/main" val="1783118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4062127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35637136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25</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80055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8056698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a:p>
        </p:txBody>
      </p:sp>
    </p:spTree>
    <p:extLst>
      <p:ext uri="{BB962C8B-B14F-4D97-AF65-F5344CB8AC3E}">
        <p14:creationId xmlns:p14="http://schemas.microsoft.com/office/powerpoint/2010/main" val="3015970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a:p>
        </p:txBody>
      </p:sp>
    </p:spTree>
    <p:extLst>
      <p:ext uri="{BB962C8B-B14F-4D97-AF65-F5344CB8AC3E}">
        <p14:creationId xmlns:p14="http://schemas.microsoft.com/office/powerpoint/2010/main" val="29100166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19189173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a:p>
        </p:txBody>
      </p:sp>
    </p:spTree>
    <p:extLst>
      <p:ext uri="{BB962C8B-B14F-4D97-AF65-F5344CB8AC3E}">
        <p14:creationId xmlns:p14="http://schemas.microsoft.com/office/powerpoint/2010/main" val="19415006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a:p>
        </p:txBody>
      </p:sp>
    </p:spTree>
    <p:extLst>
      <p:ext uri="{BB962C8B-B14F-4D97-AF65-F5344CB8AC3E}">
        <p14:creationId xmlns:p14="http://schemas.microsoft.com/office/powerpoint/2010/main" val="7049801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11095471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689817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406113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2713974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3191001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3910006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241163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309503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hyperlink" Target="http://www.trustedcomputinggroup.org/resources"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datatracker.ietf.org/doc/draft-ietf-tls-esni/" TargetMode="External"/><Relationship Id="rId3" Type="http://schemas.openxmlformats.org/officeDocument/2006/relationships/image" Target="../media/image1.png"/><Relationship Id="rId7" Type="http://schemas.openxmlformats.org/officeDocument/2006/relationships/hyperlink" Target="https://datatracker.ietf.org/doc/draft-ietf-tls-md5-sha1-deprecate/" TargetMode="External"/><Relationship Id="rId12" Type="http://schemas.openxmlformats.org/officeDocument/2006/relationships/hyperlink" Target="https://datatracker.ietf.org/doc/draft-ietf-tls-tlsflags/" TargetMode="External"/><Relationship Id="rId2" Type="http://schemas.openxmlformats.org/officeDocument/2006/relationships/notesSlide" Target="../notesSlides/notesSlide24.xml"/><Relationship Id="rId1" Type="http://schemas.openxmlformats.org/officeDocument/2006/relationships/slideLayout" Target="../slideLayouts/slideLayout13.xml"/><Relationship Id="rId6" Type="http://schemas.openxmlformats.org/officeDocument/2006/relationships/hyperlink" Target="https://datatracker.ietf.org/doc/draft-ietf-tls-dtls-connection-id/" TargetMode="External"/><Relationship Id="rId11" Type="http://schemas.openxmlformats.org/officeDocument/2006/relationships/hyperlink" Target="https://datatracker.ietf.org/doc/draft-ietf-tls-dtls13/" TargetMode="External"/><Relationship Id="rId5" Type="http://schemas.openxmlformats.org/officeDocument/2006/relationships/hyperlink" Target="https://datatracker.ietf.org/doc/draft-ietf-tls-hybrid-design/" TargetMode="External"/><Relationship Id="rId10" Type="http://schemas.openxmlformats.org/officeDocument/2006/relationships/hyperlink" Target="https://datatracker.ietf.org/doc/draft-ietf-tls-rfc8446bis/" TargetMode="External"/><Relationship Id="rId4" Type="http://schemas.openxmlformats.org/officeDocument/2006/relationships/hyperlink" Target="https://datatracker.ietf.org/doc/rfc8996/" TargetMode="External"/><Relationship Id="rId9" Type="http://schemas.openxmlformats.org/officeDocument/2006/relationships/hyperlink" Target="https://datatracker.ietf.org/doc/draft-ietf-tls-external-psk-guidance/"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datatracker.ietf.org/doc/draft-bormann-cbor-cddl-freezer/" TargetMode="External"/><Relationship Id="rId3" Type="http://schemas.openxmlformats.org/officeDocument/2006/relationships/image" Target="../media/image1.png"/><Relationship Id="rId7" Type="http://schemas.openxmlformats.org/officeDocument/2006/relationships/hyperlink" Target="https://datatracker.ietf.org/doc/draft-ietf-cbor-network-addresses/" TargetMode="External"/><Relationship Id="rId12" Type="http://schemas.openxmlformats.org/officeDocument/2006/relationships/hyperlink" Target="https://datatracker.ietf.org/doc/draft-ietf-cbor-packed/" TargetMode="External"/><Relationship Id="rId2" Type="http://schemas.openxmlformats.org/officeDocument/2006/relationships/notesSlide" Target="../notesSlides/notesSlide25.xml"/><Relationship Id="rId1" Type="http://schemas.openxmlformats.org/officeDocument/2006/relationships/slideLayout" Target="../slideLayouts/slideLayout13.xml"/><Relationship Id="rId6" Type="http://schemas.openxmlformats.org/officeDocument/2006/relationships/hyperlink" Target="https://datatracker.ietf.org/doc/draft-ietf-cbor-file-magic/" TargetMode="External"/><Relationship Id="rId11" Type="http://schemas.openxmlformats.org/officeDocument/2006/relationships/hyperlink" Target="https://datatracker.ietf.org/doc/draft-ietf-cbor-cddl-control/" TargetMode="External"/><Relationship Id="rId5" Type="http://schemas.openxmlformats.org/officeDocument/2006/relationships/hyperlink" Target="https://datatracker.ietf.org/doc/draft-ietf-sacm-coswid/" TargetMode="External"/><Relationship Id="rId10" Type="http://schemas.openxmlformats.org/officeDocument/2006/relationships/hyperlink" Target="https://datatracker.ietf.org/doc/draft-ietf-cbor-tags-oid/" TargetMode="External"/><Relationship Id="rId4" Type="http://schemas.openxmlformats.org/officeDocument/2006/relationships/hyperlink" Target="https://datatracker.ietf.org/doc/draft-ietf-sacm-arch/" TargetMode="External"/><Relationship Id="rId9" Type="http://schemas.openxmlformats.org/officeDocument/2006/relationships/hyperlink" Target="https://datatracker.ietf.org/doc/draft-bormann-cbor-cddl-map-like-dat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8" Type="http://schemas.openxmlformats.org/officeDocument/2006/relationships/hyperlink" Target="https://datatracker.ietf.org/doc/draft-tschofenig-rats-psa-token/" TargetMode="External"/><Relationship Id="rId3" Type="http://schemas.openxmlformats.org/officeDocument/2006/relationships/image" Target="../media/image1.png"/><Relationship Id="rId7" Type="http://schemas.openxmlformats.org/officeDocument/2006/relationships/hyperlink" Target="https://datatracker.ietf.org/doc/draft-ietf-rats-architecture/" TargetMode="External"/><Relationship Id="rId12" Type="http://schemas.openxmlformats.org/officeDocument/2006/relationships/hyperlink" Target="https://datatracker.ietf.org/doc/draft-birkholz-rats-tuda/"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6" Type="http://schemas.openxmlformats.org/officeDocument/2006/relationships/hyperlink" Target="https://datatracker.ietf.org/doc/draft-birkholz-rats-network-device-subscription/" TargetMode="External"/><Relationship Id="rId11" Type="http://schemas.openxmlformats.org/officeDocument/2006/relationships/hyperlink" Target="https://datatracker.ietf.org/doc/draft-chen-rats-usecase/" TargetMode="External"/><Relationship Id="rId5" Type="http://schemas.openxmlformats.org/officeDocument/2006/relationships/hyperlink" Target="https://datatracker.ietf.org/doc/draft-voit-rats-trustworthy-path-routing/" TargetMode="External"/><Relationship Id="rId10" Type="http://schemas.openxmlformats.org/officeDocument/2006/relationships/hyperlink" Target="https://datatracker.ietf.org/doc/draft-ietf-rats-eat/" TargetMode="External"/><Relationship Id="rId4" Type="http://schemas.openxmlformats.org/officeDocument/2006/relationships/hyperlink" Target="https://datatracker.ietf.org/doc/draft-ietf-rats-yang-tpm-charra/" TargetMode="External"/><Relationship Id="rId9" Type="http://schemas.openxmlformats.org/officeDocument/2006/relationships/hyperlink" Target="https://datatracker.ietf.org/doc/draft-birkholz-rats-uccs/"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datatracker.ietf.org/doc/draft-irtf-cfrg-voprf/" TargetMode="External"/><Relationship Id="rId3" Type="http://schemas.openxmlformats.org/officeDocument/2006/relationships/image" Target="../media/image1.png"/><Relationship Id="rId7" Type="http://schemas.openxmlformats.org/officeDocument/2006/relationships/hyperlink" Target="https://datatracker.ietf.org/doc/draft-irtf-cfrg-opaque/" TargetMode="External"/><Relationship Id="rId12" Type="http://schemas.openxmlformats.org/officeDocument/2006/relationships/hyperlink" Target="https://datatracker.ietf.org/doc/draft-irtf-cfrg-cpace/" TargetMode="External"/><Relationship Id="rId2" Type="http://schemas.openxmlformats.org/officeDocument/2006/relationships/notesSlide" Target="../notesSlides/notesSlide27.xml"/><Relationship Id="rId1" Type="http://schemas.openxmlformats.org/officeDocument/2006/relationships/slideLayout" Target="../slideLayouts/slideLayout13.xml"/><Relationship Id="rId6" Type="http://schemas.openxmlformats.org/officeDocument/2006/relationships/hyperlink" Target="https://datatracker.ietf.org/doc/draft-irtf-cfrg-aead-limits/" TargetMode="External"/><Relationship Id="rId11" Type="http://schemas.openxmlformats.org/officeDocument/2006/relationships/hyperlink" Target="https://datatracker.ietf.org/doc/draft-irtf-cfrg-frost/" TargetMode="External"/><Relationship Id="rId5" Type="http://schemas.openxmlformats.org/officeDocument/2006/relationships/hyperlink" Target="https://datatracker.ietf.org/doc/draft-irtf-cfrg-argon2/" TargetMode="External"/><Relationship Id="rId10" Type="http://schemas.openxmlformats.org/officeDocument/2006/relationships/hyperlink" Target="https://datatracker.ietf.org/doc/draft-irtf-cfrg-hpke/" TargetMode="External"/><Relationship Id="rId4" Type="http://schemas.openxmlformats.org/officeDocument/2006/relationships/hyperlink" Target="https://datatracker.ietf.org/doc/draft-irtf-cfrg-hash-to-curve/" TargetMode="External"/><Relationship Id="rId9" Type="http://schemas.openxmlformats.org/officeDocument/2006/relationships/hyperlink" Target="https://datatracker.ietf.org/doc/draft-irtf-cfrg-kangarootwelve/"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datatracker.ietf.org/doc/draft-irtf-cfrg-voprf/" TargetMode="External"/><Relationship Id="rId3" Type="http://schemas.openxmlformats.org/officeDocument/2006/relationships/image" Target="../media/image1.png"/><Relationship Id="rId7" Type="http://schemas.openxmlformats.org/officeDocument/2006/relationships/hyperlink" Target="https://datatracker.ietf.org/doc/draft-irtf-cfrg-opaque/" TargetMode="External"/><Relationship Id="rId12" Type="http://schemas.openxmlformats.org/officeDocument/2006/relationships/hyperlink" Target="https://datatracker.ietf.org/doc/draft-irtf-cfrg-cpace/" TargetMode="External"/><Relationship Id="rId2" Type="http://schemas.openxmlformats.org/officeDocument/2006/relationships/notesSlide" Target="../notesSlides/notesSlide28.xml"/><Relationship Id="rId1" Type="http://schemas.openxmlformats.org/officeDocument/2006/relationships/slideLayout" Target="../slideLayouts/slideLayout13.xml"/><Relationship Id="rId6" Type="http://schemas.openxmlformats.org/officeDocument/2006/relationships/hyperlink" Target="https://datatracker.ietf.org/doc/draft-irtf-cfrg-aead-limits/" TargetMode="External"/><Relationship Id="rId11" Type="http://schemas.openxmlformats.org/officeDocument/2006/relationships/hyperlink" Target="https://datatracker.ietf.org/doc/draft-irtf-cfrg-frost/" TargetMode="External"/><Relationship Id="rId5" Type="http://schemas.openxmlformats.org/officeDocument/2006/relationships/hyperlink" Target="https://datatracker.ietf.org/doc/draft-irtf-cfrg-argon2/" TargetMode="External"/><Relationship Id="rId10" Type="http://schemas.openxmlformats.org/officeDocument/2006/relationships/hyperlink" Target="https://datatracker.ietf.org/doc/draft-irtf-cfrg-hpke/" TargetMode="External"/><Relationship Id="rId4" Type="http://schemas.openxmlformats.org/officeDocument/2006/relationships/hyperlink" Target="https://datatracker.ietf.org/doc/draft-irtf-cfrg-hash-to-curve/" TargetMode="External"/><Relationship Id="rId9" Type="http://schemas.openxmlformats.org/officeDocument/2006/relationships/hyperlink" Target="https://datatracker.ietf.org/doc/draft-irtf-cfrg-kangarootwelve/"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May 6, 2021</a:t>
            </a:r>
          </a:p>
          <a:p>
            <a:pPr marL="0" indent="0" eaLnBrk="1" hangingPunct="1"/>
            <a:r>
              <a:rPr lang="en-US" altLang="en-US" dirty="0"/>
              <a:t>PWG May 2021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fr-FR" sz="2400" dirty="0" err="1"/>
              <a:t>Current</a:t>
            </a:r>
            <a:r>
              <a:rPr lang="fr-FR" sz="2400" dirty="0"/>
              <a:t> HCD </a:t>
            </a:r>
            <a:r>
              <a:rPr lang="fr-FR" sz="2400" dirty="0" err="1"/>
              <a:t>cPP</a:t>
            </a:r>
            <a:r>
              <a:rPr lang="fr-FR" sz="2400" dirty="0"/>
              <a:t>/SD Issues</a:t>
            </a:r>
            <a:br>
              <a:rPr lang="fr-FR" sz="2400" dirty="0"/>
            </a:br>
            <a:r>
              <a:rPr lang="fr-FR" sz="2400" dirty="0" err="1"/>
              <a:t>Addressing</a:t>
            </a:r>
            <a:r>
              <a:rPr lang="fr-FR" sz="2400" dirty="0"/>
              <a:t> HW-</a:t>
            </a:r>
            <a:r>
              <a:rPr lang="fr-FR" sz="2400" dirty="0" err="1"/>
              <a:t>Anchored</a:t>
            </a:r>
            <a:r>
              <a:rPr lang="fr-FR" sz="2400" dirty="0"/>
              <a:t> </a:t>
            </a:r>
            <a:r>
              <a:rPr lang="fr-FR" sz="2400" dirty="0" err="1"/>
              <a:t>Integrity</a:t>
            </a:r>
            <a:r>
              <a:rPr lang="fr-FR" sz="2400" dirty="0"/>
              <a:t> </a:t>
            </a:r>
            <a:r>
              <a:rPr lang="fr-FR" sz="2400" dirty="0" err="1"/>
              <a:t>Verification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Aft>
                <a:spcPts val="600"/>
              </a:spcAft>
            </a:pPr>
            <a:r>
              <a:rPr lang="en-US" dirty="0"/>
              <a:t>Is a requirement the HCD </a:t>
            </a:r>
            <a:r>
              <a:rPr lang="en-US" dirty="0" err="1"/>
              <a:t>iTC</a:t>
            </a:r>
            <a:r>
              <a:rPr lang="en-US" dirty="0"/>
              <a:t> had included in the Essential Security Requirements (ESR) document</a:t>
            </a:r>
          </a:p>
          <a:p>
            <a:pPr lvl="0" fontAlgn="ctr">
              <a:spcAft>
                <a:spcPts val="600"/>
              </a:spcAft>
            </a:pPr>
            <a:r>
              <a:rPr lang="en-US" dirty="0"/>
              <a:t>Deals with Hardware Roots of Trust and how to verify the integrity of the boot process for an HCD</a:t>
            </a:r>
          </a:p>
          <a:p>
            <a:pPr lvl="0" fontAlgn="ctr">
              <a:spcAft>
                <a:spcPts val="600"/>
              </a:spcAft>
            </a:pPr>
            <a:r>
              <a:rPr lang="en-US" dirty="0"/>
              <a:t>Need to determine what requirements/assurance activities  need to go into the HCD </a:t>
            </a:r>
            <a:r>
              <a:rPr lang="en-US" dirty="0" err="1"/>
              <a:t>cPP</a:t>
            </a:r>
            <a:r>
              <a:rPr lang="en-US" dirty="0"/>
              <a:t>/SD to address this ESR requirement</a:t>
            </a:r>
          </a:p>
          <a:p>
            <a:pPr lvl="0" fontAlgn="ctr">
              <a:spcAft>
                <a:spcPts val="600"/>
              </a:spcAft>
            </a:pPr>
            <a:r>
              <a:rPr lang="en-US" dirty="0"/>
              <a:t>Status to date:</a:t>
            </a:r>
          </a:p>
          <a:p>
            <a:pPr lvl="1" fontAlgn="ctr">
              <a:spcAft>
                <a:spcPts val="600"/>
              </a:spcAft>
            </a:pPr>
            <a:r>
              <a:rPr lang="en-US" dirty="0"/>
              <a:t>Have determined what Threats, Organizational Security Policies and Security Objectives need to go into the Security Problem Definition to address this ESR requirement</a:t>
            </a:r>
          </a:p>
          <a:p>
            <a:pPr lvl="1" fontAlgn="ctr">
              <a:spcAft>
                <a:spcPts val="600"/>
              </a:spcAft>
            </a:pPr>
            <a:r>
              <a:rPr lang="en-US" dirty="0"/>
              <a:t>Working on what corresponding Security Functional Requirements and associated Assurance Activities need to go in the HCD </a:t>
            </a:r>
            <a:r>
              <a:rPr lang="en-US" dirty="0" err="1"/>
              <a:t>cPP</a:t>
            </a:r>
            <a:r>
              <a:rPr lang="en-US" dirty="0"/>
              <a:t>/SD for this ESR requirement </a:t>
            </a:r>
          </a:p>
        </p:txBody>
      </p:sp>
    </p:spTree>
    <p:extLst>
      <p:ext uri="{BB962C8B-B14F-4D97-AF65-F5344CB8AC3E}">
        <p14:creationId xmlns:p14="http://schemas.microsoft.com/office/powerpoint/2010/main" val="60891279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fr-FR" sz="2400" dirty="0"/>
              <a:t>HCD </a:t>
            </a:r>
            <a:r>
              <a:rPr lang="fr-FR" sz="2400" dirty="0" err="1"/>
              <a:t>cPP</a:t>
            </a:r>
            <a:r>
              <a:rPr lang="fr-FR" sz="2400" dirty="0"/>
              <a:t>/SD </a:t>
            </a:r>
            <a:r>
              <a:rPr lang="fr-FR" sz="2400" dirty="0" err="1"/>
              <a:t>Status</a:t>
            </a:r>
            <a:br>
              <a:rPr lang="fr-FR" sz="2400" dirty="0"/>
            </a:br>
            <a:r>
              <a:rPr lang="fr-FR" sz="2400" dirty="0"/>
              <a:t>Key </a:t>
            </a:r>
            <a:r>
              <a:rPr lang="fr-FR" sz="2400" dirty="0" err="1"/>
              <a:t>Closed</a:t>
            </a:r>
            <a:r>
              <a:rPr lang="fr-FR" sz="2400" dirty="0"/>
              <a:t> Issues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Aft>
                <a:spcPts val="600"/>
              </a:spcAft>
            </a:pPr>
            <a:r>
              <a:rPr lang="en-US" dirty="0"/>
              <a:t>Agreed that all nonvolatile storage will be encrypted</a:t>
            </a:r>
          </a:p>
          <a:p>
            <a:pPr lvl="0" fontAlgn="ctr">
              <a:spcAft>
                <a:spcPts val="600"/>
              </a:spcAft>
            </a:pPr>
            <a:r>
              <a:rPr lang="en-US" dirty="0"/>
              <a:t>Agreed to include the SFRs/Assurance Activities from the latest Network Device </a:t>
            </a:r>
            <a:r>
              <a:rPr lang="en-US" dirty="0" err="1"/>
              <a:t>cPP</a:t>
            </a:r>
            <a:r>
              <a:rPr lang="en-US" dirty="0"/>
              <a:t>/SD version for the following:</a:t>
            </a:r>
          </a:p>
          <a:p>
            <a:pPr lvl="1" fontAlgn="ctr">
              <a:spcBef>
                <a:spcPts val="300"/>
              </a:spcBef>
              <a:spcAft>
                <a:spcPts val="300"/>
              </a:spcAft>
            </a:pPr>
            <a:r>
              <a:rPr lang="en-US" dirty="0"/>
              <a:t>Secure protocols TLSC/TLSS, DLLSC/DTLSS, SSHC/SSHS, HTTP, IPsec</a:t>
            </a:r>
          </a:p>
          <a:p>
            <a:pPr lvl="1" fontAlgn="ctr">
              <a:spcBef>
                <a:spcPts val="300"/>
              </a:spcBef>
              <a:spcAft>
                <a:spcPts val="300"/>
              </a:spcAft>
            </a:pPr>
            <a:r>
              <a:rPr lang="en-US" dirty="0"/>
              <a:t>FCS_COP.1/</a:t>
            </a:r>
            <a:r>
              <a:rPr lang="en-US" dirty="0" err="1"/>
              <a:t>DataEncryption</a:t>
            </a:r>
            <a:r>
              <a:rPr lang="en-US" dirty="0"/>
              <a:t> </a:t>
            </a:r>
            <a:r>
              <a:rPr lang="en-GB" sz="1800" dirty="0">
                <a:effectLst/>
                <a:ea typeface="Times New Roman" panose="02020603050405020304" pitchFamily="18" charset="0"/>
              </a:rPr>
              <a:t>(AES Data Encryption/ Decryption)</a:t>
            </a:r>
            <a:endParaRPr lang="en-US" dirty="0"/>
          </a:p>
          <a:p>
            <a:pPr lvl="1" fontAlgn="ctr">
              <a:spcBef>
                <a:spcPts val="300"/>
              </a:spcBef>
              <a:spcAft>
                <a:spcPts val="300"/>
              </a:spcAft>
            </a:pPr>
            <a:r>
              <a:rPr lang="en-US" dirty="0"/>
              <a:t>FCS_CKM.1 Cryptographic Key Generation</a:t>
            </a:r>
          </a:p>
          <a:p>
            <a:pPr lvl="1" fontAlgn="ctr">
              <a:spcBef>
                <a:spcPts val="300"/>
              </a:spcBef>
              <a:spcAft>
                <a:spcPts val="300"/>
              </a:spcAft>
            </a:pPr>
            <a:r>
              <a:rPr lang="en-US" dirty="0"/>
              <a:t>FCS_COP.1/</a:t>
            </a:r>
            <a:r>
              <a:rPr lang="en-US" dirty="0" err="1"/>
              <a:t>SigGen</a:t>
            </a:r>
            <a:r>
              <a:rPr lang="en-US" dirty="0"/>
              <a:t> (</a:t>
            </a:r>
            <a:r>
              <a:rPr lang="en-GB" dirty="0">
                <a:effectLst/>
                <a:ea typeface="Times New Roman" panose="02020603050405020304" pitchFamily="18" charset="0"/>
              </a:rPr>
              <a:t>Signature Generation and Verification)</a:t>
            </a:r>
            <a:endParaRPr lang="en-US" dirty="0"/>
          </a:p>
          <a:p>
            <a:pPr lvl="1" fontAlgn="ctr">
              <a:spcBef>
                <a:spcPts val="300"/>
              </a:spcBef>
              <a:spcAft>
                <a:spcPts val="300"/>
              </a:spcAft>
            </a:pPr>
            <a:r>
              <a:rPr lang="en-US" dirty="0"/>
              <a:t>FCS_COP.1/Hash </a:t>
            </a:r>
            <a:r>
              <a:rPr lang="en-GB" dirty="0">
                <a:effectLst/>
                <a:ea typeface="Times New Roman" panose="02020603050405020304" pitchFamily="18" charset="0"/>
              </a:rPr>
              <a:t>(Hash Algorithm)</a:t>
            </a:r>
            <a:endParaRPr lang="en-US" dirty="0"/>
          </a:p>
          <a:p>
            <a:pPr lvl="1" fontAlgn="ctr">
              <a:spcBef>
                <a:spcPts val="300"/>
              </a:spcBef>
              <a:spcAft>
                <a:spcPts val="300"/>
              </a:spcAft>
            </a:pPr>
            <a:r>
              <a:rPr lang="en-US" dirty="0"/>
              <a:t>FCS_COP.1/</a:t>
            </a:r>
            <a:r>
              <a:rPr lang="en-US" dirty="0" err="1"/>
              <a:t>KeyedHash</a:t>
            </a:r>
            <a:r>
              <a:rPr lang="en-US" dirty="0"/>
              <a:t> </a:t>
            </a:r>
            <a:r>
              <a:rPr lang="en-GB" dirty="0">
                <a:effectLst/>
                <a:ea typeface="Times New Roman" panose="02020603050405020304" pitchFamily="18" charset="0"/>
              </a:rPr>
              <a:t>(Keyed Hash Algorithm)</a:t>
            </a:r>
            <a:endParaRPr lang="en-US" dirty="0"/>
          </a:p>
          <a:p>
            <a:pPr lvl="1" fontAlgn="ctr">
              <a:spcBef>
                <a:spcPts val="300"/>
              </a:spcBef>
              <a:spcAft>
                <a:spcPts val="300"/>
              </a:spcAft>
            </a:pPr>
            <a:r>
              <a:rPr lang="en-US" dirty="0"/>
              <a:t>FCS_RBG_EXT.1 </a:t>
            </a:r>
            <a:r>
              <a:rPr lang="en-GB" sz="1800" dirty="0">
                <a:effectLst/>
                <a:ea typeface="Times New Roman" panose="02020603050405020304" pitchFamily="18" charset="0"/>
              </a:rPr>
              <a:t>Random Bit Generation</a:t>
            </a:r>
            <a:endParaRPr lang="en-US" dirty="0"/>
          </a:p>
          <a:p>
            <a:pPr lvl="1" fontAlgn="ctr">
              <a:spcBef>
                <a:spcPts val="300"/>
              </a:spcBef>
              <a:spcAft>
                <a:spcPts val="300"/>
              </a:spcAft>
            </a:pPr>
            <a:r>
              <a:rPr lang="en-US" dirty="0"/>
              <a:t>FIA_X509_EXT.1 X.509 Certificate Validation, FIA_X509_EXT.2 X.509 Certificate Authentication and FIA_X509_EXT.3 X.509 Certificate Requests</a:t>
            </a:r>
          </a:p>
          <a:p>
            <a:pPr lvl="1" fontAlgn="ctr">
              <a:spcBef>
                <a:spcPts val="300"/>
              </a:spcBef>
              <a:spcAft>
                <a:spcPts val="300"/>
              </a:spcAft>
            </a:pPr>
            <a:r>
              <a:rPr lang="en-US" dirty="0"/>
              <a:t>FCS_CKM.2 Cryptographic Key Establishment</a:t>
            </a:r>
          </a:p>
        </p:txBody>
      </p:sp>
    </p:spTree>
    <p:extLst>
      <p:ext uri="{BB962C8B-B14F-4D97-AF65-F5344CB8AC3E}">
        <p14:creationId xmlns:p14="http://schemas.microsoft.com/office/powerpoint/2010/main" val="261687763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fr-FR" sz="2400" dirty="0" err="1"/>
              <a:t>Current</a:t>
            </a:r>
            <a:r>
              <a:rPr lang="fr-FR" sz="2400" dirty="0"/>
              <a:t> HCD </a:t>
            </a:r>
            <a:r>
              <a:rPr lang="fr-FR" sz="2400" dirty="0" err="1"/>
              <a:t>cPP</a:t>
            </a:r>
            <a:r>
              <a:rPr lang="fr-FR" sz="2400" dirty="0"/>
              <a:t>/SD Issues</a:t>
            </a:r>
            <a:br>
              <a:rPr lang="fr-FR" sz="2400" dirty="0"/>
            </a:br>
            <a:r>
              <a:rPr lang="fr-FR" sz="2400" dirty="0" err="1"/>
              <a:t>Addressing</a:t>
            </a:r>
            <a:r>
              <a:rPr lang="fr-FR" sz="2400" dirty="0"/>
              <a:t> HW-</a:t>
            </a:r>
            <a:r>
              <a:rPr lang="fr-FR" sz="2400" dirty="0" err="1"/>
              <a:t>Anchored</a:t>
            </a:r>
            <a:r>
              <a:rPr lang="fr-FR" sz="2400" dirty="0"/>
              <a:t> </a:t>
            </a:r>
            <a:r>
              <a:rPr lang="fr-FR" sz="2400" dirty="0" err="1"/>
              <a:t>Integrity</a:t>
            </a:r>
            <a:r>
              <a:rPr lang="fr-FR" sz="2400" dirty="0"/>
              <a:t> </a:t>
            </a:r>
            <a:r>
              <a:rPr lang="fr-FR" sz="2400" dirty="0" err="1"/>
              <a:t>Verification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Aft>
                <a:spcPts val="600"/>
              </a:spcAft>
            </a:pPr>
            <a:r>
              <a:rPr lang="en-US" dirty="0"/>
              <a:t>Is a requirement the HCD </a:t>
            </a:r>
            <a:r>
              <a:rPr lang="en-US" dirty="0" err="1"/>
              <a:t>iTC</a:t>
            </a:r>
            <a:r>
              <a:rPr lang="en-US" dirty="0"/>
              <a:t> had included in the Essential Security Requirements (ESR) document</a:t>
            </a:r>
          </a:p>
          <a:p>
            <a:pPr lvl="0" fontAlgn="ctr">
              <a:spcAft>
                <a:spcPts val="600"/>
              </a:spcAft>
            </a:pPr>
            <a:r>
              <a:rPr lang="en-US" dirty="0"/>
              <a:t>Deals with Hardware Roots of Trust and how to verify the integrity of the boot process for an HCD</a:t>
            </a:r>
          </a:p>
          <a:p>
            <a:pPr lvl="0" fontAlgn="ctr">
              <a:spcAft>
                <a:spcPts val="600"/>
              </a:spcAft>
            </a:pPr>
            <a:r>
              <a:rPr lang="en-US" dirty="0"/>
              <a:t>Need to determine what requirements/assurance activities  need to go into the HCD </a:t>
            </a:r>
            <a:r>
              <a:rPr lang="en-US" dirty="0" err="1"/>
              <a:t>cPP</a:t>
            </a:r>
            <a:r>
              <a:rPr lang="en-US" dirty="0"/>
              <a:t>/SD to address this ESR requirement</a:t>
            </a:r>
          </a:p>
          <a:p>
            <a:pPr lvl="0" fontAlgn="ctr">
              <a:spcAft>
                <a:spcPts val="600"/>
              </a:spcAft>
            </a:pPr>
            <a:r>
              <a:rPr lang="en-US" dirty="0"/>
              <a:t>Status to date:</a:t>
            </a:r>
          </a:p>
          <a:p>
            <a:pPr lvl="1" fontAlgn="ctr">
              <a:spcAft>
                <a:spcPts val="600"/>
              </a:spcAft>
            </a:pPr>
            <a:r>
              <a:rPr lang="en-US" dirty="0"/>
              <a:t>Have determined what Threats, Organizational Security Policies and Security Objectives need to go into the Security Problem Definition to address this ESR requirement</a:t>
            </a:r>
          </a:p>
          <a:p>
            <a:pPr lvl="1" fontAlgn="ctr">
              <a:spcAft>
                <a:spcPts val="600"/>
              </a:spcAft>
            </a:pPr>
            <a:r>
              <a:rPr lang="en-US" dirty="0"/>
              <a:t>Working on what corresponding Security Functional Requirements and associated Assurance Activities need to go in the HCD </a:t>
            </a:r>
            <a:r>
              <a:rPr lang="en-US" dirty="0" err="1"/>
              <a:t>cPP</a:t>
            </a:r>
            <a:r>
              <a:rPr lang="en-US" dirty="0"/>
              <a:t>/SD for this ESR requirement </a:t>
            </a:r>
          </a:p>
        </p:txBody>
      </p:sp>
    </p:spTree>
    <p:extLst>
      <p:ext uri="{BB962C8B-B14F-4D97-AF65-F5344CB8AC3E}">
        <p14:creationId xmlns:p14="http://schemas.microsoft.com/office/powerpoint/2010/main" val="160567219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fr-FR" sz="3200" dirty="0" err="1"/>
              <a:t>Other</a:t>
            </a:r>
            <a:r>
              <a:rPr lang="fr-FR" sz="3200" dirty="0"/>
              <a:t> </a:t>
            </a:r>
            <a:r>
              <a:rPr lang="fr-FR" sz="3200" dirty="0" err="1"/>
              <a:t>Current</a:t>
            </a:r>
            <a:r>
              <a:rPr lang="fr-FR" sz="3200" dirty="0"/>
              <a:t> HCD </a:t>
            </a:r>
            <a:r>
              <a:rPr lang="fr-FR" sz="3200" dirty="0" err="1"/>
              <a:t>cPP</a:t>
            </a:r>
            <a:r>
              <a:rPr lang="fr-FR" sz="3200" dirty="0"/>
              <a:t>/SD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Bef>
                <a:spcPts val="300"/>
              </a:spcBef>
              <a:spcAft>
                <a:spcPts val="300"/>
              </a:spcAft>
            </a:pPr>
            <a:r>
              <a:rPr lang="en-US" sz="2000" dirty="0"/>
              <a:t>Inclusion of NTP</a:t>
            </a:r>
          </a:p>
          <a:p>
            <a:pPr lvl="1" fontAlgn="ctr">
              <a:spcBef>
                <a:spcPts val="300"/>
              </a:spcBef>
              <a:spcAft>
                <a:spcPts val="300"/>
              </a:spcAft>
            </a:pPr>
            <a:r>
              <a:rPr lang="en-US" dirty="0"/>
              <a:t>Concern ND </a:t>
            </a:r>
            <a:r>
              <a:rPr lang="en-US" dirty="0" err="1"/>
              <a:t>cPP</a:t>
            </a:r>
            <a:r>
              <a:rPr lang="en-US" dirty="0"/>
              <a:t> requirements for NTP constitute requirement for “secure NTP”</a:t>
            </a:r>
          </a:p>
          <a:p>
            <a:pPr lvl="1" fontAlgn="ctr">
              <a:spcBef>
                <a:spcPts val="300"/>
              </a:spcBef>
              <a:spcAft>
                <a:spcPts val="300"/>
              </a:spcAft>
            </a:pPr>
            <a:r>
              <a:rPr lang="en-US" dirty="0"/>
              <a:t>Not sure all vendors support “secure NTP”</a:t>
            </a:r>
          </a:p>
          <a:p>
            <a:pPr fontAlgn="ctr">
              <a:spcAft>
                <a:spcPts val="300"/>
              </a:spcAft>
            </a:pPr>
            <a:r>
              <a:rPr lang="en-US" sz="2000" dirty="0"/>
              <a:t>FPT_KYP_EXT </a:t>
            </a:r>
            <a:r>
              <a:rPr lang="en-US" altLang="ja-JP" sz="2000" dirty="0">
                <a:solidFill>
                  <a:srgbClr val="000000"/>
                </a:solidFill>
              </a:rPr>
              <a:t>Protection of Key and Key Material SFR</a:t>
            </a:r>
          </a:p>
          <a:p>
            <a:pPr lvl="1" fontAlgn="ctr">
              <a:spcBef>
                <a:spcPts val="300"/>
              </a:spcBef>
              <a:spcAft>
                <a:spcPts val="300"/>
              </a:spcAft>
            </a:pPr>
            <a:r>
              <a:rPr lang="en-US" dirty="0">
                <a:solidFill>
                  <a:srgbClr val="000000"/>
                </a:solidFill>
              </a:rPr>
              <a:t>JBMIA wants to change SFR to state requirements for how key and key material are to be protected to meet requirement in the ESR that “</a:t>
            </a:r>
            <a:r>
              <a:rPr lang="en-US" altLang="ja-JP" i="1" dirty="0"/>
              <a:t>To support encryption, the HCD shall maintain key chains in such a way that </a:t>
            </a:r>
            <a:r>
              <a:rPr lang="en-US" altLang="ja-JP" i="1" dirty="0">
                <a:solidFill>
                  <a:srgbClr val="FF0000"/>
                </a:solidFill>
              </a:rPr>
              <a:t>keys and key materials are protected</a:t>
            </a:r>
            <a:r>
              <a:rPr lang="en-US" altLang="ja-JP" dirty="0"/>
              <a:t>”</a:t>
            </a:r>
            <a:endParaRPr lang="en-US" dirty="0"/>
          </a:p>
          <a:p>
            <a:pPr lvl="1" fontAlgn="ctr">
              <a:spcBef>
                <a:spcPts val="300"/>
              </a:spcBef>
              <a:spcAft>
                <a:spcPts val="300"/>
              </a:spcAft>
            </a:pPr>
            <a:r>
              <a:rPr lang="en-US" dirty="0">
                <a:solidFill>
                  <a:srgbClr val="000000"/>
                </a:solidFill>
              </a:rPr>
              <a:t>HCD </a:t>
            </a:r>
            <a:r>
              <a:rPr lang="en-US" dirty="0" err="1">
                <a:solidFill>
                  <a:srgbClr val="000000"/>
                </a:solidFill>
              </a:rPr>
              <a:t>iTC</a:t>
            </a:r>
            <a:r>
              <a:rPr lang="en-US" dirty="0">
                <a:solidFill>
                  <a:srgbClr val="000000"/>
                </a:solidFill>
              </a:rPr>
              <a:t> members currently commenting on the JBMIA proposal</a:t>
            </a:r>
          </a:p>
          <a:p>
            <a:pPr fontAlgn="ctr">
              <a:spcAft>
                <a:spcPts val="300"/>
              </a:spcAft>
            </a:pPr>
            <a:r>
              <a:rPr lang="en-US" sz="2000" dirty="0"/>
              <a:t>Audit Log</a:t>
            </a:r>
          </a:p>
          <a:p>
            <a:pPr lvl="1" fontAlgn="ctr">
              <a:spcBef>
                <a:spcPts val="300"/>
              </a:spcBef>
              <a:spcAft>
                <a:spcPts val="300"/>
              </a:spcAft>
            </a:pPr>
            <a:r>
              <a:rPr lang="en-US" dirty="0"/>
              <a:t>Korean Scheme now feels that (1) it is mandatory that the audit log be stored on device and (2) that it is mandatory, and not optional, that the audit log should be readable by a device interface</a:t>
            </a:r>
          </a:p>
          <a:p>
            <a:pPr lvl="1" fontAlgn="ctr">
              <a:spcBef>
                <a:spcPts val="300"/>
              </a:spcBef>
              <a:spcAft>
                <a:spcPts val="300"/>
              </a:spcAft>
            </a:pPr>
            <a:r>
              <a:rPr lang="en-US" dirty="0"/>
              <a:t>JISEC and NIAP have concurred with the Korean scheme</a:t>
            </a:r>
          </a:p>
          <a:p>
            <a:pPr lvl="1" fontAlgn="ctr">
              <a:spcBef>
                <a:spcPts val="300"/>
              </a:spcBef>
              <a:spcAft>
                <a:spcPts val="300"/>
              </a:spcAft>
            </a:pPr>
            <a:r>
              <a:rPr lang="en-US" dirty="0"/>
              <a:t>HCD </a:t>
            </a:r>
            <a:r>
              <a:rPr lang="en-US" dirty="0" err="1"/>
              <a:t>iTC</a:t>
            </a:r>
            <a:r>
              <a:rPr lang="en-US" dirty="0"/>
              <a:t> assessing what actions to take</a:t>
            </a:r>
          </a:p>
          <a:p>
            <a:pPr fontAlgn="ctr">
              <a:spcAft>
                <a:spcPts val="600"/>
              </a:spcAft>
            </a:pPr>
            <a:endParaRPr lang="en-US" sz="2000" dirty="0"/>
          </a:p>
          <a:p>
            <a:pPr lvl="0" fontAlgn="ctr">
              <a:spcAft>
                <a:spcPts val="600"/>
              </a:spcAft>
            </a:pPr>
            <a:endParaRPr lang="en-US" dirty="0"/>
          </a:p>
        </p:txBody>
      </p:sp>
    </p:spTree>
    <p:extLst>
      <p:ext uri="{BB962C8B-B14F-4D97-AF65-F5344CB8AC3E}">
        <p14:creationId xmlns:p14="http://schemas.microsoft.com/office/powerpoint/2010/main" val="8461538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fr-FR" sz="3200" dirty="0" err="1"/>
              <a:t>Other</a:t>
            </a:r>
            <a:r>
              <a:rPr lang="fr-FR" sz="3200" dirty="0"/>
              <a:t> </a:t>
            </a:r>
            <a:r>
              <a:rPr lang="fr-FR" sz="3200" dirty="0" err="1"/>
              <a:t>Current</a:t>
            </a:r>
            <a:r>
              <a:rPr lang="fr-FR" sz="3200" dirty="0"/>
              <a:t> HCD </a:t>
            </a:r>
            <a:r>
              <a:rPr lang="fr-FR" sz="3200" dirty="0" err="1"/>
              <a:t>cPP</a:t>
            </a:r>
            <a:r>
              <a:rPr lang="fr-FR" sz="3200" dirty="0"/>
              <a:t>/SD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185716"/>
            <a:ext cx="8845755" cy="5475434"/>
          </a:xfrm>
        </p:spPr>
        <p:txBody>
          <a:bodyPr rIns="132080"/>
          <a:lstStyle/>
          <a:p>
            <a:pPr marL="342900" lvl="1" indent="-342900">
              <a:spcBef>
                <a:spcPts val="0"/>
              </a:spcBef>
              <a:spcAft>
                <a:spcPts val="600"/>
              </a:spcAft>
            </a:pPr>
            <a:r>
              <a:rPr lang="en-US" sz="2000" dirty="0"/>
              <a:t>Issues HCD </a:t>
            </a:r>
            <a:r>
              <a:rPr lang="en-US" sz="2000" dirty="0" err="1"/>
              <a:t>iTC</a:t>
            </a:r>
            <a:r>
              <a:rPr lang="en-US" sz="2000" dirty="0"/>
              <a:t> members are discussing with their companies:</a:t>
            </a:r>
          </a:p>
          <a:p>
            <a:pPr marL="742950" lvl="2" indent="-342900">
              <a:spcBef>
                <a:spcPts val="0"/>
              </a:spcBef>
              <a:spcAft>
                <a:spcPts val="600"/>
              </a:spcAft>
            </a:pPr>
            <a:r>
              <a:rPr lang="en-US" dirty="0"/>
              <a:t>Removal of support for TLS 1.0 and TLS 1.1</a:t>
            </a:r>
          </a:p>
          <a:p>
            <a:pPr marL="742950" lvl="2" indent="-342900">
              <a:spcBef>
                <a:spcPts val="0"/>
              </a:spcBef>
              <a:spcAft>
                <a:spcPts val="600"/>
              </a:spcAft>
            </a:pPr>
            <a:r>
              <a:rPr lang="en-US" dirty="0"/>
              <a:t>Removal of SHA-1 support</a:t>
            </a:r>
          </a:p>
          <a:p>
            <a:pPr marL="742950" lvl="2" indent="-342900">
              <a:spcBef>
                <a:spcPts val="0"/>
              </a:spcBef>
              <a:spcAft>
                <a:spcPts val="600"/>
              </a:spcAft>
            </a:pPr>
            <a:r>
              <a:rPr lang="en-US" dirty="0"/>
              <a:t>Removal of support for cipher suites with RSA Key Generation with keys &lt; 2048 bits</a:t>
            </a:r>
          </a:p>
          <a:p>
            <a:pPr marL="742950" lvl="2" indent="-342900">
              <a:spcBef>
                <a:spcPts val="0"/>
              </a:spcBef>
              <a:spcAft>
                <a:spcPts val="600"/>
              </a:spcAft>
            </a:pPr>
            <a:r>
              <a:rPr lang="en-US" dirty="0"/>
              <a:t>Removal of support for all RSA and DHE Key Exchanges</a:t>
            </a:r>
          </a:p>
          <a:p>
            <a:pPr marL="742950" lvl="2" indent="-342900">
              <a:spcBef>
                <a:spcPts val="0"/>
              </a:spcBef>
              <a:spcAft>
                <a:spcPts val="600"/>
              </a:spcAft>
            </a:pPr>
            <a:r>
              <a:rPr lang="en-US" dirty="0"/>
              <a:t>Need to still address Internationalization of SFRs</a:t>
            </a:r>
          </a:p>
          <a:p>
            <a:pPr lvl="0" fontAlgn="ctr">
              <a:spcAft>
                <a:spcPts val="600"/>
              </a:spcAft>
            </a:pPr>
            <a:r>
              <a:rPr lang="en-US" sz="2000" dirty="0"/>
              <a:t>Additional New Content</a:t>
            </a:r>
          </a:p>
          <a:p>
            <a:pPr lvl="1" fontAlgn="ctr">
              <a:spcAft>
                <a:spcPts val="600"/>
              </a:spcAft>
            </a:pPr>
            <a:r>
              <a:rPr lang="en-US" dirty="0"/>
              <a:t>Highly unlikely ND TLS subgroup will have TLS 1.3 ready in time frame for HCD </a:t>
            </a:r>
            <a:r>
              <a:rPr lang="en-US" dirty="0" err="1"/>
              <a:t>iTC</a:t>
            </a:r>
            <a:r>
              <a:rPr lang="en-US" dirty="0"/>
              <a:t> to pick it up for HCD </a:t>
            </a:r>
            <a:r>
              <a:rPr lang="en-US" dirty="0" err="1"/>
              <a:t>cPP</a:t>
            </a:r>
            <a:r>
              <a:rPr lang="en-US" dirty="0"/>
              <a:t> v1.0</a:t>
            </a:r>
          </a:p>
          <a:p>
            <a:pPr lvl="1" fontAlgn="ctr">
              <a:spcAft>
                <a:spcPts val="600"/>
              </a:spcAft>
            </a:pPr>
            <a:r>
              <a:rPr lang="en-US" dirty="0"/>
              <a:t>Not anticipating picking up any additional new requirements for the HCD </a:t>
            </a:r>
            <a:r>
              <a:rPr lang="en-US" dirty="0" err="1"/>
              <a:t>cPP</a:t>
            </a:r>
            <a:r>
              <a:rPr lang="en-US" dirty="0"/>
              <a:t>/SD at this time unless either:</a:t>
            </a:r>
          </a:p>
          <a:p>
            <a:pPr lvl="2" fontAlgn="ctr">
              <a:spcAft>
                <a:spcPts val="600"/>
              </a:spcAft>
            </a:pPr>
            <a:r>
              <a:rPr lang="en-US" sz="1600" dirty="0"/>
              <a:t>They are suggested by JISEC or ITSCC </a:t>
            </a:r>
          </a:p>
          <a:p>
            <a:pPr lvl="2" fontAlgn="ctr">
              <a:spcAft>
                <a:spcPts val="600"/>
              </a:spcAft>
            </a:pPr>
            <a:r>
              <a:rPr lang="en-US" sz="1600" dirty="0"/>
              <a:t>They are suggested by JBMIA</a:t>
            </a:r>
          </a:p>
          <a:p>
            <a:pPr lvl="2" fontAlgn="ctr">
              <a:spcAft>
                <a:spcPts val="600"/>
              </a:spcAft>
            </a:pPr>
            <a:r>
              <a:rPr lang="en-US" sz="1600" dirty="0"/>
              <a:t>They are required by changes to ISO, FIPS or NIST Standards/Guidelines</a:t>
            </a:r>
          </a:p>
          <a:p>
            <a:pPr lvl="1" fontAlgn="ctr">
              <a:spcAft>
                <a:spcPts val="600"/>
              </a:spcAft>
            </a:pPr>
            <a:endParaRPr lang="en-US" dirty="0"/>
          </a:p>
          <a:p>
            <a:pPr lvl="1" fontAlgn="ctr">
              <a:spcAft>
                <a:spcPts val="600"/>
              </a:spcAft>
            </a:pPr>
            <a:endParaRPr lang="en-US" dirty="0"/>
          </a:p>
        </p:txBody>
      </p:sp>
    </p:spTree>
    <p:extLst>
      <p:ext uri="{BB962C8B-B14F-4D97-AF65-F5344CB8AC3E}">
        <p14:creationId xmlns:p14="http://schemas.microsoft.com/office/powerpoint/2010/main" val="108643689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36832" y="44450"/>
            <a:ext cx="7315200" cy="1016000"/>
          </a:xfrm>
        </p:spPr>
        <p:txBody>
          <a:bodyPr rIns="132080"/>
          <a:lstStyle/>
          <a:p>
            <a:pPr eaLnBrk="1" hangingPunct="1"/>
            <a:r>
              <a:rPr lang="fr-FR" sz="2200" dirty="0"/>
              <a:t>HCD </a:t>
            </a:r>
            <a:r>
              <a:rPr lang="fr-FR" sz="2200" dirty="0" err="1"/>
              <a:t>iTC</a:t>
            </a:r>
            <a:r>
              <a:rPr lang="fr-FR" sz="2200" dirty="0"/>
              <a:t> </a:t>
            </a:r>
            <a:r>
              <a:rPr lang="fr-FR" sz="2200" dirty="0" err="1"/>
              <a:t>Status</a:t>
            </a:r>
            <a:br>
              <a:rPr lang="fr-FR" sz="2200" dirty="0"/>
            </a:br>
            <a:r>
              <a:rPr lang="fr-FR" sz="2200" dirty="0" err="1"/>
              <a:t>Additional</a:t>
            </a:r>
            <a:r>
              <a:rPr lang="fr-FR" sz="2200" dirty="0"/>
              <a:t> </a:t>
            </a:r>
            <a:r>
              <a:rPr lang="fr-FR" sz="2200" dirty="0" err="1"/>
              <a:t>Considerations</a:t>
            </a:r>
            <a:r>
              <a:rPr lang="fr-FR" sz="2200" dirty="0"/>
              <a:t> in </a:t>
            </a:r>
            <a:r>
              <a:rPr lang="fr-FR" sz="2200" dirty="0" err="1"/>
              <a:t>Developing</a:t>
            </a:r>
            <a:r>
              <a:rPr lang="fr-FR" sz="2200" dirty="0"/>
              <a:t> HCD </a:t>
            </a:r>
            <a:r>
              <a:rPr lang="fr-FR" sz="2200" dirty="0" err="1"/>
              <a:t>cPP</a:t>
            </a:r>
            <a:r>
              <a:rPr lang="fr-FR" sz="2200" dirty="0"/>
              <a:t>/SD v1.0 </a:t>
            </a:r>
            <a:endParaRPr lang="en-US" altLang="en-US" sz="2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628650" lvl="3" indent="-461963" fontAlgn="ctr">
              <a:spcAft>
                <a:spcPts val="600"/>
              </a:spcAft>
            </a:pPr>
            <a:r>
              <a:rPr lang="en-US" sz="2400" dirty="0"/>
              <a:t>Syncing with applicable updates to ND </a:t>
            </a:r>
            <a:r>
              <a:rPr lang="en-US" sz="2400" dirty="0" err="1"/>
              <a:t>cPP</a:t>
            </a:r>
            <a:r>
              <a:rPr lang="en-US" sz="2400" dirty="0"/>
              <a:t> and FDE </a:t>
            </a:r>
            <a:r>
              <a:rPr lang="en-US" sz="2400" dirty="0" err="1"/>
              <a:t>cPPs</a:t>
            </a:r>
            <a:endParaRPr lang="en-US" sz="2400" dirty="0"/>
          </a:p>
          <a:p>
            <a:pPr marL="628650" lvl="3" indent="-461963" fontAlgn="ctr">
              <a:spcAft>
                <a:spcPts val="600"/>
              </a:spcAft>
            </a:pPr>
            <a:r>
              <a:rPr lang="en-US" sz="2400" dirty="0"/>
              <a:t>Syncing with any applicable NIST SP updates</a:t>
            </a:r>
          </a:p>
          <a:p>
            <a:pPr marL="628650" lvl="3" indent="-461963" fontAlgn="ctr">
              <a:spcAft>
                <a:spcPts val="600"/>
              </a:spcAft>
            </a:pPr>
            <a:r>
              <a:rPr lang="en-US" sz="2400" dirty="0"/>
              <a:t>Inclusion of any applicable NIAP TDs to HCD PP and ND &amp; FDE </a:t>
            </a:r>
            <a:r>
              <a:rPr lang="en-US" sz="2400" dirty="0" err="1"/>
              <a:t>cPPs</a:t>
            </a:r>
            <a:r>
              <a:rPr lang="en-US" sz="2400" dirty="0"/>
              <a:t>/SDs</a:t>
            </a:r>
          </a:p>
          <a:p>
            <a:pPr marL="628650" lvl="3" indent="-461963" fontAlgn="ctr">
              <a:spcAft>
                <a:spcPts val="600"/>
              </a:spcAft>
            </a:pPr>
            <a:r>
              <a:rPr lang="en-US" sz="2400" dirty="0"/>
              <a:t>Syncing with ENISA and the new proposed European cybersecurity certification scheme (EUCC) and NIST Cybersecurity Framework</a:t>
            </a:r>
          </a:p>
        </p:txBody>
      </p:sp>
    </p:spTree>
    <p:extLst>
      <p:ext uri="{BB962C8B-B14F-4D97-AF65-F5344CB8AC3E}">
        <p14:creationId xmlns:p14="http://schemas.microsoft.com/office/powerpoint/2010/main" val="186481857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err="1"/>
              <a:t>Proposed</a:t>
            </a:r>
            <a:r>
              <a:rPr lang="fr-FR" sz="3200" dirty="0"/>
              <a:t> New HCD </a:t>
            </a:r>
            <a:r>
              <a:rPr lang="fr-FR" sz="3200" dirty="0" err="1"/>
              <a:t>cPP</a:t>
            </a:r>
            <a:r>
              <a:rPr lang="fr-FR" sz="3200" dirty="0"/>
              <a:t>/SD Schedule</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9" name="Table 4">
            <a:extLst>
              <a:ext uri="{FF2B5EF4-FFF2-40B4-BE49-F238E27FC236}">
                <a16:creationId xmlns:a16="http://schemas.microsoft.com/office/drawing/2014/main" id="{04CA8506-27A7-4590-A475-B12D90A24FEF}"/>
              </a:ext>
            </a:extLst>
          </p:cNvPr>
          <p:cNvGraphicFramePr>
            <a:graphicFrameLocks noGrp="1"/>
          </p:cNvGraphicFramePr>
          <p:nvPr>
            <p:extLst>
              <p:ext uri="{D42A27DB-BD31-4B8C-83A1-F6EECF244321}">
                <p14:modId xmlns:p14="http://schemas.microsoft.com/office/powerpoint/2010/main" val="1861352556"/>
              </p:ext>
            </p:extLst>
          </p:nvPr>
        </p:nvGraphicFramePr>
        <p:xfrm>
          <a:off x="87211" y="1150722"/>
          <a:ext cx="8890000" cy="5432794"/>
        </p:xfrm>
        <a:graphic>
          <a:graphicData uri="http://schemas.openxmlformats.org/drawingml/2006/table">
            <a:tbl>
              <a:tblPr firstRow="1" bandRow="1">
                <a:tableStyleId>{5C22544A-7EE6-4342-B048-85BDC9FD1C3A}</a:tableStyleId>
              </a:tblPr>
              <a:tblGrid>
                <a:gridCol w="1777964">
                  <a:extLst>
                    <a:ext uri="{9D8B030D-6E8A-4147-A177-3AD203B41FA5}">
                      <a16:colId xmlns:a16="http://schemas.microsoft.com/office/drawing/2014/main" val="1458746865"/>
                    </a:ext>
                  </a:extLst>
                </a:gridCol>
                <a:gridCol w="4152154">
                  <a:extLst>
                    <a:ext uri="{9D8B030D-6E8A-4147-A177-3AD203B41FA5}">
                      <a16:colId xmlns:a16="http://schemas.microsoft.com/office/drawing/2014/main" val="1032249778"/>
                    </a:ext>
                  </a:extLst>
                </a:gridCol>
                <a:gridCol w="2959882">
                  <a:extLst>
                    <a:ext uri="{9D8B030D-6E8A-4147-A177-3AD203B41FA5}">
                      <a16:colId xmlns:a16="http://schemas.microsoft.com/office/drawing/2014/main" val="892590977"/>
                    </a:ext>
                  </a:extLst>
                </a:gridCol>
              </a:tblGrid>
              <a:tr h="464554">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Status/Updates</a:t>
                      </a:r>
                    </a:p>
                  </a:txBody>
                  <a:tcPr/>
                </a:tc>
                <a:extLst>
                  <a:ext uri="{0D108BD9-81ED-4DB2-BD59-A6C34878D82A}">
                    <a16:rowId xmlns:a16="http://schemas.microsoft.com/office/drawing/2014/main" val="3119513989"/>
                  </a:ext>
                </a:extLst>
              </a:tr>
              <a:tr h="1494435">
                <a:tc>
                  <a:txBody>
                    <a:bodyPr/>
                    <a:lstStyle/>
                    <a:p>
                      <a:r>
                        <a:rPr lang="en-US" sz="1600" dirty="0"/>
                        <a:t>Resolve ESR Issue and Approve SPD</a:t>
                      </a:r>
                    </a:p>
                  </a:txBody>
                  <a:tcPr/>
                </a:tc>
                <a:tc>
                  <a:txBody>
                    <a:bodyPr/>
                    <a:lstStyle/>
                    <a:p>
                      <a:pPr marL="342900" indent="-342900">
                        <a:buFont typeface="Arial" panose="020B0604020202020204" pitchFamily="34" charset="0"/>
                        <a:buChar char="•"/>
                      </a:pPr>
                      <a:r>
                        <a:rPr lang="en-US" sz="1400" dirty="0"/>
                        <a:t>Resolve ESR issue: 2/26 </a:t>
                      </a:r>
                      <a:r>
                        <a:rPr lang="en-US" sz="1400" dirty="0">
                          <a:solidFill>
                            <a:srgbClr val="00B050"/>
                          </a:solidFill>
                        </a:rPr>
                        <a:t>DONE</a:t>
                      </a:r>
                    </a:p>
                    <a:p>
                      <a:pPr marL="342900" indent="-342900">
                        <a:buFont typeface="Arial" panose="020B0604020202020204" pitchFamily="34" charset="0"/>
                        <a:buChar char="•"/>
                      </a:pPr>
                      <a:r>
                        <a:rPr lang="en-US" sz="1400" dirty="0"/>
                        <a:t>Update ESR: 3/1 – 3/12 </a:t>
                      </a:r>
                      <a:r>
                        <a:rPr lang="en-US" sz="1400" dirty="0">
                          <a:solidFill>
                            <a:srgbClr val="00B050"/>
                          </a:solidFill>
                        </a:rPr>
                        <a:t>NOT NEEDED</a:t>
                      </a:r>
                    </a:p>
                    <a:p>
                      <a:pPr marL="342900" indent="-342900">
                        <a:buFont typeface="Arial" panose="020B0604020202020204" pitchFamily="34" charset="0"/>
                        <a:buChar char="•"/>
                      </a:pPr>
                      <a:r>
                        <a:rPr lang="en-US" sz="1400" dirty="0"/>
                        <a:t>Update SPD: 3/1 – 3/12 </a:t>
                      </a:r>
                      <a:r>
                        <a:rPr lang="en-US" sz="1400" dirty="0">
                          <a:solidFill>
                            <a:srgbClr val="00B050"/>
                          </a:solidFill>
                        </a:rPr>
                        <a:t>DONE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Submit ESR changes to HCD WG (if needed): 3/15 </a:t>
                      </a:r>
                      <a:r>
                        <a:rPr lang="en-US" sz="1400" dirty="0">
                          <a:solidFill>
                            <a:srgbClr val="00B050"/>
                          </a:solidFill>
                        </a:rPr>
                        <a:t>NOT NEEDED</a:t>
                      </a:r>
                    </a:p>
                    <a:p>
                      <a:pPr marL="342900" indent="-342900">
                        <a:buFont typeface="Arial" panose="020B0604020202020204" pitchFamily="34" charset="0"/>
                        <a:buChar char="•"/>
                      </a:pPr>
                      <a:r>
                        <a:rPr lang="en-US" sz="1400" dirty="0"/>
                        <a:t>HCD WG Review and comment: 3/15 – 4/9 </a:t>
                      </a:r>
                      <a:r>
                        <a:rPr lang="en-US" sz="1400" dirty="0">
                          <a:solidFill>
                            <a:srgbClr val="00B050"/>
                          </a:solidFill>
                        </a:rPr>
                        <a:t>NOT NEEDED</a:t>
                      </a:r>
                    </a:p>
                    <a:p>
                      <a:pPr marL="342900" indent="-342900">
                        <a:buFont typeface="Arial" panose="020B0604020202020204" pitchFamily="34" charset="0"/>
                        <a:buChar char="•"/>
                      </a:pPr>
                      <a:r>
                        <a:rPr lang="en-US" sz="1400" dirty="0"/>
                        <a:t>Submit SPD for public review: 3/1</a:t>
                      </a:r>
                    </a:p>
                    <a:p>
                      <a:pPr marL="342900" indent="-342900">
                        <a:buFont typeface="Arial" panose="020B0604020202020204" pitchFamily="34" charset="0"/>
                        <a:buChar char="•"/>
                      </a:pPr>
                      <a:r>
                        <a:rPr lang="en-US" sz="1400" dirty="0"/>
                        <a:t>SPD Public review: 3/1 – 3/26</a:t>
                      </a:r>
                    </a:p>
                    <a:p>
                      <a:pPr marL="342900" indent="-342900">
                        <a:buFont typeface="Arial" panose="020B0604020202020204" pitchFamily="34" charset="0"/>
                        <a:buChar char="•"/>
                      </a:pPr>
                      <a:r>
                        <a:rPr lang="en-US" sz="1400" dirty="0"/>
                        <a:t>Update SPD and update </a:t>
                      </a:r>
                      <a:r>
                        <a:rPr lang="en-US" sz="1400" dirty="0" err="1"/>
                        <a:t>cPP</a:t>
                      </a:r>
                      <a:r>
                        <a:rPr lang="en-US" sz="1400" dirty="0"/>
                        <a:t>/SD:  3/29 – 4/16</a:t>
                      </a:r>
                    </a:p>
                  </a:txBody>
                  <a:tcPr/>
                </a:tc>
                <a:tc>
                  <a:txBody>
                    <a:bodyPr/>
                    <a:lstStyle/>
                    <a:p>
                      <a:pPr marL="342900" indent="-342900">
                        <a:buFont typeface="Arial" panose="020B0604020202020204" pitchFamily="34" charset="0"/>
                        <a:buChar char="•"/>
                      </a:pPr>
                      <a:r>
                        <a:rPr lang="en-US" sz="1400" dirty="0"/>
                        <a:t>Draft SPD submitted for internal </a:t>
                      </a:r>
                      <a:r>
                        <a:rPr lang="en-US" sz="1400" dirty="0" err="1"/>
                        <a:t>iTC</a:t>
                      </a:r>
                      <a:r>
                        <a:rPr lang="en-US" sz="1400" dirty="0"/>
                        <a:t> review: 4/12</a:t>
                      </a:r>
                    </a:p>
                    <a:p>
                      <a:pPr marL="342900" indent="-342900">
                        <a:buFont typeface="Arial" panose="020B0604020202020204" pitchFamily="34" charset="0"/>
                        <a:buChar char="•"/>
                      </a:pPr>
                      <a:r>
                        <a:rPr lang="en-US" sz="1400" dirty="0"/>
                        <a:t>Comments Due: 4/26</a:t>
                      </a:r>
                    </a:p>
                    <a:p>
                      <a:pPr marL="0" indent="0">
                        <a:buFont typeface="Arial" panose="020B0604020202020204" pitchFamily="34" charset="0"/>
                        <a:buNone/>
                      </a:pPr>
                      <a:endParaRPr lang="en-US" sz="1400" dirty="0"/>
                    </a:p>
                    <a:p>
                      <a:pPr marL="0" indent="0">
                        <a:buFont typeface="Arial" panose="020B0604020202020204" pitchFamily="34" charset="0"/>
                        <a:buNone/>
                      </a:pPr>
                      <a:r>
                        <a:rPr lang="en-US" sz="1400" dirty="0"/>
                        <a:t>Potential Updated Schedule</a:t>
                      </a:r>
                    </a:p>
                    <a:p>
                      <a:pPr marL="342900" indent="-342900">
                        <a:buFont typeface="Arial" panose="020B0604020202020204" pitchFamily="34" charset="0"/>
                        <a:buChar char="•"/>
                      </a:pPr>
                      <a:r>
                        <a:rPr lang="en-US" sz="1400" dirty="0"/>
                        <a:t>Submit SPD for public review: 5/10</a:t>
                      </a:r>
                    </a:p>
                    <a:p>
                      <a:pPr marL="342900" indent="-342900">
                        <a:buFont typeface="Arial" panose="020B0604020202020204" pitchFamily="34" charset="0"/>
                        <a:buChar char="•"/>
                      </a:pPr>
                      <a:r>
                        <a:rPr lang="en-US" sz="1400" dirty="0"/>
                        <a:t>SPD Public review: 5/10 – 6/4</a:t>
                      </a:r>
                    </a:p>
                    <a:p>
                      <a:pPr marL="342900" indent="-342900">
                        <a:buFont typeface="Arial" panose="020B0604020202020204" pitchFamily="34" charset="0"/>
                        <a:buChar char="•"/>
                      </a:pPr>
                      <a:r>
                        <a:rPr lang="en-US" sz="1400" dirty="0"/>
                        <a:t>Update SPD:  6/7 – 6/18</a:t>
                      </a:r>
                    </a:p>
                  </a:txBody>
                  <a:tcPr/>
                </a:tc>
                <a:extLst>
                  <a:ext uri="{0D108BD9-81ED-4DB2-BD59-A6C34878D82A}">
                    <a16:rowId xmlns:a16="http://schemas.microsoft.com/office/drawing/2014/main" val="1553061117"/>
                  </a:ext>
                </a:extLst>
              </a:tr>
              <a:tr h="689739">
                <a:tc>
                  <a:txBody>
                    <a:bodyPr/>
                    <a:lstStyle/>
                    <a:p>
                      <a:r>
                        <a:rPr lang="en-US" sz="1600" dirty="0"/>
                        <a:t>Internal Draft</a:t>
                      </a:r>
                    </a:p>
                  </a:txBody>
                  <a:tcPr/>
                </a:tc>
                <a:tc>
                  <a:txBody>
                    <a:bodyPr/>
                    <a:lstStyle/>
                    <a:p>
                      <a:pPr marL="0" indent="0">
                        <a:buFont typeface="Arial" panose="020B0604020202020204" pitchFamily="34" charset="0"/>
                        <a:buNone/>
                      </a:pPr>
                      <a:r>
                        <a:rPr lang="en-US" sz="1400" dirty="0"/>
                        <a:t>Original Proposal Schedule</a:t>
                      </a:r>
                    </a:p>
                    <a:p>
                      <a:pPr marL="342900" indent="-342900">
                        <a:buFont typeface="Arial" panose="020B0604020202020204" pitchFamily="34" charset="0"/>
                        <a:buChar char="•"/>
                      </a:pPr>
                      <a:r>
                        <a:rPr lang="en-US" sz="1400" dirty="0"/>
                        <a:t>Submit 3</a:t>
                      </a:r>
                      <a:r>
                        <a:rPr lang="en-US" sz="1400" baseline="30000" dirty="0"/>
                        <a:t>rd</a:t>
                      </a:r>
                      <a:r>
                        <a:rPr lang="en-US" sz="1400" dirty="0"/>
                        <a:t> internal draft: 4/19</a:t>
                      </a:r>
                    </a:p>
                    <a:p>
                      <a:pPr marL="342900" indent="-342900">
                        <a:buFont typeface="Arial" panose="020B0604020202020204" pitchFamily="34" charset="0"/>
                        <a:buChar char="•"/>
                      </a:pPr>
                      <a:r>
                        <a:rPr lang="en-US" sz="1400" dirty="0"/>
                        <a:t>Review 3</a:t>
                      </a:r>
                      <a:r>
                        <a:rPr lang="en-US" sz="1400" baseline="30000" dirty="0"/>
                        <a:t>rd</a:t>
                      </a:r>
                      <a:r>
                        <a:rPr lang="en-US" sz="1400" dirty="0"/>
                        <a:t> internal draft: 4/19 – 5/14</a:t>
                      </a:r>
                    </a:p>
                    <a:p>
                      <a:pPr marL="342900" indent="-342900">
                        <a:buFont typeface="Arial" panose="020B0604020202020204" pitchFamily="34" charset="0"/>
                        <a:buChar char="•"/>
                      </a:pPr>
                      <a:r>
                        <a:rPr lang="en-US" sz="1400" dirty="0"/>
                        <a:t>Review comments &amp; update documents: 5/17 – 6/11</a:t>
                      </a:r>
                    </a:p>
                  </a:txBody>
                  <a:tcPr/>
                </a:tc>
                <a:tc>
                  <a:txBody>
                    <a:bodyPr/>
                    <a:lstStyle/>
                    <a:p>
                      <a:pPr marL="285750" indent="-285750">
                        <a:buFont typeface="Arial" panose="020B0604020202020204" pitchFamily="34" charset="0"/>
                        <a:buChar char="•"/>
                      </a:pPr>
                      <a:r>
                        <a:rPr lang="en-US" sz="1400" dirty="0"/>
                        <a:t>Looking at 3</a:t>
                      </a:r>
                      <a:r>
                        <a:rPr lang="en-US" sz="1400" baseline="30000" dirty="0"/>
                        <a:t>rd</a:t>
                      </a:r>
                      <a:r>
                        <a:rPr lang="en-US" sz="1400" dirty="0"/>
                        <a:t> Internal Draft of </a:t>
                      </a:r>
                      <a:r>
                        <a:rPr lang="en-US" sz="1400" dirty="0" err="1"/>
                        <a:t>cPP</a:t>
                      </a:r>
                      <a:r>
                        <a:rPr lang="en-US" sz="1400" dirty="0"/>
                        <a:t>/SD while SPD is undergoing public review</a:t>
                      </a:r>
                    </a:p>
                    <a:p>
                      <a:pPr marL="285750" indent="-285750">
                        <a:buFont typeface="Arial" panose="020B0604020202020204" pitchFamily="34" charset="0"/>
                        <a:buChar char="•"/>
                      </a:pPr>
                      <a:r>
                        <a:rPr lang="en-US" sz="1400" dirty="0"/>
                        <a:t>Estimate can have </a:t>
                      </a:r>
                      <a:r>
                        <a:rPr lang="en-US" sz="1400" dirty="0" err="1"/>
                        <a:t>cPP</a:t>
                      </a:r>
                      <a:r>
                        <a:rPr lang="en-US" sz="1400" dirty="0"/>
                        <a:t> draft by 5/17 and SD draft by 6/1 at the latest</a:t>
                      </a:r>
                    </a:p>
                  </a:txBody>
                  <a:tcPr/>
                </a:tc>
                <a:extLst>
                  <a:ext uri="{0D108BD9-81ED-4DB2-BD59-A6C34878D82A}">
                    <a16:rowId xmlns:a16="http://schemas.microsoft.com/office/drawing/2014/main" val="2217257152"/>
                  </a:ext>
                </a:extLst>
              </a:tr>
              <a:tr h="689739">
                <a:tc>
                  <a:txBody>
                    <a:bodyPr/>
                    <a:lstStyle/>
                    <a:p>
                      <a:endParaRPr lang="en-US" sz="1600" dirty="0"/>
                    </a:p>
                  </a:txBody>
                  <a:tcPr/>
                </a:tc>
                <a:tc>
                  <a:txBody>
                    <a:bodyPr/>
                    <a:lstStyle/>
                    <a:p>
                      <a:pPr marL="0" indent="0">
                        <a:buFont typeface="Arial" panose="020B0604020202020204" pitchFamily="34" charset="0"/>
                        <a:buNone/>
                      </a:pPr>
                      <a:r>
                        <a:rPr lang="en-US" sz="1400" dirty="0"/>
                        <a:t>New Proposed Schedule</a:t>
                      </a:r>
                    </a:p>
                    <a:p>
                      <a:pPr marL="342900" indent="-342900">
                        <a:buFont typeface="Arial" panose="020B0604020202020204" pitchFamily="34" charset="0"/>
                        <a:buChar char="•"/>
                      </a:pPr>
                      <a:r>
                        <a:rPr lang="en-US" sz="1400" dirty="0"/>
                        <a:t>Submit 3</a:t>
                      </a:r>
                      <a:r>
                        <a:rPr lang="en-US" sz="1400" baseline="30000" dirty="0"/>
                        <a:t>rd</a:t>
                      </a:r>
                      <a:r>
                        <a:rPr lang="en-US" sz="1400" dirty="0"/>
                        <a:t> internal draft: 6/1</a:t>
                      </a:r>
                    </a:p>
                    <a:p>
                      <a:pPr marL="342900" indent="-342900">
                        <a:buFont typeface="Arial" panose="020B0604020202020204" pitchFamily="34" charset="0"/>
                        <a:buChar char="•"/>
                      </a:pPr>
                      <a:r>
                        <a:rPr lang="en-US" sz="1400" dirty="0"/>
                        <a:t>Review 3</a:t>
                      </a:r>
                      <a:r>
                        <a:rPr lang="en-US" sz="1400" baseline="30000" dirty="0"/>
                        <a:t>rd</a:t>
                      </a:r>
                      <a:r>
                        <a:rPr lang="en-US" sz="1400" dirty="0"/>
                        <a:t> internal draft: 6/1 – 6/18</a:t>
                      </a:r>
                    </a:p>
                    <a:p>
                      <a:pPr marL="342900" indent="-342900">
                        <a:buFont typeface="Arial" panose="020B0604020202020204" pitchFamily="34" charset="0"/>
                        <a:buChar char="•"/>
                      </a:pPr>
                      <a:r>
                        <a:rPr lang="en-US" sz="1400" dirty="0"/>
                        <a:t>Review comments &amp; update documents: 6/21 – 7/16</a:t>
                      </a:r>
                    </a:p>
                  </a:txBody>
                  <a:tcPr/>
                </a:tc>
                <a:tc>
                  <a:txBody>
                    <a:bodyPr/>
                    <a:lstStyle/>
                    <a:p>
                      <a:pPr marL="285750" indent="-285750">
                        <a:buFont typeface="Arial" panose="020B0604020202020204" pitchFamily="34" charset="0"/>
                        <a:buChar char="•"/>
                      </a:pPr>
                      <a:endParaRPr lang="en-US" sz="1400" dirty="0"/>
                    </a:p>
                  </a:txBody>
                  <a:tcPr/>
                </a:tc>
                <a:extLst>
                  <a:ext uri="{0D108BD9-81ED-4DB2-BD59-A6C34878D82A}">
                    <a16:rowId xmlns:a16="http://schemas.microsoft.com/office/drawing/2014/main" val="2838460041"/>
                  </a:ext>
                </a:extLst>
              </a:tr>
            </a:tbl>
          </a:graphicData>
        </a:graphic>
      </p:graphicFrame>
    </p:spTree>
    <p:extLst>
      <p:ext uri="{BB962C8B-B14F-4D97-AF65-F5344CB8AC3E}">
        <p14:creationId xmlns:p14="http://schemas.microsoft.com/office/powerpoint/2010/main" val="216827756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a:t>
            </a:r>
            <a:r>
              <a:rPr lang="fr-FR" sz="2800" dirty="0" err="1"/>
              <a:t>iTC</a:t>
            </a:r>
            <a:r>
              <a:rPr lang="fr-FR" sz="2800" dirty="0"/>
              <a:t> </a:t>
            </a:r>
            <a:r>
              <a:rPr lang="fr-FR" sz="2800" dirty="0" err="1"/>
              <a:t>Status</a:t>
            </a:r>
            <a:br>
              <a:rPr lang="fr-FR" sz="2800" dirty="0"/>
            </a:br>
            <a:r>
              <a:rPr lang="fr-FR" sz="2800" dirty="0" err="1"/>
              <a:t>Updated</a:t>
            </a:r>
            <a:r>
              <a:rPr lang="fr-FR" sz="2800" dirty="0"/>
              <a:t> </a:t>
            </a:r>
            <a:r>
              <a:rPr lang="fr-FR" sz="2800" dirty="0" err="1"/>
              <a:t>Proposed</a:t>
            </a:r>
            <a:r>
              <a:rPr lang="fr-FR" sz="2800" dirty="0"/>
              <a:t> HCD </a:t>
            </a:r>
            <a:r>
              <a:rPr lang="fr-FR" sz="2800" dirty="0" err="1"/>
              <a:t>cPP</a:t>
            </a:r>
            <a:r>
              <a:rPr lang="fr-FR" sz="2800" dirty="0"/>
              <a:t>/SD Schedule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9" name="Table 4">
            <a:extLst>
              <a:ext uri="{FF2B5EF4-FFF2-40B4-BE49-F238E27FC236}">
                <a16:creationId xmlns:a16="http://schemas.microsoft.com/office/drawing/2014/main" id="{04CA8506-27A7-4590-A475-B12D90A24FEF}"/>
              </a:ext>
            </a:extLst>
          </p:cNvPr>
          <p:cNvGraphicFramePr>
            <a:graphicFrameLocks noGrp="1"/>
          </p:cNvGraphicFramePr>
          <p:nvPr>
            <p:extLst>
              <p:ext uri="{D42A27DB-BD31-4B8C-83A1-F6EECF244321}">
                <p14:modId xmlns:p14="http://schemas.microsoft.com/office/powerpoint/2010/main" val="1128951101"/>
              </p:ext>
            </p:extLst>
          </p:nvPr>
        </p:nvGraphicFramePr>
        <p:xfrm>
          <a:off x="127001" y="1185606"/>
          <a:ext cx="8890000" cy="4091674"/>
        </p:xfrm>
        <a:graphic>
          <a:graphicData uri="http://schemas.openxmlformats.org/drawingml/2006/table">
            <a:tbl>
              <a:tblPr firstRow="1" bandRow="1">
                <a:tableStyleId>{5C22544A-7EE6-4342-B048-85BDC9FD1C3A}</a:tableStyleId>
              </a:tblPr>
              <a:tblGrid>
                <a:gridCol w="1777964">
                  <a:extLst>
                    <a:ext uri="{9D8B030D-6E8A-4147-A177-3AD203B41FA5}">
                      <a16:colId xmlns:a16="http://schemas.microsoft.com/office/drawing/2014/main" val="1458746865"/>
                    </a:ext>
                  </a:extLst>
                </a:gridCol>
                <a:gridCol w="4152154">
                  <a:extLst>
                    <a:ext uri="{9D8B030D-6E8A-4147-A177-3AD203B41FA5}">
                      <a16:colId xmlns:a16="http://schemas.microsoft.com/office/drawing/2014/main" val="1032249778"/>
                    </a:ext>
                  </a:extLst>
                </a:gridCol>
                <a:gridCol w="2959882">
                  <a:extLst>
                    <a:ext uri="{9D8B030D-6E8A-4147-A177-3AD203B41FA5}">
                      <a16:colId xmlns:a16="http://schemas.microsoft.com/office/drawing/2014/main" val="892590977"/>
                    </a:ext>
                  </a:extLst>
                </a:gridCol>
              </a:tblGrid>
              <a:tr h="464554">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Description</a:t>
                      </a:r>
                    </a:p>
                  </a:txBody>
                  <a:tcPr/>
                </a:tc>
                <a:extLst>
                  <a:ext uri="{0D108BD9-81ED-4DB2-BD59-A6C34878D82A}">
                    <a16:rowId xmlns:a16="http://schemas.microsoft.com/office/drawing/2014/main" val="3119513989"/>
                  </a:ext>
                </a:extLst>
              </a:tr>
              <a:tr h="689739">
                <a:tc>
                  <a:txBody>
                    <a:bodyPr/>
                    <a:lstStyle/>
                    <a:p>
                      <a:r>
                        <a:rPr lang="en-US" sz="1600" dirty="0"/>
                        <a:t>Public Review Draft 1</a:t>
                      </a:r>
                    </a:p>
                  </a:txBody>
                  <a:tcPr/>
                </a:tc>
                <a:tc>
                  <a:txBody>
                    <a:bodyPr/>
                    <a:lstStyle/>
                    <a:p>
                      <a:pPr marL="285750" indent="-285750">
                        <a:buFont typeface="Arial" panose="020B0604020202020204" pitchFamily="34" charset="0"/>
                        <a:buChar char="•"/>
                      </a:pPr>
                      <a:r>
                        <a:rPr lang="en-US" sz="1400" dirty="0"/>
                        <a:t>Submit 1</a:t>
                      </a:r>
                      <a:r>
                        <a:rPr lang="en-US" sz="1400" baseline="30000" dirty="0"/>
                        <a:t>st</a:t>
                      </a:r>
                      <a:r>
                        <a:rPr lang="en-US" sz="1400" dirty="0"/>
                        <a:t> Public Draft: 7/19</a:t>
                      </a:r>
                    </a:p>
                    <a:p>
                      <a:pPr marL="285750" indent="-285750">
                        <a:buFont typeface="Arial" panose="020B0604020202020204" pitchFamily="34" charset="0"/>
                        <a:buChar char="•"/>
                      </a:pPr>
                      <a:r>
                        <a:rPr lang="en-US" sz="1400" dirty="0"/>
                        <a:t>Review 1</a:t>
                      </a:r>
                      <a:r>
                        <a:rPr lang="en-US" sz="1400" baseline="30000" dirty="0"/>
                        <a:t>st</a:t>
                      </a:r>
                      <a:r>
                        <a:rPr lang="en-US" sz="1400" dirty="0"/>
                        <a:t> Public Draft: 7/19 – 8/27</a:t>
                      </a:r>
                    </a:p>
                    <a:p>
                      <a:pPr marL="285750" indent="-285750">
                        <a:buFont typeface="Arial" panose="020B0604020202020204" pitchFamily="34" charset="0"/>
                        <a:buChar char="•"/>
                      </a:pPr>
                      <a:r>
                        <a:rPr lang="en-US" sz="1400" dirty="0"/>
                        <a:t>Review comments and update documents: 8/27- 10/22</a:t>
                      </a:r>
                    </a:p>
                  </a:txBody>
                  <a:tcPr/>
                </a:tc>
                <a:tc>
                  <a:txBody>
                    <a:bodyPr/>
                    <a:lstStyle/>
                    <a:p>
                      <a:pPr marL="285750" indent="-285750">
                        <a:buFont typeface="Arial" panose="020B0604020202020204" pitchFamily="34" charset="0"/>
                        <a:buChar char="•"/>
                      </a:pPr>
                      <a:endParaRPr lang="en-US" sz="1400" dirty="0"/>
                    </a:p>
                  </a:txBody>
                  <a:tcPr/>
                </a:tc>
                <a:extLst>
                  <a:ext uri="{0D108BD9-81ED-4DB2-BD59-A6C34878D82A}">
                    <a16:rowId xmlns:a16="http://schemas.microsoft.com/office/drawing/2014/main" val="3864684005"/>
                  </a:ext>
                </a:extLst>
              </a:tr>
              <a:tr h="689739">
                <a:tc>
                  <a:txBody>
                    <a:bodyPr/>
                    <a:lstStyle/>
                    <a:p>
                      <a:r>
                        <a:rPr lang="en-US" sz="1600" dirty="0"/>
                        <a:t>Public Review Draft 2</a:t>
                      </a:r>
                    </a:p>
                  </a:txBody>
                  <a:tcPr/>
                </a:tc>
                <a:tc>
                  <a:txBody>
                    <a:bodyPr/>
                    <a:lstStyle/>
                    <a:p>
                      <a:pPr marL="285750" indent="-285750">
                        <a:buFont typeface="Arial" panose="020B0604020202020204" pitchFamily="34" charset="0"/>
                        <a:buChar char="•"/>
                      </a:pPr>
                      <a:r>
                        <a:rPr lang="en-US" sz="1400" dirty="0"/>
                        <a:t>Submit 2</a:t>
                      </a:r>
                      <a:r>
                        <a:rPr lang="en-US" sz="1400" baseline="30000" dirty="0"/>
                        <a:t>nd</a:t>
                      </a:r>
                      <a:r>
                        <a:rPr lang="en-US" sz="1400" dirty="0"/>
                        <a:t> Public Draft: 10/25</a:t>
                      </a:r>
                    </a:p>
                    <a:p>
                      <a:pPr marL="285750" indent="-285750">
                        <a:buFont typeface="Arial" panose="020B0604020202020204" pitchFamily="34" charset="0"/>
                        <a:buChar char="•"/>
                      </a:pPr>
                      <a:r>
                        <a:rPr lang="en-US" sz="1400" dirty="0"/>
                        <a:t>Review 2</a:t>
                      </a:r>
                      <a:r>
                        <a:rPr lang="en-US" sz="1400" baseline="30000" dirty="0"/>
                        <a:t>nd</a:t>
                      </a:r>
                      <a:r>
                        <a:rPr lang="en-US" sz="1400" dirty="0"/>
                        <a:t> Public Draft: 10/25 – 12/3</a:t>
                      </a:r>
                    </a:p>
                    <a:p>
                      <a:pPr marL="285750" indent="-285750">
                        <a:buFont typeface="Arial" panose="020B0604020202020204" pitchFamily="34" charset="0"/>
                        <a:buChar char="•"/>
                      </a:pPr>
                      <a:r>
                        <a:rPr lang="en-US" sz="1400" dirty="0"/>
                        <a:t>Review comments and update documents: 12/3 – 1/14/22</a:t>
                      </a:r>
                    </a:p>
                  </a:txBody>
                  <a:tcPr/>
                </a:tc>
                <a:tc>
                  <a:txBody>
                    <a:bodyPr/>
                    <a:lstStyle/>
                    <a:p>
                      <a:endParaRPr lang="en-US" dirty="0"/>
                    </a:p>
                  </a:txBody>
                  <a:tcPr/>
                </a:tc>
                <a:extLst>
                  <a:ext uri="{0D108BD9-81ED-4DB2-BD59-A6C34878D82A}">
                    <a16:rowId xmlns:a16="http://schemas.microsoft.com/office/drawing/2014/main" val="2772063922"/>
                  </a:ext>
                </a:extLst>
              </a:tr>
              <a:tr h="689739">
                <a:tc>
                  <a:txBody>
                    <a:bodyPr/>
                    <a:lstStyle/>
                    <a:p>
                      <a:r>
                        <a:rPr lang="en-US" sz="1600" dirty="0"/>
                        <a:t>Final Draft</a:t>
                      </a:r>
                    </a:p>
                  </a:txBody>
                  <a:tcPr/>
                </a:tc>
                <a:tc>
                  <a:txBody>
                    <a:bodyPr/>
                    <a:lstStyle/>
                    <a:p>
                      <a:pPr marL="285750" indent="-285750">
                        <a:buFont typeface="Arial" panose="020B0604020202020204" pitchFamily="34" charset="0"/>
                        <a:buChar char="•"/>
                      </a:pPr>
                      <a:r>
                        <a:rPr lang="en-US" sz="1400" dirty="0"/>
                        <a:t>Submit Final Draft: 1/17/22</a:t>
                      </a:r>
                    </a:p>
                    <a:p>
                      <a:pPr marL="285750" indent="-285750">
                        <a:buFont typeface="Arial" panose="020B0604020202020204" pitchFamily="34" charset="0"/>
                        <a:buChar char="•"/>
                      </a:pPr>
                      <a:r>
                        <a:rPr lang="en-US" sz="1400" dirty="0"/>
                        <a:t>Review 2</a:t>
                      </a:r>
                      <a:r>
                        <a:rPr lang="en-US" sz="1400" baseline="30000" dirty="0"/>
                        <a:t>nd</a:t>
                      </a:r>
                      <a:r>
                        <a:rPr lang="en-US" sz="1400" dirty="0"/>
                        <a:t> Public Draft: 1/17/22 – 2/25/22</a:t>
                      </a:r>
                    </a:p>
                    <a:p>
                      <a:pPr marL="285750" indent="-285750">
                        <a:buFont typeface="Arial" panose="020B0604020202020204" pitchFamily="34" charset="0"/>
                        <a:buChar char="•"/>
                      </a:pPr>
                      <a:r>
                        <a:rPr lang="en-US" sz="1400" dirty="0"/>
                        <a:t>Review comments and update documents: 2/28/22 – 3/25/22</a:t>
                      </a:r>
                    </a:p>
                  </a:txBody>
                  <a:tcPr/>
                </a:tc>
                <a:tc>
                  <a:txBody>
                    <a:bodyPr/>
                    <a:lstStyle/>
                    <a:p>
                      <a:endParaRPr lang="en-US" dirty="0"/>
                    </a:p>
                  </a:txBody>
                  <a:tcPr/>
                </a:tc>
                <a:extLst>
                  <a:ext uri="{0D108BD9-81ED-4DB2-BD59-A6C34878D82A}">
                    <a16:rowId xmlns:a16="http://schemas.microsoft.com/office/drawing/2014/main" val="1832234755"/>
                  </a:ext>
                </a:extLst>
              </a:tr>
              <a:tr h="565254">
                <a:tc>
                  <a:txBody>
                    <a:bodyPr/>
                    <a:lstStyle/>
                    <a:p>
                      <a:r>
                        <a:rPr lang="en-US" sz="1600" dirty="0"/>
                        <a:t>Final Document Published</a:t>
                      </a:r>
                    </a:p>
                  </a:txBody>
                  <a:tcPr/>
                </a:tc>
                <a:tc>
                  <a:txBody>
                    <a:bodyPr/>
                    <a:lstStyle/>
                    <a:p>
                      <a:pPr marL="285750" indent="-285750">
                        <a:buFont typeface="Arial" panose="020B0604020202020204" pitchFamily="34" charset="0"/>
                        <a:buChar char="•"/>
                      </a:pPr>
                      <a:r>
                        <a:rPr lang="en-US" sz="1400" dirty="0"/>
                        <a:t>Publish Version 1.0: 3/25/22</a:t>
                      </a:r>
                    </a:p>
                  </a:txBody>
                  <a:tcPr/>
                </a:tc>
                <a:tc>
                  <a:txBody>
                    <a:bodyPr/>
                    <a:lstStyle/>
                    <a:p>
                      <a:endParaRPr lang="en-US" dirty="0"/>
                    </a:p>
                  </a:txBody>
                  <a:tcPr/>
                </a:tc>
                <a:extLst>
                  <a:ext uri="{0D108BD9-81ED-4DB2-BD59-A6C34878D82A}">
                    <a16:rowId xmlns:a16="http://schemas.microsoft.com/office/drawing/2014/main" val="2597952891"/>
                  </a:ext>
                </a:extLst>
              </a:tr>
            </a:tbl>
          </a:graphicData>
        </a:graphic>
      </p:graphicFrame>
    </p:spTree>
    <p:extLst>
      <p:ext uri="{BB962C8B-B14F-4D97-AF65-F5344CB8AC3E}">
        <p14:creationId xmlns:p14="http://schemas.microsoft.com/office/powerpoint/2010/main" val="378956272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a:t>Key Next </a:t>
            </a:r>
            <a:r>
              <a:rPr lang="fr-FR" sz="3200" dirty="0" err="1"/>
              <a:t>Steps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09587" lvl="1" indent="-342900">
              <a:spcAft>
                <a:spcPts val="600"/>
              </a:spcAft>
            </a:pPr>
            <a:r>
              <a:rPr lang="en-US" sz="2000" dirty="0"/>
              <a:t>Agree on a revised schedule</a:t>
            </a:r>
          </a:p>
          <a:p>
            <a:pPr marL="511175" lvl="1" indent="-344488">
              <a:spcAft>
                <a:spcPts val="600"/>
              </a:spcAft>
            </a:pPr>
            <a:r>
              <a:rPr lang="en-US" sz="2000" dirty="0"/>
              <a:t>Finalize all new content for v1.0</a:t>
            </a:r>
          </a:p>
          <a:p>
            <a:pPr marL="511175" lvl="1" indent="-344488"/>
            <a:r>
              <a:rPr lang="en-US" sz="2000" dirty="0"/>
              <a:t>Add all new SFRs and Assurance Activities into the HCD </a:t>
            </a:r>
            <a:r>
              <a:rPr lang="en-US" sz="2000" dirty="0" err="1"/>
              <a:t>cPP</a:t>
            </a:r>
            <a:r>
              <a:rPr lang="en-US" sz="2000" dirty="0"/>
              <a:t> and SD</a:t>
            </a:r>
          </a:p>
          <a:p>
            <a:pPr marL="911225" lvl="2" indent="-344488"/>
            <a:r>
              <a:rPr lang="en-US" dirty="0"/>
              <a:t>Goal is to complete this by the first Public Draft</a:t>
            </a:r>
          </a:p>
          <a:p>
            <a:pPr marL="511175" lvl="1" indent="-344488">
              <a:spcAft>
                <a:spcPts val="600"/>
              </a:spcAft>
            </a:pPr>
            <a:r>
              <a:rPr lang="en-US" sz="2000" dirty="0"/>
              <a:t>Submit all internal, public and final draft HCD </a:t>
            </a:r>
            <a:r>
              <a:rPr lang="en-US" sz="2000" dirty="0" err="1"/>
              <a:t>cPPs</a:t>
            </a:r>
            <a:r>
              <a:rPr lang="en-US" sz="2000" dirty="0"/>
              <a:t> and HCD SDs per the agreed schedule</a:t>
            </a:r>
          </a:p>
          <a:p>
            <a:pPr marL="511175" lvl="1" indent="-344488">
              <a:spcAft>
                <a:spcPts val="600"/>
              </a:spcAft>
            </a:pPr>
            <a:r>
              <a:rPr lang="en-US" sz="2000" dirty="0"/>
              <a:t>Review all comments and update the HCD </a:t>
            </a:r>
            <a:r>
              <a:rPr lang="en-US" sz="2000" dirty="0" err="1"/>
              <a:t>cPP</a:t>
            </a:r>
            <a:r>
              <a:rPr lang="en-US" sz="2000" dirty="0"/>
              <a:t> and HCD SD drafts per the agreed schedule</a:t>
            </a:r>
          </a:p>
          <a:p>
            <a:pPr marL="511175" lvl="1" indent="-344488">
              <a:spcAft>
                <a:spcPts val="600"/>
              </a:spcAft>
            </a:pPr>
            <a:r>
              <a:rPr lang="en-US" sz="2000" dirty="0"/>
              <a:t>Publish HCD </a:t>
            </a:r>
            <a:r>
              <a:rPr lang="en-US" sz="2000" dirty="0" err="1"/>
              <a:t>cPP</a:t>
            </a:r>
            <a:r>
              <a:rPr lang="en-US" sz="2000" dirty="0"/>
              <a:t>/SD v1.0</a:t>
            </a:r>
          </a:p>
        </p:txBody>
      </p:sp>
    </p:spTree>
    <p:extLst>
      <p:ext uri="{BB962C8B-B14F-4D97-AF65-F5344CB8AC3E}">
        <p14:creationId xmlns:p14="http://schemas.microsoft.com/office/powerpoint/2010/main" val="388986377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err="1"/>
              <a:t>Lessons</a:t>
            </a:r>
            <a:r>
              <a:rPr lang="fr-FR" sz="3200" dirty="0"/>
              <a:t> </a:t>
            </a:r>
            <a:r>
              <a:rPr lang="fr-FR" sz="3200" dirty="0" err="1"/>
              <a:t>Learned</a:t>
            </a:r>
            <a:r>
              <a:rPr lang="fr-FR" sz="3200" dirty="0"/>
              <a:t> to Date (</a:t>
            </a:r>
            <a:r>
              <a:rPr lang="fr-FR" sz="3200" dirty="0" err="1"/>
              <a:t>My</a:t>
            </a:r>
            <a:r>
              <a:rPr lang="fr-FR" sz="3200" dirty="0"/>
              <a:t> </a:t>
            </a:r>
            <a:r>
              <a:rPr lang="fr-FR" sz="3200" dirty="0" err="1"/>
              <a:t>Take</a:t>
            </a:r>
            <a:r>
              <a:rPr lang="fr-FR" sz="3200" dirty="0"/>
              <a:t>)</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09587" lvl="1" indent="-342900">
              <a:spcAft>
                <a:spcPts val="600"/>
              </a:spcAft>
            </a:pPr>
            <a:r>
              <a:rPr lang="en-US" sz="2000" dirty="0"/>
              <a:t>Pre-Planning and getting off to a good start is essential</a:t>
            </a:r>
          </a:p>
          <a:p>
            <a:pPr marL="509587" lvl="1" indent="-342900">
              <a:spcAft>
                <a:spcPts val="600"/>
              </a:spcAft>
            </a:pPr>
            <a:r>
              <a:rPr lang="en-US" sz="2000" dirty="0"/>
              <a:t>Define and agree on your rules of conduct early on, then..</a:t>
            </a:r>
          </a:p>
          <a:p>
            <a:pPr marL="509587" lvl="1" indent="-342900">
              <a:spcAft>
                <a:spcPts val="600"/>
              </a:spcAft>
            </a:pPr>
            <a:r>
              <a:rPr lang="en-US" sz="2000" dirty="0"/>
              <a:t>You need to be disciplined in following your rules of conduct once you agree on them</a:t>
            </a:r>
          </a:p>
          <a:p>
            <a:pPr marL="509587" lvl="1" indent="-342900">
              <a:spcAft>
                <a:spcPts val="600"/>
              </a:spcAft>
            </a:pPr>
            <a:r>
              <a:rPr lang="en-US" sz="2000" dirty="0"/>
              <a:t>Things are not going to go as planned or as scheduled, so be prepared to be flexible and to adapt</a:t>
            </a:r>
          </a:p>
          <a:p>
            <a:pPr marL="509587" lvl="1" indent="-342900">
              <a:spcAft>
                <a:spcPts val="600"/>
              </a:spcAft>
            </a:pPr>
            <a:r>
              <a:rPr lang="en-US" sz="2000" dirty="0"/>
              <a:t>Make sure you have strong leadership, but that has to include someone who is willing to ask questions and offer alternatives</a:t>
            </a:r>
          </a:p>
          <a:p>
            <a:pPr marL="509587" lvl="1" indent="-342900">
              <a:spcAft>
                <a:spcPts val="600"/>
              </a:spcAft>
            </a:pPr>
            <a:r>
              <a:rPr lang="en-US" sz="2000" dirty="0"/>
              <a:t>Employ sub-teams as necessary to solve specific problems</a:t>
            </a:r>
          </a:p>
        </p:txBody>
      </p:sp>
    </p:spTree>
    <p:extLst>
      <p:ext uri="{BB962C8B-B14F-4D97-AF65-F5344CB8AC3E}">
        <p14:creationId xmlns:p14="http://schemas.microsoft.com/office/powerpoint/2010/main" val="14364441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2021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4098386007"/>
              </p:ext>
            </p:extLst>
          </p:nvPr>
        </p:nvGraphicFramePr>
        <p:xfrm>
          <a:off x="685800" y="1925634"/>
          <a:ext cx="7696200" cy="3002918"/>
        </p:xfrm>
        <a:graphic>
          <a:graphicData uri="http://schemas.openxmlformats.org/drawingml/2006/table">
            <a:tbl>
              <a:tblPr/>
              <a:tblGrid>
                <a:gridCol w="1910139">
                  <a:extLst>
                    <a:ext uri="{9D8B030D-6E8A-4147-A177-3AD203B41FA5}">
                      <a16:colId xmlns:a16="http://schemas.microsoft.com/office/drawing/2014/main" val="20000"/>
                    </a:ext>
                  </a:extLst>
                </a:gridCol>
                <a:gridCol w="578606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10:10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10:10 – 11:05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iTC</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cPP</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/SD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11:05 – 11:15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MASS DOT Discussion with IDS WG</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87451804"/>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11:15 – 11:35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Guidelines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11:35 –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TCG/</a:t>
                      </a:r>
                      <a:r>
                        <a:rPr kumimoji="0" lang="en-US" altLang="en-US" sz="1800" b="0" i="0" u="none" strike="noStrike" cap="none" normalizeH="0" baseline="0">
                          <a:ln>
                            <a:noFill/>
                          </a:ln>
                          <a:solidFill>
                            <a:schemeClr val="tx1"/>
                          </a:solidFill>
                          <a:effectLst/>
                          <a:latin typeface="Verdana" charset="0"/>
                          <a:ea typeface="ヒラギノ角ゴ ProN W3" charset="0"/>
                          <a:cs typeface="ヒラギノ角ゴ ProN W3" charset="0"/>
                          <a:sym typeface="Verdana" charset="0"/>
                        </a:rPr>
                        <a:t>IETF Liaison </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Reports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
        <p:nvSpPr>
          <p:cNvPr id="7194" name="Rectangle 85"/>
          <p:cNvSpPr>
            <a:spLocks noGrp="1" noChangeArrowheads="1"/>
          </p:cNvSpPr>
          <p:nvPr>
            <p:ph type="title"/>
          </p:nvPr>
        </p:nvSpPr>
        <p:spPr/>
        <p:txBody>
          <a:bodyPr rIns="132080"/>
          <a:lstStyle/>
          <a:p>
            <a:pPr eaLnBrk="1" hangingPunct="1">
              <a:spcBef>
                <a:spcPts val="600"/>
              </a:spcBef>
            </a:pPr>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3124200"/>
            <a:ext cx="7239000" cy="609600"/>
          </a:xfrm>
        </p:spPr>
        <p:txBody>
          <a:bodyPr>
            <a:normAutofit/>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MASS DOT DISCUSSION WITH IDS WG</a:t>
            </a:r>
          </a:p>
        </p:txBody>
      </p:sp>
    </p:spTree>
    <p:extLst>
      <p:ext uri="{BB962C8B-B14F-4D97-AF65-F5344CB8AC3E}">
        <p14:creationId xmlns:p14="http://schemas.microsoft.com/office/powerpoint/2010/main" val="196178994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0057" y="158955"/>
            <a:ext cx="7912100" cy="1016000"/>
          </a:xfrm>
        </p:spPr>
        <p:txBody>
          <a:bodyPr rIns="132080"/>
          <a:lstStyle/>
          <a:p>
            <a:pPr eaLnBrk="1" hangingPunct="1"/>
            <a:r>
              <a:rPr lang="fr-FR" sz="2400" dirty="0"/>
              <a:t>MASSACHUSETTS DEPARTMENT OF TRANSPORTATION (MASS DOT) DISCUSSION WITH IDS WG</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0" marR="0" lvl="0" indent="0">
              <a:lnSpc>
                <a:spcPct val="115000"/>
              </a:lnSpc>
              <a:spcBef>
                <a:spcPts val="600"/>
              </a:spcBef>
              <a:spcAft>
                <a:spcPts val="0"/>
              </a:spcAft>
              <a:buNone/>
            </a:pPr>
            <a:r>
              <a:rPr lang="en-GB" sz="2000" u="sng" dirty="0">
                <a:ea typeface="Calibri" panose="020F0502020204030204" pitchFamily="34" charset="0"/>
                <a:cs typeface="Times New Roman" panose="02020603050405020304" pitchFamily="18" charset="0"/>
              </a:rPr>
              <a:t>Overview</a:t>
            </a:r>
          </a:p>
          <a:p>
            <a:pPr marL="342900" marR="0" lvl="0" indent="-342900">
              <a:lnSpc>
                <a:spcPct val="115000"/>
              </a:lnSpc>
              <a:spcBef>
                <a:spcPts val="600"/>
              </a:spcBef>
              <a:spcAft>
                <a:spcPts val="0"/>
              </a:spcAft>
              <a:buFont typeface="Symbol" panose="05050102010706020507" pitchFamily="18" charset="2"/>
              <a:buChar char=""/>
            </a:pPr>
            <a:r>
              <a:rPr lang="en-GB" dirty="0">
                <a:effectLst/>
                <a:ea typeface="Calibri" panose="020F0502020204030204" pitchFamily="34" charset="0"/>
                <a:cs typeface="Times New Roman" panose="02020603050405020304" pitchFamily="18" charset="0"/>
              </a:rPr>
              <a:t>Mass DOT has a diverse printer environment with a fleet of printers – some new and some as much as ten years old</a:t>
            </a:r>
          </a:p>
          <a:p>
            <a:pPr marL="342900" marR="0" lvl="0" indent="-342900">
              <a:lnSpc>
                <a:spcPct val="115000"/>
              </a:lnSpc>
              <a:spcBef>
                <a:spcPts val="600"/>
              </a:spcBef>
              <a:spcAft>
                <a:spcPts val="0"/>
              </a:spcAft>
              <a:buFont typeface="Symbol" panose="05050102010706020507" pitchFamily="18" charset="2"/>
              <a:buChar char=""/>
            </a:pPr>
            <a:r>
              <a:rPr lang="en-GB" dirty="0">
                <a:effectLst/>
                <a:ea typeface="Calibri" panose="020F0502020204030204" pitchFamily="34" charset="0"/>
                <a:cs typeface="Times New Roman" panose="02020603050405020304" pitchFamily="18" charset="0"/>
              </a:rPr>
              <a:t>Want to develop a process to ensure a standardized hardening of their printers from a security perspective </a:t>
            </a:r>
          </a:p>
          <a:p>
            <a:pPr marL="692150" lvl="1" indent="-342900">
              <a:lnSpc>
                <a:spcPct val="115000"/>
              </a:lnSpc>
              <a:spcBef>
                <a:spcPts val="600"/>
              </a:spcBef>
              <a:spcAft>
                <a:spcPts val="0"/>
              </a:spcAft>
              <a:buFont typeface="Symbol" panose="05050102010706020507" pitchFamily="18" charset="2"/>
              <a:buChar char=""/>
            </a:pPr>
            <a:r>
              <a:rPr lang="en-GB" sz="2000" dirty="0">
                <a:effectLst/>
                <a:ea typeface="Calibri" panose="020F0502020204030204" pitchFamily="34" charset="0"/>
                <a:cs typeface="Times New Roman" panose="02020603050405020304" pitchFamily="18" charset="0"/>
              </a:rPr>
              <a:t>Looking for the best way to deal with how to ensure their fleet of printers are safe and secure.</a:t>
            </a:r>
          </a:p>
          <a:p>
            <a:pPr marL="692150" lvl="1" indent="-342900">
              <a:lnSpc>
                <a:spcPct val="115000"/>
              </a:lnSpc>
              <a:spcBef>
                <a:spcPts val="600"/>
              </a:spcBef>
              <a:spcAft>
                <a:spcPts val="0"/>
              </a:spcAft>
              <a:buFont typeface="Symbol" panose="05050102010706020507" pitchFamily="18" charset="2"/>
              <a:buChar char=""/>
            </a:pPr>
            <a:r>
              <a:rPr lang="en-GB" sz="2000" dirty="0">
                <a:ea typeface="Calibri" panose="020F0502020204030204" pitchFamily="34" charset="0"/>
                <a:cs typeface="Times New Roman" panose="02020603050405020304" pitchFamily="18" charset="0"/>
              </a:rPr>
              <a:t>Want to see if Common Criteria could help them do that</a:t>
            </a:r>
            <a:endParaRPr lang="en-US"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29437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0057" y="158955"/>
            <a:ext cx="7912100" cy="1016000"/>
          </a:xfrm>
        </p:spPr>
        <p:txBody>
          <a:bodyPr rIns="132080"/>
          <a:lstStyle/>
          <a:p>
            <a:pPr eaLnBrk="1" hangingPunct="1"/>
            <a:r>
              <a:rPr lang="fr-FR" sz="2400" dirty="0"/>
              <a:t>MASSACHUSETTS DEPARTMENT OF TRANSPORTATION (MASS DOT) DISCUSSION WITH IDS WG</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0" indent="0">
              <a:lnSpc>
                <a:spcPct val="115000"/>
              </a:lnSpc>
              <a:spcAft>
                <a:spcPts val="0"/>
              </a:spcAft>
              <a:buNone/>
            </a:pPr>
            <a:r>
              <a:rPr lang="en-GB" sz="2400" dirty="0">
                <a:effectLst/>
                <a:ea typeface="Calibri" panose="020F0502020204030204" pitchFamily="34" charset="0"/>
                <a:cs typeface="Times New Roman" panose="02020603050405020304" pitchFamily="18" charset="0"/>
              </a:rPr>
              <a:t>MASS DOT:</a:t>
            </a:r>
          </a:p>
          <a:p>
            <a:pPr marL="285750" indent="-285750">
              <a:lnSpc>
                <a:spcPct val="115000"/>
              </a:lnSpc>
              <a:spcAft>
                <a:spcPts val="0"/>
              </a:spcAft>
            </a:pPr>
            <a:r>
              <a:rPr lang="en-GB" sz="2000" dirty="0">
                <a:effectLst/>
                <a:ea typeface="Calibri" panose="020F0502020204030204" pitchFamily="34" charset="0"/>
                <a:cs typeface="Times New Roman" panose="02020603050405020304" pitchFamily="18" charset="0"/>
              </a:rPr>
              <a:t>Wants to do upgrades of their older printers and keep products current</a:t>
            </a:r>
          </a:p>
          <a:p>
            <a:pPr marL="285750" indent="-285750">
              <a:lnSpc>
                <a:spcPct val="115000"/>
              </a:lnSpc>
              <a:spcAft>
                <a:spcPts val="0"/>
              </a:spcAft>
            </a:pPr>
            <a:r>
              <a:rPr lang="en-GB" sz="2000" dirty="0">
                <a:ea typeface="Calibri" panose="020F0502020204030204" pitchFamily="34" charset="0"/>
                <a:cs typeface="Times New Roman" panose="02020603050405020304" pitchFamily="18" charset="0"/>
              </a:rPr>
              <a:t>B</a:t>
            </a:r>
            <a:r>
              <a:rPr lang="en-GB" sz="2000" dirty="0">
                <a:effectLst/>
                <a:ea typeface="Calibri" panose="020F0502020204030204" pitchFamily="34" charset="0"/>
                <a:cs typeface="Times New Roman" panose="02020603050405020304" pitchFamily="18" charset="0"/>
              </a:rPr>
              <a:t>iggest need is how to get a baseline (secure) configuration for each of their devices.</a:t>
            </a:r>
          </a:p>
          <a:p>
            <a:pPr marL="285750" indent="-285750">
              <a:lnSpc>
                <a:spcPct val="115000"/>
              </a:lnSpc>
              <a:spcAft>
                <a:spcPts val="0"/>
              </a:spcAft>
            </a:pPr>
            <a:r>
              <a:rPr lang="en-GB" sz="2000" dirty="0">
                <a:ea typeface="Calibri" panose="020F0502020204030204" pitchFamily="34" charset="0"/>
                <a:cs typeface="Times New Roman" panose="02020603050405020304" pitchFamily="18" charset="0"/>
              </a:rPr>
              <a:t>D</a:t>
            </a:r>
            <a:r>
              <a:rPr lang="en-GB" sz="2000" dirty="0">
                <a:effectLst/>
                <a:ea typeface="Calibri" panose="020F0502020204030204" pitchFamily="34" charset="0"/>
                <a:cs typeface="Times New Roman" panose="02020603050405020304" pitchFamily="18" charset="0"/>
              </a:rPr>
              <a:t>esire would be for each of its printers to be hardened “out of the box” by default; i.e., they are secure by default.</a:t>
            </a:r>
          </a:p>
          <a:p>
            <a:pPr marL="285750" indent="-285750">
              <a:lnSpc>
                <a:spcPct val="115000"/>
              </a:lnSpc>
              <a:spcAft>
                <a:spcPts val="0"/>
              </a:spcAft>
            </a:pPr>
            <a:r>
              <a:rPr lang="en-GB" sz="2000" dirty="0">
                <a:ea typeface="Calibri" panose="020F0502020204030204" pitchFamily="34" charset="0"/>
                <a:cs typeface="Times New Roman" panose="02020603050405020304" pitchFamily="18" charset="0"/>
              </a:rPr>
              <a:t>From </a:t>
            </a:r>
            <a:r>
              <a:rPr lang="en-GB" sz="2000" dirty="0">
                <a:effectLst/>
                <a:ea typeface="Calibri" panose="020F0502020204030204" pitchFamily="34" charset="0"/>
                <a:cs typeface="Times New Roman" panose="02020603050405020304" pitchFamily="18" charset="0"/>
              </a:rPr>
              <a:t>their experience they have noticed that even when public interfaces are specified and in place for a long time, even if they are not correctly specified, they are very difficult to get changed because printer owners are concerned about unknown consequences to customers if configurations are changed.</a:t>
            </a:r>
            <a:endParaRPr lang="en-US" sz="20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640300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52347" y="127000"/>
            <a:ext cx="7912100" cy="1016000"/>
          </a:xfrm>
        </p:spPr>
        <p:txBody>
          <a:bodyPr rIns="132080"/>
          <a:lstStyle/>
          <a:p>
            <a:pPr eaLnBrk="1" hangingPunct="1"/>
            <a:r>
              <a:rPr lang="fr-FR" sz="2400" dirty="0"/>
              <a:t>MASSACHUSETTS DEPARTMENT OF TRANSPORTATION (MASS DOT) DISCUSSION WITH IDS WG</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83528" y="1143000"/>
            <a:ext cx="8976943" cy="5257800"/>
          </a:xfrm>
        </p:spPr>
        <p:txBody>
          <a:bodyPr rIns="132080"/>
          <a:lstStyle/>
          <a:p>
            <a:pPr marL="0" indent="0">
              <a:lnSpc>
                <a:spcPct val="115000"/>
              </a:lnSpc>
              <a:spcAft>
                <a:spcPts val="0"/>
              </a:spcAft>
              <a:buNone/>
            </a:pPr>
            <a:r>
              <a:rPr lang="en-GB" sz="2000" dirty="0">
                <a:ea typeface="Calibri" panose="020F0502020204030204" pitchFamily="34" charset="0"/>
                <a:cs typeface="Times New Roman" panose="02020603050405020304" pitchFamily="18" charset="0"/>
              </a:rPr>
              <a:t>IDS WG Comments to Mass DOT:</a:t>
            </a:r>
          </a:p>
          <a:p>
            <a:pPr marL="635000" lvl="1">
              <a:lnSpc>
                <a:spcPct val="115000"/>
              </a:lnSpc>
              <a:spcAft>
                <a:spcPts val="0"/>
              </a:spcAft>
            </a:pPr>
            <a:r>
              <a:rPr lang="en-GB" dirty="0">
                <a:ea typeface="Calibri" panose="020F0502020204030204" pitchFamily="34" charset="0"/>
                <a:cs typeface="Times New Roman" panose="02020603050405020304" pitchFamily="18" charset="0"/>
              </a:rPr>
              <a:t>O</a:t>
            </a:r>
            <a:r>
              <a:rPr lang="en-GB" dirty="0">
                <a:effectLst/>
                <a:ea typeface="Calibri" panose="020F0502020204030204" pitchFamily="34" charset="0"/>
                <a:cs typeface="Times New Roman" panose="02020603050405020304" pitchFamily="18" charset="0"/>
              </a:rPr>
              <a:t>ne of the required outputs that comes out of a Common Criteria certification of a printer are guidelines for the secure installation and operation of the printer, including what should be the “secure configuration” of the printer. </a:t>
            </a:r>
          </a:p>
          <a:p>
            <a:pPr marL="635000" lvl="1">
              <a:lnSpc>
                <a:spcPct val="115000"/>
              </a:lnSpc>
              <a:spcAft>
                <a:spcPts val="0"/>
              </a:spcAft>
            </a:pPr>
            <a:r>
              <a:rPr lang="en-GB" dirty="0">
                <a:effectLst/>
                <a:ea typeface="Calibri" panose="020F0502020204030204" pitchFamily="34" charset="0"/>
                <a:cs typeface="Times New Roman" panose="02020603050405020304" pitchFamily="18" charset="0"/>
              </a:rPr>
              <a:t>Protection Profile that has been developed for hardcopy devices, including printers, includes the standard uses cases and security features that a printer should have.</a:t>
            </a:r>
          </a:p>
          <a:p>
            <a:pPr marL="635000" lvl="1">
              <a:lnSpc>
                <a:spcPct val="115000"/>
              </a:lnSpc>
              <a:spcAft>
                <a:spcPts val="0"/>
              </a:spcAft>
            </a:pPr>
            <a:r>
              <a:rPr lang="en-GB" dirty="0">
                <a:effectLst/>
                <a:ea typeface="Calibri" panose="020F0502020204030204" pitchFamily="34" charset="0"/>
                <a:cs typeface="Times New Roman" panose="02020603050405020304" pitchFamily="18" charset="0"/>
              </a:rPr>
              <a:t>IDS WG is developing the HCD Security Guidelines. </a:t>
            </a:r>
          </a:p>
          <a:p>
            <a:pPr marL="1035050" lvl="2">
              <a:lnSpc>
                <a:spcPct val="115000"/>
              </a:lnSpc>
              <a:spcAft>
                <a:spcPts val="0"/>
              </a:spcAft>
            </a:pPr>
            <a:r>
              <a:rPr lang="en-GB" dirty="0">
                <a:ea typeface="Calibri" panose="020F0502020204030204" pitchFamily="34" charset="0"/>
                <a:cs typeface="Times New Roman" panose="02020603050405020304" pitchFamily="18" charset="0"/>
              </a:rPr>
              <a:t>A</a:t>
            </a:r>
            <a:r>
              <a:rPr lang="en-GB" dirty="0">
                <a:effectLst/>
                <a:ea typeface="Calibri" panose="020F0502020204030204" pitchFamily="34" charset="0"/>
                <a:cs typeface="Times New Roman" panose="02020603050405020304" pitchFamily="18" charset="0"/>
              </a:rPr>
              <a:t>re planned to be at a higher level than a Protection Profile</a:t>
            </a:r>
          </a:p>
          <a:p>
            <a:pPr marL="1035050" lvl="2">
              <a:lnSpc>
                <a:spcPct val="115000"/>
              </a:lnSpc>
              <a:spcAft>
                <a:spcPts val="0"/>
              </a:spcAft>
            </a:pPr>
            <a:r>
              <a:rPr lang="en-GB" dirty="0">
                <a:ea typeface="Calibri" panose="020F0502020204030204" pitchFamily="34" charset="0"/>
                <a:cs typeface="Times New Roman" panose="02020603050405020304" pitchFamily="18" charset="0"/>
              </a:rPr>
              <a:t>Will </a:t>
            </a:r>
            <a:r>
              <a:rPr lang="en-GB" dirty="0">
                <a:effectLst/>
                <a:ea typeface="Calibri" panose="020F0502020204030204" pitchFamily="34" charset="0"/>
                <a:cs typeface="Times New Roman" panose="02020603050405020304" pitchFamily="18" charset="0"/>
              </a:rPr>
              <a:t>contain specific recommendations, but within the larger framework that a hardcopy device can be (and typically is) a node in a network. </a:t>
            </a:r>
          </a:p>
          <a:p>
            <a:pPr marL="1035050" lvl="2">
              <a:lnSpc>
                <a:spcPct val="115000"/>
              </a:lnSpc>
              <a:spcAft>
                <a:spcPts val="0"/>
              </a:spcAft>
            </a:pPr>
            <a:r>
              <a:rPr lang="en-GB" dirty="0">
                <a:ea typeface="Calibri" panose="020F0502020204030204" pitchFamily="34" charset="0"/>
                <a:cs typeface="Times New Roman" panose="02020603050405020304" pitchFamily="18" charset="0"/>
              </a:rPr>
              <a:t>G</a:t>
            </a:r>
            <a:r>
              <a:rPr lang="en-GB" dirty="0">
                <a:effectLst/>
                <a:ea typeface="Calibri" panose="020F0502020204030204" pitchFamily="34" charset="0"/>
                <a:cs typeface="Times New Roman" panose="02020603050405020304" pitchFamily="18" charset="0"/>
              </a:rPr>
              <a:t>uidelines would also discuss centralize administrative management of HCDs.</a:t>
            </a:r>
          </a:p>
          <a:p>
            <a:pPr marL="285750" indent="-285750">
              <a:lnSpc>
                <a:spcPct val="115000"/>
              </a:lnSpc>
              <a:spcAft>
                <a:spcPts val="0"/>
              </a:spcAft>
            </a:pPr>
            <a:endParaRPr lang="en-GB"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562257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0057" y="158955"/>
            <a:ext cx="7912100" cy="1016000"/>
          </a:xfrm>
        </p:spPr>
        <p:txBody>
          <a:bodyPr rIns="132080"/>
          <a:lstStyle/>
          <a:p>
            <a:pPr eaLnBrk="1" hangingPunct="1"/>
            <a:r>
              <a:rPr lang="fr-FR" sz="2400" dirty="0"/>
              <a:t>MASSACHUSETTS DEPARTMENT OF TRANSPORTATION (MASS DOT) DISCUSSION WITH IDS WG</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282290"/>
            <a:ext cx="8915031" cy="5257800"/>
          </a:xfrm>
        </p:spPr>
        <p:txBody>
          <a:bodyPr rIns="132080"/>
          <a:lstStyle/>
          <a:p>
            <a:pPr marL="349250" lvl="1" indent="0">
              <a:lnSpc>
                <a:spcPct val="115000"/>
              </a:lnSpc>
              <a:spcAft>
                <a:spcPts val="0"/>
              </a:spcAft>
              <a:buNone/>
            </a:pPr>
            <a:r>
              <a:rPr lang="en-GB" sz="2400" dirty="0">
                <a:ea typeface="Calibri" panose="020F0502020204030204" pitchFamily="34" charset="0"/>
                <a:cs typeface="Times New Roman" panose="02020603050405020304" pitchFamily="18" charset="0"/>
              </a:rPr>
              <a:t>IDS WG Comments to Mass DOT (cont’d):</a:t>
            </a:r>
            <a:endParaRPr lang="en-GB" sz="2400" dirty="0">
              <a:effectLst/>
              <a:ea typeface="Calibri" panose="020F0502020204030204" pitchFamily="34" charset="0"/>
              <a:cs typeface="Times New Roman" panose="02020603050405020304" pitchFamily="18" charset="0"/>
            </a:endParaRPr>
          </a:p>
          <a:p>
            <a:pPr marL="635000" lvl="1">
              <a:lnSpc>
                <a:spcPct val="115000"/>
              </a:lnSpc>
              <a:spcAft>
                <a:spcPts val="0"/>
              </a:spcAft>
            </a:pPr>
            <a:r>
              <a:rPr lang="en-GB" sz="2000" dirty="0">
                <a:effectLst/>
                <a:ea typeface="Calibri" panose="020F0502020204030204" pitchFamily="34" charset="0"/>
                <a:cs typeface="Times New Roman" panose="02020603050405020304" pitchFamily="18" charset="0"/>
              </a:rPr>
              <a:t>Asked what threat model that Mass DOT is concerned about. </a:t>
            </a:r>
          </a:p>
          <a:p>
            <a:pPr marL="635000" lvl="1">
              <a:lnSpc>
                <a:spcPct val="115000"/>
              </a:lnSpc>
              <a:spcAft>
                <a:spcPts val="0"/>
              </a:spcAft>
            </a:pPr>
            <a:r>
              <a:rPr lang="en-GB" sz="2000" dirty="0">
                <a:ea typeface="Calibri" panose="020F0502020204030204" pitchFamily="34" charset="0"/>
                <a:cs typeface="Times New Roman" panose="02020603050405020304" pitchFamily="18" charset="0"/>
              </a:rPr>
              <a:t>B</a:t>
            </a:r>
            <a:r>
              <a:rPr lang="en-GB" sz="2000" dirty="0">
                <a:effectLst/>
                <a:ea typeface="Calibri" panose="020F0502020204030204" pitchFamily="34" charset="0"/>
                <a:cs typeface="Times New Roman" panose="02020603050405020304" pitchFamily="18" charset="0"/>
              </a:rPr>
              <a:t>riefly went through the Security Problem Definition from the Application Software Protection Profile as an example of what a threat model would be and how it related to assumptions and security objectives that would be found in a Protection Profile. </a:t>
            </a:r>
            <a:endParaRPr lang="en-US"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081065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25</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25</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708670" y="3124200"/>
            <a:ext cx="5726659" cy="609600"/>
          </a:xfrm>
        </p:spPr>
        <p:txBody>
          <a:bodyPr>
            <a:normAutofit/>
          </a:bodyPr>
          <a:lstStyle/>
          <a:p>
            <a:pPr marL="39688" indent="0">
              <a:buNone/>
            </a:pPr>
            <a:r>
              <a:rPr lang="en-US" sz="2400" b="1" dirty="0"/>
              <a:t>HCD Security Guidelines Status</a:t>
            </a:r>
          </a:p>
        </p:txBody>
      </p:sp>
    </p:spTree>
    <p:extLst>
      <p:ext uri="{BB962C8B-B14F-4D97-AF65-F5344CB8AC3E}">
        <p14:creationId xmlns:p14="http://schemas.microsoft.com/office/powerpoint/2010/main" val="226441006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26</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971800" y="3124200"/>
            <a:ext cx="2819400" cy="609600"/>
          </a:xfrm>
        </p:spPr>
        <p:txBody>
          <a:bodyPr>
            <a:noAutofit/>
          </a:bodyPr>
          <a:lstStyle/>
          <a:p>
            <a:pPr marL="39688" indent="0">
              <a:buNone/>
            </a:pPr>
            <a:r>
              <a:rPr lang="en-US" sz="2400" b="1" dirty="0"/>
              <a:t>Liaison Status</a:t>
            </a:r>
          </a:p>
        </p:txBody>
      </p:sp>
    </p:spTree>
    <p:extLst>
      <p:ext uri="{BB962C8B-B14F-4D97-AF65-F5344CB8AC3E}">
        <p14:creationId xmlns:p14="http://schemas.microsoft.com/office/powerpoint/2010/main" val="84403432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Trusted Computing Group (TCG)</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9">
            <a:extLst>
              <a:ext uri="{FF2B5EF4-FFF2-40B4-BE49-F238E27FC236}">
                <a16:creationId xmlns:a16="http://schemas.microsoft.com/office/drawing/2014/main" id="{9D619CD1-CC36-4CB9-A5AA-7CB5280154D6}"/>
              </a:ext>
            </a:extLst>
          </p:cNvPr>
          <p:cNvSpPr txBox="1">
            <a:spLocks/>
          </p:cNvSpPr>
          <p:nvPr/>
        </p:nvSpPr>
        <p:spPr bwMode="auto">
          <a:xfrm>
            <a:off x="151581" y="1082163"/>
            <a:ext cx="8229600" cy="5444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05608" indent="-264968">
              <a:defRPr sz="1700"/>
            </a:pPr>
            <a:r>
              <a:rPr lang="en-US" sz="1700" b="1" kern="0"/>
              <a:t>Next TCG Members Meetings</a:t>
            </a:r>
          </a:p>
          <a:p>
            <a:pPr marL="767715" lvl="1" indent="-269875">
              <a:defRPr sz="1700"/>
            </a:pPr>
            <a:r>
              <a:rPr lang="en-US" sz="1300" b="1" kern="0"/>
              <a:t>TCG Virtual F2F – 14-18 June 2021 – Ira to call in</a:t>
            </a:r>
          </a:p>
          <a:p>
            <a:pPr marL="305608" indent="-264968">
              <a:defRPr sz="1700"/>
            </a:pPr>
            <a:r>
              <a:rPr lang="en-US" sz="1700" b="1" kern="0"/>
              <a:t>Trusted Mobility Solutions (TMS) – Ira is co-chair and co-editor</a:t>
            </a:r>
          </a:p>
          <a:p>
            <a:pPr marL="767715" lvl="1" indent="-269875">
              <a:defRPr sz="1700"/>
            </a:pPr>
            <a:r>
              <a:rPr lang="en-US" sz="1300" b="1" kern="0"/>
              <a:t>Formal – GP (TEE, SE), ETSI (NFV/MEC), ATIS (5G Security) </a:t>
            </a:r>
          </a:p>
          <a:p>
            <a:pPr marL="767715" lvl="1" indent="-269875">
              <a:defRPr sz="1700"/>
            </a:pPr>
            <a:r>
              <a:rPr lang="en-US" sz="1300" b="1" kern="0"/>
              <a:t>Informal – 3GPP, GSMA, IETF, ISO, ITU-T, SAE, US NIST</a:t>
            </a:r>
          </a:p>
          <a:p>
            <a:pPr marL="767715" lvl="1" indent="-269875">
              <a:defRPr sz="1700"/>
            </a:pPr>
            <a:r>
              <a:rPr lang="en-US" sz="1300" b="1" i="1" kern="0">
                <a:solidFill>
                  <a:srgbClr val="0070C0"/>
                </a:solidFill>
              </a:rPr>
              <a:t>TCG TMS Use Cases v2 – published September 2018</a:t>
            </a:r>
          </a:p>
          <a:p>
            <a:pPr marL="305608" indent="-264968">
              <a:defRPr sz="1700"/>
            </a:pPr>
            <a:r>
              <a:rPr lang="en-US" sz="1700" b="1" kern="0"/>
              <a:t>Mobile Platform (MPWG) – Ira is co-editor</a:t>
            </a:r>
          </a:p>
          <a:p>
            <a:pPr marL="762808" lvl="1" indent="-264968">
              <a:defRPr sz="1700"/>
            </a:pPr>
            <a:r>
              <a:rPr lang="en-US" sz="1300" b="1" kern="0"/>
              <a:t>Formal – GP (TEE, SE), ETSI (NFV/MEC), ATIS (5G Security) </a:t>
            </a:r>
          </a:p>
          <a:p>
            <a:pPr marL="762808" lvl="1" indent="-264968">
              <a:defRPr sz="1700"/>
            </a:pPr>
            <a:r>
              <a:rPr lang="en-US" sz="1300" b="1" i="1" kern="0">
                <a:solidFill>
                  <a:srgbClr val="0070C0"/>
                </a:solidFill>
              </a:rPr>
              <a:t>TCG Runtime Integrity Preservation for Mobile Devices – Nov 2019</a:t>
            </a:r>
          </a:p>
          <a:p>
            <a:pPr marL="762808" lvl="1" indent="-264968">
              <a:defRPr sz="1700"/>
            </a:pPr>
            <a:r>
              <a:rPr lang="en-US" sz="1300" b="1" i="1" kern="0">
                <a:solidFill>
                  <a:srgbClr val="0070C0"/>
                </a:solidFill>
              </a:rPr>
              <a:t>TCG Mobile Reference Architecture v2 – work-in-progress</a:t>
            </a:r>
          </a:p>
          <a:p>
            <a:pPr marL="762808" lvl="1" indent="-264968">
              <a:defRPr sz="1700"/>
            </a:pPr>
            <a:r>
              <a:rPr lang="en-US" sz="1300" b="1" i="1" kern="0">
                <a:solidFill>
                  <a:srgbClr val="0070C0"/>
                </a:solidFill>
              </a:rPr>
              <a:t>TCG TPM 2.0 Mobile Common Profile – work-in-progres</a:t>
            </a:r>
            <a:r>
              <a:rPr lang="en-US" sz="1400" b="1" i="1" kern="0">
                <a:solidFill>
                  <a:srgbClr val="0070C0"/>
                </a:solidFill>
              </a:rPr>
              <a:t>s</a:t>
            </a:r>
          </a:p>
          <a:p>
            <a:pPr marL="762808" lvl="1" indent="-264968">
              <a:defRPr sz="1700"/>
            </a:pPr>
            <a:r>
              <a:rPr lang="en-US" sz="1400" b="1" i="1" kern="0">
                <a:solidFill>
                  <a:srgbClr val="0070C0"/>
                </a:solidFill>
              </a:rPr>
              <a:t>GP Trusted Platform Services Client API – work-in-progress w/ TCG</a:t>
            </a:r>
          </a:p>
          <a:p>
            <a:pPr marL="362758" indent="-264968">
              <a:defRPr sz="1700"/>
            </a:pPr>
            <a:r>
              <a:rPr lang="en-US" sz="1700" b="1" kern="0"/>
              <a:t>Recent Specifications</a:t>
            </a:r>
          </a:p>
          <a:p>
            <a:pPr marL="762808" lvl="1" indent="-264968">
              <a:defRPr sz="1700"/>
            </a:pPr>
            <a:r>
              <a:rPr lang="en-US" sz="1300" b="1" kern="0">
                <a:solidFill>
                  <a:srgbClr val="0070C0"/>
                </a:solidFill>
                <a:hlinkClick r:id="rId4"/>
              </a:rPr>
              <a:t>http://www.trustedcomputinggroup.org/resources</a:t>
            </a:r>
            <a:endParaRPr lang="en-US" sz="1300" b="1" kern="0">
              <a:solidFill>
                <a:srgbClr val="0070C0"/>
              </a:solidFill>
            </a:endParaRPr>
          </a:p>
          <a:p>
            <a:pPr marL="762808" lvl="1" indent="-264968">
              <a:defRPr sz="1700"/>
            </a:pPr>
            <a:r>
              <a:rPr lang="en-US" sz="1300" b="1" i="1" kern="0">
                <a:solidFill>
                  <a:srgbClr val="0070C0"/>
                </a:solidFill>
              </a:rPr>
              <a:t>TCG TSS 2.0 System Level API (SAPI) – review April 2021 </a:t>
            </a:r>
          </a:p>
          <a:p>
            <a:pPr marL="762808" lvl="1" indent="-264968">
              <a:defRPr sz="1700"/>
            </a:pPr>
            <a:r>
              <a:rPr lang="en-US" sz="1300" b="1" i="1" kern="0">
                <a:solidFill>
                  <a:srgbClr val="0070C0"/>
                </a:solidFill>
              </a:rPr>
              <a:t>TCG TSS 2.0 Overview and Common Structures – review April 2021 </a:t>
            </a:r>
          </a:p>
          <a:p>
            <a:pPr marL="762808" lvl="1" indent="-264968">
              <a:defRPr sz="1700"/>
            </a:pPr>
            <a:r>
              <a:rPr lang="en-US" sz="1300" b="1" i="1" kern="0">
                <a:solidFill>
                  <a:srgbClr val="0070C0"/>
                </a:solidFill>
              </a:rPr>
              <a:t>TCG TSS 2.0 Enhanced System API (ESAPI) – review April 2021 </a:t>
            </a:r>
          </a:p>
          <a:p>
            <a:pPr marL="762808" lvl="1" indent="-264968">
              <a:defRPr sz="1700"/>
            </a:pPr>
            <a:r>
              <a:rPr lang="en-US" sz="1300" b="1" i="1" kern="0">
                <a:solidFill>
                  <a:srgbClr val="0070C0"/>
                </a:solidFill>
              </a:rPr>
              <a:t>TCG TPM 2.0 Library r1.64 – review March 2021 </a:t>
            </a:r>
          </a:p>
          <a:p>
            <a:pPr marL="762808" lvl="1" indent="-264968">
              <a:defRPr sz="1700"/>
            </a:pPr>
            <a:r>
              <a:rPr lang="en-US" sz="1300" b="1" i="1" kern="0">
                <a:solidFill>
                  <a:srgbClr val="0070C0"/>
                </a:solidFill>
              </a:rPr>
              <a:t>TCG DICE Attestation Architecture – published March 2021 </a:t>
            </a:r>
          </a:p>
          <a:p>
            <a:pPr marL="762808" lvl="1" indent="-264968">
              <a:defRPr sz="1700"/>
            </a:pPr>
            <a:r>
              <a:rPr lang="en-US" sz="1300" b="1" i="1" kern="0">
                <a:solidFill>
                  <a:srgbClr val="0070C0"/>
                </a:solidFill>
              </a:rPr>
              <a:t>TCG SMBIOS-based Component Class Registry – published February 2021 </a:t>
            </a:r>
          </a:p>
          <a:p>
            <a:pPr marL="762808" lvl="1" indent="-264968">
              <a:defRPr sz="1700"/>
            </a:pPr>
            <a:endParaRPr lang="en-US" sz="1300" b="1" i="1" kern="0" dirty="0">
              <a:solidFill>
                <a:srgbClr val="0070C0"/>
              </a:solidFill>
            </a:endParaRPr>
          </a:p>
        </p:txBody>
      </p:sp>
    </p:spTree>
    <p:extLst>
      <p:ext uri="{BB962C8B-B14F-4D97-AF65-F5344CB8AC3E}">
        <p14:creationId xmlns:p14="http://schemas.microsoft.com/office/powerpoint/2010/main" val="75367590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Internet Engineering Task Force (IETF) (1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Shape 369">
            <a:extLst>
              <a:ext uri="{FF2B5EF4-FFF2-40B4-BE49-F238E27FC236}">
                <a16:creationId xmlns:a16="http://schemas.microsoft.com/office/drawing/2014/main" id="{1F47971E-047B-4EB8-A93A-BD6137372B39}"/>
              </a:ext>
            </a:extLst>
          </p:cNvPr>
          <p:cNvSpPr txBox="1">
            <a:spLocks/>
          </p:cNvSpPr>
          <p:nvPr/>
        </p:nvSpPr>
        <p:spPr bwMode="auto">
          <a:xfrm>
            <a:off x="260350" y="1174750"/>
            <a:ext cx="8528050" cy="544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05608" indent="-264968">
              <a:defRPr sz="1700"/>
            </a:pPr>
            <a:r>
              <a:rPr lang="en-US" sz="1700" b="1" kern="0" dirty="0"/>
              <a:t>Next IETF Members Meetings</a:t>
            </a:r>
            <a:endParaRPr lang="en-US" sz="1500" b="1" kern="0" dirty="0"/>
          </a:p>
          <a:p>
            <a:pPr marL="767715" lvl="1" indent="-269875">
              <a:defRPr sz="1700"/>
            </a:pPr>
            <a:r>
              <a:rPr lang="en-US" sz="1500" b="1" kern="0" dirty="0"/>
              <a:t>IETF 111 San Francisco ??? – 26-30 July 2021 – Ira to call in</a:t>
            </a:r>
          </a:p>
          <a:p>
            <a:pPr marL="305608" indent="-264968">
              <a:defRPr sz="1700"/>
            </a:pPr>
            <a:r>
              <a:rPr lang="en-US" sz="1700" b="1" kern="0" dirty="0"/>
              <a:t>Transport Layer Security (TLS)</a:t>
            </a:r>
            <a:endParaRPr lang="en-US" sz="1600" b="1" kern="0" dirty="0"/>
          </a:p>
          <a:p>
            <a:pPr marL="767715" lvl="1" indent="-269875">
              <a:defRPr sz="1700"/>
            </a:pPr>
            <a:r>
              <a:rPr lang="en-US" sz="1500" b="1" kern="0" dirty="0"/>
              <a:t>Deprecating TLS 1.0 and TLS 1.1 – RFC 8996 – March 2021</a:t>
            </a:r>
            <a:br>
              <a:rPr lang="en-US" sz="1500" b="1" kern="0" dirty="0"/>
            </a:br>
            <a:r>
              <a:rPr lang="en-US" sz="1500" b="1" kern="0" dirty="0">
                <a:hlinkClick r:id="rId4"/>
              </a:rPr>
              <a:t>https://datatracker.ietf.org/doc/rfc8996/</a:t>
            </a:r>
            <a:endParaRPr lang="en-US" sz="1500" b="1" kern="0" dirty="0"/>
          </a:p>
          <a:p>
            <a:pPr marL="767715" lvl="1" indent="-269875">
              <a:defRPr sz="1700"/>
            </a:pPr>
            <a:r>
              <a:rPr lang="en-US" sz="1500" b="1" kern="0" dirty="0"/>
              <a:t>Hybrid key exchange in TLS 1.3 – draft-02 – April 2021</a:t>
            </a:r>
            <a:br>
              <a:rPr lang="en-US" sz="1500" b="1" kern="0" dirty="0"/>
            </a:br>
            <a:r>
              <a:rPr lang="en-US" sz="1500" b="1" kern="0" dirty="0">
                <a:hlinkClick r:id="rId5"/>
              </a:rPr>
              <a:t>https://datatracker.ietf.org/doc/draft-ietf-tls-hybrid-design/</a:t>
            </a:r>
            <a:endParaRPr lang="en-US" sz="1500" b="1" kern="0" dirty="0"/>
          </a:p>
          <a:p>
            <a:pPr marL="767715" marR="40640" lvl="1" indent="-269875" eaLnBrk="1" fontAlgn="auto" hangingPunct="1">
              <a:spcBef>
                <a:spcPts val="400"/>
              </a:spcBef>
              <a:spcAft>
                <a:spcPts val="0"/>
              </a:spcAft>
              <a:buFontTx/>
              <a:buChar char="•"/>
              <a:defRPr sz="1700"/>
            </a:pPr>
            <a:r>
              <a:rPr lang="en-US" sz="1500" b="1" kern="0" dirty="0">
                <a:solidFill>
                  <a:srgbClr val="000000"/>
                </a:solidFill>
                <a:uFill>
                  <a:solidFill>
                    <a:srgbClr val="000000"/>
                  </a:solidFill>
                </a:uFill>
                <a:latin typeface="Verdana"/>
                <a:ea typeface="Verdana"/>
                <a:sym typeface="Verdana"/>
              </a:rPr>
              <a:t>Connection Identifiers for DTLS 1.2 – draft-11 – April 2021 – IETF LC</a:t>
            </a:r>
            <a:br>
              <a:rPr lang="en-US" sz="1500" b="1" kern="0" dirty="0">
                <a:solidFill>
                  <a:srgbClr val="000000"/>
                </a:solidFill>
                <a:uFill>
                  <a:solidFill>
                    <a:srgbClr val="000000"/>
                  </a:solidFill>
                </a:uFill>
                <a:latin typeface="Verdana"/>
                <a:ea typeface="Verdana"/>
                <a:sym typeface="Verdana"/>
              </a:rPr>
            </a:br>
            <a:r>
              <a:rPr lang="en-US" sz="1500" b="1" kern="0" dirty="0">
                <a:solidFill>
                  <a:srgbClr val="000000"/>
                </a:solidFill>
                <a:uFill>
                  <a:solidFill>
                    <a:srgbClr val="000000"/>
                  </a:solidFill>
                </a:uFill>
                <a:latin typeface="Verdana"/>
                <a:ea typeface="Verdana"/>
                <a:sym typeface="Verdana"/>
                <a:hlinkClick r:id="rId6"/>
              </a:rPr>
              <a:t>https://datatracker.ietf.org/doc/draft-ietf-tls-dtls-connection-id/</a:t>
            </a:r>
            <a:endParaRPr lang="en-US" sz="1500" b="1" kern="0" dirty="0">
              <a:solidFill>
                <a:srgbClr val="000000"/>
              </a:solidFill>
              <a:uFill>
                <a:solidFill>
                  <a:srgbClr val="000000"/>
                </a:solidFill>
              </a:uFill>
              <a:latin typeface="Verdana"/>
              <a:ea typeface="Verdana"/>
              <a:sym typeface="Verdana"/>
            </a:endParaRPr>
          </a:p>
          <a:p>
            <a:pPr marL="767715" lvl="1" indent="-269875">
              <a:defRPr sz="1700"/>
            </a:pPr>
            <a:r>
              <a:rPr lang="en-US" sz="1500" b="1" kern="0" dirty="0"/>
              <a:t>Deprecating MD5 / SHA-1 in TLS 1.2 – draft-06 – March 2021 – IETF LC</a:t>
            </a:r>
            <a:br>
              <a:rPr lang="en-US" sz="1500" b="1" kern="0" dirty="0"/>
            </a:br>
            <a:r>
              <a:rPr lang="en-US" sz="1500" b="1" kern="0" dirty="0">
                <a:hlinkClick r:id="rId7"/>
              </a:rPr>
              <a:t>https://datatracker.ietf.org/doc/draft-ietf-tls-md5-sha1-deprecate/</a:t>
            </a:r>
            <a:endParaRPr lang="en-US" sz="1500" b="1" kern="0" dirty="0"/>
          </a:p>
          <a:p>
            <a:pPr marL="767715" marR="40640" lvl="1" indent="-269875" eaLnBrk="1" fontAlgn="auto" hangingPunct="1">
              <a:spcBef>
                <a:spcPts val="400"/>
              </a:spcBef>
              <a:spcAft>
                <a:spcPts val="0"/>
              </a:spcAft>
              <a:buFontTx/>
              <a:buChar char="•"/>
              <a:defRPr sz="1700"/>
            </a:pPr>
            <a:r>
              <a:rPr lang="en-US" sz="1500" b="1" kern="0" dirty="0">
                <a:solidFill>
                  <a:srgbClr val="000000"/>
                </a:solidFill>
                <a:uFill>
                  <a:solidFill>
                    <a:srgbClr val="000000"/>
                  </a:solidFill>
                </a:uFill>
                <a:latin typeface="Verdana"/>
                <a:ea typeface="Verdana"/>
                <a:sym typeface="Verdana"/>
              </a:rPr>
              <a:t>TLS Encrypted Client Hello – draft-10 – March 2021</a:t>
            </a:r>
            <a:br>
              <a:rPr lang="en-US" sz="1500" b="1" kern="0" dirty="0">
                <a:solidFill>
                  <a:srgbClr val="000000"/>
                </a:solidFill>
                <a:uFill>
                  <a:solidFill>
                    <a:srgbClr val="000000"/>
                  </a:solidFill>
                </a:uFill>
                <a:latin typeface="Verdana"/>
                <a:ea typeface="Verdana"/>
                <a:sym typeface="Verdana"/>
              </a:rPr>
            </a:br>
            <a:r>
              <a:rPr lang="en-US" sz="1500" b="1" kern="0" dirty="0">
                <a:solidFill>
                  <a:srgbClr val="000000"/>
                </a:solidFill>
                <a:uFill>
                  <a:solidFill>
                    <a:srgbClr val="000000"/>
                  </a:solidFill>
                </a:uFill>
                <a:latin typeface="Verdana"/>
                <a:ea typeface="Verdana"/>
                <a:sym typeface="Verdana"/>
                <a:hlinkClick r:id="rId8"/>
              </a:rPr>
              <a:t>https://datatracker.ietf.org/doc/draft-ietf-tls-esni/</a:t>
            </a:r>
            <a:endParaRPr lang="en-US" sz="1500" b="1" kern="0" dirty="0">
              <a:solidFill>
                <a:srgbClr val="000000"/>
              </a:solidFill>
              <a:uFill>
                <a:solidFill>
                  <a:srgbClr val="000000"/>
                </a:solidFill>
              </a:uFill>
              <a:latin typeface="Verdana"/>
              <a:ea typeface="Verdana"/>
              <a:sym typeface="Verdana"/>
            </a:endParaRPr>
          </a:p>
          <a:p>
            <a:pPr marL="767715" lvl="1" indent="-269875">
              <a:defRPr sz="1700"/>
            </a:pPr>
            <a:r>
              <a:rPr lang="en-US" sz="1500" b="1" kern="0" dirty="0"/>
              <a:t>External PSK Usage in TLS – draft-02 – February 201 – IETF LC</a:t>
            </a:r>
            <a:br>
              <a:rPr lang="en-US" sz="1500" b="1" kern="0" dirty="0"/>
            </a:br>
            <a:r>
              <a:rPr lang="en-US" sz="1500" b="1" kern="0" dirty="0">
                <a:hlinkClick r:id="rId9"/>
              </a:rPr>
              <a:t>https://datatracker.ietf.org/doc/draft-ietf-tls-external-psk-guidance/</a:t>
            </a:r>
            <a:endParaRPr lang="en-US" sz="1500" b="1" kern="0" dirty="0"/>
          </a:p>
          <a:p>
            <a:pPr marL="767715" lvl="1" indent="-269875">
              <a:defRPr sz="1700"/>
            </a:pPr>
            <a:r>
              <a:rPr lang="en-US" sz="1500" b="1" kern="0" dirty="0"/>
              <a:t>TLS Protocol Version 1.3 – draft-01 – February 2021</a:t>
            </a:r>
            <a:br>
              <a:rPr lang="en-US" sz="1500" b="1" kern="0" dirty="0"/>
            </a:br>
            <a:r>
              <a:rPr lang="en-US" sz="1500" b="1" kern="0" dirty="0">
                <a:hlinkClick r:id="rId10"/>
              </a:rPr>
              <a:t>https://datatracker.ietf.org/doc/draft-ietf-tls-rfc8446bis/</a:t>
            </a:r>
            <a:endParaRPr lang="en-US" sz="1500" b="1" kern="0" dirty="0"/>
          </a:p>
          <a:p>
            <a:pPr marL="767715" lvl="1" indent="-269875">
              <a:defRPr sz="1700"/>
            </a:pPr>
            <a:r>
              <a:rPr lang="en-US" sz="1500" b="1" kern="0" dirty="0"/>
              <a:t>DTLS/1.3 – draft-41 – February 2021 – IETF LC</a:t>
            </a:r>
            <a:br>
              <a:rPr lang="en-US" sz="1500" b="1" kern="0" dirty="0"/>
            </a:br>
            <a:r>
              <a:rPr lang="en-US" sz="1500" b="1" kern="0" dirty="0">
                <a:hlinkClick r:id="rId11"/>
              </a:rPr>
              <a:t>https://datatracker.ietf.org/doc/draft-ietf-tls-dtls13/</a:t>
            </a:r>
            <a:endParaRPr lang="en-US" sz="1500" b="1" kern="0" dirty="0"/>
          </a:p>
          <a:p>
            <a:pPr marL="767715" lvl="1" indent="-269875">
              <a:defRPr sz="1700"/>
            </a:pPr>
            <a:r>
              <a:rPr lang="en-US" sz="1500" b="1" kern="0" dirty="0"/>
              <a:t>Flags Extension for TLS 1.3 – draft-04 – February 2021</a:t>
            </a:r>
            <a:br>
              <a:rPr lang="en-US" sz="1500" b="1" kern="0" dirty="0"/>
            </a:br>
            <a:r>
              <a:rPr lang="en-US" sz="1500" b="1" kern="0" dirty="0">
                <a:hlinkClick r:id="rId12"/>
              </a:rPr>
              <a:t>https://datatracker.ietf.org/doc/draft-ietf-tls-tlsflags/</a:t>
            </a:r>
            <a:endParaRPr lang="en-US" sz="1500" b="1" kern="0" dirty="0"/>
          </a:p>
          <a:p>
            <a:pPr marL="767715" lvl="1" indent="-269875">
              <a:defRPr sz="1700"/>
            </a:pPr>
            <a:endParaRPr lang="en-US" sz="1500" b="1" kern="0" dirty="0"/>
          </a:p>
        </p:txBody>
      </p:sp>
    </p:spTree>
    <p:extLst>
      <p:ext uri="{BB962C8B-B14F-4D97-AF65-F5344CB8AC3E}">
        <p14:creationId xmlns:p14="http://schemas.microsoft.com/office/powerpoint/2010/main" val="15569198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Internet Engineering Task Force (IETF) (2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9">
            <a:extLst>
              <a:ext uri="{FF2B5EF4-FFF2-40B4-BE49-F238E27FC236}">
                <a16:creationId xmlns:a16="http://schemas.microsoft.com/office/drawing/2014/main" id="{AF0F610B-AC21-4986-9F3A-049DD3426780}"/>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7665" indent="-269875">
              <a:defRPr sz="1700"/>
            </a:pPr>
            <a:r>
              <a:rPr lang="en-US" sz="1700" b="1" kern="0"/>
              <a:t>Security Automation and Continuous Monitoring (SACM)</a:t>
            </a:r>
          </a:p>
          <a:p>
            <a:pPr marL="767715" lvl="1" indent="-269875">
              <a:defRPr sz="1700"/>
            </a:pPr>
            <a:r>
              <a:rPr lang="en-US" sz="1500" b="1" kern="0">
                <a:solidFill>
                  <a:srgbClr val="000000"/>
                </a:solidFill>
                <a:uFill>
                  <a:solidFill>
                    <a:srgbClr val="000000"/>
                  </a:solidFill>
                </a:uFill>
                <a:latin typeface="Verdana"/>
                <a:ea typeface="Verdana"/>
                <a:sym typeface="Verdana"/>
              </a:rPr>
              <a:t>SACM Architecture – draft-08 – March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4"/>
              </a:rPr>
              <a:t>https://datatracker.ietf.org/doc/draft-ietf-sacm-arch/ </a:t>
            </a:r>
            <a:endParaRPr lang="en-US" sz="1500" b="1" kern="0">
              <a:solidFill>
                <a:srgbClr val="000000"/>
              </a:solidFill>
              <a:uFill>
                <a:solidFill>
                  <a:srgbClr val="000000"/>
                </a:solidFill>
              </a:uFill>
              <a:latin typeface="Verdana"/>
              <a:ea typeface="Verdana"/>
              <a:sym typeface="Verdana"/>
            </a:endParaRPr>
          </a:p>
          <a:p>
            <a:pPr marL="767715" lvl="1" indent="-269875">
              <a:defRPr sz="1700"/>
            </a:pPr>
            <a:r>
              <a:rPr lang="en-US" sz="1500" b="1" kern="0"/>
              <a:t>Concise Software Identifiers – draft-17 – February 2021 – to IETF LC</a:t>
            </a:r>
            <a:br>
              <a:rPr lang="en-US" sz="1500" b="1" kern="0"/>
            </a:br>
            <a:r>
              <a:rPr lang="en-US" sz="1500" b="1" kern="0">
                <a:hlinkClick r:id="rId5"/>
              </a:rPr>
              <a:t>https://datatracker.ietf.org/doc/draft-ietf-sacm-coswid/ </a:t>
            </a:r>
            <a:endParaRPr lang="en-US" sz="1500" b="1" kern="0"/>
          </a:p>
          <a:p>
            <a:pPr marL="305608" indent="-264968">
              <a:defRPr sz="1700"/>
            </a:pPr>
            <a:r>
              <a:rPr lang="en-US" sz="1700" b="1" kern="0"/>
              <a:t>Concise Binary Object Representation (CBOR)</a:t>
            </a:r>
          </a:p>
          <a:p>
            <a:pPr marL="762808" lvl="1" indent="-264968">
              <a:defRPr sz="1700"/>
            </a:pPr>
            <a:r>
              <a:rPr lang="en-US" sz="1500" b="1" kern="0"/>
              <a:t>Storing CBOR items on stable storage – draft-01 – April 2021</a:t>
            </a:r>
            <a:br>
              <a:rPr lang="en-US" sz="1500" b="1" kern="0"/>
            </a:br>
            <a:r>
              <a:rPr lang="en-US" sz="1500" b="1" kern="0">
                <a:hlinkClick r:id="rId6"/>
              </a:rPr>
              <a:t>https://datatracker.ietf.org/doc/draft-ietf-cbor-file-magic/</a:t>
            </a:r>
            <a:endParaRPr lang="en-US" sz="1500" b="1" kern="0"/>
          </a:p>
          <a:p>
            <a:pPr marL="762808" lvl="1" indent="-264968">
              <a:defRPr sz="1700"/>
            </a:pPr>
            <a:r>
              <a:rPr lang="en-US" sz="1500" b="1" kern="0"/>
              <a:t>CBOR tags for IPv4 and IPv6 addresses – draft-04 – April 2021</a:t>
            </a:r>
            <a:br>
              <a:rPr lang="en-US" sz="1500" b="1" kern="0"/>
            </a:br>
            <a:r>
              <a:rPr lang="en-US" sz="1500" b="1" kern="0">
                <a:hlinkClick r:id="rId7"/>
              </a:rPr>
              <a:t>https://datatracker.ietf.org/doc/draft-ietf-cbor-network-addresses/</a:t>
            </a:r>
            <a:endParaRPr lang="en-US" sz="1500" b="1" kern="0"/>
          </a:p>
          <a:p>
            <a:pPr marL="762808" lvl="1" indent="-264968">
              <a:defRPr sz="1700"/>
            </a:pPr>
            <a:r>
              <a:rPr lang="en-US" sz="1500" b="1" kern="0"/>
              <a:t>Feature Freezer for CDDL – draft-07 – April 2021</a:t>
            </a:r>
            <a:br>
              <a:rPr lang="en-US" sz="1500" b="1" kern="0"/>
            </a:br>
            <a:r>
              <a:rPr lang="en-US" sz="1500" b="1" kern="0">
                <a:hlinkClick r:id="rId8"/>
              </a:rPr>
              <a:t>https://datatracker.ietf.org/doc/draft-bormann-cbor-cddl-freezer/</a:t>
            </a:r>
            <a:endParaRPr lang="en-US" sz="1500" b="1" kern="0"/>
          </a:p>
          <a:p>
            <a:pPr marL="762808" lvl="1" indent="-264968">
              <a:defRPr sz="1700"/>
            </a:pPr>
            <a:r>
              <a:rPr lang="en-US" sz="1500" b="1" kern="0"/>
              <a:t>Map-like data in CBOR and CDDL – April 2021</a:t>
            </a:r>
            <a:br>
              <a:rPr lang="en-US" sz="1500" b="1" kern="0"/>
            </a:br>
            <a:r>
              <a:rPr lang="en-US" sz="1500" b="1" kern="0">
                <a:hlinkClick r:id="rId9"/>
              </a:rPr>
              <a:t>https://datatracker.ietf.org/doc/draft-bormann-cbor-cddl-map-like-data/</a:t>
            </a:r>
            <a:endParaRPr lang="en-US" sz="1500" b="1" kern="0"/>
          </a:p>
          <a:p>
            <a:pPr marL="762808" lvl="1" indent="-264968">
              <a:defRPr sz="1700"/>
            </a:pPr>
            <a:r>
              <a:rPr lang="en-US" sz="1500" b="1" kern="0"/>
              <a:t>CBOR Tags for OIDs – draft-06 – March 2021 – IETF LC</a:t>
            </a:r>
            <a:br>
              <a:rPr lang="en-US" sz="1500" b="1" kern="0"/>
            </a:br>
            <a:r>
              <a:rPr lang="en-US" sz="1500" b="1" kern="0">
                <a:hlinkClick r:id="rId10"/>
              </a:rPr>
              <a:t>https://datatracker.ietf.org/doc/draft-ietf-cbor-tags-oid/</a:t>
            </a:r>
            <a:endParaRPr lang="en-US" sz="1500" b="1" kern="0"/>
          </a:p>
          <a:p>
            <a:pPr marL="762808" lvl="1" indent="-264968">
              <a:defRPr sz="1700"/>
            </a:pPr>
            <a:r>
              <a:rPr lang="en-US" sz="1500" b="1" kern="0"/>
              <a:t>Additional Control Operators for CDDL – draft-03 – March 2021</a:t>
            </a:r>
            <a:br>
              <a:rPr lang="en-US" sz="1500" b="1" kern="0"/>
            </a:br>
            <a:r>
              <a:rPr lang="en-US" sz="1500" b="1" kern="0">
                <a:hlinkClick r:id="rId11"/>
              </a:rPr>
              <a:t>https://datatracker.ietf.org/doc/draft-ietf-cbor-cddl-control/</a:t>
            </a:r>
            <a:endParaRPr lang="en-US" sz="1500" b="1" kern="0"/>
          </a:p>
          <a:p>
            <a:pPr marL="762808" lvl="1" indent="-264968">
              <a:defRPr sz="1700"/>
            </a:pPr>
            <a:r>
              <a:rPr lang="en-US" sz="1500" b="1" kern="0"/>
              <a:t>Packed CBOR – draft-00 – September 2020</a:t>
            </a:r>
            <a:br>
              <a:rPr lang="en-US" sz="1500" b="1" kern="0"/>
            </a:br>
            <a:r>
              <a:rPr lang="en-US" sz="1500" b="1" kern="0">
                <a:hlinkClick r:id="rId12"/>
              </a:rPr>
              <a:t>https://datatracker.ietf.org/doc/draft-ietf-cbor-packed/</a:t>
            </a:r>
            <a:endParaRPr lang="en-US" sz="1500" b="1" kern="0" dirty="0"/>
          </a:p>
        </p:txBody>
      </p:sp>
    </p:spTree>
    <p:extLst>
      <p:ext uri="{BB962C8B-B14F-4D97-AF65-F5344CB8AC3E}">
        <p14:creationId xmlns:p14="http://schemas.microsoft.com/office/powerpoint/2010/main" val="373715449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8199"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Antitrust and Intellectual Property Policies</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Antitrust and PWG IP policies”.  </a:t>
            </a:r>
          </a:p>
          <a:p>
            <a:pPr marL="782638" lvl="2" indent="-342900" eaLnBrk="1" hangingPunct="1"/>
            <a:r>
              <a:rPr lang="en-US" altLang="en-US" sz="2200" dirty="0"/>
              <a:t>Refer to the Antitrust and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Internet Engineering Task Force (IETF) (3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Shape 369">
            <a:extLst>
              <a:ext uri="{FF2B5EF4-FFF2-40B4-BE49-F238E27FC236}">
                <a16:creationId xmlns:a16="http://schemas.microsoft.com/office/drawing/2014/main" id="{EE480805-3E2F-40E9-BD17-7BBB78DCC23B}"/>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Remote ATtestation ProcedureS (RATS)</a:t>
            </a: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YANG Data Model for CHARRA using TPMs – draft-07 – April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4"/>
              </a:rPr>
              <a:t>https://datatracker.ietf.org/doc/draft-ietf-rats-yang-tpm-charra/</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Trusted Path Routing – draft-02 – April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5"/>
              </a:rPr>
              <a:t>https://datatracker.ietf.org/doc/draft-voit-rats-trustworthy-path-routing/</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Attestation Event Stream Subscription – draft-02 – March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6"/>
              </a:rPr>
              <a:t>https://datatracker.ietf.org/doc/draft-birkholz-rats-network-device-subscription/</a:t>
            </a:r>
            <a:endParaRPr lang="en-US" sz="1500" b="1" kern="0">
              <a:solidFill>
                <a:srgbClr val="000000"/>
              </a:solidFill>
              <a:uFill>
                <a:solidFill>
                  <a:srgbClr val="000000"/>
                </a:solidFill>
              </a:uFill>
              <a:latin typeface="Verdana"/>
              <a:ea typeface="Verdana"/>
              <a:sym typeface="Verdana"/>
            </a:endParaRPr>
          </a:p>
          <a:p>
            <a:pPr marL="762808" lvl="1" indent="-264968">
              <a:defRPr sz="1700"/>
            </a:pPr>
            <a:r>
              <a:rPr lang="en-US" sz="1500" b="1" kern="0"/>
              <a:t>RATS Architecture – draft-11 – March 2021</a:t>
            </a:r>
            <a:br>
              <a:rPr lang="en-US" sz="1500" b="1" kern="0"/>
            </a:br>
            <a:r>
              <a:rPr lang="en-US" sz="1500" b="1" kern="0">
                <a:hlinkClick r:id="rId7"/>
              </a:rPr>
              <a:t>https://datatracker.ietf.org/doc/draft-ietf-rats-architecture/</a:t>
            </a:r>
            <a:endParaRPr lang="en-US" sz="1500" b="1" kern="0"/>
          </a:p>
          <a:p>
            <a:pPr marL="762808" lvl="1" indent="-264968">
              <a:defRPr sz="1700"/>
            </a:pPr>
            <a:r>
              <a:rPr lang="en-US" sz="1500" b="1" kern="0"/>
              <a:t>ARM’s PSA Attestation Token – draft-08 – March 2021</a:t>
            </a:r>
            <a:br>
              <a:rPr lang="en-US" sz="1500" b="1" kern="0"/>
            </a:br>
            <a:r>
              <a:rPr lang="en-US" sz="1500" b="1" kern="0">
                <a:hlinkClick r:id="rId8"/>
              </a:rPr>
              <a:t>https://datatracker.ietf.org/doc/draft-tschofenig-rats-psa-token/</a:t>
            </a:r>
            <a:endParaRPr lang="en-US" sz="1500" b="1" kern="0"/>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CBOR Tag for Unprotected CWT Claims Sets – draft-03 – March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9"/>
              </a:rPr>
              <a:t>https://datatracker.ietf.org/doc/draft-birkholz-rats-uccs/</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Entity Attestation Token (EAT) – draft-09 – March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0"/>
              </a:rPr>
              <a:t>https://datatracker.ietf.org/doc/draft-ietf-rats-eat/</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Use Cases for RATS – draft-03 – January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1"/>
              </a:rPr>
              <a:t>https://datatracker.ietf.org/doc/draft-chen-rats-usecase/</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Time-Based Uni-Directional Attestation – draft-04 – January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2"/>
              </a:rPr>
              <a:t>https://datatracker.ietf.org/doc/draft-birkholz-rats-tuda/</a:t>
            </a:r>
            <a:endParaRPr lang="en-US" sz="1400" b="1" kern="0" dirty="0">
              <a:solidFill>
                <a:srgbClr val="000000"/>
              </a:solidFill>
              <a:uFill>
                <a:solidFill>
                  <a:srgbClr val="000000"/>
                </a:solidFill>
              </a:uFill>
              <a:latin typeface="Verdana"/>
              <a:ea typeface="Verdana"/>
              <a:sym typeface="Verdana"/>
            </a:endParaRPr>
          </a:p>
        </p:txBody>
      </p:sp>
    </p:spTree>
    <p:extLst>
      <p:ext uri="{BB962C8B-B14F-4D97-AF65-F5344CB8AC3E}">
        <p14:creationId xmlns:p14="http://schemas.microsoft.com/office/powerpoint/2010/main" val="175874228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Internet Engineering Task Force (IETF) (4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9">
            <a:extLst>
              <a:ext uri="{FF2B5EF4-FFF2-40B4-BE49-F238E27FC236}">
                <a16:creationId xmlns:a16="http://schemas.microsoft.com/office/drawing/2014/main" id="{2D67C268-6677-47A0-B470-0FA3AC438073}"/>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IRTF Crypto Forum Research Group (CFRG) – future algorithms</a:t>
            </a: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Hashing to Elliptic Curves – draft-11 – April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4"/>
              </a:rPr>
              <a:t>https://datatracker.ietf.org/doc/draft-irtf-cfrg-hash-to-curve/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Argon2 password hash and proof-of-work – draft-13 – March 2021</a:t>
            </a:r>
            <a:br>
              <a:rPr lang="en-US" sz="1500" b="1" kern="0">
                <a:latin typeface="Verdana"/>
                <a:ea typeface="Verdana"/>
              </a:rPr>
            </a:br>
            <a:r>
              <a:rPr lang="en-US" sz="1500" b="1" kern="0">
                <a:latin typeface="Verdana"/>
                <a:ea typeface="Verdana"/>
                <a:hlinkClick r:id="rId5"/>
              </a:rPr>
              <a:t>https://datatracker.ietf.org/doc/draft-irtf-cfrg-argon2/</a:t>
            </a:r>
            <a:endParaRPr lang="en-US" sz="1500" b="1" kern="0">
              <a:latin typeface="Verdana"/>
              <a:ea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Usage Limits on AEAD Algorithms – draft-02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6"/>
              </a:rPr>
              <a:t>https://datatracker.ietf.org/doc/draft-irtf-cfrg-aead-limits/</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OPAQUE Asymmetric PAKE Protocol – draft-03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7"/>
              </a:rPr>
              <a:t>https://datatracker.ietf.org/doc/draft-irtf-cfrg-opaque/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OPRFs using Prime-Order Groups – draft-06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8"/>
              </a:rPr>
              <a:t>https://datatracker.ietf.org/doc/draft-irtf-cfrg-voprf/</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KangarooTwelve – draft-05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9"/>
              </a:rPr>
              <a:t>https://datatracker.ietf.org/doc/draft-irtf-cfrg-kangarootwelve/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Hybrid Public Key Encryption – draft-08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0"/>
              </a:rPr>
              <a:t>https://datatracker.ietf.org/doc/draft-irtf-cfrg-hpke/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FROST: Flexible Round-Optimized Schnorr Threshold Signatures – draft-00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1"/>
              </a:rPr>
              <a:t>https://datatracker.ietf.org/doc/draft-irtf-cfrg-frost/</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CPace, a balanced composable PAKE – draft-01 – January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2"/>
              </a:rPr>
              <a:t>https://datatracker.ietf.org/doc/draft-irtf-cfrg-cpace/</a:t>
            </a:r>
            <a:endParaRPr lang="en-US" sz="1500" b="1" kern="0" dirty="0">
              <a:solidFill>
                <a:srgbClr val="000000"/>
              </a:solidFill>
              <a:uFill>
                <a:solidFill>
                  <a:srgbClr val="000000"/>
                </a:solidFill>
              </a:uFill>
              <a:latin typeface="Verdana"/>
              <a:ea typeface="Verdana"/>
              <a:sym typeface="Verdana"/>
            </a:endParaRPr>
          </a:p>
        </p:txBody>
      </p:sp>
    </p:spTree>
    <p:extLst>
      <p:ext uri="{BB962C8B-B14F-4D97-AF65-F5344CB8AC3E}">
        <p14:creationId xmlns:p14="http://schemas.microsoft.com/office/powerpoint/2010/main" val="50697106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Internet Engineering Task Force (IETF) (4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9">
            <a:extLst>
              <a:ext uri="{FF2B5EF4-FFF2-40B4-BE49-F238E27FC236}">
                <a16:creationId xmlns:a16="http://schemas.microsoft.com/office/drawing/2014/main" id="{2D67C268-6677-47A0-B470-0FA3AC438073}"/>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IRTF Crypto Forum Research Group (CFRG) – future algorithms</a:t>
            </a: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Hashing to Elliptic Curves – draft-11 – April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4"/>
              </a:rPr>
              <a:t>https://datatracker.ietf.org/doc/draft-irtf-cfrg-hash-to-curve/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Argon2 password hash and proof-of-work – draft-13 – March 2021</a:t>
            </a:r>
            <a:br>
              <a:rPr lang="en-US" sz="1500" b="1" kern="0">
                <a:latin typeface="Verdana"/>
                <a:ea typeface="Verdana"/>
              </a:rPr>
            </a:br>
            <a:r>
              <a:rPr lang="en-US" sz="1500" b="1" kern="0">
                <a:latin typeface="Verdana"/>
                <a:ea typeface="Verdana"/>
                <a:hlinkClick r:id="rId5"/>
              </a:rPr>
              <a:t>https://datatracker.ietf.org/doc/draft-irtf-cfrg-argon2/</a:t>
            </a:r>
            <a:endParaRPr lang="en-US" sz="1500" b="1" kern="0">
              <a:latin typeface="Verdana"/>
              <a:ea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Usage Limits on AEAD Algorithms – draft-02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6"/>
              </a:rPr>
              <a:t>https://datatracker.ietf.org/doc/draft-irtf-cfrg-aead-limits/</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OPAQUE Asymmetric PAKE Protocol – draft-03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7"/>
              </a:rPr>
              <a:t>https://datatracker.ietf.org/doc/draft-irtf-cfrg-opaque/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OPRFs using Prime-Order Groups – draft-06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8"/>
              </a:rPr>
              <a:t>https://datatracker.ietf.org/doc/draft-irtf-cfrg-voprf/</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KangarooTwelve – draft-05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9"/>
              </a:rPr>
              <a:t>https://datatracker.ietf.org/doc/draft-irtf-cfrg-kangarootwelve/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Hybrid Public Key Encryption – draft-08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0"/>
              </a:rPr>
              <a:t>https://datatracker.ietf.org/doc/draft-irtf-cfrg-hpke/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FROST: Flexible Round-Optimized Schnorr Threshold Signatures – draft-00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1"/>
              </a:rPr>
              <a:t>https://datatracker.ietf.org/doc/draft-irtf-cfrg-frost/</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CPace, a balanced composable PAKE – draft-01 – January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2"/>
              </a:rPr>
              <a:t>https://datatracker.ietf.org/doc/draft-irtf-cfrg-cpace/</a:t>
            </a:r>
            <a:endParaRPr lang="en-US" sz="1500" b="1" kern="0" dirty="0">
              <a:solidFill>
                <a:srgbClr val="000000"/>
              </a:solidFill>
              <a:uFill>
                <a:solidFill>
                  <a:srgbClr val="000000"/>
                </a:solidFill>
              </a:uFill>
              <a:latin typeface="Verdana"/>
              <a:ea typeface="Verdana"/>
              <a:sym typeface="Verdana"/>
            </a:endParaRPr>
          </a:p>
        </p:txBody>
      </p:sp>
    </p:spTree>
    <p:extLst>
      <p:ext uri="{BB962C8B-B14F-4D97-AF65-F5344CB8AC3E}">
        <p14:creationId xmlns:p14="http://schemas.microsoft.com/office/powerpoint/2010/main" val="398068918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33</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33</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WG Meeting– May 27, 2021</a:t>
            </a:r>
          </a:p>
          <a:p>
            <a:pPr eaLnBrk="1" hangingPunct="1"/>
            <a:r>
              <a:rPr lang="en-US" dirty="0"/>
              <a:t>Next IDS Face-to-Face Meeting August 24-26, 2021 (probably August 26</a:t>
            </a:r>
            <a:r>
              <a:rPr lang="en-US" baseline="30000" dirty="0"/>
              <a:t>th</a:t>
            </a:r>
            <a:r>
              <a:rPr lang="en-US" dirty="0"/>
              <a:t>) at next PWG Virtual F2F</a:t>
            </a:r>
          </a:p>
          <a:p>
            <a:pPr eaLnBrk="1" hangingPunct="1"/>
            <a:r>
              <a:rPr lang="en-US" dirty="0"/>
              <a:t>Start looking at involvement in some of these other standards activities individually and maybe as a WG</a:t>
            </a:r>
          </a:p>
        </p:txBody>
      </p:sp>
    </p:spTree>
    <p:extLst>
      <p:ext uri="{BB962C8B-B14F-4D97-AF65-F5344CB8AC3E}">
        <p14:creationId xmlns:p14="http://schemas.microsoft.com/office/powerpoint/2010/main" val="161778926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30012" y="3233850"/>
            <a:ext cx="8643144" cy="652350"/>
          </a:xfrm>
        </p:spPr>
        <p:txBody>
          <a:bodyPr>
            <a:noAutofit/>
          </a:bodyPr>
          <a:lstStyle/>
          <a:p>
            <a:pPr marL="39688" indent="0">
              <a:buNone/>
            </a:pPr>
            <a:r>
              <a:rPr lang="en-US" b="1" dirty="0"/>
              <a:t>HCD international Technical Community (</a:t>
            </a:r>
            <a:r>
              <a:rPr lang="en-US" b="1" dirty="0" err="1"/>
              <a:t>iTC</a:t>
            </a:r>
            <a:r>
              <a:rPr lang="en-US" b="1" dirty="0"/>
              <a:t>) Status</a:t>
            </a:r>
          </a:p>
        </p:txBody>
      </p:sp>
    </p:spTree>
    <p:extLst>
      <p:ext uri="{BB962C8B-B14F-4D97-AF65-F5344CB8AC3E}">
        <p14:creationId xmlns:p14="http://schemas.microsoft.com/office/powerpoint/2010/main" val="7059387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a:t>
            </a:r>
            <a:r>
              <a:rPr lang="fr-FR" dirty="0" err="1"/>
              <a:t>Technical</a:t>
            </a:r>
            <a:r>
              <a:rPr lang="fr-FR" dirty="0"/>
              <a:t> Community (</a:t>
            </a:r>
            <a:r>
              <a:rPr lang="fr-FR" dirty="0" err="1"/>
              <a:t>iTC</a:t>
            </a:r>
            <a:r>
              <a:rPr lang="fr-FR" dirty="0"/>
              <a: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r>
              <a:rPr lang="en-US" dirty="0"/>
              <a:t>Since last IDS F2F on February 10, 2021 HCD </a:t>
            </a:r>
            <a:r>
              <a:rPr lang="en-US" dirty="0" err="1"/>
              <a:t>iTC</a:t>
            </a:r>
            <a:r>
              <a:rPr lang="en-US" dirty="0"/>
              <a:t> meetings have been held on:</a:t>
            </a:r>
          </a:p>
          <a:p>
            <a:pPr lvl="1" fontAlgn="ctr"/>
            <a:r>
              <a:rPr lang="en-US" sz="2000" dirty="0"/>
              <a:t>February 15 &amp; 22</a:t>
            </a:r>
          </a:p>
          <a:p>
            <a:pPr lvl="1" fontAlgn="ctr"/>
            <a:r>
              <a:rPr lang="en-US" sz="2000" dirty="0"/>
              <a:t>March 1, 8, 15, 22 &amp; 29</a:t>
            </a:r>
          </a:p>
          <a:p>
            <a:pPr lvl="1" fontAlgn="ctr"/>
            <a:r>
              <a:rPr lang="en-US" sz="2000" dirty="0"/>
              <a:t>April 5, 12, 19 &amp; 26</a:t>
            </a:r>
          </a:p>
          <a:p>
            <a:pPr lvl="1" fontAlgn="ctr"/>
            <a:r>
              <a:rPr lang="en-US" sz="2000" dirty="0"/>
              <a:t>May 3 </a:t>
            </a:r>
          </a:p>
        </p:txBody>
      </p:sp>
    </p:spTree>
    <p:extLst>
      <p:ext uri="{BB962C8B-B14F-4D97-AF65-F5344CB8AC3E}">
        <p14:creationId xmlns:p14="http://schemas.microsoft.com/office/powerpoint/2010/main" val="13261985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a:t>
            </a:r>
            <a:r>
              <a:rPr lang="en-US" altLang="en-US" dirty="0" err="1"/>
              <a:t>cPP</a:t>
            </a:r>
            <a:r>
              <a:rPr lang="en-US" altLang="en-US" dirty="0"/>
              <a:t>/SD Status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09333" y="1189038"/>
            <a:ext cx="8845755" cy="5475434"/>
          </a:xfrm>
        </p:spPr>
        <p:txBody>
          <a:bodyPr rIns="132080"/>
          <a:lstStyle/>
          <a:p>
            <a:pPr lvl="0" fontAlgn="ctr">
              <a:spcAft>
                <a:spcPts val="600"/>
              </a:spcAft>
            </a:pPr>
            <a:r>
              <a:rPr lang="en-US" dirty="0"/>
              <a:t>Released 2</a:t>
            </a:r>
            <a:r>
              <a:rPr lang="en-US" baseline="30000" dirty="0"/>
              <a:t>nd</a:t>
            </a:r>
            <a:r>
              <a:rPr lang="en-US" dirty="0"/>
              <a:t> internal draft of the HCD </a:t>
            </a:r>
            <a:r>
              <a:rPr lang="en-US" dirty="0" err="1"/>
              <a:t>cPP</a:t>
            </a:r>
            <a:r>
              <a:rPr lang="en-US" dirty="0"/>
              <a:t> v1.0 on 11/17/2020</a:t>
            </a:r>
          </a:p>
          <a:p>
            <a:pPr lvl="1" fontAlgn="ctr">
              <a:spcBef>
                <a:spcPts val="600"/>
              </a:spcBef>
              <a:spcAft>
                <a:spcPts val="600"/>
              </a:spcAft>
            </a:pPr>
            <a:r>
              <a:rPr lang="en-US" sz="2000" dirty="0"/>
              <a:t>Received 26 additional comments against 2</a:t>
            </a:r>
            <a:r>
              <a:rPr lang="en-US" sz="2000" baseline="30000" dirty="0"/>
              <a:t>nd</a:t>
            </a:r>
            <a:r>
              <a:rPr lang="en-US" sz="2000" dirty="0"/>
              <a:t> draft HCD </a:t>
            </a:r>
            <a:r>
              <a:rPr lang="en-US" sz="2000" dirty="0" err="1"/>
              <a:t>cPP</a:t>
            </a:r>
            <a:r>
              <a:rPr lang="en-US" sz="2000" dirty="0"/>
              <a:t> version</a:t>
            </a:r>
          </a:p>
          <a:p>
            <a:pPr lvl="1" fontAlgn="ctr">
              <a:spcBef>
                <a:spcPts val="600"/>
              </a:spcBef>
              <a:spcAft>
                <a:spcPts val="600"/>
              </a:spcAft>
            </a:pPr>
            <a:r>
              <a:rPr lang="en-US" sz="2000" dirty="0"/>
              <a:t>All comments but one have been adjudicated by the HCD </a:t>
            </a:r>
            <a:r>
              <a:rPr lang="en-US" sz="2000" dirty="0" err="1"/>
              <a:t>iTC</a:t>
            </a:r>
            <a:endParaRPr lang="en-US" sz="2000" dirty="0"/>
          </a:p>
          <a:p>
            <a:pPr lvl="1" fontAlgn="ctr">
              <a:spcBef>
                <a:spcPts val="600"/>
              </a:spcBef>
              <a:spcAft>
                <a:spcPts val="600"/>
              </a:spcAft>
            </a:pPr>
            <a:r>
              <a:rPr lang="en-US" sz="2000" dirty="0"/>
              <a:t>Tally so far for new comments:</a:t>
            </a:r>
          </a:p>
          <a:p>
            <a:pPr lvl="2" fontAlgn="ctr">
              <a:spcAft>
                <a:spcPts val="600"/>
              </a:spcAft>
            </a:pPr>
            <a:r>
              <a:rPr lang="en-US" dirty="0"/>
              <a:t>13 Comments Accepted</a:t>
            </a:r>
          </a:p>
          <a:p>
            <a:pPr lvl="2" fontAlgn="ctr">
              <a:spcAft>
                <a:spcPts val="600"/>
              </a:spcAft>
            </a:pPr>
            <a:r>
              <a:rPr lang="en-US" dirty="0"/>
              <a:t>0 Comment Accepted in Principle but will be addressed in a later v1.0 draft</a:t>
            </a:r>
          </a:p>
          <a:p>
            <a:pPr lvl="2" fontAlgn="ctr">
              <a:spcAft>
                <a:spcPts val="600"/>
              </a:spcAft>
            </a:pPr>
            <a:r>
              <a:rPr lang="en-US" dirty="0"/>
              <a:t>10 Comments Deferred to be addressed by the HCD </a:t>
            </a:r>
            <a:r>
              <a:rPr lang="en-US" dirty="0" err="1"/>
              <a:t>iTC</a:t>
            </a:r>
            <a:r>
              <a:rPr lang="en-US" dirty="0"/>
              <a:t> at a later point in time</a:t>
            </a:r>
          </a:p>
          <a:p>
            <a:pPr lvl="2" fontAlgn="ctr">
              <a:spcAft>
                <a:spcPts val="600"/>
              </a:spcAft>
            </a:pPr>
            <a:r>
              <a:rPr lang="en-US" dirty="0"/>
              <a:t>2 Comments Not Accepted</a:t>
            </a:r>
          </a:p>
        </p:txBody>
      </p:sp>
    </p:spTree>
    <p:extLst>
      <p:ext uri="{BB962C8B-B14F-4D97-AF65-F5344CB8AC3E}">
        <p14:creationId xmlns:p14="http://schemas.microsoft.com/office/powerpoint/2010/main" val="204979018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a:t>
            </a:r>
            <a:r>
              <a:rPr lang="fr-FR" dirty="0" err="1"/>
              <a:t>cPP</a:t>
            </a:r>
            <a:r>
              <a:rPr lang="fr-FR" dirty="0"/>
              <a:t>/SD </a:t>
            </a:r>
            <a:r>
              <a:rPr lang="fr-FR" dirty="0" err="1"/>
              <a:t>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Aft>
                <a:spcPts val="600"/>
              </a:spcAft>
            </a:pPr>
            <a:r>
              <a:rPr lang="en-US" dirty="0"/>
              <a:t>Released 2</a:t>
            </a:r>
            <a:r>
              <a:rPr lang="en-US" baseline="30000" dirty="0"/>
              <a:t>nd</a:t>
            </a:r>
            <a:r>
              <a:rPr lang="en-US" dirty="0"/>
              <a:t> internal draft of the HCD SD v1.0 on 11/19/2020</a:t>
            </a:r>
          </a:p>
          <a:p>
            <a:pPr lvl="1" fontAlgn="ctr">
              <a:spcBef>
                <a:spcPts val="600"/>
              </a:spcBef>
              <a:spcAft>
                <a:spcPts val="600"/>
              </a:spcAft>
            </a:pPr>
            <a:r>
              <a:rPr lang="en-US" sz="2000" dirty="0"/>
              <a:t>Received 48 additional comments against that draft HCD SD version</a:t>
            </a:r>
          </a:p>
          <a:p>
            <a:pPr lvl="1" fontAlgn="ctr">
              <a:spcBef>
                <a:spcPts val="600"/>
              </a:spcBef>
              <a:spcAft>
                <a:spcPts val="600"/>
              </a:spcAft>
            </a:pPr>
            <a:r>
              <a:rPr lang="en-US" sz="2000" dirty="0"/>
              <a:t>Not all comments have been adjudicated by the HCD </a:t>
            </a:r>
            <a:r>
              <a:rPr lang="en-US" sz="2000" dirty="0" err="1"/>
              <a:t>iTC</a:t>
            </a:r>
            <a:endParaRPr lang="en-US" sz="2000" dirty="0"/>
          </a:p>
          <a:p>
            <a:pPr lvl="1" fontAlgn="ctr">
              <a:spcBef>
                <a:spcPts val="600"/>
              </a:spcBef>
              <a:spcAft>
                <a:spcPts val="600"/>
              </a:spcAft>
            </a:pPr>
            <a:r>
              <a:rPr lang="en-US" sz="2000" dirty="0"/>
              <a:t>Tally so far for new comments:</a:t>
            </a:r>
          </a:p>
          <a:p>
            <a:pPr lvl="2" fontAlgn="ctr">
              <a:spcAft>
                <a:spcPts val="600"/>
              </a:spcAft>
            </a:pPr>
            <a:r>
              <a:rPr lang="en-US" dirty="0"/>
              <a:t>29 Comments Accepted</a:t>
            </a:r>
          </a:p>
          <a:p>
            <a:pPr lvl="2" fontAlgn="ctr">
              <a:spcAft>
                <a:spcPts val="600"/>
              </a:spcAft>
            </a:pPr>
            <a:r>
              <a:rPr lang="en-US" dirty="0"/>
              <a:t>0 Comments Accepted in Principle to be addressed in a later v1.0 draft</a:t>
            </a:r>
          </a:p>
          <a:p>
            <a:pPr lvl="2" fontAlgn="ctr">
              <a:spcAft>
                <a:spcPts val="600"/>
              </a:spcAft>
            </a:pPr>
            <a:r>
              <a:rPr lang="en-US" dirty="0"/>
              <a:t>1 Comment Deferred to be addressed by the HCD </a:t>
            </a:r>
            <a:r>
              <a:rPr lang="en-US" dirty="0" err="1"/>
              <a:t>iTC</a:t>
            </a:r>
            <a:r>
              <a:rPr lang="en-US" dirty="0"/>
              <a:t> at a later point in time</a:t>
            </a:r>
          </a:p>
          <a:p>
            <a:pPr lvl="2" fontAlgn="ctr">
              <a:spcAft>
                <a:spcPts val="600"/>
              </a:spcAft>
            </a:pPr>
            <a:r>
              <a:rPr lang="en-US" dirty="0"/>
              <a:t>1 Comment Not Accepted</a:t>
            </a:r>
          </a:p>
        </p:txBody>
      </p:sp>
    </p:spTree>
    <p:extLst>
      <p:ext uri="{BB962C8B-B14F-4D97-AF65-F5344CB8AC3E}">
        <p14:creationId xmlns:p14="http://schemas.microsoft.com/office/powerpoint/2010/main" val="350772385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a:t>
            </a:r>
            <a:r>
              <a:rPr lang="fr-FR" dirty="0" err="1"/>
              <a:t>cPP</a:t>
            </a:r>
            <a:r>
              <a:rPr lang="fr-FR" dirty="0"/>
              <a:t>/SD </a:t>
            </a:r>
            <a:r>
              <a:rPr lang="fr-FR" dirty="0" err="1"/>
              <a:t>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Aft>
                <a:spcPts val="600"/>
              </a:spcAft>
            </a:pPr>
            <a:r>
              <a:rPr lang="en-US" dirty="0"/>
              <a:t>Released draft of the HCD SPD on 4/13/2021</a:t>
            </a:r>
          </a:p>
          <a:p>
            <a:pPr lvl="1" fontAlgn="ctr">
              <a:spcBef>
                <a:spcPts val="600"/>
              </a:spcBef>
              <a:spcAft>
                <a:spcPts val="600"/>
              </a:spcAft>
            </a:pPr>
            <a:r>
              <a:rPr lang="en-US" sz="2000" dirty="0"/>
              <a:t>Received 7 comments against that draft HCD SPD</a:t>
            </a:r>
          </a:p>
          <a:p>
            <a:pPr lvl="1" fontAlgn="ctr">
              <a:spcBef>
                <a:spcPts val="600"/>
              </a:spcBef>
              <a:spcAft>
                <a:spcPts val="600"/>
              </a:spcAft>
            </a:pPr>
            <a:r>
              <a:rPr lang="en-US" sz="2000" dirty="0"/>
              <a:t>All comments have been adjudicated by the HCD </a:t>
            </a:r>
            <a:r>
              <a:rPr lang="en-US" sz="2000" dirty="0" err="1"/>
              <a:t>iTC</a:t>
            </a:r>
            <a:endParaRPr lang="en-US" sz="2000" dirty="0"/>
          </a:p>
          <a:p>
            <a:pPr lvl="1" fontAlgn="ctr">
              <a:spcBef>
                <a:spcPts val="600"/>
              </a:spcBef>
              <a:spcAft>
                <a:spcPts val="600"/>
              </a:spcAft>
            </a:pPr>
            <a:r>
              <a:rPr lang="en-US" sz="2000" dirty="0"/>
              <a:t>Tally for comments:</a:t>
            </a:r>
          </a:p>
          <a:p>
            <a:pPr lvl="2" fontAlgn="ctr">
              <a:spcAft>
                <a:spcPts val="600"/>
              </a:spcAft>
            </a:pPr>
            <a:r>
              <a:rPr lang="en-US" dirty="0"/>
              <a:t>7 Comments Accepted</a:t>
            </a:r>
          </a:p>
          <a:p>
            <a:pPr lvl="2" fontAlgn="ctr">
              <a:spcAft>
                <a:spcPts val="600"/>
              </a:spcAft>
            </a:pPr>
            <a:r>
              <a:rPr lang="en-US" dirty="0"/>
              <a:t>0 Comments Accepted in Principle to be addressed in a later v1.0 draft</a:t>
            </a:r>
          </a:p>
          <a:p>
            <a:pPr lvl="2" fontAlgn="ctr">
              <a:spcAft>
                <a:spcPts val="600"/>
              </a:spcAft>
            </a:pPr>
            <a:r>
              <a:rPr lang="en-US" dirty="0"/>
              <a:t>0 Comment Deferred to be addressed by the HCD </a:t>
            </a:r>
            <a:r>
              <a:rPr lang="en-US" dirty="0" err="1"/>
              <a:t>iTC</a:t>
            </a:r>
            <a:r>
              <a:rPr lang="en-US" dirty="0"/>
              <a:t> at a later point in time</a:t>
            </a:r>
          </a:p>
          <a:p>
            <a:pPr lvl="2" fontAlgn="ctr">
              <a:spcAft>
                <a:spcPts val="600"/>
              </a:spcAft>
            </a:pPr>
            <a:r>
              <a:rPr lang="en-US" dirty="0"/>
              <a:t>0 Comment Not Accepted</a:t>
            </a:r>
          </a:p>
        </p:txBody>
      </p:sp>
    </p:spTree>
    <p:extLst>
      <p:ext uri="{BB962C8B-B14F-4D97-AF65-F5344CB8AC3E}">
        <p14:creationId xmlns:p14="http://schemas.microsoft.com/office/powerpoint/2010/main" val="2277026071"/>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4304</TotalTime>
  <Pages>0</Pages>
  <Words>4040</Words>
  <Characters>0</Characters>
  <Application>Microsoft Office PowerPoint</Application>
  <PresentationFormat>On-screen Show (4:3)</PresentationFormat>
  <Lines>0</Lines>
  <Paragraphs>423</Paragraphs>
  <Slides>33</Slides>
  <Notes>29</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33</vt:i4>
      </vt:variant>
    </vt:vector>
  </HeadingPairs>
  <TitlesOfParts>
    <vt:vector size="43" baseType="lpstr">
      <vt:lpstr>Arial</vt:lpstr>
      <vt:lpstr>Arial Bold</vt:lpstr>
      <vt:lpstr>Calibri</vt:lpstr>
      <vt:lpstr>Symbol</vt:lpstr>
      <vt:lpstr>Verdana</vt:lpstr>
      <vt:lpstr>Title</vt:lpstr>
      <vt:lpstr>Bullet Slide</vt:lpstr>
      <vt:lpstr>Agenda Slide</vt:lpstr>
      <vt:lpstr>Diagram Slide</vt:lpstr>
      <vt:lpstr>2-Column Slide</vt:lpstr>
      <vt:lpstr>Imaging Device Security</vt:lpstr>
      <vt:lpstr>Agenda</vt:lpstr>
      <vt:lpstr>Antitrust and Intellectual Property Policies</vt:lpstr>
      <vt:lpstr>Officers</vt:lpstr>
      <vt:lpstr>PowerPoint Presentation</vt:lpstr>
      <vt:lpstr>HCD international Technical Community (iTC)</vt:lpstr>
      <vt:lpstr>HCD cPP/SD Status</vt:lpstr>
      <vt:lpstr>HCD cPP/SD Status</vt:lpstr>
      <vt:lpstr>HCD cPP/SD Status</vt:lpstr>
      <vt:lpstr>Current HCD cPP/SD Issues Addressing HW-Anchored Integrity Verification</vt:lpstr>
      <vt:lpstr>HCD cPP/SD Status Key Closed Issues</vt:lpstr>
      <vt:lpstr>Current HCD cPP/SD Issues Addressing HW-Anchored Integrity Verification</vt:lpstr>
      <vt:lpstr>Other Current HCD cPP/SD Issues</vt:lpstr>
      <vt:lpstr>Other Current HCD cPP/SD Issues</vt:lpstr>
      <vt:lpstr>HCD iTC Status Additional Considerations in Developing HCD cPP/SD v1.0 </vt:lpstr>
      <vt:lpstr>HCD iTC Status Proposed New HCD cPP/SD Schedule</vt:lpstr>
      <vt:lpstr>HCD iTC Status Updated Proposed HCD cPP/SD Schedule</vt:lpstr>
      <vt:lpstr>HCD iTC Status Key Next Steps</vt:lpstr>
      <vt:lpstr>HCD iTC Status Lessons Learned to Date (My Take)</vt:lpstr>
      <vt:lpstr>PowerPoint Presentation</vt:lpstr>
      <vt:lpstr>MASSACHUSETTS DEPARTMENT OF TRANSPORTATION (MASS DOT) DISCUSSION WITH IDS WG</vt:lpstr>
      <vt:lpstr>MASSACHUSETTS DEPARTMENT OF TRANSPORTATION (MASS DOT) DISCUSSION WITH IDS WG</vt:lpstr>
      <vt:lpstr>MASSACHUSETTS DEPARTMENT OF TRANSPORTATION (MASS DOT) DISCUSSION WITH IDS WG</vt:lpstr>
      <vt:lpstr>MASSACHUSETTS DEPARTMENT OF TRANSPORTATION (MASS DOT) DISCUSSION WITH IDS WG</vt:lpstr>
      <vt:lpstr>PowerPoint Presentation</vt:lpstr>
      <vt:lpstr>PowerPoint Presentation</vt:lpstr>
      <vt:lpstr>Trusted Computing Group (TCG)</vt:lpstr>
      <vt:lpstr>Internet Engineering Task Force (IETF) (1 of 4)</vt:lpstr>
      <vt:lpstr>Internet Engineering Task Force (IETF) (2 of 4)</vt:lpstr>
      <vt:lpstr>Internet Engineering Task Force (IETF) (3 of 4)</vt:lpstr>
      <vt:lpstr>Internet Engineering Task Force (IETF) (4 of 4)</vt:lpstr>
      <vt:lpstr>Internet Engineering Task Force (IETF) (4 of 4)</vt:lpstr>
      <vt:lpstr>Next Steps – IDS WG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Alan Sukert</cp:lastModifiedBy>
  <cp:revision>780</cp:revision>
  <dcterms:modified xsi:type="dcterms:W3CDTF">2021-05-04T18:55:56Z</dcterms:modified>
</cp:coreProperties>
</file>