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44"/>
  </p:notesMasterIdLst>
  <p:sldIdLst>
    <p:sldId id="309" r:id="rId6"/>
    <p:sldId id="325" r:id="rId7"/>
    <p:sldId id="334" r:id="rId8"/>
    <p:sldId id="343" r:id="rId9"/>
    <p:sldId id="1066" r:id="rId10"/>
    <p:sldId id="1045" r:id="rId11"/>
    <p:sldId id="1122" r:id="rId12"/>
    <p:sldId id="1123" r:id="rId13"/>
    <p:sldId id="1124" r:id="rId14"/>
    <p:sldId id="1125" r:id="rId15"/>
    <p:sldId id="1126" r:id="rId16"/>
    <p:sldId id="1142" r:id="rId17"/>
    <p:sldId id="1141" r:id="rId18"/>
    <p:sldId id="496" r:id="rId19"/>
    <p:sldId id="1127" r:id="rId20"/>
    <p:sldId id="1143" r:id="rId21"/>
    <p:sldId id="1144" r:id="rId22"/>
    <p:sldId id="1145" r:id="rId23"/>
    <p:sldId id="1151" r:id="rId24"/>
    <p:sldId id="1105" r:id="rId25"/>
    <p:sldId id="1132" r:id="rId26"/>
    <p:sldId id="1148" r:id="rId27"/>
    <p:sldId id="1146" r:id="rId28"/>
    <p:sldId id="1150" r:id="rId29"/>
    <p:sldId id="1147" r:id="rId30"/>
    <p:sldId id="1107" r:id="rId31"/>
    <p:sldId id="1106" r:id="rId32"/>
    <p:sldId id="1149" r:id="rId33"/>
    <p:sldId id="1090" r:id="rId34"/>
    <p:sldId id="1133" r:id="rId35"/>
    <p:sldId id="1134" r:id="rId36"/>
    <p:sldId id="1135" r:id="rId37"/>
    <p:sldId id="1136" r:id="rId38"/>
    <p:sldId id="1137" r:id="rId39"/>
    <p:sldId id="1138" r:id="rId40"/>
    <p:sldId id="1139" r:id="rId41"/>
    <p:sldId id="1140" r:id="rId42"/>
    <p:sldId id="1027" r:id="rId43"/>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n Sukert" initials="AS" lastIdx="1" clrIdx="0">
    <p:extLst>
      <p:ext uri="{19B8F6BF-5375-455C-9EA6-DF929625EA0E}">
        <p15:presenceInfo xmlns:p15="http://schemas.microsoft.com/office/powerpoint/2012/main" userId="133cebfdc0ec09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3923" autoAdjust="0"/>
  </p:normalViewPr>
  <p:slideViewPr>
    <p:cSldViewPr>
      <p:cViewPr varScale="1">
        <p:scale>
          <a:sx n="78" d="100"/>
          <a:sy n="78" d="100"/>
        </p:scale>
        <p:origin x="1882"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2/10/2021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1104924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4250922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140483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4205818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2254308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36578871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470083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860763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3315509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283582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2699120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675256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1973425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28771775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19998374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23074684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800556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8056698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17422245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21700277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374436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40621271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3579904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30326331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28516451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a:p>
        </p:txBody>
      </p:sp>
    </p:spTree>
    <p:extLst>
      <p:ext uri="{BB962C8B-B14F-4D97-AF65-F5344CB8AC3E}">
        <p14:creationId xmlns:p14="http://schemas.microsoft.com/office/powerpoint/2010/main" val="37962258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689817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406113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2866665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3542296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4004736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1340102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hyperlink" Target="about:blank"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 Id="rId4" Type="http://schemas.openxmlformats.org/officeDocument/2006/relationships/hyperlink" Target="about:blank"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 Id="rId4" Type="http://schemas.openxmlformats.org/officeDocument/2006/relationships/hyperlink" Target="about:blank"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 Id="rId5" Type="http://schemas.openxmlformats.org/officeDocument/2006/relationships/hyperlink" Target="https://datatracker.ietf.org/doc/draft-ietf-rats-tpm-based-network-device-attest/" TargetMode="External"/><Relationship Id="rId4" Type="http://schemas.openxmlformats.org/officeDocument/2006/relationships/hyperlink" Target="about:blank"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 Id="rId4" Type="http://schemas.openxmlformats.org/officeDocument/2006/relationships/hyperlink" Target="about:blank"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 Id="rId4" Type="http://schemas.openxmlformats.org/officeDocument/2006/relationships/hyperlink" Target="about:blank"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 Id="rId6" Type="http://schemas.openxmlformats.org/officeDocument/2006/relationships/hyperlink" Target="https://github.com/OpenPrinting/cups-filters/releases/tag/1.28.7" TargetMode="External"/><Relationship Id="rId5" Type="http://schemas.openxmlformats.org/officeDocument/2006/relationships/hyperlink" Target="about:blank" TargetMode="External"/><Relationship Id="rId4" Type="http://schemas.openxmlformats.org/officeDocument/2006/relationships/hyperlink" Target="https://github.com/OpenPrinting/cups/releases/tag/v2.3.3op1"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February 10, 2021</a:t>
            </a:r>
          </a:p>
          <a:p>
            <a:pPr marL="0" indent="0" eaLnBrk="1" hangingPunct="1"/>
            <a:r>
              <a:rPr lang="en-US" altLang="en-US" dirty="0"/>
              <a:t>PWG February 2021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br>
              <a:rPr lang="en-US" altLang="en-US" dirty="0"/>
            </a:br>
            <a:r>
              <a:rPr lang="en-US" altLang="en-US" dirty="0"/>
              <a:t>HCD </a:t>
            </a:r>
            <a:r>
              <a:rPr lang="en-US" altLang="en-US" dirty="0" err="1"/>
              <a:t>iTC</a:t>
            </a:r>
            <a:r>
              <a:rPr lang="en-US" altLang="en-US" dirty="0"/>
              <a:t> Network Subgroup</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189038"/>
            <a:ext cx="8845755" cy="5359400"/>
          </a:xfrm>
        </p:spPr>
        <p:txBody>
          <a:bodyPr rIns="132080"/>
          <a:lstStyle/>
          <a:p>
            <a:pPr lvl="0" fontAlgn="ctr">
              <a:spcAft>
                <a:spcPts val="600"/>
              </a:spcAft>
            </a:pPr>
            <a:r>
              <a:rPr lang="en-US" sz="2000" dirty="0"/>
              <a:t>Is a Network Subgroup of the HCD </a:t>
            </a:r>
            <a:r>
              <a:rPr lang="en-US" sz="2000" dirty="0" err="1"/>
              <a:t>iTC</a:t>
            </a:r>
            <a:r>
              <a:rPr lang="en-US" sz="2000" dirty="0"/>
              <a:t> looking at what to do with the functional and assurance requirements for the four Secure Protocols – IPsec, TLS, SSH and HTTPS – in HCD </a:t>
            </a:r>
            <a:r>
              <a:rPr lang="en-US" sz="2000" dirty="0" err="1"/>
              <a:t>cPP</a:t>
            </a:r>
            <a:r>
              <a:rPr lang="en-US" sz="2000" dirty="0"/>
              <a:t>/SD v1.0 and the SFRs that are the dependencies to the four secure protocols</a:t>
            </a:r>
          </a:p>
          <a:p>
            <a:pPr marL="39688" lvl="0" indent="0" fontAlgn="ctr">
              <a:spcAft>
                <a:spcPts val="600"/>
              </a:spcAft>
              <a:buNone/>
            </a:pPr>
            <a:r>
              <a:rPr lang="en-US" sz="2000" dirty="0"/>
              <a:t>Key recommendations from the HCD </a:t>
            </a:r>
            <a:r>
              <a:rPr lang="en-US" sz="2000" dirty="0" err="1"/>
              <a:t>iTC</a:t>
            </a:r>
            <a:r>
              <a:rPr lang="en-US" sz="2000" dirty="0"/>
              <a:t> Network Subgroup: </a:t>
            </a:r>
          </a:p>
          <a:p>
            <a:pPr lvl="1" fontAlgn="ctr">
              <a:spcAft>
                <a:spcPts val="600"/>
              </a:spcAft>
            </a:pPr>
            <a:r>
              <a:rPr lang="en-GB" sz="1800" dirty="0">
                <a:effectLst/>
                <a:ea typeface="Calibri" panose="020F0502020204030204" pitchFamily="34" charset="0"/>
                <a:cs typeface="Times New Roman" panose="02020603050405020304" pitchFamily="18" charset="0"/>
              </a:rPr>
              <a:t>Use the IPsec, TLS, SSH and HTTPS requirements taken from ND </a:t>
            </a:r>
            <a:r>
              <a:rPr lang="en-GB" sz="1800" dirty="0" err="1">
                <a:effectLst/>
                <a:ea typeface="Calibri" panose="020F0502020204030204" pitchFamily="34" charset="0"/>
                <a:cs typeface="Times New Roman" panose="02020603050405020304" pitchFamily="18" charset="0"/>
              </a:rPr>
              <a:t>cPP</a:t>
            </a:r>
            <a:r>
              <a:rPr lang="en-GB" dirty="0">
                <a:ea typeface="Calibri" panose="020F0502020204030204" pitchFamily="34" charset="0"/>
                <a:cs typeface="Times New Roman" panose="02020603050405020304" pitchFamily="18" charset="0"/>
              </a:rPr>
              <a:t> v2.2</a:t>
            </a:r>
            <a:r>
              <a:rPr lang="en-GB" sz="1800" dirty="0">
                <a:effectLst/>
                <a:ea typeface="Calibri" panose="020F0502020204030204" pitchFamily="34" charset="0"/>
                <a:cs typeface="Times New Roman" panose="02020603050405020304" pitchFamily="18" charset="0"/>
              </a:rPr>
              <a:t>e / ND SD v2.2 </a:t>
            </a:r>
            <a:r>
              <a:rPr lang="en-GB" sz="1800" b="1" dirty="0">
                <a:effectLst/>
                <a:ea typeface="Calibri" panose="020F0502020204030204" pitchFamily="34" charset="0"/>
                <a:cs typeface="Times New Roman" panose="02020603050405020304" pitchFamily="18" charset="0"/>
              </a:rPr>
              <a:t>as the basis </a:t>
            </a:r>
            <a:r>
              <a:rPr lang="en-GB" sz="1800" dirty="0">
                <a:effectLst/>
                <a:ea typeface="Calibri" panose="020F0502020204030204" pitchFamily="34" charset="0"/>
                <a:cs typeface="Times New Roman" panose="02020603050405020304" pitchFamily="18" charset="0"/>
              </a:rPr>
              <a:t>for the SFRs/assurance activities in HCD </a:t>
            </a:r>
            <a:r>
              <a:rPr lang="en-GB" sz="1800" dirty="0" err="1">
                <a:effectLst/>
                <a:ea typeface="Calibri" panose="020F0502020204030204" pitchFamily="34" charset="0"/>
                <a:cs typeface="Times New Roman" panose="02020603050405020304" pitchFamily="18" charset="0"/>
              </a:rPr>
              <a:t>cPP</a:t>
            </a:r>
            <a:r>
              <a:rPr lang="en-GB" sz="1800" dirty="0">
                <a:effectLst/>
                <a:ea typeface="Calibri" panose="020F0502020204030204" pitchFamily="34" charset="0"/>
                <a:cs typeface="Times New Roman" panose="02020603050405020304" pitchFamily="18" charset="0"/>
              </a:rPr>
              <a:t>/SD v1.0 – That includes DTLS requirements</a:t>
            </a:r>
          </a:p>
          <a:p>
            <a:pPr lvl="2" fontAlgn="ctr">
              <a:spcAft>
                <a:spcPts val="600"/>
              </a:spcAft>
            </a:pPr>
            <a:r>
              <a:rPr lang="en-GB" dirty="0">
                <a:ea typeface="Calibri" panose="020F0502020204030204" pitchFamily="34" charset="0"/>
                <a:cs typeface="Times New Roman" panose="02020603050405020304" pitchFamily="18" charset="0"/>
              </a:rPr>
              <a:t>Splits both TLS and SSH requirements into separate server and client requirements </a:t>
            </a:r>
          </a:p>
          <a:p>
            <a:pPr lvl="1" fontAlgn="ctr">
              <a:spcAft>
                <a:spcPts val="600"/>
              </a:spcAft>
            </a:pPr>
            <a:r>
              <a:rPr lang="en-GB" dirty="0">
                <a:ea typeface="Calibri" panose="020F0502020204030204" pitchFamily="34" charset="0"/>
                <a:cs typeface="Times New Roman" panose="02020603050405020304" pitchFamily="18" charset="0"/>
              </a:rPr>
              <a:t>Include TLS 1.3 in HCD </a:t>
            </a:r>
            <a:r>
              <a:rPr lang="en-GB" dirty="0" err="1">
                <a:ea typeface="Calibri" panose="020F0502020204030204" pitchFamily="34" charset="0"/>
                <a:cs typeface="Times New Roman" panose="02020603050405020304" pitchFamily="18" charset="0"/>
              </a:rPr>
              <a:t>cPP</a:t>
            </a:r>
            <a:r>
              <a:rPr lang="en-GB" dirty="0">
                <a:ea typeface="Calibri" panose="020F0502020204030204" pitchFamily="34" charset="0"/>
                <a:cs typeface="Times New Roman" panose="02020603050405020304" pitchFamily="18" charset="0"/>
              </a:rPr>
              <a:t>/SD v1.0 if ND does incorporate TLS 1.3 into the next published ND </a:t>
            </a:r>
            <a:r>
              <a:rPr lang="en-GB" dirty="0" err="1">
                <a:ea typeface="Calibri" panose="020F0502020204030204" pitchFamily="34" charset="0"/>
                <a:cs typeface="Times New Roman" panose="02020603050405020304" pitchFamily="18" charset="0"/>
              </a:rPr>
              <a:t>cPP</a:t>
            </a:r>
            <a:r>
              <a:rPr lang="en-GB" dirty="0">
                <a:ea typeface="Calibri" panose="020F0502020204030204" pitchFamily="34" charset="0"/>
                <a:cs typeface="Times New Roman" panose="02020603050405020304" pitchFamily="18" charset="0"/>
              </a:rPr>
              <a:t>/SD updates within the next year as the ND TLS Subgroup indicates it plans to do</a:t>
            </a:r>
          </a:p>
          <a:p>
            <a:pPr lvl="2" fontAlgn="ctr">
              <a:spcAft>
                <a:spcPts val="600"/>
              </a:spcAft>
            </a:pPr>
            <a:r>
              <a:rPr lang="en-GB" dirty="0">
                <a:ea typeface="Calibri" panose="020F0502020204030204" pitchFamily="34" charset="0"/>
                <a:cs typeface="Times New Roman" panose="02020603050405020304" pitchFamily="18" charset="0"/>
              </a:rPr>
              <a:t>However, latest ND </a:t>
            </a:r>
            <a:r>
              <a:rPr lang="en-GB" dirty="0" err="1">
                <a:ea typeface="Calibri" panose="020F0502020204030204" pitchFamily="34" charset="0"/>
                <a:cs typeface="Times New Roman" panose="02020603050405020304" pitchFamily="18" charset="0"/>
              </a:rPr>
              <a:t>iTC</a:t>
            </a:r>
            <a:r>
              <a:rPr lang="en-GB" dirty="0">
                <a:ea typeface="Calibri" panose="020F0502020204030204" pitchFamily="34" charset="0"/>
                <a:cs typeface="Times New Roman" panose="02020603050405020304" pitchFamily="18" charset="0"/>
              </a:rPr>
              <a:t> status is that TLS WG is stalled, so likelihood is it will not be ready in time to make v1.0</a:t>
            </a:r>
          </a:p>
        </p:txBody>
      </p:sp>
    </p:spTree>
    <p:extLst>
      <p:ext uri="{BB962C8B-B14F-4D97-AF65-F5344CB8AC3E}">
        <p14:creationId xmlns:p14="http://schemas.microsoft.com/office/powerpoint/2010/main" val="415562790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br>
              <a:rPr lang="en-US" altLang="en-US" dirty="0"/>
            </a:br>
            <a:r>
              <a:rPr lang="en-US" altLang="en-US" dirty="0"/>
              <a:t>HCD </a:t>
            </a:r>
            <a:r>
              <a:rPr lang="en-US" altLang="en-US" dirty="0" err="1"/>
              <a:t>iTC</a:t>
            </a:r>
            <a:r>
              <a:rPr lang="en-US" altLang="en-US" dirty="0"/>
              <a:t> Network Subgroup</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189038"/>
            <a:ext cx="8845755" cy="5359400"/>
          </a:xfrm>
        </p:spPr>
        <p:txBody>
          <a:bodyPr rIns="132080"/>
          <a:lstStyle/>
          <a:p>
            <a:pPr marL="39688" indent="0" fontAlgn="ctr">
              <a:spcAft>
                <a:spcPts val="600"/>
              </a:spcAft>
              <a:buNone/>
            </a:pPr>
            <a:r>
              <a:rPr lang="en-US" sz="2000" dirty="0"/>
              <a:t>More Key recommendations from the HCD </a:t>
            </a:r>
            <a:r>
              <a:rPr lang="en-US" sz="2000" dirty="0" err="1"/>
              <a:t>iTC</a:t>
            </a:r>
            <a:r>
              <a:rPr lang="en-US" sz="2000" dirty="0"/>
              <a:t> Network Subgroup:</a:t>
            </a:r>
            <a:endParaRPr lang="en-GB" sz="2000" dirty="0">
              <a:effectLst/>
              <a:ea typeface="Calibri" panose="020F0502020204030204" pitchFamily="34" charset="0"/>
              <a:cs typeface="Times New Roman" panose="02020603050405020304" pitchFamily="18" charset="0"/>
            </a:endParaRPr>
          </a:p>
          <a:p>
            <a:pPr fontAlgn="ctr">
              <a:spcAft>
                <a:spcPts val="600"/>
              </a:spcAft>
            </a:pPr>
            <a:r>
              <a:rPr lang="en-GB" sz="1800" dirty="0">
                <a:effectLst/>
                <a:latin typeface="Arial" panose="020B0604020202020204" pitchFamily="34" charset="0"/>
                <a:ea typeface="Calibri" panose="020F0502020204030204" pitchFamily="34" charset="0"/>
              </a:rPr>
              <a:t>IESG </a:t>
            </a:r>
            <a:r>
              <a:rPr lang="en-US" sz="1800" dirty="0">
                <a:effectLst/>
                <a:latin typeface="Arial" panose="020B0604020202020204" pitchFamily="34" charset="0"/>
                <a:ea typeface="Calibri" panose="020F0502020204030204" pitchFamily="34" charset="0"/>
              </a:rPr>
              <a:t>Transport Layer Security Working Group’s is mandating deprecation of TLS 1.0 and TLS 1.1</a:t>
            </a:r>
          </a:p>
          <a:p>
            <a:pPr lvl="1" fontAlgn="ctr">
              <a:spcAft>
                <a:spcPts val="600"/>
              </a:spcAft>
            </a:pPr>
            <a:r>
              <a:rPr lang="en-US" dirty="0">
                <a:ea typeface="Calibri" panose="020F0502020204030204" pitchFamily="34" charset="0"/>
                <a:cs typeface="Times New Roman" panose="02020603050405020304" pitchFamily="18" charset="0"/>
              </a:rPr>
              <a:t>Recommendation in v1.0 is to modify the ND TLSC/TLSS SFRs to make TLS v1.2 mandatory and TLS v1.1 optional</a:t>
            </a:r>
            <a:endParaRPr lang="en-GB" dirty="0">
              <a:effectLst/>
              <a:ea typeface="Calibri" panose="020F0502020204030204" pitchFamily="34" charset="0"/>
              <a:cs typeface="Times New Roman" panose="02020603050405020304" pitchFamily="18" charset="0"/>
            </a:endParaRPr>
          </a:p>
          <a:p>
            <a:pPr fontAlgn="ctr">
              <a:spcAft>
                <a:spcPts val="600"/>
              </a:spcAft>
            </a:pPr>
            <a:r>
              <a:rPr lang="en-GB" sz="1800" dirty="0">
                <a:ea typeface="Calibri" panose="020F0502020204030204" pitchFamily="34" charset="0"/>
                <a:cs typeface="Times New Roman" panose="02020603050405020304" pitchFamily="18" charset="0"/>
              </a:rPr>
              <a:t>Comparing the recently published CCUF Crypto Working Group’s SSH Package against the ND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/SD, recommendation is to stay with the ND SSHS/SSHC SFRs/Assurance Activities, but pull in selected options and tests from some of the SSH Package SFRs/Assurance Activities </a:t>
            </a:r>
          </a:p>
          <a:p>
            <a:pPr fontAlgn="ctr">
              <a:spcAft>
                <a:spcPts val="600"/>
              </a:spcAft>
            </a:pPr>
            <a:r>
              <a:rPr lang="en-GB" sz="1800" dirty="0">
                <a:ea typeface="Calibri" panose="020F0502020204030204" pitchFamily="34" charset="0"/>
                <a:cs typeface="Times New Roman" panose="02020603050405020304" pitchFamily="18" charset="0"/>
              </a:rPr>
              <a:t>Need to include the FIA_X509_EXT.* SFRs/Assurance Activities related to certificate evaluation</a:t>
            </a:r>
          </a:p>
          <a:p>
            <a:pPr lvl="1" fontAlgn="ctr">
              <a:spcAft>
                <a:spcPts val="600"/>
              </a:spcAft>
            </a:pPr>
            <a:r>
              <a:rPr lang="en-GB" dirty="0">
                <a:ea typeface="Calibri" panose="020F0502020204030204" pitchFamily="34" charset="0"/>
                <a:cs typeface="Times New Roman" panose="02020603050405020304" pitchFamily="18" charset="0"/>
              </a:rPr>
              <a:t>Are referenced in several of the ND SFRs and Assurance Activities such as DTLS</a:t>
            </a:r>
          </a:p>
        </p:txBody>
      </p:sp>
    </p:spTree>
    <p:extLst>
      <p:ext uri="{BB962C8B-B14F-4D97-AF65-F5344CB8AC3E}">
        <p14:creationId xmlns:p14="http://schemas.microsoft.com/office/powerpoint/2010/main" val="295117995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br>
              <a:rPr lang="en-US" altLang="en-US" dirty="0"/>
            </a:br>
            <a:r>
              <a:rPr lang="en-US" altLang="en-US" dirty="0"/>
              <a:t>HCD </a:t>
            </a:r>
            <a:r>
              <a:rPr lang="en-US" altLang="en-US" dirty="0" err="1"/>
              <a:t>iTC</a:t>
            </a:r>
            <a:r>
              <a:rPr lang="en-US" altLang="en-US" dirty="0"/>
              <a:t> Network Subgroup</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189038"/>
            <a:ext cx="8845755" cy="5359400"/>
          </a:xfrm>
        </p:spPr>
        <p:txBody>
          <a:bodyPr rIns="132080"/>
          <a:lstStyle/>
          <a:p>
            <a:pPr marL="39688" indent="0" fontAlgn="ctr">
              <a:spcAft>
                <a:spcPts val="600"/>
              </a:spcAft>
              <a:buNone/>
            </a:pPr>
            <a:r>
              <a:rPr lang="en-US" sz="2000" dirty="0"/>
              <a:t>More key recommendations from the HCD </a:t>
            </a:r>
            <a:r>
              <a:rPr lang="en-US" sz="2000" dirty="0" err="1"/>
              <a:t>iTC</a:t>
            </a:r>
            <a:r>
              <a:rPr lang="en-US" sz="2000" dirty="0"/>
              <a:t> Network Subgroup:</a:t>
            </a:r>
            <a:endParaRPr lang="en-GB" sz="2000" dirty="0">
              <a:effectLst/>
              <a:ea typeface="Calibri" panose="020F0502020204030204" pitchFamily="34" charset="0"/>
              <a:cs typeface="Times New Roman" panose="02020603050405020304" pitchFamily="18" charset="0"/>
            </a:endParaRPr>
          </a:p>
          <a:p>
            <a:pPr fontAlgn="ctr">
              <a:spcAft>
                <a:spcPts val="600"/>
              </a:spcAft>
            </a:pPr>
            <a:r>
              <a:rPr lang="en-GB" sz="1800" dirty="0">
                <a:ea typeface="Calibri" panose="020F0502020204030204" pitchFamily="34" charset="0"/>
                <a:cs typeface="Times New Roman" panose="02020603050405020304" pitchFamily="18" charset="0"/>
              </a:rPr>
              <a:t>Are some cases where some SFRs or options in some SFRs and portions of Assurance Activities that are in the current draft HCD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/SD should be retained and incorporated into the corresponding ND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 SFRs or ND SD Assurance Activities that become part of HCD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/SD v1.0</a:t>
            </a:r>
          </a:p>
          <a:p>
            <a:pPr fontAlgn="ctr">
              <a:spcAft>
                <a:spcPts val="600"/>
              </a:spcAft>
            </a:pPr>
            <a:r>
              <a:rPr lang="en-GB" sz="1800" dirty="0">
                <a:ea typeface="Calibri" panose="020F0502020204030204" pitchFamily="34" charset="0"/>
                <a:cs typeface="Times New Roman" panose="02020603050405020304" pitchFamily="18" charset="0"/>
              </a:rPr>
              <a:t>Are some cases where options in some current HCD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 SFRs will be lost when we switch to corresponding ND SFRs that are incorporated into HCD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 v1.0</a:t>
            </a:r>
          </a:p>
          <a:p>
            <a:pPr lvl="1" fontAlgn="ctr">
              <a:spcAft>
                <a:spcPts val="600"/>
              </a:spcAft>
            </a:pPr>
            <a:r>
              <a:rPr lang="en-GB" dirty="0">
                <a:ea typeface="Calibri" panose="020F0502020204030204" pitchFamily="34" charset="0"/>
                <a:cs typeface="Times New Roman" panose="02020603050405020304" pitchFamily="18" charset="0"/>
              </a:rPr>
              <a:t>Need to make sure vendors are not negatively affected </a:t>
            </a:r>
            <a:r>
              <a:rPr lang="en-GB" sz="1400" dirty="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9637375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br>
              <a:rPr lang="en-US" altLang="en-US" dirty="0"/>
            </a:br>
            <a:r>
              <a:rPr lang="en-US" altLang="en-US" dirty="0"/>
              <a:t>HCD </a:t>
            </a:r>
            <a:r>
              <a:rPr lang="en-US" altLang="en-US" dirty="0" err="1"/>
              <a:t>iTC</a:t>
            </a:r>
            <a:r>
              <a:rPr lang="en-US" altLang="en-US" dirty="0"/>
              <a:t> Network Subgroup</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189038"/>
            <a:ext cx="8845755" cy="5359400"/>
          </a:xfrm>
        </p:spPr>
        <p:txBody>
          <a:bodyPr rIns="132080"/>
          <a:lstStyle/>
          <a:p>
            <a:pPr marL="39688" indent="0" fontAlgn="ctr">
              <a:spcAft>
                <a:spcPts val="600"/>
              </a:spcAft>
              <a:buNone/>
            </a:pPr>
            <a:r>
              <a:rPr lang="en-US" sz="2000" dirty="0"/>
              <a:t>More key recommendations from the HCD </a:t>
            </a:r>
            <a:r>
              <a:rPr lang="en-US" sz="2000" dirty="0" err="1"/>
              <a:t>iTC</a:t>
            </a:r>
            <a:r>
              <a:rPr lang="en-US" sz="2000" dirty="0"/>
              <a:t> Network Subgroup:</a:t>
            </a:r>
            <a:endParaRPr lang="en-GB" sz="2000" dirty="0">
              <a:effectLst/>
              <a:ea typeface="Calibri" panose="020F0502020204030204" pitchFamily="34" charset="0"/>
              <a:cs typeface="Times New Roman" panose="02020603050405020304" pitchFamily="18" charset="0"/>
            </a:endParaRPr>
          </a:p>
          <a:p>
            <a:pPr fontAlgn="ctr">
              <a:spcBef>
                <a:spcPts val="0"/>
              </a:spcBef>
              <a:spcAft>
                <a:spcPts val="600"/>
              </a:spcAft>
            </a:pPr>
            <a:r>
              <a:rPr lang="en-GB" sz="1800" dirty="0">
                <a:ea typeface="Calibri" panose="020F0502020204030204" pitchFamily="34" charset="0"/>
                <a:cs typeface="Times New Roman" panose="02020603050405020304" pitchFamily="18" charset="0"/>
              </a:rPr>
              <a:t>Recommend that the following HCD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 SFRs use the corresponding SFR and Assurance Activities taken from the ND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 and SD rather than the current versions in the HCD </a:t>
            </a:r>
            <a:r>
              <a:rPr lang="en-GB" sz="1800" dirty="0" err="1">
                <a:ea typeface="Calibri" panose="020F0502020204030204" pitchFamily="34" charset="0"/>
                <a:cs typeface="Times New Roman" panose="02020603050405020304" pitchFamily="18" charset="0"/>
              </a:rPr>
              <a:t>cPP</a:t>
            </a:r>
            <a:r>
              <a:rPr lang="en-GB" sz="1800" dirty="0">
                <a:ea typeface="Calibri" panose="020F0502020204030204" pitchFamily="34" charset="0"/>
                <a:cs typeface="Times New Roman" panose="02020603050405020304" pitchFamily="18" charset="0"/>
              </a:rPr>
              <a:t>/SD:</a:t>
            </a:r>
          </a:p>
          <a:p>
            <a:pPr marL="446088" lvl="1" indent="0" fontAlgn="ctr">
              <a:spcAft>
                <a:spcPts val="600"/>
              </a:spcAft>
              <a:buNone/>
            </a:pPr>
            <a:endParaRPr lang="en-US" sz="1400" dirty="0">
              <a:ea typeface="Calibri" panose="020F0502020204030204" pitchFamily="34" charset="0"/>
              <a:cs typeface="Times New Roman" panose="02020603050405020304" pitchFamily="18" charset="0"/>
            </a:endParaRPr>
          </a:p>
        </p:txBody>
      </p:sp>
      <p:graphicFrame>
        <p:nvGraphicFramePr>
          <p:cNvPr id="3" name="Table 3">
            <a:extLst>
              <a:ext uri="{FF2B5EF4-FFF2-40B4-BE49-F238E27FC236}">
                <a16:creationId xmlns:a16="http://schemas.microsoft.com/office/drawing/2014/main" id="{7E15FF6A-D2C8-4CFE-88C6-1479CA778041}"/>
              </a:ext>
            </a:extLst>
          </p:cNvPr>
          <p:cNvGraphicFramePr>
            <a:graphicFrameLocks noGrp="1"/>
          </p:cNvGraphicFramePr>
          <p:nvPr>
            <p:extLst>
              <p:ext uri="{D42A27DB-BD31-4B8C-83A1-F6EECF244321}">
                <p14:modId xmlns:p14="http://schemas.microsoft.com/office/powerpoint/2010/main" val="1709242713"/>
              </p:ext>
            </p:extLst>
          </p:nvPr>
        </p:nvGraphicFramePr>
        <p:xfrm>
          <a:off x="491613" y="2469851"/>
          <a:ext cx="8331200" cy="4078587"/>
        </p:xfrm>
        <a:graphic>
          <a:graphicData uri="http://schemas.openxmlformats.org/drawingml/2006/table">
            <a:tbl>
              <a:tblPr firstRow="1" bandRow="1">
                <a:tableStyleId>{5C22544A-7EE6-4342-B048-85BDC9FD1C3A}</a:tableStyleId>
              </a:tblPr>
              <a:tblGrid>
                <a:gridCol w="4151901">
                  <a:extLst>
                    <a:ext uri="{9D8B030D-6E8A-4147-A177-3AD203B41FA5}">
                      <a16:colId xmlns:a16="http://schemas.microsoft.com/office/drawing/2014/main" val="3025984162"/>
                    </a:ext>
                  </a:extLst>
                </a:gridCol>
                <a:gridCol w="4179299">
                  <a:extLst>
                    <a:ext uri="{9D8B030D-6E8A-4147-A177-3AD203B41FA5}">
                      <a16:colId xmlns:a16="http://schemas.microsoft.com/office/drawing/2014/main" val="1571475632"/>
                    </a:ext>
                  </a:extLst>
                </a:gridCol>
              </a:tblGrid>
              <a:tr h="326531">
                <a:tc>
                  <a:txBody>
                    <a:bodyPr/>
                    <a:lstStyle/>
                    <a:p>
                      <a:r>
                        <a:rPr lang="en-US" sz="1600" dirty="0"/>
                        <a:t>HCD </a:t>
                      </a:r>
                      <a:r>
                        <a:rPr lang="en-US" sz="1600" dirty="0" err="1"/>
                        <a:t>cPP</a:t>
                      </a:r>
                      <a:r>
                        <a:rPr lang="en-US" sz="1600" dirty="0"/>
                        <a:t> SFR</a:t>
                      </a:r>
                    </a:p>
                  </a:txBody>
                  <a:tcPr/>
                </a:tc>
                <a:tc>
                  <a:txBody>
                    <a:bodyPr/>
                    <a:lstStyle/>
                    <a:p>
                      <a:r>
                        <a:rPr lang="en-US" sz="1600" dirty="0"/>
                        <a:t>ND SFR</a:t>
                      </a:r>
                    </a:p>
                  </a:txBody>
                  <a:tcPr/>
                </a:tc>
                <a:extLst>
                  <a:ext uri="{0D108BD9-81ED-4DB2-BD59-A6C34878D82A}">
                    <a16:rowId xmlns:a16="http://schemas.microsoft.com/office/drawing/2014/main" val="1853682126"/>
                  </a:ext>
                </a:extLst>
              </a:tr>
              <a:tr h="712431">
                <a:tc>
                  <a:txBody>
                    <a:bodyPr/>
                    <a:lstStyle/>
                    <a:p>
                      <a:r>
                        <a:rPr lang="en-US" sz="1400" b="0" i="0" dirty="0">
                          <a:solidFill>
                            <a:srgbClr val="000000"/>
                          </a:solidFill>
                          <a:effectLst/>
                          <a:ea typeface="Calibri" panose="020F0502020204030204" pitchFamily="34" charset="0"/>
                          <a:cs typeface="Times New Roman" panose="02020603050405020304" pitchFamily="18" charset="0"/>
                        </a:rPr>
                        <a:t>FCS_COP.1(a), </a:t>
                      </a:r>
                      <a:r>
                        <a:rPr lang="en-US" sz="1400" b="0" i="0" dirty="0">
                          <a:solidFill>
                            <a:srgbClr val="333333"/>
                          </a:solidFill>
                          <a:effectLst/>
                        </a:rPr>
                        <a:t>Cryptographic Operation (Symmetric</a:t>
                      </a:r>
                      <a:br>
                        <a:rPr lang="en-US" sz="1400" b="0" i="0" dirty="0">
                          <a:solidFill>
                            <a:srgbClr val="333333"/>
                          </a:solidFill>
                          <a:effectLst/>
                        </a:rPr>
                      </a:br>
                      <a:r>
                        <a:rPr lang="en-US" sz="1400" b="0" i="0" dirty="0">
                          <a:solidFill>
                            <a:srgbClr val="333333"/>
                          </a:solidFill>
                          <a:effectLst/>
                        </a:rPr>
                        <a:t>encryption/decryption</a:t>
                      </a:r>
                      <a:endParaRPr lang="en-US" sz="1400" b="0" dirty="0"/>
                    </a:p>
                  </a:txBody>
                  <a:tcPr/>
                </a:tc>
                <a:tc>
                  <a:txBody>
                    <a:bodyPr/>
                    <a:lstStyle/>
                    <a:p>
                      <a:r>
                        <a:rPr lang="en-US" sz="1400" b="0" dirty="0">
                          <a:effectLst/>
                          <a:ea typeface="Calibri" panose="020F0502020204030204" pitchFamily="34" charset="0"/>
                        </a:rPr>
                        <a:t>FCS_COP.1/Data Encryption (Cryptographic Operation (AES Data Encryption/ Decryption</a:t>
                      </a:r>
                      <a:endParaRPr lang="en-US" sz="1400" b="0" dirty="0"/>
                    </a:p>
                  </a:txBody>
                  <a:tcPr/>
                </a:tc>
                <a:extLst>
                  <a:ext uri="{0D108BD9-81ED-4DB2-BD59-A6C34878D82A}">
                    <a16:rowId xmlns:a16="http://schemas.microsoft.com/office/drawing/2014/main" val="698508745"/>
                  </a:ext>
                </a:extLst>
              </a:tr>
              <a:tr h="504639">
                <a:tc>
                  <a:txBody>
                    <a:bodyPr/>
                    <a:lstStyle/>
                    <a:p>
                      <a:r>
                        <a:rPr lang="en-US" sz="1400" b="0" i="0" dirty="0">
                          <a:solidFill>
                            <a:srgbClr val="000000"/>
                          </a:solidFill>
                          <a:effectLst/>
                          <a:ea typeface="Calibri" panose="020F0502020204030204" pitchFamily="34" charset="0"/>
                        </a:rPr>
                        <a:t>FCS_CKM.1(a), </a:t>
                      </a:r>
                      <a:r>
                        <a:rPr lang="en-US" sz="1400" b="0" i="0" dirty="0">
                          <a:solidFill>
                            <a:srgbClr val="333333"/>
                          </a:solidFill>
                          <a:effectLst/>
                        </a:rPr>
                        <a:t>Cryptographic Key Generation (for asymmetric keys)</a:t>
                      </a:r>
                      <a:endParaRPr lang="en-US" sz="1400" b="0" dirty="0"/>
                    </a:p>
                  </a:txBody>
                  <a:tcPr/>
                </a:tc>
                <a:tc>
                  <a:txBody>
                    <a:bodyPr/>
                    <a:lstStyle/>
                    <a:p>
                      <a:r>
                        <a:rPr lang="en-US" sz="1400" b="0" dirty="0">
                          <a:effectLst/>
                          <a:ea typeface="Calibri" panose="020F0502020204030204" pitchFamily="34" charset="0"/>
                        </a:rPr>
                        <a:t>FCS_CKM.1 Cryptographic Key Generation (for Asymmetric Keys)</a:t>
                      </a:r>
                      <a:endParaRPr lang="en-US" sz="1400" b="0" dirty="0"/>
                    </a:p>
                  </a:txBody>
                  <a:tcPr/>
                </a:tc>
                <a:extLst>
                  <a:ext uri="{0D108BD9-81ED-4DB2-BD59-A6C34878D82A}">
                    <a16:rowId xmlns:a16="http://schemas.microsoft.com/office/drawing/2014/main" val="1893048878"/>
                  </a:ext>
                </a:extLst>
              </a:tr>
              <a:tr h="504639">
                <a:tc>
                  <a:txBody>
                    <a:bodyPr/>
                    <a:lstStyle/>
                    <a:p>
                      <a:r>
                        <a:rPr lang="en-US" sz="1400" b="0" dirty="0">
                          <a:solidFill>
                            <a:srgbClr val="333333"/>
                          </a:solidFill>
                          <a:effectLst/>
                          <a:ea typeface="Calibri" panose="020F0502020204030204" pitchFamily="34" charset="0"/>
                        </a:rPr>
                        <a:t>FCS_COP.1(b), </a:t>
                      </a:r>
                      <a:r>
                        <a:rPr lang="en-US" sz="1400" b="0" i="0" dirty="0">
                          <a:solidFill>
                            <a:srgbClr val="333333"/>
                          </a:solidFill>
                          <a:effectLst/>
                        </a:rPr>
                        <a:t>Cryptographic Operation (for signature generation/verification)</a:t>
                      </a:r>
                      <a:endParaRPr lang="en-US" sz="1400" b="0" dirty="0"/>
                    </a:p>
                  </a:txBody>
                  <a:tcPr/>
                </a:tc>
                <a:tc>
                  <a:txBody>
                    <a:bodyPr/>
                    <a:lstStyle/>
                    <a:p>
                      <a:r>
                        <a:rPr lang="en-US" sz="1400" b="0" dirty="0">
                          <a:effectLst/>
                          <a:ea typeface="Calibri" panose="020F0502020204030204" pitchFamily="34" charset="0"/>
                        </a:rPr>
                        <a:t>FCS_COP.1/</a:t>
                      </a:r>
                      <a:r>
                        <a:rPr lang="en-US" sz="1400" b="0" dirty="0" err="1">
                          <a:effectLst/>
                          <a:ea typeface="Calibri" panose="020F0502020204030204" pitchFamily="34" charset="0"/>
                        </a:rPr>
                        <a:t>SigGen</a:t>
                      </a:r>
                      <a:r>
                        <a:rPr lang="en-US" sz="1400" b="0" dirty="0">
                          <a:effectLst/>
                          <a:ea typeface="Calibri" panose="020F0502020204030204" pitchFamily="34" charset="0"/>
                        </a:rPr>
                        <a:t> Cryptographic Operation (Signature Generation and Verification)</a:t>
                      </a:r>
                      <a:endParaRPr lang="en-US" sz="1400" b="0" dirty="0"/>
                    </a:p>
                  </a:txBody>
                  <a:tcPr/>
                </a:tc>
                <a:extLst>
                  <a:ext uri="{0D108BD9-81ED-4DB2-BD59-A6C34878D82A}">
                    <a16:rowId xmlns:a16="http://schemas.microsoft.com/office/drawing/2014/main" val="3994511986"/>
                  </a:ext>
                </a:extLst>
              </a:tr>
              <a:tr h="712431">
                <a:tc>
                  <a:txBody>
                    <a:bodyPr/>
                    <a:lstStyle/>
                    <a:p>
                      <a:r>
                        <a:rPr lang="en-US" sz="1400" b="0" i="0" kern="1200" dirty="0">
                          <a:solidFill>
                            <a:schemeClr val="dk1"/>
                          </a:solidFill>
                          <a:effectLst/>
                          <a:latin typeface="+mn-lt"/>
                          <a:ea typeface="+mn-ea"/>
                          <a:cs typeface="+mn-cs"/>
                        </a:rPr>
                        <a:t>FCS_COP.1(c) Cryptographic Operation (Hash Algorithm)</a:t>
                      </a:r>
                      <a:r>
                        <a:rPr lang="en-US" sz="1400" b="0" dirty="0"/>
                        <a:t> </a:t>
                      </a:r>
                      <a:br>
                        <a:rPr lang="en-US" sz="1400" b="0" dirty="0"/>
                      </a:br>
                      <a:endParaRPr lang="en-US" sz="1400" b="0" dirty="0"/>
                    </a:p>
                  </a:txBody>
                  <a:tcPr/>
                </a:tc>
                <a:tc>
                  <a:txBody>
                    <a:bodyPr/>
                    <a:lstStyle/>
                    <a:p>
                      <a:r>
                        <a:rPr lang="en-US" sz="1400" b="0" kern="1200" dirty="0">
                          <a:solidFill>
                            <a:schemeClr val="dk1"/>
                          </a:solidFill>
                          <a:effectLst/>
                          <a:latin typeface="+mn-lt"/>
                          <a:ea typeface="+mn-ea"/>
                          <a:cs typeface="+mn-cs"/>
                        </a:rPr>
                        <a:t>FCS_COP.1/Hash Cryptographic Operation (Hash Algorithm) </a:t>
                      </a:r>
                      <a:endParaRPr lang="en-US" sz="1400" b="0" dirty="0"/>
                    </a:p>
                  </a:txBody>
                  <a:tcPr/>
                </a:tc>
                <a:extLst>
                  <a:ext uri="{0D108BD9-81ED-4DB2-BD59-A6C34878D82A}">
                    <a16:rowId xmlns:a16="http://schemas.microsoft.com/office/drawing/2014/main" val="60996229"/>
                  </a:ext>
                </a:extLst>
              </a:tr>
              <a:tr h="771800">
                <a:tc>
                  <a:txBody>
                    <a:bodyPr/>
                    <a:lstStyle/>
                    <a:p>
                      <a:r>
                        <a:rPr lang="en-US" sz="1400" b="0" i="0" kern="1200" dirty="0">
                          <a:solidFill>
                            <a:schemeClr val="dk1"/>
                          </a:solidFill>
                          <a:effectLst/>
                          <a:latin typeface="+mn-lt"/>
                          <a:ea typeface="+mn-ea"/>
                          <a:cs typeface="+mn-cs"/>
                        </a:rPr>
                        <a:t>FCS_COP.1(h) Cryptographic Operation (for keyed-hash message authentication)</a:t>
                      </a:r>
                      <a:r>
                        <a:rPr lang="en-US" sz="1400" dirty="0"/>
                        <a:t> </a:t>
                      </a:r>
                      <a:endParaRPr lang="en-US" sz="1400" b="0" dirty="0"/>
                    </a:p>
                  </a:txBody>
                  <a:tcPr/>
                </a:tc>
                <a:tc>
                  <a:txBody>
                    <a:bodyPr/>
                    <a:lstStyle/>
                    <a:p>
                      <a:r>
                        <a:rPr lang="en-US" sz="1400" b="0" kern="1200" dirty="0">
                          <a:solidFill>
                            <a:schemeClr val="dk1"/>
                          </a:solidFill>
                          <a:effectLst/>
                          <a:latin typeface="+mn-lt"/>
                          <a:ea typeface="+mn-ea"/>
                          <a:cs typeface="+mn-cs"/>
                        </a:rPr>
                        <a:t>FCS_COP.1/</a:t>
                      </a:r>
                      <a:r>
                        <a:rPr lang="en-US" sz="1400" b="0" kern="1200" dirty="0" err="1">
                          <a:solidFill>
                            <a:schemeClr val="dk1"/>
                          </a:solidFill>
                          <a:effectLst/>
                          <a:latin typeface="+mn-lt"/>
                          <a:ea typeface="+mn-ea"/>
                          <a:cs typeface="+mn-cs"/>
                        </a:rPr>
                        <a:t>KeyedHash</a:t>
                      </a:r>
                      <a:r>
                        <a:rPr lang="en-US" sz="1400" b="0" kern="1200" dirty="0">
                          <a:solidFill>
                            <a:schemeClr val="dk1"/>
                          </a:solidFill>
                          <a:effectLst/>
                          <a:latin typeface="+mn-lt"/>
                          <a:ea typeface="+mn-ea"/>
                          <a:cs typeface="+mn-cs"/>
                        </a:rPr>
                        <a:t> Cryptographic Operation (Keyed Hash Algorithm/Keyed Hash Message Authentication</a:t>
                      </a:r>
                      <a:r>
                        <a:rPr lang="en-US" sz="1800" b="0" kern="1200" dirty="0">
                          <a:solidFill>
                            <a:schemeClr val="dk1"/>
                          </a:solidFill>
                          <a:effectLst/>
                          <a:latin typeface="+mn-lt"/>
                          <a:ea typeface="+mn-ea"/>
                          <a:cs typeface="+mn-cs"/>
                        </a:rPr>
                        <a:t>) </a:t>
                      </a:r>
                      <a:endParaRPr lang="en-US" sz="1400" b="0" dirty="0"/>
                    </a:p>
                  </a:txBody>
                  <a:tcPr/>
                </a:tc>
                <a:extLst>
                  <a:ext uri="{0D108BD9-81ED-4DB2-BD59-A6C34878D82A}">
                    <a16:rowId xmlns:a16="http://schemas.microsoft.com/office/drawing/2014/main" val="1563898933"/>
                  </a:ext>
                </a:extLst>
              </a:tr>
              <a:tr h="451467">
                <a:tc>
                  <a:txBody>
                    <a:bodyPr/>
                    <a:lstStyle/>
                    <a:p>
                      <a:r>
                        <a:rPr lang="en-US" sz="1400" b="0" kern="1200" dirty="0">
                          <a:solidFill>
                            <a:schemeClr val="dk1"/>
                          </a:solidFill>
                          <a:effectLst/>
                          <a:latin typeface="+mn-lt"/>
                          <a:ea typeface="+mn-ea"/>
                          <a:cs typeface="+mn-cs"/>
                        </a:rPr>
                        <a:t>FCS_RBG_EXT.1 Random Bit Generation </a:t>
                      </a:r>
                      <a:endParaRPr lang="en-US" sz="1400" b="0" dirty="0"/>
                    </a:p>
                  </a:txBody>
                  <a:tcPr/>
                </a:tc>
                <a:tc>
                  <a:txBody>
                    <a:bodyPr/>
                    <a:lstStyle/>
                    <a:p>
                      <a:r>
                        <a:rPr lang="en-US" sz="1400" b="0" kern="1200" dirty="0">
                          <a:solidFill>
                            <a:schemeClr val="dk1"/>
                          </a:solidFill>
                          <a:effectLst/>
                          <a:latin typeface="+mn-lt"/>
                          <a:ea typeface="+mn-ea"/>
                          <a:cs typeface="+mn-cs"/>
                        </a:rPr>
                        <a:t>FCS_RBG_EXT.1 Random Bit Generation </a:t>
                      </a:r>
                      <a:endParaRPr lang="en-US" sz="1400" b="0" dirty="0"/>
                    </a:p>
                  </a:txBody>
                  <a:tcPr/>
                </a:tc>
                <a:extLst>
                  <a:ext uri="{0D108BD9-81ED-4DB2-BD59-A6C34878D82A}">
                    <a16:rowId xmlns:a16="http://schemas.microsoft.com/office/drawing/2014/main" val="3213603582"/>
                  </a:ext>
                </a:extLst>
              </a:tr>
            </a:tbl>
          </a:graphicData>
        </a:graphic>
      </p:graphicFrame>
    </p:spTree>
    <p:extLst>
      <p:ext uri="{BB962C8B-B14F-4D97-AF65-F5344CB8AC3E}">
        <p14:creationId xmlns:p14="http://schemas.microsoft.com/office/powerpoint/2010/main" val="5528268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51580" y="63500"/>
            <a:ext cx="7887519" cy="1016000"/>
          </a:xfrm>
        </p:spPr>
        <p:txBody>
          <a:bodyPr rIns="132080"/>
          <a:lstStyle/>
          <a:p>
            <a:pPr eaLnBrk="1" hangingPunct="1"/>
            <a:r>
              <a:rPr lang="fr-FR" sz="2400" dirty="0"/>
              <a:t>HCD </a:t>
            </a:r>
            <a:r>
              <a:rPr lang="fr-FR" sz="2400" dirty="0" err="1"/>
              <a:t>iTC</a:t>
            </a:r>
            <a:r>
              <a:rPr lang="fr-FR" sz="2400" dirty="0"/>
              <a:t> </a:t>
            </a:r>
            <a:r>
              <a:rPr lang="fr-FR" sz="2400" dirty="0" err="1"/>
              <a:t>Status</a:t>
            </a:r>
            <a:br>
              <a:rPr lang="fr-FR" sz="2400" dirty="0"/>
            </a:br>
            <a:r>
              <a:rPr lang="en-US" sz="2400" dirty="0"/>
              <a:t>Encryption of Non-Volatile Storage Devices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43000"/>
            <a:ext cx="8758812" cy="5257800"/>
          </a:xfrm>
        </p:spPr>
        <p:txBody>
          <a:bodyPr rIns="132080"/>
          <a:lstStyle/>
          <a:p>
            <a:pPr marL="403225" marR="0" indent="-344488">
              <a:spcBef>
                <a:spcPts val="0"/>
              </a:spcBef>
              <a:spcAft>
                <a:spcPts val="600"/>
              </a:spcAft>
            </a:pPr>
            <a:r>
              <a:rPr lang="en-GB" sz="1800" dirty="0">
                <a:ea typeface="Calibri" panose="020F0502020204030204" pitchFamily="34" charset="0"/>
                <a:cs typeface="Times New Roman" panose="02020603050405020304" pitchFamily="18" charset="0"/>
              </a:rPr>
              <a:t>Has been critical issue since October 2020</a:t>
            </a:r>
          </a:p>
          <a:p>
            <a:pPr marL="403225" marR="0" indent="-344488">
              <a:spcBef>
                <a:spcPts val="0"/>
              </a:spcBef>
              <a:spcAft>
                <a:spcPts val="600"/>
              </a:spcAft>
            </a:pPr>
            <a:r>
              <a:rPr lang="en-US" sz="1800" dirty="0"/>
              <a:t>Ricoh proposed </a:t>
            </a:r>
            <a:r>
              <a:rPr lang="en-GB" sz="1800" dirty="0">
                <a:effectLst/>
                <a:ea typeface="Calibri" panose="020F0502020204030204" pitchFamily="34" charset="0"/>
                <a:cs typeface="Times New Roman" panose="02020603050405020304" pitchFamily="18" charset="0"/>
              </a:rPr>
              <a:t>that non-field replaceable non-volatile storage be allowed to store key material in clear text rather than be encrypted as long as the HCD had some type of “purge” function that would allow the key material to be deleted when the HCD was ready to be decommissioned or moved to another location</a:t>
            </a:r>
            <a:endParaRPr lang="en-GB" sz="1800" dirty="0">
              <a:ea typeface="Calibri" panose="020F0502020204030204" pitchFamily="34" charset="0"/>
              <a:cs typeface="Times New Roman" panose="02020603050405020304" pitchFamily="18" charset="0"/>
            </a:endParaRPr>
          </a:p>
          <a:p>
            <a:pPr marL="403225" marR="0" indent="-344488">
              <a:spcBef>
                <a:spcPts val="0"/>
              </a:spcBef>
              <a:spcAft>
                <a:spcPts val="0"/>
              </a:spcAft>
            </a:pPr>
            <a:r>
              <a:rPr lang="en-GB" sz="1800" dirty="0">
                <a:ea typeface="Calibri" panose="020F0502020204030204" pitchFamily="34" charset="0"/>
                <a:cs typeface="Times New Roman" panose="02020603050405020304" pitchFamily="18" charset="0"/>
              </a:rPr>
              <a:t>Central to the issue is </a:t>
            </a:r>
            <a:r>
              <a:rPr lang="en-GB" sz="1800" dirty="0">
                <a:effectLst/>
                <a:ea typeface="Calibri" panose="020F0502020204030204" pitchFamily="34" charset="0"/>
                <a:cs typeface="Times New Roman" panose="02020603050405020304" pitchFamily="18" charset="0"/>
              </a:rPr>
              <a:t>the Essential Security Requirements (ESR) document approved by the Common Criteria Development Board (CCDB) that contains the following requirement:</a:t>
            </a:r>
            <a:endParaRPr lang="en-US" sz="1800" dirty="0">
              <a:effectLst/>
              <a:ea typeface="Calibri" panose="020F0502020204030204" pitchFamily="34" charset="0"/>
              <a:cs typeface="Times New Roman" panose="02020603050405020304" pitchFamily="18" charset="0"/>
            </a:endParaRPr>
          </a:p>
          <a:p>
            <a:pPr marL="692150" lvl="1" indent="0">
              <a:spcBef>
                <a:spcPts val="600"/>
              </a:spcBef>
              <a:spcAft>
                <a:spcPts val="0"/>
              </a:spcAft>
              <a:buNone/>
            </a:pPr>
            <a:r>
              <a:rPr lang="en-GB" dirty="0">
                <a:effectLst/>
                <a:ea typeface="Calibri" panose="020F0502020204030204" pitchFamily="34" charset="0"/>
                <a:cs typeface="Times New Roman" panose="02020603050405020304" pitchFamily="18" charset="0"/>
              </a:rPr>
              <a:t>“</a:t>
            </a:r>
            <a:r>
              <a:rPr lang="en-GB" dirty="0">
                <a:effectLst/>
                <a:highlight>
                  <a:srgbClr val="FFFF00"/>
                </a:highlight>
                <a:ea typeface="Calibri" panose="020F0502020204030204" pitchFamily="34" charset="0"/>
                <a:cs typeface="Times New Roman" panose="02020603050405020304" pitchFamily="18" charset="0"/>
              </a:rPr>
              <a:t>The HCD shall encrypt user document data and/or the HCD critical data (for confidentiality protection) stored on the </a:t>
            </a:r>
            <a:r>
              <a:rPr lang="en-US" dirty="0">
                <a:effectLst/>
                <a:highlight>
                  <a:srgbClr val="FFFF00"/>
                </a:highlight>
                <a:ea typeface="Calibri" panose="020F0502020204030204" pitchFamily="34" charset="0"/>
                <a:cs typeface="Times New Roman" panose="02020603050405020304" pitchFamily="18" charset="0"/>
              </a:rPr>
              <a:t>nonvolatile storage device if it uses nonvolatile storage device for the purpose of storing those data</a:t>
            </a:r>
            <a:r>
              <a:rPr lang="en-US" dirty="0">
                <a:effectLst/>
                <a:ea typeface="Calibri" panose="020F0502020204030204" pitchFamily="34" charset="0"/>
                <a:cs typeface="Times New Roman" panose="02020603050405020304" pitchFamily="18" charset="0"/>
              </a:rPr>
              <a:t>. </a:t>
            </a:r>
            <a:r>
              <a:rPr lang="en-GB" dirty="0">
                <a:effectLst/>
                <a:ea typeface="Calibri" panose="020F0502020204030204" pitchFamily="34" charset="0"/>
                <a:cs typeface="Times New Roman" panose="02020603050405020304" pitchFamily="18" charset="0"/>
              </a:rPr>
              <a:t>To support encryption, the HCD shall maintain key chains in such a way that keys and key materials are protected. Note that the initial data of the key chain stored on the </a:t>
            </a:r>
            <a:r>
              <a:rPr lang="en-US" dirty="0">
                <a:effectLst/>
                <a:ea typeface="Calibri" panose="020F0502020204030204" pitchFamily="34" charset="0"/>
                <a:cs typeface="Times New Roman" panose="02020603050405020304" pitchFamily="18" charset="0"/>
              </a:rPr>
              <a:t>nonvolatile </a:t>
            </a:r>
            <a:r>
              <a:rPr lang="en-GB" dirty="0">
                <a:effectLst/>
                <a:ea typeface="Calibri" panose="020F0502020204030204" pitchFamily="34" charset="0"/>
                <a:cs typeface="Times New Roman" panose="02020603050405020304" pitchFamily="18" charset="0"/>
              </a:rPr>
              <a:t>storage device without protection do not meet the requirement”</a:t>
            </a:r>
            <a:endParaRPr lang="en-US" sz="2000" dirty="0">
              <a:effectLst/>
              <a:ea typeface="Calibri" panose="020F0502020204030204" pitchFamily="34" charset="0"/>
              <a:cs typeface="Times New Roman" panose="02020603050405020304" pitchFamily="18" charset="0"/>
            </a:endParaRPr>
          </a:p>
          <a:p>
            <a:pPr lvl="1" algn="ctr"/>
            <a:endParaRPr lang="en-US" sz="2000" dirty="0"/>
          </a:p>
        </p:txBody>
      </p:sp>
    </p:spTree>
    <p:extLst>
      <p:ext uri="{BB962C8B-B14F-4D97-AF65-F5344CB8AC3E}">
        <p14:creationId xmlns:p14="http://schemas.microsoft.com/office/powerpoint/2010/main" val="384231451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51581" y="63500"/>
            <a:ext cx="7315200" cy="1016000"/>
          </a:xfrm>
        </p:spPr>
        <p:txBody>
          <a:bodyPr rIns="132080"/>
          <a:lstStyle/>
          <a:p>
            <a:pPr eaLnBrk="1" hangingPunct="1"/>
            <a:r>
              <a:rPr lang="fr-FR" sz="2400" dirty="0"/>
              <a:t>HCD </a:t>
            </a:r>
            <a:r>
              <a:rPr lang="fr-FR" sz="2400" dirty="0" err="1"/>
              <a:t>iTC</a:t>
            </a:r>
            <a:r>
              <a:rPr lang="fr-FR" sz="2400" dirty="0"/>
              <a:t> </a:t>
            </a:r>
            <a:r>
              <a:rPr lang="fr-FR" sz="2400" dirty="0" err="1"/>
              <a:t>Status</a:t>
            </a:r>
            <a:br>
              <a:rPr lang="fr-FR" sz="2400" dirty="0"/>
            </a:br>
            <a:r>
              <a:rPr lang="en-US" sz="2400" dirty="0"/>
              <a:t>Encryption of Non-Volatile Storage Devices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43000"/>
            <a:ext cx="8890000" cy="5257800"/>
          </a:xfrm>
        </p:spPr>
        <p:txBody>
          <a:bodyPr rIns="132080"/>
          <a:lstStyle/>
          <a:p>
            <a:pPr marL="342900" lvl="1" indent="-342900">
              <a:spcAft>
                <a:spcPts val="600"/>
              </a:spcAft>
            </a:pPr>
            <a:r>
              <a:rPr lang="en-US" sz="2000" dirty="0"/>
              <a:t>HCD </a:t>
            </a:r>
            <a:r>
              <a:rPr lang="en-US" sz="2000" dirty="0" err="1"/>
              <a:t>iTC</a:t>
            </a:r>
            <a:r>
              <a:rPr lang="en-US" sz="2000" dirty="0"/>
              <a:t> can change the ESR without requiring Common Criteria Development Board (CCDB) approval to allow the Ricoh proposal</a:t>
            </a:r>
          </a:p>
          <a:p>
            <a:pPr marL="742950" lvl="2" indent="-342900">
              <a:spcAft>
                <a:spcPts val="600"/>
              </a:spcAft>
            </a:pPr>
            <a:r>
              <a:rPr lang="en-US" dirty="0"/>
              <a:t>However, might need approval of the Korean and Japanese Schemes </a:t>
            </a:r>
          </a:p>
          <a:p>
            <a:pPr marL="342900" lvl="1" indent="-342900">
              <a:spcAft>
                <a:spcPts val="600"/>
              </a:spcAft>
            </a:pPr>
            <a:r>
              <a:rPr lang="en-US" sz="2000" dirty="0"/>
              <a:t>HCD </a:t>
            </a:r>
            <a:r>
              <a:rPr lang="en-US" sz="2000" dirty="0" err="1"/>
              <a:t>iTC</a:t>
            </a:r>
            <a:r>
              <a:rPr lang="en-US" sz="2000" dirty="0"/>
              <a:t> concern is that it can’t really address the issue properly until it can understand what the two Scheme’s rationale was for this requirement and what this requirement really meant</a:t>
            </a:r>
          </a:p>
          <a:p>
            <a:pPr marL="342900" lvl="1" indent="-342900">
              <a:spcAft>
                <a:spcPts val="600"/>
              </a:spcAft>
            </a:pPr>
            <a:r>
              <a:rPr lang="en-US" sz="2000" dirty="0"/>
              <a:t>Sent request to the Korean Scheme for additional information – the following two slides provide the Korean Scheme’s response</a:t>
            </a:r>
          </a:p>
          <a:p>
            <a:pPr lvl="1" algn="ctr"/>
            <a:endParaRPr lang="en-US" sz="2000" dirty="0"/>
          </a:p>
        </p:txBody>
      </p:sp>
    </p:spTree>
    <p:extLst>
      <p:ext uri="{BB962C8B-B14F-4D97-AF65-F5344CB8AC3E}">
        <p14:creationId xmlns:p14="http://schemas.microsoft.com/office/powerpoint/2010/main" val="380779969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51581" y="63500"/>
            <a:ext cx="7315200" cy="1016000"/>
          </a:xfrm>
        </p:spPr>
        <p:txBody>
          <a:bodyPr rIns="132080"/>
          <a:lstStyle/>
          <a:p>
            <a:pPr eaLnBrk="1" hangingPunct="1"/>
            <a:r>
              <a:rPr lang="fr-FR" sz="2400" dirty="0"/>
              <a:t>HCD </a:t>
            </a:r>
            <a:r>
              <a:rPr lang="fr-FR" sz="2400" dirty="0" err="1"/>
              <a:t>iTC</a:t>
            </a:r>
            <a:r>
              <a:rPr lang="fr-FR" sz="2400" dirty="0"/>
              <a:t> </a:t>
            </a:r>
            <a:r>
              <a:rPr lang="fr-FR" sz="2400" dirty="0" err="1"/>
              <a:t>Status</a:t>
            </a:r>
            <a:br>
              <a:rPr lang="fr-FR" sz="2400" dirty="0"/>
            </a:br>
            <a:r>
              <a:rPr lang="en-US" sz="2400" dirty="0"/>
              <a:t>Encryption of Non-Volatile Storage Devices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TextBox 11">
            <a:extLst>
              <a:ext uri="{FF2B5EF4-FFF2-40B4-BE49-F238E27FC236}">
                <a16:creationId xmlns:a16="http://schemas.microsoft.com/office/drawing/2014/main" id="{9674A0B7-8595-4418-A85E-59B389DC5AEB}"/>
              </a:ext>
            </a:extLst>
          </p:cNvPr>
          <p:cNvSpPr txBox="1"/>
          <p:nvPr/>
        </p:nvSpPr>
        <p:spPr>
          <a:xfrm>
            <a:off x="163871" y="1206500"/>
            <a:ext cx="4572000" cy="400110"/>
          </a:xfrm>
          <a:prstGeom prst="rect">
            <a:avLst/>
          </a:prstGeom>
          <a:noFill/>
        </p:spPr>
        <p:txBody>
          <a:bodyPr wrap="square">
            <a:spAutoFit/>
          </a:bodyPr>
          <a:lstStyle/>
          <a:p>
            <a:r>
              <a:rPr lang="en-GB" sz="2000" b="1" dirty="0">
                <a:latin typeface="+mn-lt"/>
              </a:rPr>
              <a:t>Background</a:t>
            </a:r>
            <a:endParaRPr lang="en-US" sz="2000" b="1" dirty="0">
              <a:latin typeface="+mn-lt"/>
            </a:endParaRPr>
          </a:p>
        </p:txBody>
      </p:sp>
      <p:sp>
        <p:nvSpPr>
          <p:cNvPr id="13" name="Content Placeholder 2">
            <a:extLst>
              <a:ext uri="{FF2B5EF4-FFF2-40B4-BE49-F238E27FC236}">
                <a16:creationId xmlns:a16="http://schemas.microsoft.com/office/drawing/2014/main" id="{B6F656CC-1396-4324-B386-5EC5E1D469E8}"/>
              </a:ext>
            </a:extLst>
          </p:cNvPr>
          <p:cNvSpPr>
            <a:spLocks noGrp="1"/>
          </p:cNvSpPr>
          <p:nvPr>
            <p:ph idx="1"/>
          </p:nvPr>
        </p:nvSpPr>
        <p:spPr>
          <a:xfrm>
            <a:off x="26219" y="1662305"/>
            <a:ext cx="8812981" cy="4840095"/>
          </a:xfrm>
        </p:spPr>
        <p:txBody>
          <a:bodyPr>
            <a:normAutofit fontScale="92500" lnSpcReduction="10000"/>
          </a:bodyPr>
          <a:lstStyle/>
          <a:p>
            <a:r>
              <a:rPr lang="en-GB" dirty="0"/>
              <a:t>We consider the a </a:t>
            </a:r>
            <a:r>
              <a:rPr lang="en-GB" dirty="0" err="1"/>
              <a:t>nonvolatile</a:t>
            </a:r>
            <a:r>
              <a:rPr lang="en-GB" dirty="0"/>
              <a:t> storage device contains sensitive data such as user document data and/or the HCD critical data.</a:t>
            </a:r>
          </a:p>
          <a:p>
            <a:r>
              <a:rPr lang="en-GB" dirty="0"/>
              <a:t>We consider both of use cases i) a Field-replaceable </a:t>
            </a:r>
            <a:r>
              <a:rPr lang="en-GB" dirty="0" err="1"/>
              <a:t>nonvolatile</a:t>
            </a:r>
            <a:r>
              <a:rPr lang="en-GB" dirty="0"/>
              <a:t> storage device can be taken out of operational environment, and ii) </a:t>
            </a:r>
            <a:r>
              <a:rPr lang="en-GB" dirty="0">
                <a:highlight>
                  <a:srgbClr val="FFFF00"/>
                </a:highlight>
              </a:rPr>
              <a:t>the HCD itself (includes either non-Field-replaceable or Field-replaceable </a:t>
            </a:r>
            <a:r>
              <a:rPr lang="en-GB" dirty="0" err="1">
                <a:highlight>
                  <a:srgbClr val="FFFF00"/>
                </a:highlight>
              </a:rPr>
              <a:t>nonvolatile</a:t>
            </a:r>
            <a:r>
              <a:rPr lang="en-GB" dirty="0">
                <a:highlight>
                  <a:srgbClr val="FFFF00"/>
                </a:highlight>
              </a:rPr>
              <a:t> storage device) can be taken out of operational environment</a:t>
            </a:r>
            <a:r>
              <a:rPr lang="en-GB" dirty="0"/>
              <a:t>.</a:t>
            </a:r>
          </a:p>
          <a:p>
            <a:r>
              <a:rPr lang="en-GB" dirty="0"/>
              <a:t>When a Field-replaceable </a:t>
            </a:r>
            <a:r>
              <a:rPr lang="en-GB" dirty="0" err="1"/>
              <a:t>nonvolatile</a:t>
            </a:r>
            <a:r>
              <a:rPr lang="en-GB" dirty="0"/>
              <a:t> storage device or the HCD itself is taken out of operational environment, sensitive data need to be protected from disclosure.</a:t>
            </a:r>
          </a:p>
          <a:p>
            <a:pPr lvl="1"/>
            <a:r>
              <a:rPr lang="en-GB" dirty="0"/>
              <a:t>Note that our intention regarding Assumption "the physical security of the HCD" is strongly related to the operational environment. </a:t>
            </a:r>
          </a:p>
          <a:p>
            <a:pPr lvl="1"/>
            <a:r>
              <a:rPr lang="en-GB" dirty="0"/>
              <a:t>When a Field-replaceable </a:t>
            </a:r>
            <a:r>
              <a:rPr lang="en-GB" dirty="0" err="1"/>
              <a:t>nonvolatile</a:t>
            </a:r>
            <a:r>
              <a:rPr lang="en-GB" dirty="0"/>
              <a:t> storage device or the HCD is taken out of operational environment, they are physically accessible.</a:t>
            </a:r>
          </a:p>
          <a:p>
            <a:r>
              <a:rPr lang="en-GB" dirty="0"/>
              <a:t>Thus, </a:t>
            </a:r>
            <a:r>
              <a:rPr lang="en-GB" dirty="0">
                <a:highlight>
                  <a:srgbClr val="FFFF00"/>
                </a:highlight>
              </a:rPr>
              <a:t>both of a Field-replaceable and non-Field-replaceable </a:t>
            </a:r>
            <a:r>
              <a:rPr lang="en-GB" dirty="0" err="1">
                <a:highlight>
                  <a:srgbClr val="FFFF00"/>
                </a:highlight>
              </a:rPr>
              <a:t>nonvolatile</a:t>
            </a:r>
            <a:r>
              <a:rPr lang="en-GB" dirty="0">
                <a:highlight>
                  <a:srgbClr val="FFFF00"/>
                </a:highlight>
              </a:rPr>
              <a:t> storage device are subject to protection</a:t>
            </a:r>
            <a:r>
              <a:rPr lang="en-GB" dirty="0"/>
              <a:t>.</a:t>
            </a:r>
          </a:p>
          <a:p>
            <a:endParaRPr lang="en-GB" dirty="0"/>
          </a:p>
        </p:txBody>
      </p:sp>
    </p:spTree>
    <p:extLst>
      <p:ext uri="{BB962C8B-B14F-4D97-AF65-F5344CB8AC3E}">
        <p14:creationId xmlns:p14="http://schemas.microsoft.com/office/powerpoint/2010/main" val="68397883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51581" y="63500"/>
            <a:ext cx="7315200" cy="1016000"/>
          </a:xfrm>
        </p:spPr>
        <p:txBody>
          <a:bodyPr rIns="132080"/>
          <a:lstStyle/>
          <a:p>
            <a:pPr eaLnBrk="1" hangingPunct="1"/>
            <a:r>
              <a:rPr lang="fr-FR" sz="2400" dirty="0"/>
              <a:t>HCD </a:t>
            </a:r>
            <a:r>
              <a:rPr lang="fr-FR" sz="2400" dirty="0" err="1"/>
              <a:t>iTC</a:t>
            </a:r>
            <a:r>
              <a:rPr lang="fr-FR" sz="2400" dirty="0"/>
              <a:t> </a:t>
            </a:r>
            <a:r>
              <a:rPr lang="fr-FR" sz="2400" dirty="0" err="1"/>
              <a:t>Status</a:t>
            </a:r>
            <a:br>
              <a:rPr lang="fr-FR" sz="2400" dirty="0"/>
            </a:br>
            <a:r>
              <a:rPr lang="en-US" sz="2400" dirty="0"/>
              <a:t>Encryption of Non-Volatile Storage Devices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2" name="TextBox 11">
            <a:extLst>
              <a:ext uri="{FF2B5EF4-FFF2-40B4-BE49-F238E27FC236}">
                <a16:creationId xmlns:a16="http://schemas.microsoft.com/office/drawing/2014/main" id="{3A0C8766-6D73-41A1-8392-67DCCCF71CFA}"/>
              </a:ext>
            </a:extLst>
          </p:cNvPr>
          <p:cNvSpPr txBox="1"/>
          <p:nvPr/>
        </p:nvSpPr>
        <p:spPr>
          <a:xfrm>
            <a:off x="185994" y="1218790"/>
            <a:ext cx="4572000" cy="400110"/>
          </a:xfrm>
          <a:prstGeom prst="rect">
            <a:avLst/>
          </a:prstGeom>
          <a:noFill/>
        </p:spPr>
        <p:txBody>
          <a:bodyPr wrap="square">
            <a:spAutoFit/>
          </a:bodyPr>
          <a:lstStyle/>
          <a:p>
            <a:r>
              <a:rPr lang="en-GB" sz="2000" b="1" dirty="0">
                <a:latin typeface="+mn-lt"/>
              </a:rPr>
              <a:t>Interim outcomes</a:t>
            </a:r>
            <a:endParaRPr lang="en-US" sz="2000" b="1" dirty="0">
              <a:latin typeface="+mn-lt"/>
            </a:endParaRPr>
          </a:p>
        </p:txBody>
      </p:sp>
      <p:sp>
        <p:nvSpPr>
          <p:cNvPr id="13" name="Content Placeholder 2">
            <a:extLst>
              <a:ext uri="{FF2B5EF4-FFF2-40B4-BE49-F238E27FC236}">
                <a16:creationId xmlns:a16="http://schemas.microsoft.com/office/drawing/2014/main" id="{3DB950F1-E7D9-4DC4-9A1E-2801CBD008C3}"/>
              </a:ext>
            </a:extLst>
          </p:cNvPr>
          <p:cNvSpPr>
            <a:spLocks noGrp="1"/>
          </p:cNvSpPr>
          <p:nvPr>
            <p:ph idx="1"/>
          </p:nvPr>
        </p:nvSpPr>
        <p:spPr>
          <a:xfrm>
            <a:off x="212213" y="1681315"/>
            <a:ext cx="8742875" cy="4925553"/>
          </a:xfrm>
        </p:spPr>
        <p:txBody>
          <a:bodyPr>
            <a:normAutofit fontScale="77500" lnSpcReduction="20000"/>
          </a:bodyPr>
          <a:lstStyle/>
          <a:p>
            <a:r>
              <a:rPr lang="en-GB" dirty="0"/>
              <a:t>For the reasons above, if 'purge' is appropriate measure to protection of a non-Field-replaceable </a:t>
            </a:r>
            <a:r>
              <a:rPr lang="en-GB" dirty="0" err="1"/>
              <a:t>nonvolatile</a:t>
            </a:r>
            <a:r>
              <a:rPr lang="en-GB" dirty="0"/>
              <a:t> storage device contained in the HCD which is taken out of operational environment, then we can consider the same level of security protection could be levied to a Field-replaceable </a:t>
            </a:r>
            <a:r>
              <a:rPr lang="en-GB" dirty="0" err="1"/>
              <a:t>nonvolatile</a:t>
            </a:r>
            <a:r>
              <a:rPr lang="en-GB" dirty="0"/>
              <a:t> storage device.</a:t>
            </a:r>
          </a:p>
          <a:p>
            <a:r>
              <a:rPr lang="en-GB" dirty="0"/>
              <a:t>But we do require more security protection requirements such as encryption.</a:t>
            </a:r>
          </a:p>
          <a:p>
            <a:r>
              <a:rPr lang="en-GB" dirty="0"/>
              <a:t>According to the Reference noted in the email, we assumed that the issue was raised due to the Essential Security Requirements "To support encryption, the HCD shall maintain key chains in such a way that keys and key materials are protected. Note that the initial data of the key chain stored on the </a:t>
            </a:r>
            <a:r>
              <a:rPr lang="en-GB" dirty="0" err="1"/>
              <a:t>nonvolatile</a:t>
            </a:r>
            <a:r>
              <a:rPr lang="en-GB" dirty="0"/>
              <a:t> storage device without protection do not meet the requirement".</a:t>
            </a:r>
          </a:p>
          <a:p>
            <a:r>
              <a:rPr lang="en-GB" dirty="0"/>
              <a:t>&gt;&gt; We heard that the </a:t>
            </a:r>
            <a:r>
              <a:rPr lang="en-GB" dirty="0" err="1"/>
              <a:t>iTC</a:t>
            </a:r>
            <a:r>
              <a:rPr lang="en-GB" dirty="0"/>
              <a:t> was discussing this issue from last year, and we would like to understand "</a:t>
            </a:r>
            <a:r>
              <a:rPr lang="en-GB" u="sng" dirty="0"/>
              <a:t>how to protect" keys and key materials</a:t>
            </a:r>
            <a:r>
              <a:rPr lang="en-GB" dirty="0"/>
              <a:t>. Note that we do understand that "initial" key materials are the most difficult ones, and we do not require any specific mechanism for the protection of "initial" key materials. </a:t>
            </a:r>
          </a:p>
          <a:p>
            <a:r>
              <a:rPr lang="en-GB" b="1" u="sng" dirty="0"/>
              <a:t>We do expect that vendors suggest the "proper" level of the protection for "initial" key materials.</a:t>
            </a:r>
            <a:endParaRPr lang="en-GB" dirty="0"/>
          </a:p>
        </p:txBody>
      </p:sp>
    </p:spTree>
    <p:extLst>
      <p:ext uri="{BB962C8B-B14F-4D97-AF65-F5344CB8AC3E}">
        <p14:creationId xmlns:p14="http://schemas.microsoft.com/office/powerpoint/2010/main" val="279455563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51581" y="63500"/>
            <a:ext cx="7315200" cy="1016000"/>
          </a:xfrm>
        </p:spPr>
        <p:txBody>
          <a:bodyPr rIns="132080"/>
          <a:lstStyle/>
          <a:p>
            <a:pPr eaLnBrk="1" hangingPunct="1"/>
            <a:r>
              <a:rPr lang="fr-FR" sz="2400" dirty="0"/>
              <a:t>HCD </a:t>
            </a:r>
            <a:r>
              <a:rPr lang="fr-FR" sz="2400" dirty="0" err="1"/>
              <a:t>iTC</a:t>
            </a:r>
            <a:r>
              <a:rPr lang="fr-FR" sz="2400" dirty="0"/>
              <a:t> </a:t>
            </a:r>
            <a:r>
              <a:rPr lang="fr-FR" sz="2400" dirty="0" err="1"/>
              <a:t>Status</a:t>
            </a:r>
            <a:br>
              <a:rPr lang="fr-FR" sz="2400" dirty="0"/>
            </a:br>
            <a:r>
              <a:rPr lang="en-US" sz="2400" dirty="0"/>
              <a:t>Encryption of Non-Volatile Storage Devices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43000"/>
            <a:ext cx="8890000" cy="5257800"/>
          </a:xfrm>
        </p:spPr>
        <p:txBody>
          <a:bodyPr rIns="132080"/>
          <a:lstStyle/>
          <a:p>
            <a:pPr marL="461963" lvl="1" indent="-461963">
              <a:spcBef>
                <a:spcPts val="0"/>
              </a:spcBef>
              <a:spcAft>
                <a:spcPts val="600"/>
              </a:spcAft>
            </a:pPr>
            <a:r>
              <a:rPr lang="en-US" sz="2000" dirty="0"/>
              <a:t>HCD </a:t>
            </a:r>
            <a:r>
              <a:rPr lang="en-US" sz="2000" dirty="0" err="1"/>
              <a:t>iTC</a:t>
            </a:r>
            <a:r>
              <a:rPr lang="en-US" sz="2000" dirty="0"/>
              <a:t> vendors submitted proposed ESR changes to address this issue which the full </a:t>
            </a:r>
            <a:r>
              <a:rPr lang="en-US" sz="2000" dirty="0" err="1"/>
              <a:t>iTC</a:t>
            </a:r>
            <a:r>
              <a:rPr lang="en-US" sz="2000" dirty="0"/>
              <a:t> have reviewed</a:t>
            </a:r>
          </a:p>
          <a:p>
            <a:pPr marL="461963" lvl="1" indent="-461963">
              <a:spcBef>
                <a:spcPts val="0"/>
              </a:spcBef>
              <a:spcAft>
                <a:spcPts val="600"/>
              </a:spcAft>
            </a:pPr>
            <a:r>
              <a:rPr lang="en-US" sz="2000" dirty="0"/>
              <a:t>HCD </a:t>
            </a:r>
            <a:r>
              <a:rPr lang="en-US" sz="2000" dirty="0" err="1"/>
              <a:t>iTC</a:t>
            </a:r>
            <a:r>
              <a:rPr lang="en-US" sz="2000" dirty="0"/>
              <a:t> vendors tasked to determine what is the “</a:t>
            </a:r>
            <a:r>
              <a:rPr lang="en-US" sz="2000" dirty="0">
                <a:effectLst/>
                <a:ea typeface="Gulim" panose="020B0600000101010101" pitchFamily="34" charset="-127"/>
              </a:rPr>
              <a:t>proper" level of the protection for "initial" key material”</a:t>
            </a:r>
          </a:p>
          <a:p>
            <a:pPr marL="0" lvl="1" indent="0">
              <a:buNone/>
            </a:pPr>
            <a:r>
              <a:rPr lang="en-US" sz="2000" dirty="0"/>
              <a:t>What Needs to Be Done to Resolve This Issue</a:t>
            </a:r>
          </a:p>
          <a:p>
            <a:pPr marL="461963" lvl="1" indent="-461963"/>
            <a:r>
              <a:rPr lang="en-US" sz="2000" dirty="0"/>
              <a:t>Update Security Problem Definition (SPD) and ESR to include the Use Case where the device is removed from the Operational Environment and user and critical data need to be protected</a:t>
            </a:r>
          </a:p>
          <a:p>
            <a:pPr marL="461963" lvl="1" indent="-461963"/>
            <a:r>
              <a:rPr lang="en-US" sz="2000" dirty="0"/>
              <a:t>Make a final decision on whether the ESR needs to change to address the non-field replaceable non-volatile </a:t>
            </a:r>
            <a:r>
              <a:rPr lang="en-US" sz="2000"/>
              <a:t>storage issue</a:t>
            </a:r>
            <a:endParaRPr lang="en-US" sz="2000" dirty="0"/>
          </a:p>
        </p:txBody>
      </p:sp>
    </p:spTree>
    <p:extLst>
      <p:ext uri="{BB962C8B-B14F-4D97-AF65-F5344CB8AC3E}">
        <p14:creationId xmlns:p14="http://schemas.microsoft.com/office/powerpoint/2010/main" val="94424322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51581" y="63500"/>
            <a:ext cx="7315200" cy="1016000"/>
          </a:xfrm>
        </p:spPr>
        <p:txBody>
          <a:bodyPr rIns="132080"/>
          <a:lstStyle/>
          <a:p>
            <a:pPr eaLnBrk="1" hangingPunct="1"/>
            <a:r>
              <a:rPr lang="fr-FR" sz="2400" dirty="0"/>
              <a:t>HCD </a:t>
            </a:r>
            <a:r>
              <a:rPr lang="fr-FR" sz="2400" dirty="0" err="1"/>
              <a:t>iTC</a:t>
            </a:r>
            <a:r>
              <a:rPr lang="fr-FR" sz="2400" dirty="0"/>
              <a:t> </a:t>
            </a:r>
            <a:r>
              <a:rPr lang="fr-FR" sz="2400" dirty="0" err="1"/>
              <a:t>Status</a:t>
            </a:r>
            <a:br>
              <a:rPr lang="fr-FR" sz="2400" dirty="0"/>
            </a:br>
            <a:r>
              <a:rPr lang="en-US" sz="2400" dirty="0"/>
              <a:t>Encryption of Non-Volatile Storage Devices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43000"/>
            <a:ext cx="8890000" cy="5257800"/>
          </a:xfrm>
        </p:spPr>
        <p:txBody>
          <a:bodyPr rIns="132080"/>
          <a:lstStyle/>
          <a:p>
            <a:pPr marL="0" lvl="1" indent="0">
              <a:buNone/>
            </a:pPr>
            <a:r>
              <a:rPr lang="en-US" sz="2000" dirty="0"/>
              <a:t>What Needs to Be Done to Resolve This Issue</a:t>
            </a:r>
          </a:p>
          <a:p>
            <a:pPr marL="461963" lvl="1" indent="-461963"/>
            <a:r>
              <a:rPr lang="en-US" sz="2000" dirty="0"/>
              <a:t>If the ESR does need to change:</a:t>
            </a:r>
          </a:p>
          <a:p>
            <a:pPr marL="862013" lvl="2" indent="-461963"/>
            <a:r>
              <a:rPr lang="en-US" sz="2000" dirty="0"/>
              <a:t>Make a final decision on what is ESR changes (if any) are to be made</a:t>
            </a:r>
          </a:p>
          <a:p>
            <a:pPr marL="862013" lvl="2" indent="-461963"/>
            <a:r>
              <a:rPr lang="en-US" sz="2000" dirty="0"/>
              <a:t>Make the appropriate ESR changes</a:t>
            </a:r>
          </a:p>
          <a:p>
            <a:pPr marL="862013" lvl="2" indent="-461963"/>
            <a:r>
              <a:rPr lang="en-US" sz="2000" dirty="0"/>
              <a:t>Submit the changes to the Korean and Japanese Schemes for approval</a:t>
            </a:r>
          </a:p>
          <a:p>
            <a:pPr marL="862013" lvl="2" indent="-461963"/>
            <a:r>
              <a:rPr lang="en-US" sz="2000" dirty="0"/>
              <a:t>Update the Security Problem Definition (SPD) to be consistent with the updated ESR</a:t>
            </a:r>
          </a:p>
        </p:txBody>
      </p:sp>
    </p:spTree>
    <p:extLst>
      <p:ext uri="{BB962C8B-B14F-4D97-AF65-F5344CB8AC3E}">
        <p14:creationId xmlns:p14="http://schemas.microsoft.com/office/powerpoint/2010/main" val="282010982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2021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1949452926"/>
              </p:ext>
            </p:extLst>
          </p:nvPr>
        </p:nvGraphicFramePr>
        <p:xfrm>
          <a:off x="609600" y="1925634"/>
          <a:ext cx="7772400" cy="2610805"/>
        </p:xfrm>
        <a:graphic>
          <a:graphicData uri="http://schemas.openxmlformats.org/drawingml/2006/table">
            <a:tbl>
              <a:tblPr/>
              <a:tblGrid>
                <a:gridCol w="19863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9:45 </a:t>
                      </a:r>
                      <a:r>
                        <a:rPr kumimoji="0" lang="en-US" altLang="en-US" sz="1800" b="0" i="0" u="none" strike="noStrike" cap="none" normalizeH="0" baseline="0">
                          <a:ln>
                            <a:noFill/>
                          </a:ln>
                          <a:solidFill>
                            <a:schemeClr val="tx1"/>
                          </a:solidFill>
                          <a:effectLst/>
                          <a:latin typeface="Verdana" charset="0"/>
                          <a:ea typeface="ヒラギノ角ゴ ProN W3" charset="0"/>
                          <a:cs typeface="ヒラギノ角ゴ ProN W3" charset="0"/>
                          <a:sym typeface="Verdana" charset="0"/>
                        </a:rPr>
                        <a:t>–   9:50</a:t>
                      </a: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9:50 – 11:05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/SD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11:05 – 11:20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v1.0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11:20 – 11:40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TCG/IETF/Linux Foundation Liaison Reports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11:40 – 11:45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7194" name="Rectangle 85"/>
          <p:cNvSpPr>
            <a:spLocks noGrp="1" noChangeArrowheads="1"/>
          </p:cNvSpPr>
          <p:nvPr>
            <p:ph type="title"/>
          </p:nvPr>
        </p:nvSpPr>
        <p:spPr/>
        <p:txBody>
          <a:bodyPr rIns="132080"/>
          <a:lstStyle/>
          <a:p>
            <a:pPr eaLnBrk="1" hangingPunct="1">
              <a:spcBef>
                <a:spcPts val="600"/>
              </a:spcBef>
            </a:pPr>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30480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258188" y="431800"/>
            <a:ext cx="7315200" cy="1016000"/>
          </a:xfrm>
        </p:spPr>
        <p:txBody>
          <a:bodyPr rIns="132080"/>
          <a:lstStyle/>
          <a:p>
            <a:pPr eaLnBrk="1" hangingPunct="1"/>
            <a:r>
              <a:rPr lang="fr-FR" sz="2400" b="1" dirty="0"/>
              <a:t>HCD </a:t>
            </a:r>
            <a:r>
              <a:rPr lang="fr-FR" sz="2400" b="1" dirty="0" err="1"/>
              <a:t>iTC</a:t>
            </a:r>
            <a:r>
              <a:rPr lang="fr-FR" sz="2400" b="1" dirty="0"/>
              <a:t> </a:t>
            </a:r>
            <a:r>
              <a:rPr lang="fr-FR" sz="2400" b="1" dirty="0" err="1"/>
              <a:t>Status</a:t>
            </a:r>
            <a:br>
              <a:rPr lang="fr-FR" sz="2400" dirty="0"/>
            </a:br>
            <a:r>
              <a:rPr lang="fr-FR" sz="2400" b="1" dirty="0"/>
              <a:t>Original</a:t>
            </a:r>
            <a:r>
              <a:rPr lang="fr-FR" sz="2400" dirty="0"/>
              <a:t> </a:t>
            </a:r>
            <a:r>
              <a:rPr lang="en-GB" sz="2400" b="1" dirty="0"/>
              <a:t>Proposed Schedule for Publishing HCD </a:t>
            </a:r>
            <a:r>
              <a:rPr lang="en-GB" sz="2400" b="1" dirty="0" err="1"/>
              <a:t>cPP</a:t>
            </a:r>
            <a:r>
              <a:rPr lang="en-GB" sz="2400" b="1" dirty="0"/>
              <a:t>/SD Documentation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845755" cy="5257800"/>
          </a:xfrm>
        </p:spPr>
        <p:txBody>
          <a:bodyPr rIns="132080"/>
          <a:lstStyle/>
          <a:p>
            <a:pPr marL="1360488" lvl="3" indent="0">
              <a:buNone/>
            </a:pPr>
            <a:endParaRPr lang="en-US" sz="1600" dirty="0"/>
          </a:p>
          <a:p>
            <a:pPr lvl="1"/>
            <a:endParaRPr lang="en-US" sz="2000" dirty="0"/>
          </a:p>
        </p:txBody>
      </p:sp>
      <p:pic>
        <p:nvPicPr>
          <p:cNvPr id="2" name="table">
            <a:extLst>
              <a:ext uri="{FF2B5EF4-FFF2-40B4-BE49-F238E27FC236}">
                <a16:creationId xmlns:a16="http://schemas.microsoft.com/office/drawing/2014/main" id="{4DC8BFDC-222A-4750-AF30-05FC96BEBBE9}"/>
              </a:ext>
            </a:extLst>
          </p:cNvPr>
          <p:cNvPicPr>
            <a:picLocks noChangeAspect="1"/>
          </p:cNvPicPr>
          <p:nvPr/>
        </p:nvPicPr>
        <p:blipFill>
          <a:blip r:embed="rId4"/>
          <a:stretch>
            <a:fillRect/>
          </a:stretch>
        </p:blipFill>
        <p:spPr>
          <a:xfrm>
            <a:off x="40057" y="1447799"/>
            <a:ext cx="9063886" cy="5213351"/>
          </a:xfrm>
          <a:prstGeom prst="rect">
            <a:avLst/>
          </a:prstGeom>
        </p:spPr>
      </p:pic>
    </p:spTree>
    <p:extLst>
      <p:ext uri="{BB962C8B-B14F-4D97-AF65-F5344CB8AC3E}">
        <p14:creationId xmlns:p14="http://schemas.microsoft.com/office/powerpoint/2010/main" val="414280038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err="1"/>
              <a:t>Proposed</a:t>
            </a:r>
            <a:r>
              <a:rPr lang="fr-FR" sz="3200" dirty="0"/>
              <a:t> New HCD </a:t>
            </a:r>
            <a:r>
              <a:rPr lang="fr-FR" sz="3200" dirty="0" err="1"/>
              <a:t>cPP</a:t>
            </a:r>
            <a:r>
              <a:rPr lang="fr-FR" sz="3200" dirty="0"/>
              <a:t>/SD Schedule</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9" name="Table 4">
            <a:extLst>
              <a:ext uri="{FF2B5EF4-FFF2-40B4-BE49-F238E27FC236}">
                <a16:creationId xmlns:a16="http://schemas.microsoft.com/office/drawing/2014/main" id="{04CA8506-27A7-4590-A475-B12D90A24FEF}"/>
              </a:ext>
            </a:extLst>
          </p:cNvPr>
          <p:cNvGraphicFramePr>
            <a:graphicFrameLocks noGrp="1"/>
          </p:cNvGraphicFramePr>
          <p:nvPr>
            <p:extLst>
              <p:ext uri="{D42A27DB-BD31-4B8C-83A1-F6EECF244321}">
                <p14:modId xmlns:p14="http://schemas.microsoft.com/office/powerpoint/2010/main" val="3714482612"/>
              </p:ext>
            </p:extLst>
          </p:nvPr>
        </p:nvGraphicFramePr>
        <p:xfrm>
          <a:off x="127001" y="1185606"/>
          <a:ext cx="8890000" cy="4792714"/>
        </p:xfrm>
        <a:graphic>
          <a:graphicData uri="http://schemas.openxmlformats.org/drawingml/2006/table">
            <a:tbl>
              <a:tblPr firstRow="1" bandRow="1">
                <a:tableStyleId>{5C22544A-7EE6-4342-B048-85BDC9FD1C3A}</a:tableStyleId>
              </a:tblPr>
              <a:tblGrid>
                <a:gridCol w="1777964">
                  <a:extLst>
                    <a:ext uri="{9D8B030D-6E8A-4147-A177-3AD203B41FA5}">
                      <a16:colId xmlns:a16="http://schemas.microsoft.com/office/drawing/2014/main" val="1458746865"/>
                    </a:ext>
                  </a:extLst>
                </a:gridCol>
                <a:gridCol w="4152154">
                  <a:extLst>
                    <a:ext uri="{9D8B030D-6E8A-4147-A177-3AD203B41FA5}">
                      <a16:colId xmlns:a16="http://schemas.microsoft.com/office/drawing/2014/main" val="1032249778"/>
                    </a:ext>
                  </a:extLst>
                </a:gridCol>
                <a:gridCol w="2959882">
                  <a:extLst>
                    <a:ext uri="{9D8B030D-6E8A-4147-A177-3AD203B41FA5}">
                      <a16:colId xmlns:a16="http://schemas.microsoft.com/office/drawing/2014/main" val="892590977"/>
                    </a:ext>
                  </a:extLst>
                </a:gridCol>
              </a:tblGrid>
              <a:tr h="464554">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Description</a:t>
                      </a:r>
                    </a:p>
                  </a:txBody>
                  <a:tcPr/>
                </a:tc>
                <a:extLst>
                  <a:ext uri="{0D108BD9-81ED-4DB2-BD59-A6C34878D82A}">
                    <a16:rowId xmlns:a16="http://schemas.microsoft.com/office/drawing/2014/main" val="3119513989"/>
                  </a:ext>
                </a:extLst>
              </a:tr>
              <a:tr h="1494435">
                <a:tc>
                  <a:txBody>
                    <a:bodyPr/>
                    <a:lstStyle/>
                    <a:p>
                      <a:r>
                        <a:rPr lang="en-US" sz="1600" dirty="0"/>
                        <a:t>Resolve ESR Issue and Approve SPD</a:t>
                      </a:r>
                    </a:p>
                  </a:txBody>
                  <a:tcPr/>
                </a:tc>
                <a:tc>
                  <a:txBody>
                    <a:bodyPr/>
                    <a:lstStyle/>
                    <a:p>
                      <a:pPr marL="342900" indent="-342900">
                        <a:buFont typeface="Arial" panose="020B0604020202020204" pitchFamily="34" charset="0"/>
                        <a:buChar char="•"/>
                      </a:pPr>
                      <a:r>
                        <a:rPr lang="en-US" sz="1400" dirty="0"/>
                        <a:t>Resolve ESR issue: 2/26</a:t>
                      </a:r>
                    </a:p>
                    <a:p>
                      <a:pPr marL="342900" indent="-342900">
                        <a:buFont typeface="Arial" panose="020B0604020202020204" pitchFamily="34" charset="0"/>
                        <a:buChar char="•"/>
                      </a:pPr>
                      <a:r>
                        <a:rPr lang="en-US" sz="1400" dirty="0"/>
                        <a:t>Update ESR: 3/1 – 3/12</a:t>
                      </a:r>
                    </a:p>
                    <a:p>
                      <a:pPr marL="342900" indent="-342900">
                        <a:buFont typeface="Arial" panose="020B0604020202020204" pitchFamily="34" charset="0"/>
                        <a:buChar char="•"/>
                      </a:pPr>
                      <a:r>
                        <a:rPr lang="en-US" sz="1400" dirty="0"/>
                        <a:t>Update SPD: 3/1 – 3/12</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Submit ESR changes to HCD WG (if needed): 3/15</a:t>
                      </a:r>
                    </a:p>
                    <a:p>
                      <a:pPr marL="342900" indent="-342900">
                        <a:buFont typeface="Arial" panose="020B0604020202020204" pitchFamily="34" charset="0"/>
                        <a:buChar char="•"/>
                      </a:pPr>
                      <a:r>
                        <a:rPr lang="en-US" sz="1400" dirty="0"/>
                        <a:t>HCD WG Review and comment: 3/15 – 4/9</a:t>
                      </a:r>
                    </a:p>
                    <a:p>
                      <a:pPr marL="342900" indent="-342900">
                        <a:buFont typeface="Arial" panose="020B0604020202020204" pitchFamily="34" charset="0"/>
                        <a:buChar char="•"/>
                      </a:pPr>
                      <a:r>
                        <a:rPr lang="en-US" sz="1400" dirty="0"/>
                        <a:t>Submit SPD for public review: 3/1</a:t>
                      </a:r>
                    </a:p>
                    <a:p>
                      <a:pPr marL="342900" indent="-342900">
                        <a:buFont typeface="Arial" panose="020B0604020202020204" pitchFamily="34" charset="0"/>
                        <a:buChar char="•"/>
                      </a:pPr>
                      <a:r>
                        <a:rPr lang="en-US" sz="1400" dirty="0"/>
                        <a:t>SPD Public review: 3/1 – 3/26</a:t>
                      </a:r>
                    </a:p>
                    <a:p>
                      <a:pPr marL="342900" indent="-342900">
                        <a:buFont typeface="Arial" panose="020B0604020202020204" pitchFamily="34" charset="0"/>
                        <a:buChar char="•"/>
                      </a:pPr>
                      <a:r>
                        <a:rPr lang="en-US" sz="1400" dirty="0"/>
                        <a:t>Update SPD and update </a:t>
                      </a:r>
                      <a:r>
                        <a:rPr lang="en-US" sz="1400" dirty="0" err="1"/>
                        <a:t>cPP</a:t>
                      </a:r>
                      <a:r>
                        <a:rPr lang="en-US" sz="1400" dirty="0"/>
                        <a:t>/SD:  3/29 – 4/16</a:t>
                      </a:r>
                    </a:p>
                  </a:txBody>
                  <a:tcPr/>
                </a:tc>
                <a:tc>
                  <a:txBody>
                    <a:bodyPr/>
                    <a:lstStyle/>
                    <a:p>
                      <a:pPr marL="0" indent="0">
                        <a:buFont typeface="Arial" panose="020B0604020202020204" pitchFamily="34" charset="0"/>
                        <a:buNone/>
                      </a:pPr>
                      <a:r>
                        <a:rPr lang="en-US" dirty="0"/>
                        <a:t>Assume get response back from HCD WG in no more that 30 days</a:t>
                      </a:r>
                    </a:p>
                    <a:p>
                      <a:pPr marL="342900" indent="-342900">
                        <a:buFont typeface="Arial" panose="020B0604020202020204" pitchFamily="34" charset="0"/>
                        <a:buChar char="•"/>
                      </a:pPr>
                      <a:endParaRPr lang="en-US" dirty="0"/>
                    </a:p>
                  </a:txBody>
                  <a:tcPr/>
                </a:tc>
                <a:extLst>
                  <a:ext uri="{0D108BD9-81ED-4DB2-BD59-A6C34878D82A}">
                    <a16:rowId xmlns:a16="http://schemas.microsoft.com/office/drawing/2014/main" val="1553061117"/>
                  </a:ext>
                </a:extLst>
              </a:tr>
              <a:tr h="689739">
                <a:tc>
                  <a:txBody>
                    <a:bodyPr/>
                    <a:lstStyle/>
                    <a:p>
                      <a:r>
                        <a:rPr lang="en-US" sz="1600" dirty="0"/>
                        <a:t>Internal Draft</a:t>
                      </a:r>
                    </a:p>
                  </a:txBody>
                  <a:tcPr/>
                </a:tc>
                <a:tc>
                  <a:txBody>
                    <a:bodyPr/>
                    <a:lstStyle/>
                    <a:p>
                      <a:pPr marL="342900" indent="-342900">
                        <a:buFont typeface="Arial" panose="020B0604020202020204" pitchFamily="34" charset="0"/>
                        <a:buChar char="•"/>
                      </a:pPr>
                      <a:r>
                        <a:rPr lang="en-US" sz="1400" dirty="0"/>
                        <a:t>Submit 3</a:t>
                      </a:r>
                      <a:r>
                        <a:rPr lang="en-US" sz="1400" baseline="30000" dirty="0"/>
                        <a:t>rd</a:t>
                      </a:r>
                      <a:r>
                        <a:rPr lang="en-US" sz="1400" dirty="0"/>
                        <a:t> internal draft: 4/19</a:t>
                      </a:r>
                    </a:p>
                    <a:p>
                      <a:pPr marL="342900" indent="-342900">
                        <a:buFont typeface="Arial" panose="020B0604020202020204" pitchFamily="34" charset="0"/>
                        <a:buChar char="•"/>
                      </a:pPr>
                      <a:r>
                        <a:rPr lang="en-US" sz="1400" dirty="0"/>
                        <a:t>Review 3</a:t>
                      </a:r>
                      <a:r>
                        <a:rPr lang="en-US" sz="1400" baseline="30000" dirty="0"/>
                        <a:t>rd</a:t>
                      </a:r>
                      <a:r>
                        <a:rPr lang="en-US" sz="1400" dirty="0"/>
                        <a:t> internal draft: 4/19 – 5/14</a:t>
                      </a:r>
                    </a:p>
                    <a:p>
                      <a:pPr marL="342900" indent="-342900">
                        <a:buFont typeface="Arial" panose="020B0604020202020204" pitchFamily="34" charset="0"/>
                        <a:buChar char="•"/>
                      </a:pPr>
                      <a:r>
                        <a:rPr lang="en-US" sz="1400" dirty="0"/>
                        <a:t>Review comments &amp; update documents: 5/17 – 6/11</a:t>
                      </a:r>
                    </a:p>
                  </a:txBody>
                  <a:tcPr/>
                </a:tc>
                <a:tc>
                  <a:txBody>
                    <a:bodyPr/>
                    <a:lstStyle/>
                    <a:p>
                      <a:pPr marL="0" indent="0">
                        <a:buFont typeface="Arial" panose="020B0604020202020204" pitchFamily="34" charset="0"/>
                        <a:buNone/>
                      </a:pPr>
                      <a:r>
                        <a:rPr lang="en-US" dirty="0"/>
                        <a:t>Assume approval of ESR changes </a:t>
                      </a:r>
                    </a:p>
                  </a:txBody>
                  <a:tcPr/>
                </a:tc>
                <a:extLst>
                  <a:ext uri="{0D108BD9-81ED-4DB2-BD59-A6C34878D82A}">
                    <a16:rowId xmlns:a16="http://schemas.microsoft.com/office/drawing/2014/main" val="2217257152"/>
                  </a:ext>
                </a:extLst>
              </a:tr>
              <a:tr h="689739">
                <a:tc>
                  <a:txBody>
                    <a:bodyPr/>
                    <a:lstStyle/>
                    <a:p>
                      <a:r>
                        <a:rPr lang="en-US" sz="1600" dirty="0"/>
                        <a:t>Public Review Draft 1</a:t>
                      </a:r>
                    </a:p>
                  </a:txBody>
                  <a:tcPr/>
                </a:tc>
                <a:tc>
                  <a:txBody>
                    <a:bodyPr/>
                    <a:lstStyle/>
                    <a:p>
                      <a:pPr marL="285750" indent="-285750">
                        <a:buFont typeface="Arial" panose="020B0604020202020204" pitchFamily="34" charset="0"/>
                        <a:buChar char="•"/>
                      </a:pPr>
                      <a:r>
                        <a:rPr lang="en-US" sz="1400" dirty="0"/>
                        <a:t>Submit 1</a:t>
                      </a:r>
                      <a:r>
                        <a:rPr lang="en-US" sz="1400" baseline="30000" dirty="0"/>
                        <a:t>st</a:t>
                      </a:r>
                      <a:r>
                        <a:rPr lang="en-US" sz="1400" dirty="0"/>
                        <a:t> Public Draft: 6/14</a:t>
                      </a:r>
                    </a:p>
                    <a:p>
                      <a:pPr marL="285750" indent="-285750">
                        <a:buFont typeface="Arial" panose="020B0604020202020204" pitchFamily="34" charset="0"/>
                        <a:buChar char="•"/>
                      </a:pPr>
                      <a:r>
                        <a:rPr lang="en-US" sz="1400" dirty="0"/>
                        <a:t>Review 1</a:t>
                      </a:r>
                      <a:r>
                        <a:rPr lang="en-US" sz="1400" baseline="30000" dirty="0"/>
                        <a:t>st</a:t>
                      </a:r>
                      <a:r>
                        <a:rPr lang="en-US" sz="1400" dirty="0"/>
                        <a:t> Public Draft: 6/14 – 7/23</a:t>
                      </a:r>
                    </a:p>
                    <a:p>
                      <a:pPr marL="285750" indent="-285750">
                        <a:buFont typeface="Arial" panose="020B0604020202020204" pitchFamily="34" charset="0"/>
                        <a:buChar char="•"/>
                      </a:pPr>
                      <a:r>
                        <a:rPr lang="en-US" sz="1400" dirty="0"/>
                        <a:t>Review comments and update documents: 7/26- 9/17</a:t>
                      </a:r>
                    </a:p>
                  </a:txBody>
                  <a:tcPr/>
                </a:tc>
                <a:tc>
                  <a:txBody>
                    <a:bodyPr/>
                    <a:lstStyle/>
                    <a:p>
                      <a:r>
                        <a:rPr lang="en-US" dirty="0"/>
                        <a:t>Must include all new SFRs that want to include in v1.0</a:t>
                      </a:r>
                    </a:p>
                  </a:txBody>
                  <a:tcPr/>
                </a:tc>
                <a:extLst>
                  <a:ext uri="{0D108BD9-81ED-4DB2-BD59-A6C34878D82A}">
                    <a16:rowId xmlns:a16="http://schemas.microsoft.com/office/drawing/2014/main" val="1547110497"/>
                  </a:ext>
                </a:extLst>
              </a:tr>
            </a:tbl>
          </a:graphicData>
        </a:graphic>
      </p:graphicFrame>
    </p:spTree>
    <p:extLst>
      <p:ext uri="{BB962C8B-B14F-4D97-AF65-F5344CB8AC3E}">
        <p14:creationId xmlns:p14="http://schemas.microsoft.com/office/powerpoint/2010/main" val="216827756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err="1"/>
              <a:t>Proposed</a:t>
            </a:r>
            <a:r>
              <a:rPr lang="fr-FR" sz="3200" dirty="0"/>
              <a:t> New HCD </a:t>
            </a:r>
            <a:r>
              <a:rPr lang="fr-FR" sz="3200" dirty="0" err="1"/>
              <a:t>cPP</a:t>
            </a:r>
            <a:r>
              <a:rPr lang="fr-FR" sz="3200" dirty="0"/>
              <a:t>/SD Schedule</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9" name="Table 4">
            <a:extLst>
              <a:ext uri="{FF2B5EF4-FFF2-40B4-BE49-F238E27FC236}">
                <a16:creationId xmlns:a16="http://schemas.microsoft.com/office/drawing/2014/main" id="{04CA8506-27A7-4590-A475-B12D90A24FEF}"/>
              </a:ext>
            </a:extLst>
          </p:cNvPr>
          <p:cNvGraphicFramePr>
            <a:graphicFrameLocks noGrp="1"/>
          </p:cNvGraphicFramePr>
          <p:nvPr>
            <p:extLst>
              <p:ext uri="{D42A27DB-BD31-4B8C-83A1-F6EECF244321}">
                <p14:modId xmlns:p14="http://schemas.microsoft.com/office/powerpoint/2010/main" val="597757347"/>
              </p:ext>
            </p:extLst>
          </p:nvPr>
        </p:nvGraphicFramePr>
        <p:xfrm>
          <a:off x="127001" y="1185606"/>
          <a:ext cx="8890000" cy="3146794"/>
        </p:xfrm>
        <a:graphic>
          <a:graphicData uri="http://schemas.openxmlformats.org/drawingml/2006/table">
            <a:tbl>
              <a:tblPr firstRow="1" bandRow="1">
                <a:tableStyleId>{5C22544A-7EE6-4342-B048-85BDC9FD1C3A}</a:tableStyleId>
              </a:tblPr>
              <a:tblGrid>
                <a:gridCol w="1777964">
                  <a:extLst>
                    <a:ext uri="{9D8B030D-6E8A-4147-A177-3AD203B41FA5}">
                      <a16:colId xmlns:a16="http://schemas.microsoft.com/office/drawing/2014/main" val="1458746865"/>
                    </a:ext>
                  </a:extLst>
                </a:gridCol>
                <a:gridCol w="4152154">
                  <a:extLst>
                    <a:ext uri="{9D8B030D-6E8A-4147-A177-3AD203B41FA5}">
                      <a16:colId xmlns:a16="http://schemas.microsoft.com/office/drawing/2014/main" val="1032249778"/>
                    </a:ext>
                  </a:extLst>
                </a:gridCol>
                <a:gridCol w="2959882">
                  <a:extLst>
                    <a:ext uri="{9D8B030D-6E8A-4147-A177-3AD203B41FA5}">
                      <a16:colId xmlns:a16="http://schemas.microsoft.com/office/drawing/2014/main" val="892590977"/>
                    </a:ext>
                  </a:extLst>
                </a:gridCol>
              </a:tblGrid>
              <a:tr h="464554">
                <a:tc>
                  <a:txBody>
                    <a:bodyPr/>
                    <a:lstStyle/>
                    <a:p>
                      <a:r>
                        <a:rPr lang="en-US" dirty="0">
                          <a:solidFill>
                            <a:schemeClr val="bg1"/>
                          </a:solidFill>
                        </a:rPr>
                        <a:t>Phase</a:t>
                      </a:r>
                    </a:p>
                  </a:txBody>
                  <a:tcPr/>
                </a:tc>
                <a:tc>
                  <a:txBody>
                    <a:bodyPr/>
                    <a:lstStyle/>
                    <a:p>
                      <a:r>
                        <a:rPr lang="en-US" dirty="0">
                          <a:solidFill>
                            <a:schemeClr val="bg1"/>
                          </a:solidFill>
                        </a:rPr>
                        <a:t>Timeframe</a:t>
                      </a:r>
                    </a:p>
                  </a:txBody>
                  <a:tcPr/>
                </a:tc>
                <a:tc>
                  <a:txBody>
                    <a:bodyPr/>
                    <a:lstStyle/>
                    <a:p>
                      <a:r>
                        <a:rPr lang="en-US" dirty="0">
                          <a:solidFill>
                            <a:schemeClr val="bg1"/>
                          </a:solidFill>
                        </a:rPr>
                        <a:t>Description</a:t>
                      </a:r>
                    </a:p>
                  </a:txBody>
                  <a:tcPr/>
                </a:tc>
                <a:extLst>
                  <a:ext uri="{0D108BD9-81ED-4DB2-BD59-A6C34878D82A}">
                    <a16:rowId xmlns:a16="http://schemas.microsoft.com/office/drawing/2014/main" val="3119513989"/>
                  </a:ext>
                </a:extLst>
              </a:tr>
              <a:tr h="689739">
                <a:tc>
                  <a:txBody>
                    <a:bodyPr/>
                    <a:lstStyle/>
                    <a:p>
                      <a:r>
                        <a:rPr lang="en-US" sz="1600" dirty="0"/>
                        <a:t>Public Review Draft 2</a:t>
                      </a:r>
                    </a:p>
                  </a:txBody>
                  <a:tcPr/>
                </a:tc>
                <a:tc>
                  <a:txBody>
                    <a:bodyPr/>
                    <a:lstStyle/>
                    <a:p>
                      <a:pPr marL="285750" indent="-285750">
                        <a:buFont typeface="Arial" panose="020B0604020202020204" pitchFamily="34" charset="0"/>
                        <a:buChar char="•"/>
                      </a:pPr>
                      <a:r>
                        <a:rPr lang="en-US" sz="1400" dirty="0"/>
                        <a:t>Submit 2</a:t>
                      </a:r>
                      <a:r>
                        <a:rPr lang="en-US" sz="1400" baseline="30000" dirty="0"/>
                        <a:t>nd</a:t>
                      </a:r>
                      <a:r>
                        <a:rPr lang="en-US" sz="1400" dirty="0"/>
                        <a:t> Public Draft: 9/20</a:t>
                      </a:r>
                    </a:p>
                    <a:p>
                      <a:pPr marL="285750" indent="-285750">
                        <a:buFont typeface="Arial" panose="020B0604020202020204" pitchFamily="34" charset="0"/>
                        <a:buChar char="•"/>
                      </a:pPr>
                      <a:r>
                        <a:rPr lang="en-US" sz="1400" dirty="0"/>
                        <a:t>Review 2</a:t>
                      </a:r>
                      <a:r>
                        <a:rPr lang="en-US" sz="1400" baseline="30000" dirty="0"/>
                        <a:t>nd</a:t>
                      </a:r>
                      <a:r>
                        <a:rPr lang="en-US" sz="1400" dirty="0"/>
                        <a:t> Public Draft: 9/20 – 10/29</a:t>
                      </a:r>
                    </a:p>
                    <a:p>
                      <a:pPr marL="285750" indent="-285750">
                        <a:buFont typeface="Arial" panose="020B0604020202020204" pitchFamily="34" charset="0"/>
                        <a:buChar char="•"/>
                      </a:pPr>
                      <a:r>
                        <a:rPr lang="en-US" sz="1400" dirty="0"/>
                        <a:t>Review comments and update documents: 11/1 – 12/3</a:t>
                      </a:r>
                    </a:p>
                  </a:txBody>
                  <a:tcPr/>
                </a:tc>
                <a:tc>
                  <a:txBody>
                    <a:bodyPr/>
                    <a:lstStyle/>
                    <a:p>
                      <a:endParaRPr lang="en-US" dirty="0"/>
                    </a:p>
                  </a:txBody>
                  <a:tcPr/>
                </a:tc>
                <a:extLst>
                  <a:ext uri="{0D108BD9-81ED-4DB2-BD59-A6C34878D82A}">
                    <a16:rowId xmlns:a16="http://schemas.microsoft.com/office/drawing/2014/main" val="2772063922"/>
                  </a:ext>
                </a:extLst>
              </a:tr>
              <a:tr h="689739">
                <a:tc>
                  <a:txBody>
                    <a:bodyPr/>
                    <a:lstStyle/>
                    <a:p>
                      <a:r>
                        <a:rPr lang="en-US" sz="1600" dirty="0"/>
                        <a:t>Final Draft</a:t>
                      </a:r>
                    </a:p>
                  </a:txBody>
                  <a:tcPr/>
                </a:tc>
                <a:tc>
                  <a:txBody>
                    <a:bodyPr/>
                    <a:lstStyle/>
                    <a:p>
                      <a:pPr marL="285750" indent="-285750">
                        <a:buFont typeface="Arial" panose="020B0604020202020204" pitchFamily="34" charset="0"/>
                        <a:buChar char="•"/>
                      </a:pPr>
                      <a:r>
                        <a:rPr lang="en-US" sz="1400" dirty="0"/>
                        <a:t>Submit Final Draft: 12/6</a:t>
                      </a:r>
                    </a:p>
                    <a:p>
                      <a:pPr marL="285750" indent="-285750">
                        <a:buFont typeface="Arial" panose="020B0604020202020204" pitchFamily="34" charset="0"/>
                        <a:buChar char="•"/>
                      </a:pPr>
                      <a:r>
                        <a:rPr lang="en-US" sz="1400" dirty="0"/>
                        <a:t>Review 2</a:t>
                      </a:r>
                      <a:r>
                        <a:rPr lang="en-US" sz="1400" baseline="30000" dirty="0"/>
                        <a:t>nd</a:t>
                      </a:r>
                      <a:r>
                        <a:rPr lang="en-US" sz="1400" dirty="0"/>
                        <a:t> Public Draft: 12/6/21 – 1/14/22</a:t>
                      </a:r>
                    </a:p>
                    <a:p>
                      <a:pPr marL="285750" indent="-285750">
                        <a:buFont typeface="Arial" panose="020B0604020202020204" pitchFamily="34" charset="0"/>
                        <a:buChar char="•"/>
                      </a:pPr>
                      <a:r>
                        <a:rPr lang="en-US" sz="1400" dirty="0"/>
                        <a:t>Review comments and update documents: 1/17/22 – 2/11/22</a:t>
                      </a:r>
                    </a:p>
                  </a:txBody>
                  <a:tcPr/>
                </a:tc>
                <a:tc>
                  <a:txBody>
                    <a:bodyPr/>
                    <a:lstStyle/>
                    <a:p>
                      <a:endParaRPr lang="en-US" dirty="0"/>
                    </a:p>
                  </a:txBody>
                  <a:tcPr/>
                </a:tc>
                <a:extLst>
                  <a:ext uri="{0D108BD9-81ED-4DB2-BD59-A6C34878D82A}">
                    <a16:rowId xmlns:a16="http://schemas.microsoft.com/office/drawing/2014/main" val="1832234755"/>
                  </a:ext>
                </a:extLst>
              </a:tr>
              <a:tr h="565254">
                <a:tc>
                  <a:txBody>
                    <a:bodyPr/>
                    <a:lstStyle/>
                    <a:p>
                      <a:r>
                        <a:rPr lang="en-US" sz="1600" dirty="0"/>
                        <a:t>Final Document Published</a:t>
                      </a:r>
                    </a:p>
                  </a:txBody>
                  <a:tcPr/>
                </a:tc>
                <a:tc>
                  <a:txBody>
                    <a:bodyPr/>
                    <a:lstStyle/>
                    <a:p>
                      <a:pPr marL="285750" indent="-285750">
                        <a:buFont typeface="Arial" panose="020B0604020202020204" pitchFamily="34" charset="0"/>
                        <a:buChar char="•"/>
                      </a:pPr>
                      <a:r>
                        <a:rPr lang="en-US" sz="1400" dirty="0"/>
                        <a:t>Publish </a:t>
                      </a:r>
                      <a:r>
                        <a:rPr lang="en-US" sz="1400"/>
                        <a:t>Version 1.0: 2/14/22</a:t>
                      </a:r>
                      <a:endParaRPr lang="en-US" sz="1400" dirty="0"/>
                    </a:p>
                  </a:txBody>
                  <a:tcPr/>
                </a:tc>
                <a:tc>
                  <a:txBody>
                    <a:bodyPr/>
                    <a:lstStyle/>
                    <a:p>
                      <a:endParaRPr lang="en-US" dirty="0"/>
                    </a:p>
                  </a:txBody>
                  <a:tcPr/>
                </a:tc>
                <a:extLst>
                  <a:ext uri="{0D108BD9-81ED-4DB2-BD59-A6C34878D82A}">
                    <a16:rowId xmlns:a16="http://schemas.microsoft.com/office/drawing/2014/main" val="2597952891"/>
                  </a:ext>
                </a:extLst>
              </a:tr>
            </a:tbl>
          </a:graphicData>
        </a:graphic>
      </p:graphicFrame>
    </p:spTree>
    <p:extLst>
      <p:ext uri="{BB962C8B-B14F-4D97-AF65-F5344CB8AC3E}">
        <p14:creationId xmlns:p14="http://schemas.microsoft.com/office/powerpoint/2010/main" val="378956272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a:t>HCD </a:t>
            </a:r>
            <a:r>
              <a:rPr lang="fr-FR" sz="3200" dirty="0" err="1"/>
              <a:t>cPP</a:t>
            </a:r>
            <a:r>
              <a:rPr lang="fr-FR" sz="3200" dirty="0"/>
              <a:t>/SD v1.0 Content</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7">
            <a:extLst>
              <a:ext uri="{FF2B5EF4-FFF2-40B4-BE49-F238E27FC236}">
                <a16:creationId xmlns:a16="http://schemas.microsoft.com/office/drawing/2014/main" id="{5AEEED26-6391-47F9-98BF-DE5D28012052}"/>
              </a:ext>
            </a:extLst>
          </p:cNvPr>
          <p:cNvSpPr txBox="1">
            <a:spLocks noChangeArrowheads="1"/>
          </p:cNvSpPr>
          <p:nvPr/>
        </p:nvSpPr>
        <p:spPr bwMode="auto">
          <a:xfrm>
            <a:off x="228600" y="1143000"/>
            <a:ext cx="872648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0" lvl="1" indent="0">
              <a:spcBef>
                <a:spcPts val="0"/>
              </a:spcBef>
              <a:spcAft>
                <a:spcPts val="600"/>
              </a:spcAft>
              <a:buNone/>
            </a:pPr>
            <a:r>
              <a:rPr lang="en-US" sz="2000" kern="0" dirty="0"/>
              <a:t>Additional Content definitely to be included beyond what was in the original HCD PP:</a:t>
            </a:r>
          </a:p>
          <a:p>
            <a:pPr marL="342900" lvl="1" indent="-342900">
              <a:spcBef>
                <a:spcPts val="0"/>
              </a:spcBef>
              <a:spcAft>
                <a:spcPts val="600"/>
              </a:spcAft>
            </a:pPr>
            <a:r>
              <a:rPr lang="en-US" sz="2000" kern="0" dirty="0"/>
              <a:t>Secure protocol SFRs and Assurance Activities from ND </a:t>
            </a:r>
            <a:r>
              <a:rPr lang="en-US" sz="2000" kern="0" dirty="0" err="1"/>
              <a:t>cPP</a:t>
            </a:r>
            <a:r>
              <a:rPr lang="en-US" sz="2000" kern="0" dirty="0"/>
              <a:t>/SD with some minor additions from current HCD </a:t>
            </a:r>
            <a:r>
              <a:rPr lang="en-US" sz="2000" kern="0" dirty="0" err="1"/>
              <a:t>cPP</a:t>
            </a:r>
            <a:r>
              <a:rPr lang="en-US" sz="2000" kern="0" dirty="0"/>
              <a:t>/SD drafts</a:t>
            </a:r>
          </a:p>
          <a:p>
            <a:pPr marL="342900" lvl="1" indent="-342900">
              <a:spcBef>
                <a:spcPts val="0"/>
              </a:spcBef>
              <a:spcAft>
                <a:spcPts val="600"/>
              </a:spcAft>
            </a:pPr>
            <a:r>
              <a:rPr lang="en-US" sz="2000" kern="0" dirty="0"/>
              <a:t>The SFRs shown on Slide 13 above that are the dependencies for the four secure protocols will use the corresponding ND SFRs/Assurance Activities</a:t>
            </a:r>
          </a:p>
          <a:p>
            <a:pPr marL="342900" lvl="1" indent="-342900">
              <a:spcBef>
                <a:spcPts val="0"/>
              </a:spcBef>
              <a:spcAft>
                <a:spcPts val="600"/>
              </a:spcAft>
            </a:pPr>
            <a:r>
              <a:rPr lang="en-US" sz="2000" kern="0" dirty="0"/>
              <a:t>FIA_X.509.* Certificate Validation SFRs</a:t>
            </a:r>
          </a:p>
          <a:p>
            <a:pPr marL="342900" lvl="1" indent="-342900">
              <a:spcBef>
                <a:spcPts val="0"/>
              </a:spcBef>
              <a:spcAft>
                <a:spcPts val="600"/>
              </a:spcAft>
            </a:pPr>
            <a:r>
              <a:rPr lang="en-US" sz="2000" dirty="0"/>
              <a:t>Support for FIPS 140-3</a:t>
            </a:r>
          </a:p>
          <a:p>
            <a:pPr marL="342900" lvl="1" indent="-342900">
              <a:spcBef>
                <a:spcPts val="0"/>
              </a:spcBef>
              <a:spcAft>
                <a:spcPts val="600"/>
              </a:spcAft>
            </a:pPr>
            <a:r>
              <a:rPr lang="en-US" sz="2000" dirty="0"/>
              <a:t>SFRs and Assurance Activities to support “hardware-anchored integrity of hardware/software”</a:t>
            </a:r>
          </a:p>
          <a:p>
            <a:pPr marL="342900" lvl="1" indent="-342900">
              <a:spcBef>
                <a:spcPts val="0"/>
              </a:spcBef>
              <a:spcAft>
                <a:spcPts val="600"/>
              </a:spcAft>
            </a:pPr>
            <a:r>
              <a:rPr lang="en-US" sz="2000" dirty="0"/>
              <a:t>Removal of support for TLS 1.0</a:t>
            </a:r>
          </a:p>
          <a:p>
            <a:pPr marL="342900" lvl="1" indent="-342900">
              <a:spcBef>
                <a:spcPts val="0"/>
              </a:spcBef>
              <a:spcAft>
                <a:spcPts val="600"/>
              </a:spcAft>
            </a:pPr>
            <a:endParaRPr lang="en-US" sz="2000" dirty="0"/>
          </a:p>
          <a:p>
            <a:pPr marL="342900" lvl="1" indent="-342900">
              <a:spcBef>
                <a:spcPts val="0"/>
              </a:spcBef>
              <a:spcAft>
                <a:spcPts val="600"/>
              </a:spcAft>
            </a:pPr>
            <a:endParaRPr lang="en-US" sz="2000" kern="0" dirty="0"/>
          </a:p>
          <a:p>
            <a:pPr marL="342900" lvl="1" indent="-342900">
              <a:spcBef>
                <a:spcPts val="0"/>
              </a:spcBef>
              <a:spcAft>
                <a:spcPts val="600"/>
              </a:spcAft>
            </a:pPr>
            <a:endParaRPr lang="en-US" sz="2000" kern="0" dirty="0"/>
          </a:p>
        </p:txBody>
      </p:sp>
    </p:spTree>
    <p:extLst>
      <p:ext uri="{BB962C8B-B14F-4D97-AF65-F5344CB8AC3E}">
        <p14:creationId xmlns:p14="http://schemas.microsoft.com/office/powerpoint/2010/main" val="317325635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a:t>HCD </a:t>
            </a:r>
            <a:r>
              <a:rPr lang="fr-FR" sz="3200" dirty="0" err="1"/>
              <a:t>cPP</a:t>
            </a:r>
            <a:r>
              <a:rPr lang="fr-FR" sz="3200" dirty="0"/>
              <a:t>/SD v1.0 Content</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7">
            <a:extLst>
              <a:ext uri="{FF2B5EF4-FFF2-40B4-BE49-F238E27FC236}">
                <a16:creationId xmlns:a16="http://schemas.microsoft.com/office/drawing/2014/main" id="{5AEEED26-6391-47F9-98BF-DE5D28012052}"/>
              </a:ext>
            </a:extLst>
          </p:cNvPr>
          <p:cNvSpPr txBox="1">
            <a:spLocks noChangeArrowheads="1"/>
          </p:cNvSpPr>
          <p:nvPr/>
        </p:nvSpPr>
        <p:spPr bwMode="auto">
          <a:xfrm>
            <a:off x="228600" y="1143000"/>
            <a:ext cx="872648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0" lvl="1" indent="0">
              <a:spcBef>
                <a:spcPts val="0"/>
              </a:spcBef>
              <a:spcAft>
                <a:spcPts val="600"/>
              </a:spcAft>
              <a:buNone/>
            </a:pPr>
            <a:r>
              <a:rPr lang="en-US" sz="2000" kern="0" dirty="0"/>
              <a:t>Additional Content highly likely to be included beyond what was in the original HCD PP:</a:t>
            </a:r>
          </a:p>
          <a:p>
            <a:pPr marL="342900" lvl="1" indent="-342900">
              <a:spcBef>
                <a:spcPts val="0"/>
              </a:spcBef>
              <a:spcAft>
                <a:spcPts val="600"/>
              </a:spcAft>
            </a:pPr>
            <a:r>
              <a:rPr lang="en-US" sz="2000" kern="0" dirty="0"/>
              <a:t>NTP Protocol</a:t>
            </a:r>
          </a:p>
          <a:p>
            <a:pPr marL="342900" lvl="1" indent="-342900">
              <a:spcBef>
                <a:spcPts val="0"/>
              </a:spcBef>
              <a:spcAft>
                <a:spcPts val="600"/>
              </a:spcAft>
            </a:pPr>
            <a:r>
              <a:rPr lang="en-US" sz="2000" dirty="0"/>
              <a:t>FCS_CKM.2 </a:t>
            </a:r>
            <a:r>
              <a:rPr lang="en-GB" sz="2000" dirty="0">
                <a:effectLst/>
                <a:ea typeface="Times New Roman" panose="02020603050405020304" pitchFamily="18" charset="0"/>
              </a:rPr>
              <a:t>Cryptographic Key Establishment </a:t>
            </a:r>
            <a:endParaRPr lang="en-US" sz="2000" dirty="0">
              <a:effectLst/>
              <a:ea typeface="Times New Roman" panose="02020603050405020304" pitchFamily="18" charset="0"/>
            </a:endParaRPr>
          </a:p>
          <a:p>
            <a:pPr marL="742950" lvl="2" indent="-342900">
              <a:spcBef>
                <a:spcPts val="0"/>
              </a:spcBef>
              <a:spcAft>
                <a:spcPts val="600"/>
              </a:spcAft>
            </a:pPr>
            <a:r>
              <a:rPr lang="en-US" sz="1800" dirty="0"/>
              <a:t>Is a dependency of the secure protocols in the ND </a:t>
            </a:r>
            <a:r>
              <a:rPr lang="en-US" sz="1800" dirty="0" err="1"/>
              <a:t>cPP</a:t>
            </a:r>
            <a:r>
              <a:rPr lang="en-US" sz="1800" dirty="0"/>
              <a:t> that is not an SFR in the HCD </a:t>
            </a:r>
            <a:r>
              <a:rPr lang="en-US" sz="1800" dirty="0" err="1"/>
              <a:t>cPP</a:t>
            </a:r>
            <a:r>
              <a:rPr lang="en-US" sz="1800" dirty="0"/>
              <a:t> so far</a:t>
            </a:r>
          </a:p>
          <a:p>
            <a:pPr marL="742950" lvl="2" indent="-342900">
              <a:spcBef>
                <a:spcPts val="0"/>
              </a:spcBef>
              <a:spcAft>
                <a:spcPts val="600"/>
              </a:spcAft>
            </a:pPr>
            <a:r>
              <a:rPr lang="en-US" sz="1800" dirty="0"/>
              <a:t>Will likely be recommended to be included by the Network Subgroup</a:t>
            </a:r>
          </a:p>
          <a:p>
            <a:pPr marL="342900" lvl="1" indent="-342900">
              <a:spcBef>
                <a:spcPts val="0"/>
              </a:spcBef>
              <a:spcAft>
                <a:spcPts val="600"/>
              </a:spcAft>
            </a:pPr>
            <a:endParaRPr lang="en-US" sz="2000" dirty="0"/>
          </a:p>
          <a:p>
            <a:pPr marL="0" lvl="1" indent="0">
              <a:spcBef>
                <a:spcPts val="0"/>
              </a:spcBef>
              <a:spcAft>
                <a:spcPts val="600"/>
              </a:spcAft>
              <a:buNone/>
            </a:pPr>
            <a:r>
              <a:rPr lang="en-US" sz="2000" kern="0" dirty="0"/>
              <a:t>Additional Content that “may” be included beyond what was in the original HCD PP:</a:t>
            </a:r>
          </a:p>
          <a:p>
            <a:pPr marL="342900" lvl="1" indent="-342900">
              <a:spcBef>
                <a:spcPts val="0"/>
              </a:spcBef>
              <a:spcAft>
                <a:spcPts val="600"/>
              </a:spcAft>
            </a:pPr>
            <a:r>
              <a:rPr lang="en-US" sz="2000" dirty="0"/>
              <a:t>Removal of SHA-1 support</a:t>
            </a:r>
          </a:p>
          <a:p>
            <a:pPr marL="342900" lvl="1" indent="-342900">
              <a:spcBef>
                <a:spcPts val="0"/>
              </a:spcBef>
              <a:spcAft>
                <a:spcPts val="600"/>
              </a:spcAft>
            </a:pPr>
            <a:r>
              <a:rPr lang="en-US" sz="2000" dirty="0"/>
              <a:t>Removal of support for cipher suites with RSA Key Generation with keys &lt; 2048 bits</a:t>
            </a:r>
          </a:p>
          <a:p>
            <a:pPr marL="342900" lvl="1" indent="-342900">
              <a:spcBef>
                <a:spcPts val="0"/>
              </a:spcBef>
              <a:spcAft>
                <a:spcPts val="600"/>
              </a:spcAft>
            </a:pPr>
            <a:r>
              <a:rPr lang="en-US" sz="2000" dirty="0"/>
              <a:t>Removal of support for all RSA and DHE Key Exchanges</a:t>
            </a:r>
          </a:p>
          <a:p>
            <a:pPr marL="0" lvl="1" indent="0">
              <a:spcBef>
                <a:spcPts val="0"/>
              </a:spcBef>
              <a:spcAft>
                <a:spcPts val="600"/>
              </a:spcAft>
              <a:buNone/>
            </a:pPr>
            <a:endParaRPr lang="en-US" sz="2000" kern="0" dirty="0"/>
          </a:p>
          <a:p>
            <a:pPr marL="342900" lvl="1" indent="-342900">
              <a:spcBef>
                <a:spcPts val="0"/>
              </a:spcBef>
              <a:spcAft>
                <a:spcPts val="600"/>
              </a:spcAft>
            </a:pPr>
            <a:endParaRPr lang="en-US" sz="2000" kern="0" dirty="0"/>
          </a:p>
        </p:txBody>
      </p:sp>
    </p:spTree>
    <p:extLst>
      <p:ext uri="{BB962C8B-B14F-4D97-AF65-F5344CB8AC3E}">
        <p14:creationId xmlns:p14="http://schemas.microsoft.com/office/powerpoint/2010/main" val="344000981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a:t>HCD </a:t>
            </a:r>
            <a:r>
              <a:rPr lang="fr-FR" sz="3200" dirty="0" err="1"/>
              <a:t>cPP</a:t>
            </a:r>
            <a:r>
              <a:rPr lang="fr-FR" sz="3200" dirty="0"/>
              <a:t>/SD v1.0 Content</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7">
            <a:extLst>
              <a:ext uri="{FF2B5EF4-FFF2-40B4-BE49-F238E27FC236}">
                <a16:creationId xmlns:a16="http://schemas.microsoft.com/office/drawing/2014/main" id="{5AEEED26-6391-47F9-98BF-DE5D28012052}"/>
              </a:ext>
            </a:extLst>
          </p:cNvPr>
          <p:cNvSpPr txBox="1">
            <a:spLocks noChangeArrowheads="1"/>
          </p:cNvSpPr>
          <p:nvPr/>
        </p:nvSpPr>
        <p:spPr bwMode="auto">
          <a:xfrm>
            <a:off x="228600" y="1143000"/>
            <a:ext cx="8726488"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132080" bIns="50800" numCol="1" anchor="t" anchorCtr="0" compatLnSpc="1">
            <a:prstTxWarp prst="textNoShape">
              <a:avLst/>
            </a:prstTxWarp>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0" lvl="1" indent="0">
              <a:spcBef>
                <a:spcPts val="0"/>
              </a:spcBef>
              <a:spcAft>
                <a:spcPts val="600"/>
              </a:spcAft>
              <a:buNone/>
            </a:pPr>
            <a:r>
              <a:rPr lang="en-US" sz="2000" kern="0" dirty="0"/>
              <a:t>Additional Content that will probably not be included beyond what was in the original HCD PP:</a:t>
            </a:r>
          </a:p>
          <a:p>
            <a:pPr marL="342900" lvl="1" indent="-342900">
              <a:spcBef>
                <a:spcPts val="0"/>
              </a:spcBef>
              <a:spcAft>
                <a:spcPts val="600"/>
              </a:spcAft>
            </a:pPr>
            <a:r>
              <a:rPr lang="en-US" sz="2000" dirty="0"/>
              <a:t>Removal of support for TLS 1.1 (will likely make it optional)</a:t>
            </a:r>
          </a:p>
          <a:p>
            <a:pPr marL="342900" lvl="1" indent="-342900">
              <a:spcBef>
                <a:spcPts val="0"/>
              </a:spcBef>
              <a:spcAft>
                <a:spcPts val="600"/>
              </a:spcAft>
            </a:pPr>
            <a:r>
              <a:rPr lang="en-US" sz="2000" dirty="0"/>
              <a:t>Support for TLS 1.3</a:t>
            </a:r>
          </a:p>
          <a:p>
            <a:pPr marL="342900" lvl="1" indent="-342900">
              <a:spcBef>
                <a:spcPts val="0"/>
              </a:spcBef>
              <a:spcAft>
                <a:spcPts val="600"/>
              </a:spcAft>
            </a:pPr>
            <a:r>
              <a:rPr lang="en-US" sz="2000" dirty="0"/>
              <a:t>Expansion of network-fax separation to “no bridging”</a:t>
            </a:r>
          </a:p>
          <a:p>
            <a:pPr marL="342900" lvl="1" indent="-342900">
              <a:spcBef>
                <a:spcPts val="0"/>
              </a:spcBef>
              <a:spcAft>
                <a:spcPts val="600"/>
              </a:spcAft>
            </a:pPr>
            <a:r>
              <a:rPr lang="en-US" sz="2000" dirty="0"/>
              <a:t>Inclusion of ALC_FLR</a:t>
            </a:r>
          </a:p>
          <a:p>
            <a:pPr marL="342900" lvl="1" indent="-342900">
              <a:spcBef>
                <a:spcPts val="0"/>
              </a:spcBef>
              <a:spcAft>
                <a:spcPts val="1800"/>
              </a:spcAft>
            </a:pPr>
            <a:r>
              <a:rPr lang="en-US" sz="2000" kern="0" dirty="0"/>
              <a:t>NIAP TLS Package</a:t>
            </a:r>
            <a:endParaRPr lang="en-US" sz="2000" dirty="0"/>
          </a:p>
          <a:p>
            <a:pPr marL="0" lvl="1" indent="0">
              <a:spcBef>
                <a:spcPts val="0"/>
              </a:spcBef>
              <a:spcAft>
                <a:spcPts val="600"/>
              </a:spcAft>
              <a:buNone/>
            </a:pPr>
            <a:r>
              <a:rPr lang="en-US" sz="2000" kern="0" dirty="0"/>
              <a:t>Additional Content that will definitely not be included beyond what was in the original HCD PP:</a:t>
            </a:r>
          </a:p>
          <a:p>
            <a:pPr marL="342900" lvl="1" indent="-284163">
              <a:spcBef>
                <a:spcPts val="0"/>
              </a:spcBef>
              <a:spcAft>
                <a:spcPts val="600"/>
              </a:spcAft>
            </a:pPr>
            <a:r>
              <a:rPr lang="en-US" sz="2000" kern="0" dirty="0"/>
              <a:t>Wi-Fi</a:t>
            </a:r>
          </a:p>
          <a:p>
            <a:pPr>
              <a:spcBef>
                <a:spcPts val="0"/>
              </a:spcBef>
              <a:spcAft>
                <a:spcPts val="600"/>
              </a:spcAft>
            </a:pPr>
            <a:r>
              <a:rPr lang="en-US" sz="2000" dirty="0"/>
              <a:t>SNMPv3 Support</a:t>
            </a:r>
          </a:p>
          <a:p>
            <a:pPr>
              <a:spcBef>
                <a:spcPts val="0"/>
              </a:spcBef>
              <a:spcAft>
                <a:spcPts val="600"/>
              </a:spcAft>
            </a:pPr>
            <a:r>
              <a:rPr lang="en-US" sz="2000" dirty="0"/>
              <a:t>Kerberos Support</a:t>
            </a:r>
          </a:p>
          <a:p>
            <a:pPr>
              <a:spcBef>
                <a:spcPts val="0"/>
              </a:spcBef>
              <a:spcAft>
                <a:spcPts val="600"/>
              </a:spcAft>
            </a:pPr>
            <a:r>
              <a:rPr lang="en-US" sz="2000" dirty="0"/>
              <a:t>S/MIME Support</a:t>
            </a:r>
          </a:p>
          <a:p>
            <a:pPr>
              <a:spcBef>
                <a:spcPts val="0"/>
              </a:spcBef>
              <a:spcAft>
                <a:spcPts val="600"/>
              </a:spcAft>
            </a:pPr>
            <a:r>
              <a:rPr lang="en-US" sz="2000" dirty="0"/>
              <a:t>SMBv3 Support</a:t>
            </a:r>
          </a:p>
          <a:p>
            <a:pPr marL="342900" lvl="1" indent="-342900">
              <a:spcBef>
                <a:spcPts val="0"/>
              </a:spcBef>
              <a:spcAft>
                <a:spcPts val="600"/>
              </a:spcAft>
            </a:pPr>
            <a:endParaRPr lang="en-US" sz="2000" dirty="0"/>
          </a:p>
          <a:p>
            <a:pPr marL="342900" lvl="1" indent="-342900">
              <a:spcBef>
                <a:spcPts val="0"/>
              </a:spcBef>
              <a:spcAft>
                <a:spcPts val="600"/>
              </a:spcAft>
            </a:pPr>
            <a:endParaRPr lang="en-US" sz="2000" dirty="0"/>
          </a:p>
          <a:p>
            <a:pPr marL="0" lvl="1" indent="0">
              <a:spcBef>
                <a:spcPts val="0"/>
              </a:spcBef>
              <a:spcAft>
                <a:spcPts val="600"/>
              </a:spcAft>
              <a:buNone/>
            </a:pPr>
            <a:endParaRPr lang="en-US" sz="2000" kern="0" dirty="0"/>
          </a:p>
          <a:p>
            <a:pPr marL="342900" lvl="1" indent="-342900">
              <a:spcBef>
                <a:spcPts val="0"/>
              </a:spcBef>
              <a:spcAft>
                <a:spcPts val="600"/>
              </a:spcAft>
            </a:pPr>
            <a:endParaRPr lang="en-US" sz="2000" kern="0" dirty="0"/>
          </a:p>
        </p:txBody>
      </p:sp>
    </p:spTree>
    <p:extLst>
      <p:ext uri="{BB962C8B-B14F-4D97-AF65-F5344CB8AC3E}">
        <p14:creationId xmlns:p14="http://schemas.microsoft.com/office/powerpoint/2010/main" val="152844312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36832" y="44450"/>
            <a:ext cx="7315200" cy="1016000"/>
          </a:xfrm>
        </p:spPr>
        <p:txBody>
          <a:bodyPr rIns="132080"/>
          <a:lstStyle/>
          <a:p>
            <a:pPr eaLnBrk="1" hangingPunct="1"/>
            <a:r>
              <a:rPr lang="fr-FR" sz="2200" dirty="0"/>
              <a:t>HCD </a:t>
            </a:r>
            <a:r>
              <a:rPr lang="fr-FR" sz="2200" dirty="0" err="1"/>
              <a:t>iTC</a:t>
            </a:r>
            <a:r>
              <a:rPr lang="fr-FR" sz="2200" dirty="0"/>
              <a:t> </a:t>
            </a:r>
            <a:r>
              <a:rPr lang="fr-FR" sz="2200" dirty="0" err="1"/>
              <a:t>Status</a:t>
            </a:r>
            <a:br>
              <a:rPr lang="fr-FR" sz="2200" dirty="0"/>
            </a:br>
            <a:r>
              <a:rPr lang="fr-FR" sz="2200" dirty="0" err="1"/>
              <a:t>Additional</a:t>
            </a:r>
            <a:r>
              <a:rPr lang="fr-FR" sz="2200" dirty="0"/>
              <a:t> </a:t>
            </a:r>
            <a:r>
              <a:rPr lang="fr-FR" sz="2200" dirty="0" err="1"/>
              <a:t>Considerations</a:t>
            </a:r>
            <a:r>
              <a:rPr lang="fr-FR" sz="2200" dirty="0"/>
              <a:t> in </a:t>
            </a:r>
            <a:r>
              <a:rPr lang="fr-FR" sz="2200" dirty="0" err="1"/>
              <a:t>Developing</a:t>
            </a:r>
            <a:r>
              <a:rPr lang="fr-FR" sz="2200" dirty="0"/>
              <a:t> HCD </a:t>
            </a:r>
            <a:r>
              <a:rPr lang="fr-FR" sz="2200" dirty="0" err="1"/>
              <a:t>cPP</a:t>
            </a:r>
            <a:r>
              <a:rPr lang="fr-FR" sz="2200" dirty="0"/>
              <a:t>/SD v1.0 </a:t>
            </a:r>
            <a:endParaRPr lang="en-US" altLang="en-US" sz="2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628650" lvl="3" indent="-461963" fontAlgn="ctr">
              <a:spcAft>
                <a:spcPts val="600"/>
              </a:spcAft>
            </a:pPr>
            <a:r>
              <a:rPr lang="en-US" sz="2400" dirty="0"/>
              <a:t>Comparisons with relevant FDE AA and FDE EE SFRs</a:t>
            </a:r>
          </a:p>
          <a:p>
            <a:pPr marL="628650" lvl="3" indent="-461963" fontAlgn="ctr">
              <a:spcAft>
                <a:spcPts val="600"/>
              </a:spcAft>
            </a:pPr>
            <a:r>
              <a:rPr lang="en-US" sz="2400" dirty="0"/>
              <a:t>Syncing with applicable updates to ND </a:t>
            </a:r>
            <a:r>
              <a:rPr lang="en-US" sz="2400" dirty="0" err="1"/>
              <a:t>cPP</a:t>
            </a:r>
            <a:r>
              <a:rPr lang="en-US" sz="2400" dirty="0"/>
              <a:t> and FDE </a:t>
            </a:r>
            <a:r>
              <a:rPr lang="en-US" sz="2400" dirty="0" err="1"/>
              <a:t>cPPs</a:t>
            </a:r>
            <a:endParaRPr lang="en-US" sz="2400" dirty="0"/>
          </a:p>
          <a:p>
            <a:pPr marL="628650" lvl="3" indent="-461963" fontAlgn="ctr">
              <a:spcAft>
                <a:spcPts val="600"/>
              </a:spcAft>
            </a:pPr>
            <a:r>
              <a:rPr lang="en-US" sz="2400" dirty="0"/>
              <a:t>Syncing with any applicable NIST SP updates</a:t>
            </a:r>
          </a:p>
          <a:p>
            <a:pPr marL="628650" lvl="3" indent="-461963" fontAlgn="ctr">
              <a:spcAft>
                <a:spcPts val="600"/>
              </a:spcAft>
            </a:pPr>
            <a:r>
              <a:rPr lang="en-US" sz="2400" dirty="0"/>
              <a:t>Inclusion of any applicable NIAP TDs to HCD PP and ND &amp; FDE </a:t>
            </a:r>
            <a:r>
              <a:rPr lang="en-US" sz="2400" dirty="0" err="1"/>
              <a:t>cPPs</a:t>
            </a:r>
            <a:endParaRPr lang="en-US" sz="2400" dirty="0"/>
          </a:p>
          <a:p>
            <a:pPr marL="628650" lvl="3" indent="-461963" fontAlgn="ctr">
              <a:spcAft>
                <a:spcPts val="600"/>
              </a:spcAft>
            </a:pPr>
            <a:r>
              <a:rPr lang="en-US" sz="2400" dirty="0"/>
              <a:t>Syncing with ENISA and the new proposed European cybersecurity certification scheme (EUCC) and NIST Cybersecurity Framework</a:t>
            </a:r>
          </a:p>
          <a:p>
            <a:pPr marL="628650" lvl="3" indent="-461963" fontAlgn="ctr">
              <a:spcAft>
                <a:spcPts val="600"/>
              </a:spcAft>
            </a:pPr>
            <a:r>
              <a:rPr lang="en-US" sz="2400" dirty="0"/>
              <a:t>Internationalization of SFRs</a:t>
            </a:r>
          </a:p>
        </p:txBody>
      </p:sp>
    </p:spTree>
    <p:extLst>
      <p:ext uri="{BB962C8B-B14F-4D97-AF65-F5344CB8AC3E}">
        <p14:creationId xmlns:p14="http://schemas.microsoft.com/office/powerpoint/2010/main" val="186481857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a:t>Key Next </a:t>
            </a:r>
            <a:r>
              <a:rPr lang="fr-FR" sz="3200" dirty="0" err="1"/>
              <a:t>Steps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sz="2000" dirty="0"/>
              <a:t>Address the “Non-volatile Storage” issue once and for all</a:t>
            </a:r>
          </a:p>
          <a:p>
            <a:pPr marL="511175" lvl="1" indent="-344488">
              <a:spcAft>
                <a:spcPts val="600"/>
              </a:spcAft>
            </a:pPr>
            <a:r>
              <a:rPr lang="en-US" sz="2000" dirty="0"/>
              <a:t>Agree on a revised schedule</a:t>
            </a:r>
          </a:p>
          <a:p>
            <a:pPr marL="511175" lvl="1" indent="-344488">
              <a:spcAft>
                <a:spcPts val="600"/>
              </a:spcAft>
            </a:pPr>
            <a:r>
              <a:rPr lang="en-US" sz="2000" dirty="0"/>
              <a:t>Finalize all new content for v1.0</a:t>
            </a:r>
          </a:p>
          <a:p>
            <a:pPr marL="511175" lvl="1" indent="-344488"/>
            <a:r>
              <a:rPr lang="en-US" sz="2000" dirty="0"/>
              <a:t>Add all new SFRs and Assurance Activities into the HCD </a:t>
            </a:r>
            <a:r>
              <a:rPr lang="en-US" sz="2000" dirty="0" err="1"/>
              <a:t>cPP</a:t>
            </a:r>
            <a:r>
              <a:rPr lang="en-US" sz="2000" dirty="0"/>
              <a:t> and SD</a:t>
            </a:r>
          </a:p>
          <a:p>
            <a:pPr marL="911225" lvl="2" indent="-344488"/>
            <a:r>
              <a:rPr lang="en-US" dirty="0"/>
              <a:t>Goal is to complete this by the next Internal Draft</a:t>
            </a:r>
          </a:p>
          <a:p>
            <a:pPr marL="911225" lvl="2" indent="-344488">
              <a:spcAft>
                <a:spcPts val="600"/>
              </a:spcAft>
            </a:pPr>
            <a:r>
              <a:rPr lang="en-US" dirty="0"/>
              <a:t>Has to be completed by the 1</a:t>
            </a:r>
            <a:r>
              <a:rPr lang="en-US" baseline="30000" dirty="0"/>
              <a:t>st</a:t>
            </a:r>
            <a:r>
              <a:rPr lang="en-US" dirty="0"/>
              <a:t> Public Draft at the latest</a:t>
            </a:r>
          </a:p>
          <a:p>
            <a:pPr marL="511175" lvl="1" indent="-344488">
              <a:spcAft>
                <a:spcPts val="600"/>
              </a:spcAft>
            </a:pPr>
            <a:r>
              <a:rPr lang="en-US" sz="2000" dirty="0"/>
              <a:t>Submit all internal, public and final draft HCD </a:t>
            </a:r>
            <a:r>
              <a:rPr lang="en-US" sz="2000" dirty="0" err="1"/>
              <a:t>cPPs</a:t>
            </a:r>
            <a:r>
              <a:rPr lang="en-US" sz="2000" dirty="0"/>
              <a:t> and HCD SDs per the agreed schedule</a:t>
            </a:r>
          </a:p>
          <a:p>
            <a:pPr marL="511175" lvl="1" indent="-344488">
              <a:spcAft>
                <a:spcPts val="600"/>
              </a:spcAft>
            </a:pPr>
            <a:r>
              <a:rPr lang="en-US" sz="2000" dirty="0"/>
              <a:t>Review all comments and update the HCD </a:t>
            </a:r>
            <a:r>
              <a:rPr lang="en-US" sz="2000" dirty="0" err="1"/>
              <a:t>cPP</a:t>
            </a:r>
            <a:r>
              <a:rPr lang="en-US" sz="2000" dirty="0"/>
              <a:t> and HCD SD drafts per the agreed schedule</a:t>
            </a:r>
          </a:p>
          <a:p>
            <a:pPr marL="511175" lvl="1" indent="-344488">
              <a:spcAft>
                <a:spcPts val="600"/>
              </a:spcAft>
            </a:pPr>
            <a:r>
              <a:rPr lang="en-US" sz="2000" dirty="0"/>
              <a:t>Publish HCD </a:t>
            </a:r>
            <a:r>
              <a:rPr lang="en-US" sz="2000" dirty="0" err="1"/>
              <a:t>cPP</a:t>
            </a:r>
            <a:r>
              <a:rPr lang="en-US" sz="2000" dirty="0"/>
              <a:t>/SD v1.0</a:t>
            </a:r>
          </a:p>
        </p:txBody>
      </p:sp>
    </p:spTree>
    <p:extLst>
      <p:ext uri="{BB962C8B-B14F-4D97-AF65-F5344CB8AC3E}">
        <p14:creationId xmlns:p14="http://schemas.microsoft.com/office/powerpoint/2010/main" val="388986377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err="1"/>
              <a:t>What’s</a:t>
            </a:r>
            <a:r>
              <a:rPr lang="fr-FR" sz="3200" dirty="0"/>
              <a:t> </a:t>
            </a:r>
            <a:r>
              <a:rPr lang="fr-FR" sz="3200" dirty="0" err="1"/>
              <a:t>After</a:t>
            </a:r>
            <a:r>
              <a:rPr lang="fr-FR" sz="3200" dirty="0"/>
              <a:t> HCD </a:t>
            </a:r>
            <a:r>
              <a:rPr lang="fr-FR" sz="3200" dirty="0" err="1"/>
              <a:t>cPP</a:t>
            </a:r>
            <a:r>
              <a:rPr lang="fr-FR" sz="3200" dirty="0"/>
              <a:t>/SD v1.0</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11175" lvl="1" indent="-344488">
              <a:spcAft>
                <a:spcPts val="600"/>
              </a:spcAft>
            </a:pPr>
            <a:r>
              <a:rPr lang="en-US" sz="2400" dirty="0"/>
              <a:t>Should we be planning for an HCD </a:t>
            </a:r>
            <a:r>
              <a:rPr lang="en-US" sz="2400" dirty="0" err="1"/>
              <a:t>cPP</a:t>
            </a:r>
            <a:r>
              <a:rPr lang="en-US" sz="2400" dirty="0"/>
              <a:t>/SD v1.1? If so, how soon after v1.0 – 6 months, 1 year, …?</a:t>
            </a:r>
          </a:p>
          <a:p>
            <a:pPr marL="911225" lvl="2" indent="-344488">
              <a:spcAft>
                <a:spcPts val="600"/>
              </a:spcAft>
            </a:pPr>
            <a:r>
              <a:rPr lang="en-US" sz="2400" dirty="0"/>
              <a:t>If so, what should we include in HCD </a:t>
            </a:r>
            <a:r>
              <a:rPr lang="en-US" sz="2400" dirty="0" err="1"/>
              <a:t>cPP</a:t>
            </a:r>
            <a:r>
              <a:rPr lang="en-US" sz="2400" dirty="0"/>
              <a:t>/SD v1/1?</a:t>
            </a:r>
          </a:p>
          <a:p>
            <a:pPr marL="511175" lvl="1" indent="-344488">
              <a:spcAft>
                <a:spcPts val="600"/>
              </a:spcAft>
            </a:pPr>
            <a:r>
              <a:rPr lang="en-US" sz="2400" dirty="0"/>
              <a:t>Should we set up a regular schedule for major and minor HCD </a:t>
            </a:r>
            <a:r>
              <a:rPr lang="en-US" sz="2400" dirty="0" err="1"/>
              <a:t>cPP</a:t>
            </a:r>
            <a:r>
              <a:rPr lang="en-US" sz="2400" dirty="0"/>
              <a:t>/SD releases like the ND </a:t>
            </a:r>
            <a:r>
              <a:rPr lang="en-US" sz="2400" dirty="0" err="1"/>
              <a:t>iTC</a:t>
            </a:r>
            <a:r>
              <a:rPr lang="en-US" sz="2400" dirty="0"/>
              <a:t> has done?</a:t>
            </a:r>
          </a:p>
          <a:p>
            <a:pPr marL="511175" lvl="1" indent="-344488">
              <a:spcAft>
                <a:spcPts val="600"/>
              </a:spcAft>
            </a:pPr>
            <a:r>
              <a:rPr lang="en-US" sz="2400" dirty="0"/>
              <a:t>How quickly should we be forming an HCD </a:t>
            </a:r>
            <a:r>
              <a:rPr lang="en-US" sz="2400" dirty="0" err="1"/>
              <a:t>iTC</a:t>
            </a:r>
            <a:r>
              <a:rPr lang="en-US" sz="2400" dirty="0"/>
              <a:t> Interpretation (HIT?) Team and who should be on it?</a:t>
            </a:r>
          </a:p>
          <a:p>
            <a:pPr marL="511175" lvl="1" indent="-344488">
              <a:spcAft>
                <a:spcPts val="600"/>
              </a:spcAft>
            </a:pPr>
            <a:r>
              <a:rPr lang="en-US" sz="2400" dirty="0"/>
              <a:t>Should we be forming a separate HCD </a:t>
            </a:r>
            <a:r>
              <a:rPr lang="en-US" sz="2400" dirty="0" err="1"/>
              <a:t>iTC</a:t>
            </a:r>
            <a:r>
              <a:rPr lang="en-US" sz="2400" dirty="0"/>
              <a:t> Maintenance Team like the ND </a:t>
            </a:r>
            <a:r>
              <a:rPr lang="en-US" sz="2400" dirty="0" err="1"/>
              <a:t>iTC</a:t>
            </a:r>
            <a:r>
              <a:rPr lang="en-US" sz="2400" dirty="0"/>
              <a:t> did and who should be on it? </a:t>
            </a:r>
          </a:p>
        </p:txBody>
      </p:sp>
    </p:spTree>
    <p:extLst>
      <p:ext uri="{BB962C8B-B14F-4D97-AF65-F5344CB8AC3E}">
        <p14:creationId xmlns:p14="http://schemas.microsoft.com/office/powerpoint/2010/main" val="392211607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29</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a:bodyPr>
          <a:lstStyle/>
          <a:p>
            <a:pPr marL="39688" indent="0">
              <a:buNone/>
            </a:pPr>
            <a:r>
              <a:rPr lang="en-US" sz="2400" b="1" dirty="0"/>
              <a:t>HCD Security Guidelines Status</a:t>
            </a:r>
          </a:p>
        </p:txBody>
      </p:sp>
    </p:spTree>
    <p:extLst>
      <p:ext uri="{BB962C8B-B14F-4D97-AF65-F5344CB8AC3E}">
        <p14:creationId xmlns:p14="http://schemas.microsoft.com/office/powerpoint/2010/main" val="226441006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8199"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Antitrust and Intellectual Property Policies</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Antitrust and PWG IP policies”.  </a:t>
            </a:r>
          </a:p>
          <a:p>
            <a:pPr marL="782638" lvl="2" indent="-342900" eaLnBrk="1" hangingPunct="1"/>
            <a:r>
              <a:rPr lang="en-US" altLang="en-US" sz="2200" dirty="0"/>
              <a:t>Refer to the Antitrust and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971800" y="3124200"/>
            <a:ext cx="2819400" cy="609600"/>
          </a:xfrm>
        </p:spPr>
        <p:txBody>
          <a:bodyPr>
            <a:noAutofit/>
          </a:bodyPr>
          <a:lstStyle/>
          <a:p>
            <a:pPr marL="39688" indent="0">
              <a:buNone/>
            </a:pPr>
            <a:r>
              <a:rPr lang="en-US" sz="2400" b="1" dirty="0"/>
              <a:t>Liaison Status</a:t>
            </a:r>
          </a:p>
        </p:txBody>
      </p:sp>
    </p:spTree>
    <p:extLst>
      <p:ext uri="{BB962C8B-B14F-4D97-AF65-F5344CB8AC3E}">
        <p14:creationId xmlns:p14="http://schemas.microsoft.com/office/powerpoint/2010/main" val="84403432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sz="3200" dirty="0"/>
              <a:t>Trusted Computing Group (TCG)</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2491E35D-96D4-4B5A-B06B-428FC147916B}"/>
              </a:ext>
            </a:extLst>
          </p:cNvPr>
          <p:cNvSpPr txBox="1">
            <a:spLocks/>
          </p:cNvSpPr>
          <p:nvPr/>
        </p:nvSpPr>
        <p:spPr bwMode="auto">
          <a:xfrm>
            <a:off x="228600" y="1047750"/>
            <a:ext cx="8229600" cy="5444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Autofit/>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dirty="0"/>
              <a:t>Next TCG Members Meetings</a:t>
            </a:r>
          </a:p>
          <a:p>
            <a:pPr marL="767715" lvl="1" indent="-269875">
              <a:defRPr sz="1700"/>
            </a:pPr>
            <a:r>
              <a:rPr lang="en-US" sz="1300" b="1" kern="0" dirty="0"/>
              <a:t>TCG Virtual F2F – 22-26 February 2021 – Ira to call in</a:t>
            </a:r>
          </a:p>
          <a:p>
            <a:pPr marL="305608" indent="-264968">
              <a:defRPr sz="1700"/>
            </a:pPr>
            <a:r>
              <a:rPr lang="en-US" sz="1700" b="1" kern="0" dirty="0"/>
              <a:t>Trusted Mobility Solutions (TMS) – Ira is co-chair and co-editor</a:t>
            </a:r>
          </a:p>
          <a:p>
            <a:pPr marL="767715" lvl="1" indent="-269875">
              <a:defRPr sz="1700"/>
            </a:pPr>
            <a:r>
              <a:rPr lang="en-US" sz="1300" b="1" kern="0" dirty="0"/>
              <a:t>Formal – GP (TEE, SE), ETSI (NFV/MEC), ATIS (5G Security) </a:t>
            </a:r>
          </a:p>
          <a:p>
            <a:pPr marL="767715" lvl="1" indent="-269875">
              <a:defRPr sz="1700"/>
            </a:pPr>
            <a:r>
              <a:rPr lang="en-US" sz="1300" b="1" kern="0" dirty="0"/>
              <a:t>Informal – 3GPP, GSMA, IETF, ISO, ITU-T, SAE, US NIST</a:t>
            </a:r>
          </a:p>
          <a:p>
            <a:pPr marL="767715" lvl="1" indent="-269875">
              <a:defRPr sz="1700"/>
            </a:pPr>
            <a:r>
              <a:rPr lang="en-US" sz="1300" b="1" i="1" kern="0" dirty="0">
                <a:solidFill>
                  <a:srgbClr val="0070C0"/>
                </a:solidFill>
              </a:rPr>
              <a:t>TCG TMS Use Cases v2 – published September 2018</a:t>
            </a:r>
          </a:p>
          <a:p>
            <a:pPr marL="305608" indent="-264968">
              <a:defRPr sz="1700"/>
            </a:pPr>
            <a:r>
              <a:rPr lang="en-US" sz="1700" b="1" kern="0" dirty="0"/>
              <a:t>Mobile Platform (MPWG) – Ira is co-editor</a:t>
            </a:r>
          </a:p>
          <a:p>
            <a:pPr marL="762808" lvl="1" indent="-264968">
              <a:defRPr sz="1700"/>
            </a:pPr>
            <a:r>
              <a:rPr lang="en-US" sz="1300" b="1" kern="0" dirty="0"/>
              <a:t>Formal – GP (TEE, SE), ETSI (NFV/MEC), ATIS (5G Security) </a:t>
            </a:r>
          </a:p>
          <a:p>
            <a:pPr marL="762808" lvl="1" indent="-264968">
              <a:defRPr sz="1700"/>
            </a:pPr>
            <a:r>
              <a:rPr lang="en-US" sz="1300" b="1" i="1" kern="0" dirty="0">
                <a:solidFill>
                  <a:srgbClr val="0070C0"/>
                </a:solidFill>
              </a:rPr>
              <a:t>TCG Runtime Integrity Preservation for Mobile Devices – Nov 2019</a:t>
            </a:r>
          </a:p>
          <a:p>
            <a:pPr marL="762808" lvl="1" indent="-264968">
              <a:defRPr sz="1700"/>
            </a:pPr>
            <a:r>
              <a:rPr lang="en-US" sz="1300" b="1" i="1" kern="0" dirty="0">
                <a:solidFill>
                  <a:srgbClr val="0070C0"/>
                </a:solidFill>
              </a:rPr>
              <a:t>TCG Mobile Reference Architecture v2 – work-in-progress</a:t>
            </a:r>
          </a:p>
          <a:p>
            <a:pPr marL="762808" lvl="1" indent="-264968">
              <a:defRPr sz="1700"/>
            </a:pPr>
            <a:r>
              <a:rPr lang="en-US" sz="1300" b="1" i="1" kern="0" dirty="0">
                <a:solidFill>
                  <a:srgbClr val="0070C0"/>
                </a:solidFill>
              </a:rPr>
              <a:t>TCG TPM 2.0 Mobile Common Profile – work-in-progres</a:t>
            </a:r>
            <a:r>
              <a:rPr lang="en-US" sz="1400" b="1" i="1" kern="0" dirty="0">
                <a:solidFill>
                  <a:srgbClr val="0070C0"/>
                </a:solidFill>
              </a:rPr>
              <a:t>s</a:t>
            </a:r>
          </a:p>
          <a:p>
            <a:pPr marL="762808" lvl="1" indent="-264968">
              <a:defRPr sz="1700"/>
            </a:pPr>
            <a:r>
              <a:rPr lang="en-US" sz="1400" b="1" i="1" kern="0" dirty="0">
                <a:solidFill>
                  <a:srgbClr val="0070C0"/>
                </a:solidFill>
              </a:rPr>
              <a:t>GP Trusted Platform Services Client API – work-in-progress w/ TCG</a:t>
            </a:r>
          </a:p>
          <a:p>
            <a:pPr marL="362758" indent="-264968">
              <a:defRPr sz="1700"/>
            </a:pPr>
            <a:r>
              <a:rPr lang="en-US" sz="1700" b="1" kern="0" dirty="0"/>
              <a:t>Recent Specifications</a:t>
            </a:r>
          </a:p>
          <a:p>
            <a:pPr marL="762808" lvl="1" indent="-264968">
              <a:defRPr sz="1700"/>
            </a:pPr>
            <a:r>
              <a:rPr lang="en-US" sz="1300" b="1" kern="0" dirty="0">
                <a:solidFill>
                  <a:srgbClr val="0070C0"/>
                </a:solidFill>
                <a:hlinkClick r:id="rId4"/>
              </a:rPr>
              <a:t>http://www.trustedcomputinggroup.org/resources</a:t>
            </a:r>
            <a:endParaRPr lang="en-US" sz="1300" b="1" kern="0" dirty="0">
              <a:solidFill>
                <a:srgbClr val="0070C0"/>
              </a:solidFill>
            </a:endParaRPr>
          </a:p>
          <a:p>
            <a:pPr marL="762808" lvl="1" indent="-264968">
              <a:defRPr sz="1700"/>
            </a:pPr>
            <a:r>
              <a:rPr lang="en-US" sz="1300" b="1" i="1" kern="0" dirty="0">
                <a:solidFill>
                  <a:srgbClr val="0070C0"/>
                </a:solidFill>
              </a:rPr>
              <a:t>TCG Canonical Event Log Format – review December 2020</a:t>
            </a:r>
          </a:p>
          <a:p>
            <a:pPr marL="762808" lvl="1" indent="-264968">
              <a:defRPr sz="1700"/>
            </a:pPr>
            <a:r>
              <a:rPr lang="en-US" sz="1300" b="1" i="1" kern="0" dirty="0">
                <a:solidFill>
                  <a:srgbClr val="0070C0"/>
                </a:solidFill>
              </a:rPr>
              <a:t>TCG Endorsement Key Credential Profile – review December 2020 </a:t>
            </a:r>
          </a:p>
          <a:p>
            <a:pPr marL="762808" lvl="1" indent="-264968">
              <a:defRPr sz="1700"/>
            </a:pPr>
            <a:r>
              <a:rPr lang="en-US" sz="1300" b="1" i="1" kern="0" dirty="0">
                <a:solidFill>
                  <a:srgbClr val="0070C0"/>
                </a:solidFill>
              </a:rPr>
              <a:t>TCG Reference Integrity Manifest (RIM) Info Model – published Nov 2020</a:t>
            </a:r>
          </a:p>
          <a:p>
            <a:pPr marL="762808" lvl="1" indent="-264968">
              <a:defRPr sz="1700"/>
            </a:pPr>
            <a:r>
              <a:rPr lang="en-US" sz="1300" b="1" i="1" kern="0" dirty="0">
                <a:solidFill>
                  <a:srgbClr val="0070C0"/>
                </a:solidFill>
              </a:rPr>
              <a:t>TCG PC Client Reference Integrity Manifest – published November 2020 </a:t>
            </a:r>
          </a:p>
          <a:p>
            <a:pPr marL="762808" lvl="1" indent="-264968">
              <a:defRPr sz="1700"/>
            </a:pPr>
            <a:r>
              <a:rPr lang="en-US" sz="1300" b="1" i="1" kern="0" dirty="0">
                <a:solidFill>
                  <a:srgbClr val="0070C0"/>
                </a:solidFill>
              </a:rPr>
              <a:t>TCG SMBIOS-based Component Class Registry – review November 2020</a:t>
            </a:r>
          </a:p>
          <a:p>
            <a:pPr marL="762808" lvl="1" indent="-264968">
              <a:defRPr sz="1700"/>
            </a:pPr>
            <a:r>
              <a:rPr lang="en-US" sz="1300" b="1" i="1" kern="0" dirty="0">
                <a:solidFill>
                  <a:srgbClr val="0070C0"/>
                </a:solidFill>
              </a:rPr>
              <a:t>TCG MARS Use Cases and Considerations – review October 2020 </a:t>
            </a:r>
          </a:p>
        </p:txBody>
      </p:sp>
    </p:spTree>
    <p:extLst>
      <p:ext uri="{BB962C8B-B14F-4D97-AF65-F5344CB8AC3E}">
        <p14:creationId xmlns:p14="http://schemas.microsoft.com/office/powerpoint/2010/main" val="164601519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2400" dirty="0"/>
              <a:t>Internet Engineering Task Force (IETF) (1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Shape 369">
            <a:extLst>
              <a:ext uri="{FF2B5EF4-FFF2-40B4-BE49-F238E27FC236}">
                <a16:creationId xmlns:a16="http://schemas.microsoft.com/office/drawing/2014/main" id="{7232681F-4D2F-4D33-BD4F-534CE7EAFF54}"/>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05608" indent="-264968">
              <a:defRPr sz="1700"/>
            </a:pPr>
            <a:r>
              <a:rPr lang="en-US" sz="1700" b="1" kern="0"/>
              <a:t>Next IETF Members Meetings</a:t>
            </a:r>
            <a:endParaRPr lang="en-US" sz="1500" b="1" kern="0"/>
          </a:p>
          <a:p>
            <a:pPr marL="767715" lvl="1" indent="-269875">
              <a:defRPr sz="1700"/>
            </a:pPr>
            <a:r>
              <a:rPr lang="en-US" sz="1500" b="1" kern="0"/>
              <a:t>IETF 110 Virtual F2F – 8-12 March 2021 – Ira to call in</a:t>
            </a:r>
          </a:p>
          <a:p>
            <a:pPr marL="767715" lvl="1" indent="-269875">
              <a:defRPr sz="1700"/>
            </a:pPr>
            <a:r>
              <a:rPr lang="en-US" sz="1500" b="1" kern="0"/>
              <a:t>IETF 111 San Francisco ??? – 26-30 July 2021 – Ira to call in</a:t>
            </a:r>
          </a:p>
          <a:p>
            <a:pPr marL="305608" indent="-264968">
              <a:defRPr sz="1700"/>
            </a:pPr>
            <a:r>
              <a:rPr lang="en-US" sz="1700" b="1" kern="0"/>
              <a:t>Transport Layer Security (TLS)</a:t>
            </a:r>
            <a:endParaRPr lang="en-US" sz="1600" b="1" kern="0"/>
          </a:p>
          <a:p>
            <a:pPr marL="767715" lvl="1" indent="-269875">
              <a:defRPr sz="1700"/>
            </a:pPr>
            <a:r>
              <a:rPr lang="en-US" sz="1500" b="1" kern="0"/>
              <a:t>TLS Certificate Compression – RFC 8879 – December 2020</a:t>
            </a:r>
            <a:br>
              <a:rPr lang="en-US" sz="1500" b="1" kern="0"/>
            </a:br>
            <a:r>
              <a:rPr lang="en-US" sz="1500" b="1" kern="0">
                <a:hlinkClick r:id="rId4"/>
              </a:rPr>
              <a:t>https://tools.ietf.org/html/rfc8879</a:t>
            </a:r>
            <a:endParaRPr lang="en-US" sz="1500" b="1" kern="0"/>
          </a:p>
          <a:p>
            <a:pPr marL="767715" lvl="1" indent="-269875">
              <a:defRPr sz="1700"/>
            </a:pPr>
            <a:r>
              <a:rPr lang="en-US" sz="1500" b="1" kern="0"/>
              <a:t>Issues and Requirements for SNI Encryption in TLS – RFC 8744 – July 2020</a:t>
            </a:r>
            <a:br>
              <a:rPr lang="en-US" sz="1500" b="1" kern="0"/>
            </a:br>
            <a:r>
              <a:rPr lang="en-US" sz="1500" b="1" kern="0">
                <a:hlinkClick r:id="rId4"/>
              </a:rPr>
              <a:t>https://tools.ietf.org/html/rfc8744</a:t>
            </a:r>
            <a:endParaRPr lang="en-US" sz="1500" b="1" kern="0"/>
          </a:p>
          <a:p>
            <a:pPr marL="767715" lvl="1" indent="-269875">
              <a:defRPr sz="1700"/>
            </a:pPr>
            <a:r>
              <a:rPr lang="en-US" sz="1500" b="1" kern="0"/>
              <a:t>TLS 1.3 Extension Cert-Based Auth w/ Ext PSK – RFC 8773 – March 2020</a:t>
            </a:r>
            <a:br>
              <a:rPr lang="en-US" sz="1500" b="1" kern="0"/>
            </a:br>
            <a:r>
              <a:rPr lang="en-US" sz="1500" b="1" kern="0">
                <a:hlinkClick r:id="rId4"/>
              </a:rPr>
              <a:t>https://tools.ietf.org/html/rfc8773</a:t>
            </a:r>
            <a:endParaRPr lang="en-US" sz="1500" b="1" kern="0"/>
          </a:p>
          <a:p>
            <a:pPr marL="767715" lvl="1" indent="-269875">
              <a:defRPr sz="1700"/>
            </a:pPr>
            <a:r>
              <a:rPr lang="en-US" sz="1500" b="1" kern="0"/>
              <a:t>Applying GREASE to TLS Extensibility – RFC 8701 – January 2020</a:t>
            </a:r>
            <a:br>
              <a:rPr lang="en-US" sz="1500" b="1" kern="0"/>
            </a:br>
            <a:r>
              <a:rPr lang="en-US" sz="1500" b="1" kern="0">
                <a:hlinkClick r:id="rId4"/>
              </a:rPr>
              <a:t>https://tools.ietf.org/html/rfc8701</a:t>
            </a:r>
            <a:endParaRPr lang="en-US" sz="1500" b="1" kern="0"/>
          </a:p>
          <a:p>
            <a:pPr marL="767715" lvl="1" indent="-269875">
              <a:defRPr sz="1700"/>
            </a:pPr>
            <a:r>
              <a:rPr lang="en-US" sz="1500" b="1" kern="0"/>
              <a:t>TLS/1.3 – RFC 8446 – August 2018</a:t>
            </a:r>
            <a:br>
              <a:rPr lang="en-US" sz="1500" b="1" kern="0"/>
            </a:br>
            <a:r>
              <a:rPr lang="en-US" sz="1500" b="1" kern="0">
                <a:hlinkClick r:id="rId4"/>
              </a:rPr>
              <a:t>https://tools.ietf.org/html/rfc8446</a:t>
            </a:r>
            <a:endParaRPr lang="en-US" sz="1500" b="1" kern="0"/>
          </a:p>
          <a:p>
            <a:pPr marL="767715" lvl="1" indent="-269875">
              <a:defRPr sz="1700"/>
            </a:pPr>
            <a:r>
              <a:rPr lang="en-US" sz="1500" b="1" kern="0"/>
              <a:t>DTLS/1.3 – draft-40 – January 2021 – IETF LC</a:t>
            </a:r>
            <a:br>
              <a:rPr lang="en-US" sz="1500" b="1" kern="0"/>
            </a:br>
            <a:r>
              <a:rPr lang="en-US" sz="1500" b="1" kern="0">
                <a:hlinkClick r:id="rId4"/>
              </a:rPr>
              <a:t>https://datatracker.ietf.org/doc/draft-ietf-tls-dtls13/</a:t>
            </a:r>
            <a:endParaRPr lang="en-US" sz="1500" b="1" kern="0"/>
          </a:p>
          <a:p>
            <a:pPr marL="767715" lvl="1" indent="-269875">
              <a:defRPr sz="1700"/>
            </a:pPr>
            <a:r>
              <a:rPr lang="en-US" sz="1500" b="1" kern="0"/>
              <a:t>Connection Identifiers for DTLS 1.2 – draft-09 – January </a:t>
            </a:r>
            <a:br>
              <a:rPr lang="en-US" sz="1500" b="1" kern="0"/>
            </a:br>
            <a:r>
              <a:rPr lang="en-US" sz="1500" b="1" kern="0">
                <a:hlinkClick r:id="rId4"/>
              </a:rPr>
              <a:t>https://datatracker.ietf.org/doc/draft-ietf-tls-dtls-connection-id/</a:t>
            </a:r>
            <a:endParaRPr lang="en-US" sz="1500" b="1" kern="0"/>
          </a:p>
          <a:p>
            <a:pPr marL="767715" lvl="1" indent="-269875">
              <a:defRPr sz="1700"/>
            </a:pPr>
            <a:r>
              <a:rPr lang="en-US" sz="1500" b="1" kern="0"/>
              <a:t>TLS Encrypted Client Hello – draft-09- December 2020</a:t>
            </a:r>
            <a:br>
              <a:rPr lang="en-US" sz="1500" b="1" kern="0"/>
            </a:br>
            <a:r>
              <a:rPr lang="en-US" sz="1500" b="1" kern="0">
                <a:hlinkClick r:id="rId4"/>
              </a:rPr>
              <a:t>https://datatracker.ietf.org/doc/draft-ietf-tls-esni/</a:t>
            </a:r>
            <a:endParaRPr lang="en-US" sz="1500" b="1" kern="0"/>
          </a:p>
          <a:p>
            <a:pPr marL="767715" lvl="1" indent="-269875">
              <a:defRPr sz="1700"/>
            </a:pPr>
            <a:r>
              <a:rPr lang="en-US" sz="1500" b="1" kern="0"/>
              <a:t>Deprecating TLSv1.0 and TLSv1.1 – draft-11 – December 2020 – IETF LC</a:t>
            </a:r>
            <a:br>
              <a:rPr lang="en-US" sz="1500" b="1" kern="0"/>
            </a:br>
            <a:r>
              <a:rPr lang="en-US" sz="1500" b="1" kern="0">
                <a:hlinkClick r:id="rId4"/>
              </a:rPr>
              <a:t>https://datatracker.ietf.org/doc/draft-ietf-tls-oldversions-deprecate/</a:t>
            </a:r>
            <a:endParaRPr lang="en-US" sz="1500" b="1" kern="0"/>
          </a:p>
          <a:p>
            <a:pPr marL="767715" lvl="1" indent="-269875">
              <a:defRPr sz="1700"/>
            </a:pPr>
            <a:r>
              <a:rPr lang="en-US" sz="1500" b="1" kern="0"/>
              <a:t>TLS Resumption across Server Names – draft-00 – December 2020</a:t>
            </a:r>
            <a:br>
              <a:rPr lang="en-US" sz="1500" b="1" kern="0"/>
            </a:br>
            <a:r>
              <a:rPr lang="en-US" sz="1500" b="1" kern="0">
                <a:hlinkClick r:id="rId4"/>
              </a:rPr>
              <a:t>https://datatracker.ietf.org/doc/draft-ietf-tls-cross-sni-resumption/</a:t>
            </a:r>
            <a:endParaRPr lang="en-US" sz="1500" b="1" kern="0"/>
          </a:p>
          <a:p>
            <a:pPr marL="767715" lvl="1" indent="-269875">
              <a:defRPr sz="1700"/>
            </a:pPr>
            <a:r>
              <a:rPr lang="en-US" sz="1500" b="1" kern="0"/>
              <a:t>Importing External PSKs for TLS – draft-06 – December  2020 – IETF LC</a:t>
            </a:r>
            <a:br>
              <a:rPr lang="en-US" sz="1500" b="1" kern="0"/>
            </a:br>
            <a:r>
              <a:rPr lang="en-US" sz="1500" b="1" kern="0">
                <a:hlinkClick r:id="rId4"/>
              </a:rPr>
              <a:t>https://datatracker.ietf.org/doc/draft-ietf-tls-external-psk-importer/</a:t>
            </a:r>
            <a:endParaRPr lang="en-US" sz="1500" b="1" kern="0" dirty="0"/>
          </a:p>
        </p:txBody>
      </p:sp>
    </p:spTree>
    <p:extLst>
      <p:ext uri="{BB962C8B-B14F-4D97-AF65-F5344CB8AC3E}">
        <p14:creationId xmlns:p14="http://schemas.microsoft.com/office/powerpoint/2010/main" val="200293134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2400" dirty="0"/>
              <a:t>Internet Engineering Task Force (IETF) (2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B2B13E40-D331-481B-82AD-6F1B2371071F}"/>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7665" indent="-269875">
              <a:defRPr sz="1700"/>
            </a:pPr>
            <a:r>
              <a:rPr lang="en-US" sz="1700" b="1" kern="0"/>
              <a:t>Security Automation and Continuous Monitoring (SACM)</a:t>
            </a:r>
          </a:p>
          <a:p>
            <a:pPr marL="767715" lvl="1" indent="-269875">
              <a:defRPr sz="1700"/>
            </a:pPr>
            <a:r>
              <a:rPr lang="en-US" sz="1500" b="1" kern="0"/>
              <a:t>Concise Software Identifiers – draft-16 – November 2020 – to IETF LC</a:t>
            </a:r>
            <a:br>
              <a:rPr lang="en-US" sz="1500" b="1" kern="0"/>
            </a:br>
            <a:r>
              <a:rPr lang="en-US" sz="1500" b="1" kern="0">
                <a:hlinkClick r:id="rId4"/>
              </a:rPr>
              <a:t>https://datatracker.ietf.org/doc/draft-ietf-sacm-coswid/ </a:t>
            </a:r>
            <a:endParaRPr lang="en-US" sz="1500" b="1" kern="0"/>
          </a:p>
          <a:p>
            <a:pPr marL="767715" lvl="1" indent="-269875">
              <a:defRPr sz="1700"/>
            </a:pPr>
            <a:r>
              <a:rPr lang="en-US" sz="1500" b="1" kern="0"/>
              <a:t>SACM Architecture – draft-07 – September 2020</a:t>
            </a:r>
            <a:br>
              <a:rPr lang="en-US" sz="1500" b="1" kern="0"/>
            </a:br>
            <a:r>
              <a:rPr lang="en-US" sz="1500" b="1" kern="0">
                <a:hlinkClick r:id="rId4"/>
              </a:rPr>
              <a:t>https://datatracker.ietf.org/doc/draft-ietf-sacm-arch/</a:t>
            </a:r>
            <a:endParaRPr lang="en-US" sz="1500" b="1" kern="0"/>
          </a:p>
          <a:p>
            <a:pPr marL="767715" lvl="1" indent="-269875">
              <a:defRPr sz="1700"/>
            </a:pPr>
            <a:r>
              <a:rPr lang="fr-FR" sz="1500" b="1" kern="0"/>
              <a:t>Endpoint Posture Collection Profile – draft-01 – February 2020 – to IETF  LC</a:t>
            </a:r>
            <a:br>
              <a:rPr lang="fr-FR" sz="1500" b="1" kern="0"/>
            </a:br>
            <a:r>
              <a:rPr lang="fr-FR" sz="1500" b="1" kern="0">
                <a:hlinkClick r:id="rId4"/>
              </a:rPr>
              <a:t>https://datatracker.ietf.org/doc/draft-ietf-sacm-epcp/</a:t>
            </a:r>
            <a:endParaRPr lang="fr-FR" sz="1500" b="1" kern="0"/>
          </a:p>
          <a:p>
            <a:pPr marL="305608" indent="-264968">
              <a:defRPr sz="1700"/>
            </a:pPr>
            <a:r>
              <a:rPr lang="en-US" sz="1700" b="1" kern="0"/>
              <a:t>Concise Binary Object Representation (CBOR)</a:t>
            </a:r>
          </a:p>
          <a:p>
            <a:pPr marL="762808" lvl="1" indent="-264968">
              <a:defRPr sz="1700"/>
            </a:pPr>
            <a:r>
              <a:rPr lang="en-US" sz="1500" b="1" kern="0"/>
              <a:t>Concise Binary Object Representation (CBOR) – RFC 8949 – Sept 2020</a:t>
            </a:r>
            <a:br>
              <a:rPr lang="en-US" sz="1500" b="1" kern="0"/>
            </a:br>
            <a:r>
              <a:rPr lang="en-US" sz="1500" b="1" kern="0">
                <a:hlinkClick r:id="rId4"/>
              </a:rPr>
              <a:t>https://tools.ietf.org/html/rfc8949</a:t>
            </a:r>
            <a:endParaRPr lang="en-US" sz="1500" b="1" kern="0"/>
          </a:p>
          <a:p>
            <a:pPr marL="762808" lvl="1" indent="-264968">
              <a:defRPr sz="1700"/>
            </a:pPr>
            <a:r>
              <a:rPr lang="en-US" sz="1500" b="1" kern="0"/>
              <a:t>CBOR Tags for Date – RFC 8943 – November 2020</a:t>
            </a:r>
            <a:br>
              <a:rPr lang="en-US" sz="1500" b="1" kern="0"/>
            </a:br>
            <a:r>
              <a:rPr lang="en-US" sz="1500" b="1" kern="0">
                <a:hlinkClick r:id="rId4"/>
              </a:rPr>
              <a:t>https://tools.ietf.org/html/rfc8943</a:t>
            </a:r>
            <a:endParaRPr lang="en-US" sz="1500" b="1" kern="0"/>
          </a:p>
          <a:p>
            <a:pPr marL="762808" lvl="1" indent="-264968">
              <a:defRPr sz="1700"/>
            </a:pPr>
            <a:r>
              <a:rPr lang="en-US" sz="1500" b="1" kern="0"/>
              <a:t>CBOR Tags for Typed Arrays – RFC 8746 – February 2020</a:t>
            </a:r>
            <a:br>
              <a:rPr lang="en-US" sz="1500" b="1" kern="0"/>
            </a:br>
            <a:r>
              <a:rPr lang="en-US" sz="1500" b="1" kern="0">
                <a:hlinkClick r:id="rId4"/>
              </a:rPr>
              <a:t>https://tools.ietf.org/html/rfc8746</a:t>
            </a:r>
            <a:endParaRPr lang="en-US" sz="1500" b="1" kern="0"/>
          </a:p>
          <a:p>
            <a:pPr marL="762808" lvl="1" indent="-264968">
              <a:defRPr sz="1700"/>
            </a:pPr>
            <a:r>
              <a:rPr lang="en-US" sz="1500" b="1" kern="0"/>
              <a:t>CBOR Sequences – RFC 8742 – February 2020</a:t>
            </a:r>
            <a:br>
              <a:rPr lang="en-US" sz="1500" b="1" kern="0"/>
            </a:br>
            <a:r>
              <a:rPr lang="en-US" sz="1500" b="1" kern="0">
                <a:hlinkClick r:id="rId4"/>
              </a:rPr>
              <a:t>https://tools.ietf.org/html/rfc8742</a:t>
            </a:r>
            <a:endParaRPr lang="en-US" sz="1500" b="1" kern="0"/>
          </a:p>
          <a:p>
            <a:pPr marL="762808" lvl="1" indent="-264968">
              <a:defRPr sz="1700"/>
            </a:pPr>
            <a:r>
              <a:rPr lang="en-US" sz="1500" b="1" kern="0"/>
              <a:t>Concise Data Definition Language (CDDL) – RFC 8610 – June 2019</a:t>
            </a:r>
            <a:br>
              <a:rPr lang="en-US" sz="1500" b="1" kern="0"/>
            </a:br>
            <a:r>
              <a:rPr lang="en-US" sz="1500" b="1" kern="0">
                <a:hlinkClick r:id="rId4"/>
              </a:rPr>
              <a:t>https://tools.ietf.org/html/rfc8610</a:t>
            </a:r>
            <a:r>
              <a:rPr lang="en-US" sz="1500" b="1" kern="0"/>
              <a:t> - JSON/CBOR schema </a:t>
            </a:r>
          </a:p>
          <a:p>
            <a:pPr marL="762808" lvl="1" indent="-264968">
              <a:defRPr sz="1700"/>
            </a:pPr>
            <a:r>
              <a:rPr lang="en-US" sz="1500" b="1" kern="0"/>
              <a:t>CBOR Tags for OIDs – draft-03 – November 2020</a:t>
            </a:r>
            <a:br>
              <a:rPr lang="en-US" sz="1500" b="1" kern="0"/>
            </a:br>
            <a:r>
              <a:rPr lang="en-US" sz="1500" b="1" kern="0">
                <a:hlinkClick r:id="rId4"/>
              </a:rPr>
              <a:t>https://datatracker.ietf.org/doc/draft-ietf-cbor-tags-oid/</a:t>
            </a:r>
            <a:endParaRPr lang="en-US" sz="1500" b="1" kern="0"/>
          </a:p>
          <a:p>
            <a:pPr marL="762808" lvl="1" indent="-264968">
              <a:defRPr sz="1700"/>
            </a:pPr>
            <a:r>
              <a:rPr lang="en-US" sz="1500" b="1" kern="0"/>
              <a:t>Additional Control Operators for CDDL – draft-01 – November 2020</a:t>
            </a:r>
            <a:br>
              <a:rPr lang="en-US" sz="1500" b="1" kern="0"/>
            </a:br>
            <a:r>
              <a:rPr lang="en-US" sz="1500" b="1" kern="0">
                <a:hlinkClick r:id="rId4"/>
              </a:rPr>
              <a:t>https://datatracker.ietf.org/doc/draft-ietf-cbor-cddl-control/</a:t>
            </a:r>
            <a:endParaRPr lang="en-US" sz="1500" b="1" kern="0"/>
          </a:p>
          <a:p>
            <a:pPr marL="762808" lvl="1" indent="-264968">
              <a:defRPr sz="1700"/>
            </a:pPr>
            <a:r>
              <a:rPr lang="en-US" sz="1500" b="1" kern="0"/>
              <a:t>Packed CBOR – draft-00 – September 2020</a:t>
            </a:r>
            <a:br>
              <a:rPr lang="en-US" sz="1500" b="1" kern="0"/>
            </a:br>
            <a:r>
              <a:rPr lang="en-US" sz="1500" b="1" kern="0">
                <a:hlinkClick r:id="rId4"/>
              </a:rPr>
              <a:t>https://datatracker.ietf.org/doc/draft-ietf-cbor-packed/</a:t>
            </a:r>
            <a:endParaRPr lang="en-US" sz="1500" b="1" kern="0" dirty="0"/>
          </a:p>
        </p:txBody>
      </p:sp>
    </p:spTree>
    <p:extLst>
      <p:ext uri="{BB962C8B-B14F-4D97-AF65-F5344CB8AC3E}">
        <p14:creationId xmlns:p14="http://schemas.microsoft.com/office/powerpoint/2010/main" val="617790895"/>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2400" dirty="0"/>
              <a:t>Internet Engineering Task Force (IETF) (3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Shape 369">
            <a:extLst>
              <a:ext uri="{FF2B5EF4-FFF2-40B4-BE49-F238E27FC236}">
                <a16:creationId xmlns:a16="http://schemas.microsoft.com/office/drawing/2014/main" id="{374D6A3F-18B8-42F3-B230-05177AA74F32}"/>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dirty="0"/>
              <a:t>Remote </a:t>
            </a:r>
            <a:r>
              <a:rPr lang="en-US" sz="1700" b="1" kern="0" dirty="0" err="1"/>
              <a:t>ATtestation</a:t>
            </a:r>
            <a:r>
              <a:rPr lang="en-US" sz="1700" b="1" kern="0" dirty="0"/>
              <a:t> </a:t>
            </a:r>
            <a:r>
              <a:rPr lang="en-US" sz="1700" b="1" kern="0" dirty="0" err="1"/>
              <a:t>ProcedureS</a:t>
            </a:r>
            <a:r>
              <a:rPr lang="en-US" sz="1700" b="1" kern="0" dirty="0"/>
              <a:t> (RATS)</a:t>
            </a:r>
          </a:p>
          <a:p>
            <a:pPr marL="762808" lvl="1" indent="-264968">
              <a:defRPr sz="1700"/>
            </a:pPr>
            <a:r>
              <a:rPr lang="en-US" sz="1500" b="1" kern="0" dirty="0"/>
              <a:t>RATS Architecture – draft-07 – October 2020</a:t>
            </a:r>
            <a:br>
              <a:rPr lang="en-US" sz="1500" b="1" kern="0" dirty="0"/>
            </a:br>
            <a:r>
              <a:rPr lang="en-US" sz="1500" b="1" kern="0" dirty="0">
                <a:hlinkClick r:id="rId4"/>
              </a:rPr>
              <a:t>https://datatracker.ietf.org/doc/draft-ietf-rats-architecture/</a:t>
            </a:r>
            <a:endParaRPr lang="en-US" sz="1500" b="1" kern="0" dirty="0"/>
          </a:p>
          <a:p>
            <a:pPr marL="762808" lvl="1" indent="-264968">
              <a:defRPr sz="1700"/>
            </a:pPr>
            <a:r>
              <a:rPr lang="en-US" sz="1500" b="1" kern="0" dirty="0"/>
              <a:t>Reference Interaction Models for RATS – draft-01 – October 2020</a:t>
            </a:r>
            <a:br>
              <a:rPr lang="en-US" sz="1500" b="1" kern="0" dirty="0"/>
            </a:br>
            <a:r>
              <a:rPr lang="en-US" sz="1500" b="1" kern="0" dirty="0">
                <a:hlinkClick r:id="rId4"/>
              </a:rPr>
              <a:t>https://datatracker.ietf.org/doc/draft-ietf-rats-reference-interaction-models/</a:t>
            </a:r>
            <a:endParaRPr lang="en-US" sz="1500" b="1" kern="0" dirty="0"/>
          </a:p>
          <a:p>
            <a:pPr marL="762808" lvl="1" indent="-264968">
              <a:defRPr sz="1700"/>
            </a:pPr>
            <a:r>
              <a:rPr lang="en-US" sz="1500" b="1" kern="0" dirty="0"/>
              <a:t>Attestation Event Stream Subscription – draft-01 – October 2020</a:t>
            </a:r>
            <a:br>
              <a:rPr lang="en-US" sz="1500" b="1" kern="0" dirty="0"/>
            </a:br>
            <a:r>
              <a:rPr lang="en-US" sz="1500" b="1" kern="0" dirty="0">
                <a:hlinkClick r:id="rId4"/>
              </a:rPr>
              <a:t>https://datatracker.ietf.org/doc/draft-birkholz-rats-network-device-subscription/</a:t>
            </a:r>
            <a:endParaRPr lang="en-US" sz="1500" b="1" kern="0" dirty="0"/>
          </a:p>
          <a:p>
            <a:pPr marL="762808" lvl="1" indent="-264968">
              <a:defRPr sz="1700"/>
            </a:pPr>
            <a:r>
              <a:rPr lang="en-US" sz="1500" b="1" kern="0" dirty="0"/>
              <a:t>YANG Data Model for CHARRA using TPMs – draft-03 – September 2020</a:t>
            </a:r>
            <a:br>
              <a:rPr lang="en-US" sz="1500" b="1" kern="0" dirty="0"/>
            </a:br>
            <a:r>
              <a:rPr lang="en-US" sz="1500" b="1" kern="0" dirty="0">
                <a:hlinkClick r:id="rId4"/>
              </a:rPr>
              <a:t>https://datatracker.ietf.org/doc/draft-ietf-rats-yang-tpm-charra/</a:t>
            </a:r>
            <a:endParaRPr lang="en-US" sz="1500" b="1" kern="0" dirty="0"/>
          </a:p>
          <a:p>
            <a:pPr marL="762808" lvl="1" indent="-264968">
              <a:defRPr sz="1700"/>
            </a:pPr>
            <a:r>
              <a:rPr lang="en-US" sz="1500" b="1" kern="0" dirty="0"/>
              <a:t>TPM-based Network Device RIV – draft-04 – September 2020</a:t>
            </a:r>
            <a:br>
              <a:rPr lang="en-US" sz="1500" b="1" kern="0" dirty="0"/>
            </a:br>
            <a:r>
              <a:rPr lang="en-US" sz="1500" b="1" kern="0" dirty="0">
                <a:hlinkClick r:id="rId5"/>
              </a:rPr>
              <a:t>https://datatracker.ietf.org/doc/draft-ietf-rats-tpm-based-network-device-attest/</a:t>
            </a:r>
            <a:endParaRPr lang="en-US" sz="1500" b="1" kern="0" dirty="0"/>
          </a:p>
          <a:p>
            <a:pPr marL="762808" lvl="1" indent="-264968">
              <a:defRPr sz="1700"/>
            </a:pPr>
            <a:r>
              <a:rPr lang="en-US" sz="1500" b="1" kern="0" dirty="0"/>
              <a:t>Entity Attestation Token (EAT) – draft-04 – August 2020</a:t>
            </a:r>
            <a:br>
              <a:rPr lang="en-US" sz="1500" b="1" kern="0" dirty="0"/>
            </a:br>
            <a:r>
              <a:rPr lang="en-US" sz="1500" b="1" kern="0" dirty="0">
                <a:hlinkClick r:id="rId4"/>
              </a:rPr>
              <a:t>https://datatracker.ietf.org/doc/draft-ietf-rats-eat/</a:t>
            </a:r>
            <a:endParaRPr lang="en-US" sz="1500" b="1" kern="0" dirty="0"/>
          </a:p>
          <a:p>
            <a:pPr marL="762808" lvl="1" indent="-264968">
              <a:defRPr sz="1700"/>
            </a:pPr>
            <a:r>
              <a:rPr lang="en-US" sz="1500" b="1" kern="0" dirty="0"/>
              <a:t>Trustworthiness Vectors for SUIT Workflow Model – draft-00 – July 2020</a:t>
            </a:r>
            <a:br>
              <a:rPr lang="en-US" sz="1500" b="1" kern="0" dirty="0"/>
            </a:br>
            <a:r>
              <a:rPr lang="en-US" sz="1500" b="1" kern="0" dirty="0">
                <a:hlinkClick r:id="rId4"/>
              </a:rPr>
              <a:t>https://datatracker.ietf.org/doc/draft-birkholz-rats-suit-claims/</a:t>
            </a:r>
            <a:endParaRPr lang="en-US" sz="1500" b="1" kern="0" dirty="0"/>
          </a:p>
          <a:p>
            <a:pPr marL="762808" lvl="1" indent="-264968">
              <a:defRPr sz="1700"/>
            </a:pPr>
            <a:r>
              <a:rPr lang="en-US" sz="1500" b="1" kern="0" dirty="0"/>
              <a:t>Time-Based Uni-Directional Attestation – draft-03 – July 2020</a:t>
            </a:r>
            <a:br>
              <a:rPr lang="en-US" sz="1500" b="1" kern="0" dirty="0"/>
            </a:br>
            <a:r>
              <a:rPr lang="en-US" sz="1500" b="1" kern="0" dirty="0">
                <a:hlinkClick r:id="rId4"/>
              </a:rPr>
              <a:t>https://datatracker.ietf.org/doc/draft-birkholz-rats-tuda/</a:t>
            </a:r>
            <a:endParaRPr lang="en-US" sz="1500" b="1" kern="0" dirty="0"/>
          </a:p>
          <a:p>
            <a:pPr marL="762808" lvl="1" indent="-264968">
              <a:defRPr sz="1700"/>
            </a:pPr>
            <a:r>
              <a:rPr lang="en-US" sz="1500" b="1" kern="0" dirty="0"/>
              <a:t>CBOR Tag for Unprotected CWT Claims Sets – draft-01 – June 2020</a:t>
            </a:r>
            <a:br>
              <a:rPr lang="en-US" sz="1500" b="1" kern="0" dirty="0"/>
            </a:br>
            <a:r>
              <a:rPr lang="en-US" sz="1500" b="1" kern="0" dirty="0">
                <a:hlinkClick r:id="rId4"/>
              </a:rPr>
              <a:t>https://datatracker.ietf.org/doc/draft-birkholz-rats-uccs/</a:t>
            </a:r>
            <a:endParaRPr lang="en-US" sz="1500" b="1" kern="0" dirty="0"/>
          </a:p>
          <a:p>
            <a:pPr marL="762808" lvl="1" indent="-264968">
              <a:defRPr sz="1700"/>
            </a:pPr>
            <a:r>
              <a:rPr lang="en-US" sz="1500" b="1" kern="0" dirty="0"/>
              <a:t>Trusted Path Routing – draft-00 – June 2020</a:t>
            </a:r>
            <a:br>
              <a:rPr lang="en-US" sz="1500" b="1" kern="0" dirty="0"/>
            </a:br>
            <a:r>
              <a:rPr lang="en-US" sz="1500" b="1" kern="0" dirty="0">
                <a:hlinkClick r:id="rId4"/>
              </a:rPr>
              <a:t>https://datatracker.ietf.org/doc/draft-voit-rats-trustworthy-path-routing/</a:t>
            </a:r>
            <a:endParaRPr lang="en-US" sz="1500" b="1" kern="0" dirty="0"/>
          </a:p>
          <a:p>
            <a:pPr marL="762808" lvl="1" indent="-264968">
              <a:defRPr sz="1700"/>
            </a:pPr>
            <a:r>
              <a:rPr lang="en-US" sz="1500" b="1" kern="0" dirty="0"/>
              <a:t>MUD-Based RATS Resources Discovery – draft-00 – March 2020</a:t>
            </a:r>
            <a:br>
              <a:rPr lang="en-US" sz="1500" b="1" kern="0" dirty="0"/>
            </a:br>
            <a:r>
              <a:rPr lang="en-US" sz="1500" b="1" kern="0" dirty="0">
                <a:hlinkClick r:id="rId4"/>
              </a:rPr>
              <a:t>https://datatracker.ietf.org/doc/draft-birkholz-rats-mud/</a:t>
            </a:r>
            <a:endParaRPr lang="en-US" sz="1500" b="1" kern="0" dirty="0"/>
          </a:p>
        </p:txBody>
      </p:sp>
    </p:spTree>
    <p:extLst>
      <p:ext uri="{BB962C8B-B14F-4D97-AF65-F5344CB8AC3E}">
        <p14:creationId xmlns:p14="http://schemas.microsoft.com/office/powerpoint/2010/main" val="317081589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2400" dirty="0"/>
              <a:t>Internet Engineering Task Force (IETF) (4 of 4)</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Shape 369">
            <a:extLst>
              <a:ext uri="{FF2B5EF4-FFF2-40B4-BE49-F238E27FC236}">
                <a16:creationId xmlns:a16="http://schemas.microsoft.com/office/drawing/2014/main" id="{CFB6CA43-BC52-4233-A0B0-65EA1D937D99}"/>
              </a:ext>
            </a:extLst>
          </p:cNvPr>
          <p:cNvSpPr txBox="1">
            <a:spLocks/>
          </p:cNvSpPr>
          <p:nvPr/>
        </p:nvSpPr>
        <p:spPr bwMode="auto">
          <a:xfrm>
            <a:off x="457200" y="1208314"/>
            <a:ext cx="8229600" cy="529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850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marL="362758" indent="-264968">
              <a:defRPr sz="1700"/>
            </a:pPr>
            <a:r>
              <a:rPr lang="en-US" sz="1700" b="1" kern="0"/>
              <a:t>IRTF Crypto Forum Research Group (CFRG) – future algorithms</a:t>
            </a:r>
          </a:p>
          <a:p>
            <a:pPr marL="762808" lvl="1" indent="-264968">
              <a:defRPr sz="1700"/>
            </a:pPr>
            <a:r>
              <a:rPr lang="en-US" sz="1500" b="1" kern="0"/>
              <a:t>Randomness for Security Protocols – RFC 8937 – October 2020</a:t>
            </a:r>
            <a:br>
              <a:rPr lang="en-US" sz="1400" b="1" kern="0"/>
            </a:br>
            <a:r>
              <a:rPr lang="en-US" sz="1500" b="1" kern="0">
                <a:hlinkClick r:id="rId4"/>
              </a:rPr>
              <a:t>https://datatracker.ietf.org/doc/rfc8937/</a:t>
            </a:r>
            <a:endParaRPr lang="en-US" sz="1500" b="1" kern="0"/>
          </a:p>
          <a:p>
            <a:pPr marL="762808" lvl="1" indent="-264968">
              <a:defRPr sz="1700"/>
            </a:pPr>
            <a:r>
              <a:rPr lang="en-US" sz="1500" b="1" kern="0"/>
              <a:t>SPAKE2, a PAKE – draft-18 – January 2021</a:t>
            </a:r>
            <a:br>
              <a:rPr lang="en-US" sz="1500" b="1" kern="0"/>
            </a:br>
            <a:r>
              <a:rPr lang="en-US" sz="1500" b="1" kern="0">
                <a:hlinkClick r:id="rId4"/>
              </a:rPr>
              <a:t>https://datatracker.ietf.org/doc/draft-irtf-cfrg-spake2/</a:t>
            </a:r>
            <a:endParaRPr lang="en-US" sz="1500" b="1" kern="0"/>
          </a:p>
          <a:p>
            <a:pPr marL="762808" lvl="1" indent="-264968">
              <a:defRPr sz="1700"/>
            </a:pPr>
            <a:r>
              <a:rPr lang="en-US" sz="1500" b="1" kern="0"/>
              <a:t>Hybrid Public Key Encryption – draft-07 – December 2020 – to IRTF Chair</a:t>
            </a:r>
            <a:br>
              <a:rPr lang="en-US" sz="1500" b="1" kern="0"/>
            </a:br>
            <a:r>
              <a:rPr lang="en-US" sz="1500" b="1" kern="0">
                <a:hlinkClick r:id="rId4"/>
              </a:rPr>
              <a:t>https://datatracker.ietf.org/doc/draft-irtf-cfrg-hpke/</a:t>
            </a:r>
            <a:endParaRPr lang="en-US" sz="1500" b="1" kern="0"/>
          </a:p>
          <a:p>
            <a:pPr marL="762808" lvl="1" indent="-264968">
              <a:defRPr sz="1700"/>
            </a:pPr>
            <a:r>
              <a:rPr lang="en-US" sz="1500" b="1" kern="0"/>
              <a:t>Verifiable Random Functions (VRFs) – draft-08 – November 2020</a:t>
            </a:r>
            <a:br>
              <a:rPr lang="en-US" sz="1500" b="1" kern="0"/>
            </a:br>
            <a:r>
              <a:rPr lang="en-US" sz="1500" b="1" kern="0">
                <a:hlinkClick r:id="rId4"/>
              </a:rPr>
              <a:t>https://datatracker.ietf.org/doc/draft-irtf-cfrg-vrf/</a:t>
            </a:r>
            <a:endParaRPr lang="en-US" sz="1500" b="1" kern="0"/>
          </a:p>
          <a:p>
            <a:pPr marL="762808" lvl="1" indent="-264968">
              <a:defRPr sz="1700"/>
            </a:pPr>
            <a:r>
              <a:rPr lang="en-US" sz="1500" b="1" kern="0"/>
              <a:t>Pairing-Friendly Curves – draft-09 – November 2020</a:t>
            </a:r>
            <a:br>
              <a:rPr lang="en-US" sz="1500" b="1" kern="0"/>
            </a:br>
            <a:r>
              <a:rPr lang="en-US" sz="1500" b="1" kern="0">
                <a:hlinkClick r:id="rId4"/>
              </a:rPr>
              <a:t>https://datatracker.ietf.org/doc/draft-irtf-cfrg-pairing-friendly-curves/</a:t>
            </a:r>
            <a:endParaRPr lang="en-US" sz="1500" b="1" kern="0"/>
          </a:p>
          <a:p>
            <a:pPr marL="762808" lvl="1" indent="-264968">
              <a:defRPr sz="1700"/>
            </a:pPr>
            <a:r>
              <a:rPr lang="en-US" sz="1500" b="1" kern="0"/>
              <a:t>OPAQUE Asymmetric PAKE Protocol – draft-01 – November 2020</a:t>
            </a:r>
            <a:br>
              <a:rPr lang="en-US" sz="1500" b="1" kern="0"/>
            </a:br>
            <a:r>
              <a:rPr lang="en-US" sz="1500" b="1" kern="0">
                <a:hlinkClick r:id="rId4"/>
              </a:rPr>
              <a:t>https://datatracker.ietf.org/doc/draft-irtf-cfrg-opaque/</a:t>
            </a:r>
            <a:endParaRPr lang="en-US" sz="1500" b="1" kern="0"/>
          </a:p>
          <a:p>
            <a:pPr marL="762808" lvl="1" indent="-264968">
              <a:defRPr sz="1700"/>
            </a:pPr>
            <a:r>
              <a:rPr lang="en-US" sz="1500" b="1" kern="0"/>
              <a:t>Oblivious Pseudorandom Functions (OPRFs) – draft-05 – November 2020</a:t>
            </a:r>
            <a:br>
              <a:rPr lang="en-US" sz="1500" b="1" kern="0"/>
            </a:br>
            <a:r>
              <a:rPr lang="en-US" sz="1500" b="1" kern="0">
                <a:hlinkClick r:id="rId4"/>
              </a:rPr>
              <a:t>https://datatracker.ietf.org/doc/draft-irtf-cfrg-voprf/</a:t>
            </a:r>
            <a:endParaRPr lang="en-US" sz="1500" b="1" kern="0"/>
          </a:p>
          <a:p>
            <a:pPr marL="762808" lvl="1" indent="-264968">
              <a:defRPr sz="1700"/>
            </a:pPr>
            <a:r>
              <a:rPr lang="en-US" sz="1500" b="1" kern="0"/>
              <a:t>Hashing to Elliptic Curves – draft-10 – October 2020</a:t>
            </a:r>
            <a:br>
              <a:rPr lang="en-US" sz="1500" b="1" kern="0"/>
            </a:br>
            <a:r>
              <a:rPr lang="en-US" sz="1500" b="1" kern="0">
                <a:hlinkClick r:id="rId4"/>
              </a:rPr>
              <a:t>https://datatracker.ietf.org/doc/draft-irtf-cfrg-hash-to-curve/</a:t>
            </a:r>
            <a:endParaRPr lang="en-US" sz="1500" b="1" kern="0"/>
          </a:p>
          <a:p>
            <a:pPr marL="762808" lvl="1" indent="-264968">
              <a:defRPr sz="1700"/>
            </a:pPr>
            <a:r>
              <a:rPr lang="en-US" sz="1500" b="1" kern="0"/>
              <a:t>The ristretto255 and decaf448 Groups – draft-00 – October 2020</a:t>
            </a:r>
            <a:br>
              <a:rPr lang="en-US" sz="1500" b="1" kern="0"/>
            </a:br>
            <a:r>
              <a:rPr lang="en-US" sz="1500" b="1" kern="0">
                <a:hlinkClick r:id="rId4"/>
              </a:rPr>
              <a:t>https://datatracker.ietf.org/doc/draft-irtf-cfrg-ristretto255-decaf448/</a:t>
            </a:r>
            <a:endParaRPr lang="en-US" sz="1500" b="1" kern="0"/>
          </a:p>
          <a:p>
            <a:pPr marL="762808" lvl="1" indent="-264968">
              <a:defRPr sz="1700"/>
            </a:pPr>
            <a:r>
              <a:rPr lang="en-US" sz="1500" b="1" kern="0"/>
              <a:t>KangarooTwelve – draft-04 – September 2020 – RG LC</a:t>
            </a:r>
            <a:br>
              <a:rPr lang="en-US" sz="1500" b="1" kern="0"/>
            </a:br>
            <a:r>
              <a:rPr lang="en-US" sz="1500" b="1" kern="0">
                <a:hlinkClick r:id="rId4"/>
              </a:rPr>
              <a:t>https://datatracker.ietf.org/doc/draft-irtf-cfrg-kangarootwelve/</a:t>
            </a:r>
            <a:endParaRPr lang="en-US" sz="1500" b="1" kern="0"/>
          </a:p>
          <a:p>
            <a:pPr marL="762808" lvl="1" indent="-264968">
              <a:defRPr sz="1700"/>
            </a:pPr>
            <a:r>
              <a:rPr lang="en-US" sz="1500" b="1" kern="0"/>
              <a:t>Usage Limits on AEAD Algorithms – draft-01 – September 2020</a:t>
            </a:r>
            <a:br>
              <a:rPr lang="en-US" sz="1500" b="1" kern="0"/>
            </a:br>
            <a:r>
              <a:rPr lang="en-US" sz="1500" b="1" kern="0">
                <a:hlinkClick r:id="rId4"/>
              </a:rPr>
              <a:t>https://datatracker.ietf.org/doc/draft-irtf-cfrg-aead-limits/</a:t>
            </a:r>
            <a:endParaRPr lang="en-US" sz="1500" b="1" kern="0"/>
          </a:p>
          <a:p>
            <a:pPr marL="762808" lvl="1" indent="-264968">
              <a:defRPr sz="1700"/>
            </a:pPr>
            <a:r>
              <a:rPr lang="en-US" sz="1500" b="1" kern="0"/>
              <a:t>Memory-hard Argon2 Password Hash – draft-12 – September 2020</a:t>
            </a:r>
            <a:br>
              <a:rPr lang="en-US" sz="1500" b="1" kern="0"/>
            </a:br>
            <a:r>
              <a:rPr lang="en-US" sz="1500" b="1" kern="0">
                <a:hlinkClick r:id="rId4"/>
              </a:rPr>
              <a:t>https://datatracker.ietf.org/doc/draft-irtf-cfrg-argon2/</a:t>
            </a:r>
            <a:endParaRPr lang="en-US" sz="1500" b="1" kern="0"/>
          </a:p>
          <a:p>
            <a:pPr marL="762808" lvl="1" indent="-264968">
              <a:defRPr sz="1700"/>
            </a:pPr>
            <a:r>
              <a:rPr lang="en-US" sz="1500" b="1" kern="0"/>
              <a:t>Cpace Balanced Composable PAKE – draft-00 – July 2020</a:t>
            </a:r>
            <a:br>
              <a:rPr lang="en-US" sz="1500" b="1" kern="0"/>
            </a:br>
            <a:r>
              <a:rPr lang="en-US" sz="1500" b="1" kern="0">
                <a:hlinkClick r:id="rId4"/>
              </a:rPr>
              <a:t>https://datatracker.ietf.org/doc/draft-irtf-cfrg-cpace/</a:t>
            </a:r>
            <a:endParaRPr lang="en-US" sz="1500" b="1" kern="0" dirty="0"/>
          </a:p>
        </p:txBody>
      </p:sp>
    </p:spTree>
    <p:extLst>
      <p:ext uri="{BB962C8B-B14F-4D97-AF65-F5344CB8AC3E}">
        <p14:creationId xmlns:p14="http://schemas.microsoft.com/office/powerpoint/2010/main" val="1313929708"/>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2900" dirty="0"/>
              <a:t>Linux Foundation </a:t>
            </a:r>
            <a:r>
              <a:rPr lang="en-US" sz="2900" dirty="0" err="1"/>
              <a:t>OpenPrinting</a:t>
            </a:r>
            <a:r>
              <a:rPr lang="en-US" sz="2900" dirty="0"/>
              <a:t> (1 of 2)</a:t>
            </a:r>
            <a:endParaRPr lang="en-US" altLang="en-US" sz="29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0" name="Text Placeholder 2">
            <a:extLst>
              <a:ext uri="{FF2B5EF4-FFF2-40B4-BE49-F238E27FC236}">
                <a16:creationId xmlns:a16="http://schemas.microsoft.com/office/drawing/2014/main" id="{11DD6185-512F-4578-BFDB-9DD92A7949AC}"/>
              </a:ext>
            </a:extLst>
          </p:cNvPr>
          <p:cNvSpPr txBox="1">
            <a:spLocks/>
          </p:cNvSpPr>
          <p:nvPr/>
        </p:nvSpPr>
        <p:spPr bwMode="auto">
          <a:xfrm>
            <a:off x="457200" y="1162756"/>
            <a:ext cx="8229600" cy="533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92500" lnSpcReduction="1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buFont typeface="Arial" pitchFamily="34" charset="0"/>
              <a:buChar char="•"/>
            </a:pPr>
            <a:r>
              <a:rPr lang="en-US" b="1" kern="0" dirty="0"/>
              <a:t>Linux Foundation OP Google Summer of Code 2020</a:t>
            </a:r>
          </a:p>
          <a:p>
            <a:pPr lvl="1">
              <a:buFont typeface="Arial" pitchFamily="34" charset="0"/>
              <a:buChar char="•"/>
            </a:pPr>
            <a:r>
              <a:rPr lang="en-US" sz="1800" b="1" kern="0" dirty="0" err="1"/>
              <a:t>GSoC</a:t>
            </a:r>
            <a:r>
              <a:rPr lang="en-US" sz="1800" b="1" kern="0" dirty="0"/>
              <a:t> 2020 coding completed on 31 August 2020</a:t>
            </a:r>
            <a:br>
              <a:rPr lang="en-US" sz="1800" b="1" kern="0" dirty="0"/>
            </a:br>
            <a:r>
              <a:rPr lang="en-US" sz="1600" b="1" kern="0" dirty="0">
                <a:hlinkClick r:id="rId4"/>
              </a:rPr>
              <a:t>https://developers.google.com/open-source/gsoc</a:t>
            </a:r>
            <a:endParaRPr lang="en-US" sz="1600" b="1" kern="0" dirty="0"/>
          </a:p>
          <a:p>
            <a:pPr>
              <a:buFont typeface="Arial" pitchFamily="34" charset="0"/>
              <a:buChar char="•"/>
            </a:pPr>
            <a:r>
              <a:rPr lang="en-US" b="1" kern="0" dirty="0"/>
              <a:t>Linux Foundation OP Google Season of Docs 2020</a:t>
            </a:r>
          </a:p>
          <a:p>
            <a:pPr lvl="1">
              <a:buFont typeface="Arial" pitchFamily="34" charset="0"/>
              <a:buChar char="•"/>
            </a:pPr>
            <a:r>
              <a:rPr lang="en-US" sz="1800" b="1" kern="0" dirty="0" err="1"/>
              <a:t>GSoD</a:t>
            </a:r>
            <a:r>
              <a:rPr lang="en-US" sz="1800" b="1" kern="0" dirty="0"/>
              <a:t> 2020 project completed on 5 December 2020</a:t>
            </a:r>
            <a:br>
              <a:rPr lang="en-US" sz="1800" b="1" kern="0" dirty="0"/>
            </a:br>
            <a:r>
              <a:rPr lang="en-US" sz="1600" b="1" kern="0" dirty="0">
                <a:hlinkClick r:id="rId4"/>
              </a:rPr>
              <a:t>https://developers.google.com/season-of-docs</a:t>
            </a:r>
            <a:endParaRPr lang="en-US" sz="1600" b="1" kern="0" dirty="0"/>
          </a:p>
          <a:p>
            <a:pPr>
              <a:buFont typeface="Arial" pitchFamily="34" charset="0"/>
              <a:buChar char="•"/>
            </a:pPr>
            <a:r>
              <a:rPr lang="en-US" b="1" kern="0" dirty="0"/>
              <a:t>Linux Foundation OP Mentorship Program 2020</a:t>
            </a:r>
          </a:p>
          <a:p>
            <a:pPr lvl="1">
              <a:buFont typeface="Arial" pitchFamily="34" charset="0"/>
              <a:buChar char="•"/>
            </a:pPr>
            <a:r>
              <a:rPr lang="en-US" sz="1800" b="1" kern="0" dirty="0"/>
              <a:t>LFMP 2020 IPP Scan project completed in December 2020</a:t>
            </a:r>
            <a:br>
              <a:rPr lang="en-US" sz="1800" b="1" kern="0" dirty="0"/>
            </a:br>
            <a:r>
              <a:rPr lang="en-US" sz="1600" b="1" kern="0" dirty="0">
                <a:hlinkClick r:id="rId4"/>
              </a:rPr>
              <a:t>https://communitybridge.org/</a:t>
            </a:r>
            <a:endParaRPr lang="en-US" sz="1600" b="1" kern="0" dirty="0"/>
          </a:p>
          <a:p>
            <a:pPr>
              <a:buFont typeface="Arial" pitchFamily="34" charset="0"/>
              <a:buChar char="•"/>
            </a:pPr>
            <a:r>
              <a:rPr lang="en-US" b="1" kern="0" dirty="0"/>
              <a:t>Linux Foundation OP New Website</a:t>
            </a:r>
          </a:p>
          <a:p>
            <a:pPr lvl="1">
              <a:buFont typeface="Arial" pitchFamily="34" charset="0"/>
              <a:buChar char="•"/>
            </a:pPr>
            <a:r>
              <a:rPr lang="en-US" sz="1800" b="1" kern="0" dirty="0"/>
              <a:t>OP website</a:t>
            </a:r>
            <a:br>
              <a:rPr lang="en-US" sz="1800" b="1" kern="0" dirty="0"/>
            </a:br>
            <a:r>
              <a:rPr lang="en-US" sz="1600" b="1" kern="0" dirty="0">
                <a:hlinkClick r:id="rId4"/>
              </a:rPr>
              <a:t>https://openprinting.github.io/</a:t>
            </a:r>
            <a:endParaRPr lang="en-US" sz="1600" b="1" kern="0" dirty="0"/>
          </a:p>
          <a:p>
            <a:pPr lvl="1">
              <a:buFont typeface="Arial" pitchFamily="34" charset="0"/>
              <a:buChar char="•"/>
            </a:pPr>
            <a:r>
              <a:rPr lang="en-US" sz="1800" b="1" kern="0" dirty="0"/>
              <a:t>OP news</a:t>
            </a:r>
            <a:br>
              <a:rPr lang="en-US" sz="1800" b="1" kern="0" dirty="0"/>
            </a:br>
            <a:r>
              <a:rPr lang="en-US" sz="1600" b="1" kern="0" dirty="0">
                <a:hlinkClick r:id="rId4"/>
              </a:rPr>
              <a:t>https://openprinting.github.io/news/</a:t>
            </a:r>
            <a:endParaRPr lang="en-US" sz="1600" b="1" kern="0" dirty="0"/>
          </a:p>
          <a:p>
            <a:pPr lvl="1">
              <a:buFont typeface="Arial" pitchFamily="34" charset="0"/>
              <a:buChar char="•"/>
            </a:pPr>
            <a:r>
              <a:rPr lang="en-US" sz="1800" b="1" kern="0" dirty="0"/>
              <a:t>OP website issues</a:t>
            </a:r>
            <a:br>
              <a:rPr lang="en-US" sz="1800" b="1" kern="0" dirty="0"/>
            </a:br>
            <a:r>
              <a:rPr lang="en-US" sz="1600" b="1" kern="0" dirty="0">
                <a:hlinkClick r:id="rId4"/>
              </a:rPr>
              <a:t>https://github.com/OpenPrinting/openprinting.github.io/issues</a:t>
            </a:r>
            <a:endParaRPr lang="en-US" sz="1600" b="1" kern="0" dirty="0"/>
          </a:p>
          <a:p>
            <a:pPr lvl="1">
              <a:buFont typeface="Arial" pitchFamily="34" charset="0"/>
              <a:buChar char="•"/>
            </a:pPr>
            <a:r>
              <a:rPr lang="en-US" sz="1800" b="1" kern="0" dirty="0"/>
              <a:t>OP Driverless Printing w/ PWG IPP Everywhere™ logo</a:t>
            </a:r>
            <a:br>
              <a:rPr lang="en-US" sz="1800" b="1" kern="0" dirty="0"/>
            </a:br>
            <a:r>
              <a:rPr lang="en-US" sz="1600" b="1" kern="0" dirty="0">
                <a:hlinkClick r:id="rId4"/>
              </a:rPr>
              <a:t>https://openprinting.github.io/driverless/01-standards-and-their-pdls/</a:t>
            </a:r>
            <a:endParaRPr lang="en-US" sz="1600" b="1" kern="0" dirty="0"/>
          </a:p>
        </p:txBody>
      </p:sp>
    </p:spTree>
    <p:extLst>
      <p:ext uri="{BB962C8B-B14F-4D97-AF65-F5344CB8AC3E}">
        <p14:creationId xmlns:p14="http://schemas.microsoft.com/office/powerpoint/2010/main" val="221365123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2900" dirty="0"/>
              <a:t>Linux Foundation </a:t>
            </a:r>
            <a:r>
              <a:rPr lang="en-US" sz="2900" dirty="0" err="1"/>
              <a:t>OpenPrinting</a:t>
            </a:r>
            <a:r>
              <a:rPr lang="en-US" sz="2900" dirty="0"/>
              <a:t> (2 of 2)</a:t>
            </a:r>
            <a:endParaRPr lang="en-US" altLang="en-US" sz="29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Text Placeholder 2">
            <a:extLst>
              <a:ext uri="{FF2B5EF4-FFF2-40B4-BE49-F238E27FC236}">
                <a16:creationId xmlns:a16="http://schemas.microsoft.com/office/drawing/2014/main" id="{61BF8EF8-AFE1-4B8A-BCB2-06492E82959C}"/>
              </a:ext>
            </a:extLst>
          </p:cNvPr>
          <p:cNvSpPr txBox="1">
            <a:spLocks/>
          </p:cNvSpPr>
          <p:nvPr/>
        </p:nvSpPr>
        <p:spPr bwMode="auto">
          <a:xfrm>
            <a:off x="457200" y="1162756"/>
            <a:ext cx="8229600" cy="533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normAutofit fontScale="77500" lnSpcReduction="20000"/>
          </a:bodyPr>
          <a:lst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a:lstStyle>
          <a:p>
            <a:pPr>
              <a:buFont typeface="Arial" pitchFamily="34" charset="0"/>
              <a:buChar char="•"/>
            </a:pPr>
            <a:r>
              <a:rPr lang="en-US" sz="2400" b="1" kern="0" dirty="0" err="1"/>
              <a:t>OpenPrinting</a:t>
            </a:r>
            <a:r>
              <a:rPr lang="en-US" sz="2400" b="1" kern="0" dirty="0"/>
              <a:t> Projects</a:t>
            </a:r>
          </a:p>
          <a:p>
            <a:pPr lvl="1">
              <a:buFont typeface="Arial" pitchFamily="34" charset="0"/>
              <a:buChar char="•"/>
            </a:pPr>
            <a:r>
              <a:rPr lang="en-US" sz="2000" b="1" kern="0" dirty="0"/>
              <a:t>CUPS OP v2.3.3op1 released on 27 November 2020</a:t>
            </a:r>
            <a:br>
              <a:rPr lang="en-US" sz="1800" b="1" kern="0" dirty="0"/>
            </a:br>
            <a:r>
              <a:rPr lang="en-US" b="1" kern="0" dirty="0">
                <a:hlinkClick r:id="rId4"/>
              </a:rPr>
              <a:t>https://github.com/OpenPrinting/cups/releases/tag/v2.3.3op1</a:t>
            </a:r>
            <a:endParaRPr lang="en-US" b="1" kern="0" dirty="0"/>
          </a:p>
          <a:p>
            <a:pPr lvl="1">
              <a:buFont typeface="Arial" pitchFamily="34" charset="0"/>
              <a:buChar char="•"/>
            </a:pPr>
            <a:r>
              <a:rPr lang="en-US" sz="2000" b="1" kern="0" dirty="0"/>
              <a:t>PAPPL v1.0.0 released on 11 December 2020</a:t>
            </a:r>
            <a:br>
              <a:rPr lang="en-US" sz="1800" b="1" kern="0" dirty="0"/>
            </a:br>
            <a:r>
              <a:rPr lang="en-US" b="1" kern="0" dirty="0">
                <a:hlinkClick r:id="rId5"/>
              </a:rPr>
              <a:t>https://github.com/michaelrsweet/pappl/releases/tag/v1.0.0</a:t>
            </a:r>
            <a:endParaRPr lang="en-US" b="1" kern="0" dirty="0"/>
          </a:p>
          <a:p>
            <a:pPr lvl="1">
              <a:buFont typeface="Arial" pitchFamily="34" charset="0"/>
              <a:buChar char="•"/>
            </a:pPr>
            <a:r>
              <a:rPr lang="en-US" sz="2000" b="1" kern="0" dirty="0"/>
              <a:t>CUPS Filters v1.28.7 released on 7 January 2021</a:t>
            </a:r>
            <a:br>
              <a:rPr lang="en-US" sz="1800" b="1" kern="0" dirty="0"/>
            </a:br>
            <a:r>
              <a:rPr lang="en-US" b="1" kern="0" dirty="0">
                <a:hlinkClick r:id="rId6"/>
              </a:rPr>
              <a:t>https://github.com/OpenPrinting/cups-filters/releases/tag/1.28.7</a:t>
            </a:r>
            <a:endParaRPr lang="en-US" b="1" kern="0" dirty="0"/>
          </a:p>
          <a:p>
            <a:pPr lvl="1">
              <a:buFont typeface="Arial" pitchFamily="34" charset="0"/>
              <a:buChar char="•"/>
            </a:pPr>
            <a:r>
              <a:rPr lang="en-US" sz="2000" b="1" kern="0" dirty="0"/>
              <a:t>PostScript Printer Application – work-in-progress</a:t>
            </a:r>
            <a:br>
              <a:rPr lang="en-US" sz="1800" b="1" kern="0" dirty="0"/>
            </a:br>
            <a:r>
              <a:rPr lang="en-US" b="1" kern="0" dirty="0">
                <a:hlinkClick r:id="rId5"/>
              </a:rPr>
              <a:t>https://github.com/OpenPrinting/ps-printer-app</a:t>
            </a:r>
            <a:endParaRPr lang="en-US" b="1" kern="0" dirty="0"/>
          </a:p>
          <a:p>
            <a:pPr>
              <a:buFont typeface="Arial" pitchFamily="34" charset="0"/>
              <a:buChar char="•"/>
            </a:pPr>
            <a:r>
              <a:rPr lang="en-US" sz="2400" b="1" kern="0" dirty="0"/>
              <a:t>Linux Foundation OP Google Summer of Code 2021</a:t>
            </a:r>
          </a:p>
          <a:p>
            <a:pPr lvl="1">
              <a:buFont typeface="Arial" pitchFamily="34" charset="0"/>
              <a:buChar char="•"/>
            </a:pPr>
            <a:r>
              <a:rPr lang="en-US" sz="2200" b="1" kern="0" dirty="0" err="1"/>
              <a:t>GSoC</a:t>
            </a:r>
            <a:r>
              <a:rPr lang="en-US" sz="2200" b="1" kern="0" dirty="0"/>
              <a:t> 2021 projects are TBD</a:t>
            </a:r>
          </a:p>
          <a:p>
            <a:pPr lvl="1">
              <a:buFont typeface="Arial" pitchFamily="34" charset="0"/>
              <a:buChar char="•"/>
            </a:pPr>
            <a:r>
              <a:rPr lang="en-US" sz="2200" b="1" kern="0" dirty="0" err="1"/>
              <a:t>GSoC</a:t>
            </a:r>
            <a:r>
              <a:rPr lang="en-US" sz="2200" b="1" kern="0" dirty="0"/>
              <a:t> 2021 timeline</a:t>
            </a:r>
          </a:p>
          <a:p>
            <a:pPr lvl="2">
              <a:buFont typeface="Arial" pitchFamily="34" charset="0"/>
              <a:buChar char="•"/>
            </a:pPr>
            <a:r>
              <a:rPr lang="en-US" sz="1800" b="1" kern="0" dirty="0"/>
              <a:t>Organization applications – 29 January to 19 February</a:t>
            </a:r>
          </a:p>
          <a:p>
            <a:pPr lvl="2">
              <a:buFont typeface="Arial" pitchFamily="34" charset="0"/>
              <a:buChar char="•"/>
            </a:pPr>
            <a:r>
              <a:rPr lang="en-US" sz="1800" b="1" kern="0" dirty="0"/>
              <a:t>Student applications – 29 March to 13 April</a:t>
            </a:r>
          </a:p>
          <a:p>
            <a:pPr lvl="2">
              <a:buFont typeface="Arial" pitchFamily="34" charset="0"/>
              <a:buChar char="•"/>
            </a:pPr>
            <a:r>
              <a:rPr lang="en-US" sz="1800" b="1" kern="0" dirty="0"/>
              <a:t>Application Review Period – 13 April to 17 May</a:t>
            </a:r>
          </a:p>
          <a:p>
            <a:pPr lvl="2">
              <a:buFont typeface="Arial" pitchFamily="34" charset="0"/>
              <a:buChar char="•"/>
            </a:pPr>
            <a:r>
              <a:rPr lang="en-US" sz="1800" b="1" kern="0" dirty="0"/>
              <a:t>Coding – 7 June to 16 August (reduced weekly hours)</a:t>
            </a:r>
          </a:p>
          <a:p>
            <a:pPr lvl="2">
              <a:buFont typeface="Arial" pitchFamily="34" charset="0"/>
              <a:buChar char="•"/>
            </a:pPr>
            <a:r>
              <a:rPr lang="en-US" sz="1800" b="1" kern="0" dirty="0"/>
              <a:t>Results Announced – 31 August</a:t>
            </a:r>
          </a:p>
          <a:p>
            <a:pPr>
              <a:buFont typeface="Arial" pitchFamily="34" charset="0"/>
              <a:buChar char="•"/>
            </a:pPr>
            <a:r>
              <a:rPr lang="en-US" sz="2400" b="1" kern="0" dirty="0"/>
              <a:t>Linux Foundation OP Google Season of Docs 2021</a:t>
            </a:r>
          </a:p>
          <a:p>
            <a:pPr lvl="1">
              <a:buFont typeface="Arial" pitchFamily="34" charset="0"/>
              <a:buChar char="•"/>
            </a:pPr>
            <a:r>
              <a:rPr lang="en-US" sz="2200" b="1" kern="0" dirty="0" err="1"/>
              <a:t>GSoD</a:t>
            </a:r>
            <a:r>
              <a:rPr lang="en-US" sz="2200" b="1" kern="0" dirty="0"/>
              <a:t> 2021 projects are TBD</a:t>
            </a:r>
          </a:p>
          <a:p>
            <a:pPr>
              <a:buFont typeface="Arial" pitchFamily="34" charset="0"/>
              <a:buChar char="•"/>
            </a:pPr>
            <a:r>
              <a:rPr lang="en-US" sz="2400" b="1" kern="0" dirty="0"/>
              <a:t>Linux Foundation OP Mentorship Program 2021</a:t>
            </a:r>
          </a:p>
          <a:p>
            <a:pPr lvl="1">
              <a:buFont typeface="Arial" pitchFamily="34" charset="0"/>
              <a:buChar char="•"/>
            </a:pPr>
            <a:r>
              <a:rPr lang="en-US" sz="2200" b="1" kern="0" dirty="0"/>
              <a:t>LFMP 2021 projects are TBD</a:t>
            </a:r>
          </a:p>
        </p:txBody>
      </p:sp>
    </p:spTree>
    <p:extLst>
      <p:ext uri="{BB962C8B-B14F-4D97-AF65-F5344CB8AC3E}">
        <p14:creationId xmlns:p14="http://schemas.microsoft.com/office/powerpoint/2010/main" val="241277201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2021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Conference Call – Feb 18, 2021</a:t>
            </a:r>
          </a:p>
          <a:p>
            <a:pPr eaLnBrk="1" hangingPunct="1"/>
            <a:r>
              <a:rPr lang="en-US" dirty="0"/>
              <a:t>Next IDS Face-to-Face Meeting May 4-6, 2021 (</a:t>
            </a:r>
            <a:r>
              <a:rPr lang="en-US"/>
              <a:t>probably May 5</a:t>
            </a:r>
            <a:r>
              <a:rPr lang="en-US" baseline="30000"/>
              <a:t>th</a:t>
            </a:r>
            <a:r>
              <a:rPr lang="en-US"/>
              <a:t>) </a:t>
            </a:r>
            <a:r>
              <a:rPr lang="en-US" dirty="0"/>
              <a:t>at next PWG Virtual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a:t>
            </a:r>
            <a:r>
              <a:rPr lang="en-US" b="1" dirty="0" err="1"/>
              <a:t>iTC</a:t>
            </a:r>
            <a:r>
              <a:rPr lang="en-US" b="1" dirty="0"/>
              <a:t>) Status</a:t>
            </a:r>
          </a:p>
        </p:txBody>
      </p:sp>
    </p:spTree>
    <p:extLst>
      <p:ext uri="{BB962C8B-B14F-4D97-AF65-F5344CB8AC3E}">
        <p14:creationId xmlns:p14="http://schemas.microsoft.com/office/powerpoint/2010/main" val="70593873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a:t>
            </a:r>
            <a:r>
              <a:rPr lang="fr-FR" dirty="0" err="1"/>
              <a:t>Technical</a:t>
            </a:r>
            <a:r>
              <a:rPr lang="fr-FR" dirty="0"/>
              <a:t> Community (</a:t>
            </a:r>
            <a:r>
              <a:rPr lang="fr-FR" dirty="0" err="1"/>
              <a:t>iTC</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spcAft>
                <a:spcPts val="1800"/>
              </a:spcAft>
            </a:pPr>
            <a:r>
              <a:rPr lang="en-US" dirty="0"/>
              <a:t>HCD </a:t>
            </a:r>
            <a:r>
              <a:rPr lang="en-US" dirty="0" err="1"/>
              <a:t>iTC</a:t>
            </a:r>
            <a:r>
              <a:rPr lang="en-US" dirty="0"/>
              <a:t> formally approved by Common Criteria Management Committee in Feb 2020</a:t>
            </a:r>
          </a:p>
          <a:p>
            <a:pPr lvl="0" fontAlgn="ctr"/>
            <a:r>
              <a:rPr lang="en-US" dirty="0"/>
              <a:t>Key HCD </a:t>
            </a:r>
            <a:r>
              <a:rPr lang="en-US" dirty="0" err="1"/>
              <a:t>iTC</a:t>
            </a:r>
            <a:r>
              <a:rPr lang="en-US" dirty="0"/>
              <a:t> Officers:</a:t>
            </a:r>
          </a:p>
          <a:p>
            <a:pPr lvl="1" fontAlgn="ctr"/>
            <a:r>
              <a:rPr lang="en-US" dirty="0"/>
              <a:t>Chairperson – </a:t>
            </a:r>
            <a:r>
              <a:rPr lang="en-US" dirty="0" err="1"/>
              <a:t>Kwangwoo</a:t>
            </a:r>
            <a:r>
              <a:rPr lang="en-US" dirty="0"/>
              <a:t> Lee, HP</a:t>
            </a:r>
          </a:p>
          <a:p>
            <a:pPr lvl="1" fontAlgn="ctr"/>
            <a:r>
              <a:rPr lang="en-US" dirty="0"/>
              <a:t>Deputy Chairperson – Alan Sukert</a:t>
            </a:r>
          </a:p>
          <a:p>
            <a:pPr lvl="1" fontAlgn="ctr"/>
            <a:r>
              <a:rPr lang="en-US" dirty="0"/>
              <a:t>CCDB Liaison - </a:t>
            </a:r>
            <a:r>
              <a:rPr lang="en-US" dirty="0" err="1"/>
              <a:t>Eunkyoung</a:t>
            </a:r>
            <a:r>
              <a:rPr lang="en-US" dirty="0"/>
              <a:t> Yi, Korean Scheme</a:t>
            </a:r>
          </a:p>
          <a:p>
            <a:pPr lvl="1" fontAlgn="ctr"/>
            <a:r>
              <a:rPr lang="en-US" dirty="0"/>
              <a:t>Editors – Alan Sukert; Brian </a:t>
            </a:r>
            <a:r>
              <a:rPr lang="en-US" dirty="0" err="1"/>
              <a:t>Volkoff</a:t>
            </a:r>
            <a:r>
              <a:rPr lang="en-US" dirty="0"/>
              <a:t>, Ricoh; Geraldo </a:t>
            </a:r>
            <a:r>
              <a:rPr lang="en-US" dirty="0" err="1"/>
              <a:t>Colunga</a:t>
            </a:r>
            <a:r>
              <a:rPr lang="en-US" dirty="0"/>
              <a:t>, HP</a:t>
            </a:r>
          </a:p>
          <a:p>
            <a:pPr lvl="1" fontAlgn="ctr"/>
            <a:r>
              <a:rPr lang="en-US" dirty="0"/>
              <a:t>Record Manager – TBD (</a:t>
            </a:r>
            <a:r>
              <a:rPr lang="en-US" dirty="0" err="1"/>
              <a:t>Kwangwoo</a:t>
            </a:r>
            <a:r>
              <a:rPr lang="en-US" dirty="0"/>
              <a:t> Lee acting for now)</a:t>
            </a:r>
          </a:p>
        </p:txBody>
      </p:sp>
    </p:spTree>
    <p:extLst>
      <p:ext uri="{BB962C8B-B14F-4D97-AF65-F5344CB8AC3E}">
        <p14:creationId xmlns:p14="http://schemas.microsoft.com/office/powerpoint/2010/main" val="12282158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a:t>
            </a:r>
            <a:r>
              <a:rPr lang="fr-FR" dirty="0" err="1"/>
              <a:t>Technical</a:t>
            </a:r>
            <a:r>
              <a:rPr lang="fr-FR" dirty="0"/>
              <a:t> Community (</a:t>
            </a:r>
            <a:r>
              <a:rPr lang="fr-FR" dirty="0" err="1"/>
              <a:t>iTC</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r>
              <a:rPr lang="en-US" dirty="0"/>
              <a:t>Agreed to hold bi-weekly meetings. However, to resolve comments against the draft HCD collaborative PP (</a:t>
            </a:r>
            <a:r>
              <a:rPr lang="en-US" dirty="0" err="1"/>
              <a:t>cPP</a:t>
            </a:r>
            <a:r>
              <a:rPr lang="en-US" dirty="0"/>
              <a:t>) and Supporting Document (SD), went to weekly meeting.</a:t>
            </a:r>
          </a:p>
          <a:p>
            <a:pPr lvl="0" fontAlgn="ctr"/>
            <a:r>
              <a:rPr lang="en-US" dirty="0"/>
              <a:t>Since last IDS F2F on November 4, 2020 meetings have been held on:</a:t>
            </a:r>
          </a:p>
          <a:p>
            <a:pPr lvl="1" fontAlgn="ctr"/>
            <a:r>
              <a:rPr lang="en-US" sz="2000" dirty="0"/>
              <a:t>November 9, 16, 23 &amp; 30, 2020 </a:t>
            </a:r>
          </a:p>
          <a:p>
            <a:pPr lvl="1" fontAlgn="ctr"/>
            <a:r>
              <a:rPr lang="en-US" sz="2000" dirty="0"/>
              <a:t>December 7 &amp; 14, 2020</a:t>
            </a:r>
          </a:p>
          <a:p>
            <a:pPr lvl="1" fontAlgn="ctr"/>
            <a:r>
              <a:rPr lang="en-US" sz="2000" dirty="0"/>
              <a:t>January 4. 11. 18 &amp; 25, 2021 </a:t>
            </a:r>
          </a:p>
          <a:p>
            <a:pPr lvl="1" fontAlgn="ctr"/>
            <a:r>
              <a:rPr lang="en-US" sz="2000" dirty="0"/>
              <a:t>February 1 &amp; 8, 2021 </a:t>
            </a:r>
          </a:p>
        </p:txBody>
      </p:sp>
    </p:spTree>
    <p:extLst>
      <p:ext uri="{BB962C8B-B14F-4D97-AF65-F5344CB8AC3E}">
        <p14:creationId xmlns:p14="http://schemas.microsoft.com/office/powerpoint/2010/main" val="132619854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9333" y="1189038"/>
            <a:ext cx="8845755" cy="5475434"/>
          </a:xfrm>
        </p:spPr>
        <p:txBody>
          <a:bodyPr rIns="132080"/>
          <a:lstStyle/>
          <a:p>
            <a:pPr lvl="0" fontAlgn="ctr">
              <a:spcAft>
                <a:spcPts val="600"/>
              </a:spcAft>
            </a:pPr>
            <a:r>
              <a:rPr lang="en-US" dirty="0"/>
              <a:t>Released 2</a:t>
            </a:r>
            <a:r>
              <a:rPr lang="en-US" baseline="30000" dirty="0"/>
              <a:t>nd</a:t>
            </a:r>
            <a:r>
              <a:rPr lang="en-US" dirty="0"/>
              <a:t> internal draft of the HCD </a:t>
            </a:r>
            <a:r>
              <a:rPr lang="en-US" dirty="0" err="1"/>
              <a:t>cPP</a:t>
            </a:r>
            <a:r>
              <a:rPr lang="en-US" dirty="0"/>
              <a:t> v1.0 on 11/17/2020</a:t>
            </a:r>
          </a:p>
          <a:p>
            <a:pPr lvl="1" fontAlgn="ctr">
              <a:spcBef>
                <a:spcPts val="600"/>
              </a:spcBef>
              <a:spcAft>
                <a:spcPts val="600"/>
              </a:spcAft>
            </a:pPr>
            <a:r>
              <a:rPr lang="en-US" sz="2000" dirty="0"/>
              <a:t>Received 15 comments against 2</a:t>
            </a:r>
            <a:r>
              <a:rPr lang="en-US" sz="2000" baseline="30000" dirty="0"/>
              <a:t>nd</a:t>
            </a:r>
            <a:r>
              <a:rPr lang="en-US" sz="2000" dirty="0"/>
              <a:t> draft HCD </a:t>
            </a:r>
            <a:r>
              <a:rPr lang="en-US" sz="2000" dirty="0" err="1"/>
              <a:t>cPP</a:t>
            </a:r>
            <a:r>
              <a:rPr lang="en-US" sz="2000" dirty="0"/>
              <a:t> version</a:t>
            </a:r>
          </a:p>
          <a:p>
            <a:pPr lvl="1" fontAlgn="ctr">
              <a:spcBef>
                <a:spcPts val="600"/>
              </a:spcBef>
              <a:spcAft>
                <a:spcPts val="600"/>
              </a:spcAft>
            </a:pPr>
            <a:r>
              <a:rPr lang="en-US" sz="2000" dirty="0"/>
              <a:t>All comments have been adjudicated by the HCD </a:t>
            </a:r>
            <a:r>
              <a:rPr lang="en-US" sz="2000" dirty="0" err="1"/>
              <a:t>iTC</a:t>
            </a:r>
            <a:endParaRPr lang="en-US" sz="2000" dirty="0"/>
          </a:p>
          <a:p>
            <a:pPr lvl="1" fontAlgn="ctr">
              <a:spcBef>
                <a:spcPts val="600"/>
              </a:spcBef>
              <a:spcAft>
                <a:spcPts val="600"/>
              </a:spcAft>
            </a:pPr>
            <a:r>
              <a:rPr lang="en-US" sz="2000" dirty="0"/>
              <a:t>Final tally:</a:t>
            </a:r>
          </a:p>
          <a:p>
            <a:pPr lvl="2" fontAlgn="ctr">
              <a:spcAft>
                <a:spcPts val="600"/>
              </a:spcAft>
            </a:pPr>
            <a:r>
              <a:rPr lang="en-US" dirty="0"/>
              <a:t>13 Comments Accepted</a:t>
            </a:r>
          </a:p>
          <a:p>
            <a:pPr lvl="2" fontAlgn="ctr">
              <a:spcAft>
                <a:spcPts val="600"/>
              </a:spcAft>
            </a:pPr>
            <a:r>
              <a:rPr lang="en-US" dirty="0"/>
              <a:t>1 Comment Accepted in Principle but will be addressed in a later v1.0 draft</a:t>
            </a:r>
          </a:p>
          <a:p>
            <a:pPr lvl="2" fontAlgn="ctr">
              <a:spcAft>
                <a:spcPts val="600"/>
              </a:spcAft>
            </a:pPr>
            <a:r>
              <a:rPr lang="en-US" dirty="0"/>
              <a:t>1 Comment Deferred to be addressed by the HCD </a:t>
            </a:r>
            <a:r>
              <a:rPr lang="en-US" dirty="0" err="1"/>
              <a:t>iTC</a:t>
            </a:r>
            <a:r>
              <a:rPr lang="en-US" dirty="0"/>
              <a:t> at a later point in time</a:t>
            </a:r>
          </a:p>
        </p:txBody>
      </p:sp>
    </p:spTree>
    <p:extLst>
      <p:ext uri="{BB962C8B-B14F-4D97-AF65-F5344CB8AC3E}">
        <p14:creationId xmlns:p14="http://schemas.microsoft.com/office/powerpoint/2010/main" val="20497901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2021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cPP</a:t>
            </a:r>
            <a:r>
              <a:rPr lang="fr-FR" dirty="0"/>
              <a:t>/SD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60" y="1255566"/>
            <a:ext cx="8845755" cy="5475434"/>
          </a:xfrm>
        </p:spPr>
        <p:txBody>
          <a:bodyPr rIns="132080"/>
          <a:lstStyle/>
          <a:p>
            <a:pPr lvl="0" fontAlgn="ctr">
              <a:spcAft>
                <a:spcPts val="600"/>
              </a:spcAft>
            </a:pPr>
            <a:r>
              <a:rPr lang="en-US" dirty="0"/>
              <a:t>Released 2</a:t>
            </a:r>
            <a:r>
              <a:rPr lang="en-US" baseline="30000" dirty="0"/>
              <a:t>nd</a:t>
            </a:r>
            <a:r>
              <a:rPr lang="en-US" dirty="0"/>
              <a:t> internal draft of the HCD SD v1.0 on 11/19/2020</a:t>
            </a:r>
          </a:p>
          <a:p>
            <a:pPr lvl="1" fontAlgn="ctr">
              <a:spcBef>
                <a:spcPts val="600"/>
              </a:spcBef>
              <a:spcAft>
                <a:spcPts val="600"/>
              </a:spcAft>
            </a:pPr>
            <a:r>
              <a:rPr lang="en-US" sz="2000" dirty="0"/>
              <a:t>Received 30 comments against that draft HCD SD version</a:t>
            </a:r>
          </a:p>
          <a:p>
            <a:pPr lvl="1" fontAlgn="ctr">
              <a:spcBef>
                <a:spcPts val="600"/>
              </a:spcBef>
              <a:spcAft>
                <a:spcPts val="600"/>
              </a:spcAft>
            </a:pPr>
            <a:r>
              <a:rPr lang="en-US" sz="2000" dirty="0"/>
              <a:t>All comments have been adjudicated by the HCD </a:t>
            </a:r>
            <a:r>
              <a:rPr lang="en-US" sz="2000" dirty="0" err="1"/>
              <a:t>iTC</a:t>
            </a:r>
            <a:endParaRPr lang="en-US" sz="2000" dirty="0"/>
          </a:p>
          <a:p>
            <a:pPr lvl="1" fontAlgn="ctr">
              <a:spcBef>
                <a:spcPts val="600"/>
              </a:spcBef>
              <a:spcAft>
                <a:spcPts val="600"/>
              </a:spcAft>
            </a:pPr>
            <a:r>
              <a:rPr lang="en-US" sz="2000" dirty="0"/>
              <a:t>Final tally:</a:t>
            </a:r>
          </a:p>
          <a:p>
            <a:pPr lvl="2" fontAlgn="ctr">
              <a:spcAft>
                <a:spcPts val="600"/>
              </a:spcAft>
            </a:pPr>
            <a:r>
              <a:rPr lang="en-US" dirty="0"/>
              <a:t>24 Comments Accepted</a:t>
            </a:r>
          </a:p>
          <a:p>
            <a:pPr lvl="2" fontAlgn="ctr">
              <a:spcAft>
                <a:spcPts val="600"/>
              </a:spcAft>
            </a:pPr>
            <a:r>
              <a:rPr lang="en-US" dirty="0"/>
              <a:t>0 Comments Accepted in Principle to be addressed in a later v1.0 draft</a:t>
            </a:r>
          </a:p>
          <a:p>
            <a:pPr lvl="2" fontAlgn="ctr">
              <a:spcAft>
                <a:spcPts val="600"/>
              </a:spcAft>
            </a:pPr>
            <a:r>
              <a:rPr lang="en-US" dirty="0"/>
              <a:t>5 Comments Deferred to be addressed by the HCD </a:t>
            </a:r>
            <a:r>
              <a:rPr lang="en-US" dirty="0" err="1"/>
              <a:t>iTC</a:t>
            </a:r>
            <a:r>
              <a:rPr lang="en-US" dirty="0"/>
              <a:t> at a later point in time</a:t>
            </a:r>
          </a:p>
          <a:p>
            <a:pPr lvl="2" fontAlgn="ctr">
              <a:spcAft>
                <a:spcPts val="600"/>
              </a:spcAft>
            </a:pPr>
            <a:r>
              <a:rPr lang="en-US" dirty="0"/>
              <a:t>1 Comment Not Accepted</a:t>
            </a:r>
          </a:p>
        </p:txBody>
      </p:sp>
    </p:spTree>
    <p:extLst>
      <p:ext uri="{BB962C8B-B14F-4D97-AF65-F5344CB8AC3E}">
        <p14:creationId xmlns:p14="http://schemas.microsoft.com/office/powerpoint/2010/main" val="3507723859"/>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3677</TotalTime>
  <Pages>0</Pages>
  <Words>5145</Words>
  <Characters>0</Characters>
  <Application>Microsoft Office PowerPoint</Application>
  <PresentationFormat>On-screen Show (4:3)</PresentationFormat>
  <Lines>0</Lines>
  <Paragraphs>497</Paragraphs>
  <Slides>38</Slides>
  <Notes>34</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38</vt:i4>
      </vt:variant>
    </vt:vector>
  </HeadingPairs>
  <TitlesOfParts>
    <vt:vector size="47" baseType="lpstr">
      <vt:lpstr>Arial</vt:lpstr>
      <vt:lpstr>Arial Bold</vt:lpstr>
      <vt:lpstr>Calibri</vt:lpstr>
      <vt:lpstr>Verdana</vt:lpstr>
      <vt:lpstr>Title</vt:lpstr>
      <vt:lpstr>Bullet Slide</vt:lpstr>
      <vt:lpstr>Agenda Slide</vt:lpstr>
      <vt:lpstr>Diagram Slide</vt:lpstr>
      <vt:lpstr>2-Column Slide</vt:lpstr>
      <vt:lpstr>Imaging Device Security</vt:lpstr>
      <vt:lpstr>Agenda</vt:lpstr>
      <vt:lpstr>Antitrust and Intellectual Property Policies</vt:lpstr>
      <vt:lpstr>Officers</vt:lpstr>
      <vt:lpstr>PowerPoint Presentation</vt:lpstr>
      <vt:lpstr>HCD international Technical Community (iTC)</vt:lpstr>
      <vt:lpstr>HCD international Technical Community (iTC)</vt:lpstr>
      <vt:lpstr>HCD cPP/SD Status</vt:lpstr>
      <vt:lpstr>HCD cPP/SD Status</vt:lpstr>
      <vt:lpstr>HCD cPP/SD Status HCD iTC Network Subgroup</vt:lpstr>
      <vt:lpstr>HCD cPP/SD Status HCD iTC Network Subgroup</vt:lpstr>
      <vt:lpstr>HCD cPP/SD Status HCD iTC Network Subgroup</vt:lpstr>
      <vt:lpstr>HCD cPP/SD Status HCD iTC Network Subgroup</vt:lpstr>
      <vt:lpstr>HCD iTC Status Encryption of Non-Volatile Storage Devices</vt:lpstr>
      <vt:lpstr>HCD iTC Status Encryption of Non-Volatile Storage Devices</vt:lpstr>
      <vt:lpstr>HCD iTC Status Encryption of Non-Volatile Storage Devices</vt:lpstr>
      <vt:lpstr>HCD iTC Status Encryption of Non-Volatile Storage Devices</vt:lpstr>
      <vt:lpstr>HCD iTC Status Encryption of Non-Volatile Storage Devices</vt:lpstr>
      <vt:lpstr>HCD iTC Status Encryption of Non-Volatile Storage Devices</vt:lpstr>
      <vt:lpstr>HCD iTC Status Original Proposed Schedule for Publishing HCD cPP/SD Documentation</vt:lpstr>
      <vt:lpstr>HCD iTC Status Proposed New HCD cPP/SD Schedule</vt:lpstr>
      <vt:lpstr>HCD iTC Status Proposed New HCD cPP/SD Schedule</vt:lpstr>
      <vt:lpstr>HCD iTC Status HCD cPP/SD v1.0 Content</vt:lpstr>
      <vt:lpstr>HCD iTC Status HCD cPP/SD v1.0 Content</vt:lpstr>
      <vt:lpstr>HCD iTC Status HCD cPP/SD v1.0 Content</vt:lpstr>
      <vt:lpstr>HCD iTC Status Additional Considerations in Developing HCD cPP/SD v1.0 </vt:lpstr>
      <vt:lpstr>HCD iTC Status Key Next Steps</vt:lpstr>
      <vt:lpstr>HCD iTC Status What’s After HCD cPP/SD v1.0</vt:lpstr>
      <vt:lpstr>PowerPoint Presentation</vt:lpstr>
      <vt:lpstr>PowerPoint Presentation</vt:lpstr>
      <vt:lpstr>Trusted Computing Group (TCG)</vt:lpstr>
      <vt:lpstr>Internet Engineering Task Force (IETF) (1 of 4)</vt:lpstr>
      <vt:lpstr>Internet Engineering Task Force (IETF) (2 of 4)</vt:lpstr>
      <vt:lpstr>Internet Engineering Task Force (IETF) (3 of 4)</vt:lpstr>
      <vt:lpstr>Internet Engineering Task Force (IETF) (4 of 4)</vt:lpstr>
      <vt:lpstr>Linux Foundation OpenPrinting (1 of 2)</vt:lpstr>
      <vt:lpstr>Linux Foundation OpenPrinting (2 of 2)</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Alan Sukert</cp:lastModifiedBy>
  <cp:revision>740</cp:revision>
  <dcterms:modified xsi:type="dcterms:W3CDTF">2021-02-10T16:45:44Z</dcterms:modified>
</cp:coreProperties>
</file>